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79" r:id="rId4"/>
    <p:sldId id="339" r:id="rId5"/>
    <p:sldId id="280" r:id="rId6"/>
    <p:sldId id="331" r:id="rId7"/>
    <p:sldId id="338" r:id="rId8"/>
    <p:sldId id="336" r:id="rId9"/>
    <p:sldId id="337" r:id="rId10"/>
    <p:sldId id="333" r:id="rId11"/>
    <p:sldId id="309" r:id="rId12"/>
    <p:sldId id="311" r:id="rId13"/>
    <p:sldId id="312" r:id="rId14"/>
    <p:sldId id="324" r:id="rId15"/>
    <p:sldId id="327" r:id="rId16"/>
    <p:sldId id="28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79395-FDC9-47BB-8991-6B8EC2C35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2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D7064-761D-48DD-ABEC-49245A91B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6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4521-5537-4044-B18E-533DDF9DF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64E5F-D85F-436D-952A-BAC815B4F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C261D-E80A-49DA-B121-242463656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1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3654A-EC84-46A4-BD2E-6FBB9EFD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4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9378E-1810-42D3-82DC-08C4F9B4B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6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FC7F4-1E89-4D17-88F2-12E849FBD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3DE8B-7341-4E0B-B318-8E7B48DB1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4205-7693-4CC2-B4A4-E6A67E36B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7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34F9-0077-4577-A982-4744190A8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9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FEF3AFA6-F628-42C2-BF84-49C2183FF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math/geometry/hs-geo-similarity/modal/v/angle-bisector-theorem-examples" TargetMode="External"/><Relationship Id="rId2" Type="http://schemas.openxmlformats.org/officeDocument/2006/relationships/hyperlink" Target="https://www.khanacademy.org/math/geometry/hs-geo-similarity/modal/v/angle-bisector-theorem-proo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hanacademy.org/math/geometry/hs-geo-similarity/modal/v/finding-area-using-similarity-and-congruenc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Lesson 7-3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Space Bar to display the answers.</a:t>
            </a: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Determine if each pairs of triangles are similar.  If so, write a similarity statement.  Justify your statement.</a:t>
            </a:r>
            <a:endParaRPr lang="en-US" altLang="en-US" sz="2000" b="1">
              <a:cs typeface="Arial" charset="0"/>
            </a:endParaRPr>
          </a:p>
          <a:p>
            <a:endParaRPr lang="en-US" altLang="en-US" sz="1600" b="1">
              <a:cs typeface="Arial" charset="0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charset="0"/>
              </a:rPr>
              <a:t>                           2.                                            3.  </a:t>
            </a:r>
            <a:endParaRPr lang="en-US" altLang="en-US" sz="2000" b="1">
              <a:cs typeface="Arial" charset="0"/>
              <a:sym typeface="Symbol" pitchFamily="18" charset="2"/>
            </a:endParaRPr>
          </a:p>
          <a:p>
            <a:endParaRPr lang="en-US" altLang="en-US" sz="1600" b="1">
              <a:cs typeface="Arial" charset="0"/>
              <a:sym typeface="Symbol" pitchFamily="18" charset="2"/>
            </a:endParaRPr>
          </a:p>
          <a:p>
            <a:pPr>
              <a:buFontTx/>
              <a:buAutoNum type="arabicPeriod" startAt="3"/>
            </a:pPr>
            <a:endParaRPr lang="en-US" altLang="en-US" sz="16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4.                                           In the figure below, if RS // VT, then find y.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633413" y="3643313"/>
            <a:ext cx="2757487" cy="33655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b="1"/>
              <a:t>Standardized Test Practice:</a:t>
            </a:r>
          </a:p>
        </p:txBody>
      </p:sp>
      <p:sp>
        <p:nvSpPr>
          <p:cNvPr id="2058" name="Oval 13"/>
          <p:cNvSpPr>
            <a:spLocks noChangeArrowheads="1"/>
          </p:cNvSpPr>
          <p:nvPr/>
        </p:nvSpPr>
        <p:spPr bwMode="auto">
          <a:xfrm>
            <a:off x="420688" y="596106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059" name="Oval 14"/>
          <p:cNvSpPr>
            <a:spLocks noChangeArrowheads="1"/>
          </p:cNvSpPr>
          <p:nvPr/>
        </p:nvSpPr>
        <p:spPr bwMode="auto">
          <a:xfrm>
            <a:off x="3065463" y="596106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060" name="Oval 15"/>
          <p:cNvSpPr>
            <a:spLocks noChangeArrowheads="1"/>
          </p:cNvSpPr>
          <p:nvPr/>
        </p:nvSpPr>
        <p:spPr bwMode="auto">
          <a:xfrm>
            <a:off x="1681163" y="596106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61" name="Oval 16"/>
          <p:cNvSpPr>
            <a:spLocks noChangeArrowheads="1"/>
          </p:cNvSpPr>
          <p:nvPr/>
        </p:nvSpPr>
        <p:spPr bwMode="auto">
          <a:xfrm>
            <a:off x="4294188" y="596106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062" name="Text Box 17"/>
          <p:cNvSpPr txBox="1">
            <a:spLocks noChangeArrowheads="1"/>
          </p:cNvSpPr>
          <p:nvPr/>
        </p:nvSpPr>
        <p:spPr bwMode="auto">
          <a:xfrm>
            <a:off x="1090613" y="5964238"/>
            <a:ext cx="6254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-0.8</a:t>
            </a:r>
          </a:p>
        </p:txBody>
      </p:sp>
      <p:sp>
        <p:nvSpPr>
          <p:cNvPr id="2063" name="Text Box 18"/>
          <p:cNvSpPr txBox="1">
            <a:spLocks noChangeArrowheads="1"/>
          </p:cNvSpPr>
          <p:nvPr/>
        </p:nvSpPr>
        <p:spPr bwMode="auto">
          <a:xfrm>
            <a:off x="2306638" y="5964238"/>
            <a:ext cx="5397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0.8</a:t>
            </a:r>
          </a:p>
        </p:txBody>
      </p:sp>
      <p:sp>
        <p:nvSpPr>
          <p:cNvPr id="2064" name="Text Box 19"/>
          <p:cNvSpPr txBox="1">
            <a:spLocks noChangeArrowheads="1"/>
          </p:cNvSpPr>
          <p:nvPr/>
        </p:nvSpPr>
        <p:spPr bwMode="auto">
          <a:xfrm>
            <a:off x="3687763" y="5964238"/>
            <a:ext cx="53975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1.2</a:t>
            </a:r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4964113" y="5962650"/>
            <a:ext cx="5397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4.8</a:t>
            </a:r>
          </a:p>
        </p:txBody>
      </p:sp>
      <p:sp>
        <p:nvSpPr>
          <p:cNvPr id="29747" name="Text Box 51"/>
          <p:cNvSpPr txBox="1">
            <a:spLocks noChangeArrowheads="1"/>
          </p:cNvSpPr>
          <p:nvPr/>
        </p:nvSpPr>
        <p:spPr bwMode="auto">
          <a:xfrm>
            <a:off x="549275" y="2790825"/>
            <a:ext cx="1733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∆BAC  ~ ∆DEC</a:t>
            </a:r>
            <a:br>
              <a:rPr lang="en-US" alt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AA Similarity</a:t>
            </a:r>
            <a:endParaRPr lang="en-US" altLang="en-US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6940550" y="2832100"/>
            <a:ext cx="1657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∆GHI  ~ ∆KLJ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SSS Similarity</a:t>
            </a:r>
            <a:endParaRPr lang="en-US" altLang="en-US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9750" name="Oval 54"/>
          <p:cNvSpPr>
            <a:spLocks noChangeArrowheads="1"/>
          </p:cNvSpPr>
          <p:nvPr/>
        </p:nvSpPr>
        <p:spPr bwMode="auto">
          <a:xfrm>
            <a:off x="1679575" y="5956300"/>
            <a:ext cx="554038" cy="225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3349625" y="2840038"/>
            <a:ext cx="1905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No.  Sides are not</a:t>
            </a:r>
            <a:br>
              <a:rPr lang="en-US" alt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proportional</a:t>
            </a:r>
          </a:p>
        </p:txBody>
      </p:sp>
      <p:grpSp>
        <p:nvGrpSpPr>
          <p:cNvPr id="2070" name="Group 48"/>
          <p:cNvGrpSpPr>
            <a:grpSpLocks/>
          </p:cNvGrpSpPr>
          <p:nvPr/>
        </p:nvGrpSpPr>
        <p:grpSpPr bwMode="auto">
          <a:xfrm>
            <a:off x="2254250" y="4032250"/>
            <a:ext cx="2160588" cy="1571625"/>
            <a:chOff x="4305300" y="3962400"/>
            <a:chExt cx="2160942" cy="1571232"/>
          </a:xfrm>
        </p:grpSpPr>
        <p:sp>
          <p:nvSpPr>
            <p:cNvPr id="2105" name="Freeform 49"/>
            <p:cNvSpPr>
              <a:spLocks/>
            </p:cNvSpPr>
            <p:nvPr/>
          </p:nvSpPr>
          <p:spPr bwMode="auto">
            <a:xfrm>
              <a:off x="4610100" y="4191000"/>
              <a:ext cx="1531620" cy="1165860"/>
            </a:xfrm>
            <a:custGeom>
              <a:avLst/>
              <a:gdLst>
                <a:gd name="T0" fmla="*/ 0 w 1531620"/>
                <a:gd name="T1" fmla="*/ 365760 h 1165860"/>
                <a:gd name="T2" fmla="*/ 1531620 w 1531620"/>
                <a:gd name="T3" fmla="*/ 0 h 1165860"/>
                <a:gd name="T4" fmla="*/ 560070 w 1531620"/>
                <a:gd name="T5" fmla="*/ 1165860 h 1165860"/>
                <a:gd name="T6" fmla="*/ 0 w 1531620"/>
                <a:gd name="T7" fmla="*/ 365760 h 11658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31620"/>
                <a:gd name="T13" fmla="*/ 0 h 1165860"/>
                <a:gd name="T14" fmla="*/ 1531620 w 1531620"/>
                <a:gd name="T15" fmla="*/ 1165860 h 11658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31620" h="1165860">
                  <a:moveTo>
                    <a:pt x="0" y="365760"/>
                  </a:moveTo>
                  <a:lnTo>
                    <a:pt x="1531620" y="0"/>
                  </a:lnTo>
                  <a:lnTo>
                    <a:pt x="560070" y="1165860"/>
                  </a:lnTo>
                  <a:lnTo>
                    <a:pt x="0" y="365760"/>
                  </a:lnTo>
                  <a:close/>
                </a:path>
              </a:pathLst>
            </a:cu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2106" name="Straight Connector 50"/>
            <p:cNvCxnSpPr>
              <a:cxnSpLocks noChangeShapeType="1"/>
            </p:cNvCxnSpPr>
            <p:nvPr/>
          </p:nvCxnSpPr>
          <p:spPr bwMode="auto">
            <a:xfrm flipV="1">
              <a:off x="4838700" y="4610100"/>
              <a:ext cx="952500" cy="2667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07" name="Isosceles Triangle 51"/>
            <p:cNvSpPr>
              <a:spLocks noChangeAspect="1"/>
            </p:cNvSpPr>
            <p:nvPr/>
          </p:nvSpPr>
          <p:spPr bwMode="auto">
            <a:xfrm rot="4410279">
              <a:off x="5210598" y="4328120"/>
              <a:ext cx="159106" cy="137160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spcAft>
                  <a:spcPct val="20000"/>
                </a:spcAft>
                <a:buClr>
                  <a:srgbClr val="FFFFFF"/>
                </a:buClr>
              </a:pPr>
              <a:endParaRPr lang="en-US" altLang="en-US" sz="2400"/>
            </a:p>
          </p:txBody>
        </p:sp>
        <p:sp>
          <p:nvSpPr>
            <p:cNvPr id="2108" name="Isosceles Triangle 52"/>
            <p:cNvSpPr>
              <a:spLocks noChangeAspect="1"/>
            </p:cNvSpPr>
            <p:nvPr/>
          </p:nvSpPr>
          <p:spPr bwMode="auto">
            <a:xfrm rot="4410279">
              <a:off x="5228493" y="4675372"/>
              <a:ext cx="159106" cy="137160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spcAft>
                  <a:spcPct val="20000"/>
                </a:spcAft>
                <a:buClr>
                  <a:srgbClr val="FFFFFF"/>
                </a:buClr>
              </a:pPr>
              <a:endParaRPr lang="en-US" altLang="en-US" sz="2400"/>
            </a:p>
          </p:txBody>
        </p:sp>
        <p:sp>
          <p:nvSpPr>
            <p:cNvPr id="2109" name="TextBox 53"/>
            <p:cNvSpPr txBox="1">
              <a:spLocks noChangeArrowheads="1"/>
            </p:cNvSpPr>
            <p:nvPr/>
          </p:nvSpPr>
          <p:spPr bwMode="auto">
            <a:xfrm>
              <a:off x="4305300" y="4381500"/>
              <a:ext cx="332142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R</a:t>
              </a:r>
            </a:p>
          </p:txBody>
        </p:sp>
        <p:sp>
          <p:nvSpPr>
            <p:cNvPr id="2110" name="TextBox 54"/>
            <p:cNvSpPr txBox="1">
              <a:spLocks noChangeArrowheads="1"/>
            </p:cNvSpPr>
            <p:nvPr/>
          </p:nvSpPr>
          <p:spPr bwMode="auto">
            <a:xfrm>
              <a:off x="6134100" y="3962400"/>
              <a:ext cx="332142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S</a:t>
              </a:r>
            </a:p>
          </p:txBody>
        </p:sp>
        <p:sp>
          <p:nvSpPr>
            <p:cNvPr id="2111" name="TextBox 55"/>
            <p:cNvSpPr txBox="1">
              <a:spLocks noChangeArrowheads="1"/>
            </p:cNvSpPr>
            <p:nvPr/>
          </p:nvSpPr>
          <p:spPr bwMode="auto">
            <a:xfrm>
              <a:off x="4533900" y="4800600"/>
              <a:ext cx="332142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V</a:t>
              </a:r>
            </a:p>
          </p:txBody>
        </p:sp>
        <p:sp>
          <p:nvSpPr>
            <p:cNvPr id="2112" name="TextBox 56"/>
            <p:cNvSpPr txBox="1">
              <a:spLocks noChangeArrowheads="1"/>
            </p:cNvSpPr>
            <p:nvPr/>
          </p:nvSpPr>
          <p:spPr bwMode="auto">
            <a:xfrm>
              <a:off x="4838700" y="5219700"/>
              <a:ext cx="332142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U</a:t>
              </a:r>
            </a:p>
          </p:txBody>
        </p:sp>
        <p:sp>
          <p:nvSpPr>
            <p:cNvPr id="2113" name="TextBox 57"/>
            <p:cNvSpPr txBox="1">
              <a:spLocks noChangeArrowheads="1"/>
            </p:cNvSpPr>
            <p:nvPr/>
          </p:nvSpPr>
          <p:spPr bwMode="auto">
            <a:xfrm>
              <a:off x="5821471" y="4495800"/>
              <a:ext cx="30970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T</a:t>
              </a:r>
            </a:p>
          </p:txBody>
        </p:sp>
        <p:sp>
          <p:nvSpPr>
            <p:cNvPr id="2114" name="TextBox 58"/>
            <p:cNvSpPr txBox="1">
              <a:spLocks noChangeArrowheads="1"/>
            </p:cNvSpPr>
            <p:nvPr/>
          </p:nvSpPr>
          <p:spPr bwMode="auto">
            <a:xfrm>
              <a:off x="4703131" y="5020068"/>
              <a:ext cx="298479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5</a:t>
              </a:r>
            </a:p>
          </p:txBody>
        </p:sp>
        <p:sp>
          <p:nvSpPr>
            <p:cNvPr id="2115" name="TextBox 59"/>
            <p:cNvSpPr txBox="1">
              <a:spLocks noChangeArrowheads="1"/>
            </p:cNvSpPr>
            <p:nvPr/>
          </p:nvSpPr>
          <p:spPr bwMode="auto">
            <a:xfrm>
              <a:off x="4381500" y="4572000"/>
              <a:ext cx="298479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3</a:t>
              </a:r>
            </a:p>
          </p:txBody>
        </p:sp>
        <p:sp>
          <p:nvSpPr>
            <p:cNvPr id="2116" name="TextBox 60"/>
            <p:cNvSpPr txBox="1">
              <a:spLocks noChangeArrowheads="1"/>
            </p:cNvSpPr>
            <p:nvPr/>
          </p:nvSpPr>
          <p:spPr bwMode="auto">
            <a:xfrm>
              <a:off x="5181600" y="4838700"/>
              <a:ext cx="298479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8</a:t>
              </a:r>
            </a:p>
          </p:txBody>
        </p:sp>
        <p:cxnSp>
          <p:nvCxnSpPr>
            <p:cNvPr id="2117" name="Straight Connector 61"/>
            <p:cNvCxnSpPr>
              <a:cxnSpLocks noChangeShapeType="1"/>
            </p:cNvCxnSpPr>
            <p:nvPr/>
          </p:nvCxnSpPr>
          <p:spPr bwMode="auto">
            <a:xfrm rot="5400000" flipH="1" flipV="1">
              <a:off x="5339861" y="4419600"/>
              <a:ext cx="1219200" cy="990600"/>
            </a:xfrm>
            <a:prstGeom prst="line">
              <a:avLst/>
            </a:prstGeom>
            <a:noFill/>
            <a:ln w="28575" algn="ctr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18" name="TextBox 62"/>
            <p:cNvSpPr txBox="1">
              <a:spLocks noChangeArrowheads="1"/>
            </p:cNvSpPr>
            <p:nvPr/>
          </p:nvSpPr>
          <p:spPr bwMode="auto">
            <a:xfrm rot="-3091277">
              <a:off x="5788167" y="4762473"/>
              <a:ext cx="761747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 i="1"/>
                <a:t>y</a:t>
              </a:r>
              <a:r>
                <a:rPr lang="en-US" altLang="en-US" sz="1600" b="1"/>
                <a:t> + 12</a:t>
              </a:r>
            </a:p>
          </p:txBody>
        </p:sp>
      </p:grpSp>
      <p:grpSp>
        <p:nvGrpSpPr>
          <p:cNvPr id="2071" name="Group 86"/>
          <p:cNvGrpSpPr>
            <a:grpSpLocks/>
          </p:cNvGrpSpPr>
          <p:nvPr/>
        </p:nvGrpSpPr>
        <p:grpSpPr bwMode="auto">
          <a:xfrm>
            <a:off x="481013" y="1489075"/>
            <a:ext cx="1714500" cy="1276350"/>
            <a:chOff x="562708" y="1488831"/>
            <a:chExt cx="1715464" cy="1276400"/>
          </a:xfrm>
        </p:grpSpPr>
        <p:sp>
          <p:nvSpPr>
            <p:cNvPr id="2097" name="Freeform 63"/>
            <p:cNvSpPr>
              <a:spLocks/>
            </p:cNvSpPr>
            <p:nvPr/>
          </p:nvSpPr>
          <p:spPr bwMode="auto">
            <a:xfrm>
              <a:off x="838200" y="1708638"/>
              <a:ext cx="1165860" cy="811530"/>
            </a:xfrm>
            <a:custGeom>
              <a:avLst/>
              <a:gdLst>
                <a:gd name="T0" fmla="*/ 114300 w 1165860"/>
                <a:gd name="T1" fmla="*/ 0 h 811530"/>
                <a:gd name="T2" fmla="*/ 1165860 w 1165860"/>
                <a:gd name="T3" fmla="*/ 800100 h 811530"/>
                <a:gd name="T4" fmla="*/ 0 w 1165860"/>
                <a:gd name="T5" fmla="*/ 811530 h 811530"/>
                <a:gd name="T6" fmla="*/ 674370 w 1165860"/>
                <a:gd name="T7" fmla="*/ 0 h 811530"/>
                <a:gd name="T8" fmla="*/ 114300 w 1165860"/>
                <a:gd name="T9" fmla="*/ 0 h 8115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5860"/>
                <a:gd name="T16" fmla="*/ 0 h 811530"/>
                <a:gd name="T17" fmla="*/ 1165860 w 1165860"/>
                <a:gd name="T18" fmla="*/ 811530 h 8115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5860" h="811530">
                  <a:moveTo>
                    <a:pt x="114300" y="0"/>
                  </a:moveTo>
                  <a:lnTo>
                    <a:pt x="1165860" y="800100"/>
                  </a:lnTo>
                  <a:lnTo>
                    <a:pt x="0" y="811530"/>
                  </a:lnTo>
                  <a:lnTo>
                    <a:pt x="674370" y="0"/>
                  </a:lnTo>
                  <a:lnTo>
                    <a:pt x="114300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98" name="Isosceles Triangle 64"/>
            <p:cNvSpPr>
              <a:spLocks noChangeAspect="1"/>
            </p:cNvSpPr>
            <p:nvPr/>
          </p:nvSpPr>
          <p:spPr bwMode="auto">
            <a:xfrm rot="-5400000">
              <a:off x="1151481" y="1635502"/>
              <a:ext cx="159106" cy="137160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spcAft>
                  <a:spcPct val="20000"/>
                </a:spcAft>
                <a:buClr>
                  <a:srgbClr val="FFFFFF"/>
                </a:buClr>
              </a:pPr>
              <a:endParaRPr lang="en-US" altLang="en-US" sz="2400"/>
            </a:p>
          </p:txBody>
        </p:sp>
        <p:sp>
          <p:nvSpPr>
            <p:cNvPr id="2099" name="Isosceles Triangle 65"/>
            <p:cNvSpPr>
              <a:spLocks noChangeAspect="1"/>
            </p:cNvSpPr>
            <p:nvPr/>
          </p:nvSpPr>
          <p:spPr bwMode="auto">
            <a:xfrm rot="-5400000">
              <a:off x="1275306" y="2445127"/>
              <a:ext cx="159106" cy="137160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spcAft>
                  <a:spcPct val="20000"/>
                </a:spcAft>
                <a:buClr>
                  <a:srgbClr val="FFFFFF"/>
                </a:buClr>
              </a:pPr>
              <a:endParaRPr lang="en-US" altLang="en-US" sz="2400"/>
            </a:p>
          </p:txBody>
        </p:sp>
        <p:sp>
          <p:nvSpPr>
            <p:cNvPr id="2100" name="TextBox 66"/>
            <p:cNvSpPr txBox="1">
              <a:spLocks noChangeArrowheads="1"/>
            </p:cNvSpPr>
            <p:nvPr/>
          </p:nvSpPr>
          <p:spPr bwMode="auto">
            <a:xfrm>
              <a:off x="562708" y="2426677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A</a:t>
              </a:r>
            </a:p>
          </p:txBody>
        </p:sp>
        <p:sp>
          <p:nvSpPr>
            <p:cNvPr id="2101" name="TextBox 67"/>
            <p:cNvSpPr txBox="1">
              <a:spLocks noChangeArrowheads="1"/>
            </p:cNvSpPr>
            <p:nvPr/>
          </p:nvSpPr>
          <p:spPr bwMode="auto">
            <a:xfrm>
              <a:off x="1946030" y="2426677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B</a:t>
              </a:r>
            </a:p>
          </p:txBody>
        </p:sp>
        <p:sp>
          <p:nvSpPr>
            <p:cNvPr id="2102" name="TextBox 68"/>
            <p:cNvSpPr txBox="1">
              <a:spLocks noChangeArrowheads="1"/>
            </p:cNvSpPr>
            <p:nvPr/>
          </p:nvSpPr>
          <p:spPr bwMode="auto">
            <a:xfrm>
              <a:off x="902676" y="1817077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C</a:t>
              </a:r>
            </a:p>
          </p:txBody>
        </p:sp>
        <p:sp>
          <p:nvSpPr>
            <p:cNvPr id="2103" name="TextBox 69"/>
            <p:cNvSpPr txBox="1">
              <a:spLocks noChangeArrowheads="1"/>
            </p:cNvSpPr>
            <p:nvPr/>
          </p:nvSpPr>
          <p:spPr bwMode="auto">
            <a:xfrm>
              <a:off x="679938" y="1488831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D</a:t>
              </a:r>
            </a:p>
          </p:txBody>
        </p:sp>
        <p:sp>
          <p:nvSpPr>
            <p:cNvPr id="2104" name="TextBox 70"/>
            <p:cNvSpPr txBox="1">
              <a:spLocks noChangeArrowheads="1"/>
            </p:cNvSpPr>
            <p:nvPr/>
          </p:nvSpPr>
          <p:spPr bwMode="auto">
            <a:xfrm>
              <a:off x="1477107" y="1500554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E</a:t>
              </a:r>
            </a:p>
          </p:txBody>
        </p:sp>
      </p:grpSp>
      <p:grpSp>
        <p:nvGrpSpPr>
          <p:cNvPr id="2072" name="Group 71"/>
          <p:cNvGrpSpPr>
            <a:grpSpLocks/>
          </p:cNvGrpSpPr>
          <p:nvPr/>
        </p:nvGrpSpPr>
        <p:grpSpPr bwMode="auto">
          <a:xfrm>
            <a:off x="6056313" y="1285875"/>
            <a:ext cx="2894012" cy="1062038"/>
            <a:chOff x="5869144" y="2400300"/>
            <a:chExt cx="2893856" cy="1060692"/>
          </a:xfrm>
        </p:grpSpPr>
        <p:sp>
          <p:nvSpPr>
            <p:cNvPr id="2083" name="Freeform 72"/>
            <p:cNvSpPr>
              <a:spLocks/>
            </p:cNvSpPr>
            <p:nvPr/>
          </p:nvSpPr>
          <p:spPr bwMode="auto">
            <a:xfrm>
              <a:off x="6172200" y="2625090"/>
              <a:ext cx="1211580" cy="537210"/>
            </a:xfrm>
            <a:custGeom>
              <a:avLst/>
              <a:gdLst>
                <a:gd name="T0" fmla="*/ 331470 w 1211580"/>
                <a:gd name="T1" fmla="*/ 0 h 537210"/>
                <a:gd name="T2" fmla="*/ 0 w 1211580"/>
                <a:gd name="T3" fmla="*/ 537210 h 537210"/>
                <a:gd name="T4" fmla="*/ 1211580 w 1211580"/>
                <a:gd name="T5" fmla="*/ 537210 h 537210"/>
                <a:gd name="T6" fmla="*/ 331470 w 1211580"/>
                <a:gd name="T7" fmla="*/ 0 h 5372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1580"/>
                <a:gd name="T13" fmla="*/ 0 h 537210"/>
                <a:gd name="T14" fmla="*/ 1211580 w 1211580"/>
                <a:gd name="T15" fmla="*/ 537210 h 5372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1580" h="537210">
                  <a:moveTo>
                    <a:pt x="331470" y="0"/>
                  </a:moveTo>
                  <a:lnTo>
                    <a:pt x="0" y="537210"/>
                  </a:lnTo>
                  <a:lnTo>
                    <a:pt x="1211580" y="537210"/>
                  </a:lnTo>
                  <a:lnTo>
                    <a:pt x="331470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84" name="Freeform 73"/>
            <p:cNvSpPr>
              <a:spLocks/>
            </p:cNvSpPr>
            <p:nvPr/>
          </p:nvSpPr>
          <p:spPr bwMode="auto">
            <a:xfrm>
              <a:off x="7543800" y="2701290"/>
              <a:ext cx="914400" cy="445770"/>
            </a:xfrm>
            <a:custGeom>
              <a:avLst/>
              <a:gdLst>
                <a:gd name="T0" fmla="*/ 0 w 914400"/>
                <a:gd name="T1" fmla="*/ 0 h 445770"/>
                <a:gd name="T2" fmla="*/ 914400 w 914400"/>
                <a:gd name="T3" fmla="*/ 0 h 445770"/>
                <a:gd name="T4" fmla="*/ 617220 w 914400"/>
                <a:gd name="T5" fmla="*/ 445770 h 445770"/>
                <a:gd name="T6" fmla="*/ 0 w 914400"/>
                <a:gd name="T7" fmla="*/ 0 h 4457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4400"/>
                <a:gd name="T13" fmla="*/ 0 h 445770"/>
                <a:gd name="T14" fmla="*/ 914400 w 914400"/>
                <a:gd name="T15" fmla="*/ 445770 h 4457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4400" h="445770">
                  <a:moveTo>
                    <a:pt x="0" y="0"/>
                  </a:moveTo>
                  <a:lnTo>
                    <a:pt x="914400" y="0"/>
                  </a:lnTo>
                  <a:lnTo>
                    <a:pt x="617220" y="44577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85" name="TextBox 74"/>
            <p:cNvSpPr txBox="1">
              <a:spLocks noChangeArrowheads="1"/>
            </p:cNvSpPr>
            <p:nvPr/>
          </p:nvSpPr>
          <p:spPr bwMode="auto">
            <a:xfrm>
              <a:off x="6477000" y="3147060"/>
              <a:ext cx="47000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9.0</a:t>
              </a:r>
            </a:p>
          </p:txBody>
        </p:sp>
        <p:sp>
          <p:nvSpPr>
            <p:cNvPr id="2086" name="TextBox 75"/>
            <p:cNvSpPr txBox="1">
              <a:spLocks noChangeArrowheads="1"/>
            </p:cNvSpPr>
            <p:nvPr/>
          </p:nvSpPr>
          <p:spPr bwMode="auto">
            <a:xfrm>
              <a:off x="7791693" y="2403231"/>
              <a:ext cx="583814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6.75</a:t>
              </a:r>
            </a:p>
          </p:txBody>
        </p:sp>
        <p:sp>
          <p:nvSpPr>
            <p:cNvPr id="2087" name="TextBox 76"/>
            <p:cNvSpPr txBox="1">
              <a:spLocks noChangeArrowheads="1"/>
            </p:cNvSpPr>
            <p:nvPr/>
          </p:nvSpPr>
          <p:spPr bwMode="auto">
            <a:xfrm>
              <a:off x="5905500" y="2705100"/>
              <a:ext cx="47000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4.8</a:t>
              </a:r>
            </a:p>
          </p:txBody>
        </p:sp>
        <p:sp>
          <p:nvSpPr>
            <p:cNvPr id="2088" name="TextBox 77"/>
            <p:cNvSpPr txBox="1">
              <a:spLocks noChangeArrowheads="1"/>
            </p:cNvSpPr>
            <p:nvPr/>
          </p:nvSpPr>
          <p:spPr bwMode="auto">
            <a:xfrm>
              <a:off x="6883300" y="2657868"/>
              <a:ext cx="47000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7.6</a:t>
              </a:r>
            </a:p>
          </p:txBody>
        </p:sp>
        <p:sp>
          <p:nvSpPr>
            <p:cNvPr id="2089" name="TextBox 78"/>
            <p:cNvSpPr txBox="1">
              <a:spLocks noChangeArrowheads="1"/>
            </p:cNvSpPr>
            <p:nvPr/>
          </p:nvSpPr>
          <p:spPr bwMode="auto">
            <a:xfrm>
              <a:off x="8293000" y="2819400"/>
              <a:ext cx="47000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3.6</a:t>
              </a:r>
            </a:p>
          </p:txBody>
        </p:sp>
        <p:sp>
          <p:nvSpPr>
            <p:cNvPr id="2090" name="TextBox 79"/>
            <p:cNvSpPr txBox="1">
              <a:spLocks noChangeArrowheads="1"/>
            </p:cNvSpPr>
            <p:nvPr/>
          </p:nvSpPr>
          <p:spPr bwMode="auto">
            <a:xfrm>
              <a:off x="7467600" y="2886468"/>
              <a:ext cx="47000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5.7</a:t>
              </a:r>
            </a:p>
          </p:txBody>
        </p:sp>
        <p:sp>
          <p:nvSpPr>
            <p:cNvPr id="2091" name="TextBox 80"/>
            <p:cNvSpPr txBox="1">
              <a:spLocks noChangeArrowheads="1"/>
            </p:cNvSpPr>
            <p:nvPr/>
          </p:nvSpPr>
          <p:spPr bwMode="auto">
            <a:xfrm>
              <a:off x="8420100" y="2476500"/>
              <a:ext cx="332142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K</a:t>
              </a:r>
            </a:p>
          </p:txBody>
        </p:sp>
        <p:sp>
          <p:nvSpPr>
            <p:cNvPr id="2092" name="TextBox 81"/>
            <p:cNvSpPr txBox="1">
              <a:spLocks noChangeArrowheads="1"/>
            </p:cNvSpPr>
            <p:nvPr/>
          </p:nvSpPr>
          <p:spPr bwMode="auto">
            <a:xfrm>
              <a:off x="8001000" y="3124200"/>
              <a:ext cx="30970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L</a:t>
              </a:r>
            </a:p>
          </p:txBody>
        </p:sp>
        <p:sp>
          <p:nvSpPr>
            <p:cNvPr id="2093" name="TextBox 82"/>
            <p:cNvSpPr txBox="1">
              <a:spLocks noChangeArrowheads="1"/>
            </p:cNvSpPr>
            <p:nvPr/>
          </p:nvSpPr>
          <p:spPr bwMode="auto">
            <a:xfrm>
              <a:off x="7315200" y="2514600"/>
              <a:ext cx="30970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J</a:t>
              </a:r>
            </a:p>
          </p:txBody>
        </p:sp>
        <p:sp>
          <p:nvSpPr>
            <p:cNvPr id="2094" name="TextBox 83"/>
            <p:cNvSpPr txBox="1">
              <a:spLocks noChangeArrowheads="1"/>
            </p:cNvSpPr>
            <p:nvPr/>
          </p:nvSpPr>
          <p:spPr bwMode="auto">
            <a:xfrm>
              <a:off x="5869144" y="3059430"/>
              <a:ext cx="344966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G</a:t>
              </a:r>
            </a:p>
          </p:txBody>
        </p:sp>
        <p:sp>
          <p:nvSpPr>
            <p:cNvPr id="2095" name="TextBox 84"/>
            <p:cNvSpPr txBox="1">
              <a:spLocks noChangeArrowheads="1"/>
            </p:cNvSpPr>
            <p:nvPr/>
          </p:nvSpPr>
          <p:spPr bwMode="auto">
            <a:xfrm>
              <a:off x="6248400" y="2400300"/>
              <a:ext cx="344966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H</a:t>
              </a:r>
            </a:p>
          </p:txBody>
        </p:sp>
        <p:sp>
          <p:nvSpPr>
            <p:cNvPr id="2096" name="TextBox 85"/>
            <p:cNvSpPr txBox="1">
              <a:spLocks noChangeArrowheads="1"/>
            </p:cNvSpPr>
            <p:nvPr/>
          </p:nvSpPr>
          <p:spPr bwMode="auto">
            <a:xfrm>
              <a:off x="7353300" y="3048000"/>
              <a:ext cx="242374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I</a:t>
              </a:r>
            </a:p>
          </p:txBody>
        </p:sp>
      </p:grpSp>
      <p:grpSp>
        <p:nvGrpSpPr>
          <p:cNvPr id="2073" name="Group 87"/>
          <p:cNvGrpSpPr>
            <a:grpSpLocks/>
          </p:cNvGrpSpPr>
          <p:nvPr/>
        </p:nvGrpSpPr>
        <p:grpSpPr bwMode="auto">
          <a:xfrm>
            <a:off x="3121025" y="1365250"/>
            <a:ext cx="2324100" cy="1257300"/>
            <a:chOff x="3390900" y="2362200"/>
            <a:chExt cx="2324100" cy="1257300"/>
          </a:xfrm>
        </p:grpSpPr>
        <p:sp>
          <p:nvSpPr>
            <p:cNvPr id="2075" name="Freeform 88"/>
            <p:cNvSpPr>
              <a:spLocks/>
            </p:cNvSpPr>
            <p:nvPr/>
          </p:nvSpPr>
          <p:spPr bwMode="auto">
            <a:xfrm>
              <a:off x="3895725" y="2833688"/>
              <a:ext cx="1243013" cy="481012"/>
            </a:xfrm>
            <a:custGeom>
              <a:avLst/>
              <a:gdLst>
                <a:gd name="T0" fmla="*/ 0 w 1243013"/>
                <a:gd name="T1" fmla="*/ 0 h 481012"/>
                <a:gd name="T2" fmla="*/ 0 w 1243013"/>
                <a:gd name="T3" fmla="*/ 481012 h 481012"/>
                <a:gd name="T4" fmla="*/ 1243013 w 1243013"/>
                <a:gd name="T5" fmla="*/ 476250 h 481012"/>
                <a:gd name="T6" fmla="*/ 0 w 1243013"/>
                <a:gd name="T7" fmla="*/ 0 h 4810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3013"/>
                <a:gd name="T13" fmla="*/ 0 h 481012"/>
                <a:gd name="T14" fmla="*/ 1243013 w 1243013"/>
                <a:gd name="T15" fmla="*/ 481012 h 4810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3013" h="481012">
                  <a:moveTo>
                    <a:pt x="0" y="0"/>
                  </a:moveTo>
                  <a:lnTo>
                    <a:pt x="0" y="481012"/>
                  </a:lnTo>
                  <a:lnTo>
                    <a:pt x="1243013" y="4762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76" name="Freeform 89"/>
            <p:cNvSpPr>
              <a:spLocks/>
            </p:cNvSpPr>
            <p:nvPr/>
          </p:nvSpPr>
          <p:spPr bwMode="auto">
            <a:xfrm>
              <a:off x="4352925" y="2638425"/>
              <a:ext cx="933450" cy="385763"/>
            </a:xfrm>
            <a:custGeom>
              <a:avLst/>
              <a:gdLst>
                <a:gd name="T0" fmla="*/ 0 w 933450"/>
                <a:gd name="T1" fmla="*/ 4763 h 385763"/>
                <a:gd name="T2" fmla="*/ 933450 w 933450"/>
                <a:gd name="T3" fmla="*/ 0 h 385763"/>
                <a:gd name="T4" fmla="*/ 928688 w 933450"/>
                <a:gd name="T5" fmla="*/ 385763 h 385763"/>
                <a:gd name="T6" fmla="*/ 0 w 933450"/>
                <a:gd name="T7" fmla="*/ 4763 h 3857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3450"/>
                <a:gd name="T13" fmla="*/ 0 h 385763"/>
                <a:gd name="T14" fmla="*/ 933450 w 933450"/>
                <a:gd name="T15" fmla="*/ 385763 h 3857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3450" h="385763">
                  <a:moveTo>
                    <a:pt x="0" y="4763"/>
                  </a:moveTo>
                  <a:lnTo>
                    <a:pt x="933450" y="0"/>
                  </a:lnTo>
                  <a:cubicBezTo>
                    <a:pt x="931863" y="128588"/>
                    <a:pt x="930275" y="257175"/>
                    <a:pt x="928688" y="385763"/>
                  </a:cubicBezTo>
                  <a:lnTo>
                    <a:pt x="0" y="4763"/>
                  </a:lnTo>
                  <a:close/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77" name="Rectangle 90"/>
            <p:cNvSpPr>
              <a:spLocks noChangeAspect="1"/>
            </p:cNvSpPr>
            <p:nvPr/>
          </p:nvSpPr>
          <p:spPr bwMode="auto">
            <a:xfrm>
              <a:off x="3924296" y="3195637"/>
              <a:ext cx="91440" cy="91440"/>
            </a:xfrm>
            <a:prstGeom prst="rect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spcAft>
                  <a:spcPct val="20000"/>
                </a:spcAft>
                <a:buClr>
                  <a:srgbClr val="FFFFFF"/>
                </a:buClr>
              </a:pPr>
              <a:endParaRPr lang="en-US" altLang="en-US" sz="2400"/>
            </a:p>
          </p:txBody>
        </p:sp>
        <p:sp>
          <p:nvSpPr>
            <p:cNvPr id="2078" name="Rectangle 91"/>
            <p:cNvSpPr>
              <a:spLocks noChangeAspect="1"/>
            </p:cNvSpPr>
            <p:nvPr/>
          </p:nvSpPr>
          <p:spPr bwMode="auto">
            <a:xfrm>
              <a:off x="5172074" y="2662237"/>
              <a:ext cx="91440" cy="91440"/>
            </a:xfrm>
            <a:prstGeom prst="rect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spcAft>
                  <a:spcPct val="20000"/>
                </a:spcAft>
                <a:buClr>
                  <a:srgbClr val="FFFFFF"/>
                </a:buClr>
              </a:pPr>
              <a:endParaRPr lang="en-US" altLang="en-US" sz="2400"/>
            </a:p>
          </p:txBody>
        </p:sp>
        <p:sp>
          <p:nvSpPr>
            <p:cNvPr id="2079" name="TextBox 92"/>
            <p:cNvSpPr txBox="1">
              <a:spLocks noChangeArrowheads="1"/>
            </p:cNvSpPr>
            <p:nvPr/>
          </p:nvSpPr>
          <p:spPr bwMode="auto">
            <a:xfrm>
              <a:off x="3390900" y="2895600"/>
              <a:ext cx="47000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4.5</a:t>
              </a:r>
            </a:p>
          </p:txBody>
        </p:sp>
        <p:sp>
          <p:nvSpPr>
            <p:cNvPr id="2080" name="TextBox 93"/>
            <p:cNvSpPr txBox="1">
              <a:spLocks noChangeArrowheads="1"/>
            </p:cNvSpPr>
            <p:nvPr/>
          </p:nvSpPr>
          <p:spPr bwMode="auto">
            <a:xfrm>
              <a:off x="4229100" y="3305568"/>
              <a:ext cx="412293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12</a:t>
              </a:r>
            </a:p>
          </p:txBody>
        </p:sp>
        <p:sp>
          <p:nvSpPr>
            <p:cNvPr id="2081" name="TextBox 94"/>
            <p:cNvSpPr txBox="1">
              <a:spLocks noChangeArrowheads="1"/>
            </p:cNvSpPr>
            <p:nvPr/>
          </p:nvSpPr>
          <p:spPr bwMode="auto">
            <a:xfrm>
              <a:off x="4705106" y="2362200"/>
              <a:ext cx="29848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9</a:t>
              </a:r>
            </a:p>
          </p:txBody>
        </p:sp>
        <p:sp>
          <p:nvSpPr>
            <p:cNvPr id="2082" name="TextBox 95"/>
            <p:cNvSpPr txBox="1">
              <a:spLocks noChangeArrowheads="1"/>
            </p:cNvSpPr>
            <p:nvPr/>
          </p:nvSpPr>
          <p:spPr bwMode="auto">
            <a:xfrm>
              <a:off x="5245000" y="2667000"/>
              <a:ext cx="470000" cy="31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3.5</a:t>
              </a:r>
            </a:p>
          </p:txBody>
        </p:sp>
      </p:grpSp>
      <p:sp>
        <p:nvSpPr>
          <p:cNvPr id="70" name="Text Box 52"/>
          <p:cNvSpPr txBox="1">
            <a:spLocks noChangeArrowheads="1"/>
          </p:cNvSpPr>
          <p:nvPr/>
        </p:nvSpPr>
        <p:spPr bwMode="auto">
          <a:xfrm>
            <a:off x="6164263" y="4130675"/>
            <a:ext cx="24447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5              8              L</a:t>
            </a:r>
          </a:p>
          <a:p>
            <a:pPr>
              <a:defRPr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------  = --------  =&gt;  -----</a:t>
            </a:r>
          </a:p>
          <a:p>
            <a:pPr>
              <a:defRPr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5+3        y + 12          B</a:t>
            </a:r>
          </a:p>
          <a:p>
            <a:pPr>
              <a:defRPr/>
            </a:pP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lain" startAt="64"/>
              <a:defRPr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5y + 60</a:t>
            </a:r>
          </a:p>
          <a:p>
            <a:pPr marL="342900" indent="-342900">
              <a:defRPr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4 = 5y</a:t>
            </a:r>
          </a:p>
          <a:p>
            <a:pPr marL="342900" indent="-342900">
              <a:defRPr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0.8 = y</a:t>
            </a:r>
            <a:endParaRPr lang="en-US" b="1" dirty="0">
              <a:solidFill>
                <a:srgbClr val="FFFF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47" grpId="0"/>
      <p:bldP spid="29748" grpId="0"/>
      <p:bldP spid="29750" grpId="0" animBg="1"/>
      <p:bldP spid="29751" grpId="0"/>
      <p:bldP spid="7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790575"/>
          </a:xfrm>
        </p:spPr>
        <p:txBody>
          <a:bodyPr/>
          <a:lstStyle/>
          <a:p>
            <a:r>
              <a:rPr lang="en-US" altLang="en-US" sz="3600" b="1" smtClean="0"/>
              <a:t>Triangle Midsegment Theorem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idx="1"/>
          </p:nvPr>
        </p:nvSpPr>
        <p:spPr>
          <a:xfrm>
            <a:off x="442913" y="4176713"/>
            <a:ext cx="8229600" cy="1512887"/>
          </a:xfrm>
        </p:spPr>
        <p:txBody>
          <a:bodyPr/>
          <a:lstStyle/>
          <a:p>
            <a:r>
              <a:rPr lang="en-US" altLang="en-US" sz="2400" b="1" smtClean="0"/>
              <a:t>Midsegment makes the smaller triangle exactly one-half the larger triangle (scale factor of ½)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239838"/>
            <a:ext cx="82581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Text Box 21"/>
          <p:cNvSpPr txBox="1">
            <a:spLocks noChangeArrowheads="1"/>
          </p:cNvSpPr>
          <p:nvPr/>
        </p:nvSpPr>
        <p:spPr bwMode="auto">
          <a:xfrm>
            <a:off x="442913" y="785813"/>
            <a:ext cx="3980497" cy="1260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2400" b="1" dirty="0" smtClean="0"/>
              <a:t>In </a:t>
            </a:r>
            <a:r>
              <a:rPr lang="en-US" sz="2400" b="1" dirty="0"/>
              <a:t>the diagram </a:t>
            </a:r>
            <a:r>
              <a:rPr lang="en-US" sz="2400" b="1" i="1" dirty="0"/>
              <a:t>BD</a:t>
            </a:r>
            <a:r>
              <a:rPr lang="en-US" sz="2400" b="1" dirty="0"/>
              <a:t> is a </a:t>
            </a:r>
            <a:r>
              <a:rPr lang="en-US" sz="24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mid-segment</a:t>
            </a:r>
            <a:r>
              <a:rPr lang="en-US" sz="2400" b="1" dirty="0"/>
              <a:t>, </a:t>
            </a:r>
            <a:r>
              <a:rPr lang="en-US" sz="2400" b="1" dirty="0" smtClean="0"/>
              <a:t>find </a:t>
            </a:r>
            <a:r>
              <a:rPr lang="en-US" sz="2400" b="1" i="1" dirty="0"/>
              <a:t>x, y, z</a:t>
            </a:r>
            <a:r>
              <a:rPr lang="en-US" sz="2400" b="1" dirty="0"/>
              <a:t>.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endParaRPr lang="en-US" altLang="en-US" sz="2400" b="1" i="1" dirty="0">
              <a:solidFill>
                <a:srgbClr val="FFEB55"/>
              </a:solidFill>
            </a:endParaRPr>
          </a:p>
        </p:txBody>
      </p:sp>
      <p:sp>
        <p:nvSpPr>
          <p:cNvPr id="7174" name="Title 14"/>
          <p:cNvSpPr>
            <a:spLocks noGrp="1"/>
          </p:cNvSpPr>
          <p:nvPr>
            <p:ph type="title"/>
          </p:nvPr>
        </p:nvSpPr>
        <p:spPr>
          <a:xfrm>
            <a:off x="471488" y="41275"/>
            <a:ext cx="8229600" cy="681038"/>
          </a:xfrm>
        </p:spPr>
        <p:txBody>
          <a:bodyPr/>
          <a:lstStyle/>
          <a:p>
            <a:r>
              <a:rPr lang="en-US" altLang="en-US" sz="3600" b="1" dirty="0" smtClean="0"/>
              <a:t>Example 0</a:t>
            </a:r>
          </a:p>
        </p:txBody>
      </p:sp>
      <p:sp>
        <p:nvSpPr>
          <p:cNvPr id="2" name="Freeform 1"/>
          <p:cNvSpPr/>
          <p:nvPr/>
        </p:nvSpPr>
        <p:spPr>
          <a:xfrm>
            <a:off x="5989320" y="937260"/>
            <a:ext cx="2834640" cy="1554480"/>
          </a:xfrm>
          <a:custGeom>
            <a:avLst/>
            <a:gdLst>
              <a:gd name="connsiteX0" fmla="*/ 834390 w 2788920"/>
              <a:gd name="connsiteY0" fmla="*/ 0 h 1554480"/>
              <a:gd name="connsiteX1" fmla="*/ 0 w 2788920"/>
              <a:gd name="connsiteY1" fmla="*/ 1554480 h 1554480"/>
              <a:gd name="connsiteX2" fmla="*/ 2788920 w 2788920"/>
              <a:gd name="connsiteY2" fmla="*/ 1520190 h 1554480"/>
              <a:gd name="connsiteX3" fmla="*/ 834390 w 2788920"/>
              <a:gd name="connsiteY3" fmla="*/ 0 h 1554480"/>
              <a:gd name="connsiteX0" fmla="*/ 834390 w 2788920"/>
              <a:gd name="connsiteY0" fmla="*/ 0 h 1554480"/>
              <a:gd name="connsiteX1" fmla="*/ 0 w 2788920"/>
              <a:gd name="connsiteY1" fmla="*/ 1554480 h 1554480"/>
              <a:gd name="connsiteX2" fmla="*/ 2788920 w 2788920"/>
              <a:gd name="connsiteY2" fmla="*/ 1543050 h 1554480"/>
              <a:gd name="connsiteX3" fmla="*/ 834390 w 2788920"/>
              <a:gd name="connsiteY3" fmla="*/ 0 h 1554480"/>
              <a:gd name="connsiteX0" fmla="*/ 834390 w 2788920"/>
              <a:gd name="connsiteY0" fmla="*/ 0 h 1588770"/>
              <a:gd name="connsiteX1" fmla="*/ 0 w 2788920"/>
              <a:gd name="connsiteY1" fmla="*/ 1554480 h 1588770"/>
              <a:gd name="connsiteX2" fmla="*/ 2788920 w 2788920"/>
              <a:gd name="connsiteY2" fmla="*/ 1588770 h 1588770"/>
              <a:gd name="connsiteX3" fmla="*/ 834390 w 2788920"/>
              <a:gd name="connsiteY3" fmla="*/ 0 h 1588770"/>
              <a:gd name="connsiteX0" fmla="*/ 834390 w 2800350"/>
              <a:gd name="connsiteY0" fmla="*/ 0 h 1554480"/>
              <a:gd name="connsiteX1" fmla="*/ 0 w 2800350"/>
              <a:gd name="connsiteY1" fmla="*/ 1554480 h 1554480"/>
              <a:gd name="connsiteX2" fmla="*/ 2800350 w 2800350"/>
              <a:gd name="connsiteY2" fmla="*/ 1531620 h 1554480"/>
              <a:gd name="connsiteX3" fmla="*/ 834390 w 2800350"/>
              <a:gd name="connsiteY3" fmla="*/ 0 h 1554480"/>
              <a:gd name="connsiteX0" fmla="*/ 834390 w 2834640"/>
              <a:gd name="connsiteY0" fmla="*/ 0 h 1554480"/>
              <a:gd name="connsiteX1" fmla="*/ 0 w 2834640"/>
              <a:gd name="connsiteY1" fmla="*/ 1554480 h 1554480"/>
              <a:gd name="connsiteX2" fmla="*/ 2834640 w 2834640"/>
              <a:gd name="connsiteY2" fmla="*/ 1508760 h 1554480"/>
              <a:gd name="connsiteX3" fmla="*/ 834390 w 2834640"/>
              <a:gd name="connsiteY3" fmla="*/ 0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4640" h="1554480">
                <a:moveTo>
                  <a:pt x="834390" y="0"/>
                </a:moveTo>
                <a:lnTo>
                  <a:pt x="0" y="1554480"/>
                </a:lnTo>
                <a:lnTo>
                  <a:pt x="2834640" y="1508760"/>
                </a:lnTo>
                <a:lnTo>
                  <a:pt x="834390" y="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6400800" y="1714500"/>
            <a:ext cx="14287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44347" y="107299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5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32867" y="18613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x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16644" y="104655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1514" y="17834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7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80131" y="13798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8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38725" y="24899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z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22881" y="567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989320" y="144268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657178" y="230528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792622" y="223444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968747" y="145530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412751" y="2363786"/>
            <a:ext cx="5073650" cy="290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 b="1" dirty="0">
                <a:solidFill>
                  <a:srgbClr val="FFFF00"/>
                </a:solidFill>
              </a:rPr>
              <a:t>Answer:  </a:t>
            </a:r>
            <a:r>
              <a:rPr lang="en-US" altLang="en-US" sz="2000" b="1" dirty="0" smtClean="0">
                <a:solidFill>
                  <a:schemeClr val="tx1">
                    <a:lumMod val="85000"/>
                  </a:schemeClr>
                </a:solidFill>
              </a:rPr>
              <a:t>B and D are midpoints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000" b="1" dirty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 dirty="0" smtClean="0">
                <a:solidFill>
                  <a:schemeClr val="tx1">
                    <a:lumMod val="85000"/>
                  </a:schemeClr>
                </a:solidFill>
              </a:rPr>
              <a:t>So </a:t>
            </a:r>
            <a:r>
              <a:rPr lang="en-US" altLang="en-US" sz="2000" b="1" i="1" dirty="0" smtClean="0">
                <a:solidFill>
                  <a:schemeClr val="tx1">
                    <a:lumMod val="85000"/>
                  </a:schemeClr>
                </a:solidFill>
              </a:rPr>
              <a:t>x</a:t>
            </a:r>
            <a:r>
              <a:rPr lang="en-US" altLang="en-US" sz="2000" b="1" dirty="0" smtClean="0">
                <a:solidFill>
                  <a:schemeClr val="tx1">
                    <a:lumMod val="85000"/>
                  </a:schemeClr>
                </a:solidFill>
              </a:rPr>
              <a:t> = 5 and </a:t>
            </a:r>
            <a:r>
              <a:rPr lang="en-US" altLang="en-US" sz="2000" b="1" i="1" dirty="0" smtClean="0">
                <a:solidFill>
                  <a:schemeClr val="tx1">
                    <a:lumMod val="85000"/>
                  </a:schemeClr>
                </a:solidFill>
              </a:rPr>
              <a:t>y</a:t>
            </a:r>
            <a:r>
              <a:rPr lang="en-US" altLang="en-US" sz="2000" b="1" dirty="0" smtClean="0">
                <a:solidFill>
                  <a:schemeClr val="tx1">
                    <a:lumMod val="85000"/>
                  </a:schemeClr>
                </a:solidFill>
              </a:rPr>
              <a:t> = 7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000" b="1" dirty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 dirty="0" smtClean="0">
                <a:solidFill>
                  <a:schemeClr val="tx1">
                    <a:lumMod val="85000"/>
                  </a:schemeClr>
                </a:solidFill>
              </a:rPr>
              <a:t>Mid-segment Theorem says </a:t>
            </a:r>
            <a:r>
              <a:rPr lang="en-US" altLang="en-US" sz="2000" b="1" i="1" dirty="0" smtClean="0">
                <a:solidFill>
                  <a:schemeClr val="tx1">
                    <a:lumMod val="85000"/>
                  </a:schemeClr>
                </a:solidFill>
              </a:rPr>
              <a:t>z</a:t>
            </a:r>
            <a:r>
              <a:rPr lang="en-US" altLang="en-US" sz="2000" b="1" dirty="0" smtClean="0">
                <a:solidFill>
                  <a:schemeClr val="tx1">
                    <a:lumMod val="85000"/>
                  </a:schemeClr>
                </a:solidFill>
              </a:rPr>
              <a:t> = 2(8) = 16</a:t>
            </a:r>
            <a:endParaRPr lang="en-US" altLang="en-US" sz="2000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8557" name="Rectangle 29"/>
              <p:cNvSpPr>
                <a:spLocks noChangeArrowheads="1"/>
              </p:cNvSpPr>
              <p:nvPr/>
            </p:nvSpPr>
            <p:spPr bwMode="auto">
              <a:xfrm>
                <a:off x="412751" y="2363786"/>
                <a:ext cx="5073650" cy="2905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000" b="1" dirty="0" smtClean="0">
                    <a:solidFill>
                      <a:srgbClr val="FFFF00"/>
                    </a:solidFill>
                  </a:rPr>
                  <a:t>Answer:  </a:t>
                </a: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dirty="0">
                  <a:solidFill>
                    <a:srgbClr val="FFFF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𝟏𝟎</m:t>
                          </m:r>
                        </m:num>
                        <m:den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𝟖</m:t>
                          </m:r>
                        </m:den>
                      </m:f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𝒕</m:t>
                          </m:r>
                        </m:num>
                        <m:den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dirty="0" smtClean="0">
                  <a:solidFill>
                    <a:srgbClr val="FFFF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𝟖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𝒕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𝟏𝟐𝟎</m:t>
                      </m:r>
                    </m:oMath>
                  </m:oMathPara>
                </a14:m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altLang="en-US" sz="20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n-US" sz="20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𝑽𝑾</m:t>
                          </m:r>
                        </m:e>
                      </m:acc>
                      <m:r>
                        <a:rPr lang="en-US" altLang="en-US" sz="20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0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𝒕</m:t>
                      </m:r>
                      <m:r>
                        <a:rPr lang="en-US" altLang="en-US" sz="20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 </m:t>
                      </m:r>
                      <m:r>
                        <a:rPr lang="en-US" altLang="en-US" sz="20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𝟏𝟓</m:t>
                      </m:r>
                    </m:oMath>
                  </m:oMathPara>
                </a14:m>
                <a:endParaRPr lang="en-US" altLang="en-US" sz="20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8557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2751" y="2363786"/>
                <a:ext cx="5073650" cy="2905443"/>
              </a:xfrm>
              <a:prstGeom prst="rect">
                <a:avLst/>
              </a:prstGeom>
              <a:blipFill rotWithShape="1">
                <a:blip r:embed="rId2"/>
                <a:stretch>
                  <a:fillRect l="-1322" t="-8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96" name="Text Box 23"/>
              <p:cNvSpPr txBox="1">
                <a:spLocks noChangeArrowheads="1"/>
              </p:cNvSpPr>
              <p:nvPr/>
            </p:nvSpPr>
            <p:spPr bwMode="auto">
              <a:xfrm>
                <a:off x="412750" y="868997"/>
                <a:ext cx="5302250" cy="1650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𝑾𝒁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∥</m:t>
                    </m:r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𝑿𝒀</m:t>
                        </m:r>
                      </m:e>
                    </m:acc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𝑾𝑿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𝟏𝟐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𝑽𝒁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𝟏𝟎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𝒁𝒀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400" b="1" dirty="0"/>
                  <a:t>.  What is the length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𝑽𝑾</m:t>
                        </m:r>
                      </m:e>
                    </m:acc>
                  </m:oMath>
                </a14:m>
                <a:r>
                  <a:rPr lang="en-US" sz="2400" b="1" dirty="0"/>
                  <a:t>?</a:t>
                </a:r>
              </a:p>
            </p:txBody>
          </p:sp>
        </mc:Choice>
        <mc:Fallback xmlns="">
          <p:sp>
            <p:nvSpPr>
              <p:cNvPr id="8196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2750" y="868997"/>
                <a:ext cx="5302250" cy="1650365"/>
              </a:xfrm>
              <a:prstGeom prst="rect">
                <a:avLst/>
              </a:prstGeom>
              <a:blipFill rotWithShape="1">
                <a:blip r:embed="rId3"/>
                <a:stretch>
                  <a:fillRect l="-1839" t="-25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8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5013"/>
          </a:xfrm>
        </p:spPr>
        <p:txBody>
          <a:bodyPr/>
          <a:lstStyle/>
          <a:p>
            <a:r>
              <a:rPr lang="en-US" altLang="en-US" sz="3600" b="1" dirty="0" smtClean="0"/>
              <a:t>Example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862012"/>
            <a:ext cx="3181350" cy="36195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8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5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4" name="Text Box 23"/>
              <p:cNvSpPr txBox="1">
                <a:spLocks noChangeArrowheads="1"/>
              </p:cNvSpPr>
              <p:nvPr/>
            </p:nvSpPr>
            <p:spPr bwMode="auto">
              <a:xfrm>
                <a:off x="447675" y="842009"/>
                <a:ext cx="4832985" cy="18897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𝑩𝑨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𝟑𝟓</m:t>
                    </m:r>
                    <m:r>
                      <a:rPr lang="en-US" sz="2400" b="1" i="1">
                        <a:latin typeface="Cambria Math"/>
                      </a:rPr>
                      <m:t>𝒄𝒎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𝑪𝑩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𝟐𝟓</m:t>
                    </m:r>
                    <m:r>
                      <a:rPr lang="en-US" sz="2400" b="1" i="1">
                        <a:latin typeface="Cambria Math"/>
                      </a:rPr>
                      <m:t>𝒄𝒎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𝑪𝑫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𝟐𝟎</m:t>
                    </m:r>
                    <m:r>
                      <a:rPr lang="en-US" sz="2400" b="1" i="1">
                        <a:latin typeface="Cambria Math"/>
                      </a:rPr>
                      <m:t>𝒄𝒎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𝑫𝑬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𝟐𝟖</m:t>
                    </m:r>
                    <m:r>
                      <a:rPr lang="en-US" sz="2400" b="1" i="1">
                        <a:latin typeface="Cambria Math"/>
                      </a:rPr>
                      <m:t>𝒄𝒎</m:t>
                    </m:r>
                  </m:oMath>
                </a14:m>
                <a:r>
                  <a:rPr lang="en-US" sz="2400" b="1" dirty="0"/>
                  <a:t>.  Explain why the shelf is parallel to the floor.</a:t>
                </a:r>
              </a:p>
            </p:txBody>
          </p:sp>
        </mc:Choice>
        <mc:Fallback xmlns="">
          <p:sp>
            <p:nvSpPr>
              <p:cNvPr id="10244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675" y="842009"/>
                <a:ext cx="4832985" cy="1889761"/>
              </a:xfrm>
              <a:prstGeom prst="rect">
                <a:avLst/>
              </a:prstGeom>
              <a:blipFill rotWithShape="1">
                <a:blip r:embed="rId2"/>
                <a:stretch>
                  <a:fillRect l="-1892" t="-2258" r="-239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8" name="Title 2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237" y="842009"/>
            <a:ext cx="3155156" cy="16311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9"/>
              <p:cNvSpPr>
                <a:spLocks noChangeArrowheads="1"/>
              </p:cNvSpPr>
              <p:nvPr/>
            </p:nvSpPr>
            <p:spPr bwMode="auto">
              <a:xfrm>
                <a:off x="447674" y="3095306"/>
                <a:ext cx="6147435" cy="32826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000" b="1" dirty="0" smtClean="0">
                    <a:solidFill>
                      <a:srgbClr val="FFFF00"/>
                    </a:solidFill>
                  </a:rPr>
                  <a:t>Answer:  </a:t>
                </a: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dirty="0">
                  <a:solidFill>
                    <a:srgbClr val="FFFF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𝟑𝟓</m:t>
                          </m:r>
                        </m:num>
                        <m:den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𝟐𝟓</m:t>
                          </m:r>
                        </m:den>
                      </m:f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𝟐𝟖</m:t>
                          </m:r>
                        </m:num>
                        <m:den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dirty="0" smtClean="0">
                  <a:solidFill>
                    <a:srgbClr val="FFFF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𝟕𝟎𝟎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𝟕𝟎𝟎</m:t>
                      </m:r>
                    </m:oMath>
                  </m:oMathPara>
                </a14:m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marL="457200" indent="-457200" eaLnBrk="1" hangingPunct="1">
                  <a:spcBef>
                    <a:spcPct val="20000"/>
                  </a:spcBef>
                </a:pPr>
                <a:r>
                  <a:rPr lang="en-US" altLang="en-US" sz="20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Because the ratios are the same, then the shelf is parallel to the floor (Converse Theorem)</a:t>
                </a:r>
                <a:endParaRPr lang="en-US" altLang="en-US" sz="20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674" y="3095306"/>
                <a:ext cx="6147435" cy="3282634"/>
              </a:xfrm>
              <a:prstGeom prst="rect">
                <a:avLst/>
              </a:prstGeom>
              <a:blipFill rotWithShape="1">
                <a:blip r:embed="rId4"/>
                <a:stretch>
                  <a:fillRect l="-991" t="-743" r="-188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5" name="Text Box 24"/>
              <p:cNvSpPr txBox="1">
                <a:spLocks noChangeArrowheads="1"/>
              </p:cNvSpPr>
              <p:nvPr/>
            </p:nvSpPr>
            <p:spPr bwMode="auto">
              <a:xfrm>
                <a:off x="469900" y="704850"/>
                <a:ext cx="3850640" cy="19697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𝑨𝑫𝑬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𝑩𝑬𝑫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𝑪𝑭𝑮</m:t>
                    </m:r>
                  </m:oMath>
                </a14:m>
                <a:r>
                  <a:rPr lang="en-US" sz="2400" b="1" dirty="0"/>
                  <a:t> are all congruent.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𝑨𝑩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𝟑𝟎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𝑩𝑪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𝟏𝟐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𝑫𝑬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𝟑𝟓</m:t>
                    </m:r>
                  </m:oMath>
                </a14:m>
                <a:r>
                  <a:rPr lang="en-US" sz="2400" b="1" dirty="0"/>
                  <a:t>.  Find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𝑫𝑭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13315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9900" y="704850"/>
                <a:ext cx="3850640" cy="1969770"/>
              </a:xfrm>
              <a:prstGeom prst="rect">
                <a:avLst/>
              </a:prstGeom>
              <a:blipFill rotWithShape="1">
                <a:blip r:embed="rId2"/>
                <a:stretch>
                  <a:fillRect l="-2373" t="-2167" b="-495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25" name="Title 23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35013"/>
          </a:xfrm>
        </p:spPr>
        <p:txBody>
          <a:bodyPr/>
          <a:lstStyle/>
          <a:p>
            <a:r>
              <a:rPr lang="en-US" altLang="en-US" sz="3600" b="1" smtClean="0"/>
              <a:t>Example 3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708977"/>
            <a:ext cx="4343400" cy="37909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9"/>
              <p:cNvSpPr>
                <a:spLocks noChangeArrowheads="1"/>
              </p:cNvSpPr>
              <p:nvPr/>
            </p:nvSpPr>
            <p:spPr bwMode="auto">
              <a:xfrm>
                <a:off x="447675" y="3095306"/>
                <a:ext cx="4821556" cy="32826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000" b="1" dirty="0" smtClean="0">
                    <a:solidFill>
                      <a:srgbClr val="FFFF00"/>
                    </a:solidFill>
                  </a:rPr>
                  <a:t>Answer:  </a:t>
                </a:r>
                <a:endParaRPr lang="en-US" altLang="en-US" sz="2000" b="1" dirty="0">
                  <a:solidFill>
                    <a:srgbClr val="FFFF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𝟑𝟎</m:t>
                          </m:r>
                        </m:num>
                        <m:den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𝟏𝟐</m:t>
                          </m:r>
                        </m:den>
                      </m:f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𝟑𝟓</m:t>
                          </m:r>
                        </m:num>
                        <m:den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𝟑𝟎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𝟒𝟐𝟎</m:t>
                      </m:r>
                    </m:oMath>
                  </m:oMathPara>
                </a14:m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𝟏𝟒</m:t>
                      </m:r>
                    </m:oMath>
                  </m:oMathPara>
                </a14:m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marL="457200" indent="-457200" eaLnBrk="1" hangingPunct="1">
                  <a:spcBef>
                    <a:spcPct val="20000"/>
                  </a:spcBef>
                </a:pPr>
                <a:r>
                  <a:rPr lang="en-US" altLang="en-US" sz="20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DF = DE + EF = 35 + 14 = 49 </a:t>
                </a:r>
                <a:endParaRPr lang="en-US" altLang="en-US" sz="20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675" y="3095306"/>
                <a:ext cx="4821556" cy="3282634"/>
              </a:xfrm>
              <a:prstGeom prst="rect">
                <a:avLst/>
              </a:prstGeom>
              <a:blipFill rotWithShape="1">
                <a:blip r:embed="rId4"/>
                <a:stretch>
                  <a:fillRect l="-1264" t="-7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3" name="Text Box 23"/>
              <p:cNvSpPr txBox="1">
                <a:spLocks noChangeArrowheads="1"/>
              </p:cNvSpPr>
              <p:nvPr/>
            </p:nvSpPr>
            <p:spPr bwMode="auto">
              <a:xfrm>
                <a:off x="400050" y="722313"/>
                <a:ext cx="5040630" cy="1472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sz="2400" b="1" dirty="0"/>
                  <a:t>In the diagram,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𝑩𝑨𝑪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𝑪𝑨𝑫</m:t>
                    </m:r>
                  </m:oMath>
                </a14:m>
                <a:r>
                  <a:rPr lang="en-US" sz="2400" b="1" dirty="0"/>
                  <a:t>.  Use the given lengths to find the length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en-US" sz="2400" b="1" dirty="0"/>
                  <a:t>.</a:t>
                </a:r>
                <a:endParaRPr lang="en-US" altLang="en-US" sz="2400" b="1" i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15363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050" y="722313"/>
                <a:ext cx="5040630" cy="1472247"/>
              </a:xfrm>
              <a:prstGeom prst="rect">
                <a:avLst/>
              </a:prstGeom>
              <a:blipFill rotWithShape="1">
                <a:blip r:embed="rId2"/>
                <a:stretch>
                  <a:fillRect l="-1935" t="-2893" r="-3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82" name="Title 3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5013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80" y="722313"/>
            <a:ext cx="3419475" cy="2295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9"/>
              <p:cNvSpPr>
                <a:spLocks noChangeArrowheads="1"/>
              </p:cNvSpPr>
              <p:nvPr/>
            </p:nvSpPr>
            <p:spPr bwMode="auto">
              <a:xfrm>
                <a:off x="447675" y="2512376"/>
                <a:ext cx="4821556" cy="32826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000" b="1" dirty="0" smtClean="0">
                    <a:solidFill>
                      <a:srgbClr val="FFFF00"/>
                    </a:solidFill>
                  </a:rPr>
                  <a:t>Answer: </a:t>
                </a: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000" b="1" dirty="0" smtClean="0">
                    <a:solidFill>
                      <a:srgbClr val="FFFF00"/>
                    </a:solidFill>
                  </a:rPr>
                  <a:t>             </a:t>
                </a:r>
                <a:r>
                  <a:rPr lang="en-US" altLang="en-US" sz="2000" b="1" dirty="0" smtClean="0">
                    <a:solidFill>
                      <a:srgbClr val="FFC000"/>
                    </a:solidFill>
                  </a:rPr>
                  <a:t>AC is an Angle bisector</a:t>
                </a: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000" b="1" dirty="0" smtClean="0">
                    <a:solidFill>
                      <a:srgbClr val="FFFF00"/>
                    </a:solidFill>
                  </a:rPr>
                  <a:t> </a:t>
                </a:r>
                <a:endParaRPr lang="en-US" altLang="en-US" sz="2000" b="1" dirty="0">
                  <a:solidFill>
                    <a:srgbClr val="FFFF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𝟒𝟐</m:t>
                          </m:r>
                        </m:num>
                        <m:den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𝟏𝟖</m:t>
                          </m:r>
                        </m:den>
                      </m:f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𝟔𝟑</m:t>
                          </m:r>
                        </m:num>
                        <m:den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𝒚</m:t>
                          </m:r>
                        </m:den>
                      </m:f>
                    </m:oMath>
                  </m:oMathPara>
                </a14:m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𝟒𝟐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𝒚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𝟏𝟏𝟑𝟒</m:t>
                      </m:r>
                    </m:oMath>
                  </m:oMathPara>
                </a14:m>
                <a:endParaRPr lang="en-US" altLang="en-US" sz="2000" b="1" i="1" dirty="0" smtClean="0">
                  <a:solidFill>
                    <a:schemeClr val="tx1">
                      <a:lumMod val="85000"/>
                    </a:schemeClr>
                  </a:solidFill>
                  <a:latin typeface="Cambria Math"/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000" b="1" i="1" dirty="0" smtClean="0">
                  <a:solidFill>
                    <a:schemeClr val="tx1">
                      <a:lumMod val="85000"/>
                    </a:schemeClr>
                  </a:solidFill>
                  <a:latin typeface="Cambria Math"/>
                </a:endParaRPr>
              </a:p>
              <a:p>
                <a:pPr eaLnBrk="1" hangingPunct="1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n-US" sz="20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𝑪𝑫</m:t>
                          </m:r>
                        </m:e>
                      </m:acc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𝒚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0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𝟐𝟕</m:t>
                      </m:r>
                    </m:oMath>
                  </m:oMathPara>
                </a14:m>
                <a:endParaRPr lang="en-US" altLang="en-US" sz="20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675" y="2512376"/>
                <a:ext cx="4821556" cy="3282634"/>
              </a:xfrm>
              <a:prstGeom prst="rect">
                <a:avLst/>
              </a:prstGeom>
              <a:blipFill rotWithShape="1">
                <a:blip r:embed="rId4"/>
                <a:stretch>
                  <a:fillRect l="-1264" t="-7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173163"/>
            <a:ext cx="8450263" cy="53498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A segment that intersects two sides of a triangle and is parallel to the third side divides the two intersected sides in proportion</a:t>
            </a:r>
            <a:endParaRPr lang="en-US" sz="3600" b="1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If two lines divide two segments in proportion, then the lines are </a:t>
            </a:r>
            <a:r>
              <a:rPr lang="en-US" sz="2400" b="1" dirty="0" smtClean="0">
                <a:ea typeface="+mn-ea"/>
                <a:cs typeface="+mn-cs"/>
              </a:rPr>
              <a:t>parallel</a:t>
            </a: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Angle bisector divides the side opposite into proportions of the other two sides</a:t>
            </a:r>
            <a:endParaRPr lang="en-US" sz="3600" b="1" dirty="0" smtClean="0">
              <a:ea typeface="+mn-ea"/>
              <a:cs typeface="+mn-cs"/>
            </a:endParaRPr>
          </a:p>
          <a:p>
            <a:pPr lvl="1" eaLnBrk="1" hangingPunct="1">
              <a:buFontTx/>
              <a:buNone/>
              <a:defRPr/>
            </a:pPr>
            <a:endParaRPr lang="en-US" sz="16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</a:t>
            </a: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Similar Triangles in Parallel Lines Worksheet</a:t>
            </a:r>
            <a:endParaRPr lang="en-US" sz="2400" b="1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8-4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98588" y="3976688"/>
            <a:ext cx="6400800" cy="1752600"/>
          </a:xfrm>
        </p:spPr>
        <p:txBody>
          <a:bodyPr/>
          <a:lstStyle/>
          <a:p>
            <a:r>
              <a:rPr lang="en-US" b="1" dirty="0"/>
              <a:t>Proportionality </a:t>
            </a:r>
            <a:r>
              <a:rPr lang="en-US" b="1" dirty="0" smtClean="0"/>
              <a:t>Theorems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u="sng" dirty="0">
                <a:hlinkClick r:id="rId2"/>
              </a:rPr>
              <a:t>Introduction to angle bisector </a:t>
            </a:r>
            <a:r>
              <a:rPr lang="en-US" sz="2800" u="sng" dirty="0" smtClean="0">
                <a:hlinkClick r:id="rId2"/>
              </a:rPr>
              <a:t>theorem</a:t>
            </a:r>
            <a:endParaRPr lang="en-US" sz="2800" u="sng" dirty="0" smtClean="0"/>
          </a:p>
          <a:p>
            <a:endParaRPr lang="en-US" sz="2800" dirty="0"/>
          </a:p>
          <a:p>
            <a:r>
              <a:rPr lang="en-US" sz="2800" u="sng" dirty="0">
                <a:hlinkClick r:id="rId3"/>
              </a:rPr>
              <a:t>Using the angle bisector </a:t>
            </a:r>
            <a:r>
              <a:rPr lang="en-US" sz="2800" u="sng" dirty="0" smtClean="0">
                <a:hlinkClick r:id="rId3"/>
              </a:rPr>
              <a:t>theorem</a:t>
            </a:r>
            <a:endParaRPr lang="en-US" sz="2800" u="sng" dirty="0" smtClean="0"/>
          </a:p>
          <a:p>
            <a:endParaRPr lang="en-US" sz="2800" dirty="0" smtClean="0"/>
          </a:p>
          <a:p>
            <a:r>
              <a:rPr lang="en-US" sz="2800" u="sng" dirty="0" smtClean="0">
                <a:hlinkClick r:id="rId4"/>
              </a:rPr>
              <a:t>Using </a:t>
            </a:r>
            <a:r>
              <a:rPr lang="en-US" sz="2800" u="sng" dirty="0">
                <a:hlinkClick r:id="rId4"/>
              </a:rPr>
              <a:t>similar and congruent triangles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/>
              <a:t>Use the Triangle Proportionality Theorem and its </a:t>
            </a:r>
            <a:r>
              <a:rPr lang="en-US" sz="2800" b="1" dirty="0" smtClean="0"/>
              <a:t>converse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other proportionality theorems</a:t>
            </a:r>
          </a:p>
        </p:txBody>
      </p:sp>
    </p:spTree>
    <p:extLst>
      <p:ext uri="{BB962C8B-B14F-4D97-AF65-F5344CB8AC3E}">
        <p14:creationId xmlns:p14="http://schemas.microsoft.com/office/powerpoint/2010/main" val="119087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3"/>
            <a:ext cx="8229600" cy="8096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298575"/>
            <a:ext cx="8380412" cy="4827588"/>
          </a:xfrm>
        </p:spPr>
        <p:txBody>
          <a:bodyPr/>
          <a:lstStyle/>
          <a:p>
            <a:pPr eaLnBrk="1" hangingPunct="1"/>
            <a:r>
              <a:rPr lang="en-US" altLang="en-US" sz="2800" b="1" i="1" dirty="0" err="1" smtClean="0">
                <a:solidFill>
                  <a:srgbClr val="FFFF00"/>
                </a:solidFill>
              </a:rPr>
              <a:t>Midsegment</a:t>
            </a:r>
            <a:r>
              <a:rPr lang="en-US" altLang="en-US" sz="2800" b="1" i="1" dirty="0" smtClean="0">
                <a:solidFill>
                  <a:srgbClr val="FFFF00"/>
                </a:solidFill>
              </a:rPr>
              <a:t>:  </a:t>
            </a:r>
            <a:r>
              <a:rPr lang="en-US" altLang="en-US" sz="2800" b="1" i="1" dirty="0" smtClean="0"/>
              <a:t>a segment whose endpoints are the midpoints of two sides of the triangle</a:t>
            </a:r>
            <a:endParaRPr lang="en-US" alt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5563"/>
            <a:ext cx="8229600" cy="885825"/>
          </a:xfrm>
        </p:spPr>
        <p:txBody>
          <a:bodyPr/>
          <a:lstStyle/>
          <a:p>
            <a:r>
              <a:rPr lang="en-US" altLang="en-US" sz="3600" b="1" smtClean="0"/>
              <a:t>Triangle Proportionality Theorem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77820" y="4464368"/>
            <a:ext cx="8229600" cy="862012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rgbClr val="FFFF00"/>
                </a:solidFill>
              </a:rPr>
              <a:t>Parallel lines cut transversals into same proportions.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42925"/>
          <a:stretch/>
        </p:blipFill>
        <p:spPr bwMode="auto">
          <a:xfrm>
            <a:off x="642620" y="967104"/>
            <a:ext cx="7900001" cy="3017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5563"/>
            <a:ext cx="8229600" cy="885825"/>
          </a:xfrm>
        </p:spPr>
        <p:txBody>
          <a:bodyPr/>
          <a:lstStyle/>
          <a:p>
            <a:r>
              <a:rPr lang="en-US" altLang="en-US" sz="3600" b="1" dirty="0" smtClean="0"/>
              <a:t>Converse of Triangle Proportionality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4887278"/>
            <a:ext cx="8229600" cy="1570672"/>
          </a:xfrm>
        </p:spPr>
        <p:txBody>
          <a:bodyPr/>
          <a:lstStyle/>
          <a:p>
            <a:r>
              <a:rPr lang="en-US" altLang="en-US" sz="2400" b="1" dirty="0">
                <a:solidFill>
                  <a:srgbClr val="FFFF00"/>
                </a:solidFill>
              </a:rPr>
              <a:t>If the sides of a triangle, cut by a segment, are in the same proportion, then the segment is 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parallel.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253490"/>
            <a:ext cx="7905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03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5563"/>
            <a:ext cx="8229600" cy="885825"/>
          </a:xfrm>
        </p:spPr>
        <p:txBody>
          <a:bodyPr/>
          <a:lstStyle/>
          <a:p>
            <a:r>
              <a:rPr lang="en-US" altLang="en-US" sz="3600" b="1" dirty="0" smtClean="0"/>
              <a:t>Three Parallel Lines Theorem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73466" y="4887278"/>
            <a:ext cx="8229600" cy="599122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rgbClr val="FFFF00"/>
                </a:solidFill>
              </a:rPr>
              <a:t>Parallel lines cut transversals into same proportions.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" y="1216342"/>
            <a:ext cx="7873512" cy="3229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87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5563"/>
            <a:ext cx="8229600" cy="885825"/>
          </a:xfrm>
        </p:spPr>
        <p:txBody>
          <a:bodyPr/>
          <a:lstStyle/>
          <a:p>
            <a:r>
              <a:rPr lang="en-US" altLang="en-US" sz="3600" b="1" smtClean="0"/>
              <a:t>Triangle Proportionality Theorem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02920" y="4635818"/>
            <a:ext cx="8229600" cy="1113472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rgbClr val="FFFF00"/>
                </a:solidFill>
              </a:rPr>
              <a:t>Angle bisector cuts the side opposite it into the same proportions as the angle’s two sides.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" y="1156970"/>
            <a:ext cx="7873512" cy="2986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056551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624</Words>
  <Application>Microsoft Office PowerPoint</Application>
  <PresentationFormat>On-screen Show (4:3)</PresentationFormat>
  <Paragraphs>151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PowerPoint Presentation</vt:lpstr>
      <vt:lpstr>Lesson 8-4</vt:lpstr>
      <vt:lpstr>Objectives</vt:lpstr>
      <vt:lpstr>Objectives</vt:lpstr>
      <vt:lpstr>Vocabulary</vt:lpstr>
      <vt:lpstr>Triangle Proportionality Theorem</vt:lpstr>
      <vt:lpstr>Converse of Triangle Proportionality</vt:lpstr>
      <vt:lpstr>Three Parallel Lines Theorem</vt:lpstr>
      <vt:lpstr>Triangle Proportionality Theorem</vt:lpstr>
      <vt:lpstr>Triangle Midsegment Theorem</vt:lpstr>
      <vt:lpstr>Example 0</vt:lpstr>
      <vt:lpstr>Example 1</vt:lpstr>
      <vt:lpstr>Example 2</vt:lpstr>
      <vt:lpstr>Example 3</vt:lpstr>
      <vt:lpstr>Example 4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43</cp:revision>
  <dcterms:created xsi:type="dcterms:W3CDTF">2008-01-23T14:30:53Z</dcterms:created>
  <dcterms:modified xsi:type="dcterms:W3CDTF">2020-03-30T20:23:29Z</dcterms:modified>
</cp:coreProperties>
</file>