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299" r:id="rId5"/>
    <p:sldId id="303" r:id="rId6"/>
    <p:sldId id="300" r:id="rId7"/>
    <p:sldId id="298" r:id="rId8"/>
    <p:sldId id="296" r:id="rId9"/>
    <p:sldId id="301" r:id="rId10"/>
    <p:sldId id="302" r:id="rId11"/>
    <p:sldId id="29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CCCC"/>
    <a:srgbClr val="00FF00"/>
    <a:srgbClr val="FF6699"/>
    <a:srgbClr val="66FF66"/>
    <a:srgbClr val="FFFF00"/>
    <a:srgbClr val="6699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549C0-379E-49E1-BCA2-50613F5A9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9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67387-7C73-4308-893B-366A24C9B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0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3BAF-EF16-4B60-8E21-FEE5ACC78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2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F2BF1-10E8-4957-B6DD-2156FB5A9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0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76CBB-2CA9-4A69-BCFE-65FDB21C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4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72DB3-134A-4436-B3CB-9B5E27AE7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3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49D36-FDEC-4ABC-942E-F2AFCFFC2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1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50162-FB94-4F21-B0D1-6AF300A11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3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B1CAE-1F68-482A-9041-63AF722FE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2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5E9F2-1677-42A2-8416-45F89E2AF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47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5A009-2E95-4C30-B2A1-58DC9A36A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8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2E88958-6BAB-42AF-B033-49A4A9AD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8-R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 smtClean="0"/>
              <a:t>Chapter 8 Review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488"/>
            <a:ext cx="8229600" cy="8572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Angle Bisector Theorem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650" y="989013"/>
            <a:ext cx="8901113" cy="2627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smtClean="0"/>
              <a:t>An angle bisector cuts the side opposite in the same ratio as the sides that form the original angle.</a:t>
            </a:r>
          </a:p>
        </p:txBody>
      </p:sp>
      <p:grpSp>
        <p:nvGrpSpPr>
          <p:cNvPr id="10244" name="Group 62"/>
          <p:cNvGrpSpPr>
            <a:grpSpLocks noChangeAspect="1"/>
          </p:cNvGrpSpPr>
          <p:nvPr/>
        </p:nvGrpSpPr>
        <p:grpSpPr bwMode="auto">
          <a:xfrm>
            <a:off x="5873750" y="2560638"/>
            <a:ext cx="2511425" cy="2471737"/>
            <a:chOff x="4634" y="3046"/>
            <a:chExt cx="1055" cy="1038"/>
          </a:xfrm>
        </p:grpSpPr>
        <p:grpSp>
          <p:nvGrpSpPr>
            <p:cNvPr id="10249" name="Group 63"/>
            <p:cNvGrpSpPr>
              <a:grpSpLocks/>
            </p:cNvGrpSpPr>
            <p:nvPr/>
          </p:nvGrpSpPr>
          <p:grpSpPr bwMode="auto">
            <a:xfrm>
              <a:off x="4634" y="3046"/>
              <a:ext cx="991" cy="1038"/>
              <a:chOff x="1978" y="2199"/>
              <a:chExt cx="991" cy="1038"/>
            </a:xfrm>
          </p:grpSpPr>
          <p:grpSp>
            <p:nvGrpSpPr>
              <p:cNvPr id="10254" name="Group 64"/>
              <p:cNvGrpSpPr>
                <a:grpSpLocks/>
              </p:cNvGrpSpPr>
              <p:nvPr/>
            </p:nvGrpSpPr>
            <p:grpSpPr bwMode="auto">
              <a:xfrm>
                <a:off x="2127" y="2363"/>
                <a:ext cx="702" cy="791"/>
                <a:chOff x="2127" y="2363"/>
                <a:chExt cx="702" cy="791"/>
              </a:xfrm>
            </p:grpSpPr>
            <p:sp>
              <p:nvSpPr>
                <p:cNvPr id="10259" name="Freeform 65"/>
                <p:cNvSpPr>
                  <a:spLocks noChangeAspect="1"/>
                </p:cNvSpPr>
                <p:nvPr/>
              </p:nvSpPr>
              <p:spPr bwMode="auto">
                <a:xfrm>
                  <a:off x="2127" y="2364"/>
                  <a:ext cx="702" cy="790"/>
                </a:xfrm>
                <a:custGeom>
                  <a:avLst/>
                  <a:gdLst>
                    <a:gd name="T0" fmla="*/ 0 w 1403"/>
                    <a:gd name="T1" fmla="*/ 71 h 1579"/>
                    <a:gd name="T2" fmla="*/ 57 w 1403"/>
                    <a:gd name="T3" fmla="*/ 0 h 1579"/>
                    <a:gd name="T4" fmla="*/ 88 w 1403"/>
                    <a:gd name="T5" fmla="*/ 99 h 1579"/>
                    <a:gd name="T6" fmla="*/ 0 w 1403"/>
                    <a:gd name="T7" fmla="*/ 71 h 157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403"/>
                    <a:gd name="T13" fmla="*/ 0 h 1579"/>
                    <a:gd name="T14" fmla="*/ 1403 w 1403"/>
                    <a:gd name="T15" fmla="*/ 1579 h 157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403" h="1579">
                      <a:moveTo>
                        <a:pt x="0" y="1132"/>
                      </a:moveTo>
                      <a:lnTo>
                        <a:pt x="908" y="0"/>
                      </a:lnTo>
                      <a:lnTo>
                        <a:pt x="1403" y="1579"/>
                      </a:lnTo>
                      <a:lnTo>
                        <a:pt x="0" y="1132"/>
                      </a:lnTo>
                      <a:close/>
                    </a:path>
                  </a:pathLst>
                </a:custGeom>
                <a:solidFill>
                  <a:srgbClr val="66FF99"/>
                </a:solidFill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0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2473" y="2363"/>
                  <a:ext cx="108" cy="673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1" name="Freeform 67"/>
                <p:cNvSpPr>
                  <a:spLocks/>
                </p:cNvSpPr>
                <p:nvPr/>
              </p:nvSpPr>
              <p:spPr bwMode="auto">
                <a:xfrm>
                  <a:off x="2522" y="2441"/>
                  <a:ext cx="45" cy="36"/>
                </a:xfrm>
                <a:custGeom>
                  <a:avLst/>
                  <a:gdLst>
                    <a:gd name="T0" fmla="*/ 0 w 45"/>
                    <a:gd name="T1" fmla="*/ 0 h 36"/>
                    <a:gd name="T2" fmla="*/ 7 w 45"/>
                    <a:gd name="T3" fmla="*/ 33 h 36"/>
                    <a:gd name="T4" fmla="*/ 45 w 45"/>
                    <a:gd name="T5" fmla="*/ 18 h 36"/>
                    <a:gd name="T6" fmla="*/ 0 60000 65536"/>
                    <a:gd name="T7" fmla="*/ 0 60000 65536"/>
                    <a:gd name="T8" fmla="*/ 0 60000 65536"/>
                    <a:gd name="T9" fmla="*/ 0 w 45"/>
                    <a:gd name="T10" fmla="*/ 0 h 36"/>
                    <a:gd name="T11" fmla="*/ 45 w 45"/>
                    <a:gd name="T12" fmla="*/ 36 h 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5" h="36">
                      <a:moveTo>
                        <a:pt x="0" y="0"/>
                      </a:moveTo>
                      <a:cubicBezTo>
                        <a:pt x="1" y="5"/>
                        <a:pt x="0" y="30"/>
                        <a:pt x="7" y="33"/>
                      </a:cubicBezTo>
                      <a:cubicBezTo>
                        <a:pt x="14" y="36"/>
                        <a:pt x="37" y="21"/>
                        <a:pt x="45" y="18"/>
                      </a:cubicBez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2" name="Freeform 68"/>
                <p:cNvSpPr>
                  <a:spLocks/>
                </p:cNvSpPr>
                <p:nvPr/>
              </p:nvSpPr>
              <p:spPr bwMode="auto">
                <a:xfrm>
                  <a:off x="2564" y="2448"/>
                  <a:ext cx="46" cy="34"/>
                </a:xfrm>
                <a:custGeom>
                  <a:avLst/>
                  <a:gdLst>
                    <a:gd name="T0" fmla="*/ 0 w 46"/>
                    <a:gd name="T1" fmla="*/ 11 h 34"/>
                    <a:gd name="T2" fmla="*/ 25 w 46"/>
                    <a:gd name="T3" fmla="*/ 32 h 34"/>
                    <a:gd name="T4" fmla="*/ 46 w 46"/>
                    <a:gd name="T5" fmla="*/ 0 h 34"/>
                    <a:gd name="T6" fmla="*/ 0 60000 65536"/>
                    <a:gd name="T7" fmla="*/ 0 60000 65536"/>
                    <a:gd name="T8" fmla="*/ 0 60000 65536"/>
                    <a:gd name="T9" fmla="*/ 0 w 46"/>
                    <a:gd name="T10" fmla="*/ 0 h 34"/>
                    <a:gd name="T11" fmla="*/ 46 w 46"/>
                    <a:gd name="T12" fmla="*/ 34 h 3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6" h="34">
                      <a:moveTo>
                        <a:pt x="0" y="11"/>
                      </a:moveTo>
                      <a:cubicBezTo>
                        <a:pt x="4" y="14"/>
                        <a:pt x="17" y="34"/>
                        <a:pt x="25" y="32"/>
                      </a:cubicBezTo>
                      <a:cubicBezTo>
                        <a:pt x="33" y="30"/>
                        <a:pt x="42" y="7"/>
                        <a:pt x="46" y="0"/>
                      </a:cubicBez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55" name="Rectangle 69"/>
              <p:cNvSpPr>
                <a:spLocks noChangeArrowheads="1"/>
              </p:cNvSpPr>
              <p:nvPr/>
            </p:nvSpPr>
            <p:spPr bwMode="auto">
              <a:xfrm>
                <a:off x="2519" y="2199"/>
                <a:ext cx="13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/>
                  <a:t>J</a:t>
                </a:r>
              </a:p>
            </p:txBody>
          </p:sp>
          <p:sp>
            <p:nvSpPr>
              <p:cNvPr id="10256" name="Rectangle 70"/>
              <p:cNvSpPr>
                <a:spLocks noChangeArrowheads="1"/>
              </p:cNvSpPr>
              <p:nvPr/>
            </p:nvSpPr>
            <p:spPr bwMode="auto">
              <a:xfrm>
                <a:off x="1978" y="2851"/>
                <a:ext cx="148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/>
                  <a:t>K</a:t>
                </a:r>
              </a:p>
            </p:txBody>
          </p:sp>
          <p:sp>
            <p:nvSpPr>
              <p:cNvPr id="10257" name="Rectangle 71"/>
              <p:cNvSpPr>
                <a:spLocks noChangeArrowheads="1"/>
              </p:cNvSpPr>
              <p:nvPr/>
            </p:nvSpPr>
            <p:spPr bwMode="auto">
              <a:xfrm>
                <a:off x="2832" y="3082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/>
                  <a:t>L</a:t>
                </a:r>
              </a:p>
            </p:txBody>
          </p:sp>
          <p:sp>
            <p:nvSpPr>
              <p:cNvPr id="10258" name="Rectangle 72"/>
              <p:cNvSpPr>
                <a:spLocks noChangeArrowheads="1"/>
              </p:cNvSpPr>
              <p:nvPr/>
            </p:nvSpPr>
            <p:spPr bwMode="auto">
              <a:xfrm>
                <a:off x="2353" y="3029"/>
                <a:ext cx="158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/>
                  <a:t>M</a:t>
                </a:r>
              </a:p>
            </p:txBody>
          </p:sp>
        </p:grpSp>
        <p:sp>
          <p:nvSpPr>
            <p:cNvPr id="10250" name="Text Box 73"/>
            <p:cNvSpPr txBox="1">
              <a:spLocks noChangeArrowheads="1"/>
            </p:cNvSpPr>
            <p:nvPr/>
          </p:nvSpPr>
          <p:spPr bwMode="auto">
            <a:xfrm>
              <a:off x="4773" y="3387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6</a:t>
              </a:r>
            </a:p>
          </p:txBody>
        </p:sp>
        <p:sp>
          <p:nvSpPr>
            <p:cNvPr id="10251" name="Text Box 74"/>
            <p:cNvSpPr txBox="1">
              <a:spLocks noChangeArrowheads="1"/>
            </p:cNvSpPr>
            <p:nvPr/>
          </p:nvSpPr>
          <p:spPr bwMode="auto">
            <a:xfrm>
              <a:off x="5208" y="3916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x</a:t>
              </a:r>
            </a:p>
          </p:txBody>
        </p:sp>
        <p:sp>
          <p:nvSpPr>
            <p:cNvPr id="10252" name="Text Box 75"/>
            <p:cNvSpPr txBox="1">
              <a:spLocks noChangeArrowheads="1"/>
            </p:cNvSpPr>
            <p:nvPr/>
          </p:nvSpPr>
          <p:spPr bwMode="auto">
            <a:xfrm>
              <a:off x="4823" y="3809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4</a:t>
              </a:r>
            </a:p>
          </p:txBody>
        </p:sp>
        <p:sp>
          <p:nvSpPr>
            <p:cNvPr id="10253" name="Text Box 76"/>
            <p:cNvSpPr txBox="1">
              <a:spLocks noChangeArrowheads="1"/>
            </p:cNvSpPr>
            <p:nvPr/>
          </p:nvSpPr>
          <p:spPr bwMode="auto">
            <a:xfrm>
              <a:off x="5393" y="3515"/>
              <a:ext cx="29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x + 3</a:t>
              </a:r>
            </a:p>
          </p:txBody>
        </p:sp>
      </p:grpSp>
      <p:sp>
        <p:nvSpPr>
          <p:cNvPr id="10245" name="TextBox 18"/>
          <p:cNvSpPr txBox="1">
            <a:spLocks noChangeArrowheads="1"/>
          </p:cNvSpPr>
          <p:nvPr/>
        </p:nvSpPr>
        <p:spPr bwMode="auto">
          <a:xfrm>
            <a:off x="938213" y="5649913"/>
            <a:ext cx="72374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Ratio of JL to JK must be the same as ML to MK</a:t>
            </a:r>
          </a:p>
        </p:txBody>
      </p:sp>
      <p:sp>
        <p:nvSpPr>
          <p:cNvPr id="10246" name="TextBox 19"/>
          <p:cNvSpPr txBox="1">
            <a:spLocks noChangeArrowheads="1"/>
          </p:cNvSpPr>
          <p:nvPr/>
        </p:nvSpPr>
        <p:spPr bwMode="auto">
          <a:xfrm>
            <a:off x="246063" y="2333625"/>
            <a:ext cx="53752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x         x + 3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---   =  --------          4 </a:t>
            </a:r>
            <a:r>
              <a:rPr lang="en-US" altLang="en-US" sz="2400" b="1">
                <a:solidFill>
                  <a:srgbClr val="FFFF00"/>
                </a:solidFill>
                <a:sym typeface="Symbol" pitchFamily="18" charset="2"/>
              </a:rPr>
              <a:t> (x + 3) = </a:t>
            </a:r>
            <a:r>
              <a:rPr lang="en-US" altLang="en-US" sz="2400" b="1">
                <a:solidFill>
                  <a:srgbClr val="FFFF00"/>
                </a:solidFill>
              </a:rPr>
              <a:t>6 </a:t>
            </a:r>
            <a:r>
              <a:rPr lang="en-US" altLang="en-US" sz="2400" b="1">
                <a:solidFill>
                  <a:srgbClr val="FFFF00"/>
                </a:solidFill>
                <a:sym typeface="Symbol" pitchFamily="18" charset="2"/>
              </a:rPr>
              <a:t> x</a:t>
            </a:r>
            <a:endParaRPr lang="en-US" altLang="en-US" sz="2400" b="1">
              <a:solidFill>
                <a:srgbClr val="FFFF00"/>
              </a:solidFill>
            </a:endParaRP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4           6 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                             4x + 12 = 6x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                                                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                                     12 = 2x</a:t>
            </a:r>
            <a:br>
              <a:rPr lang="en-US" altLang="en-US" sz="2400" b="1">
                <a:solidFill>
                  <a:srgbClr val="FFFF00"/>
                </a:solidFill>
              </a:rPr>
            </a:br>
            <a:endParaRPr lang="en-US" altLang="en-US" sz="2400" b="1">
              <a:solidFill>
                <a:srgbClr val="FFFF00"/>
              </a:solidFill>
            </a:endParaRP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                                       6 = x</a:t>
            </a:r>
          </a:p>
        </p:txBody>
      </p:sp>
      <p:sp>
        <p:nvSpPr>
          <p:cNvPr id="10247" name="TextBox 20"/>
          <p:cNvSpPr txBox="1">
            <a:spLocks noChangeArrowheads="1"/>
          </p:cNvSpPr>
          <p:nvPr/>
        </p:nvSpPr>
        <p:spPr bwMode="auto">
          <a:xfrm>
            <a:off x="7256463" y="4044950"/>
            <a:ext cx="325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10248" name="TextBox 21"/>
          <p:cNvSpPr txBox="1">
            <a:spLocks noChangeArrowheads="1"/>
          </p:cNvSpPr>
          <p:nvPr/>
        </p:nvSpPr>
        <p:spPr bwMode="auto">
          <a:xfrm>
            <a:off x="6657975" y="3914775"/>
            <a:ext cx="35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9513"/>
            <a:ext cx="8229600" cy="5280025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Cross-multiply to solve proportions</a:t>
            </a:r>
          </a:p>
          <a:p>
            <a:pPr lvl="1" eaLnBrk="1" hangingPunct="1"/>
            <a:r>
              <a:rPr lang="en-US" altLang="en-US" sz="2400" b="1" dirty="0" smtClean="0"/>
              <a:t>Remember the distributive property</a:t>
            </a:r>
          </a:p>
          <a:p>
            <a:pPr lvl="1" eaLnBrk="1" hangingPunct="1"/>
            <a:r>
              <a:rPr lang="en-US" altLang="en-US" sz="2400" b="1" dirty="0" smtClean="0"/>
              <a:t>Order rules for matching corresponding sides of similar figures like congruent triangles</a:t>
            </a:r>
          </a:p>
          <a:p>
            <a:pPr lvl="1" eaLnBrk="1" hangingPunct="1"/>
            <a:r>
              <a:rPr lang="en-US" altLang="en-US" sz="2400" b="1" dirty="0" smtClean="0"/>
              <a:t>Parallel lines cut into equal ratios</a:t>
            </a:r>
          </a:p>
          <a:p>
            <a:pPr lvl="1" eaLnBrk="1" hangingPunct="1"/>
            <a:r>
              <a:rPr lang="en-US" altLang="en-US" sz="2400" b="1" dirty="0" smtClean="0"/>
              <a:t>All parts of similar triangles have the same ratio</a:t>
            </a:r>
          </a:p>
          <a:p>
            <a:pPr lvl="1" eaLnBrk="1" hangingPunct="1"/>
            <a:r>
              <a:rPr lang="en-US" altLang="en-US" sz="2400" b="1" dirty="0" smtClean="0"/>
              <a:t>Angle bisector cuts divided side into same ratio as the sides forming the angle</a:t>
            </a: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Study for </a:t>
            </a:r>
            <a:r>
              <a:rPr lang="en-US" altLang="en-US" sz="2800" b="1" dirty="0" err="1" smtClean="0"/>
              <a:t>Ch</a:t>
            </a:r>
            <a:r>
              <a:rPr lang="en-US" altLang="en-US" sz="2800" b="1" smtClean="0"/>
              <a:t> 8 </a:t>
            </a:r>
            <a:r>
              <a:rPr lang="en-US" altLang="en-US" sz="2800" b="1" dirty="0" smtClean="0"/>
              <a:t>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Review Chapter 8:  Similarity</a:t>
            </a:r>
            <a:endParaRPr lang="el-GR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5707062"/>
          </a:xfrm>
        </p:spPr>
        <p:txBody>
          <a:bodyPr/>
          <a:lstStyle/>
          <a:p>
            <a:pPr eaLnBrk="1" hangingPunct="1"/>
            <a:r>
              <a:rPr lang="en-US" altLang="en-US" sz="2800" b="1" i="1" smtClean="0">
                <a:solidFill>
                  <a:srgbClr val="FFFF00"/>
                </a:solidFill>
              </a:rPr>
              <a:t>None new</a:t>
            </a:r>
            <a:endParaRPr lang="en-US" altLang="en-US" sz="2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2713"/>
            <a:ext cx="8229600" cy="80168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Ratios and Proportions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4684712"/>
          </a:xfrm>
        </p:spPr>
        <p:txBody>
          <a:bodyPr/>
          <a:lstStyle/>
          <a:p>
            <a:pPr eaLnBrk="1" hangingPunct="1"/>
            <a:r>
              <a:rPr lang="en-US" altLang="en-US" sz="2800" b="1" i="1" smtClean="0"/>
              <a:t>Proportion is two ratios set equal to each other</a:t>
            </a:r>
          </a:p>
          <a:p>
            <a:pPr eaLnBrk="1" hangingPunct="1"/>
            <a:endParaRPr lang="en-US" altLang="en-US" sz="2800" b="1" i="1" smtClean="0"/>
          </a:p>
          <a:p>
            <a:pPr eaLnBrk="1" hangingPunct="1"/>
            <a:endParaRPr lang="en-US" altLang="en-US" sz="2800" b="1" i="1" smtClean="0"/>
          </a:p>
          <a:p>
            <a:pPr eaLnBrk="1" hangingPunct="1"/>
            <a:endParaRPr lang="en-US" altLang="en-US" sz="2800" b="1" i="1" smtClean="0"/>
          </a:p>
          <a:p>
            <a:pPr eaLnBrk="1" hangingPunct="1"/>
            <a:endParaRPr lang="en-US" altLang="en-US" sz="2800" b="1" i="1" smtClean="0"/>
          </a:p>
          <a:p>
            <a:pPr eaLnBrk="1" hangingPunct="1"/>
            <a:endParaRPr lang="en-US" altLang="en-US" sz="2800" b="1" i="1" smtClean="0"/>
          </a:p>
          <a:p>
            <a:pPr eaLnBrk="1" hangingPunct="1"/>
            <a:r>
              <a:rPr lang="en-US" altLang="en-US" sz="2800" b="1" i="1" smtClean="0"/>
              <a:t>Scaling Factor is a Ratio</a:t>
            </a:r>
          </a:p>
          <a:p>
            <a:pPr lvl="1" eaLnBrk="1" hangingPunct="1"/>
            <a:r>
              <a:rPr lang="en-US" altLang="en-US" sz="2400" b="1" i="1" smtClean="0"/>
              <a:t>Used in recipes to increase (sf &gt; 1) or </a:t>
            </a:r>
            <a:br>
              <a:rPr lang="en-US" altLang="en-US" sz="2400" b="1" i="1" smtClean="0"/>
            </a:br>
            <a:r>
              <a:rPr lang="en-US" altLang="en-US" sz="2400" b="1" i="1" smtClean="0"/>
              <a:t>decrease (sf &lt; 1) amount it makes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1535113" y="1676400"/>
            <a:ext cx="72469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4         x + 2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---   =  --------                                4 </a:t>
            </a:r>
            <a:r>
              <a:rPr lang="en-US" altLang="en-US" sz="2400" b="1">
                <a:solidFill>
                  <a:srgbClr val="FFFF00"/>
                </a:solidFill>
                <a:sym typeface="Symbol" pitchFamily="18" charset="2"/>
              </a:rPr>
              <a:t> 14 = </a:t>
            </a:r>
            <a:r>
              <a:rPr lang="en-US" altLang="en-US" sz="2400" b="1">
                <a:solidFill>
                  <a:srgbClr val="FFFF00"/>
                </a:solidFill>
              </a:rPr>
              <a:t>7 </a:t>
            </a:r>
            <a:r>
              <a:rPr lang="en-US" altLang="en-US" sz="2400" b="1">
                <a:solidFill>
                  <a:srgbClr val="FFFF00"/>
                </a:solidFill>
                <a:sym typeface="Symbol" pitchFamily="18" charset="2"/>
              </a:rPr>
              <a:t> (x + 2)</a:t>
            </a:r>
            <a:endParaRPr lang="en-US" altLang="en-US" sz="2400" b="1">
              <a:solidFill>
                <a:srgbClr val="FFFF00"/>
              </a:solidFill>
            </a:endParaRP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7           14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                                              56 = 7x + 14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                                                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                                                42 = 7x</a:t>
            </a:r>
          </a:p>
          <a:p>
            <a:pPr eaLnBrk="1" hangingPunct="1">
              <a:lnSpc>
                <a:spcPct val="75000"/>
              </a:lnSpc>
            </a:pPr>
            <a:endParaRPr lang="en-US" altLang="en-US" sz="2400" b="1">
              <a:solidFill>
                <a:srgbClr val="FFFF00"/>
              </a:solidFill>
            </a:endParaRPr>
          </a:p>
          <a:p>
            <a:pPr eaLnBrk="1" hangingPunct="1"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                                                  6 = x</a:t>
            </a:r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492125" y="2801938"/>
            <a:ext cx="4922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66FFFF"/>
                </a:solidFill>
              </a:rPr>
              <a:t>cross-multiply to solve</a:t>
            </a:r>
          </a:p>
          <a:p>
            <a:pPr algn="ctr" eaLnBrk="1" hangingPunct="1"/>
            <a:r>
              <a:rPr lang="en-US" altLang="en-US" b="1">
                <a:solidFill>
                  <a:srgbClr val="66FFFF"/>
                </a:solidFill>
              </a:rPr>
              <a:t>(remember distributive property with + or -)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4475" y="1652588"/>
            <a:ext cx="10826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/>
              <a:t>Top</a:t>
            </a:r>
          </a:p>
          <a:p>
            <a:pPr algn="ctr" eaLnBrk="1" hangingPunct="1"/>
            <a:endParaRPr lang="en-US" altLang="en-US" sz="1400" b="1"/>
          </a:p>
          <a:p>
            <a:pPr algn="ctr" eaLnBrk="1" hangingPunct="1"/>
            <a:r>
              <a:rPr lang="en-US" altLang="en-US" sz="2000" b="1"/>
              <a:t>Bottom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822642"/>
          </a:xfrm>
        </p:spPr>
        <p:txBody>
          <a:bodyPr/>
          <a:lstStyle/>
          <a:p>
            <a:r>
              <a:rPr lang="en-US" sz="3600" b="1" dirty="0" smtClean="0"/>
              <a:t>Dealing with Figures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FF00"/>
                </a:solidFill>
              </a:rPr>
              <a:t>First:  </a:t>
            </a:r>
            <a:r>
              <a:rPr lang="en-US" sz="2800" b="1" dirty="0" smtClean="0"/>
              <a:t>Label one figure “B” for bottom of the fraction in the proportion</a:t>
            </a:r>
          </a:p>
          <a:p>
            <a:r>
              <a:rPr lang="en-US" sz="2800" b="1" dirty="0" smtClean="0">
                <a:solidFill>
                  <a:srgbClr val="00FF00"/>
                </a:solidFill>
              </a:rPr>
              <a:t>Second:  </a:t>
            </a:r>
            <a:r>
              <a:rPr lang="en-US" sz="2800" b="1" dirty="0" smtClean="0"/>
              <a:t>Label the other figure “T” for top of the fraction in the proportion</a:t>
            </a:r>
          </a:p>
          <a:p>
            <a:r>
              <a:rPr lang="en-US" sz="2800" b="1" dirty="0" smtClean="0">
                <a:solidFill>
                  <a:srgbClr val="00FF00"/>
                </a:solidFill>
              </a:rPr>
              <a:t>Third:  </a:t>
            </a:r>
            <a:r>
              <a:rPr lang="en-US" sz="2800" b="1" dirty="0" smtClean="0"/>
              <a:t>Form the proportion matching like sides (largest to largest, smallest to smallest, </a:t>
            </a:r>
            <a:r>
              <a:rPr lang="en-US" sz="2800" b="1" dirty="0" err="1" smtClean="0"/>
              <a:t>etc</a:t>
            </a:r>
            <a:r>
              <a:rPr lang="en-US" sz="2800" b="1" dirty="0" smtClean="0"/>
              <a:t>); placing the “B”s in the bottom and the “T”s on top</a:t>
            </a:r>
          </a:p>
          <a:p>
            <a:r>
              <a:rPr lang="en-US" sz="2800" b="1" dirty="0" smtClean="0">
                <a:solidFill>
                  <a:srgbClr val="00FF00"/>
                </a:solidFill>
              </a:rPr>
              <a:t>Fourth:  </a:t>
            </a:r>
            <a:r>
              <a:rPr lang="en-US" sz="2800" b="1" dirty="0" smtClean="0"/>
              <a:t>Solve the proportion for the variable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7690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239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Similar Polygons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" y="989013"/>
            <a:ext cx="8901113" cy="247650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Similar Polygons have the same shape and are different sizes based on the scaling factor (called in chapter </a:t>
            </a:r>
            <a:r>
              <a:rPr lang="en-US" altLang="en-US" sz="2800" b="1" dirty="0" smtClean="0"/>
              <a:t>4, </a:t>
            </a:r>
            <a:r>
              <a:rPr lang="en-US" altLang="en-US" sz="2800" b="1" dirty="0" smtClean="0"/>
              <a:t>dilations – a transformation not </a:t>
            </a:r>
            <a:r>
              <a:rPr lang="en-US" altLang="en-US" sz="2800" b="1" dirty="0" smtClean="0">
                <a:sym typeface="Symbol" pitchFamily="18" charset="2"/>
              </a:rPr>
              <a:t></a:t>
            </a:r>
            <a:r>
              <a:rPr lang="en-US" altLang="en-US" sz="2800" b="1" dirty="0" smtClean="0"/>
              <a:t>)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Like with congruent triangles – Order Rules!</a:t>
            </a:r>
          </a:p>
        </p:txBody>
      </p:sp>
      <p:grpSp>
        <p:nvGrpSpPr>
          <p:cNvPr id="6148" name="Group 219"/>
          <p:cNvGrpSpPr>
            <a:grpSpLocks noChangeAspect="1"/>
          </p:cNvGrpSpPr>
          <p:nvPr/>
        </p:nvGrpSpPr>
        <p:grpSpPr bwMode="auto">
          <a:xfrm>
            <a:off x="5557838" y="3851275"/>
            <a:ext cx="2073275" cy="2230438"/>
            <a:chOff x="-16" y="2658"/>
            <a:chExt cx="982" cy="1057"/>
          </a:xfrm>
        </p:grpSpPr>
        <p:grpSp>
          <p:nvGrpSpPr>
            <p:cNvPr id="6167" name="Group 197"/>
            <p:cNvGrpSpPr>
              <a:grpSpLocks/>
            </p:cNvGrpSpPr>
            <p:nvPr/>
          </p:nvGrpSpPr>
          <p:grpSpPr bwMode="auto">
            <a:xfrm>
              <a:off x="168" y="2818"/>
              <a:ext cx="679" cy="761"/>
              <a:chOff x="168" y="2818"/>
              <a:chExt cx="679" cy="761"/>
            </a:xfrm>
          </p:grpSpPr>
          <p:sp>
            <p:nvSpPr>
              <p:cNvPr id="6175" name="Freeform 84"/>
              <p:cNvSpPr>
                <a:spLocks/>
              </p:cNvSpPr>
              <p:nvPr/>
            </p:nvSpPr>
            <p:spPr bwMode="auto">
              <a:xfrm>
                <a:off x="168" y="2818"/>
                <a:ext cx="679" cy="761"/>
              </a:xfrm>
              <a:custGeom>
                <a:avLst/>
                <a:gdLst>
                  <a:gd name="T0" fmla="*/ 0 w 753"/>
                  <a:gd name="T1" fmla="*/ 0 h 813"/>
                  <a:gd name="T2" fmla="*/ 0 w 753"/>
                  <a:gd name="T3" fmla="*/ 546 h 813"/>
                  <a:gd name="T4" fmla="*/ 405 w 753"/>
                  <a:gd name="T5" fmla="*/ 546 h 813"/>
                  <a:gd name="T6" fmla="*/ 299 w 753"/>
                  <a:gd name="T7" fmla="*/ 0 h 813"/>
                  <a:gd name="T8" fmla="*/ 0 w 753"/>
                  <a:gd name="T9" fmla="*/ 0 h 8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3"/>
                  <a:gd name="T16" fmla="*/ 0 h 813"/>
                  <a:gd name="T17" fmla="*/ 753 w 753"/>
                  <a:gd name="T18" fmla="*/ 813 h 8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3" h="813">
                    <a:moveTo>
                      <a:pt x="0" y="0"/>
                    </a:moveTo>
                    <a:lnTo>
                      <a:pt x="0" y="813"/>
                    </a:lnTo>
                    <a:lnTo>
                      <a:pt x="753" y="813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6" name="Rectangle 86"/>
              <p:cNvSpPr>
                <a:spLocks noChangeArrowheads="1"/>
              </p:cNvSpPr>
              <p:nvPr/>
            </p:nvSpPr>
            <p:spPr bwMode="auto">
              <a:xfrm>
                <a:off x="168" y="3490"/>
                <a:ext cx="68" cy="8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7" name="Rectangle 87"/>
              <p:cNvSpPr>
                <a:spLocks noChangeArrowheads="1"/>
              </p:cNvSpPr>
              <p:nvPr/>
            </p:nvSpPr>
            <p:spPr bwMode="auto">
              <a:xfrm>
                <a:off x="171" y="2823"/>
                <a:ext cx="68" cy="8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8" name="Freeform 90"/>
              <p:cNvSpPr>
                <a:spLocks/>
              </p:cNvSpPr>
              <p:nvPr/>
            </p:nvSpPr>
            <p:spPr bwMode="auto">
              <a:xfrm>
                <a:off x="590" y="2818"/>
                <a:ext cx="92" cy="74"/>
              </a:xfrm>
              <a:custGeom>
                <a:avLst/>
                <a:gdLst>
                  <a:gd name="T0" fmla="*/ 0 w 102"/>
                  <a:gd name="T1" fmla="*/ 0 h 79"/>
                  <a:gd name="T2" fmla="*/ 14 w 102"/>
                  <a:gd name="T3" fmla="*/ 46 h 79"/>
                  <a:gd name="T4" fmla="*/ 55 w 102"/>
                  <a:gd name="T5" fmla="*/ 46 h 79"/>
                  <a:gd name="T6" fmla="*/ 0 60000 65536"/>
                  <a:gd name="T7" fmla="*/ 0 60000 65536"/>
                  <a:gd name="T8" fmla="*/ 0 60000 65536"/>
                  <a:gd name="T9" fmla="*/ 0 w 102"/>
                  <a:gd name="T10" fmla="*/ 0 h 79"/>
                  <a:gd name="T11" fmla="*/ 102 w 102"/>
                  <a:gd name="T12" fmla="*/ 79 h 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2" h="79">
                    <a:moveTo>
                      <a:pt x="0" y="0"/>
                    </a:moveTo>
                    <a:cubicBezTo>
                      <a:pt x="5" y="28"/>
                      <a:pt x="10" y="57"/>
                      <a:pt x="27" y="68"/>
                    </a:cubicBezTo>
                    <a:cubicBezTo>
                      <a:pt x="44" y="79"/>
                      <a:pt x="73" y="73"/>
                      <a:pt x="102" y="68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9" name="Freeform 92"/>
              <p:cNvSpPr>
                <a:spLocks/>
              </p:cNvSpPr>
              <p:nvPr/>
            </p:nvSpPr>
            <p:spPr bwMode="auto">
              <a:xfrm>
                <a:off x="735" y="3492"/>
                <a:ext cx="93" cy="87"/>
              </a:xfrm>
              <a:custGeom>
                <a:avLst/>
                <a:gdLst>
                  <a:gd name="T0" fmla="*/ 56 w 103"/>
                  <a:gd name="T1" fmla="*/ 13 h 93"/>
                  <a:gd name="T2" fmla="*/ 9 w 103"/>
                  <a:gd name="T3" fmla="*/ 7 h 93"/>
                  <a:gd name="T4" fmla="*/ 9 w 103"/>
                  <a:gd name="T5" fmla="*/ 62 h 93"/>
                  <a:gd name="T6" fmla="*/ 0 60000 65536"/>
                  <a:gd name="T7" fmla="*/ 0 60000 65536"/>
                  <a:gd name="T8" fmla="*/ 0 60000 65536"/>
                  <a:gd name="T9" fmla="*/ 0 w 103"/>
                  <a:gd name="T10" fmla="*/ 0 h 93"/>
                  <a:gd name="T11" fmla="*/ 103 w 103"/>
                  <a:gd name="T12" fmla="*/ 93 h 9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3" h="93">
                    <a:moveTo>
                      <a:pt x="103" y="19"/>
                    </a:moveTo>
                    <a:cubicBezTo>
                      <a:pt x="66" y="9"/>
                      <a:pt x="30" y="0"/>
                      <a:pt x="15" y="12"/>
                    </a:cubicBezTo>
                    <a:cubicBezTo>
                      <a:pt x="0" y="24"/>
                      <a:pt x="15" y="80"/>
                      <a:pt x="15" y="93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Freeform 93"/>
              <p:cNvSpPr>
                <a:spLocks/>
              </p:cNvSpPr>
              <p:nvPr/>
            </p:nvSpPr>
            <p:spPr bwMode="auto">
              <a:xfrm>
                <a:off x="663" y="3409"/>
                <a:ext cx="147" cy="163"/>
              </a:xfrm>
              <a:custGeom>
                <a:avLst/>
                <a:gdLst>
                  <a:gd name="T0" fmla="*/ 87 w 163"/>
                  <a:gd name="T1" fmla="*/ 13 h 175"/>
                  <a:gd name="T2" fmla="*/ 29 w 163"/>
                  <a:gd name="T3" fmla="*/ 17 h 175"/>
                  <a:gd name="T4" fmla="*/ 0 w 163"/>
                  <a:gd name="T5" fmla="*/ 115 h 175"/>
                  <a:gd name="T6" fmla="*/ 0 60000 65536"/>
                  <a:gd name="T7" fmla="*/ 0 60000 65536"/>
                  <a:gd name="T8" fmla="*/ 0 60000 65536"/>
                  <a:gd name="T9" fmla="*/ 0 w 163"/>
                  <a:gd name="T10" fmla="*/ 0 h 175"/>
                  <a:gd name="T11" fmla="*/ 163 w 163"/>
                  <a:gd name="T12" fmla="*/ 175 h 17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3" h="175">
                    <a:moveTo>
                      <a:pt x="163" y="19"/>
                    </a:moveTo>
                    <a:cubicBezTo>
                      <a:pt x="122" y="9"/>
                      <a:pt x="81" y="0"/>
                      <a:pt x="54" y="26"/>
                    </a:cubicBezTo>
                    <a:cubicBezTo>
                      <a:pt x="27" y="52"/>
                      <a:pt x="13" y="113"/>
                      <a:pt x="0" y="175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8" name="Text Box 135"/>
            <p:cNvSpPr txBox="1">
              <a:spLocks noChangeArrowheads="1"/>
            </p:cNvSpPr>
            <p:nvPr/>
          </p:nvSpPr>
          <p:spPr bwMode="auto">
            <a:xfrm>
              <a:off x="42" y="2692"/>
              <a:ext cx="157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H</a:t>
              </a:r>
            </a:p>
          </p:txBody>
        </p:sp>
        <p:sp>
          <p:nvSpPr>
            <p:cNvPr id="6169" name="Text Box 136"/>
            <p:cNvSpPr txBox="1">
              <a:spLocks noChangeArrowheads="1"/>
            </p:cNvSpPr>
            <p:nvPr/>
          </p:nvSpPr>
          <p:spPr bwMode="auto">
            <a:xfrm>
              <a:off x="571" y="2683"/>
              <a:ext cx="157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K</a:t>
              </a:r>
            </a:p>
          </p:txBody>
        </p:sp>
        <p:sp>
          <p:nvSpPr>
            <p:cNvPr id="6170" name="Text Box 137"/>
            <p:cNvSpPr txBox="1">
              <a:spLocks noChangeArrowheads="1"/>
            </p:cNvSpPr>
            <p:nvPr/>
          </p:nvSpPr>
          <p:spPr bwMode="auto">
            <a:xfrm>
              <a:off x="32" y="3496"/>
              <a:ext cx="141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J</a:t>
              </a:r>
            </a:p>
          </p:txBody>
        </p:sp>
        <p:sp>
          <p:nvSpPr>
            <p:cNvPr id="6171" name="Text Box 138"/>
            <p:cNvSpPr txBox="1">
              <a:spLocks noChangeArrowheads="1"/>
            </p:cNvSpPr>
            <p:nvPr/>
          </p:nvSpPr>
          <p:spPr bwMode="auto">
            <a:xfrm>
              <a:off x="819" y="3492"/>
              <a:ext cx="147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L</a:t>
              </a:r>
            </a:p>
          </p:txBody>
        </p:sp>
        <p:sp>
          <p:nvSpPr>
            <p:cNvPr id="6172" name="Text Box 184"/>
            <p:cNvSpPr txBox="1">
              <a:spLocks noChangeArrowheads="1"/>
            </p:cNvSpPr>
            <p:nvPr/>
          </p:nvSpPr>
          <p:spPr bwMode="auto">
            <a:xfrm>
              <a:off x="-16" y="3097"/>
              <a:ext cx="22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16</a:t>
              </a:r>
              <a:endParaRPr lang="en-US" altLang="en-US" sz="1600" b="1">
                <a:cs typeface="Arial" charset="0"/>
              </a:endParaRPr>
            </a:p>
          </p:txBody>
        </p:sp>
        <p:sp>
          <p:nvSpPr>
            <p:cNvPr id="6173" name="Text Box 186"/>
            <p:cNvSpPr txBox="1">
              <a:spLocks noChangeArrowheads="1"/>
            </p:cNvSpPr>
            <p:nvPr/>
          </p:nvSpPr>
          <p:spPr bwMode="auto">
            <a:xfrm>
              <a:off x="208" y="2658"/>
              <a:ext cx="313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 t + 3</a:t>
              </a:r>
              <a:endParaRPr lang="en-US" altLang="en-US" sz="1600" b="1">
                <a:cs typeface="Arial" charset="0"/>
              </a:endParaRPr>
            </a:p>
          </p:txBody>
        </p:sp>
        <p:sp>
          <p:nvSpPr>
            <p:cNvPr id="6174" name="Text Box 187"/>
            <p:cNvSpPr txBox="1">
              <a:spLocks noChangeArrowheads="1"/>
            </p:cNvSpPr>
            <p:nvPr/>
          </p:nvSpPr>
          <p:spPr bwMode="auto">
            <a:xfrm>
              <a:off x="289" y="3555"/>
              <a:ext cx="294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 r - 3</a:t>
              </a:r>
              <a:endParaRPr lang="en-US" altLang="en-US" sz="1600" b="1">
                <a:cs typeface="Arial" charset="0"/>
              </a:endParaRPr>
            </a:p>
          </p:txBody>
        </p:sp>
      </p:grpSp>
      <p:grpSp>
        <p:nvGrpSpPr>
          <p:cNvPr id="6149" name="Group 206"/>
          <p:cNvGrpSpPr>
            <a:grpSpLocks noChangeAspect="1"/>
          </p:cNvGrpSpPr>
          <p:nvPr/>
        </p:nvGrpSpPr>
        <p:grpSpPr bwMode="auto">
          <a:xfrm>
            <a:off x="7286625" y="3101975"/>
            <a:ext cx="1598613" cy="1362075"/>
            <a:chOff x="904" y="2734"/>
            <a:chExt cx="757" cy="645"/>
          </a:xfrm>
        </p:grpSpPr>
        <p:grpSp>
          <p:nvGrpSpPr>
            <p:cNvPr id="6153" name="Group 196"/>
            <p:cNvGrpSpPr>
              <a:grpSpLocks/>
            </p:cNvGrpSpPr>
            <p:nvPr/>
          </p:nvGrpSpPr>
          <p:grpSpPr bwMode="auto">
            <a:xfrm>
              <a:off x="1053" y="2884"/>
              <a:ext cx="502" cy="372"/>
              <a:chOff x="1053" y="2884"/>
              <a:chExt cx="502" cy="372"/>
            </a:xfrm>
          </p:grpSpPr>
          <p:sp>
            <p:nvSpPr>
              <p:cNvPr id="6161" name="Freeform 85"/>
              <p:cNvSpPr>
                <a:spLocks noChangeAspect="1"/>
              </p:cNvSpPr>
              <p:nvPr/>
            </p:nvSpPr>
            <p:spPr bwMode="auto">
              <a:xfrm>
                <a:off x="1053" y="2884"/>
                <a:ext cx="502" cy="369"/>
              </a:xfrm>
              <a:custGeom>
                <a:avLst/>
                <a:gdLst>
                  <a:gd name="T0" fmla="*/ 0 w 753"/>
                  <a:gd name="T1" fmla="*/ 0 h 813"/>
                  <a:gd name="T2" fmla="*/ 0 w 753"/>
                  <a:gd name="T3" fmla="*/ 7 h 813"/>
                  <a:gd name="T4" fmla="*/ 66 w 753"/>
                  <a:gd name="T5" fmla="*/ 7 h 813"/>
                  <a:gd name="T6" fmla="*/ 49 w 753"/>
                  <a:gd name="T7" fmla="*/ 0 h 813"/>
                  <a:gd name="T8" fmla="*/ 0 w 753"/>
                  <a:gd name="T9" fmla="*/ 0 h 8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3"/>
                  <a:gd name="T16" fmla="*/ 0 h 813"/>
                  <a:gd name="T17" fmla="*/ 753 w 753"/>
                  <a:gd name="T18" fmla="*/ 813 h 8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3" h="813">
                    <a:moveTo>
                      <a:pt x="0" y="0"/>
                    </a:moveTo>
                    <a:lnTo>
                      <a:pt x="0" y="813"/>
                    </a:lnTo>
                    <a:lnTo>
                      <a:pt x="753" y="813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2" name="Rectangle 88"/>
              <p:cNvSpPr>
                <a:spLocks noChangeArrowheads="1"/>
              </p:cNvSpPr>
              <p:nvPr/>
            </p:nvSpPr>
            <p:spPr bwMode="auto">
              <a:xfrm>
                <a:off x="1053" y="2885"/>
                <a:ext cx="68" cy="5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3" name="Rectangle 89"/>
              <p:cNvSpPr>
                <a:spLocks noChangeArrowheads="1"/>
              </p:cNvSpPr>
              <p:nvPr/>
            </p:nvSpPr>
            <p:spPr bwMode="auto">
              <a:xfrm>
                <a:off x="1053" y="3196"/>
                <a:ext cx="67" cy="5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4" name="Freeform 91"/>
              <p:cNvSpPr>
                <a:spLocks/>
              </p:cNvSpPr>
              <p:nvPr/>
            </p:nvSpPr>
            <p:spPr bwMode="auto">
              <a:xfrm>
                <a:off x="1352" y="2884"/>
                <a:ext cx="92" cy="48"/>
              </a:xfrm>
              <a:custGeom>
                <a:avLst/>
                <a:gdLst>
                  <a:gd name="T0" fmla="*/ 0 w 102"/>
                  <a:gd name="T1" fmla="*/ 0 h 79"/>
                  <a:gd name="T2" fmla="*/ 14 w 102"/>
                  <a:gd name="T3" fmla="*/ 3 h 79"/>
                  <a:gd name="T4" fmla="*/ 55 w 102"/>
                  <a:gd name="T5" fmla="*/ 3 h 79"/>
                  <a:gd name="T6" fmla="*/ 0 60000 65536"/>
                  <a:gd name="T7" fmla="*/ 0 60000 65536"/>
                  <a:gd name="T8" fmla="*/ 0 60000 65536"/>
                  <a:gd name="T9" fmla="*/ 0 w 102"/>
                  <a:gd name="T10" fmla="*/ 0 h 79"/>
                  <a:gd name="T11" fmla="*/ 102 w 102"/>
                  <a:gd name="T12" fmla="*/ 79 h 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2" h="79">
                    <a:moveTo>
                      <a:pt x="0" y="0"/>
                    </a:moveTo>
                    <a:cubicBezTo>
                      <a:pt x="5" y="28"/>
                      <a:pt x="10" y="57"/>
                      <a:pt x="27" y="68"/>
                    </a:cubicBezTo>
                    <a:cubicBezTo>
                      <a:pt x="44" y="79"/>
                      <a:pt x="73" y="73"/>
                      <a:pt x="102" y="68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Freeform 94"/>
              <p:cNvSpPr>
                <a:spLocks/>
              </p:cNvSpPr>
              <p:nvPr/>
            </p:nvSpPr>
            <p:spPr bwMode="auto">
              <a:xfrm>
                <a:off x="1442" y="3199"/>
                <a:ext cx="92" cy="57"/>
              </a:xfrm>
              <a:custGeom>
                <a:avLst/>
                <a:gdLst>
                  <a:gd name="T0" fmla="*/ 52 w 103"/>
                  <a:gd name="T1" fmla="*/ 1 h 93"/>
                  <a:gd name="T2" fmla="*/ 8 w 103"/>
                  <a:gd name="T3" fmla="*/ 1 h 93"/>
                  <a:gd name="T4" fmla="*/ 8 w 103"/>
                  <a:gd name="T5" fmla="*/ 5 h 93"/>
                  <a:gd name="T6" fmla="*/ 0 60000 65536"/>
                  <a:gd name="T7" fmla="*/ 0 60000 65536"/>
                  <a:gd name="T8" fmla="*/ 0 60000 65536"/>
                  <a:gd name="T9" fmla="*/ 0 w 103"/>
                  <a:gd name="T10" fmla="*/ 0 h 93"/>
                  <a:gd name="T11" fmla="*/ 103 w 103"/>
                  <a:gd name="T12" fmla="*/ 93 h 9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3" h="93">
                    <a:moveTo>
                      <a:pt x="103" y="19"/>
                    </a:moveTo>
                    <a:cubicBezTo>
                      <a:pt x="66" y="9"/>
                      <a:pt x="30" y="0"/>
                      <a:pt x="15" y="12"/>
                    </a:cubicBezTo>
                    <a:cubicBezTo>
                      <a:pt x="0" y="24"/>
                      <a:pt x="15" y="80"/>
                      <a:pt x="15" y="93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Freeform 95"/>
              <p:cNvSpPr>
                <a:spLocks/>
              </p:cNvSpPr>
              <p:nvPr/>
            </p:nvSpPr>
            <p:spPr bwMode="auto">
              <a:xfrm>
                <a:off x="1370" y="3145"/>
                <a:ext cx="146" cy="107"/>
              </a:xfrm>
              <a:custGeom>
                <a:avLst/>
                <a:gdLst>
                  <a:gd name="T0" fmla="*/ 84 w 163"/>
                  <a:gd name="T1" fmla="*/ 1 h 175"/>
                  <a:gd name="T2" fmla="*/ 28 w 163"/>
                  <a:gd name="T3" fmla="*/ 1 h 175"/>
                  <a:gd name="T4" fmla="*/ 0 w 163"/>
                  <a:gd name="T5" fmla="*/ 9 h 175"/>
                  <a:gd name="T6" fmla="*/ 0 60000 65536"/>
                  <a:gd name="T7" fmla="*/ 0 60000 65536"/>
                  <a:gd name="T8" fmla="*/ 0 60000 65536"/>
                  <a:gd name="T9" fmla="*/ 0 w 163"/>
                  <a:gd name="T10" fmla="*/ 0 h 175"/>
                  <a:gd name="T11" fmla="*/ 163 w 163"/>
                  <a:gd name="T12" fmla="*/ 175 h 17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3" h="175">
                    <a:moveTo>
                      <a:pt x="163" y="19"/>
                    </a:moveTo>
                    <a:cubicBezTo>
                      <a:pt x="122" y="9"/>
                      <a:pt x="81" y="0"/>
                      <a:pt x="54" y="26"/>
                    </a:cubicBezTo>
                    <a:cubicBezTo>
                      <a:pt x="27" y="52"/>
                      <a:pt x="13" y="113"/>
                      <a:pt x="0" y="175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4" name="Text Box 120"/>
            <p:cNvSpPr txBox="1">
              <a:spLocks noChangeArrowheads="1"/>
            </p:cNvSpPr>
            <p:nvPr/>
          </p:nvSpPr>
          <p:spPr bwMode="auto">
            <a:xfrm>
              <a:off x="943" y="2746"/>
              <a:ext cx="157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A</a:t>
              </a:r>
            </a:p>
          </p:txBody>
        </p:sp>
        <p:sp>
          <p:nvSpPr>
            <p:cNvPr id="6155" name="Text Box 121"/>
            <p:cNvSpPr txBox="1">
              <a:spLocks noChangeArrowheads="1"/>
            </p:cNvSpPr>
            <p:nvPr/>
          </p:nvSpPr>
          <p:spPr bwMode="auto">
            <a:xfrm>
              <a:off x="1330" y="2746"/>
              <a:ext cx="157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B</a:t>
              </a:r>
            </a:p>
          </p:txBody>
        </p:sp>
        <p:sp>
          <p:nvSpPr>
            <p:cNvPr id="6156" name="Text Box 122"/>
            <p:cNvSpPr txBox="1">
              <a:spLocks noChangeArrowheads="1"/>
            </p:cNvSpPr>
            <p:nvPr/>
          </p:nvSpPr>
          <p:spPr bwMode="auto">
            <a:xfrm>
              <a:off x="939" y="3205"/>
              <a:ext cx="157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C</a:t>
              </a:r>
            </a:p>
          </p:txBody>
        </p:sp>
        <p:sp>
          <p:nvSpPr>
            <p:cNvPr id="6157" name="Text Box 123"/>
            <p:cNvSpPr txBox="1">
              <a:spLocks noChangeArrowheads="1"/>
            </p:cNvSpPr>
            <p:nvPr/>
          </p:nvSpPr>
          <p:spPr bwMode="auto">
            <a:xfrm>
              <a:off x="1504" y="3191"/>
              <a:ext cx="157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D</a:t>
              </a:r>
            </a:p>
          </p:txBody>
        </p:sp>
        <p:sp>
          <p:nvSpPr>
            <p:cNvPr id="6158" name="Text Box 183"/>
            <p:cNvSpPr txBox="1">
              <a:spLocks noChangeArrowheads="1"/>
            </p:cNvSpPr>
            <p:nvPr/>
          </p:nvSpPr>
          <p:spPr bwMode="auto">
            <a:xfrm>
              <a:off x="1180" y="3219"/>
              <a:ext cx="195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12</a:t>
              </a:r>
              <a:endParaRPr lang="en-US" altLang="en-US" sz="1600" b="1">
                <a:cs typeface="Arial" charset="0"/>
              </a:endParaRPr>
            </a:p>
          </p:txBody>
        </p:sp>
        <p:sp>
          <p:nvSpPr>
            <p:cNvPr id="6159" name="Text Box 185"/>
            <p:cNvSpPr txBox="1">
              <a:spLocks noChangeArrowheads="1"/>
            </p:cNvSpPr>
            <p:nvPr/>
          </p:nvSpPr>
          <p:spPr bwMode="auto">
            <a:xfrm>
              <a:off x="1105" y="2734"/>
              <a:ext cx="195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10</a:t>
              </a:r>
              <a:endParaRPr lang="en-US" altLang="en-US" sz="1600" b="1">
                <a:cs typeface="Arial" charset="0"/>
              </a:endParaRPr>
            </a:p>
          </p:txBody>
        </p:sp>
        <p:sp>
          <p:nvSpPr>
            <p:cNvPr id="6160" name="Text Box 188"/>
            <p:cNvSpPr txBox="1">
              <a:spLocks noChangeArrowheads="1"/>
            </p:cNvSpPr>
            <p:nvPr/>
          </p:nvSpPr>
          <p:spPr bwMode="auto">
            <a:xfrm>
              <a:off x="904" y="2978"/>
              <a:ext cx="141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8</a:t>
              </a:r>
              <a:endParaRPr lang="en-US" altLang="en-US" sz="1600" b="1">
                <a:cs typeface="Arial" charset="0"/>
              </a:endParaRPr>
            </a:p>
          </p:txBody>
        </p:sp>
      </p:grpSp>
      <p:sp>
        <p:nvSpPr>
          <p:cNvPr id="6150" name="TextBox 33"/>
          <p:cNvSpPr txBox="1">
            <a:spLocks noChangeArrowheads="1"/>
          </p:cNvSpPr>
          <p:nvPr/>
        </p:nvSpPr>
        <p:spPr bwMode="auto">
          <a:xfrm>
            <a:off x="468313" y="3082925"/>
            <a:ext cx="482215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66FFFF"/>
                </a:solidFill>
              </a:rPr>
              <a:t>Trapezoid HJLJ </a:t>
            </a:r>
            <a:r>
              <a:rPr lang="en-US" altLang="en-US" sz="2000" b="1" dirty="0">
                <a:solidFill>
                  <a:srgbClr val="FFCCCC"/>
                </a:solidFill>
              </a:rPr>
              <a:t>~ </a:t>
            </a:r>
            <a:r>
              <a:rPr lang="en-US" altLang="en-US" sz="2000" b="1" dirty="0">
                <a:solidFill>
                  <a:srgbClr val="FFC000"/>
                </a:solidFill>
              </a:rPr>
              <a:t>Trapezoid ACDB</a:t>
            </a:r>
          </a:p>
          <a:p>
            <a:pPr eaLnBrk="1" hangingPunct="1"/>
            <a:endParaRPr lang="en-US" altLang="en-US" sz="2000" b="1" dirty="0">
              <a:solidFill>
                <a:srgbClr val="FFC000"/>
              </a:solidFill>
            </a:endParaRPr>
          </a:p>
          <a:p>
            <a:pPr eaLnBrk="1" hangingPunct="1"/>
            <a:r>
              <a:rPr lang="en-US" altLang="en-US" sz="2000" b="1" dirty="0">
                <a:solidFill>
                  <a:srgbClr val="FFFF00"/>
                </a:solidFill>
              </a:rPr>
              <a:t>so side HJ goes with AC</a:t>
            </a:r>
          </a:p>
          <a:p>
            <a:pPr eaLnBrk="1" hangingPunct="1"/>
            <a:endParaRPr lang="en-US" altLang="en-US" sz="2000" b="1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sz="2000" b="1" dirty="0">
                <a:solidFill>
                  <a:srgbClr val="FFFF00"/>
                </a:solidFill>
              </a:rPr>
              <a:t>Remember to separate the variables</a:t>
            </a:r>
          </a:p>
          <a:p>
            <a:pPr eaLnBrk="1" hangingPunct="1"/>
            <a:r>
              <a:rPr lang="en-US" altLang="en-US" sz="2000" b="1" dirty="0">
                <a:solidFill>
                  <a:srgbClr val="FFFF00"/>
                </a:solidFill>
              </a:rPr>
              <a:t>with the 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constant ratio (</a:t>
            </a:r>
            <a:r>
              <a:rPr lang="en-US" altLang="en-US" sz="2000" b="1" dirty="0" smtClean="0">
                <a:solidFill>
                  <a:srgbClr val="FFCCCC"/>
                </a:solidFill>
              </a:rPr>
              <a:t>scaling factor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)</a:t>
            </a:r>
            <a:endParaRPr lang="en-US" altLang="en-US" sz="2000" b="1" dirty="0">
              <a:solidFill>
                <a:srgbClr val="FFFF00"/>
              </a:solidFill>
            </a:endParaRPr>
          </a:p>
          <a:p>
            <a:pPr eaLnBrk="1" hangingPunct="1"/>
            <a:endParaRPr lang="en-US" altLang="en-US" sz="2000" b="1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sz="2000" b="1" dirty="0">
                <a:solidFill>
                  <a:srgbClr val="FFFF00"/>
                </a:solidFill>
              </a:rPr>
              <a:t> </a:t>
            </a:r>
            <a:r>
              <a:rPr lang="en-US" altLang="en-US" sz="2000" b="1" dirty="0">
                <a:solidFill>
                  <a:srgbClr val="FFCCCC"/>
                </a:solidFill>
              </a:rPr>
              <a:t>8</a:t>
            </a:r>
            <a:r>
              <a:rPr lang="en-US" altLang="en-US" sz="2000" b="1" dirty="0">
                <a:solidFill>
                  <a:srgbClr val="FFFF00"/>
                </a:solidFill>
              </a:rPr>
              <a:t>           </a:t>
            </a:r>
            <a:r>
              <a:rPr lang="en-US" altLang="en-US" sz="2000" b="1" dirty="0">
                <a:solidFill>
                  <a:srgbClr val="FFC000"/>
                </a:solidFill>
              </a:rPr>
              <a:t>10</a:t>
            </a:r>
            <a:r>
              <a:rPr lang="en-US" altLang="en-US" sz="2000" b="1" dirty="0">
                <a:solidFill>
                  <a:srgbClr val="FFFF00"/>
                </a:solidFill>
              </a:rPr>
              <a:t>                 </a:t>
            </a:r>
            <a:r>
              <a:rPr lang="en-US" altLang="en-US" sz="2000" b="1" dirty="0">
                <a:solidFill>
                  <a:srgbClr val="FFCCCC"/>
                </a:solidFill>
              </a:rPr>
              <a:t>8</a:t>
            </a:r>
            <a:r>
              <a:rPr lang="en-US" altLang="en-US" sz="2000" b="1" dirty="0">
                <a:solidFill>
                  <a:srgbClr val="FFFF00"/>
                </a:solidFill>
              </a:rPr>
              <a:t>             </a:t>
            </a:r>
            <a:r>
              <a:rPr lang="en-US" altLang="en-US" sz="2000" b="1" dirty="0">
                <a:solidFill>
                  <a:srgbClr val="FFC000"/>
                </a:solidFill>
              </a:rPr>
              <a:t>12</a:t>
            </a:r>
          </a:p>
          <a:p>
            <a:pPr eaLnBrk="1" hangingPunct="1"/>
            <a:r>
              <a:rPr lang="en-US" altLang="en-US" sz="2000" b="1" dirty="0">
                <a:solidFill>
                  <a:srgbClr val="FFCCCC"/>
                </a:solidFill>
              </a:rPr>
              <a:t>---</a:t>
            </a:r>
            <a:r>
              <a:rPr lang="en-US" altLang="en-US" sz="2000" b="1" dirty="0">
                <a:solidFill>
                  <a:srgbClr val="FFFF00"/>
                </a:solidFill>
              </a:rPr>
              <a:t>    =  -------    and   </a:t>
            </a:r>
            <a:r>
              <a:rPr lang="en-US" altLang="en-US" sz="2000" b="1" dirty="0">
                <a:solidFill>
                  <a:srgbClr val="FFCCCC"/>
                </a:solidFill>
              </a:rPr>
              <a:t>----</a:t>
            </a:r>
            <a:r>
              <a:rPr lang="en-US" altLang="en-US" sz="2000" b="1" dirty="0">
                <a:solidFill>
                  <a:srgbClr val="FFFF00"/>
                </a:solidFill>
              </a:rPr>
              <a:t>  =  ------------</a:t>
            </a:r>
          </a:p>
          <a:p>
            <a:pPr eaLnBrk="1" hangingPunct="1"/>
            <a:r>
              <a:rPr lang="en-US" altLang="en-US" sz="2000" b="1" dirty="0">
                <a:solidFill>
                  <a:srgbClr val="FFCCCC"/>
                </a:solidFill>
              </a:rPr>
              <a:t>16</a:t>
            </a:r>
            <a:r>
              <a:rPr lang="en-US" altLang="en-US" sz="2000" b="1" dirty="0">
                <a:solidFill>
                  <a:srgbClr val="FFFF00"/>
                </a:solidFill>
              </a:rPr>
              <a:t>         </a:t>
            </a:r>
            <a:r>
              <a:rPr lang="en-US" altLang="en-US" sz="2000" b="1" dirty="0">
                <a:solidFill>
                  <a:srgbClr val="66FFFF"/>
                </a:solidFill>
              </a:rPr>
              <a:t>t + 3             </a:t>
            </a:r>
            <a:r>
              <a:rPr lang="en-US" altLang="en-US" sz="2000" b="1" dirty="0">
                <a:solidFill>
                  <a:srgbClr val="FFCCCC"/>
                </a:solidFill>
              </a:rPr>
              <a:t>16           </a:t>
            </a:r>
            <a:r>
              <a:rPr lang="en-US" altLang="en-US" sz="2000" b="1" dirty="0">
                <a:solidFill>
                  <a:srgbClr val="66FFFF"/>
                </a:solidFill>
              </a:rPr>
              <a:t>r - 3</a:t>
            </a:r>
          </a:p>
        </p:txBody>
      </p:sp>
      <p:sp>
        <p:nvSpPr>
          <p:cNvPr id="6151" name="TextBox 34"/>
          <p:cNvSpPr txBox="1">
            <a:spLocks noChangeArrowheads="1"/>
          </p:cNvSpPr>
          <p:nvPr/>
        </p:nvSpPr>
        <p:spPr bwMode="auto">
          <a:xfrm>
            <a:off x="7889875" y="3575050"/>
            <a:ext cx="325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6152" name="TextBox 35"/>
          <p:cNvSpPr txBox="1">
            <a:spLocks noChangeArrowheads="1"/>
          </p:cNvSpPr>
          <p:nvPr/>
        </p:nvSpPr>
        <p:spPr bwMode="auto">
          <a:xfrm>
            <a:off x="6389688" y="4818063"/>
            <a:ext cx="350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725488"/>
          </a:xfrm>
        </p:spPr>
        <p:txBody>
          <a:bodyPr/>
          <a:lstStyle/>
          <a:p>
            <a:r>
              <a:rPr lang="en-US" altLang="en-US" sz="3600" b="1" smtClean="0"/>
              <a:t>Triangle Similarity Theorems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167818"/>
              </p:ext>
            </p:extLst>
          </p:nvPr>
        </p:nvGraphicFramePr>
        <p:xfrm>
          <a:off x="760413" y="947738"/>
          <a:ext cx="7583487" cy="5535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327"/>
                <a:gridCol w="3374254"/>
                <a:gridCol w="2438906"/>
              </a:tblGrid>
              <a:tr h="521419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Theorem</a:t>
                      </a:r>
                      <a:endParaRPr lang="en-US" sz="1800" b="1" dirty="0"/>
                    </a:p>
                  </a:txBody>
                  <a:tcPr marL="91437" marR="91437" marT="45724" marB="45724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Picture</a:t>
                      </a:r>
                      <a:endParaRPr lang="en-US" sz="1800" b="1" dirty="0"/>
                    </a:p>
                  </a:txBody>
                  <a:tcPr marL="91437" marR="91437" marT="45724" marB="45724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Check</a:t>
                      </a:r>
                      <a:endParaRPr lang="en-US" sz="1800" b="1" dirty="0"/>
                    </a:p>
                  </a:txBody>
                  <a:tcPr marL="91437" marR="91437" marT="45724" marB="45724" anchor="ctr" anchorCtr="1"/>
                </a:tc>
              </a:tr>
              <a:tr h="167139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SSS</a:t>
                      </a:r>
                      <a:endParaRPr lang="en-US" sz="2400" b="1" dirty="0"/>
                    </a:p>
                  </a:txBody>
                  <a:tcPr marL="91437" marR="91437" marT="45724" marB="45724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24" marB="45724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Only 3 sides given</a:t>
                      </a:r>
                    </a:p>
                    <a:p>
                      <a:pPr algn="ctr"/>
                      <a:endParaRPr lang="en-US" sz="1800" b="1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All three sides have the same ratios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24" marB="45724" anchor="ctr" anchorCtr="1"/>
                </a:tc>
              </a:tr>
              <a:tr h="167139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SAS</a:t>
                      </a:r>
                      <a:endParaRPr lang="en-US" sz="2400" b="1" dirty="0"/>
                    </a:p>
                  </a:txBody>
                  <a:tcPr marL="91437" marR="91437" marT="45724" marB="45724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24" marB="45724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Two</a:t>
                      </a:r>
                      <a:r>
                        <a:rPr lang="en-US" sz="1800" b="1" baseline="0" dirty="0" smtClean="0">
                          <a:latin typeface="+mn-lt"/>
                        </a:rPr>
                        <a:t> sides have the same ratios and the included angle is congruent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24" marB="45724" anchor="ctr" anchorCtr="1"/>
                </a:tc>
              </a:tr>
              <a:tr h="167139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AA</a:t>
                      </a:r>
                      <a:endParaRPr lang="en-US" sz="2400" b="1" dirty="0"/>
                    </a:p>
                  </a:txBody>
                  <a:tcPr marL="91437" marR="91437" marT="45724" marB="45724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24" marB="45724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Two</a:t>
                      </a:r>
                      <a:r>
                        <a:rPr lang="en-US" sz="1800" b="1" baseline="0" dirty="0" smtClean="0">
                          <a:latin typeface="+mn-lt"/>
                        </a:rPr>
                        <a:t> </a:t>
                      </a:r>
                      <a:r>
                        <a:rPr lang="en-US" sz="1800" b="1" baseline="0" dirty="0" smtClean="0">
                          <a:latin typeface="+mn-lt"/>
                        </a:rPr>
                        <a:t>angles </a:t>
                      </a:r>
                      <a:r>
                        <a:rPr lang="en-US" sz="1800" b="1" baseline="0" dirty="0" smtClean="0">
                          <a:latin typeface="+mn-lt"/>
                        </a:rPr>
                        <a:t>are congruent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24" marB="45724" anchor="ctr" anchorCtr="1"/>
                </a:tc>
              </a:tr>
            </a:tbl>
          </a:graphicData>
        </a:graphic>
      </p:graphicFrame>
      <p:grpSp>
        <p:nvGrpSpPr>
          <p:cNvPr id="7193" name="Group 99"/>
          <p:cNvGrpSpPr>
            <a:grpSpLocks/>
          </p:cNvGrpSpPr>
          <p:nvPr/>
        </p:nvGrpSpPr>
        <p:grpSpPr bwMode="auto">
          <a:xfrm>
            <a:off x="2773363" y="1408113"/>
            <a:ext cx="3063875" cy="1635125"/>
            <a:chOff x="3939" y="2997"/>
            <a:chExt cx="1930" cy="1030"/>
          </a:xfrm>
        </p:grpSpPr>
        <p:sp>
          <p:nvSpPr>
            <p:cNvPr id="7225" name="Text Box 100"/>
            <p:cNvSpPr txBox="1">
              <a:spLocks noChangeArrowheads="1"/>
            </p:cNvSpPr>
            <p:nvPr/>
          </p:nvSpPr>
          <p:spPr bwMode="auto">
            <a:xfrm>
              <a:off x="4209" y="3005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7226" name="Text Box 101"/>
            <p:cNvSpPr txBox="1">
              <a:spLocks noChangeArrowheads="1"/>
            </p:cNvSpPr>
            <p:nvPr/>
          </p:nvSpPr>
          <p:spPr bwMode="auto">
            <a:xfrm>
              <a:off x="3939" y="374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7227" name="Text Box 102"/>
            <p:cNvSpPr txBox="1">
              <a:spLocks noChangeArrowheads="1"/>
            </p:cNvSpPr>
            <p:nvPr/>
          </p:nvSpPr>
          <p:spPr bwMode="auto">
            <a:xfrm>
              <a:off x="4826" y="378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7228" name="Freeform 103"/>
            <p:cNvSpPr>
              <a:spLocks noChangeAspect="1"/>
            </p:cNvSpPr>
            <p:nvPr/>
          </p:nvSpPr>
          <p:spPr bwMode="auto">
            <a:xfrm rot="-1059384">
              <a:off x="4052" y="3184"/>
              <a:ext cx="702" cy="790"/>
            </a:xfrm>
            <a:custGeom>
              <a:avLst/>
              <a:gdLst>
                <a:gd name="T0" fmla="*/ 0 w 1403"/>
                <a:gd name="T1" fmla="*/ 71 h 1579"/>
                <a:gd name="T2" fmla="*/ 57 w 1403"/>
                <a:gd name="T3" fmla="*/ 0 h 1579"/>
                <a:gd name="T4" fmla="*/ 88 w 1403"/>
                <a:gd name="T5" fmla="*/ 99 h 1579"/>
                <a:gd name="T6" fmla="*/ 0 w 1403"/>
                <a:gd name="T7" fmla="*/ 71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9" name="Freeform 104"/>
            <p:cNvSpPr>
              <a:spLocks noChangeAspect="1"/>
            </p:cNvSpPr>
            <p:nvPr/>
          </p:nvSpPr>
          <p:spPr bwMode="auto">
            <a:xfrm rot="-2246744">
              <a:off x="5018" y="3125"/>
              <a:ext cx="570" cy="641"/>
            </a:xfrm>
            <a:custGeom>
              <a:avLst/>
              <a:gdLst>
                <a:gd name="T0" fmla="*/ 0 w 1403"/>
                <a:gd name="T1" fmla="*/ 31 h 1579"/>
                <a:gd name="T2" fmla="*/ 25 w 1403"/>
                <a:gd name="T3" fmla="*/ 0 h 1579"/>
                <a:gd name="T4" fmla="*/ 38 w 1403"/>
                <a:gd name="T5" fmla="*/ 43 h 1579"/>
                <a:gd name="T6" fmla="*/ 0 w 1403"/>
                <a:gd name="T7" fmla="*/ 31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rgbClr val="FF99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0" name="Text Box 105"/>
            <p:cNvSpPr txBox="1">
              <a:spLocks noChangeArrowheads="1"/>
            </p:cNvSpPr>
            <p:nvPr/>
          </p:nvSpPr>
          <p:spPr bwMode="auto">
            <a:xfrm>
              <a:off x="5008" y="299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D</a:t>
              </a:r>
            </a:p>
          </p:txBody>
        </p:sp>
        <p:sp>
          <p:nvSpPr>
            <p:cNvPr id="7231" name="Text Box 106"/>
            <p:cNvSpPr txBox="1">
              <a:spLocks noChangeArrowheads="1"/>
            </p:cNvSpPr>
            <p:nvPr/>
          </p:nvSpPr>
          <p:spPr bwMode="auto">
            <a:xfrm>
              <a:off x="5685" y="3413"/>
              <a:ext cx="1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F</a:t>
              </a:r>
            </a:p>
          </p:txBody>
        </p:sp>
        <p:sp>
          <p:nvSpPr>
            <p:cNvPr id="7232" name="Text Box 107"/>
            <p:cNvSpPr txBox="1">
              <a:spLocks noChangeArrowheads="1"/>
            </p:cNvSpPr>
            <p:nvPr/>
          </p:nvSpPr>
          <p:spPr bwMode="auto">
            <a:xfrm>
              <a:off x="4981" y="3639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E</a:t>
              </a:r>
            </a:p>
          </p:txBody>
        </p:sp>
        <p:sp>
          <p:nvSpPr>
            <p:cNvPr id="7233" name="Text Box 108"/>
            <p:cNvSpPr txBox="1">
              <a:spLocks noChangeArrowheads="1"/>
            </p:cNvSpPr>
            <p:nvPr/>
          </p:nvSpPr>
          <p:spPr bwMode="auto">
            <a:xfrm>
              <a:off x="5410" y="315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5</a:t>
              </a:r>
            </a:p>
          </p:txBody>
        </p:sp>
        <p:sp>
          <p:nvSpPr>
            <p:cNvPr id="7234" name="Text Box 109"/>
            <p:cNvSpPr txBox="1">
              <a:spLocks noChangeArrowheads="1"/>
            </p:cNvSpPr>
            <p:nvPr/>
          </p:nvSpPr>
          <p:spPr bwMode="auto">
            <a:xfrm>
              <a:off x="4965" y="3336"/>
              <a:ext cx="17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4</a:t>
              </a:r>
            </a:p>
          </p:txBody>
        </p:sp>
        <p:sp>
          <p:nvSpPr>
            <p:cNvPr id="7235" name="Text Box 110"/>
            <p:cNvSpPr txBox="1">
              <a:spLocks noChangeArrowheads="1"/>
            </p:cNvSpPr>
            <p:nvPr/>
          </p:nvSpPr>
          <p:spPr bwMode="auto">
            <a:xfrm>
              <a:off x="5399" y="359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3</a:t>
              </a:r>
            </a:p>
          </p:txBody>
        </p:sp>
        <p:sp>
          <p:nvSpPr>
            <p:cNvPr id="7236" name="Text Box 111"/>
            <p:cNvSpPr txBox="1">
              <a:spLocks noChangeArrowheads="1"/>
            </p:cNvSpPr>
            <p:nvPr/>
          </p:nvSpPr>
          <p:spPr bwMode="auto">
            <a:xfrm>
              <a:off x="4375" y="3835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7237" name="Text Box 112"/>
            <p:cNvSpPr txBox="1">
              <a:spLocks noChangeArrowheads="1"/>
            </p:cNvSpPr>
            <p:nvPr/>
          </p:nvSpPr>
          <p:spPr bwMode="auto">
            <a:xfrm>
              <a:off x="4037" y="340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7238" name="Text Box 113"/>
            <p:cNvSpPr txBox="1">
              <a:spLocks noChangeArrowheads="1"/>
            </p:cNvSpPr>
            <p:nvPr/>
          </p:nvSpPr>
          <p:spPr bwMode="auto">
            <a:xfrm>
              <a:off x="4573" y="3363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15</a:t>
              </a:r>
            </a:p>
          </p:txBody>
        </p:sp>
      </p:grpSp>
      <p:grpSp>
        <p:nvGrpSpPr>
          <p:cNvPr id="7194" name="Group 99"/>
          <p:cNvGrpSpPr>
            <a:grpSpLocks/>
          </p:cNvGrpSpPr>
          <p:nvPr/>
        </p:nvGrpSpPr>
        <p:grpSpPr bwMode="auto">
          <a:xfrm>
            <a:off x="2735263" y="4892675"/>
            <a:ext cx="3063875" cy="1554163"/>
            <a:chOff x="3939" y="2997"/>
            <a:chExt cx="1930" cy="979"/>
          </a:xfrm>
        </p:grpSpPr>
        <p:sp>
          <p:nvSpPr>
            <p:cNvPr id="7217" name="Text Box 100"/>
            <p:cNvSpPr txBox="1">
              <a:spLocks noChangeArrowheads="1"/>
            </p:cNvSpPr>
            <p:nvPr/>
          </p:nvSpPr>
          <p:spPr bwMode="auto">
            <a:xfrm>
              <a:off x="4209" y="3005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7218" name="Text Box 101"/>
            <p:cNvSpPr txBox="1">
              <a:spLocks noChangeArrowheads="1"/>
            </p:cNvSpPr>
            <p:nvPr/>
          </p:nvSpPr>
          <p:spPr bwMode="auto">
            <a:xfrm>
              <a:off x="3939" y="374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7219" name="Text Box 102"/>
            <p:cNvSpPr txBox="1">
              <a:spLocks noChangeArrowheads="1"/>
            </p:cNvSpPr>
            <p:nvPr/>
          </p:nvSpPr>
          <p:spPr bwMode="auto">
            <a:xfrm>
              <a:off x="4826" y="378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7220" name="Freeform 103"/>
            <p:cNvSpPr>
              <a:spLocks noChangeAspect="1"/>
            </p:cNvSpPr>
            <p:nvPr/>
          </p:nvSpPr>
          <p:spPr bwMode="auto">
            <a:xfrm rot="-1059384">
              <a:off x="4052" y="3184"/>
              <a:ext cx="702" cy="790"/>
            </a:xfrm>
            <a:custGeom>
              <a:avLst/>
              <a:gdLst>
                <a:gd name="T0" fmla="*/ 0 w 1403"/>
                <a:gd name="T1" fmla="*/ 71 h 1579"/>
                <a:gd name="T2" fmla="*/ 57 w 1403"/>
                <a:gd name="T3" fmla="*/ 0 h 1579"/>
                <a:gd name="T4" fmla="*/ 88 w 1403"/>
                <a:gd name="T5" fmla="*/ 99 h 1579"/>
                <a:gd name="T6" fmla="*/ 0 w 1403"/>
                <a:gd name="T7" fmla="*/ 71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rgbClr val="66FFFF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Freeform 104"/>
            <p:cNvSpPr>
              <a:spLocks noChangeAspect="1"/>
            </p:cNvSpPr>
            <p:nvPr/>
          </p:nvSpPr>
          <p:spPr bwMode="auto">
            <a:xfrm rot="-2246744">
              <a:off x="5018" y="3125"/>
              <a:ext cx="570" cy="641"/>
            </a:xfrm>
            <a:custGeom>
              <a:avLst/>
              <a:gdLst>
                <a:gd name="T0" fmla="*/ 0 w 1403"/>
                <a:gd name="T1" fmla="*/ 31 h 1579"/>
                <a:gd name="T2" fmla="*/ 25 w 1403"/>
                <a:gd name="T3" fmla="*/ 0 h 1579"/>
                <a:gd name="T4" fmla="*/ 38 w 1403"/>
                <a:gd name="T5" fmla="*/ 43 h 1579"/>
                <a:gd name="T6" fmla="*/ 0 w 1403"/>
                <a:gd name="T7" fmla="*/ 31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Text Box 105"/>
            <p:cNvSpPr txBox="1">
              <a:spLocks noChangeArrowheads="1"/>
            </p:cNvSpPr>
            <p:nvPr/>
          </p:nvSpPr>
          <p:spPr bwMode="auto">
            <a:xfrm>
              <a:off x="5008" y="299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D</a:t>
              </a:r>
            </a:p>
          </p:txBody>
        </p:sp>
        <p:sp>
          <p:nvSpPr>
            <p:cNvPr id="7223" name="Text Box 106"/>
            <p:cNvSpPr txBox="1">
              <a:spLocks noChangeArrowheads="1"/>
            </p:cNvSpPr>
            <p:nvPr/>
          </p:nvSpPr>
          <p:spPr bwMode="auto">
            <a:xfrm>
              <a:off x="5685" y="3413"/>
              <a:ext cx="1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F</a:t>
              </a:r>
            </a:p>
          </p:txBody>
        </p:sp>
        <p:sp>
          <p:nvSpPr>
            <p:cNvPr id="7224" name="Text Box 107"/>
            <p:cNvSpPr txBox="1">
              <a:spLocks noChangeArrowheads="1"/>
            </p:cNvSpPr>
            <p:nvPr/>
          </p:nvSpPr>
          <p:spPr bwMode="auto">
            <a:xfrm>
              <a:off x="4981" y="3639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E</a:t>
              </a:r>
            </a:p>
          </p:txBody>
        </p:sp>
      </p:grpSp>
      <p:sp>
        <p:nvSpPr>
          <p:cNvPr id="7195" name="Freeform 92"/>
          <p:cNvSpPr>
            <a:spLocks/>
          </p:cNvSpPr>
          <p:nvPr/>
        </p:nvSpPr>
        <p:spPr bwMode="auto">
          <a:xfrm rot="-1467843">
            <a:off x="5237163" y="5622925"/>
            <a:ext cx="195262" cy="184150"/>
          </a:xfrm>
          <a:custGeom>
            <a:avLst/>
            <a:gdLst>
              <a:gd name="T0" fmla="*/ 249368576 w 103"/>
              <a:gd name="T1" fmla="*/ 58664642 h 93"/>
              <a:gd name="T2" fmla="*/ 39753830 w 103"/>
              <a:gd name="T3" fmla="*/ 31287677 h 93"/>
              <a:gd name="T4" fmla="*/ 39753830 w 103"/>
              <a:gd name="T5" fmla="*/ 277682392 h 93"/>
              <a:gd name="T6" fmla="*/ 0 60000 65536"/>
              <a:gd name="T7" fmla="*/ 0 60000 65536"/>
              <a:gd name="T8" fmla="*/ 0 60000 65536"/>
              <a:gd name="T9" fmla="*/ 0 w 103"/>
              <a:gd name="T10" fmla="*/ 0 h 93"/>
              <a:gd name="T11" fmla="*/ 103 w 103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" h="93">
                <a:moveTo>
                  <a:pt x="103" y="19"/>
                </a:moveTo>
                <a:cubicBezTo>
                  <a:pt x="66" y="9"/>
                  <a:pt x="30" y="0"/>
                  <a:pt x="15" y="12"/>
                </a:cubicBezTo>
                <a:cubicBezTo>
                  <a:pt x="0" y="24"/>
                  <a:pt x="15" y="80"/>
                  <a:pt x="15" y="9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6" name="Freeform 92"/>
          <p:cNvSpPr>
            <a:spLocks/>
          </p:cNvSpPr>
          <p:nvPr/>
        </p:nvSpPr>
        <p:spPr bwMode="auto">
          <a:xfrm rot="-1467843">
            <a:off x="5345113" y="5654675"/>
            <a:ext cx="122237" cy="125413"/>
          </a:xfrm>
          <a:custGeom>
            <a:avLst/>
            <a:gdLst>
              <a:gd name="T0" fmla="*/ 98176494 w 103"/>
              <a:gd name="T1" fmla="*/ 26974585 h 93"/>
              <a:gd name="T2" fmla="*/ 15651083 w 103"/>
              <a:gd name="T3" fmla="*/ 14386085 h 93"/>
              <a:gd name="T4" fmla="*/ 15651083 w 103"/>
              <a:gd name="T5" fmla="*/ 127677177 h 93"/>
              <a:gd name="T6" fmla="*/ 0 60000 65536"/>
              <a:gd name="T7" fmla="*/ 0 60000 65536"/>
              <a:gd name="T8" fmla="*/ 0 60000 65536"/>
              <a:gd name="T9" fmla="*/ 0 w 103"/>
              <a:gd name="T10" fmla="*/ 0 h 93"/>
              <a:gd name="T11" fmla="*/ 103 w 103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" h="93">
                <a:moveTo>
                  <a:pt x="103" y="19"/>
                </a:moveTo>
                <a:cubicBezTo>
                  <a:pt x="66" y="9"/>
                  <a:pt x="30" y="0"/>
                  <a:pt x="15" y="12"/>
                </a:cubicBezTo>
                <a:cubicBezTo>
                  <a:pt x="0" y="24"/>
                  <a:pt x="15" y="80"/>
                  <a:pt x="15" y="9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7" name="Freeform 92"/>
          <p:cNvSpPr>
            <a:spLocks/>
          </p:cNvSpPr>
          <p:nvPr/>
        </p:nvSpPr>
        <p:spPr bwMode="auto">
          <a:xfrm rot="-793953">
            <a:off x="3870325" y="6056313"/>
            <a:ext cx="195263" cy="184150"/>
          </a:xfrm>
          <a:custGeom>
            <a:avLst/>
            <a:gdLst>
              <a:gd name="T0" fmla="*/ 249369853 w 103"/>
              <a:gd name="T1" fmla="*/ 58664642 h 93"/>
              <a:gd name="T2" fmla="*/ 39754033 w 103"/>
              <a:gd name="T3" fmla="*/ 31287677 h 93"/>
              <a:gd name="T4" fmla="*/ 39754033 w 103"/>
              <a:gd name="T5" fmla="*/ 277682392 h 93"/>
              <a:gd name="T6" fmla="*/ 0 60000 65536"/>
              <a:gd name="T7" fmla="*/ 0 60000 65536"/>
              <a:gd name="T8" fmla="*/ 0 60000 65536"/>
              <a:gd name="T9" fmla="*/ 0 w 103"/>
              <a:gd name="T10" fmla="*/ 0 h 93"/>
              <a:gd name="T11" fmla="*/ 103 w 103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" h="93">
                <a:moveTo>
                  <a:pt x="103" y="19"/>
                </a:moveTo>
                <a:cubicBezTo>
                  <a:pt x="66" y="9"/>
                  <a:pt x="30" y="0"/>
                  <a:pt x="15" y="12"/>
                </a:cubicBezTo>
                <a:cubicBezTo>
                  <a:pt x="0" y="24"/>
                  <a:pt x="15" y="80"/>
                  <a:pt x="15" y="9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8" name="Freeform 92"/>
          <p:cNvSpPr>
            <a:spLocks/>
          </p:cNvSpPr>
          <p:nvPr/>
        </p:nvSpPr>
        <p:spPr bwMode="auto">
          <a:xfrm rot="-1069158">
            <a:off x="3965575" y="6102350"/>
            <a:ext cx="123825" cy="125413"/>
          </a:xfrm>
          <a:custGeom>
            <a:avLst/>
            <a:gdLst>
              <a:gd name="T0" fmla="*/ 99451920 w 103"/>
              <a:gd name="T1" fmla="*/ 26974585 h 93"/>
              <a:gd name="T2" fmla="*/ 15854409 w 103"/>
              <a:gd name="T3" fmla="*/ 14386085 h 93"/>
              <a:gd name="T4" fmla="*/ 15854409 w 103"/>
              <a:gd name="T5" fmla="*/ 127677177 h 93"/>
              <a:gd name="T6" fmla="*/ 0 60000 65536"/>
              <a:gd name="T7" fmla="*/ 0 60000 65536"/>
              <a:gd name="T8" fmla="*/ 0 60000 65536"/>
              <a:gd name="T9" fmla="*/ 0 w 103"/>
              <a:gd name="T10" fmla="*/ 0 h 93"/>
              <a:gd name="T11" fmla="*/ 103 w 103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" h="93">
                <a:moveTo>
                  <a:pt x="103" y="19"/>
                </a:moveTo>
                <a:cubicBezTo>
                  <a:pt x="66" y="9"/>
                  <a:pt x="30" y="0"/>
                  <a:pt x="15" y="12"/>
                </a:cubicBezTo>
                <a:cubicBezTo>
                  <a:pt x="0" y="24"/>
                  <a:pt x="15" y="80"/>
                  <a:pt x="15" y="9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9" name="Freeform 92"/>
          <p:cNvSpPr>
            <a:spLocks/>
          </p:cNvSpPr>
          <p:nvPr/>
        </p:nvSpPr>
        <p:spPr bwMode="auto">
          <a:xfrm rot="-9400057">
            <a:off x="4703763" y="5197475"/>
            <a:ext cx="123825" cy="125413"/>
          </a:xfrm>
          <a:custGeom>
            <a:avLst/>
            <a:gdLst>
              <a:gd name="T0" fmla="*/ 99451920 w 103"/>
              <a:gd name="T1" fmla="*/ 26974585 h 93"/>
              <a:gd name="T2" fmla="*/ 15854409 w 103"/>
              <a:gd name="T3" fmla="*/ 14386085 h 93"/>
              <a:gd name="T4" fmla="*/ 15854409 w 103"/>
              <a:gd name="T5" fmla="*/ 127677177 h 93"/>
              <a:gd name="T6" fmla="*/ 0 60000 65536"/>
              <a:gd name="T7" fmla="*/ 0 60000 65536"/>
              <a:gd name="T8" fmla="*/ 0 60000 65536"/>
              <a:gd name="T9" fmla="*/ 0 w 103"/>
              <a:gd name="T10" fmla="*/ 0 h 93"/>
              <a:gd name="T11" fmla="*/ 103 w 103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" h="93">
                <a:moveTo>
                  <a:pt x="103" y="19"/>
                </a:moveTo>
                <a:cubicBezTo>
                  <a:pt x="66" y="9"/>
                  <a:pt x="30" y="0"/>
                  <a:pt x="15" y="12"/>
                </a:cubicBezTo>
                <a:cubicBezTo>
                  <a:pt x="0" y="24"/>
                  <a:pt x="15" y="80"/>
                  <a:pt x="15" y="9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0" name="Freeform 92"/>
          <p:cNvSpPr>
            <a:spLocks/>
          </p:cNvSpPr>
          <p:nvPr/>
        </p:nvSpPr>
        <p:spPr bwMode="auto">
          <a:xfrm rot="-8549703">
            <a:off x="3387725" y="5276850"/>
            <a:ext cx="122238" cy="123825"/>
          </a:xfrm>
          <a:custGeom>
            <a:avLst/>
            <a:gdLst>
              <a:gd name="T0" fmla="*/ 98177297 w 103"/>
              <a:gd name="T1" fmla="*/ 26633028 h 93"/>
              <a:gd name="T2" fmla="*/ 15651211 w 103"/>
              <a:gd name="T3" fmla="*/ 14203926 h 93"/>
              <a:gd name="T4" fmla="*/ 15651211 w 103"/>
              <a:gd name="T5" fmla="*/ 126060507 h 93"/>
              <a:gd name="T6" fmla="*/ 0 60000 65536"/>
              <a:gd name="T7" fmla="*/ 0 60000 65536"/>
              <a:gd name="T8" fmla="*/ 0 60000 65536"/>
              <a:gd name="T9" fmla="*/ 0 w 103"/>
              <a:gd name="T10" fmla="*/ 0 h 93"/>
              <a:gd name="T11" fmla="*/ 103 w 103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" h="93">
                <a:moveTo>
                  <a:pt x="103" y="19"/>
                </a:moveTo>
                <a:cubicBezTo>
                  <a:pt x="66" y="9"/>
                  <a:pt x="30" y="0"/>
                  <a:pt x="15" y="12"/>
                </a:cubicBezTo>
                <a:cubicBezTo>
                  <a:pt x="0" y="24"/>
                  <a:pt x="15" y="80"/>
                  <a:pt x="15" y="9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1" name="Freeform 92"/>
          <p:cNvSpPr>
            <a:spLocks/>
          </p:cNvSpPr>
          <p:nvPr/>
        </p:nvSpPr>
        <p:spPr bwMode="auto">
          <a:xfrm rot="-9400057">
            <a:off x="4702175" y="3373438"/>
            <a:ext cx="122238" cy="125412"/>
          </a:xfrm>
          <a:custGeom>
            <a:avLst/>
            <a:gdLst>
              <a:gd name="T0" fmla="*/ 98177297 w 103"/>
              <a:gd name="T1" fmla="*/ 26974370 h 93"/>
              <a:gd name="T2" fmla="*/ 15651211 w 103"/>
              <a:gd name="T3" fmla="*/ 14385971 h 93"/>
              <a:gd name="T4" fmla="*/ 15651211 w 103"/>
              <a:gd name="T5" fmla="*/ 127676159 h 93"/>
              <a:gd name="T6" fmla="*/ 0 60000 65536"/>
              <a:gd name="T7" fmla="*/ 0 60000 65536"/>
              <a:gd name="T8" fmla="*/ 0 60000 65536"/>
              <a:gd name="T9" fmla="*/ 0 w 103"/>
              <a:gd name="T10" fmla="*/ 0 h 93"/>
              <a:gd name="T11" fmla="*/ 103 w 103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" h="93">
                <a:moveTo>
                  <a:pt x="103" y="19"/>
                </a:moveTo>
                <a:cubicBezTo>
                  <a:pt x="66" y="9"/>
                  <a:pt x="30" y="0"/>
                  <a:pt x="15" y="12"/>
                </a:cubicBezTo>
                <a:cubicBezTo>
                  <a:pt x="0" y="24"/>
                  <a:pt x="15" y="80"/>
                  <a:pt x="15" y="9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02" name="Group 99"/>
          <p:cNvGrpSpPr>
            <a:grpSpLocks/>
          </p:cNvGrpSpPr>
          <p:nvPr/>
        </p:nvGrpSpPr>
        <p:grpSpPr bwMode="auto">
          <a:xfrm>
            <a:off x="2727325" y="3073400"/>
            <a:ext cx="3063875" cy="1554163"/>
            <a:chOff x="3939" y="2997"/>
            <a:chExt cx="1930" cy="979"/>
          </a:xfrm>
        </p:grpSpPr>
        <p:sp>
          <p:nvSpPr>
            <p:cNvPr id="7205" name="Text Box 100"/>
            <p:cNvSpPr txBox="1">
              <a:spLocks noChangeArrowheads="1"/>
            </p:cNvSpPr>
            <p:nvPr/>
          </p:nvSpPr>
          <p:spPr bwMode="auto">
            <a:xfrm>
              <a:off x="4209" y="3005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7206" name="Text Box 101"/>
            <p:cNvSpPr txBox="1">
              <a:spLocks noChangeArrowheads="1"/>
            </p:cNvSpPr>
            <p:nvPr/>
          </p:nvSpPr>
          <p:spPr bwMode="auto">
            <a:xfrm>
              <a:off x="3939" y="374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7207" name="Text Box 102"/>
            <p:cNvSpPr txBox="1">
              <a:spLocks noChangeArrowheads="1"/>
            </p:cNvSpPr>
            <p:nvPr/>
          </p:nvSpPr>
          <p:spPr bwMode="auto">
            <a:xfrm>
              <a:off x="4826" y="378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7208" name="Freeform 103"/>
            <p:cNvSpPr>
              <a:spLocks noChangeAspect="1"/>
            </p:cNvSpPr>
            <p:nvPr/>
          </p:nvSpPr>
          <p:spPr bwMode="auto">
            <a:xfrm rot="-1059384">
              <a:off x="4052" y="3184"/>
              <a:ext cx="702" cy="790"/>
            </a:xfrm>
            <a:custGeom>
              <a:avLst/>
              <a:gdLst>
                <a:gd name="T0" fmla="*/ 0 w 1403"/>
                <a:gd name="T1" fmla="*/ 71 h 1579"/>
                <a:gd name="T2" fmla="*/ 57 w 1403"/>
                <a:gd name="T3" fmla="*/ 0 h 1579"/>
                <a:gd name="T4" fmla="*/ 88 w 1403"/>
                <a:gd name="T5" fmla="*/ 99 h 1579"/>
                <a:gd name="T6" fmla="*/ 0 w 1403"/>
                <a:gd name="T7" fmla="*/ 71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Freeform 104"/>
            <p:cNvSpPr>
              <a:spLocks noChangeAspect="1"/>
            </p:cNvSpPr>
            <p:nvPr/>
          </p:nvSpPr>
          <p:spPr bwMode="auto">
            <a:xfrm rot="-2246744">
              <a:off x="5018" y="3125"/>
              <a:ext cx="570" cy="641"/>
            </a:xfrm>
            <a:custGeom>
              <a:avLst/>
              <a:gdLst>
                <a:gd name="T0" fmla="*/ 0 w 1403"/>
                <a:gd name="T1" fmla="*/ 31 h 1579"/>
                <a:gd name="T2" fmla="*/ 25 w 1403"/>
                <a:gd name="T3" fmla="*/ 0 h 1579"/>
                <a:gd name="T4" fmla="*/ 38 w 1403"/>
                <a:gd name="T5" fmla="*/ 43 h 1579"/>
                <a:gd name="T6" fmla="*/ 0 w 1403"/>
                <a:gd name="T7" fmla="*/ 31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rgbClr val="FF99FF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Text Box 105"/>
            <p:cNvSpPr txBox="1">
              <a:spLocks noChangeArrowheads="1"/>
            </p:cNvSpPr>
            <p:nvPr/>
          </p:nvSpPr>
          <p:spPr bwMode="auto">
            <a:xfrm>
              <a:off x="5008" y="299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D</a:t>
              </a:r>
            </a:p>
          </p:txBody>
        </p:sp>
        <p:sp>
          <p:nvSpPr>
            <p:cNvPr id="7211" name="Text Box 106"/>
            <p:cNvSpPr txBox="1">
              <a:spLocks noChangeArrowheads="1"/>
            </p:cNvSpPr>
            <p:nvPr/>
          </p:nvSpPr>
          <p:spPr bwMode="auto">
            <a:xfrm>
              <a:off x="5685" y="3413"/>
              <a:ext cx="1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F</a:t>
              </a:r>
            </a:p>
          </p:txBody>
        </p:sp>
        <p:sp>
          <p:nvSpPr>
            <p:cNvPr id="7212" name="Text Box 107"/>
            <p:cNvSpPr txBox="1">
              <a:spLocks noChangeArrowheads="1"/>
            </p:cNvSpPr>
            <p:nvPr/>
          </p:nvSpPr>
          <p:spPr bwMode="auto">
            <a:xfrm>
              <a:off x="4981" y="3639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E</a:t>
              </a:r>
            </a:p>
          </p:txBody>
        </p:sp>
        <p:sp>
          <p:nvSpPr>
            <p:cNvPr id="7213" name="Text Box 108"/>
            <p:cNvSpPr txBox="1">
              <a:spLocks noChangeArrowheads="1"/>
            </p:cNvSpPr>
            <p:nvPr/>
          </p:nvSpPr>
          <p:spPr bwMode="auto">
            <a:xfrm>
              <a:off x="5410" y="315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5</a:t>
              </a:r>
            </a:p>
          </p:txBody>
        </p:sp>
        <p:sp>
          <p:nvSpPr>
            <p:cNvPr id="7214" name="Text Box 109"/>
            <p:cNvSpPr txBox="1">
              <a:spLocks noChangeArrowheads="1"/>
            </p:cNvSpPr>
            <p:nvPr/>
          </p:nvSpPr>
          <p:spPr bwMode="auto">
            <a:xfrm>
              <a:off x="4965" y="3336"/>
              <a:ext cx="17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1"/>
                  </a:solidFill>
                </a:rPr>
                <a:t>4</a:t>
              </a:r>
            </a:p>
          </p:txBody>
        </p:sp>
        <p:sp>
          <p:nvSpPr>
            <p:cNvPr id="7215" name="Text Box 112"/>
            <p:cNvSpPr txBox="1">
              <a:spLocks noChangeArrowheads="1"/>
            </p:cNvSpPr>
            <p:nvPr/>
          </p:nvSpPr>
          <p:spPr bwMode="auto">
            <a:xfrm>
              <a:off x="4037" y="340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7216" name="Text Box 113"/>
            <p:cNvSpPr txBox="1">
              <a:spLocks noChangeArrowheads="1"/>
            </p:cNvSpPr>
            <p:nvPr/>
          </p:nvSpPr>
          <p:spPr bwMode="auto">
            <a:xfrm>
              <a:off x="4573" y="3363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</a:rPr>
                <a:t>15</a:t>
              </a:r>
            </a:p>
          </p:txBody>
        </p:sp>
      </p:grpSp>
      <p:sp>
        <p:nvSpPr>
          <p:cNvPr id="7203" name="Freeform 92"/>
          <p:cNvSpPr>
            <a:spLocks/>
          </p:cNvSpPr>
          <p:nvPr/>
        </p:nvSpPr>
        <p:spPr bwMode="auto">
          <a:xfrm rot="-9400057">
            <a:off x="3392488" y="3459163"/>
            <a:ext cx="122237" cy="125412"/>
          </a:xfrm>
          <a:custGeom>
            <a:avLst/>
            <a:gdLst>
              <a:gd name="T0" fmla="*/ 98176494 w 103"/>
              <a:gd name="T1" fmla="*/ 26974370 h 93"/>
              <a:gd name="T2" fmla="*/ 15651083 w 103"/>
              <a:gd name="T3" fmla="*/ 14385971 h 93"/>
              <a:gd name="T4" fmla="*/ 15651083 w 103"/>
              <a:gd name="T5" fmla="*/ 127676159 h 93"/>
              <a:gd name="T6" fmla="*/ 0 60000 65536"/>
              <a:gd name="T7" fmla="*/ 0 60000 65536"/>
              <a:gd name="T8" fmla="*/ 0 60000 65536"/>
              <a:gd name="T9" fmla="*/ 0 w 103"/>
              <a:gd name="T10" fmla="*/ 0 h 93"/>
              <a:gd name="T11" fmla="*/ 103 w 103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" h="93">
                <a:moveTo>
                  <a:pt x="103" y="19"/>
                </a:moveTo>
                <a:cubicBezTo>
                  <a:pt x="66" y="9"/>
                  <a:pt x="30" y="0"/>
                  <a:pt x="15" y="12"/>
                </a:cubicBezTo>
                <a:cubicBezTo>
                  <a:pt x="0" y="24"/>
                  <a:pt x="15" y="80"/>
                  <a:pt x="15" y="93"/>
                </a:cubicBezTo>
              </a:path>
            </a:pathLst>
          </a:cu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4" name="Freeform 92"/>
          <p:cNvSpPr>
            <a:spLocks/>
          </p:cNvSpPr>
          <p:nvPr/>
        </p:nvSpPr>
        <p:spPr bwMode="auto">
          <a:xfrm rot="-9400057">
            <a:off x="4702175" y="3373438"/>
            <a:ext cx="122238" cy="125412"/>
          </a:xfrm>
          <a:custGeom>
            <a:avLst/>
            <a:gdLst>
              <a:gd name="T0" fmla="*/ 98177297 w 103"/>
              <a:gd name="T1" fmla="*/ 26974370 h 93"/>
              <a:gd name="T2" fmla="*/ 15651211 w 103"/>
              <a:gd name="T3" fmla="*/ 14385971 h 93"/>
              <a:gd name="T4" fmla="*/ 15651211 w 103"/>
              <a:gd name="T5" fmla="*/ 127676159 h 93"/>
              <a:gd name="T6" fmla="*/ 0 60000 65536"/>
              <a:gd name="T7" fmla="*/ 0 60000 65536"/>
              <a:gd name="T8" fmla="*/ 0 60000 65536"/>
              <a:gd name="T9" fmla="*/ 0 w 103"/>
              <a:gd name="T10" fmla="*/ 0 h 93"/>
              <a:gd name="T11" fmla="*/ 103 w 103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" h="93">
                <a:moveTo>
                  <a:pt x="103" y="19"/>
                </a:moveTo>
                <a:cubicBezTo>
                  <a:pt x="66" y="9"/>
                  <a:pt x="30" y="0"/>
                  <a:pt x="15" y="12"/>
                </a:cubicBezTo>
                <a:cubicBezTo>
                  <a:pt x="0" y="24"/>
                  <a:pt x="15" y="80"/>
                  <a:pt x="15" y="93"/>
                </a:cubicBezTo>
              </a:path>
            </a:pathLst>
          </a:cu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488"/>
            <a:ext cx="8229600" cy="8572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Parallel Lines and Proportions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650" y="989013"/>
            <a:ext cx="8901113" cy="2627312"/>
          </a:xfrm>
        </p:spPr>
        <p:txBody>
          <a:bodyPr/>
          <a:lstStyle/>
          <a:p>
            <a:pPr eaLnBrk="1" hangingPunct="1"/>
            <a:r>
              <a:rPr lang="en-US" altLang="en-US" sz="2800" b="1" smtClean="0"/>
              <a:t>Parallel lines cut the sides of a triangle (or sides of two lines) into the same ratio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 sz="1200" b="1" smtClean="0"/>
              <a:t/>
            </a:r>
            <a:br>
              <a:rPr lang="en-US" altLang="en-US" sz="12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400" b="1" smtClean="0">
                <a:solidFill>
                  <a:srgbClr val="FFFF00"/>
                </a:solidFill>
              </a:rPr>
              <a:t>         AB       AC</a:t>
            </a:r>
            <a:br>
              <a:rPr lang="en-US" altLang="en-US" sz="2400" b="1" smtClean="0">
                <a:solidFill>
                  <a:srgbClr val="FFFF00"/>
                </a:solidFill>
              </a:rPr>
            </a:br>
            <a:r>
              <a:rPr lang="en-US" altLang="en-US" sz="2400" b="1" smtClean="0">
                <a:solidFill>
                  <a:srgbClr val="FFFF00"/>
                </a:solidFill>
              </a:rPr>
              <a:t>so   ------  = ------- in </a:t>
            </a:r>
            <a:r>
              <a:rPr lang="en-US" alt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∆AED to the right</a:t>
            </a:r>
            <a:br>
              <a:rPr lang="en-US" alt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BE         CD</a:t>
            </a:r>
            <a:endParaRPr lang="en-US" altLang="en-US" sz="2800" b="1" smtClean="0">
              <a:solidFill>
                <a:srgbClr val="FFFF00"/>
              </a:solidFill>
            </a:endParaRPr>
          </a:p>
        </p:txBody>
      </p:sp>
      <p:grpSp>
        <p:nvGrpSpPr>
          <p:cNvPr id="8196" name="Group 12"/>
          <p:cNvGrpSpPr>
            <a:grpSpLocks/>
          </p:cNvGrpSpPr>
          <p:nvPr/>
        </p:nvGrpSpPr>
        <p:grpSpPr bwMode="auto">
          <a:xfrm>
            <a:off x="5991225" y="4794250"/>
            <a:ext cx="2930525" cy="1806575"/>
            <a:chOff x="3815" y="3072"/>
            <a:chExt cx="1846" cy="1138"/>
          </a:xfrm>
        </p:grpSpPr>
        <p:sp>
          <p:nvSpPr>
            <p:cNvPr id="8222" name="Line 13"/>
            <p:cNvSpPr>
              <a:spLocks noChangeShapeType="1"/>
            </p:cNvSpPr>
            <p:nvPr/>
          </p:nvSpPr>
          <p:spPr bwMode="auto">
            <a:xfrm>
              <a:off x="3815" y="3375"/>
              <a:ext cx="1681" cy="0"/>
            </a:xfrm>
            <a:prstGeom prst="line">
              <a:avLst/>
            </a:prstGeom>
            <a:noFill/>
            <a:ln w="28575">
              <a:solidFill>
                <a:srgbClr val="66FF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Line 14"/>
            <p:cNvSpPr>
              <a:spLocks noChangeShapeType="1"/>
            </p:cNvSpPr>
            <p:nvPr/>
          </p:nvSpPr>
          <p:spPr bwMode="auto">
            <a:xfrm>
              <a:off x="3911" y="3630"/>
              <a:ext cx="1681" cy="0"/>
            </a:xfrm>
            <a:prstGeom prst="line">
              <a:avLst/>
            </a:prstGeom>
            <a:noFill/>
            <a:ln w="28575">
              <a:solidFill>
                <a:srgbClr val="66FF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Line 15"/>
            <p:cNvSpPr>
              <a:spLocks noChangeShapeType="1"/>
            </p:cNvSpPr>
            <p:nvPr/>
          </p:nvSpPr>
          <p:spPr bwMode="auto">
            <a:xfrm>
              <a:off x="3980" y="3886"/>
              <a:ext cx="1681" cy="0"/>
            </a:xfrm>
            <a:prstGeom prst="line">
              <a:avLst/>
            </a:prstGeom>
            <a:noFill/>
            <a:ln w="28575">
              <a:solidFill>
                <a:srgbClr val="66FF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Line 16"/>
            <p:cNvSpPr>
              <a:spLocks noChangeShapeType="1"/>
            </p:cNvSpPr>
            <p:nvPr/>
          </p:nvSpPr>
          <p:spPr bwMode="auto">
            <a:xfrm>
              <a:off x="4168" y="3104"/>
              <a:ext cx="311" cy="1091"/>
            </a:xfrm>
            <a:prstGeom prst="line">
              <a:avLst/>
            </a:prstGeom>
            <a:noFill/>
            <a:ln w="28575">
              <a:solidFill>
                <a:srgbClr val="66FF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17"/>
            <p:cNvSpPr>
              <a:spLocks noChangeShapeType="1"/>
            </p:cNvSpPr>
            <p:nvPr/>
          </p:nvSpPr>
          <p:spPr bwMode="auto">
            <a:xfrm>
              <a:off x="5057" y="3072"/>
              <a:ext cx="13" cy="1138"/>
            </a:xfrm>
            <a:prstGeom prst="line">
              <a:avLst/>
            </a:prstGeom>
            <a:noFill/>
            <a:ln w="28575">
              <a:solidFill>
                <a:srgbClr val="66FF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Rectangle 18"/>
            <p:cNvSpPr>
              <a:spLocks noChangeArrowheads="1"/>
            </p:cNvSpPr>
            <p:nvPr/>
          </p:nvSpPr>
          <p:spPr bwMode="auto">
            <a:xfrm>
              <a:off x="4268" y="3466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B</a:t>
              </a:r>
            </a:p>
          </p:txBody>
        </p:sp>
        <p:sp>
          <p:nvSpPr>
            <p:cNvPr id="8228" name="Rectangle 19"/>
            <p:cNvSpPr>
              <a:spLocks noChangeArrowheads="1"/>
            </p:cNvSpPr>
            <p:nvPr/>
          </p:nvSpPr>
          <p:spPr bwMode="auto">
            <a:xfrm>
              <a:off x="4344" y="371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C</a:t>
              </a:r>
            </a:p>
          </p:txBody>
        </p:sp>
        <p:sp>
          <p:nvSpPr>
            <p:cNvPr id="8229" name="Rectangle 20"/>
            <p:cNvSpPr>
              <a:spLocks noChangeArrowheads="1"/>
            </p:cNvSpPr>
            <p:nvPr/>
          </p:nvSpPr>
          <p:spPr bwMode="auto">
            <a:xfrm>
              <a:off x="4201" y="321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A</a:t>
              </a:r>
            </a:p>
          </p:txBody>
        </p:sp>
        <p:sp>
          <p:nvSpPr>
            <p:cNvPr id="8230" name="Line 21"/>
            <p:cNvSpPr>
              <a:spLocks noChangeShapeType="1"/>
            </p:cNvSpPr>
            <p:nvPr/>
          </p:nvSpPr>
          <p:spPr bwMode="auto">
            <a:xfrm>
              <a:off x="4994" y="3480"/>
              <a:ext cx="143" cy="0"/>
            </a:xfrm>
            <a:prstGeom prst="line">
              <a:avLst/>
            </a:prstGeom>
            <a:noFill/>
            <a:ln w="57150">
              <a:solidFill>
                <a:srgbClr val="66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Line 22"/>
            <p:cNvSpPr>
              <a:spLocks noChangeShapeType="1"/>
            </p:cNvSpPr>
            <p:nvPr/>
          </p:nvSpPr>
          <p:spPr bwMode="auto">
            <a:xfrm>
              <a:off x="4995" y="3751"/>
              <a:ext cx="143" cy="0"/>
            </a:xfrm>
            <a:prstGeom prst="line">
              <a:avLst/>
            </a:prstGeom>
            <a:noFill/>
            <a:ln w="57150">
              <a:solidFill>
                <a:srgbClr val="66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AutoShape 23"/>
            <p:cNvSpPr>
              <a:spLocks noChangeArrowheads="1"/>
            </p:cNvSpPr>
            <p:nvPr/>
          </p:nvSpPr>
          <p:spPr bwMode="auto">
            <a:xfrm rot="-5400000">
              <a:off x="4581" y="3336"/>
              <a:ext cx="68" cy="8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3" name="AutoShape 24"/>
            <p:cNvSpPr>
              <a:spLocks noChangeArrowheads="1"/>
            </p:cNvSpPr>
            <p:nvPr/>
          </p:nvSpPr>
          <p:spPr bwMode="auto">
            <a:xfrm rot="-5400000">
              <a:off x="4646" y="3592"/>
              <a:ext cx="68" cy="8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4" name="AutoShape 25"/>
            <p:cNvSpPr>
              <a:spLocks noChangeArrowheads="1"/>
            </p:cNvSpPr>
            <p:nvPr/>
          </p:nvSpPr>
          <p:spPr bwMode="auto">
            <a:xfrm rot="-5400000">
              <a:off x="4711" y="3846"/>
              <a:ext cx="68" cy="8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5" name="Rectangle 26"/>
            <p:cNvSpPr>
              <a:spLocks noChangeArrowheads="1"/>
            </p:cNvSpPr>
            <p:nvPr/>
          </p:nvSpPr>
          <p:spPr bwMode="auto">
            <a:xfrm>
              <a:off x="4867" y="347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N</a:t>
              </a:r>
            </a:p>
          </p:txBody>
        </p:sp>
        <p:sp>
          <p:nvSpPr>
            <p:cNvPr id="8236" name="Rectangle 27"/>
            <p:cNvSpPr>
              <a:spLocks noChangeArrowheads="1"/>
            </p:cNvSpPr>
            <p:nvPr/>
          </p:nvSpPr>
          <p:spPr bwMode="auto">
            <a:xfrm>
              <a:off x="4867" y="3736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P</a:t>
              </a:r>
            </a:p>
          </p:txBody>
        </p:sp>
        <p:sp>
          <p:nvSpPr>
            <p:cNvPr id="8237" name="Rectangle 28"/>
            <p:cNvSpPr>
              <a:spLocks noChangeArrowheads="1"/>
            </p:cNvSpPr>
            <p:nvPr/>
          </p:nvSpPr>
          <p:spPr bwMode="auto">
            <a:xfrm>
              <a:off x="4867" y="3212"/>
              <a:ext cx="2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M</a:t>
              </a:r>
            </a:p>
          </p:txBody>
        </p:sp>
        <p:sp>
          <p:nvSpPr>
            <p:cNvPr id="8238" name="Text Box 29"/>
            <p:cNvSpPr txBox="1">
              <a:spLocks noChangeArrowheads="1"/>
            </p:cNvSpPr>
            <p:nvPr/>
          </p:nvSpPr>
          <p:spPr bwMode="auto">
            <a:xfrm>
              <a:off x="3883" y="3415"/>
              <a:ext cx="36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/>
                <a:t>3x - 7</a:t>
              </a:r>
            </a:p>
          </p:txBody>
        </p:sp>
        <p:sp>
          <p:nvSpPr>
            <p:cNvPr id="8239" name="Text Box 30"/>
            <p:cNvSpPr txBox="1">
              <a:spLocks noChangeArrowheads="1"/>
            </p:cNvSpPr>
            <p:nvPr/>
          </p:nvSpPr>
          <p:spPr bwMode="auto">
            <a:xfrm>
              <a:off x="3927" y="3684"/>
              <a:ext cx="38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/>
                <a:t>17 – x</a:t>
              </a:r>
            </a:p>
          </p:txBody>
        </p:sp>
        <p:sp>
          <p:nvSpPr>
            <p:cNvPr id="8240" name="Text Box 31"/>
            <p:cNvSpPr txBox="1">
              <a:spLocks noChangeArrowheads="1"/>
            </p:cNvSpPr>
            <p:nvPr/>
          </p:nvSpPr>
          <p:spPr bwMode="auto">
            <a:xfrm>
              <a:off x="5182" y="3409"/>
              <a:ext cx="33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/>
                <a:t>y + 6</a:t>
              </a:r>
            </a:p>
          </p:txBody>
        </p:sp>
        <p:sp>
          <p:nvSpPr>
            <p:cNvPr id="8241" name="Text Box 32"/>
            <p:cNvSpPr txBox="1">
              <a:spLocks noChangeArrowheads="1"/>
            </p:cNvSpPr>
            <p:nvPr/>
          </p:nvSpPr>
          <p:spPr bwMode="auto">
            <a:xfrm>
              <a:off x="5182" y="3678"/>
              <a:ext cx="22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/>
                <a:t>3y</a:t>
              </a:r>
            </a:p>
          </p:txBody>
        </p:sp>
      </p:grpSp>
      <p:grpSp>
        <p:nvGrpSpPr>
          <p:cNvPr id="8197" name="Group 33"/>
          <p:cNvGrpSpPr>
            <a:grpSpLocks/>
          </p:cNvGrpSpPr>
          <p:nvPr/>
        </p:nvGrpSpPr>
        <p:grpSpPr bwMode="auto">
          <a:xfrm>
            <a:off x="315913" y="3429000"/>
            <a:ext cx="1800225" cy="1682750"/>
            <a:chOff x="0" y="2194"/>
            <a:chExt cx="1134" cy="1060"/>
          </a:xfrm>
        </p:grpSpPr>
        <p:sp>
          <p:nvSpPr>
            <p:cNvPr id="8212" name="Freeform 34"/>
            <p:cNvSpPr>
              <a:spLocks noChangeAspect="1"/>
            </p:cNvSpPr>
            <p:nvPr/>
          </p:nvSpPr>
          <p:spPr bwMode="auto">
            <a:xfrm rot="-1053694">
              <a:off x="110" y="2382"/>
              <a:ext cx="733" cy="825"/>
            </a:xfrm>
            <a:custGeom>
              <a:avLst/>
              <a:gdLst>
                <a:gd name="T0" fmla="*/ 0 w 1403"/>
                <a:gd name="T1" fmla="*/ 84 h 1579"/>
                <a:gd name="T2" fmla="*/ 68 w 1403"/>
                <a:gd name="T3" fmla="*/ 0 h 1579"/>
                <a:gd name="T4" fmla="*/ 104 w 1403"/>
                <a:gd name="T5" fmla="*/ 118 h 1579"/>
                <a:gd name="T6" fmla="*/ 0 w 1403"/>
                <a:gd name="T7" fmla="*/ 84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rgbClr val="FF66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Text Box 35"/>
            <p:cNvSpPr txBox="1">
              <a:spLocks noChangeArrowheads="1"/>
            </p:cNvSpPr>
            <p:nvPr/>
          </p:nvSpPr>
          <p:spPr bwMode="auto">
            <a:xfrm>
              <a:off x="315" y="219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J</a:t>
              </a:r>
            </a:p>
          </p:txBody>
        </p:sp>
        <p:sp>
          <p:nvSpPr>
            <p:cNvPr id="8214" name="Text Box 36"/>
            <p:cNvSpPr txBox="1">
              <a:spLocks noChangeArrowheads="1"/>
            </p:cNvSpPr>
            <p:nvPr/>
          </p:nvSpPr>
          <p:spPr bwMode="auto">
            <a:xfrm>
              <a:off x="926" y="2983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N</a:t>
              </a:r>
            </a:p>
          </p:txBody>
        </p:sp>
        <p:sp>
          <p:nvSpPr>
            <p:cNvPr id="8215" name="Text Box 37"/>
            <p:cNvSpPr txBox="1">
              <a:spLocks noChangeArrowheads="1"/>
            </p:cNvSpPr>
            <p:nvPr/>
          </p:nvSpPr>
          <p:spPr bwMode="auto">
            <a:xfrm>
              <a:off x="0" y="2966"/>
              <a:ext cx="2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M</a:t>
              </a:r>
            </a:p>
          </p:txBody>
        </p:sp>
        <p:sp>
          <p:nvSpPr>
            <p:cNvPr id="8216" name="Line 38"/>
            <p:cNvSpPr>
              <a:spLocks noChangeAspect="1" noChangeShapeType="1"/>
            </p:cNvSpPr>
            <p:nvPr/>
          </p:nvSpPr>
          <p:spPr bwMode="auto">
            <a:xfrm flipV="1">
              <a:off x="307" y="2737"/>
              <a:ext cx="413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Text Box 39"/>
            <p:cNvSpPr txBox="1">
              <a:spLocks noChangeArrowheads="1"/>
            </p:cNvSpPr>
            <p:nvPr/>
          </p:nvSpPr>
          <p:spPr bwMode="auto">
            <a:xfrm>
              <a:off x="115" y="2623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K</a:t>
              </a:r>
            </a:p>
          </p:txBody>
        </p:sp>
        <p:sp>
          <p:nvSpPr>
            <p:cNvPr id="8218" name="Text Box 40"/>
            <p:cNvSpPr txBox="1">
              <a:spLocks noChangeArrowheads="1"/>
            </p:cNvSpPr>
            <p:nvPr/>
          </p:nvSpPr>
          <p:spPr bwMode="auto">
            <a:xfrm>
              <a:off x="724" y="2631"/>
              <a:ext cx="1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L</a:t>
              </a:r>
            </a:p>
          </p:txBody>
        </p:sp>
        <p:sp>
          <p:nvSpPr>
            <p:cNvPr id="8219" name="Text Box 41"/>
            <p:cNvSpPr txBox="1">
              <a:spLocks noChangeArrowheads="1"/>
            </p:cNvSpPr>
            <p:nvPr/>
          </p:nvSpPr>
          <p:spPr bwMode="auto">
            <a:xfrm>
              <a:off x="822" y="279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9</a:t>
              </a:r>
            </a:p>
          </p:txBody>
        </p:sp>
        <p:sp>
          <p:nvSpPr>
            <p:cNvPr id="8220" name="Text Box 42"/>
            <p:cNvSpPr txBox="1">
              <a:spLocks noChangeArrowheads="1"/>
            </p:cNvSpPr>
            <p:nvPr/>
          </p:nvSpPr>
          <p:spPr bwMode="auto">
            <a:xfrm>
              <a:off x="105" y="2792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7</a:t>
              </a:r>
            </a:p>
          </p:txBody>
        </p:sp>
        <p:sp>
          <p:nvSpPr>
            <p:cNvPr id="8221" name="Text Box 43"/>
            <p:cNvSpPr txBox="1">
              <a:spLocks noChangeArrowheads="1"/>
            </p:cNvSpPr>
            <p:nvPr/>
          </p:nvSpPr>
          <p:spPr bwMode="auto">
            <a:xfrm>
              <a:off x="415" y="306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20</a:t>
              </a:r>
            </a:p>
          </p:txBody>
        </p:sp>
      </p:grpSp>
      <p:grpSp>
        <p:nvGrpSpPr>
          <p:cNvPr id="8198" name="Group 44"/>
          <p:cNvGrpSpPr>
            <a:grpSpLocks/>
          </p:cNvGrpSpPr>
          <p:nvPr/>
        </p:nvGrpSpPr>
        <p:grpSpPr bwMode="auto">
          <a:xfrm>
            <a:off x="6886575" y="1924050"/>
            <a:ext cx="1660525" cy="1765300"/>
            <a:chOff x="4261" y="1347"/>
            <a:chExt cx="1046" cy="1112"/>
          </a:xfrm>
        </p:grpSpPr>
        <p:sp>
          <p:nvSpPr>
            <p:cNvPr id="8203" name="AutoShape 45"/>
            <p:cNvSpPr>
              <a:spLocks noChangeArrowheads="1"/>
            </p:cNvSpPr>
            <p:nvPr/>
          </p:nvSpPr>
          <p:spPr bwMode="auto">
            <a:xfrm rot="-5400000">
              <a:off x="4433" y="1545"/>
              <a:ext cx="758" cy="705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4" name="Rectangle 46"/>
            <p:cNvSpPr>
              <a:spLocks noChangeArrowheads="1"/>
            </p:cNvSpPr>
            <p:nvPr/>
          </p:nvSpPr>
          <p:spPr bwMode="auto">
            <a:xfrm>
              <a:off x="4261" y="1809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A</a:t>
              </a:r>
            </a:p>
          </p:txBody>
        </p:sp>
        <p:sp>
          <p:nvSpPr>
            <p:cNvPr id="8205" name="Rectangle 47"/>
            <p:cNvSpPr>
              <a:spLocks noChangeArrowheads="1"/>
            </p:cNvSpPr>
            <p:nvPr/>
          </p:nvSpPr>
          <p:spPr bwMode="auto">
            <a:xfrm>
              <a:off x="4709" y="2122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B</a:t>
              </a:r>
            </a:p>
          </p:txBody>
        </p:sp>
        <p:sp>
          <p:nvSpPr>
            <p:cNvPr id="8206" name="Rectangle 48"/>
            <p:cNvSpPr>
              <a:spLocks noChangeArrowheads="1"/>
            </p:cNvSpPr>
            <p:nvPr/>
          </p:nvSpPr>
          <p:spPr bwMode="auto">
            <a:xfrm>
              <a:off x="4724" y="1460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C</a:t>
              </a:r>
            </a:p>
          </p:txBody>
        </p:sp>
        <p:sp>
          <p:nvSpPr>
            <p:cNvPr id="8207" name="Rectangle 49"/>
            <p:cNvSpPr>
              <a:spLocks noChangeArrowheads="1"/>
            </p:cNvSpPr>
            <p:nvPr/>
          </p:nvSpPr>
          <p:spPr bwMode="auto">
            <a:xfrm>
              <a:off x="5071" y="2247"/>
              <a:ext cx="2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E</a:t>
              </a:r>
            </a:p>
          </p:txBody>
        </p:sp>
        <p:sp>
          <p:nvSpPr>
            <p:cNvPr id="8208" name="Rectangle 50"/>
            <p:cNvSpPr>
              <a:spLocks noChangeArrowheads="1"/>
            </p:cNvSpPr>
            <p:nvPr/>
          </p:nvSpPr>
          <p:spPr bwMode="auto">
            <a:xfrm>
              <a:off x="5099" y="1347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D</a:t>
              </a:r>
            </a:p>
          </p:txBody>
        </p:sp>
        <p:sp>
          <p:nvSpPr>
            <p:cNvPr id="8209" name="Line 51"/>
            <p:cNvSpPr>
              <a:spLocks noChangeShapeType="1"/>
            </p:cNvSpPr>
            <p:nvPr/>
          </p:nvSpPr>
          <p:spPr bwMode="auto">
            <a:xfrm>
              <a:off x="4845" y="1687"/>
              <a:ext cx="0" cy="4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AutoShape 52"/>
            <p:cNvSpPr>
              <a:spLocks noChangeArrowheads="1"/>
            </p:cNvSpPr>
            <p:nvPr/>
          </p:nvSpPr>
          <p:spPr bwMode="auto">
            <a:xfrm>
              <a:off x="4817" y="1857"/>
              <a:ext cx="56" cy="68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1" name="AutoShape 53"/>
            <p:cNvSpPr>
              <a:spLocks noChangeArrowheads="1"/>
            </p:cNvSpPr>
            <p:nvPr/>
          </p:nvSpPr>
          <p:spPr bwMode="auto">
            <a:xfrm>
              <a:off x="5138" y="1857"/>
              <a:ext cx="56" cy="68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8199" name="TextBox 45"/>
          <p:cNvSpPr txBox="1">
            <a:spLocks noChangeArrowheads="1"/>
          </p:cNvSpPr>
          <p:nvPr/>
        </p:nvSpPr>
        <p:spPr bwMode="auto">
          <a:xfrm>
            <a:off x="2379663" y="3681413"/>
            <a:ext cx="51863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CCCC"/>
                </a:solidFill>
              </a:rPr>
              <a:t>KL is a midsegment, which means</a:t>
            </a:r>
            <a:br>
              <a:rPr lang="en-US" altLang="en-US" sz="2400" b="1">
                <a:solidFill>
                  <a:srgbClr val="FFCCCC"/>
                </a:solidFill>
              </a:rPr>
            </a:br>
            <a:r>
              <a:rPr lang="en-US" altLang="en-US" sz="2400" b="1">
                <a:solidFill>
                  <a:srgbClr val="FFCCCC"/>
                </a:solidFill>
              </a:rPr>
              <a:t>K and L are midpoints and </a:t>
            </a:r>
            <a:br>
              <a:rPr lang="en-US" altLang="en-US" sz="2400" b="1">
                <a:solidFill>
                  <a:srgbClr val="FFCCCC"/>
                </a:solidFill>
              </a:rPr>
            </a:br>
            <a:r>
              <a:rPr lang="en-US" altLang="en-US" sz="2400" b="1">
                <a:solidFill>
                  <a:srgbClr val="FFCCCC"/>
                </a:solidFill>
                <a:latin typeface="Times New Roman" pitchFamily="18" charset="0"/>
                <a:cs typeface="Times New Roman" pitchFamily="18" charset="0"/>
              </a:rPr>
              <a:t>∆JKL is half of ∆JMN</a:t>
            </a:r>
            <a:endParaRPr lang="en-US" altLang="en-US" sz="2400" b="1">
              <a:solidFill>
                <a:srgbClr val="FFCCCC"/>
              </a:solidFill>
            </a:endParaRPr>
          </a:p>
        </p:txBody>
      </p:sp>
      <p:sp>
        <p:nvSpPr>
          <p:cNvPr id="8200" name="TextBox 46"/>
          <p:cNvSpPr txBox="1">
            <a:spLocks noChangeArrowheads="1"/>
          </p:cNvSpPr>
          <p:nvPr/>
        </p:nvSpPr>
        <p:spPr bwMode="auto">
          <a:xfrm>
            <a:off x="527050" y="5368925"/>
            <a:ext cx="51927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66FFFF"/>
                </a:solidFill>
              </a:rPr>
              <a:t>If we have more than one variable,</a:t>
            </a:r>
          </a:p>
          <a:p>
            <a:pPr eaLnBrk="1" hangingPunct="1"/>
            <a:r>
              <a:rPr lang="en-US" altLang="en-US" sz="2400" b="1">
                <a:solidFill>
                  <a:srgbClr val="66FFFF"/>
                </a:solidFill>
              </a:rPr>
              <a:t>then look for congruent marks; </a:t>
            </a:r>
          </a:p>
          <a:p>
            <a:pPr eaLnBrk="1" hangingPunct="1"/>
            <a:r>
              <a:rPr lang="en-US" altLang="en-US" sz="2400" b="1">
                <a:solidFill>
                  <a:srgbClr val="66FFFF"/>
                </a:solidFill>
              </a:rPr>
              <a:t>otherwise, we can’t solve it.</a:t>
            </a:r>
          </a:p>
        </p:txBody>
      </p:sp>
      <p:sp>
        <p:nvSpPr>
          <p:cNvPr id="8201" name="TextBox 47"/>
          <p:cNvSpPr txBox="1">
            <a:spLocks noChangeArrowheads="1"/>
          </p:cNvSpPr>
          <p:nvPr/>
        </p:nvSpPr>
        <p:spPr bwMode="auto">
          <a:xfrm>
            <a:off x="7419975" y="2590800"/>
            <a:ext cx="327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8202" name="TextBox 48"/>
          <p:cNvSpPr txBox="1">
            <a:spLocks noChangeArrowheads="1"/>
          </p:cNvSpPr>
          <p:nvPr/>
        </p:nvSpPr>
        <p:spPr bwMode="auto">
          <a:xfrm>
            <a:off x="7900988" y="2590800"/>
            <a:ext cx="35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488"/>
            <a:ext cx="8229600" cy="8572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Parts of Similar Triangles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650" y="989013"/>
            <a:ext cx="8901113" cy="15192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smtClean="0"/>
              <a:t>If two triangles are similar then all parts of the triangles (perimeter, medians, altitudes, etc) have to be in the same ratio as the two triangles</a:t>
            </a:r>
          </a:p>
        </p:txBody>
      </p:sp>
      <p:grpSp>
        <p:nvGrpSpPr>
          <p:cNvPr id="9220" name="Group 77"/>
          <p:cNvGrpSpPr>
            <a:grpSpLocks noChangeAspect="1"/>
          </p:cNvGrpSpPr>
          <p:nvPr/>
        </p:nvGrpSpPr>
        <p:grpSpPr bwMode="auto">
          <a:xfrm>
            <a:off x="3435350" y="2427288"/>
            <a:ext cx="4973638" cy="2779712"/>
            <a:chOff x="3036" y="-5"/>
            <a:chExt cx="2725" cy="1523"/>
          </a:xfrm>
        </p:grpSpPr>
        <p:grpSp>
          <p:nvGrpSpPr>
            <p:cNvPr id="9226" name="Group 78"/>
            <p:cNvGrpSpPr>
              <a:grpSpLocks/>
            </p:cNvGrpSpPr>
            <p:nvPr/>
          </p:nvGrpSpPr>
          <p:grpSpPr bwMode="auto">
            <a:xfrm>
              <a:off x="3036" y="140"/>
              <a:ext cx="996" cy="1092"/>
              <a:chOff x="27" y="633"/>
              <a:chExt cx="996" cy="1092"/>
            </a:xfrm>
          </p:grpSpPr>
          <p:sp>
            <p:nvSpPr>
              <p:cNvPr id="9240" name="Text Box 79"/>
              <p:cNvSpPr txBox="1">
                <a:spLocks noChangeArrowheads="1"/>
              </p:cNvSpPr>
              <p:nvPr/>
            </p:nvSpPr>
            <p:spPr bwMode="auto">
              <a:xfrm>
                <a:off x="542" y="633"/>
                <a:ext cx="197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/>
                  <a:t>A</a:t>
                </a:r>
              </a:p>
            </p:txBody>
          </p:sp>
          <p:sp>
            <p:nvSpPr>
              <p:cNvPr id="9241" name="Text Box 80"/>
              <p:cNvSpPr txBox="1">
                <a:spLocks noChangeArrowheads="1"/>
              </p:cNvSpPr>
              <p:nvPr/>
            </p:nvSpPr>
            <p:spPr bwMode="auto">
              <a:xfrm>
                <a:off x="27" y="1267"/>
                <a:ext cx="197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/>
                  <a:t>B</a:t>
                </a:r>
              </a:p>
            </p:txBody>
          </p:sp>
          <p:sp>
            <p:nvSpPr>
              <p:cNvPr id="9242" name="Text Box 81"/>
              <p:cNvSpPr txBox="1">
                <a:spLocks noChangeArrowheads="1"/>
              </p:cNvSpPr>
              <p:nvPr/>
            </p:nvSpPr>
            <p:spPr bwMode="auto">
              <a:xfrm>
                <a:off x="826" y="1533"/>
                <a:ext cx="197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/>
                  <a:t>C</a:t>
                </a:r>
              </a:p>
            </p:txBody>
          </p:sp>
          <p:sp>
            <p:nvSpPr>
              <p:cNvPr id="9243" name="Freeform 82"/>
              <p:cNvSpPr>
                <a:spLocks noChangeAspect="1"/>
              </p:cNvSpPr>
              <p:nvPr/>
            </p:nvSpPr>
            <p:spPr bwMode="auto">
              <a:xfrm>
                <a:off x="174" y="791"/>
                <a:ext cx="702" cy="790"/>
              </a:xfrm>
              <a:custGeom>
                <a:avLst/>
                <a:gdLst>
                  <a:gd name="T0" fmla="*/ 0 w 1403"/>
                  <a:gd name="T1" fmla="*/ 71 h 1579"/>
                  <a:gd name="T2" fmla="*/ 57 w 1403"/>
                  <a:gd name="T3" fmla="*/ 0 h 1579"/>
                  <a:gd name="T4" fmla="*/ 88 w 1403"/>
                  <a:gd name="T5" fmla="*/ 99 h 1579"/>
                  <a:gd name="T6" fmla="*/ 0 w 1403"/>
                  <a:gd name="T7" fmla="*/ 71 h 15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03"/>
                  <a:gd name="T13" fmla="*/ 0 h 1579"/>
                  <a:gd name="T14" fmla="*/ 1403 w 1403"/>
                  <a:gd name="T15" fmla="*/ 1579 h 15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03" h="1579">
                    <a:moveTo>
                      <a:pt x="0" y="1132"/>
                    </a:moveTo>
                    <a:lnTo>
                      <a:pt x="908" y="0"/>
                    </a:lnTo>
                    <a:lnTo>
                      <a:pt x="1403" y="1579"/>
                    </a:lnTo>
                    <a:lnTo>
                      <a:pt x="0" y="1132"/>
                    </a:lnTo>
                    <a:close/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Line 83"/>
              <p:cNvSpPr>
                <a:spLocks noChangeShapeType="1"/>
              </p:cNvSpPr>
              <p:nvPr/>
            </p:nvSpPr>
            <p:spPr bwMode="auto">
              <a:xfrm flipH="1">
                <a:off x="435" y="798"/>
                <a:ext cx="192" cy="64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5" name="Rectangle 84"/>
              <p:cNvSpPr>
                <a:spLocks noChangeArrowheads="1"/>
              </p:cNvSpPr>
              <p:nvPr/>
            </p:nvSpPr>
            <p:spPr bwMode="auto">
              <a:xfrm rot="1060135">
                <a:off x="362" y="1363"/>
                <a:ext cx="85" cy="6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6" name="Text Box 85"/>
              <p:cNvSpPr txBox="1">
                <a:spLocks noChangeArrowheads="1"/>
              </p:cNvSpPr>
              <p:nvPr/>
            </p:nvSpPr>
            <p:spPr bwMode="auto">
              <a:xfrm>
                <a:off x="317" y="1402"/>
                <a:ext cx="197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/>
                  <a:t>D</a:t>
                </a:r>
              </a:p>
            </p:txBody>
          </p:sp>
        </p:grpSp>
        <p:grpSp>
          <p:nvGrpSpPr>
            <p:cNvPr id="9227" name="Group 86"/>
            <p:cNvGrpSpPr>
              <a:grpSpLocks/>
            </p:cNvGrpSpPr>
            <p:nvPr/>
          </p:nvGrpSpPr>
          <p:grpSpPr bwMode="auto">
            <a:xfrm>
              <a:off x="3893" y="-5"/>
              <a:ext cx="1868" cy="1523"/>
              <a:chOff x="3263" y="128"/>
              <a:chExt cx="1868" cy="1523"/>
            </a:xfrm>
          </p:grpSpPr>
          <p:sp>
            <p:nvSpPr>
              <p:cNvPr id="9233" name="Freeform 87"/>
              <p:cNvSpPr>
                <a:spLocks noChangeAspect="1"/>
              </p:cNvSpPr>
              <p:nvPr/>
            </p:nvSpPr>
            <p:spPr bwMode="auto">
              <a:xfrm rot="-3312239">
                <a:off x="3342" y="101"/>
                <a:ext cx="1261" cy="1419"/>
              </a:xfrm>
              <a:custGeom>
                <a:avLst/>
                <a:gdLst>
                  <a:gd name="T0" fmla="*/ 0 w 1403"/>
                  <a:gd name="T1" fmla="*/ 738 h 1579"/>
                  <a:gd name="T2" fmla="*/ 592 w 1403"/>
                  <a:gd name="T3" fmla="*/ 0 h 1579"/>
                  <a:gd name="T4" fmla="*/ 915 w 1403"/>
                  <a:gd name="T5" fmla="*/ 1030 h 1579"/>
                  <a:gd name="T6" fmla="*/ 0 w 1403"/>
                  <a:gd name="T7" fmla="*/ 738 h 15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03"/>
                  <a:gd name="T13" fmla="*/ 0 h 1579"/>
                  <a:gd name="T14" fmla="*/ 1403 w 1403"/>
                  <a:gd name="T15" fmla="*/ 1579 h 15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03" h="1579">
                    <a:moveTo>
                      <a:pt x="0" y="1132"/>
                    </a:moveTo>
                    <a:lnTo>
                      <a:pt x="908" y="0"/>
                    </a:lnTo>
                    <a:lnTo>
                      <a:pt x="1403" y="1579"/>
                    </a:lnTo>
                    <a:lnTo>
                      <a:pt x="0" y="1132"/>
                    </a:lnTo>
                    <a:close/>
                  </a:path>
                </a:pathLst>
              </a:custGeom>
              <a:solidFill>
                <a:srgbClr val="FF7C8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4" name="Text Box 88"/>
              <p:cNvSpPr txBox="1">
                <a:spLocks noChangeArrowheads="1"/>
              </p:cNvSpPr>
              <p:nvPr/>
            </p:nvSpPr>
            <p:spPr bwMode="auto">
              <a:xfrm>
                <a:off x="3302" y="128"/>
                <a:ext cx="191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/>
                  <a:t>P</a:t>
                </a:r>
              </a:p>
            </p:txBody>
          </p:sp>
          <p:sp>
            <p:nvSpPr>
              <p:cNvPr id="9235" name="Text Box 89"/>
              <p:cNvSpPr txBox="1">
                <a:spLocks noChangeArrowheads="1"/>
              </p:cNvSpPr>
              <p:nvPr/>
            </p:nvSpPr>
            <p:spPr bwMode="auto">
              <a:xfrm>
                <a:off x="4928" y="617"/>
                <a:ext cx="20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/>
                  <a:t>Q</a:t>
                </a:r>
              </a:p>
            </p:txBody>
          </p:sp>
          <p:sp>
            <p:nvSpPr>
              <p:cNvPr id="9236" name="Text Box 90"/>
              <p:cNvSpPr txBox="1">
                <a:spLocks noChangeArrowheads="1"/>
              </p:cNvSpPr>
              <p:nvPr/>
            </p:nvSpPr>
            <p:spPr bwMode="auto">
              <a:xfrm>
                <a:off x="3676" y="1459"/>
                <a:ext cx="197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/>
                  <a:t>R</a:t>
                </a:r>
              </a:p>
            </p:txBody>
          </p:sp>
          <p:sp>
            <p:nvSpPr>
              <p:cNvPr id="9237" name="Line 91"/>
              <p:cNvSpPr>
                <a:spLocks noChangeShapeType="1"/>
              </p:cNvSpPr>
              <p:nvPr/>
            </p:nvSpPr>
            <p:spPr bwMode="auto">
              <a:xfrm>
                <a:off x="3503" y="258"/>
                <a:ext cx="732" cy="9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8" name="Rectangle 92"/>
              <p:cNvSpPr>
                <a:spLocks noChangeArrowheads="1"/>
              </p:cNvSpPr>
              <p:nvPr/>
            </p:nvSpPr>
            <p:spPr bwMode="auto">
              <a:xfrm rot="-2247035">
                <a:off x="4108" y="1164"/>
                <a:ext cx="96" cy="9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9" name="Text Box 93"/>
              <p:cNvSpPr txBox="1">
                <a:spLocks noChangeArrowheads="1"/>
              </p:cNvSpPr>
              <p:nvPr/>
            </p:nvSpPr>
            <p:spPr bwMode="auto">
              <a:xfrm>
                <a:off x="4192" y="1196"/>
                <a:ext cx="191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/>
                  <a:t>S</a:t>
                </a:r>
              </a:p>
            </p:txBody>
          </p:sp>
        </p:grpSp>
        <p:sp>
          <p:nvSpPr>
            <p:cNvPr id="9228" name="Text Box 94"/>
            <p:cNvSpPr txBox="1">
              <a:spLocks noChangeArrowheads="1"/>
            </p:cNvSpPr>
            <p:nvPr/>
          </p:nvSpPr>
          <p:spPr bwMode="auto">
            <a:xfrm>
              <a:off x="3255" y="448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6</a:t>
              </a:r>
            </a:p>
          </p:txBody>
        </p:sp>
        <p:sp>
          <p:nvSpPr>
            <p:cNvPr id="9229" name="Text Box 95"/>
            <p:cNvSpPr txBox="1">
              <a:spLocks noChangeArrowheads="1"/>
            </p:cNvSpPr>
            <p:nvPr/>
          </p:nvSpPr>
          <p:spPr bwMode="auto">
            <a:xfrm>
              <a:off x="4530" y="531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y</a:t>
              </a:r>
            </a:p>
          </p:txBody>
        </p:sp>
        <p:sp>
          <p:nvSpPr>
            <p:cNvPr id="9230" name="Text Box 96"/>
            <p:cNvSpPr txBox="1">
              <a:spLocks noChangeArrowheads="1"/>
            </p:cNvSpPr>
            <p:nvPr/>
          </p:nvSpPr>
          <p:spPr bwMode="auto">
            <a:xfrm>
              <a:off x="4130" y="739"/>
              <a:ext cx="24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18</a:t>
              </a:r>
            </a:p>
          </p:txBody>
        </p:sp>
        <p:sp>
          <p:nvSpPr>
            <p:cNvPr id="9231" name="Text Box 97"/>
            <p:cNvSpPr txBox="1">
              <a:spLocks noChangeArrowheads="1"/>
            </p:cNvSpPr>
            <p:nvPr/>
          </p:nvSpPr>
          <p:spPr bwMode="auto">
            <a:xfrm>
              <a:off x="4822" y="197"/>
              <a:ext cx="24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24</a:t>
              </a:r>
            </a:p>
          </p:txBody>
        </p:sp>
        <p:sp>
          <p:nvSpPr>
            <p:cNvPr id="9232" name="Text Box 98"/>
            <p:cNvSpPr txBox="1">
              <a:spLocks noChangeArrowheads="1"/>
            </p:cNvSpPr>
            <p:nvPr/>
          </p:nvSpPr>
          <p:spPr bwMode="auto">
            <a:xfrm>
              <a:off x="3508" y="64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4</a:t>
              </a:r>
            </a:p>
          </p:txBody>
        </p:sp>
      </p:grpSp>
      <p:sp>
        <p:nvSpPr>
          <p:cNvPr id="9221" name="TextBox 25"/>
          <p:cNvSpPr txBox="1">
            <a:spLocks noChangeArrowheads="1"/>
          </p:cNvSpPr>
          <p:nvPr/>
        </p:nvSpPr>
        <p:spPr bwMode="auto">
          <a:xfrm>
            <a:off x="692150" y="2649538"/>
            <a:ext cx="2173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∆ABC ~ ∆PRQ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  <p:sp>
        <p:nvSpPr>
          <p:cNvPr id="9222" name="TextBox 26"/>
          <p:cNvSpPr txBox="1">
            <a:spLocks noChangeArrowheads="1"/>
          </p:cNvSpPr>
          <p:nvPr/>
        </p:nvSpPr>
        <p:spPr bwMode="auto">
          <a:xfrm>
            <a:off x="246063" y="3997325"/>
            <a:ext cx="37401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Side AB matches </a:t>
            </a:r>
            <a:b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 side PR and gives</a:t>
            </a:r>
          </a:p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1 : 3 ratio.  So y is</a:t>
            </a:r>
          </a:p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 times 4 or 12.  All parts</a:t>
            </a:r>
          </a:p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∆PRQ are 3 times larger</a:t>
            </a:r>
          </a:p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than corresponding parts </a:t>
            </a:r>
          </a:p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∆ABC 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  <p:sp>
        <p:nvSpPr>
          <p:cNvPr id="9223" name="TextBox 27"/>
          <p:cNvSpPr txBox="1">
            <a:spLocks noChangeArrowheads="1"/>
          </p:cNvSpPr>
          <p:nvPr/>
        </p:nvSpPr>
        <p:spPr bwMode="auto">
          <a:xfrm>
            <a:off x="5638800" y="5791200"/>
            <a:ext cx="32829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Reminder PS and AD are altitudes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  <p:sp>
        <p:nvSpPr>
          <p:cNvPr id="9224" name="TextBox 28"/>
          <p:cNvSpPr txBox="1">
            <a:spLocks noChangeArrowheads="1"/>
          </p:cNvSpPr>
          <p:nvPr/>
        </p:nvSpPr>
        <p:spPr bwMode="auto">
          <a:xfrm>
            <a:off x="6623050" y="3387725"/>
            <a:ext cx="325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9225" name="TextBox 29"/>
          <p:cNvSpPr txBox="1">
            <a:spLocks noChangeArrowheads="1"/>
          </p:cNvSpPr>
          <p:nvPr/>
        </p:nvSpPr>
        <p:spPr bwMode="auto">
          <a:xfrm>
            <a:off x="4467225" y="382111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625</Words>
  <Application>Microsoft Office PowerPoint</Application>
  <PresentationFormat>On-screen Show (4:3)</PresentationFormat>
  <Paragraphs>192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Lesson 8-R</vt:lpstr>
      <vt:lpstr>Objectives</vt:lpstr>
      <vt:lpstr>Vocabulary</vt:lpstr>
      <vt:lpstr>Ratios and Proportions</vt:lpstr>
      <vt:lpstr>Dealing with Figures</vt:lpstr>
      <vt:lpstr>Similar Polygons</vt:lpstr>
      <vt:lpstr>Triangle Similarity Theorems</vt:lpstr>
      <vt:lpstr>Parallel Lines and Proportions</vt:lpstr>
      <vt:lpstr>Parts of Similar Triangles</vt:lpstr>
      <vt:lpstr>Angle Bisector Theorem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90</cp:revision>
  <dcterms:created xsi:type="dcterms:W3CDTF">2008-02-18T23:02:07Z</dcterms:created>
  <dcterms:modified xsi:type="dcterms:W3CDTF">2020-03-27T18:36:47Z</dcterms:modified>
</cp:coreProperties>
</file>