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75" r:id="rId5"/>
    <p:sldId id="278" r:id="rId6"/>
    <p:sldId id="284" r:id="rId7"/>
    <p:sldId id="262" r:id="rId8"/>
    <p:sldId id="285" r:id="rId9"/>
    <p:sldId id="286" r:id="rId10"/>
    <p:sldId id="287" r:id="rId11"/>
    <p:sldId id="288" r:id="rId12"/>
    <p:sldId id="289" r:id="rId13"/>
    <p:sldId id="28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9-1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The Pythagorean Theorem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4a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4824" y="1149350"/>
            <a:ext cx="4638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 smtClean="0"/>
              <a:t>Tell whether each triangle is a right triangle.</a:t>
            </a:r>
            <a:endParaRPr lang="en-US" sz="2400" b="1" dirty="0"/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240030" y="5744845"/>
            <a:ext cx="7831138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Yes.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550" y="1172210"/>
            <a:ext cx="2410690" cy="15711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1073625" y="2810510"/>
                <a:ext cx="3498375" cy="16728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𝟖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  <m:rad>
                            <m:radPr>
                              <m:degHide m:val="on"/>
                              <m:ctrlP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𝟓</m:t>
                              </m:r>
                            </m:e>
                          </m:rad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𝟏𝟐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𝟔𝟒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𝟖𝟎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400" b="1" i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𝟒𝟒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𝟏𝟒𝟒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𝟏𝟒𝟒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3625" y="2810510"/>
                <a:ext cx="3498375" cy="167289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4b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4824" y="1149350"/>
            <a:ext cx="4638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Tell whether each triangle is a right triangle.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04824" y="5459095"/>
            <a:ext cx="7831138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No.  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(triangle is acute).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1073625" y="2810510"/>
                <a:ext cx="3498375" cy="16215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𝟗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𝟑𝟎</m:t>
                              </m:r>
                            </m:e>
                          </m:rad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𝟏𝟒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𝟖𝟏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𝟏𝟐𝟎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𝟏𝟗𝟔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𝟐𝟎𝟏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&gt;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𝟏𝟗𝟔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3625" y="2810510"/>
                <a:ext cx="3498375" cy="162153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590" y="1321435"/>
            <a:ext cx="2377440" cy="157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3760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5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13383" y="1035050"/>
            <a:ext cx="825055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Verify that segments with lengths of 14 meters, 15 meters and 11 meters form a triangle.  Is the triangle </a:t>
            </a:r>
            <a:r>
              <a:rPr lang="en-US" sz="2400" b="1" i="1" dirty="0"/>
              <a:t>acute</a:t>
            </a:r>
            <a:r>
              <a:rPr lang="en-US" sz="2400" b="1" dirty="0"/>
              <a:t>, </a:t>
            </a:r>
            <a:r>
              <a:rPr lang="en-US" sz="2400" b="1" i="1" dirty="0"/>
              <a:t>right</a:t>
            </a:r>
            <a:r>
              <a:rPr lang="en-US" sz="2400" b="1" dirty="0"/>
              <a:t> or </a:t>
            </a:r>
            <a:r>
              <a:rPr lang="en-US" sz="2400" b="1" i="1" dirty="0"/>
              <a:t>obtuse</a:t>
            </a:r>
            <a:r>
              <a:rPr lang="en-US" sz="2400" b="1" dirty="0"/>
              <a:t>?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240029" y="5509261"/>
            <a:ext cx="8423909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Since sum of smaller sides squares are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bigger than 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larger side squared, then the triangle is acute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2702795" y="2810510"/>
                <a:ext cx="3498375" cy="1586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𝟏𝟏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𝟏𝟒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𝟏𝟓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𝟏𝟗𝟔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𝟐𝟐𝟓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𝟑𝟏𝟕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&gt;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𝟐𝟐𝟓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02795" y="2810510"/>
                <a:ext cx="3498375" cy="1586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23052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17270"/>
            <a:ext cx="8450263" cy="56921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The Pythagorean Theorem can be used to find the measures of the sides of a right triangle</a:t>
            </a:r>
          </a:p>
          <a:p>
            <a:pPr lvl="1" eaLnBrk="1" hangingPunct="1"/>
            <a:r>
              <a:rPr lang="en-US" altLang="en-US" sz="2400" b="1" dirty="0" smtClean="0"/>
              <a:t>If the square of the largest side equals the sum of the squares of the smaller sides, then it’s a right triangle</a:t>
            </a:r>
          </a:p>
          <a:p>
            <a:pPr lvl="1" eaLnBrk="1" hangingPunct="1"/>
            <a:r>
              <a:rPr lang="en-US" altLang="en-US" sz="2400" b="1" dirty="0" smtClean="0"/>
              <a:t>Pythagorean Triples are all whole numbers</a:t>
            </a:r>
          </a:p>
          <a:p>
            <a:pPr lvl="1" eaLnBrk="1" hangingPunct="1"/>
            <a:r>
              <a:rPr lang="en-US" altLang="en-US" sz="2400" b="1" dirty="0" smtClean="0"/>
              <a:t>Classify a triangle’s largest angle by relationship of its largest side to the smaller two sides</a:t>
            </a:r>
          </a:p>
          <a:p>
            <a:pPr marL="1200150" lvl="3" indent="-342900"/>
            <a:r>
              <a:rPr lang="en-US" altLang="en-US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If c</a:t>
            </a:r>
            <a:r>
              <a:rPr lang="en-US" altLang="en-US" b="1" dirty="0">
                <a:solidFill>
                  <a:schemeClr val="accent2">
                    <a:lumMod val="20000"/>
                    <a:lumOff val="80000"/>
                  </a:schemeClr>
                </a:solidFill>
                <a:cs typeface="Arial" charset="0"/>
              </a:rPr>
              <a:t>² &lt; a² + b², then an acute triangle</a:t>
            </a:r>
          </a:p>
          <a:p>
            <a:pPr marL="1200150" lvl="3" indent="-342900"/>
            <a:r>
              <a:rPr lang="en-US" altLang="en-US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If c</a:t>
            </a:r>
            <a:r>
              <a:rPr lang="en-US" altLang="en-US" b="1" dirty="0">
                <a:solidFill>
                  <a:schemeClr val="accent2">
                    <a:lumMod val="20000"/>
                    <a:lumOff val="80000"/>
                  </a:schemeClr>
                </a:solidFill>
                <a:cs typeface="Arial" charset="0"/>
              </a:rPr>
              <a:t>² &gt; a² + b², then an obtuse triangle</a:t>
            </a:r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smtClean="0"/>
              <a:t>Pythagorean </a:t>
            </a:r>
            <a:r>
              <a:rPr lang="en-US" altLang="en-US" sz="2400" b="1" dirty="0" smtClean="0"/>
              <a:t>Worksheet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the Pythagorean Theorem</a:t>
            </a:r>
          </a:p>
          <a:p>
            <a:pPr marL="742950" lvl="2" indent="-342900"/>
            <a:r>
              <a:rPr lang="en-US" altLang="en-US" b="1" dirty="0">
                <a:solidFill>
                  <a:schemeClr val="folHlink"/>
                </a:solidFill>
              </a:rPr>
              <a:t>If </a:t>
            </a:r>
            <a:r>
              <a:rPr lang="en-US" altLang="en-US" b="1" dirty="0">
                <a:solidFill>
                  <a:schemeClr val="folHlink"/>
                </a:solidFill>
                <a:cs typeface="Arial" charset="0"/>
              </a:rPr>
              <a:t>a right </a:t>
            </a:r>
            <a:r>
              <a:rPr lang="en-US" altLang="en-US" b="1" dirty="0" smtClean="0">
                <a:solidFill>
                  <a:schemeClr val="folHlink"/>
                </a:solidFill>
                <a:cs typeface="Arial" charset="0"/>
              </a:rPr>
              <a:t>triangle</a:t>
            </a:r>
            <a:r>
              <a:rPr lang="en-US" altLang="en-US" b="1" dirty="0">
                <a:solidFill>
                  <a:schemeClr val="folHlink"/>
                </a:solidFill>
                <a:cs typeface="Arial" charset="0"/>
              </a:rPr>
              <a:t>, then </a:t>
            </a:r>
            <a:r>
              <a:rPr lang="en-US" altLang="en-US" b="1" dirty="0">
                <a:solidFill>
                  <a:schemeClr val="folHlink"/>
                </a:solidFill>
              </a:rPr>
              <a:t>c</a:t>
            </a:r>
            <a:r>
              <a:rPr lang="en-US" altLang="en-US" b="1" dirty="0">
                <a:solidFill>
                  <a:schemeClr val="folHlink"/>
                </a:solidFill>
                <a:cs typeface="Arial" charset="0"/>
              </a:rPr>
              <a:t>² = a² + b² </a:t>
            </a:r>
            <a:endParaRPr lang="en-US" altLang="en-US" b="1" dirty="0" smtClean="0">
              <a:solidFill>
                <a:schemeClr val="folHlink"/>
              </a:solidFill>
              <a:cs typeface="Arial" charset="0"/>
            </a:endParaRPr>
          </a:p>
          <a:p>
            <a:pPr marL="742950" lvl="2" indent="-342900"/>
            <a:endParaRPr lang="en-US" altLang="en-US" b="1" dirty="0">
              <a:solidFill>
                <a:schemeClr val="folHlink"/>
              </a:solidFill>
              <a:cs typeface="Arial" charset="0"/>
            </a:endParaRPr>
          </a:p>
          <a:p>
            <a:pPr marL="342900" lvl="1" indent="-342900">
              <a:buFontTx/>
              <a:buChar char="•"/>
            </a:pPr>
            <a:r>
              <a:rPr lang="en-US" sz="2800" b="1" dirty="0" smtClean="0"/>
              <a:t>Use </a:t>
            </a:r>
            <a:r>
              <a:rPr lang="en-US" sz="2800" b="1" dirty="0"/>
              <a:t>the Converse of the Pythagorean Theorem</a:t>
            </a:r>
          </a:p>
          <a:p>
            <a:pPr marL="742950" lvl="2" indent="-342900"/>
            <a:r>
              <a:rPr lang="en-US" altLang="en-US" b="1" dirty="0">
                <a:solidFill>
                  <a:schemeClr val="folHlink"/>
                </a:solidFill>
              </a:rPr>
              <a:t>If c</a:t>
            </a:r>
            <a:r>
              <a:rPr lang="en-US" altLang="en-US" b="1" dirty="0">
                <a:solidFill>
                  <a:schemeClr val="folHlink"/>
                </a:solidFill>
                <a:cs typeface="Arial" charset="0"/>
              </a:rPr>
              <a:t>² = a² + b², then a right </a:t>
            </a:r>
            <a:r>
              <a:rPr lang="en-US" altLang="en-US" b="1" dirty="0" smtClean="0">
                <a:solidFill>
                  <a:schemeClr val="folHlink"/>
                </a:solidFill>
                <a:cs typeface="Arial" charset="0"/>
              </a:rPr>
              <a:t>triangle</a:t>
            </a:r>
          </a:p>
          <a:p>
            <a:pPr marL="742950" lvl="2" indent="-342900"/>
            <a:endParaRPr lang="en-US" altLang="en-US" b="1" dirty="0">
              <a:solidFill>
                <a:schemeClr val="folHlink"/>
              </a:solidFill>
              <a:cs typeface="Arial" charset="0"/>
            </a:endParaRPr>
          </a:p>
          <a:p>
            <a:r>
              <a:rPr lang="en-US" sz="2800" b="1" dirty="0" smtClean="0"/>
              <a:t>Classify triangles</a:t>
            </a:r>
          </a:p>
          <a:p>
            <a:pPr marL="742950" lvl="2" indent="-342900"/>
            <a:r>
              <a:rPr lang="en-US" altLang="en-US" b="1" dirty="0">
                <a:solidFill>
                  <a:schemeClr val="folHlink"/>
                </a:solidFill>
              </a:rPr>
              <a:t>If c</a:t>
            </a:r>
            <a:r>
              <a:rPr lang="en-US" altLang="en-US" b="1" dirty="0">
                <a:solidFill>
                  <a:schemeClr val="folHlink"/>
                </a:solidFill>
                <a:cs typeface="Arial" charset="0"/>
              </a:rPr>
              <a:t>² </a:t>
            </a:r>
            <a:r>
              <a:rPr lang="en-US" altLang="en-US" b="1" dirty="0" smtClean="0">
                <a:solidFill>
                  <a:schemeClr val="folHlink"/>
                </a:solidFill>
                <a:cs typeface="Arial" charset="0"/>
              </a:rPr>
              <a:t>&lt; </a:t>
            </a:r>
            <a:r>
              <a:rPr lang="en-US" altLang="en-US" b="1" dirty="0">
                <a:solidFill>
                  <a:schemeClr val="folHlink"/>
                </a:solidFill>
                <a:cs typeface="Arial" charset="0"/>
              </a:rPr>
              <a:t>a² + b², then </a:t>
            </a:r>
            <a:r>
              <a:rPr lang="en-US" altLang="en-US" b="1" dirty="0" smtClean="0">
                <a:solidFill>
                  <a:schemeClr val="folHlink"/>
                </a:solidFill>
                <a:cs typeface="Arial" charset="0"/>
              </a:rPr>
              <a:t>an acute triangle</a:t>
            </a:r>
            <a:endParaRPr lang="en-US" altLang="en-US" b="1" dirty="0">
              <a:solidFill>
                <a:schemeClr val="folHlink"/>
              </a:solidFill>
              <a:cs typeface="Arial" charset="0"/>
            </a:endParaRPr>
          </a:p>
          <a:p>
            <a:pPr marL="742950" lvl="2" indent="-342900"/>
            <a:r>
              <a:rPr lang="en-US" altLang="en-US" b="1" dirty="0">
                <a:solidFill>
                  <a:schemeClr val="folHlink"/>
                </a:solidFill>
              </a:rPr>
              <a:t>If c</a:t>
            </a:r>
            <a:r>
              <a:rPr lang="en-US" altLang="en-US" b="1" dirty="0">
                <a:solidFill>
                  <a:schemeClr val="folHlink"/>
                </a:solidFill>
                <a:cs typeface="Arial" charset="0"/>
              </a:rPr>
              <a:t>² </a:t>
            </a:r>
            <a:r>
              <a:rPr lang="en-US" altLang="en-US" b="1" dirty="0" smtClean="0">
                <a:solidFill>
                  <a:schemeClr val="folHlink"/>
                </a:solidFill>
                <a:cs typeface="Arial" charset="0"/>
              </a:rPr>
              <a:t>&gt; </a:t>
            </a:r>
            <a:r>
              <a:rPr lang="en-US" altLang="en-US" b="1" dirty="0">
                <a:solidFill>
                  <a:schemeClr val="folHlink"/>
                </a:solidFill>
                <a:cs typeface="Arial" charset="0"/>
              </a:rPr>
              <a:t>a² + b², then </a:t>
            </a:r>
            <a:r>
              <a:rPr lang="en-US" altLang="en-US" b="1" dirty="0" smtClean="0">
                <a:solidFill>
                  <a:schemeClr val="folHlink"/>
                </a:solidFill>
                <a:cs typeface="Arial" charset="0"/>
              </a:rPr>
              <a:t>an obtuse triangle</a:t>
            </a:r>
            <a:endParaRPr lang="en-US" altLang="en-US" b="1" dirty="0">
              <a:solidFill>
                <a:schemeClr val="folHlink"/>
              </a:solidFill>
              <a:cs typeface="Arial" charset="0"/>
            </a:endParaRPr>
          </a:p>
          <a:p>
            <a:pPr marL="0" indent="0">
              <a:buNone/>
            </a:pP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8575"/>
            <a:ext cx="8229600" cy="4827588"/>
          </a:xfrm>
        </p:spPr>
        <p:txBody>
          <a:bodyPr/>
          <a:lstStyle/>
          <a:p>
            <a:r>
              <a:rPr lang="en-US" sz="2800" b="1" dirty="0">
                <a:solidFill>
                  <a:srgbClr val="FFFF00"/>
                </a:solidFill>
              </a:rPr>
              <a:t>Hypotenuse</a:t>
            </a:r>
            <a:r>
              <a:rPr lang="en-US" sz="2800" b="1" dirty="0"/>
              <a:t> – side in a right triangle opposite the right angle; largest </a:t>
            </a:r>
            <a:r>
              <a:rPr lang="en-US" sz="2800" b="1" dirty="0" smtClean="0"/>
              <a:t>side</a:t>
            </a:r>
          </a:p>
          <a:p>
            <a:endParaRPr lang="en-US" sz="2800" b="1" dirty="0"/>
          </a:p>
          <a:p>
            <a:r>
              <a:rPr lang="en-US" sz="2800" b="1" dirty="0">
                <a:solidFill>
                  <a:srgbClr val="FFFF00"/>
                </a:solidFill>
              </a:rPr>
              <a:t>Legs of a right triangle </a:t>
            </a:r>
            <a:r>
              <a:rPr lang="en-US" sz="2800" b="1" dirty="0"/>
              <a:t>– the sides of the right triangle; the two smaller sides in </a:t>
            </a:r>
            <a:r>
              <a:rPr lang="en-US" sz="2800" b="1" dirty="0" smtClean="0"/>
              <a:t>triangle</a:t>
            </a:r>
          </a:p>
          <a:p>
            <a:endParaRPr lang="en-US" sz="2800" b="1" dirty="0"/>
          </a:p>
          <a:p>
            <a:r>
              <a:rPr lang="en-US" sz="2800" b="1" dirty="0">
                <a:solidFill>
                  <a:srgbClr val="FFFF00"/>
                </a:solidFill>
              </a:rPr>
              <a:t>Pythagorean triple </a:t>
            </a:r>
            <a:r>
              <a:rPr lang="en-US" sz="2800" b="1" dirty="0"/>
              <a:t>– a set of three whole numbers (no fractions of decimals) that satisfy the Pythagorean 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9863"/>
            <a:ext cx="7772400" cy="6477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Pythagorean Theorem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436043" y="1173163"/>
            <a:ext cx="5156412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</a:rPr>
              <a:t>Pythagorean Theorem</a:t>
            </a:r>
          </a:p>
          <a:p>
            <a:pPr algn="ctr" eaLnBrk="1" hangingPunct="1"/>
            <a:r>
              <a:rPr lang="en-US" altLang="en-US" sz="2400" b="1" dirty="0">
                <a:solidFill>
                  <a:srgbClr val="CCFFFF"/>
                </a:solidFill>
                <a:latin typeface="Times New Roman" pitchFamily="18" charset="0"/>
              </a:rPr>
              <a:t>a</a:t>
            </a:r>
            <a:r>
              <a:rPr lang="en-US" altLang="en-US" sz="2400" b="1" baseline="30000" dirty="0">
                <a:solidFill>
                  <a:srgbClr val="CCFFFF"/>
                </a:solidFill>
                <a:latin typeface="Times New Roman" pitchFamily="18" charset="0"/>
              </a:rPr>
              <a:t>2</a:t>
            </a:r>
            <a:r>
              <a:rPr lang="en-US" altLang="en-US" sz="2400" b="1" dirty="0">
                <a:solidFill>
                  <a:srgbClr val="CCFFFF"/>
                </a:solidFill>
                <a:latin typeface="Times New Roman" pitchFamily="18" charset="0"/>
              </a:rPr>
              <a:t> + b</a:t>
            </a:r>
            <a:r>
              <a:rPr lang="en-US" altLang="en-US" sz="2400" b="1" baseline="30000" dirty="0">
                <a:solidFill>
                  <a:srgbClr val="CCFFFF"/>
                </a:solidFill>
                <a:latin typeface="Times New Roman" pitchFamily="18" charset="0"/>
              </a:rPr>
              <a:t>2</a:t>
            </a:r>
            <a:r>
              <a:rPr lang="en-US" altLang="en-US" sz="2400" b="1" dirty="0">
                <a:solidFill>
                  <a:srgbClr val="CCFFFF"/>
                </a:solidFill>
                <a:latin typeface="Times New Roman" pitchFamily="18" charset="0"/>
              </a:rPr>
              <a:t> = c</a:t>
            </a:r>
            <a:r>
              <a:rPr lang="en-US" altLang="en-US" sz="2400" b="1" baseline="30000" dirty="0">
                <a:solidFill>
                  <a:srgbClr val="CCFFFF"/>
                </a:solidFill>
                <a:latin typeface="Times New Roman" pitchFamily="18" charset="0"/>
              </a:rPr>
              <a:t>2</a:t>
            </a:r>
          </a:p>
          <a:p>
            <a:pPr algn="ctr" eaLnBrk="1" hangingPunct="1"/>
            <a:endParaRPr lang="en-US" altLang="en-US" sz="2400" b="1" baseline="30000" dirty="0">
              <a:solidFill>
                <a:srgbClr val="CCFFFF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2400" b="1" dirty="0" smtClean="0">
                <a:latin typeface="Times New Roman" pitchFamily="18" charset="0"/>
              </a:rPr>
              <a:t>In a right triangle:</a:t>
            </a:r>
          </a:p>
          <a:p>
            <a:pPr algn="ctr" eaLnBrk="1" hangingPunct="1"/>
            <a:r>
              <a:rPr lang="en-US" altLang="en-US" sz="2400" b="1" dirty="0" smtClean="0">
                <a:latin typeface="Times New Roman" pitchFamily="18" charset="0"/>
              </a:rPr>
              <a:t>Sum </a:t>
            </a:r>
            <a:r>
              <a:rPr lang="en-US" altLang="en-US" sz="2400" b="1" dirty="0">
                <a:latin typeface="Times New Roman" pitchFamily="18" charset="0"/>
              </a:rPr>
              <a:t>of the squares of the legs is equal</a:t>
            </a:r>
            <a:br>
              <a:rPr lang="en-US" altLang="en-US" sz="2400" b="1" dirty="0">
                <a:latin typeface="Times New Roman" pitchFamily="18" charset="0"/>
              </a:rPr>
            </a:br>
            <a:r>
              <a:rPr lang="en-US" altLang="en-US" sz="2400" b="1" dirty="0">
                <a:latin typeface="Times New Roman" pitchFamily="18" charset="0"/>
              </a:rPr>
              <a:t>to the square of the hypotenuse</a:t>
            </a:r>
          </a:p>
        </p:txBody>
      </p:sp>
      <p:grpSp>
        <p:nvGrpSpPr>
          <p:cNvPr id="6148" name="Group 9"/>
          <p:cNvGrpSpPr>
            <a:grpSpLocks/>
          </p:cNvGrpSpPr>
          <p:nvPr/>
        </p:nvGrpSpPr>
        <p:grpSpPr bwMode="auto">
          <a:xfrm>
            <a:off x="576263" y="719138"/>
            <a:ext cx="3090862" cy="3157537"/>
            <a:chOff x="576263" y="719138"/>
            <a:chExt cx="3090862" cy="3157537"/>
          </a:xfrm>
        </p:grpSpPr>
        <p:sp>
          <p:nvSpPr>
            <p:cNvPr id="6150" name="AutoShape 3"/>
            <p:cNvSpPr>
              <a:spLocks noChangeArrowheads="1"/>
            </p:cNvSpPr>
            <p:nvPr/>
          </p:nvSpPr>
          <p:spPr bwMode="auto">
            <a:xfrm>
              <a:off x="922338" y="719138"/>
              <a:ext cx="2744787" cy="2735262"/>
            </a:xfrm>
            <a:prstGeom prst="rtTriangle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1" name="Rectangle 4"/>
            <p:cNvSpPr>
              <a:spLocks noChangeArrowheads="1"/>
            </p:cNvSpPr>
            <p:nvPr/>
          </p:nvSpPr>
          <p:spPr bwMode="auto">
            <a:xfrm>
              <a:off x="922338" y="3187700"/>
              <a:ext cx="219075" cy="271463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2" name="Text Box 6"/>
            <p:cNvSpPr txBox="1">
              <a:spLocks noChangeArrowheads="1"/>
            </p:cNvSpPr>
            <p:nvPr/>
          </p:nvSpPr>
          <p:spPr bwMode="auto">
            <a:xfrm>
              <a:off x="576263" y="1912938"/>
              <a:ext cx="31908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6153" name="Text Box 7"/>
            <p:cNvSpPr txBox="1">
              <a:spLocks noChangeArrowheads="1"/>
            </p:cNvSpPr>
            <p:nvPr/>
          </p:nvSpPr>
          <p:spPr bwMode="auto">
            <a:xfrm>
              <a:off x="1985963" y="341947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6154" name="Text Box 8"/>
            <p:cNvSpPr txBox="1">
              <a:spLocks noChangeArrowheads="1"/>
            </p:cNvSpPr>
            <p:nvPr/>
          </p:nvSpPr>
          <p:spPr bwMode="auto">
            <a:xfrm>
              <a:off x="2235200" y="1724025"/>
              <a:ext cx="3190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itchFamily="18" charset="0"/>
                </a:rPr>
                <a:t>c</a:t>
              </a:r>
            </a:p>
          </p:txBody>
        </p:sp>
      </p:grp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215900" y="4709160"/>
            <a:ext cx="8805863" cy="1794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</a:rPr>
              <a:t>Converse of the Pythagorean Theorem:  </a:t>
            </a:r>
            <a:r>
              <a:rPr lang="en-US" altLang="en-US" sz="2400" b="1" dirty="0">
                <a:latin typeface="Times New Roman" pitchFamily="18" charset="0"/>
              </a:rPr>
              <a:t>If the sum of the squares of the measures of two sides of a triangle equals the square of the measure of the longest side, then the triangle is a right triangle </a:t>
            </a:r>
          </a:p>
          <a:p>
            <a:pPr eaLnBrk="1" hangingPunct="1"/>
            <a:endParaRPr lang="en-US" altLang="en-US" sz="24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286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Pythagorean Triples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65225"/>
            <a:ext cx="8686800" cy="56927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800" b="1" smtClean="0"/>
              <a:t>For three numbers to be a Pythagorean triple they must satisfy both of the following conditions: </a:t>
            </a:r>
          </a:p>
          <a:p>
            <a:pPr marL="974725" lvl="1" indent="-517525" eaLnBrk="1" hangingPunct="1"/>
            <a:r>
              <a:rPr lang="en-US" altLang="en-US" sz="2400" b="1" smtClean="0">
                <a:solidFill>
                  <a:schemeClr val="folHlink"/>
                </a:solidFill>
              </a:rPr>
              <a:t>They must satisfy  c</a:t>
            </a:r>
            <a:r>
              <a:rPr lang="en-US" altLang="en-US" sz="2400" b="1" baseline="30000" smtClean="0">
                <a:solidFill>
                  <a:schemeClr val="folHlink"/>
                </a:solidFill>
              </a:rPr>
              <a:t>2</a:t>
            </a:r>
            <a:r>
              <a:rPr lang="en-US" altLang="en-US" sz="2400" b="1" smtClean="0">
                <a:solidFill>
                  <a:schemeClr val="folHlink"/>
                </a:solidFill>
              </a:rPr>
              <a:t> = a</a:t>
            </a:r>
            <a:r>
              <a:rPr lang="en-US" altLang="en-US" sz="2400" b="1" baseline="30000" smtClean="0">
                <a:solidFill>
                  <a:schemeClr val="folHlink"/>
                </a:solidFill>
              </a:rPr>
              <a:t>2</a:t>
            </a:r>
            <a:r>
              <a:rPr lang="en-US" altLang="en-US" sz="2400" b="1" smtClean="0">
                <a:solidFill>
                  <a:schemeClr val="folHlink"/>
                </a:solidFill>
              </a:rPr>
              <a:t> + b</a:t>
            </a:r>
            <a:r>
              <a:rPr lang="en-US" altLang="en-US" sz="2400" b="1" baseline="30000" smtClean="0">
                <a:solidFill>
                  <a:schemeClr val="folHlink"/>
                </a:solidFill>
              </a:rPr>
              <a:t>2</a:t>
            </a:r>
            <a:r>
              <a:rPr lang="en-US" altLang="en-US" sz="2400" b="1" smtClean="0">
                <a:solidFill>
                  <a:schemeClr val="folHlink"/>
                </a:solidFill>
              </a:rPr>
              <a:t> </a:t>
            </a:r>
            <a:br>
              <a:rPr lang="en-US" altLang="en-US" sz="2400" b="1" smtClean="0">
                <a:solidFill>
                  <a:schemeClr val="folHlink"/>
                </a:solidFill>
              </a:rPr>
            </a:br>
            <a:r>
              <a:rPr lang="en-US" altLang="en-US" sz="2400" b="1" smtClean="0">
                <a:solidFill>
                  <a:schemeClr val="folHlink"/>
                </a:solidFill>
              </a:rPr>
              <a:t>where c is the largest number</a:t>
            </a:r>
          </a:p>
          <a:p>
            <a:pPr marL="974725" lvl="1" indent="-517525" eaLnBrk="1" hangingPunct="1"/>
            <a:r>
              <a:rPr lang="en-US" altLang="en-US" sz="2400" b="1" smtClean="0">
                <a:solidFill>
                  <a:schemeClr val="folHlink"/>
                </a:solidFill>
              </a:rPr>
              <a:t>All three must be whole numbers (integers)</a:t>
            </a:r>
          </a:p>
          <a:p>
            <a:pPr marL="0" indent="0" eaLnBrk="1" hangingPunct="1">
              <a:buFontTx/>
              <a:buNone/>
            </a:pPr>
            <a:endParaRPr lang="en-US" altLang="en-US" sz="2000" b="1" smtClean="0">
              <a:solidFill>
                <a:schemeClr val="folHlink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US" altLang="en-US" sz="2800" b="1" smtClean="0"/>
              <a:t>Common Pythagorean Triples: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 b="1" smtClean="0"/>
              <a:t>  </a:t>
            </a:r>
            <a:r>
              <a:rPr lang="en-US" altLang="en-US" sz="2800" b="1" u="sng" smtClean="0">
                <a:solidFill>
                  <a:schemeClr val="folHlink"/>
                </a:solidFill>
              </a:rPr>
              <a:t>3, 4, 5</a:t>
            </a:r>
            <a:r>
              <a:rPr lang="en-US" altLang="en-US" sz="2800" b="1" smtClean="0"/>
              <a:t>                </a:t>
            </a:r>
            <a:r>
              <a:rPr lang="en-US" altLang="en-US" sz="2800" b="1" u="sng" smtClean="0">
                <a:solidFill>
                  <a:schemeClr val="folHlink"/>
                </a:solidFill>
              </a:rPr>
              <a:t>5, 12, 13</a:t>
            </a:r>
            <a:r>
              <a:rPr lang="en-US" altLang="en-US" sz="2800" b="1" smtClean="0">
                <a:solidFill>
                  <a:schemeClr val="folHlink"/>
                </a:solidFill>
              </a:rPr>
              <a:t>            </a:t>
            </a:r>
            <a:r>
              <a:rPr lang="en-US" altLang="en-US" sz="2800" b="1" u="sng" smtClean="0">
                <a:solidFill>
                  <a:schemeClr val="folHlink"/>
                </a:solidFill>
              </a:rPr>
              <a:t>8, 15, 17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 b="1" smtClean="0"/>
              <a:t>  6, 8, 10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 b="1" smtClean="0"/>
              <a:t>  9, 12, 15                           </a:t>
            </a:r>
            <a:r>
              <a:rPr lang="en-US" altLang="en-US" sz="2800" b="1" u="sng" smtClean="0">
                <a:solidFill>
                  <a:schemeClr val="folHlink"/>
                </a:solidFill>
              </a:rPr>
              <a:t>7, 24, 25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 b="1" smtClean="0"/>
              <a:t>12, 16, 20                                                      </a:t>
            </a:r>
            <a:r>
              <a:rPr lang="en-US" altLang="en-US" sz="2800" b="1" u="sng" smtClean="0">
                <a:solidFill>
                  <a:schemeClr val="folHlink"/>
                </a:solidFill>
              </a:rPr>
              <a:t>9, 40, 41</a:t>
            </a:r>
          </a:p>
          <a:p>
            <a:pPr marL="0" indent="0" eaLnBrk="1" hangingPunct="1">
              <a:buFontTx/>
              <a:buNone/>
            </a:pPr>
            <a:r>
              <a:rPr lang="en-US" altLang="en-US" sz="2800" b="1" smtClean="0"/>
              <a:t>15, 20, 25         10, 24, 26           16, 30, 34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Pythagorean Theorem – Classifying Triangles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215900" y="5492702"/>
            <a:ext cx="8805863" cy="1251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Remember:  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</a:rPr>
              <a:t>	In an acute triangle, c</a:t>
            </a:r>
            <a:r>
              <a:rPr lang="en-US" altLang="en-US" sz="2400" b="1" baseline="30000" dirty="0">
                <a:solidFill>
                  <a:srgbClr val="FFFF00"/>
                </a:solidFill>
                <a:latin typeface="Times New Roman" pitchFamily="18" charset="0"/>
              </a:rPr>
              <a:t>2</a:t>
            </a:r>
            <a: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</a:rPr>
              <a:t> &lt; a</a:t>
            </a:r>
            <a:r>
              <a:rPr lang="en-US" altLang="en-US" sz="2400" b="1" baseline="30000" dirty="0">
                <a:solidFill>
                  <a:srgbClr val="FFFF00"/>
                </a:solidFill>
                <a:latin typeface="Times New Roman" pitchFamily="18" charset="0"/>
              </a:rPr>
              <a:t>2</a:t>
            </a:r>
            <a: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</a:rPr>
              <a:t> + b</a:t>
            </a:r>
            <a:r>
              <a:rPr lang="en-US" altLang="en-US" sz="2400" b="1" baseline="30000" dirty="0">
                <a:solidFill>
                  <a:srgbClr val="FFFF00"/>
                </a:solidFill>
                <a:latin typeface="Times New Roman" pitchFamily="18" charset="0"/>
              </a:rPr>
              <a:t>2</a:t>
            </a:r>
            <a: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</a:rPr>
              <a:t>	In an obtuse triangle, c</a:t>
            </a:r>
            <a:r>
              <a:rPr lang="en-US" altLang="en-US" sz="2400" b="1" baseline="30000" dirty="0">
                <a:solidFill>
                  <a:srgbClr val="FFFF00"/>
                </a:solidFill>
                <a:latin typeface="Times New Roman" pitchFamily="18" charset="0"/>
              </a:rPr>
              <a:t>2</a:t>
            </a:r>
            <a: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</a:rPr>
              <a:t> &gt; a</a:t>
            </a:r>
            <a:r>
              <a:rPr lang="en-US" altLang="en-US" sz="2400" b="1" baseline="30000" dirty="0">
                <a:solidFill>
                  <a:srgbClr val="FFFF00"/>
                </a:solidFill>
                <a:latin typeface="Times New Roman" pitchFamily="18" charset="0"/>
              </a:rPr>
              <a:t>2</a:t>
            </a:r>
            <a: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</a:rPr>
              <a:t> + b</a:t>
            </a:r>
            <a:r>
              <a:rPr lang="en-US" altLang="en-US" sz="2400" b="1" baseline="30000" dirty="0">
                <a:solidFill>
                  <a:srgbClr val="FFFF00"/>
                </a:solidFill>
                <a:latin typeface="Times New Roman" pitchFamily="18" charset="0"/>
              </a:rPr>
              <a:t>2</a:t>
            </a:r>
            <a: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</a:rPr>
              <a:t>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62" y="1280160"/>
            <a:ext cx="7973538" cy="4201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46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1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4824" y="1149350"/>
            <a:ext cx="46386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value of </a:t>
            </a:r>
            <a:r>
              <a:rPr lang="en-US" sz="2400" b="1" i="1" dirty="0"/>
              <a:t>x</a:t>
            </a:r>
            <a:r>
              <a:rPr lang="en-US" sz="2400" b="1" dirty="0"/>
              <a:t>.  Then tell whether the side lengths from a Pythagorean triple.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240030" y="5744845"/>
            <a:ext cx="7831138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x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 = 6.403.  Since all sides are not whole numbers, no Pythagorean triple.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862" y="1149349"/>
            <a:ext cx="2086494" cy="17872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1040286" y="3279140"/>
                <a:ext cx="3498375" cy="16895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𝟓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𝟒𝟏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𝟒𝟏</m:t>
                          </m:r>
                        </m:e>
                      </m:ra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𝟔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𝟒𝟎𝟑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0286" y="3279140"/>
                <a:ext cx="3498375" cy="16895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4824" y="1149350"/>
            <a:ext cx="46386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value of </a:t>
            </a:r>
            <a:r>
              <a:rPr lang="en-US" sz="2400" b="1" i="1" dirty="0"/>
              <a:t>x</a:t>
            </a:r>
            <a:r>
              <a:rPr lang="en-US" sz="2400" b="1" dirty="0"/>
              <a:t>.  Then tell whether the side lengths from a Pythagorean triple.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240030" y="5744845"/>
            <a:ext cx="7831138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x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 = 20.  Since all sides are whole numbers, then it is a Pythagorean triple.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1268886" y="2764790"/>
                <a:ext cx="3498375" cy="20158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𝟏𝟓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𝟐𝟓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𝟐𝟐𝟓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𝟔𝟐𝟓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𝟒𝟎𝟎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𝟒𝟎𝟎</m:t>
                          </m:r>
                        </m:e>
                      </m:ra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𝟐𝟎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68886" y="2764790"/>
                <a:ext cx="3498375" cy="201587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590" y="1329144"/>
            <a:ext cx="2834640" cy="16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137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9095" y="1149350"/>
            <a:ext cx="443293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The flagpole show is supported by two wires.  Use the Pythagorean Theorem to approximate the length of each wire.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240030" y="5744845"/>
            <a:ext cx="7831138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x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 = 17.33.  Since all sides are not whole numbers, no Pythagorean triple.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1040286" y="3279140"/>
                <a:ext cx="3498375" cy="16895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𝟏𝟓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𝟖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𝟓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𝟐𝟐𝟖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𝟕𝟐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𝟑𝟎𝟎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𝟐𝟔</m:t>
                          </m:r>
                        </m:e>
                      </m:ra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𝟏𝟕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𝟑𝟑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0286" y="3279140"/>
                <a:ext cx="3498375" cy="16895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499" y="923522"/>
            <a:ext cx="3792683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753</Words>
  <Application>Microsoft Office PowerPoint</Application>
  <PresentationFormat>On-screen Show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Lesson 9-1</vt:lpstr>
      <vt:lpstr>Objectives</vt:lpstr>
      <vt:lpstr>Vocabulary</vt:lpstr>
      <vt:lpstr>Pythagorean Theorem</vt:lpstr>
      <vt:lpstr>Pythagorean Triples</vt:lpstr>
      <vt:lpstr>Pythagorean Theorem – Classifying Triangles</vt:lpstr>
      <vt:lpstr>Example 1</vt:lpstr>
      <vt:lpstr>Example 2</vt:lpstr>
      <vt:lpstr>Example 3</vt:lpstr>
      <vt:lpstr>Example 4a</vt:lpstr>
      <vt:lpstr>Example 4b</vt:lpstr>
      <vt:lpstr>Example 5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22</cp:revision>
  <dcterms:created xsi:type="dcterms:W3CDTF">2008-01-23T14:30:53Z</dcterms:created>
  <dcterms:modified xsi:type="dcterms:W3CDTF">2019-02-03T17:39:02Z</dcterms:modified>
</cp:coreProperties>
</file>