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2" r:id="rId6"/>
    <p:sldId id="290" r:id="rId7"/>
    <p:sldId id="291" r:id="rId8"/>
    <p:sldId id="262" r:id="rId9"/>
    <p:sldId id="293" r:id="rId10"/>
    <p:sldId id="285" r:id="rId11"/>
    <p:sldId id="286" r:id="rId12"/>
    <p:sldId id="287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9-1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The Pythagorean Theorem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1945" y="1149350"/>
            <a:ext cx="40671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values of </a:t>
            </a:r>
            <a:r>
              <a:rPr lang="en-US" sz="2400" b="1" i="1" dirty="0"/>
              <a:t>x</a:t>
            </a:r>
            <a:r>
              <a:rPr lang="en-US" sz="2400" b="1" dirty="0"/>
              <a:t> and </a:t>
            </a:r>
            <a:r>
              <a:rPr lang="en-US" sz="2400" b="1" i="1" dirty="0"/>
              <a:t>y</a:t>
            </a:r>
            <a:r>
              <a:rPr lang="en-US" sz="2400" b="1" dirty="0"/>
              <a:t>.  Write your answer in simplest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240030" y="5744845"/>
                <a:ext cx="7831138" cy="953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</a:rPr>
                  <a:t>x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𝟏𝟓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</a:t>
                </a: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</a:rPr>
                  <a:t>y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= 15 </a:t>
                </a:r>
                <a:endParaRPr lang="en-US" altLang="en-US" sz="2400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0030" y="5744845"/>
                <a:ext cx="7831138" cy="953135"/>
              </a:xfrm>
              <a:prstGeom prst="rect">
                <a:avLst/>
              </a:prstGeom>
              <a:blipFill rotWithShape="1">
                <a:blip r:embed="rId2"/>
                <a:stretch>
                  <a:fillRect l="-1167" t="-50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685800" y="2764790"/>
                <a:ext cx="4081461" cy="28630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𝒉𝒚𝒑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𝟑𝟎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𝒉𝒚𝒑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𝟑𝟎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𝟏𝟓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𝟗𝟖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764790"/>
                <a:ext cx="4081461" cy="286309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1" y="1077832"/>
            <a:ext cx="4206240" cy="254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4" y="1149350"/>
            <a:ext cx="591883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warning sticker is shaped like an equilateral triangle with side length of 4 inches.  Estimate the area of the sticker by finding the area of the equilateral triangle to the nearest tenth of an inch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A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6.93  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40286" y="3279140"/>
                <a:ext cx="5257644" cy="18764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𝒉𝒕</m:t>
                      </m:r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𝒉𝒚𝒑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𝒃𝒉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𝟗𝟑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286" y="3279140"/>
                <a:ext cx="5257644" cy="18764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145655"/>
            <a:ext cx="2103120" cy="18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82391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How high is the end of a 54-foot ramp when the tipping angle is 30°?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err="1" smtClean="0">
                <a:solidFill>
                  <a:schemeClr val="tx1">
                    <a:lumMod val="85000"/>
                  </a:schemeClr>
                </a:solidFill>
              </a:rPr>
              <a:t>Ht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= 27 feet 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245870" y="3907790"/>
                <a:ext cx="5075317" cy="823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𝒉𝒕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𝒉𝒚𝒑</m:t>
                    </m:r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𝟓𝟒</m:t>
                        </m:r>
                      </m:e>
                    </m:d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𝟐𝟕</m:t>
                    </m:r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feet</a:t>
                </a:r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5870" y="3907790"/>
                <a:ext cx="5075317" cy="823559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1980347"/>
            <a:ext cx="7934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Sometimes special case right triangles can be solved using Pythagorean theorem</a:t>
            </a:r>
          </a:p>
          <a:p>
            <a:pPr lvl="1" eaLnBrk="1" hangingPunct="1"/>
            <a:endParaRPr lang="en-US" altLang="en-US" sz="24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sz="2400" b="1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sz="24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sz="24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sz="2400" b="1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sz="24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lvl="1" eaLnBrk="1" hangingPunct="1"/>
            <a:endParaRPr lang="en-US" altLang="en-US" b="1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Special Case Triangles Worksheet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5031355"/>
                  </p:ext>
                </p:extLst>
              </p:nvPr>
            </p:nvGraphicFramePr>
            <p:xfrm>
              <a:off x="2209800" y="2551430"/>
              <a:ext cx="3688080" cy="27858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7760"/>
                    <a:gridCol w="25603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Angle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Side Opposite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30°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𝒉𝒚𝒑𝒐𝒕𝒆𝒏𝒖𝒔𝒆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45°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𝒉𝒚𝒑𝒐𝒕𝒆𝒏𝒖𝒔𝒆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60°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𝒉𝒚𝒑𝒐𝒕𝒆𝒏𝒖𝒔𝒆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b="1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5031355"/>
                  </p:ext>
                </p:extLst>
              </p:nvPr>
            </p:nvGraphicFramePr>
            <p:xfrm>
              <a:off x="2209800" y="2551430"/>
              <a:ext cx="3688080" cy="27858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7760"/>
                    <a:gridCol w="2560320"/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Angle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Side Opposite</a:t>
                          </a:r>
                          <a:endParaRPr lang="en-US" sz="2400" b="1" dirty="0"/>
                        </a:p>
                      </a:txBody>
                      <a:tcPr/>
                    </a:tc>
                  </a:tr>
                  <a:tr h="776224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30°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4286" t="-64567" b="-200787"/>
                          </a:stretch>
                        </a:blipFill>
                      </a:tcPr>
                    </a:tc>
                  </a:tr>
                  <a:tr h="776224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45°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4286" t="-163281" b="-99219"/>
                          </a:stretch>
                        </a:blipFill>
                      </a:tcPr>
                    </a:tc>
                  </a:tr>
                  <a:tr h="776224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60°</a:t>
                          </a:r>
                          <a:endParaRPr lang="en-US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4286" t="-26535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Pythagorean Theorem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 right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triangle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, then </a:t>
            </a:r>
            <a:r>
              <a:rPr lang="en-US" altLang="en-US" b="1" dirty="0">
                <a:solidFill>
                  <a:schemeClr val="folHlink"/>
                </a:solidFill>
              </a:rPr>
              <a:t>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= a² + b² </a:t>
            </a:r>
            <a:endParaRPr lang="en-US" altLang="en-US" b="1" dirty="0" smtClean="0">
              <a:solidFill>
                <a:schemeClr val="folHlink"/>
              </a:solidFill>
              <a:cs typeface="Arial" charset="0"/>
            </a:endParaRPr>
          </a:p>
          <a:p>
            <a:pPr marL="742950" lvl="2" indent="-342900"/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342900" lvl="1" indent="-342900">
              <a:buFontTx/>
              <a:buChar char="•"/>
            </a:pPr>
            <a:r>
              <a:rPr lang="en-US" sz="2800" b="1" dirty="0" smtClean="0"/>
              <a:t>Use </a:t>
            </a:r>
            <a:r>
              <a:rPr lang="en-US" sz="2800" b="1" dirty="0"/>
              <a:t>the Converse of the Pythagorean Theorem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= a² + b², then a right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triangle</a:t>
            </a:r>
          </a:p>
          <a:p>
            <a:pPr marL="742950" lvl="2" indent="-342900"/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r>
              <a:rPr lang="en-US" sz="2800" b="1" dirty="0" smtClean="0"/>
              <a:t>Classify triangles</a:t>
            </a: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&lt;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a² + b², then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an acute triangle</a:t>
            </a:r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742950" lvl="2" indent="-342900"/>
            <a:r>
              <a:rPr lang="en-US" altLang="en-US" b="1" dirty="0">
                <a:solidFill>
                  <a:schemeClr val="folHlink"/>
                </a:solidFill>
              </a:rPr>
              <a:t>If c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²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&gt; </a:t>
            </a:r>
            <a:r>
              <a:rPr lang="en-US" altLang="en-US" b="1" dirty="0">
                <a:solidFill>
                  <a:schemeClr val="folHlink"/>
                </a:solidFill>
                <a:cs typeface="Arial" charset="0"/>
              </a:rPr>
              <a:t>a² + b², then </a:t>
            </a:r>
            <a:r>
              <a:rPr lang="en-US" altLang="en-US" b="1" dirty="0" smtClean="0">
                <a:solidFill>
                  <a:schemeClr val="folHlink"/>
                </a:solidFill>
                <a:cs typeface="Arial" charset="0"/>
              </a:rPr>
              <a:t>an obtuse triangle</a:t>
            </a:r>
            <a:endParaRPr lang="en-US" altLang="en-US" b="1" dirty="0">
              <a:solidFill>
                <a:schemeClr val="folHlink"/>
              </a:solidFill>
              <a:cs typeface="Arial" charset="0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r>
              <a:rPr lang="en-US" sz="2800" b="1" dirty="0">
                <a:solidFill>
                  <a:srgbClr val="FFFF00"/>
                </a:solidFill>
              </a:rPr>
              <a:t>Hypotenuse</a:t>
            </a:r>
            <a:r>
              <a:rPr lang="en-US" sz="2800" b="1" dirty="0"/>
              <a:t> – side in a right triangle opposite the right angle; largest </a:t>
            </a:r>
            <a:r>
              <a:rPr lang="en-US" sz="2800" b="1" dirty="0" smtClean="0"/>
              <a:t>side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Legs of a right triangle </a:t>
            </a:r>
            <a:r>
              <a:rPr lang="en-US" sz="2800" b="1" dirty="0"/>
              <a:t>– the sides of the right triangle; the two smaller sides in </a:t>
            </a:r>
            <a:r>
              <a:rPr lang="en-US" sz="2800" b="1" dirty="0" smtClean="0"/>
              <a:t>triangle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Pythagorean triple </a:t>
            </a:r>
            <a:r>
              <a:rPr lang="en-US" sz="2800" b="1" dirty="0"/>
              <a:t>– a set of three whole numbers (no fractions of decimals) that satisfy the Pythagorean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Special Case Right Triangles – </a:t>
            </a:r>
            <a:br>
              <a:rPr lang="en-US" altLang="en-US" sz="3600" b="1" dirty="0" smtClean="0"/>
            </a:br>
            <a:r>
              <a:rPr lang="en-US" altLang="en-US" sz="3600" b="1" dirty="0"/>
              <a:t>45</a:t>
            </a:r>
            <a:r>
              <a:rPr lang="en-US" altLang="en-US" sz="3600" b="1" dirty="0" smtClean="0"/>
              <a:t>°─ 45°─ 90°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215900" y="5115512"/>
                <a:ext cx="8805863" cy="1251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  <a:latin typeface="+mn-lt"/>
                  </a:rPr>
                  <a:t>Remember:  </a:t>
                </a:r>
                <a:endParaRPr lang="en-US" altLang="en-US" sz="2400" b="1" dirty="0">
                  <a:solidFill>
                    <a:srgbClr val="FFFF00"/>
                  </a:solidFill>
                  <a:latin typeface="+mn-lt"/>
                </a:endParaRPr>
              </a:p>
              <a:p>
                <a:pPr eaLnBrk="1" hangingPunct="1"/>
                <a:r>
                  <a:rPr lang="en-US" sz="2400" b="1" dirty="0">
                    <a:latin typeface="+mn-lt"/>
                  </a:rPr>
                  <a:t>In a right isosceles triangle, either the legs have a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400" b="1" dirty="0">
                    <a:latin typeface="+mn-lt"/>
                  </a:rPr>
                  <a:t> involved or the hypotenuse will have a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400" b="1" dirty="0">
                    <a:latin typeface="+mn-lt"/>
                  </a:rPr>
                  <a:t> involved</a:t>
                </a:r>
                <a:r>
                  <a:rPr lang="en-US" sz="2400" b="1" dirty="0" smtClean="0">
                    <a:latin typeface="+mn-lt"/>
                  </a:rPr>
                  <a:t>.</a:t>
                </a:r>
                <a:endParaRPr lang="en-US" altLang="en-US" sz="2400" b="1" dirty="0">
                  <a:solidFill>
                    <a:srgbClr val="FFFF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900" y="5115512"/>
                <a:ext cx="8805863" cy="1251316"/>
              </a:xfrm>
              <a:prstGeom prst="rect">
                <a:avLst/>
              </a:prstGeom>
              <a:blipFill rotWithShape="1">
                <a:blip r:embed="rId2"/>
                <a:stretch>
                  <a:fillRect l="-1038" t="-3415" b="-121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259" y="1536381"/>
            <a:ext cx="7357143" cy="30436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Special Case Right Triangles –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30°─ 60°─ 90°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215900" y="5001212"/>
                <a:ext cx="8805863" cy="1651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FF00"/>
                    </a:solidFill>
                  </a:rPr>
                  <a:t>Note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:  </a:t>
                </a:r>
                <a:r>
                  <a:rPr lang="en-US" sz="2400" b="1" dirty="0"/>
                  <a:t>some people teach the short leg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𝒉𝒚𝒑𝒐𝒕𝒆𝒏𝒖𝒔𝒆</m:t>
                    </m:r>
                  </m:oMath>
                </a14:m>
                <a:r>
                  <a:rPr lang="en-US" sz="2400" b="1" dirty="0"/>
                  <a:t> and the long leg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>
                        <a:latin typeface="Cambria Math"/>
                      </a:rPr>
                      <m:t>𝒉𝒚𝒑𝒐𝒕𝒆𝒏𝒖𝒔𝒆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en-US" sz="2400" b="1" dirty="0"/>
              </a:p>
              <a:p>
                <a:r>
                  <a:rPr lang="en-US" sz="2400" b="1" dirty="0"/>
                  <a:t>           30-60-90 is a right scalene triangle</a:t>
                </a: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900" y="5001212"/>
                <a:ext cx="8805863" cy="1651048"/>
              </a:xfrm>
              <a:prstGeom prst="rect">
                <a:avLst/>
              </a:prstGeom>
              <a:blipFill rotWithShape="1">
                <a:blip r:embed="rId2"/>
                <a:stretch>
                  <a:fillRect l="-1038" r="-15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73" y="1579880"/>
            <a:ext cx="7885715" cy="3072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34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9863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Special Right Triangles</a:t>
            </a:r>
          </a:p>
        </p:txBody>
      </p:sp>
      <p:grpSp>
        <p:nvGrpSpPr>
          <p:cNvPr id="6147" name="Group 26"/>
          <p:cNvGrpSpPr>
            <a:grpSpLocks/>
          </p:cNvGrpSpPr>
          <p:nvPr/>
        </p:nvGrpSpPr>
        <p:grpSpPr bwMode="auto">
          <a:xfrm>
            <a:off x="922338" y="1608138"/>
            <a:ext cx="2744787" cy="2740025"/>
            <a:chOff x="581" y="1013"/>
            <a:chExt cx="1729" cy="1726"/>
          </a:xfrm>
        </p:grpSpPr>
        <p:sp>
          <p:nvSpPr>
            <p:cNvPr id="6168" name="AutoShape 4"/>
            <p:cNvSpPr>
              <a:spLocks noChangeArrowheads="1"/>
            </p:cNvSpPr>
            <p:nvPr/>
          </p:nvSpPr>
          <p:spPr bwMode="auto">
            <a:xfrm>
              <a:off x="581" y="1013"/>
              <a:ext cx="1729" cy="1723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9" name="Rectangle 5"/>
            <p:cNvSpPr>
              <a:spLocks noChangeArrowheads="1"/>
            </p:cNvSpPr>
            <p:nvPr/>
          </p:nvSpPr>
          <p:spPr bwMode="auto">
            <a:xfrm>
              <a:off x="581" y="2568"/>
              <a:ext cx="138" cy="17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0" name="Text Box 6"/>
            <p:cNvSpPr txBox="1">
              <a:spLocks noChangeArrowheads="1"/>
            </p:cNvSpPr>
            <p:nvPr/>
          </p:nvSpPr>
          <p:spPr bwMode="auto">
            <a:xfrm>
              <a:off x="1799" y="2494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6171" name="Text Box 7"/>
            <p:cNvSpPr txBox="1">
              <a:spLocks noChangeArrowheads="1"/>
            </p:cNvSpPr>
            <p:nvPr/>
          </p:nvSpPr>
          <p:spPr bwMode="auto">
            <a:xfrm>
              <a:off x="581" y="126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grpSp>
        <p:nvGrpSpPr>
          <p:cNvPr id="6148" name="Group 28"/>
          <p:cNvGrpSpPr>
            <a:grpSpLocks/>
          </p:cNvGrpSpPr>
          <p:nvPr/>
        </p:nvGrpSpPr>
        <p:grpSpPr bwMode="auto">
          <a:xfrm>
            <a:off x="5219700" y="2278063"/>
            <a:ext cx="3325813" cy="2062162"/>
            <a:chOff x="3288" y="1435"/>
            <a:chExt cx="2095" cy="1299"/>
          </a:xfrm>
        </p:grpSpPr>
        <p:sp>
          <p:nvSpPr>
            <p:cNvPr id="6164" name="AutoShape 9"/>
            <p:cNvSpPr>
              <a:spLocks noChangeArrowheads="1"/>
            </p:cNvSpPr>
            <p:nvPr/>
          </p:nvSpPr>
          <p:spPr bwMode="auto">
            <a:xfrm flipH="1">
              <a:off x="3288" y="1435"/>
              <a:ext cx="2088" cy="1297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5" name="Rectangle 10"/>
            <p:cNvSpPr>
              <a:spLocks noChangeArrowheads="1"/>
            </p:cNvSpPr>
            <p:nvPr/>
          </p:nvSpPr>
          <p:spPr bwMode="auto">
            <a:xfrm flipH="1">
              <a:off x="5238" y="2620"/>
              <a:ext cx="138" cy="11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6" name="Text Box 11"/>
            <p:cNvSpPr txBox="1">
              <a:spLocks noChangeArrowheads="1"/>
            </p:cNvSpPr>
            <p:nvPr/>
          </p:nvSpPr>
          <p:spPr bwMode="auto">
            <a:xfrm flipH="1">
              <a:off x="3596" y="2490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30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6167" name="Text Box 12"/>
            <p:cNvSpPr txBox="1">
              <a:spLocks noChangeArrowheads="1"/>
            </p:cNvSpPr>
            <p:nvPr/>
          </p:nvSpPr>
          <p:spPr bwMode="auto">
            <a:xfrm flipH="1">
              <a:off x="5065" y="157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60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sp>
        <p:nvSpPr>
          <p:cNvPr id="6149" name="Text Box 23"/>
          <p:cNvSpPr txBox="1">
            <a:spLocks noChangeArrowheads="1"/>
          </p:cNvSpPr>
          <p:nvPr/>
        </p:nvSpPr>
        <p:spPr bwMode="auto">
          <a:xfrm>
            <a:off x="2981325" y="1143000"/>
            <a:ext cx="3179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Remember</a:t>
            </a:r>
            <a:b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 Pythagorean Theorem</a:t>
            </a:r>
          </a:p>
          <a:p>
            <a:pPr algn="ctr"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a</a:t>
            </a:r>
            <a:r>
              <a:rPr lang="en-US" altLang="en-US" sz="2400" b="1" baseline="30000">
                <a:solidFill>
                  <a:schemeClr val="folHlink"/>
                </a:solidFill>
                <a:latin typeface="Times New Roman" pitchFamily="18" charset="0"/>
              </a:rPr>
              <a:t>2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 + b</a:t>
            </a:r>
            <a:r>
              <a:rPr lang="en-US" altLang="en-US" sz="2400" b="1" baseline="30000">
                <a:solidFill>
                  <a:schemeClr val="folHlink"/>
                </a:solidFill>
                <a:latin typeface="Times New Roman" pitchFamily="18" charset="0"/>
              </a:rPr>
              <a:t>2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 = c</a:t>
            </a:r>
            <a:r>
              <a:rPr lang="en-US" altLang="en-US" sz="2400" b="1" baseline="30000">
                <a:solidFill>
                  <a:schemeClr val="folHlink"/>
                </a:solidFill>
                <a:latin typeface="Times New Roman" pitchFamily="18" charset="0"/>
              </a:rPr>
              <a:t>2</a:t>
            </a:r>
          </a:p>
        </p:txBody>
      </p:sp>
      <p:grpSp>
        <p:nvGrpSpPr>
          <p:cNvPr id="6150" name="Group 27"/>
          <p:cNvGrpSpPr>
            <a:grpSpLocks/>
          </p:cNvGrpSpPr>
          <p:nvPr/>
        </p:nvGrpSpPr>
        <p:grpSpPr bwMode="auto">
          <a:xfrm>
            <a:off x="257175" y="2565400"/>
            <a:ext cx="3103563" cy="3889375"/>
            <a:chOff x="162" y="1616"/>
            <a:chExt cx="1955" cy="2450"/>
          </a:xfrm>
        </p:grpSpPr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1229" y="268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159" name="Text Box 14"/>
            <p:cNvSpPr txBox="1">
              <a:spLocks noChangeArrowheads="1"/>
            </p:cNvSpPr>
            <p:nvPr/>
          </p:nvSpPr>
          <p:spPr bwMode="auto">
            <a:xfrm>
              <a:off x="363" y="174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itchFamily="18" charset="0"/>
                </a:rPr>
                <a:t>x</a:t>
              </a:r>
            </a:p>
          </p:txBody>
        </p:sp>
        <p:grpSp>
          <p:nvGrpSpPr>
            <p:cNvPr id="6160" name="Group 15"/>
            <p:cNvGrpSpPr>
              <a:grpSpLocks/>
            </p:cNvGrpSpPr>
            <p:nvPr/>
          </p:nvGrpSpPr>
          <p:grpSpPr bwMode="auto">
            <a:xfrm>
              <a:off x="1386" y="1616"/>
              <a:ext cx="413" cy="288"/>
              <a:chOff x="1386" y="1616"/>
              <a:chExt cx="413" cy="288"/>
            </a:xfrm>
          </p:grpSpPr>
          <p:sp>
            <p:nvSpPr>
              <p:cNvPr id="6162" name="Text Box 16"/>
              <p:cNvSpPr txBox="1">
                <a:spLocks noChangeArrowheads="1"/>
              </p:cNvSpPr>
              <p:nvPr/>
            </p:nvSpPr>
            <p:spPr bwMode="auto">
              <a:xfrm>
                <a:off x="1386" y="1616"/>
                <a:ext cx="4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>
                    <a:latin typeface="Times New Roman" pitchFamily="18" charset="0"/>
                  </a:rPr>
                  <a:t>x</a:t>
                </a: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√2</a:t>
                </a:r>
              </a:p>
            </p:txBody>
          </p:sp>
          <p:sp>
            <p:nvSpPr>
              <p:cNvPr id="6163" name="Line 17"/>
              <p:cNvSpPr>
                <a:spLocks noChangeShapeType="1"/>
              </p:cNvSpPr>
              <p:nvPr/>
            </p:nvSpPr>
            <p:spPr bwMode="auto">
              <a:xfrm flipV="1">
                <a:off x="1640" y="165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1" name="Text Box 24"/>
            <p:cNvSpPr txBox="1">
              <a:spLocks noChangeArrowheads="1"/>
            </p:cNvSpPr>
            <p:nvPr/>
          </p:nvSpPr>
          <p:spPr bwMode="auto">
            <a:xfrm>
              <a:off x="162" y="3088"/>
              <a:ext cx="1955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Pythagorean Theorem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a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+ b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c</a:t>
              </a:r>
              <a:r>
                <a:rPr lang="en-US" altLang="en-US" sz="2400" b="1" baseline="30000">
                  <a:latin typeface="Times New Roman" pitchFamily="18" charset="0"/>
                </a:rPr>
                <a:t>2           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x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+ x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(x</a:t>
              </a: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√2)</a:t>
              </a:r>
              <a:r>
                <a:rPr lang="en-US" altLang="en-US" sz="2400" b="1" baseline="30000"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  2x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2x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6151" name="Group 29"/>
          <p:cNvGrpSpPr>
            <a:grpSpLocks/>
          </p:cNvGrpSpPr>
          <p:nvPr/>
        </p:nvGrpSpPr>
        <p:grpSpPr bwMode="auto">
          <a:xfrm>
            <a:off x="5303838" y="2971800"/>
            <a:ext cx="3548062" cy="3481388"/>
            <a:chOff x="3341" y="1872"/>
            <a:chExt cx="2235" cy="2193"/>
          </a:xfrm>
        </p:grpSpPr>
        <p:sp>
          <p:nvSpPr>
            <p:cNvPr id="6152" name="Text Box 18"/>
            <p:cNvSpPr txBox="1">
              <a:spLocks noChangeArrowheads="1"/>
            </p:cNvSpPr>
            <p:nvPr/>
          </p:nvSpPr>
          <p:spPr bwMode="auto">
            <a:xfrm>
              <a:off x="5364" y="201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6153" name="Text Box 19"/>
            <p:cNvSpPr txBox="1">
              <a:spLocks noChangeArrowheads="1"/>
            </p:cNvSpPr>
            <p:nvPr/>
          </p:nvSpPr>
          <p:spPr bwMode="auto">
            <a:xfrm>
              <a:off x="3962" y="1872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itchFamily="18" charset="0"/>
                </a:rPr>
                <a:t>2y</a:t>
              </a:r>
            </a:p>
          </p:txBody>
        </p:sp>
        <p:grpSp>
          <p:nvGrpSpPr>
            <p:cNvPr id="6154" name="Group 20"/>
            <p:cNvGrpSpPr>
              <a:grpSpLocks/>
            </p:cNvGrpSpPr>
            <p:nvPr/>
          </p:nvGrpSpPr>
          <p:grpSpPr bwMode="auto">
            <a:xfrm>
              <a:off x="4322" y="2742"/>
              <a:ext cx="413" cy="288"/>
              <a:chOff x="1386" y="1616"/>
              <a:chExt cx="413" cy="288"/>
            </a:xfrm>
          </p:grpSpPr>
          <p:sp>
            <p:nvSpPr>
              <p:cNvPr id="6156" name="Text Box 21"/>
              <p:cNvSpPr txBox="1">
                <a:spLocks noChangeArrowheads="1"/>
              </p:cNvSpPr>
              <p:nvPr/>
            </p:nvSpPr>
            <p:spPr bwMode="auto">
              <a:xfrm>
                <a:off x="1386" y="1616"/>
                <a:ext cx="4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>
                    <a:latin typeface="Times New Roman" pitchFamily="18" charset="0"/>
                  </a:rPr>
                  <a:t>y</a:t>
                </a:r>
                <a:r>
                  <a:rPr lang="en-US" altLang="en-US" sz="2400" b="1">
                    <a:latin typeface="Times New Roman" pitchFamily="18" charset="0"/>
                    <a:cs typeface="Times New Roman" pitchFamily="18" charset="0"/>
                  </a:rPr>
                  <a:t>√3</a:t>
                </a:r>
              </a:p>
            </p:txBody>
          </p:sp>
          <p:sp>
            <p:nvSpPr>
              <p:cNvPr id="6157" name="Line 22"/>
              <p:cNvSpPr>
                <a:spLocks noChangeShapeType="1"/>
              </p:cNvSpPr>
              <p:nvPr/>
            </p:nvSpPr>
            <p:spPr bwMode="auto">
              <a:xfrm flipV="1">
                <a:off x="1640" y="1658"/>
                <a:ext cx="1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Text Box 25"/>
            <p:cNvSpPr txBox="1">
              <a:spLocks noChangeArrowheads="1"/>
            </p:cNvSpPr>
            <p:nvPr/>
          </p:nvSpPr>
          <p:spPr bwMode="auto">
            <a:xfrm>
              <a:off x="3341" y="3087"/>
              <a:ext cx="1955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Pythagorean Theorem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       a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+ b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c</a:t>
              </a:r>
              <a:r>
                <a:rPr lang="en-US" altLang="en-US" sz="2400" b="1" baseline="30000">
                  <a:latin typeface="Times New Roman" pitchFamily="18" charset="0"/>
                </a:rPr>
                <a:t>2       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y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+ (y</a:t>
              </a: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√3)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(2y</a:t>
              </a:r>
              <a:r>
                <a:rPr lang="en-US" altLang="en-US" sz="2400" b="1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altLang="en-US" sz="2400" b="1" baseline="30000"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   y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+ 3y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= 4y</a:t>
              </a:r>
              <a:r>
                <a:rPr lang="en-US" altLang="en-US" sz="2400" b="1" baseline="30000">
                  <a:latin typeface="Times New Roman" pitchFamily="18" charset="0"/>
                </a:rPr>
                <a:t>2</a:t>
              </a:r>
              <a:r>
                <a:rPr lang="en-US" altLang="en-US" sz="2400" b="1">
                  <a:latin typeface="Times New Roman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9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Special Right Triangles</a:t>
            </a:r>
          </a:p>
        </p:txBody>
      </p:sp>
      <p:grpSp>
        <p:nvGrpSpPr>
          <p:cNvPr id="7171" name="Group 5"/>
          <p:cNvGrpSpPr>
            <a:grpSpLocks/>
          </p:cNvGrpSpPr>
          <p:nvPr/>
        </p:nvGrpSpPr>
        <p:grpSpPr bwMode="auto">
          <a:xfrm>
            <a:off x="1293813" y="688975"/>
            <a:ext cx="2744787" cy="2740025"/>
            <a:chOff x="581" y="1013"/>
            <a:chExt cx="1729" cy="1726"/>
          </a:xfrm>
        </p:grpSpPr>
        <p:sp>
          <p:nvSpPr>
            <p:cNvPr id="7192" name="AutoShape 6"/>
            <p:cNvSpPr>
              <a:spLocks noChangeArrowheads="1"/>
            </p:cNvSpPr>
            <p:nvPr/>
          </p:nvSpPr>
          <p:spPr bwMode="auto">
            <a:xfrm>
              <a:off x="581" y="1013"/>
              <a:ext cx="1729" cy="1723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93" name="Rectangle 7"/>
            <p:cNvSpPr>
              <a:spLocks noChangeArrowheads="1"/>
            </p:cNvSpPr>
            <p:nvPr/>
          </p:nvSpPr>
          <p:spPr bwMode="auto">
            <a:xfrm>
              <a:off x="581" y="2568"/>
              <a:ext cx="138" cy="17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94" name="Text Box 8"/>
            <p:cNvSpPr txBox="1">
              <a:spLocks noChangeArrowheads="1"/>
            </p:cNvSpPr>
            <p:nvPr/>
          </p:nvSpPr>
          <p:spPr bwMode="auto">
            <a:xfrm>
              <a:off x="1799" y="2494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7195" name="Text Box 9"/>
            <p:cNvSpPr txBox="1">
              <a:spLocks noChangeArrowheads="1"/>
            </p:cNvSpPr>
            <p:nvPr/>
          </p:nvSpPr>
          <p:spPr bwMode="auto">
            <a:xfrm>
              <a:off x="581" y="126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grpSp>
        <p:nvGrpSpPr>
          <p:cNvPr id="7172" name="Group 10"/>
          <p:cNvGrpSpPr>
            <a:grpSpLocks/>
          </p:cNvGrpSpPr>
          <p:nvPr/>
        </p:nvGrpSpPr>
        <p:grpSpPr bwMode="auto">
          <a:xfrm>
            <a:off x="4572000" y="1366838"/>
            <a:ext cx="3325813" cy="2062162"/>
            <a:chOff x="3288" y="1435"/>
            <a:chExt cx="2095" cy="1299"/>
          </a:xfrm>
        </p:grpSpPr>
        <p:sp>
          <p:nvSpPr>
            <p:cNvPr id="7188" name="AutoShape 11"/>
            <p:cNvSpPr>
              <a:spLocks noChangeArrowheads="1"/>
            </p:cNvSpPr>
            <p:nvPr/>
          </p:nvSpPr>
          <p:spPr bwMode="auto">
            <a:xfrm flipH="1">
              <a:off x="3288" y="1435"/>
              <a:ext cx="2088" cy="1297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89" name="Rectangle 12"/>
            <p:cNvSpPr>
              <a:spLocks noChangeArrowheads="1"/>
            </p:cNvSpPr>
            <p:nvPr/>
          </p:nvSpPr>
          <p:spPr bwMode="auto">
            <a:xfrm flipH="1">
              <a:off x="5238" y="2620"/>
              <a:ext cx="138" cy="11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90" name="Text Box 13"/>
            <p:cNvSpPr txBox="1">
              <a:spLocks noChangeArrowheads="1"/>
            </p:cNvSpPr>
            <p:nvPr/>
          </p:nvSpPr>
          <p:spPr bwMode="auto">
            <a:xfrm flipH="1">
              <a:off x="3596" y="2490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30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7191" name="Text Box 14"/>
            <p:cNvSpPr txBox="1">
              <a:spLocks noChangeArrowheads="1"/>
            </p:cNvSpPr>
            <p:nvPr/>
          </p:nvSpPr>
          <p:spPr bwMode="auto">
            <a:xfrm flipH="1">
              <a:off x="5065" y="157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60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71488" y="6148388"/>
            <a:ext cx="8199437" cy="519112"/>
            <a:chOff x="297" y="3873"/>
            <a:chExt cx="5165" cy="327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297" y="3873"/>
              <a:ext cx="51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>
                  <a:cs typeface="Arial" charset="0"/>
                </a:rPr>
                <a:t>Side opposite 60° is ½ the hypotenuse times √3</a:t>
              </a:r>
            </a:p>
          </p:txBody>
        </p:sp>
        <p:sp>
          <p:nvSpPr>
            <p:cNvPr id="7187" name="Line 17"/>
            <p:cNvSpPr>
              <a:spLocks noChangeShapeType="1"/>
            </p:cNvSpPr>
            <p:nvPr/>
          </p:nvSpPr>
          <p:spPr bwMode="auto">
            <a:xfrm>
              <a:off x="5273" y="3914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7" name="AutoShape 19"/>
          <p:cNvSpPr>
            <a:spLocks noChangeArrowheads="1"/>
          </p:cNvSpPr>
          <p:nvPr/>
        </p:nvSpPr>
        <p:spPr bwMode="auto">
          <a:xfrm rot="-824943">
            <a:off x="5634038" y="2714625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8077200" y="23622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½ hyp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055813" y="3429000"/>
            <a:ext cx="1160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½ hyp </a:t>
            </a:r>
            <a:r>
              <a:rPr lang="en-US" altLang="en-US" b="1">
                <a:solidFill>
                  <a:srgbClr val="FFFF00"/>
                </a:solidFill>
                <a:cs typeface="Arial" charset="0"/>
              </a:rPr>
              <a:t>√2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76200" y="1981200"/>
            <a:ext cx="1160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½ hyp </a:t>
            </a:r>
            <a:r>
              <a:rPr lang="en-US" altLang="en-US" b="1">
                <a:solidFill>
                  <a:srgbClr val="FFFF00"/>
                </a:solidFill>
                <a:cs typeface="Arial" charset="0"/>
              </a:rPr>
              <a:t>√2</a:t>
            </a:r>
          </a:p>
        </p:txBody>
      </p:sp>
      <p:sp>
        <p:nvSpPr>
          <p:cNvPr id="22551" name="AutoShape 23"/>
          <p:cNvSpPr>
            <a:spLocks noChangeArrowheads="1"/>
          </p:cNvSpPr>
          <p:nvPr/>
        </p:nvSpPr>
        <p:spPr bwMode="auto">
          <a:xfrm rot="-9305355">
            <a:off x="1295400" y="2514600"/>
            <a:ext cx="1981200" cy="304800"/>
          </a:xfrm>
          <a:prstGeom prst="rightArrow">
            <a:avLst>
              <a:gd name="adj1" fmla="val 50000"/>
              <a:gd name="adj2" fmla="val 1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52" name="AutoShape 24"/>
          <p:cNvSpPr>
            <a:spLocks noChangeArrowheads="1"/>
          </p:cNvSpPr>
          <p:nvPr/>
        </p:nvSpPr>
        <p:spPr bwMode="auto">
          <a:xfrm rot="3762894" flipV="1">
            <a:off x="1066800" y="2286000"/>
            <a:ext cx="1981200" cy="304800"/>
          </a:xfrm>
          <a:prstGeom prst="rightArrow">
            <a:avLst>
              <a:gd name="adj1" fmla="val 50000"/>
              <a:gd name="adj2" fmla="val 1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791200" y="3581400"/>
            <a:ext cx="1160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½ hyp </a:t>
            </a:r>
            <a:r>
              <a:rPr lang="en-US" altLang="en-US" b="1">
                <a:solidFill>
                  <a:srgbClr val="FFFF00"/>
                </a:solidFill>
                <a:cs typeface="Arial" charset="0"/>
              </a:rPr>
              <a:t>√3</a:t>
            </a:r>
          </a:p>
        </p:txBody>
      </p:sp>
      <p:sp>
        <p:nvSpPr>
          <p:cNvPr id="22554" name="AutoShape 26"/>
          <p:cNvSpPr>
            <a:spLocks noChangeArrowheads="1"/>
          </p:cNvSpPr>
          <p:nvPr/>
        </p:nvSpPr>
        <p:spPr bwMode="auto">
          <a:xfrm rot="7728772" flipV="1">
            <a:off x="6053138" y="2552700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461963" y="4419600"/>
            <a:ext cx="66786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/>
              <a:t>Side opposite 30</a:t>
            </a:r>
            <a:r>
              <a:rPr lang="en-US" altLang="en-US" sz="2800" b="1">
                <a:cs typeface="Arial" charset="0"/>
              </a:rPr>
              <a:t>° is ½ the hypotenuse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71488" y="5257800"/>
            <a:ext cx="8199437" cy="519113"/>
            <a:chOff x="297" y="2448"/>
            <a:chExt cx="5165" cy="327"/>
          </a:xfrm>
        </p:grpSpPr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5266" y="248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Rectangle 30"/>
            <p:cNvSpPr>
              <a:spLocks noChangeArrowheads="1"/>
            </p:cNvSpPr>
            <p:nvPr/>
          </p:nvSpPr>
          <p:spPr bwMode="auto">
            <a:xfrm>
              <a:off x="297" y="2448"/>
              <a:ext cx="51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>
                  <a:cs typeface="Arial" charset="0"/>
                </a:rPr>
                <a:t>Side opposite 45° is ½ the hypotenuse times √2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97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 animBg="1"/>
      <p:bldP spid="22548" grpId="0"/>
      <p:bldP spid="22549" grpId="0"/>
      <p:bldP spid="22550" grpId="0"/>
      <p:bldP spid="22551" grpId="0" animBg="1"/>
      <p:bldP spid="22552" grpId="0" animBg="1"/>
      <p:bldP spid="22553" grpId="0"/>
      <p:bldP spid="22554" grpId="0" animBg="1"/>
      <p:bldP spid="225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1a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  Write your answer in simplest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504824" y="5390515"/>
                <a:ext cx="6995160" cy="953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</a:rPr>
                  <a:t>x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= 31.113.  Or using special case: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𝟐𝟐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𝟏𝟏𝟐𝟕</m:t>
                    </m:r>
                  </m:oMath>
                </a14:m>
                <a:endParaRPr lang="en-US" altLang="en-US" sz="2400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5390515"/>
                <a:ext cx="6995160" cy="953135"/>
              </a:xfrm>
              <a:prstGeom prst="rect">
                <a:avLst/>
              </a:prstGeom>
              <a:blipFill rotWithShape="1">
                <a:blip r:embed="rId2"/>
                <a:stretch>
                  <a:fillRect l="-1395" t="-82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40285" y="2434357"/>
                <a:ext cx="3498375" cy="16895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𝟒𝟖𝟒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𝟒𝟖𝟒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𝟗𝟔𝟖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𝟏𝟏𝟐𝟕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0285" y="2434357"/>
                <a:ext cx="3498375" cy="16895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060" y="1267667"/>
            <a:ext cx="1870364" cy="178723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4638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/>
              <a:t>x</a:t>
            </a:r>
            <a:r>
              <a:rPr lang="en-US" sz="2400" b="1" dirty="0"/>
              <a:t>.  Write your answer in simplest form.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240030" y="5286692"/>
                <a:ext cx="7831138" cy="953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i="1" dirty="0" smtClean="0">
                    <a:solidFill>
                      <a:schemeClr val="tx1">
                        <a:lumMod val="85000"/>
                      </a:schemeClr>
                    </a:solidFill>
                  </a:rPr>
                  <a:t>x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= 10.  Or using special case: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𝒉𝒚𝒑</m:t>
                      </m:r>
                      <m:rad>
                        <m:radPr>
                          <m:degHide m:val="on"/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  <m:r>
                        <a:rPr lang="en-US" altLang="en-US" sz="2400" b="1" i="1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𝟏𝟎</m:t>
                          </m:r>
                          <m:rad>
                            <m:radPr>
                              <m:degHide m:val="on"/>
                              <m:ctrlP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400" b="1" i="1" smtClean="0">
                                  <a:solidFill>
                                    <a:schemeClr val="tx1">
                                      <a:lumMod val="8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</m:e>
                      </m:d>
                      <m:rad>
                        <m:radPr>
                          <m:degHide m:val="on"/>
                          <m:ctrlP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0030" y="5286692"/>
                <a:ext cx="7831138" cy="953135"/>
              </a:xfrm>
              <a:prstGeom prst="rect">
                <a:avLst/>
              </a:prstGeom>
              <a:blipFill rotWithShape="1">
                <a:blip r:embed="rId2"/>
                <a:stretch>
                  <a:fillRect l="-1167" t="-8280" b="-127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1074973" y="2696210"/>
                <a:ext cx="3498375" cy="1673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𝟏𝟎</m:t>
                          </m:r>
                          <m:rad>
                            <m:radPr>
                              <m:degHide m:val="on"/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𝟐𝟎𝟎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𝟏𝟎𝟎</m:t>
                          </m:r>
                        </m:e>
                      </m:ra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4973" y="2696210"/>
                <a:ext cx="3498375" cy="16734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19" y="1333008"/>
            <a:ext cx="2834640" cy="178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6109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729</Words>
  <Application>Microsoft Office PowerPoint</Application>
  <PresentationFormat>On-screen Show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9-1</vt:lpstr>
      <vt:lpstr>Objectives</vt:lpstr>
      <vt:lpstr>Vocabulary</vt:lpstr>
      <vt:lpstr>Special Case Right Triangles –  45°─ 45°─ 90°</vt:lpstr>
      <vt:lpstr>Special Case Right Triangles –  30°─ 60°─ 90°</vt:lpstr>
      <vt:lpstr>Special Right Triangles</vt:lpstr>
      <vt:lpstr>Special Right Triangles</vt:lpstr>
      <vt:lpstr>Example 1a</vt:lpstr>
      <vt:lpstr>Example 1b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27</cp:revision>
  <dcterms:created xsi:type="dcterms:W3CDTF">2008-01-23T14:30:53Z</dcterms:created>
  <dcterms:modified xsi:type="dcterms:W3CDTF">2019-02-03T17:40:13Z</dcterms:modified>
</cp:coreProperties>
</file>