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75" r:id="rId5"/>
    <p:sldId id="285" r:id="rId6"/>
    <p:sldId id="286" r:id="rId7"/>
    <p:sldId id="294" r:id="rId8"/>
    <p:sldId id="283" r:id="rId9"/>
    <p:sldId id="284" r:id="rId10"/>
    <p:sldId id="295" r:id="rId11"/>
    <p:sldId id="298" r:id="rId12"/>
    <p:sldId id="297" r:id="rId13"/>
    <p:sldId id="281"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CC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50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E17631-E0FC-49F5-8280-3C67AFA71A94}" type="slidenum">
              <a:rPr lang="en-US"/>
              <a:pPr>
                <a:defRPr/>
              </a:pPr>
              <a:t>‹#›</a:t>
            </a:fld>
            <a:endParaRPr lang="en-US"/>
          </a:p>
        </p:txBody>
      </p:sp>
    </p:spTree>
    <p:extLst>
      <p:ext uri="{BB962C8B-B14F-4D97-AF65-F5344CB8AC3E}">
        <p14:creationId xmlns:p14="http://schemas.microsoft.com/office/powerpoint/2010/main" val="4274466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AE57D4-D0AC-4281-857A-C1BC72C83DAD}" type="slidenum">
              <a:rPr lang="en-US"/>
              <a:pPr>
                <a:defRPr/>
              </a:pPr>
              <a:t>‹#›</a:t>
            </a:fld>
            <a:endParaRPr lang="en-US"/>
          </a:p>
        </p:txBody>
      </p:sp>
    </p:spTree>
    <p:extLst>
      <p:ext uri="{BB962C8B-B14F-4D97-AF65-F5344CB8AC3E}">
        <p14:creationId xmlns:p14="http://schemas.microsoft.com/office/powerpoint/2010/main" val="2889821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C3231C-9732-4164-A8C5-7D533BAAFD68}" type="slidenum">
              <a:rPr lang="en-US"/>
              <a:pPr>
                <a:defRPr/>
              </a:pPr>
              <a:t>‹#›</a:t>
            </a:fld>
            <a:endParaRPr lang="en-US"/>
          </a:p>
        </p:txBody>
      </p:sp>
    </p:spTree>
    <p:extLst>
      <p:ext uri="{BB962C8B-B14F-4D97-AF65-F5344CB8AC3E}">
        <p14:creationId xmlns:p14="http://schemas.microsoft.com/office/powerpoint/2010/main" val="1385187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3244E9B-538B-4374-A12F-1ABA52F80654}" type="slidenum">
              <a:rPr lang="en-US"/>
              <a:pPr>
                <a:defRPr/>
              </a:pPr>
              <a:t>‹#›</a:t>
            </a:fld>
            <a:endParaRPr lang="en-US"/>
          </a:p>
        </p:txBody>
      </p:sp>
    </p:spTree>
    <p:extLst>
      <p:ext uri="{BB962C8B-B14F-4D97-AF65-F5344CB8AC3E}">
        <p14:creationId xmlns:p14="http://schemas.microsoft.com/office/powerpoint/2010/main" val="73680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4BE2A33-06CE-4658-86F1-2D5C7A39FABD}" type="slidenum">
              <a:rPr lang="en-US"/>
              <a:pPr>
                <a:defRPr/>
              </a:pPr>
              <a:t>‹#›</a:t>
            </a:fld>
            <a:endParaRPr lang="en-US"/>
          </a:p>
        </p:txBody>
      </p:sp>
    </p:spTree>
    <p:extLst>
      <p:ext uri="{BB962C8B-B14F-4D97-AF65-F5344CB8AC3E}">
        <p14:creationId xmlns:p14="http://schemas.microsoft.com/office/powerpoint/2010/main" val="1253817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6DB46BB-8717-4EB3-A34C-161B98747F6A}" type="slidenum">
              <a:rPr lang="en-US"/>
              <a:pPr>
                <a:defRPr/>
              </a:pPr>
              <a:t>‹#›</a:t>
            </a:fld>
            <a:endParaRPr lang="en-US"/>
          </a:p>
        </p:txBody>
      </p:sp>
    </p:spTree>
    <p:extLst>
      <p:ext uri="{BB962C8B-B14F-4D97-AF65-F5344CB8AC3E}">
        <p14:creationId xmlns:p14="http://schemas.microsoft.com/office/powerpoint/2010/main" val="437119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0F3715F-6899-4ABB-8AE1-B246BCFD10FA}" type="slidenum">
              <a:rPr lang="en-US"/>
              <a:pPr>
                <a:defRPr/>
              </a:pPr>
              <a:t>‹#›</a:t>
            </a:fld>
            <a:endParaRPr lang="en-US"/>
          </a:p>
        </p:txBody>
      </p:sp>
    </p:spTree>
    <p:extLst>
      <p:ext uri="{BB962C8B-B14F-4D97-AF65-F5344CB8AC3E}">
        <p14:creationId xmlns:p14="http://schemas.microsoft.com/office/powerpoint/2010/main" val="2052452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32E616F-283C-4DBA-9DA8-C49E23AF4E43}" type="slidenum">
              <a:rPr lang="en-US"/>
              <a:pPr>
                <a:defRPr/>
              </a:pPr>
              <a:t>‹#›</a:t>
            </a:fld>
            <a:endParaRPr lang="en-US"/>
          </a:p>
        </p:txBody>
      </p:sp>
    </p:spTree>
    <p:extLst>
      <p:ext uri="{BB962C8B-B14F-4D97-AF65-F5344CB8AC3E}">
        <p14:creationId xmlns:p14="http://schemas.microsoft.com/office/powerpoint/2010/main" val="3474228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A803E80-415E-4F8F-BBFA-849BF7506CEF}" type="slidenum">
              <a:rPr lang="en-US"/>
              <a:pPr>
                <a:defRPr/>
              </a:pPr>
              <a:t>‹#›</a:t>
            </a:fld>
            <a:endParaRPr lang="en-US"/>
          </a:p>
        </p:txBody>
      </p:sp>
    </p:spTree>
    <p:extLst>
      <p:ext uri="{BB962C8B-B14F-4D97-AF65-F5344CB8AC3E}">
        <p14:creationId xmlns:p14="http://schemas.microsoft.com/office/powerpoint/2010/main" val="2843853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8980045-221D-44B2-8568-AA7F8A17EE72}" type="slidenum">
              <a:rPr lang="en-US"/>
              <a:pPr>
                <a:defRPr/>
              </a:pPr>
              <a:t>‹#›</a:t>
            </a:fld>
            <a:endParaRPr lang="en-US"/>
          </a:p>
        </p:txBody>
      </p:sp>
    </p:spTree>
    <p:extLst>
      <p:ext uri="{BB962C8B-B14F-4D97-AF65-F5344CB8AC3E}">
        <p14:creationId xmlns:p14="http://schemas.microsoft.com/office/powerpoint/2010/main" val="2663902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465F8F-9BD2-459F-B539-7E0B919394C7}" type="slidenum">
              <a:rPr lang="en-US"/>
              <a:pPr>
                <a:defRPr/>
              </a:pPr>
              <a:t>‹#›</a:t>
            </a:fld>
            <a:endParaRPr lang="en-US"/>
          </a:p>
        </p:txBody>
      </p:sp>
    </p:spTree>
    <p:extLst>
      <p:ext uri="{BB962C8B-B14F-4D97-AF65-F5344CB8AC3E}">
        <p14:creationId xmlns:p14="http://schemas.microsoft.com/office/powerpoint/2010/main" val="4083744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6E44617-9136-40D3-B703-F3AD89F26722}"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4.jpeg"/><Relationship Id="rId5" Type="http://schemas.openxmlformats.org/officeDocument/2006/relationships/image" Target="../media/image7.png"/><Relationship Id="rId4" Type="http://schemas.openxmlformats.org/officeDocument/2006/relationships/image" Target="../media/image1.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10.png"/><Relationship Id="rId5" Type="http://schemas.openxmlformats.org/officeDocument/2006/relationships/image" Target="../media/image5.jpeg"/><Relationship Id="rId4" Type="http://schemas.openxmlformats.org/officeDocument/2006/relationships/image" Target="../media/image1.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image" Target="../media/image6.jpeg"/><Relationship Id="rId5" Type="http://schemas.openxmlformats.org/officeDocument/2006/relationships/image" Target="../media/image11.png"/><Relationship Id="rId4" Type="http://schemas.openxmlformats.org/officeDocument/2006/relationships/image" Target="../media/image1.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2.jpeg"/><Relationship Id="rId5" Type="http://schemas.openxmlformats.org/officeDocument/2006/relationships/image" Target="../media/image2.png"/><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6.png"/><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958975"/>
            <a:ext cx="7772400" cy="1470025"/>
          </a:xfrm>
        </p:spPr>
        <p:txBody>
          <a:bodyPr/>
          <a:lstStyle/>
          <a:p>
            <a:pPr eaLnBrk="1" hangingPunct="1"/>
            <a:r>
              <a:rPr lang="en-US" altLang="en-US" b="1" dirty="0" smtClean="0"/>
              <a:t>Lesson 9-3</a:t>
            </a:r>
          </a:p>
        </p:txBody>
      </p:sp>
      <p:sp>
        <p:nvSpPr>
          <p:cNvPr id="3075" name="Rectangle 3"/>
          <p:cNvSpPr>
            <a:spLocks noGrp="1" noChangeArrowheads="1"/>
          </p:cNvSpPr>
          <p:nvPr>
            <p:ph type="subTitle" idx="1"/>
          </p:nvPr>
        </p:nvSpPr>
        <p:spPr>
          <a:xfrm>
            <a:off x="1371600" y="4495800"/>
            <a:ext cx="6400800" cy="1752600"/>
          </a:xfrm>
        </p:spPr>
        <p:txBody>
          <a:bodyPr/>
          <a:lstStyle/>
          <a:p>
            <a:pPr eaLnBrk="1" hangingPunct="1"/>
            <a:r>
              <a:rPr lang="en-US" b="1" dirty="0"/>
              <a:t>Similar Right </a:t>
            </a:r>
            <a:r>
              <a:rPr lang="en-US" b="1" dirty="0" smtClean="0"/>
              <a:t>Triangles -- </a:t>
            </a:r>
            <a:r>
              <a:rPr lang="en-US" altLang="en-US" b="1" dirty="0" smtClean="0"/>
              <a:t>Geometric </a:t>
            </a:r>
            <a:r>
              <a:rPr lang="en-US" altLang="en-US" b="1" dirty="0" smtClean="0"/>
              <a:t>and Arithmetic Means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446088" y="128588"/>
            <a:ext cx="8229600" cy="768350"/>
          </a:xfrm>
        </p:spPr>
        <p:txBody>
          <a:bodyPr/>
          <a:lstStyle/>
          <a:p>
            <a:pPr eaLnBrk="1" hangingPunct="1"/>
            <a:r>
              <a:rPr lang="en-US" altLang="en-US" sz="3600" b="1" dirty="0" smtClean="0"/>
              <a:t>Example 4a</a:t>
            </a:r>
          </a:p>
        </p:txBody>
      </p:sp>
      <p:sp>
        <p:nvSpPr>
          <p:cNvPr id="1028" name="Rectangle 3"/>
          <p:cNvSpPr>
            <a:spLocks noChangeArrowheads="1"/>
          </p:cNvSpPr>
          <p:nvPr/>
        </p:nvSpPr>
        <p:spPr bwMode="auto">
          <a:xfrm>
            <a:off x="0" y="32956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029" name="Rectangle 4"/>
          <p:cNvSpPr>
            <a:spLocks noChangeArrowheads="1"/>
          </p:cNvSpPr>
          <p:nvPr/>
        </p:nvSpPr>
        <p:spPr bwMode="auto">
          <a:xfrm>
            <a:off x="0" y="30670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graphicFrame>
        <p:nvGraphicFramePr>
          <p:cNvPr id="1026" name="Object 9"/>
          <p:cNvGraphicFramePr>
            <a:graphicFrameLocks noChangeAspect="1"/>
          </p:cNvGraphicFramePr>
          <p:nvPr/>
        </p:nvGraphicFramePr>
        <p:xfrm>
          <a:off x="0" y="0"/>
          <a:ext cx="914400" cy="596900"/>
        </p:xfrm>
        <a:graphic>
          <a:graphicData uri="http://schemas.openxmlformats.org/presentationml/2006/ole">
            <mc:AlternateContent xmlns:mc="http://schemas.openxmlformats.org/markup-compatibility/2006">
              <mc:Choice xmlns:v="urn:schemas-microsoft-com:vml" Requires="v">
                <p:oleObj spid="_x0000_s3076" name="Equation" r:id="rId3" imgW="914400" imgH="596880" progId="Equation.DSMT4">
                  <p:embed/>
                </p:oleObj>
              </mc:Choice>
              <mc:Fallback>
                <p:oleObj name="Equation" r:id="rId3" imgW="914400" imgH="5968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596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782" name="Text Box 14"/>
          <p:cNvSpPr txBox="1">
            <a:spLocks noChangeArrowheads="1"/>
          </p:cNvSpPr>
          <p:nvPr/>
        </p:nvSpPr>
        <p:spPr bwMode="auto">
          <a:xfrm>
            <a:off x="679450" y="1133475"/>
            <a:ext cx="3583940" cy="1163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1257300" algn="l"/>
              </a:tabLst>
              <a:defRPr>
                <a:solidFill>
                  <a:schemeClr val="tx1"/>
                </a:solidFill>
                <a:latin typeface="Arial" charset="0"/>
              </a:defRPr>
            </a:lvl1pPr>
            <a:lvl2pPr marL="742950" indent="-285750" eaLnBrk="0" hangingPunct="0">
              <a:tabLst>
                <a:tab pos="1257300" algn="l"/>
              </a:tabLst>
              <a:defRPr>
                <a:solidFill>
                  <a:schemeClr val="tx1"/>
                </a:solidFill>
                <a:latin typeface="Arial" charset="0"/>
              </a:defRPr>
            </a:lvl2pPr>
            <a:lvl3pPr marL="1143000" indent="-228600" eaLnBrk="0" hangingPunct="0">
              <a:tabLst>
                <a:tab pos="1257300" algn="l"/>
              </a:tabLst>
              <a:defRPr>
                <a:solidFill>
                  <a:schemeClr val="tx1"/>
                </a:solidFill>
                <a:latin typeface="Arial" charset="0"/>
              </a:defRPr>
            </a:lvl3pPr>
            <a:lvl4pPr marL="1600200" indent="-228600" eaLnBrk="0" hangingPunct="0">
              <a:tabLst>
                <a:tab pos="1257300" algn="l"/>
              </a:tabLst>
              <a:defRPr>
                <a:solidFill>
                  <a:schemeClr val="tx1"/>
                </a:solidFill>
                <a:latin typeface="Arial" charset="0"/>
              </a:defRPr>
            </a:lvl4pPr>
            <a:lvl5pPr marL="2057400" indent="-228600" eaLnBrk="0" hangingPunct="0">
              <a:tabLst>
                <a:tab pos="1257300" algn="l"/>
              </a:tabLst>
              <a:defRPr>
                <a:solidFill>
                  <a:schemeClr val="tx1"/>
                </a:solidFill>
                <a:latin typeface="Arial" charset="0"/>
              </a:defRPr>
            </a:lvl5pPr>
            <a:lvl6pPr marL="2514600" indent="-228600" eaLnBrk="0" fontAlgn="base" hangingPunct="0">
              <a:spcBef>
                <a:spcPct val="0"/>
              </a:spcBef>
              <a:spcAft>
                <a:spcPct val="0"/>
              </a:spcAft>
              <a:tabLst>
                <a:tab pos="1257300" algn="l"/>
              </a:tabLst>
              <a:defRPr>
                <a:solidFill>
                  <a:schemeClr val="tx1"/>
                </a:solidFill>
                <a:latin typeface="Arial" charset="0"/>
              </a:defRPr>
            </a:lvl6pPr>
            <a:lvl7pPr marL="2971800" indent="-228600" eaLnBrk="0" fontAlgn="base" hangingPunct="0">
              <a:spcBef>
                <a:spcPct val="0"/>
              </a:spcBef>
              <a:spcAft>
                <a:spcPct val="0"/>
              </a:spcAft>
              <a:tabLst>
                <a:tab pos="1257300" algn="l"/>
              </a:tabLst>
              <a:defRPr>
                <a:solidFill>
                  <a:schemeClr val="tx1"/>
                </a:solidFill>
                <a:latin typeface="Arial" charset="0"/>
              </a:defRPr>
            </a:lvl7pPr>
            <a:lvl8pPr marL="3429000" indent="-228600" eaLnBrk="0" fontAlgn="base" hangingPunct="0">
              <a:spcBef>
                <a:spcPct val="0"/>
              </a:spcBef>
              <a:spcAft>
                <a:spcPct val="0"/>
              </a:spcAft>
              <a:tabLst>
                <a:tab pos="1257300" algn="l"/>
              </a:tabLst>
              <a:defRPr>
                <a:solidFill>
                  <a:schemeClr val="tx1"/>
                </a:solidFill>
                <a:latin typeface="Arial" charset="0"/>
              </a:defRPr>
            </a:lvl8pPr>
            <a:lvl9pPr marL="3886200" indent="-228600" eaLnBrk="0" fontAlgn="base" hangingPunct="0">
              <a:spcBef>
                <a:spcPct val="0"/>
              </a:spcBef>
              <a:spcAft>
                <a:spcPct val="0"/>
              </a:spcAft>
              <a:tabLst>
                <a:tab pos="1257300" algn="l"/>
              </a:tabLst>
              <a:defRPr>
                <a:solidFill>
                  <a:schemeClr val="tx1"/>
                </a:solidFill>
                <a:latin typeface="Arial" charset="0"/>
              </a:defRPr>
            </a:lvl9pPr>
          </a:lstStyle>
          <a:p>
            <a:r>
              <a:rPr lang="en-US" sz="2800" b="1" dirty="0"/>
              <a:t>Find the value of each variable.</a:t>
            </a:r>
          </a:p>
        </p:txBody>
      </p:sp>
      <mc:AlternateContent xmlns:mc="http://schemas.openxmlformats.org/markup-compatibility/2006" xmlns:a14="http://schemas.microsoft.com/office/drawing/2010/main">
        <mc:Choice Requires="a14">
          <p:sp>
            <p:nvSpPr>
              <p:cNvPr id="32788" name="Text Box 20"/>
              <p:cNvSpPr txBox="1">
                <a:spLocks noChangeArrowheads="1"/>
              </p:cNvSpPr>
              <p:nvPr/>
            </p:nvSpPr>
            <p:spPr bwMode="auto">
              <a:xfrm>
                <a:off x="553720" y="3484880"/>
                <a:ext cx="7831138" cy="13843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marL="1371600" indent="-1371600" eaLnBrk="0" hangingPunct="0">
                  <a:tabLst>
                    <a:tab pos="1257300" algn="l"/>
                  </a:tabLst>
                  <a:defRPr>
                    <a:solidFill>
                      <a:schemeClr val="tx1"/>
                    </a:solidFill>
                    <a:latin typeface="Arial" charset="0"/>
                  </a:defRPr>
                </a:lvl1pPr>
                <a:lvl2pPr marL="742950" indent="-285750" eaLnBrk="0" hangingPunct="0">
                  <a:tabLst>
                    <a:tab pos="1257300" algn="l"/>
                  </a:tabLst>
                  <a:defRPr>
                    <a:solidFill>
                      <a:schemeClr val="tx1"/>
                    </a:solidFill>
                    <a:latin typeface="Arial" charset="0"/>
                  </a:defRPr>
                </a:lvl2pPr>
                <a:lvl3pPr marL="1143000" indent="-228600" eaLnBrk="0" hangingPunct="0">
                  <a:tabLst>
                    <a:tab pos="1257300" algn="l"/>
                  </a:tabLst>
                  <a:defRPr>
                    <a:solidFill>
                      <a:schemeClr val="tx1"/>
                    </a:solidFill>
                    <a:latin typeface="Arial" charset="0"/>
                  </a:defRPr>
                </a:lvl3pPr>
                <a:lvl4pPr marL="1600200" indent="-228600" eaLnBrk="0" hangingPunct="0">
                  <a:tabLst>
                    <a:tab pos="1257300" algn="l"/>
                  </a:tabLst>
                  <a:defRPr>
                    <a:solidFill>
                      <a:schemeClr val="tx1"/>
                    </a:solidFill>
                    <a:latin typeface="Arial" charset="0"/>
                  </a:defRPr>
                </a:lvl4pPr>
                <a:lvl5pPr marL="2057400" indent="-228600" eaLnBrk="0" hangingPunct="0">
                  <a:tabLst>
                    <a:tab pos="1257300" algn="l"/>
                  </a:tabLst>
                  <a:defRPr>
                    <a:solidFill>
                      <a:schemeClr val="tx1"/>
                    </a:solidFill>
                    <a:latin typeface="Arial" charset="0"/>
                  </a:defRPr>
                </a:lvl5pPr>
                <a:lvl6pPr marL="2514600" indent="-228600" eaLnBrk="0" fontAlgn="base" hangingPunct="0">
                  <a:spcBef>
                    <a:spcPct val="0"/>
                  </a:spcBef>
                  <a:spcAft>
                    <a:spcPct val="0"/>
                  </a:spcAft>
                  <a:tabLst>
                    <a:tab pos="1257300" algn="l"/>
                  </a:tabLst>
                  <a:defRPr>
                    <a:solidFill>
                      <a:schemeClr val="tx1"/>
                    </a:solidFill>
                    <a:latin typeface="Arial" charset="0"/>
                  </a:defRPr>
                </a:lvl6pPr>
                <a:lvl7pPr marL="2971800" indent="-228600" eaLnBrk="0" fontAlgn="base" hangingPunct="0">
                  <a:spcBef>
                    <a:spcPct val="0"/>
                  </a:spcBef>
                  <a:spcAft>
                    <a:spcPct val="0"/>
                  </a:spcAft>
                  <a:tabLst>
                    <a:tab pos="1257300" algn="l"/>
                  </a:tabLst>
                  <a:defRPr>
                    <a:solidFill>
                      <a:schemeClr val="tx1"/>
                    </a:solidFill>
                    <a:latin typeface="Arial" charset="0"/>
                  </a:defRPr>
                </a:lvl7pPr>
                <a:lvl8pPr marL="3429000" indent="-228600" eaLnBrk="0" fontAlgn="base" hangingPunct="0">
                  <a:spcBef>
                    <a:spcPct val="0"/>
                  </a:spcBef>
                  <a:spcAft>
                    <a:spcPct val="0"/>
                  </a:spcAft>
                  <a:tabLst>
                    <a:tab pos="1257300" algn="l"/>
                  </a:tabLst>
                  <a:defRPr>
                    <a:solidFill>
                      <a:schemeClr val="tx1"/>
                    </a:solidFill>
                    <a:latin typeface="Arial" charset="0"/>
                  </a:defRPr>
                </a:lvl8pPr>
                <a:lvl9pPr marL="3886200" indent="-228600" eaLnBrk="0" fontAlgn="base" hangingPunct="0">
                  <a:spcBef>
                    <a:spcPct val="0"/>
                  </a:spcBef>
                  <a:spcAft>
                    <a:spcPct val="0"/>
                  </a:spcAft>
                  <a:tabLst>
                    <a:tab pos="1257300" algn="l"/>
                  </a:tabLst>
                  <a:defRPr>
                    <a:solidFill>
                      <a:schemeClr val="tx1"/>
                    </a:solidFill>
                    <a:latin typeface="Arial" charset="0"/>
                  </a:defRPr>
                </a:lvl9pPr>
              </a:lstStyle>
              <a:p>
                <a:pPr eaLnBrk="1" hangingPunct="1">
                  <a:lnSpc>
                    <a:spcPct val="90000"/>
                  </a:lnSpc>
                  <a:spcBef>
                    <a:spcPct val="20000"/>
                  </a:spcBef>
                  <a:spcAft>
                    <a:spcPct val="20000"/>
                  </a:spcAft>
                  <a:buClr>
                    <a:srgbClr val="FFFFFF"/>
                  </a:buClr>
                </a:pPr>
                <a:r>
                  <a:rPr lang="en-US" altLang="en-US" sz="2400" b="1" dirty="0" smtClean="0">
                    <a:solidFill>
                      <a:srgbClr val="FFEB55"/>
                    </a:solidFill>
                  </a:rPr>
                  <a:t>Answer:  </a:t>
                </a:r>
                <a:r>
                  <a:rPr lang="en-US" altLang="en-US" sz="2400" b="1" dirty="0"/>
                  <a:t>Altitude to hypotenuse is the geometric mean of the divided hypotenuse</a:t>
                </a:r>
              </a:p>
              <a:p>
                <a:pPr eaLnBrk="1" hangingPunct="1">
                  <a:lnSpc>
                    <a:spcPct val="90000"/>
                  </a:lnSpc>
                  <a:spcBef>
                    <a:spcPct val="20000"/>
                  </a:spcBef>
                  <a:spcAft>
                    <a:spcPct val="20000"/>
                  </a:spcAft>
                  <a:buClr>
                    <a:srgbClr val="FFFFFF"/>
                  </a:buClr>
                </a:pPr>
                <a14:m>
                  <m:oMathPara xmlns:m="http://schemas.openxmlformats.org/officeDocument/2006/math">
                    <m:oMathParaPr>
                      <m:jc m:val="centerGroup"/>
                    </m:oMathParaPr>
                    <m:oMath xmlns:m="http://schemas.openxmlformats.org/officeDocument/2006/math">
                      <m:r>
                        <a:rPr lang="en-US" altLang="en-US" sz="2400" b="1" i="1" dirty="0" smtClean="0">
                          <a:latin typeface="Cambria Math"/>
                        </a:rPr>
                        <m:t>𝑮𝑴</m:t>
                      </m:r>
                      <m:r>
                        <a:rPr lang="en-US" altLang="en-US" sz="2400" b="1" i="1" dirty="0" smtClean="0">
                          <a:latin typeface="Cambria Math"/>
                        </a:rPr>
                        <m:t>:  </m:t>
                      </m:r>
                      <m:r>
                        <a:rPr lang="en-US" altLang="en-US" sz="2400" b="1" i="1" dirty="0" smtClean="0">
                          <a:latin typeface="Cambria Math"/>
                        </a:rPr>
                        <m:t>𝒙</m:t>
                      </m:r>
                      <m:r>
                        <a:rPr lang="en-US" altLang="en-US" sz="2400" b="1" i="1" dirty="0" smtClean="0">
                          <a:latin typeface="Cambria Math"/>
                        </a:rPr>
                        <m:t> = </m:t>
                      </m:r>
                      <m:rad>
                        <m:radPr>
                          <m:degHide m:val="on"/>
                          <m:ctrlPr>
                            <a:rPr lang="en-US" altLang="en-US" sz="2400" b="1" i="1" dirty="0" smtClean="0">
                              <a:latin typeface="Cambria Math"/>
                            </a:rPr>
                          </m:ctrlPr>
                        </m:radPr>
                        <m:deg/>
                        <m:e>
                          <m:r>
                            <a:rPr lang="en-US" altLang="en-US" sz="2400" b="1" i="1" dirty="0" smtClean="0">
                              <a:latin typeface="Cambria Math"/>
                            </a:rPr>
                            <m:t>𝟒</m:t>
                          </m:r>
                          <m:r>
                            <a:rPr lang="en-US" altLang="en-US" sz="2400" b="1" i="1" dirty="0" smtClean="0">
                              <a:latin typeface="Cambria Math"/>
                              <a:ea typeface="Cambria Math"/>
                            </a:rPr>
                            <m:t>×</m:t>
                          </m:r>
                          <m:r>
                            <a:rPr lang="en-US" altLang="en-US" sz="2400" b="1" i="1" dirty="0" smtClean="0">
                              <a:latin typeface="Cambria Math"/>
                              <a:ea typeface="Cambria Math"/>
                            </a:rPr>
                            <m:t>𝟏𝟎</m:t>
                          </m:r>
                        </m:e>
                      </m:rad>
                      <m:r>
                        <a:rPr lang="en-US" altLang="en-US" sz="2400" b="1" i="1" dirty="0" smtClean="0">
                          <a:latin typeface="Cambria Math"/>
                        </a:rPr>
                        <m:t>=</m:t>
                      </m:r>
                      <m:rad>
                        <m:radPr>
                          <m:degHide m:val="on"/>
                          <m:ctrlPr>
                            <a:rPr lang="en-US" altLang="en-US" sz="2400" b="1" i="1" dirty="0" smtClean="0">
                              <a:latin typeface="Cambria Math"/>
                            </a:rPr>
                          </m:ctrlPr>
                        </m:radPr>
                        <m:deg/>
                        <m:e>
                          <m:r>
                            <a:rPr lang="en-US" altLang="en-US" sz="2400" b="1" i="1" dirty="0" smtClean="0">
                              <a:latin typeface="Cambria Math"/>
                            </a:rPr>
                            <m:t>𝟒𝟎</m:t>
                          </m:r>
                        </m:e>
                      </m:rad>
                      <m:r>
                        <a:rPr lang="en-US" altLang="en-US" sz="2400" b="1" i="1" dirty="0" smtClean="0">
                          <a:latin typeface="Cambria Math"/>
                        </a:rPr>
                        <m:t>=</m:t>
                      </m:r>
                      <m:r>
                        <a:rPr lang="en-US" altLang="en-US" sz="2400" b="1" i="1" dirty="0" smtClean="0">
                          <a:latin typeface="Cambria Math"/>
                        </a:rPr>
                        <m:t>𝟔</m:t>
                      </m:r>
                      <m:r>
                        <a:rPr lang="en-US" altLang="en-US" sz="2400" b="1" i="1" dirty="0" smtClean="0">
                          <a:latin typeface="Cambria Math"/>
                        </a:rPr>
                        <m:t>.</m:t>
                      </m:r>
                      <m:r>
                        <a:rPr lang="en-US" altLang="en-US" sz="2400" b="1" i="1" dirty="0" smtClean="0">
                          <a:latin typeface="Cambria Math"/>
                        </a:rPr>
                        <m:t>𝟑𝟐</m:t>
                      </m:r>
                    </m:oMath>
                  </m:oMathPara>
                </a14:m>
                <a:endParaRPr lang="en-US" altLang="en-US" sz="2400" b="1" dirty="0"/>
              </a:p>
            </p:txBody>
          </p:sp>
        </mc:Choice>
        <mc:Fallback xmlns="">
          <p:sp>
            <p:nvSpPr>
              <p:cNvPr id="32788" name="Text Box 20"/>
              <p:cNvSpPr txBox="1">
                <a:spLocks noRot="1" noChangeAspect="1" noMove="1" noResize="1" noEditPoints="1" noAdjustHandles="1" noChangeArrowheads="1" noChangeShapeType="1" noTextEdit="1"/>
              </p:cNvSpPr>
              <p:nvPr/>
            </p:nvSpPr>
            <p:spPr bwMode="auto">
              <a:xfrm>
                <a:off x="553720" y="3484880"/>
                <a:ext cx="7831138" cy="1384300"/>
              </a:xfrm>
              <a:prstGeom prst="rect">
                <a:avLst/>
              </a:prstGeom>
              <a:blipFill rotWithShape="1">
                <a:blip r:embed="rId5"/>
                <a:stretch>
                  <a:fillRect l="-1246" t="-5727"/>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29200" y="1133474"/>
            <a:ext cx="3025832" cy="1695796"/>
          </a:xfrm>
          <a:prstGeom prst="rect">
            <a:avLst/>
          </a:prstGeom>
        </p:spPr>
      </p:pic>
    </p:spTree>
    <p:extLst>
      <p:ext uri="{BB962C8B-B14F-4D97-AF65-F5344CB8AC3E}">
        <p14:creationId xmlns:p14="http://schemas.microsoft.com/office/powerpoint/2010/main" val="4226173914"/>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2782"/>
                                        </p:tgtEl>
                                        <p:attrNameLst>
                                          <p:attrName>style.visibility</p:attrName>
                                        </p:attrNameLst>
                                      </p:cBhvr>
                                      <p:to>
                                        <p:strVal val="visible"/>
                                      </p:to>
                                    </p:set>
                                    <p:animEffect transition="in" filter="wipe(left)">
                                      <p:cBhvr>
                                        <p:cTn id="7" dur="500"/>
                                        <p:tgtEl>
                                          <p:spTgt spid="327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88"/>
                                        </p:tgtEl>
                                        <p:attrNameLst>
                                          <p:attrName>style.visibility</p:attrName>
                                        </p:attrNameLst>
                                      </p:cBhvr>
                                      <p:to>
                                        <p:strVal val="visible"/>
                                      </p:to>
                                    </p:set>
                                    <p:animEffect transition="in" filter="wipe(left)">
                                      <p:cBhvr>
                                        <p:cTn id="12" dur="500"/>
                                        <p:tgtEl>
                                          <p:spTgt spid="327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82" grpId="0"/>
      <p:bldP spid="3278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446088" y="128588"/>
            <a:ext cx="8229600" cy="768350"/>
          </a:xfrm>
        </p:spPr>
        <p:txBody>
          <a:bodyPr/>
          <a:lstStyle/>
          <a:p>
            <a:pPr eaLnBrk="1" hangingPunct="1"/>
            <a:r>
              <a:rPr lang="en-US" altLang="en-US" sz="3600" b="1" dirty="0" smtClean="0"/>
              <a:t>Example 4b</a:t>
            </a:r>
          </a:p>
        </p:txBody>
      </p:sp>
      <p:sp>
        <p:nvSpPr>
          <p:cNvPr id="1028" name="Rectangle 3"/>
          <p:cNvSpPr>
            <a:spLocks noChangeArrowheads="1"/>
          </p:cNvSpPr>
          <p:nvPr/>
        </p:nvSpPr>
        <p:spPr bwMode="auto">
          <a:xfrm>
            <a:off x="0" y="32956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029" name="Rectangle 4"/>
          <p:cNvSpPr>
            <a:spLocks noChangeArrowheads="1"/>
          </p:cNvSpPr>
          <p:nvPr/>
        </p:nvSpPr>
        <p:spPr bwMode="auto">
          <a:xfrm>
            <a:off x="0" y="30670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graphicFrame>
        <p:nvGraphicFramePr>
          <p:cNvPr id="1026" name="Object 9"/>
          <p:cNvGraphicFramePr>
            <a:graphicFrameLocks noChangeAspect="1"/>
          </p:cNvGraphicFramePr>
          <p:nvPr/>
        </p:nvGraphicFramePr>
        <p:xfrm>
          <a:off x="0" y="0"/>
          <a:ext cx="914400" cy="596900"/>
        </p:xfrm>
        <a:graphic>
          <a:graphicData uri="http://schemas.openxmlformats.org/presentationml/2006/ole">
            <mc:AlternateContent xmlns:mc="http://schemas.openxmlformats.org/markup-compatibility/2006">
              <mc:Choice xmlns:v="urn:schemas-microsoft-com:vml" Requires="v">
                <p:oleObj spid="_x0000_s4100" name="Equation" r:id="rId3" imgW="914400" imgH="596880" progId="Equation.DSMT4">
                  <p:embed/>
                </p:oleObj>
              </mc:Choice>
              <mc:Fallback>
                <p:oleObj name="Equation" r:id="rId3" imgW="914400" imgH="5968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596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782" name="Text Box 14"/>
          <p:cNvSpPr txBox="1">
            <a:spLocks noChangeArrowheads="1"/>
          </p:cNvSpPr>
          <p:nvPr/>
        </p:nvSpPr>
        <p:spPr bwMode="auto">
          <a:xfrm>
            <a:off x="679450" y="1133475"/>
            <a:ext cx="3583940" cy="1163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1257300" algn="l"/>
              </a:tabLst>
              <a:defRPr>
                <a:solidFill>
                  <a:schemeClr val="tx1"/>
                </a:solidFill>
                <a:latin typeface="Arial" charset="0"/>
              </a:defRPr>
            </a:lvl1pPr>
            <a:lvl2pPr marL="742950" indent="-285750" eaLnBrk="0" hangingPunct="0">
              <a:tabLst>
                <a:tab pos="1257300" algn="l"/>
              </a:tabLst>
              <a:defRPr>
                <a:solidFill>
                  <a:schemeClr val="tx1"/>
                </a:solidFill>
                <a:latin typeface="Arial" charset="0"/>
              </a:defRPr>
            </a:lvl2pPr>
            <a:lvl3pPr marL="1143000" indent="-228600" eaLnBrk="0" hangingPunct="0">
              <a:tabLst>
                <a:tab pos="1257300" algn="l"/>
              </a:tabLst>
              <a:defRPr>
                <a:solidFill>
                  <a:schemeClr val="tx1"/>
                </a:solidFill>
                <a:latin typeface="Arial" charset="0"/>
              </a:defRPr>
            </a:lvl3pPr>
            <a:lvl4pPr marL="1600200" indent="-228600" eaLnBrk="0" hangingPunct="0">
              <a:tabLst>
                <a:tab pos="1257300" algn="l"/>
              </a:tabLst>
              <a:defRPr>
                <a:solidFill>
                  <a:schemeClr val="tx1"/>
                </a:solidFill>
                <a:latin typeface="Arial" charset="0"/>
              </a:defRPr>
            </a:lvl4pPr>
            <a:lvl5pPr marL="2057400" indent="-228600" eaLnBrk="0" hangingPunct="0">
              <a:tabLst>
                <a:tab pos="1257300" algn="l"/>
              </a:tabLst>
              <a:defRPr>
                <a:solidFill>
                  <a:schemeClr val="tx1"/>
                </a:solidFill>
                <a:latin typeface="Arial" charset="0"/>
              </a:defRPr>
            </a:lvl5pPr>
            <a:lvl6pPr marL="2514600" indent="-228600" eaLnBrk="0" fontAlgn="base" hangingPunct="0">
              <a:spcBef>
                <a:spcPct val="0"/>
              </a:spcBef>
              <a:spcAft>
                <a:spcPct val="0"/>
              </a:spcAft>
              <a:tabLst>
                <a:tab pos="1257300" algn="l"/>
              </a:tabLst>
              <a:defRPr>
                <a:solidFill>
                  <a:schemeClr val="tx1"/>
                </a:solidFill>
                <a:latin typeface="Arial" charset="0"/>
              </a:defRPr>
            </a:lvl6pPr>
            <a:lvl7pPr marL="2971800" indent="-228600" eaLnBrk="0" fontAlgn="base" hangingPunct="0">
              <a:spcBef>
                <a:spcPct val="0"/>
              </a:spcBef>
              <a:spcAft>
                <a:spcPct val="0"/>
              </a:spcAft>
              <a:tabLst>
                <a:tab pos="1257300" algn="l"/>
              </a:tabLst>
              <a:defRPr>
                <a:solidFill>
                  <a:schemeClr val="tx1"/>
                </a:solidFill>
                <a:latin typeface="Arial" charset="0"/>
              </a:defRPr>
            </a:lvl7pPr>
            <a:lvl8pPr marL="3429000" indent="-228600" eaLnBrk="0" fontAlgn="base" hangingPunct="0">
              <a:spcBef>
                <a:spcPct val="0"/>
              </a:spcBef>
              <a:spcAft>
                <a:spcPct val="0"/>
              </a:spcAft>
              <a:tabLst>
                <a:tab pos="1257300" algn="l"/>
              </a:tabLst>
              <a:defRPr>
                <a:solidFill>
                  <a:schemeClr val="tx1"/>
                </a:solidFill>
                <a:latin typeface="Arial" charset="0"/>
              </a:defRPr>
            </a:lvl8pPr>
            <a:lvl9pPr marL="3886200" indent="-228600" eaLnBrk="0" fontAlgn="base" hangingPunct="0">
              <a:spcBef>
                <a:spcPct val="0"/>
              </a:spcBef>
              <a:spcAft>
                <a:spcPct val="0"/>
              </a:spcAft>
              <a:tabLst>
                <a:tab pos="1257300" algn="l"/>
              </a:tabLst>
              <a:defRPr>
                <a:solidFill>
                  <a:schemeClr val="tx1"/>
                </a:solidFill>
                <a:latin typeface="Arial" charset="0"/>
              </a:defRPr>
            </a:lvl9pPr>
          </a:lstStyle>
          <a:p>
            <a:r>
              <a:rPr lang="en-US" sz="2800" b="1" dirty="0"/>
              <a:t>Find the value of each variable.</a:t>
            </a:r>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89170" y="1133475"/>
            <a:ext cx="2560320" cy="1521230"/>
          </a:xfrm>
          <a:prstGeom prst="rect">
            <a:avLst/>
          </a:prstGeom>
        </p:spPr>
      </p:pic>
      <mc:AlternateContent xmlns:mc="http://schemas.openxmlformats.org/markup-compatibility/2006" xmlns:a14="http://schemas.microsoft.com/office/drawing/2010/main">
        <mc:Choice Requires="a14">
          <p:sp>
            <p:nvSpPr>
              <p:cNvPr id="10" name="Text Box 20"/>
              <p:cNvSpPr txBox="1">
                <a:spLocks noChangeArrowheads="1"/>
              </p:cNvSpPr>
              <p:nvPr/>
            </p:nvSpPr>
            <p:spPr bwMode="auto">
              <a:xfrm>
                <a:off x="553720" y="3484880"/>
                <a:ext cx="7831138" cy="320167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marL="1371600" indent="-1371600" eaLnBrk="0" hangingPunct="0">
                  <a:tabLst>
                    <a:tab pos="1257300" algn="l"/>
                  </a:tabLst>
                  <a:defRPr>
                    <a:solidFill>
                      <a:schemeClr val="tx1"/>
                    </a:solidFill>
                    <a:latin typeface="Arial" charset="0"/>
                  </a:defRPr>
                </a:lvl1pPr>
                <a:lvl2pPr marL="742950" indent="-285750" eaLnBrk="0" hangingPunct="0">
                  <a:tabLst>
                    <a:tab pos="1257300" algn="l"/>
                  </a:tabLst>
                  <a:defRPr>
                    <a:solidFill>
                      <a:schemeClr val="tx1"/>
                    </a:solidFill>
                    <a:latin typeface="Arial" charset="0"/>
                  </a:defRPr>
                </a:lvl2pPr>
                <a:lvl3pPr marL="1143000" indent="-228600" eaLnBrk="0" hangingPunct="0">
                  <a:tabLst>
                    <a:tab pos="1257300" algn="l"/>
                  </a:tabLst>
                  <a:defRPr>
                    <a:solidFill>
                      <a:schemeClr val="tx1"/>
                    </a:solidFill>
                    <a:latin typeface="Arial" charset="0"/>
                  </a:defRPr>
                </a:lvl3pPr>
                <a:lvl4pPr marL="1600200" indent="-228600" eaLnBrk="0" hangingPunct="0">
                  <a:tabLst>
                    <a:tab pos="1257300" algn="l"/>
                  </a:tabLst>
                  <a:defRPr>
                    <a:solidFill>
                      <a:schemeClr val="tx1"/>
                    </a:solidFill>
                    <a:latin typeface="Arial" charset="0"/>
                  </a:defRPr>
                </a:lvl4pPr>
                <a:lvl5pPr marL="2057400" indent="-228600" eaLnBrk="0" hangingPunct="0">
                  <a:tabLst>
                    <a:tab pos="1257300" algn="l"/>
                  </a:tabLst>
                  <a:defRPr>
                    <a:solidFill>
                      <a:schemeClr val="tx1"/>
                    </a:solidFill>
                    <a:latin typeface="Arial" charset="0"/>
                  </a:defRPr>
                </a:lvl5pPr>
                <a:lvl6pPr marL="2514600" indent="-228600" eaLnBrk="0" fontAlgn="base" hangingPunct="0">
                  <a:spcBef>
                    <a:spcPct val="0"/>
                  </a:spcBef>
                  <a:spcAft>
                    <a:spcPct val="0"/>
                  </a:spcAft>
                  <a:tabLst>
                    <a:tab pos="1257300" algn="l"/>
                  </a:tabLst>
                  <a:defRPr>
                    <a:solidFill>
                      <a:schemeClr val="tx1"/>
                    </a:solidFill>
                    <a:latin typeface="Arial" charset="0"/>
                  </a:defRPr>
                </a:lvl6pPr>
                <a:lvl7pPr marL="2971800" indent="-228600" eaLnBrk="0" fontAlgn="base" hangingPunct="0">
                  <a:spcBef>
                    <a:spcPct val="0"/>
                  </a:spcBef>
                  <a:spcAft>
                    <a:spcPct val="0"/>
                  </a:spcAft>
                  <a:tabLst>
                    <a:tab pos="1257300" algn="l"/>
                  </a:tabLst>
                  <a:defRPr>
                    <a:solidFill>
                      <a:schemeClr val="tx1"/>
                    </a:solidFill>
                    <a:latin typeface="Arial" charset="0"/>
                  </a:defRPr>
                </a:lvl7pPr>
                <a:lvl8pPr marL="3429000" indent="-228600" eaLnBrk="0" fontAlgn="base" hangingPunct="0">
                  <a:spcBef>
                    <a:spcPct val="0"/>
                  </a:spcBef>
                  <a:spcAft>
                    <a:spcPct val="0"/>
                  </a:spcAft>
                  <a:tabLst>
                    <a:tab pos="1257300" algn="l"/>
                  </a:tabLst>
                  <a:defRPr>
                    <a:solidFill>
                      <a:schemeClr val="tx1"/>
                    </a:solidFill>
                    <a:latin typeface="Arial" charset="0"/>
                  </a:defRPr>
                </a:lvl8pPr>
                <a:lvl9pPr marL="3886200" indent="-228600" eaLnBrk="0" fontAlgn="base" hangingPunct="0">
                  <a:spcBef>
                    <a:spcPct val="0"/>
                  </a:spcBef>
                  <a:spcAft>
                    <a:spcPct val="0"/>
                  </a:spcAft>
                  <a:tabLst>
                    <a:tab pos="1257300" algn="l"/>
                  </a:tabLst>
                  <a:defRPr>
                    <a:solidFill>
                      <a:schemeClr val="tx1"/>
                    </a:solidFill>
                    <a:latin typeface="Arial" charset="0"/>
                  </a:defRPr>
                </a:lvl9pPr>
              </a:lstStyle>
              <a:p>
                <a:pPr eaLnBrk="1" hangingPunct="1">
                  <a:lnSpc>
                    <a:spcPct val="90000"/>
                  </a:lnSpc>
                  <a:spcBef>
                    <a:spcPct val="20000"/>
                  </a:spcBef>
                  <a:spcAft>
                    <a:spcPct val="20000"/>
                  </a:spcAft>
                  <a:buClr>
                    <a:srgbClr val="FFFFFF"/>
                  </a:buClr>
                </a:pPr>
                <a:r>
                  <a:rPr lang="en-US" altLang="en-US" sz="2400" b="1" dirty="0" smtClean="0">
                    <a:solidFill>
                      <a:srgbClr val="FFEB55"/>
                    </a:solidFill>
                  </a:rPr>
                  <a:t>Answer:  </a:t>
                </a:r>
                <a:r>
                  <a:rPr lang="en-US" altLang="en-US" sz="2400" b="1" dirty="0"/>
                  <a:t>Altitude to hypotenuse is the geometric mean of the divided hypotenuse</a:t>
                </a:r>
              </a:p>
              <a:p>
                <a:pPr eaLnBrk="1" hangingPunct="1">
                  <a:lnSpc>
                    <a:spcPct val="90000"/>
                  </a:lnSpc>
                  <a:spcBef>
                    <a:spcPct val="20000"/>
                  </a:spcBef>
                  <a:spcAft>
                    <a:spcPct val="20000"/>
                  </a:spcAft>
                  <a:buClr>
                    <a:srgbClr val="FFFFFF"/>
                  </a:buClr>
                </a:pPr>
                <a14:m>
                  <m:oMathPara xmlns:m="http://schemas.openxmlformats.org/officeDocument/2006/math">
                    <m:oMathParaPr>
                      <m:jc m:val="centerGroup"/>
                    </m:oMathParaPr>
                    <m:oMath xmlns:m="http://schemas.openxmlformats.org/officeDocument/2006/math">
                      <m:r>
                        <a:rPr lang="en-US" altLang="en-US" sz="2400" b="1" i="1" dirty="0" smtClean="0">
                          <a:latin typeface="Cambria Math"/>
                        </a:rPr>
                        <m:t>𝑮𝑴</m:t>
                      </m:r>
                      <m:r>
                        <a:rPr lang="en-US" altLang="en-US" sz="2400" b="1" i="1" dirty="0" smtClean="0">
                          <a:latin typeface="Cambria Math"/>
                        </a:rPr>
                        <m:t>:  </m:t>
                      </m:r>
                      <m:r>
                        <a:rPr lang="en-US" altLang="en-US" sz="2400" b="1" i="1" dirty="0" smtClean="0">
                          <a:latin typeface="Cambria Math"/>
                        </a:rPr>
                        <m:t>𝒙</m:t>
                      </m:r>
                      <m:r>
                        <a:rPr lang="en-US" altLang="en-US" sz="2400" b="1" i="1" dirty="0" smtClean="0">
                          <a:latin typeface="Cambria Math"/>
                        </a:rPr>
                        <m:t> = </m:t>
                      </m:r>
                      <m:rad>
                        <m:radPr>
                          <m:degHide m:val="on"/>
                          <m:ctrlPr>
                            <a:rPr lang="en-US" altLang="en-US" sz="2400" b="1" i="1" dirty="0" smtClean="0">
                              <a:latin typeface="Cambria Math"/>
                            </a:rPr>
                          </m:ctrlPr>
                        </m:radPr>
                        <m:deg/>
                        <m:e>
                          <m:r>
                            <a:rPr lang="en-US" altLang="en-US" sz="2400" b="1" i="1" dirty="0" smtClean="0">
                              <a:latin typeface="Cambria Math"/>
                            </a:rPr>
                            <m:t>𝟑</m:t>
                          </m:r>
                          <m:r>
                            <a:rPr lang="en-US" altLang="en-US" sz="2400" b="1" i="1" dirty="0" smtClean="0">
                              <a:latin typeface="Cambria Math"/>
                              <a:ea typeface="Cambria Math"/>
                            </a:rPr>
                            <m:t>×</m:t>
                          </m:r>
                          <m:r>
                            <a:rPr lang="en-US" altLang="en-US" sz="2400" b="1" i="1" dirty="0" smtClean="0">
                              <a:latin typeface="Cambria Math"/>
                              <a:ea typeface="Cambria Math"/>
                            </a:rPr>
                            <m:t>𝟖</m:t>
                          </m:r>
                        </m:e>
                      </m:rad>
                      <m:r>
                        <a:rPr lang="en-US" altLang="en-US" sz="2400" b="1" i="1" dirty="0" smtClean="0">
                          <a:latin typeface="Cambria Math"/>
                        </a:rPr>
                        <m:t>=</m:t>
                      </m:r>
                      <m:rad>
                        <m:radPr>
                          <m:degHide m:val="on"/>
                          <m:ctrlPr>
                            <a:rPr lang="en-US" altLang="en-US" sz="2400" b="1" i="1" dirty="0" smtClean="0">
                              <a:latin typeface="Cambria Math"/>
                            </a:rPr>
                          </m:ctrlPr>
                        </m:radPr>
                        <m:deg/>
                        <m:e>
                          <m:r>
                            <a:rPr lang="en-US" altLang="en-US" sz="2400" b="1" i="1" dirty="0" smtClean="0">
                              <a:latin typeface="Cambria Math"/>
                            </a:rPr>
                            <m:t>𝟐𝟒</m:t>
                          </m:r>
                        </m:e>
                      </m:rad>
                      <m:r>
                        <a:rPr lang="en-US" altLang="en-US" sz="2400" b="1" i="1" dirty="0" smtClean="0">
                          <a:latin typeface="Cambria Math"/>
                        </a:rPr>
                        <m:t>=</m:t>
                      </m:r>
                      <m:r>
                        <a:rPr lang="en-US" altLang="en-US" sz="2400" b="1" i="1" dirty="0" smtClean="0">
                          <a:latin typeface="Cambria Math"/>
                        </a:rPr>
                        <m:t>𝟒</m:t>
                      </m:r>
                      <m:r>
                        <a:rPr lang="en-US" altLang="en-US" sz="2400" b="1" i="1" dirty="0" smtClean="0">
                          <a:latin typeface="Cambria Math"/>
                        </a:rPr>
                        <m:t>.</m:t>
                      </m:r>
                      <m:r>
                        <a:rPr lang="en-US" altLang="en-US" sz="2400" b="1" i="1" dirty="0" smtClean="0">
                          <a:latin typeface="Cambria Math"/>
                        </a:rPr>
                        <m:t>𝟗𝟎</m:t>
                      </m:r>
                    </m:oMath>
                  </m:oMathPara>
                </a14:m>
                <a:endParaRPr lang="en-US" altLang="en-US" sz="2400" b="1" dirty="0" smtClean="0"/>
              </a:p>
              <a:p>
                <a:pPr eaLnBrk="1" hangingPunct="1">
                  <a:lnSpc>
                    <a:spcPct val="90000"/>
                  </a:lnSpc>
                  <a:spcBef>
                    <a:spcPct val="20000"/>
                  </a:spcBef>
                  <a:spcAft>
                    <a:spcPct val="20000"/>
                  </a:spcAft>
                  <a:buClr>
                    <a:srgbClr val="FFFFFF"/>
                  </a:buClr>
                </a:pPr>
                <a:r>
                  <a:rPr lang="en-US" altLang="en-US" sz="2400" b="1" dirty="0" smtClean="0"/>
                  <a:t>                Then use Pythagorean </a:t>
                </a:r>
                <a:r>
                  <a:rPr lang="en-US" altLang="en-US" sz="2400" b="1" dirty="0" err="1" smtClean="0"/>
                  <a:t>Thrm</a:t>
                </a:r>
                <a:r>
                  <a:rPr lang="en-US" altLang="en-US" sz="2400" b="1" dirty="0" smtClean="0"/>
                  <a:t>:</a:t>
                </a:r>
              </a:p>
              <a:p>
                <a:pPr eaLnBrk="1" hangingPunct="1">
                  <a:lnSpc>
                    <a:spcPct val="90000"/>
                  </a:lnSpc>
                  <a:spcBef>
                    <a:spcPct val="20000"/>
                  </a:spcBef>
                  <a:spcAft>
                    <a:spcPct val="20000"/>
                  </a:spcAft>
                  <a:buClr>
                    <a:srgbClr val="FFFFFF"/>
                  </a:buClr>
                </a:pPr>
                <a14:m>
                  <m:oMathPara xmlns:m="http://schemas.openxmlformats.org/officeDocument/2006/math">
                    <m:oMathParaPr>
                      <m:jc m:val="centerGroup"/>
                    </m:oMathParaPr>
                    <m:oMath xmlns:m="http://schemas.openxmlformats.org/officeDocument/2006/math">
                      <m:sSup>
                        <m:sSupPr>
                          <m:ctrlPr>
                            <a:rPr lang="en-US" altLang="en-US" sz="2400" b="1" i="1" smtClean="0">
                              <a:latin typeface="Cambria Math"/>
                            </a:rPr>
                          </m:ctrlPr>
                        </m:sSupPr>
                        <m:e>
                          <m:r>
                            <a:rPr lang="en-US" altLang="en-US" sz="2400" b="1" i="1" smtClean="0">
                              <a:latin typeface="Cambria Math"/>
                            </a:rPr>
                            <m:t>𝟑</m:t>
                          </m:r>
                        </m:e>
                        <m:sup>
                          <m:r>
                            <a:rPr lang="en-US" altLang="en-US" sz="2400" b="1" i="1" smtClean="0">
                              <a:latin typeface="Cambria Math"/>
                            </a:rPr>
                            <m:t>𝟐</m:t>
                          </m:r>
                        </m:sup>
                      </m:sSup>
                      <m:r>
                        <a:rPr lang="en-US" altLang="en-US" sz="2400" b="1" i="1" smtClean="0">
                          <a:latin typeface="Cambria Math"/>
                        </a:rPr>
                        <m:t>+</m:t>
                      </m:r>
                      <m:sSup>
                        <m:sSupPr>
                          <m:ctrlPr>
                            <a:rPr lang="en-US" altLang="en-US" sz="2400" b="1" i="1" smtClean="0">
                              <a:latin typeface="Cambria Math"/>
                            </a:rPr>
                          </m:ctrlPr>
                        </m:sSupPr>
                        <m:e>
                          <m:r>
                            <a:rPr lang="en-US" altLang="en-US" sz="2400" b="1" i="1" smtClean="0">
                              <a:latin typeface="Cambria Math"/>
                            </a:rPr>
                            <m:t>𝟒</m:t>
                          </m:r>
                          <m:r>
                            <a:rPr lang="en-US" altLang="en-US" sz="2400" b="1" i="1" smtClean="0">
                              <a:latin typeface="Cambria Math"/>
                            </a:rPr>
                            <m:t>.</m:t>
                          </m:r>
                          <m:r>
                            <a:rPr lang="en-US" altLang="en-US" sz="2400" b="1" i="1" smtClean="0">
                              <a:latin typeface="Cambria Math"/>
                            </a:rPr>
                            <m:t>𝟗</m:t>
                          </m:r>
                        </m:e>
                        <m:sup>
                          <m:r>
                            <a:rPr lang="en-US" altLang="en-US" sz="2400" b="1" i="1" smtClean="0">
                              <a:latin typeface="Cambria Math"/>
                            </a:rPr>
                            <m:t>𝟐</m:t>
                          </m:r>
                        </m:sup>
                      </m:sSup>
                      <m:r>
                        <a:rPr lang="en-US" altLang="en-US" sz="2400" b="1" i="1" smtClean="0">
                          <a:latin typeface="Cambria Math"/>
                        </a:rPr>
                        <m:t>=</m:t>
                      </m:r>
                      <m:sSup>
                        <m:sSupPr>
                          <m:ctrlPr>
                            <a:rPr lang="en-US" altLang="en-US" sz="2400" b="1" i="1" smtClean="0">
                              <a:latin typeface="Cambria Math"/>
                            </a:rPr>
                          </m:ctrlPr>
                        </m:sSupPr>
                        <m:e>
                          <m:r>
                            <a:rPr lang="en-US" altLang="en-US" sz="2400" b="1" i="1" smtClean="0">
                              <a:latin typeface="Cambria Math"/>
                            </a:rPr>
                            <m:t>𝒚</m:t>
                          </m:r>
                        </m:e>
                        <m:sup>
                          <m:r>
                            <a:rPr lang="en-US" altLang="en-US" sz="2400" b="1" i="1" smtClean="0">
                              <a:latin typeface="Cambria Math"/>
                            </a:rPr>
                            <m:t>𝟐</m:t>
                          </m:r>
                        </m:sup>
                      </m:sSup>
                    </m:oMath>
                  </m:oMathPara>
                </a14:m>
                <a:endParaRPr lang="en-US" altLang="en-US" sz="2400" b="1" dirty="0" smtClean="0"/>
              </a:p>
              <a:p>
                <a:pPr eaLnBrk="1" hangingPunct="1">
                  <a:lnSpc>
                    <a:spcPct val="90000"/>
                  </a:lnSpc>
                  <a:spcBef>
                    <a:spcPct val="20000"/>
                  </a:spcBef>
                  <a:spcAft>
                    <a:spcPct val="20000"/>
                  </a:spcAft>
                  <a:buClr>
                    <a:srgbClr val="FFFFFF"/>
                  </a:buClr>
                </a:pPr>
                <a:r>
                  <a:rPr lang="en-US" altLang="en-US" sz="2400" b="1" dirty="0" smtClean="0"/>
                  <a:t>                     </a:t>
                </a:r>
                <a14:m>
                  <m:oMath xmlns:m="http://schemas.openxmlformats.org/officeDocument/2006/math">
                    <m:r>
                      <a:rPr lang="en-US" altLang="en-US" sz="2400" b="1" i="1" smtClean="0">
                        <a:latin typeface="Cambria Math"/>
                      </a:rPr>
                      <m:t>𝟗</m:t>
                    </m:r>
                    <m:r>
                      <a:rPr lang="en-US" altLang="en-US" sz="2400" b="1" i="1" smtClean="0">
                        <a:latin typeface="Cambria Math"/>
                      </a:rPr>
                      <m:t>+</m:t>
                    </m:r>
                    <m:r>
                      <a:rPr lang="en-US" altLang="en-US" sz="2400" b="1" i="1" smtClean="0">
                        <a:latin typeface="Cambria Math"/>
                      </a:rPr>
                      <m:t>𝟐𝟒</m:t>
                    </m:r>
                    <m:r>
                      <a:rPr lang="en-US" altLang="en-US" sz="2400" b="1" i="1" smtClean="0">
                        <a:latin typeface="Cambria Math"/>
                      </a:rPr>
                      <m:t>=</m:t>
                    </m:r>
                    <m:r>
                      <a:rPr lang="en-US" altLang="en-US" sz="2400" b="1" i="1" smtClean="0">
                        <a:latin typeface="Cambria Math"/>
                      </a:rPr>
                      <m:t>𝟑𝟑</m:t>
                    </m:r>
                    <m:r>
                      <a:rPr lang="en-US" altLang="en-US" sz="2400" b="1" i="1" smtClean="0">
                        <a:latin typeface="Cambria Math"/>
                      </a:rPr>
                      <m:t>=</m:t>
                    </m:r>
                    <m:sSup>
                      <m:sSupPr>
                        <m:ctrlPr>
                          <a:rPr lang="en-US" altLang="en-US" sz="2400" b="1" i="1" smtClean="0">
                            <a:latin typeface="Cambria Math"/>
                          </a:rPr>
                        </m:ctrlPr>
                      </m:sSupPr>
                      <m:e>
                        <m:r>
                          <a:rPr lang="en-US" altLang="en-US" sz="2400" b="1" i="1" smtClean="0">
                            <a:latin typeface="Cambria Math"/>
                          </a:rPr>
                          <m:t>𝒚</m:t>
                        </m:r>
                      </m:e>
                      <m:sup>
                        <m:r>
                          <a:rPr lang="en-US" altLang="en-US" sz="2400" b="1" i="1" smtClean="0">
                            <a:latin typeface="Cambria Math"/>
                          </a:rPr>
                          <m:t>𝟐</m:t>
                        </m:r>
                      </m:sup>
                    </m:sSup>
                  </m:oMath>
                </a14:m>
                <a:endParaRPr lang="en-US" altLang="en-US" sz="2400" b="1" dirty="0" smtClean="0"/>
              </a:p>
              <a:p>
                <a:pPr eaLnBrk="1" hangingPunct="1">
                  <a:lnSpc>
                    <a:spcPct val="90000"/>
                  </a:lnSpc>
                  <a:spcBef>
                    <a:spcPct val="20000"/>
                  </a:spcBef>
                  <a:spcAft>
                    <a:spcPct val="20000"/>
                  </a:spcAft>
                  <a:buClr>
                    <a:srgbClr val="FFFFFF"/>
                  </a:buClr>
                </a:pPr>
                <a:r>
                  <a:rPr lang="en-US" altLang="en-US" sz="2400" b="1" dirty="0" smtClean="0"/>
                  <a:t>                                  </a:t>
                </a:r>
                <a14:m>
                  <m:oMath xmlns:m="http://schemas.openxmlformats.org/officeDocument/2006/math">
                    <m:rad>
                      <m:radPr>
                        <m:degHide m:val="on"/>
                        <m:ctrlPr>
                          <a:rPr lang="en-US" altLang="en-US" sz="2400" b="1" i="1" smtClean="0">
                            <a:latin typeface="Cambria Math"/>
                          </a:rPr>
                        </m:ctrlPr>
                      </m:radPr>
                      <m:deg/>
                      <m:e>
                        <m:r>
                          <a:rPr lang="en-US" altLang="en-US" sz="2400" b="1" i="1" smtClean="0">
                            <a:latin typeface="Cambria Math"/>
                          </a:rPr>
                          <m:t>𝟑𝟑</m:t>
                        </m:r>
                      </m:e>
                    </m:rad>
                    <m:r>
                      <a:rPr lang="en-US" altLang="en-US" sz="2400" b="1" i="1" smtClean="0">
                        <a:latin typeface="Cambria Math"/>
                      </a:rPr>
                      <m:t>=</m:t>
                    </m:r>
                    <m:r>
                      <a:rPr lang="en-US" altLang="en-US" sz="2400" b="1" i="1" smtClean="0">
                        <a:latin typeface="Cambria Math"/>
                      </a:rPr>
                      <m:t>𝟓</m:t>
                    </m:r>
                    <m:r>
                      <a:rPr lang="en-US" altLang="en-US" sz="2400" b="1" i="1" smtClean="0">
                        <a:latin typeface="Cambria Math"/>
                      </a:rPr>
                      <m:t>.</m:t>
                    </m:r>
                    <m:r>
                      <a:rPr lang="en-US" altLang="en-US" sz="2400" b="1" i="1" smtClean="0">
                        <a:latin typeface="Cambria Math"/>
                      </a:rPr>
                      <m:t>𝟕𝟒</m:t>
                    </m:r>
                    <m:r>
                      <a:rPr lang="en-US" altLang="en-US" sz="2400" b="1" i="1" smtClean="0">
                        <a:latin typeface="Cambria Math"/>
                      </a:rPr>
                      <m:t>=</m:t>
                    </m:r>
                    <m:r>
                      <a:rPr lang="en-US" altLang="en-US" sz="2400" b="1" i="1" smtClean="0">
                        <a:latin typeface="Cambria Math"/>
                      </a:rPr>
                      <m:t>𝒚</m:t>
                    </m:r>
                  </m:oMath>
                </a14:m>
                <a:endParaRPr lang="en-US" altLang="en-US" sz="2400" b="1" dirty="0"/>
              </a:p>
            </p:txBody>
          </p:sp>
        </mc:Choice>
        <mc:Fallback xmlns="">
          <p:sp>
            <p:nvSpPr>
              <p:cNvPr id="10" name="Text Box 20"/>
              <p:cNvSpPr txBox="1">
                <a:spLocks noRot="1" noChangeAspect="1" noMove="1" noResize="1" noEditPoints="1" noAdjustHandles="1" noChangeArrowheads="1" noChangeShapeType="1" noTextEdit="1"/>
              </p:cNvSpPr>
              <p:nvPr/>
            </p:nvSpPr>
            <p:spPr bwMode="auto">
              <a:xfrm>
                <a:off x="553720" y="3484880"/>
                <a:ext cx="7831138" cy="3201670"/>
              </a:xfrm>
              <a:prstGeom prst="rect">
                <a:avLst/>
              </a:prstGeom>
              <a:blipFill rotWithShape="1">
                <a:blip r:embed="rId6"/>
                <a:stretch>
                  <a:fillRect l="-1246" t="-2476"/>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991480555"/>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2782"/>
                                        </p:tgtEl>
                                        <p:attrNameLst>
                                          <p:attrName>style.visibility</p:attrName>
                                        </p:attrNameLst>
                                      </p:cBhvr>
                                      <p:to>
                                        <p:strVal val="visible"/>
                                      </p:to>
                                    </p:set>
                                    <p:animEffect transition="in" filter="wipe(left)">
                                      <p:cBhvr>
                                        <p:cTn id="7" dur="500"/>
                                        <p:tgtEl>
                                          <p:spTgt spid="3278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82"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446088" y="128588"/>
            <a:ext cx="8229600" cy="768350"/>
          </a:xfrm>
        </p:spPr>
        <p:txBody>
          <a:bodyPr/>
          <a:lstStyle/>
          <a:p>
            <a:pPr eaLnBrk="1" hangingPunct="1"/>
            <a:r>
              <a:rPr lang="en-US" altLang="en-US" sz="3600" b="1" dirty="0" smtClean="0"/>
              <a:t>Example 5</a:t>
            </a:r>
          </a:p>
        </p:txBody>
      </p:sp>
      <p:sp>
        <p:nvSpPr>
          <p:cNvPr id="1028" name="Rectangle 3"/>
          <p:cNvSpPr>
            <a:spLocks noChangeArrowheads="1"/>
          </p:cNvSpPr>
          <p:nvPr/>
        </p:nvSpPr>
        <p:spPr bwMode="auto">
          <a:xfrm>
            <a:off x="0" y="32956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029" name="Rectangle 4"/>
          <p:cNvSpPr>
            <a:spLocks noChangeArrowheads="1"/>
          </p:cNvSpPr>
          <p:nvPr/>
        </p:nvSpPr>
        <p:spPr bwMode="auto">
          <a:xfrm>
            <a:off x="0" y="30670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graphicFrame>
        <p:nvGraphicFramePr>
          <p:cNvPr id="1026" name="Object 9"/>
          <p:cNvGraphicFramePr>
            <a:graphicFrameLocks noChangeAspect="1"/>
          </p:cNvGraphicFramePr>
          <p:nvPr/>
        </p:nvGraphicFramePr>
        <p:xfrm>
          <a:off x="0" y="0"/>
          <a:ext cx="914400" cy="596900"/>
        </p:xfrm>
        <a:graphic>
          <a:graphicData uri="http://schemas.openxmlformats.org/presentationml/2006/ole">
            <mc:AlternateContent xmlns:mc="http://schemas.openxmlformats.org/markup-compatibility/2006">
              <mc:Choice xmlns:v="urn:schemas-microsoft-com:vml" Requires="v">
                <p:oleObj spid="_x0000_s5124" name="Equation" r:id="rId3" imgW="914400" imgH="596880" progId="Equation.DSMT4">
                  <p:embed/>
                </p:oleObj>
              </mc:Choice>
              <mc:Fallback>
                <p:oleObj name="Equation" r:id="rId3" imgW="914400" imgH="5968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596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782" name="Text Box 14"/>
          <p:cNvSpPr txBox="1">
            <a:spLocks noChangeArrowheads="1"/>
          </p:cNvSpPr>
          <p:nvPr/>
        </p:nvSpPr>
        <p:spPr bwMode="auto">
          <a:xfrm>
            <a:off x="496570" y="1133475"/>
            <a:ext cx="4818380" cy="2826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1257300" algn="l"/>
              </a:tabLst>
              <a:defRPr>
                <a:solidFill>
                  <a:schemeClr val="tx1"/>
                </a:solidFill>
                <a:latin typeface="Arial" charset="0"/>
              </a:defRPr>
            </a:lvl1pPr>
            <a:lvl2pPr marL="742950" indent="-285750" eaLnBrk="0" hangingPunct="0">
              <a:tabLst>
                <a:tab pos="1257300" algn="l"/>
              </a:tabLst>
              <a:defRPr>
                <a:solidFill>
                  <a:schemeClr val="tx1"/>
                </a:solidFill>
                <a:latin typeface="Arial" charset="0"/>
              </a:defRPr>
            </a:lvl2pPr>
            <a:lvl3pPr marL="1143000" indent="-228600" eaLnBrk="0" hangingPunct="0">
              <a:tabLst>
                <a:tab pos="1257300" algn="l"/>
              </a:tabLst>
              <a:defRPr>
                <a:solidFill>
                  <a:schemeClr val="tx1"/>
                </a:solidFill>
                <a:latin typeface="Arial" charset="0"/>
              </a:defRPr>
            </a:lvl3pPr>
            <a:lvl4pPr marL="1600200" indent="-228600" eaLnBrk="0" hangingPunct="0">
              <a:tabLst>
                <a:tab pos="1257300" algn="l"/>
              </a:tabLst>
              <a:defRPr>
                <a:solidFill>
                  <a:schemeClr val="tx1"/>
                </a:solidFill>
                <a:latin typeface="Arial" charset="0"/>
              </a:defRPr>
            </a:lvl4pPr>
            <a:lvl5pPr marL="2057400" indent="-228600" eaLnBrk="0" hangingPunct="0">
              <a:tabLst>
                <a:tab pos="1257300" algn="l"/>
              </a:tabLst>
              <a:defRPr>
                <a:solidFill>
                  <a:schemeClr val="tx1"/>
                </a:solidFill>
                <a:latin typeface="Arial" charset="0"/>
              </a:defRPr>
            </a:lvl5pPr>
            <a:lvl6pPr marL="2514600" indent="-228600" eaLnBrk="0" fontAlgn="base" hangingPunct="0">
              <a:spcBef>
                <a:spcPct val="0"/>
              </a:spcBef>
              <a:spcAft>
                <a:spcPct val="0"/>
              </a:spcAft>
              <a:tabLst>
                <a:tab pos="1257300" algn="l"/>
              </a:tabLst>
              <a:defRPr>
                <a:solidFill>
                  <a:schemeClr val="tx1"/>
                </a:solidFill>
                <a:latin typeface="Arial" charset="0"/>
              </a:defRPr>
            </a:lvl6pPr>
            <a:lvl7pPr marL="2971800" indent="-228600" eaLnBrk="0" fontAlgn="base" hangingPunct="0">
              <a:spcBef>
                <a:spcPct val="0"/>
              </a:spcBef>
              <a:spcAft>
                <a:spcPct val="0"/>
              </a:spcAft>
              <a:tabLst>
                <a:tab pos="1257300" algn="l"/>
              </a:tabLst>
              <a:defRPr>
                <a:solidFill>
                  <a:schemeClr val="tx1"/>
                </a:solidFill>
                <a:latin typeface="Arial" charset="0"/>
              </a:defRPr>
            </a:lvl7pPr>
            <a:lvl8pPr marL="3429000" indent="-228600" eaLnBrk="0" fontAlgn="base" hangingPunct="0">
              <a:spcBef>
                <a:spcPct val="0"/>
              </a:spcBef>
              <a:spcAft>
                <a:spcPct val="0"/>
              </a:spcAft>
              <a:tabLst>
                <a:tab pos="1257300" algn="l"/>
              </a:tabLst>
              <a:defRPr>
                <a:solidFill>
                  <a:schemeClr val="tx1"/>
                </a:solidFill>
                <a:latin typeface="Arial" charset="0"/>
              </a:defRPr>
            </a:lvl8pPr>
            <a:lvl9pPr marL="3886200" indent="-228600" eaLnBrk="0" fontAlgn="base" hangingPunct="0">
              <a:spcBef>
                <a:spcPct val="0"/>
              </a:spcBef>
              <a:spcAft>
                <a:spcPct val="0"/>
              </a:spcAft>
              <a:tabLst>
                <a:tab pos="1257300" algn="l"/>
              </a:tabLst>
              <a:defRPr>
                <a:solidFill>
                  <a:schemeClr val="tx1"/>
                </a:solidFill>
                <a:latin typeface="Arial" charset="0"/>
              </a:defRPr>
            </a:lvl9pPr>
          </a:lstStyle>
          <a:p>
            <a:r>
              <a:rPr lang="en-US" sz="2800" b="1" dirty="0"/>
              <a:t>The vertical distance from the ground to your eye is 5.4 feet and the distance from you to the gym wall is 8.1 feet.  Approximate the height of the gym wall.</a:t>
            </a:r>
          </a:p>
        </p:txBody>
      </p:sp>
      <mc:AlternateContent xmlns:mc="http://schemas.openxmlformats.org/markup-compatibility/2006" xmlns:a14="http://schemas.microsoft.com/office/drawing/2010/main">
        <mc:Choice Requires="a14">
          <p:sp>
            <p:nvSpPr>
              <p:cNvPr id="32788" name="Text Box 20"/>
              <p:cNvSpPr txBox="1">
                <a:spLocks noChangeArrowheads="1"/>
              </p:cNvSpPr>
              <p:nvPr/>
            </p:nvSpPr>
            <p:spPr bwMode="auto">
              <a:xfrm>
                <a:off x="411480" y="4959350"/>
                <a:ext cx="8378190" cy="13843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marL="1371600" indent="-1371600" eaLnBrk="0" hangingPunct="0">
                  <a:tabLst>
                    <a:tab pos="1257300" algn="l"/>
                  </a:tabLst>
                  <a:defRPr>
                    <a:solidFill>
                      <a:schemeClr val="tx1"/>
                    </a:solidFill>
                    <a:latin typeface="Arial" charset="0"/>
                  </a:defRPr>
                </a:lvl1pPr>
                <a:lvl2pPr marL="742950" indent="-285750" eaLnBrk="0" hangingPunct="0">
                  <a:tabLst>
                    <a:tab pos="1257300" algn="l"/>
                  </a:tabLst>
                  <a:defRPr>
                    <a:solidFill>
                      <a:schemeClr val="tx1"/>
                    </a:solidFill>
                    <a:latin typeface="Arial" charset="0"/>
                  </a:defRPr>
                </a:lvl2pPr>
                <a:lvl3pPr marL="1143000" indent="-228600" eaLnBrk="0" hangingPunct="0">
                  <a:tabLst>
                    <a:tab pos="1257300" algn="l"/>
                  </a:tabLst>
                  <a:defRPr>
                    <a:solidFill>
                      <a:schemeClr val="tx1"/>
                    </a:solidFill>
                    <a:latin typeface="Arial" charset="0"/>
                  </a:defRPr>
                </a:lvl3pPr>
                <a:lvl4pPr marL="1600200" indent="-228600" eaLnBrk="0" hangingPunct="0">
                  <a:tabLst>
                    <a:tab pos="1257300" algn="l"/>
                  </a:tabLst>
                  <a:defRPr>
                    <a:solidFill>
                      <a:schemeClr val="tx1"/>
                    </a:solidFill>
                    <a:latin typeface="Arial" charset="0"/>
                  </a:defRPr>
                </a:lvl4pPr>
                <a:lvl5pPr marL="2057400" indent="-228600" eaLnBrk="0" hangingPunct="0">
                  <a:tabLst>
                    <a:tab pos="1257300" algn="l"/>
                  </a:tabLst>
                  <a:defRPr>
                    <a:solidFill>
                      <a:schemeClr val="tx1"/>
                    </a:solidFill>
                    <a:latin typeface="Arial" charset="0"/>
                  </a:defRPr>
                </a:lvl5pPr>
                <a:lvl6pPr marL="2514600" indent="-228600" eaLnBrk="0" fontAlgn="base" hangingPunct="0">
                  <a:spcBef>
                    <a:spcPct val="0"/>
                  </a:spcBef>
                  <a:spcAft>
                    <a:spcPct val="0"/>
                  </a:spcAft>
                  <a:tabLst>
                    <a:tab pos="1257300" algn="l"/>
                  </a:tabLst>
                  <a:defRPr>
                    <a:solidFill>
                      <a:schemeClr val="tx1"/>
                    </a:solidFill>
                    <a:latin typeface="Arial" charset="0"/>
                  </a:defRPr>
                </a:lvl6pPr>
                <a:lvl7pPr marL="2971800" indent="-228600" eaLnBrk="0" fontAlgn="base" hangingPunct="0">
                  <a:spcBef>
                    <a:spcPct val="0"/>
                  </a:spcBef>
                  <a:spcAft>
                    <a:spcPct val="0"/>
                  </a:spcAft>
                  <a:tabLst>
                    <a:tab pos="1257300" algn="l"/>
                  </a:tabLst>
                  <a:defRPr>
                    <a:solidFill>
                      <a:schemeClr val="tx1"/>
                    </a:solidFill>
                    <a:latin typeface="Arial" charset="0"/>
                  </a:defRPr>
                </a:lvl7pPr>
                <a:lvl8pPr marL="3429000" indent="-228600" eaLnBrk="0" fontAlgn="base" hangingPunct="0">
                  <a:spcBef>
                    <a:spcPct val="0"/>
                  </a:spcBef>
                  <a:spcAft>
                    <a:spcPct val="0"/>
                  </a:spcAft>
                  <a:tabLst>
                    <a:tab pos="1257300" algn="l"/>
                  </a:tabLst>
                  <a:defRPr>
                    <a:solidFill>
                      <a:schemeClr val="tx1"/>
                    </a:solidFill>
                    <a:latin typeface="Arial" charset="0"/>
                  </a:defRPr>
                </a:lvl8pPr>
                <a:lvl9pPr marL="3886200" indent="-228600" eaLnBrk="0" fontAlgn="base" hangingPunct="0">
                  <a:spcBef>
                    <a:spcPct val="0"/>
                  </a:spcBef>
                  <a:spcAft>
                    <a:spcPct val="0"/>
                  </a:spcAft>
                  <a:tabLst>
                    <a:tab pos="1257300" algn="l"/>
                  </a:tabLst>
                  <a:defRPr>
                    <a:solidFill>
                      <a:schemeClr val="tx1"/>
                    </a:solidFill>
                    <a:latin typeface="Arial" charset="0"/>
                  </a:defRPr>
                </a:lvl9pPr>
              </a:lstStyle>
              <a:p>
                <a:pPr eaLnBrk="1" hangingPunct="1">
                  <a:lnSpc>
                    <a:spcPct val="90000"/>
                  </a:lnSpc>
                  <a:spcBef>
                    <a:spcPct val="20000"/>
                  </a:spcBef>
                  <a:spcAft>
                    <a:spcPct val="20000"/>
                  </a:spcAft>
                  <a:buClr>
                    <a:srgbClr val="FFFFFF"/>
                  </a:buClr>
                </a:pPr>
                <a:r>
                  <a:rPr lang="en-US" altLang="en-US" sz="2400" b="1" dirty="0" smtClean="0">
                    <a:solidFill>
                      <a:srgbClr val="FFEB55"/>
                    </a:solidFill>
                  </a:rPr>
                  <a:t>Answer:  </a:t>
                </a:r>
                <a:r>
                  <a:rPr lang="en-US" altLang="en-US" sz="2400" b="1" dirty="0" smtClean="0"/>
                  <a:t>Altitude to hypotenuse is the geometric mean of the divided hypotenuse</a:t>
                </a:r>
              </a:p>
              <a:p>
                <a:pPr marL="342900" indent="-342900" eaLnBrk="1" hangingPunct="1">
                  <a:lnSpc>
                    <a:spcPct val="90000"/>
                  </a:lnSpc>
                  <a:spcBef>
                    <a:spcPct val="20000"/>
                  </a:spcBef>
                  <a:spcAft>
                    <a:spcPct val="20000"/>
                  </a:spcAft>
                  <a:buClr>
                    <a:srgbClr val="FFFFFF"/>
                  </a:buClr>
                </a:pPr>
                <a14:m>
                  <m:oMathPara xmlns:m="http://schemas.openxmlformats.org/officeDocument/2006/math">
                    <m:oMathParaPr>
                      <m:jc m:val="centerGroup"/>
                    </m:oMathParaPr>
                    <m:oMath xmlns:m="http://schemas.openxmlformats.org/officeDocument/2006/math">
                      <m:r>
                        <a:rPr lang="en-US" altLang="en-US" sz="2400" b="1" i="1" dirty="0" smtClean="0">
                          <a:latin typeface="Cambria Math"/>
                        </a:rPr>
                        <m:t>𝑮𝑴</m:t>
                      </m:r>
                      <m:r>
                        <a:rPr lang="en-US" altLang="en-US" sz="2400" b="1" i="1" dirty="0" smtClean="0">
                          <a:latin typeface="Cambria Math"/>
                        </a:rPr>
                        <m:t>:   </m:t>
                      </m:r>
                      <m:r>
                        <a:rPr lang="en-US" altLang="en-US" sz="2400" b="1" i="1" dirty="0" smtClean="0">
                          <a:latin typeface="Cambria Math"/>
                        </a:rPr>
                        <m:t>𝟖</m:t>
                      </m:r>
                      <m:r>
                        <a:rPr lang="en-US" altLang="en-US" sz="2400" b="1" i="1" dirty="0" smtClean="0">
                          <a:latin typeface="Cambria Math"/>
                        </a:rPr>
                        <m:t>.</m:t>
                      </m:r>
                      <m:r>
                        <a:rPr lang="en-US" altLang="en-US" sz="2400" b="1" i="1" dirty="0" smtClean="0">
                          <a:latin typeface="Cambria Math"/>
                        </a:rPr>
                        <m:t>𝟓</m:t>
                      </m:r>
                      <m:r>
                        <a:rPr lang="en-US" altLang="en-US" sz="2400" b="1" i="1" dirty="0" smtClean="0">
                          <a:latin typeface="Cambria Math"/>
                        </a:rPr>
                        <m:t>= </m:t>
                      </m:r>
                      <m:rad>
                        <m:radPr>
                          <m:degHide m:val="on"/>
                          <m:ctrlPr>
                            <a:rPr lang="en-US" altLang="en-US" sz="2400" b="1" i="1" dirty="0" smtClean="0">
                              <a:latin typeface="Cambria Math"/>
                            </a:rPr>
                          </m:ctrlPr>
                        </m:radPr>
                        <m:deg/>
                        <m:e>
                          <m:r>
                            <a:rPr lang="en-US" altLang="en-US" sz="2400" b="1" i="1" dirty="0" smtClean="0">
                              <a:latin typeface="Cambria Math"/>
                            </a:rPr>
                            <m:t>𝟓</m:t>
                          </m:r>
                          <m:r>
                            <a:rPr lang="en-US" altLang="en-US" sz="2400" b="1" i="1" dirty="0" smtClean="0">
                              <a:latin typeface="Cambria Math"/>
                              <a:ea typeface="Cambria Math"/>
                            </a:rPr>
                            <m:t>×</m:t>
                          </m:r>
                          <m:r>
                            <a:rPr lang="en-US" altLang="en-US" sz="2400" b="1" i="1" dirty="0" smtClean="0">
                              <a:latin typeface="Cambria Math"/>
                              <a:ea typeface="Cambria Math"/>
                            </a:rPr>
                            <m:t>𝒘</m:t>
                          </m:r>
                        </m:e>
                      </m:rad>
                      <m:r>
                        <m:rPr>
                          <m:lit/>
                        </m:rPr>
                        <a:rPr lang="en-US" altLang="en-US" sz="2400" b="1" i="1" dirty="0" smtClean="0">
                          <a:latin typeface="Cambria Math"/>
                        </a:rPr>
                        <m:t> </m:t>
                      </m:r>
                      <m:r>
                        <a:rPr lang="en-US" altLang="en-US" sz="2400" b="1" i="1" dirty="0" smtClean="0">
                          <a:latin typeface="Cambria Math"/>
                        </a:rPr>
                        <m:t>        </m:t>
                      </m:r>
                      <m:r>
                        <a:rPr lang="en-US" altLang="en-US" sz="2400" b="1" i="1" dirty="0" smtClean="0">
                          <a:latin typeface="Cambria Math"/>
                        </a:rPr>
                        <m:t>𝟕𝟐</m:t>
                      </m:r>
                      <m:r>
                        <a:rPr lang="en-US" altLang="en-US" sz="2400" b="1" i="1" dirty="0" smtClean="0">
                          <a:latin typeface="Cambria Math"/>
                        </a:rPr>
                        <m:t>.</m:t>
                      </m:r>
                      <m:r>
                        <a:rPr lang="en-US" altLang="en-US" sz="2400" b="1" i="1" dirty="0" smtClean="0">
                          <a:latin typeface="Cambria Math"/>
                        </a:rPr>
                        <m:t>𝟐𝟓</m:t>
                      </m:r>
                      <m:r>
                        <a:rPr lang="en-US" altLang="en-US" sz="2400" b="1" i="1" dirty="0" smtClean="0">
                          <a:latin typeface="Cambria Math"/>
                        </a:rPr>
                        <m:t>=</m:t>
                      </m:r>
                      <m:r>
                        <a:rPr lang="en-US" altLang="en-US" sz="2400" b="1" i="1" dirty="0" smtClean="0">
                          <a:latin typeface="Cambria Math"/>
                        </a:rPr>
                        <m:t>𝟓</m:t>
                      </m:r>
                      <m:r>
                        <a:rPr lang="en-US" altLang="en-US" sz="2400" b="1" i="1" dirty="0" smtClean="0">
                          <a:latin typeface="Cambria Math"/>
                        </a:rPr>
                        <m:t>𝒘</m:t>
                      </m:r>
                      <m:r>
                        <a:rPr lang="en-US" altLang="en-US" sz="2400" b="1" i="1" dirty="0" smtClean="0">
                          <a:latin typeface="Cambria Math"/>
                        </a:rPr>
                        <m:t>          </m:t>
                      </m:r>
                      <m:r>
                        <a:rPr lang="en-US" altLang="en-US" sz="2400" b="1" i="1" dirty="0" smtClean="0">
                          <a:latin typeface="Cambria Math"/>
                        </a:rPr>
                        <m:t>𝒘</m:t>
                      </m:r>
                      <m:r>
                        <a:rPr lang="en-US" altLang="en-US" sz="2400" b="1" i="1" dirty="0" smtClean="0">
                          <a:latin typeface="Cambria Math"/>
                        </a:rPr>
                        <m:t>=</m:t>
                      </m:r>
                      <m:r>
                        <a:rPr lang="en-US" altLang="en-US" sz="2400" b="1" i="1" dirty="0" smtClean="0">
                          <a:latin typeface="Cambria Math"/>
                        </a:rPr>
                        <m:t>𝟏𝟒</m:t>
                      </m:r>
                      <m:r>
                        <a:rPr lang="en-US" altLang="en-US" sz="2400" b="1" i="1" dirty="0" smtClean="0">
                          <a:latin typeface="Cambria Math"/>
                        </a:rPr>
                        <m:t>.</m:t>
                      </m:r>
                      <m:r>
                        <a:rPr lang="en-US" altLang="en-US" sz="2400" b="1" i="1" dirty="0" smtClean="0">
                          <a:latin typeface="Cambria Math"/>
                        </a:rPr>
                        <m:t>𝟒𝟓</m:t>
                      </m:r>
                    </m:oMath>
                  </m:oMathPara>
                </a14:m>
                <a:endParaRPr lang="en-US" altLang="en-US" sz="2400" b="1" dirty="0"/>
              </a:p>
            </p:txBody>
          </p:sp>
        </mc:Choice>
        <mc:Fallback xmlns="">
          <p:sp>
            <p:nvSpPr>
              <p:cNvPr id="32788" name="Text Box 20"/>
              <p:cNvSpPr txBox="1">
                <a:spLocks noRot="1" noChangeAspect="1" noMove="1" noResize="1" noEditPoints="1" noAdjustHandles="1" noChangeArrowheads="1" noChangeShapeType="1" noTextEdit="1"/>
              </p:cNvSpPr>
              <p:nvPr/>
            </p:nvSpPr>
            <p:spPr bwMode="auto">
              <a:xfrm>
                <a:off x="411480" y="4959350"/>
                <a:ext cx="8378190" cy="1384300"/>
              </a:xfrm>
              <a:prstGeom prst="rect">
                <a:avLst/>
              </a:prstGeom>
              <a:blipFill rotWithShape="1">
                <a:blip r:embed="rId5"/>
                <a:stretch>
                  <a:fillRect l="-1164" t="-5727"/>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598477" y="1133475"/>
            <a:ext cx="2527070" cy="2826328"/>
          </a:xfrm>
          <a:prstGeom prst="rect">
            <a:avLst/>
          </a:prstGeom>
        </p:spPr>
      </p:pic>
    </p:spTree>
    <p:extLst>
      <p:ext uri="{BB962C8B-B14F-4D97-AF65-F5344CB8AC3E}">
        <p14:creationId xmlns:p14="http://schemas.microsoft.com/office/powerpoint/2010/main" val="899970094"/>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2782"/>
                                        </p:tgtEl>
                                        <p:attrNameLst>
                                          <p:attrName>style.visibility</p:attrName>
                                        </p:attrNameLst>
                                      </p:cBhvr>
                                      <p:to>
                                        <p:strVal val="visible"/>
                                      </p:to>
                                    </p:set>
                                    <p:animEffect transition="in" filter="wipe(left)">
                                      <p:cBhvr>
                                        <p:cTn id="7" dur="500"/>
                                        <p:tgtEl>
                                          <p:spTgt spid="327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88"/>
                                        </p:tgtEl>
                                        <p:attrNameLst>
                                          <p:attrName>style.visibility</p:attrName>
                                        </p:attrNameLst>
                                      </p:cBhvr>
                                      <p:to>
                                        <p:strVal val="visible"/>
                                      </p:to>
                                    </p:set>
                                    <p:animEffect transition="in" filter="wipe(left)">
                                      <p:cBhvr>
                                        <p:cTn id="12" dur="500"/>
                                        <p:tgtEl>
                                          <p:spTgt spid="327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82" grpId="0"/>
      <p:bldP spid="3278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58738"/>
            <a:ext cx="8229600" cy="906462"/>
          </a:xfrm>
        </p:spPr>
        <p:txBody>
          <a:bodyPr/>
          <a:lstStyle/>
          <a:p>
            <a:pPr eaLnBrk="1" hangingPunct="1"/>
            <a:r>
              <a:rPr lang="en-US" altLang="en-US" sz="3600" b="1" smtClean="0"/>
              <a:t>Summary &amp; Homework</a:t>
            </a:r>
          </a:p>
        </p:txBody>
      </p:sp>
      <p:sp>
        <p:nvSpPr>
          <p:cNvPr id="15363" name="Rectangle 3"/>
          <p:cNvSpPr>
            <a:spLocks noGrp="1" noChangeArrowheads="1"/>
          </p:cNvSpPr>
          <p:nvPr>
            <p:ph type="body" idx="1"/>
          </p:nvPr>
        </p:nvSpPr>
        <p:spPr>
          <a:xfrm>
            <a:off x="425450" y="1181100"/>
            <a:ext cx="8450263" cy="5203825"/>
          </a:xfrm>
        </p:spPr>
        <p:txBody>
          <a:bodyPr/>
          <a:lstStyle/>
          <a:p>
            <a:pPr eaLnBrk="1" hangingPunct="1"/>
            <a:r>
              <a:rPr lang="en-US" altLang="en-US" sz="2800" b="1" dirty="0" smtClean="0">
                <a:solidFill>
                  <a:srgbClr val="FFFF00"/>
                </a:solidFill>
              </a:rPr>
              <a:t>Summary:</a:t>
            </a:r>
          </a:p>
          <a:p>
            <a:pPr lvl="1" eaLnBrk="1" hangingPunct="1"/>
            <a:r>
              <a:rPr lang="en-US" altLang="en-US" sz="2400" b="1" dirty="0" smtClean="0"/>
              <a:t>The arithmetic mean of two numbers is their average (add and divide by two)</a:t>
            </a:r>
          </a:p>
          <a:p>
            <a:pPr lvl="1" eaLnBrk="1" hangingPunct="1"/>
            <a:r>
              <a:rPr lang="en-US" altLang="en-US" sz="2400" b="1" dirty="0" smtClean="0"/>
              <a:t>The geometric mean of two numbers is the square root of their product</a:t>
            </a:r>
          </a:p>
          <a:p>
            <a:pPr lvl="1" eaLnBrk="1" hangingPunct="1"/>
            <a:r>
              <a:rPr lang="en-US" altLang="en-US" sz="2400" b="1" dirty="0" smtClean="0"/>
              <a:t>You can use the geometric mean to find the altitude of a right triangle</a:t>
            </a:r>
          </a:p>
          <a:p>
            <a:pPr lvl="1" eaLnBrk="1" hangingPunct="1"/>
            <a:endParaRPr lang="en-US" altLang="en-US" sz="2400" b="1" dirty="0" smtClean="0"/>
          </a:p>
          <a:p>
            <a:pPr eaLnBrk="1" hangingPunct="1"/>
            <a:r>
              <a:rPr lang="en-US" altLang="en-US" sz="2800" b="1" dirty="0" smtClean="0">
                <a:solidFill>
                  <a:srgbClr val="FFFF00"/>
                </a:solidFill>
              </a:rPr>
              <a:t>Homework:</a:t>
            </a:r>
            <a:r>
              <a:rPr lang="en-US" altLang="en-US" sz="2800" b="1" dirty="0" smtClean="0"/>
              <a:t>  </a:t>
            </a:r>
          </a:p>
          <a:p>
            <a:pPr lvl="1" eaLnBrk="1" hangingPunct="1"/>
            <a:r>
              <a:rPr lang="en-US" altLang="en-US" sz="2400" b="1" dirty="0" err="1" smtClean="0"/>
              <a:t>pg</a:t>
            </a:r>
            <a:r>
              <a:rPr lang="en-US" altLang="en-US" sz="2400" b="1" dirty="0" smtClean="0"/>
              <a:t> 535-37; 1-3, 5, 8, 9, 18, 36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69850"/>
            <a:ext cx="8229600" cy="852488"/>
          </a:xfrm>
        </p:spPr>
        <p:txBody>
          <a:bodyPr/>
          <a:lstStyle/>
          <a:p>
            <a:pPr eaLnBrk="1" hangingPunct="1"/>
            <a:r>
              <a:rPr lang="en-US" altLang="en-US" sz="3600" b="1" smtClean="0"/>
              <a:t>Objectives</a:t>
            </a:r>
          </a:p>
        </p:txBody>
      </p:sp>
      <p:sp>
        <p:nvSpPr>
          <p:cNvPr id="4099" name="Rectangle 3"/>
          <p:cNvSpPr>
            <a:spLocks noGrp="1" noChangeArrowheads="1"/>
          </p:cNvSpPr>
          <p:nvPr>
            <p:ph type="body" idx="1"/>
          </p:nvPr>
        </p:nvSpPr>
        <p:spPr>
          <a:xfrm>
            <a:off x="311150" y="1073150"/>
            <a:ext cx="8521700" cy="5053013"/>
          </a:xfrm>
        </p:spPr>
        <p:txBody>
          <a:bodyPr/>
          <a:lstStyle/>
          <a:p>
            <a:r>
              <a:rPr lang="en-US" sz="2800" b="1" dirty="0" smtClean="0"/>
              <a:t>Identify </a:t>
            </a:r>
            <a:r>
              <a:rPr lang="en-US" sz="2800" b="1" dirty="0"/>
              <a:t>similar </a:t>
            </a:r>
            <a:r>
              <a:rPr lang="en-US" sz="2800" b="1" dirty="0" smtClean="0"/>
              <a:t>triangles</a:t>
            </a:r>
          </a:p>
          <a:p>
            <a:endParaRPr lang="en-US" sz="2800" b="1" dirty="0"/>
          </a:p>
          <a:p>
            <a:r>
              <a:rPr lang="en-US" sz="2800" b="1" dirty="0"/>
              <a:t>Solve real-life problems involving similar </a:t>
            </a:r>
            <a:r>
              <a:rPr lang="en-US" sz="2800" b="1" dirty="0" smtClean="0"/>
              <a:t>triangles</a:t>
            </a:r>
          </a:p>
          <a:p>
            <a:endParaRPr lang="en-US" sz="2800" b="1" dirty="0"/>
          </a:p>
          <a:p>
            <a:r>
              <a:rPr lang="en-US" sz="2800" b="1" dirty="0"/>
              <a:t>Use geometric means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960438"/>
          </a:xfrm>
        </p:spPr>
        <p:txBody>
          <a:bodyPr/>
          <a:lstStyle/>
          <a:p>
            <a:pPr eaLnBrk="1" hangingPunct="1"/>
            <a:r>
              <a:rPr lang="en-US" altLang="en-US" sz="3600" b="1" smtClean="0"/>
              <a:t>Vocabulary</a:t>
            </a:r>
          </a:p>
        </p:txBody>
      </p:sp>
      <mc:AlternateContent xmlns:mc="http://schemas.openxmlformats.org/markup-compatibility/2006" xmlns:a14="http://schemas.microsoft.com/office/drawing/2010/main">
        <mc:Choice Requires="a14">
          <p:sp>
            <p:nvSpPr>
              <p:cNvPr id="5123" name="Rectangle 3"/>
              <p:cNvSpPr>
                <a:spLocks noGrp="1" noChangeArrowheads="1"/>
              </p:cNvSpPr>
              <p:nvPr>
                <p:ph type="body" idx="1"/>
              </p:nvPr>
            </p:nvSpPr>
            <p:spPr>
              <a:xfrm>
                <a:off x="457200" y="1298575"/>
                <a:ext cx="8229600" cy="4827588"/>
              </a:xfrm>
            </p:spPr>
            <p:txBody>
              <a:bodyPr/>
              <a:lstStyle/>
              <a:p>
                <a:pPr eaLnBrk="1" hangingPunct="1"/>
                <a:r>
                  <a:rPr lang="en-US" altLang="en-US" sz="2800" b="1" dirty="0" smtClean="0">
                    <a:solidFill>
                      <a:srgbClr val="FFFF00"/>
                    </a:solidFill>
                  </a:rPr>
                  <a:t>Arithmetic Mean</a:t>
                </a:r>
                <a:r>
                  <a:rPr lang="en-US" altLang="en-US" sz="2800" b="1" dirty="0" smtClean="0"/>
                  <a:t> – between two numbers is their average (add the two numbers and divide by 2)</a:t>
                </a:r>
              </a:p>
              <a:p>
                <a:pPr eaLnBrk="1" hangingPunct="1"/>
                <a:endParaRPr lang="en-US" altLang="en-US" sz="2800" b="1" i="1" dirty="0" smtClean="0"/>
              </a:p>
              <a:p>
                <a:r>
                  <a:rPr lang="en-US" sz="2800" b="1" dirty="0">
                    <a:solidFill>
                      <a:srgbClr val="FFFF00"/>
                    </a:solidFill>
                  </a:rPr>
                  <a:t>Geometric mean </a:t>
                </a:r>
                <a:r>
                  <a:rPr lang="en-US" sz="2800" b="1" dirty="0"/>
                  <a:t>– a number, x, that satisfies </a:t>
                </a:r>
                <a14:m>
                  <m:oMath xmlns:m="http://schemas.openxmlformats.org/officeDocument/2006/math">
                    <m:f>
                      <m:fPr>
                        <m:ctrlPr>
                          <a:rPr lang="en-US" sz="2800" b="1" i="1">
                            <a:latin typeface="Cambria Math"/>
                          </a:rPr>
                        </m:ctrlPr>
                      </m:fPr>
                      <m:num>
                        <m:r>
                          <a:rPr lang="en-US" sz="2800" b="1" i="1">
                            <a:latin typeface="Cambria Math"/>
                          </a:rPr>
                          <m:t>𝒂</m:t>
                        </m:r>
                      </m:num>
                      <m:den>
                        <m:r>
                          <a:rPr lang="en-US" sz="2800" b="1" i="1">
                            <a:latin typeface="Cambria Math"/>
                          </a:rPr>
                          <m:t>𝒙</m:t>
                        </m:r>
                      </m:den>
                    </m:f>
                    <m:r>
                      <a:rPr lang="en-US" sz="2800" b="1" i="1">
                        <a:latin typeface="Cambria Math"/>
                      </a:rPr>
                      <m:t>=</m:t>
                    </m:r>
                    <m:f>
                      <m:fPr>
                        <m:ctrlPr>
                          <a:rPr lang="en-US" sz="2800" b="1" i="1">
                            <a:latin typeface="Cambria Math"/>
                          </a:rPr>
                        </m:ctrlPr>
                      </m:fPr>
                      <m:num>
                        <m:r>
                          <a:rPr lang="en-US" sz="2800" b="1" i="1">
                            <a:latin typeface="Cambria Math"/>
                          </a:rPr>
                          <m:t>𝒙</m:t>
                        </m:r>
                      </m:num>
                      <m:den>
                        <m:r>
                          <a:rPr lang="en-US" sz="2800" b="1" i="1">
                            <a:latin typeface="Cambria Math"/>
                          </a:rPr>
                          <m:t>𝒃</m:t>
                        </m:r>
                      </m:den>
                    </m:f>
                  </m:oMath>
                </a14:m>
                <a:r>
                  <a:rPr lang="en-US" sz="2800" b="1" dirty="0"/>
                  <a:t> or </a:t>
                </a:r>
                <a14:m>
                  <m:oMath xmlns:m="http://schemas.openxmlformats.org/officeDocument/2006/math">
                    <m:r>
                      <a:rPr lang="en-US" sz="2800" b="1" i="1">
                        <a:latin typeface="Cambria Math"/>
                      </a:rPr>
                      <m:t>𝒙</m:t>
                    </m:r>
                    <m:r>
                      <a:rPr lang="en-US" sz="2800" b="1" i="1">
                        <a:latin typeface="Cambria Math"/>
                      </a:rPr>
                      <m:t>=</m:t>
                    </m:r>
                    <m:rad>
                      <m:radPr>
                        <m:degHide m:val="on"/>
                        <m:ctrlPr>
                          <a:rPr lang="en-US" sz="2800" b="1" i="1">
                            <a:latin typeface="Cambria Math"/>
                          </a:rPr>
                        </m:ctrlPr>
                      </m:radPr>
                      <m:deg/>
                      <m:e>
                        <m:r>
                          <a:rPr lang="en-US" sz="2800" b="1" i="1">
                            <a:latin typeface="Cambria Math"/>
                          </a:rPr>
                          <m:t>𝒂𝒃</m:t>
                        </m:r>
                      </m:e>
                    </m:rad>
                  </m:oMath>
                </a14:m>
                <a:r>
                  <a:rPr lang="en-US" sz="2800" b="1" dirty="0"/>
                  <a:t/>
                </a:r>
                <a:br>
                  <a:rPr lang="en-US" sz="2800" b="1" dirty="0"/>
                </a:br>
                <a:r>
                  <a:rPr lang="en-US" sz="2800" b="1" dirty="0"/>
                  <a:t>also the length of an altitude drawn to the hypotenuse of a right triangle</a:t>
                </a:r>
              </a:p>
              <a:p>
                <a:pPr eaLnBrk="1" hangingPunct="1"/>
                <a:endParaRPr lang="en-US" altLang="en-US" sz="2800" b="1" i="1" dirty="0" smtClean="0"/>
              </a:p>
            </p:txBody>
          </p:sp>
        </mc:Choice>
        <mc:Fallback xmlns="">
          <p:sp>
            <p:nvSpPr>
              <p:cNvPr id="5123" name="Rectangle 3"/>
              <p:cNvSpPr>
                <a:spLocks noGrp="1" noRot="1" noChangeAspect="1" noMove="1" noResize="1" noEditPoints="1" noAdjustHandles="1" noChangeArrowheads="1" noChangeShapeType="1" noTextEdit="1"/>
              </p:cNvSpPr>
              <p:nvPr>
                <p:ph type="body" idx="1"/>
              </p:nvPr>
            </p:nvSpPr>
            <p:spPr>
              <a:xfrm>
                <a:off x="457200" y="1298575"/>
                <a:ext cx="8229600" cy="4827588"/>
              </a:xfrm>
              <a:blipFill rotWithShape="1">
                <a:blip r:embed="rId2"/>
                <a:stretch>
                  <a:fillRect l="-1259" t="-1263" r="-889"/>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158750"/>
            <a:ext cx="7772400" cy="687388"/>
          </a:xfrm>
        </p:spPr>
        <p:txBody>
          <a:bodyPr/>
          <a:lstStyle/>
          <a:p>
            <a:pPr eaLnBrk="1" hangingPunct="1"/>
            <a:r>
              <a:rPr lang="en-US" altLang="en-US" sz="3600" b="1" smtClean="0"/>
              <a:t>Means</a:t>
            </a:r>
          </a:p>
        </p:txBody>
      </p:sp>
      <p:sp>
        <p:nvSpPr>
          <p:cNvPr id="6147" name="Text Box 9"/>
          <p:cNvSpPr txBox="1">
            <a:spLocks noChangeArrowheads="1"/>
          </p:cNvSpPr>
          <p:nvPr/>
        </p:nvSpPr>
        <p:spPr bwMode="auto">
          <a:xfrm>
            <a:off x="263525" y="801688"/>
            <a:ext cx="8615363" cy="2157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a:latin typeface="Times New Roman" pitchFamily="18" charset="0"/>
              </a:rPr>
              <a:t>Arithmetic Mean (AM):  is the average of two numbers</a:t>
            </a:r>
          </a:p>
          <a:p>
            <a:pPr eaLnBrk="1" hangingPunct="1"/>
            <a:r>
              <a:rPr lang="en-US" altLang="en-US" sz="2400" b="1">
                <a:latin typeface="Times New Roman" pitchFamily="18" charset="0"/>
              </a:rPr>
              <a:t>  example:  4 and 10         </a:t>
            </a:r>
            <a:r>
              <a:rPr lang="en-US" altLang="en-US" sz="2400" b="1">
                <a:solidFill>
                  <a:srgbClr val="FFFF00"/>
                </a:solidFill>
                <a:latin typeface="Times New Roman" pitchFamily="18" charset="0"/>
              </a:rPr>
              <a:t>AM = (4 + 10)/2 = 14/2 = 7</a:t>
            </a:r>
          </a:p>
          <a:p>
            <a:pPr eaLnBrk="1" hangingPunct="1"/>
            <a:endParaRPr lang="en-US" altLang="en-US" sz="2400" b="1">
              <a:solidFill>
                <a:srgbClr val="FFFF00"/>
              </a:solidFill>
              <a:latin typeface="Times New Roman" pitchFamily="18" charset="0"/>
            </a:endParaRPr>
          </a:p>
          <a:p>
            <a:pPr eaLnBrk="1" hangingPunct="1"/>
            <a:r>
              <a:rPr lang="en-US" altLang="en-US" sz="2400" b="1">
                <a:latin typeface="Times New Roman" pitchFamily="18" charset="0"/>
              </a:rPr>
              <a:t>Geometric Mean (GM): is the square root of their product</a:t>
            </a:r>
          </a:p>
          <a:p>
            <a:pPr eaLnBrk="1" hangingPunct="1"/>
            <a:r>
              <a:rPr lang="en-US" altLang="en-US" sz="2400" b="1">
                <a:latin typeface="Times New Roman" pitchFamily="18" charset="0"/>
              </a:rPr>
              <a:t>  example:  4 and 10         </a:t>
            </a:r>
            <a:r>
              <a:rPr lang="en-US" altLang="en-US" sz="2400" b="1">
                <a:solidFill>
                  <a:srgbClr val="FFFF00"/>
                </a:solidFill>
                <a:latin typeface="Times New Roman" pitchFamily="18" charset="0"/>
              </a:rPr>
              <a:t>GM = </a:t>
            </a:r>
            <a:r>
              <a:rPr lang="en-US" altLang="en-US" sz="2400" b="1">
                <a:solidFill>
                  <a:srgbClr val="FFFF00"/>
                </a:solidFill>
                <a:latin typeface="Times New Roman" pitchFamily="18" charset="0"/>
                <a:cs typeface="Times New Roman" pitchFamily="18" charset="0"/>
              </a:rPr>
              <a:t>√(4•10) = √40 ≈ 6.32</a:t>
            </a:r>
            <a:endParaRPr lang="en-US" altLang="en-US" sz="2400">
              <a:solidFill>
                <a:srgbClr val="FFFF00"/>
              </a:solidFill>
              <a:latin typeface="Times New Roman" pitchFamily="18" charset="0"/>
              <a:cs typeface="Times New Roman" pitchFamily="18" charset="0"/>
            </a:endParaRPr>
          </a:p>
        </p:txBody>
      </p:sp>
      <p:sp>
        <p:nvSpPr>
          <p:cNvPr id="22539" name="Text Box 11"/>
          <p:cNvSpPr txBox="1">
            <a:spLocks noChangeArrowheads="1"/>
          </p:cNvSpPr>
          <p:nvPr/>
        </p:nvSpPr>
        <p:spPr bwMode="auto">
          <a:xfrm>
            <a:off x="263525" y="3117850"/>
            <a:ext cx="8658225" cy="345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a:latin typeface="Times New Roman" pitchFamily="18" charset="0"/>
              </a:rPr>
              <a:t>Find the AM and GM of the following numbers</a:t>
            </a:r>
          </a:p>
          <a:p>
            <a:pPr eaLnBrk="1" hangingPunct="1"/>
            <a:r>
              <a:rPr lang="en-US" altLang="en-US" sz="2400" b="1">
                <a:latin typeface="Times New Roman" pitchFamily="18" charset="0"/>
              </a:rPr>
              <a:t>                                           AM                             GM</a:t>
            </a:r>
          </a:p>
          <a:p>
            <a:pPr eaLnBrk="1" hangingPunct="1"/>
            <a:r>
              <a:rPr lang="en-US" altLang="en-US" sz="2400" b="1">
                <a:latin typeface="Times New Roman" pitchFamily="18" charset="0"/>
              </a:rPr>
              <a:t>a.  6 and 16</a:t>
            </a:r>
          </a:p>
          <a:p>
            <a:pPr eaLnBrk="1" hangingPunct="1"/>
            <a:endParaRPr lang="en-US" altLang="en-US" sz="2400" b="1">
              <a:latin typeface="Times New Roman" pitchFamily="18" charset="0"/>
            </a:endParaRPr>
          </a:p>
          <a:p>
            <a:pPr eaLnBrk="1" hangingPunct="1"/>
            <a:r>
              <a:rPr lang="en-US" altLang="en-US" sz="2400" b="1">
                <a:latin typeface="Times New Roman" pitchFamily="18" charset="0"/>
              </a:rPr>
              <a:t>b.  4 and 8</a:t>
            </a:r>
          </a:p>
          <a:p>
            <a:pPr eaLnBrk="1" hangingPunct="1"/>
            <a:endParaRPr lang="en-US" altLang="en-US" sz="2400" b="1">
              <a:latin typeface="Times New Roman" pitchFamily="18" charset="0"/>
            </a:endParaRPr>
          </a:p>
          <a:p>
            <a:pPr eaLnBrk="1" hangingPunct="1"/>
            <a:r>
              <a:rPr lang="en-US" altLang="en-US" sz="2400" b="1">
                <a:latin typeface="Times New Roman" pitchFamily="18" charset="0"/>
              </a:rPr>
              <a:t>c.  5 and 10</a:t>
            </a:r>
          </a:p>
          <a:p>
            <a:pPr eaLnBrk="1" hangingPunct="1"/>
            <a:endParaRPr lang="en-US" altLang="en-US" sz="2400" b="1">
              <a:latin typeface="Times New Roman" pitchFamily="18" charset="0"/>
            </a:endParaRPr>
          </a:p>
          <a:p>
            <a:pPr eaLnBrk="1" hangingPunct="1"/>
            <a:r>
              <a:rPr lang="en-US" altLang="en-US" sz="2400" b="1">
                <a:latin typeface="Times New Roman" pitchFamily="18" charset="0"/>
              </a:rPr>
              <a:t>d.  2 and 14</a:t>
            </a:r>
            <a:endParaRPr lang="en-US" altLang="en-US" sz="2400">
              <a:latin typeface="Times New Roman" pitchFamily="18" charset="0"/>
              <a:cs typeface="Times New Roman" pitchFamily="18" charset="0"/>
            </a:endParaRPr>
          </a:p>
        </p:txBody>
      </p:sp>
      <p:sp>
        <p:nvSpPr>
          <p:cNvPr id="22540" name="Text Box 12"/>
          <p:cNvSpPr txBox="1">
            <a:spLocks noChangeArrowheads="1"/>
          </p:cNvSpPr>
          <p:nvPr/>
        </p:nvSpPr>
        <p:spPr bwMode="auto">
          <a:xfrm>
            <a:off x="3155950" y="3941763"/>
            <a:ext cx="1704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(6+16)/2 = 11</a:t>
            </a:r>
          </a:p>
        </p:txBody>
      </p:sp>
      <p:sp>
        <p:nvSpPr>
          <p:cNvPr id="6150" name="Line 14"/>
          <p:cNvSpPr>
            <a:spLocks noChangeShapeType="1"/>
          </p:cNvSpPr>
          <p:nvPr/>
        </p:nvSpPr>
        <p:spPr bwMode="auto">
          <a:xfrm>
            <a:off x="4648200" y="2328863"/>
            <a:ext cx="752475" cy="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 name="Line 15"/>
          <p:cNvSpPr>
            <a:spLocks noChangeShapeType="1"/>
          </p:cNvSpPr>
          <p:nvPr/>
        </p:nvSpPr>
        <p:spPr bwMode="auto">
          <a:xfrm>
            <a:off x="5900738" y="2324100"/>
            <a:ext cx="338137" cy="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 name="Group 21"/>
          <p:cNvGrpSpPr>
            <a:grpSpLocks/>
          </p:cNvGrpSpPr>
          <p:nvPr/>
        </p:nvGrpSpPr>
        <p:grpSpPr bwMode="auto">
          <a:xfrm>
            <a:off x="5610225" y="3933825"/>
            <a:ext cx="2416175" cy="396875"/>
            <a:chOff x="3534" y="2478"/>
            <a:chExt cx="1522" cy="250"/>
          </a:xfrm>
        </p:grpSpPr>
        <p:sp>
          <p:nvSpPr>
            <p:cNvPr id="6168" name="Text Box 13"/>
            <p:cNvSpPr txBox="1">
              <a:spLocks noChangeArrowheads="1"/>
            </p:cNvSpPr>
            <p:nvPr/>
          </p:nvSpPr>
          <p:spPr bwMode="auto">
            <a:xfrm>
              <a:off x="3534" y="2478"/>
              <a:ext cx="152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cs typeface="Arial" charset="0"/>
                </a:rPr>
                <a:t>√ </a:t>
              </a:r>
              <a:r>
                <a:rPr lang="en-US" altLang="en-US" sz="2000" b="1">
                  <a:solidFill>
                    <a:srgbClr val="FFFF00"/>
                  </a:solidFill>
                </a:rPr>
                <a:t>(6</a:t>
              </a:r>
              <a:r>
                <a:rPr lang="en-US" altLang="en-US" sz="2000" b="1">
                  <a:solidFill>
                    <a:srgbClr val="FFFF00"/>
                  </a:solidFill>
                  <a:cs typeface="Arial" charset="0"/>
                </a:rPr>
                <a:t>•</a:t>
              </a:r>
              <a:r>
                <a:rPr lang="en-US" altLang="en-US" sz="2000" b="1">
                  <a:solidFill>
                    <a:srgbClr val="FFFF00"/>
                  </a:solidFill>
                </a:rPr>
                <a:t>16) = </a:t>
              </a:r>
              <a:r>
                <a:rPr lang="en-US" altLang="en-US" sz="2000" b="1">
                  <a:solidFill>
                    <a:srgbClr val="FFFF00"/>
                  </a:solidFill>
                  <a:cs typeface="Arial" charset="0"/>
                </a:rPr>
                <a:t>√</a:t>
              </a:r>
              <a:r>
                <a:rPr lang="en-US" altLang="en-US" sz="2000" b="1">
                  <a:solidFill>
                    <a:srgbClr val="FFFF00"/>
                  </a:solidFill>
                </a:rPr>
                <a:t>96 </a:t>
              </a:r>
              <a:r>
                <a:rPr lang="en-US" altLang="en-US" sz="2000" b="1">
                  <a:solidFill>
                    <a:srgbClr val="FFFF00"/>
                  </a:solidFill>
                  <a:cs typeface="Arial" charset="0"/>
                </a:rPr>
                <a:t>≈ 9.8</a:t>
              </a:r>
            </a:p>
          </p:txBody>
        </p:sp>
        <p:sp>
          <p:nvSpPr>
            <p:cNvPr id="6169" name="Line 16"/>
            <p:cNvSpPr>
              <a:spLocks noChangeShapeType="1"/>
            </p:cNvSpPr>
            <p:nvPr/>
          </p:nvSpPr>
          <p:spPr bwMode="auto">
            <a:xfrm>
              <a:off x="3675" y="2517"/>
              <a:ext cx="474" cy="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0" name="Line 17"/>
            <p:cNvSpPr>
              <a:spLocks noChangeShapeType="1"/>
            </p:cNvSpPr>
            <p:nvPr/>
          </p:nvSpPr>
          <p:spPr bwMode="auto">
            <a:xfrm>
              <a:off x="4422" y="2516"/>
              <a:ext cx="213" cy="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2546" name="Text Box 18"/>
          <p:cNvSpPr txBox="1">
            <a:spLocks noChangeArrowheads="1"/>
          </p:cNvSpPr>
          <p:nvPr/>
        </p:nvSpPr>
        <p:spPr bwMode="auto">
          <a:xfrm>
            <a:off x="3149600" y="4660900"/>
            <a:ext cx="142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(4+8)/2 = 6</a:t>
            </a:r>
          </a:p>
        </p:txBody>
      </p:sp>
      <p:sp>
        <p:nvSpPr>
          <p:cNvPr id="22547" name="Text Box 19"/>
          <p:cNvSpPr txBox="1">
            <a:spLocks noChangeArrowheads="1"/>
          </p:cNvSpPr>
          <p:nvPr/>
        </p:nvSpPr>
        <p:spPr bwMode="auto">
          <a:xfrm>
            <a:off x="3155950" y="5380038"/>
            <a:ext cx="1774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(5+10)/2 = 7.5</a:t>
            </a:r>
          </a:p>
        </p:txBody>
      </p:sp>
      <p:sp>
        <p:nvSpPr>
          <p:cNvPr id="22548" name="Text Box 20"/>
          <p:cNvSpPr txBox="1">
            <a:spLocks noChangeArrowheads="1"/>
          </p:cNvSpPr>
          <p:nvPr/>
        </p:nvSpPr>
        <p:spPr bwMode="auto">
          <a:xfrm>
            <a:off x="3155950" y="6099175"/>
            <a:ext cx="15636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rPr>
              <a:t>(2+14)/2 = 8</a:t>
            </a:r>
          </a:p>
        </p:txBody>
      </p:sp>
      <p:grpSp>
        <p:nvGrpSpPr>
          <p:cNvPr id="3" name="Group 34"/>
          <p:cNvGrpSpPr>
            <a:grpSpLocks/>
          </p:cNvGrpSpPr>
          <p:nvPr/>
        </p:nvGrpSpPr>
        <p:grpSpPr bwMode="auto">
          <a:xfrm>
            <a:off x="5610225" y="4752975"/>
            <a:ext cx="2416175" cy="396875"/>
            <a:chOff x="3596" y="2994"/>
            <a:chExt cx="1522" cy="250"/>
          </a:xfrm>
        </p:grpSpPr>
        <p:sp>
          <p:nvSpPr>
            <p:cNvPr id="6165" name="Text Box 23"/>
            <p:cNvSpPr txBox="1">
              <a:spLocks noChangeArrowheads="1"/>
            </p:cNvSpPr>
            <p:nvPr/>
          </p:nvSpPr>
          <p:spPr bwMode="auto">
            <a:xfrm>
              <a:off x="3596" y="2994"/>
              <a:ext cx="152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cs typeface="Arial" charset="0"/>
                </a:rPr>
                <a:t>√ </a:t>
              </a:r>
              <a:r>
                <a:rPr lang="en-US" altLang="en-US" sz="2000" b="1">
                  <a:solidFill>
                    <a:srgbClr val="FFFF00"/>
                  </a:solidFill>
                </a:rPr>
                <a:t>(4</a:t>
              </a:r>
              <a:r>
                <a:rPr lang="en-US" altLang="en-US" sz="2000" b="1">
                  <a:solidFill>
                    <a:srgbClr val="FFFF00"/>
                  </a:solidFill>
                  <a:cs typeface="Arial" charset="0"/>
                </a:rPr>
                <a:t>•</a:t>
              </a:r>
              <a:r>
                <a:rPr lang="en-US" altLang="en-US" sz="2000" b="1">
                  <a:solidFill>
                    <a:srgbClr val="FFFF00"/>
                  </a:solidFill>
                </a:rPr>
                <a:t>8) = </a:t>
              </a:r>
              <a:r>
                <a:rPr lang="en-US" altLang="en-US" sz="2000" b="1">
                  <a:solidFill>
                    <a:srgbClr val="FFFF00"/>
                  </a:solidFill>
                  <a:cs typeface="Arial" charset="0"/>
                </a:rPr>
                <a:t>√</a:t>
              </a:r>
              <a:r>
                <a:rPr lang="en-US" altLang="en-US" sz="2000" b="1">
                  <a:solidFill>
                    <a:srgbClr val="FFFF00"/>
                  </a:solidFill>
                </a:rPr>
                <a:t>32 </a:t>
              </a:r>
              <a:r>
                <a:rPr lang="en-US" altLang="en-US" sz="2000" b="1">
                  <a:solidFill>
                    <a:srgbClr val="FFFF00"/>
                  </a:solidFill>
                  <a:cs typeface="Arial" charset="0"/>
                </a:rPr>
                <a:t>≈ 5.66</a:t>
              </a:r>
            </a:p>
          </p:txBody>
        </p:sp>
        <p:sp>
          <p:nvSpPr>
            <p:cNvPr id="6166" name="Line 24"/>
            <p:cNvSpPr>
              <a:spLocks noChangeShapeType="1"/>
            </p:cNvSpPr>
            <p:nvPr/>
          </p:nvSpPr>
          <p:spPr bwMode="auto">
            <a:xfrm>
              <a:off x="3737" y="3033"/>
              <a:ext cx="474" cy="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Line 25"/>
            <p:cNvSpPr>
              <a:spLocks noChangeShapeType="1"/>
            </p:cNvSpPr>
            <p:nvPr/>
          </p:nvSpPr>
          <p:spPr bwMode="auto">
            <a:xfrm>
              <a:off x="4393" y="3032"/>
              <a:ext cx="213" cy="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 name="Group 26"/>
          <p:cNvGrpSpPr>
            <a:grpSpLocks/>
          </p:cNvGrpSpPr>
          <p:nvPr/>
        </p:nvGrpSpPr>
        <p:grpSpPr bwMode="auto">
          <a:xfrm>
            <a:off x="5610225" y="5421313"/>
            <a:ext cx="2557463" cy="396875"/>
            <a:chOff x="3534" y="2478"/>
            <a:chExt cx="1611" cy="250"/>
          </a:xfrm>
        </p:grpSpPr>
        <p:sp>
          <p:nvSpPr>
            <p:cNvPr id="6162" name="Text Box 27"/>
            <p:cNvSpPr txBox="1">
              <a:spLocks noChangeArrowheads="1"/>
            </p:cNvSpPr>
            <p:nvPr/>
          </p:nvSpPr>
          <p:spPr bwMode="auto">
            <a:xfrm>
              <a:off x="3534" y="2478"/>
              <a:ext cx="161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cs typeface="Arial" charset="0"/>
                </a:rPr>
                <a:t>√ </a:t>
              </a:r>
              <a:r>
                <a:rPr lang="en-US" altLang="en-US" sz="2000" b="1">
                  <a:solidFill>
                    <a:srgbClr val="FFFF00"/>
                  </a:solidFill>
                </a:rPr>
                <a:t>(5</a:t>
              </a:r>
              <a:r>
                <a:rPr lang="en-US" altLang="en-US" sz="2000" b="1">
                  <a:solidFill>
                    <a:srgbClr val="FFFF00"/>
                  </a:solidFill>
                  <a:cs typeface="Arial" charset="0"/>
                </a:rPr>
                <a:t>•</a:t>
              </a:r>
              <a:r>
                <a:rPr lang="en-US" altLang="en-US" sz="2000" b="1">
                  <a:solidFill>
                    <a:srgbClr val="FFFF00"/>
                  </a:solidFill>
                </a:rPr>
                <a:t>10) = </a:t>
              </a:r>
              <a:r>
                <a:rPr lang="en-US" altLang="en-US" sz="2000" b="1">
                  <a:solidFill>
                    <a:srgbClr val="FFFF00"/>
                  </a:solidFill>
                  <a:cs typeface="Arial" charset="0"/>
                </a:rPr>
                <a:t>√</a:t>
              </a:r>
              <a:r>
                <a:rPr lang="en-US" altLang="en-US" sz="2000" b="1">
                  <a:solidFill>
                    <a:srgbClr val="FFFF00"/>
                  </a:solidFill>
                </a:rPr>
                <a:t>50 </a:t>
              </a:r>
              <a:r>
                <a:rPr lang="en-US" altLang="en-US" sz="2000" b="1">
                  <a:solidFill>
                    <a:srgbClr val="FFFF00"/>
                  </a:solidFill>
                  <a:cs typeface="Arial" charset="0"/>
                </a:rPr>
                <a:t>≈ 7.07</a:t>
              </a:r>
            </a:p>
          </p:txBody>
        </p:sp>
        <p:sp>
          <p:nvSpPr>
            <p:cNvPr id="6163" name="Line 28"/>
            <p:cNvSpPr>
              <a:spLocks noChangeShapeType="1"/>
            </p:cNvSpPr>
            <p:nvPr/>
          </p:nvSpPr>
          <p:spPr bwMode="auto">
            <a:xfrm>
              <a:off x="3675" y="2517"/>
              <a:ext cx="474" cy="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4" name="Line 29"/>
            <p:cNvSpPr>
              <a:spLocks noChangeShapeType="1"/>
            </p:cNvSpPr>
            <p:nvPr/>
          </p:nvSpPr>
          <p:spPr bwMode="auto">
            <a:xfrm>
              <a:off x="4422" y="2516"/>
              <a:ext cx="213" cy="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 name="Group 30"/>
          <p:cNvGrpSpPr>
            <a:grpSpLocks/>
          </p:cNvGrpSpPr>
          <p:nvPr/>
        </p:nvGrpSpPr>
        <p:grpSpPr bwMode="auto">
          <a:xfrm>
            <a:off x="5610225" y="6154738"/>
            <a:ext cx="2557463" cy="396875"/>
            <a:chOff x="3534" y="2478"/>
            <a:chExt cx="1611" cy="250"/>
          </a:xfrm>
        </p:grpSpPr>
        <p:sp>
          <p:nvSpPr>
            <p:cNvPr id="6159" name="Text Box 31"/>
            <p:cNvSpPr txBox="1">
              <a:spLocks noChangeArrowheads="1"/>
            </p:cNvSpPr>
            <p:nvPr/>
          </p:nvSpPr>
          <p:spPr bwMode="auto">
            <a:xfrm>
              <a:off x="3534" y="2478"/>
              <a:ext cx="161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solidFill>
                    <a:srgbClr val="FFFF00"/>
                  </a:solidFill>
                  <a:cs typeface="Arial" charset="0"/>
                </a:rPr>
                <a:t>√ </a:t>
              </a:r>
              <a:r>
                <a:rPr lang="en-US" altLang="en-US" sz="2000" b="1">
                  <a:solidFill>
                    <a:srgbClr val="FFFF00"/>
                  </a:solidFill>
                </a:rPr>
                <a:t>(2</a:t>
              </a:r>
              <a:r>
                <a:rPr lang="en-US" altLang="en-US" sz="2000" b="1">
                  <a:solidFill>
                    <a:srgbClr val="FFFF00"/>
                  </a:solidFill>
                  <a:cs typeface="Arial" charset="0"/>
                </a:rPr>
                <a:t>•</a:t>
              </a:r>
              <a:r>
                <a:rPr lang="en-US" altLang="en-US" sz="2000" b="1">
                  <a:solidFill>
                    <a:srgbClr val="FFFF00"/>
                  </a:solidFill>
                </a:rPr>
                <a:t>14) = </a:t>
              </a:r>
              <a:r>
                <a:rPr lang="en-US" altLang="en-US" sz="2000" b="1">
                  <a:solidFill>
                    <a:srgbClr val="FFFF00"/>
                  </a:solidFill>
                  <a:cs typeface="Arial" charset="0"/>
                </a:rPr>
                <a:t>√</a:t>
              </a:r>
              <a:r>
                <a:rPr lang="en-US" altLang="en-US" sz="2000" b="1">
                  <a:solidFill>
                    <a:srgbClr val="FFFF00"/>
                  </a:solidFill>
                </a:rPr>
                <a:t>28 </a:t>
              </a:r>
              <a:r>
                <a:rPr lang="en-US" altLang="en-US" sz="2000" b="1">
                  <a:solidFill>
                    <a:srgbClr val="FFFF00"/>
                  </a:solidFill>
                  <a:cs typeface="Arial" charset="0"/>
                </a:rPr>
                <a:t>≈ 5.29</a:t>
              </a:r>
            </a:p>
          </p:txBody>
        </p:sp>
        <p:sp>
          <p:nvSpPr>
            <p:cNvPr id="6160" name="Line 32"/>
            <p:cNvSpPr>
              <a:spLocks noChangeShapeType="1"/>
            </p:cNvSpPr>
            <p:nvPr/>
          </p:nvSpPr>
          <p:spPr bwMode="auto">
            <a:xfrm>
              <a:off x="3675" y="2517"/>
              <a:ext cx="474" cy="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1" name="Line 33"/>
            <p:cNvSpPr>
              <a:spLocks noChangeShapeType="1"/>
            </p:cNvSpPr>
            <p:nvPr/>
          </p:nvSpPr>
          <p:spPr bwMode="auto">
            <a:xfrm>
              <a:off x="4422" y="2516"/>
              <a:ext cx="213" cy="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4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54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54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54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9" grpId="0"/>
      <p:bldP spid="22540" grpId="0"/>
      <p:bldP spid="22546" grpId="0"/>
      <p:bldP spid="22547" grpId="0"/>
      <p:bldP spid="2254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446088" y="128588"/>
            <a:ext cx="8229600" cy="768350"/>
          </a:xfrm>
        </p:spPr>
        <p:txBody>
          <a:bodyPr/>
          <a:lstStyle/>
          <a:p>
            <a:pPr eaLnBrk="1" hangingPunct="1"/>
            <a:r>
              <a:rPr lang="en-US" altLang="en-US" sz="3600" b="1" dirty="0" smtClean="0"/>
              <a:t>Example 1</a:t>
            </a:r>
          </a:p>
        </p:txBody>
      </p:sp>
      <p:sp>
        <p:nvSpPr>
          <p:cNvPr id="1028" name="Rectangle 3"/>
          <p:cNvSpPr>
            <a:spLocks noChangeArrowheads="1"/>
          </p:cNvSpPr>
          <p:nvPr/>
        </p:nvSpPr>
        <p:spPr bwMode="auto">
          <a:xfrm>
            <a:off x="0" y="32956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029" name="Rectangle 4"/>
          <p:cNvSpPr>
            <a:spLocks noChangeArrowheads="1"/>
          </p:cNvSpPr>
          <p:nvPr/>
        </p:nvSpPr>
        <p:spPr bwMode="auto">
          <a:xfrm>
            <a:off x="0" y="30670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graphicFrame>
        <p:nvGraphicFramePr>
          <p:cNvPr id="1026" name="Object 9"/>
          <p:cNvGraphicFramePr>
            <a:graphicFrameLocks noChangeAspect="1"/>
          </p:cNvGraphicFramePr>
          <p:nvPr/>
        </p:nvGraphicFramePr>
        <p:xfrm>
          <a:off x="0" y="0"/>
          <a:ext cx="914400" cy="596900"/>
        </p:xfrm>
        <a:graphic>
          <a:graphicData uri="http://schemas.openxmlformats.org/presentationml/2006/ole">
            <mc:AlternateContent xmlns:mc="http://schemas.openxmlformats.org/markup-compatibility/2006">
              <mc:Choice xmlns:v="urn:schemas-microsoft-com:vml" Requires="v">
                <p:oleObj spid="_x0000_s1045" name="Equation" r:id="rId3" imgW="914400" imgH="596880" progId="Equation.DSMT4">
                  <p:embed/>
                </p:oleObj>
              </mc:Choice>
              <mc:Fallback>
                <p:oleObj name="Equation" r:id="rId3" imgW="914400" imgH="596880" progId="Equation.DSMT4">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596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782" name="Text Box 14"/>
          <p:cNvSpPr txBox="1">
            <a:spLocks noChangeArrowheads="1"/>
          </p:cNvSpPr>
          <p:nvPr/>
        </p:nvSpPr>
        <p:spPr bwMode="auto">
          <a:xfrm>
            <a:off x="679450" y="1133475"/>
            <a:ext cx="3538220"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1257300" algn="l"/>
              </a:tabLst>
              <a:defRPr>
                <a:solidFill>
                  <a:schemeClr val="tx1"/>
                </a:solidFill>
                <a:latin typeface="Arial" charset="0"/>
              </a:defRPr>
            </a:lvl1pPr>
            <a:lvl2pPr marL="742950" indent="-285750" eaLnBrk="0" hangingPunct="0">
              <a:tabLst>
                <a:tab pos="1257300" algn="l"/>
              </a:tabLst>
              <a:defRPr>
                <a:solidFill>
                  <a:schemeClr val="tx1"/>
                </a:solidFill>
                <a:latin typeface="Arial" charset="0"/>
              </a:defRPr>
            </a:lvl2pPr>
            <a:lvl3pPr marL="1143000" indent="-228600" eaLnBrk="0" hangingPunct="0">
              <a:tabLst>
                <a:tab pos="1257300" algn="l"/>
              </a:tabLst>
              <a:defRPr>
                <a:solidFill>
                  <a:schemeClr val="tx1"/>
                </a:solidFill>
                <a:latin typeface="Arial" charset="0"/>
              </a:defRPr>
            </a:lvl3pPr>
            <a:lvl4pPr marL="1600200" indent="-228600" eaLnBrk="0" hangingPunct="0">
              <a:tabLst>
                <a:tab pos="1257300" algn="l"/>
              </a:tabLst>
              <a:defRPr>
                <a:solidFill>
                  <a:schemeClr val="tx1"/>
                </a:solidFill>
                <a:latin typeface="Arial" charset="0"/>
              </a:defRPr>
            </a:lvl4pPr>
            <a:lvl5pPr marL="2057400" indent="-228600" eaLnBrk="0" hangingPunct="0">
              <a:tabLst>
                <a:tab pos="1257300" algn="l"/>
              </a:tabLst>
              <a:defRPr>
                <a:solidFill>
                  <a:schemeClr val="tx1"/>
                </a:solidFill>
                <a:latin typeface="Arial" charset="0"/>
              </a:defRPr>
            </a:lvl5pPr>
            <a:lvl6pPr marL="2514600" indent="-228600" eaLnBrk="0" fontAlgn="base" hangingPunct="0">
              <a:spcBef>
                <a:spcPct val="0"/>
              </a:spcBef>
              <a:spcAft>
                <a:spcPct val="0"/>
              </a:spcAft>
              <a:tabLst>
                <a:tab pos="1257300" algn="l"/>
              </a:tabLst>
              <a:defRPr>
                <a:solidFill>
                  <a:schemeClr val="tx1"/>
                </a:solidFill>
                <a:latin typeface="Arial" charset="0"/>
              </a:defRPr>
            </a:lvl6pPr>
            <a:lvl7pPr marL="2971800" indent="-228600" eaLnBrk="0" fontAlgn="base" hangingPunct="0">
              <a:spcBef>
                <a:spcPct val="0"/>
              </a:spcBef>
              <a:spcAft>
                <a:spcPct val="0"/>
              </a:spcAft>
              <a:tabLst>
                <a:tab pos="1257300" algn="l"/>
              </a:tabLst>
              <a:defRPr>
                <a:solidFill>
                  <a:schemeClr val="tx1"/>
                </a:solidFill>
                <a:latin typeface="Arial" charset="0"/>
              </a:defRPr>
            </a:lvl7pPr>
            <a:lvl8pPr marL="3429000" indent="-228600" eaLnBrk="0" fontAlgn="base" hangingPunct="0">
              <a:spcBef>
                <a:spcPct val="0"/>
              </a:spcBef>
              <a:spcAft>
                <a:spcPct val="0"/>
              </a:spcAft>
              <a:tabLst>
                <a:tab pos="1257300" algn="l"/>
              </a:tabLst>
              <a:defRPr>
                <a:solidFill>
                  <a:schemeClr val="tx1"/>
                </a:solidFill>
                <a:latin typeface="Arial" charset="0"/>
              </a:defRPr>
            </a:lvl8pPr>
            <a:lvl9pPr marL="3886200" indent="-228600" eaLnBrk="0" fontAlgn="base" hangingPunct="0">
              <a:spcBef>
                <a:spcPct val="0"/>
              </a:spcBef>
              <a:spcAft>
                <a:spcPct val="0"/>
              </a:spcAft>
              <a:tabLst>
                <a:tab pos="1257300" algn="l"/>
              </a:tabLst>
              <a:defRPr>
                <a:solidFill>
                  <a:schemeClr val="tx1"/>
                </a:solidFill>
                <a:latin typeface="Arial" charset="0"/>
              </a:defRPr>
            </a:lvl9pPr>
          </a:lstStyle>
          <a:p>
            <a:r>
              <a:rPr lang="en-US" sz="2800" b="1" dirty="0"/>
              <a:t>Identify the similar triangles in the diagram.</a:t>
            </a:r>
          </a:p>
        </p:txBody>
      </p:sp>
      <mc:AlternateContent xmlns:mc="http://schemas.openxmlformats.org/markup-compatibility/2006" xmlns:a14="http://schemas.microsoft.com/office/drawing/2010/main">
        <mc:Choice Requires="a14">
          <p:sp>
            <p:nvSpPr>
              <p:cNvPr id="32788" name="Text Box 20"/>
              <p:cNvSpPr txBox="1">
                <a:spLocks noChangeArrowheads="1"/>
              </p:cNvSpPr>
              <p:nvPr/>
            </p:nvSpPr>
            <p:spPr bwMode="auto">
              <a:xfrm>
                <a:off x="679450" y="4479290"/>
                <a:ext cx="7831138" cy="13843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marL="1371600" indent="-1371600" eaLnBrk="0" hangingPunct="0">
                  <a:tabLst>
                    <a:tab pos="1257300" algn="l"/>
                  </a:tabLst>
                  <a:defRPr>
                    <a:solidFill>
                      <a:schemeClr val="tx1"/>
                    </a:solidFill>
                    <a:latin typeface="Arial" charset="0"/>
                  </a:defRPr>
                </a:lvl1pPr>
                <a:lvl2pPr marL="742950" indent="-285750" eaLnBrk="0" hangingPunct="0">
                  <a:tabLst>
                    <a:tab pos="1257300" algn="l"/>
                  </a:tabLst>
                  <a:defRPr>
                    <a:solidFill>
                      <a:schemeClr val="tx1"/>
                    </a:solidFill>
                    <a:latin typeface="Arial" charset="0"/>
                  </a:defRPr>
                </a:lvl2pPr>
                <a:lvl3pPr marL="1143000" indent="-228600" eaLnBrk="0" hangingPunct="0">
                  <a:tabLst>
                    <a:tab pos="1257300" algn="l"/>
                  </a:tabLst>
                  <a:defRPr>
                    <a:solidFill>
                      <a:schemeClr val="tx1"/>
                    </a:solidFill>
                    <a:latin typeface="Arial" charset="0"/>
                  </a:defRPr>
                </a:lvl3pPr>
                <a:lvl4pPr marL="1600200" indent="-228600" eaLnBrk="0" hangingPunct="0">
                  <a:tabLst>
                    <a:tab pos="1257300" algn="l"/>
                  </a:tabLst>
                  <a:defRPr>
                    <a:solidFill>
                      <a:schemeClr val="tx1"/>
                    </a:solidFill>
                    <a:latin typeface="Arial" charset="0"/>
                  </a:defRPr>
                </a:lvl4pPr>
                <a:lvl5pPr marL="2057400" indent="-228600" eaLnBrk="0" hangingPunct="0">
                  <a:tabLst>
                    <a:tab pos="1257300" algn="l"/>
                  </a:tabLst>
                  <a:defRPr>
                    <a:solidFill>
                      <a:schemeClr val="tx1"/>
                    </a:solidFill>
                    <a:latin typeface="Arial" charset="0"/>
                  </a:defRPr>
                </a:lvl5pPr>
                <a:lvl6pPr marL="2514600" indent="-228600" eaLnBrk="0" fontAlgn="base" hangingPunct="0">
                  <a:spcBef>
                    <a:spcPct val="0"/>
                  </a:spcBef>
                  <a:spcAft>
                    <a:spcPct val="0"/>
                  </a:spcAft>
                  <a:tabLst>
                    <a:tab pos="1257300" algn="l"/>
                  </a:tabLst>
                  <a:defRPr>
                    <a:solidFill>
                      <a:schemeClr val="tx1"/>
                    </a:solidFill>
                    <a:latin typeface="Arial" charset="0"/>
                  </a:defRPr>
                </a:lvl6pPr>
                <a:lvl7pPr marL="2971800" indent="-228600" eaLnBrk="0" fontAlgn="base" hangingPunct="0">
                  <a:spcBef>
                    <a:spcPct val="0"/>
                  </a:spcBef>
                  <a:spcAft>
                    <a:spcPct val="0"/>
                  </a:spcAft>
                  <a:tabLst>
                    <a:tab pos="1257300" algn="l"/>
                  </a:tabLst>
                  <a:defRPr>
                    <a:solidFill>
                      <a:schemeClr val="tx1"/>
                    </a:solidFill>
                    <a:latin typeface="Arial" charset="0"/>
                  </a:defRPr>
                </a:lvl7pPr>
                <a:lvl8pPr marL="3429000" indent="-228600" eaLnBrk="0" fontAlgn="base" hangingPunct="0">
                  <a:spcBef>
                    <a:spcPct val="0"/>
                  </a:spcBef>
                  <a:spcAft>
                    <a:spcPct val="0"/>
                  </a:spcAft>
                  <a:tabLst>
                    <a:tab pos="1257300" algn="l"/>
                  </a:tabLst>
                  <a:defRPr>
                    <a:solidFill>
                      <a:schemeClr val="tx1"/>
                    </a:solidFill>
                    <a:latin typeface="Arial" charset="0"/>
                  </a:defRPr>
                </a:lvl8pPr>
                <a:lvl9pPr marL="3886200" indent="-228600" eaLnBrk="0" fontAlgn="base" hangingPunct="0">
                  <a:spcBef>
                    <a:spcPct val="0"/>
                  </a:spcBef>
                  <a:spcAft>
                    <a:spcPct val="0"/>
                  </a:spcAft>
                  <a:tabLst>
                    <a:tab pos="1257300" algn="l"/>
                  </a:tabLst>
                  <a:defRPr>
                    <a:solidFill>
                      <a:schemeClr val="tx1"/>
                    </a:solidFill>
                    <a:latin typeface="Arial" charset="0"/>
                  </a:defRPr>
                </a:lvl9pPr>
              </a:lstStyle>
              <a:p>
                <a:pPr eaLnBrk="1" hangingPunct="1">
                  <a:lnSpc>
                    <a:spcPct val="90000"/>
                  </a:lnSpc>
                  <a:spcBef>
                    <a:spcPct val="20000"/>
                  </a:spcBef>
                  <a:spcAft>
                    <a:spcPct val="20000"/>
                  </a:spcAft>
                  <a:buClr>
                    <a:srgbClr val="FFFFFF"/>
                  </a:buClr>
                </a:pPr>
                <a:r>
                  <a:rPr lang="en-US" altLang="en-US" sz="2400" b="1" dirty="0" smtClean="0">
                    <a:solidFill>
                      <a:srgbClr val="FFEB55"/>
                    </a:solidFill>
                  </a:rPr>
                  <a:t>Answer:  </a:t>
                </a:r>
                <a:r>
                  <a:rPr lang="en-US" altLang="en-US" sz="2400" b="1" dirty="0" smtClean="0"/>
                  <a:t>Because of the shared angles and the right triangles, all three triangles are similar to each other:  </a:t>
                </a:r>
                <a14:m>
                  <m:oMath xmlns:m="http://schemas.openxmlformats.org/officeDocument/2006/math">
                    <m:r>
                      <a:rPr lang="en-US" altLang="en-US" sz="2400" b="1" i="1" smtClean="0">
                        <a:latin typeface="Cambria Math"/>
                        <a:ea typeface="Cambria Math"/>
                      </a:rPr>
                      <m:t>∆</m:t>
                    </m:r>
                    <m:r>
                      <a:rPr lang="en-US" altLang="en-US" sz="2400" b="1" i="1" smtClean="0">
                        <a:latin typeface="Cambria Math"/>
                        <a:ea typeface="Cambria Math"/>
                      </a:rPr>
                      <m:t>𝑸𝑴𝑷</m:t>
                    </m:r>
                    <m:r>
                      <a:rPr lang="en-US" altLang="en-US" sz="2400" b="1" i="1" smtClean="0">
                        <a:latin typeface="Cambria Math"/>
                        <a:ea typeface="Cambria Math"/>
                      </a:rPr>
                      <m:t>~∆</m:t>
                    </m:r>
                    <m:r>
                      <a:rPr lang="en-US" altLang="en-US" sz="2400" b="1" i="1" smtClean="0">
                        <a:latin typeface="Cambria Math"/>
                        <a:ea typeface="Cambria Math"/>
                      </a:rPr>
                      <m:t>𝑵𝑸𝑷</m:t>
                    </m:r>
                    <m:r>
                      <a:rPr lang="en-US" altLang="en-US" sz="2400" b="1" i="1" smtClean="0">
                        <a:latin typeface="Cambria Math"/>
                        <a:ea typeface="Cambria Math"/>
                      </a:rPr>
                      <m:t>~∆</m:t>
                    </m:r>
                    <m:r>
                      <a:rPr lang="en-US" altLang="en-US" sz="2400" b="1" i="1" smtClean="0">
                        <a:latin typeface="Cambria Math"/>
                        <a:ea typeface="Cambria Math"/>
                      </a:rPr>
                      <m:t>𝑵𝑴𝑸</m:t>
                    </m:r>
                  </m:oMath>
                </a14:m>
                <a:endParaRPr lang="en-US" altLang="en-US" sz="2400" b="1" dirty="0"/>
              </a:p>
            </p:txBody>
          </p:sp>
        </mc:Choice>
        <mc:Fallback xmlns="">
          <p:sp>
            <p:nvSpPr>
              <p:cNvPr id="32788" name="Text Box 20"/>
              <p:cNvSpPr txBox="1">
                <a:spLocks noRot="1" noChangeAspect="1" noMove="1" noResize="1" noEditPoints="1" noAdjustHandles="1" noChangeArrowheads="1" noChangeShapeType="1" noTextEdit="1"/>
              </p:cNvSpPr>
              <p:nvPr/>
            </p:nvSpPr>
            <p:spPr bwMode="auto">
              <a:xfrm>
                <a:off x="679450" y="4479290"/>
                <a:ext cx="7831138" cy="1384300"/>
              </a:xfrm>
              <a:prstGeom prst="rect">
                <a:avLst/>
              </a:prstGeom>
              <a:blipFill rotWithShape="1">
                <a:blip r:embed="rId5"/>
                <a:stretch>
                  <a:fillRect l="-1167" t="-5727" r="-1712"/>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pic>
        <p:nvPicPr>
          <p:cNvPr id="17" name="Picture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534694" y="1195647"/>
            <a:ext cx="4264430" cy="2485506"/>
          </a:xfrm>
          <a:prstGeom prst="rect">
            <a:avLst/>
          </a:prstGeom>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2782"/>
                                        </p:tgtEl>
                                        <p:attrNameLst>
                                          <p:attrName>style.visibility</p:attrName>
                                        </p:attrNameLst>
                                      </p:cBhvr>
                                      <p:to>
                                        <p:strVal val="visible"/>
                                      </p:to>
                                    </p:set>
                                    <p:animEffect transition="in" filter="wipe(left)">
                                      <p:cBhvr>
                                        <p:cTn id="7" dur="500"/>
                                        <p:tgtEl>
                                          <p:spTgt spid="327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88"/>
                                        </p:tgtEl>
                                        <p:attrNameLst>
                                          <p:attrName>style.visibility</p:attrName>
                                        </p:attrNameLst>
                                      </p:cBhvr>
                                      <p:to>
                                        <p:strVal val="visible"/>
                                      </p:to>
                                    </p:set>
                                    <p:animEffect transition="in" filter="wipe(left)">
                                      <p:cBhvr>
                                        <p:cTn id="12" dur="500"/>
                                        <p:tgtEl>
                                          <p:spTgt spid="327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82" grpId="0"/>
      <p:bldP spid="3278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63500"/>
            <a:ext cx="8229600" cy="898525"/>
          </a:xfrm>
        </p:spPr>
        <p:txBody>
          <a:bodyPr/>
          <a:lstStyle/>
          <a:p>
            <a:pPr eaLnBrk="1" hangingPunct="1"/>
            <a:r>
              <a:rPr lang="en-US" altLang="en-US" sz="3600" b="1" dirty="0" smtClean="0"/>
              <a:t>Example 2</a:t>
            </a:r>
          </a:p>
        </p:txBody>
      </p:sp>
      <p:sp>
        <p:nvSpPr>
          <p:cNvPr id="7171" name="Rectangle 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3806" name="Text Box 14"/>
          <p:cNvSpPr txBox="1">
            <a:spLocks noChangeArrowheads="1"/>
          </p:cNvSpPr>
          <p:nvPr/>
        </p:nvSpPr>
        <p:spPr bwMode="auto">
          <a:xfrm>
            <a:off x="619125" y="1053782"/>
            <a:ext cx="4581525"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1257300" algn="l"/>
              </a:tabLst>
              <a:defRPr>
                <a:solidFill>
                  <a:schemeClr val="tx1"/>
                </a:solidFill>
                <a:latin typeface="Arial" charset="0"/>
              </a:defRPr>
            </a:lvl1pPr>
            <a:lvl2pPr marL="742950" indent="-285750" eaLnBrk="0" hangingPunct="0">
              <a:tabLst>
                <a:tab pos="1257300" algn="l"/>
              </a:tabLst>
              <a:defRPr>
                <a:solidFill>
                  <a:schemeClr val="tx1"/>
                </a:solidFill>
                <a:latin typeface="Arial" charset="0"/>
              </a:defRPr>
            </a:lvl2pPr>
            <a:lvl3pPr marL="1143000" indent="-228600" eaLnBrk="0" hangingPunct="0">
              <a:tabLst>
                <a:tab pos="1257300" algn="l"/>
              </a:tabLst>
              <a:defRPr>
                <a:solidFill>
                  <a:schemeClr val="tx1"/>
                </a:solidFill>
                <a:latin typeface="Arial" charset="0"/>
              </a:defRPr>
            </a:lvl3pPr>
            <a:lvl4pPr marL="1600200" indent="-228600" eaLnBrk="0" hangingPunct="0">
              <a:tabLst>
                <a:tab pos="1257300" algn="l"/>
              </a:tabLst>
              <a:defRPr>
                <a:solidFill>
                  <a:schemeClr val="tx1"/>
                </a:solidFill>
                <a:latin typeface="Arial" charset="0"/>
              </a:defRPr>
            </a:lvl4pPr>
            <a:lvl5pPr marL="2057400" indent="-228600" eaLnBrk="0" hangingPunct="0">
              <a:tabLst>
                <a:tab pos="1257300" algn="l"/>
              </a:tabLst>
              <a:defRPr>
                <a:solidFill>
                  <a:schemeClr val="tx1"/>
                </a:solidFill>
                <a:latin typeface="Arial" charset="0"/>
              </a:defRPr>
            </a:lvl5pPr>
            <a:lvl6pPr marL="2514600" indent="-228600" eaLnBrk="0" fontAlgn="base" hangingPunct="0">
              <a:spcBef>
                <a:spcPct val="0"/>
              </a:spcBef>
              <a:spcAft>
                <a:spcPct val="0"/>
              </a:spcAft>
              <a:tabLst>
                <a:tab pos="1257300" algn="l"/>
              </a:tabLst>
              <a:defRPr>
                <a:solidFill>
                  <a:schemeClr val="tx1"/>
                </a:solidFill>
                <a:latin typeface="Arial" charset="0"/>
              </a:defRPr>
            </a:lvl6pPr>
            <a:lvl7pPr marL="2971800" indent="-228600" eaLnBrk="0" fontAlgn="base" hangingPunct="0">
              <a:spcBef>
                <a:spcPct val="0"/>
              </a:spcBef>
              <a:spcAft>
                <a:spcPct val="0"/>
              </a:spcAft>
              <a:tabLst>
                <a:tab pos="1257300" algn="l"/>
              </a:tabLst>
              <a:defRPr>
                <a:solidFill>
                  <a:schemeClr val="tx1"/>
                </a:solidFill>
                <a:latin typeface="Arial" charset="0"/>
              </a:defRPr>
            </a:lvl7pPr>
            <a:lvl8pPr marL="3429000" indent="-228600" eaLnBrk="0" fontAlgn="base" hangingPunct="0">
              <a:spcBef>
                <a:spcPct val="0"/>
              </a:spcBef>
              <a:spcAft>
                <a:spcPct val="0"/>
              </a:spcAft>
              <a:tabLst>
                <a:tab pos="1257300" algn="l"/>
              </a:tabLst>
              <a:defRPr>
                <a:solidFill>
                  <a:schemeClr val="tx1"/>
                </a:solidFill>
                <a:latin typeface="Arial" charset="0"/>
              </a:defRPr>
            </a:lvl8pPr>
            <a:lvl9pPr marL="3886200" indent="-228600" eaLnBrk="0" fontAlgn="base" hangingPunct="0">
              <a:spcBef>
                <a:spcPct val="0"/>
              </a:spcBef>
              <a:spcAft>
                <a:spcPct val="0"/>
              </a:spcAft>
              <a:tabLst>
                <a:tab pos="1257300" algn="l"/>
              </a:tabLst>
              <a:defRPr>
                <a:solidFill>
                  <a:schemeClr val="tx1"/>
                </a:solidFill>
                <a:latin typeface="Arial" charset="0"/>
              </a:defRPr>
            </a:lvl9pPr>
          </a:lstStyle>
          <a:p>
            <a:r>
              <a:rPr lang="en-US" sz="2400" b="1" dirty="0"/>
              <a:t>A roof has a cross section that is a right triangle.  The diagram shows the approximate dimensions of this cross section.  Find the height </a:t>
            </a:r>
            <a:r>
              <a:rPr lang="en-US" sz="2400" b="1" i="1" dirty="0"/>
              <a:t>h </a:t>
            </a:r>
            <a:r>
              <a:rPr lang="en-US" sz="2400" b="1" dirty="0"/>
              <a:t>of the roof.</a:t>
            </a:r>
          </a:p>
        </p:txBody>
      </p:sp>
      <mc:AlternateContent xmlns:mc="http://schemas.openxmlformats.org/markup-compatibility/2006" xmlns:a14="http://schemas.microsoft.com/office/drawing/2010/main">
        <mc:Choice Requires="a14">
          <p:sp>
            <p:nvSpPr>
              <p:cNvPr id="33808" name="Text Box 16"/>
              <p:cNvSpPr txBox="1">
                <a:spLocks noChangeArrowheads="1"/>
              </p:cNvSpPr>
              <p:nvPr/>
            </p:nvSpPr>
            <p:spPr bwMode="auto">
              <a:xfrm>
                <a:off x="619125" y="4133850"/>
                <a:ext cx="7831138" cy="116967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marL="1371600" indent="-1371600" eaLnBrk="0" hangingPunct="0">
                  <a:tabLst>
                    <a:tab pos="1257300" algn="l"/>
                  </a:tabLst>
                  <a:defRPr>
                    <a:solidFill>
                      <a:schemeClr val="tx1"/>
                    </a:solidFill>
                    <a:latin typeface="Arial" charset="0"/>
                  </a:defRPr>
                </a:lvl1pPr>
                <a:lvl2pPr marL="742950" indent="-285750" eaLnBrk="0" hangingPunct="0">
                  <a:tabLst>
                    <a:tab pos="1257300" algn="l"/>
                  </a:tabLst>
                  <a:defRPr>
                    <a:solidFill>
                      <a:schemeClr val="tx1"/>
                    </a:solidFill>
                    <a:latin typeface="Arial" charset="0"/>
                  </a:defRPr>
                </a:lvl2pPr>
                <a:lvl3pPr marL="1143000" indent="-228600" eaLnBrk="0" hangingPunct="0">
                  <a:tabLst>
                    <a:tab pos="1257300" algn="l"/>
                  </a:tabLst>
                  <a:defRPr>
                    <a:solidFill>
                      <a:schemeClr val="tx1"/>
                    </a:solidFill>
                    <a:latin typeface="Arial" charset="0"/>
                  </a:defRPr>
                </a:lvl3pPr>
                <a:lvl4pPr marL="1600200" indent="-228600" eaLnBrk="0" hangingPunct="0">
                  <a:tabLst>
                    <a:tab pos="1257300" algn="l"/>
                  </a:tabLst>
                  <a:defRPr>
                    <a:solidFill>
                      <a:schemeClr val="tx1"/>
                    </a:solidFill>
                    <a:latin typeface="Arial" charset="0"/>
                  </a:defRPr>
                </a:lvl4pPr>
                <a:lvl5pPr marL="2057400" indent="-228600" eaLnBrk="0" hangingPunct="0">
                  <a:tabLst>
                    <a:tab pos="1257300" algn="l"/>
                  </a:tabLst>
                  <a:defRPr>
                    <a:solidFill>
                      <a:schemeClr val="tx1"/>
                    </a:solidFill>
                    <a:latin typeface="Arial" charset="0"/>
                  </a:defRPr>
                </a:lvl5pPr>
                <a:lvl6pPr marL="2514600" indent="-228600" eaLnBrk="0" fontAlgn="base" hangingPunct="0">
                  <a:spcBef>
                    <a:spcPct val="0"/>
                  </a:spcBef>
                  <a:spcAft>
                    <a:spcPct val="0"/>
                  </a:spcAft>
                  <a:tabLst>
                    <a:tab pos="1257300" algn="l"/>
                  </a:tabLst>
                  <a:defRPr>
                    <a:solidFill>
                      <a:schemeClr val="tx1"/>
                    </a:solidFill>
                    <a:latin typeface="Arial" charset="0"/>
                  </a:defRPr>
                </a:lvl6pPr>
                <a:lvl7pPr marL="2971800" indent="-228600" eaLnBrk="0" fontAlgn="base" hangingPunct="0">
                  <a:spcBef>
                    <a:spcPct val="0"/>
                  </a:spcBef>
                  <a:spcAft>
                    <a:spcPct val="0"/>
                  </a:spcAft>
                  <a:tabLst>
                    <a:tab pos="1257300" algn="l"/>
                  </a:tabLst>
                  <a:defRPr>
                    <a:solidFill>
                      <a:schemeClr val="tx1"/>
                    </a:solidFill>
                    <a:latin typeface="Arial" charset="0"/>
                  </a:defRPr>
                </a:lvl7pPr>
                <a:lvl8pPr marL="3429000" indent="-228600" eaLnBrk="0" fontAlgn="base" hangingPunct="0">
                  <a:spcBef>
                    <a:spcPct val="0"/>
                  </a:spcBef>
                  <a:spcAft>
                    <a:spcPct val="0"/>
                  </a:spcAft>
                  <a:tabLst>
                    <a:tab pos="1257300" algn="l"/>
                  </a:tabLst>
                  <a:defRPr>
                    <a:solidFill>
                      <a:schemeClr val="tx1"/>
                    </a:solidFill>
                    <a:latin typeface="Arial" charset="0"/>
                  </a:defRPr>
                </a:lvl8pPr>
                <a:lvl9pPr marL="3886200" indent="-228600" eaLnBrk="0" fontAlgn="base" hangingPunct="0">
                  <a:spcBef>
                    <a:spcPct val="0"/>
                  </a:spcBef>
                  <a:spcAft>
                    <a:spcPct val="0"/>
                  </a:spcAft>
                  <a:tabLst>
                    <a:tab pos="1257300" algn="l"/>
                  </a:tabLst>
                  <a:defRPr>
                    <a:solidFill>
                      <a:schemeClr val="tx1"/>
                    </a:solidFill>
                    <a:latin typeface="Arial" charset="0"/>
                  </a:defRPr>
                </a:lvl9pPr>
              </a:lstStyle>
              <a:p>
                <a:pPr eaLnBrk="1" hangingPunct="1">
                  <a:lnSpc>
                    <a:spcPct val="90000"/>
                  </a:lnSpc>
                  <a:spcBef>
                    <a:spcPct val="20000"/>
                  </a:spcBef>
                  <a:spcAft>
                    <a:spcPct val="20000"/>
                  </a:spcAft>
                  <a:buClr>
                    <a:srgbClr val="FFFFFF"/>
                  </a:buClr>
                </a:pPr>
                <a:r>
                  <a:rPr lang="en-US" altLang="en-US" sz="2400" b="1" dirty="0" smtClean="0">
                    <a:solidFill>
                      <a:srgbClr val="FFEB55"/>
                    </a:solidFill>
                  </a:rPr>
                  <a:t>Answer:   </a:t>
                </a:r>
                <a:r>
                  <a:rPr lang="en-US" altLang="en-US" sz="2400" b="1" dirty="0" smtClean="0">
                    <a:solidFill>
                      <a:srgbClr val="FFEB55"/>
                    </a:solidFill>
                    <a:sym typeface="Symbol"/>
                  </a:rPr>
                  <a:t>SRW ~ TRS</a:t>
                </a:r>
                <a:endParaRPr lang="en-US" altLang="en-US" sz="2400" b="1" dirty="0" smtClean="0">
                  <a:solidFill>
                    <a:srgbClr val="FFEB55"/>
                  </a:solidFill>
                </a:endParaRPr>
              </a:p>
              <a:p>
                <a:pPr eaLnBrk="1" hangingPunct="1">
                  <a:lnSpc>
                    <a:spcPct val="90000"/>
                  </a:lnSpc>
                  <a:spcBef>
                    <a:spcPct val="20000"/>
                  </a:spcBef>
                  <a:spcAft>
                    <a:spcPct val="20000"/>
                  </a:spcAft>
                  <a:buClr>
                    <a:srgbClr val="FFFFFF"/>
                  </a:buClr>
                </a:pPr>
                <a:r>
                  <a:rPr lang="en-US" altLang="en-US" sz="2400" b="1" dirty="0" smtClean="0">
                    <a:solidFill>
                      <a:srgbClr val="FFEB55"/>
                    </a:solidFill>
                  </a:rPr>
                  <a:t> </a:t>
                </a:r>
                <a14:m>
                  <m:oMath xmlns:m="http://schemas.openxmlformats.org/officeDocument/2006/math">
                    <m:f>
                      <m:fPr>
                        <m:ctrlPr>
                          <a:rPr lang="en-US" altLang="en-US" sz="2400" i="1" dirty="0" smtClean="0">
                            <a:latin typeface="Cambria Math"/>
                          </a:rPr>
                        </m:ctrlPr>
                      </m:fPr>
                      <m:num>
                        <m:r>
                          <a:rPr lang="en-US" altLang="en-US" sz="2400" b="0" i="1" dirty="0" smtClean="0">
                            <a:latin typeface="Cambria Math"/>
                          </a:rPr>
                          <m:t>𝑙𝑜𝑛𝑔</m:t>
                        </m:r>
                      </m:num>
                      <m:den>
                        <m:r>
                          <a:rPr lang="en-US" altLang="en-US" sz="2400" b="0" i="1" dirty="0" smtClean="0">
                            <a:latin typeface="Cambria Math"/>
                          </a:rPr>
                          <m:t>𝑙𝑜𝑛𝑔</m:t>
                        </m:r>
                      </m:den>
                    </m:f>
                    <m:r>
                      <a:rPr lang="en-US" altLang="en-US" sz="2400" b="0" i="1" dirty="0" smtClean="0">
                        <a:latin typeface="Cambria Math"/>
                      </a:rPr>
                      <m:t>=</m:t>
                    </m:r>
                    <m:f>
                      <m:fPr>
                        <m:ctrlPr>
                          <a:rPr lang="en-US" altLang="en-US" sz="2400" b="0" i="1" dirty="0" smtClean="0">
                            <a:latin typeface="Cambria Math"/>
                          </a:rPr>
                        </m:ctrlPr>
                      </m:fPr>
                      <m:num>
                        <m:r>
                          <a:rPr lang="en-US" altLang="en-US" sz="2400" b="0" i="1" dirty="0" smtClean="0">
                            <a:latin typeface="Cambria Math"/>
                          </a:rPr>
                          <m:t>h𝑦𝑝</m:t>
                        </m:r>
                      </m:num>
                      <m:den>
                        <m:r>
                          <a:rPr lang="en-US" altLang="en-US" sz="2400" b="0" i="1" dirty="0" smtClean="0">
                            <a:latin typeface="Cambria Math"/>
                          </a:rPr>
                          <m:t>h𝑦𝑝</m:t>
                        </m:r>
                      </m:den>
                    </m:f>
                    <m:r>
                      <a:rPr lang="en-US" altLang="en-US" sz="2400" b="0" i="1" dirty="0" smtClean="0">
                        <a:latin typeface="Cambria Math"/>
                      </a:rPr>
                      <m:t>          </m:t>
                    </m:r>
                    <m:f>
                      <m:fPr>
                        <m:ctrlPr>
                          <a:rPr lang="en-US" altLang="en-US" sz="2400" i="1" dirty="0" smtClean="0">
                            <a:latin typeface="Cambria Math"/>
                          </a:rPr>
                        </m:ctrlPr>
                      </m:fPr>
                      <m:num>
                        <m:r>
                          <a:rPr lang="en-US" altLang="en-US" sz="2400" b="0" i="1" dirty="0" smtClean="0">
                            <a:latin typeface="Cambria Math"/>
                          </a:rPr>
                          <m:t>h</m:t>
                        </m:r>
                      </m:num>
                      <m:den>
                        <m:r>
                          <a:rPr lang="en-US" altLang="en-US" sz="2400" b="0" i="1" dirty="0" smtClean="0">
                            <a:latin typeface="Cambria Math"/>
                          </a:rPr>
                          <m:t>60</m:t>
                        </m:r>
                      </m:den>
                    </m:f>
                    <m:r>
                      <a:rPr lang="en-US" altLang="en-US" sz="2400" b="0" i="1" dirty="0" smtClean="0">
                        <a:latin typeface="Cambria Math"/>
                      </a:rPr>
                      <m:t>=</m:t>
                    </m:r>
                    <m:f>
                      <m:fPr>
                        <m:ctrlPr>
                          <a:rPr lang="en-US" altLang="en-US" sz="2400" b="0" i="1" dirty="0" smtClean="0">
                            <a:latin typeface="Cambria Math"/>
                          </a:rPr>
                        </m:ctrlPr>
                      </m:fPr>
                      <m:num>
                        <m:r>
                          <a:rPr lang="en-US" altLang="en-US" sz="2400" b="0" i="1" dirty="0" smtClean="0">
                            <a:latin typeface="Cambria Math"/>
                          </a:rPr>
                          <m:t>25</m:t>
                        </m:r>
                      </m:num>
                      <m:den>
                        <m:r>
                          <a:rPr lang="en-US" altLang="en-US" sz="2400" b="0" i="1" dirty="0" smtClean="0">
                            <a:latin typeface="Cambria Math"/>
                          </a:rPr>
                          <m:t>65</m:t>
                        </m:r>
                      </m:den>
                    </m:f>
                    <m:r>
                      <a:rPr lang="en-US" altLang="en-US" sz="2400" b="0" i="1" dirty="0" smtClean="0">
                        <a:latin typeface="Cambria Math"/>
                      </a:rPr>
                      <m:t>        65</m:t>
                    </m:r>
                    <m:r>
                      <a:rPr lang="en-US" altLang="en-US" sz="2400" b="0" i="1" dirty="0" smtClean="0">
                        <a:latin typeface="Cambria Math"/>
                      </a:rPr>
                      <m:t>h</m:t>
                    </m:r>
                    <m:r>
                      <a:rPr lang="en-US" altLang="en-US" sz="2400" b="0" i="1" dirty="0" smtClean="0">
                        <a:latin typeface="Cambria Math"/>
                      </a:rPr>
                      <m:t>=1500         </m:t>
                    </m:r>
                    <m:r>
                      <a:rPr lang="en-US" altLang="en-US" sz="2400" b="0" i="1" dirty="0" smtClean="0">
                        <a:latin typeface="Cambria Math"/>
                      </a:rPr>
                      <m:t>h</m:t>
                    </m:r>
                    <m:r>
                      <a:rPr lang="en-US" altLang="en-US" sz="2400" b="0" i="1" dirty="0" smtClean="0">
                        <a:latin typeface="Cambria Math"/>
                      </a:rPr>
                      <m:t>=23.077</m:t>
                    </m:r>
                  </m:oMath>
                </a14:m>
                <a:endParaRPr lang="en-US" altLang="en-US" sz="2400" dirty="0"/>
              </a:p>
            </p:txBody>
          </p:sp>
        </mc:Choice>
        <mc:Fallback xmlns="">
          <p:sp>
            <p:nvSpPr>
              <p:cNvPr id="33808" name="Text Box 16"/>
              <p:cNvSpPr txBox="1">
                <a:spLocks noRot="1" noChangeAspect="1" noMove="1" noResize="1" noEditPoints="1" noAdjustHandles="1" noChangeArrowheads="1" noChangeShapeType="1" noTextEdit="1"/>
              </p:cNvSpPr>
              <p:nvPr/>
            </p:nvSpPr>
            <p:spPr bwMode="auto">
              <a:xfrm>
                <a:off x="619125" y="4133850"/>
                <a:ext cx="7831138" cy="1169670"/>
              </a:xfrm>
              <a:prstGeom prst="rect">
                <a:avLst/>
              </a:prstGeom>
              <a:blipFill rotWithShape="1">
                <a:blip r:embed="rId2"/>
                <a:stretch>
                  <a:fillRect l="-1246" t="-7292"/>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3053" y="1207452"/>
            <a:ext cx="3358342" cy="2244436"/>
          </a:xfrm>
          <a:prstGeom prst="rect">
            <a:avLst/>
          </a:prstGeom>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806"/>
                                        </p:tgtEl>
                                        <p:attrNameLst>
                                          <p:attrName>style.visibility</p:attrName>
                                        </p:attrNameLst>
                                      </p:cBhvr>
                                      <p:to>
                                        <p:strVal val="visible"/>
                                      </p:to>
                                    </p:set>
                                    <p:animEffect transition="in" filter="wipe(left)">
                                      <p:cBhvr>
                                        <p:cTn id="7" dur="500"/>
                                        <p:tgtEl>
                                          <p:spTgt spid="338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808"/>
                                        </p:tgtEl>
                                        <p:attrNameLst>
                                          <p:attrName>style.visibility</p:attrName>
                                        </p:attrNameLst>
                                      </p:cBhvr>
                                      <p:to>
                                        <p:strVal val="visible"/>
                                      </p:to>
                                    </p:set>
                                    <p:animEffect transition="in" filter="wipe(left)">
                                      <p:cBhvr>
                                        <p:cTn id="12" dur="500"/>
                                        <p:tgtEl>
                                          <p:spTgt spid="338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6" grpId="0"/>
      <p:bldP spid="3380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446088" y="128588"/>
            <a:ext cx="8229600" cy="768350"/>
          </a:xfrm>
        </p:spPr>
        <p:txBody>
          <a:bodyPr/>
          <a:lstStyle/>
          <a:p>
            <a:pPr eaLnBrk="1" hangingPunct="1"/>
            <a:r>
              <a:rPr lang="en-US" altLang="en-US" sz="3600" b="1" dirty="0" smtClean="0"/>
              <a:t>Example 3</a:t>
            </a:r>
          </a:p>
        </p:txBody>
      </p:sp>
      <p:sp>
        <p:nvSpPr>
          <p:cNvPr id="1028" name="Rectangle 3"/>
          <p:cNvSpPr>
            <a:spLocks noChangeArrowheads="1"/>
          </p:cNvSpPr>
          <p:nvPr/>
        </p:nvSpPr>
        <p:spPr bwMode="auto">
          <a:xfrm>
            <a:off x="0" y="32956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029" name="Rectangle 4"/>
          <p:cNvSpPr>
            <a:spLocks noChangeArrowheads="1"/>
          </p:cNvSpPr>
          <p:nvPr/>
        </p:nvSpPr>
        <p:spPr bwMode="auto">
          <a:xfrm>
            <a:off x="0" y="30670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graphicFrame>
        <p:nvGraphicFramePr>
          <p:cNvPr id="1026" name="Object 9"/>
          <p:cNvGraphicFramePr>
            <a:graphicFrameLocks noChangeAspect="1"/>
          </p:cNvGraphicFramePr>
          <p:nvPr/>
        </p:nvGraphicFramePr>
        <p:xfrm>
          <a:off x="0" y="0"/>
          <a:ext cx="914400" cy="596900"/>
        </p:xfrm>
        <a:graphic>
          <a:graphicData uri="http://schemas.openxmlformats.org/presentationml/2006/ole">
            <mc:AlternateContent xmlns:mc="http://schemas.openxmlformats.org/markup-compatibility/2006">
              <mc:Choice xmlns:v="urn:schemas-microsoft-com:vml" Requires="v">
                <p:oleObj spid="_x0000_s2053" name="Equation" r:id="rId3" imgW="914400" imgH="596880" progId="Equation.DSMT4">
                  <p:embed/>
                </p:oleObj>
              </mc:Choice>
              <mc:Fallback>
                <p:oleObj name="Equation" r:id="rId3" imgW="914400" imgH="5968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596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782" name="Text Box 14"/>
          <p:cNvSpPr txBox="1">
            <a:spLocks noChangeArrowheads="1"/>
          </p:cNvSpPr>
          <p:nvPr/>
        </p:nvSpPr>
        <p:spPr bwMode="auto">
          <a:xfrm>
            <a:off x="679450" y="1133475"/>
            <a:ext cx="7481570" cy="775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1257300" algn="l"/>
              </a:tabLst>
              <a:defRPr>
                <a:solidFill>
                  <a:schemeClr val="tx1"/>
                </a:solidFill>
                <a:latin typeface="Arial" charset="0"/>
              </a:defRPr>
            </a:lvl1pPr>
            <a:lvl2pPr marL="742950" indent="-285750" eaLnBrk="0" hangingPunct="0">
              <a:tabLst>
                <a:tab pos="1257300" algn="l"/>
              </a:tabLst>
              <a:defRPr>
                <a:solidFill>
                  <a:schemeClr val="tx1"/>
                </a:solidFill>
                <a:latin typeface="Arial" charset="0"/>
              </a:defRPr>
            </a:lvl2pPr>
            <a:lvl3pPr marL="1143000" indent="-228600" eaLnBrk="0" hangingPunct="0">
              <a:tabLst>
                <a:tab pos="1257300" algn="l"/>
              </a:tabLst>
              <a:defRPr>
                <a:solidFill>
                  <a:schemeClr val="tx1"/>
                </a:solidFill>
                <a:latin typeface="Arial" charset="0"/>
              </a:defRPr>
            </a:lvl3pPr>
            <a:lvl4pPr marL="1600200" indent="-228600" eaLnBrk="0" hangingPunct="0">
              <a:tabLst>
                <a:tab pos="1257300" algn="l"/>
              </a:tabLst>
              <a:defRPr>
                <a:solidFill>
                  <a:schemeClr val="tx1"/>
                </a:solidFill>
                <a:latin typeface="Arial" charset="0"/>
              </a:defRPr>
            </a:lvl4pPr>
            <a:lvl5pPr marL="2057400" indent="-228600" eaLnBrk="0" hangingPunct="0">
              <a:tabLst>
                <a:tab pos="1257300" algn="l"/>
              </a:tabLst>
              <a:defRPr>
                <a:solidFill>
                  <a:schemeClr val="tx1"/>
                </a:solidFill>
                <a:latin typeface="Arial" charset="0"/>
              </a:defRPr>
            </a:lvl5pPr>
            <a:lvl6pPr marL="2514600" indent="-228600" eaLnBrk="0" fontAlgn="base" hangingPunct="0">
              <a:spcBef>
                <a:spcPct val="0"/>
              </a:spcBef>
              <a:spcAft>
                <a:spcPct val="0"/>
              </a:spcAft>
              <a:tabLst>
                <a:tab pos="1257300" algn="l"/>
              </a:tabLst>
              <a:defRPr>
                <a:solidFill>
                  <a:schemeClr val="tx1"/>
                </a:solidFill>
                <a:latin typeface="Arial" charset="0"/>
              </a:defRPr>
            </a:lvl6pPr>
            <a:lvl7pPr marL="2971800" indent="-228600" eaLnBrk="0" fontAlgn="base" hangingPunct="0">
              <a:spcBef>
                <a:spcPct val="0"/>
              </a:spcBef>
              <a:spcAft>
                <a:spcPct val="0"/>
              </a:spcAft>
              <a:tabLst>
                <a:tab pos="1257300" algn="l"/>
              </a:tabLst>
              <a:defRPr>
                <a:solidFill>
                  <a:schemeClr val="tx1"/>
                </a:solidFill>
                <a:latin typeface="Arial" charset="0"/>
              </a:defRPr>
            </a:lvl7pPr>
            <a:lvl8pPr marL="3429000" indent="-228600" eaLnBrk="0" fontAlgn="base" hangingPunct="0">
              <a:spcBef>
                <a:spcPct val="0"/>
              </a:spcBef>
              <a:spcAft>
                <a:spcPct val="0"/>
              </a:spcAft>
              <a:tabLst>
                <a:tab pos="1257300" algn="l"/>
              </a:tabLst>
              <a:defRPr>
                <a:solidFill>
                  <a:schemeClr val="tx1"/>
                </a:solidFill>
                <a:latin typeface="Arial" charset="0"/>
              </a:defRPr>
            </a:lvl8pPr>
            <a:lvl9pPr marL="3886200" indent="-228600" eaLnBrk="0" fontAlgn="base" hangingPunct="0">
              <a:spcBef>
                <a:spcPct val="0"/>
              </a:spcBef>
              <a:spcAft>
                <a:spcPct val="0"/>
              </a:spcAft>
              <a:tabLst>
                <a:tab pos="1257300" algn="l"/>
              </a:tabLst>
              <a:defRPr>
                <a:solidFill>
                  <a:schemeClr val="tx1"/>
                </a:solidFill>
                <a:latin typeface="Arial" charset="0"/>
              </a:defRPr>
            </a:lvl9pPr>
          </a:lstStyle>
          <a:p>
            <a:r>
              <a:rPr lang="en-US" sz="2800" b="1" dirty="0"/>
              <a:t>Find the geometric mean of 8 and 10</a:t>
            </a:r>
          </a:p>
        </p:txBody>
      </p:sp>
      <mc:AlternateContent xmlns:mc="http://schemas.openxmlformats.org/markup-compatibility/2006" xmlns:a14="http://schemas.microsoft.com/office/drawing/2010/main">
        <mc:Choice Requires="a14">
          <p:sp>
            <p:nvSpPr>
              <p:cNvPr id="32788" name="Text Box 20"/>
              <p:cNvSpPr txBox="1">
                <a:spLocks noChangeArrowheads="1"/>
              </p:cNvSpPr>
              <p:nvPr/>
            </p:nvSpPr>
            <p:spPr bwMode="auto">
              <a:xfrm>
                <a:off x="679450" y="2696210"/>
                <a:ext cx="7831138" cy="13843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marL="1371600" indent="-1371600" eaLnBrk="0" hangingPunct="0">
                  <a:tabLst>
                    <a:tab pos="1257300" algn="l"/>
                  </a:tabLst>
                  <a:defRPr>
                    <a:solidFill>
                      <a:schemeClr val="tx1"/>
                    </a:solidFill>
                    <a:latin typeface="Arial" charset="0"/>
                  </a:defRPr>
                </a:lvl1pPr>
                <a:lvl2pPr marL="742950" indent="-285750" eaLnBrk="0" hangingPunct="0">
                  <a:tabLst>
                    <a:tab pos="1257300" algn="l"/>
                  </a:tabLst>
                  <a:defRPr>
                    <a:solidFill>
                      <a:schemeClr val="tx1"/>
                    </a:solidFill>
                    <a:latin typeface="Arial" charset="0"/>
                  </a:defRPr>
                </a:lvl2pPr>
                <a:lvl3pPr marL="1143000" indent="-228600" eaLnBrk="0" hangingPunct="0">
                  <a:tabLst>
                    <a:tab pos="1257300" algn="l"/>
                  </a:tabLst>
                  <a:defRPr>
                    <a:solidFill>
                      <a:schemeClr val="tx1"/>
                    </a:solidFill>
                    <a:latin typeface="Arial" charset="0"/>
                  </a:defRPr>
                </a:lvl3pPr>
                <a:lvl4pPr marL="1600200" indent="-228600" eaLnBrk="0" hangingPunct="0">
                  <a:tabLst>
                    <a:tab pos="1257300" algn="l"/>
                  </a:tabLst>
                  <a:defRPr>
                    <a:solidFill>
                      <a:schemeClr val="tx1"/>
                    </a:solidFill>
                    <a:latin typeface="Arial" charset="0"/>
                  </a:defRPr>
                </a:lvl4pPr>
                <a:lvl5pPr marL="2057400" indent="-228600" eaLnBrk="0" hangingPunct="0">
                  <a:tabLst>
                    <a:tab pos="1257300" algn="l"/>
                  </a:tabLst>
                  <a:defRPr>
                    <a:solidFill>
                      <a:schemeClr val="tx1"/>
                    </a:solidFill>
                    <a:latin typeface="Arial" charset="0"/>
                  </a:defRPr>
                </a:lvl5pPr>
                <a:lvl6pPr marL="2514600" indent="-228600" eaLnBrk="0" fontAlgn="base" hangingPunct="0">
                  <a:spcBef>
                    <a:spcPct val="0"/>
                  </a:spcBef>
                  <a:spcAft>
                    <a:spcPct val="0"/>
                  </a:spcAft>
                  <a:tabLst>
                    <a:tab pos="1257300" algn="l"/>
                  </a:tabLst>
                  <a:defRPr>
                    <a:solidFill>
                      <a:schemeClr val="tx1"/>
                    </a:solidFill>
                    <a:latin typeface="Arial" charset="0"/>
                  </a:defRPr>
                </a:lvl6pPr>
                <a:lvl7pPr marL="2971800" indent="-228600" eaLnBrk="0" fontAlgn="base" hangingPunct="0">
                  <a:spcBef>
                    <a:spcPct val="0"/>
                  </a:spcBef>
                  <a:spcAft>
                    <a:spcPct val="0"/>
                  </a:spcAft>
                  <a:tabLst>
                    <a:tab pos="1257300" algn="l"/>
                  </a:tabLst>
                  <a:defRPr>
                    <a:solidFill>
                      <a:schemeClr val="tx1"/>
                    </a:solidFill>
                    <a:latin typeface="Arial" charset="0"/>
                  </a:defRPr>
                </a:lvl7pPr>
                <a:lvl8pPr marL="3429000" indent="-228600" eaLnBrk="0" fontAlgn="base" hangingPunct="0">
                  <a:spcBef>
                    <a:spcPct val="0"/>
                  </a:spcBef>
                  <a:spcAft>
                    <a:spcPct val="0"/>
                  </a:spcAft>
                  <a:tabLst>
                    <a:tab pos="1257300" algn="l"/>
                  </a:tabLst>
                  <a:defRPr>
                    <a:solidFill>
                      <a:schemeClr val="tx1"/>
                    </a:solidFill>
                    <a:latin typeface="Arial" charset="0"/>
                  </a:defRPr>
                </a:lvl8pPr>
                <a:lvl9pPr marL="3886200" indent="-228600" eaLnBrk="0" fontAlgn="base" hangingPunct="0">
                  <a:spcBef>
                    <a:spcPct val="0"/>
                  </a:spcBef>
                  <a:spcAft>
                    <a:spcPct val="0"/>
                  </a:spcAft>
                  <a:tabLst>
                    <a:tab pos="1257300" algn="l"/>
                  </a:tabLst>
                  <a:defRPr>
                    <a:solidFill>
                      <a:schemeClr val="tx1"/>
                    </a:solidFill>
                    <a:latin typeface="Arial" charset="0"/>
                  </a:defRPr>
                </a:lvl9pPr>
              </a:lstStyle>
              <a:p>
                <a:pPr eaLnBrk="1" hangingPunct="1">
                  <a:lnSpc>
                    <a:spcPct val="90000"/>
                  </a:lnSpc>
                  <a:spcBef>
                    <a:spcPct val="20000"/>
                  </a:spcBef>
                  <a:spcAft>
                    <a:spcPct val="20000"/>
                  </a:spcAft>
                  <a:buClr>
                    <a:srgbClr val="FFFFFF"/>
                  </a:buClr>
                </a:pPr>
                <a:r>
                  <a:rPr lang="en-US" altLang="en-US" sz="2400" b="1" dirty="0" smtClean="0">
                    <a:solidFill>
                      <a:srgbClr val="FFEB55"/>
                    </a:solidFill>
                  </a:rPr>
                  <a:t>Answer:  </a:t>
                </a:r>
                <a:r>
                  <a:rPr lang="en-US" altLang="en-US" sz="2400" b="1" dirty="0" smtClean="0"/>
                  <a:t>Geometric mean of two numbers is the square root of their product.</a:t>
                </a:r>
              </a:p>
              <a:p>
                <a:pPr eaLnBrk="1" hangingPunct="1">
                  <a:lnSpc>
                    <a:spcPct val="90000"/>
                  </a:lnSpc>
                  <a:spcBef>
                    <a:spcPct val="20000"/>
                  </a:spcBef>
                  <a:spcAft>
                    <a:spcPct val="20000"/>
                  </a:spcAft>
                  <a:buClr>
                    <a:srgbClr val="FFFFFF"/>
                  </a:buClr>
                </a:pPr>
                <a14:m>
                  <m:oMathPara xmlns:m="http://schemas.openxmlformats.org/officeDocument/2006/math">
                    <m:oMathParaPr>
                      <m:jc m:val="centerGroup"/>
                    </m:oMathParaPr>
                    <m:oMath xmlns:m="http://schemas.openxmlformats.org/officeDocument/2006/math">
                      <m:r>
                        <a:rPr lang="en-US" altLang="en-US" sz="2400" b="1" i="1" dirty="0" smtClean="0">
                          <a:latin typeface="Cambria Math"/>
                        </a:rPr>
                        <m:t>𝑮𝑴</m:t>
                      </m:r>
                      <m:r>
                        <a:rPr lang="en-US" altLang="en-US" sz="2400" b="1" i="1" dirty="0" smtClean="0">
                          <a:latin typeface="Cambria Math"/>
                        </a:rPr>
                        <m:t> = </m:t>
                      </m:r>
                      <m:rad>
                        <m:radPr>
                          <m:degHide m:val="on"/>
                          <m:ctrlPr>
                            <a:rPr lang="en-US" altLang="en-US" sz="2400" b="1" i="1" dirty="0" smtClean="0">
                              <a:latin typeface="Cambria Math"/>
                            </a:rPr>
                          </m:ctrlPr>
                        </m:radPr>
                        <m:deg/>
                        <m:e>
                          <m:r>
                            <a:rPr lang="en-US" altLang="en-US" sz="2400" b="1" i="1" dirty="0" smtClean="0">
                              <a:latin typeface="Cambria Math"/>
                            </a:rPr>
                            <m:t>𝟖</m:t>
                          </m:r>
                          <m:r>
                            <a:rPr lang="en-US" altLang="en-US" sz="2400" b="1" i="1" dirty="0" smtClean="0">
                              <a:latin typeface="Cambria Math"/>
                              <a:ea typeface="Cambria Math"/>
                            </a:rPr>
                            <m:t>×</m:t>
                          </m:r>
                          <m:r>
                            <a:rPr lang="en-US" altLang="en-US" sz="2400" b="1" i="1" dirty="0" smtClean="0">
                              <a:latin typeface="Cambria Math"/>
                              <a:ea typeface="Cambria Math"/>
                            </a:rPr>
                            <m:t>𝟏𝟎</m:t>
                          </m:r>
                        </m:e>
                      </m:rad>
                      <m:r>
                        <a:rPr lang="en-US" altLang="en-US" sz="2400" b="1" i="1" dirty="0" smtClean="0">
                          <a:latin typeface="Cambria Math"/>
                        </a:rPr>
                        <m:t>=</m:t>
                      </m:r>
                      <m:rad>
                        <m:radPr>
                          <m:degHide m:val="on"/>
                          <m:ctrlPr>
                            <a:rPr lang="en-US" altLang="en-US" sz="2400" b="1" i="1" dirty="0" smtClean="0">
                              <a:latin typeface="Cambria Math"/>
                            </a:rPr>
                          </m:ctrlPr>
                        </m:radPr>
                        <m:deg/>
                        <m:e>
                          <m:r>
                            <a:rPr lang="en-US" altLang="en-US" sz="2400" b="1" i="1" dirty="0" smtClean="0">
                              <a:latin typeface="Cambria Math"/>
                            </a:rPr>
                            <m:t>𝟖𝟎</m:t>
                          </m:r>
                        </m:e>
                      </m:rad>
                      <m:r>
                        <a:rPr lang="en-US" altLang="en-US" sz="2400" b="1" i="1" dirty="0" smtClean="0">
                          <a:latin typeface="Cambria Math"/>
                        </a:rPr>
                        <m:t>=</m:t>
                      </m:r>
                      <m:r>
                        <a:rPr lang="en-US" altLang="en-US" sz="2400" b="1" i="1" dirty="0" smtClean="0">
                          <a:latin typeface="Cambria Math"/>
                        </a:rPr>
                        <m:t>𝟖</m:t>
                      </m:r>
                      <m:r>
                        <a:rPr lang="en-US" altLang="en-US" sz="2400" b="1" i="1" dirty="0" smtClean="0">
                          <a:latin typeface="Cambria Math"/>
                        </a:rPr>
                        <m:t>.</m:t>
                      </m:r>
                      <m:r>
                        <a:rPr lang="en-US" altLang="en-US" sz="2400" b="1" i="1" dirty="0" smtClean="0">
                          <a:latin typeface="Cambria Math"/>
                        </a:rPr>
                        <m:t>𝟗𝟒</m:t>
                      </m:r>
                    </m:oMath>
                  </m:oMathPara>
                </a14:m>
                <a:endParaRPr lang="en-US" altLang="en-US" sz="2400" b="1" dirty="0"/>
              </a:p>
            </p:txBody>
          </p:sp>
        </mc:Choice>
        <mc:Fallback xmlns="">
          <p:sp>
            <p:nvSpPr>
              <p:cNvPr id="32788" name="Text Box 20"/>
              <p:cNvSpPr txBox="1">
                <a:spLocks noRot="1" noChangeAspect="1" noMove="1" noResize="1" noEditPoints="1" noAdjustHandles="1" noChangeArrowheads="1" noChangeShapeType="1" noTextEdit="1"/>
              </p:cNvSpPr>
              <p:nvPr/>
            </p:nvSpPr>
            <p:spPr bwMode="auto">
              <a:xfrm>
                <a:off x="679450" y="2696210"/>
                <a:ext cx="7831138" cy="1384300"/>
              </a:xfrm>
              <a:prstGeom prst="rect">
                <a:avLst/>
              </a:prstGeom>
              <a:blipFill rotWithShape="1">
                <a:blip r:embed="rId5"/>
                <a:stretch>
                  <a:fillRect l="-1167" t="-5727"/>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Tree>
    <p:extLst>
      <p:ext uri="{BB962C8B-B14F-4D97-AF65-F5344CB8AC3E}">
        <p14:creationId xmlns:p14="http://schemas.microsoft.com/office/powerpoint/2010/main" val="2137822023"/>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2782"/>
                                        </p:tgtEl>
                                        <p:attrNameLst>
                                          <p:attrName>style.visibility</p:attrName>
                                        </p:attrNameLst>
                                      </p:cBhvr>
                                      <p:to>
                                        <p:strVal val="visible"/>
                                      </p:to>
                                    </p:set>
                                    <p:animEffect transition="in" filter="wipe(left)">
                                      <p:cBhvr>
                                        <p:cTn id="7" dur="500"/>
                                        <p:tgtEl>
                                          <p:spTgt spid="327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88"/>
                                        </p:tgtEl>
                                        <p:attrNameLst>
                                          <p:attrName>style.visibility</p:attrName>
                                        </p:attrNameLst>
                                      </p:cBhvr>
                                      <p:to>
                                        <p:strVal val="visible"/>
                                      </p:to>
                                    </p:set>
                                    <p:animEffect transition="in" filter="wipe(left)">
                                      <p:cBhvr>
                                        <p:cTn id="12" dur="500"/>
                                        <p:tgtEl>
                                          <p:spTgt spid="327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82" grpId="0"/>
      <p:bldP spid="3278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82550"/>
            <a:ext cx="7772400" cy="820738"/>
          </a:xfrm>
        </p:spPr>
        <p:txBody>
          <a:bodyPr/>
          <a:lstStyle/>
          <a:p>
            <a:pPr eaLnBrk="1" hangingPunct="1"/>
            <a:r>
              <a:rPr lang="en-US" altLang="en-US" sz="3600" b="1" smtClean="0"/>
              <a:t>Application of Geometric Mean</a:t>
            </a:r>
          </a:p>
        </p:txBody>
      </p:sp>
      <p:sp>
        <p:nvSpPr>
          <p:cNvPr id="8195" name="Text Box 7"/>
          <p:cNvSpPr txBox="1">
            <a:spLocks noChangeArrowheads="1"/>
          </p:cNvSpPr>
          <p:nvPr/>
        </p:nvSpPr>
        <p:spPr bwMode="auto">
          <a:xfrm>
            <a:off x="577850" y="4929188"/>
            <a:ext cx="8228013"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latin typeface="Times New Roman" pitchFamily="18" charset="0"/>
              </a:rPr>
              <a:t>Geometric mean of two numbers a, b is square root of their product,    ab</a:t>
            </a:r>
          </a:p>
          <a:p>
            <a:pPr eaLnBrk="1" hangingPunct="1"/>
            <a:endParaRPr lang="en-US" altLang="en-US" sz="2000" b="1">
              <a:latin typeface="Times New Roman" pitchFamily="18" charset="0"/>
            </a:endParaRPr>
          </a:p>
          <a:p>
            <a:pPr eaLnBrk="1" hangingPunct="1"/>
            <a:r>
              <a:rPr lang="en-US" altLang="en-US" sz="2000" b="1">
                <a:latin typeface="Times New Roman" pitchFamily="18" charset="0"/>
              </a:rPr>
              <a:t>The length of an altitude, x,  from the 90</a:t>
            </a:r>
            <a:r>
              <a:rPr lang="en-US" altLang="en-US" sz="2000" b="1">
                <a:latin typeface="Times New Roman" pitchFamily="18" charset="0"/>
                <a:cs typeface="Times New Roman" pitchFamily="18" charset="0"/>
              </a:rPr>
              <a:t>° angle to the hypotenuse is </a:t>
            </a:r>
            <a:br>
              <a:rPr lang="en-US" altLang="en-US" sz="2000" b="1">
                <a:latin typeface="Times New Roman" pitchFamily="18" charset="0"/>
                <a:cs typeface="Times New Roman" pitchFamily="18" charset="0"/>
              </a:rPr>
            </a:br>
            <a:r>
              <a:rPr lang="en-US" altLang="en-US" sz="2000" b="1">
                <a:latin typeface="Times New Roman" pitchFamily="18" charset="0"/>
                <a:cs typeface="Times New Roman" pitchFamily="18" charset="0"/>
              </a:rPr>
              <a:t>the geometric mean of the divided hypotenuse  x =    ab</a:t>
            </a:r>
          </a:p>
        </p:txBody>
      </p:sp>
      <p:grpSp>
        <p:nvGrpSpPr>
          <p:cNvPr id="8196" name="Group 8"/>
          <p:cNvGrpSpPr>
            <a:grpSpLocks/>
          </p:cNvGrpSpPr>
          <p:nvPr/>
        </p:nvGrpSpPr>
        <p:grpSpPr bwMode="auto">
          <a:xfrm>
            <a:off x="8234363" y="4989513"/>
            <a:ext cx="387350" cy="242887"/>
            <a:chOff x="1819" y="1125"/>
            <a:chExt cx="591" cy="441"/>
          </a:xfrm>
        </p:grpSpPr>
        <p:sp>
          <p:nvSpPr>
            <p:cNvPr id="8215" name="Line 9"/>
            <p:cNvSpPr>
              <a:spLocks noChangeShapeType="1"/>
            </p:cNvSpPr>
            <p:nvPr/>
          </p:nvSpPr>
          <p:spPr bwMode="auto">
            <a:xfrm>
              <a:off x="1819" y="1417"/>
              <a:ext cx="46" cy="14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6" name="Line 10"/>
            <p:cNvSpPr>
              <a:spLocks noChangeShapeType="1"/>
            </p:cNvSpPr>
            <p:nvPr/>
          </p:nvSpPr>
          <p:spPr bwMode="auto">
            <a:xfrm flipV="1">
              <a:off x="1865" y="1125"/>
              <a:ext cx="69" cy="44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7" name="Line 11"/>
            <p:cNvSpPr>
              <a:spLocks noChangeShapeType="1"/>
            </p:cNvSpPr>
            <p:nvPr/>
          </p:nvSpPr>
          <p:spPr bwMode="auto">
            <a:xfrm>
              <a:off x="1928" y="1132"/>
              <a:ext cx="48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197" name="Group 12"/>
          <p:cNvGrpSpPr>
            <a:grpSpLocks/>
          </p:cNvGrpSpPr>
          <p:nvPr/>
        </p:nvGrpSpPr>
        <p:grpSpPr bwMode="auto">
          <a:xfrm>
            <a:off x="6269038" y="5916613"/>
            <a:ext cx="387350" cy="242887"/>
            <a:chOff x="1819" y="1125"/>
            <a:chExt cx="591" cy="441"/>
          </a:xfrm>
        </p:grpSpPr>
        <p:sp>
          <p:nvSpPr>
            <p:cNvPr id="8212" name="Line 13"/>
            <p:cNvSpPr>
              <a:spLocks noChangeShapeType="1"/>
            </p:cNvSpPr>
            <p:nvPr/>
          </p:nvSpPr>
          <p:spPr bwMode="auto">
            <a:xfrm>
              <a:off x="1819" y="1417"/>
              <a:ext cx="46" cy="14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3" name="Line 14"/>
            <p:cNvSpPr>
              <a:spLocks noChangeShapeType="1"/>
            </p:cNvSpPr>
            <p:nvPr/>
          </p:nvSpPr>
          <p:spPr bwMode="auto">
            <a:xfrm flipV="1">
              <a:off x="1865" y="1125"/>
              <a:ext cx="69" cy="44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4" name="Line 15"/>
            <p:cNvSpPr>
              <a:spLocks noChangeShapeType="1"/>
            </p:cNvSpPr>
            <p:nvPr/>
          </p:nvSpPr>
          <p:spPr bwMode="auto">
            <a:xfrm>
              <a:off x="1928" y="1132"/>
              <a:ext cx="48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198" name="Group 24"/>
          <p:cNvGrpSpPr>
            <a:grpSpLocks/>
          </p:cNvGrpSpPr>
          <p:nvPr/>
        </p:nvGrpSpPr>
        <p:grpSpPr bwMode="auto">
          <a:xfrm>
            <a:off x="111125" y="1058863"/>
            <a:ext cx="8183563" cy="3300412"/>
            <a:chOff x="111125" y="1058863"/>
            <a:chExt cx="8183563" cy="3300412"/>
          </a:xfrm>
        </p:grpSpPr>
        <p:sp>
          <p:nvSpPr>
            <p:cNvPr id="8204" name="AutoShape 3"/>
            <p:cNvSpPr>
              <a:spLocks noChangeArrowheads="1"/>
            </p:cNvSpPr>
            <p:nvPr/>
          </p:nvSpPr>
          <p:spPr bwMode="auto">
            <a:xfrm>
              <a:off x="1054100" y="1216025"/>
              <a:ext cx="7240588" cy="3140075"/>
            </a:xfrm>
            <a:prstGeom prst="rtTriangle">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5" name="Rectangle 4"/>
            <p:cNvSpPr>
              <a:spLocks noChangeArrowheads="1"/>
            </p:cNvSpPr>
            <p:nvPr/>
          </p:nvSpPr>
          <p:spPr bwMode="auto">
            <a:xfrm>
              <a:off x="1055688" y="4122738"/>
              <a:ext cx="225425" cy="236537"/>
            </a:xfrm>
            <a:prstGeom prst="rect">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6" name="Line 5"/>
            <p:cNvSpPr>
              <a:spLocks noChangeShapeType="1"/>
            </p:cNvSpPr>
            <p:nvPr/>
          </p:nvSpPr>
          <p:spPr bwMode="auto">
            <a:xfrm flipV="1">
              <a:off x="1054100" y="1716088"/>
              <a:ext cx="1144588" cy="263366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7" name="Rectangle 6"/>
            <p:cNvSpPr>
              <a:spLocks noChangeArrowheads="1"/>
            </p:cNvSpPr>
            <p:nvPr/>
          </p:nvSpPr>
          <p:spPr bwMode="auto">
            <a:xfrm rot="1358445">
              <a:off x="1984375" y="1674813"/>
              <a:ext cx="184150" cy="182562"/>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8" name="Text Box 16"/>
            <p:cNvSpPr txBox="1">
              <a:spLocks noChangeArrowheads="1"/>
            </p:cNvSpPr>
            <p:nvPr/>
          </p:nvSpPr>
          <p:spPr bwMode="auto">
            <a:xfrm>
              <a:off x="1498600" y="1058863"/>
              <a:ext cx="319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a:latin typeface="Times New Roman" pitchFamily="18" charset="0"/>
                </a:rPr>
                <a:t>a</a:t>
              </a:r>
            </a:p>
          </p:txBody>
        </p:sp>
        <p:sp>
          <p:nvSpPr>
            <p:cNvPr id="8209" name="Text Box 17"/>
            <p:cNvSpPr txBox="1">
              <a:spLocks noChangeArrowheads="1"/>
            </p:cNvSpPr>
            <p:nvPr/>
          </p:nvSpPr>
          <p:spPr bwMode="auto">
            <a:xfrm>
              <a:off x="4411663" y="234473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a:latin typeface="Times New Roman" pitchFamily="18" charset="0"/>
                </a:rPr>
                <a:t>b</a:t>
              </a:r>
            </a:p>
          </p:txBody>
        </p:sp>
        <p:sp>
          <p:nvSpPr>
            <p:cNvPr id="8210" name="Text Box 18"/>
            <p:cNvSpPr txBox="1">
              <a:spLocks noChangeArrowheads="1"/>
            </p:cNvSpPr>
            <p:nvPr/>
          </p:nvSpPr>
          <p:spPr bwMode="auto">
            <a:xfrm>
              <a:off x="111125" y="2247900"/>
              <a:ext cx="933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b="1">
                  <a:latin typeface="Times New Roman" pitchFamily="18" charset="0"/>
                </a:rPr>
                <a:t>altitude</a:t>
              </a:r>
            </a:p>
          </p:txBody>
        </p:sp>
        <p:sp>
          <p:nvSpPr>
            <p:cNvPr id="8211" name="Line 19"/>
            <p:cNvSpPr>
              <a:spLocks noChangeShapeType="1"/>
            </p:cNvSpPr>
            <p:nvPr/>
          </p:nvSpPr>
          <p:spPr bwMode="auto">
            <a:xfrm>
              <a:off x="987425" y="2452688"/>
              <a:ext cx="644525" cy="2794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8199" name="Text Box 20"/>
          <p:cNvSpPr txBox="1">
            <a:spLocks noChangeArrowheads="1"/>
          </p:cNvSpPr>
          <p:nvPr/>
        </p:nvSpPr>
        <p:spPr bwMode="auto">
          <a:xfrm>
            <a:off x="3200400" y="1019175"/>
            <a:ext cx="31305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latin typeface="Times New Roman" pitchFamily="18" charset="0"/>
              </a:rPr>
              <a:t>hypotenuse (length = a + b)</a:t>
            </a:r>
          </a:p>
        </p:txBody>
      </p:sp>
      <p:sp>
        <p:nvSpPr>
          <p:cNvPr id="8200" name="Line 21"/>
          <p:cNvSpPr>
            <a:spLocks noChangeShapeType="1"/>
          </p:cNvSpPr>
          <p:nvPr/>
        </p:nvSpPr>
        <p:spPr bwMode="auto">
          <a:xfrm flipH="1">
            <a:off x="3698875" y="1430338"/>
            <a:ext cx="463550" cy="8556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01" name="Text Box 22"/>
          <p:cNvSpPr txBox="1">
            <a:spLocks noChangeArrowheads="1"/>
          </p:cNvSpPr>
          <p:nvPr/>
        </p:nvSpPr>
        <p:spPr bwMode="auto">
          <a:xfrm>
            <a:off x="6713538" y="2065338"/>
            <a:ext cx="1214437"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60000"/>
              </a:lnSpc>
            </a:pPr>
            <a:r>
              <a:rPr lang="en-US" altLang="en-US" sz="2000" b="1">
                <a:latin typeface="Times New Roman" pitchFamily="18" charset="0"/>
              </a:rPr>
              <a:t> a        x</a:t>
            </a:r>
          </a:p>
          <a:p>
            <a:pPr eaLnBrk="1" hangingPunct="1">
              <a:lnSpc>
                <a:spcPct val="60000"/>
              </a:lnSpc>
            </a:pPr>
            <a:r>
              <a:rPr lang="en-US" altLang="en-US" sz="2000" b="1">
                <a:latin typeface="Times New Roman" pitchFamily="18" charset="0"/>
              </a:rPr>
              <a:t>---  =  ---  </a:t>
            </a:r>
          </a:p>
          <a:p>
            <a:pPr eaLnBrk="1" hangingPunct="1">
              <a:lnSpc>
                <a:spcPct val="60000"/>
              </a:lnSpc>
            </a:pPr>
            <a:r>
              <a:rPr lang="en-US" altLang="en-US" sz="2000" b="1">
                <a:latin typeface="Times New Roman" pitchFamily="18" charset="0"/>
              </a:rPr>
              <a:t> x        b</a:t>
            </a:r>
          </a:p>
        </p:txBody>
      </p:sp>
      <p:sp>
        <p:nvSpPr>
          <p:cNvPr id="8202" name="Text Box 23"/>
          <p:cNvSpPr txBox="1">
            <a:spLocks noChangeArrowheads="1"/>
          </p:cNvSpPr>
          <p:nvPr/>
        </p:nvSpPr>
        <p:spPr bwMode="auto">
          <a:xfrm>
            <a:off x="6024563" y="1624013"/>
            <a:ext cx="26193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latin typeface="Times New Roman" pitchFamily="18" charset="0"/>
              </a:rPr>
              <a:t>From similar triangles</a:t>
            </a:r>
          </a:p>
        </p:txBody>
      </p:sp>
      <p:sp>
        <p:nvSpPr>
          <p:cNvPr id="8203" name="Rectangle 24"/>
          <p:cNvSpPr>
            <a:spLocks noChangeArrowheads="1"/>
          </p:cNvSpPr>
          <p:nvPr/>
        </p:nvSpPr>
        <p:spPr bwMode="auto">
          <a:xfrm>
            <a:off x="1744663" y="261778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a:solidFill>
                  <a:srgbClr val="FF0000"/>
                </a:solidFill>
                <a:latin typeface="Times New Roman" pitchFamily="18" charset="0"/>
              </a:rPr>
              <a:t>x</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93663"/>
            <a:ext cx="7772400" cy="796925"/>
          </a:xfrm>
        </p:spPr>
        <p:txBody>
          <a:bodyPr/>
          <a:lstStyle/>
          <a:p>
            <a:pPr eaLnBrk="1" hangingPunct="1"/>
            <a:r>
              <a:rPr lang="en-US" altLang="en-US" sz="3600" b="1" smtClean="0"/>
              <a:t>Example of Geometric Mean</a:t>
            </a:r>
          </a:p>
        </p:txBody>
      </p:sp>
      <p:sp>
        <p:nvSpPr>
          <p:cNvPr id="9219" name="Text Box 9"/>
          <p:cNvSpPr txBox="1">
            <a:spLocks noChangeArrowheads="1"/>
          </p:cNvSpPr>
          <p:nvPr/>
        </p:nvSpPr>
        <p:spPr bwMode="auto">
          <a:xfrm>
            <a:off x="111125" y="1947863"/>
            <a:ext cx="933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b="1">
                <a:latin typeface="Times New Roman" pitchFamily="18" charset="0"/>
              </a:rPr>
              <a:t>altitude</a:t>
            </a:r>
          </a:p>
        </p:txBody>
      </p:sp>
      <p:grpSp>
        <p:nvGrpSpPr>
          <p:cNvPr id="9220" name="Group 22"/>
          <p:cNvGrpSpPr>
            <a:grpSpLocks/>
          </p:cNvGrpSpPr>
          <p:nvPr/>
        </p:nvGrpSpPr>
        <p:grpSpPr bwMode="auto">
          <a:xfrm>
            <a:off x="987425" y="758825"/>
            <a:ext cx="7307263" cy="3300413"/>
            <a:chOff x="987425" y="758825"/>
            <a:chExt cx="7307263" cy="3300413"/>
          </a:xfrm>
        </p:grpSpPr>
        <p:sp>
          <p:nvSpPr>
            <p:cNvPr id="9230" name="AutoShape 3"/>
            <p:cNvSpPr>
              <a:spLocks noChangeArrowheads="1"/>
            </p:cNvSpPr>
            <p:nvPr/>
          </p:nvSpPr>
          <p:spPr bwMode="auto">
            <a:xfrm>
              <a:off x="1054100" y="915988"/>
              <a:ext cx="7240588" cy="3140075"/>
            </a:xfrm>
            <a:prstGeom prst="rtTriangle">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231" name="Rectangle 4"/>
            <p:cNvSpPr>
              <a:spLocks noChangeArrowheads="1"/>
            </p:cNvSpPr>
            <p:nvPr/>
          </p:nvSpPr>
          <p:spPr bwMode="auto">
            <a:xfrm>
              <a:off x="1055688" y="3822700"/>
              <a:ext cx="225425" cy="236538"/>
            </a:xfrm>
            <a:prstGeom prst="rect">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232" name="Line 5"/>
            <p:cNvSpPr>
              <a:spLocks noChangeShapeType="1"/>
            </p:cNvSpPr>
            <p:nvPr/>
          </p:nvSpPr>
          <p:spPr bwMode="auto">
            <a:xfrm flipV="1">
              <a:off x="1054100" y="1416050"/>
              <a:ext cx="1144588" cy="2633663"/>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3" name="Rectangle 6"/>
            <p:cNvSpPr>
              <a:spLocks noChangeArrowheads="1"/>
            </p:cNvSpPr>
            <p:nvPr/>
          </p:nvSpPr>
          <p:spPr bwMode="auto">
            <a:xfrm rot="1358445">
              <a:off x="1984375" y="1374775"/>
              <a:ext cx="184150" cy="182563"/>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234" name="Text Box 7"/>
            <p:cNvSpPr txBox="1">
              <a:spLocks noChangeArrowheads="1"/>
            </p:cNvSpPr>
            <p:nvPr/>
          </p:nvSpPr>
          <p:spPr bwMode="auto">
            <a:xfrm>
              <a:off x="1498600" y="75882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a:latin typeface="Times New Roman" pitchFamily="18" charset="0"/>
                </a:rPr>
                <a:t>6</a:t>
              </a:r>
            </a:p>
          </p:txBody>
        </p:sp>
        <p:sp>
          <p:nvSpPr>
            <p:cNvPr id="9235" name="Text Box 8"/>
            <p:cNvSpPr txBox="1">
              <a:spLocks noChangeArrowheads="1"/>
            </p:cNvSpPr>
            <p:nvPr/>
          </p:nvSpPr>
          <p:spPr bwMode="auto">
            <a:xfrm>
              <a:off x="4411663" y="20447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a:latin typeface="Times New Roman" pitchFamily="18" charset="0"/>
                </a:rPr>
                <a:t>14</a:t>
              </a:r>
            </a:p>
          </p:txBody>
        </p:sp>
        <p:sp>
          <p:nvSpPr>
            <p:cNvPr id="9236" name="Line 10"/>
            <p:cNvSpPr>
              <a:spLocks noChangeShapeType="1"/>
            </p:cNvSpPr>
            <p:nvPr/>
          </p:nvSpPr>
          <p:spPr bwMode="auto">
            <a:xfrm>
              <a:off x="987425" y="2152650"/>
              <a:ext cx="644525" cy="279400"/>
            </a:xfrm>
            <a:prstGeom prst="line">
              <a:avLst/>
            </a:prstGeom>
            <a:noFill/>
            <a:ln w="952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7" name="Rectangle 11"/>
            <p:cNvSpPr>
              <a:spLocks noChangeArrowheads="1"/>
            </p:cNvSpPr>
            <p:nvPr/>
          </p:nvSpPr>
          <p:spPr bwMode="auto">
            <a:xfrm>
              <a:off x="1744663" y="2339975"/>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a:solidFill>
                    <a:srgbClr val="FF0000"/>
                  </a:solidFill>
                  <a:latin typeface="Times New Roman" pitchFamily="18" charset="0"/>
                </a:rPr>
                <a:t>x</a:t>
              </a:r>
            </a:p>
          </p:txBody>
        </p:sp>
      </p:grpSp>
      <p:sp>
        <p:nvSpPr>
          <p:cNvPr id="31758" name="Text Box 14"/>
          <p:cNvSpPr txBox="1">
            <a:spLocks noChangeArrowheads="1"/>
          </p:cNvSpPr>
          <p:nvPr/>
        </p:nvSpPr>
        <p:spPr bwMode="auto">
          <a:xfrm>
            <a:off x="5383213" y="6216650"/>
            <a:ext cx="8874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cs typeface="Arial" charset="0"/>
              </a:rPr>
              <a:t>≈ 9.17</a:t>
            </a:r>
          </a:p>
        </p:txBody>
      </p:sp>
      <p:grpSp>
        <p:nvGrpSpPr>
          <p:cNvPr id="3" name="Group 18"/>
          <p:cNvGrpSpPr>
            <a:grpSpLocks/>
          </p:cNvGrpSpPr>
          <p:nvPr/>
        </p:nvGrpSpPr>
        <p:grpSpPr bwMode="auto">
          <a:xfrm>
            <a:off x="2336800" y="6216650"/>
            <a:ext cx="1420813" cy="396875"/>
            <a:chOff x="681" y="3020"/>
            <a:chExt cx="895" cy="250"/>
          </a:xfrm>
        </p:grpSpPr>
        <p:sp>
          <p:nvSpPr>
            <p:cNvPr id="9228" name="Text Box 12"/>
            <p:cNvSpPr txBox="1">
              <a:spLocks noChangeArrowheads="1"/>
            </p:cNvSpPr>
            <p:nvPr/>
          </p:nvSpPr>
          <p:spPr bwMode="auto">
            <a:xfrm>
              <a:off x="681" y="3020"/>
              <a:ext cx="88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t>x = </a:t>
              </a:r>
              <a:r>
                <a:rPr lang="en-US" altLang="en-US" sz="2000" b="1">
                  <a:cs typeface="Arial" charset="0"/>
                </a:rPr>
                <a:t>√6 • 14</a:t>
              </a:r>
            </a:p>
          </p:txBody>
        </p:sp>
        <p:sp>
          <p:nvSpPr>
            <p:cNvPr id="9229" name="Line 15"/>
            <p:cNvSpPr>
              <a:spLocks noChangeShapeType="1"/>
            </p:cNvSpPr>
            <p:nvPr/>
          </p:nvSpPr>
          <p:spPr bwMode="auto">
            <a:xfrm>
              <a:off x="1095" y="3061"/>
              <a:ext cx="48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 name="Group 17"/>
          <p:cNvGrpSpPr>
            <a:grpSpLocks/>
          </p:cNvGrpSpPr>
          <p:nvPr/>
        </p:nvGrpSpPr>
        <p:grpSpPr bwMode="auto">
          <a:xfrm>
            <a:off x="4114800" y="6216650"/>
            <a:ext cx="893763" cy="396875"/>
            <a:chOff x="1801" y="3020"/>
            <a:chExt cx="563" cy="250"/>
          </a:xfrm>
        </p:grpSpPr>
        <p:sp>
          <p:nvSpPr>
            <p:cNvPr id="9226" name="Text Box 13"/>
            <p:cNvSpPr txBox="1">
              <a:spLocks noChangeArrowheads="1"/>
            </p:cNvSpPr>
            <p:nvPr/>
          </p:nvSpPr>
          <p:spPr bwMode="auto">
            <a:xfrm>
              <a:off x="1801" y="3020"/>
              <a:ext cx="56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cs typeface="Arial" charset="0"/>
                </a:rPr>
                <a:t> = √84</a:t>
              </a:r>
            </a:p>
          </p:txBody>
        </p:sp>
        <p:sp>
          <p:nvSpPr>
            <p:cNvPr id="9227" name="Line 16"/>
            <p:cNvSpPr>
              <a:spLocks noChangeShapeType="1"/>
            </p:cNvSpPr>
            <p:nvPr/>
          </p:nvSpPr>
          <p:spPr bwMode="auto">
            <a:xfrm>
              <a:off x="2125" y="3060"/>
              <a:ext cx="20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1763" name="Text Box 19"/>
          <p:cNvSpPr txBox="1">
            <a:spLocks noChangeArrowheads="1"/>
          </p:cNvSpPr>
          <p:nvPr/>
        </p:nvSpPr>
        <p:spPr bwMode="auto">
          <a:xfrm>
            <a:off x="723900" y="4205288"/>
            <a:ext cx="76962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t>To find x, the altitude to the hypotenuse, we need to find the two pieces the hypotenuse has been divided into: a 6 piece and a 14 piece.</a:t>
            </a:r>
          </a:p>
        </p:txBody>
      </p:sp>
      <p:sp>
        <p:nvSpPr>
          <p:cNvPr id="31764" name="Text Box 20"/>
          <p:cNvSpPr txBox="1">
            <a:spLocks noChangeArrowheads="1"/>
          </p:cNvSpPr>
          <p:nvPr/>
        </p:nvSpPr>
        <p:spPr bwMode="auto">
          <a:xfrm>
            <a:off x="1023938" y="5281613"/>
            <a:ext cx="709453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a:t>The length of the altitude, x, is the geometric mean of the divided hypotenuse.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6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6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7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8" grpId="0"/>
      <p:bldP spid="31763" grpId="0"/>
      <p:bldP spid="31764" grpId="0"/>
    </p:bld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216</TotalTime>
  <Words>733</Words>
  <Application>Microsoft Office PowerPoint</Application>
  <PresentationFormat>On-screen Show (4:3)</PresentationFormat>
  <Paragraphs>93</Paragraphs>
  <Slides>13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Default Design</vt:lpstr>
      <vt:lpstr>Equation</vt:lpstr>
      <vt:lpstr>Lesson 9-3</vt:lpstr>
      <vt:lpstr>Objectives</vt:lpstr>
      <vt:lpstr>Vocabulary</vt:lpstr>
      <vt:lpstr>Means</vt:lpstr>
      <vt:lpstr>Example 1</vt:lpstr>
      <vt:lpstr>Example 2</vt:lpstr>
      <vt:lpstr>Example 3</vt:lpstr>
      <vt:lpstr>Application of Geometric Mean</vt:lpstr>
      <vt:lpstr>Example of Geometric Mean</vt:lpstr>
      <vt:lpstr>Example 4a</vt:lpstr>
      <vt:lpstr>Example 4b</vt:lpstr>
      <vt:lpstr>Example 5</vt:lpstr>
      <vt:lpstr>Summary &amp; Homework</vt:lpstr>
    </vt:vector>
  </TitlesOfParts>
  <Company>scsb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chrisheadlee</dc:creator>
  <cp:lastModifiedBy>Chris</cp:lastModifiedBy>
  <cp:revision>21</cp:revision>
  <dcterms:created xsi:type="dcterms:W3CDTF">2008-01-23T14:30:53Z</dcterms:created>
  <dcterms:modified xsi:type="dcterms:W3CDTF">2018-10-27T19:16:40Z</dcterms:modified>
</cp:coreProperties>
</file>