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80" r:id="rId4"/>
    <p:sldId id="299" r:id="rId5"/>
    <p:sldId id="285" r:id="rId6"/>
    <p:sldId id="286" r:id="rId7"/>
    <p:sldId id="294" r:id="rId8"/>
    <p:sldId id="295" r:id="rId9"/>
    <p:sldId id="281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CCFF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-150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E17631-E0FC-49F5-8280-3C67AFA71A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466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AE57D4-D0AC-4281-857A-C1BC72C83D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821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C3231C-9732-4164-A8C5-7D533BAAFD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187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244E9B-538B-4374-A12F-1ABA52F806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802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BE2A33-06CE-4658-86F1-2D5C7A39FA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817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DB46BB-8717-4EB3-A34C-161B98747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119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F3715F-6899-4ABB-8AE1-B246BCFD10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452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2E616F-283C-4DBA-9DA8-C49E23AF4E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228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803E80-415E-4F8F-BBFA-849BF7506C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853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980045-221D-44B2-8568-AA7F8A17E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902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465F8F-9BD2-459F-B539-7E0B919394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744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6E44617-9136-40D3-B703-F3AD89F267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jpeg"/><Relationship Id="rId5" Type="http://schemas.openxmlformats.org/officeDocument/2006/relationships/image" Target="../media/image4.png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8.png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9.png"/><Relationship Id="rId4" Type="http://schemas.openxmlformats.org/officeDocument/2006/relationships/image" Target="../media/image3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958975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b="1" dirty="0" smtClean="0"/>
              <a:t>Lesson 9-4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/>
          <a:p>
            <a:pPr eaLnBrk="1" hangingPunct="1"/>
            <a:r>
              <a:rPr lang="en-US" b="1" dirty="0"/>
              <a:t>The Tangent </a:t>
            </a:r>
            <a:r>
              <a:rPr lang="en-US" b="1" dirty="0" smtClean="0"/>
              <a:t>Ratio -- </a:t>
            </a:r>
          </a:p>
          <a:p>
            <a:pPr eaLnBrk="1" hangingPunct="1"/>
            <a:r>
              <a:rPr lang="en-US" altLang="en-US" b="1" dirty="0" smtClean="0"/>
              <a:t>Trig Part 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9850"/>
            <a:ext cx="8229600" cy="85248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Objectives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073150"/>
            <a:ext cx="8521700" cy="5053013"/>
          </a:xfrm>
        </p:spPr>
        <p:txBody>
          <a:bodyPr/>
          <a:lstStyle/>
          <a:p>
            <a:r>
              <a:rPr lang="en-US" sz="2800" b="1" dirty="0" smtClean="0"/>
              <a:t>Use </a:t>
            </a:r>
            <a:r>
              <a:rPr lang="en-US" sz="2800" b="1" dirty="0"/>
              <a:t>the tangent </a:t>
            </a:r>
            <a:r>
              <a:rPr lang="en-US" sz="2800" b="1" dirty="0" smtClean="0"/>
              <a:t>ratio</a:t>
            </a:r>
          </a:p>
          <a:p>
            <a:endParaRPr lang="en-US" sz="2800" b="1" dirty="0"/>
          </a:p>
          <a:p>
            <a:r>
              <a:rPr lang="en-US" sz="2800" b="1" dirty="0" smtClean="0"/>
              <a:t>Solve </a:t>
            </a:r>
            <a:r>
              <a:rPr lang="en-US" sz="2800" b="1" dirty="0"/>
              <a:t>real-life problems involving the tangent ratio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6043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Vocabulary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23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57200" y="1298575"/>
                <a:ext cx="8229600" cy="4827588"/>
              </a:xfrm>
            </p:spPr>
            <p:txBody>
              <a:bodyPr/>
              <a:lstStyle/>
              <a:p>
                <a:r>
                  <a:rPr lang="en-US" sz="2800" b="1" dirty="0" smtClean="0"/>
                  <a:t>Angle </a:t>
                </a:r>
                <a:r>
                  <a:rPr lang="en-US" sz="2800" b="1" dirty="0"/>
                  <a:t>of elevation – angle that an upward line of sight makes with a horizontal </a:t>
                </a:r>
                <a:r>
                  <a:rPr lang="en-US" sz="2800" b="1" dirty="0" smtClean="0"/>
                  <a:t>line</a:t>
                </a:r>
              </a:p>
              <a:p>
                <a:endParaRPr lang="en-US" sz="2800" b="1" dirty="0"/>
              </a:p>
              <a:p>
                <a:r>
                  <a:rPr lang="en-US" sz="2800" b="1" dirty="0" smtClean="0"/>
                  <a:t>Tangent </a:t>
                </a:r>
                <a:r>
                  <a:rPr lang="en-US" sz="2800" b="1" dirty="0"/>
                  <a:t>– ratio for acute angles that involves the lengths of the legs of a right </a:t>
                </a:r>
                <a:r>
                  <a:rPr lang="en-US" sz="2800" b="1" dirty="0" smtClean="0"/>
                  <a:t>triangle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FFFF00"/>
                        </a:solidFill>
                        <a:latin typeface="Cambria Math"/>
                      </a:rPr>
                      <m:t>𝒕𝒂𝒏</m:t>
                    </m:r>
                    <m:r>
                      <a:rPr lang="en-US" sz="2400" b="1" i="1" smtClean="0">
                        <a:solidFill>
                          <a:srgbClr val="FFFF00"/>
                        </a:solidFill>
                        <a:latin typeface="Cambria Math"/>
                      </a:rPr>
                      <m:t> </m:t>
                    </m:r>
                    <m:d>
                      <m:dPr>
                        <m:ctrlPr>
                          <a:rPr lang="en-US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𝒂𝒏𝒈𝒍𝒆</m:t>
                        </m:r>
                      </m:e>
                    </m:d>
                    <m:r>
                      <a:rPr lang="en-US" sz="2400" b="1" i="1" smtClean="0">
                        <a:solidFill>
                          <a:srgbClr val="FFFF00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𝒐𝒑𝒑𝒐𝒔𝒊𝒕𝒆</m:t>
                        </m:r>
                        <m:r>
                          <a:rPr lang="en-US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𝒍𝒆𝒈</m:t>
                        </m:r>
                        <m:r>
                          <a:rPr lang="en-US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𝒇𝒓𝒐𝒎</m:t>
                        </m:r>
                        <m:r>
                          <a:rPr lang="en-US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𝒂𝒏𝒈𝒍𝒆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𝒂𝒅𝒋𝒂𝒄𝒆𝒏𝒕</m:t>
                        </m:r>
                        <m:r>
                          <a:rPr lang="en-US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𝒍𝒆𝒈</m:t>
                        </m:r>
                        <m:r>
                          <a:rPr lang="en-US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𝒕𝒐</m:t>
                        </m:r>
                        <m:r>
                          <a:rPr lang="en-US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𝒕𝒉𝒆</m:t>
                        </m:r>
                        <m:r>
                          <a:rPr lang="en-US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𝒂𝒏𝒈𝒍𝒆</m:t>
                        </m:r>
                      </m:den>
                    </m:f>
                  </m:oMath>
                </a14:m>
                <a:endParaRPr lang="en-US" sz="2400" b="1" dirty="0" smtClean="0"/>
              </a:p>
              <a:p>
                <a:endParaRPr lang="en-US" sz="2800" b="1" dirty="0"/>
              </a:p>
              <a:p>
                <a:r>
                  <a:rPr lang="en-US" sz="2800" b="1" dirty="0" smtClean="0"/>
                  <a:t>Trigonometric </a:t>
                </a:r>
                <a:r>
                  <a:rPr lang="en-US" sz="2800" b="1" dirty="0"/>
                  <a:t>ratio – ratio of the lengths of two sides in a right triangle</a:t>
                </a:r>
              </a:p>
              <a:p>
                <a:pPr eaLnBrk="1" hangingPunct="1"/>
                <a:endParaRPr lang="en-US" altLang="en-US" sz="2800" b="1" i="1" dirty="0" smtClean="0"/>
              </a:p>
            </p:txBody>
          </p:sp>
        </mc:Choice>
        <mc:Fallback xmlns="">
          <p:sp>
            <p:nvSpPr>
              <p:cNvPr id="5123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298575"/>
                <a:ext cx="8229600" cy="4827588"/>
              </a:xfrm>
              <a:blipFill rotWithShape="1">
                <a:blip r:embed="rId2"/>
                <a:stretch>
                  <a:fillRect l="-1259" t="-1263" r="-21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60438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Core Concept</a:t>
            </a:r>
            <a:endParaRPr lang="en-US" altLang="en-US" sz="3600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857749"/>
            <a:ext cx="8229600" cy="1268413"/>
          </a:xfrm>
        </p:spPr>
        <p:txBody>
          <a:bodyPr/>
          <a:lstStyle/>
          <a:p>
            <a:pPr eaLnBrk="1" hangingPunct="1"/>
            <a:r>
              <a:rPr lang="en-US" altLang="en-US" sz="2800" b="1" dirty="0" smtClean="0">
                <a:solidFill>
                  <a:srgbClr val="FFFF00"/>
                </a:solidFill>
              </a:rPr>
              <a:t>Tangents of angles over 45 are greater than 1</a:t>
            </a:r>
          </a:p>
          <a:p>
            <a:pPr eaLnBrk="1" hangingPunct="1"/>
            <a:r>
              <a:rPr lang="en-US" altLang="en-US" sz="2800" b="1" dirty="0" smtClean="0">
                <a:solidFill>
                  <a:srgbClr val="FFFF00"/>
                </a:solidFill>
              </a:rPr>
              <a:t>Tangents of angles under 45 are less than 1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740" y="1255395"/>
            <a:ext cx="8102144" cy="26721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41551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446088" y="128588"/>
            <a:ext cx="8229600" cy="76835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1</a:t>
            </a:r>
          </a:p>
        </p:txBody>
      </p:sp>
      <p:sp>
        <p:nvSpPr>
          <p:cNvPr id="1028" name="Rectangle 3"/>
          <p:cNvSpPr>
            <a:spLocks noChangeArrowheads="1"/>
          </p:cNvSpPr>
          <p:nvPr/>
        </p:nvSpPr>
        <p:spPr bwMode="auto">
          <a:xfrm>
            <a:off x="0" y="32956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9" name="Rectangle 4"/>
          <p:cNvSpPr>
            <a:spLocks noChangeArrowheads="1"/>
          </p:cNvSpPr>
          <p:nvPr/>
        </p:nvSpPr>
        <p:spPr bwMode="auto">
          <a:xfrm>
            <a:off x="0" y="30670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1026" name="Object 9"/>
          <p:cNvGraphicFramePr>
            <a:graphicFrameLocks noChangeAspect="1"/>
          </p:cNvGraphicFramePr>
          <p:nvPr/>
        </p:nvGraphicFramePr>
        <p:xfrm>
          <a:off x="0" y="0"/>
          <a:ext cx="9144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Equation" r:id="rId3" imgW="914400" imgH="596880" progId="Equation.DSMT4">
                  <p:embed/>
                </p:oleObj>
              </mc:Choice>
              <mc:Fallback>
                <p:oleObj name="Equation" r:id="rId3" imgW="914400" imgH="59688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82" name="Text Box 14"/>
          <p:cNvSpPr txBox="1">
            <a:spLocks noChangeArrowheads="1"/>
          </p:cNvSpPr>
          <p:nvPr/>
        </p:nvSpPr>
        <p:spPr bwMode="auto">
          <a:xfrm>
            <a:off x="400050" y="1133475"/>
            <a:ext cx="3771900" cy="2318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800" b="1" dirty="0"/>
              <a:t>Find tan </a:t>
            </a:r>
            <a:r>
              <a:rPr lang="en-US" sz="2800" b="1" i="1" dirty="0"/>
              <a:t>A</a:t>
            </a:r>
            <a:r>
              <a:rPr lang="en-US" sz="2800" b="1" dirty="0"/>
              <a:t> and tan </a:t>
            </a:r>
            <a:r>
              <a:rPr lang="en-US" sz="2800" b="1" i="1" dirty="0"/>
              <a:t>B</a:t>
            </a:r>
            <a:r>
              <a:rPr lang="en-US" sz="2800" b="1" dirty="0"/>
              <a:t>.  Write each answer as a fraction and as a decimal rounded to four places.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788" name="Text Box 20"/>
              <p:cNvSpPr txBox="1">
                <a:spLocks noChangeArrowheads="1"/>
              </p:cNvSpPr>
              <p:nvPr/>
            </p:nvSpPr>
            <p:spPr bwMode="auto">
              <a:xfrm>
                <a:off x="679450" y="4479290"/>
                <a:ext cx="7831138" cy="13843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1371600" indent="-1371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altLang="en-US" sz="2400" b="1" dirty="0" smtClean="0">
                    <a:solidFill>
                      <a:srgbClr val="FFEB55"/>
                    </a:solidFill>
                  </a:rPr>
                  <a:t>Answer:  </a:t>
                </a:r>
                <a14:m>
                  <m:oMath xmlns:m="http://schemas.openxmlformats.org/officeDocument/2006/math"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𝒕𝒂𝒏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 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𝑨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𝟏𝟓</m:t>
                        </m:r>
                      </m:num>
                      <m:den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𝟑𝟔</m:t>
                        </m:r>
                      </m:den>
                    </m:f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=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𝟎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.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𝟒𝟏𝟔𝟕</m:t>
                    </m:r>
                  </m:oMath>
                </a14:m>
                <a:r>
                  <a:rPr lang="en-US" altLang="en-US" sz="2400" b="1" dirty="0" smtClean="0"/>
                  <a:t>  (so A is &lt; 45°) </a:t>
                </a:r>
              </a:p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altLang="en-US" sz="2400" b="1" dirty="0"/>
                  <a:t> </a:t>
                </a:r>
                <a:r>
                  <a:rPr lang="en-US" altLang="en-US" sz="2400" b="1" dirty="0" smtClean="0"/>
                  <a:t>               </a:t>
                </a:r>
                <a14:m>
                  <m:oMath xmlns:m="http://schemas.openxmlformats.org/officeDocument/2006/math">
                    <m:r>
                      <a:rPr lang="en-US" altLang="en-US" sz="2400" b="1" i="1" dirty="0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𝒕𝒂𝒏</m:t>
                    </m:r>
                    <m:r>
                      <a:rPr lang="en-US" altLang="en-US" sz="2400" b="1" i="1" dirty="0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 </m:t>
                    </m:r>
                    <m:r>
                      <a:rPr lang="en-US" altLang="en-US" sz="2400" b="1" i="1" dirty="0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𝑩</m:t>
                    </m:r>
                    <m:r>
                      <a:rPr lang="en-US" altLang="en-US" sz="2400" b="1" i="1" dirty="0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altLang="en-US" sz="2400" b="1" i="1" dirty="0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en-US" sz="2400" b="1" i="1" dirty="0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𝟑𝟔</m:t>
                        </m:r>
                      </m:num>
                      <m:den>
                        <m:r>
                          <a:rPr lang="en-US" altLang="en-US" sz="2400" b="1" i="1" dirty="0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𝟏𝟓</m:t>
                        </m:r>
                      </m:den>
                    </m:f>
                    <m:r>
                      <a:rPr lang="en-US" altLang="en-US" sz="2400" b="1" i="1" dirty="0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=</m:t>
                    </m:r>
                    <m:r>
                      <a:rPr lang="en-US" altLang="en-US" sz="2400" b="1" i="1" dirty="0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𝟐</m:t>
                    </m:r>
                    <m:r>
                      <a:rPr lang="en-US" altLang="en-US" sz="2400" b="1" i="1" dirty="0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.</m:t>
                    </m:r>
                    <m:r>
                      <a:rPr lang="en-US" altLang="en-US" sz="2400" b="1" i="1" dirty="0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𝟒</m:t>
                    </m:r>
                  </m:oMath>
                </a14:m>
                <a:r>
                  <a:rPr lang="en-US" altLang="en-US" sz="2400" b="1" dirty="0" smtClean="0"/>
                  <a:t>   (so B is </a:t>
                </a:r>
                <a:r>
                  <a:rPr lang="en-US" altLang="en-US" sz="2400" b="1" dirty="0"/>
                  <a:t>&gt; 45°) </a:t>
                </a:r>
              </a:p>
            </p:txBody>
          </p:sp>
        </mc:Choice>
        <mc:Fallback xmlns="">
          <p:sp>
            <p:nvSpPr>
              <p:cNvPr id="32788" name="Text 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79450" y="4479290"/>
                <a:ext cx="7831138" cy="1384300"/>
              </a:xfrm>
              <a:prstGeom prst="rect">
                <a:avLst/>
              </a:prstGeom>
              <a:blipFill rotWithShape="1">
                <a:blip r:embed="rId5"/>
                <a:stretch>
                  <a:fillRect l="-116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5019" y="1174490"/>
            <a:ext cx="4297680" cy="2028306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82" grpId="0"/>
      <p:bldP spid="3278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3500"/>
            <a:ext cx="8229600" cy="898525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2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06" name="Text Box 14"/>
          <p:cNvSpPr txBox="1">
            <a:spLocks noChangeArrowheads="1"/>
          </p:cNvSpPr>
          <p:nvPr/>
        </p:nvSpPr>
        <p:spPr bwMode="auto">
          <a:xfrm>
            <a:off x="481965" y="1053782"/>
            <a:ext cx="3312795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/>
              <a:t>Find the value of </a:t>
            </a:r>
            <a:r>
              <a:rPr lang="en-US" sz="2400" b="1" i="1" dirty="0"/>
              <a:t>x</a:t>
            </a:r>
            <a:r>
              <a:rPr lang="en-US" sz="2400" b="1" dirty="0"/>
              <a:t>.  Round your answer to the nearest tenth.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808" name="Text Box 16"/>
              <p:cNvSpPr txBox="1">
                <a:spLocks noChangeArrowheads="1"/>
              </p:cNvSpPr>
              <p:nvPr/>
            </p:nvSpPr>
            <p:spPr bwMode="auto">
              <a:xfrm>
                <a:off x="481965" y="4133850"/>
                <a:ext cx="7968298" cy="1581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1371600" indent="-1371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altLang="en-US" sz="2400" b="1" dirty="0" smtClean="0">
                    <a:solidFill>
                      <a:srgbClr val="FFEB55"/>
                    </a:solidFill>
                  </a:rPr>
                  <a:t>Answer:   </a:t>
                </a:r>
                <a14:m>
                  <m:oMath xmlns:m="http://schemas.openxmlformats.org/officeDocument/2006/math"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𝒕𝒂𝒏</m:t>
                    </m:r>
                    <m:d>
                      <m:dPr>
                        <m:ctrlP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𝟐𝟓</m:t>
                        </m:r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°</m:t>
                        </m:r>
                      </m:e>
                    </m:d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𝟏𝟐</m:t>
                        </m:r>
                      </m:num>
                      <m:den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𝒙</m:t>
                        </m:r>
                      </m:den>
                    </m:f>
                  </m:oMath>
                </a14:m>
                <a:r>
                  <a:rPr lang="en-US" altLang="en-US" sz="2400" b="1" dirty="0" smtClean="0">
                    <a:solidFill>
                      <a:schemeClr val="tx1">
                        <a:lumMod val="85000"/>
                      </a:schemeClr>
                    </a:solidFill>
                  </a:rPr>
                  <a:t>   </a:t>
                </a:r>
                <a:r>
                  <a:rPr lang="en-US" altLang="en-US" sz="2400" b="1" dirty="0" smtClean="0"/>
                  <a:t>(variable – denominator)</a:t>
                </a:r>
              </a:p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altLang="en-US" sz="2400" b="1" dirty="0" smtClean="0">
                    <a:solidFill>
                      <a:schemeClr val="tx1">
                        <a:lumMod val="85000"/>
                      </a:schemeClr>
                    </a:solidFill>
                  </a:rPr>
                  <a:t>                              </a:t>
                </a:r>
                <a14:m>
                  <m:oMath xmlns:m="http://schemas.openxmlformats.org/officeDocument/2006/math"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𝒙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𝟏𝟐</m:t>
                        </m:r>
                      </m:num>
                      <m:den>
                        <m:r>
                          <a:rPr lang="en-US" altLang="en-US" sz="2400" b="1" i="0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𝐭𝐚𝐧</m:t>
                        </m:r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⁡(</m:t>
                        </m:r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𝟐𝟓</m:t>
                        </m:r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°)</m:t>
                        </m:r>
                      </m:den>
                    </m:f>
                    <m:r>
                      <a:rPr lang="en-US" altLang="en-US" sz="2400" b="1" i="0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=</m:t>
                    </m:r>
                    <m:r>
                      <a:rPr lang="en-US" altLang="en-US" sz="2400" b="1" i="0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𝟐𝟓</m:t>
                    </m:r>
                    <m:r>
                      <a:rPr lang="en-US" altLang="en-US" sz="2400" b="1" i="0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.</m:t>
                    </m:r>
                    <m:r>
                      <a:rPr lang="en-US" altLang="en-US" sz="2400" b="1" i="0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𝟕</m:t>
                    </m:r>
                  </m:oMath>
                </a14:m>
                <a:endParaRPr lang="en-US" altLang="en-US" sz="2400" b="1" dirty="0">
                  <a:solidFill>
                    <a:schemeClr val="tx1">
                      <a:lumMod val="8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3808" name="Text 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81965" y="4133850"/>
                <a:ext cx="7968298" cy="1581150"/>
              </a:xfrm>
              <a:prstGeom prst="rect">
                <a:avLst/>
              </a:prstGeom>
              <a:blipFill rotWithShape="1">
                <a:blip r:embed="rId2"/>
                <a:stretch>
                  <a:fillRect l="-1148" t="-38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7515" y="1053782"/>
            <a:ext cx="4680066" cy="2319250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3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06" grpId="0"/>
      <p:bldP spid="3380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446088" y="128588"/>
            <a:ext cx="8229600" cy="76835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3</a:t>
            </a:r>
          </a:p>
        </p:txBody>
      </p:sp>
      <p:sp>
        <p:nvSpPr>
          <p:cNvPr id="1028" name="Rectangle 3"/>
          <p:cNvSpPr>
            <a:spLocks noChangeArrowheads="1"/>
          </p:cNvSpPr>
          <p:nvPr/>
        </p:nvSpPr>
        <p:spPr bwMode="auto">
          <a:xfrm>
            <a:off x="0" y="32956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9" name="Rectangle 4"/>
          <p:cNvSpPr>
            <a:spLocks noChangeArrowheads="1"/>
          </p:cNvSpPr>
          <p:nvPr/>
        </p:nvSpPr>
        <p:spPr bwMode="auto">
          <a:xfrm>
            <a:off x="0" y="30670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1026" name="Object 9"/>
          <p:cNvGraphicFramePr>
            <a:graphicFrameLocks noChangeAspect="1"/>
          </p:cNvGraphicFramePr>
          <p:nvPr/>
        </p:nvGraphicFramePr>
        <p:xfrm>
          <a:off x="0" y="0"/>
          <a:ext cx="9144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Equation" r:id="rId3" imgW="914400" imgH="596880" progId="Equation.DSMT4">
                  <p:embed/>
                </p:oleObj>
              </mc:Choice>
              <mc:Fallback>
                <p:oleObj name="Equation" r:id="rId3" imgW="914400" imgH="596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82" name="Text Box 14"/>
          <p:cNvSpPr txBox="1">
            <a:spLocks noChangeArrowheads="1"/>
          </p:cNvSpPr>
          <p:nvPr/>
        </p:nvSpPr>
        <p:spPr bwMode="auto">
          <a:xfrm>
            <a:off x="679450" y="1133475"/>
            <a:ext cx="7481570" cy="1141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800" b="1" dirty="0"/>
              <a:t>Use a special right triangle to find the tangent of a 60° angle.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788" name="Text Box 20"/>
              <p:cNvSpPr txBox="1">
                <a:spLocks noChangeArrowheads="1"/>
              </p:cNvSpPr>
              <p:nvPr/>
            </p:nvSpPr>
            <p:spPr bwMode="auto">
              <a:xfrm>
                <a:off x="679450" y="2696210"/>
                <a:ext cx="7831138" cy="33959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1371600" indent="-1371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altLang="en-US" sz="2400" b="1" dirty="0" smtClean="0">
                    <a:solidFill>
                      <a:srgbClr val="FFEB55"/>
                    </a:solidFill>
                  </a:rPr>
                  <a:t>Answer:  </a:t>
                </a:r>
                <a:r>
                  <a:rPr lang="en-US" altLang="en-US" sz="2400" b="1" dirty="0" smtClean="0"/>
                  <a:t>Side opposite 60° angle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4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en-US" sz="2400" b="1" i="1" smtClean="0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altLang="en-US" sz="2400" b="1" i="1" smtClean="0"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en-US" altLang="en-US" sz="2400" b="1" i="1" smtClean="0">
                        <a:latin typeface="Cambria Math"/>
                      </a:rPr>
                      <m:t>𝒉𝒚𝒑</m:t>
                    </m:r>
                    <m:rad>
                      <m:radPr>
                        <m:degHide m:val="on"/>
                        <m:ctrlPr>
                          <a:rPr lang="en-US" altLang="en-US" sz="2400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altLang="en-US" sz="2400" b="1" i="1" smtClean="0">
                            <a:latin typeface="Cambria Math"/>
                          </a:rPr>
                          <m:t>𝟑</m:t>
                        </m:r>
                      </m:e>
                    </m:rad>
                  </m:oMath>
                </a14:m>
                <a:endParaRPr lang="en-US" altLang="en-US" sz="2400" b="1" dirty="0" smtClean="0"/>
              </a:p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altLang="en-US" sz="2400" b="1" dirty="0" smtClean="0"/>
                  <a:t>Side adjacent (opposite 30°) </a:t>
                </a:r>
                <a:r>
                  <a:rPr lang="en-US" altLang="en-US" sz="2400" b="1" dirty="0"/>
                  <a:t>angle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4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en-US" sz="2400" b="1" i="1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altLang="en-US" sz="2400" b="1" i="1"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en-US" altLang="en-US" sz="2400" b="1" i="1">
                        <a:latin typeface="Cambria Math"/>
                      </a:rPr>
                      <m:t>𝒉𝒚𝒑</m:t>
                    </m:r>
                  </m:oMath>
                </a14:m>
                <a:endParaRPr lang="en-US" altLang="en-US" sz="2400" b="1" dirty="0" smtClean="0"/>
              </a:p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endParaRPr lang="en-US" altLang="en-US" sz="2400" b="1" dirty="0"/>
              </a:p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b="1" i="1" smtClean="0">
                          <a:latin typeface="Cambria Math"/>
                        </a:rPr>
                        <m:t>𝒕𝒂𝒏</m:t>
                      </m:r>
                      <m:r>
                        <a:rPr lang="en-US" altLang="en-US" sz="2400" b="1" i="1" smtClean="0">
                          <a:latin typeface="Cambria Math"/>
                        </a:rPr>
                        <m:t> </m:t>
                      </m:r>
                      <m:r>
                        <a:rPr lang="en-US" altLang="en-US" sz="2400" b="1" i="1" smtClean="0">
                          <a:latin typeface="Cambria Math"/>
                        </a:rPr>
                        <m:t>𝟔𝟎</m:t>
                      </m:r>
                      <m:r>
                        <a:rPr lang="en-US" altLang="en-US" sz="2400" b="1" i="1" smtClean="0">
                          <a:latin typeface="Cambria Math"/>
                          <a:ea typeface="Cambria Math"/>
                        </a:rPr>
                        <m:t>°=</m:t>
                      </m:r>
                      <m:f>
                        <m:fPr>
                          <m:ctrlPr>
                            <a:rPr lang="en-US" altLang="en-US" sz="2400" b="1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f>
                            <m:fPr>
                              <m:type m:val="skw"/>
                              <m:ctrlPr>
                                <a:rPr lang="en-US" altLang="en-US" sz="24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altLang="en-US" sz="2400" b="1" i="1" smtClean="0">
                                  <a:latin typeface="Cambria Math"/>
                                  <a:ea typeface="Cambria Math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US" altLang="en-US" sz="2400" b="1" i="1" smtClean="0">
                                  <a:latin typeface="Cambria Math"/>
                                  <a:ea typeface="Cambria Math"/>
                                </a:rPr>
                                <m:t>𝟐</m:t>
                              </m:r>
                            </m:den>
                          </m:f>
                          <m:r>
                            <a:rPr lang="en-US" altLang="en-US" sz="2400" b="1" i="1" smtClean="0">
                              <a:latin typeface="Cambria Math"/>
                              <a:ea typeface="Cambria Math"/>
                            </a:rPr>
                            <m:t>𝒉𝒚𝒑</m:t>
                          </m:r>
                          <m:rad>
                            <m:radPr>
                              <m:degHide m:val="on"/>
                              <m:ctrlPr>
                                <a:rPr lang="en-US" altLang="en-US" sz="24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en-US" sz="2400" b="1" i="1" smtClean="0">
                                  <a:latin typeface="Cambria Math"/>
                                  <a:ea typeface="Cambria Math"/>
                                </a:rPr>
                                <m:t>𝟑</m:t>
                              </m:r>
                            </m:e>
                          </m:rad>
                        </m:num>
                        <m:den>
                          <m:f>
                            <m:fPr>
                              <m:type m:val="skw"/>
                              <m:ctrlPr>
                                <a:rPr lang="en-US" altLang="en-US" sz="24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altLang="en-US" sz="2400" b="1" i="1" smtClean="0">
                                  <a:latin typeface="Cambria Math"/>
                                  <a:ea typeface="Cambria Math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US" altLang="en-US" sz="2400" b="1" i="1" smtClean="0">
                                  <a:latin typeface="Cambria Math"/>
                                  <a:ea typeface="Cambria Math"/>
                                </a:rPr>
                                <m:t>𝟐</m:t>
                              </m:r>
                            </m:den>
                          </m:f>
                          <m:r>
                            <a:rPr lang="en-US" altLang="en-US" sz="2400" b="1" i="1" smtClean="0">
                              <a:latin typeface="Cambria Math"/>
                              <a:ea typeface="Cambria Math"/>
                            </a:rPr>
                            <m:t>𝒉𝒚𝒑</m:t>
                          </m:r>
                        </m:den>
                      </m:f>
                      <m:r>
                        <a:rPr lang="en-US" altLang="en-US" sz="2400" b="1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altLang="en-US" sz="2400" b="1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altLang="en-US" sz="24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en-US" sz="2400" b="1" i="1" smtClean="0">
                                  <a:latin typeface="Cambria Math"/>
                                  <a:ea typeface="Cambria Math"/>
                                </a:rPr>
                                <m:t>𝟑</m:t>
                              </m:r>
                            </m:e>
                          </m:rad>
                        </m:num>
                        <m:den>
                          <m:r>
                            <a:rPr lang="en-US" altLang="en-US" sz="2400" b="1" i="1" smtClean="0">
                              <a:latin typeface="Cambria Math"/>
                              <a:ea typeface="Cambria Math"/>
                            </a:rPr>
                            <m:t>𝟏</m:t>
                          </m:r>
                        </m:den>
                      </m:f>
                      <m:r>
                        <a:rPr lang="en-US" altLang="en-US" sz="2400" b="1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altLang="en-US" sz="2400" b="1" i="1" smtClean="0">
                          <a:latin typeface="Cambria Math"/>
                          <a:ea typeface="Cambria Math"/>
                        </a:rPr>
                        <m:t>𝟏</m:t>
                      </m:r>
                      <m:r>
                        <a:rPr lang="en-US" altLang="en-US" sz="2400" b="1" i="1" smtClean="0">
                          <a:latin typeface="Cambria Math"/>
                          <a:ea typeface="Cambria Math"/>
                        </a:rPr>
                        <m:t>.</m:t>
                      </m:r>
                      <m:r>
                        <a:rPr lang="en-US" altLang="en-US" sz="2400" b="1" i="1" smtClean="0">
                          <a:latin typeface="Cambria Math"/>
                          <a:ea typeface="Cambria Math"/>
                        </a:rPr>
                        <m:t>𝟕𝟑𝟐</m:t>
                      </m:r>
                    </m:oMath>
                  </m:oMathPara>
                </a14:m>
                <a:endParaRPr lang="en-US" altLang="en-US" sz="2400" b="1" dirty="0"/>
              </a:p>
            </p:txBody>
          </p:sp>
        </mc:Choice>
        <mc:Fallback xmlns="">
          <p:sp>
            <p:nvSpPr>
              <p:cNvPr id="32788" name="Text 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79450" y="2696210"/>
                <a:ext cx="7831138" cy="3395980"/>
              </a:xfrm>
              <a:prstGeom prst="rect">
                <a:avLst/>
              </a:prstGeom>
              <a:blipFill rotWithShape="1">
                <a:blip r:embed="rId5"/>
                <a:stretch>
                  <a:fillRect l="-1167" t="-18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37822023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82" grpId="0"/>
      <p:bldP spid="3278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446088" y="128588"/>
            <a:ext cx="8229600" cy="76835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4</a:t>
            </a:r>
          </a:p>
        </p:txBody>
      </p:sp>
      <p:sp>
        <p:nvSpPr>
          <p:cNvPr id="1028" name="Rectangle 3"/>
          <p:cNvSpPr>
            <a:spLocks noChangeArrowheads="1"/>
          </p:cNvSpPr>
          <p:nvPr/>
        </p:nvSpPr>
        <p:spPr bwMode="auto">
          <a:xfrm>
            <a:off x="0" y="32956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9" name="Rectangle 4"/>
          <p:cNvSpPr>
            <a:spLocks noChangeArrowheads="1"/>
          </p:cNvSpPr>
          <p:nvPr/>
        </p:nvSpPr>
        <p:spPr bwMode="auto">
          <a:xfrm>
            <a:off x="0" y="30670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1026" name="Object 9"/>
          <p:cNvGraphicFramePr>
            <a:graphicFrameLocks noChangeAspect="1"/>
          </p:cNvGraphicFramePr>
          <p:nvPr/>
        </p:nvGraphicFramePr>
        <p:xfrm>
          <a:off x="0" y="0"/>
          <a:ext cx="9144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Equation" r:id="rId3" imgW="914400" imgH="596880" progId="Equation.DSMT4">
                  <p:embed/>
                </p:oleObj>
              </mc:Choice>
              <mc:Fallback>
                <p:oleObj name="Equation" r:id="rId3" imgW="914400" imgH="596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82" name="Text Box 14"/>
          <p:cNvSpPr txBox="1">
            <a:spLocks noChangeArrowheads="1"/>
          </p:cNvSpPr>
          <p:nvPr/>
        </p:nvSpPr>
        <p:spPr bwMode="auto">
          <a:xfrm>
            <a:off x="679450" y="1133475"/>
            <a:ext cx="7973060" cy="193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800" b="1" dirty="0"/>
              <a:t>You are measuring the height of a tree.  You stand 40 feet from the base of the tree.  The angle of elevation to the top of the tree is 65°.  Find the height of the tree to the nearest foot.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 Box 16"/>
              <p:cNvSpPr txBox="1">
                <a:spLocks noChangeArrowheads="1"/>
              </p:cNvSpPr>
              <p:nvPr/>
            </p:nvSpPr>
            <p:spPr bwMode="auto">
              <a:xfrm>
                <a:off x="679450" y="3870960"/>
                <a:ext cx="7968298" cy="1581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1371600" indent="-1371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altLang="en-US" sz="2400" b="1" dirty="0" smtClean="0">
                    <a:solidFill>
                      <a:srgbClr val="FFEB55"/>
                    </a:solidFill>
                  </a:rPr>
                  <a:t>Answer:   </a:t>
                </a:r>
                <a14:m>
                  <m:oMath xmlns:m="http://schemas.openxmlformats.org/officeDocument/2006/math"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𝒕𝒂𝒏</m:t>
                    </m:r>
                    <m:d>
                      <m:dPr>
                        <m:ctrlP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𝟔𝟓</m:t>
                        </m:r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°</m:t>
                        </m:r>
                      </m:e>
                    </m:d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𝒙</m:t>
                        </m:r>
                      </m:num>
                      <m:den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𝟒𝟎</m:t>
                        </m:r>
                      </m:den>
                    </m:f>
                  </m:oMath>
                </a14:m>
                <a:r>
                  <a:rPr lang="en-US" altLang="en-US" sz="2400" b="1" dirty="0" smtClean="0">
                    <a:solidFill>
                      <a:schemeClr val="tx1">
                        <a:lumMod val="85000"/>
                      </a:schemeClr>
                    </a:solidFill>
                  </a:rPr>
                  <a:t>   </a:t>
                </a:r>
                <a:r>
                  <a:rPr lang="en-US" altLang="en-US" sz="2400" b="1" dirty="0" smtClean="0"/>
                  <a:t>(variable – numerator)</a:t>
                </a:r>
              </a:p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altLang="en-US" sz="2400" b="1" dirty="0" smtClean="0">
                    <a:solidFill>
                      <a:schemeClr val="tx1">
                        <a:lumMod val="85000"/>
                      </a:schemeClr>
                    </a:solidFill>
                  </a:rPr>
                  <a:t>             </a:t>
                </a:r>
                <a14:m>
                  <m:oMath xmlns:m="http://schemas.openxmlformats.org/officeDocument/2006/math"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𝟒𝟎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𝒕𝒂𝒏</m:t>
                    </m:r>
                    <m:d>
                      <m:dPr>
                        <m:ctrlP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𝟔𝟓</m:t>
                        </m:r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°</m:t>
                        </m:r>
                      </m:e>
                    </m:d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=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𝒙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=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𝟖𝟓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.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𝟕𝟖</m:t>
                    </m:r>
                  </m:oMath>
                </a14:m>
                <a:r>
                  <a:rPr lang="en-US" altLang="en-US" sz="2400" b="1" dirty="0" smtClean="0">
                    <a:solidFill>
                      <a:schemeClr val="tx1">
                        <a:lumMod val="85000"/>
                      </a:schemeClr>
                    </a:solidFill>
                  </a:rPr>
                  <a:t> feet</a:t>
                </a:r>
                <a:endParaRPr lang="en-US" altLang="en-US" sz="2400" b="1" dirty="0">
                  <a:solidFill>
                    <a:schemeClr val="tx1">
                      <a:lumMod val="8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9" name="Text 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79450" y="3870960"/>
                <a:ext cx="7968298" cy="1581150"/>
              </a:xfrm>
              <a:prstGeom prst="rect">
                <a:avLst/>
              </a:prstGeom>
              <a:blipFill rotWithShape="1">
                <a:blip r:embed="rId5"/>
                <a:stretch>
                  <a:fillRect l="-1147" t="-270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26173914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82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8738"/>
            <a:ext cx="8229600" cy="906462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Summary &amp; Homework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5450" y="1108710"/>
            <a:ext cx="8450263" cy="5612130"/>
          </a:xfrm>
        </p:spPr>
        <p:txBody>
          <a:bodyPr/>
          <a:lstStyle/>
          <a:p>
            <a:pPr eaLnBrk="1" hangingPunct="1"/>
            <a:r>
              <a:rPr lang="en-US" altLang="en-US" sz="2800" b="1" dirty="0" smtClean="0">
                <a:solidFill>
                  <a:srgbClr val="FFFF00"/>
                </a:solidFill>
              </a:rPr>
              <a:t>Summary:</a:t>
            </a:r>
          </a:p>
          <a:p>
            <a:pPr lvl="1"/>
            <a:r>
              <a:rPr lang="en-US" b="1" dirty="0"/>
              <a:t>Tangent is used when we do not know the hypotenuse, but </a:t>
            </a:r>
          </a:p>
          <a:p>
            <a:pPr lvl="2"/>
            <a:r>
              <a:rPr lang="en-US" b="1" dirty="0"/>
              <a:t>we know either both legs (looking for an angle)</a:t>
            </a:r>
          </a:p>
          <a:p>
            <a:pPr lvl="2"/>
            <a:r>
              <a:rPr lang="en-US" b="1" dirty="0"/>
              <a:t>we know a leg and an angle (looking for the other leg)</a:t>
            </a:r>
          </a:p>
          <a:p>
            <a:pPr lvl="1"/>
            <a:r>
              <a:rPr lang="en-US" b="1" dirty="0"/>
              <a:t>Used most often in finding the height of objects (knowing the distance from the object and the angle of elevation to the top of the object.</a:t>
            </a:r>
          </a:p>
          <a:p>
            <a:pPr eaLnBrk="1" hangingPunct="1"/>
            <a:r>
              <a:rPr lang="en-US" altLang="en-US" sz="2800" b="1" dirty="0" smtClean="0">
                <a:solidFill>
                  <a:srgbClr val="FFFF00"/>
                </a:solidFill>
              </a:rPr>
              <a:t>Homework:</a:t>
            </a:r>
            <a:r>
              <a:rPr lang="en-US" altLang="en-US" sz="2800" b="1" dirty="0" smtClean="0"/>
              <a:t>  </a:t>
            </a:r>
          </a:p>
          <a:p>
            <a:pPr lvl="1" eaLnBrk="1" hangingPunct="1"/>
            <a:r>
              <a:rPr lang="en-US" altLang="en-US" sz="2400" b="1" dirty="0" smtClean="0"/>
              <a:t>Trig WS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430</Words>
  <Application>Microsoft Office PowerPoint</Application>
  <PresentationFormat>On-screen Show (4:3)</PresentationFormat>
  <Paragraphs>43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Default Design</vt:lpstr>
      <vt:lpstr>Equation</vt:lpstr>
      <vt:lpstr>Lesson 9-4</vt:lpstr>
      <vt:lpstr>Objectives</vt:lpstr>
      <vt:lpstr>Vocabulary</vt:lpstr>
      <vt:lpstr>Core Concept</vt:lpstr>
      <vt:lpstr>Example 1</vt:lpstr>
      <vt:lpstr>Example 2</vt:lpstr>
      <vt:lpstr>Example 3</vt:lpstr>
      <vt:lpstr>Example 4</vt:lpstr>
      <vt:lpstr>Summary &amp; Homework</vt:lpstr>
    </vt:vector>
  </TitlesOfParts>
  <Company>scsb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chrisheadlee</dc:creator>
  <cp:lastModifiedBy>Chris</cp:lastModifiedBy>
  <cp:revision>26</cp:revision>
  <dcterms:created xsi:type="dcterms:W3CDTF">2008-01-23T14:30:53Z</dcterms:created>
  <dcterms:modified xsi:type="dcterms:W3CDTF">2018-10-27T20:05:33Z</dcterms:modified>
</cp:coreProperties>
</file>