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9" r:id="rId5"/>
    <p:sldId id="300" r:id="rId6"/>
    <p:sldId id="285" r:id="rId7"/>
    <p:sldId id="286" r:id="rId8"/>
    <p:sldId id="294" r:id="rId9"/>
    <p:sldId id="295" r:id="rId10"/>
    <p:sldId id="302" r:id="rId11"/>
    <p:sldId id="303" r:id="rId12"/>
    <p:sldId id="28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17631-E0FC-49F5-8280-3C67AFA71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6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E57D4-D0AC-4281-857A-C1BC72C83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2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3231C-9732-4164-A8C5-7D533BAAF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8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44E9B-538B-4374-A12F-1ABA52F80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0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E2A33-06CE-4658-86F1-2D5C7A39F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1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B46BB-8717-4EB3-A34C-161B98747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1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3715F-6899-4ABB-8AE1-B246BCFD1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5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E616F-283C-4DBA-9DA8-C49E23AF4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2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3E80-415E-4F8F-BBFA-849BF7506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80045-221D-44B2-8568-AA7F8A17E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0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65F8F-9BD2-459F-B539-7E0B91939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4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E44617-9136-40D3-B703-F3AD89F26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png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9-5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The Sine and Cosine </a:t>
            </a:r>
            <a:r>
              <a:rPr lang="en-US" b="1" dirty="0" smtClean="0"/>
              <a:t>Ratios -- </a:t>
            </a:r>
          </a:p>
          <a:p>
            <a:pPr eaLnBrk="1" hangingPunct="1"/>
            <a:r>
              <a:rPr lang="en-US" altLang="en-US" b="1" dirty="0" smtClean="0"/>
              <a:t>Trig Part II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5</a:t>
            </a:r>
            <a:endParaRPr lang="en-US" altLang="en-US" sz="3600" b="1" dirty="0" smtClean="0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2782" name="Text Box 14"/>
              <p:cNvSpPr txBox="1">
                <a:spLocks noChangeArrowheads="1"/>
              </p:cNvSpPr>
              <p:nvPr/>
            </p:nvSpPr>
            <p:spPr bwMode="auto">
              <a:xfrm>
                <a:off x="491490" y="1133475"/>
                <a:ext cx="5646420" cy="3358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800" b="1" dirty="0" smtClean="0"/>
                  <a:t>Which ratios are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b="1" i="1"/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 i="1"/>
                          <m:t>𝟐</m:t>
                        </m:r>
                      </m:den>
                    </m:f>
                  </m:oMath>
                </a14:m>
                <a:r>
                  <a:rPr lang="en-US" sz="2800" b="1" dirty="0"/>
                  <a:t>?  Select all that apply</a:t>
                </a:r>
              </a:p>
              <a:p>
                <a:pPr lvl="0"/>
                <a:r>
                  <a:rPr lang="en-US" sz="2800" b="1" dirty="0"/>
                  <a:t>● </a:t>
                </a:r>
                <a:r>
                  <a:rPr lang="en-US" sz="2800" b="1" dirty="0" smtClean="0"/>
                  <a:t>Sin </a:t>
                </a:r>
                <a:r>
                  <a:rPr lang="en-US" sz="2800" b="1" i="1" dirty="0" smtClean="0"/>
                  <a:t>M</a:t>
                </a:r>
                <a:r>
                  <a:rPr lang="en-US" sz="2800" b="1" dirty="0" smtClean="0"/>
                  <a:t>                      </a:t>
                </a:r>
                <a:r>
                  <a:rPr lang="en-US" sz="2800" b="1" dirty="0"/>
                  <a:t>● </a:t>
                </a:r>
                <a:r>
                  <a:rPr lang="en-US" sz="2800" b="1" dirty="0" smtClean="0"/>
                  <a:t> </a:t>
                </a:r>
                <a:r>
                  <a:rPr lang="en-US" sz="2800" b="1" dirty="0"/>
                  <a:t>Sin </a:t>
                </a:r>
                <a:r>
                  <a:rPr lang="en-US" sz="2800" b="1" i="1" dirty="0" smtClean="0"/>
                  <a:t>P</a:t>
                </a:r>
                <a:endParaRPr lang="en-US" sz="2800" b="1" dirty="0"/>
              </a:p>
              <a:p>
                <a:r>
                  <a:rPr lang="en-US" sz="2800" b="1" dirty="0"/>
                  <a:t> </a:t>
                </a:r>
              </a:p>
              <a:p>
                <a:pPr lvl="0"/>
                <a:r>
                  <a:rPr lang="en-US" sz="2800" b="1" dirty="0"/>
                  <a:t>● </a:t>
                </a:r>
                <a:r>
                  <a:rPr lang="en-US" sz="2800" b="1" dirty="0" smtClean="0"/>
                  <a:t>Cos M                     ●  </a:t>
                </a:r>
                <a:r>
                  <a:rPr lang="en-US" sz="2800" b="1" dirty="0"/>
                  <a:t>Cos </a:t>
                </a:r>
                <a:r>
                  <a:rPr lang="en-US" sz="2800" b="1" i="1" dirty="0" smtClean="0"/>
                  <a:t>P</a:t>
                </a:r>
                <a:endParaRPr lang="en-US" sz="2800" b="1" dirty="0"/>
              </a:p>
            </p:txBody>
          </p:sp>
        </mc:Choice>
        <mc:Fallback>
          <p:sp>
            <p:nvSpPr>
              <p:cNvPr id="32782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490" y="1133475"/>
                <a:ext cx="5646420" cy="3358515"/>
              </a:xfrm>
              <a:prstGeom prst="rect">
                <a:avLst/>
              </a:prstGeom>
              <a:blipFill rotWithShape="1">
                <a:blip r:embed="rId5"/>
                <a:stretch>
                  <a:fillRect l="-22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6"/>
              <p:cNvSpPr txBox="1">
                <a:spLocks noChangeArrowheads="1"/>
              </p:cNvSpPr>
              <p:nvPr/>
            </p:nvSpPr>
            <p:spPr bwMode="auto">
              <a:xfrm>
                <a:off x="679450" y="5116830"/>
                <a:ext cx="7968298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Sin M and Cos P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in this special case right triangle (30-60-90) are all equal </a:t>
                </a:r>
                <a:r>
                  <a:rPr lang="en-US" sz="2400" b="1" dirty="0">
                    <a:solidFill>
                      <a:schemeClr val="tx1">
                        <a:lumMod val="95000"/>
                      </a:schemeClr>
                    </a:solidFill>
                  </a:rPr>
                  <a:t>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1" i="1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9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450" y="5116830"/>
                <a:ext cx="7968298" cy="1581150"/>
              </a:xfrm>
              <a:prstGeom prst="rect">
                <a:avLst/>
              </a:prstGeom>
              <a:blipFill rotWithShape="1">
                <a:blip r:embed="rId6"/>
                <a:stretch>
                  <a:fillRect l="-1147" t="-5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91440" y="2227957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sym typeface="Wingdings"/>
              </a:rPr>
              <a:t>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7890" y="2963226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sym typeface="Wingdings"/>
              </a:rPr>
              <a:t></a:t>
            </a:r>
            <a:endParaRPr lang="en-US" sz="3200" dirty="0">
              <a:solidFill>
                <a:srgbClr val="FFC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170" y="1406765"/>
            <a:ext cx="3009352" cy="2136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282605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9" grpId="0"/>
      <p:bldP spid="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6</a:t>
            </a:r>
            <a:endParaRPr lang="en-US" altLang="en-US" sz="3600" b="1" dirty="0" smtClean="0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91490" y="1133475"/>
            <a:ext cx="8156258" cy="335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You are skiing down a hill with an altitude of 800 feet.  The </a:t>
            </a:r>
            <a:r>
              <a:rPr lang="en-US" sz="2800" b="1" dirty="0">
                <a:solidFill>
                  <a:srgbClr val="FFC000"/>
                </a:solidFill>
              </a:rPr>
              <a:t>angle of depression is 15°</a:t>
            </a:r>
            <a:r>
              <a:rPr lang="en-US" sz="2800" b="1" dirty="0"/>
              <a:t>.  Find the distance </a:t>
            </a:r>
            <a:r>
              <a:rPr lang="en-US" sz="2800" b="1" i="1" dirty="0"/>
              <a:t>x</a:t>
            </a:r>
            <a:r>
              <a:rPr lang="en-US" sz="2800" b="1" dirty="0"/>
              <a:t> you ski down the hill to the nearest foot.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6"/>
              <p:cNvSpPr txBox="1">
                <a:spLocks noChangeArrowheads="1"/>
              </p:cNvSpPr>
              <p:nvPr/>
            </p:nvSpPr>
            <p:spPr bwMode="auto">
              <a:xfrm>
                <a:off x="302260" y="3373755"/>
                <a:ext cx="6932930" cy="22364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</a:t>
                </a: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 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x represents the hypotenuse!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𝒔𝒊𝒏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  <m:r>
                          <a:rPr lang="en-US" altLang="en-US" sz="2400" b="1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𝟖𝟎𝟎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 (variable  -- denominator)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𝟖𝟎𝟎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𝒔𝒊𝒏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°)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𝟑𝟎𝟗𝟎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𝟗𝟔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  <a:ea typeface="Cambria Math"/>
                      </a:rPr>
                      <m:t>𝟑𝟎𝟗𝟏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2260" y="3373755"/>
                <a:ext cx="6932930" cy="2236470"/>
              </a:xfrm>
              <a:prstGeom prst="rect">
                <a:avLst/>
              </a:prstGeom>
              <a:blipFill rotWithShape="1">
                <a:blip r:embed="rId5"/>
                <a:stretch>
                  <a:fillRect l="-1407" t="-35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Triangle 2"/>
          <p:cNvSpPr/>
          <p:nvPr/>
        </p:nvSpPr>
        <p:spPr>
          <a:xfrm flipH="1">
            <a:off x="5943600" y="5166360"/>
            <a:ext cx="3006090" cy="142875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57950" y="6271498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15°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63054" y="588073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800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113627" y="5063728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15°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59991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108710"/>
            <a:ext cx="8450263" cy="561213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Sine </a:t>
            </a:r>
            <a:r>
              <a:rPr lang="en-US" sz="2400" b="1" dirty="0"/>
              <a:t>and Cosine are the two only true trigonometric functions.  All others are derived from these two  </a:t>
            </a:r>
            <a:r>
              <a:rPr lang="en-US" sz="2400" b="1" dirty="0" smtClean="0"/>
              <a:t>(for </a:t>
            </a:r>
            <a:r>
              <a:rPr lang="en-US" sz="2400" b="1" dirty="0"/>
              <a:t>example: Tan = Sin/Cos)</a:t>
            </a:r>
          </a:p>
          <a:p>
            <a:pPr lvl="1"/>
            <a:r>
              <a:rPr lang="en-US" sz="2400" b="1" dirty="0" smtClean="0"/>
              <a:t>You </a:t>
            </a:r>
            <a:r>
              <a:rPr lang="en-US" sz="2400" b="1" dirty="0"/>
              <a:t>must have or be looking for the hypotenuse</a:t>
            </a:r>
          </a:p>
          <a:p>
            <a:pPr lvl="1"/>
            <a:r>
              <a:rPr lang="en-US" sz="2400" b="1" dirty="0" smtClean="0"/>
              <a:t>Due </a:t>
            </a:r>
            <a:r>
              <a:rPr lang="en-US" sz="2400" b="1" dirty="0"/>
              <a:t>to the complementary nature of right triangles, Sin A = Cos B and Cos A = Sin B</a:t>
            </a:r>
          </a:p>
          <a:p>
            <a:pPr lvl="2"/>
            <a:r>
              <a:rPr lang="en-US" sz="2000" b="1" dirty="0" smtClean="0"/>
              <a:t>Sin </a:t>
            </a:r>
            <a:r>
              <a:rPr lang="en-US" sz="2000" b="1" dirty="0"/>
              <a:t>A = </a:t>
            </a:r>
            <a:r>
              <a:rPr lang="en-US" sz="2000" b="1" dirty="0" smtClean="0"/>
              <a:t>opposite/hypotenuse</a:t>
            </a:r>
          </a:p>
          <a:p>
            <a:pPr lvl="2"/>
            <a:r>
              <a:rPr lang="en-US" sz="2000" b="1" dirty="0" smtClean="0"/>
              <a:t>Cos </a:t>
            </a:r>
            <a:r>
              <a:rPr lang="en-US" sz="2000" b="1" dirty="0"/>
              <a:t>B = </a:t>
            </a:r>
            <a:r>
              <a:rPr lang="en-US" sz="2000" b="1" dirty="0" smtClean="0"/>
              <a:t>adjacent/hypotenuse</a:t>
            </a:r>
          </a:p>
          <a:p>
            <a:pPr lvl="1"/>
            <a:r>
              <a:rPr lang="en-US" sz="2400" b="1" dirty="0" smtClean="0"/>
              <a:t>Both Sin and Cos are between 0 and 1</a:t>
            </a:r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Trig WS 2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sine and cosine </a:t>
            </a:r>
            <a:r>
              <a:rPr lang="en-US" sz="2800" b="1" dirty="0" smtClean="0"/>
              <a:t>ratios</a:t>
            </a:r>
          </a:p>
          <a:p>
            <a:endParaRPr lang="en-US" sz="2800" b="1" dirty="0"/>
          </a:p>
          <a:p>
            <a:r>
              <a:rPr lang="en-US" sz="2800" b="1" dirty="0" smtClean="0"/>
              <a:t>Find </a:t>
            </a:r>
            <a:r>
              <a:rPr lang="en-US" sz="2800" b="1" dirty="0"/>
              <a:t>the sine and cosine of angle measures in special right </a:t>
            </a:r>
            <a:r>
              <a:rPr lang="en-US" sz="2800" b="1" dirty="0" smtClean="0"/>
              <a:t>triangles</a:t>
            </a:r>
          </a:p>
          <a:p>
            <a:endParaRPr lang="en-US" sz="2800" b="1" dirty="0"/>
          </a:p>
          <a:p>
            <a:r>
              <a:rPr lang="en-US" sz="2800" b="1" dirty="0" smtClean="0"/>
              <a:t>Solve </a:t>
            </a:r>
            <a:r>
              <a:rPr lang="en-US" sz="2800" b="1" dirty="0"/>
              <a:t>real-life problems involving sine and cosine ratios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98575"/>
                <a:ext cx="8401050" cy="4827588"/>
              </a:xfrm>
            </p:spPr>
            <p:txBody>
              <a:bodyPr/>
              <a:lstStyle/>
              <a:p>
                <a:r>
                  <a:rPr lang="en-US" sz="2800" b="1" dirty="0" smtClean="0"/>
                  <a:t>Angle </a:t>
                </a:r>
                <a:r>
                  <a:rPr lang="en-US" sz="2800" b="1" dirty="0"/>
                  <a:t>of depression – angle that a downward line of sight makes with a horizontal line</a:t>
                </a:r>
              </a:p>
              <a:p>
                <a:r>
                  <a:rPr lang="en-US" sz="2800" b="1" dirty="0"/>
                  <a:t>Cosine – trigonometric ratio that involves a leg (adjacent to the angle) and the </a:t>
                </a:r>
                <a:r>
                  <a:rPr lang="en-US" sz="2800" b="1" dirty="0" smtClean="0"/>
                  <a:t>hypotenuse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𝒄𝒐𝒔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𝒂𝒏𝒈𝒍𝒆</m:t>
                        </m:r>
                      </m:e>
                    </m:d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𝒂𝒅𝒋𝒂𝒄𝒆𝒏𝒕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𝒍𝒆𝒈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𝒕𝒐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𝒕𝒉𝒆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𝒂𝒏𝒈𝒍𝒆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𝒉𝒚𝒑𝒐𝒕𝒆𝒏𝒖𝒔𝒆</m:t>
                        </m:r>
                      </m:den>
                    </m:f>
                  </m:oMath>
                </a14:m>
                <a:endParaRPr lang="en-US" sz="2400" b="1" i="1" dirty="0">
                  <a:solidFill>
                    <a:srgbClr val="FFFF00"/>
                  </a:solidFill>
                  <a:latin typeface="Cambria Math"/>
                </a:endParaRPr>
              </a:p>
              <a:p>
                <a:r>
                  <a:rPr lang="en-US" sz="2800" b="1" dirty="0"/>
                  <a:t>Sine – trigonometric ratio that involves a leg (opposite of the angle) and the hypotenuse</a:t>
                </a:r>
                <a:endParaRPr lang="en-US" sz="2400" b="1" i="1" dirty="0" smtClean="0">
                  <a:solidFill>
                    <a:srgbClr val="FFFF00"/>
                  </a:solidFill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𝒔𝒊𝒏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𝒂𝒏𝒈𝒍𝒆</m:t>
                        </m:r>
                      </m:e>
                    </m:d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𝒐𝒑𝒑𝒐𝒔𝒊𝒕𝒆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𝒍𝒆𝒈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𝒕𝒐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𝒕𝒉𝒆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𝒂𝒏𝒈𝒍𝒆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𝒉𝒚𝒑𝒐𝒕𝒆𝒏𝒖𝒔𝒆</m:t>
                        </m:r>
                      </m:den>
                    </m:f>
                  </m:oMath>
                </a14:m>
                <a:endParaRPr lang="en-US" sz="3200" b="1" dirty="0"/>
              </a:p>
            </p:txBody>
          </p:sp>
        </mc:Choice>
        <mc:Fallback>
          <p:sp>
            <p:nvSpPr>
              <p:cNvPr id="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8575"/>
                <a:ext cx="8401050" cy="4827588"/>
              </a:xfrm>
              <a:blipFill rotWithShape="1">
                <a:blip r:embed="rId2"/>
                <a:stretch>
                  <a:fillRect l="-1234" t="-1263" r="-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Core Concept</a:t>
            </a:r>
            <a:endParaRPr lang="en-US" alt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57749"/>
            <a:ext cx="8229600" cy="164592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Sines and Cosines of angles are always between 0 and 1 (since hypotenuse is the largest side in a right triangle).</a:t>
            </a:r>
            <a:endParaRPr lang="en-US" altLang="en-US" sz="2800" b="1" dirty="0" smtClean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" y="1184590"/>
            <a:ext cx="7828572" cy="3400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5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Core Concept</a:t>
            </a:r>
            <a:endParaRPr lang="en-US" alt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857749"/>
            <a:ext cx="8663940" cy="1645921"/>
          </a:xfrm>
        </p:spPr>
        <p:txBody>
          <a:bodyPr/>
          <a:lstStyle/>
          <a:p>
            <a:r>
              <a:rPr lang="en-US" sz="2800" b="1" dirty="0">
                <a:solidFill>
                  <a:srgbClr val="FFFF00"/>
                </a:solidFill>
              </a:rPr>
              <a:t>Note: </a:t>
            </a:r>
            <a:r>
              <a:rPr lang="en-US" sz="2800" b="1" dirty="0" smtClean="0">
                <a:solidFill>
                  <a:srgbClr val="FFFF00"/>
                </a:solidFill>
              </a:rPr>
              <a:t> Sin </a:t>
            </a:r>
            <a:r>
              <a:rPr lang="en-US" sz="2800" b="1" dirty="0">
                <a:solidFill>
                  <a:srgbClr val="FFFF00"/>
                </a:solidFill>
              </a:rPr>
              <a:t>45° = Cos 45° and from above concept Sin 30° = Cos 60° and Cos 30° = Sin 60°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" y="1170621"/>
            <a:ext cx="7585715" cy="2971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233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00050" y="1133475"/>
            <a:ext cx="3771900" cy="29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Find sin </a:t>
            </a:r>
            <a:r>
              <a:rPr lang="en-US" sz="2800" b="1" i="1" dirty="0"/>
              <a:t>A</a:t>
            </a:r>
            <a:r>
              <a:rPr lang="en-US" sz="2800" b="1" dirty="0"/>
              <a:t>, sin </a:t>
            </a:r>
            <a:r>
              <a:rPr lang="en-US" sz="2800" b="1" i="1" dirty="0"/>
              <a:t>B</a:t>
            </a:r>
            <a:r>
              <a:rPr lang="en-US" sz="2800" b="1" dirty="0"/>
              <a:t>, cos </a:t>
            </a:r>
            <a:r>
              <a:rPr lang="en-US" sz="2800" b="1" i="1" dirty="0"/>
              <a:t>A</a:t>
            </a:r>
            <a:r>
              <a:rPr lang="en-US" sz="2800" b="1" dirty="0"/>
              <a:t>, cos </a:t>
            </a:r>
            <a:r>
              <a:rPr lang="en-US" sz="2800" b="1" i="1" dirty="0"/>
              <a:t>B</a:t>
            </a:r>
            <a:r>
              <a:rPr lang="en-US" sz="2800" b="1" dirty="0"/>
              <a:t>.  Write each answer as a fraction and as a decimal rounded to four places.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88" name="Text Box 20"/>
              <p:cNvSpPr txBox="1">
                <a:spLocks noChangeArrowheads="1"/>
              </p:cNvSpPr>
              <p:nvPr/>
            </p:nvSpPr>
            <p:spPr bwMode="auto">
              <a:xfrm>
                <a:off x="400050" y="4044950"/>
                <a:ext cx="8069580" cy="18757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𝒔𝒊𝒏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𝟑𝟗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𝟑𝟖𝟒𝟔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      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𝒄𝒐𝒔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𝟑𝟗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𝟗𝟐𝟑𝟏</m:t>
                    </m:r>
                  </m:oMath>
                </a14:m>
                <a:r>
                  <a:rPr lang="en-US" altLang="en-US" sz="2400" b="1" dirty="0"/>
                  <a:t> </a:t>
                </a:r>
                <a:r>
                  <a:rPr lang="en-US" altLang="en-US" sz="2400" b="1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altLang="en-US" sz="2400" b="1" i="0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𝐬𝐢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𝒏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𝑩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altLang="en-US" sz="2400" b="1" i="1" dirty="0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𝟑𝟗</m:t>
                        </m:r>
                      </m:den>
                    </m:f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𝟗𝟐𝟑𝟏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      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𝒄𝒐𝒔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𝑩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altLang="en-US" sz="2400" b="1" i="1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𝟑𝟗</m:t>
                        </m:r>
                      </m:den>
                    </m:f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𝟑𝟖𝟒𝟔</m:t>
                    </m:r>
                  </m:oMath>
                </a14:m>
                <a:endParaRPr lang="en-US" altLang="en-US" sz="2400" b="1" dirty="0"/>
              </a:p>
            </p:txBody>
          </p:sp>
        </mc:Choice>
        <mc:Fallback>
          <p:sp>
            <p:nvSpPr>
              <p:cNvPr id="3278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050" y="4044950"/>
                <a:ext cx="8069580" cy="1875790"/>
              </a:xfrm>
              <a:prstGeom prst="rect">
                <a:avLst/>
              </a:prstGeom>
              <a:blipFill rotWithShape="1">
                <a:blip r:embed="rId5"/>
                <a:stretch>
                  <a:fillRect l="-12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19" y="1174490"/>
            <a:ext cx="4297680" cy="2028306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7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89852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481965" y="1053782"/>
            <a:ext cx="50958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Write cos 69° in terms of sine.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808" name="Text Box 16"/>
              <p:cNvSpPr txBox="1">
                <a:spLocks noChangeArrowheads="1"/>
              </p:cNvSpPr>
              <p:nvPr/>
            </p:nvSpPr>
            <p:spPr bwMode="auto">
              <a:xfrm>
                <a:off x="481965" y="4133850"/>
                <a:ext cx="7968298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𝒄𝒐𝒔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𝟔𝟗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𝒔𝒊𝒏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𝟗𝟎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𝟔𝟗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𝒔𝒊𝒏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°)</m:t>
                    </m:r>
                  </m:oMath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3808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965" y="4133850"/>
                <a:ext cx="7968298" cy="1581150"/>
              </a:xfrm>
              <a:prstGeom prst="rect">
                <a:avLst/>
              </a:prstGeom>
              <a:blipFill rotWithShape="1">
                <a:blip r:embed="rId2"/>
                <a:stretch>
                  <a:fillRect l="-1148" t="-5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6" grpId="0"/>
      <p:bldP spid="338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537210" y="1133475"/>
            <a:ext cx="433197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/>
              <a:t>Find the values of </a:t>
            </a:r>
            <a:r>
              <a:rPr lang="en-US" sz="2800" b="1" i="1" dirty="0"/>
              <a:t>x</a:t>
            </a:r>
            <a:r>
              <a:rPr lang="en-US" sz="2800" b="1" dirty="0"/>
              <a:t> and </a:t>
            </a:r>
            <a:r>
              <a:rPr lang="en-US" sz="2800" b="1" i="1" dirty="0"/>
              <a:t>y</a:t>
            </a:r>
            <a:r>
              <a:rPr lang="en-US" sz="2800" b="1" dirty="0"/>
              <a:t> using sine and cosine.  Round your answers to the nearest tenth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88" name="Text Box 20"/>
              <p:cNvSpPr txBox="1">
                <a:spLocks noChangeArrowheads="1"/>
              </p:cNvSpPr>
              <p:nvPr/>
            </p:nvSpPr>
            <p:spPr bwMode="auto">
              <a:xfrm>
                <a:off x="656431" y="4126230"/>
                <a:ext cx="7831138" cy="2366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𝒔𝒊𝒏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𝟓𝟑</m:t>
                        </m:r>
                      </m:den>
                    </m:f>
                  </m:oMath>
                </a14:m>
                <a:r>
                  <a:rPr lang="en-US" altLang="en-US" sz="2400" b="1" dirty="0" smtClean="0"/>
                  <a:t>  (variable – numerator)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𝟓𝟑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𝒔𝒊𝒏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𝟑𝟓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𝟑𝟎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𝒄𝒐𝒔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𝟑𝟓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𝒚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altLang="en-US" sz="2400" b="1" dirty="0" smtClean="0"/>
                  <a:t>  (variable – numerator)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𝟓𝟑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𝟑𝟓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d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𝟒𝟑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278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431" y="4126230"/>
                <a:ext cx="7831138" cy="2366010"/>
              </a:xfrm>
              <a:prstGeom prst="rect">
                <a:avLst/>
              </a:prstGeom>
              <a:blipFill rotWithShape="1">
                <a:blip r:embed="rId5"/>
                <a:stretch>
                  <a:fillRect l="-1246" t="-2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475" y="1000123"/>
            <a:ext cx="3773978" cy="28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220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7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28588"/>
            <a:ext cx="8229600" cy="76835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</a:t>
            </a:r>
            <a:endParaRPr lang="en-US" altLang="en-US" sz="3600" b="1" dirty="0" smtClean="0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2782" name="Text Box 14"/>
              <p:cNvSpPr txBox="1">
                <a:spLocks noChangeArrowheads="1"/>
              </p:cNvSpPr>
              <p:nvPr/>
            </p:nvSpPr>
            <p:spPr bwMode="auto">
              <a:xfrm>
                <a:off x="491490" y="1133475"/>
                <a:ext cx="5646420" cy="3358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800" b="1" dirty="0"/>
                  <a:t>Which ratios are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b="1" i="1"/>
                            </m:ctrlPr>
                          </m:radPr>
                          <m:deg/>
                          <m:e>
                            <m:r>
                              <a:rPr lang="en-US" sz="2800" b="1" i="1"/>
                              <m:t>𝟐</m:t>
                            </m:r>
                          </m:e>
                        </m:rad>
                      </m:num>
                      <m:den>
                        <m:r>
                          <a:rPr lang="en-US" sz="2800" b="1" i="1"/>
                          <m:t>𝟐</m:t>
                        </m:r>
                      </m:den>
                    </m:f>
                  </m:oMath>
                </a14:m>
                <a:r>
                  <a:rPr lang="en-US" sz="2800" b="1" dirty="0"/>
                  <a:t>?  Select all that apply</a:t>
                </a:r>
              </a:p>
              <a:p>
                <a:pPr lvl="0"/>
                <a:r>
                  <a:rPr lang="en-US" sz="2800" b="1" dirty="0"/>
                  <a:t>● </a:t>
                </a:r>
                <a:r>
                  <a:rPr lang="en-US" sz="2800" b="1" dirty="0" smtClean="0"/>
                  <a:t>Sin </a:t>
                </a:r>
                <a:r>
                  <a:rPr lang="en-US" sz="2800" b="1" i="1" dirty="0"/>
                  <a:t>A</a:t>
                </a:r>
                <a:r>
                  <a:rPr lang="en-US" sz="2800" b="1" dirty="0"/>
                  <a:t>              </a:t>
                </a:r>
                <a:r>
                  <a:rPr lang="en-US" sz="2800" b="1" dirty="0" smtClean="0"/>
                  <a:t>        </a:t>
                </a:r>
                <a:r>
                  <a:rPr lang="en-US" sz="2800" b="1" dirty="0"/>
                  <a:t>● </a:t>
                </a:r>
                <a:r>
                  <a:rPr lang="en-US" sz="2800" b="1" dirty="0" smtClean="0"/>
                  <a:t> </a:t>
                </a:r>
                <a:r>
                  <a:rPr lang="en-US" sz="2800" b="1" dirty="0"/>
                  <a:t>Sin </a:t>
                </a:r>
                <a:r>
                  <a:rPr lang="en-US" sz="2800" b="1" i="1" dirty="0"/>
                  <a:t>B</a:t>
                </a:r>
                <a:endParaRPr lang="en-US" sz="2800" b="1" dirty="0"/>
              </a:p>
              <a:p>
                <a:r>
                  <a:rPr lang="en-US" sz="2800" b="1" dirty="0"/>
                  <a:t> </a:t>
                </a:r>
              </a:p>
              <a:p>
                <a:pPr lvl="0"/>
                <a:r>
                  <a:rPr lang="en-US" sz="2800" b="1" dirty="0"/>
                  <a:t>● </a:t>
                </a:r>
                <a:r>
                  <a:rPr lang="en-US" sz="2800" b="1" dirty="0" smtClean="0"/>
                  <a:t>Cos </a:t>
                </a:r>
                <a:r>
                  <a:rPr lang="en-US" sz="2800" b="1" i="1" dirty="0"/>
                  <a:t>A</a:t>
                </a:r>
                <a:r>
                  <a:rPr lang="en-US" sz="2800" b="1" dirty="0"/>
                  <a:t>            </a:t>
                </a:r>
                <a:r>
                  <a:rPr lang="en-US" sz="2800" b="1" dirty="0" smtClean="0"/>
                  <a:t>         ●  </a:t>
                </a:r>
                <a:r>
                  <a:rPr lang="en-US" sz="2800" b="1" dirty="0"/>
                  <a:t>Cos </a:t>
                </a:r>
                <a:r>
                  <a:rPr lang="en-US" sz="2800" b="1" i="1" dirty="0"/>
                  <a:t>B</a:t>
                </a:r>
                <a:endParaRPr lang="en-US" sz="2800" b="1" dirty="0"/>
              </a:p>
              <a:p>
                <a:r>
                  <a:rPr lang="en-US" sz="2800" b="1" dirty="0"/>
                  <a:t> </a:t>
                </a:r>
              </a:p>
              <a:p>
                <a:pPr lvl="0"/>
                <a:r>
                  <a:rPr lang="en-US" sz="2800" b="1" dirty="0"/>
                  <a:t>● </a:t>
                </a:r>
                <a:r>
                  <a:rPr lang="en-US" sz="2800" b="1" dirty="0" smtClean="0"/>
                  <a:t>Tan </a:t>
                </a:r>
                <a:r>
                  <a:rPr lang="en-US" sz="2800" b="1" i="1" dirty="0"/>
                  <a:t>A</a:t>
                </a:r>
                <a:r>
                  <a:rPr lang="en-US" sz="2800" b="1" dirty="0"/>
                  <a:t>            </a:t>
                </a:r>
                <a:r>
                  <a:rPr lang="en-US" sz="2800" b="1" dirty="0" smtClean="0"/>
                  <a:t>          </a:t>
                </a:r>
                <a:r>
                  <a:rPr lang="en-US" sz="2800" b="1" dirty="0"/>
                  <a:t>● </a:t>
                </a:r>
                <a:r>
                  <a:rPr lang="en-US" sz="2800" b="1" dirty="0" smtClean="0"/>
                  <a:t> </a:t>
                </a:r>
                <a:r>
                  <a:rPr lang="en-US" sz="2800" b="1" dirty="0"/>
                  <a:t>Tan </a:t>
                </a:r>
                <a:r>
                  <a:rPr lang="en-US" sz="2800" b="1" i="1" dirty="0" smtClean="0"/>
                  <a:t>B</a:t>
                </a:r>
                <a:endParaRPr lang="en-US" sz="2800" b="1" dirty="0"/>
              </a:p>
            </p:txBody>
          </p:sp>
        </mc:Choice>
        <mc:Fallback>
          <p:sp>
            <p:nvSpPr>
              <p:cNvPr id="32782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490" y="1133475"/>
                <a:ext cx="5646420" cy="3358515"/>
              </a:xfrm>
              <a:prstGeom prst="rect">
                <a:avLst/>
              </a:prstGeom>
              <a:blipFill rotWithShape="1">
                <a:blip r:embed="rId5"/>
                <a:stretch>
                  <a:fillRect l="-2268" b="-43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6"/>
              <p:cNvSpPr txBox="1">
                <a:spLocks noChangeArrowheads="1"/>
              </p:cNvSpPr>
              <p:nvPr/>
            </p:nvSpPr>
            <p:spPr bwMode="auto">
              <a:xfrm>
                <a:off x="679450" y="5116830"/>
                <a:ext cx="7968298" cy="1581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  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Sines and Cosine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s in this special case right triangle (right isosceles) are all equal </a:t>
                </a:r>
                <a:r>
                  <a:rPr lang="en-US" sz="2400" b="1" dirty="0">
                    <a:solidFill>
                      <a:schemeClr val="tx1">
                        <a:lumMod val="95000"/>
                      </a:schemeClr>
                    </a:solidFill>
                  </a:rPr>
                  <a:t>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1" i="1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solidFill>
                                  <a:schemeClr val="tx1">
                                    <a:lumMod val="9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>
                    <a:solidFill>
                      <a:schemeClr val="tx1">
                        <a:lumMod val="95000"/>
                      </a:schemeClr>
                    </a:solidFill>
                  </a:rPr>
                  <a:t> 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              Tangents are equal to 1</a:t>
                </a:r>
                <a:endParaRPr lang="en-US" altLang="en-US" sz="2400" b="1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450" y="5116830"/>
                <a:ext cx="7968298" cy="1581150"/>
              </a:xfrm>
              <a:prstGeom prst="rect">
                <a:avLst/>
              </a:prstGeom>
              <a:blipFill rotWithShape="1">
                <a:blip r:embed="rId6"/>
                <a:stretch>
                  <a:fillRect l="-1147" t="-5000" r="-1147" b="-19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072" y="1133475"/>
            <a:ext cx="1878676" cy="20116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" y="2227957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sym typeface="Wingdings"/>
              </a:rPr>
              <a:t>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44240" y="2227957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sym typeface="Wingdings"/>
              </a:rPr>
              <a:t>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530" y="2958464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sym typeface="Wingdings"/>
              </a:rPr>
              <a:t>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7890" y="2963226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sym typeface="Wingdings"/>
              </a:rPr>
              <a:t>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17391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9" grpId="0"/>
      <p:bldP spid="2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600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Equation</vt:lpstr>
      <vt:lpstr>Lesson 9-5</vt:lpstr>
      <vt:lpstr>Objectives</vt:lpstr>
      <vt:lpstr>Vocabulary</vt:lpstr>
      <vt:lpstr>Core Concept</vt:lpstr>
      <vt:lpstr>Core Concept</vt:lpstr>
      <vt:lpstr>Example 1</vt:lpstr>
      <vt:lpstr>Example 2</vt:lpstr>
      <vt:lpstr>Example 3</vt:lpstr>
      <vt:lpstr>Example 4</vt:lpstr>
      <vt:lpstr>Example 5</vt:lpstr>
      <vt:lpstr>Example 6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31</cp:revision>
  <dcterms:created xsi:type="dcterms:W3CDTF">2008-01-23T14:30:53Z</dcterms:created>
  <dcterms:modified xsi:type="dcterms:W3CDTF">2018-10-27T20:49:27Z</dcterms:modified>
</cp:coreProperties>
</file>