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9" r:id="rId5"/>
    <p:sldId id="300" r:id="rId6"/>
    <p:sldId id="285" r:id="rId7"/>
    <p:sldId id="286" r:id="rId8"/>
    <p:sldId id="294" r:id="rId9"/>
    <p:sldId id="295" r:id="rId10"/>
    <p:sldId id="302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17631-E0FC-49F5-8280-3C67AFA71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6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E57D4-D0AC-4281-857A-C1BC72C83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2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3231C-9732-4164-A8C5-7D533BAAF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8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4E9B-538B-4374-A12F-1ABA52F80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0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E2A33-06CE-4658-86F1-2D5C7A39F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1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B46BB-8717-4EB3-A34C-161B98747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1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3715F-6899-4ABB-8AE1-B246BCFD1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5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E616F-283C-4DBA-9DA8-C49E23AF4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2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3E80-415E-4F8F-BBFA-849BF7506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80045-221D-44B2-8568-AA7F8A17E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0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65F8F-9BD2-459F-B539-7E0B91939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4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E44617-9136-40D3-B703-F3AD89F26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9-6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Solving Right </a:t>
            </a:r>
            <a:r>
              <a:rPr lang="en-US" b="1" dirty="0" smtClean="0"/>
              <a:t>Triangles -- </a:t>
            </a:r>
          </a:p>
          <a:p>
            <a:pPr eaLnBrk="1" hangingPunct="1"/>
            <a:r>
              <a:rPr lang="en-US" altLang="en-US" b="1" dirty="0" smtClean="0"/>
              <a:t>Trig Part III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</a:t>
            </a:r>
            <a:endParaRPr lang="en-US" altLang="en-US" sz="3600" b="1" dirty="0" smtClean="0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13861" y="3848567"/>
            <a:ext cx="8156258" cy="19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Another raked stage is 25 feet long from front to back with a total rise of 1.5 feet.  You want the rake to be 5° or less.  Is this raked stage within your desired range?  Explain.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6"/>
              <p:cNvSpPr txBox="1">
                <a:spLocks noChangeArrowheads="1"/>
              </p:cNvSpPr>
              <p:nvPr/>
            </p:nvSpPr>
            <p:spPr bwMode="auto">
              <a:xfrm>
                <a:off x="491490" y="5916928"/>
                <a:ext cx="7968298" cy="790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𝒔𝒊𝒏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      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𝒔𝒊𝒏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  <m:t>.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𝟑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𝟒𝟒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&lt;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 OK</a:t>
                </a:r>
              </a:p>
            </p:txBody>
          </p:sp>
        </mc:Choice>
        <mc:Fallback>
          <p:sp>
            <p:nvSpPr>
              <p:cNvPr id="9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90" y="5916928"/>
                <a:ext cx="7968298" cy="790575"/>
              </a:xfrm>
              <a:prstGeom prst="rect">
                <a:avLst/>
              </a:prstGeom>
              <a:blipFill rotWithShape="1">
                <a:blip r:embed="rId5"/>
                <a:stretch>
                  <a:fillRect l="-12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" y="1015358"/>
            <a:ext cx="80010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2605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5450" y="1108710"/>
                <a:ext cx="8450263" cy="561213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Summary:</a:t>
                </a:r>
              </a:p>
              <a:p>
                <a:pPr lvl="1"/>
                <a:r>
                  <a:rPr lang="en-US" sz="2400" b="1" dirty="0" smtClean="0"/>
                  <a:t>When </a:t>
                </a:r>
                <a:r>
                  <a:rPr lang="en-US" sz="2400" b="1" dirty="0"/>
                  <a:t>you are looking for an angle, you use the inverse trig function</a:t>
                </a:r>
              </a:p>
              <a:p>
                <a:pPr lvl="1"/>
                <a:r>
                  <a:rPr lang="en-US" sz="2400" b="1" dirty="0" smtClean="0"/>
                  <a:t>Calculators </a:t>
                </a:r>
                <a:r>
                  <a:rPr lang="en-US" sz="2400" b="1" dirty="0"/>
                  <a:t>will display them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𝒔𝒊𝒏</m:t>
                        </m:r>
                      </m:e>
                      <m:sup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𝟏</m:t>
                        </m:r>
                      </m:sup>
                    </m:sSup>
                    <m:r>
                      <a:rPr lang="en-US" sz="2400" b="1" i="1"/>
                      <m:t>, </m:t>
                    </m:r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𝒄𝒐𝒔</m:t>
                        </m:r>
                      </m:e>
                      <m:sup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𝟏</m:t>
                        </m:r>
                      </m:sup>
                    </m:sSup>
                    <m:r>
                      <a:rPr lang="en-US" sz="2400" b="1" i="1"/>
                      <m:t>, </m:t>
                    </m:r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𝒕𝒂𝒏</m:t>
                        </m:r>
                      </m:e>
                      <m:sup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𝟏</m:t>
                        </m:r>
                      </m:sup>
                    </m:sSup>
                  </m:oMath>
                </a14:m>
                <a:endParaRPr lang="en-US" b="1" dirty="0"/>
              </a:p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Homework</a:t>
                </a:r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:</a:t>
                </a:r>
                <a:r>
                  <a:rPr lang="en-US" altLang="en-US" sz="2800" b="1" dirty="0" smtClean="0"/>
                  <a:t>  </a:t>
                </a:r>
              </a:p>
              <a:p>
                <a:pPr lvl="1" eaLnBrk="1" hangingPunct="1"/>
                <a:r>
                  <a:rPr lang="en-US" altLang="en-US" sz="2400" b="1" dirty="0" smtClean="0"/>
                  <a:t>Trig WS 3/4</a:t>
                </a:r>
                <a:endParaRPr lang="en-US" altLang="en-US" sz="2400" b="1" dirty="0" smtClean="0"/>
              </a:p>
            </p:txBody>
          </p:sp>
        </mc:Choice>
        <mc:Fallback>
          <p:sp>
            <p:nvSpPr>
              <p:cNvPr id="153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5450" y="1108710"/>
                <a:ext cx="8450263" cy="5612130"/>
              </a:xfrm>
              <a:blipFill rotWithShape="1">
                <a:blip r:embed="rId2"/>
                <a:stretch>
                  <a:fillRect l="-1299" t="-1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/>
              <a:t>Use inverse trigonometric ratios (used to find angular measure</a:t>
            </a:r>
            <a:r>
              <a:rPr lang="en-US" sz="2800" b="1" dirty="0" smtClean="0"/>
              <a:t>)</a:t>
            </a:r>
          </a:p>
          <a:p>
            <a:endParaRPr lang="en-US" sz="2800" b="1" dirty="0"/>
          </a:p>
          <a:p>
            <a:r>
              <a:rPr lang="en-US" sz="2800" b="1" dirty="0"/>
              <a:t>Solve right 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98575"/>
                <a:ext cx="8401050" cy="4827588"/>
              </a:xfrm>
            </p:spPr>
            <p:txBody>
              <a:bodyPr/>
              <a:lstStyle/>
              <a:p>
                <a:r>
                  <a:rPr lang="en-US" sz="2800" b="1" dirty="0" smtClean="0"/>
                  <a:t>Inverse </a:t>
                </a:r>
                <a:r>
                  <a:rPr lang="en-US" sz="2800" b="1" dirty="0"/>
                  <a:t>cosine – the measure of the angle whose cosine is the given ratio</a:t>
                </a:r>
              </a:p>
              <a:p>
                <a:r>
                  <a:rPr lang="en-US" sz="2800" b="1" dirty="0" smtClean="0"/>
                  <a:t>Inverse </a:t>
                </a:r>
                <a:r>
                  <a:rPr lang="en-US" sz="2800" b="1" dirty="0"/>
                  <a:t>sine – the measure of angle whose sine is the given ratio</a:t>
                </a:r>
              </a:p>
              <a:p>
                <a:r>
                  <a:rPr lang="en-US" sz="2800" b="1" dirty="0" smtClean="0"/>
                  <a:t>Inverse </a:t>
                </a:r>
                <a:r>
                  <a:rPr lang="en-US" sz="2800" b="1" dirty="0"/>
                  <a:t>tangent – the measure of angle whose tangent is the given ratio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𝒂𝒏𝒈𝒍𝒆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𝒕𝒓𝒊𝒈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𝒇𝒏𝒄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𝒔𝒊𝒅𝒆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𝒂𝒏𝒐𝒕𝒉𝒆𝒓</m:t>
                            </m:r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𝒔𝒊𝒅𝒆</m:t>
                            </m:r>
                          </m:den>
                        </m:f>
                      </m:e>
                    </m:d>
                  </m:oMath>
                </a14:m>
                <a:endParaRPr lang="en-US" sz="3200" b="1" dirty="0"/>
              </a:p>
            </p:txBody>
          </p:sp>
        </mc:Choice>
        <mc:Fallback>
          <p:sp>
            <p:nvSpPr>
              <p:cNvPr id="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8575"/>
                <a:ext cx="8401050" cy="4827588"/>
              </a:xfrm>
              <a:blipFill rotWithShape="1">
                <a:blip r:embed="rId2"/>
                <a:stretch>
                  <a:fillRect l="-1234" t="-1263" r="-1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Core Concept</a:t>
            </a:r>
            <a:endParaRPr lang="en-US" alt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74920"/>
            <a:ext cx="8229600" cy="142875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Angles are always acute and measured in degrees</a:t>
            </a:r>
            <a:endParaRPr lang="en-US" altLang="en-US" sz="2800" b="1" dirty="0" smtClean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" y="1069975"/>
            <a:ext cx="7716327" cy="36438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5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Core Concept</a:t>
            </a:r>
            <a:endParaRPr lang="en-US" alt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857749"/>
            <a:ext cx="8663940" cy="1645921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Pythagorean Theorem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Trig ratios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" y="1289685"/>
            <a:ext cx="7716327" cy="2500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23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00050" y="1133475"/>
            <a:ext cx="3771900" cy="1769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Determine which of the two acute angles has a sine of 0.4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88" name="Text Box 20"/>
              <p:cNvSpPr txBox="1">
                <a:spLocks noChangeArrowheads="1"/>
              </p:cNvSpPr>
              <p:nvPr/>
            </p:nvSpPr>
            <p:spPr bwMode="auto">
              <a:xfrm>
                <a:off x="400050" y="4044950"/>
                <a:ext cx="8069580" cy="18757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𝒔𝒊𝒏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𝑸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𝟐𝟏</m:t>
                            </m:r>
                          </m:e>
                        </m:rad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𝟗𝟏𝟔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      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𝒄𝒐𝒔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𝑸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en-US" altLang="en-US" sz="2400" b="1" dirty="0"/>
                  <a:t> </a:t>
                </a:r>
                <a:r>
                  <a:rPr lang="en-US" altLang="en-US" sz="2400" b="1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altLang="en-US" sz="2400" b="1" i="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𝐬𝐢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𝒏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𝑹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      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𝒄𝒐𝒔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𝑹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𝟐𝟏</m:t>
                            </m:r>
                          </m:e>
                        </m:rad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𝟗𝟏𝟔</m:t>
                    </m:r>
                  </m:oMath>
                </a14:m>
                <a:endParaRPr lang="en-US" altLang="en-US" sz="2400" b="1" dirty="0"/>
              </a:p>
            </p:txBody>
          </p:sp>
        </mc:Choice>
        <mc:Fallback>
          <p:sp>
            <p:nvSpPr>
              <p:cNvPr id="3278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050" y="4044950"/>
                <a:ext cx="8069580" cy="1875790"/>
              </a:xfrm>
              <a:prstGeom prst="rect">
                <a:avLst/>
              </a:prstGeom>
              <a:blipFill rotWithShape="1">
                <a:blip r:embed="rId5"/>
                <a:stretch>
                  <a:fillRect l="-12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435" y="1133475"/>
            <a:ext cx="3582786" cy="208649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7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89852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481965" y="1053782"/>
            <a:ext cx="8101965" cy="4375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Let 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i="1" dirty="0"/>
              <a:t>A</a:t>
            </a:r>
            <a:r>
              <a:rPr lang="en-US" sz="2400" b="1" dirty="0"/>
              <a:t>, 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i="1" dirty="0"/>
              <a:t>B</a:t>
            </a:r>
            <a:r>
              <a:rPr lang="en-US" sz="2400" b="1" dirty="0"/>
              <a:t>, and 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i="1" dirty="0"/>
              <a:t>C</a:t>
            </a:r>
            <a:r>
              <a:rPr lang="en-US" sz="2400" b="1" dirty="0"/>
              <a:t> be acute angles.  Use a calculator to approximate the measures of 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i="1" dirty="0"/>
              <a:t>A</a:t>
            </a:r>
            <a:r>
              <a:rPr lang="en-US" sz="2400" b="1" dirty="0"/>
              <a:t>, 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i="1" dirty="0"/>
              <a:t>B</a:t>
            </a:r>
            <a:r>
              <a:rPr lang="en-US" sz="2400" b="1" dirty="0"/>
              <a:t>, and 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i="1" dirty="0"/>
              <a:t>C</a:t>
            </a:r>
            <a:r>
              <a:rPr lang="en-US" sz="2400" b="1" dirty="0"/>
              <a:t> to the nearest tenth of a degree.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</a:t>
            </a:r>
            <a:r>
              <a:rPr lang="en-US" sz="2400" b="1" dirty="0" smtClean="0"/>
              <a:t>a) Tan </a:t>
            </a:r>
            <a:r>
              <a:rPr lang="en-US" sz="2400" b="1" i="1" dirty="0"/>
              <a:t>A</a:t>
            </a:r>
            <a:r>
              <a:rPr lang="en-US" sz="2400" b="1" dirty="0"/>
              <a:t> = 3.29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</a:t>
            </a:r>
            <a:r>
              <a:rPr lang="en-US" sz="2400" b="1" dirty="0" smtClean="0"/>
              <a:t>b) Sin </a:t>
            </a:r>
            <a:r>
              <a:rPr lang="en-US" sz="2400" b="1" i="1" dirty="0"/>
              <a:t>B</a:t>
            </a:r>
            <a:r>
              <a:rPr lang="en-US" sz="2400" b="1" dirty="0"/>
              <a:t> = 0.55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</a:t>
            </a:r>
            <a:r>
              <a:rPr lang="en-US" sz="2400" b="1" dirty="0" smtClean="0"/>
              <a:t>c) Cos </a:t>
            </a:r>
            <a:r>
              <a:rPr lang="en-US" sz="2400" b="1" i="1" dirty="0"/>
              <a:t>C</a:t>
            </a:r>
            <a:r>
              <a:rPr lang="en-US" sz="2400" b="1" dirty="0"/>
              <a:t> = 0.87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836295" y="5772150"/>
            <a:ext cx="1918335" cy="678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16"/>
              <p:cNvSpPr txBox="1">
                <a:spLocks noChangeArrowheads="1"/>
              </p:cNvSpPr>
              <p:nvPr/>
            </p:nvSpPr>
            <p:spPr bwMode="auto">
              <a:xfrm>
                <a:off x="3617594" y="2563336"/>
                <a:ext cx="5366385" cy="678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𝒕𝒂𝒏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𝟐𝟗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𝟕𝟑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7594" y="2563336"/>
                <a:ext cx="5366385" cy="6781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16"/>
              <p:cNvSpPr txBox="1">
                <a:spLocks noChangeArrowheads="1"/>
              </p:cNvSpPr>
              <p:nvPr/>
            </p:nvSpPr>
            <p:spPr bwMode="auto">
              <a:xfrm>
                <a:off x="4620576" y="3607276"/>
                <a:ext cx="3305177" cy="678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𝟓𝟓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𝟑𝟑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0576" y="3607276"/>
                <a:ext cx="3305177" cy="6781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16"/>
              <p:cNvSpPr txBox="1">
                <a:spLocks noChangeArrowheads="1"/>
              </p:cNvSpPr>
              <p:nvPr/>
            </p:nvSpPr>
            <p:spPr bwMode="auto">
              <a:xfrm>
                <a:off x="4772975" y="4751070"/>
                <a:ext cx="3305177" cy="678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𝟖𝟕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𝟐𝟗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72975" y="4751070"/>
                <a:ext cx="3305177" cy="67818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6" grpId="0"/>
      <p:bldP spid="33808" grpId="0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537210" y="1133475"/>
            <a:ext cx="4331970" cy="242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Solve the right triangle (find the missing sides and angles).  Round decimal answers to the nearest tenth.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88" name="Text Box 20"/>
              <p:cNvSpPr txBox="1">
                <a:spLocks noChangeArrowheads="1"/>
              </p:cNvSpPr>
              <p:nvPr/>
            </p:nvSpPr>
            <p:spPr bwMode="auto">
              <a:xfrm>
                <a:off x="537210" y="3691890"/>
                <a:ext cx="7831138" cy="2366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𝑨𝑩</m:t>
                        </m:r>
                      </m:e>
                    </m:acc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𝟐𝟓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𝟐𝟒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𝟕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P-triple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𝒔𝒊𝒏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𝑨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𝟐𝟒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    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𝟐𝟒</m:t>
                              </m:r>
                            </m:num>
                            <m:den>
                              <m: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𝟐𝟓</m:t>
                              </m:r>
                            </m:den>
                          </m:f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𝑨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𝟕𝟑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𝑪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𝟗𝟎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−∡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𝑨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𝟗𝟎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𝟕𝟑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𝟏𝟔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278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210" y="3691890"/>
                <a:ext cx="7831138" cy="2366010"/>
              </a:xfrm>
              <a:prstGeom prst="rect">
                <a:avLst/>
              </a:prstGeom>
              <a:blipFill rotWithShape="1">
                <a:blip r:embed="rId5"/>
                <a:stretch>
                  <a:fillRect l="-11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71" y="1331335"/>
            <a:ext cx="3906982" cy="153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220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7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</a:t>
            </a:r>
            <a:endParaRPr lang="en-US" altLang="en-US" sz="3600" b="1" dirty="0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91490" y="1133475"/>
            <a:ext cx="5646420" cy="335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Solve the right triangle (find the missing sides and angles).  Round decimal answers to the nearest tenth.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910" y="1133475"/>
            <a:ext cx="2784764" cy="25187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Box 20"/>
              <p:cNvSpPr txBox="1">
                <a:spLocks noChangeArrowheads="1"/>
              </p:cNvSpPr>
              <p:nvPr/>
            </p:nvSpPr>
            <p:spPr bwMode="auto">
              <a:xfrm>
                <a:off x="537210" y="3817620"/>
                <a:ext cx="8385464" cy="2366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𝒀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𝟗𝟎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−∡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𝟗𝟎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𝟒𝟏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𝟒𝟗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𝒔𝒊𝒏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𝟒𝟏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d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𝟏𝟖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𝟏𝟖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𝟒𝟏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d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𝟒𝟏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d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𝒚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𝟏𝟖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𝟏𝟖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𝒄𝒐𝒔</m:t>
                      </m:r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𝟒𝟏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d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𝟗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210" y="3817620"/>
                <a:ext cx="8385464" cy="2366010"/>
              </a:xfrm>
              <a:prstGeom prst="rect">
                <a:avLst/>
              </a:prstGeom>
              <a:blipFill rotWithShape="1">
                <a:blip r:embed="rId6"/>
                <a:stretch>
                  <a:fillRect l="-1090" t="-18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17391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516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Equation</vt:lpstr>
      <vt:lpstr>Lesson 9-6</vt:lpstr>
      <vt:lpstr>Objectives</vt:lpstr>
      <vt:lpstr>Vocabulary</vt:lpstr>
      <vt:lpstr>Core Concept</vt:lpstr>
      <vt:lpstr>Core Concept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37</cp:revision>
  <dcterms:created xsi:type="dcterms:W3CDTF">2008-01-23T14:30:53Z</dcterms:created>
  <dcterms:modified xsi:type="dcterms:W3CDTF">2018-10-27T22:12:14Z</dcterms:modified>
</cp:coreProperties>
</file>