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60" r:id="rId2"/>
    <p:sldId id="261" r:id="rId3"/>
    <p:sldId id="262" r:id="rId4"/>
    <p:sldId id="256" r:id="rId5"/>
    <p:sldId id="264" r:id="rId6"/>
    <p:sldId id="257" r:id="rId7"/>
    <p:sldId id="266" r:id="rId8"/>
    <p:sldId id="265" r:id="rId9"/>
    <p:sldId id="263" r:id="rId10"/>
    <p:sldId id="258" r:id="rId11"/>
    <p:sldId id="259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FFCCFF"/>
    <a:srgbClr val="99CCFF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602" autoAdjust="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F6AA10B-B62F-4A40-A94B-42EAEDCF1786}" type="datetimeFigureOut">
              <a:rPr lang="en-US"/>
              <a:pPr>
                <a:defRPr/>
              </a:pPr>
              <a:t>10/27/2018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0AB9AEC-44AC-45AD-9987-8DF528442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223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DC8A6-E840-42A4-9BA0-8E974B6FE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49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31BA0-1DB8-402A-A976-B939D27BDD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49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15BF2-7B84-4AE6-A970-05D0878650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59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DE3EB-F4E0-40B7-9FA1-C6A07004A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66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3068F-5CAC-4E2D-9440-C75DAFF4A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21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A6174-027D-4F43-ADEE-6F5D12414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17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0185F-CF11-4F7E-BC3B-112E932EF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0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E346B-B3EA-41A4-97A8-0C882F75B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39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8DB6F-C35D-4973-AA95-43E41C56E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597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5D1A2-E569-411B-AC2C-05CD7C6A62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408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43334-BB2B-4F0C-9127-7846D42F3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02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D070198-80B1-4B66-AE57-7D8CB7339B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9-R</a:t>
            </a:r>
            <a:endParaRPr lang="en-US" alt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55675" y="4286250"/>
            <a:ext cx="7231063" cy="17526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Chapter 8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825"/>
            <a:ext cx="8229600" cy="7239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Problems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193675" y="747713"/>
            <a:ext cx="7524750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1.  Find the Arithmetic Mean and the Geometric Mean of 3, 15</a:t>
            </a:r>
          </a:p>
          <a:p>
            <a:endParaRPr lang="en-US" altLang="en-US" sz="2000" b="1"/>
          </a:p>
          <a:p>
            <a:endParaRPr lang="en-US" altLang="en-US" sz="2000" b="1"/>
          </a:p>
          <a:p>
            <a:endParaRPr lang="en-US" altLang="en-US" sz="2000" b="1"/>
          </a:p>
          <a:p>
            <a:endParaRPr lang="en-US" altLang="en-US" sz="2000" b="1"/>
          </a:p>
          <a:p>
            <a:r>
              <a:rPr lang="en-US" altLang="en-US" sz="2000" b="1"/>
              <a:t>2.  Find the altitude in the triangle to the right</a:t>
            </a:r>
          </a:p>
          <a:p>
            <a:endParaRPr lang="en-US" altLang="en-US" sz="2000" b="1"/>
          </a:p>
          <a:p>
            <a:endParaRPr lang="en-US" altLang="en-US" sz="2000" b="1"/>
          </a:p>
          <a:p>
            <a:endParaRPr lang="en-US" altLang="en-US" sz="2000" b="1"/>
          </a:p>
          <a:p>
            <a:endParaRPr lang="en-US" altLang="en-US" sz="2000" b="1"/>
          </a:p>
          <a:p>
            <a:endParaRPr lang="en-US" altLang="en-US" sz="2000" b="1"/>
          </a:p>
          <a:p>
            <a:r>
              <a:rPr lang="en-US" altLang="en-US" sz="2000" b="1"/>
              <a:t>3.  Find the missing side in the triangle to the right</a:t>
            </a:r>
          </a:p>
          <a:p>
            <a:endParaRPr lang="en-US" altLang="en-US" sz="2000" b="1"/>
          </a:p>
          <a:p>
            <a:endParaRPr lang="en-US" altLang="en-US" sz="2000" b="1">
              <a:cs typeface="Arial" charset="0"/>
            </a:endParaRPr>
          </a:p>
        </p:txBody>
      </p:sp>
      <p:sp>
        <p:nvSpPr>
          <p:cNvPr id="11268" name="AutoShape 10"/>
          <p:cNvSpPr>
            <a:spLocks noChangeAspect="1" noChangeArrowheads="1"/>
          </p:cNvSpPr>
          <p:nvPr/>
        </p:nvSpPr>
        <p:spPr bwMode="auto">
          <a:xfrm rot="-5400000">
            <a:off x="7426325" y="4184651"/>
            <a:ext cx="1036637" cy="976312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1269" name="Text Box 11"/>
          <p:cNvSpPr txBox="1">
            <a:spLocks noChangeAspect="1" noChangeArrowheads="1"/>
          </p:cNvSpPr>
          <p:nvPr/>
        </p:nvSpPr>
        <p:spPr bwMode="auto">
          <a:xfrm>
            <a:off x="8418513" y="4572000"/>
            <a:ext cx="2714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x</a:t>
            </a:r>
          </a:p>
        </p:txBody>
      </p:sp>
      <p:sp>
        <p:nvSpPr>
          <p:cNvPr id="11270" name="Text Box 13"/>
          <p:cNvSpPr txBox="1">
            <a:spLocks noChangeAspect="1" noChangeArrowheads="1"/>
          </p:cNvSpPr>
          <p:nvPr/>
        </p:nvSpPr>
        <p:spPr bwMode="auto">
          <a:xfrm>
            <a:off x="7670800" y="4421188"/>
            <a:ext cx="361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25</a:t>
            </a:r>
          </a:p>
        </p:txBody>
      </p:sp>
      <p:sp>
        <p:nvSpPr>
          <p:cNvPr id="11271" name="Rectangle 14"/>
          <p:cNvSpPr>
            <a:spLocks noChangeAspect="1" noChangeArrowheads="1"/>
          </p:cNvSpPr>
          <p:nvPr/>
        </p:nvSpPr>
        <p:spPr bwMode="auto">
          <a:xfrm>
            <a:off x="8247063" y="5005388"/>
            <a:ext cx="184150" cy="1825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1272" name="Rectangle 16"/>
          <p:cNvSpPr>
            <a:spLocks noChangeArrowheads="1"/>
          </p:cNvSpPr>
          <p:nvPr/>
        </p:nvSpPr>
        <p:spPr bwMode="auto">
          <a:xfrm>
            <a:off x="7877175" y="5157788"/>
            <a:ext cx="361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15</a:t>
            </a:r>
          </a:p>
        </p:txBody>
      </p:sp>
      <p:grpSp>
        <p:nvGrpSpPr>
          <p:cNvPr id="11273" name="Group 33"/>
          <p:cNvGrpSpPr>
            <a:grpSpLocks/>
          </p:cNvGrpSpPr>
          <p:nvPr/>
        </p:nvGrpSpPr>
        <p:grpSpPr bwMode="auto">
          <a:xfrm>
            <a:off x="7475538" y="2049463"/>
            <a:ext cx="1025525" cy="1036637"/>
            <a:chOff x="4628" y="1244"/>
            <a:chExt cx="646" cy="653"/>
          </a:xfrm>
        </p:grpSpPr>
        <p:sp>
          <p:nvSpPr>
            <p:cNvPr id="11274" name="AutoShape 24"/>
            <p:cNvSpPr>
              <a:spLocks noChangeAspect="1" noChangeArrowheads="1"/>
            </p:cNvSpPr>
            <p:nvPr/>
          </p:nvSpPr>
          <p:spPr bwMode="auto">
            <a:xfrm rot="-5400000">
              <a:off x="4640" y="1263"/>
              <a:ext cx="653" cy="615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75" name="Text Box 25"/>
            <p:cNvSpPr txBox="1">
              <a:spLocks noChangeAspect="1" noChangeArrowheads="1"/>
            </p:cNvSpPr>
            <p:nvPr/>
          </p:nvSpPr>
          <p:spPr bwMode="auto">
            <a:xfrm>
              <a:off x="4628" y="1582"/>
              <a:ext cx="22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11276" name="Rectangle 28"/>
            <p:cNvSpPr>
              <a:spLocks noChangeAspect="1" noChangeArrowheads="1"/>
            </p:cNvSpPr>
            <p:nvPr/>
          </p:nvSpPr>
          <p:spPr bwMode="auto">
            <a:xfrm>
              <a:off x="5157" y="1780"/>
              <a:ext cx="116" cy="1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77" name="Rectangle 29"/>
            <p:cNvSpPr>
              <a:spLocks noChangeArrowheads="1"/>
            </p:cNvSpPr>
            <p:nvPr/>
          </p:nvSpPr>
          <p:spPr bwMode="auto">
            <a:xfrm>
              <a:off x="5023" y="1553"/>
              <a:ext cx="17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rgbClr val="FFFF00"/>
                  </a:solidFill>
                  <a:latin typeface="Times New Roman" pitchFamily="18" charset="0"/>
                </a:rPr>
                <a:t>a</a:t>
              </a:r>
              <a:endParaRPr lang="en-US" altLang="en-US" sz="1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78" name="Rectangle 30"/>
            <p:cNvSpPr>
              <a:spLocks noChangeArrowheads="1"/>
            </p:cNvSpPr>
            <p:nvPr/>
          </p:nvSpPr>
          <p:spPr bwMode="auto">
            <a:xfrm>
              <a:off x="4942" y="1272"/>
              <a:ext cx="22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Times New Roman" pitchFamily="18" charset="0"/>
                </a:rPr>
                <a:t>15</a:t>
              </a:r>
            </a:p>
          </p:txBody>
        </p:sp>
        <p:sp>
          <p:nvSpPr>
            <p:cNvPr id="11279" name="Line 31"/>
            <p:cNvSpPr>
              <a:spLocks noChangeShapeType="1"/>
            </p:cNvSpPr>
            <p:nvPr/>
          </p:nvSpPr>
          <p:spPr bwMode="auto">
            <a:xfrm flipH="1" flipV="1">
              <a:off x="4936" y="1601"/>
              <a:ext cx="336" cy="2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Rectangle 32"/>
            <p:cNvSpPr>
              <a:spLocks noChangeArrowheads="1"/>
            </p:cNvSpPr>
            <p:nvPr/>
          </p:nvSpPr>
          <p:spPr bwMode="auto">
            <a:xfrm rot="-2837715">
              <a:off x="4920" y="1615"/>
              <a:ext cx="56" cy="7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"/>
            <a:ext cx="8229600" cy="7239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More Problems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93675" y="747713"/>
            <a:ext cx="8683625" cy="527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4.  Does 6, 8, 9 make a Right Triangle?             A Pythagorean Triple?</a:t>
            </a:r>
          </a:p>
          <a:p>
            <a:r>
              <a:rPr lang="en-US" altLang="en-US" sz="2000" b="1"/>
              <a:t>5.  Does 1, 4/3, 5/3 make a Rt Triangle?            A Pythagorean Triple?</a:t>
            </a:r>
          </a:p>
          <a:p>
            <a:endParaRPr lang="en-US" altLang="en-US" sz="2000" b="1"/>
          </a:p>
          <a:p>
            <a:r>
              <a:rPr lang="en-US" altLang="en-US" sz="2000" b="1"/>
              <a:t>6.  Solve for the variables in the triangle to the right</a:t>
            </a:r>
          </a:p>
          <a:p>
            <a:endParaRPr lang="en-US" altLang="en-US" sz="2000" b="1"/>
          </a:p>
          <a:p>
            <a:endParaRPr lang="en-US" altLang="en-US" sz="2000" b="1"/>
          </a:p>
          <a:p>
            <a:endParaRPr lang="en-US" altLang="en-US" sz="2000" b="1"/>
          </a:p>
          <a:p>
            <a:endParaRPr lang="en-US" altLang="en-US" sz="2000" b="1"/>
          </a:p>
          <a:p>
            <a:endParaRPr lang="en-US" altLang="en-US" sz="2000" b="1"/>
          </a:p>
          <a:p>
            <a:r>
              <a:rPr lang="en-US" altLang="en-US" sz="2000" b="1"/>
              <a:t>7.  Solve for the variables in the triangle to the right</a:t>
            </a:r>
          </a:p>
          <a:p>
            <a:endParaRPr lang="en-US" altLang="en-US" sz="2000" b="1"/>
          </a:p>
          <a:p>
            <a:endParaRPr lang="en-US" altLang="en-US" sz="2000" b="1"/>
          </a:p>
          <a:p>
            <a:endParaRPr lang="en-US" altLang="en-US" sz="2000" b="1"/>
          </a:p>
          <a:p>
            <a:endParaRPr lang="en-US" altLang="en-US" sz="2000" b="1"/>
          </a:p>
          <a:p>
            <a:endParaRPr lang="en-US" altLang="en-US" sz="2000" b="1"/>
          </a:p>
          <a:p>
            <a:r>
              <a:rPr lang="en-US" altLang="en-US" sz="2000" b="1"/>
              <a:t>8.  If a 20 ft ladder leans up against a barn at a 62</a:t>
            </a:r>
            <a:r>
              <a:rPr lang="en-US" altLang="en-US" sz="2000" b="1">
                <a:cs typeface="Arial" charset="0"/>
              </a:rPr>
              <a:t>° angle to the ground,</a:t>
            </a:r>
          </a:p>
          <a:p>
            <a:r>
              <a:rPr lang="en-US" altLang="en-US" sz="2000" b="1">
                <a:cs typeface="Arial" charset="0"/>
              </a:rPr>
              <a:t>     how high up the barn does it reach?</a:t>
            </a:r>
          </a:p>
        </p:txBody>
      </p:sp>
      <p:grpSp>
        <p:nvGrpSpPr>
          <p:cNvPr id="12292" name="Group 50"/>
          <p:cNvGrpSpPr>
            <a:grpSpLocks/>
          </p:cNvGrpSpPr>
          <p:nvPr/>
        </p:nvGrpSpPr>
        <p:grpSpPr bwMode="auto">
          <a:xfrm>
            <a:off x="7656513" y="1809750"/>
            <a:ext cx="1233487" cy="1308100"/>
            <a:chOff x="4508" y="1140"/>
            <a:chExt cx="777" cy="824"/>
          </a:xfrm>
        </p:grpSpPr>
        <p:sp>
          <p:nvSpPr>
            <p:cNvPr id="12307" name="AutoShape 9"/>
            <p:cNvSpPr>
              <a:spLocks noChangeAspect="1" noChangeArrowheads="1"/>
            </p:cNvSpPr>
            <p:nvPr/>
          </p:nvSpPr>
          <p:spPr bwMode="auto">
            <a:xfrm rot="-5400000">
              <a:off x="4489" y="1159"/>
              <a:ext cx="653" cy="615"/>
            </a:xfrm>
            <a:prstGeom prst="rtTriangl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08" name="Text Box 10"/>
            <p:cNvSpPr txBox="1">
              <a:spLocks noChangeAspect="1" noChangeArrowheads="1"/>
            </p:cNvSpPr>
            <p:nvPr/>
          </p:nvSpPr>
          <p:spPr bwMode="auto">
            <a:xfrm>
              <a:off x="5114" y="1403"/>
              <a:ext cx="1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2309" name="Text Box 11"/>
            <p:cNvSpPr txBox="1">
              <a:spLocks noChangeAspect="1" noChangeArrowheads="1"/>
            </p:cNvSpPr>
            <p:nvPr/>
          </p:nvSpPr>
          <p:spPr bwMode="auto">
            <a:xfrm>
              <a:off x="4583" y="1616"/>
              <a:ext cx="273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  <a:latin typeface="Times New Roman" pitchFamily="18" charset="0"/>
                </a:rPr>
                <a:t>30</a:t>
              </a:r>
              <a:r>
                <a:rPr lang="en-US" altLang="en-US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°</a:t>
              </a:r>
            </a:p>
          </p:txBody>
        </p:sp>
        <p:sp>
          <p:nvSpPr>
            <p:cNvPr id="12310" name="Text Box 12"/>
            <p:cNvSpPr txBox="1">
              <a:spLocks noChangeAspect="1" noChangeArrowheads="1"/>
            </p:cNvSpPr>
            <p:nvPr/>
          </p:nvSpPr>
          <p:spPr bwMode="auto">
            <a:xfrm>
              <a:off x="4643" y="1308"/>
              <a:ext cx="22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Times New Roman" pitchFamily="18" charset="0"/>
                </a:rPr>
                <a:t>26</a:t>
              </a:r>
            </a:p>
          </p:txBody>
        </p:sp>
        <p:sp>
          <p:nvSpPr>
            <p:cNvPr id="12311" name="Rectangle 13"/>
            <p:cNvSpPr>
              <a:spLocks noChangeAspect="1" noChangeArrowheads="1"/>
            </p:cNvSpPr>
            <p:nvPr/>
          </p:nvSpPr>
          <p:spPr bwMode="auto">
            <a:xfrm>
              <a:off x="5006" y="1676"/>
              <a:ext cx="116" cy="1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12" name="Rectangle 14"/>
            <p:cNvSpPr>
              <a:spLocks noChangeArrowheads="1"/>
            </p:cNvSpPr>
            <p:nvPr/>
          </p:nvSpPr>
          <p:spPr bwMode="auto">
            <a:xfrm>
              <a:off x="4940" y="1260"/>
              <a:ext cx="21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  <a:latin typeface="Times New Roman" pitchFamily="18" charset="0"/>
                </a:rPr>
                <a:t>y</a:t>
              </a:r>
              <a:r>
                <a:rPr lang="en-US" altLang="en-US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°</a:t>
              </a:r>
            </a:p>
          </p:txBody>
        </p:sp>
        <p:sp>
          <p:nvSpPr>
            <p:cNvPr id="12313" name="Rectangle 15"/>
            <p:cNvSpPr>
              <a:spLocks noChangeArrowheads="1"/>
            </p:cNvSpPr>
            <p:nvPr/>
          </p:nvSpPr>
          <p:spPr bwMode="auto">
            <a:xfrm>
              <a:off x="4773" y="1772"/>
              <a:ext cx="16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Times New Roman" pitchFamily="18" charset="0"/>
                </a:rPr>
                <a:t>z</a:t>
              </a:r>
            </a:p>
          </p:txBody>
        </p:sp>
      </p:grpSp>
      <p:grpSp>
        <p:nvGrpSpPr>
          <p:cNvPr id="12293" name="Group 45"/>
          <p:cNvGrpSpPr>
            <a:grpSpLocks/>
          </p:cNvGrpSpPr>
          <p:nvPr/>
        </p:nvGrpSpPr>
        <p:grpSpPr bwMode="auto">
          <a:xfrm>
            <a:off x="7707313" y="3706813"/>
            <a:ext cx="1233487" cy="1308100"/>
            <a:chOff x="4706" y="2206"/>
            <a:chExt cx="777" cy="824"/>
          </a:xfrm>
        </p:grpSpPr>
        <p:sp>
          <p:nvSpPr>
            <p:cNvPr id="12300" name="AutoShape 23"/>
            <p:cNvSpPr>
              <a:spLocks noChangeAspect="1" noChangeArrowheads="1"/>
            </p:cNvSpPr>
            <p:nvPr/>
          </p:nvSpPr>
          <p:spPr bwMode="auto">
            <a:xfrm rot="-5400000">
              <a:off x="4687" y="2225"/>
              <a:ext cx="653" cy="615"/>
            </a:xfrm>
            <a:prstGeom prst="rtTriangl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01" name="Text Box 24"/>
            <p:cNvSpPr txBox="1">
              <a:spLocks noChangeAspect="1" noChangeArrowheads="1"/>
            </p:cNvSpPr>
            <p:nvPr/>
          </p:nvSpPr>
          <p:spPr bwMode="auto">
            <a:xfrm>
              <a:off x="5312" y="2469"/>
              <a:ext cx="1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2302" name="Text Box 25"/>
            <p:cNvSpPr txBox="1">
              <a:spLocks noChangeAspect="1" noChangeArrowheads="1"/>
            </p:cNvSpPr>
            <p:nvPr/>
          </p:nvSpPr>
          <p:spPr bwMode="auto">
            <a:xfrm>
              <a:off x="4781" y="2682"/>
              <a:ext cx="2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  <a:latin typeface="Times New Roman" pitchFamily="18" charset="0"/>
                </a:rPr>
                <a:t>45</a:t>
              </a:r>
              <a:r>
                <a:rPr lang="en-US" altLang="en-US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°</a:t>
              </a:r>
            </a:p>
          </p:txBody>
        </p:sp>
        <p:sp>
          <p:nvSpPr>
            <p:cNvPr id="12303" name="Text Box 26"/>
            <p:cNvSpPr txBox="1">
              <a:spLocks noChangeAspect="1" noChangeArrowheads="1"/>
            </p:cNvSpPr>
            <p:nvPr/>
          </p:nvSpPr>
          <p:spPr bwMode="auto">
            <a:xfrm>
              <a:off x="4841" y="2374"/>
              <a:ext cx="16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Times New Roman" pitchFamily="18" charset="0"/>
                </a:rPr>
                <a:t>z</a:t>
              </a:r>
            </a:p>
          </p:txBody>
        </p:sp>
        <p:sp>
          <p:nvSpPr>
            <p:cNvPr id="12304" name="Rectangle 27"/>
            <p:cNvSpPr>
              <a:spLocks noChangeAspect="1" noChangeArrowheads="1"/>
            </p:cNvSpPr>
            <p:nvPr/>
          </p:nvSpPr>
          <p:spPr bwMode="auto">
            <a:xfrm>
              <a:off x="5204" y="2742"/>
              <a:ext cx="116" cy="1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305" name="Rectangle 28"/>
            <p:cNvSpPr>
              <a:spLocks noChangeArrowheads="1"/>
            </p:cNvSpPr>
            <p:nvPr/>
          </p:nvSpPr>
          <p:spPr bwMode="auto">
            <a:xfrm>
              <a:off x="5138" y="2326"/>
              <a:ext cx="21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  <a:latin typeface="Times New Roman" pitchFamily="18" charset="0"/>
                </a:rPr>
                <a:t>y</a:t>
              </a:r>
              <a:r>
                <a:rPr lang="en-US" altLang="en-US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°</a:t>
              </a:r>
            </a:p>
          </p:txBody>
        </p:sp>
        <p:sp>
          <p:nvSpPr>
            <p:cNvPr id="12306" name="Rectangle 29"/>
            <p:cNvSpPr>
              <a:spLocks noChangeArrowheads="1"/>
            </p:cNvSpPr>
            <p:nvPr/>
          </p:nvSpPr>
          <p:spPr bwMode="auto">
            <a:xfrm>
              <a:off x="4971" y="2838"/>
              <a:ext cx="22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Times New Roman" pitchFamily="18" charset="0"/>
                </a:rPr>
                <a:t>15</a:t>
              </a:r>
            </a:p>
          </p:txBody>
        </p:sp>
      </p:grpSp>
      <p:grpSp>
        <p:nvGrpSpPr>
          <p:cNvPr id="12294" name="Group 59"/>
          <p:cNvGrpSpPr>
            <a:grpSpLocks/>
          </p:cNvGrpSpPr>
          <p:nvPr/>
        </p:nvGrpSpPr>
        <p:grpSpPr bwMode="auto">
          <a:xfrm>
            <a:off x="7910513" y="5797550"/>
            <a:ext cx="1233487" cy="1060450"/>
            <a:chOff x="4983" y="3496"/>
            <a:chExt cx="777" cy="668"/>
          </a:xfrm>
        </p:grpSpPr>
        <p:sp>
          <p:nvSpPr>
            <p:cNvPr id="12295" name="AutoShape 52"/>
            <p:cNvSpPr>
              <a:spLocks noChangeAspect="1" noChangeArrowheads="1"/>
            </p:cNvSpPr>
            <p:nvPr/>
          </p:nvSpPr>
          <p:spPr bwMode="auto">
            <a:xfrm rot="-5400000">
              <a:off x="4964" y="3515"/>
              <a:ext cx="653" cy="615"/>
            </a:xfrm>
            <a:prstGeom prst="rtTriangle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2296" name="Text Box 53"/>
            <p:cNvSpPr txBox="1">
              <a:spLocks noChangeAspect="1" noChangeArrowheads="1"/>
            </p:cNvSpPr>
            <p:nvPr/>
          </p:nvSpPr>
          <p:spPr bwMode="auto">
            <a:xfrm>
              <a:off x="5589" y="3759"/>
              <a:ext cx="1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2297" name="Text Box 54"/>
            <p:cNvSpPr txBox="1">
              <a:spLocks noChangeAspect="1" noChangeArrowheads="1"/>
            </p:cNvSpPr>
            <p:nvPr/>
          </p:nvSpPr>
          <p:spPr bwMode="auto">
            <a:xfrm>
              <a:off x="5058" y="3972"/>
              <a:ext cx="2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  <a:latin typeface="Times New Roman" pitchFamily="18" charset="0"/>
                </a:rPr>
                <a:t>62</a:t>
              </a:r>
              <a:r>
                <a:rPr lang="en-US" altLang="en-US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°</a:t>
              </a:r>
            </a:p>
          </p:txBody>
        </p:sp>
        <p:sp>
          <p:nvSpPr>
            <p:cNvPr id="12298" name="Text Box 55"/>
            <p:cNvSpPr txBox="1">
              <a:spLocks noChangeAspect="1" noChangeArrowheads="1"/>
            </p:cNvSpPr>
            <p:nvPr/>
          </p:nvSpPr>
          <p:spPr bwMode="auto">
            <a:xfrm>
              <a:off x="5118" y="3664"/>
              <a:ext cx="22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12299" name="Rectangle 56"/>
            <p:cNvSpPr>
              <a:spLocks noChangeAspect="1" noChangeArrowheads="1"/>
            </p:cNvSpPr>
            <p:nvPr/>
          </p:nvSpPr>
          <p:spPr bwMode="auto">
            <a:xfrm>
              <a:off x="5481" y="4032"/>
              <a:ext cx="116" cy="1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825"/>
            <a:ext cx="8229600" cy="7239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Problems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193675" y="747713"/>
            <a:ext cx="7524750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1.  Find the Arithmetic Mean and the Geometric Mean of 3, 15</a:t>
            </a:r>
          </a:p>
          <a:p>
            <a:endParaRPr lang="en-US" altLang="en-US" sz="2000" b="1"/>
          </a:p>
          <a:p>
            <a:endParaRPr lang="en-US" altLang="en-US" sz="2000" b="1"/>
          </a:p>
          <a:p>
            <a:endParaRPr lang="en-US" altLang="en-US" sz="2000" b="1"/>
          </a:p>
          <a:p>
            <a:endParaRPr lang="en-US" altLang="en-US" sz="2000" b="1"/>
          </a:p>
          <a:p>
            <a:r>
              <a:rPr lang="en-US" altLang="en-US" sz="2000" b="1"/>
              <a:t>2.  Find the altitude in the triangle to the right</a:t>
            </a:r>
          </a:p>
          <a:p>
            <a:endParaRPr lang="en-US" altLang="en-US" sz="2000" b="1"/>
          </a:p>
          <a:p>
            <a:endParaRPr lang="en-US" altLang="en-US" sz="2000" b="1"/>
          </a:p>
          <a:p>
            <a:endParaRPr lang="en-US" altLang="en-US" sz="2000" b="1"/>
          </a:p>
          <a:p>
            <a:endParaRPr lang="en-US" altLang="en-US" sz="2000" b="1"/>
          </a:p>
          <a:p>
            <a:endParaRPr lang="en-US" altLang="en-US" sz="2000" b="1"/>
          </a:p>
          <a:p>
            <a:r>
              <a:rPr lang="en-US" altLang="en-US" sz="2000" b="1"/>
              <a:t>3.  Find the missing side in the triangle to the right</a:t>
            </a:r>
          </a:p>
          <a:p>
            <a:endParaRPr lang="en-US" altLang="en-US" sz="2000" b="1"/>
          </a:p>
          <a:p>
            <a:endParaRPr lang="en-US" altLang="en-US" sz="2000" b="1">
              <a:cs typeface="Arial" charset="0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036638" y="1222375"/>
            <a:ext cx="2749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AM = (3+15)/2 = 18/2 = 9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5362575" y="1225550"/>
            <a:ext cx="2959100" cy="366713"/>
            <a:chOff x="3378" y="772"/>
            <a:chExt cx="1864" cy="231"/>
          </a:xfrm>
        </p:grpSpPr>
        <p:sp>
          <p:nvSpPr>
            <p:cNvPr id="13337" name="Text Box 6"/>
            <p:cNvSpPr txBox="1">
              <a:spLocks noChangeArrowheads="1"/>
            </p:cNvSpPr>
            <p:nvPr/>
          </p:nvSpPr>
          <p:spPr bwMode="auto">
            <a:xfrm>
              <a:off x="3378" y="772"/>
              <a:ext cx="186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>
                  <a:solidFill>
                    <a:srgbClr val="FFFF00"/>
                  </a:solidFill>
                </a:rPr>
                <a:t>GM = </a:t>
              </a:r>
              <a:r>
                <a:rPr lang="en-US" altLang="en-US" b="1">
                  <a:solidFill>
                    <a:srgbClr val="FFFF00"/>
                  </a:solidFill>
                  <a:cs typeface="Arial" charset="0"/>
                </a:rPr>
                <a:t>√</a:t>
              </a:r>
              <a:r>
                <a:rPr lang="en-US" altLang="en-US" b="1">
                  <a:solidFill>
                    <a:srgbClr val="FFFF00"/>
                  </a:solidFill>
                </a:rPr>
                <a:t> (3</a:t>
              </a:r>
              <a:r>
                <a:rPr lang="en-US" altLang="en-US" b="1">
                  <a:solidFill>
                    <a:srgbClr val="FFFF00"/>
                  </a:solidFill>
                  <a:cs typeface="Arial" charset="0"/>
                </a:rPr>
                <a:t>•</a:t>
              </a:r>
              <a:r>
                <a:rPr lang="en-US" altLang="en-US" b="1">
                  <a:solidFill>
                    <a:srgbClr val="FFFF00"/>
                  </a:solidFill>
                </a:rPr>
                <a:t>15) = </a:t>
              </a:r>
              <a:r>
                <a:rPr lang="en-US" altLang="en-US" b="1">
                  <a:solidFill>
                    <a:srgbClr val="FFFF00"/>
                  </a:solidFill>
                  <a:cs typeface="Arial" charset="0"/>
                </a:rPr>
                <a:t>√</a:t>
              </a:r>
              <a:r>
                <a:rPr lang="en-US" altLang="en-US" b="1">
                  <a:solidFill>
                    <a:srgbClr val="FFFF00"/>
                  </a:solidFill>
                </a:rPr>
                <a:t>45 = 6.71</a:t>
              </a:r>
            </a:p>
          </p:txBody>
        </p:sp>
        <p:sp>
          <p:nvSpPr>
            <p:cNvPr id="13338" name="Line 7"/>
            <p:cNvSpPr>
              <a:spLocks noChangeShapeType="1"/>
            </p:cNvSpPr>
            <p:nvPr/>
          </p:nvSpPr>
          <p:spPr bwMode="auto">
            <a:xfrm>
              <a:off x="3914" y="814"/>
              <a:ext cx="423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9" name="Line 8"/>
            <p:cNvSpPr>
              <a:spLocks noChangeShapeType="1"/>
            </p:cNvSpPr>
            <p:nvPr/>
          </p:nvSpPr>
          <p:spPr bwMode="auto">
            <a:xfrm>
              <a:off x="4587" y="817"/>
              <a:ext cx="165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18" name="AutoShape 10"/>
          <p:cNvSpPr>
            <a:spLocks noChangeAspect="1" noChangeArrowheads="1"/>
          </p:cNvSpPr>
          <p:nvPr/>
        </p:nvSpPr>
        <p:spPr bwMode="auto">
          <a:xfrm rot="-5400000">
            <a:off x="7426325" y="4184651"/>
            <a:ext cx="1036637" cy="976312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3319" name="Text Box 11"/>
          <p:cNvSpPr txBox="1">
            <a:spLocks noChangeAspect="1" noChangeArrowheads="1"/>
          </p:cNvSpPr>
          <p:nvPr/>
        </p:nvSpPr>
        <p:spPr bwMode="auto">
          <a:xfrm>
            <a:off x="8418513" y="4572000"/>
            <a:ext cx="2714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x</a:t>
            </a:r>
          </a:p>
        </p:txBody>
      </p:sp>
      <p:sp>
        <p:nvSpPr>
          <p:cNvPr id="13320" name="Text Box 13"/>
          <p:cNvSpPr txBox="1">
            <a:spLocks noChangeAspect="1" noChangeArrowheads="1"/>
          </p:cNvSpPr>
          <p:nvPr/>
        </p:nvSpPr>
        <p:spPr bwMode="auto">
          <a:xfrm>
            <a:off x="7670800" y="4421188"/>
            <a:ext cx="361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25</a:t>
            </a:r>
          </a:p>
        </p:txBody>
      </p:sp>
      <p:sp>
        <p:nvSpPr>
          <p:cNvPr id="13321" name="Rectangle 14"/>
          <p:cNvSpPr>
            <a:spLocks noChangeAspect="1" noChangeArrowheads="1"/>
          </p:cNvSpPr>
          <p:nvPr/>
        </p:nvSpPr>
        <p:spPr bwMode="auto">
          <a:xfrm>
            <a:off x="8247063" y="5005388"/>
            <a:ext cx="184150" cy="1825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3322" name="Rectangle 16"/>
          <p:cNvSpPr>
            <a:spLocks noChangeArrowheads="1"/>
          </p:cNvSpPr>
          <p:nvPr/>
        </p:nvSpPr>
        <p:spPr bwMode="auto">
          <a:xfrm>
            <a:off x="7877175" y="5157788"/>
            <a:ext cx="361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15</a:t>
            </a:r>
          </a:p>
        </p:txBody>
      </p:sp>
      <p:grpSp>
        <p:nvGrpSpPr>
          <p:cNvPr id="13323" name="Group 33"/>
          <p:cNvGrpSpPr>
            <a:grpSpLocks/>
          </p:cNvGrpSpPr>
          <p:nvPr/>
        </p:nvGrpSpPr>
        <p:grpSpPr bwMode="auto">
          <a:xfrm>
            <a:off x="7475538" y="2049463"/>
            <a:ext cx="1025525" cy="1036637"/>
            <a:chOff x="4628" y="1244"/>
            <a:chExt cx="646" cy="653"/>
          </a:xfrm>
        </p:grpSpPr>
        <p:sp>
          <p:nvSpPr>
            <p:cNvPr id="13330" name="AutoShape 24"/>
            <p:cNvSpPr>
              <a:spLocks noChangeAspect="1" noChangeArrowheads="1"/>
            </p:cNvSpPr>
            <p:nvPr/>
          </p:nvSpPr>
          <p:spPr bwMode="auto">
            <a:xfrm rot="-5400000">
              <a:off x="4640" y="1263"/>
              <a:ext cx="653" cy="615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31" name="Text Box 25"/>
            <p:cNvSpPr txBox="1">
              <a:spLocks noChangeAspect="1" noChangeArrowheads="1"/>
            </p:cNvSpPr>
            <p:nvPr/>
          </p:nvSpPr>
          <p:spPr bwMode="auto">
            <a:xfrm>
              <a:off x="4628" y="1582"/>
              <a:ext cx="22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13332" name="Rectangle 28"/>
            <p:cNvSpPr>
              <a:spLocks noChangeAspect="1" noChangeArrowheads="1"/>
            </p:cNvSpPr>
            <p:nvPr/>
          </p:nvSpPr>
          <p:spPr bwMode="auto">
            <a:xfrm>
              <a:off x="5157" y="1780"/>
              <a:ext cx="116" cy="1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33" name="Rectangle 29"/>
            <p:cNvSpPr>
              <a:spLocks noChangeArrowheads="1"/>
            </p:cNvSpPr>
            <p:nvPr/>
          </p:nvSpPr>
          <p:spPr bwMode="auto">
            <a:xfrm>
              <a:off x="5023" y="1553"/>
              <a:ext cx="17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rgbClr val="FFFF00"/>
                  </a:solidFill>
                  <a:latin typeface="Times New Roman" pitchFamily="18" charset="0"/>
                </a:rPr>
                <a:t>a</a:t>
              </a:r>
              <a:endParaRPr lang="en-US" altLang="en-US" sz="1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34" name="Rectangle 30"/>
            <p:cNvSpPr>
              <a:spLocks noChangeArrowheads="1"/>
            </p:cNvSpPr>
            <p:nvPr/>
          </p:nvSpPr>
          <p:spPr bwMode="auto">
            <a:xfrm>
              <a:off x="4942" y="1272"/>
              <a:ext cx="22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Times New Roman" pitchFamily="18" charset="0"/>
                </a:rPr>
                <a:t>15</a:t>
              </a:r>
            </a:p>
          </p:txBody>
        </p:sp>
        <p:sp>
          <p:nvSpPr>
            <p:cNvPr id="13335" name="Line 31"/>
            <p:cNvSpPr>
              <a:spLocks noChangeShapeType="1"/>
            </p:cNvSpPr>
            <p:nvPr/>
          </p:nvSpPr>
          <p:spPr bwMode="auto">
            <a:xfrm flipH="1" flipV="1">
              <a:off x="4936" y="1601"/>
              <a:ext cx="336" cy="2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6" name="Rectangle 32"/>
            <p:cNvSpPr>
              <a:spLocks noChangeArrowheads="1"/>
            </p:cNvSpPr>
            <p:nvPr/>
          </p:nvSpPr>
          <p:spPr bwMode="auto">
            <a:xfrm rot="-2837715">
              <a:off x="4920" y="1615"/>
              <a:ext cx="56" cy="7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909638" y="3062288"/>
            <a:ext cx="3340100" cy="366712"/>
            <a:chOff x="573" y="1929"/>
            <a:chExt cx="2104" cy="231"/>
          </a:xfrm>
        </p:grpSpPr>
        <p:sp>
          <p:nvSpPr>
            <p:cNvPr id="13327" name="Text Box 35"/>
            <p:cNvSpPr txBox="1">
              <a:spLocks noChangeArrowheads="1"/>
            </p:cNvSpPr>
            <p:nvPr/>
          </p:nvSpPr>
          <p:spPr bwMode="auto">
            <a:xfrm>
              <a:off x="573" y="1929"/>
              <a:ext cx="2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>
                  <a:solidFill>
                    <a:srgbClr val="FFFF00"/>
                  </a:solidFill>
                </a:rPr>
                <a:t>GM = </a:t>
              </a:r>
              <a:r>
                <a:rPr lang="en-US" altLang="en-US" b="1">
                  <a:solidFill>
                    <a:srgbClr val="FFFF00"/>
                  </a:solidFill>
                  <a:cs typeface="Arial" charset="0"/>
                </a:rPr>
                <a:t>√</a:t>
              </a:r>
              <a:r>
                <a:rPr lang="en-US" altLang="en-US" b="1">
                  <a:solidFill>
                    <a:srgbClr val="FFFF00"/>
                  </a:solidFill>
                </a:rPr>
                <a:t> (10</a:t>
              </a:r>
              <a:r>
                <a:rPr lang="en-US" altLang="en-US" b="1">
                  <a:solidFill>
                    <a:srgbClr val="FFFF00"/>
                  </a:solidFill>
                  <a:cs typeface="Arial" charset="0"/>
                </a:rPr>
                <a:t>•</a:t>
              </a:r>
              <a:r>
                <a:rPr lang="en-US" altLang="en-US" b="1">
                  <a:solidFill>
                    <a:srgbClr val="FFFF00"/>
                  </a:solidFill>
                </a:rPr>
                <a:t>15) = </a:t>
              </a:r>
              <a:r>
                <a:rPr lang="en-US" altLang="en-US" b="1">
                  <a:solidFill>
                    <a:srgbClr val="FFFF00"/>
                  </a:solidFill>
                  <a:cs typeface="Arial" charset="0"/>
                </a:rPr>
                <a:t>√</a:t>
              </a:r>
              <a:r>
                <a:rPr lang="en-US" altLang="en-US" b="1">
                  <a:solidFill>
                    <a:srgbClr val="FFFF00"/>
                  </a:solidFill>
                </a:rPr>
                <a:t>150 = 12.25</a:t>
              </a:r>
            </a:p>
          </p:txBody>
        </p:sp>
        <p:sp>
          <p:nvSpPr>
            <p:cNvPr id="13328" name="Line 36"/>
            <p:cNvSpPr>
              <a:spLocks noChangeShapeType="1"/>
            </p:cNvSpPr>
            <p:nvPr/>
          </p:nvSpPr>
          <p:spPr bwMode="auto">
            <a:xfrm>
              <a:off x="1107" y="1969"/>
              <a:ext cx="513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9" name="Line 37"/>
            <p:cNvSpPr>
              <a:spLocks noChangeShapeType="1"/>
            </p:cNvSpPr>
            <p:nvPr/>
          </p:nvSpPr>
          <p:spPr bwMode="auto">
            <a:xfrm>
              <a:off x="1854" y="1968"/>
              <a:ext cx="247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306388" y="4735513"/>
            <a:ext cx="5441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Pythagorean Theorem:   hyp</a:t>
            </a:r>
            <a:r>
              <a:rPr lang="en-US" altLang="en-US" b="1">
                <a:solidFill>
                  <a:srgbClr val="FFFF00"/>
                </a:solidFill>
                <a:cs typeface="Arial" charset="0"/>
              </a:rPr>
              <a:t>² = leg² + other leg²  </a:t>
            </a:r>
          </a:p>
          <a:p>
            <a:r>
              <a:rPr lang="en-US" altLang="en-US" b="1">
                <a:solidFill>
                  <a:srgbClr val="FFFF00"/>
                </a:solidFill>
                <a:cs typeface="Arial" charset="0"/>
              </a:rPr>
              <a:t>                                   or c² = a² + b²</a:t>
            </a:r>
          </a:p>
        </p:txBody>
      </p:sp>
      <p:sp>
        <p:nvSpPr>
          <p:cNvPr id="27688" name="Rectangle 40"/>
          <p:cNvSpPr>
            <a:spLocks noChangeArrowheads="1"/>
          </p:cNvSpPr>
          <p:nvPr/>
        </p:nvSpPr>
        <p:spPr bwMode="auto">
          <a:xfrm>
            <a:off x="273050" y="5468938"/>
            <a:ext cx="4572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                                    </a:t>
            </a:r>
            <a:r>
              <a:rPr lang="en-US" altLang="en-US" b="1">
                <a:solidFill>
                  <a:srgbClr val="FFFF00"/>
                </a:solidFill>
              </a:rPr>
              <a:t>(25)² = (15)² + x²</a:t>
            </a:r>
          </a:p>
          <a:p>
            <a:r>
              <a:rPr lang="en-US" altLang="en-US" b="1">
                <a:solidFill>
                  <a:srgbClr val="FFFF00"/>
                </a:solidFill>
              </a:rPr>
              <a:t>                                    625  = 225 + x²</a:t>
            </a:r>
          </a:p>
          <a:p>
            <a:r>
              <a:rPr lang="en-US" altLang="en-US" b="1">
                <a:solidFill>
                  <a:srgbClr val="FFFF00"/>
                </a:solidFill>
              </a:rPr>
              <a:t>                                     400 = x²</a:t>
            </a:r>
          </a:p>
          <a:p>
            <a:r>
              <a:rPr lang="en-US" altLang="en-US" b="1">
                <a:solidFill>
                  <a:srgbClr val="FFFF00"/>
                </a:solidFill>
              </a:rPr>
              <a:t>                                       20 = 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27686" grpId="0"/>
      <p:bldP spid="276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"/>
            <a:ext cx="8229600" cy="7239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More Problems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93675" y="747713"/>
            <a:ext cx="8683625" cy="527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4.  Does 6, 8, 9 make a Right Triangle?             A Pythagorean Triple?</a:t>
            </a:r>
          </a:p>
          <a:p>
            <a:r>
              <a:rPr lang="en-US" altLang="en-US" sz="2000" b="1"/>
              <a:t>5.  Does 1, 4/3, 5/3 make a Rt Triangle?            A Pythagorean Triple?</a:t>
            </a:r>
          </a:p>
          <a:p>
            <a:endParaRPr lang="en-US" altLang="en-US" sz="2000" b="1"/>
          </a:p>
          <a:p>
            <a:r>
              <a:rPr lang="en-US" altLang="en-US" sz="2000" b="1"/>
              <a:t>6.  Solve for the variables in the triangle to the right</a:t>
            </a:r>
          </a:p>
          <a:p>
            <a:endParaRPr lang="en-US" altLang="en-US" sz="2000" b="1"/>
          </a:p>
          <a:p>
            <a:endParaRPr lang="en-US" altLang="en-US" sz="2000" b="1"/>
          </a:p>
          <a:p>
            <a:endParaRPr lang="en-US" altLang="en-US" sz="2000" b="1"/>
          </a:p>
          <a:p>
            <a:endParaRPr lang="en-US" altLang="en-US" sz="2000" b="1"/>
          </a:p>
          <a:p>
            <a:endParaRPr lang="en-US" altLang="en-US" sz="2000" b="1"/>
          </a:p>
          <a:p>
            <a:r>
              <a:rPr lang="en-US" altLang="en-US" sz="2000" b="1"/>
              <a:t>7.  Solve for the variables in the triangle to the right</a:t>
            </a:r>
          </a:p>
          <a:p>
            <a:endParaRPr lang="en-US" altLang="en-US" sz="2000" b="1"/>
          </a:p>
          <a:p>
            <a:endParaRPr lang="en-US" altLang="en-US" sz="2000" b="1"/>
          </a:p>
          <a:p>
            <a:endParaRPr lang="en-US" altLang="en-US" sz="2000" b="1"/>
          </a:p>
          <a:p>
            <a:endParaRPr lang="en-US" altLang="en-US" sz="2000" b="1"/>
          </a:p>
          <a:p>
            <a:endParaRPr lang="en-US" altLang="en-US" sz="2000" b="1"/>
          </a:p>
          <a:p>
            <a:r>
              <a:rPr lang="en-US" altLang="en-US" sz="2000" b="1"/>
              <a:t>8.  If a 20 ft ladder leans up against a barn at a 62</a:t>
            </a:r>
            <a:r>
              <a:rPr lang="en-US" altLang="en-US" sz="2000" b="1">
                <a:cs typeface="Arial" charset="0"/>
              </a:rPr>
              <a:t>° angle to the ground,</a:t>
            </a:r>
          </a:p>
          <a:p>
            <a:r>
              <a:rPr lang="en-US" altLang="en-US" sz="2000" b="1">
                <a:cs typeface="Arial" charset="0"/>
              </a:rPr>
              <a:t>     how high up the barn does it reach?</a:t>
            </a:r>
          </a:p>
        </p:txBody>
      </p:sp>
      <p:grpSp>
        <p:nvGrpSpPr>
          <p:cNvPr id="14340" name="Group 50"/>
          <p:cNvGrpSpPr>
            <a:grpSpLocks/>
          </p:cNvGrpSpPr>
          <p:nvPr/>
        </p:nvGrpSpPr>
        <p:grpSpPr bwMode="auto">
          <a:xfrm>
            <a:off x="7656513" y="1809750"/>
            <a:ext cx="1233487" cy="1308100"/>
            <a:chOff x="4508" y="1140"/>
            <a:chExt cx="777" cy="824"/>
          </a:xfrm>
        </p:grpSpPr>
        <p:sp>
          <p:nvSpPr>
            <p:cNvPr id="14377" name="AutoShape 9"/>
            <p:cNvSpPr>
              <a:spLocks noChangeAspect="1" noChangeArrowheads="1"/>
            </p:cNvSpPr>
            <p:nvPr/>
          </p:nvSpPr>
          <p:spPr bwMode="auto">
            <a:xfrm rot="-5400000">
              <a:off x="4489" y="1159"/>
              <a:ext cx="653" cy="615"/>
            </a:xfrm>
            <a:prstGeom prst="rtTriangl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78" name="Text Box 10"/>
            <p:cNvSpPr txBox="1">
              <a:spLocks noChangeAspect="1" noChangeArrowheads="1"/>
            </p:cNvSpPr>
            <p:nvPr/>
          </p:nvSpPr>
          <p:spPr bwMode="auto">
            <a:xfrm>
              <a:off x="5114" y="1403"/>
              <a:ext cx="1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4379" name="Text Box 11"/>
            <p:cNvSpPr txBox="1">
              <a:spLocks noChangeAspect="1" noChangeArrowheads="1"/>
            </p:cNvSpPr>
            <p:nvPr/>
          </p:nvSpPr>
          <p:spPr bwMode="auto">
            <a:xfrm>
              <a:off x="4583" y="1616"/>
              <a:ext cx="273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  <a:latin typeface="Times New Roman" pitchFamily="18" charset="0"/>
                </a:rPr>
                <a:t>30</a:t>
              </a:r>
              <a:r>
                <a:rPr lang="en-US" altLang="en-US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°</a:t>
              </a:r>
            </a:p>
          </p:txBody>
        </p:sp>
        <p:sp>
          <p:nvSpPr>
            <p:cNvPr id="14380" name="Text Box 12"/>
            <p:cNvSpPr txBox="1">
              <a:spLocks noChangeAspect="1" noChangeArrowheads="1"/>
            </p:cNvSpPr>
            <p:nvPr/>
          </p:nvSpPr>
          <p:spPr bwMode="auto">
            <a:xfrm>
              <a:off x="4643" y="1308"/>
              <a:ext cx="22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Times New Roman" pitchFamily="18" charset="0"/>
                </a:rPr>
                <a:t>26</a:t>
              </a:r>
            </a:p>
          </p:txBody>
        </p:sp>
        <p:sp>
          <p:nvSpPr>
            <p:cNvPr id="14381" name="Rectangle 13"/>
            <p:cNvSpPr>
              <a:spLocks noChangeAspect="1" noChangeArrowheads="1"/>
            </p:cNvSpPr>
            <p:nvPr/>
          </p:nvSpPr>
          <p:spPr bwMode="auto">
            <a:xfrm>
              <a:off x="5006" y="1676"/>
              <a:ext cx="116" cy="1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82" name="Rectangle 14"/>
            <p:cNvSpPr>
              <a:spLocks noChangeArrowheads="1"/>
            </p:cNvSpPr>
            <p:nvPr/>
          </p:nvSpPr>
          <p:spPr bwMode="auto">
            <a:xfrm>
              <a:off x="4940" y="1260"/>
              <a:ext cx="21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  <a:latin typeface="Times New Roman" pitchFamily="18" charset="0"/>
                </a:rPr>
                <a:t>y</a:t>
              </a:r>
              <a:r>
                <a:rPr lang="en-US" altLang="en-US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°</a:t>
              </a:r>
            </a:p>
          </p:txBody>
        </p:sp>
        <p:sp>
          <p:nvSpPr>
            <p:cNvPr id="14383" name="Rectangle 15"/>
            <p:cNvSpPr>
              <a:spLocks noChangeArrowheads="1"/>
            </p:cNvSpPr>
            <p:nvPr/>
          </p:nvSpPr>
          <p:spPr bwMode="auto">
            <a:xfrm>
              <a:off x="4773" y="1772"/>
              <a:ext cx="16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Times New Roman" pitchFamily="18" charset="0"/>
                </a:rPr>
                <a:t>z</a:t>
              </a:r>
            </a:p>
          </p:txBody>
        </p:sp>
      </p:grpSp>
      <p:grpSp>
        <p:nvGrpSpPr>
          <p:cNvPr id="14341" name="Group 45"/>
          <p:cNvGrpSpPr>
            <a:grpSpLocks/>
          </p:cNvGrpSpPr>
          <p:nvPr/>
        </p:nvGrpSpPr>
        <p:grpSpPr bwMode="auto">
          <a:xfrm>
            <a:off x="7707313" y="3706813"/>
            <a:ext cx="1233487" cy="1308100"/>
            <a:chOff x="4706" y="2206"/>
            <a:chExt cx="777" cy="824"/>
          </a:xfrm>
        </p:grpSpPr>
        <p:sp>
          <p:nvSpPr>
            <p:cNvPr id="14370" name="AutoShape 23"/>
            <p:cNvSpPr>
              <a:spLocks noChangeAspect="1" noChangeArrowheads="1"/>
            </p:cNvSpPr>
            <p:nvPr/>
          </p:nvSpPr>
          <p:spPr bwMode="auto">
            <a:xfrm rot="-5400000">
              <a:off x="4687" y="2225"/>
              <a:ext cx="653" cy="615"/>
            </a:xfrm>
            <a:prstGeom prst="rtTriangl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71" name="Text Box 24"/>
            <p:cNvSpPr txBox="1">
              <a:spLocks noChangeAspect="1" noChangeArrowheads="1"/>
            </p:cNvSpPr>
            <p:nvPr/>
          </p:nvSpPr>
          <p:spPr bwMode="auto">
            <a:xfrm>
              <a:off x="5312" y="2469"/>
              <a:ext cx="1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4372" name="Text Box 25"/>
            <p:cNvSpPr txBox="1">
              <a:spLocks noChangeAspect="1" noChangeArrowheads="1"/>
            </p:cNvSpPr>
            <p:nvPr/>
          </p:nvSpPr>
          <p:spPr bwMode="auto">
            <a:xfrm>
              <a:off x="4781" y="2682"/>
              <a:ext cx="2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  <a:latin typeface="Times New Roman" pitchFamily="18" charset="0"/>
                </a:rPr>
                <a:t>45</a:t>
              </a:r>
              <a:r>
                <a:rPr lang="en-US" altLang="en-US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°</a:t>
              </a:r>
            </a:p>
          </p:txBody>
        </p:sp>
        <p:sp>
          <p:nvSpPr>
            <p:cNvPr id="14373" name="Text Box 26"/>
            <p:cNvSpPr txBox="1">
              <a:spLocks noChangeAspect="1" noChangeArrowheads="1"/>
            </p:cNvSpPr>
            <p:nvPr/>
          </p:nvSpPr>
          <p:spPr bwMode="auto">
            <a:xfrm>
              <a:off x="4841" y="2374"/>
              <a:ext cx="16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Times New Roman" pitchFamily="18" charset="0"/>
                </a:rPr>
                <a:t>z</a:t>
              </a:r>
            </a:p>
          </p:txBody>
        </p:sp>
        <p:sp>
          <p:nvSpPr>
            <p:cNvPr id="14374" name="Rectangle 27"/>
            <p:cNvSpPr>
              <a:spLocks noChangeAspect="1" noChangeArrowheads="1"/>
            </p:cNvSpPr>
            <p:nvPr/>
          </p:nvSpPr>
          <p:spPr bwMode="auto">
            <a:xfrm>
              <a:off x="5204" y="2742"/>
              <a:ext cx="116" cy="1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75" name="Rectangle 28"/>
            <p:cNvSpPr>
              <a:spLocks noChangeArrowheads="1"/>
            </p:cNvSpPr>
            <p:nvPr/>
          </p:nvSpPr>
          <p:spPr bwMode="auto">
            <a:xfrm>
              <a:off x="5138" y="2326"/>
              <a:ext cx="21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  <a:latin typeface="Times New Roman" pitchFamily="18" charset="0"/>
                </a:rPr>
                <a:t>y</a:t>
              </a:r>
              <a:r>
                <a:rPr lang="en-US" altLang="en-US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°</a:t>
              </a:r>
            </a:p>
          </p:txBody>
        </p:sp>
        <p:sp>
          <p:nvSpPr>
            <p:cNvPr id="14376" name="Rectangle 29"/>
            <p:cNvSpPr>
              <a:spLocks noChangeArrowheads="1"/>
            </p:cNvSpPr>
            <p:nvPr/>
          </p:nvSpPr>
          <p:spPr bwMode="auto">
            <a:xfrm>
              <a:off x="4971" y="2838"/>
              <a:ext cx="22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Times New Roman" pitchFamily="18" charset="0"/>
                </a:rPr>
                <a:t>15</a:t>
              </a:r>
            </a:p>
          </p:txBody>
        </p:sp>
      </p:grp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1317625" y="409575"/>
            <a:ext cx="4248150" cy="749300"/>
            <a:chOff x="830" y="258"/>
            <a:chExt cx="2676" cy="472"/>
          </a:xfrm>
        </p:grpSpPr>
        <p:sp>
          <p:nvSpPr>
            <p:cNvPr id="14368" name="Text Box 30"/>
            <p:cNvSpPr txBox="1">
              <a:spLocks noChangeArrowheads="1"/>
            </p:cNvSpPr>
            <p:nvPr/>
          </p:nvSpPr>
          <p:spPr bwMode="auto">
            <a:xfrm>
              <a:off x="3126" y="499"/>
              <a:ext cx="3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>
                  <a:solidFill>
                    <a:srgbClr val="FFFF00"/>
                  </a:solidFill>
                </a:rPr>
                <a:t>NO!</a:t>
              </a:r>
            </a:p>
          </p:txBody>
        </p:sp>
        <p:sp>
          <p:nvSpPr>
            <p:cNvPr id="14369" name="Text Box 34"/>
            <p:cNvSpPr txBox="1">
              <a:spLocks noChangeArrowheads="1"/>
            </p:cNvSpPr>
            <p:nvPr/>
          </p:nvSpPr>
          <p:spPr bwMode="auto">
            <a:xfrm>
              <a:off x="830" y="258"/>
              <a:ext cx="82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>
                  <a:solidFill>
                    <a:srgbClr val="FFFF00"/>
                  </a:solidFill>
                  <a:cs typeface="Arial" charset="0"/>
                </a:rPr>
                <a:t>6² + 8² ≠ 9²</a:t>
              </a:r>
            </a:p>
          </p:txBody>
        </p:sp>
      </p:grp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1341438" y="1057275"/>
            <a:ext cx="4295775" cy="688975"/>
            <a:chOff x="845" y="666"/>
            <a:chExt cx="2706" cy="434"/>
          </a:xfrm>
        </p:grpSpPr>
        <p:sp>
          <p:nvSpPr>
            <p:cNvPr id="14366" name="Text Box 33"/>
            <p:cNvSpPr txBox="1">
              <a:spLocks noChangeArrowheads="1"/>
            </p:cNvSpPr>
            <p:nvPr/>
          </p:nvSpPr>
          <p:spPr bwMode="auto">
            <a:xfrm>
              <a:off x="3131" y="666"/>
              <a:ext cx="4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>
                  <a:solidFill>
                    <a:srgbClr val="FFFF00"/>
                  </a:solidFill>
                </a:rPr>
                <a:t>Yes!</a:t>
              </a:r>
            </a:p>
          </p:txBody>
        </p:sp>
        <p:sp>
          <p:nvSpPr>
            <p:cNvPr id="14367" name="Text Box 35"/>
            <p:cNvSpPr txBox="1">
              <a:spLocks noChangeArrowheads="1"/>
            </p:cNvSpPr>
            <p:nvPr/>
          </p:nvSpPr>
          <p:spPr bwMode="auto">
            <a:xfrm>
              <a:off x="845" y="869"/>
              <a:ext cx="13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>
                  <a:solidFill>
                    <a:srgbClr val="FFFF00"/>
                  </a:solidFill>
                  <a:cs typeface="Arial" charset="0"/>
                </a:rPr>
                <a:t>(1)² + (4/3)² = (5/3)²</a:t>
              </a:r>
            </a:p>
          </p:txBody>
        </p:sp>
      </p:grpSp>
      <p:grpSp>
        <p:nvGrpSpPr>
          <p:cNvPr id="6" name="Group 47"/>
          <p:cNvGrpSpPr>
            <a:grpSpLocks/>
          </p:cNvGrpSpPr>
          <p:nvPr/>
        </p:nvGrpSpPr>
        <p:grpSpPr bwMode="auto">
          <a:xfrm>
            <a:off x="6751638" y="420688"/>
            <a:ext cx="2392362" cy="730250"/>
            <a:chOff x="4253" y="265"/>
            <a:chExt cx="1507" cy="460"/>
          </a:xfrm>
        </p:grpSpPr>
        <p:sp>
          <p:nvSpPr>
            <p:cNvPr id="14364" name="Text Box 31"/>
            <p:cNvSpPr txBox="1">
              <a:spLocks noChangeArrowheads="1"/>
            </p:cNvSpPr>
            <p:nvPr/>
          </p:nvSpPr>
          <p:spPr bwMode="auto">
            <a:xfrm>
              <a:off x="5380" y="494"/>
              <a:ext cx="3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>
                  <a:solidFill>
                    <a:srgbClr val="FFFF00"/>
                  </a:solidFill>
                </a:rPr>
                <a:t>NO!</a:t>
              </a:r>
            </a:p>
          </p:txBody>
        </p:sp>
        <p:sp>
          <p:nvSpPr>
            <p:cNvPr id="14365" name="Text Box 36"/>
            <p:cNvSpPr txBox="1">
              <a:spLocks noChangeArrowheads="1"/>
            </p:cNvSpPr>
            <p:nvPr/>
          </p:nvSpPr>
          <p:spPr bwMode="auto">
            <a:xfrm>
              <a:off x="4253" y="265"/>
              <a:ext cx="83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>
                  <a:solidFill>
                    <a:srgbClr val="FFFF00"/>
                  </a:solidFill>
                  <a:cs typeface="Arial" charset="0"/>
                </a:rPr>
                <a:t>not a Rt ▲</a:t>
              </a:r>
            </a:p>
          </p:txBody>
        </p: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6064250" y="1044575"/>
            <a:ext cx="3079750" cy="712788"/>
            <a:chOff x="3820" y="658"/>
            <a:chExt cx="1940" cy="449"/>
          </a:xfrm>
        </p:grpSpPr>
        <p:sp>
          <p:nvSpPr>
            <p:cNvPr id="14362" name="Text Box 32"/>
            <p:cNvSpPr txBox="1">
              <a:spLocks noChangeArrowheads="1"/>
            </p:cNvSpPr>
            <p:nvPr/>
          </p:nvSpPr>
          <p:spPr bwMode="auto">
            <a:xfrm>
              <a:off x="5380" y="658"/>
              <a:ext cx="3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>
                  <a:solidFill>
                    <a:srgbClr val="FFFF00"/>
                  </a:solidFill>
                </a:rPr>
                <a:t>NO!</a:t>
              </a:r>
            </a:p>
          </p:txBody>
        </p:sp>
        <p:sp>
          <p:nvSpPr>
            <p:cNvPr id="14363" name="Text Box 37"/>
            <p:cNvSpPr txBox="1">
              <a:spLocks noChangeArrowheads="1"/>
            </p:cNvSpPr>
            <p:nvPr/>
          </p:nvSpPr>
          <p:spPr bwMode="auto">
            <a:xfrm>
              <a:off x="3820" y="876"/>
              <a:ext cx="16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>
                  <a:solidFill>
                    <a:srgbClr val="FFFF00"/>
                  </a:solidFill>
                  <a:cs typeface="Arial" charset="0"/>
                </a:rPr>
                <a:t>not all whole numbers</a:t>
              </a:r>
            </a:p>
          </p:txBody>
        </p:sp>
      </p:grpSp>
      <p:sp>
        <p:nvSpPr>
          <p:cNvPr id="30758" name="Text Box 38"/>
          <p:cNvSpPr txBox="1">
            <a:spLocks noChangeArrowheads="1"/>
          </p:cNvSpPr>
          <p:nvPr/>
        </p:nvSpPr>
        <p:spPr bwMode="auto">
          <a:xfrm>
            <a:off x="203200" y="2101850"/>
            <a:ext cx="24765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u="sng">
                <a:solidFill>
                  <a:srgbClr val="FFFF00"/>
                </a:solidFill>
                <a:cs typeface="Arial" charset="0"/>
              </a:rPr>
              <a:t>By Trig:</a:t>
            </a:r>
          </a:p>
          <a:p>
            <a:r>
              <a:rPr lang="en-US" altLang="en-US" b="1">
                <a:solidFill>
                  <a:srgbClr val="FFFF00"/>
                </a:solidFill>
                <a:cs typeface="Arial" charset="0"/>
              </a:rPr>
              <a:t>sin 30° = x / 26</a:t>
            </a:r>
          </a:p>
          <a:p>
            <a:r>
              <a:rPr lang="en-US" altLang="en-US" b="1">
                <a:solidFill>
                  <a:srgbClr val="FFFF00"/>
                </a:solidFill>
                <a:cs typeface="Arial" charset="0"/>
              </a:rPr>
              <a:t>      0.5 = x / 26            </a:t>
            </a:r>
          </a:p>
          <a:p>
            <a:r>
              <a:rPr lang="en-US" altLang="en-US" b="1">
                <a:solidFill>
                  <a:srgbClr val="FFFF00"/>
                </a:solidFill>
                <a:cs typeface="Arial" charset="0"/>
              </a:rPr>
              <a:t>       13 = x</a:t>
            </a:r>
          </a:p>
        </p:txBody>
      </p:sp>
      <p:sp>
        <p:nvSpPr>
          <p:cNvPr id="30759" name="Text Box 39"/>
          <p:cNvSpPr txBox="1">
            <a:spLocks noChangeArrowheads="1"/>
          </p:cNvSpPr>
          <p:nvPr/>
        </p:nvSpPr>
        <p:spPr bwMode="auto">
          <a:xfrm>
            <a:off x="161925" y="3922713"/>
            <a:ext cx="212090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u="sng">
                <a:solidFill>
                  <a:srgbClr val="FFFF00"/>
                </a:solidFill>
                <a:cs typeface="Arial" charset="0"/>
              </a:rPr>
              <a:t>By Trig:</a:t>
            </a:r>
          </a:p>
          <a:p>
            <a:r>
              <a:rPr lang="en-US" altLang="en-US" b="1">
                <a:solidFill>
                  <a:srgbClr val="FFFF00"/>
                </a:solidFill>
                <a:cs typeface="Arial" charset="0"/>
              </a:rPr>
              <a:t>tan 45° = x / 15</a:t>
            </a:r>
          </a:p>
          <a:p>
            <a:r>
              <a:rPr lang="en-US" altLang="en-US" b="1">
                <a:solidFill>
                  <a:srgbClr val="FFFF00"/>
                </a:solidFill>
                <a:cs typeface="Arial" charset="0"/>
              </a:rPr>
              <a:t>  1 = x / 15</a:t>
            </a:r>
          </a:p>
          <a:p>
            <a:r>
              <a:rPr lang="en-US" altLang="en-US" b="1">
                <a:solidFill>
                  <a:srgbClr val="FFFF00"/>
                </a:solidFill>
                <a:cs typeface="Arial" charset="0"/>
              </a:rPr>
              <a:t>15 = x</a:t>
            </a:r>
          </a:p>
          <a:p>
            <a:r>
              <a:rPr lang="en-US" altLang="en-US" b="1">
                <a:solidFill>
                  <a:srgbClr val="FFFF00"/>
                </a:solidFill>
                <a:cs typeface="Arial" charset="0"/>
              </a:rPr>
              <a:t>                                         </a:t>
            </a:r>
          </a:p>
        </p:txBody>
      </p:sp>
      <p:sp>
        <p:nvSpPr>
          <p:cNvPr id="30760" name="Text Box 40"/>
          <p:cNvSpPr txBox="1">
            <a:spLocks noChangeArrowheads="1"/>
          </p:cNvSpPr>
          <p:nvPr/>
        </p:nvSpPr>
        <p:spPr bwMode="auto">
          <a:xfrm>
            <a:off x="4572000" y="2351088"/>
            <a:ext cx="1939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  <a:cs typeface="Arial" charset="0"/>
              </a:rPr>
              <a:t>y = 90 – 30 = 60°</a:t>
            </a:r>
          </a:p>
        </p:txBody>
      </p:sp>
      <p:sp>
        <p:nvSpPr>
          <p:cNvPr id="30761" name="Text Box 41"/>
          <p:cNvSpPr txBox="1">
            <a:spLocks noChangeArrowheads="1"/>
          </p:cNvSpPr>
          <p:nvPr/>
        </p:nvSpPr>
        <p:spPr bwMode="auto">
          <a:xfrm>
            <a:off x="4751388" y="4119563"/>
            <a:ext cx="1939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  <a:cs typeface="Arial" charset="0"/>
              </a:rPr>
              <a:t>y = 90 – 45 = 45°</a:t>
            </a:r>
          </a:p>
        </p:txBody>
      </p:sp>
      <p:sp>
        <p:nvSpPr>
          <p:cNvPr id="30763" name="Rectangle 43"/>
          <p:cNvSpPr>
            <a:spLocks noChangeArrowheads="1"/>
          </p:cNvSpPr>
          <p:nvPr/>
        </p:nvSpPr>
        <p:spPr bwMode="auto">
          <a:xfrm>
            <a:off x="2230438" y="4011613"/>
            <a:ext cx="2119312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  <a:cs typeface="Arial" charset="0"/>
              </a:rPr>
              <a:t>cos 45° = 15 / z</a:t>
            </a:r>
          </a:p>
          <a:p>
            <a:r>
              <a:rPr lang="en-US" altLang="en-US" b="1">
                <a:solidFill>
                  <a:srgbClr val="FFFF00"/>
                </a:solidFill>
                <a:cs typeface="Arial" charset="0"/>
              </a:rPr>
              <a:t>    0.707 = 15 / z</a:t>
            </a:r>
          </a:p>
          <a:p>
            <a:r>
              <a:rPr lang="en-US" altLang="en-US" b="1">
                <a:solidFill>
                  <a:srgbClr val="FFFF00"/>
                </a:solidFill>
                <a:cs typeface="Arial" charset="0"/>
              </a:rPr>
              <a:t>   0.707z = 15</a:t>
            </a:r>
          </a:p>
          <a:p>
            <a:r>
              <a:rPr lang="en-US" altLang="en-US" b="1">
                <a:solidFill>
                  <a:srgbClr val="FFFF00"/>
                </a:solidFill>
                <a:cs typeface="Arial" charset="0"/>
              </a:rPr>
              <a:t>            z = 21.22</a:t>
            </a:r>
          </a:p>
        </p:txBody>
      </p:sp>
      <p:sp>
        <p:nvSpPr>
          <p:cNvPr id="30764" name="Text Box 44"/>
          <p:cNvSpPr txBox="1">
            <a:spLocks noChangeArrowheads="1"/>
          </p:cNvSpPr>
          <p:nvPr/>
        </p:nvSpPr>
        <p:spPr bwMode="auto">
          <a:xfrm>
            <a:off x="2312988" y="2327275"/>
            <a:ext cx="18065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  <a:cs typeface="Arial" charset="0"/>
              </a:rPr>
              <a:t>cos 30° = z / 26</a:t>
            </a:r>
          </a:p>
          <a:p>
            <a:r>
              <a:rPr lang="en-US" altLang="en-US" b="1">
                <a:solidFill>
                  <a:srgbClr val="FFFF00"/>
                </a:solidFill>
                <a:cs typeface="Arial" charset="0"/>
              </a:rPr>
              <a:t>0.866 = z / 26</a:t>
            </a:r>
          </a:p>
          <a:p>
            <a:r>
              <a:rPr lang="en-US" altLang="en-US" b="1">
                <a:solidFill>
                  <a:srgbClr val="FFFF00"/>
                </a:solidFill>
                <a:cs typeface="Arial" charset="0"/>
              </a:rPr>
              <a:t>22.52 = z</a:t>
            </a:r>
          </a:p>
        </p:txBody>
      </p:sp>
      <p:grpSp>
        <p:nvGrpSpPr>
          <p:cNvPr id="14352" name="Group 59"/>
          <p:cNvGrpSpPr>
            <a:grpSpLocks/>
          </p:cNvGrpSpPr>
          <p:nvPr/>
        </p:nvGrpSpPr>
        <p:grpSpPr bwMode="auto">
          <a:xfrm>
            <a:off x="7910513" y="5797550"/>
            <a:ext cx="1233487" cy="1060450"/>
            <a:chOff x="4983" y="3496"/>
            <a:chExt cx="777" cy="668"/>
          </a:xfrm>
        </p:grpSpPr>
        <p:sp>
          <p:nvSpPr>
            <p:cNvPr id="14357" name="AutoShape 52"/>
            <p:cNvSpPr>
              <a:spLocks noChangeAspect="1" noChangeArrowheads="1"/>
            </p:cNvSpPr>
            <p:nvPr/>
          </p:nvSpPr>
          <p:spPr bwMode="auto">
            <a:xfrm rot="-5400000">
              <a:off x="4964" y="3515"/>
              <a:ext cx="653" cy="615"/>
            </a:xfrm>
            <a:prstGeom prst="rtTriangle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58" name="Text Box 53"/>
            <p:cNvSpPr txBox="1">
              <a:spLocks noChangeAspect="1" noChangeArrowheads="1"/>
            </p:cNvSpPr>
            <p:nvPr/>
          </p:nvSpPr>
          <p:spPr bwMode="auto">
            <a:xfrm>
              <a:off x="5589" y="3759"/>
              <a:ext cx="1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4359" name="Text Box 54"/>
            <p:cNvSpPr txBox="1">
              <a:spLocks noChangeAspect="1" noChangeArrowheads="1"/>
            </p:cNvSpPr>
            <p:nvPr/>
          </p:nvSpPr>
          <p:spPr bwMode="auto">
            <a:xfrm>
              <a:off x="5058" y="3972"/>
              <a:ext cx="2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chemeClr val="bg1"/>
                  </a:solidFill>
                  <a:latin typeface="Times New Roman" pitchFamily="18" charset="0"/>
                </a:rPr>
                <a:t>62</a:t>
              </a:r>
              <a:r>
                <a:rPr lang="en-US" altLang="en-US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°</a:t>
              </a:r>
            </a:p>
          </p:txBody>
        </p:sp>
        <p:sp>
          <p:nvSpPr>
            <p:cNvPr id="14360" name="Text Box 55"/>
            <p:cNvSpPr txBox="1">
              <a:spLocks noChangeAspect="1" noChangeArrowheads="1"/>
            </p:cNvSpPr>
            <p:nvPr/>
          </p:nvSpPr>
          <p:spPr bwMode="auto">
            <a:xfrm>
              <a:off x="5118" y="3664"/>
              <a:ext cx="22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14361" name="Rectangle 56"/>
            <p:cNvSpPr>
              <a:spLocks noChangeAspect="1" noChangeArrowheads="1"/>
            </p:cNvSpPr>
            <p:nvPr/>
          </p:nvSpPr>
          <p:spPr bwMode="auto">
            <a:xfrm>
              <a:off x="5481" y="4032"/>
              <a:ext cx="116" cy="1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0780" name="Text Box 60"/>
          <p:cNvSpPr txBox="1">
            <a:spLocks noChangeArrowheads="1"/>
          </p:cNvSpPr>
          <p:nvPr/>
        </p:nvSpPr>
        <p:spPr bwMode="auto">
          <a:xfrm>
            <a:off x="5153025" y="5807075"/>
            <a:ext cx="24765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  <a:cs typeface="Arial" charset="0"/>
              </a:rPr>
              <a:t>sin 62° = x / 20</a:t>
            </a:r>
          </a:p>
          <a:p>
            <a:r>
              <a:rPr lang="en-US" altLang="en-US" b="1">
                <a:solidFill>
                  <a:srgbClr val="FFFF00"/>
                </a:solidFill>
                <a:cs typeface="Arial" charset="0"/>
              </a:rPr>
              <a:t>  0.883 = x / 20            </a:t>
            </a:r>
          </a:p>
          <a:p>
            <a:r>
              <a:rPr lang="en-US" altLang="en-US" b="1">
                <a:solidFill>
                  <a:srgbClr val="FFFF00"/>
                </a:solidFill>
                <a:cs typeface="Arial" charset="0"/>
              </a:rPr>
              <a:t>  17.66 = x</a:t>
            </a:r>
          </a:p>
        </p:txBody>
      </p:sp>
      <p:grpSp>
        <p:nvGrpSpPr>
          <p:cNvPr id="9" name="Group 63"/>
          <p:cNvGrpSpPr>
            <a:grpSpLocks/>
          </p:cNvGrpSpPr>
          <p:nvPr/>
        </p:nvGrpSpPr>
        <p:grpSpPr bwMode="auto">
          <a:xfrm>
            <a:off x="8051800" y="5784850"/>
            <a:ext cx="1192213" cy="503238"/>
            <a:chOff x="5072" y="3644"/>
            <a:chExt cx="751" cy="317"/>
          </a:xfrm>
        </p:grpSpPr>
        <p:sp>
          <p:nvSpPr>
            <p:cNvPr id="14355" name="Text Box 61"/>
            <p:cNvSpPr txBox="1">
              <a:spLocks noChangeArrowheads="1"/>
            </p:cNvSpPr>
            <p:nvPr/>
          </p:nvSpPr>
          <p:spPr bwMode="auto">
            <a:xfrm>
              <a:off x="5072" y="3644"/>
              <a:ext cx="31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>
                  <a:solidFill>
                    <a:srgbClr val="FFFF00"/>
                  </a:solidFill>
                </a:rPr>
                <a:t>hyp</a:t>
              </a:r>
            </a:p>
          </p:txBody>
        </p:sp>
        <p:sp>
          <p:nvSpPr>
            <p:cNvPr id="14356" name="Text Box 62"/>
            <p:cNvSpPr txBox="1">
              <a:spLocks noChangeArrowheads="1"/>
            </p:cNvSpPr>
            <p:nvPr/>
          </p:nvSpPr>
          <p:spPr bwMode="auto">
            <a:xfrm>
              <a:off x="5573" y="3699"/>
              <a:ext cx="25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400" b="1">
                  <a:solidFill>
                    <a:srgbClr val="FFFF00"/>
                  </a:solidFill>
                </a:rPr>
                <a:t>opp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30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07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0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07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8" grpId="0"/>
      <p:bldP spid="30759" grpId="0"/>
      <p:bldP spid="30760" grpId="0"/>
      <p:bldP spid="30761" grpId="0"/>
      <p:bldP spid="30763" grpId="0"/>
      <p:bldP spid="30764" grpId="0"/>
      <p:bldP spid="307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2075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pPr eaLnBrk="1" hangingPunct="1"/>
            <a:r>
              <a:rPr lang="en-US" altLang="en-US" sz="2800" b="1" dirty="0" smtClean="0"/>
              <a:t>Review Chapter </a:t>
            </a:r>
            <a:r>
              <a:rPr lang="en-US" altLang="en-US" sz="2800" b="1" dirty="0" smtClean="0"/>
              <a:t>9 </a:t>
            </a:r>
            <a:r>
              <a:rPr lang="en-US" altLang="en-US" sz="2800" b="1" dirty="0" smtClean="0"/>
              <a:t>Material in preparation for the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2075"/>
            <a:ext cx="8229600" cy="833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8575"/>
            <a:ext cx="8229600" cy="4827588"/>
          </a:xfrm>
        </p:spPr>
        <p:txBody>
          <a:bodyPr/>
          <a:lstStyle/>
          <a:p>
            <a:pPr eaLnBrk="1" hangingPunct="1"/>
            <a:r>
              <a:rPr lang="en-US" altLang="en-US" sz="2800" b="1" i="1" smtClean="0">
                <a:solidFill>
                  <a:srgbClr val="FFFF00"/>
                </a:solidFill>
              </a:rPr>
              <a:t>None new</a:t>
            </a:r>
            <a:endParaRPr lang="en-US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19175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Geometric and Arithmetic Means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381000" y="1295400"/>
            <a:ext cx="83820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Arithmetic Mean </a:t>
            </a:r>
            <a:r>
              <a:rPr lang="en-US" altLang="en-US" sz="2400" b="1">
                <a:solidFill>
                  <a:schemeClr val="folHlink"/>
                </a:solidFill>
                <a:latin typeface="Times New Roman" pitchFamily="18" charset="0"/>
              </a:rPr>
              <a:t>(AM) or average of 2 numbers:    </a:t>
            </a:r>
            <a:r>
              <a:rPr lang="en-US" altLang="en-US" sz="2400" b="1">
                <a:latin typeface="Times New Roman" pitchFamily="18" charset="0"/>
              </a:rPr>
              <a:t>(a + b) / 2</a:t>
            </a:r>
          </a:p>
          <a:p>
            <a:pPr algn="ctr" eaLnBrk="1" hangingPunct="1"/>
            <a:endParaRPr lang="en-US" altLang="en-US" sz="2400" b="1">
              <a:solidFill>
                <a:schemeClr val="folHlink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Geometric Mean </a:t>
            </a:r>
            <a:r>
              <a:rPr lang="en-US" altLang="en-US" sz="2400" b="1">
                <a:solidFill>
                  <a:schemeClr val="folHlink"/>
                </a:solidFill>
                <a:latin typeface="Times New Roman" pitchFamily="18" charset="0"/>
              </a:rPr>
              <a:t>(GM) of 2 numbers:  </a:t>
            </a: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√ab</a:t>
            </a:r>
          </a:p>
          <a:p>
            <a:pPr algn="ctr" eaLnBrk="1" hangingPunct="1"/>
            <a:endParaRPr lang="en-US" altLang="en-US" sz="2400" b="1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altLang="en-US" sz="2400" b="1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Altitude Length = GM of divided hypotenuse</a:t>
            </a:r>
          </a:p>
          <a:p>
            <a:pPr eaLnBrk="1" hangingPunct="1"/>
            <a:r>
              <a:rPr lang="en-US" altLang="en-US" sz="2400" b="1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= </a:t>
            </a:r>
            <a:r>
              <a:rPr lang="en-US" altLang="en-US" sz="2400" b="1">
                <a:solidFill>
                  <a:schemeClr val="folHlink"/>
                </a:solidFill>
                <a:cs typeface="Arial" charset="0"/>
              </a:rPr>
              <a:t>√ab</a:t>
            </a:r>
            <a:endParaRPr lang="en-US" altLang="en-US" sz="2400" b="1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altLang="en-US" sz="2400" b="1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5124" name="Line 8"/>
          <p:cNvSpPr>
            <a:spLocks noChangeShapeType="1"/>
          </p:cNvSpPr>
          <p:nvPr/>
        </p:nvSpPr>
        <p:spPr bwMode="auto">
          <a:xfrm>
            <a:off x="6981825" y="20843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25" name="Group 6"/>
          <p:cNvGrpSpPr>
            <a:grpSpLocks noChangeAspect="1"/>
          </p:cNvGrpSpPr>
          <p:nvPr/>
        </p:nvGrpSpPr>
        <p:grpSpPr bwMode="auto">
          <a:xfrm>
            <a:off x="1670050" y="3673475"/>
            <a:ext cx="5986463" cy="2309813"/>
            <a:chOff x="-257314" y="1058863"/>
            <a:chExt cx="8552002" cy="3300412"/>
          </a:xfrm>
        </p:grpSpPr>
        <p:sp>
          <p:nvSpPr>
            <p:cNvPr id="5127" name="AutoShape 3"/>
            <p:cNvSpPr>
              <a:spLocks noChangeArrowheads="1"/>
            </p:cNvSpPr>
            <p:nvPr/>
          </p:nvSpPr>
          <p:spPr bwMode="auto">
            <a:xfrm>
              <a:off x="1054100" y="1216025"/>
              <a:ext cx="7240588" cy="3140075"/>
            </a:xfrm>
            <a:prstGeom prst="rtTriangl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28" name="Rectangle 4"/>
            <p:cNvSpPr>
              <a:spLocks noChangeArrowheads="1"/>
            </p:cNvSpPr>
            <p:nvPr/>
          </p:nvSpPr>
          <p:spPr bwMode="auto">
            <a:xfrm>
              <a:off x="1055688" y="4122738"/>
              <a:ext cx="225425" cy="2365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29" name="Line 5"/>
            <p:cNvSpPr>
              <a:spLocks noChangeShapeType="1"/>
            </p:cNvSpPr>
            <p:nvPr/>
          </p:nvSpPr>
          <p:spPr bwMode="auto">
            <a:xfrm flipV="1">
              <a:off x="1054100" y="1716088"/>
              <a:ext cx="1144588" cy="263366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Rectangle 6"/>
            <p:cNvSpPr>
              <a:spLocks noChangeArrowheads="1"/>
            </p:cNvSpPr>
            <p:nvPr/>
          </p:nvSpPr>
          <p:spPr bwMode="auto">
            <a:xfrm rot="1358445">
              <a:off x="1984375" y="1674813"/>
              <a:ext cx="184150" cy="1825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131" name="Text Box 16"/>
            <p:cNvSpPr txBox="1">
              <a:spLocks noChangeArrowheads="1"/>
            </p:cNvSpPr>
            <p:nvPr/>
          </p:nvSpPr>
          <p:spPr bwMode="auto">
            <a:xfrm>
              <a:off x="1783303" y="1058863"/>
              <a:ext cx="31908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5132" name="Text Box 17"/>
            <p:cNvSpPr txBox="1">
              <a:spLocks noChangeArrowheads="1"/>
            </p:cNvSpPr>
            <p:nvPr/>
          </p:nvSpPr>
          <p:spPr bwMode="auto">
            <a:xfrm>
              <a:off x="4478651" y="2194012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5133" name="Text Box 18"/>
            <p:cNvSpPr txBox="1">
              <a:spLocks noChangeArrowheads="1"/>
            </p:cNvSpPr>
            <p:nvPr/>
          </p:nvSpPr>
          <p:spPr bwMode="auto">
            <a:xfrm>
              <a:off x="-257314" y="2147417"/>
              <a:ext cx="933451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>
                  <a:latin typeface="Times New Roman" pitchFamily="18" charset="0"/>
                </a:rPr>
                <a:t>altitude</a:t>
              </a:r>
            </a:p>
          </p:txBody>
        </p:sp>
        <p:sp>
          <p:nvSpPr>
            <p:cNvPr id="5134" name="Line 19"/>
            <p:cNvSpPr>
              <a:spLocks noChangeShapeType="1"/>
            </p:cNvSpPr>
            <p:nvPr/>
          </p:nvSpPr>
          <p:spPr bwMode="auto">
            <a:xfrm>
              <a:off x="987425" y="2452688"/>
              <a:ext cx="644525" cy="2794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5126" name="Straight Connector 14"/>
          <p:cNvCxnSpPr>
            <a:cxnSpLocks noChangeShapeType="1"/>
          </p:cNvCxnSpPr>
          <p:nvPr/>
        </p:nvCxnSpPr>
        <p:spPr bwMode="auto">
          <a:xfrm>
            <a:off x="4208463" y="3189288"/>
            <a:ext cx="398462" cy="0"/>
          </a:xfrm>
          <a:prstGeom prst="line">
            <a:avLst/>
          </a:prstGeom>
          <a:noFill/>
          <a:ln w="952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962025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Special Right Triangles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381000" y="1295400"/>
            <a:ext cx="83820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chemeClr val="folHlink"/>
                </a:solidFill>
                <a:latin typeface="Times New Roman" pitchFamily="18" charset="0"/>
              </a:rPr>
              <a:t>Pythagorean Theorem:    </a:t>
            </a:r>
            <a:r>
              <a:rPr lang="en-US" altLang="en-US" sz="2400" b="1">
                <a:latin typeface="Times New Roman" pitchFamily="18" charset="0"/>
              </a:rPr>
              <a:t>a</a:t>
            </a:r>
            <a:r>
              <a:rPr lang="en-US" altLang="en-US" sz="2400" b="1" baseline="30000">
                <a:latin typeface="Times New Roman" pitchFamily="18" charset="0"/>
              </a:rPr>
              <a:t>2</a:t>
            </a:r>
            <a:r>
              <a:rPr lang="en-US" altLang="en-US" sz="2400" b="1">
                <a:latin typeface="Times New Roman" pitchFamily="18" charset="0"/>
              </a:rPr>
              <a:t> + b</a:t>
            </a:r>
            <a:r>
              <a:rPr lang="en-US" altLang="en-US" sz="2400" b="1" baseline="30000">
                <a:latin typeface="Times New Roman" pitchFamily="18" charset="0"/>
              </a:rPr>
              <a:t>2</a:t>
            </a:r>
            <a:r>
              <a:rPr lang="en-US" altLang="en-US" sz="2400" b="1">
                <a:latin typeface="Times New Roman" pitchFamily="18" charset="0"/>
              </a:rPr>
              <a:t> = c</a:t>
            </a:r>
            <a:r>
              <a:rPr lang="en-US" altLang="en-US" sz="2400" b="1" baseline="30000">
                <a:latin typeface="Times New Roman" pitchFamily="18" charset="0"/>
              </a:rPr>
              <a:t>2</a:t>
            </a:r>
          </a:p>
          <a:p>
            <a:pPr algn="ctr" eaLnBrk="1" hangingPunct="1"/>
            <a:endParaRPr lang="en-US" altLang="en-US" sz="2400" b="1">
              <a:solidFill>
                <a:schemeClr val="folHlink"/>
              </a:solidFill>
              <a:latin typeface="Times New Roman" pitchFamily="18" charset="0"/>
            </a:endParaRPr>
          </a:p>
          <a:p>
            <a:pPr algn="ctr" eaLnBrk="1" hangingPunct="1"/>
            <a:endParaRPr lang="en-US" altLang="en-US" sz="2400" b="1">
              <a:solidFill>
                <a:schemeClr val="folHlink"/>
              </a:solidFill>
              <a:latin typeface="Times New Roman" pitchFamily="18" charset="0"/>
            </a:endParaRPr>
          </a:p>
          <a:p>
            <a:pPr algn="ctr" eaLnBrk="1" hangingPunct="1"/>
            <a:endParaRPr lang="en-US" altLang="en-US" sz="2400" b="1">
              <a:solidFill>
                <a:schemeClr val="folHlink"/>
              </a:solidFill>
              <a:latin typeface="Times New Roman" pitchFamily="18" charset="0"/>
            </a:endParaRPr>
          </a:p>
          <a:p>
            <a:pPr algn="ctr" eaLnBrk="1" hangingPunct="1"/>
            <a:endParaRPr lang="en-US" altLang="en-US" sz="2400" b="1">
              <a:solidFill>
                <a:schemeClr val="folHlink"/>
              </a:solidFill>
              <a:latin typeface="Times New Roman" pitchFamily="18" charset="0"/>
            </a:endParaRPr>
          </a:p>
          <a:p>
            <a:pPr algn="ctr" eaLnBrk="1" hangingPunct="1"/>
            <a:endParaRPr lang="en-US" altLang="en-US" sz="2400" b="1">
              <a:solidFill>
                <a:schemeClr val="folHlink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>
                <a:solidFill>
                  <a:schemeClr val="folHlink"/>
                </a:solidFill>
                <a:latin typeface="Times New Roman" pitchFamily="18" charset="0"/>
              </a:rPr>
              <a:t>	Side opposite 30</a:t>
            </a:r>
            <a:r>
              <a:rPr lang="en-US" altLang="en-US" sz="2400" b="1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° angle is </a:t>
            </a: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½ the hypotenuse</a:t>
            </a:r>
          </a:p>
          <a:p>
            <a:pPr eaLnBrk="1" hangingPunct="1"/>
            <a:r>
              <a:rPr lang="en-US" altLang="en-US" sz="2400" b="1">
                <a:solidFill>
                  <a:schemeClr val="folHlink"/>
                </a:solidFill>
                <a:latin typeface="Times New Roman" pitchFamily="18" charset="0"/>
              </a:rPr>
              <a:t>	Side opposite 45</a:t>
            </a:r>
            <a:r>
              <a:rPr lang="en-US" altLang="en-US" sz="2400" b="1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° angle is </a:t>
            </a: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½ the hypotenuse times √2</a:t>
            </a:r>
          </a:p>
          <a:p>
            <a:pPr eaLnBrk="1" hangingPunct="1"/>
            <a:r>
              <a:rPr lang="en-US" altLang="en-US" sz="2400" b="1">
                <a:solidFill>
                  <a:schemeClr val="folHlink"/>
                </a:solidFill>
                <a:latin typeface="Times New Roman" pitchFamily="18" charset="0"/>
              </a:rPr>
              <a:t>	Side opposite 60</a:t>
            </a:r>
            <a:r>
              <a:rPr lang="en-US" altLang="en-US" sz="2400" b="1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° angle is </a:t>
            </a: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½ the hypotenuse times √3</a:t>
            </a:r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>
            <a:off x="8008938" y="427037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Line 7"/>
          <p:cNvSpPr>
            <a:spLocks noChangeShapeType="1"/>
          </p:cNvSpPr>
          <p:nvPr/>
        </p:nvSpPr>
        <p:spPr bwMode="auto">
          <a:xfrm>
            <a:off x="8005763" y="3919538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50" name="Group 6"/>
          <p:cNvGrpSpPr>
            <a:grpSpLocks noChangeAspect="1"/>
          </p:cNvGrpSpPr>
          <p:nvPr/>
        </p:nvGrpSpPr>
        <p:grpSpPr bwMode="auto">
          <a:xfrm>
            <a:off x="295275" y="719138"/>
            <a:ext cx="2198688" cy="2209800"/>
            <a:chOff x="526020" y="719138"/>
            <a:chExt cx="3141105" cy="3157537"/>
          </a:xfrm>
        </p:grpSpPr>
        <p:sp>
          <p:nvSpPr>
            <p:cNvPr id="6168" name="AutoShape 3"/>
            <p:cNvSpPr>
              <a:spLocks noChangeArrowheads="1"/>
            </p:cNvSpPr>
            <p:nvPr/>
          </p:nvSpPr>
          <p:spPr bwMode="auto">
            <a:xfrm>
              <a:off x="922338" y="719138"/>
              <a:ext cx="2744787" cy="2735262"/>
            </a:xfrm>
            <a:prstGeom prst="rtTriangle">
              <a:avLst/>
            </a:prstGeom>
            <a:solidFill>
              <a:srgbClr val="CC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69" name="Rectangle 4"/>
            <p:cNvSpPr>
              <a:spLocks noChangeArrowheads="1"/>
            </p:cNvSpPr>
            <p:nvPr/>
          </p:nvSpPr>
          <p:spPr bwMode="auto">
            <a:xfrm>
              <a:off x="922338" y="3187700"/>
              <a:ext cx="219075" cy="271463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70" name="Text Box 6"/>
            <p:cNvSpPr txBox="1">
              <a:spLocks noChangeArrowheads="1"/>
            </p:cNvSpPr>
            <p:nvPr/>
          </p:nvSpPr>
          <p:spPr bwMode="auto">
            <a:xfrm>
              <a:off x="526020" y="1879444"/>
              <a:ext cx="31908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6171" name="Text Box 7"/>
            <p:cNvSpPr txBox="1">
              <a:spLocks noChangeArrowheads="1"/>
            </p:cNvSpPr>
            <p:nvPr/>
          </p:nvSpPr>
          <p:spPr bwMode="auto">
            <a:xfrm>
              <a:off x="1985963" y="3419475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6172" name="Text Box 8"/>
            <p:cNvSpPr txBox="1">
              <a:spLocks noChangeArrowheads="1"/>
            </p:cNvSpPr>
            <p:nvPr/>
          </p:nvSpPr>
          <p:spPr bwMode="auto">
            <a:xfrm>
              <a:off x="2268696" y="1523058"/>
              <a:ext cx="31908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>
                  <a:latin typeface="Times New Roman" pitchFamily="18" charset="0"/>
                </a:rPr>
                <a:t>c</a:t>
              </a:r>
            </a:p>
          </p:txBody>
        </p:sp>
      </p:grpSp>
      <p:grpSp>
        <p:nvGrpSpPr>
          <p:cNvPr id="6151" name="Group 26"/>
          <p:cNvGrpSpPr>
            <a:grpSpLocks noChangeAspect="1"/>
          </p:cNvGrpSpPr>
          <p:nvPr/>
        </p:nvGrpSpPr>
        <p:grpSpPr bwMode="auto">
          <a:xfrm>
            <a:off x="1039813" y="4573588"/>
            <a:ext cx="1811337" cy="1808162"/>
            <a:chOff x="581" y="1013"/>
            <a:chExt cx="1729" cy="1726"/>
          </a:xfrm>
        </p:grpSpPr>
        <p:sp>
          <p:nvSpPr>
            <p:cNvPr id="6164" name="AutoShape 4"/>
            <p:cNvSpPr>
              <a:spLocks noChangeArrowheads="1"/>
            </p:cNvSpPr>
            <p:nvPr/>
          </p:nvSpPr>
          <p:spPr bwMode="auto">
            <a:xfrm>
              <a:off x="581" y="1013"/>
              <a:ext cx="1729" cy="1723"/>
            </a:xfrm>
            <a:prstGeom prst="rtTriangle">
              <a:avLst/>
            </a:prstGeom>
            <a:solidFill>
              <a:srgbClr val="CC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65" name="Rectangle 5"/>
            <p:cNvSpPr>
              <a:spLocks noChangeArrowheads="1"/>
            </p:cNvSpPr>
            <p:nvPr/>
          </p:nvSpPr>
          <p:spPr bwMode="auto">
            <a:xfrm>
              <a:off x="581" y="2568"/>
              <a:ext cx="138" cy="171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66" name="Text Box 6"/>
            <p:cNvSpPr txBox="1">
              <a:spLocks noChangeArrowheads="1"/>
            </p:cNvSpPr>
            <p:nvPr/>
          </p:nvSpPr>
          <p:spPr bwMode="auto">
            <a:xfrm>
              <a:off x="1754" y="2438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</a:rPr>
                <a:t>45</a:t>
              </a:r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°</a:t>
              </a:r>
            </a:p>
          </p:txBody>
        </p:sp>
        <p:sp>
          <p:nvSpPr>
            <p:cNvPr id="6167" name="Text Box 7"/>
            <p:cNvSpPr txBox="1">
              <a:spLocks noChangeArrowheads="1"/>
            </p:cNvSpPr>
            <p:nvPr/>
          </p:nvSpPr>
          <p:spPr bwMode="auto">
            <a:xfrm>
              <a:off x="581" y="1262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</a:rPr>
                <a:t>45</a:t>
              </a:r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°</a:t>
              </a:r>
            </a:p>
          </p:txBody>
        </p:sp>
      </p:grpSp>
      <p:grpSp>
        <p:nvGrpSpPr>
          <p:cNvPr id="6152" name="Group 28"/>
          <p:cNvGrpSpPr>
            <a:grpSpLocks noChangeAspect="1"/>
          </p:cNvGrpSpPr>
          <p:nvPr/>
        </p:nvGrpSpPr>
        <p:grpSpPr bwMode="auto">
          <a:xfrm>
            <a:off x="6157913" y="4916488"/>
            <a:ext cx="2220912" cy="1381125"/>
            <a:chOff x="3288" y="1435"/>
            <a:chExt cx="2088" cy="1299"/>
          </a:xfrm>
        </p:grpSpPr>
        <p:sp>
          <p:nvSpPr>
            <p:cNvPr id="6160" name="AutoShape 9"/>
            <p:cNvSpPr>
              <a:spLocks noChangeArrowheads="1"/>
            </p:cNvSpPr>
            <p:nvPr/>
          </p:nvSpPr>
          <p:spPr bwMode="auto">
            <a:xfrm flipH="1">
              <a:off x="3288" y="1435"/>
              <a:ext cx="2088" cy="1297"/>
            </a:xfrm>
            <a:prstGeom prst="rtTriangle">
              <a:avLst/>
            </a:prstGeom>
            <a:solidFill>
              <a:srgbClr val="CC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61" name="Rectangle 10"/>
            <p:cNvSpPr>
              <a:spLocks noChangeArrowheads="1"/>
            </p:cNvSpPr>
            <p:nvPr/>
          </p:nvSpPr>
          <p:spPr bwMode="auto">
            <a:xfrm flipH="1">
              <a:off x="5238" y="2620"/>
              <a:ext cx="138" cy="114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62" name="Text Box 11"/>
            <p:cNvSpPr txBox="1">
              <a:spLocks noChangeArrowheads="1"/>
            </p:cNvSpPr>
            <p:nvPr/>
          </p:nvSpPr>
          <p:spPr bwMode="auto">
            <a:xfrm flipH="1">
              <a:off x="3717" y="2413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</a:rPr>
                <a:t>30</a:t>
              </a:r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°</a:t>
              </a:r>
            </a:p>
          </p:txBody>
        </p:sp>
        <p:sp>
          <p:nvSpPr>
            <p:cNvPr id="6163" name="Text Box 12"/>
            <p:cNvSpPr txBox="1">
              <a:spLocks noChangeArrowheads="1"/>
            </p:cNvSpPr>
            <p:nvPr/>
          </p:nvSpPr>
          <p:spPr bwMode="auto">
            <a:xfrm flipH="1">
              <a:off x="4977" y="1663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</a:rPr>
                <a:t>60</a:t>
              </a:r>
              <a:r>
                <a:rPr lang="en-US" altLang="en-US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°</a:t>
              </a:r>
            </a:p>
          </p:txBody>
        </p:sp>
      </p:grpSp>
      <p:sp>
        <p:nvSpPr>
          <p:cNvPr id="6153" name="Rectangle 22"/>
          <p:cNvSpPr>
            <a:spLocks noChangeArrowheads="1"/>
          </p:cNvSpPr>
          <p:nvPr/>
        </p:nvSpPr>
        <p:spPr bwMode="auto">
          <a:xfrm>
            <a:off x="3200400" y="2027238"/>
            <a:ext cx="55911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0E500"/>
                </a:solidFill>
                <a:latin typeface="Times New Roman" pitchFamily="18" charset="0"/>
              </a:rPr>
              <a:t>Pythagorean Triples:  </a:t>
            </a:r>
            <a:r>
              <a:rPr lang="en-US" altLang="en-US" sz="2400" b="1" i="1">
                <a:latin typeface="Times New Roman" pitchFamily="18" charset="0"/>
              </a:rPr>
              <a:t>Whole numbers</a:t>
            </a:r>
            <a:r>
              <a:rPr lang="en-US" altLang="en-US" sz="2400" b="1">
                <a:latin typeface="Times New Roman" pitchFamily="18" charset="0"/>
              </a:rPr>
              <a:t> that solve the theorem (example: 3,4,5)</a:t>
            </a:r>
            <a:endParaRPr lang="en-US" altLang="en-US"/>
          </a:p>
        </p:txBody>
      </p:sp>
      <p:sp>
        <p:nvSpPr>
          <p:cNvPr id="6154" name="Text Box 18"/>
          <p:cNvSpPr txBox="1">
            <a:spLocks noChangeArrowheads="1"/>
          </p:cNvSpPr>
          <p:nvPr/>
        </p:nvSpPr>
        <p:spPr bwMode="auto">
          <a:xfrm>
            <a:off x="8386763" y="5411788"/>
            <a:ext cx="568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½</a:t>
            </a:r>
            <a:r>
              <a:rPr lang="en-US" altLang="en-US" sz="2400" b="1">
                <a:latin typeface="Times New Roman" pitchFamily="18" charset="0"/>
              </a:rPr>
              <a:t>y</a:t>
            </a:r>
          </a:p>
        </p:txBody>
      </p:sp>
      <p:sp>
        <p:nvSpPr>
          <p:cNvPr id="6155" name="Text Box 19"/>
          <p:cNvSpPr txBox="1">
            <a:spLocks noChangeArrowheads="1"/>
          </p:cNvSpPr>
          <p:nvPr/>
        </p:nvSpPr>
        <p:spPr bwMode="auto">
          <a:xfrm>
            <a:off x="6851650" y="5113338"/>
            <a:ext cx="339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y</a:t>
            </a:r>
          </a:p>
        </p:txBody>
      </p:sp>
      <p:sp>
        <p:nvSpPr>
          <p:cNvPr id="6156" name="Text Box 21"/>
          <p:cNvSpPr txBox="1">
            <a:spLocks noChangeArrowheads="1"/>
          </p:cNvSpPr>
          <p:nvPr/>
        </p:nvSpPr>
        <p:spPr bwMode="auto">
          <a:xfrm>
            <a:off x="7189788" y="6259513"/>
            <a:ext cx="968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½ </a:t>
            </a:r>
            <a:r>
              <a:rPr lang="en-US" altLang="en-US" sz="2400" b="1">
                <a:latin typeface="Times New Roman" pitchFamily="18" charset="0"/>
              </a:rPr>
              <a:t>y</a:t>
            </a: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√3</a:t>
            </a:r>
          </a:p>
        </p:txBody>
      </p:sp>
      <p:sp>
        <p:nvSpPr>
          <p:cNvPr id="6157" name="Text Box 14"/>
          <p:cNvSpPr txBox="1">
            <a:spLocks noChangeArrowheads="1"/>
          </p:cNvSpPr>
          <p:nvPr/>
        </p:nvSpPr>
        <p:spPr bwMode="auto">
          <a:xfrm>
            <a:off x="1947863" y="50927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x</a:t>
            </a:r>
          </a:p>
        </p:txBody>
      </p:sp>
      <p:sp>
        <p:nvSpPr>
          <p:cNvPr id="6158" name="Text Box 16"/>
          <p:cNvSpPr txBox="1">
            <a:spLocks noChangeArrowheads="1"/>
          </p:cNvSpPr>
          <p:nvPr/>
        </p:nvSpPr>
        <p:spPr bwMode="auto">
          <a:xfrm>
            <a:off x="1462088" y="6396038"/>
            <a:ext cx="968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½ </a:t>
            </a:r>
            <a:r>
              <a:rPr lang="en-US" altLang="en-US" sz="2400" b="1">
                <a:latin typeface="Times New Roman" pitchFamily="18" charset="0"/>
              </a:rPr>
              <a:t>x</a:t>
            </a: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√2</a:t>
            </a:r>
          </a:p>
        </p:txBody>
      </p:sp>
      <p:sp>
        <p:nvSpPr>
          <p:cNvPr id="6159" name="Text Box 16"/>
          <p:cNvSpPr txBox="1">
            <a:spLocks noChangeArrowheads="1"/>
          </p:cNvSpPr>
          <p:nvPr/>
        </p:nvSpPr>
        <p:spPr bwMode="auto">
          <a:xfrm>
            <a:off x="93663" y="5294313"/>
            <a:ext cx="968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½ </a:t>
            </a:r>
            <a:r>
              <a:rPr lang="en-US" altLang="en-US" sz="2400" b="1">
                <a:latin typeface="Times New Roman" pitchFamily="18" charset="0"/>
              </a:rPr>
              <a:t>x</a:t>
            </a: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√2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Trigonometric Functions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229600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b="1" smtClean="0">
                <a:solidFill>
                  <a:srgbClr val="FFFF00"/>
                </a:solidFill>
              </a:rPr>
              <a:t>Sin (</a:t>
            </a:r>
            <a:r>
              <a:rPr lang="en-US" altLang="en-US" sz="2400" b="1" smtClean="0"/>
              <a:t>angle</a:t>
            </a:r>
            <a:r>
              <a:rPr lang="en-US" altLang="en-US" sz="2400" b="1" smtClean="0">
                <a:solidFill>
                  <a:srgbClr val="FFFF00"/>
                </a:solidFill>
              </a:rPr>
              <a:t>) = Opposite / Hypotenuse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b="1" smtClean="0">
                <a:solidFill>
                  <a:srgbClr val="FFFF00"/>
                </a:solidFill>
              </a:rPr>
              <a:t>Cos (</a:t>
            </a:r>
            <a:r>
              <a:rPr lang="en-US" altLang="en-US" sz="2400" b="1" smtClean="0"/>
              <a:t>angle</a:t>
            </a:r>
            <a:r>
              <a:rPr lang="en-US" altLang="en-US" sz="2400" b="1" smtClean="0">
                <a:solidFill>
                  <a:srgbClr val="FFFF00"/>
                </a:solidFill>
              </a:rPr>
              <a:t>) = Adjacent / Hypotenuse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b="1" smtClean="0">
                <a:solidFill>
                  <a:srgbClr val="FFFF00"/>
                </a:solidFill>
              </a:rPr>
              <a:t>Tan (</a:t>
            </a:r>
            <a:r>
              <a:rPr lang="en-US" altLang="en-US" sz="2400" b="1" smtClean="0"/>
              <a:t>angle</a:t>
            </a:r>
            <a:r>
              <a:rPr lang="en-US" altLang="en-US" sz="2400" b="1" smtClean="0">
                <a:solidFill>
                  <a:srgbClr val="FFFF00"/>
                </a:solidFill>
              </a:rPr>
              <a:t>) = Opposite / Adjacent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b="1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400" b="1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b="1" smtClean="0">
                <a:solidFill>
                  <a:srgbClr val="FFFF00"/>
                </a:solidFill>
              </a:rPr>
              <a:t>SOH – CAH – TOA (or others) to help remember the definitions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b="1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b="1" smtClean="0">
                <a:solidFill>
                  <a:srgbClr val="FFFF00"/>
                </a:solidFill>
              </a:rPr>
              <a:t>To find an </a:t>
            </a:r>
            <a:r>
              <a:rPr lang="en-US" altLang="en-US" sz="2400" b="1" i="1" u="sng" smtClean="0">
                <a:solidFill>
                  <a:srgbClr val="FFFF00"/>
                </a:solidFill>
              </a:rPr>
              <a:t>angle</a:t>
            </a:r>
            <a:r>
              <a:rPr lang="en-US" altLang="en-US" sz="2400" b="1" smtClean="0">
                <a:solidFill>
                  <a:srgbClr val="FFFF00"/>
                </a:solidFill>
              </a:rPr>
              <a:t> use the inverse of the Trig Function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b="1" smtClean="0"/>
              <a:t>Trig Fnc</a:t>
            </a:r>
            <a:r>
              <a:rPr lang="en-US" altLang="en-US" sz="2000" b="1" baseline="30000" smtClean="0"/>
              <a:t>-1</a:t>
            </a:r>
            <a:r>
              <a:rPr lang="en-US" altLang="en-US" sz="2000" b="1" smtClean="0"/>
              <a:t> </a:t>
            </a:r>
            <a:r>
              <a:rPr lang="en-US" altLang="en-US" sz="2000" b="1" smtClean="0">
                <a:solidFill>
                  <a:srgbClr val="FFFF00"/>
                </a:solidFill>
              </a:rPr>
              <a:t>(some side / some other side)</a:t>
            </a:r>
            <a:r>
              <a:rPr lang="en-US" altLang="en-US" sz="2000" b="1" smtClean="0"/>
              <a:t> </a:t>
            </a:r>
            <a:r>
              <a:rPr lang="en-US" altLang="en-US" sz="2000" b="1" smtClean="0">
                <a:solidFill>
                  <a:srgbClr val="FFFF00"/>
                </a:solidFill>
              </a:rPr>
              <a:t>=</a:t>
            </a:r>
            <a:r>
              <a:rPr lang="en-US" altLang="en-US" sz="2000" b="1" smtClean="0"/>
              <a:t> angle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000" b="1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b="1" smtClean="0">
                <a:solidFill>
                  <a:srgbClr val="FFFF00"/>
                </a:solidFill>
              </a:rPr>
              <a:t>Remember the shortcut for the bottom of a fraction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000" b="1" smtClean="0"/>
          </a:p>
          <a:p>
            <a:pPr eaLnBrk="1" hangingPunct="1">
              <a:lnSpc>
                <a:spcPct val="80000"/>
              </a:lnSpc>
            </a:pPr>
            <a:endParaRPr lang="en-US" altLang="en-US" sz="2400" b="1" smtClean="0">
              <a:solidFill>
                <a:srgbClr val="FFFF00"/>
              </a:solidFill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81000" y="100965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 sz="24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Text Box 10"/>
          <p:cNvSpPr txBox="1">
            <a:spLocks noChangeAspect="1" noChangeArrowheads="1"/>
          </p:cNvSpPr>
          <p:nvPr/>
        </p:nvSpPr>
        <p:spPr bwMode="auto">
          <a:xfrm rot="5400000">
            <a:off x="8166100" y="1360488"/>
            <a:ext cx="1006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</a:rPr>
              <a:t>opposite</a:t>
            </a:r>
          </a:p>
        </p:txBody>
      </p:sp>
      <p:sp>
        <p:nvSpPr>
          <p:cNvPr id="7174" name="Text Box 12"/>
          <p:cNvSpPr txBox="1">
            <a:spLocks noChangeAspect="1" noChangeArrowheads="1"/>
          </p:cNvSpPr>
          <p:nvPr/>
        </p:nvSpPr>
        <p:spPr bwMode="auto">
          <a:xfrm rot="-2721956">
            <a:off x="6988176" y="1244600"/>
            <a:ext cx="13001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</a:rPr>
              <a:t>hypotenuse</a:t>
            </a:r>
          </a:p>
        </p:txBody>
      </p:sp>
      <p:grpSp>
        <p:nvGrpSpPr>
          <p:cNvPr id="7175" name="Group 15"/>
          <p:cNvGrpSpPr>
            <a:grpSpLocks noChangeAspect="1"/>
          </p:cNvGrpSpPr>
          <p:nvPr/>
        </p:nvGrpSpPr>
        <p:grpSpPr bwMode="auto">
          <a:xfrm>
            <a:off x="7015163" y="785813"/>
            <a:ext cx="1463675" cy="1554162"/>
            <a:chOff x="7600950" y="938213"/>
            <a:chExt cx="976313" cy="1036637"/>
          </a:xfrm>
        </p:grpSpPr>
        <p:sp>
          <p:nvSpPr>
            <p:cNvPr id="7179" name="AutoShape 9"/>
            <p:cNvSpPr>
              <a:spLocks noChangeAspect="1" noChangeArrowheads="1"/>
            </p:cNvSpPr>
            <p:nvPr/>
          </p:nvSpPr>
          <p:spPr bwMode="auto">
            <a:xfrm rot="-5400000">
              <a:off x="7570788" y="968375"/>
              <a:ext cx="1036637" cy="976313"/>
            </a:xfrm>
            <a:prstGeom prst="rtTriangl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 sz="2400"/>
            </a:p>
          </p:txBody>
        </p:sp>
        <p:sp>
          <p:nvSpPr>
            <p:cNvPr id="7180" name="Rectangle 13"/>
            <p:cNvSpPr>
              <a:spLocks noChangeAspect="1" noChangeArrowheads="1"/>
            </p:cNvSpPr>
            <p:nvPr/>
          </p:nvSpPr>
          <p:spPr bwMode="auto">
            <a:xfrm>
              <a:off x="8391525" y="1789113"/>
              <a:ext cx="184150" cy="1825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 sz="2400"/>
            </a:p>
          </p:txBody>
        </p:sp>
      </p:grpSp>
      <p:sp>
        <p:nvSpPr>
          <p:cNvPr id="7176" name="Rectangle 15"/>
          <p:cNvSpPr>
            <a:spLocks noChangeArrowheads="1"/>
          </p:cNvSpPr>
          <p:nvPr/>
        </p:nvSpPr>
        <p:spPr bwMode="auto">
          <a:xfrm>
            <a:off x="7235825" y="2328863"/>
            <a:ext cx="1031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itchFamily="18" charset="0"/>
              </a:rPr>
              <a:t>adjacent</a:t>
            </a:r>
          </a:p>
        </p:txBody>
      </p:sp>
      <p:sp>
        <p:nvSpPr>
          <p:cNvPr id="7177" name="Text Box 11"/>
          <p:cNvSpPr txBox="1">
            <a:spLocks noChangeAspect="1" noChangeArrowheads="1"/>
          </p:cNvSpPr>
          <p:nvPr/>
        </p:nvSpPr>
        <p:spPr bwMode="auto">
          <a:xfrm>
            <a:off x="7227888" y="1974850"/>
            <a:ext cx="709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  <a:latin typeface="Times New Roman" pitchFamily="18" charset="0"/>
              </a:rPr>
              <a:t>angle</a:t>
            </a:r>
            <a:endParaRPr lang="en-US" alt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8" name="TextBox 11"/>
          <p:cNvSpPr txBox="1">
            <a:spLocks noChangeArrowheads="1"/>
          </p:cNvSpPr>
          <p:nvPr/>
        </p:nvSpPr>
        <p:spPr bwMode="auto">
          <a:xfrm>
            <a:off x="892175" y="5475288"/>
            <a:ext cx="704215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5000"/>
              </a:lnSpc>
            </a:pPr>
            <a:r>
              <a:rPr lang="en-US" altLang="en-US" b="1"/>
              <a:t> 8                                        8</a:t>
            </a:r>
          </a:p>
          <a:p>
            <a:pPr>
              <a:lnSpc>
                <a:spcPct val="75000"/>
              </a:lnSpc>
            </a:pPr>
            <a:r>
              <a:rPr lang="en-US" altLang="en-US" b="1"/>
              <a:t>---  =  </a:t>
            </a:r>
            <a:r>
              <a:rPr lang="en-US" altLang="en-US" b="1">
                <a:solidFill>
                  <a:srgbClr val="FFFF00"/>
                </a:solidFill>
              </a:rPr>
              <a:t>0.781</a:t>
            </a:r>
            <a:r>
              <a:rPr lang="en-US" altLang="en-US" b="1"/>
              <a:t>         </a:t>
            </a:r>
            <a:r>
              <a:rPr lang="en-US" altLang="en-US" b="1">
                <a:sym typeface="Wingdings" pitchFamily="2" charset="2"/>
              </a:rPr>
              <a:t>      ---------  =  x         just switch x and the = </a:t>
            </a:r>
            <a:r>
              <a:rPr lang="en-US" altLang="en-US" b="1">
                <a:solidFill>
                  <a:srgbClr val="FFFF00"/>
                </a:solidFill>
                <a:sym typeface="Wingdings" pitchFamily="2" charset="2"/>
              </a:rPr>
              <a:t>#</a:t>
            </a:r>
            <a:endParaRPr lang="en-US" altLang="en-US" b="1">
              <a:solidFill>
                <a:srgbClr val="FFFF00"/>
              </a:solidFill>
            </a:endParaRPr>
          </a:p>
          <a:p>
            <a:pPr>
              <a:lnSpc>
                <a:spcPct val="75000"/>
              </a:lnSpc>
            </a:pPr>
            <a:r>
              <a:rPr lang="en-US" altLang="en-US" b="1"/>
              <a:t> x                                    0.781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93663"/>
            <a:ext cx="8229600" cy="842962"/>
          </a:xfrm>
        </p:spPr>
        <p:txBody>
          <a:bodyPr/>
          <a:lstStyle/>
          <a:p>
            <a:r>
              <a:rPr lang="en-US" altLang="en-US" sz="3600" b="1" smtClean="0"/>
              <a:t>Trig Problems Steps to Solution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04800" y="936625"/>
            <a:ext cx="8578850" cy="55991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b="1" smtClean="0">
                <a:solidFill>
                  <a:srgbClr val="FFFF00"/>
                </a:solidFill>
              </a:rPr>
              <a:t>Step 1</a:t>
            </a:r>
            <a:r>
              <a:rPr lang="en-US" altLang="en-US" sz="2800" b="1" smtClean="0"/>
              <a:t>:  Label sides (A, H, O) based on angle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smtClean="0">
                <a:solidFill>
                  <a:srgbClr val="FFFF00"/>
                </a:solidFill>
              </a:rPr>
              <a:t>Step 2</a:t>
            </a:r>
            <a:r>
              <a:rPr lang="en-US" altLang="en-US" sz="2800" b="1" smtClean="0"/>
              <a:t>:  Identify trig function to use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smtClean="0">
                <a:solidFill>
                  <a:srgbClr val="FFFF00"/>
                </a:solidFill>
              </a:rPr>
              <a:t>Step 3</a:t>
            </a:r>
            <a:r>
              <a:rPr lang="en-US" altLang="en-US" sz="2800" b="1" smtClean="0"/>
              <a:t>:  Set up equation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smtClean="0">
                <a:solidFill>
                  <a:srgbClr val="FFFF00"/>
                </a:solidFill>
              </a:rPr>
              <a:t>Step 4</a:t>
            </a:r>
            <a:r>
              <a:rPr lang="en-US" altLang="en-US" sz="2800" b="1" smtClean="0"/>
              <a:t>:  Solve for variable (1 of these methods)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smtClean="0"/>
              <a:t>if variable is in top of fraction, multiply both sides by the bottom to get “x = …”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800" b="1" smtClean="0"/>
          </a:p>
          <a:p>
            <a:pPr lvl="1" eaLnBrk="1" hangingPunct="1">
              <a:lnSpc>
                <a:spcPct val="80000"/>
              </a:lnSpc>
            </a:pPr>
            <a:endParaRPr lang="en-US" altLang="en-US" sz="2400" b="1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smtClean="0"/>
              <a:t>if variable is in bottom of fraction, x </a:t>
            </a:r>
            <a:r>
              <a:rPr lang="en-US" altLang="en-US" sz="2400" b="1" i="1" u="sng" smtClean="0"/>
              <a:t>trades places </a:t>
            </a:r>
            <a:r>
              <a:rPr lang="en-US" altLang="en-US" sz="2400" b="1" smtClean="0"/>
              <a:t>with what’s on the other side of the = sign to get “x = …”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800" b="1" smtClean="0"/>
          </a:p>
          <a:p>
            <a:pPr lvl="1" eaLnBrk="1" hangingPunct="1">
              <a:lnSpc>
                <a:spcPct val="80000"/>
              </a:lnSpc>
            </a:pPr>
            <a:endParaRPr lang="en-US" altLang="en-US" sz="2400" b="1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smtClean="0"/>
              <a:t>if variable is the angle, use inverse trig function notation to get “x = …”</a:t>
            </a:r>
            <a:endParaRPr lang="en-US" altLang="en-US" smtClean="0"/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4881563" y="3135313"/>
            <a:ext cx="42799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5000"/>
              </a:lnSpc>
            </a:pPr>
            <a:r>
              <a:rPr lang="en-US" altLang="en-US" b="1">
                <a:solidFill>
                  <a:srgbClr val="FFFF00"/>
                </a:solidFill>
              </a:rPr>
              <a:t>                  x</a:t>
            </a:r>
          </a:p>
          <a:p>
            <a:pPr>
              <a:lnSpc>
                <a:spcPct val="75000"/>
              </a:lnSpc>
            </a:pPr>
            <a:r>
              <a:rPr lang="en-US" altLang="en-US" b="1">
                <a:solidFill>
                  <a:srgbClr val="FFFF00"/>
                </a:solidFill>
              </a:rPr>
              <a:t>sin 23° = -------             x = 45 </a:t>
            </a:r>
            <a:r>
              <a:rPr lang="en-US" altLang="en-US" b="1">
                <a:solidFill>
                  <a:srgbClr val="FFFF00"/>
                </a:solidFill>
                <a:sym typeface="Symbol" pitchFamily="18" charset="2"/>
              </a:rPr>
              <a:t> </a:t>
            </a:r>
            <a:r>
              <a:rPr lang="en-US" altLang="en-US" b="1">
                <a:solidFill>
                  <a:srgbClr val="FFFF00"/>
                </a:solidFill>
              </a:rPr>
              <a:t>sin 23° </a:t>
            </a:r>
          </a:p>
          <a:p>
            <a:pPr>
              <a:lnSpc>
                <a:spcPct val="75000"/>
              </a:lnSpc>
            </a:pPr>
            <a:r>
              <a:rPr lang="en-US" altLang="en-US" b="1">
                <a:solidFill>
                  <a:srgbClr val="FFFF00"/>
                </a:solidFill>
              </a:rPr>
              <a:t>                 45</a:t>
            </a: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4746625" y="4635500"/>
            <a:ext cx="3881438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5000"/>
              </a:lnSpc>
            </a:pPr>
            <a:r>
              <a:rPr lang="en-US" altLang="en-US" b="1">
                <a:solidFill>
                  <a:srgbClr val="FFFF00"/>
                </a:solidFill>
              </a:rPr>
              <a:t>                  21                          21</a:t>
            </a:r>
          </a:p>
          <a:p>
            <a:pPr>
              <a:lnSpc>
                <a:spcPct val="75000"/>
              </a:lnSpc>
            </a:pPr>
            <a:r>
              <a:rPr lang="en-US" altLang="en-US" b="1">
                <a:solidFill>
                  <a:srgbClr val="FFFF00"/>
                </a:solidFill>
              </a:rPr>
              <a:t>cos 41° = -------             x = ---------</a:t>
            </a:r>
          </a:p>
          <a:p>
            <a:pPr>
              <a:lnSpc>
                <a:spcPct val="75000"/>
              </a:lnSpc>
            </a:pPr>
            <a:r>
              <a:rPr lang="en-US" altLang="en-US" b="1">
                <a:solidFill>
                  <a:srgbClr val="FFFF00"/>
                </a:solidFill>
              </a:rPr>
              <a:t>                    x                      cos 41° </a:t>
            </a:r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4851400" y="5972175"/>
            <a:ext cx="3971925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5000"/>
              </a:lnSpc>
            </a:pPr>
            <a:r>
              <a:rPr lang="en-US" altLang="en-US" b="1">
                <a:solidFill>
                  <a:srgbClr val="FFFF00"/>
                </a:solidFill>
              </a:rPr>
              <a:t>                 23                                 23</a:t>
            </a:r>
          </a:p>
          <a:p>
            <a:pPr>
              <a:lnSpc>
                <a:spcPct val="75000"/>
              </a:lnSpc>
            </a:pPr>
            <a:r>
              <a:rPr lang="en-US" altLang="en-US" b="1">
                <a:solidFill>
                  <a:srgbClr val="FFFF00"/>
                </a:solidFill>
              </a:rPr>
              <a:t>tan x° = -------             x = tan </a:t>
            </a:r>
            <a:r>
              <a:rPr lang="en-US" altLang="en-US" b="1" baseline="30000">
                <a:solidFill>
                  <a:srgbClr val="FFFF00"/>
                </a:solidFill>
              </a:rPr>
              <a:t>-1    </a:t>
            </a:r>
            <a:r>
              <a:rPr lang="en-US" altLang="en-US" b="1">
                <a:solidFill>
                  <a:srgbClr val="FFFF00"/>
                </a:solidFill>
              </a:rPr>
              <a:t>-----</a:t>
            </a:r>
          </a:p>
          <a:p>
            <a:pPr>
              <a:lnSpc>
                <a:spcPct val="75000"/>
              </a:lnSpc>
            </a:pPr>
            <a:r>
              <a:rPr lang="en-US" altLang="en-US" b="1">
                <a:solidFill>
                  <a:srgbClr val="FFFF00"/>
                </a:solidFill>
              </a:rPr>
              <a:t>                 37                                 37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Angles of Elevation or Depression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991600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b="1" smtClean="0">
                <a:solidFill>
                  <a:srgbClr val="FFFF00"/>
                </a:solidFill>
              </a:rPr>
              <a:t>To Solve: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smtClean="0"/>
              <a:t>Step 1:  Draw the triangle below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smtClean="0"/>
              <a:t>Step 2:  Label sides (A, H, O) from problem information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smtClean="0"/>
              <a:t>Step 3:  Identify trig function to use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smtClean="0"/>
              <a:t>Step 4:  Set up equation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smtClean="0"/>
              <a:t>Step 5:  Solve for variable (use 1 of the 3 methods)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81000" y="100965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 sz="24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 flipH="1">
            <a:off x="3024188" y="3879850"/>
            <a:ext cx="1524000" cy="12954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284538" y="4840288"/>
            <a:ext cx="361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l-GR" altLang="en-US">
                <a:solidFill>
                  <a:srgbClr val="FFC000"/>
                </a:solidFill>
                <a:cs typeface="Arial" charset="0"/>
              </a:rPr>
              <a:t>Θ</a:t>
            </a:r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563563" y="4835525"/>
            <a:ext cx="2608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solidFill>
                  <a:srgbClr val="FFC000"/>
                </a:solidFill>
              </a:rPr>
              <a:t>angle always goes here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830513" y="5268913"/>
            <a:ext cx="21986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>
                <a:solidFill>
                  <a:srgbClr val="FFFF00"/>
                </a:solidFill>
              </a:rPr>
              <a:t>horizontal distance</a:t>
            </a:r>
          </a:p>
          <a:p>
            <a:pPr algn="ctr"/>
            <a:r>
              <a:rPr lang="en-US" altLang="en-US">
                <a:solidFill>
                  <a:srgbClr val="FFFF00"/>
                </a:solidFill>
              </a:rPr>
              <a:t>or length of shadow</a:t>
            </a:r>
          </a:p>
        </p:txBody>
      </p:sp>
      <p:sp>
        <p:nvSpPr>
          <p:cNvPr id="9225" name="Text Box 8"/>
          <p:cNvSpPr txBox="1">
            <a:spLocks noChangeArrowheads="1"/>
          </p:cNvSpPr>
          <p:nvPr/>
        </p:nvSpPr>
        <p:spPr bwMode="auto">
          <a:xfrm>
            <a:off x="4659313" y="4238625"/>
            <a:ext cx="18399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>
                <a:solidFill>
                  <a:srgbClr val="FFFF00"/>
                </a:solidFill>
              </a:rPr>
              <a:t>vertical distance</a:t>
            </a:r>
          </a:p>
          <a:p>
            <a:pPr algn="ctr"/>
            <a:r>
              <a:rPr lang="en-US" altLang="en-US">
                <a:solidFill>
                  <a:srgbClr val="FFFF00"/>
                </a:solidFill>
              </a:rPr>
              <a:t>or height</a:t>
            </a:r>
          </a:p>
        </p:txBody>
      </p:sp>
      <p:sp>
        <p:nvSpPr>
          <p:cNvPr id="9226" name="Text Box 8"/>
          <p:cNvSpPr txBox="1">
            <a:spLocks noChangeArrowheads="1"/>
          </p:cNvSpPr>
          <p:nvPr/>
        </p:nvSpPr>
        <p:spPr bwMode="auto">
          <a:xfrm>
            <a:off x="2033588" y="3757613"/>
            <a:ext cx="2032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slant distance;</a:t>
            </a:r>
          </a:p>
          <a:p>
            <a:r>
              <a:rPr lang="en-US" altLang="en-US" b="1">
                <a:solidFill>
                  <a:srgbClr val="FFFF00"/>
                </a:solidFill>
              </a:rPr>
              <a:t>ski slope or road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031875"/>
            <a:ext cx="8450263" cy="5629275"/>
          </a:xfrm>
        </p:spPr>
        <p:txBody>
          <a:bodyPr/>
          <a:lstStyle/>
          <a:p>
            <a:pPr eaLnBrk="1" hangingPunct="1"/>
            <a:r>
              <a:rPr lang="en-US" altLang="en-US" sz="2400" b="1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000" b="1" smtClean="0"/>
              <a:t>Arithmetic mean is the average – (a+b)/2</a:t>
            </a:r>
          </a:p>
          <a:p>
            <a:pPr lvl="1" eaLnBrk="1" hangingPunct="1"/>
            <a:r>
              <a:rPr lang="en-US" altLang="en-US" sz="2000" b="1" smtClean="0"/>
              <a:t>Geometric mean</a:t>
            </a:r>
          </a:p>
          <a:p>
            <a:pPr lvl="2" eaLnBrk="1" hangingPunct="1"/>
            <a:r>
              <a:rPr lang="en-US" altLang="en-US" sz="1800" b="1" smtClean="0"/>
              <a:t>Square root of the product -- </a:t>
            </a:r>
            <a:r>
              <a:rPr lang="en-US" altLang="en-US" sz="1800" b="1" smtClean="0">
                <a:cs typeface="Arial" charset="0"/>
              </a:rPr>
              <a:t>√ab</a:t>
            </a:r>
          </a:p>
          <a:p>
            <a:pPr lvl="2" eaLnBrk="1" hangingPunct="1"/>
            <a:r>
              <a:rPr lang="en-US" altLang="en-US" sz="1800" b="1" smtClean="0">
                <a:cs typeface="Arial" charset="0"/>
              </a:rPr>
              <a:t>Length of the altitude (GM of divided hypotenuse)</a:t>
            </a:r>
          </a:p>
          <a:p>
            <a:pPr lvl="1" eaLnBrk="1" hangingPunct="1"/>
            <a:r>
              <a:rPr lang="en-US" altLang="en-US" sz="2000" b="1" smtClean="0"/>
              <a:t>Pythagorean Theorem – a² + b² = c²</a:t>
            </a:r>
          </a:p>
          <a:p>
            <a:pPr lvl="1" eaLnBrk="1" hangingPunct="1"/>
            <a:r>
              <a:rPr lang="en-US" altLang="en-US" sz="2000" b="1" smtClean="0"/>
              <a:t>Pythagorean Triples – whole numbers</a:t>
            </a:r>
          </a:p>
          <a:p>
            <a:pPr lvl="1" eaLnBrk="1" hangingPunct="1"/>
            <a:r>
              <a:rPr lang="en-US" altLang="en-US" sz="2000" b="1" smtClean="0"/>
              <a:t>Special Case Right Triangles </a:t>
            </a:r>
          </a:p>
          <a:p>
            <a:pPr lvl="2" eaLnBrk="1" hangingPunct="1"/>
            <a:r>
              <a:rPr lang="en-US" altLang="en-US" sz="1600" b="1" smtClean="0"/>
              <a:t>Side opposite 30° is ½ hypotenuse</a:t>
            </a:r>
          </a:p>
          <a:p>
            <a:pPr lvl="2" eaLnBrk="1" hangingPunct="1"/>
            <a:r>
              <a:rPr lang="en-US" altLang="en-US" sz="1600" b="1" smtClean="0"/>
              <a:t>Side opposite 45° is ½ hypotenuse </a:t>
            </a:r>
            <a:r>
              <a:rPr lang="el-GR" altLang="en-US" sz="1600" b="1" smtClean="0">
                <a:sym typeface="Symbol" pitchFamily="18" charset="2"/>
              </a:rPr>
              <a:t></a:t>
            </a:r>
            <a:r>
              <a:rPr lang="en-US" altLang="en-US" sz="1600" b="1" smtClean="0">
                <a:sym typeface="Symbol" pitchFamily="18" charset="2"/>
              </a:rPr>
              <a:t> √2</a:t>
            </a:r>
            <a:endParaRPr lang="en-US" altLang="en-US" sz="1600" b="1" smtClean="0"/>
          </a:p>
          <a:p>
            <a:pPr lvl="2" eaLnBrk="1" hangingPunct="1"/>
            <a:r>
              <a:rPr lang="en-US" altLang="en-US" sz="1600" b="1" smtClean="0"/>
              <a:t>Side opposite 60° is ½ hypotenuse</a:t>
            </a:r>
            <a:r>
              <a:rPr lang="el-GR" altLang="en-US" sz="1600" b="1" smtClean="0">
                <a:sym typeface="Symbol" pitchFamily="18" charset="2"/>
              </a:rPr>
              <a:t> </a:t>
            </a:r>
            <a:r>
              <a:rPr lang="en-US" altLang="en-US" sz="1600" b="1" smtClean="0">
                <a:sym typeface="Symbol" pitchFamily="18" charset="2"/>
              </a:rPr>
              <a:t> √3</a:t>
            </a:r>
            <a:endParaRPr lang="en-US" altLang="en-US" sz="1600" b="1" smtClean="0"/>
          </a:p>
          <a:p>
            <a:pPr lvl="1" eaLnBrk="1" hangingPunct="1"/>
            <a:r>
              <a:rPr lang="en-US" altLang="en-US" sz="2000" b="1" smtClean="0"/>
              <a:t>Trigonometric  functions (SOH – CAH – TOA)</a:t>
            </a:r>
          </a:p>
          <a:p>
            <a:pPr lvl="1" eaLnBrk="1" hangingPunct="1"/>
            <a:r>
              <a:rPr lang="en-US" altLang="en-US" sz="2000" b="1" smtClean="0"/>
              <a:t>Angle of Elevation or Depression</a:t>
            </a:r>
          </a:p>
          <a:p>
            <a:pPr lvl="1" eaLnBrk="1" hangingPunct="1"/>
            <a:endParaRPr lang="en-US" altLang="en-US" sz="1000" b="1" smtClean="0"/>
          </a:p>
          <a:p>
            <a:pPr eaLnBrk="1" hangingPunct="1"/>
            <a:r>
              <a:rPr lang="en-US" altLang="en-US" sz="2400" b="1" smtClean="0">
                <a:solidFill>
                  <a:srgbClr val="FFFF00"/>
                </a:solidFill>
              </a:rPr>
              <a:t>Homework:</a:t>
            </a:r>
            <a:r>
              <a:rPr lang="en-US" altLang="en-US" sz="2400" b="1" smtClean="0"/>
              <a:t>  </a:t>
            </a:r>
          </a:p>
          <a:p>
            <a:pPr lvl="1" eaLnBrk="1" hangingPunct="1"/>
            <a:r>
              <a:rPr lang="en-US" altLang="en-US" sz="2000" b="1" smtClean="0"/>
              <a:t>study for the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1473</TotalTime>
  <Words>1067</Words>
  <Application>Microsoft Office PowerPoint</Application>
  <PresentationFormat>On-screen Show (4:3)</PresentationFormat>
  <Paragraphs>252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Symbol</vt:lpstr>
      <vt:lpstr>Default Design</vt:lpstr>
      <vt:lpstr>Lesson 9-R</vt:lpstr>
      <vt:lpstr>Objectives</vt:lpstr>
      <vt:lpstr>Vocabulary</vt:lpstr>
      <vt:lpstr>Geometric and Arithmetic Means</vt:lpstr>
      <vt:lpstr>Special Right Triangles</vt:lpstr>
      <vt:lpstr>Trigonometric Functions</vt:lpstr>
      <vt:lpstr>Trig Problems Steps to Solution</vt:lpstr>
      <vt:lpstr>Angles of Elevation or Depression</vt:lpstr>
      <vt:lpstr>Summary &amp; Homework</vt:lpstr>
      <vt:lpstr>Problems</vt:lpstr>
      <vt:lpstr>More Problems</vt:lpstr>
      <vt:lpstr>Problems</vt:lpstr>
      <vt:lpstr>More Problems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</cp:lastModifiedBy>
  <cp:revision>103</cp:revision>
  <cp:lastPrinted>1601-01-01T00:00:00Z</cp:lastPrinted>
  <dcterms:created xsi:type="dcterms:W3CDTF">1601-01-01T00:00:00Z</dcterms:created>
  <dcterms:modified xsi:type="dcterms:W3CDTF">2018-10-27T22:13:34Z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