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0" r:id="rId2"/>
    <p:sldId id="261" r:id="rId3"/>
    <p:sldId id="262" r:id="rId4"/>
    <p:sldId id="257" r:id="rId5"/>
    <p:sldId id="267" r:id="rId6"/>
    <p:sldId id="266" r:id="rId7"/>
    <p:sldId id="268" r:id="rId8"/>
    <p:sldId id="269" r:id="rId9"/>
    <p:sldId id="270" r:id="rId10"/>
    <p:sldId id="265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FFCC"/>
    <a:srgbClr val="FF7C80"/>
    <a:srgbClr val="99CC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02" autoAdjust="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6AA10B-B62F-4A40-A94B-42EAEDCF1786}" type="datetimeFigureOut">
              <a:rPr lang="en-US"/>
              <a:pPr>
                <a:defRPr/>
              </a:pPr>
              <a:t>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AB9AEC-44AC-45AD-9987-8DF52844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22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DC8A6-E840-42A4-9BA0-8E974B6FE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4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31BA0-1DB8-402A-A976-B939D27BD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15BF2-7B84-4AE6-A970-05D087865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9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DE3EB-F4E0-40B7-9FA1-C6A07004A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6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068F-5CAC-4E2D-9440-C75DAFF4A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A6174-027D-4F43-ADEE-6F5D12414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1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0185F-CF11-4F7E-BC3B-112E932EF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0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E346B-B3EA-41A4-97A8-0C882F75B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8DB6F-C35D-4973-AA95-43E41C56E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9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D1A2-E569-411B-AC2C-05CD7C6A6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0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43334-BB2B-4F0C-9127-7846D42F3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2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D070198-80B1-4B66-AE57-7D8CB7339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9-T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5675" y="4286250"/>
            <a:ext cx="7231063" cy="17526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Trigonometry Survival Manual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of Elevation or Depression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 smtClean="0">
                <a:solidFill>
                  <a:srgbClr val="FFFF00"/>
                </a:solidFill>
              </a:rPr>
              <a:t>To Solve: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Step 1:  Draw the triangle below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Step 2:  Label sides (A, H, O) from problem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Step 3:  Identify trig function to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Step 4:  Set up equation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Step 5:  Solve for variable (use 1 of the 3 methods)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10096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flipH="1">
            <a:off x="3024188" y="3879850"/>
            <a:ext cx="15240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84538" y="4840288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n-US">
                <a:solidFill>
                  <a:srgbClr val="FFC000"/>
                </a:solidFill>
                <a:cs typeface="Arial" charset="0"/>
              </a:rPr>
              <a:t>Θ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357823" y="4835525"/>
            <a:ext cx="27622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solidFill>
                  <a:srgbClr val="FFC000"/>
                </a:solidFill>
              </a:rPr>
              <a:t>angle always goes here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189639" y="5268913"/>
            <a:ext cx="348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rgbClr val="FFFF00"/>
                </a:solidFill>
              </a:rPr>
              <a:t>Ground or horizontal </a:t>
            </a:r>
            <a:r>
              <a:rPr lang="en-US" altLang="en-US" b="1" dirty="0">
                <a:solidFill>
                  <a:srgbClr val="FFFF00"/>
                </a:solidFill>
              </a:rPr>
              <a:t>distance</a:t>
            </a:r>
          </a:p>
          <a:p>
            <a:pPr algn="ctr"/>
            <a:r>
              <a:rPr lang="en-US" altLang="en-US" b="1" dirty="0">
                <a:solidFill>
                  <a:srgbClr val="FFFF00"/>
                </a:solidFill>
              </a:rPr>
              <a:t>or length of shadow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4582843" y="4238625"/>
            <a:ext cx="19928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FF00"/>
                </a:solidFill>
              </a:rPr>
              <a:t>vertical distance</a:t>
            </a:r>
          </a:p>
          <a:p>
            <a:pPr algn="ctr"/>
            <a:r>
              <a:rPr lang="en-US" altLang="en-US" b="1" dirty="0">
                <a:solidFill>
                  <a:srgbClr val="FFFF00"/>
                </a:solidFill>
              </a:rPr>
              <a:t>or height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1096328" y="3777616"/>
            <a:ext cx="30572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solidFill>
                  <a:srgbClr val="FFFF00"/>
                </a:solidFill>
              </a:rPr>
              <a:t>slant distance;</a:t>
            </a:r>
          </a:p>
          <a:p>
            <a:r>
              <a:rPr lang="en-US" altLang="en-US" b="1" dirty="0" smtClean="0">
                <a:solidFill>
                  <a:srgbClr val="FFFF00"/>
                </a:solidFill>
              </a:rPr>
              <a:t>Ladders, ski </a:t>
            </a:r>
            <a:r>
              <a:rPr lang="en-US" altLang="en-US" b="1" dirty="0">
                <a:solidFill>
                  <a:srgbClr val="FFFF00"/>
                </a:solidFill>
              </a:rPr>
              <a:t>slope or 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1:   (variable on </a:t>
            </a:r>
            <a:r>
              <a:rPr lang="en-US" altLang="en-US" sz="3600" b="1" dirty="0" smtClean="0"/>
              <a:t>bottom)</a:t>
            </a:r>
            <a:endParaRPr lang="en-US" sz="3600" dirty="0"/>
          </a:p>
        </p:txBody>
      </p:sp>
      <p:sp>
        <p:nvSpPr>
          <p:cNvPr id="20" name="Right Triangle 19"/>
          <p:cNvSpPr/>
          <p:nvPr/>
        </p:nvSpPr>
        <p:spPr>
          <a:xfrm flipH="1">
            <a:off x="961231" y="2886393"/>
            <a:ext cx="1752600" cy="838200"/>
          </a:xfrm>
          <a:prstGeom prst="rtTriangle">
            <a:avLst/>
          </a:prstGeom>
          <a:solidFill>
            <a:schemeClr val="bg1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21" name="TextBox 9"/>
          <p:cNvSpPr txBox="1">
            <a:spLocks noChangeArrowheads="1"/>
          </p:cNvSpPr>
          <p:nvPr/>
        </p:nvSpPr>
        <p:spPr bwMode="auto">
          <a:xfrm>
            <a:off x="374491" y="3305493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70831" y="2919731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13831" y="3148331"/>
            <a:ext cx="38343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23231" y="3681731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25" name="TextBox 13"/>
          <p:cNvSpPr txBox="1">
            <a:spLocks noChangeArrowheads="1"/>
          </p:cNvSpPr>
          <p:nvPr/>
        </p:nvSpPr>
        <p:spPr bwMode="auto">
          <a:xfrm>
            <a:off x="251460" y="1263363"/>
            <a:ext cx="8629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The </a:t>
            </a:r>
            <a:r>
              <a:rPr lang="en-US" altLang="en-US" sz="2400" b="1" dirty="0"/>
              <a:t>bottom of the board leaning up against a barn is 8 feet away from the side of the barn.  If the board forms a 54° angle with the ground, how long is the board?</a:t>
            </a: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1305719" y="3038793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27" name="TextBox 15"/>
          <p:cNvSpPr txBox="1">
            <a:spLocks noChangeArrowheads="1"/>
          </p:cNvSpPr>
          <p:nvPr/>
        </p:nvSpPr>
        <p:spPr bwMode="auto">
          <a:xfrm>
            <a:off x="1991519" y="3724593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71850" y="2683193"/>
            <a:ext cx="550926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C000"/>
                </a:solidFill>
              </a:rPr>
              <a:t>Draw and label the triangle:  </a:t>
            </a:r>
            <a:r>
              <a:rPr lang="en-US" sz="2000" b="1" dirty="0"/>
              <a:t>x (</a:t>
            </a:r>
            <a:r>
              <a:rPr lang="en-US" sz="2000" b="1" dirty="0">
                <a:solidFill>
                  <a:srgbClr val="FFFF00"/>
                </a:solidFill>
              </a:rPr>
              <a:t>H</a:t>
            </a:r>
            <a:r>
              <a:rPr lang="en-US" sz="2000" b="1" dirty="0"/>
              <a:t>) is the length of the board and it is 8 feet away (</a:t>
            </a:r>
            <a:r>
              <a:rPr lang="en-US" sz="2000" b="1" dirty="0">
                <a:solidFill>
                  <a:srgbClr val="FFFF00"/>
                </a:solidFill>
              </a:rPr>
              <a:t>A</a:t>
            </a:r>
            <a:r>
              <a:rPr lang="en-US" sz="2000" b="1" dirty="0"/>
              <a:t>) (along the ground) from the vertical side of the barn (</a:t>
            </a:r>
            <a:r>
              <a:rPr lang="en-US" sz="2000" b="1" dirty="0">
                <a:solidFill>
                  <a:srgbClr val="FFFF00"/>
                </a:solidFill>
              </a:rPr>
              <a:t>O</a:t>
            </a:r>
            <a:r>
              <a:rPr lang="en-US" sz="2000" b="1" dirty="0"/>
              <a:t>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Since we have </a:t>
            </a:r>
            <a:r>
              <a:rPr lang="en-US" sz="2000" b="1" dirty="0">
                <a:solidFill>
                  <a:srgbClr val="FFFF00"/>
                </a:solidFill>
              </a:rPr>
              <a:t>A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FFFF00"/>
                </a:solidFill>
              </a:rPr>
              <a:t>H</a:t>
            </a:r>
            <a:r>
              <a:rPr lang="en-US" sz="2000" b="1" dirty="0"/>
              <a:t>, we need to use </a:t>
            </a:r>
            <a:r>
              <a:rPr lang="en-US" sz="2400" b="1" dirty="0" err="1">
                <a:solidFill>
                  <a:srgbClr val="FFFF00"/>
                </a:solidFill>
              </a:rPr>
              <a:t>cos</a:t>
            </a:r>
            <a:endParaRPr lang="en-US" sz="2400" b="1" dirty="0">
              <a:solidFill>
                <a:srgbClr val="FFFF00"/>
              </a:solidFill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cos 54° = 8/x </a:t>
            </a:r>
            <a:r>
              <a:rPr lang="en-US" sz="2000" b="1" dirty="0">
                <a:solidFill>
                  <a:schemeClr val="accent6"/>
                </a:solidFill>
              </a:rPr>
              <a:t>    </a:t>
            </a:r>
            <a:r>
              <a:rPr lang="en-US" sz="2000" b="1" dirty="0">
                <a:solidFill>
                  <a:srgbClr val="FFC000"/>
                </a:solidFill>
              </a:rPr>
              <a:t>[variable on bottom]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x = 8/(cos 54°)  = 13.61 feet</a:t>
            </a:r>
          </a:p>
        </p:txBody>
      </p:sp>
      <p:sp>
        <p:nvSpPr>
          <p:cNvPr id="29" name="TextBox 18"/>
          <p:cNvSpPr txBox="1">
            <a:spLocks noChangeArrowheads="1"/>
          </p:cNvSpPr>
          <p:nvPr/>
        </p:nvSpPr>
        <p:spPr bwMode="auto">
          <a:xfrm>
            <a:off x="1381919" y="3396933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54°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99879" y="5206960"/>
            <a:ext cx="267192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Since x is on bottom, we switch the variable and the trig function</a:t>
            </a:r>
            <a:endParaRPr lang="en-US" altLang="en-US" sz="20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5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</a:t>
            </a:r>
            <a:r>
              <a:rPr lang="en-US" altLang="en-US" sz="3600" b="1" dirty="0" smtClean="0"/>
              <a:t>2:   </a:t>
            </a:r>
            <a:r>
              <a:rPr lang="en-US" altLang="en-US" sz="3600" b="1" dirty="0"/>
              <a:t>(variable on </a:t>
            </a:r>
            <a:r>
              <a:rPr lang="en-US" altLang="en-US" sz="3600" b="1" dirty="0" smtClean="0"/>
              <a:t>top)</a:t>
            </a:r>
            <a:endParaRPr lang="en-US" sz="3600" dirty="0"/>
          </a:p>
        </p:txBody>
      </p:sp>
      <p:sp>
        <p:nvSpPr>
          <p:cNvPr id="17" name="Right Triangle 16"/>
          <p:cNvSpPr/>
          <p:nvPr/>
        </p:nvSpPr>
        <p:spPr>
          <a:xfrm flipH="1">
            <a:off x="713492" y="2652713"/>
            <a:ext cx="1752600" cy="838200"/>
          </a:xfrm>
          <a:prstGeom prst="rtTriangle">
            <a:avLst/>
          </a:prstGeom>
          <a:solidFill>
            <a:schemeClr val="bg1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40487" y="3047940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angle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23092" y="2686050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66092" y="2914650"/>
            <a:ext cx="38343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75492" y="3448050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6" name="TextBox 6"/>
          <p:cNvSpPr txBox="1">
            <a:spLocks noChangeArrowheads="1"/>
          </p:cNvSpPr>
          <p:nvPr/>
        </p:nvSpPr>
        <p:spPr bwMode="auto">
          <a:xfrm>
            <a:off x="287814" y="1187768"/>
            <a:ext cx="85361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A </a:t>
            </a:r>
            <a:r>
              <a:rPr lang="en-US" altLang="en-US" sz="2400" b="1" dirty="0"/>
              <a:t>person walks 30 feet from the base of a tree and measures the angle to the top of the tree as 38°.  How tall is the tree?</a:t>
            </a:r>
          </a:p>
        </p:txBody>
      </p:sp>
      <p:sp>
        <p:nvSpPr>
          <p:cNvPr id="37" name="TextBox 7"/>
          <p:cNvSpPr txBox="1">
            <a:spLocks noChangeArrowheads="1"/>
          </p:cNvSpPr>
          <p:nvPr/>
        </p:nvSpPr>
        <p:spPr bwMode="auto">
          <a:xfrm>
            <a:off x="2483555" y="2652713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1743780" y="3490913"/>
            <a:ext cx="4411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30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51860" y="2324250"/>
            <a:ext cx="547497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C000"/>
                </a:solidFill>
              </a:rPr>
              <a:t>Draw and label the triangle:  </a:t>
            </a:r>
            <a:r>
              <a:rPr lang="en-US" sz="2000" b="1" dirty="0"/>
              <a:t>x (</a:t>
            </a:r>
            <a:r>
              <a:rPr lang="en-US" sz="2000" b="1" dirty="0">
                <a:solidFill>
                  <a:srgbClr val="FFFF00"/>
                </a:solidFill>
              </a:rPr>
              <a:t>O</a:t>
            </a:r>
            <a:r>
              <a:rPr lang="en-US" sz="2000" b="1" dirty="0"/>
              <a:t>) is the height of the tree.  30 feet away (</a:t>
            </a:r>
            <a:r>
              <a:rPr lang="en-US" sz="2000" b="1" dirty="0">
                <a:solidFill>
                  <a:srgbClr val="FFFF00"/>
                </a:solidFill>
              </a:rPr>
              <a:t>A</a:t>
            </a:r>
            <a:r>
              <a:rPr lang="en-US" sz="2000" b="1" dirty="0"/>
              <a:t>) (along the ground) from tree the angle is measured.  The slant distance (</a:t>
            </a:r>
            <a:r>
              <a:rPr lang="en-US" sz="2000" b="1" dirty="0">
                <a:solidFill>
                  <a:srgbClr val="FFFF00"/>
                </a:solidFill>
              </a:rPr>
              <a:t>H</a:t>
            </a:r>
            <a:r>
              <a:rPr lang="en-US" sz="2000" b="1" dirty="0"/>
              <a:t>) is unknown and not needed.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Since we have</a:t>
            </a:r>
            <a:r>
              <a:rPr lang="en-US" sz="2000" b="1" dirty="0">
                <a:solidFill>
                  <a:srgbClr val="FFFF00"/>
                </a:solidFill>
              </a:rPr>
              <a:t> O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FF00"/>
                </a:solidFill>
              </a:rPr>
              <a:t>A</a:t>
            </a:r>
            <a:r>
              <a:rPr lang="en-US" sz="2000" b="1" dirty="0"/>
              <a:t>, we need to use </a:t>
            </a:r>
            <a:r>
              <a:rPr lang="en-US" sz="2400" b="1" dirty="0">
                <a:solidFill>
                  <a:srgbClr val="FFFF00"/>
                </a:solidFill>
              </a:rPr>
              <a:t>tan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tan 38° = x/30  </a:t>
            </a:r>
            <a:r>
              <a:rPr lang="en-US" sz="2000" b="1" dirty="0">
                <a:solidFill>
                  <a:schemeClr val="accent6"/>
                </a:solidFill>
              </a:rPr>
              <a:t>   </a:t>
            </a:r>
            <a:r>
              <a:rPr lang="en-US" sz="2000" b="1" dirty="0">
                <a:solidFill>
                  <a:srgbClr val="FFC000"/>
                </a:solidFill>
              </a:rPr>
              <a:t>[variable on top]</a:t>
            </a:r>
          </a:p>
          <a:p>
            <a:pPr>
              <a:defRPr/>
            </a:pPr>
            <a:endParaRPr lang="en-US" sz="2000" b="1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2000" b="1" dirty="0"/>
              <a:t>30 tan 38° = x   = 23.44 foot tall tree</a:t>
            </a:r>
          </a:p>
        </p:txBody>
      </p:sp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1134180" y="3151823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38°</a:t>
            </a: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359004" y="4555956"/>
            <a:ext cx="24145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Since x is on top, we multiply both sides by the bottom</a:t>
            </a:r>
            <a:endParaRPr lang="en-US" altLang="en-US" sz="20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39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</a:t>
            </a:r>
            <a:r>
              <a:rPr lang="en-US" altLang="en-US" sz="3600" b="1" dirty="0" smtClean="0"/>
              <a:t>3:   </a:t>
            </a:r>
            <a:r>
              <a:rPr lang="en-US" altLang="en-US" sz="3600" b="1" dirty="0"/>
              <a:t>(variable </a:t>
            </a:r>
            <a:r>
              <a:rPr lang="en-US" altLang="en-US" sz="3600" b="1" dirty="0" smtClean="0"/>
              <a:t>is angle)</a:t>
            </a:r>
            <a:endParaRPr lang="en-US" sz="3600" dirty="0"/>
          </a:p>
        </p:txBody>
      </p:sp>
      <p:sp>
        <p:nvSpPr>
          <p:cNvPr id="16" name="Right Triangle 15"/>
          <p:cNvSpPr/>
          <p:nvPr/>
        </p:nvSpPr>
        <p:spPr>
          <a:xfrm flipH="1">
            <a:off x="594882" y="2757549"/>
            <a:ext cx="1752600" cy="838200"/>
          </a:xfrm>
          <a:prstGeom prst="rtTriangle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11012" y="3127663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angle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04482" y="2790886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38756" y="3104350"/>
            <a:ext cx="38343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56882" y="3552886"/>
            <a:ext cx="3706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365760" y="1340168"/>
            <a:ext cx="84467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What </a:t>
            </a:r>
            <a:r>
              <a:rPr lang="en-US" altLang="en-US" sz="2400" b="1" dirty="0"/>
              <a:t>angle is formed between a 18 foot ladder and the floor, if the end of the ladder is 10 feet up the side of the gym?</a:t>
            </a:r>
          </a:p>
        </p:txBody>
      </p:sp>
      <p:sp>
        <p:nvSpPr>
          <p:cNvPr id="35" name="TextBox 17"/>
          <p:cNvSpPr txBox="1">
            <a:spLocks noChangeArrowheads="1"/>
          </p:cNvSpPr>
          <p:nvPr/>
        </p:nvSpPr>
        <p:spPr bwMode="auto">
          <a:xfrm>
            <a:off x="2347482" y="2833749"/>
            <a:ext cx="4411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10</a:t>
            </a:r>
          </a:p>
        </p:txBody>
      </p:sp>
      <p:sp>
        <p:nvSpPr>
          <p:cNvPr id="36" name="TextBox 18"/>
          <p:cNvSpPr txBox="1">
            <a:spLocks noChangeArrowheads="1"/>
          </p:cNvSpPr>
          <p:nvPr/>
        </p:nvSpPr>
        <p:spPr bwMode="auto">
          <a:xfrm>
            <a:off x="1509282" y="2605149"/>
            <a:ext cx="4411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18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00400" y="2595307"/>
            <a:ext cx="561212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C000"/>
                </a:solidFill>
              </a:rPr>
              <a:t>Draw and label the triangle:  </a:t>
            </a:r>
            <a:r>
              <a:rPr lang="en-US" sz="2000" b="1" dirty="0"/>
              <a:t>18 (</a:t>
            </a:r>
            <a:r>
              <a:rPr lang="en-US" sz="2000" b="1" dirty="0">
                <a:solidFill>
                  <a:srgbClr val="FFFF00"/>
                </a:solidFill>
              </a:rPr>
              <a:t>H</a:t>
            </a:r>
            <a:r>
              <a:rPr lang="en-US" sz="2000" b="1" dirty="0"/>
              <a:t>) is the length of the ladder and it is 10 feet up (</a:t>
            </a:r>
            <a:r>
              <a:rPr lang="en-US" sz="2000" b="1" dirty="0">
                <a:solidFill>
                  <a:srgbClr val="FFFF00"/>
                </a:solidFill>
              </a:rPr>
              <a:t>O</a:t>
            </a:r>
            <a:r>
              <a:rPr lang="en-US" sz="2000" b="1" dirty="0"/>
              <a:t>) the vertical wall of the gym.  x is the angle the ladder forms with the floor and (</a:t>
            </a:r>
            <a:r>
              <a:rPr lang="en-US" sz="2000" b="1" dirty="0">
                <a:solidFill>
                  <a:srgbClr val="FFFF00"/>
                </a:solidFill>
              </a:rPr>
              <a:t>A</a:t>
            </a:r>
            <a:r>
              <a:rPr lang="en-US" sz="2000" b="1" dirty="0"/>
              <a:t>) is not given.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Since we have </a:t>
            </a:r>
            <a:r>
              <a:rPr lang="en-US" sz="2000" b="1" dirty="0">
                <a:solidFill>
                  <a:srgbClr val="FFFF00"/>
                </a:solidFill>
              </a:rPr>
              <a:t>O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FFFF00"/>
                </a:solidFill>
              </a:rPr>
              <a:t>H</a:t>
            </a:r>
            <a:r>
              <a:rPr lang="en-US" sz="2000" b="1" dirty="0"/>
              <a:t>, we need to use </a:t>
            </a:r>
            <a:r>
              <a:rPr lang="en-US" sz="2400" b="1" dirty="0">
                <a:solidFill>
                  <a:srgbClr val="FFFF00"/>
                </a:solidFill>
              </a:rPr>
              <a:t>sin</a:t>
            </a:r>
          </a:p>
          <a:p>
            <a:pPr>
              <a:defRPr/>
            </a:pPr>
            <a:endParaRPr lang="en-US" sz="2000" b="1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2000" b="1" dirty="0"/>
              <a:t>sin x° = 10/18          </a:t>
            </a:r>
            <a:r>
              <a:rPr lang="en-US" sz="2000" b="1" dirty="0">
                <a:solidFill>
                  <a:srgbClr val="FFC000"/>
                </a:solidFill>
              </a:rPr>
              <a:t>[variable is angle]</a:t>
            </a:r>
          </a:p>
          <a:p>
            <a:pPr>
              <a:defRPr/>
            </a:pPr>
            <a:endParaRPr lang="en-US" sz="2000" b="1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2000" b="1" dirty="0"/>
              <a:t>sin</a:t>
            </a:r>
            <a:r>
              <a:rPr lang="en-US" sz="2000" b="1" baseline="30000" dirty="0"/>
              <a:t>-1</a:t>
            </a:r>
            <a:r>
              <a:rPr lang="en-US" sz="2000" b="1" dirty="0"/>
              <a:t> (10/18) = x = 33.75°</a:t>
            </a:r>
          </a:p>
        </p:txBody>
      </p:sp>
      <p:sp>
        <p:nvSpPr>
          <p:cNvPr id="38" name="TextBox 20"/>
          <p:cNvSpPr txBox="1">
            <a:spLocks noChangeArrowheads="1"/>
          </p:cNvSpPr>
          <p:nvPr/>
        </p:nvSpPr>
        <p:spPr bwMode="auto">
          <a:xfrm>
            <a:off x="1015570" y="3268089"/>
            <a:ext cx="4154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x°</a:t>
            </a:r>
          </a:p>
        </p:txBody>
      </p:sp>
      <p:sp>
        <p:nvSpPr>
          <p:cNvPr id="39" name="Rectangle 21"/>
          <p:cNvSpPr>
            <a:spLocks noChangeArrowheads="1"/>
          </p:cNvSpPr>
          <p:nvPr/>
        </p:nvSpPr>
        <p:spPr bwMode="auto">
          <a:xfrm>
            <a:off x="290082" y="4406645"/>
            <a:ext cx="2362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CCFF"/>
                </a:solidFill>
              </a:rPr>
              <a:t>Since x is the angle, we need to use inverse trig function, 2</a:t>
            </a:r>
            <a:r>
              <a:rPr lang="en-US" altLang="en-US" sz="2000" b="1" baseline="30000" dirty="0">
                <a:solidFill>
                  <a:srgbClr val="FFCCFF"/>
                </a:solidFill>
              </a:rPr>
              <a:t>nd</a:t>
            </a:r>
            <a:r>
              <a:rPr lang="en-US" altLang="en-US" sz="2000" b="1" dirty="0">
                <a:solidFill>
                  <a:srgbClr val="FFCCFF"/>
                </a:solidFill>
              </a:rPr>
              <a:t> Key then trig function </a:t>
            </a:r>
            <a:endParaRPr lang="en-US" altLang="en-US" sz="20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5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Go over the basics of Trigonometry</a:t>
            </a:r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229600" cy="833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pPr eaLnBrk="1" hangingPunct="1"/>
            <a:r>
              <a:rPr lang="en-US" altLang="en-US" sz="2800" b="1" i="1" dirty="0" smtClean="0">
                <a:solidFill>
                  <a:srgbClr val="FFFF00"/>
                </a:solidFill>
              </a:rPr>
              <a:t>Cosine, abbreviated cos</a:t>
            </a:r>
          </a:p>
          <a:p>
            <a:pPr eaLnBrk="1" hangingPunct="1"/>
            <a:r>
              <a:rPr lang="en-US" altLang="en-US" sz="2800" b="1" i="1" dirty="0" smtClean="0">
                <a:solidFill>
                  <a:srgbClr val="FFFF00"/>
                </a:solidFill>
              </a:rPr>
              <a:t>Sine, abbreviated sin</a:t>
            </a:r>
          </a:p>
          <a:p>
            <a:pPr eaLnBrk="1" hangingPunct="1"/>
            <a:r>
              <a:rPr lang="en-US" altLang="en-US" sz="2800" b="1" i="1" dirty="0" smtClean="0">
                <a:solidFill>
                  <a:srgbClr val="FFFF00"/>
                </a:solidFill>
              </a:rPr>
              <a:t>Tangent, abbreviated tan</a:t>
            </a:r>
          </a:p>
          <a:p>
            <a:pPr marL="0" indent="0" eaLnBrk="1" hangingPunct="1">
              <a:buNone/>
            </a:pPr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Trigonometric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/>
              <a:t>Sin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dirty="0" smtClean="0"/>
              <a:t>(</a:t>
            </a:r>
            <a:r>
              <a:rPr lang="en-US" altLang="en-US" sz="2400" b="1" dirty="0" smtClean="0">
                <a:solidFill>
                  <a:srgbClr val="FF7C80"/>
                </a:solidFill>
              </a:rPr>
              <a:t>angle</a:t>
            </a:r>
            <a:r>
              <a:rPr lang="en-US" altLang="en-US" sz="2400" b="1" dirty="0" smtClean="0"/>
              <a:t>) =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Opposite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/ </a:t>
            </a:r>
            <a:r>
              <a:rPr lang="en-US" altLang="en-US" sz="2400" b="1" dirty="0" smtClean="0">
                <a:solidFill>
                  <a:srgbClr val="99FFCC"/>
                </a:solidFill>
              </a:rPr>
              <a:t>Hypotenuse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/>
              <a:t>Cos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dirty="0" smtClean="0"/>
              <a:t>(</a:t>
            </a:r>
            <a:r>
              <a:rPr lang="en-US" altLang="en-US" sz="2400" b="1" dirty="0" smtClean="0">
                <a:solidFill>
                  <a:srgbClr val="FF7C80"/>
                </a:solidFill>
              </a:rPr>
              <a:t>angle</a:t>
            </a:r>
            <a:r>
              <a:rPr lang="en-US" altLang="en-US" sz="2400" b="1" dirty="0" smtClean="0"/>
              <a:t>) =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Adjacent / </a:t>
            </a:r>
            <a:r>
              <a:rPr lang="en-US" altLang="en-US" sz="2400" b="1" dirty="0" smtClean="0">
                <a:solidFill>
                  <a:srgbClr val="99FFCC"/>
                </a:solidFill>
              </a:rPr>
              <a:t>Hypotenuse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/>
              <a:t>Tan (</a:t>
            </a:r>
            <a:r>
              <a:rPr lang="en-US" altLang="en-US" sz="2400" b="1" dirty="0" smtClean="0">
                <a:solidFill>
                  <a:srgbClr val="FF7C80"/>
                </a:solidFill>
              </a:rPr>
              <a:t>angle</a:t>
            </a:r>
            <a:r>
              <a:rPr lang="en-US" altLang="en-US" sz="2400" b="1" dirty="0" smtClean="0"/>
              <a:t>) =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Opposite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/ Adjacent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/>
              <a:t>SOH – CAH – TOA (or others) to help remember the definitions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>
                <a:solidFill>
                  <a:srgbClr val="FFFF00"/>
                </a:solidFill>
              </a:rPr>
              <a:t>Some Old Hillbilly Caught Another Hillbilly Throwing Old Apples</a:t>
            </a:r>
            <a:endParaRPr lang="en-US" altLang="en-US" sz="2400" b="1" dirty="0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2000" b="1" dirty="0" smtClean="0"/>
          </a:p>
          <a:p>
            <a:pPr lvl="1" eaLnBrk="1" hangingPunct="1">
              <a:lnSpc>
                <a:spcPct val="80000"/>
              </a:lnSpc>
            </a:pP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</a:pPr>
            <a:endParaRPr lang="en-US" altLang="en-US" sz="2400" b="1" dirty="0" smtClean="0">
              <a:solidFill>
                <a:srgbClr val="FFFF00"/>
              </a:solidFill>
            </a:endParaRPr>
          </a:p>
        </p:txBody>
      </p:sp>
      <p:sp>
        <p:nvSpPr>
          <p:cNvPr id="7173" name="Text Box 10"/>
          <p:cNvSpPr txBox="1">
            <a:spLocks noChangeAspect="1" noChangeArrowheads="1"/>
          </p:cNvSpPr>
          <p:nvPr/>
        </p:nvSpPr>
        <p:spPr bwMode="auto">
          <a:xfrm rot="5400000">
            <a:off x="8166100" y="1360488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C000"/>
                </a:solidFill>
                <a:latin typeface="Times New Roman" pitchFamily="18" charset="0"/>
              </a:rPr>
              <a:t>opposite</a:t>
            </a:r>
          </a:p>
        </p:txBody>
      </p:sp>
      <p:sp>
        <p:nvSpPr>
          <p:cNvPr id="7174" name="Text Box 12"/>
          <p:cNvSpPr txBox="1">
            <a:spLocks noChangeAspect="1" noChangeArrowheads="1"/>
          </p:cNvSpPr>
          <p:nvPr/>
        </p:nvSpPr>
        <p:spPr bwMode="auto">
          <a:xfrm rot="-2721956">
            <a:off x="6988176" y="1244600"/>
            <a:ext cx="1300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99FFCC"/>
                </a:solidFill>
                <a:latin typeface="Times New Roman" pitchFamily="18" charset="0"/>
              </a:rPr>
              <a:t>hypotenuse</a:t>
            </a:r>
          </a:p>
        </p:txBody>
      </p:sp>
      <p:grpSp>
        <p:nvGrpSpPr>
          <p:cNvPr id="7175" name="Group 15"/>
          <p:cNvGrpSpPr>
            <a:grpSpLocks noChangeAspect="1"/>
          </p:cNvGrpSpPr>
          <p:nvPr/>
        </p:nvGrpSpPr>
        <p:grpSpPr bwMode="auto">
          <a:xfrm>
            <a:off x="7015163" y="785813"/>
            <a:ext cx="1463675" cy="1554162"/>
            <a:chOff x="7600950" y="938213"/>
            <a:chExt cx="976313" cy="1036637"/>
          </a:xfrm>
        </p:grpSpPr>
        <p:sp>
          <p:nvSpPr>
            <p:cNvPr id="7179" name="AutoShape 9"/>
            <p:cNvSpPr>
              <a:spLocks noChangeAspect="1" noChangeArrowheads="1"/>
            </p:cNvSpPr>
            <p:nvPr/>
          </p:nvSpPr>
          <p:spPr bwMode="auto">
            <a:xfrm rot="-5400000">
              <a:off x="7570788" y="968375"/>
              <a:ext cx="1036637" cy="976313"/>
            </a:xfrm>
            <a:prstGeom prst="rtTriangl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7180" name="Rectangle 13"/>
            <p:cNvSpPr>
              <a:spLocks noChangeAspect="1" noChangeArrowheads="1"/>
            </p:cNvSpPr>
            <p:nvPr/>
          </p:nvSpPr>
          <p:spPr bwMode="auto">
            <a:xfrm>
              <a:off x="8391525" y="1789113"/>
              <a:ext cx="184150" cy="1825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7176" name="Rectangle 15"/>
          <p:cNvSpPr>
            <a:spLocks noChangeArrowheads="1"/>
          </p:cNvSpPr>
          <p:nvPr/>
        </p:nvSpPr>
        <p:spPr bwMode="auto">
          <a:xfrm>
            <a:off x="7235825" y="2328863"/>
            <a:ext cx="1031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adjacent</a:t>
            </a:r>
          </a:p>
        </p:txBody>
      </p:sp>
      <p:sp>
        <p:nvSpPr>
          <p:cNvPr id="7177" name="Text Box 11"/>
          <p:cNvSpPr txBox="1">
            <a:spLocks noChangeAspect="1" noChangeArrowheads="1"/>
          </p:cNvSpPr>
          <p:nvPr/>
        </p:nvSpPr>
        <p:spPr bwMode="auto">
          <a:xfrm>
            <a:off x="7227888" y="197485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</a:rPr>
              <a:t>angle</a:t>
            </a:r>
            <a:endParaRPr lang="en-US" alt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1450" y="160338"/>
            <a:ext cx="8755380" cy="1143000"/>
          </a:xfrm>
        </p:spPr>
        <p:txBody>
          <a:bodyPr/>
          <a:lstStyle/>
          <a:p>
            <a:r>
              <a:rPr lang="en-US" altLang="en-US" sz="3200" b="1" dirty="0"/>
              <a:t>Trig Relationship between two acute </a:t>
            </a:r>
            <a:r>
              <a:rPr lang="en-US" altLang="en-US" sz="3200" b="1" dirty="0" smtClean="0"/>
              <a:t>angles</a:t>
            </a:r>
            <a:endParaRPr lang="en-US" sz="3200" dirty="0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14828" y="1752600"/>
            <a:ext cx="2209800" cy="2514600"/>
            <a:chOff x="768" y="-48"/>
            <a:chExt cx="1392" cy="1584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>
              <a:off x="1008" y="240"/>
              <a:ext cx="855" cy="1009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008" y="1072"/>
              <a:ext cx="138" cy="17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768" y="62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296" y="124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440" y="57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905" y="120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873" y="-48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B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816" y="1200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58357" y="3110596"/>
            <a:ext cx="53006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Sin B is opposite over hypotenuse:   b/c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Cos B is adjacent over hypotenuse:  a/c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Tan B is opposite over adjacent:  b/a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097055" y="1542871"/>
            <a:ext cx="53019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Sin A is opposite over hypotenuse:   a/c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Cos A is adjacent over hypotenuse:  b/c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Tan A is opposite over adjacent:  a/b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130778" y="4743152"/>
            <a:ext cx="6594819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So, Sin A = Cos B and Cos A = Sin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a</a:t>
            </a:r>
            <a:r>
              <a:rPr lang="en-US" altLang="en-US" sz="2800" b="1" baseline="30000" dirty="0">
                <a:solidFill>
                  <a:srgbClr val="FFFF00"/>
                </a:solidFill>
              </a:rPr>
              <a:t>2 </a:t>
            </a:r>
            <a:r>
              <a:rPr lang="en-US" altLang="en-US" sz="2800" b="1" dirty="0">
                <a:solidFill>
                  <a:srgbClr val="FFFF00"/>
                </a:solidFill>
              </a:rPr>
              <a:t>+ b</a:t>
            </a:r>
            <a:r>
              <a:rPr lang="en-US" altLang="en-US" sz="2800" b="1" baseline="30000" dirty="0">
                <a:solidFill>
                  <a:srgbClr val="FFFF00"/>
                </a:solidFill>
              </a:rPr>
              <a:t>2</a:t>
            </a:r>
            <a:r>
              <a:rPr lang="en-US" altLang="en-US" sz="2800" b="1" dirty="0">
                <a:solidFill>
                  <a:srgbClr val="FFFF00"/>
                </a:solidFill>
              </a:rPr>
              <a:t>  = c</a:t>
            </a:r>
            <a:r>
              <a:rPr lang="en-US" altLang="en-US" sz="2800" b="1" baseline="30000" dirty="0">
                <a:solidFill>
                  <a:srgbClr val="FFFF00"/>
                </a:solidFill>
              </a:rPr>
              <a:t>2</a:t>
            </a:r>
            <a:r>
              <a:rPr lang="en-US" altLang="en-US" sz="2800" b="1" dirty="0">
                <a:solidFill>
                  <a:srgbClr val="FFFF00"/>
                </a:solidFill>
              </a:rPr>
              <a:t>  (from Pythagorean Theorem)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FF00"/>
                </a:solidFill>
                <a:sym typeface="Symbol" pitchFamily="18" charset="2"/>
              </a:rPr>
              <a:t>mA</a:t>
            </a:r>
            <a:r>
              <a:rPr lang="en-US" altLang="en-US" sz="2800" b="1" dirty="0">
                <a:solidFill>
                  <a:srgbClr val="FFFF00"/>
                </a:solidFill>
                <a:sym typeface="Symbol" pitchFamily="18" charset="2"/>
              </a:rPr>
              <a:t> + </a:t>
            </a:r>
            <a:r>
              <a:rPr lang="en-US" altLang="en-US" sz="2800" b="1" dirty="0" err="1">
                <a:solidFill>
                  <a:srgbClr val="FFFF00"/>
                </a:solidFill>
                <a:sym typeface="Symbol" pitchFamily="18" charset="2"/>
              </a:rPr>
              <a:t>mB</a:t>
            </a:r>
            <a:r>
              <a:rPr lang="en-US" altLang="en-US" sz="2800" b="1" dirty="0">
                <a:solidFill>
                  <a:srgbClr val="FFFF00"/>
                </a:solidFill>
                <a:sym typeface="Symbol" pitchFamily="18" charset="2"/>
              </a:rPr>
              <a:t> = 90°      (3’s of ∆ = 180°)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1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Trig Problems Steps to Solution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936625"/>
            <a:ext cx="8578850" cy="5599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1</a:t>
            </a:r>
            <a:r>
              <a:rPr lang="en-US" altLang="en-US" sz="2800" b="1" smtClean="0"/>
              <a:t>:  Label sides (A, H, O) based on angle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2</a:t>
            </a:r>
            <a:r>
              <a:rPr lang="en-US" altLang="en-US" sz="2800" b="1" smtClean="0"/>
              <a:t>:  Identify trig function to 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3</a:t>
            </a:r>
            <a:r>
              <a:rPr lang="en-US" altLang="en-US" sz="2800" b="1" smtClean="0"/>
              <a:t>:  Set up equation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4</a:t>
            </a:r>
            <a:r>
              <a:rPr lang="en-US" altLang="en-US" sz="2800" b="1" smtClean="0"/>
              <a:t>:  Solve for variable (1 of these methods)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in top of fraction, multiply both sides by the bottom to get “x = …”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b="1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in bottom of fraction, x </a:t>
            </a:r>
            <a:r>
              <a:rPr lang="en-US" altLang="en-US" sz="2400" b="1" i="1" u="sng" smtClean="0"/>
              <a:t>trades places </a:t>
            </a:r>
            <a:r>
              <a:rPr lang="en-US" altLang="en-US" sz="2400" b="1" smtClean="0"/>
              <a:t>with what’s on the other side of the = sign to get “x = …”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b="1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the angle, use inverse trig function notation to get “x = …”</a:t>
            </a:r>
            <a:endParaRPr lang="en-US" altLang="en-US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4881563" y="3135313"/>
            <a:ext cx="42799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x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sin 23° = -------             x = 45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 </a:t>
            </a:r>
            <a:r>
              <a:rPr lang="en-US" altLang="en-US" b="1">
                <a:solidFill>
                  <a:srgbClr val="FFFF00"/>
                </a:solidFill>
              </a:rPr>
              <a:t>sin 23° 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45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746625" y="4635500"/>
            <a:ext cx="3881438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21                          21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cos 41° = -------             x = ---------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  x                      cos 41° 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4851400" y="5972175"/>
            <a:ext cx="397192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23                                 23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tan x° = -------             x = tan </a:t>
            </a:r>
            <a:r>
              <a:rPr lang="en-US" altLang="en-US" b="1" baseline="30000">
                <a:solidFill>
                  <a:srgbClr val="FFFF00"/>
                </a:solidFill>
              </a:rPr>
              <a:t>-1    </a:t>
            </a:r>
            <a:r>
              <a:rPr lang="en-US" altLang="en-US" b="1">
                <a:solidFill>
                  <a:srgbClr val="FFFF00"/>
                </a:solidFill>
              </a:rPr>
              <a:t>-----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37                                 37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1:   (variable on top</a:t>
            </a:r>
            <a:r>
              <a:rPr lang="en-US" altLang="en-US" sz="3600" b="1" dirty="0" smtClean="0"/>
              <a:t>)</a:t>
            </a:r>
            <a:endParaRPr lang="en-US" sz="3600" dirty="0"/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458254" y="4398993"/>
            <a:ext cx="1219200" cy="1757364"/>
            <a:chOff x="64" y="4182"/>
            <a:chExt cx="768" cy="1107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64" y="4182"/>
              <a:ext cx="768" cy="1107"/>
              <a:chOff x="384" y="1703"/>
              <a:chExt cx="768" cy="1107"/>
            </a:xfrm>
          </p:grpSpPr>
          <p:sp>
            <p:nvSpPr>
              <p:cNvPr id="8" name="AutoShape 39"/>
              <p:cNvSpPr>
                <a:spLocks noChangeArrowheads="1"/>
              </p:cNvSpPr>
              <p:nvPr/>
            </p:nvSpPr>
            <p:spPr bwMode="auto">
              <a:xfrm rot="-5400000">
                <a:off x="360" y="1727"/>
                <a:ext cx="816" cy="768"/>
              </a:xfrm>
              <a:prstGeom prst="rtTriangl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000"/>
              </a:p>
            </p:txBody>
          </p:sp>
          <p:sp>
            <p:nvSpPr>
              <p:cNvPr id="9" name="Text Box 40"/>
              <p:cNvSpPr txBox="1">
                <a:spLocks noChangeArrowheads="1"/>
              </p:cNvSpPr>
              <p:nvPr/>
            </p:nvSpPr>
            <p:spPr bwMode="auto">
              <a:xfrm>
                <a:off x="720" y="251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/>
                  <a:t>x</a:t>
                </a:r>
              </a:p>
            </p:txBody>
          </p:sp>
          <p:sp>
            <p:nvSpPr>
              <p:cNvPr id="10" name="Text Box 41"/>
              <p:cNvSpPr txBox="1">
                <a:spLocks noChangeArrowheads="1"/>
              </p:cNvSpPr>
              <p:nvPr/>
            </p:nvSpPr>
            <p:spPr bwMode="auto">
              <a:xfrm>
                <a:off x="468" y="2287"/>
                <a:ext cx="38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C00000"/>
                    </a:solidFill>
                  </a:rPr>
                  <a:t>37</a:t>
                </a:r>
                <a:r>
                  <a:rPr lang="en-US" alt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°</a:t>
                </a:r>
              </a:p>
            </p:txBody>
          </p:sp>
          <p:sp>
            <p:nvSpPr>
              <p:cNvPr id="11" name="Text Box 42"/>
              <p:cNvSpPr txBox="1">
                <a:spLocks noChangeArrowheads="1"/>
              </p:cNvSpPr>
              <p:nvPr/>
            </p:nvSpPr>
            <p:spPr bwMode="auto">
              <a:xfrm>
                <a:off x="538" y="1820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16</a:t>
                </a:r>
              </a:p>
            </p:txBody>
          </p:sp>
        </p:grp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686" y="486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000"/>
            </a:p>
          </p:txBody>
        </p:sp>
      </p:grpSp>
      <p:sp>
        <p:nvSpPr>
          <p:cNvPr id="13" name="TextBox 27"/>
          <p:cNvSpPr txBox="1">
            <a:spLocks noChangeArrowheads="1"/>
          </p:cNvSpPr>
          <p:nvPr/>
        </p:nvSpPr>
        <p:spPr bwMode="auto">
          <a:xfrm>
            <a:off x="534454" y="4856187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14" name="TextBox 30"/>
          <p:cNvSpPr txBox="1">
            <a:spLocks noChangeArrowheads="1"/>
          </p:cNvSpPr>
          <p:nvPr/>
        </p:nvSpPr>
        <p:spPr bwMode="auto">
          <a:xfrm>
            <a:off x="763054" y="5694387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15" name="TextBox 33"/>
          <p:cNvSpPr txBox="1">
            <a:spLocks noChangeArrowheads="1"/>
          </p:cNvSpPr>
          <p:nvPr/>
        </p:nvSpPr>
        <p:spPr bwMode="auto">
          <a:xfrm>
            <a:off x="1677454" y="4932387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6" name="TextBox 36"/>
          <p:cNvSpPr txBox="1">
            <a:spLocks noChangeArrowheads="1"/>
          </p:cNvSpPr>
          <p:nvPr/>
        </p:nvSpPr>
        <p:spPr bwMode="auto">
          <a:xfrm>
            <a:off x="2411469" y="1231848"/>
            <a:ext cx="59695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16 is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> , x is </a:t>
            </a:r>
            <a:r>
              <a:rPr lang="en-US" altLang="en-US" sz="2400" b="1" dirty="0">
                <a:solidFill>
                  <a:srgbClr val="FFFF00"/>
                </a:solidFill>
              </a:rPr>
              <a:t>A</a:t>
            </a:r>
            <a:r>
              <a:rPr lang="en-US" altLang="en-US" sz="2400" b="1" dirty="0"/>
              <a:t>  and  no value for </a:t>
            </a:r>
            <a:r>
              <a:rPr lang="en-US" altLang="en-US" sz="2400" b="1" dirty="0">
                <a:solidFill>
                  <a:srgbClr val="FFFF00"/>
                </a:solidFill>
              </a:rPr>
              <a:t>O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400" b="1" dirty="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Since we have </a:t>
            </a:r>
            <a:r>
              <a:rPr lang="en-US" altLang="en-US" sz="2400" b="1" dirty="0">
                <a:solidFill>
                  <a:srgbClr val="FFFF00"/>
                </a:solidFill>
              </a:rPr>
              <a:t>A </a:t>
            </a:r>
            <a:r>
              <a:rPr lang="en-US" altLang="en-US" sz="2400" b="1" dirty="0"/>
              <a:t>and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> we need to use </a:t>
            </a:r>
            <a:r>
              <a:rPr lang="en-US" altLang="en-US" sz="2400" b="1" dirty="0">
                <a:solidFill>
                  <a:srgbClr val="FFFF00"/>
                </a:solidFill>
              </a:rPr>
              <a:t>cos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>                       x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cos (37°) =  -----</a:t>
            </a:r>
            <a:br>
              <a:rPr lang="en-US" altLang="en-US" sz="2400" b="1" dirty="0"/>
            </a:br>
            <a:r>
              <a:rPr lang="en-US" altLang="en-US" sz="2400" b="1" dirty="0"/>
              <a:t>                      16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endParaRPr lang="en-US" altLang="en-US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16 cos (37°) = x = 12.78               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4723452" y="5560696"/>
            <a:ext cx="365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Use 90 – 37 = 53 to find the other angle, y</a:t>
            </a:r>
          </a:p>
        </p:txBody>
      </p:sp>
      <p:sp>
        <p:nvSpPr>
          <p:cNvPr id="18" name="Text Box 41"/>
          <p:cNvSpPr txBox="1">
            <a:spLocks noChangeArrowheads="1"/>
          </p:cNvSpPr>
          <p:nvPr/>
        </p:nvSpPr>
        <p:spPr bwMode="auto">
          <a:xfrm>
            <a:off x="1289469" y="4627587"/>
            <a:ext cx="4619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y</a:t>
            </a:r>
            <a:r>
              <a:rPr lang="en-US" altLang="en-US" sz="2400" b="1" dirty="0">
                <a:solidFill>
                  <a:srgbClr val="FF0000"/>
                </a:solidFill>
                <a:cs typeface="Times New Roman" pitchFamily="18" charset="0"/>
              </a:rPr>
              <a:t>°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738336" y="2605941"/>
            <a:ext cx="3051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C000"/>
                </a:solidFill>
              </a:rPr>
              <a:t>(x is on top multiply both sides by bottom)</a:t>
            </a:r>
          </a:p>
        </p:txBody>
      </p:sp>
    </p:spTree>
    <p:extLst>
      <p:ext uri="{BB962C8B-B14F-4D97-AF65-F5344CB8AC3E}">
        <p14:creationId xmlns:p14="http://schemas.microsoft.com/office/powerpoint/2010/main" val="337146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</a:t>
            </a:r>
            <a:r>
              <a:rPr lang="en-US" altLang="en-US" sz="3600" b="1" dirty="0" smtClean="0"/>
              <a:t>2:   </a:t>
            </a:r>
            <a:r>
              <a:rPr lang="en-US" altLang="en-US" sz="3600" b="1" dirty="0"/>
              <a:t>(variable on </a:t>
            </a:r>
            <a:r>
              <a:rPr lang="en-US" altLang="en-US" sz="3600" b="1" dirty="0" smtClean="0"/>
              <a:t>bottom)</a:t>
            </a:r>
            <a:endParaRPr lang="en-US" sz="3600" dirty="0"/>
          </a:p>
        </p:txBody>
      </p:sp>
      <p:grpSp>
        <p:nvGrpSpPr>
          <p:cNvPr id="21" name="Group 27"/>
          <p:cNvGrpSpPr>
            <a:grpSpLocks/>
          </p:cNvGrpSpPr>
          <p:nvPr/>
        </p:nvGrpSpPr>
        <p:grpSpPr bwMode="auto">
          <a:xfrm>
            <a:off x="405016" y="4460687"/>
            <a:ext cx="1743075" cy="1744664"/>
            <a:chOff x="2208" y="2880"/>
            <a:chExt cx="1098" cy="1099"/>
          </a:xfrm>
        </p:grpSpPr>
        <p:grpSp>
          <p:nvGrpSpPr>
            <p:cNvPr id="22" name="Group 28"/>
            <p:cNvGrpSpPr>
              <a:grpSpLocks/>
            </p:cNvGrpSpPr>
            <p:nvPr/>
          </p:nvGrpSpPr>
          <p:grpSpPr bwMode="auto">
            <a:xfrm>
              <a:off x="2208" y="2880"/>
              <a:ext cx="1098" cy="1099"/>
              <a:chOff x="1152" y="2616"/>
              <a:chExt cx="1098" cy="1099"/>
            </a:xfrm>
          </p:grpSpPr>
          <p:sp>
            <p:nvSpPr>
              <p:cNvPr id="24" name="AutoShape 29"/>
              <p:cNvSpPr>
                <a:spLocks noChangeArrowheads="1"/>
              </p:cNvSpPr>
              <p:nvPr/>
            </p:nvSpPr>
            <p:spPr bwMode="auto">
              <a:xfrm rot="-5400000">
                <a:off x="1128" y="2640"/>
                <a:ext cx="816" cy="768"/>
              </a:xfrm>
              <a:prstGeom prst="rtTriangl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000"/>
              </a:p>
            </p:txBody>
          </p:sp>
          <p:sp>
            <p:nvSpPr>
              <p:cNvPr id="25" name="Text Box 30"/>
              <p:cNvSpPr txBox="1">
                <a:spLocks noChangeArrowheads="1"/>
              </p:cNvSpPr>
              <p:nvPr/>
            </p:nvSpPr>
            <p:spPr bwMode="auto">
              <a:xfrm>
                <a:off x="1512" y="3424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x</a:t>
                </a:r>
              </a:p>
            </p:txBody>
          </p:sp>
          <p:sp>
            <p:nvSpPr>
              <p:cNvPr id="26" name="Text Box 31"/>
              <p:cNvSpPr txBox="1">
                <a:spLocks noChangeArrowheads="1"/>
              </p:cNvSpPr>
              <p:nvPr/>
            </p:nvSpPr>
            <p:spPr bwMode="auto">
              <a:xfrm>
                <a:off x="1940" y="2992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/>
                  <a:t>19</a:t>
                </a:r>
              </a:p>
            </p:txBody>
          </p:sp>
          <p:sp>
            <p:nvSpPr>
              <p:cNvPr id="27" name="Text Box 32"/>
              <p:cNvSpPr txBox="1">
                <a:spLocks noChangeArrowheads="1"/>
              </p:cNvSpPr>
              <p:nvPr/>
            </p:nvSpPr>
            <p:spPr bwMode="auto">
              <a:xfrm>
                <a:off x="1223" y="3214"/>
                <a:ext cx="38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C00000"/>
                    </a:solidFill>
                  </a:rPr>
                  <a:t>42</a:t>
                </a:r>
                <a:r>
                  <a:rPr lang="en-US" alt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°</a:t>
                </a:r>
              </a:p>
            </p:txBody>
          </p:sp>
        </p:grpSp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2832" y="355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000"/>
            </a:p>
          </p:txBody>
        </p:sp>
      </p:grpSp>
      <p:sp>
        <p:nvSpPr>
          <p:cNvPr id="28" name="TextBox 28"/>
          <p:cNvSpPr txBox="1">
            <a:spLocks noChangeArrowheads="1"/>
          </p:cNvSpPr>
          <p:nvPr/>
        </p:nvSpPr>
        <p:spPr bwMode="auto">
          <a:xfrm>
            <a:off x="633616" y="4917884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09816" y="5756084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0" name="TextBox 34"/>
          <p:cNvSpPr txBox="1">
            <a:spLocks noChangeArrowheads="1"/>
          </p:cNvSpPr>
          <p:nvPr/>
        </p:nvSpPr>
        <p:spPr bwMode="auto">
          <a:xfrm>
            <a:off x="1624216" y="4841684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1" name="TextBox 37"/>
          <p:cNvSpPr txBox="1">
            <a:spLocks noChangeArrowheads="1"/>
          </p:cNvSpPr>
          <p:nvPr/>
        </p:nvSpPr>
        <p:spPr bwMode="auto">
          <a:xfrm>
            <a:off x="1914729" y="1230141"/>
            <a:ext cx="691054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19 is </a:t>
            </a:r>
            <a:r>
              <a:rPr lang="en-US" altLang="en-US" sz="2400" b="1" dirty="0">
                <a:solidFill>
                  <a:srgbClr val="FFFF00"/>
                </a:solidFill>
              </a:rPr>
              <a:t>O </a:t>
            </a:r>
            <a:r>
              <a:rPr lang="en-US" altLang="en-US" sz="2400" b="1" dirty="0"/>
              <a:t>, x is </a:t>
            </a:r>
            <a:r>
              <a:rPr lang="en-US" altLang="en-US" sz="2400" b="1" dirty="0">
                <a:solidFill>
                  <a:srgbClr val="FFFF00"/>
                </a:solidFill>
              </a:rPr>
              <a:t>A</a:t>
            </a:r>
            <a:r>
              <a:rPr lang="en-US" altLang="en-US" sz="2400" b="1" dirty="0"/>
              <a:t>  and  no value for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altLang="en-US" sz="2400" b="1" dirty="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Since we have </a:t>
            </a:r>
            <a:r>
              <a:rPr lang="en-US" altLang="en-US" sz="2400" b="1" dirty="0">
                <a:solidFill>
                  <a:srgbClr val="FFFF00"/>
                </a:solidFill>
              </a:rPr>
              <a:t>O</a:t>
            </a:r>
            <a:r>
              <a:rPr lang="en-US" altLang="en-US" sz="2400" b="1" dirty="0"/>
              <a:t> and </a:t>
            </a:r>
            <a:r>
              <a:rPr lang="en-US" altLang="en-US" sz="2400" b="1" dirty="0">
                <a:solidFill>
                  <a:srgbClr val="FFFF00"/>
                </a:solidFill>
              </a:rPr>
              <a:t>A</a:t>
            </a:r>
            <a:r>
              <a:rPr lang="en-US" altLang="en-US" sz="2400" b="1" dirty="0"/>
              <a:t> (no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>) we need to use </a:t>
            </a:r>
            <a:r>
              <a:rPr lang="en-US" altLang="en-US" sz="2400" b="1" dirty="0">
                <a:solidFill>
                  <a:srgbClr val="FFFF00"/>
                </a:solidFill>
              </a:rPr>
              <a:t>tan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>                    19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tan (42°) = -----</a:t>
            </a:r>
            <a:br>
              <a:rPr lang="en-US" altLang="en-US" sz="2400" b="1" dirty="0"/>
            </a:br>
            <a:r>
              <a:rPr lang="en-US" altLang="en-US" sz="2400" b="1" dirty="0"/>
              <a:t>                      x                 </a:t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>            19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x = ------------     = 21.10</a:t>
            </a:r>
            <a:br>
              <a:rPr lang="en-US" altLang="en-US" sz="2400" b="1" dirty="0"/>
            </a:br>
            <a:r>
              <a:rPr lang="en-US" altLang="en-US" sz="2400" b="1" dirty="0"/>
              <a:t>       tan (42°)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40"/>
          <p:cNvSpPr txBox="1">
            <a:spLocks noChangeArrowheads="1"/>
          </p:cNvSpPr>
          <p:nvPr/>
        </p:nvSpPr>
        <p:spPr bwMode="auto">
          <a:xfrm>
            <a:off x="4852670" y="5773738"/>
            <a:ext cx="365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Use 90 – 37 = 53 to find the other angle, y</a:t>
            </a: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1245206" y="4613084"/>
            <a:ext cx="381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y</a:t>
            </a:r>
            <a:r>
              <a:rPr lang="en-US" altLang="en-US" sz="2400" b="1" dirty="0">
                <a:solidFill>
                  <a:srgbClr val="FF0000"/>
                </a:solidFill>
                <a:cs typeface="Times New Roman" pitchFamily="18" charset="0"/>
              </a:rPr>
              <a:t>°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5532120" y="2199636"/>
            <a:ext cx="3181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C000"/>
                </a:solidFill>
              </a:rPr>
              <a:t>(x is on bottom then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switch it </a:t>
            </a:r>
            <a:r>
              <a:rPr lang="en-US" altLang="en-US" sz="2400" b="1" dirty="0">
                <a:solidFill>
                  <a:srgbClr val="FFC000"/>
                </a:solidFill>
              </a:rPr>
              <a:t>with the trig function)</a:t>
            </a:r>
          </a:p>
        </p:txBody>
      </p:sp>
    </p:spTree>
    <p:extLst>
      <p:ext uri="{BB962C8B-B14F-4D97-AF65-F5344CB8AC3E}">
        <p14:creationId xmlns:p14="http://schemas.microsoft.com/office/powerpoint/2010/main" val="91366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0348"/>
            <a:ext cx="8229600" cy="788352"/>
          </a:xfrm>
        </p:spPr>
        <p:txBody>
          <a:bodyPr/>
          <a:lstStyle/>
          <a:p>
            <a:r>
              <a:rPr lang="en-US" altLang="en-US" sz="3600" b="1" dirty="0"/>
              <a:t>Example </a:t>
            </a:r>
            <a:r>
              <a:rPr lang="en-US" altLang="en-US" sz="3600" b="1" dirty="0" smtClean="0"/>
              <a:t>3:   </a:t>
            </a:r>
            <a:r>
              <a:rPr lang="en-US" altLang="en-US" sz="3600" b="1" dirty="0"/>
              <a:t>(variable </a:t>
            </a:r>
            <a:r>
              <a:rPr lang="en-US" altLang="en-US" sz="3600" b="1" dirty="0" smtClean="0"/>
              <a:t>is angle)</a:t>
            </a:r>
            <a:endParaRPr lang="en-US" sz="3600" dirty="0"/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408254" y="4595212"/>
            <a:ext cx="1654174" cy="1284288"/>
            <a:chOff x="2302" y="4277"/>
            <a:chExt cx="1042" cy="809"/>
          </a:xfrm>
        </p:grpSpPr>
        <p:grpSp>
          <p:nvGrpSpPr>
            <p:cNvPr id="22" name="Group 18"/>
            <p:cNvGrpSpPr>
              <a:grpSpLocks/>
            </p:cNvGrpSpPr>
            <p:nvPr/>
          </p:nvGrpSpPr>
          <p:grpSpPr bwMode="auto">
            <a:xfrm>
              <a:off x="2302" y="4277"/>
              <a:ext cx="1042" cy="809"/>
              <a:chOff x="3470" y="2628"/>
              <a:chExt cx="1042" cy="809"/>
            </a:xfrm>
          </p:grpSpPr>
          <p:sp>
            <p:nvSpPr>
              <p:cNvPr id="24" name="AutoShape 19"/>
              <p:cNvSpPr>
                <a:spLocks noChangeArrowheads="1"/>
              </p:cNvSpPr>
              <p:nvPr/>
            </p:nvSpPr>
            <p:spPr bwMode="auto">
              <a:xfrm>
                <a:off x="3696" y="2628"/>
                <a:ext cx="816" cy="768"/>
              </a:xfrm>
              <a:prstGeom prst="rtTriangle">
                <a:avLst/>
              </a:prstGeom>
              <a:solidFill>
                <a:srgbClr val="FFFFCC"/>
              </a:solidFill>
              <a:ln w="19050">
                <a:solidFill>
                  <a:srgbClr val="99FFCC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000"/>
              </a:p>
            </p:txBody>
          </p:sp>
          <p:sp>
            <p:nvSpPr>
              <p:cNvPr id="25" name="Text Box 20"/>
              <p:cNvSpPr txBox="1">
                <a:spLocks noChangeArrowheads="1"/>
              </p:cNvSpPr>
              <p:nvPr/>
            </p:nvSpPr>
            <p:spPr bwMode="auto">
              <a:xfrm>
                <a:off x="4104" y="3146"/>
                <a:ext cx="29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C00000"/>
                    </a:solidFill>
                  </a:rPr>
                  <a:t>x</a:t>
                </a:r>
                <a:r>
                  <a:rPr lang="en-US" alt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°</a:t>
                </a:r>
              </a:p>
            </p:txBody>
          </p:sp>
          <p:sp>
            <p:nvSpPr>
              <p:cNvPr id="26" name="Text Box 21"/>
              <p:cNvSpPr txBox="1">
                <a:spLocks noChangeArrowheads="1"/>
              </p:cNvSpPr>
              <p:nvPr/>
            </p:nvSpPr>
            <p:spPr bwMode="auto">
              <a:xfrm>
                <a:off x="4133" y="2837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12</a:t>
                </a:r>
              </a:p>
            </p:txBody>
          </p:sp>
          <p:sp>
            <p:nvSpPr>
              <p:cNvPr id="27" name="Text Box 22"/>
              <p:cNvSpPr txBox="1">
                <a:spLocks noChangeArrowheads="1"/>
              </p:cNvSpPr>
              <p:nvPr/>
            </p:nvSpPr>
            <p:spPr bwMode="auto">
              <a:xfrm>
                <a:off x="3470" y="276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8</a:t>
                </a:r>
              </a:p>
            </p:txBody>
          </p:sp>
        </p:grp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2528" y="4901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000"/>
            </a:p>
          </p:txBody>
        </p:sp>
      </p:grp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1336833" y="4567568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H</a:t>
            </a: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1336833" y="5814410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0" name="TextBox 35"/>
          <p:cNvSpPr txBox="1">
            <a:spLocks noChangeArrowheads="1"/>
          </p:cNvSpPr>
          <p:nvPr/>
        </p:nvSpPr>
        <p:spPr bwMode="auto">
          <a:xfrm>
            <a:off x="386029" y="5281010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1" name="TextBox 38"/>
          <p:cNvSpPr txBox="1">
            <a:spLocks noChangeArrowheads="1"/>
          </p:cNvSpPr>
          <p:nvPr/>
        </p:nvSpPr>
        <p:spPr bwMode="auto">
          <a:xfrm>
            <a:off x="1486852" y="1260902"/>
            <a:ext cx="7189789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12 is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> , 8 is </a:t>
            </a:r>
            <a:r>
              <a:rPr lang="en-US" altLang="en-US" sz="2400" b="1" dirty="0">
                <a:solidFill>
                  <a:srgbClr val="FFFF00"/>
                </a:solidFill>
              </a:rPr>
              <a:t>O</a:t>
            </a:r>
            <a:r>
              <a:rPr lang="en-US" altLang="en-US" sz="2400" b="1" dirty="0"/>
              <a:t> and no value for </a:t>
            </a:r>
            <a:r>
              <a:rPr lang="en-US" altLang="en-US" sz="2400" b="1" dirty="0">
                <a:solidFill>
                  <a:srgbClr val="FFFF00"/>
                </a:solidFill>
              </a:rPr>
              <a:t>A</a:t>
            </a:r>
            <a:r>
              <a:rPr lang="en-US" altLang="en-US" sz="2400" b="1" dirty="0"/>
              <a:t> -- </a:t>
            </a:r>
            <a:r>
              <a:rPr lang="en-US" altLang="en-US" sz="2400" b="1" dirty="0">
                <a:solidFill>
                  <a:srgbClr val="FFCCFF"/>
                </a:solidFill>
              </a:rPr>
              <a:t>x is the angle </a:t>
            </a:r>
            <a:r>
              <a:rPr lang="en-US" altLang="en-US" sz="2400" b="1" dirty="0"/>
              <a:t>!</a:t>
            </a:r>
            <a:br>
              <a:rPr lang="en-US" altLang="en-US" sz="2400" b="1" dirty="0"/>
            </a:br>
            <a:endParaRPr lang="en-US" altLang="en-US" sz="2400" b="1" dirty="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Since we have </a:t>
            </a:r>
            <a:r>
              <a:rPr lang="en-US" altLang="en-US" sz="2400" b="1" dirty="0">
                <a:solidFill>
                  <a:srgbClr val="FFFF00"/>
                </a:solidFill>
              </a:rPr>
              <a:t>O</a:t>
            </a:r>
            <a:r>
              <a:rPr lang="en-US" altLang="en-US" sz="2400" b="1" dirty="0"/>
              <a:t> and </a:t>
            </a:r>
            <a:r>
              <a:rPr lang="en-US" altLang="en-US" sz="2400" b="1" dirty="0">
                <a:solidFill>
                  <a:srgbClr val="FFFF00"/>
                </a:solidFill>
              </a:rPr>
              <a:t>H</a:t>
            </a:r>
            <a:r>
              <a:rPr lang="en-US" altLang="en-US" sz="2400" b="1" dirty="0"/>
              <a:t> we need to use </a:t>
            </a:r>
            <a:r>
              <a:rPr lang="en-US" altLang="en-US" sz="2400" b="1" dirty="0">
                <a:solidFill>
                  <a:srgbClr val="FFFF00"/>
                </a:solidFill>
              </a:rPr>
              <a:t>sin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>                    8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sin (x°) = ------                  </a:t>
            </a:r>
            <a:r>
              <a:rPr lang="en-US" altLang="en-US" sz="2400" b="1" dirty="0">
                <a:solidFill>
                  <a:srgbClr val="FFC000"/>
                </a:solidFill>
              </a:rPr>
              <a:t>(x is angle use inverse sin)</a:t>
            </a:r>
            <a:br>
              <a:rPr lang="en-US" altLang="en-US" sz="2400" b="1" dirty="0">
                <a:solidFill>
                  <a:srgbClr val="FFC000"/>
                </a:solidFill>
              </a:rPr>
            </a:br>
            <a:r>
              <a:rPr lang="en-US" altLang="en-US" sz="2400" b="1" dirty="0">
                <a:solidFill>
                  <a:srgbClr val="FF0000"/>
                </a:solidFill>
              </a:rPr>
              <a:t>                   </a:t>
            </a:r>
            <a:r>
              <a:rPr lang="en-US" altLang="en-US" sz="2400" b="1" dirty="0"/>
              <a:t>12</a:t>
            </a:r>
            <a:r>
              <a:rPr lang="en-US" altLang="en-US" sz="2400" b="1" dirty="0">
                <a:solidFill>
                  <a:srgbClr val="FF0000"/>
                </a:solidFill>
              </a:rPr>
              <a:t/>
            </a:r>
            <a:br>
              <a:rPr lang="en-US" altLang="en-US" sz="2400" b="1" dirty="0">
                <a:solidFill>
                  <a:srgbClr val="FF0000"/>
                </a:solidFill>
              </a:rPr>
            </a:br>
            <a:endParaRPr lang="en-US" altLang="en-US"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AutoNum type="arabicParenR"/>
            </a:pPr>
            <a:r>
              <a:rPr lang="en-US" altLang="en-US" sz="2400" b="1" dirty="0"/>
              <a:t>x = sin</a:t>
            </a:r>
            <a:r>
              <a:rPr lang="en-US" altLang="en-US" sz="2400" b="1" baseline="30000" dirty="0"/>
              <a:t>-1 </a:t>
            </a:r>
            <a:r>
              <a:rPr lang="en-US" altLang="en-US" sz="2400" b="1" dirty="0"/>
              <a:t>(8/12) = 48.19°</a:t>
            </a:r>
          </a:p>
        </p:txBody>
      </p:sp>
      <p:sp>
        <p:nvSpPr>
          <p:cNvPr id="32" name="TextBox 39"/>
          <p:cNvSpPr txBox="1">
            <a:spLocks noChangeArrowheads="1"/>
          </p:cNvSpPr>
          <p:nvPr/>
        </p:nvSpPr>
        <p:spPr bwMode="auto">
          <a:xfrm>
            <a:off x="3886200" y="4926985"/>
            <a:ext cx="480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Use Pythagorean Theorem to find one missing side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12² = z² + 8²   </a:t>
            </a:r>
            <a:r>
              <a:rPr lang="en-US" altLang="en-US" sz="2400" b="1" dirty="0">
                <a:solidFill>
                  <a:srgbClr val="FFFF00"/>
                </a:solidFill>
                <a:sym typeface="Wingdings" pitchFamily="2" charset="2"/>
              </a:rPr>
              <a:t>   144 = </a:t>
            </a:r>
            <a:r>
              <a:rPr lang="en-US" altLang="en-US" sz="2400" b="1" dirty="0">
                <a:solidFill>
                  <a:srgbClr val="FFFF00"/>
                </a:solidFill>
              </a:rPr>
              <a:t>z² + 64    </a:t>
            </a:r>
            <a:r>
              <a:rPr lang="en-US" altLang="en-US" sz="2400" b="1" dirty="0">
                <a:solidFill>
                  <a:srgbClr val="FFFF00"/>
                </a:solidFill>
                <a:sym typeface="Wingdings" pitchFamily="2" charset="2"/>
              </a:rPr>
              <a:t>       80 = z²        8.94 = z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1038294" y="575753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3819672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</TotalTime>
  <Words>1028</Words>
  <Application>Microsoft Office PowerPoint</Application>
  <PresentationFormat>On-screen Show (4:3)</PresentationFormat>
  <Paragraphs>171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9-T</vt:lpstr>
      <vt:lpstr>Objectives</vt:lpstr>
      <vt:lpstr>Vocabulary</vt:lpstr>
      <vt:lpstr>Trigonometric Functions</vt:lpstr>
      <vt:lpstr>Trig Relationship between two acute angles</vt:lpstr>
      <vt:lpstr>Trig Problems Steps to Solution</vt:lpstr>
      <vt:lpstr>Example 1:   (variable on top)</vt:lpstr>
      <vt:lpstr>Example 2:   (variable on bottom)</vt:lpstr>
      <vt:lpstr>Example 3:   (variable is angle)</vt:lpstr>
      <vt:lpstr>Angles of Elevation or Depression</vt:lpstr>
      <vt:lpstr>Example 1:   (variable on bottom)</vt:lpstr>
      <vt:lpstr>Example 2:   (variable on top)</vt:lpstr>
      <vt:lpstr>Example 3:   (variable is angle)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108</cp:revision>
  <cp:lastPrinted>1601-01-01T00:00:00Z</cp:lastPrinted>
  <dcterms:created xsi:type="dcterms:W3CDTF">1601-01-01T00:00:00Z</dcterms:created>
  <dcterms:modified xsi:type="dcterms:W3CDTF">2019-02-03T18:25:55Z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