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4" r:id="rId4"/>
    <p:sldId id="268" r:id="rId5"/>
    <p:sldId id="289" r:id="rId6"/>
    <p:sldId id="285" r:id="rId7"/>
    <p:sldId id="286" r:id="rId8"/>
    <p:sldId id="287" r:id="rId9"/>
    <p:sldId id="288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924B15-02EA-4B0B-91D0-D9455A5E80C4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9BD902-BD3D-4E55-B0D4-5A2A59C4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1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60BDED-793F-4158-846B-A54FDB08D94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FAEBFB-E079-45E4-927D-577D4D9865A7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5F699E-962B-4561-9D6E-36A6B85E542F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79FE5B-CBC2-4F53-857C-26F64C4352D0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E14767-433B-40AB-8FE1-D29CC956AC2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CD79E7-4E79-4D0F-8E2B-D9750543E63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D33EB0-70A3-4ED3-8FD6-5755529F611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3116-AE2E-4E5A-9828-4FBDB476F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CCD0-0958-4625-A58A-9B4BBA98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6DD4-39D9-4C6A-BDE0-D24EFD347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7430B-9CE3-4337-BA17-58BAC798E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7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AEC26-91C1-4FE0-BDD0-AAED6D89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A3B0-583E-4C7F-BA36-4923B5AD2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2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E6EA-53B7-46AF-A5FD-AB5625165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4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05862-C135-42DD-B266-128BC663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3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25E1-B552-4EA8-BD00-D2E2B1AA8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B152-D741-4E9F-8EA1-1A87F1B2D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8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5405-4A34-42B4-A465-E113DC798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349DE47-21C5-4A3E-B657-B450E642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Lesson 1 - 0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162800" cy="175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Summary to </a:t>
            </a:r>
          </a:p>
          <a:p>
            <a:pPr eaLnBrk="1" hangingPunct="1"/>
            <a:r>
              <a:rPr lang="en-US" altLang="en-US" b="1" smtClean="0"/>
              <a:t>Exploring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Summary and 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Summary</a:t>
            </a:r>
          </a:p>
          <a:p>
            <a:pPr lvl="1">
              <a:defRPr/>
            </a:pPr>
            <a:r>
              <a:rPr lang="en-US" sz="2400" b="1" dirty="0" smtClean="0">
                <a:ea typeface="+mn-ea"/>
                <a:cs typeface="+mn-cs"/>
              </a:rPr>
              <a:t>A data set contains information on a number of individuals</a:t>
            </a:r>
          </a:p>
          <a:p>
            <a:pPr lvl="1">
              <a:defRPr/>
            </a:pPr>
            <a:r>
              <a:rPr lang="en-US" sz="2400" b="1" dirty="0" smtClean="0">
                <a:ea typeface="+mn-ea"/>
                <a:cs typeface="+mn-cs"/>
              </a:rPr>
              <a:t>Information is often values for one or more variables</a:t>
            </a:r>
          </a:p>
          <a:p>
            <a:pPr lvl="1">
              <a:defRPr/>
            </a:pPr>
            <a:r>
              <a:rPr lang="en-US" sz="2400" b="1" dirty="0" smtClean="0">
                <a:ea typeface="+mn-ea"/>
                <a:cs typeface="+mn-cs"/>
              </a:rPr>
              <a:t>Variables can be categorical or quantitative</a:t>
            </a:r>
          </a:p>
          <a:p>
            <a:pPr lvl="1">
              <a:defRPr/>
            </a:pPr>
            <a:r>
              <a:rPr lang="en-US" sz="2400" b="1" dirty="0" smtClean="0">
                <a:ea typeface="+mn-ea"/>
                <a:cs typeface="+mn-cs"/>
              </a:rPr>
              <a:t>Distribution of a variable describes what values it can take on and how often</a:t>
            </a:r>
          </a:p>
          <a:p>
            <a:pPr eaLnBrk="1" hangingPunct="1">
              <a:defRPr/>
            </a:pPr>
            <a:endParaRPr lang="en-US" sz="1600" b="1" dirty="0" smtClean="0"/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Homework</a:t>
            </a:r>
          </a:p>
          <a:p>
            <a:pPr lvl="1" eaLnBrk="1" hangingPunct="1">
              <a:defRPr/>
            </a:pPr>
            <a:r>
              <a:rPr lang="en-US" sz="2400" b="1" dirty="0" smtClean="0"/>
              <a:t>Pg 7-8, problems 1, 3, 5, 7,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Chapter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r>
              <a:rPr lang="en-US" altLang="en-US" sz="2400" b="1" smtClean="0"/>
              <a:t>Use a variety of graphical techniques to display a distribution.  These should include bar graphs, pie charts, stemplots, histograms, ogives, time plots, and Boxplots</a:t>
            </a:r>
          </a:p>
          <a:p>
            <a:r>
              <a:rPr lang="en-US" altLang="en-US" sz="2400" b="1" smtClean="0"/>
              <a:t>Interpret graphical displays in terms of the shape, center, and spread of the distribution, as well as gaps and outliers</a:t>
            </a:r>
          </a:p>
          <a:p>
            <a:r>
              <a:rPr lang="en-US" altLang="en-US" sz="2400" b="1" smtClean="0"/>
              <a:t>Use a variety of numerical techniques to describe a distribution.  These should include mean, median, quartiles, five-number summary, interquartile range, standard deviation, range, and variance</a:t>
            </a:r>
          </a:p>
          <a:p>
            <a:r>
              <a:rPr lang="en-US" altLang="en-US" sz="2400" b="1" smtClean="0"/>
              <a:t>Interpret numerical measures in the context of the situation in which they occur</a:t>
            </a:r>
          </a:p>
          <a:p>
            <a:r>
              <a:rPr lang="en-US" altLang="en-US" sz="2400" b="1" smtClean="0"/>
              <a:t>Learn to identify </a:t>
            </a:r>
            <a:r>
              <a:rPr lang="en-US" altLang="en-US" sz="2400" b="1" i="1" smtClean="0"/>
              <a:t>outliers</a:t>
            </a:r>
            <a:r>
              <a:rPr lang="en-US" altLang="en-US" sz="2400" b="1" smtClean="0"/>
              <a:t> in a data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Section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altLang="en-US" sz="2400" b="1" smtClean="0"/>
              <a:t>Identify the individuals and variables in a set of data</a:t>
            </a:r>
          </a:p>
          <a:p>
            <a:pPr>
              <a:lnSpc>
                <a:spcPct val="250000"/>
              </a:lnSpc>
            </a:pPr>
            <a:r>
              <a:rPr lang="en-US" altLang="en-US" sz="2400" b="1" smtClean="0"/>
              <a:t>Classify variables as categorical or quantitative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Vocabulary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6475"/>
            <a:ext cx="8229600" cy="5410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 smtClean="0">
                <a:solidFill>
                  <a:srgbClr val="FFFF00"/>
                </a:solidFill>
              </a:rPr>
              <a:t>Individuals</a:t>
            </a:r>
            <a:r>
              <a:rPr lang="en-US" altLang="en-US" sz="2400" b="1" i="1" smtClean="0"/>
              <a:t> – objects described by a set of data; maybe people, animals or things</a:t>
            </a:r>
            <a:endParaRPr lang="en-US" altLang="en-US" sz="2400" b="1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 smtClean="0">
                <a:solidFill>
                  <a:srgbClr val="FFFF00"/>
                </a:solidFill>
              </a:rPr>
              <a:t>Variable</a:t>
            </a:r>
            <a:r>
              <a:rPr lang="en-US" altLang="en-US" sz="2400" b="1" i="1" smtClean="0"/>
              <a:t> – any characteristic of an individual; can take on different values for different individuals</a:t>
            </a:r>
            <a:endParaRPr lang="en-US" altLang="en-US" sz="2400" b="1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 smtClean="0">
                <a:solidFill>
                  <a:srgbClr val="FFFF00"/>
                </a:solidFill>
              </a:rPr>
              <a:t>Categorical variable </a:t>
            </a:r>
            <a:r>
              <a:rPr lang="en-US" altLang="en-US" sz="2400" b="1" i="1" smtClean="0"/>
              <a:t>– places an individual into one of several groups or categories</a:t>
            </a:r>
            <a:endParaRPr lang="en-US" altLang="en-US" sz="2400" b="1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 smtClean="0">
                <a:solidFill>
                  <a:srgbClr val="FFFF00"/>
                </a:solidFill>
              </a:rPr>
              <a:t>Quantitative variable </a:t>
            </a:r>
            <a:r>
              <a:rPr lang="en-US" altLang="en-US" sz="2400" b="1" i="1" smtClean="0"/>
              <a:t>– takes numerical values; for which it </a:t>
            </a:r>
            <a:r>
              <a:rPr lang="en-US" altLang="en-US" sz="2400" b="1" i="1" u="sng" smtClean="0"/>
              <a:t>makes sense</a:t>
            </a:r>
            <a:r>
              <a:rPr lang="en-US" altLang="en-US" sz="2400" b="1" i="1" smtClean="0"/>
              <a:t> to find an average!</a:t>
            </a:r>
            <a:endParaRPr lang="en-US" altLang="en-US" sz="2400" b="1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 smtClean="0">
                <a:solidFill>
                  <a:srgbClr val="FFFF00"/>
                </a:solidFill>
              </a:rPr>
              <a:t>Distribution </a:t>
            </a:r>
            <a:r>
              <a:rPr lang="en-US" altLang="en-US" sz="2400" b="1" i="1" smtClean="0"/>
              <a:t>– tells us what values the variable takes on and how often it takes these values</a:t>
            </a:r>
            <a:endParaRPr lang="en-US" altLang="en-US" sz="2400" b="1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 smtClean="0">
                <a:solidFill>
                  <a:srgbClr val="FFFF00"/>
                </a:solidFill>
              </a:rPr>
              <a:t>Inference</a:t>
            </a:r>
            <a:r>
              <a:rPr lang="en-US" altLang="en-US" sz="2400" b="1" i="1" smtClean="0"/>
              <a:t> – using a sample of data to infer (to draw conclusions) about a larger group of data </a:t>
            </a: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altLang="en-US" sz="3200" b="1" smtClean="0"/>
              <a:t>Setup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/>
              <a:t>An airline has finished training 25 first officers, 15 males and 10 females, to be captains.   The airline has only 8 new captain positions to fill.  Management decides to put all twenty-five names in a hat a draw out the lucky 8.  The next day 5 females and 3 males are announced as new captains.  Some of the male pilots not selected complain that it was not random and wants to file a grievance.</a:t>
            </a:r>
          </a:p>
          <a:p>
            <a:pPr marL="0" indent="0">
              <a:buFontTx/>
              <a:buNone/>
            </a:pPr>
            <a:endParaRPr lang="en-US" altLang="en-US" sz="2800" b="1" smtClean="0"/>
          </a:p>
          <a:p>
            <a:pPr marL="0" indent="0">
              <a:buFontTx/>
              <a:buNone/>
            </a:pPr>
            <a:r>
              <a:rPr lang="en-US" altLang="en-US" sz="2800" b="1" smtClean="0"/>
              <a:t>Do they have any statistical evidence?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smtClean="0"/>
              <a:t>Hiring Discrimination – It just won’t fly! on pg 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b="1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5181600"/>
          <a:ext cx="654526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21"/>
                <a:gridCol w="1066748"/>
                <a:gridCol w="1066748"/>
                <a:gridCol w="1066748"/>
                <a:gridCol w="1066748"/>
                <a:gridCol w="1066748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Captains</a:t>
                      </a:r>
                      <a:endParaRPr lang="en-US" sz="1800" dirty="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Trial 1</a:t>
                      </a:r>
                      <a:endParaRPr lang="en-US" sz="1800" dirty="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Trial 2</a:t>
                      </a:r>
                      <a:endParaRPr lang="en-US" sz="1800" dirty="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Trial</a:t>
                      </a:r>
                      <a:r>
                        <a:rPr lang="en-US" sz="1800" baseline="0" dirty="0" smtClean="0"/>
                        <a:t> 3</a:t>
                      </a:r>
                      <a:endParaRPr lang="en-US" sz="1800" dirty="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Trial</a:t>
                      </a:r>
                      <a:r>
                        <a:rPr lang="en-US" sz="1800" baseline="0" dirty="0" smtClean="0"/>
                        <a:t> 4</a:t>
                      </a:r>
                      <a:endParaRPr lang="en-US" sz="1800" dirty="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Trial 5</a:t>
                      </a:r>
                      <a:endParaRPr lang="en-US" sz="1800" dirty="0"/>
                    </a:p>
                  </a:txBody>
                  <a:tcPr marL="91436" marR="91436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Male</a:t>
                      </a:r>
                      <a:endParaRPr lang="en-US" sz="1800" dirty="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Female</a:t>
                      </a:r>
                      <a:endParaRPr lang="en-US" sz="1800" dirty="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33" marB="45733"/>
                </a:tc>
              </a:tr>
            </a:tbl>
          </a:graphicData>
        </a:graphic>
      </p:graphicFrame>
      <p:pic>
        <p:nvPicPr>
          <p:cNvPr id="7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7963"/>
            <a:ext cx="6700838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/>
          <a:lstStyle/>
          <a:p>
            <a:r>
              <a:rPr lang="en-US" altLang="en-US" sz="3600" b="1" smtClean="0"/>
              <a:t>Activity – Computer Assisted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2438400"/>
          <a:ext cx="8229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Capt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3" marB="45733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M-Pct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0.000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0.020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0.106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0.265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0.333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0.208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0.059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0.006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Cum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0.000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0.021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0.127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0.392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0.725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0.933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0.992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~1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8241" name="TextBox 4"/>
          <p:cNvSpPr txBox="1">
            <a:spLocks noChangeArrowheads="1"/>
          </p:cNvSpPr>
          <p:nvPr/>
        </p:nvSpPr>
        <p:spPr bwMode="auto">
          <a:xfrm>
            <a:off x="425450" y="10668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Using Excel to help calculate the probabilities of having that number of male captains selected with the parameters given in the activity:</a:t>
            </a:r>
          </a:p>
        </p:txBody>
      </p:sp>
      <p:sp>
        <p:nvSpPr>
          <p:cNvPr id="8242" name="TextBox 5"/>
          <p:cNvSpPr txBox="1">
            <a:spLocks noChangeArrowheads="1"/>
          </p:cNvSpPr>
          <p:nvPr/>
        </p:nvSpPr>
        <p:spPr bwMode="auto">
          <a:xfrm>
            <a:off x="411163" y="38862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Cumulative probabilities don’t always add to 1 from a table due to round-off error.  </a:t>
            </a:r>
            <a:r>
              <a:rPr lang="en-US" altLang="en-US" sz="2400" b="1">
                <a:solidFill>
                  <a:srgbClr val="CC99FF"/>
                </a:solidFill>
              </a:rPr>
              <a:t>Almost 13% chance of this or more extreme result.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Later in the course we will cover this type of problem again in the non-AP portion of discrete random variables.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Categorical Variables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smtClean="0"/>
              <a:t>From Mr. Starnes data collection sheet:</a:t>
            </a:r>
          </a:p>
          <a:p>
            <a:pPr lvl="1"/>
            <a:r>
              <a:rPr lang="en-US" altLang="en-US" sz="2400" b="1" smtClean="0"/>
              <a:t>Gender	M/F</a:t>
            </a:r>
          </a:p>
          <a:p>
            <a:pPr lvl="1"/>
            <a:r>
              <a:rPr lang="en-US" altLang="en-US" sz="2400" b="1" smtClean="0"/>
              <a:t>Hair color	Br/Bl/Rd/Gr</a:t>
            </a:r>
          </a:p>
          <a:p>
            <a:pPr lvl="1"/>
            <a:r>
              <a:rPr lang="en-US" altLang="en-US" sz="2400" b="1" smtClean="0"/>
              <a:t>Restaurant	</a:t>
            </a:r>
          </a:p>
          <a:p>
            <a:pPr lvl="1"/>
            <a:r>
              <a:rPr lang="en-US" altLang="en-US" sz="2400" b="1" smtClean="0"/>
              <a:t>Birth date</a:t>
            </a:r>
          </a:p>
          <a:p>
            <a:pPr lvl="1"/>
            <a:r>
              <a:rPr lang="en-US" altLang="en-US" sz="2400" b="1" smtClean="0"/>
              <a:t>Dominant hand	R/L</a:t>
            </a:r>
          </a:p>
          <a:p>
            <a:pPr lvl="1"/>
            <a:r>
              <a:rPr lang="en-US" altLang="en-US" sz="2400" b="1" smtClean="0"/>
              <a:t>Bathroom	Y/N</a:t>
            </a:r>
          </a:p>
          <a:p>
            <a:pPr lvl="1"/>
            <a:r>
              <a:rPr lang="en-US" altLang="en-US" sz="2400" b="1" smtClean="0"/>
              <a:t>Numbers (1-4)	1/2/3/4</a:t>
            </a:r>
          </a:p>
          <a:p>
            <a:pPr lvl="1"/>
            <a:r>
              <a:rPr lang="en-US" altLang="en-US" sz="2400" b="1" smtClean="0"/>
              <a:t>S or Q	S/Q</a:t>
            </a:r>
          </a:p>
          <a:p>
            <a:pPr lvl="1"/>
            <a:r>
              <a:rPr lang="en-US" altLang="en-US" sz="2400" b="1" smtClean="0"/>
              <a:t>Heads or Tails	H/T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Quantitative Variables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smtClean="0"/>
              <a:t>From Mr. Starnes data collection sheet:</a:t>
            </a:r>
          </a:p>
          <a:p>
            <a:pPr lvl="1"/>
            <a:r>
              <a:rPr lang="en-US" altLang="en-US" sz="2400" b="1" smtClean="0"/>
              <a:t>Hours of sleep	0-10</a:t>
            </a:r>
          </a:p>
          <a:p>
            <a:pPr lvl="1"/>
            <a:r>
              <a:rPr lang="en-US" altLang="en-US" sz="2400" b="1" smtClean="0"/>
              <a:t>Number of siblings	0-8</a:t>
            </a:r>
          </a:p>
          <a:p>
            <a:pPr lvl="1"/>
            <a:r>
              <a:rPr lang="en-US" altLang="en-US" sz="2400" b="1" smtClean="0"/>
              <a:t>Height	4’9” – 6’5”</a:t>
            </a:r>
          </a:p>
          <a:p>
            <a:pPr lvl="1"/>
            <a:r>
              <a:rPr lang="en-US" altLang="en-US" sz="2400" b="1" smtClean="0"/>
              <a:t>SAT scores	400-800</a:t>
            </a:r>
          </a:p>
          <a:p>
            <a:pPr lvl="1"/>
            <a:r>
              <a:rPr lang="en-US" altLang="en-US" sz="2400" b="1" smtClean="0"/>
              <a:t>Ounces of soda	0-64</a:t>
            </a:r>
          </a:p>
          <a:p>
            <a:pPr lvl="1"/>
            <a:r>
              <a:rPr lang="en-US" altLang="en-US" sz="2400" b="1" smtClean="0"/>
              <a:t>Pulse	40-80</a:t>
            </a:r>
          </a:p>
          <a:p>
            <a:pPr lvl="1"/>
            <a:r>
              <a:rPr lang="en-US" altLang="en-US" sz="2400" b="1" smtClean="0"/>
              <a:t>Days	0-10</a:t>
            </a:r>
          </a:p>
          <a:p>
            <a:pPr lvl="1"/>
            <a:r>
              <a:rPr lang="en-US" altLang="en-US" sz="2400" b="1" smtClean="0"/>
              <a:t>Time spent	0-4</a:t>
            </a:r>
          </a:p>
          <a:p>
            <a:pPr lvl="1"/>
            <a:r>
              <a:rPr lang="en-US" altLang="en-US" sz="2400" b="1" smtClean="0"/>
              <a:t>Instructor’s age	50-70</a:t>
            </a:r>
            <a:endParaRPr lang="en-US" altLang="en-US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543</Words>
  <Application>Microsoft Office PowerPoint</Application>
  <PresentationFormat>On-screen Show (4:3)</PresentationFormat>
  <Paragraphs>106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Lesson 1 - 0</vt:lpstr>
      <vt:lpstr>Chapter Objectives</vt:lpstr>
      <vt:lpstr>Section Objectives</vt:lpstr>
      <vt:lpstr>Vocabulary</vt:lpstr>
      <vt:lpstr>Setup</vt:lpstr>
      <vt:lpstr>Activity</vt:lpstr>
      <vt:lpstr>Activity – Computer Assisted</vt:lpstr>
      <vt:lpstr>Categorical Variables</vt:lpstr>
      <vt:lpstr>Quantitative Variables</vt:lpstr>
      <vt:lpstr>Summary and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Headlee</dc:creator>
  <cp:lastModifiedBy>Chris</cp:lastModifiedBy>
  <cp:revision>80</cp:revision>
  <cp:lastPrinted>1601-01-01T00:00:00Z</cp:lastPrinted>
  <dcterms:created xsi:type="dcterms:W3CDTF">1601-01-01T00:00:00Z</dcterms:created>
  <dcterms:modified xsi:type="dcterms:W3CDTF">2018-08-27T00:50:54Z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