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xls" ContentType="application/vnd.ms-excel"/>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0"/>
  </p:notesMasterIdLst>
  <p:sldIdLst>
    <p:sldId id="256" r:id="rId2"/>
    <p:sldId id="354" r:id="rId3"/>
    <p:sldId id="257" r:id="rId4"/>
    <p:sldId id="302" r:id="rId5"/>
    <p:sldId id="357" r:id="rId6"/>
    <p:sldId id="312" r:id="rId7"/>
    <p:sldId id="329" r:id="rId8"/>
    <p:sldId id="298" r:id="rId9"/>
    <p:sldId id="280" r:id="rId10"/>
    <p:sldId id="297" r:id="rId11"/>
    <p:sldId id="281" r:id="rId12"/>
    <p:sldId id="341" r:id="rId13"/>
    <p:sldId id="342" r:id="rId14"/>
    <p:sldId id="355" r:id="rId15"/>
    <p:sldId id="356" r:id="rId16"/>
    <p:sldId id="344" r:id="rId17"/>
    <p:sldId id="343" r:id="rId18"/>
    <p:sldId id="345" r:id="rId19"/>
    <p:sldId id="353" r:id="rId20"/>
    <p:sldId id="346" r:id="rId21"/>
    <p:sldId id="347" r:id="rId22"/>
    <p:sldId id="348" r:id="rId23"/>
    <p:sldId id="349" r:id="rId24"/>
    <p:sldId id="352" r:id="rId25"/>
    <p:sldId id="296" r:id="rId26"/>
    <p:sldId id="350" r:id="rId27"/>
    <p:sldId id="263" r:id="rId28"/>
    <p:sldId id="351" r:id="rId29"/>
  </p:sldIdLst>
  <p:sldSz cx="9144000" cy="6858000" type="screen4x3"/>
  <p:notesSz cx="6858000" cy="9144000"/>
  <p:defaultTextStyle>
    <a:defPPr>
      <a:defRPr lang="en-US"/>
    </a:defPPr>
    <a:lvl1pPr algn="l" rtl="0" eaLnBrk="0" fontAlgn="base" hangingPunct="0">
      <a:spcBef>
        <a:spcPct val="0"/>
      </a:spcBef>
      <a:spcAft>
        <a:spcPct val="0"/>
      </a:spcAft>
      <a:defRPr kern="1200">
        <a:solidFill>
          <a:schemeClr val="tx1"/>
        </a:solidFill>
        <a:latin typeface="Arial" charset="0"/>
        <a:ea typeface="+mn-ea"/>
        <a:cs typeface="+mn-cs"/>
      </a:defRPr>
    </a:lvl1pPr>
    <a:lvl2pPr marL="457200" algn="l" rtl="0" eaLnBrk="0" fontAlgn="base" hangingPunct="0">
      <a:spcBef>
        <a:spcPct val="0"/>
      </a:spcBef>
      <a:spcAft>
        <a:spcPct val="0"/>
      </a:spcAft>
      <a:defRPr kern="1200">
        <a:solidFill>
          <a:schemeClr val="tx1"/>
        </a:solidFill>
        <a:latin typeface="Arial" charset="0"/>
        <a:ea typeface="+mn-ea"/>
        <a:cs typeface="+mn-cs"/>
      </a:defRPr>
    </a:lvl2pPr>
    <a:lvl3pPr marL="914400" algn="l" rtl="0" eaLnBrk="0" fontAlgn="base" hangingPunct="0">
      <a:spcBef>
        <a:spcPct val="0"/>
      </a:spcBef>
      <a:spcAft>
        <a:spcPct val="0"/>
      </a:spcAft>
      <a:defRPr kern="1200">
        <a:solidFill>
          <a:schemeClr val="tx1"/>
        </a:solidFill>
        <a:latin typeface="Arial" charset="0"/>
        <a:ea typeface="+mn-ea"/>
        <a:cs typeface="+mn-cs"/>
      </a:defRPr>
    </a:lvl3pPr>
    <a:lvl4pPr marL="1371600" algn="l" rtl="0" eaLnBrk="0" fontAlgn="base" hangingPunct="0">
      <a:spcBef>
        <a:spcPct val="0"/>
      </a:spcBef>
      <a:spcAft>
        <a:spcPct val="0"/>
      </a:spcAft>
      <a:defRPr kern="1200">
        <a:solidFill>
          <a:schemeClr val="tx1"/>
        </a:solidFill>
        <a:latin typeface="Arial" charset="0"/>
        <a:ea typeface="+mn-ea"/>
        <a:cs typeface="+mn-cs"/>
      </a:defRPr>
    </a:lvl4pPr>
    <a:lvl5pPr marL="1828800" algn="l" rtl="0" eaLnBrk="0" fontAlgn="base" hangingPunct="0">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CECFF"/>
    <a:srgbClr val="FF66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6248" autoAdjust="0"/>
    <p:restoredTop sz="83462" autoAdjust="0"/>
  </p:normalViewPr>
  <p:slideViewPr>
    <p:cSldViewPr>
      <p:cViewPr varScale="1">
        <p:scale>
          <a:sx n="61" d="100"/>
          <a:sy n="61" d="100"/>
        </p:scale>
        <p:origin x="-1086" y="-78"/>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notesMaster" Target="notesMasters/notesMaster1.xml"/></Relationships>
</file>

<file path=ppt/drawings/_rels/vmlDrawing1.v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image" Target="../media/image3.emf"/></Relationships>
</file>

<file path=ppt/drawings/_rels/vmlDrawing2.v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image" Target="../media/image8.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2.png"/></Relationships>
</file>

<file path=ppt/drawings/_rels/vmlDrawing4.vml.rels><?xml version="1.0" encoding="UTF-8" standalone="yes"?>
<Relationships xmlns="http://schemas.openxmlformats.org/package/2006/relationships"><Relationship Id="rId1" Type="http://schemas.openxmlformats.org/officeDocument/2006/relationships/image" Target="../media/image13.png"/></Relationships>
</file>

<file path=ppt/drawings/_rels/vmlDrawing5.vml.rels><?xml version="1.0" encoding="UTF-8" standalone="yes"?>
<Relationships xmlns="http://schemas.openxmlformats.org/package/2006/relationships"><Relationship Id="rId3" Type="http://schemas.openxmlformats.org/officeDocument/2006/relationships/image" Target="../media/image16.emf"/><Relationship Id="rId2" Type="http://schemas.openxmlformats.org/officeDocument/2006/relationships/image" Target="../media/image15.emf"/><Relationship Id="rId1" Type="http://schemas.openxmlformats.org/officeDocument/2006/relationships/image" Target="../media/image14.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pPr>
              <a:defRPr/>
            </a:pPr>
            <a:fld id="{ECD42604-70B5-4ABC-8D13-890C492C9926}" type="datetimeFigureOut">
              <a:rPr lang="en-US"/>
              <a:pPr>
                <a:defRPr/>
              </a:pPr>
              <a:t>7/31/2018</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smtClean="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pPr>
              <a:defRPr/>
            </a:pPr>
            <a:fld id="{26006351-CABE-4962-83D9-AC17BA487E56}" type="slidenum">
              <a:rPr lang="en-US"/>
              <a:pPr>
                <a:defRPr/>
              </a:pPr>
              <a:t>‹#›</a:t>
            </a:fld>
            <a:endParaRPr lang="en-US"/>
          </a:p>
        </p:txBody>
      </p:sp>
    </p:spTree>
    <p:extLst>
      <p:ext uri="{BB962C8B-B14F-4D97-AF65-F5344CB8AC3E}">
        <p14:creationId xmlns:p14="http://schemas.microsoft.com/office/powerpoint/2010/main" val="803174621"/>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174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smtClean="0"/>
          </a:p>
        </p:txBody>
      </p:sp>
      <p:sp>
        <p:nvSpPr>
          <p:cNvPr id="3174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03E10125-43D8-4C64-BA05-1B8A5EE23C14}" type="slidenum">
              <a:rPr lang="en-US" altLang="en-US" smtClean="0"/>
              <a:pPr/>
              <a:t>1</a:t>
            </a:fld>
            <a:endParaRPr lang="en-US" altLang="en-US"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96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smtClean="0"/>
          </a:p>
        </p:txBody>
      </p:sp>
      <p:sp>
        <p:nvSpPr>
          <p:cNvPr id="4096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C8ED4A76-55DF-4B98-AD3C-8AB11344BA91}" type="slidenum">
              <a:rPr lang="en-US" altLang="en-US" smtClean="0"/>
              <a:pPr/>
              <a:t>23</a:t>
            </a:fld>
            <a:endParaRPr lang="en-US" altLang="en-US"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198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smtClean="0"/>
          </a:p>
        </p:txBody>
      </p:sp>
      <p:sp>
        <p:nvSpPr>
          <p:cNvPr id="4198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F4858169-8C18-47DC-BB63-BF408317AB2A}" type="slidenum">
              <a:rPr lang="en-US" altLang="en-US" smtClean="0"/>
              <a:pPr/>
              <a:t>24</a:t>
            </a:fld>
            <a:endParaRPr lang="en-US" altLang="en-US" smtClean="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301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smtClean="0"/>
          </a:p>
        </p:txBody>
      </p:sp>
      <p:sp>
        <p:nvSpPr>
          <p:cNvPr id="4301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AD8063DC-4354-4203-ABF6-D46FF29EF5DB}" type="slidenum">
              <a:rPr lang="en-US" altLang="en-US" smtClean="0"/>
              <a:pPr/>
              <a:t>25</a:t>
            </a:fld>
            <a:endParaRPr lang="en-US" altLang="en-US" smtClean="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403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smtClean="0"/>
          </a:p>
        </p:txBody>
      </p:sp>
      <p:sp>
        <p:nvSpPr>
          <p:cNvPr id="4403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A6DD69D8-B187-4B1D-89FD-FCA4B5300C5F}" type="slidenum">
              <a:rPr lang="en-US" altLang="en-US" smtClean="0"/>
              <a:pPr/>
              <a:t>27</a:t>
            </a:fld>
            <a:endParaRPr lang="en-US" altLang="en-US" smtClean="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505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smtClean="0"/>
          </a:p>
        </p:txBody>
      </p:sp>
      <p:sp>
        <p:nvSpPr>
          <p:cNvPr id="4506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39B2AE55-DC9F-42C4-BF04-A2FBC4BED102}" type="slidenum">
              <a:rPr lang="en-US" altLang="en-US" smtClean="0"/>
              <a:pPr/>
              <a:t>28</a:t>
            </a:fld>
            <a:endParaRPr lang="en-US" altLang="en-US"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277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smtClean="0"/>
          </a:p>
        </p:txBody>
      </p:sp>
      <p:sp>
        <p:nvSpPr>
          <p:cNvPr id="3277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9A77A96F-C3CB-4FF1-8F47-CDC110BC20A6}" type="slidenum">
              <a:rPr lang="en-US" altLang="en-US" smtClean="0"/>
              <a:pPr/>
              <a:t>2</a:t>
            </a:fld>
            <a:endParaRPr lang="en-US" altLang="en-US"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379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smtClean="0"/>
          </a:p>
        </p:txBody>
      </p:sp>
      <p:sp>
        <p:nvSpPr>
          <p:cNvPr id="3379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E0F7B963-958D-4CA8-958F-7E8F57426AFD}" type="slidenum">
              <a:rPr lang="en-US" altLang="en-US" smtClean="0"/>
              <a:pPr/>
              <a:t>3</a:t>
            </a:fld>
            <a:endParaRPr lang="en-US" altLang="en-US"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584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smtClean="0"/>
          </a:p>
        </p:txBody>
      </p:sp>
      <p:sp>
        <p:nvSpPr>
          <p:cNvPr id="3584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BE557622-207C-4B34-8CC9-2A40F91256F0}" type="slidenum">
              <a:rPr lang="en-US" altLang="en-US" smtClean="0"/>
              <a:pPr/>
              <a:t>4</a:t>
            </a:fld>
            <a:endParaRPr lang="en-US" altLang="en-US"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584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smtClean="0"/>
          </a:p>
        </p:txBody>
      </p:sp>
      <p:sp>
        <p:nvSpPr>
          <p:cNvPr id="3584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BE557622-207C-4B34-8CC9-2A40F91256F0}" type="slidenum">
              <a:rPr lang="en-US" altLang="en-US" smtClean="0"/>
              <a:pPr/>
              <a:t>5</a:t>
            </a:fld>
            <a:endParaRPr lang="en-US" altLang="en-US"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686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smtClean="0"/>
          </a:p>
        </p:txBody>
      </p:sp>
      <p:sp>
        <p:nvSpPr>
          <p:cNvPr id="3686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7BB966F8-CBAD-41BE-9DC0-49D1EC4BFED0}" type="slidenum">
              <a:rPr lang="en-US" altLang="en-US" smtClean="0"/>
              <a:pPr/>
              <a:t>14</a:t>
            </a:fld>
            <a:endParaRPr lang="en-US" altLang="en-US"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789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smtClean="0"/>
          </a:p>
        </p:txBody>
      </p:sp>
      <p:sp>
        <p:nvSpPr>
          <p:cNvPr id="3789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78F1806C-F051-4607-BD9E-E63DE2748CA8}" type="slidenum">
              <a:rPr lang="en-US" altLang="en-US" smtClean="0"/>
              <a:pPr/>
              <a:t>15</a:t>
            </a:fld>
            <a:endParaRPr lang="en-US" altLang="en-US"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891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smtClean="0"/>
          </a:p>
        </p:txBody>
      </p:sp>
      <p:sp>
        <p:nvSpPr>
          <p:cNvPr id="3891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62C57F97-F39A-4C4F-8061-7F0FE75FF7AF}" type="slidenum">
              <a:rPr lang="en-US" altLang="en-US" smtClean="0"/>
              <a:pPr/>
              <a:t>18</a:t>
            </a:fld>
            <a:endParaRPr lang="en-US" altLang="en-US"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993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smtClean="0"/>
          </a:p>
        </p:txBody>
      </p:sp>
      <p:sp>
        <p:nvSpPr>
          <p:cNvPr id="3994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4BB89E35-0997-43BB-B7DE-955A7E10AF1E}" type="slidenum">
              <a:rPr lang="en-US" altLang="en-US" smtClean="0"/>
              <a:pPr/>
              <a:t>19</a:t>
            </a:fld>
            <a:endParaRPr lang="en-US" altLang="en-US"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113DF6F7-0659-4DAE-A82E-1A713C93FDFF}" type="slidenum">
              <a:rPr lang="en-US"/>
              <a:pPr>
                <a:defRPr/>
              </a:pPr>
              <a:t>‹#›</a:t>
            </a:fld>
            <a:endParaRPr lang="en-US"/>
          </a:p>
        </p:txBody>
      </p:sp>
    </p:spTree>
    <p:extLst>
      <p:ext uri="{BB962C8B-B14F-4D97-AF65-F5344CB8AC3E}">
        <p14:creationId xmlns:p14="http://schemas.microsoft.com/office/powerpoint/2010/main" val="67826641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B25EF975-DDFA-4C77-B301-BBF8F082E15C}" type="slidenum">
              <a:rPr lang="en-US"/>
              <a:pPr>
                <a:defRPr/>
              </a:pPr>
              <a:t>‹#›</a:t>
            </a:fld>
            <a:endParaRPr lang="en-US"/>
          </a:p>
        </p:txBody>
      </p:sp>
    </p:spTree>
    <p:extLst>
      <p:ext uri="{BB962C8B-B14F-4D97-AF65-F5344CB8AC3E}">
        <p14:creationId xmlns:p14="http://schemas.microsoft.com/office/powerpoint/2010/main" val="219737826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F6D49DED-DFE1-4AE8-AC13-3B1C638B5F37}" type="slidenum">
              <a:rPr lang="en-US"/>
              <a:pPr>
                <a:defRPr/>
              </a:pPr>
              <a:t>‹#›</a:t>
            </a:fld>
            <a:endParaRPr lang="en-US"/>
          </a:p>
        </p:txBody>
      </p:sp>
    </p:spTree>
    <p:extLst>
      <p:ext uri="{BB962C8B-B14F-4D97-AF65-F5344CB8AC3E}">
        <p14:creationId xmlns:p14="http://schemas.microsoft.com/office/powerpoint/2010/main" val="4208128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fourObj">
  <p:cSld name="Title and 4 Content">
    <p:spTree>
      <p:nvGrpSpPr>
        <p:cNvPr id="1" name=""/>
        <p:cNvGrpSpPr/>
        <p:nvPr/>
      </p:nvGrpSpPr>
      <p:grpSpPr>
        <a:xfrm>
          <a:off x="0" y="0"/>
          <a:ext cx="0" cy="0"/>
          <a:chOff x="0" y="0"/>
          <a:chExt cx="0" cy="0"/>
        </a:xfrm>
      </p:grpSpPr>
      <p:sp>
        <p:nvSpPr>
          <p:cNvPr id="2" name="Title 1"/>
          <p:cNvSpPr>
            <a:spLocks noGrp="1"/>
          </p:cNvSpPr>
          <p:nvPr>
            <p:ph type="title" sz="quarter"/>
          </p:nvPr>
        </p:nvSpPr>
        <p:spPr>
          <a:xfrm>
            <a:off x="457200" y="274638"/>
            <a:ext cx="8229600" cy="1143000"/>
          </a:xfrm>
        </p:spPr>
        <p:txBody>
          <a:bodyPr/>
          <a:lstStyle/>
          <a:p>
            <a:r>
              <a:rPr lang="en-US" smtClean="0"/>
              <a:t>Click to edit Master title style</a:t>
            </a:r>
            <a:endParaRPr lang="en-US"/>
          </a:p>
        </p:txBody>
      </p:sp>
      <p:sp>
        <p:nvSpPr>
          <p:cNvPr id="3" name="Content Placeholder 2"/>
          <p:cNvSpPr>
            <a:spLocks noGrp="1"/>
          </p:cNvSpPr>
          <p:nvPr>
            <p:ph sz="quarter" idx="1"/>
          </p:nvPr>
        </p:nvSpPr>
        <p:spPr>
          <a:xfrm>
            <a:off x="457200" y="1600200"/>
            <a:ext cx="4038600" cy="21859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48200" y="1600200"/>
            <a:ext cx="4038600" cy="21859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57200" y="3938588"/>
            <a:ext cx="4038600" cy="21875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Content Placeholder 5"/>
          <p:cNvSpPr>
            <a:spLocks noGrp="1"/>
          </p:cNvSpPr>
          <p:nvPr>
            <p:ph sz="quarter" idx="4"/>
          </p:nvPr>
        </p:nvSpPr>
        <p:spPr>
          <a:xfrm>
            <a:off x="4648200" y="3938588"/>
            <a:ext cx="4038600" cy="21875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91617EFB-A71A-4FB4-B764-8E95B3DCFC65}" type="slidenum">
              <a:rPr lang="en-US"/>
              <a:pPr>
                <a:defRPr/>
              </a:pPr>
              <a:t>‹#›</a:t>
            </a:fld>
            <a:endParaRPr lang="en-US"/>
          </a:p>
        </p:txBody>
      </p:sp>
    </p:spTree>
    <p:extLst>
      <p:ext uri="{BB962C8B-B14F-4D97-AF65-F5344CB8AC3E}">
        <p14:creationId xmlns:p14="http://schemas.microsoft.com/office/powerpoint/2010/main" val="310464143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3C868BF7-6057-4B17-B88C-D07A2BFF849A}" type="slidenum">
              <a:rPr lang="en-US"/>
              <a:pPr>
                <a:defRPr/>
              </a:pPr>
              <a:t>‹#›</a:t>
            </a:fld>
            <a:endParaRPr lang="en-US"/>
          </a:p>
        </p:txBody>
      </p:sp>
    </p:spTree>
    <p:extLst>
      <p:ext uri="{BB962C8B-B14F-4D97-AF65-F5344CB8AC3E}">
        <p14:creationId xmlns:p14="http://schemas.microsoft.com/office/powerpoint/2010/main" val="243648228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F7759116-1612-4618-AB63-7C0FC209F612}" type="slidenum">
              <a:rPr lang="en-US"/>
              <a:pPr>
                <a:defRPr/>
              </a:pPr>
              <a:t>‹#›</a:t>
            </a:fld>
            <a:endParaRPr lang="en-US"/>
          </a:p>
        </p:txBody>
      </p:sp>
    </p:spTree>
    <p:extLst>
      <p:ext uri="{BB962C8B-B14F-4D97-AF65-F5344CB8AC3E}">
        <p14:creationId xmlns:p14="http://schemas.microsoft.com/office/powerpoint/2010/main" val="302056612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A9AA9301-7941-4D71-A278-92949C9CC442}" type="slidenum">
              <a:rPr lang="en-US"/>
              <a:pPr>
                <a:defRPr/>
              </a:pPr>
              <a:t>‹#›</a:t>
            </a:fld>
            <a:endParaRPr lang="en-US"/>
          </a:p>
        </p:txBody>
      </p:sp>
    </p:spTree>
    <p:extLst>
      <p:ext uri="{BB962C8B-B14F-4D97-AF65-F5344CB8AC3E}">
        <p14:creationId xmlns:p14="http://schemas.microsoft.com/office/powerpoint/2010/main" val="172961782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D8BB1018-2D53-4794-A4BA-9409D078FB2D}" type="slidenum">
              <a:rPr lang="en-US"/>
              <a:pPr>
                <a:defRPr/>
              </a:pPr>
              <a:t>‹#›</a:t>
            </a:fld>
            <a:endParaRPr lang="en-US"/>
          </a:p>
        </p:txBody>
      </p:sp>
    </p:spTree>
    <p:extLst>
      <p:ext uri="{BB962C8B-B14F-4D97-AF65-F5344CB8AC3E}">
        <p14:creationId xmlns:p14="http://schemas.microsoft.com/office/powerpoint/2010/main" val="271684546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7A727AC3-BDB1-45BF-A72C-5B02D4F8ED38}" type="slidenum">
              <a:rPr lang="en-US"/>
              <a:pPr>
                <a:defRPr/>
              </a:pPr>
              <a:t>‹#›</a:t>
            </a:fld>
            <a:endParaRPr lang="en-US"/>
          </a:p>
        </p:txBody>
      </p:sp>
    </p:spTree>
    <p:extLst>
      <p:ext uri="{BB962C8B-B14F-4D97-AF65-F5344CB8AC3E}">
        <p14:creationId xmlns:p14="http://schemas.microsoft.com/office/powerpoint/2010/main" val="262025232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A154A704-77DF-4A22-967A-4C0211E6D00E}" type="slidenum">
              <a:rPr lang="en-US"/>
              <a:pPr>
                <a:defRPr/>
              </a:pPr>
              <a:t>‹#›</a:t>
            </a:fld>
            <a:endParaRPr lang="en-US"/>
          </a:p>
        </p:txBody>
      </p:sp>
    </p:spTree>
    <p:extLst>
      <p:ext uri="{BB962C8B-B14F-4D97-AF65-F5344CB8AC3E}">
        <p14:creationId xmlns:p14="http://schemas.microsoft.com/office/powerpoint/2010/main" val="78594655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CDC65D07-D6C6-4438-8420-C21CC362462D}" type="slidenum">
              <a:rPr lang="en-US"/>
              <a:pPr>
                <a:defRPr/>
              </a:pPr>
              <a:t>‹#›</a:t>
            </a:fld>
            <a:endParaRPr lang="en-US"/>
          </a:p>
        </p:txBody>
      </p:sp>
    </p:spTree>
    <p:extLst>
      <p:ext uri="{BB962C8B-B14F-4D97-AF65-F5344CB8AC3E}">
        <p14:creationId xmlns:p14="http://schemas.microsoft.com/office/powerpoint/2010/main" val="148582567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4F255CB2-9046-4229-A8FB-B8CD6D7B8B09}" type="slidenum">
              <a:rPr lang="en-US"/>
              <a:pPr>
                <a:defRPr/>
              </a:pPr>
              <a:t>‹#›</a:t>
            </a:fld>
            <a:endParaRPr lang="en-US"/>
          </a:p>
        </p:txBody>
      </p:sp>
    </p:spTree>
    <p:extLst>
      <p:ext uri="{BB962C8B-B14F-4D97-AF65-F5344CB8AC3E}">
        <p14:creationId xmlns:p14="http://schemas.microsoft.com/office/powerpoint/2010/main" val="390320636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400"/>
            </a:lvl1pPr>
          </a:lstStyle>
          <a:p>
            <a:pPr>
              <a:defRPr/>
            </a:pPr>
            <a:endParaRPr lang="en-US"/>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400"/>
            </a:lvl1pPr>
          </a:lstStyle>
          <a:p>
            <a:pPr>
              <a:defRPr/>
            </a:pPr>
            <a:endParaRPr lang="en-US"/>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400"/>
            </a:lvl1pPr>
          </a:lstStyle>
          <a:p>
            <a:pPr>
              <a:defRPr/>
            </a:pPr>
            <a:fld id="{3A5030F4-DEA8-4B24-9891-0A4BEF5FA80C}" type="slidenum">
              <a:rPr lang="en-US"/>
              <a:pPr>
                <a:defRPr/>
              </a:pPr>
              <a:t>‹#›</a:t>
            </a:fld>
            <a:endParaRPr lang="en-US"/>
          </a:p>
        </p:txBody>
      </p:sp>
    </p:spTree>
  </p:cSld>
  <p:clrMap bg1="dk2" tx1="lt1" bg2="dk1"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slideLayout" Target="../slideLayouts/slideLayout2.xml"/><Relationship Id="rId1" Type="http://schemas.openxmlformats.org/officeDocument/2006/relationships/vmlDrawing" Target="../drawings/vmlDrawing2.vml"/><Relationship Id="rId6" Type="http://schemas.openxmlformats.org/officeDocument/2006/relationships/image" Target="../media/image9.emf"/><Relationship Id="rId5" Type="http://schemas.openxmlformats.org/officeDocument/2006/relationships/oleObject" Target="../embeddings/oleObject4.bin"/><Relationship Id="rId4" Type="http://schemas.openxmlformats.org/officeDocument/2006/relationships/image" Target="../media/image8.emf"/></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hyperlink" Target="http://www.censusatschool.com/" TargetMode="External"/><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oleObject" Target="../embeddings/Microsoft_Excel_Chart1.xls"/><Relationship Id="rId2" Type="http://schemas.openxmlformats.org/officeDocument/2006/relationships/slideLayout" Target="../slideLayouts/slideLayout2.xml"/><Relationship Id="rId1" Type="http://schemas.openxmlformats.org/officeDocument/2006/relationships/vmlDrawing" Target="../drawings/vmlDrawing3.vml"/><Relationship Id="rId4" Type="http://schemas.openxmlformats.org/officeDocument/2006/relationships/image" Target="../media/image12.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2.xml"/><Relationship Id="rId1" Type="http://schemas.openxmlformats.org/officeDocument/2006/relationships/vmlDrawing" Target="../drawings/vmlDrawing4.vml"/><Relationship Id="rId5" Type="http://schemas.openxmlformats.org/officeDocument/2006/relationships/image" Target="../media/image13.png"/><Relationship Id="rId4" Type="http://schemas.openxmlformats.org/officeDocument/2006/relationships/oleObject" Target="../embeddings/Microsoft_Excel_Chart2.xls"/></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8" Type="http://schemas.openxmlformats.org/officeDocument/2006/relationships/oleObject" Target="../embeddings/oleObject7.bin"/><Relationship Id="rId3" Type="http://schemas.openxmlformats.org/officeDocument/2006/relationships/notesSlide" Target="../notesSlides/notesSlide12.xml"/><Relationship Id="rId7" Type="http://schemas.openxmlformats.org/officeDocument/2006/relationships/image" Target="../media/image15.emf"/><Relationship Id="rId2" Type="http://schemas.openxmlformats.org/officeDocument/2006/relationships/slideLayout" Target="../slideLayouts/slideLayout6.xml"/><Relationship Id="rId1" Type="http://schemas.openxmlformats.org/officeDocument/2006/relationships/vmlDrawing" Target="../drawings/vmlDrawing5.vml"/><Relationship Id="rId6" Type="http://schemas.openxmlformats.org/officeDocument/2006/relationships/oleObject" Target="../embeddings/oleObject6.bin"/><Relationship Id="rId5" Type="http://schemas.openxmlformats.org/officeDocument/2006/relationships/image" Target="../media/image14.emf"/><Relationship Id="rId4" Type="http://schemas.openxmlformats.org/officeDocument/2006/relationships/oleObject" Target="../embeddings/oleObject5.bin"/><Relationship Id="rId9" Type="http://schemas.openxmlformats.org/officeDocument/2006/relationships/image" Target="../media/image16.emf"/></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2.xml"/><Relationship Id="rId1" Type="http://schemas.openxmlformats.org/officeDocument/2006/relationships/vmlDrawing" Target="../drawings/vmlDrawing1.vml"/><Relationship Id="rId6" Type="http://schemas.openxmlformats.org/officeDocument/2006/relationships/image" Target="../media/image4.emf"/><Relationship Id="rId5" Type="http://schemas.openxmlformats.org/officeDocument/2006/relationships/oleObject" Target="../embeddings/oleObject2.bin"/><Relationship Id="rId4" Type="http://schemas.openxmlformats.org/officeDocument/2006/relationships/image" Target="../media/image3.emf"/></Relationships>
</file>

<file path=ppt/slides/_rels/slide9.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4"/>
          <p:cNvSpPr>
            <a:spLocks noGrp="1" noChangeArrowheads="1"/>
          </p:cNvSpPr>
          <p:nvPr>
            <p:ph type="ctrTitle"/>
          </p:nvPr>
        </p:nvSpPr>
        <p:spPr>
          <a:xfrm>
            <a:off x="685800" y="0"/>
            <a:ext cx="7772400" cy="1066800"/>
          </a:xfrm>
        </p:spPr>
        <p:txBody>
          <a:bodyPr/>
          <a:lstStyle/>
          <a:p>
            <a:pPr eaLnBrk="1" hangingPunct="1"/>
            <a:r>
              <a:rPr lang="en-US" altLang="en-US" b="1" smtClean="0"/>
              <a:t>Lesson 1 - 1</a:t>
            </a:r>
          </a:p>
        </p:txBody>
      </p:sp>
      <p:sp>
        <p:nvSpPr>
          <p:cNvPr id="2051" name="Rectangle 5"/>
          <p:cNvSpPr>
            <a:spLocks noGrp="1" noChangeArrowheads="1"/>
          </p:cNvSpPr>
          <p:nvPr>
            <p:ph type="subTitle" idx="1"/>
          </p:nvPr>
        </p:nvSpPr>
        <p:spPr>
          <a:xfrm>
            <a:off x="990600" y="2514600"/>
            <a:ext cx="7162800" cy="1752600"/>
          </a:xfrm>
        </p:spPr>
        <p:txBody>
          <a:bodyPr/>
          <a:lstStyle/>
          <a:p>
            <a:pPr eaLnBrk="1" hangingPunct="1"/>
            <a:r>
              <a:rPr lang="en-US" altLang="en-US" sz="3600" b="1" smtClean="0"/>
              <a:t>Analyzing Categorical Data</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le 1"/>
          <p:cNvSpPr>
            <a:spLocks noGrp="1"/>
          </p:cNvSpPr>
          <p:nvPr>
            <p:ph type="title"/>
          </p:nvPr>
        </p:nvSpPr>
        <p:spPr>
          <a:xfrm>
            <a:off x="457200" y="138113"/>
            <a:ext cx="8229600" cy="715962"/>
          </a:xfrm>
        </p:spPr>
        <p:txBody>
          <a:bodyPr/>
          <a:lstStyle/>
          <a:p>
            <a:r>
              <a:rPr lang="en-US" altLang="en-US" sz="3600" b="1" smtClean="0"/>
              <a:t>Example 1 Pie Chart</a:t>
            </a:r>
          </a:p>
        </p:txBody>
      </p:sp>
      <p:pic>
        <p:nvPicPr>
          <p:cNvPr id="11267" name="Picture 2" descr="Yates_TPS3e_Ch01_p3506a"/>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63600" y="990600"/>
            <a:ext cx="7416800" cy="548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le 1"/>
          <p:cNvSpPr>
            <a:spLocks noGrp="1"/>
          </p:cNvSpPr>
          <p:nvPr>
            <p:ph type="title"/>
          </p:nvPr>
        </p:nvSpPr>
        <p:spPr>
          <a:xfrm>
            <a:off x="457200" y="141288"/>
            <a:ext cx="8229600" cy="715962"/>
          </a:xfrm>
        </p:spPr>
        <p:txBody>
          <a:bodyPr/>
          <a:lstStyle/>
          <a:p>
            <a:r>
              <a:rPr lang="en-US" altLang="en-US" sz="3600" b="1" smtClean="0"/>
              <a:t>Example 1 Bar Graph</a:t>
            </a:r>
          </a:p>
        </p:txBody>
      </p:sp>
      <p:pic>
        <p:nvPicPr>
          <p:cNvPr id="12291" name="Picture 2" descr="Yates_TPS3e_Ch01_p3506b"/>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33600" y="990600"/>
            <a:ext cx="4826000" cy="548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p:cNvSpPr>
            <a:spLocks noGrp="1"/>
          </p:cNvSpPr>
          <p:nvPr>
            <p:ph type="title"/>
          </p:nvPr>
        </p:nvSpPr>
        <p:spPr>
          <a:xfrm>
            <a:off x="457200" y="120650"/>
            <a:ext cx="8229600" cy="762000"/>
          </a:xfrm>
        </p:spPr>
        <p:txBody>
          <a:bodyPr/>
          <a:lstStyle/>
          <a:p>
            <a:r>
              <a:rPr lang="en-US" altLang="en-US" sz="3600" b="1" smtClean="0"/>
              <a:t>Categorical Data</a:t>
            </a:r>
          </a:p>
        </p:txBody>
      </p:sp>
      <p:sp>
        <p:nvSpPr>
          <p:cNvPr id="13315" name="Content Placeholder 2"/>
          <p:cNvSpPr>
            <a:spLocks noGrp="1"/>
          </p:cNvSpPr>
          <p:nvPr>
            <p:ph idx="1"/>
          </p:nvPr>
        </p:nvSpPr>
        <p:spPr>
          <a:xfrm>
            <a:off x="304800" y="914400"/>
            <a:ext cx="8534400" cy="2362200"/>
          </a:xfrm>
        </p:spPr>
        <p:txBody>
          <a:bodyPr/>
          <a:lstStyle/>
          <a:p>
            <a:pPr eaLnBrk="1" hangingPunct="1"/>
            <a:r>
              <a:rPr lang="en-US" altLang="en-US" sz="2400" b="1" smtClean="0">
                <a:solidFill>
                  <a:srgbClr val="FFFF00"/>
                </a:solidFill>
                <a:ea typeface="ＭＳ Ｐゴシック" pitchFamily="-111" charset="-128"/>
              </a:rPr>
              <a:t>Categorical Variables </a:t>
            </a:r>
            <a:r>
              <a:rPr lang="en-US" altLang="en-US" sz="2400" b="1" smtClean="0">
                <a:ea typeface="ＭＳ Ｐゴシック" pitchFamily="-111" charset="-128"/>
              </a:rPr>
              <a:t>place individuals into one of several groups or categories</a:t>
            </a:r>
          </a:p>
          <a:p>
            <a:pPr lvl="1" eaLnBrk="1" hangingPunct="1"/>
            <a:r>
              <a:rPr lang="en-US" altLang="en-US" sz="2000" b="1" smtClean="0">
                <a:ea typeface="ＭＳ Ｐゴシック" pitchFamily="-111" charset="-128"/>
              </a:rPr>
              <a:t>The values are labels for the different categories</a:t>
            </a:r>
          </a:p>
          <a:p>
            <a:pPr lvl="1" eaLnBrk="1" hangingPunct="1"/>
            <a:r>
              <a:rPr lang="en-US" altLang="en-US" sz="2000" b="1" smtClean="0">
                <a:ea typeface="ＭＳ Ｐゴシック" pitchFamily="-111" charset="-128"/>
              </a:rPr>
              <a:t>The distribution lists the count or percent of individuals who fall into each category.</a:t>
            </a:r>
          </a:p>
        </p:txBody>
      </p:sp>
      <p:graphicFrame>
        <p:nvGraphicFramePr>
          <p:cNvPr id="8" name="Table 7"/>
          <p:cNvGraphicFramePr>
            <a:graphicFrameLocks noGrp="1"/>
          </p:cNvGraphicFramePr>
          <p:nvPr/>
        </p:nvGraphicFramePr>
        <p:xfrm>
          <a:off x="1860550" y="2819400"/>
          <a:ext cx="2898775" cy="3900494"/>
        </p:xfrm>
        <a:graphic>
          <a:graphicData uri="http://schemas.openxmlformats.org/drawingml/2006/table">
            <a:tbl>
              <a:tblPr/>
              <a:tblGrid>
                <a:gridCol w="1577975"/>
                <a:gridCol w="1320800"/>
              </a:tblGrid>
              <a:tr h="300038">
                <a:tc gridSpan="2">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000" b="1" i="0" u="none" strike="noStrike" cap="none" normalizeH="0" baseline="0" dirty="0" smtClean="0">
                          <a:ln>
                            <a:noFill/>
                          </a:ln>
                          <a:solidFill>
                            <a:schemeClr val="tx1"/>
                          </a:solidFill>
                          <a:effectLst/>
                          <a:latin typeface="Arial" charset="0"/>
                          <a:ea typeface="ＭＳ Ｐゴシック" pitchFamily="-111" charset="-128"/>
                        </a:rPr>
                        <a:t>Frequency Table</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hMerge="1">
                  <a:txBody>
                    <a:bodyPr/>
                    <a:lstStyle/>
                    <a:p>
                      <a:endParaRPr lang="en-US"/>
                    </a:p>
                  </a:txBody>
                  <a:tcPr/>
                </a:tc>
              </a:tr>
              <a:tr h="300038">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1" i="0" u="none" strike="noStrike" cap="none" normalizeH="0" baseline="0" smtClean="0">
                          <a:ln>
                            <a:noFill/>
                          </a:ln>
                          <a:solidFill>
                            <a:srgbClr val="000000"/>
                          </a:solidFill>
                          <a:effectLst/>
                          <a:latin typeface="Arial" charset="0"/>
                          <a:ea typeface="ＭＳ Ｐゴシック" pitchFamily="-111" charset="-128"/>
                        </a:rPr>
                        <a:t>Format</a:t>
                      </a:r>
                    </a:p>
                  </a:txBody>
                  <a:tcPr horzOverflow="overflow">
                    <a:lnL w="12700" cap="flat" cmpd="sng" algn="ctr">
                      <a:solidFill>
                        <a:srgbClr val="000000"/>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0F4F3"/>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1" i="0" u="none" strike="noStrike" cap="none" normalizeH="0" baseline="0" smtClean="0">
                          <a:ln>
                            <a:noFill/>
                          </a:ln>
                          <a:solidFill>
                            <a:srgbClr val="000000"/>
                          </a:solidFill>
                          <a:effectLst/>
                          <a:latin typeface="Arial" charset="0"/>
                          <a:ea typeface="ＭＳ Ｐゴシック" pitchFamily="-111" charset="-128"/>
                        </a:rPr>
                        <a:t>Count of Stations</a:t>
                      </a:r>
                    </a:p>
                  </a:txBody>
                  <a:tcPr horzOverflow="overflow">
                    <a:lnL w="12700" cap="flat" cmpd="sng" algn="ctr">
                      <a:solidFill>
                        <a:schemeClr val="bg1"/>
                      </a:solidFill>
                      <a:prstDash val="solid"/>
                      <a:round/>
                      <a:headEnd type="none" w="med" len="med"/>
                      <a:tailEnd type="none" w="med" len="med"/>
                    </a:lnL>
                    <a:lnR w="12700" cap="flat" cmpd="sng" algn="ctr">
                      <a:solidFill>
                        <a:srgbClr val="000000"/>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0F4F3"/>
                    </a:solidFill>
                  </a:tcPr>
                </a:tc>
              </a:tr>
              <a:tr h="300038">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rgbClr val="000000"/>
                          </a:solidFill>
                          <a:effectLst/>
                          <a:latin typeface="Arial" charset="0"/>
                          <a:ea typeface="ＭＳ Ｐゴシック" pitchFamily="-111" charset="-128"/>
                        </a:rPr>
                        <a:t>Adult Contemporary</a:t>
                      </a:r>
                    </a:p>
                  </a:txBody>
                  <a:tcPr horzOverflow="overflow">
                    <a:lnL w="12700" cap="flat" cmpd="sng" algn="ctr">
                      <a:solidFill>
                        <a:srgbClr val="000000"/>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0FAF9"/>
                    </a:solid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rgbClr val="000000"/>
                          </a:solidFill>
                          <a:effectLst/>
                          <a:latin typeface="Arial" charset="0"/>
                          <a:ea typeface="ＭＳ Ｐゴシック" pitchFamily="-111" charset="-128"/>
                        </a:rPr>
                        <a:t>1556</a:t>
                      </a:r>
                    </a:p>
                  </a:txBody>
                  <a:tcPr horzOverflow="overflow">
                    <a:lnL w="12700" cap="flat" cmpd="sng" algn="ctr">
                      <a:solidFill>
                        <a:schemeClr val="bg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0FAF9"/>
                    </a:solidFill>
                  </a:tcPr>
                </a:tc>
              </a:tr>
              <a:tr h="300038">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rgbClr val="000000"/>
                          </a:solidFill>
                          <a:effectLst/>
                          <a:latin typeface="Arial" charset="0"/>
                          <a:ea typeface="ＭＳ Ｐゴシック" pitchFamily="-111" charset="-128"/>
                        </a:rPr>
                        <a:t>Adult Standards</a:t>
                      </a:r>
                    </a:p>
                  </a:txBody>
                  <a:tcPr horzOverflow="overflow">
                    <a:lnL w="12700" cap="flat" cmpd="sng" algn="ctr">
                      <a:solidFill>
                        <a:srgbClr val="000000"/>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0F4F3"/>
                    </a:solid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rgbClr val="000000"/>
                          </a:solidFill>
                          <a:effectLst/>
                          <a:latin typeface="Arial" charset="0"/>
                          <a:ea typeface="ＭＳ Ｐゴシック" pitchFamily="-111" charset="-128"/>
                        </a:rPr>
                        <a:t>1196</a:t>
                      </a:r>
                    </a:p>
                  </a:txBody>
                  <a:tcPr horzOverflow="overflow">
                    <a:lnL w="12700" cap="flat" cmpd="sng" algn="ctr">
                      <a:solidFill>
                        <a:schemeClr val="bg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0F4F3"/>
                    </a:solidFill>
                  </a:tcPr>
                </a:tc>
              </a:tr>
              <a:tr h="300038">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rgbClr val="000000"/>
                          </a:solidFill>
                          <a:effectLst/>
                          <a:latin typeface="Arial" charset="0"/>
                          <a:ea typeface="ＭＳ Ｐゴシック" pitchFamily="-111" charset="-128"/>
                        </a:rPr>
                        <a:t>Contemporary Hit</a:t>
                      </a:r>
                    </a:p>
                  </a:txBody>
                  <a:tcPr horzOverflow="overflow">
                    <a:lnL w="12700" cap="flat" cmpd="sng" algn="ctr">
                      <a:solidFill>
                        <a:srgbClr val="000000"/>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0FAF9"/>
                    </a:solid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rgbClr val="000000"/>
                          </a:solidFill>
                          <a:effectLst/>
                          <a:latin typeface="Arial" charset="0"/>
                          <a:ea typeface="ＭＳ Ｐゴシック" pitchFamily="-111" charset="-128"/>
                        </a:rPr>
                        <a:t>569</a:t>
                      </a:r>
                    </a:p>
                  </a:txBody>
                  <a:tcPr horzOverflow="overflow">
                    <a:lnL w="12700" cap="flat" cmpd="sng" algn="ctr">
                      <a:solidFill>
                        <a:schemeClr val="bg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0FAF9"/>
                    </a:solidFill>
                  </a:tcPr>
                </a:tc>
              </a:tr>
              <a:tr h="300038">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rgbClr val="000000"/>
                          </a:solidFill>
                          <a:effectLst/>
                          <a:latin typeface="Arial" charset="0"/>
                          <a:ea typeface="ＭＳ Ｐゴシック" pitchFamily="-111" charset="-128"/>
                        </a:rPr>
                        <a:t>Country</a:t>
                      </a:r>
                    </a:p>
                  </a:txBody>
                  <a:tcPr horzOverflow="overflow">
                    <a:lnL w="12700" cap="flat" cmpd="sng" algn="ctr">
                      <a:solidFill>
                        <a:srgbClr val="000000"/>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0F4F3"/>
                    </a:solid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rgbClr val="000000"/>
                          </a:solidFill>
                          <a:effectLst/>
                          <a:latin typeface="Arial" charset="0"/>
                          <a:ea typeface="ＭＳ Ｐゴシック" pitchFamily="-111" charset="-128"/>
                        </a:rPr>
                        <a:t>2066</a:t>
                      </a:r>
                    </a:p>
                  </a:txBody>
                  <a:tcPr horzOverflow="overflow">
                    <a:lnL w="12700" cap="flat" cmpd="sng" algn="ctr">
                      <a:solidFill>
                        <a:schemeClr val="bg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0F4F3"/>
                    </a:solidFill>
                  </a:tcPr>
                </a:tc>
              </a:tr>
              <a:tr h="300038">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rgbClr val="000000"/>
                          </a:solidFill>
                          <a:effectLst/>
                          <a:latin typeface="Arial" charset="0"/>
                          <a:ea typeface="ＭＳ Ｐゴシック" pitchFamily="-111" charset="-128"/>
                        </a:rPr>
                        <a:t>News/Talk</a:t>
                      </a:r>
                    </a:p>
                  </a:txBody>
                  <a:tcPr horzOverflow="overflow">
                    <a:lnL w="12700" cap="flat" cmpd="sng" algn="ctr">
                      <a:solidFill>
                        <a:srgbClr val="000000"/>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0FAF9"/>
                    </a:solid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rgbClr val="000000"/>
                          </a:solidFill>
                          <a:effectLst/>
                          <a:latin typeface="Arial" charset="0"/>
                          <a:ea typeface="ＭＳ Ｐゴシック" pitchFamily="-111" charset="-128"/>
                        </a:rPr>
                        <a:t>2179</a:t>
                      </a:r>
                    </a:p>
                  </a:txBody>
                  <a:tcPr horzOverflow="overflow">
                    <a:lnL w="12700" cap="flat" cmpd="sng" algn="ctr">
                      <a:solidFill>
                        <a:schemeClr val="bg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0FAF9"/>
                    </a:solidFill>
                  </a:tcPr>
                </a:tc>
              </a:tr>
              <a:tr h="300038">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rgbClr val="000000"/>
                          </a:solidFill>
                          <a:effectLst/>
                          <a:latin typeface="Arial" charset="0"/>
                          <a:ea typeface="ＭＳ Ｐゴシック" pitchFamily="-111" charset="-128"/>
                        </a:rPr>
                        <a:t>Oldies</a:t>
                      </a:r>
                    </a:p>
                  </a:txBody>
                  <a:tcPr horzOverflow="overflow">
                    <a:lnL w="12700" cap="flat" cmpd="sng" algn="ctr">
                      <a:solidFill>
                        <a:srgbClr val="000000"/>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0F4F3"/>
                    </a:solid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rgbClr val="000000"/>
                          </a:solidFill>
                          <a:effectLst/>
                          <a:latin typeface="Arial" charset="0"/>
                          <a:ea typeface="ＭＳ Ｐゴシック" pitchFamily="-111" charset="-128"/>
                        </a:rPr>
                        <a:t>1060</a:t>
                      </a:r>
                    </a:p>
                  </a:txBody>
                  <a:tcPr horzOverflow="overflow">
                    <a:lnL w="12700" cap="flat" cmpd="sng" algn="ctr">
                      <a:solidFill>
                        <a:schemeClr val="bg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0F4F3"/>
                    </a:solidFill>
                  </a:tcPr>
                </a:tc>
              </a:tr>
              <a:tr h="300038">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rgbClr val="000000"/>
                          </a:solidFill>
                          <a:effectLst/>
                          <a:latin typeface="Arial" charset="0"/>
                          <a:ea typeface="ＭＳ Ｐゴシック" pitchFamily="-111" charset="-128"/>
                        </a:rPr>
                        <a:t>Religious</a:t>
                      </a:r>
                    </a:p>
                  </a:txBody>
                  <a:tcPr horzOverflow="overflow">
                    <a:lnL w="12700" cap="flat" cmpd="sng" algn="ctr">
                      <a:solidFill>
                        <a:srgbClr val="000000"/>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0FAF9"/>
                    </a:solid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rgbClr val="000000"/>
                          </a:solidFill>
                          <a:effectLst/>
                          <a:latin typeface="Arial" charset="0"/>
                          <a:ea typeface="ＭＳ Ｐゴシック" pitchFamily="-111" charset="-128"/>
                        </a:rPr>
                        <a:t>2014</a:t>
                      </a:r>
                    </a:p>
                  </a:txBody>
                  <a:tcPr horzOverflow="overflow">
                    <a:lnL w="12700" cap="flat" cmpd="sng" algn="ctr">
                      <a:solidFill>
                        <a:schemeClr val="bg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0FAF9"/>
                    </a:solidFill>
                  </a:tcPr>
                </a:tc>
              </a:tr>
              <a:tr h="300038">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rgbClr val="000000"/>
                          </a:solidFill>
                          <a:effectLst/>
                          <a:latin typeface="Arial" charset="0"/>
                          <a:ea typeface="ＭＳ Ｐゴシック" pitchFamily="-111" charset="-128"/>
                        </a:rPr>
                        <a:t>Rock</a:t>
                      </a:r>
                    </a:p>
                  </a:txBody>
                  <a:tcPr horzOverflow="overflow">
                    <a:lnL w="12700" cap="flat" cmpd="sng" algn="ctr">
                      <a:solidFill>
                        <a:srgbClr val="000000"/>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0F4F3"/>
                    </a:solid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rgbClr val="000000"/>
                          </a:solidFill>
                          <a:effectLst/>
                          <a:latin typeface="Arial" charset="0"/>
                          <a:ea typeface="ＭＳ Ｐゴシック" pitchFamily="-111" charset="-128"/>
                        </a:rPr>
                        <a:t>869</a:t>
                      </a:r>
                    </a:p>
                  </a:txBody>
                  <a:tcPr horzOverflow="overflow">
                    <a:lnL w="12700" cap="flat" cmpd="sng" algn="ctr">
                      <a:solidFill>
                        <a:schemeClr val="bg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0F4F3"/>
                    </a:solidFill>
                  </a:tcPr>
                </a:tc>
              </a:tr>
              <a:tr h="300038">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rgbClr val="000000"/>
                          </a:solidFill>
                          <a:effectLst/>
                          <a:latin typeface="Arial" charset="0"/>
                          <a:ea typeface="ＭＳ Ｐゴシック" pitchFamily="-111" charset="-128"/>
                        </a:rPr>
                        <a:t>Spanish Language</a:t>
                      </a:r>
                    </a:p>
                  </a:txBody>
                  <a:tcPr horzOverflow="overflow">
                    <a:lnL w="12700" cap="flat" cmpd="sng" algn="ctr">
                      <a:solidFill>
                        <a:srgbClr val="000000"/>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0FAF9"/>
                    </a:solid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rgbClr val="000000"/>
                          </a:solidFill>
                          <a:effectLst/>
                          <a:latin typeface="Arial" charset="0"/>
                          <a:ea typeface="ＭＳ Ｐゴシック" pitchFamily="-111" charset="-128"/>
                        </a:rPr>
                        <a:t>750</a:t>
                      </a:r>
                    </a:p>
                  </a:txBody>
                  <a:tcPr horzOverflow="overflow">
                    <a:lnL w="12700" cap="flat" cmpd="sng" algn="ctr">
                      <a:solidFill>
                        <a:schemeClr val="bg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0FAF9"/>
                    </a:solidFill>
                  </a:tcPr>
                </a:tc>
              </a:tr>
              <a:tr h="300038">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rgbClr val="000000"/>
                          </a:solidFill>
                          <a:effectLst/>
                          <a:latin typeface="Arial" charset="0"/>
                          <a:ea typeface="ＭＳ Ｐゴシック" pitchFamily="-111" charset="-128"/>
                        </a:rPr>
                        <a:t>Other Formats</a:t>
                      </a:r>
                    </a:p>
                  </a:txBody>
                  <a:tcPr horzOverflow="overflow">
                    <a:lnL w="12700" cap="flat" cmpd="sng" algn="ctr">
                      <a:solidFill>
                        <a:srgbClr val="000000"/>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0F4F3"/>
                    </a:solid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rgbClr val="000000"/>
                          </a:solidFill>
                          <a:effectLst/>
                          <a:latin typeface="Arial" charset="0"/>
                          <a:ea typeface="ＭＳ Ｐゴシック" pitchFamily="-111" charset="-128"/>
                        </a:rPr>
                        <a:t>1579</a:t>
                      </a:r>
                    </a:p>
                  </a:txBody>
                  <a:tcPr horzOverflow="overflow">
                    <a:lnL w="12700" cap="flat" cmpd="sng" algn="ctr">
                      <a:solidFill>
                        <a:schemeClr val="bg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0F4F3"/>
                    </a:solidFill>
                  </a:tcPr>
                </a:tc>
              </a:tr>
              <a:tr h="300038">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1" i="0" u="none" strike="noStrike" cap="none" normalizeH="0" baseline="0" smtClean="0">
                          <a:ln>
                            <a:noFill/>
                          </a:ln>
                          <a:solidFill>
                            <a:srgbClr val="000000"/>
                          </a:solidFill>
                          <a:effectLst/>
                          <a:latin typeface="Arial" charset="0"/>
                          <a:ea typeface="ＭＳ Ｐゴシック" pitchFamily="-111" charset="-128"/>
                        </a:rPr>
                        <a:t>Total</a:t>
                      </a:r>
                    </a:p>
                  </a:txBody>
                  <a:tcPr horzOverflow="overflow">
                    <a:lnL w="12700" cap="flat" cmpd="sng" algn="ctr">
                      <a:solidFill>
                        <a:srgbClr val="000000"/>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0FAF9"/>
                    </a:solid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sz="1000" b="1" i="0" u="none" strike="noStrike" cap="none" normalizeH="0" baseline="0" smtClean="0">
                          <a:ln>
                            <a:noFill/>
                          </a:ln>
                          <a:solidFill>
                            <a:srgbClr val="000000"/>
                          </a:solidFill>
                          <a:effectLst/>
                          <a:latin typeface="Arial" charset="0"/>
                          <a:ea typeface="ＭＳ Ｐゴシック" pitchFamily="-111" charset="-128"/>
                        </a:rPr>
                        <a:t>13838</a:t>
                      </a:r>
                    </a:p>
                  </a:txBody>
                  <a:tcPr horzOverflow="overflow">
                    <a:lnL w="12700" cap="flat" cmpd="sng" algn="ctr">
                      <a:solidFill>
                        <a:schemeClr val="bg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0FAF9"/>
                    </a:solidFill>
                  </a:tcPr>
                </a:tc>
              </a:tr>
            </a:tbl>
          </a:graphicData>
        </a:graphic>
      </p:graphicFrame>
      <p:graphicFrame>
        <p:nvGraphicFramePr>
          <p:cNvPr id="9" name="Table 8"/>
          <p:cNvGraphicFramePr>
            <a:graphicFrameLocks noGrp="1"/>
          </p:cNvGraphicFramePr>
          <p:nvPr/>
        </p:nvGraphicFramePr>
        <p:xfrm>
          <a:off x="5097463" y="2819400"/>
          <a:ext cx="2898775" cy="3900494"/>
        </p:xfrm>
        <a:graphic>
          <a:graphicData uri="http://schemas.openxmlformats.org/drawingml/2006/table">
            <a:tbl>
              <a:tblPr/>
              <a:tblGrid>
                <a:gridCol w="1482725"/>
                <a:gridCol w="1416050"/>
              </a:tblGrid>
              <a:tr h="300038">
                <a:tc gridSpan="2">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000" b="1" i="0" u="none" strike="noStrike" cap="none" normalizeH="0" baseline="0" dirty="0" smtClean="0">
                          <a:ln>
                            <a:noFill/>
                          </a:ln>
                          <a:solidFill>
                            <a:schemeClr val="tx1"/>
                          </a:solidFill>
                          <a:effectLst/>
                          <a:latin typeface="Arial" charset="0"/>
                          <a:ea typeface="ＭＳ Ｐゴシック" pitchFamily="-111" charset="-128"/>
                        </a:rPr>
                        <a:t>Relative Frequency Table</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hMerge="1">
                  <a:txBody>
                    <a:bodyPr/>
                    <a:lstStyle/>
                    <a:p>
                      <a:endParaRPr lang="en-US"/>
                    </a:p>
                  </a:txBody>
                  <a:tcPr/>
                </a:tc>
              </a:tr>
              <a:tr h="300038">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1" i="0" u="none" strike="noStrike" cap="none" normalizeH="0" baseline="0" smtClean="0">
                          <a:ln>
                            <a:noFill/>
                          </a:ln>
                          <a:solidFill>
                            <a:srgbClr val="000000"/>
                          </a:solidFill>
                          <a:effectLst/>
                          <a:latin typeface="Arial" charset="0"/>
                          <a:ea typeface="ＭＳ Ｐゴシック" pitchFamily="-111" charset="-128"/>
                        </a:rPr>
                        <a:t>Format</a:t>
                      </a:r>
                    </a:p>
                  </a:txBody>
                  <a:tcPr horzOverflow="overflow">
                    <a:lnL w="12700" cap="flat" cmpd="sng" algn="ctr">
                      <a:solidFill>
                        <a:srgbClr val="000000"/>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0F4F3"/>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1" i="0" u="none" strike="noStrike" cap="none" normalizeH="0" baseline="0" smtClean="0">
                          <a:ln>
                            <a:noFill/>
                          </a:ln>
                          <a:solidFill>
                            <a:srgbClr val="000000"/>
                          </a:solidFill>
                          <a:effectLst/>
                          <a:latin typeface="Arial" charset="0"/>
                          <a:ea typeface="ＭＳ Ｐゴシック" pitchFamily="-111" charset="-128"/>
                        </a:rPr>
                        <a:t>Percent of Stations</a:t>
                      </a:r>
                    </a:p>
                  </a:txBody>
                  <a:tcPr horzOverflow="overflow">
                    <a:lnL w="12700" cap="flat" cmpd="sng" algn="ctr">
                      <a:solidFill>
                        <a:schemeClr val="bg1"/>
                      </a:solidFill>
                      <a:prstDash val="solid"/>
                      <a:round/>
                      <a:headEnd type="none" w="med" len="med"/>
                      <a:tailEnd type="none" w="med" len="med"/>
                    </a:lnL>
                    <a:lnR w="12700" cap="flat" cmpd="sng" algn="ctr">
                      <a:solidFill>
                        <a:srgbClr val="000000"/>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0F4F3"/>
                    </a:solidFill>
                  </a:tcPr>
                </a:tc>
              </a:tr>
              <a:tr h="300038">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rgbClr val="000000"/>
                          </a:solidFill>
                          <a:effectLst/>
                          <a:latin typeface="Arial" charset="0"/>
                          <a:ea typeface="ＭＳ Ｐゴシック" pitchFamily="-111" charset="-128"/>
                        </a:rPr>
                        <a:t>Adult Contemporary</a:t>
                      </a:r>
                    </a:p>
                  </a:txBody>
                  <a:tcPr horzOverflow="overflow">
                    <a:lnL w="12700" cap="flat" cmpd="sng" algn="ctr">
                      <a:solidFill>
                        <a:srgbClr val="000000"/>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0FAF9"/>
                    </a:solid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rgbClr val="000000"/>
                          </a:solidFill>
                          <a:effectLst/>
                          <a:latin typeface="Arial" charset="0"/>
                          <a:ea typeface="ＭＳ Ｐゴシック" pitchFamily="-111" charset="-128"/>
                        </a:rPr>
                        <a:t>11.2</a:t>
                      </a:r>
                    </a:p>
                  </a:txBody>
                  <a:tcPr horzOverflow="overflow">
                    <a:lnL w="12700" cap="flat" cmpd="sng" algn="ctr">
                      <a:solidFill>
                        <a:schemeClr val="bg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0FAF9"/>
                    </a:solidFill>
                  </a:tcPr>
                </a:tc>
              </a:tr>
              <a:tr h="300038">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rgbClr val="000000"/>
                          </a:solidFill>
                          <a:effectLst/>
                          <a:latin typeface="Arial" charset="0"/>
                          <a:ea typeface="ＭＳ Ｐゴシック" pitchFamily="-111" charset="-128"/>
                        </a:rPr>
                        <a:t>Adult Standards</a:t>
                      </a:r>
                    </a:p>
                  </a:txBody>
                  <a:tcPr horzOverflow="overflow">
                    <a:lnL w="12700" cap="flat" cmpd="sng" algn="ctr">
                      <a:solidFill>
                        <a:srgbClr val="000000"/>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0F4F3"/>
                    </a:solid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rgbClr val="000000"/>
                          </a:solidFill>
                          <a:effectLst/>
                          <a:latin typeface="Arial" charset="0"/>
                          <a:ea typeface="ＭＳ Ｐゴシック" pitchFamily="-111" charset="-128"/>
                        </a:rPr>
                        <a:t>8.6</a:t>
                      </a:r>
                    </a:p>
                  </a:txBody>
                  <a:tcPr horzOverflow="overflow">
                    <a:lnL w="12700" cap="flat" cmpd="sng" algn="ctr">
                      <a:solidFill>
                        <a:schemeClr val="bg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0F4F3"/>
                    </a:solidFill>
                  </a:tcPr>
                </a:tc>
              </a:tr>
              <a:tr h="300038">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rgbClr val="000000"/>
                          </a:solidFill>
                          <a:effectLst/>
                          <a:latin typeface="Arial" charset="0"/>
                          <a:ea typeface="ＭＳ Ｐゴシック" pitchFamily="-111" charset="-128"/>
                        </a:rPr>
                        <a:t>Contemporary Hit</a:t>
                      </a:r>
                    </a:p>
                  </a:txBody>
                  <a:tcPr horzOverflow="overflow">
                    <a:lnL w="12700" cap="flat" cmpd="sng" algn="ctr">
                      <a:solidFill>
                        <a:srgbClr val="000000"/>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0FAF9"/>
                    </a:solid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rgbClr val="000000"/>
                          </a:solidFill>
                          <a:effectLst/>
                          <a:latin typeface="Arial" charset="0"/>
                          <a:ea typeface="ＭＳ Ｐゴシック" pitchFamily="-111" charset="-128"/>
                        </a:rPr>
                        <a:t>4.1</a:t>
                      </a:r>
                    </a:p>
                  </a:txBody>
                  <a:tcPr horzOverflow="overflow">
                    <a:lnL w="12700" cap="flat" cmpd="sng" algn="ctr">
                      <a:solidFill>
                        <a:schemeClr val="bg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0FAF9"/>
                    </a:solidFill>
                  </a:tcPr>
                </a:tc>
              </a:tr>
              <a:tr h="300038">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rgbClr val="000000"/>
                          </a:solidFill>
                          <a:effectLst/>
                          <a:latin typeface="Arial" charset="0"/>
                          <a:ea typeface="ＭＳ Ｐゴシック" pitchFamily="-111" charset="-128"/>
                        </a:rPr>
                        <a:t>Country</a:t>
                      </a:r>
                    </a:p>
                  </a:txBody>
                  <a:tcPr horzOverflow="overflow">
                    <a:lnL w="12700" cap="flat" cmpd="sng" algn="ctr">
                      <a:solidFill>
                        <a:srgbClr val="000000"/>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0F4F3"/>
                    </a:solid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rgbClr val="000000"/>
                          </a:solidFill>
                          <a:effectLst/>
                          <a:latin typeface="Arial" charset="0"/>
                          <a:ea typeface="ＭＳ Ｐゴシック" pitchFamily="-111" charset="-128"/>
                        </a:rPr>
                        <a:t>14.9</a:t>
                      </a:r>
                    </a:p>
                  </a:txBody>
                  <a:tcPr horzOverflow="overflow">
                    <a:lnL w="12700" cap="flat" cmpd="sng" algn="ctr">
                      <a:solidFill>
                        <a:schemeClr val="bg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0F4F3"/>
                    </a:solidFill>
                  </a:tcPr>
                </a:tc>
              </a:tr>
              <a:tr h="300038">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rgbClr val="000000"/>
                          </a:solidFill>
                          <a:effectLst/>
                          <a:latin typeface="Arial" charset="0"/>
                          <a:ea typeface="ＭＳ Ｐゴシック" pitchFamily="-111" charset="-128"/>
                        </a:rPr>
                        <a:t>News/Talk</a:t>
                      </a:r>
                    </a:p>
                  </a:txBody>
                  <a:tcPr horzOverflow="overflow">
                    <a:lnL w="12700" cap="flat" cmpd="sng" algn="ctr">
                      <a:solidFill>
                        <a:srgbClr val="000000"/>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0FAF9"/>
                    </a:solid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rgbClr val="000000"/>
                          </a:solidFill>
                          <a:effectLst/>
                          <a:latin typeface="Arial" charset="0"/>
                          <a:ea typeface="ＭＳ Ｐゴシック" pitchFamily="-111" charset="-128"/>
                        </a:rPr>
                        <a:t>15.7</a:t>
                      </a:r>
                    </a:p>
                  </a:txBody>
                  <a:tcPr horzOverflow="overflow">
                    <a:lnL w="12700" cap="flat" cmpd="sng" algn="ctr">
                      <a:solidFill>
                        <a:schemeClr val="bg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0FAF9"/>
                    </a:solidFill>
                  </a:tcPr>
                </a:tc>
              </a:tr>
              <a:tr h="300038">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rgbClr val="000000"/>
                          </a:solidFill>
                          <a:effectLst/>
                          <a:latin typeface="Arial" charset="0"/>
                          <a:ea typeface="ＭＳ Ｐゴシック" pitchFamily="-111" charset="-128"/>
                        </a:rPr>
                        <a:t>Oldies</a:t>
                      </a:r>
                    </a:p>
                  </a:txBody>
                  <a:tcPr horzOverflow="overflow">
                    <a:lnL w="12700" cap="flat" cmpd="sng" algn="ctr">
                      <a:solidFill>
                        <a:srgbClr val="000000"/>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0F4F3"/>
                    </a:solid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rgbClr val="000000"/>
                          </a:solidFill>
                          <a:effectLst/>
                          <a:latin typeface="Arial" charset="0"/>
                          <a:ea typeface="ＭＳ Ｐゴシック" pitchFamily="-111" charset="-128"/>
                        </a:rPr>
                        <a:t>7.7</a:t>
                      </a:r>
                    </a:p>
                  </a:txBody>
                  <a:tcPr horzOverflow="overflow">
                    <a:lnL w="12700" cap="flat" cmpd="sng" algn="ctr">
                      <a:solidFill>
                        <a:schemeClr val="bg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0F4F3"/>
                    </a:solidFill>
                  </a:tcPr>
                </a:tc>
              </a:tr>
              <a:tr h="300038">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rgbClr val="000000"/>
                          </a:solidFill>
                          <a:effectLst/>
                          <a:latin typeface="Arial" charset="0"/>
                          <a:ea typeface="ＭＳ Ｐゴシック" pitchFamily="-111" charset="-128"/>
                        </a:rPr>
                        <a:t>Religious</a:t>
                      </a:r>
                    </a:p>
                  </a:txBody>
                  <a:tcPr horzOverflow="overflow">
                    <a:lnL w="12700" cap="flat" cmpd="sng" algn="ctr">
                      <a:solidFill>
                        <a:srgbClr val="000000"/>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0FAF9"/>
                    </a:solid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rgbClr val="000000"/>
                          </a:solidFill>
                          <a:effectLst/>
                          <a:latin typeface="Arial" charset="0"/>
                          <a:ea typeface="ＭＳ Ｐゴシック" pitchFamily="-111" charset="-128"/>
                        </a:rPr>
                        <a:t>14.6</a:t>
                      </a:r>
                    </a:p>
                  </a:txBody>
                  <a:tcPr horzOverflow="overflow">
                    <a:lnL w="12700" cap="flat" cmpd="sng" algn="ctr">
                      <a:solidFill>
                        <a:schemeClr val="bg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0FAF9"/>
                    </a:solidFill>
                  </a:tcPr>
                </a:tc>
              </a:tr>
              <a:tr h="300038">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rgbClr val="000000"/>
                          </a:solidFill>
                          <a:effectLst/>
                          <a:latin typeface="Arial" charset="0"/>
                          <a:ea typeface="ＭＳ Ｐゴシック" pitchFamily="-111" charset="-128"/>
                        </a:rPr>
                        <a:t>Rock</a:t>
                      </a:r>
                    </a:p>
                  </a:txBody>
                  <a:tcPr horzOverflow="overflow">
                    <a:lnL w="12700" cap="flat" cmpd="sng" algn="ctr">
                      <a:solidFill>
                        <a:srgbClr val="000000"/>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0F4F3"/>
                    </a:solid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rgbClr val="000000"/>
                          </a:solidFill>
                          <a:effectLst/>
                          <a:latin typeface="Arial" charset="0"/>
                          <a:ea typeface="ＭＳ Ｐゴシック" pitchFamily="-111" charset="-128"/>
                        </a:rPr>
                        <a:t>6.3</a:t>
                      </a:r>
                    </a:p>
                  </a:txBody>
                  <a:tcPr horzOverflow="overflow">
                    <a:lnL w="12700" cap="flat" cmpd="sng" algn="ctr">
                      <a:solidFill>
                        <a:schemeClr val="bg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0F4F3"/>
                    </a:solidFill>
                  </a:tcPr>
                </a:tc>
              </a:tr>
              <a:tr h="300038">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rgbClr val="000000"/>
                          </a:solidFill>
                          <a:effectLst/>
                          <a:latin typeface="Arial" charset="0"/>
                          <a:ea typeface="ＭＳ Ｐゴシック" pitchFamily="-111" charset="-128"/>
                        </a:rPr>
                        <a:t>Spanish Language</a:t>
                      </a:r>
                    </a:p>
                  </a:txBody>
                  <a:tcPr horzOverflow="overflow">
                    <a:lnL w="12700" cap="flat" cmpd="sng" algn="ctr">
                      <a:solidFill>
                        <a:srgbClr val="000000"/>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0FAF9"/>
                    </a:solid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rgbClr val="000000"/>
                          </a:solidFill>
                          <a:effectLst/>
                          <a:latin typeface="Arial" charset="0"/>
                          <a:ea typeface="ＭＳ Ｐゴシック" pitchFamily="-111" charset="-128"/>
                        </a:rPr>
                        <a:t>5.4</a:t>
                      </a:r>
                    </a:p>
                  </a:txBody>
                  <a:tcPr horzOverflow="overflow">
                    <a:lnL w="12700" cap="flat" cmpd="sng" algn="ctr">
                      <a:solidFill>
                        <a:schemeClr val="bg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0FAF9"/>
                    </a:solidFill>
                  </a:tcPr>
                </a:tc>
              </a:tr>
              <a:tr h="300038">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rgbClr val="000000"/>
                          </a:solidFill>
                          <a:effectLst/>
                          <a:latin typeface="Arial" charset="0"/>
                          <a:ea typeface="ＭＳ Ｐゴシック" pitchFamily="-111" charset="-128"/>
                        </a:rPr>
                        <a:t>Other Formats</a:t>
                      </a:r>
                    </a:p>
                  </a:txBody>
                  <a:tcPr horzOverflow="overflow">
                    <a:lnL w="12700" cap="flat" cmpd="sng" algn="ctr">
                      <a:solidFill>
                        <a:srgbClr val="000000"/>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0F4F3"/>
                    </a:solid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rgbClr val="000000"/>
                          </a:solidFill>
                          <a:effectLst/>
                          <a:latin typeface="Arial" charset="0"/>
                          <a:ea typeface="ＭＳ Ｐゴシック" pitchFamily="-111" charset="-128"/>
                        </a:rPr>
                        <a:t>11.4</a:t>
                      </a:r>
                    </a:p>
                  </a:txBody>
                  <a:tcPr horzOverflow="overflow">
                    <a:lnL w="12700" cap="flat" cmpd="sng" algn="ctr">
                      <a:solidFill>
                        <a:schemeClr val="bg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0F4F3"/>
                    </a:solidFill>
                  </a:tcPr>
                </a:tc>
              </a:tr>
              <a:tr h="300038">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1" i="0" u="none" strike="noStrike" cap="none" normalizeH="0" baseline="0" smtClean="0">
                          <a:ln>
                            <a:noFill/>
                          </a:ln>
                          <a:solidFill>
                            <a:srgbClr val="000000"/>
                          </a:solidFill>
                          <a:effectLst/>
                          <a:latin typeface="Arial" charset="0"/>
                          <a:ea typeface="ＭＳ Ｐゴシック" pitchFamily="-111" charset="-128"/>
                        </a:rPr>
                        <a:t>Total</a:t>
                      </a:r>
                    </a:p>
                  </a:txBody>
                  <a:tcPr horzOverflow="overflow">
                    <a:lnL w="12700" cap="flat" cmpd="sng" algn="ctr">
                      <a:solidFill>
                        <a:srgbClr val="000000"/>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0FAF9"/>
                    </a:solid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sz="1000" b="1" i="0" u="none" strike="noStrike" cap="none" normalizeH="0" baseline="0" smtClean="0">
                          <a:ln>
                            <a:noFill/>
                          </a:ln>
                          <a:solidFill>
                            <a:srgbClr val="000000"/>
                          </a:solidFill>
                          <a:effectLst/>
                          <a:latin typeface="Arial" charset="0"/>
                          <a:ea typeface="ＭＳ Ｐゴシック" pitchFamily="-111" charset="-128"/>
                        </a:rPr>
                        <a:t>99.9</a:t>
                      </a:r>
                    </a:p>
                  </a:txBody>
                  <a:tcPr horzOverflow="overflow">
                    <a:lnL w="12700" cap="flat" cmpd="sng" algn="ctr">
                      <a:solidFill>
                        <a:schemeClr val="bg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0FAF9"/>
                    </a:solidFill>
                  </a:tcPr>
                </a:tc>
              </a:tr>
            </a:tbl>
          </a:graphicData>
        </a:graphic>
      </p:graphicFrame>
      <p:grpSp>
        <p:nvGrpSpPr>
          <p:cNvPr id="2" name="Group 18"/>
          <p:cNvGrpSpPr>
            <a:grpSpLocks/>
          </p:cNvGrpSpPr>
          <p:nvPr/>
        </p:nvGrpSpPr>
        <p:grpSpPr bwMode="auto">
          <a:xfrm>
            <a:off x="4325938" y="4718050"/>
            <a:ext cx="1519237" cy="1477963"/>
            <a:chOff x="4325457" y="4729664"/>
            <a:chExt cx="1520049" cy="1477539"/>
          </a:xfrm>
        </p:grpSpPr>
        <p:sp>
          <p:nvSpPr>
            <p:cNvPr id="12" name="Curved Up Arrow 11"/>
            <p:cNvSpPr/>
            <p:nvPr/>
          </p:nvSpPr>
          <p:spPr>
            <a:xfrm rot="3095061" flipH="1">
              <a:off x="3830640" y="5224481"/>
              <a:ext cx="1477539" cy="487905"/>
            </a:xfrm>
            <a:prstGeom prst="curvedUpArrow">
              <a:avLst/>
            </a:prstGeom>
          </p:spPr>
          <p:style>
            <a:lnRef idx="0">
              <a:schemeClr val="accent4"/>
            </a:lnRef>
            <a:fillRef idx="3">
              <a:schemeClr val="accent4"/>
            </a:fillRef>
            <a:effectRef idx="3">
              <a:schemeClr val="accent4"/>
            </a:effectRef>
            <a:fontRef idx="minor">
              <a:schemeClr val="lt1"/>
            </a:fontRef>
          </p:style>
          <p:txBody>
            <a:bodyPr anchor="ctr"/>
            <a:lstStyle/>
            <a:p>
              <a:pPr algn="ctr">
                <a:defRPr/>
              </a:pPr>
              <a:endParaRPr lang="en-US">
                <a:solidFill>
                  <a:schemeClr val="tx1"/>
                </a:solidFill>
              </a:endParaRPr>
            </a:p>
          </p:txBody>
        </p:sp>
        <p:sp>
          <p:nvSpPr>
            <p:cNvPr id="13" name="TextBox 12"/>
            <p:cNvSpPr txBox="1"/>
            <p:nvPr/>
          </p:nvSpPr>
          <p:spPr>
            <a:xfrm>
              <a:off x="4979857" y="5659672"/>
              <a:ext cx="865649" cy="369782"/>
            </a:xfrm>
            <a:prstGeom prst="rect">
              <a:avLst/>
            </a:prstGeom>
          </p:spPr>
          <p:style>
            <a:lnRef idx="3">
              <a:schemeClr val="lt1"/>
            </a:lnRef>
            <a:fillRef idx="1">
              <a:schemeClr val="accent4"/>
            </a:fillRef>
            <a:effectRef idx="1">
              <a:schemeClr val="accent4"/>
            </a:effectRef>
            <a:fontRef idx="minor">
              <a:schemeClr val="lt1"/>
            </a:fontRef>
          </p:style>
          <p:txBody>
            <a:bodyPr wrap="none">
              <a:spAutoFit/>
            </a:bodyPr>
            <a:lstStyle/>
            <a:p>
              <a:pPr>
                <a:defRPr/>
              </a:pPr>
              <a:r>
                <a:rPr lang="en-US" b="1" dirty="0">
                  <a:solidFill>
                    <a:srgbClr val="000000"/>
                  </a:solidFill>
                </a:rPr>
                <a:t>Count</a:t>
              </a:r>
            </a:p>
          </p:txBody>
        </p:sp>
      </p:grpSp>
      <p:grpSp>
        <p:nvGrpSpPr>
          <p:cNvPr id="3" name="Group 19"/>
          <p:cNvGrpSpPr>
            <a:grpSpLocks/>
          </p:cNvGrpSpPr>
          <p:nvPr/>
        </p:nvGrpSpPr>
        <p:grpSpPr bwMode="auto">
          <a:xfrm>
            <a:off x="5845175" y="4730750"/>
            <a:ext cx="2090738" cy="2112963"/>
            <a:chOff x="5845506" y="4741480"/>
            <a:chExt cx="2090399" cy="2113045"/>
          </a:xfrm>
        </p:grpSpPr>
        <p:sp>
          <p:nvSpPr>
            <p:cNvPr id="15" name="Curved Up Arrow 14"/>
            <p:cNvSpPr/>
            <p:nvPr/>
          </p:nvSpPr>
          <p:spPr>
            <a:xfrm rot="18260434">
              <a:off x="6546777" y="5465398"/>
              <a:ext cx="2113045" cy="665210"/>
            </a:xfrm>
            <a:prstGeom prst="curvedUpArrow">
              <a:avLst/>
            </a:prstGeom>
          </p:spPr>
          <p:style>
            <a:lnRef idx="0">
              <a:schemeClr val="accent4"/>
            </a:lnRef>
            <a:fillRef idx="3">
              <a:schemeClr val="accent4"/>
            </a:fillRef>
            <a:effectRef idx="3">
              <a:schemeClr val="accent4"/>
            </a:effectRef>
            <a:fontRef idx="minor">
              <a:schemeClr val="lt1"/>
            </a:fontRef>
          </p:style>
          <p:txBody>
            <a:bodyPr anchor="ctr"/>
            <a:lstStyle/>
            <a:p>
              <a:pPr algn="ctr">
                <a:defRPr/>
              </a:pPr>
              <a:endParaRPr lang="en-US">
                <a:solidFill>
                  <a:schemeClr val="tx1"/>
                </a:solidFill>
              </a:endParaRPr>
            </a:p>
          </p:txBody>
        </p:sp>
        <p:sp>
          <p:nvSpPr>
            <p:cNvPr id="16" name="TextBox 15"/>
            <p:cNvSpPr txBox="1"/>
            <p:nvPr/>
          </p:nvSpPr>
          <p:spPr>
            <a:xfrm>
              <a:off x="5845506" y="6125834"/>
              <a:ext cx="1053929" cy="369902"/>
            </a:xfrm>
            <a:prstGeom prst="rect">
              <a:avLst/>
            </a:prstGeom>
          </p:spPr>
          <p:style>
            <a:lnRef idx="3">
              <a:schemeClr val="lt1"/>
            </a:lnRef>
            <a:fillRef idx="1">
              <a:schemeClr val="accent4"/>
            </a:fillRef>
            <a:effectRef idx="1">
              <a:schemeClr val="accent4"/>
            </a:effectRef>
            <a:fontRef idx="minor">
              <a:schemeClr val="lt1"/>
            </a:fontRef>
          </p:style>
          <p:txBody>
            <a:bodyPr wrap="none">
              <a:spAutoFit/>
            </a:bodyPr>
            <a:lstStyle/>
            <a:p>
              <a:pPr>
                <a:defRPr/>
              </a:pPr>
              <a:r>
                <a:rPr lang="en-US" b="1" dirty="0">
                  <a:solidFill>
                    <a:srgbClr val="000000"/>
                  </a:solidFill>
                </a:rPr>
                <a:t>Percent</a:t>
              </a:r>
            </a:p>
          </p:txBody>
        </p:sp>
      </p:grpSp>
      <p:grpSp>
        <p:nvGrpSpPr>
          <p:cNvPr id="4" name="Group 16"/>
          <p:cNvGrpSpPr>
            <a:grpSpLocks/>
          </p:cNvGrpSpPr>
          <p:nvPr/>
        </p:nvGrpSpPr>
        <p:grpSpPr bwMode="auto">
          <a:xfrm>
            <a:off x="595313" y="3049588"/>
            <a:ext cx="1163637" cy="1398587"/>
            <a:chOff x="595649" y="3060246"/>
            <a:chExt cx="1163479" cy="1399550"/>
          </a:xfrm>
        </p:grpSpPr>
        <p:sp>
          <p:nvSpPr>
            <p:cNvPr id="18" name="Curved Up Arrow 17"/>
            <p:cNvSpPr/>
            <p:nvPr/>
          </p:nvSpPr>
          <p:spPr>
            <a:xfrm rot="6511949" flipH="1">
              <a:off x="895139" y="3436330"/>
              <a:ext cx="1240074" cy="487905"/>
            </a:xfrm>
            <a:prstGeom prst="curvedUpArrow">
              <a:avLst/>
            </a:prstGeom>
          </p:spPr>
          <p:style>
            <a:lnRef idx="0">
              <a:schemeClr val="accent4"/>
            </a:lnRef>
            <a:fillRef idx="3">
              <a:schemeClr val="accent4"/>
            </a:fillRef>
            <a:effectRef idx="3">
              <a:schemeClr val="accent4"/>
            </a:effectRef>
            <a:fontRef idx="minor">
              <a:schemeClr val="lt1"/>
            </a:fontRef>
          </p:style>
          <p:txBody>
            <a:bodyPr anchor="ctr"/>
            <a:lstStyle/>
            <a:p>
              <a:pPr algn="ctr">
                <a:defRPr/>
              </a:pPr>
              <a:endParaRPr lang="en-US">
                <a:solidFill>
                  <a:schemeClr val="tx1"/>
                </a:solidFill>
              </a:endParaRPr>
            </a:p>
          </p:txBody>
        </p:sp>
        <p:sp>
          <p:nvSpPr>
            <p:cNvPr id="19" name="TextBox 18"/>
            <p:cNvSpPr txBox="1"/>
            <p:nvPr/>
          </p:nvSpPr>
          <p:spPr>
            <a:xfrm>
              <a:off x="595649" y="4091242"/>
              <a:ext cx="1134908" cy="368554"/>
            </a:xfrm>
            <a:prstGeom prst="rect">
              <a:avLst/>
            </a:prstGeom>
          </p:spPr>
          <p:style>
            <a:lnRef idx="3">
              <a:schemeClr val="lt1"/>
            </a:lnRef>
            <a:fillRef idx="1">
              <a:schemeClr val="accent4"/>
            </a:fillRef>
            <a:effectRef idx="1">
              <a:schemeClr val="accent4"/>
            </a:effectRef>
            <a:fontRef idx="minor">
              <a:schemeClr val="lt1"/>
            </a:fontRef>
          </p:style>
          <p:txBody>
            <a:bodyPr wrap="none">
              <a:spAutoFit/>
            </a:bodyPr>
            <a:lstStyle/>
            <a:p>
              <a:pPr>
                <a:defRPr/>
              </a:pPr>
              <a:r>
                <a:rPr lang="en-US" b="1" dirty="0">
                  <a:solidFill>
                    <a:srgbClr val="000000"/>
                  </a:solidFill>
                </a:rPr>
                <a:t>Variable</a:t>
              </a:r>
            </a:p>
          </p:txBody>
        </p:sp>
      </p:grpSp>
      <p:grpSp>
        <p:nvGrpSpPr>
          <p:cNvPr id="5" name="Group 17"/>
          <p:cNvGrpSpPr>
            <a:grpSpLocks/>
          </p:cNvGrpSpPr>
          <p:nvPr/>
        </p:nvGrpSpPr>
        <p:grpSpPr bwMode="auto">
          <a:xfrm>
            <a:off x="481013" y="5029200"/>
            <a:ext cx="2254250" cy="515938"/>
            <a:chOff x="480706" y="5040367"/>
            <a:chExt cx="2254109" cy="516095"/>
          </a:xfrm>
        </p:grpSpPr>
        <p:sp>
          <p:nvSpPr>
            <p:cNvPr id="21" name="Curved Up Arrow 20"/>
            <p:cNvSpPr/>
            <p:nvPr/>
          </p:nvSpPr>
          <p:spPr>
            <a:xfrm rot="20335300">
              <a:off x="1042441" y="5068557"/>
              <a:ext cx="1692374" cy="487905"/>
            </a:xfrm>
            <a:prstGeom prst="curvedUpArrow">
              <a:avLst/>
            </a:prstGeom>
          </p:spPr>
          <p:style>
            <a:lnRef idx="0">
              <a:schemeClr val="accent4"/>
            </a:lnRef>
            <a:fillRef idx="3">
              <a:schemeClr val="accent4"/>
            </a:fillRef>
            <a:effectRef idx="3">
              <a:schemeClr val="accent4"/>
            </a:effectRef>
            <a:fontRef idx="minor">
              <a:schemeClr val="lt1"/>
            </a:fontRef>
          </p:style>
          <p:txBody>
            <a:bodyPr anchor="ctr"/>
            <a:lstStyle/>
            <a:p>
              <a:pPr algn="ctr">
                <a:defRPr/>
              </a:pPr>
              <a:endParaRPr lang="en-US">
                <a:solidFill>
                  <a:schemeClr val="tx1"/>
                </a:solidFill>
              </a:endParaRPr>
            </a:p>
          </p:txBody>
        </p:sp>
        <p:sp>
          <p:nvSpPr>
            <p:cNvPr id="22" name="TextBox 21"/>
            <p:cNvSpPr txBox="1"/>
            <p:nvPr/>
          </p:nvSpPr>
          <p:spPr>
            <a:xfrm>
              <a:off x="480706" y="5040367"/>
              <a:ext cx="933392" cy="370001"/>
            </a:xfrm>
            <a:prstGeom prst="rect">
              <a:avLst/>
            </a:prstGeom>
          </p:spPr>
          <p:style>
            <a:lnRef idx="3">
              <a:schemeClr val="lt1"/>
            </a:lnRef>
            <a:fillRef idx="1">
              <a:schemeClr val="accent4"/>
            </a:fillRef>
            <a:effectRef idx="1">
              <a:schemeClr val="accent4"/>
            </a:effectRef>
            <a:fontRef idx="minor">
              <a:schemeClr val="lt1"/>
            </a:fontRef>
          </p:style>
          <p:txBody>
            <a:bodyPr wrap="none">
              <a:spAutoFit/>
            </a:bodyPr>
            <a:lstStyle/>
            <a:p>
              <a:pPr>
                <a:defRPr/>
              </a:pPr>
              <a:r>
                <a:rPr lang="en-US" b="1" dirty="0">
                  <a:solidFill>
                    <a:srgbClr val="000000"/>
                  </a:solidFill>
                </a:rPr>
                <a:t>Values</a:t>
              </a:r>
            </a:p>
          </p:txBody>
        </p:sp>
      </p:gr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nodeType="with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1000"/>
                                        <p:tgtEl>
                                          <p:spTgt spid="9"/>
                                        </p:tgtEl>
                                      </p:cBhvr>
                                    </p:animEffect>
                                  </p:childTnLst>
                                </p:cTn>
                              </p:par>
                              <p:par>
                                <p:cTn id="8" presetID="10" presetClass="entr" presetSubtype="0" fill="hold"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fade">
                                      <p:cBhvr>
                                        <p:cTn id="10" dur="1000"/>
                                        <p:tgtEl>
                                          <p:spTgt spid="8"/>
                                        </p:tgtEl>
                                      </p:cBhvr>
                                    </p:animEffect>
                                  </p:childTnLst>
                                </p:cTn>
                              </p:par>
                            </p:childTnLst>
                          </p:cTn>
                        </p:par>
                      </p:childTnLst>
                    </p:cTn>
                  </p:par>
                  <p:par>
                    <p:cTn id="11" fill="hold" nodeType="clickPar">
                      <p:stCondLst>
                        <p:cond delay="indefinite"/>
                      </p:stCondLst>
                      <p:childTnLst>
                        <p:par>
                          <p:cTn id="12" fill="hold" nodeType="withGroup">
                            <p:stCondLst>
                              <p:cond delay="0"/>
                            </p:stCondLst>
                            <p:childTnLst>
                              <p:par>
                                <p:cTn id="13" presetID="10" presetClass="entr" presetSubtype="0" fill="hold" nodeType="click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fade">
                                      <p:cBhvr>
                                        <p:cTn id="15" dur="1000"/>
                                        <p:tgtEl>
                                          <p:spTgt spid="4"/>
                                        </p:tgtEl>
                                      </p:cBhvr>
                                    </p:animEffect>
                                  </p:childTnLst>
                                </p:cTn>
                              </p:par>
                            </p:childTnLst>
                          </p:cTn>
                        </p:par>
                      </p:childTnLst>
                    </p:cTn>
                  </p:par>
                  <p:par>
                    <p:cTn id="16" fill="hold" nodeType="clickPar">
                      <p:stCondLst>
                        <p:cond delay="indefinite"/>
                      </p:stCondLst>
                      <p:childTnLst>
                        <p:par>
                          <p:cTn id="17" fill="hold" nodeType="withGroup">
                            <p:stCondLst>
                              <p:cond delay="0"/>
                            </p:stCondLst>
                            <p:childTnLst>
                              <p:par>
                                <p:cTn id="18" presetID="10" presetClass="entr" presetSubtype="0" fill="hold" nodeType="clickEffect">
                                  <p:stCondLst>
                                    <p:cond delay="0"/>
                                  </p:stCondLst>
                                  <p:childTnLst>
                                    <p:set>
                                      <p:cBhvr>
                                        <p:cTn id="19" dur="1" fill="hold">
                                          <p:stCondLst>
                                            <p:cond delay="0"/>
                                          </p:stCondLst>
                                        </p:cTn>
                                        <p:tgtEl>
                                          <p:spTgt spid="5"/>
                                        </p:tgtEl>
                                        <p:attrNameLst>
                                          <p:attrName>style.visibility</p:attrName>
                                        </p:attrNameLst>
                                      </p:cBhvr>
                                      <p:to>
                                        <p:strVal val="visible"/>
                                      </p:to>
                                    </p:set>
                                    <p:animEffect transition="in" filter="fade">
                                      <p:cBhvr>
                                        <p:cTn id="20" dur="1000"/>
                                        <p:tgtEl>
                                          <p:spTgt spid="5"/>
                                        </p:tgtEl>
                                      </p:cBhvr>
                                    </p:animEffect>
                                  </p:childTnLst>
                                </p:cTn>
                              </p:par>
                            </p:childTnLst>
                          </p:cTn>
                        </p:par>
                      </p:childTnLst>
                    </p:cTn>
                  </p:par>
                  <p:par>
                    <p:cTn id="21" fill="hold" nodeType="clickPar">
                      <p:stCondLst>
                        <p:cond delay="indefinite"/>
                      </p:stCondLst>
                      <p:childTnLst>
                        <p:par>
                          <p:cTn id="22" fill="hold" nodeType="withGroup">
                            <p:stCondLst>
                              <p:cond delay="0"/>
                            </p:stCondLst>
                            <p:childTnLst>
                              <p:par>
                                <p:cTn id="23" presetID="10" presetClass="entr" presetSubtype="0" fill="hold" nodeType="clickEffect">
                                  <p:stCondLst>
                                    <p:cond delay="0"/>
                                  </p:stCondLst>
                                  <p:childTnLst>
                                    <p:set>
                                      <p:cBhvr>
                                        <p:cTn id="24" dur="1" fill="hold">
                                          <p:stCondLst>
                                            <p:cond delay="0"/>
                                          </p:stCondLst>
                                        </p:cTn>
                                        <p:tgtEl>
                                          <p:spTgt spid="2"/>
                                        </p:tgtEl>
                                        <p:attrNameLst>
                                          <p:attrName>style.visibility</p:attrName>
                                        </p:attrNameLst>
                                      </p:cBhvr>
                                      <p:to>
                                        <p:strVal val="visible"/>
                                      </p:to>
                                    </p:set>
                                    <p:animEffect transition="in" filter="fade">
                                      <p:cBhvr>
                                        <p:cTn id="25" dur="1000"/>
                                        <p:tgtEl>
                                          <p:spTgt spid="2"/>
                                        </p:tgtEl>
                                      </p:cBhvr>
                                    </p:animEffect>
                                  </p:childTnLst>
                                </p:cTn>
                              </p:par>
                            </p:childTnLst>
                          </p:cTn>
                        </p:par>
                        <p:par>
                          <p:cTn id="26" fill="hold" nodeType="afterGroup">
                            <p:stCondLst>
                              <p:cond delay="1000"/>
                            </p:stCondLst>
                            <p:childTnLst>
                              <p:par>
                                <p:cTn id="27" presetID="10" presetClass="entr" presetSubtype="0" fill="hold" nodeType="afterEffect">
                                  <p:stCondLst>
                                    <p:cond delay="0"/>
                                  </p:stCondLst>
                                  <p:childTnLst>
                                    <p:set>
                                      <p:cBhvr>
                                        <p:cTn id="28" dur="1" fill="hold">
                                          <p:stCondLst>
                                            <p:cond delay="0"/>
                                          </p:stCondLst>
                                        </p:cTn>
                                        <p:tgtEl>
                                          <p:spTgt spid="3"/>
                                        </p:tgtEl>
                                        <p:attrNameLst>
                                          <p:attrName>style.visibility</p:attrName>
                                        </p:attrNameLst>
                                      </p:cBhvr>
                                      <p:to>
                                        <p:strVal val="visible"/>
                                      </p:to>
                                    </p:set>
                                    <p:animEffect transition="in" filter="fade">
                                      <p:cBhvr>
                                        <p:cTn id="29" dur="1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p:cNvSpPr>
            <a:spLocks noGrp="1"/>
          </p:cNvSpPr>
          <p:nvPr>
            <p:ph type="title"/>
          </p:nvPr>
        </p:nvSpPr>
        <p:spPr>
          <a:xfrm>
            <a:off x="457200" y="120650"/>
            <a:ext cx="8229600" cy="762000"/>
          </a:xfrm>
        </p:spPr>
        <p:txBody>
          <a:bodyPr/>
          <a:lstStyle/>
          <a:p>
            <a:r>
              <a:rPr lang="en-US" altLang="en-US" sz="3600" b="1" smtClean="0"/>
              <a:t>Displaying Categorical Data</a:t>
            </a:r>
          </a:p>
        </p:txBody>
      </p:sp>
      <p:sp>
        <p:nvSpPr>
          <p:cNvPr id="14339" name="Content Placeholder 2"/>
          <p:cNvSpPr>
            <a:spLocks noGrp="1"/>
          </p:cNvSpPr>
          <p:nvPr>
            <p:ph idx="1"/>
          </p:nvPr>
        </p:nvSpPr>
        <p:spPr>
          <a:xfrm>
            <a:off x="304800" y="914400"/>
            <a:ext cx="8534400" cy="2362200"/>
          </a:xfrm>
        </p:spPr>
        <p:txBody>
          <a:bodyPr/>
          <a:lstStyle/>
          <a:p>
            <a:pPr eaLnBrk="1" hangingPunct="1">
              <a:buFont typeface="Wingdings" pitchFamily="-111" charset="2"/>
              <a:buNone/>
            </a:pPr>
            <a:r>
              <a:rPr lang="en-US" altLang="en-US" sz="2400" b="1" smtClean="0">
                <a:ea typeface="ＭＳ Ｐゴシック" pitchFamily="-111" charset="-128"/>
              </a:rPr>
              <a:t>Frequency tables can be difficult to read.  Sometimes is is easier to analyze a distribution by displaying it with a </a:t>
            </a:r>
            <a:r>
              <a:rPr lang="en-US" altLang="en-US" sz="2400" b="1" smtClean="0">
                <a:solidFill>
                  <a:srgbClr val="FFFF00"/>
                </a:solidFill>
                <a:ea typeface="ＭＳ Ｐゴシック" pitchFamily="-111" charset="-128"/>
              </a:rPr>
              <a:t>bar graph </a:t>
            </a:r>
            <a:r>
              <a:rPr lang="en-US" altLang="en-US" sz="2400" b="1" smtClean="0">
                <a:ea typeface="ＭＳ Ｐゴシック" pitchFamily="-111" charset="-128"/>
              </a:rPr>
              <a:t>or </a:t>
            </a:r>
            <a:r>
              <a:rPr lang="en-US" altLang="en-US" sz="2400" b="1" smtClean="0">
                <a:solidFill>
                  <a:srgbClr val="FFFF00"/>
                </a:solidFill>
                <a:ea typeface="ＭＳ Ｐゴシック" pitchFamily="-111" charset="-128"/>
              </a:rPr>
              <a:t>pie chart</a:t>
            </a:r>
            <a:r>
              <a:rPr lang="en-US" altLang="en-US" sz="2400" b="1" smtClean="0">
                <a:ea typeface="ＭＳ Ｐゴシック" pitchFamily="-111" charset="-128"/>
              </a:rPr>
              <a:t>.</a:t>
            </a:r>
          </a:p>
        </p:txBody>
      </p:sp>
      <p:graphicFrame>
        <p:nvGraphicFramePr>
          <p:cNvPr id="20" name="Chart 10"/>
          <p:cNvGraphicFramePr>
            <a:graphicFrameLocks/>
          </p:cNvGraphicFramePr>
          <p:nvPr/>
        </p:nvGraphicFramePr>
        <p:xfrm>
          <a:off x="4203700" y="2536825"/>
          <a:ext cx="4067175" cy="3810000"/>
        </p:xfrm>
        <a:graphic>
          <a:graphicData uri="http://schemas.openxmlformats.org/presentationml/2006/ole">
            <mc:AlternateContent xmlns:mc="http://schemas.openxmlformats.org/markup-compatibility/2006">
              <mc:Choice xmlns:v="urn:schemas-microsoft-com:vml" Requires="v">
                <p:oleObj spid="_x0000_s14430" name="Chart" r:id="rId3" imgW="4067057" imgH="3810000" progId="Excel.Chart.8">
                  <p:embed/>
                </p:oleObj>
              </mc:Choice>
              <mc:Fallback>
                <p:oleObj name="Chart" r:id="rId3" imgW="4067057" imgH="3810000" progId="Excel.Chart.8">
                  <p:embed/>
                  <p:pic>
                    <p:nvPicPr>
                      <p:cNvPr id="0" name="Chart 10"/>
                      <p:cNvPicPr>
                        <a:picLocks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203700" y="2536825"/>
                        <a:ext cx="4067175" cy="381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23" name="Chart 11"/>
          <p:cNvGraphicFramePr>
            <a:graphicFrameLocks/>
          </p:cNvGraphicFramePr>
          <p:nvPr/>
        </p:nvGraphicFramePr>
        <p:xfrm>
          <a:off x="280988" y="2536825"/>
          <a:ext cx="4267200" cy="3810000"/>
        </p:xfrm>
        <a:graphic>
          <a:graphicData uri="http://schemas.openxmlformats.org/presentationml/2006/ole">
            <mc:AlternateContent xmlns:mc="http://schemas.openxmlformats.org/markup-compatibility/2006">
              <mc:Choice xmlns:v="urn:schemas-microsoft-com:vml" Requires="v">
                <p:oleObj spid="_x0000_s14431" name="Chart" r:id="rId5" imgW="4267200" imgH="3810000" progId="Excel.Chart.8">
                  <p:embed/>
                </p:oleObj>
              </mc:Choice>
              <mc:Fallback>
                <p:oleObj name="Chart" r:id="rId5" imgW="4267200" imgH="3810000" progId="Excel.Chart.8">
                  <p:embed/>
                  <p:pic>
                    <p:nvPicPr>
                      <p:cNvPr id="0" name="Chart 11"/>
                      <p:cNvPicPr>
                        <a:picLocks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80988" y="2536825"/>
                        <a:ext cx="4267200" cy="381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24" name="Table 23"/>
          <p:cNvGraphicFramePr>
            <a:graphicFrameLocks noGrp="1"/>
          </p:cNvGraphicFramePr>
          <p:nvPr/>
        </p:nvGraphicFramePr>
        <p:xfrm>
          <a:off x="1006475" y="2560638"/>
          <a:ext cx="2898775" cy="3900481"/>
        </p:xfrm>
        <a:graphic>
          <a:graphicData uri="http://schemas.openxmlformats.org/drawingml/2006/table">
            <a:tbl>
              <a:tblPr/>
              <a:tblGrid>
                <a:gridCol w="1577975"/>
                <a:gridCol w="1320800"/>
              </a:tblGrid>
              <a:tr h="300037">
                <a:tc gridSpan="2">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000" b="1" i="0" u="none" strike="noStrike" cap="none" normalizeH="0" baseline="0" smtClean="0">
                          <a:ln>
                            <a:noFill/>
                          </a:ln>
                          <a:solidFill>
                            <a:srgbClr val="000000"/>
                          </a:solidFill>
                          <a:effectLst/>
                          <a:latin typeface="Arial" charset="0"/>
                          <a:ea typeface="ＭＳ Ｐゴシック" pitchFamily="-111" charset="-128"/>
                        </a:rPr>
                        <a:t>Frequency Table</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hMerge="1">
                  <a:txBody>
                    <a:bodyPr/>
                    <a:lstStyle/>
                    <a:p>
                      <a:endParaRPr lang="en-US"/>
                    </a:p>
                  </a:txBody>
                  <a:tcPr/>
                </a:tc>
              </a:tr>
              <a:tr h="300037">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1" i="0" u="none" strike="noStrike" cap="none" normalizeH="0" baseline="0" smtClean="0">
                          <a:ln>
                            <a:noFill/>
                          </a:ln>
                          <a:solidFill>
                            <a:srgbClr val="000000"/>
                          </a:solidFill>
                          <a:effectLst/>
                          <a:latin typeface="Arial" charset="0"/>
                          <a:ea typeface="ＭＳ Ｐゴシック" pitchFamily="-111" charset="-128"/>
                        </a:rPr>
                        <a:t>Format</a:t>
                      </a:r>
                    </a:p>
                  </a:txBody>
                  <a:tcPr horzOverflow="overflow">
                    <a:lnL w="12700" cap="flat" cmpd="sng" algn="ctr">
                      <a:solidFill>
                        <a:srgbClr val="000000"/>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0F4F3"/>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1" i="0" u="none" strike="noStrike" cap="none" normalizeH="0" baseline="0" smtClean="0">
                          <a:ln>
                            <a:noFill/>
                          </a:ln>
                          <a:solidFill>
                            <a:srgbClr val="000000"/>
                          </a:solidFill>
                          <a:effectLst/>
                          <a:latin typeface="Arial" charset="0"/>
                          <a:ea typeface="ＭＳ Ｐゴシック" pitchFamily="-111" charset="-128"/>
                        </a:rPr>
                        <a:t>Count of Stations</a:t>
                      </a:r>
                    </a:p>
                  </a:txBody>
                  <a:tcPr horzOverflow="overflow">
                    <a:lnL w="12700" cap="flat" cmpd="sng" algn="ctr">
                      <a:solidFill>
                        <a:schemeClr val="bg1"/>
                      </a:solidFill>
                      <a:prstDash val="solid"/>
                      <a:round/>
                      <a:headEnd type="none" w="med" len="med"/>
                      <a:tailEnd type="none" w="med" len="med"/>
                    </a:lnL>
                    <a:lnR w="12700" cap="flat" cmpd="sng" algn="ctr">
                      <a:solidFill>
                        <a:srgbClr val="000000"/>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0F4F3"/>
                    </a:solidFill>
                  </a:tcPr>
                </a:tc>
              </a:tr>
              <a:tr h="300037">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rgbClr val="000000"/>
                          </a:solidFill>
                          <a:effectLst/>
                          <a:latin typeface="Arial" charset="0"/>
                          <a:ea typeface="ＭＳ Ｐゴシック" pitchFamily="-111" charset="-128"/>
                        </a:rPr>
                        <a:t>Adult Contemporary</a:t>
                      </a:r>
                    </a:p>
                  </a:txBody>
                  <a:tcPr horzOverflow="overflow">
                    <a:lnL w="12700" cap="flat" cmpd="sng" algn="ctr">
                      <a:solidFill>
                        <a:srgbClr val="000000"/>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0FAF9"/>
                    </a:solid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rgbClr val="000000"/>
                          </a:solidFill>
                          <a:effectLst/>
                          <a:latin typeface="Arial" charset="0"/>
                          <a:ea typeface="ＭＳ Ｐゴシック" pitchFamily="-111" charset="-128"/>
                        </a:rPr>
                        <a:t>1556</a:t>
                      </a:r>
                    </a:p>
                  </a:txBody>
                  <a:tcPr horzOverflow="overflow">
                    <a:lnL w="12700" cap="flat" cmpd="sng" algn="ctr">
                      <a:solidFill>
                        <a:schemeClr val="bg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0FAF9"/>
                    </a:solidFill>
                  </a:tcPr>
                </a:tc>
              </a:tr>
              <a:tr h="300037">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rgbClr val="000000"/>
                          </a:solidFill>
                          <a:effectLst/>
                          <a:latin typeface="Arial" charset="0"/>
                          <a:ea typeface="ＭＳ Ｐゴシック" pitchFamily="-111" charset="-128"/>
                        </a:rPr>
                        <a:t>Adult Standards</a:t>
                      </a:r>
                    </a:p>
                  </a:txBody>
                  <a:tcPr horzOverflow="overflow">
                    <a:lnL w="12700" cap="flat" cmpd="sng" algn="ctr">
                      <a:solidFill>
                        <a:srgbClr val="000000"/>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0F4F3"/>
                    </a:solid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rgbClr val="000000"/>
                          </a:solidFill>
                          <a:effectLst/>
                          <a:latin typeface="Arial" charset="0"/>
                          <a:ea typeface="ＭＳ Ｐゴシック" pitchFamily="-111" charset="-128"/>
                        </a:rPr>
                        <a:t>1196</a:t>
                      </a:r>
                    </a:p>
                  </a:txBody>
                  <a:tcPr horzOverflow="overflow">
                    <a:lnL w="12700" cap="flat" cmpd="sng" algn="ctr">
                      <a:solidFill>
                        <a:schemeClr val="bg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0F4F3"/>
                    </a:solidFill>
                  </a:tcPr>
                </a:tc>
              </a:tr>
              <a:tr h="300037">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rgbClr val="000000"/>
                          </a:solidFill>
                          <a:effectLst/>
                          <a:latin typeface="Arial" charset="0"/>
                          <a:ea typeface="ＭＳ Ｐゴシック" pitchFamily="-111" charset="-128"/>
                        </a:rPr>
                        <a:t>Contemporary Hit</a:t>
                      </a:r>
                    </a:p>
                  </a:txBody>
                  <a:tcPr horzOverflow="overflow">
                    <a:lnL w="12700" cap="flat" cmpd="sng" algn="ctr">
                      <a:solidFill>
                        <a:srgbClr val="000000"/>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0FAF9"/>
                    </a:solid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rgbClr val="000000"/>
                          </a:solidFill>
                          <a:effectLst/>
                          <a:latin typeface="Arial" charset="0"/>
                          <a:ea typeface="ＭＳ Ｐゴシック" pitchFamily="-111" charset="-128"/>
                        </a:rPr>
                        <a:t>569</a:t>
                      </a:r>
                    </a:p>
                  </a:txBody>
                  <a:tcPr horzOverflow="overflow">
                    <a:lnL w="12700" cap="flat" cmpd="sng" algn="ctr">
                      <a:solidFill>
                        <a:schemeClr val="bg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0FAF9"/>
                    </a:solidFill>
                  </a:tcPr>
                </a:tc>
              </a:tr>
              <a:tr h="300037">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rgbClr val="000000"/>
                          </a:solidFill>
                          <a:effectLst/>
                          <a:latin typeface="Arial" charset="0"/>
                          <a:ea typeface="ＭＳ Ｐゴシック" pitchFamily="-111" charset="-128"/>
                        </a:rPr>
                        <a:t>Country</a:t>
                      </a:r>
                    </a:p>
                  </a:txBody>
                  <a:tcPr horzOverflow="overflow">
                    <a:lnL w="12700" cap="flat" cmpd="sng" algn="ctr">
                      <a:solidFill>
                        <a:srgbClr val="000000"/>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0F4F3"/>
                    </a:solid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rgbClr val="000000"/>
                          </a:solidFill>
                          <a:effectLst/>
                          <a:latin typeface="Arial" charset="0"/>
                          <a:ea typeface="ＭＳ Ｐゴシック" pitchFamily="-111" charset="-128"/>
                        </a:rPr>
                        <a:t>2066</a:t>
                      </a:r>
                    </a:p>
                  </a:txBody>
                  <a:tcPr horzOverflow="overflow">
                    <a:lnL w="12700" cap="flat" cmpd="sng" algn="ctr">
                      <a:solidFill>
                        <a:schemeClr val="bg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0F4F3"/>
                    </a:solidFill>
                  </a:tcPr>
                </a:tc>
              </a:tr>
              <a:tr h="300037">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rgbClr val="000000"/>
                          </a:solidFill>
                          <a:effectLst/>
                          <a:latin typeface="Arial" charset="0"/>
                          <a:ea typeface="ＭＳ Ｐゴシック" pitchFamily="-111" charset="-128"/>
                        </a:rPr>
                        <a:t>News/Talk</a:t>
                      </a:r>
                    </a:p>
                  </a:txBody>
                  <a:tcPr horzOverflow="overflow">
                    <a:lnL w="12700" cap="flat" cmpd="sng" algn="ctr">
                      <a:solidFill>
                        <a:srgbClr val="000000"/>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0FAF9"/>
                    </a:solid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rgbClr val="000000"/>
                          </a:solidFill>
                          <a:effectLst/>
                          <a:latin typeface="Arial" charset="0"/>
                          <a:ea typeface="ＭＳ Ｐゴシック" pitchFamily="-111" charset="-128"/>
                        </a:rPr>
                        <a:t>2179</a:t>
                      </a:r>
                    </a:p>
                  </a:txBody>
                  <a:tcPr horzOverflow="overflow">
                    <a:lnL w="12700" cap="flat" cmpd="sng" algn="ctr">
                      <a:solidFill>
                        <a:schemeClr val="bg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0FAF9"/>
                    </a:solidFill>
                  </a:tcPr>
                </a:tc>
              </a:tr>
              <a:tr h="300037">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rgbClr val="000000"/>
                          </a:solidFill>
                          <a:effectLst/>
                          <a:latin typeface="Arial" charset="0"/>
                          <a:ea typeface="ＭＳ Ｐゴシック" pitchFamily="-111" charset="-128"/>
                        </a:rPr>
                        <a:t>Oldies</a:t>
                      </a:r>
                    </a:p>
                  </a:txBody>
                  <a:tcPr horzOverflow="overflow">
                    <a:lnL w="12700" cap="flat" cmpd="sng" algn="ctr">
                      <a:solidFill>
                        <a:srgbClr val="000000"/>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0F4F3"/>
                    </a:solid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rgbClr val="000000"/>
                          </a:solidFill>
                          <a:effectLst/>
                          <a:latin typeface="Arial" charset="0"/>
                          <a:ea typeface="ＭＳ Ｐゴシック" pitchFamily="-111" charset="-128"/>
                        </a:rPr>
                        <a:t>1060</a:t>
                      </a:r>
                    </a:p>
                  </a:txBody>
                  <a:tcPr horzOverflow="overflow">
                    <a:lnL w="12700" cap="flat" cmpd="sng" algn="ctr">
                      <a:solidFill>
                        <a:schemeClr val="bg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0F4F3"/>
                    </a:solidFill>
                  </a:tcPr>
                </a:tc>
              </a:tr>
              <a:tr h="300037">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rgbClr val="000000"/>
                          </a:solidFill>
                          <a:effectLst/>
                          <a:latin typeface="Arial" charset="0"/>
                          <a:ea typeface="ＭＳ Ｐゴシック" pitchFamily="-111" charset="-128"/>
                        </a:rPr>
                        <a:t>Religious</a:t>
                      </a:r>
                    </a:p>
                  </a:txBody>
                  <a:tcPr horzOverflow="overflow">
                    <a:lnL w="12700" cap="flat" cmpd="sng" algn="ctr">
                      <a:solidFill>
                        <a:srgbClr val="000000"/>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0FAF9"/>
                    </a:solid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rgbClr val="000000"/>
                          </a:solidFill>
                          <a:effectLst/>
                          <a:latin typeface="Arial" charset="0"/>
                          <a:ea typeface="ＭＳ Ｐゴシック" pitchFamily="-111" charset="-128"/>
                        </a:rPr>
                        <a:t>2014</a:t>
                      </a:r>
                    </a:p>
                  </a:txBody>
                  <a:tcPr horzOverflow="overflow">
                    <a:lnL w="12700" cap="flat" cmpd="sng" algn="ctr">
                      <a:solidFill>
                        <a:schemeClr val="bg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0FAF9"/>
                    </a:solidFill>
                  </a:tcPr>
                </a:tc>
              </a:tr>
              <a:tr h="300037">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rgbClr val="000000"/>
                          </a:solidFill>
                          <a:effectLst/>
                          <a:latin typeface="Arial" charset="0"/>
                          <a:ea typeface="ＭＳ Ｐゴシック" pitchFamily="-111" charset="-128"/>
                        </a:rPr>
                        <a:t>Rock</a:t>
                      </a:r>
                    </a:p>
                  </a:txBody>
                  <a:tcPr horzOverflow="overflow">
                    <a:lnL w="12700" cap="flat" cmpd="sng" algn="ctr">
                      <a:solidFill>
                        <a:srgbClr val="000000"/>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0F4F3"/>
                    </a:solid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rgbClr val="000000"/>
                          </a:solidFill>
                          <a:effectLst/>
                          <a:latin typeface="Arial" charset="0"/>
                          <a:ea typeface="ＭＳ Ｐゴシック" pitchFamily="-111" charset="-128"/>
                        </a:rPr>
                        <a:t>869</a:t>
                      </a:r>
                    </a:p>
                  </a:txBody>
                  <a:tcPr horzOverflow="overflow">
                    <a:lnL w="12700" cap="flat" cmpd="sng" algn="ctr">
                      <a:solidFill>
                        <a:schemeClr val="bg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0F4F3"/>
                    </a:solidFill>
                  </a:tcPr>
                </a:tc>
              </a:tr>
              <a:tr h="300037">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rgbClr val="000000"/>
                          </a:solidFill>
                          <a:effectLst/>
                          <a:latin typeface="Arial" charset="0"/>
                          <a:ea typeface="ＭＳ Ｐゴシック" pitchFamily="-111" charset="-128"/>
                        </a:rPr>
                        <a:t>Spanish Language</a:t>
                      </a:r>
                    </a:p>
                  </a:txBody>
                  <a:tcPr horzOverflow="overflow">
                    <a:lnL w="12700" cap="flat" cmpd="sng" algn="ctr">
                      <a:solidFill>
                        <a:srgbClr val="000000"/>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0FAF9"/>
                    </a:solid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rgbClr val="000000"/>
                          </a:solidFill>
                          <a:effectLst/>
                          <a:latin typeface="Arial" charset="0"/>
                          <a:ea typeface="ＭＳ Ｐゴシック" pitchFamily="-111" charset="-128"/>
                        </a:rPr>
                        <a:t>750</a:t>
                      </a:r>
                    </a:p>
                  </a:txBody>
                  <a:tcPr horzOverflow="overflow">
                    <a:lnL w="12700" cap="flat" cmpd="sng" algn="ctr">
                      <a:solidFill>
                        <a:schemeClr val="bg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0FAF9"/>
                    </a:solidFill>
                  </a:tcPr>
                </a:tc>
              </a:tr>
              <a:tr h="300037">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rgbClr val="000000"/>
                          </a:solidFill>
                          <a:effectLst/>
                          <a:latin typeface="Arial" charset="0"/>
                          <a:ea typeface="ＭＳ Ｐゴシック" pitchFamily="-111" charset="-128"/>
                        </a:rPr>
                        <a:t>Other Formats</a:t>
                      </a:r>
                    </a:p>
                  </a:txBody>
                  <a:tcPr horzOverflow="overflow">
                    <a:lnL w="12700" cap="flat" cmpd="sng" algn="ctr">
                      <a:solidFill>
                        <a:srgbClr val="000000"/>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0F4F3"/>
                    </a:solid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rgbClr val="000000"/>
                          </a:solidFill>
                          <a:effectLst/>
                          <a:latin typeface="Arial" charset="0"/>
                          <a:ea typeface="ＭＳ Ｐゴシック" pitchFamily="-111" charset="-128"/>
                        </a:rPr>
                        <a:t>1579</a:t>
                      </a:r>
                    </a:p>
                  </a:txBody>
                  <a:tcPr horzOverflow="overflow">
                    <a:lnL w="12700" cap="flat" cmpd="sng" algn="ctr">
                      <a:solidFill>
                        <a:schemeClr val="bg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0F4F3"/>
                    </a:solidFill>
                  </a:tcPr>
                </a:tc>
              </a:tr>
              <a:tr h="300037">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1" i="0" u="none" strike="noStrike" cap="none" normalizeH="0" baseline="0" smtClean="0">
                          <a:ln>
                            <a:noFill/>
                          </a:ln>
                          <a:solidFill>
                            <a:srgbClr val="000000"/>
                          </a:solidFill>
                          <a:effectLst/>
                          <a:latin typeface="Arial" charset="0"/>
                          <a:ea typeface="ＭＳ Ｐゴシック" pitchFamily="-111" charset="-128"/>
                        </a:rPr>
                        <a:t>Total</a:t>
                      </a:r>
                    </a:p>
                  </a:txBody>
                  <a:tcPr horzOverflow="overflow">
                    <a:lnL w="12700" cap="flat" cmpd="sng" algn="ctr">
                      <a:solidFill>
                        <a:srgbClr val="000000"/>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0FAF9"/>
                    </a:solid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sz="1000" b="1" i="0" u="none" strike="noStrike" cap="none" normalizeH="0" baseline="0" smtClean="0">
                          <a:ln>
                            <a:noFill/>
                          </a:ln>
                          <a:solidFill>
                            <a:srgbClr val="000000"/>
                          </a:solidFill>
                          <a:effectLst/>
                          <a:latin typeface="Arial" charset="0"/>
                          <a:ea typeface="ＭＳ Ｐゴシック" pitchFamily="-111" charset="-128"/>
                        </a:rPr>
                        <a:t>13838</a:t>
                      </a:r>
                    </a:p>
                  </a:txBody>
                  <a:tcPr horzOverflow="overflow">
                    <a:lnL w="12700" cap="flat" cmpd="sng" algn="ctr">
                      <a:solidFill>
                        <a:schemeClr val="bg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0FAF9"/>
                    </a:solidFill>
                  </a:tcPr>
                </a:tc>
              </a:tr>
            </a:tbl>
          </a:graphicData>
        </a:graphic>
      </p:graphicFrame>
      <p:graphicFrame>
        <p:nvGraphicFramePr>
          <p:cNvPr id="25" name="Table 24"/>
          <p:cNvGraphicFramePr>
            <a:graphicFrameLocks noGrp="1"/>
          </p:cNvGraphicFramePr>
          <p:nvPr/>
        </p:nvGraphicFramePr>
        <p:xfrm>
          <a:off x="4732338" y="2560638"/>
          <a:ext cx="2898775" cy="3900481"/>
        </p:xfrm>
        <a:graphic>
          <a:graphicData uri="http://schemas.openxmlformats.org/drawingml/2006/table">
            <a:tbl>
              <a:tblPr/>
              <a:tblGrid>
                <a:gridCol w="1482725"/>
                <a:gridCol w="1416050"/>
              </a:tblGrid>
              <a:tr h="300037">
                <a:tc gridSpan="2">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000" b="1" i="0" u="none" strike="noStrike" cap="none" normalizeH="0" baseline="0" smtClean="0">
                          <a:ln>
                            <a:noFill/>
                          </a:ln>
                          <a:solidFill>
                            <a:srgbClr val="000000"/>
                          </a:solidFill>
                          <a:effectLst/>
                          <a:latin typeface="Arial" charset="0"/>
                          <a:ea typeface="ＭＳ Ｐゴシック" pitchFamily="-111" charset="-128"/>
                        </a:rPr>
                        <a:t>Relative Frequency Table</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hMerge="1">
                  <a:txBody>
                    <a:bodyPr/>
                    <a:lstStyle/>
                    <a:p>
                      <a:endParaRPr lang="en-US"/>
                    </a:p>
                  </a:txBody>
                  <a:tcPr/>
                </a:tc>
              </a:tr>
              <a:tr h="300037">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1" i="0" u="none" strike="noStrike" cap="none" normalizeH="0" baseline="0" smtClean="0">
                          <a:ln>
                            <a:noFill/>
                          </a:ln>
                          <a:solidFill>
                            <a:srgbClr val="000000"/>
                          </a:solidFill>
                          <a:effectLst/>
                          <a:latin typeface="Arial" charset="0"/>
                          <a:ea typeface="ＭＳ Ｐゴシック" pitchFamily="-111" charset="-128"/>
                        </a:rPr>
                        <a:t>Format</a:t>
                      </a:r>
                    </a:p>
                  </a:txBody>
                  <a:tcPr horzOverflow="overflow">
                    <a:lnL w="12700" cap="flat" cmpd="sng" algn="ctr">
                      <a:solidFill>
                        <a:srgbClr val="000000"/>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0F4F3"/>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1" i="0" u="none" strike="noStrike" cap="none" normalizeH="0" baseline="0" smtClean="0">
                          <a:ln>
                            <a:noFill/>
                          </a:ln>
                          <a:solidFill>
                            <a:srgbClr val="000000"/>
                          </a:solidFill>
                          <a:effectLst/>
                          <a:latin typeface="Arial" charset="0"/>
                          <a:ea typeface="ＭＳ Ｐゴシック" pitchFamily="-111" charset="-128"/>
                        </a:rPr>
                        <a:t>Percent of Stations</a:t>
                      </a:r>
                    </a:p>
                  </a:txBody>
                  <a:tcPr horzOverflow="overflow">
                    <a:lnL w="12700" cap="flat" cmpd="sng" algn="ctr">
                      <a:solidFill>
                        <a:schemeClr val="bg1"/>
                      </a:solidFill>
                      <a:prstDash val="solid"/>
                      <a:round/>
                      <a:headEnd type="none" w="med" len="med"/>
                      <a:tailEnd type="none" w="med" len="med"/>
                    </a:lnL>
                    <a:lnR w="12700" cap="flat" cmpd="sng" algn="ctr">
                      <a:solidFill>
                        <a:srgbClr val="000000"/>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0F4F3"/>
                    </a:solidFill>
                  </a:tcPr>
                </a:tc>
              </a:tr>
              <a:tr h="300037">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rgbClr val="000000"/>
                          </a:solidFill>
                          <a:effectLst/>
                          <a:latin typeface="Arial" charset="0"/>
                          <a:ea typeface="ＭＳ Ｐゴシック" pitchFamily="-111" charset="-128"/>
                        </a:rPr>
                        <a:t>Adult Contemporary</a:t>
                      </a:r>
                    </a:p>
                  </a:txBody>
                  <a:tcPr horzOverflow="overflow">
                    <a:lnL w="12700" cap="flat" cmpd="sng" algn="ctr">
                      <a:solidFill>
                        <a:srgbClr val="000000"/>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0FAF9"/>
                    </a:solid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rgbClr val="000000"/>
                          </a:solidFill>
                          <a:effectLst/>
                          <a:latin typeface="Arial" charset="0"/>
                          <a:ea typeface="ＭＳ Ｐゴシック" pitchFamily="-111" charset="-128"/>
                        </a:rPr>
                        <a:t>11.2</a:t>
                      </a:r>
                    </a:p>
                  </a:txBody>
                  <a:tcPr horzOverflow="overflow">
                    <a:lnL w="12700" cap="flat" cmpd="sng" algn="ctr">
                      <a:solidFill>
                        <a:schemeClr val="bg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0FAF9"/>
                    </a:solidFill>
                  </a:tcPr>
                </a:tc>
              </a:tr>
              <a:tr h="300037">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rgbClr val="000000"/>
                          </a:solidFill>
                          <a:effectLst/>
                          <a:latin typeface="Arial" charset="0"/>
                          <a:ea typeface="ＭＳ Ｐゴシック" pitchFamily="-111" charset="-128"/>
                        </a:rPr>
                        <a:t>Adult Standards</a:t>
                      </a:r>
                    </a:p>
                  </a:txBody>
                  <a:tcPr horzOverflow="overflow">
                    <a:lnL w="12700" cap="flat" cmpd="sng" algn="ctr">
                      <a:solidFill>
                        <a:srgbClr val="000000"/>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0F4F3"/>
                    </a:solid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rgbClr val="000000"/>
                          </a:solidFill>
                          <a:effectLst/>
                          <a:latin typeface="Arial" charset="0"/>
                          <a:ea typeface="ＭＳ Ｐゴシック" pitchFamily="-111" charset="-128"/>
                        </a:rPr>
                        <a:t>8.6</a:t>
                      </a:r>
                    </a:p>
                  </a:txBody>
                  <a:tcPr horzOverflow="overflow">
                    <a:lnL w="12700" cap="flat" cmpd="sng" algn="ctr">
                      <a:solidFill>
                        <a:schemeClr val="bg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0F4F3"/>
                    </a:solidFill>
                  </a:tcPr>
                </a:tc>
              </a:tr>
              <a:tr h="300037">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rgbClr val="000000"/>
                          </a:solidFill>
                          <a:effectLst/>
                          <a:latin typeface="Arial" charset="0"/>
                          <a:ea typeface="ＭＳ Ｐゴシック" pitchFamily="-111" charset="-128"/>
                        </a:rPr>
                        <a:t>Contemporary Hit</a:t>
                      </a:r>
                    </a:p>
                  </a:txBody>
                  <a:tcPr horzOverflow="overflow">
                    <a:lnL w="12700" cap="flat" cmpd="sng" algn="ctr">
                      <a:solidFill>
                        <a:srgbClr val="000000"/>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0FAF9"/>
                    </a:solid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rgbClr val="000000"/>
                          </a:solidFill>
                          <a:effectLst/>
                          <a:latin typeface="Arial" charset="0"/>
                          <a:ea typeface="ＭＳ Ｐゴシック" pitchFamily="-111" charset="-128"/>
                        </a:rPr>
                        <a:t>4.1</a:t>
                      </a:r>
                    </a:p>
                  </a:txBody>
                  <a:tcPr horzOverflow="overflow">
                    <a:lnL w="12700" cap="flat" cmpd="sng" algn="ctr">
                      <a:solidFill>
                        <a:schemeClr val="bg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0FAF9"/>
                    </a:solidFill>
                  </a:tcPr>
                </a:tc>
              </a:tr>
              <a:tr h="300037">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rgbClr val="000000"/>
                          </a:solidFill>
                          <a:effectLst/>
                          <a:latin typeface="Arial" charset="0"/>
                          <a:ea typeface="ＭＳ Ｐゴシック" pitchFamily="-111" charset="-128"/>
                        </a:rPr>
                        <a:t>Country</a:t>
                      </a:r>
                    </a:p>
                  </a:txBody>
                  <a:tcPr horzOverflow="overflow">
                    <a:lnL w="12700" cap="flat" cmpd="sng" algn="ctr">
                      <a:solidFill>
                        <a:srgbClr val="000000"/>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0F4F3"/>
                    </a:solid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rgbClr val="000000"/>
                          </a:solidFill>
                          <a:effectLst/>
                          <a:latin typeface="Arial" charset="0"/>
                          <a:ea typeface="ＭＳ Ｐゴシック" pitchFamily="-111" charset="-128"/>
                        </a:rPr>
                        <a:t>14.9</a:t>
                      </a:r>
                    </a:p>
                  </a:txBody>
                  <a:tcPr horzOverflow="overflow">
                    <a:lnL w="12700" cap="flat" cmpd="sng" algn="ctr">
                      <a:solidFill>
                        <a:schemeClr val="bg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0F4F3"/>
                    </a:solidFill>
                  </a:tcPr>
                </a:tc>
              </a:tr>
              <a:tr h="300037">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rgbClr val="000000"/>
                          </a:solidFill>
                          <a:effectLst/>
                          <a:latin typeface="Arial" charset="0"/>
                          <a:ea typeface="ＭＳ Ｐゴシック" pitchFamily="-111" charset="-128"/>
                        </a:rPr>
                        <a:t>News/Talk</a:t>
                      </a:r>
                    </a:p>
                  </a:txBody>
                  <a:tcPr horzOverflow="overflow">
                    <a:lnL w="12700" cap="flat" cmpd="sng" algn="ctr">
                      <a:solidFill>
                        <a:srgbClr val="000000"/>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0FAF9"/>
                    </a:solid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rgbClr val="000000"/>
                          </a:solidFill>
                          <a:effectLst/>
                          <a:latin typeface="Arial" charset="0"/>
                          <a:ea typeface="ＭＳ Ｐゴシック" pitchFamily="-111" charset="-128"/>
                        </a:rPr>
                        <a:t>15.7</a:t>
                      </a:r>
                    </a:p>
                  </a:txBody>
                  <a:tcPr horzOverflow="overflow">
                    <a:lnL w="12700" cap="flat" cmpd="sng" algn="ctr">
                      <a:solidFill>
                        <a:schemeClr val="bg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0FAF9"/>
                    </a:solidFill>
                  </a:tcPr>
                </a:tc>
              </a:tr>
              <a:tr h="300037">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rgbClr val="000000"/>
                          </a:solidFill>
                          <a:effectLst/>
                          <a:latin typeface="Arial" charset="0"/>
                          <a:ea typeface="ＭＳ Ｐゴシック" pitchFamily="-111" charset="-128"/>
                        </a:rPr>
                        <a:t>Oldies</a:t>
                      </a:r>
                    </a:p>
                  </a:txBody>
                  <a:tcPr horzOverflow="overflow">
                    <a:lnL w="12700" cap="flat" cmpd="sng" algn="ctr">
                      <a:solidFill>
                        <a:srgbClr val="000000"/>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0F4F3"/>
                    </a:solid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rgbClr val="000000"/>
                          </a:solidFill>
                          <a:effectLst/>
                          <a:latin typeface="Arial" charset="0"/>
                          <a:ea typeface="ＭＳ Ｐゴシック" pitchFamily="-111" charset="-128"/>
                        </a:rPr>
                        <a:t>7.7</a:t>
                      </a:r>
                    </a:p>
                  </a:txBody>
                  <a:tcPr horzOverflow="overflow">
                    <a:lnL w="12700" cap="flat" cmpd="sng" algn="ctr">
                      <a:solidFill>
                        <a:schemeClr val="bg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0F4F3"/>
                    </a:solidFill>
                  </a:tcPr>
                </a:tc>
              </a:tr>
              <a:tr h="300037">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rgbClr val="000000"/>
                          </a:solidFill>
                          <a:effectLst/>
                          <a:latin typeface="Arial" charset="0"/>
                          <a:ea typeface="ＭＳ Ｐゴシック" pitchFamily="-111" charset="-128"/>
                        </a:rPr>
                        <a:t>Religious</a:t>
                      </a:r>
                    </a:p>
                  </a:txBody>
                  <a:tcPr horzOverflow="overflow">
                    <a:lnL w="12700" cap="flat" cmpd="sng" algn="ctr">
                      <a:solidFill>
                        <a:srgbClr val="000000"/>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0FAF9"/>
                    </a:solid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rgbClr val="000000"/>
                          </a:solidFill>
                          <a:effectLst/>
                          <a:latin typeface="Arial" charset="0"/>
                          <a:ea typeface="ＭＳ Ｐゴシック" pitchFamily="-111" charset="-128"/>
                        </a:rPr>
                        <a:t>14.6</a:t>
                      </a:r>
                    </a:p>
                  </a:txBody>
                  <a:tcPr horzOverflow="overflow">
                    <a:lnL w="12700" cap="flat" cmpd="sng" algn="ctr">
                      <a:solidFill>
                        <a:schemeClr val="bg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0FAF9"/>
                    </a:solidFill>
                  </a:tcPr>
                </a:tc>
              </a:tr>
              <a:tr h="300037">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rgbClr val="000000"/>
                          </a:solidFill>
                          <a:effectLst/>
                          <a:latin typeface="Arial" charset="0"/>
                          <a:ea typeface="ＭＳ Ｐゴシック" pitchFamily="-111" charset="-128"/>
                        </a:rPr>
                        <a:t>Rock</a:t>
                      </a:r>
                    </a:p>
                  </a:txBody>
                  <a:tcPr horzOverflow="overflow">
                    <a:lnL w="12700" cap="flat" cmpd="sng" algn="ctr">
                      <a:solidFill>
                        <a:srgbClr val="000000"/>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0F4F3"/>
                    </a:solid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rgbClr val="000000"/>
                          </a:solidFill>
                          <a:effectLst/>
                          <a:latin typeface="Arial" charset="0"/>
                          <a:ea typeface="ＭＳ Ｐゴシック" pitchFamily="-111" charset="-128"/>
                        </a:rPr>
                        <a:t>6.3</a:t>
                      </a:r>
                    </a:p>
                  </a:txBody>
                  <a:tcPr horzOverflow="overflow">
                    <a:lnL w="12700" cap="flat" cmpd="sng" algn="ctr">
                      <a:solidFill>
                        <a:schemeClr val="bg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0F4F3"/>
                    </a:solidFill>
                  </a:tcPr>
                </a:tc>
              </a:tr>
              <a:tr h="300037">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rgbClr val="000000"/>
                          </a:solidFill>
                          <a:effectLst/>
                          <a:latin typeface="Arial" charset="0"/>
                          <a:ea typeface="ＭＳ Ｐゴシック" pitchFamily="-111" charset="-128"/>
                        </a:rPr>
                        <a:t>Spanish Language</a:t>
                      </a:r>
                    </a:p>
                  </a:txBody>
                  <a:tcPr horzOverflow="overflow">
                    <a:lnL w="12700" cap="flat" cmpd="sng" algn="ctr">
                      <a:solidFill>
                        <a:srgbClr val="000000"/>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0FAF9"/>
                    </a:solid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rgbClr val="000000"/>
                          </a:solidFill>
                          <a:effectLst/>
                          <a:latin typeface="Arial" charset="0"/>
                          <a:ea typeface="ＭＳ Ｐゴシック" pitchFamily="-111" charset="-128"/>
                        </a:rPr>
                        <a:t>5.4</a:t>
                      </a:r>
                    </a:p>
                  </a:txBody>
                  <a:tcPr horzOverflow="overflow">
                    <a:lnL w="12700" cap="flat" cmpd="sng" algn="ctr">
                      <a:solidFill>
                        <a:schemeClr val="bg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0FAF9"/>
                    </a:solidFill>
                  </a:tcPr>
                </a:tc>
              </a:tr>
              <a:tr h="300037">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rgbClr val="000000"/>
                          </a:solidFill>
                          <a:effectLst/>
                          <a:latin typeface="Arial" charset="0"/>
                          <a:ea typeface="ＭＳ Ｐゴシック" pitchFamily="-111" charset="-128"/>
                        </a:rPr>
                        <a:t>Other Formats</a:t>
                      </a:r>
                    </a:p>
                  </a:txBody>
                  <a:tcPr horzOverflow="overflow">
                    <a:lnL w="12700" cap="flat" cmpd="sng" algn="ctr">
                      <a:solidFill>
                        <a:srgbClr val="000000"/>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0F4F3"/>
                    </a:solid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rgbClr val="000000"/>
                          </a:solidFill>
                          <a:effectLst/>
                          <a:latin typeface="Arial" charset="0"/>
                          <a:ea typeface="ＭＳ Ｐゴシック" pitchFamily="-111" charset="-128"/>
                        </a:rPr>
                        <a:t>11.4</a:t>
                      </a:r>
                    </a:p>
                  </a:txBody>
                  <a:tcPr horzOverflow="overflow">
                    <a:lnL w="12700" cap="flat" cmpd="sng" algn="ctr">
                      <a:solidFill>
                        <a:schemeClr val="bg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0F4F3"/>
                    </a:solidFill>
                  </a:tcPr>
                </a:tc>
              </a:tr>
              <a:tr h="300037">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1" i="0" u="none" strike="noStrike" cap="none" normalizeH="0" baseline="0" smtClean="0">
                          <a:ln>
                            <a:noFill/>
                          </a:ln>
                          <a:solidFill>
                            <a:srgbClr val="000000"/>
                          </a:solidFill>
                          <a:effectLst/>
                          <a:latin typeface="Arial" charset="0"/>
                          <a:ea typeface="ＭＳ Ｐゴシック" pitchFamily="-111" charset="-128"/>
                        </a:rPr>
                        <a:t>Total</a:t>
                      </a:r>
                    </a:p>
                  </a:txBody>
                  <a:tcPr horzOverflow="overflow">
                    <a:lnL w="12700" cap="flat" cmpd="sng" algn="ctr">
                      <a:solidFill>
                        <a:srgbClr val="000000"/>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0FAF9"/>
                    </a:solid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sz="1000" b="1" i="0" u="none" strike="noStrike" cap="none" normalizeH="0" baseline="0" smtClean="0">
                          <a:ln>
                            <a:noFill/>
                          </a:ln>
                          <a:solidFill>
                            <a:srgbClr val="000000"/>
                          </a:solidFill>
                          <a:effectLst/>
                          <a:latin typeface="Arial" charset="0"/>
                          <a:ea typeface="ＭＳ Ｐゴシック" pitchFamily="-111" charset="-128"/>
                        </a:rPr>
                        <a:t>99.9</a:t>
                      </a:r>
                    </a:p>
                  </a:txBody>
                  <a:tcPr horzOverflow="overflow">
                    <a:lnL w="12700" cap="flat" cmpd="sng" algn="ctr">
                      <a:solidFill>
                        <a:schemeClr val="bg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0FAF9"/>
                    </a:solidFill>
                  </a:tcPr>
                </a:tc>
              </a:tr>
            </a:tbl>
          </a:graphicData>
        </a:graphic>
      </p:graphicFrame>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xit" presetSubtype="0" fill="hold" nodeType="clickEffect">
                                  <p:stCondLst>
                                    <p:cond delay="0"/>
                                  </p:stCondLst>
                                  <p:childTnLst>
                                    <p:animEffect transition="out" filter="fade">
                                      <p:cBhvr>
                                        <p:cTn id="6" dur="1000"/>
                                        <p:tgtEl>
                                          <p:spTgt spid="24"/>
                                        </p:tgtEl>
                                      </p:cBhvr>
                                    </p:animEffect>
                                    <p:set>
                                      <p:cBhvr>
                                        <p:cTn id="7" dur="1" fill="hold">
                                          <p:stCondLst>
                                            <p:cond delay="999"/>
                                          </p:stCondLst>
                                        </p:cTn>
                                        <p:tgtEl>
                                          <p:spTgt spid="24"/>
                                        </p:tgtEl>
                                        <p:attrNameLst>
                                          <p:attrName>style.visibility</p:attrName>
                                        </p:attrNameLst>
                                      </p:cBhvr>
                                      <p:to>
                                        <p:strVal val="hidden"/>
                                      </p:to>
                                    </p:set>
                                  </p:childTnLst>
                                </p:cTn>
                              </p:par>
                              <p:par>
                                <p:cTn id="8" presetID="10" presetClass="entr" presetSubtype="0" fill="hold" grpId="0" nodeType="withEffect">
                                  <p:stCondLst>
                                    <p:cond delay="0"/>
                                  </p:stCondLst>
                                  <p:childTnLst>
                                    <p:set>
                                      <p:cBhvr>
                                        <p:cTn id="9" dur="1" fill="hold">
                                          <p:stCondLst>
                                            <p:cond delay="0"/>
                                          </p:stCondLst>
                                        </p:cTn>
                                        <p:tgtEl>
                                          <p:spTgt spid="23"/>
                                        </p:tgtEl>
                                        <p:attrNameLst>
                                          <p:attrName>style.visibility</p:attrName>
                                        </p:attrNameLst>
                                      </p:cBhvr>
                                      <p:to>
                                        <p:strVal val="visible"/>
                                      </p:to>
                                    </p:set>
                                    <p:animEffect transition="in" filter="fade">
                                      <p:cBhvr>
                                        <p:cTn id="10" dur="1000"/>
                                        <p:tgtEl>
                                          <p:spTgt spid="23"/>
                                        </p:tgtEl>
                                      </p:cBhvr>
                                    </p:animEffect>
                                  </p:childTnLst>
                                </p:cTn>
                              </p:par>
                            </p:childTnLst>
                          </p:cTn>
                        </p:par>
                      </p:childTnLst>
                    </p:cTn>
                  </p:par>
                  <p:par>
                    <p:cTn id="11" fill="hold" nodeType="clickPar">
                      <p:stCondLst>
                        <p:cond delay="indefinite"/>
                      </p:stCondLst>
                      <p:childTnLst>
                        <p:par>
                          <p:cTn id="12" fill="hold" nodeType="withGroup">
                            <p:stCondLst>
                              <p:cond delay="0"/>
                            </p:stCondLst>
                            <p:childTnLst>
                              <p:par>
                                <p:cTn id="13" presetID="10" presetClass="exit" presetSubtype="0" fill="hold" nodeType="clickEffect">
                                  <p:stCondLst>
                                    <p:cond delay="0"/>
                                  </p:stCondLst>
                                  <p:childTnLst>
                                    <p:animEffect transition="out" filter="fade">
                                      <p:cBhvr>
                                        <p:cTn id="14" dur="1000"/>
                                        <p:tgtEl>
                                          <p:spTgt spid="25"/>
                                        </p:tgtEl>
                                      </p:cBhvr>
                                    </p:animEffect>
                                    <p:set>
                                      <p:cBhvr>
                                        <p:cTn id="15" dur="1" fill="hold">
                                          <p:stCondLst>
                                            <p:cond delay="999"/>
                                          </p:stCondLst>
                                        </p:cTn>
                                        <p:tgtEl>
                                          <p:spTgt spid="25"/>
                                        </p:tgtEl>
                                        <p:attrNameLst>
                                          <p:attrName>style.visibility</p:attrName>
                                        </p:attrNameLst>
                                      </p:cBhvr>
                                      <p:to>
                                        <p:strVal val="hidden"/>
                                      </p:to>
                                    </p:set>
                                  </p:childTnLst>
                                </p:cTn>
                              </p:par>
                              <p:par>
                                <p:cTn id="16" presetID="10" presetClass="entr" presetSubtype="0" fill="hold" grpId="0" nodeType="withEffect">
                                  <p:stCondLst>
                                    <p:cond delay="0"/>
                                  </p:stCondLst>
                                  <p:childTnLst>
                                    <p:set>
                                      <p:cBhvr>
                                        <p:cTn id="17" dur="1" fill="hold">
                                          <p:stCondLst>
                                            <p:cond delay="0"/>
                                          </p:stCondLst>
                                        </p:cTn>
                                        <p:tgtEl>
                                          <p:spTgt spid="20"/>
                                        </p:tgtEl>
                                        <p:attrNameLst>
                                          <p:attrName>style.visibility</p:attrName>
                                        </p:attrNameLst>
                                      </p:cBhvr>
                                      <p:to>
                                        <p:strVal val="visible"/>
                                      </p:to>
                                    </p:set>
                                    <p:animEffect transition="in" filter="fade">
                                      <p:cBhvr>
                                        <p:cTn id="18" dur="10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OleChart spid="20" grpId="0"/>
      <p:bldOleChart spid="23"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a:xfrm>
            <a:off x="457200" y="22225"/>
            <a:ext cx="8229600" cy="914400"/>
          </a:xfrm>
        </p:spPr>
        <p:txBody>
          <a:bodyPr/>
          <a:lstStyle/>
          <a:p>
            <a:pPr eaLnBrk="1" hangingPunct="1"/>
            <a:r>
              <a:rPr lang="en-US" altLang="en-US" sz="3600" b="1" dirty="0" smtClean="0"/>
              <a:t>Summary – part 1</a:t>
            </a:r>
            <a:endParaRPr lang="en-US" altLang="en-US" sz="3600" b="1" dirty="0" smtClean="0"/>
          </a:p>
        </p:txBody>
      </p:sp>
      <p:sp>
        <p:nvSpPr>
          <p:cNvPr id="15363" name="Rectangle 3"/>
          <p:cNvSpPr>
            <a:spLocks noGrp="1" noChangeArrowheads="1"/>
          </p:cNvSpPr>
          <p:nvPr>
            <p:ph type="body" idx="1"/>
          </p:nvPr>
        </p:nvSpPr>
        <p:spPr>
          <a:xfrm>
            <a:off x="457200" y="1143000"/>
            <a:ext cx="8229600" cy="5410200"/>
          </a:xfrm>
        </p:spPr>
        <p:txBody>
          <a:bodyPr/>
          <a:lstStyle/>
          <a:p>
            <a:pPr eaLnBrk="1" hangingPunct="1"/>
            <a:r>
              <a:rPr lang="en-US" altLang="en-US" sz="2800" b="1" dirty="0" smtClean="0">
                <a:solidFill>
                  <a:srgbClr val="FFFF00"/>
                </a:solidFill>
              </a:rPr>
              <a:t>Summary </a:t>
            </a:r>
          </a:p>
          <a:p>
            <a:pPr lvl="1" eaLnBrk="1" hangingPunct="1">
              <a:spcAft>
                <a:spcPts val="1200"/>
              </a:spcAft>
              <a:buClr>
                <a:srgbClr val="E81F30"/>
              </a:buClr>
              <a:buFont typeface="Wingdings" pitchFamily="-111" charset="2"/>
              <a:buChar char="ü"/>
            </a:pPr>
            <a:r>
              <a:rPr lang="en-US" altLang="en-US" sz="2400" b="1" dirty="0" smtClean="0">
                <a:ea typeface="ＭＳ Ｐゴシック" pitchFamily="-111" charset="-128"/>
              </a:rPr>
              <a:t>Categorical data can be frequencies or relative frequencies (percentages)</a:t>
            </a:r>
          </a:p>
          <a:p>
            <a:pPr lvl="1" eaLnBrk="1" hangingPunct="1">
              <a:lnSpc>
                <a:spcPct val="90000"/>
              </a:lnSpc>
              <a:spcAft>
                <a:spcPts val="1200"/>
              </a:spcAft>
              <a:buClr>
                <a:srgbClr val="E81F30"/>
              </a:buClr>
              <a:buFont typeface="Wingdings" pitchFamily="-111" charset="2"/>
              <a:buChar char="ü"/>
            </a:pPr>
            <a:r>
              <a:rPr lang="en-US" altLang="en-US" sz="2400" b="1" dirty="0" smtClean="0">
                <a:ea typeface="ＭＳ Ｐゴシック" pitchFamily="-111" charset="-128"/>
              </a:rPr>
              <a:t>The distribution of a categorical variable lists the categories and gives the count or percent of individuals that fall into each category.</a:t>
            </a:r>
          </a:p>
          <a:p>
            <a:pPr lvl="1" eaLnBrk="1" hangingPunct="1">
              <a:lnSpc>
                <a:spcPct val="90000"/>
              </a:lnSpc>
              <a:spcAft>
                <a:spcPts val="1200"/>
              </a:spcAft>
              <a:buClr>
                <a:srgbClr val="E81F30"/>
              </a:buClr>
              <a:buFont typeface="Wingdings" pitchFamily="-111" charset="2"/>
              <a:buChar char="ü"/>
            </a:pPr>
            <a:r>
              <a:rPr lang="en-US" altLang="en-US" sz="2400" b="1" dirty="0" smtClean="0">
                <a:ea typeface="ＭＳ Ｐゴシック" pitchFamily="-111" charset="-128"/>
              </a:rPr>
              <a:t>Pie charts and bar graphs display the distribution of a categorical variable</a:t>
            </a:r>
            <a:r>
              <a:rPr lang="en-US" altLang="en-US" sz="2400" b="1" dirty="0" smtClean="0">
                <a:ea typeface="ＭＳ Ｐゴシック" pitchFamily="-111" charset="-128"/>
              </a:rPr>
              <a:t>.</a:t>
            </a:r>
            <a:endParaRPr lang="en-US" altLang="en-US" sz="2400" b="1" dirty="0" smtClean="0">
              <a:ea typeface="ＭＳ Ｐゴシック" pitchFamily="-111" charset="-128"/>
            </a:endParaRP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ChangeArrowheads="1"/>
          </p:cNvSpPr>
          <p:nvPr/>
        </p:nvSpPr>
        <p:spPr bwMode="auto">
          <a:xfrm>
            <a:off x="0" y="0"/>
            <a:ext cx="9144000" cy="6858000"/>
          </a:xfrm>
          <a:prstGeom prst="rect">
            <a:avLst/>
          </a:prstGeom>
          <a:blipFill dpi="0" rotWithShape="1">
            <a:blip r:embed="rId3"/>
            <a:srcRect/>
            <a:tile tx="0" ty="0" sx="100000" sy="100000" flip="none" algn="tl"/>
          </a:blip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a:spcBef>
                <a:spcPct val="0"/>
              </a:spcBef>
              <a:buFontTx/>
              <a:buNone/>
            </a:pPr>
            <a:endParaRPr lang="en-US" altLang="en-US" sz="1800"/>
          </a:p>
        </p:txBody>
      </p:sp>
      <p:sp>
        <p:nvSpPr>
          <p:cNvPr id="16387" name="Oval 4"/>
          <p:cNvSpPr>
            <a:spLocks noChangeArrowheads="1"/>
          </p:cNvSpPr>
          <p:nvPr/>
        </p:nvSpPr>
        <p:spPr bwMode="auto">
          <a:xfrm>
            <a:off x="77788" y="19050"/>
            <a:ext cx="396875" cy="415925"/>
          </a:xfrm>
          <a:prstGeom prst="ellipse">
            <a:avLst/>
          </a:prstGeom>
          <a:solidFill>
            <a:srgbClr val="FFFF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spcBef>
                <a:spcPct val="0"/>
              </a:spcBef>
              <a:buFontTx/>
              <a:buNone/>
            </a:pPr>
            <a:endParaRPr lang="en-US" altLang="en-US" sz="1800"/>
          </a:p>
        </p:txBody>
      </p:sp>
      <p:sp>
        <p:nvSpPr>
          <p:cNvPr id="16388" name="Freeform 5"/>
          <p:cNvSpPr>
            <a:spLocks/>
          </p:cNvSpPr>
          <p:nvPr/>
        </p:nvSpPr>
        <p:spPr bwMode="auto">
          <a:xfrm>
            <a:off x="273050" y="14288"/>
            <a:ext cx="114300" cy="214312"/>
          </a:xfrm>
          <a:custGeom>
            <a:avLst/>
            <a:gdLst>
              <a:gd name="T0" fmla="*/ 0 w 72"/>
              <a:gd name="T1" fmla="*/ 0 h 135"/>
              <a:gd name="T2" fmla="*/ 2147483647 w 72"/>
              <a:gd name="T3" fmla="*/ 2147483647 h 135"/>
              <a:gd name="T4" fmla="*/ 2147483647 w 72"/>
              <a:gd name="T5" fmla="*/ 2147483647 h 135"/>
              <a:gd name="T6" fmla="*/ 0 w 72"/>
              <a:gd name="T7" fmla="*/ 0 h 135"/>
              <a:gd name="T8" fmla="*/ 0 60000 65536"/>
              <a:gd name="T9" fmla="*/ 0 60000 65536"/>
              <a:gd name="T10" fmla="*/ 0 60000 65536"/>
              <a:gd name="T11" fmla="*/ 0 60000 65536"/>
              <a:gd name="T12" fmla="*/ 0 w 72"/>
              <a:gd name="T13" fmla="*/ 0 h 135"/>
              <a:gd name="T14" fmla="*/ 72 w 72"/>
              <a:gd name="T15" fmla="*/ 135 h 135"/>
            </a:gdLst>
            <a:ahLst/>
            <a:cxnLst>
              <a:cxn ang="T8">
                <a:pos x="T0" y="T1"/>
              </a:cxn>
              <a:cxn ang="T9">
                <a:pos x="T2" y="T3"/>
              </a:cxn>
              <a:cxn ang="T10">
                <a:pos x="T4" y="T5"/>
              </a:cxn>
              <a:cxn ang="T11">
                <a:pos x="T6" y="T7"/>
              </a:cxn>
            </a:cxnLst>
            <a:rect l="T12" t="T13" r="T14" b="T15"/>
            <a:pathLst>
              <a:path w="72" h="135">
                <a:moveTo>
                  <a:pt x="0" y="0"/>
                </a:moveTo>
                <a:lnTo>
                  <a:pt x="2" y="135"/>
                </a:lnTo>
                <a:lnTo>
                  <a:pt x="72" y="29"/>
                </a:lnTo>
                <a:cubicBezTo>
                  <a:pt x="72" y="7"/>
                  <a:pt x="0" y="0"/>
                  <a:pt x="0" y="0"/>
                </a:cubicBezTo>
                <a:close/>
              </a:path>
            </a:pathLst>
          </a:custGeom>
          <a:solidFill>
            <a:srgbClr val="FF33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3798" name="Text Box 6"/>
          <p:cNvSpPr txBox="1">
            <a:spLocks noChangeArrowheads="1"/>
          </p:cNvSpPr>
          <p:nvPr/>
        </p:nvSpPr>
        <p:spPr bwMode="auto">
          <a:xfrm>
            <a:off x="555625" y="58738"/>
            <a:ext cx="5562600" cy="523875"/>
          </a:xfrm>
          <a:prstGeom prst="rect">
            <a:avLst/>
          </a:prstGeom>
          <a:noFill/>
          <a:ln w="9525">
            <a:noFill/>
            <a:miter lim="800000"/>
            <a:headEnd/>
            <a:tailEnd/>
          </a:ln>
          <a:effectLst>
            <a:outerShdw dist="35921" dir="2700000" algn="ctr" rotWithShape="0">
              <a:schemeClr val="bg2"/>
            </a:outerShdw>
          </a:effectLst>
        </p:spPr>
        <p:txBody>
          <a:bodyPr wrap="none">
            <a:spAutoFit/>
          </a:bodyPr>
          <a:lstStyle/>
          <a:p>
            <a:pPr>
              <a:defRPr/>
            </a:pPr>
            <a:r>
              <a:rPr lang="en-US" sz="2800" b="1" dirty="0">
                <a:effectLst>
                  <a:outerShdw blurRad="38100" dist="38100" dir="2700000" algn="tl">
                    <a:srgbClr val="336699"/>
                  </a:outerShdw>
                </a:effectLst>
                <a:latin typeface="Arial" pitchFamily="34" charset="0"/>
              </a:rPr>
              <a:t>5-Minute Check on Lesson 1-1a</a:t>
            </a:r>
          </a:p>
        </p:txBody>
      </p:sp>
      <p:sp>
        <p:nvSpPr>
          <p:cNvPr id="33800" name="Text Box 8"/>
          <p:cNvSpPr txBox="1">
            <a:spLocks noChangeArrowheads="1"/>
          </p:cNvSpPr>
          <p:nvPr/>
        </p:nvSpPr>
        <p:spPr bwMode="white">
          <a:xfrm>
            <a:off x="1652588" y="6605588"/>
            <a:ext cx="5722937" cy="258762"/>
          </a:xfrm>
          <a:prstGeom prst="rect">
            <a:avLst/>
          </a:prstGeom>
          <a:noFill/>
          <a:ln w="9525">
            <a:noFill/>
            <a:miter lim="800000"/>
            <a:headEnd/>
            <a:tailEnd/>
          </a:ln>
          <a:effectLst/>
        </p:spPr>
        <p:txBody>
          <a:bodyPr>
            <a:spAutoFit/>
          </a:bodyPr>
          <a:lstStyle/>
          <a:p>
            <a:pPr algn="ctr">
              <a:lnSpc>
                <a:spcPct val="90000"/>
              </a:lnSpc>
              <a:spcBef>
                <a:spcPct val="50000"/>
              </a:spcBef>
              <a:defRPr/>
            </a:pPr>
            <a:r>
              <a:rPr lang="en-US" sz="1200" b="1" dirty="0">
                <a:effectLst>
                  <a:outerShdw blurRad="38100" dist="38100" dir="2700000" algn="tl">
                    <a:srgbClr val="336699"/>
                  </a:outerShdw>
                </a:effectLst>
                <a:latin typeface="Arial" pitchFamily="34" charset="0"/>
              </a:rPr>
              <a:t>Click the mouse button or press the Space Bar to display the answers.</a:t>
            </a:r>
          </a:p>
        </p:txBody>
      </p:sp>
      <p:sp>
        <p:nvSpPr>
          <p:cNvPr id="16391" name="Rectangle 11"/>
          <p:cNvSpPr>
            <a:spLocks noChangeArrowheads="1"/>
          </p:cNvSpPr>
          <p:nvPr/>
        </p:nvSpPr>
        <p:spPr bwMode="auto">
          <a:xfrm>
            <a:off x="163513" y="614363"/>
            <a:ext cx="8828087" cy="5862637"/>
          </a:xfrm>
          <a:prstGeom prst="rect">
            <a:avLst/>
          </a:prstGeom>
          <a:solidFill>
            <a:schemeClr val="bg1"/>
          </a:solidFill>
          <a:ln w="9525">
            <a:solidFill>
              <a:schemeClr val="tx1"/>
            </a:solidFill>
            <a:miter lim="800000"/>
            <a:headEnd/>
            <a:tailEnd/>
          </a:ln>
        </p:spPr>
        <p:txBody>
          <a:bodyPr/>
          <a:lstStyle>
            <a:lvl1pPr marL="457200" indent="-457200">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spcBef>
                <a:spcPts val="600"/>
              </a:spcBef>
              <a:buFontTx/>
              <a:buAutoNum type="arabicPeriod"/>
            </a:pPr>
            <a:r>
              <a:rPr lang="en-US" altLang="en-US" sz="2400" b="1">
                <a:latin typeface="Times New Roman" pitchFamily="18" charset="0"/>
              </a:rPr>
              <a:t>Name the two graphical displays we use for categorical data</a:t>
            </a:r>
          </a:p>
          <a:p>
            <a:pPr>
              <a:spcBef>
                <a:spcPts val="600"/>
              </a:spcBef>
              <a:buFontTx/>
              <a:buAutoNum type="arabicPeriod"/>
            </a:pPr>
            <a:endParaRPr lang="en-US" altLang="en-US" sz="2400" b="1">
              <a:latin typeface="Times New Roman" pitchFamily="18" charset="0"/>
              <a:cs typeface="Arial" charset="0"/>
              <a:sym typeface="Symbol" pitchFamily="18" charset="2"/>
            </a:endParaRPr>
          </a:p>
          <a:p>
            <a:pPr>
              <a:spcBef>
                <a:spcPts val="600"/>
              </a:spcBef>
              <a:buFontTx/>
              <a:buAutoNum type="arabicPeriod"/>
            </a:pPr>
            <a:r>
              <a:rPr lang="en-US" altLang="en-US" sz="2400" b="1">
                <a:latin typeface="Times New Roman" pitchFamily="18" charset="0"/>
                <a:cs typeface="Arial" charset="0"/>
                <a:sym typeface="Symbol" pitchFamily="18" charset="2"/>
              </a:rPr>
              <a:t>When do we use a pie chart?</a:t>
            </a:r>
          </a:p>
          <a:p>
            <a:pPr>
              <a:spcBef>
                <a:spcPts val="600"/>
              </a:spcBef>
              <a:buFontTx/>
              <a:buAutoNum type="arabicPeriod"/>
            </a:pPr>
            <a:endParaRPr lang="en-US" altLang="en-US" sz="2400" b="1">
              <a:latin typeface="Times New Roman" pitchFamily="18" charset="0"/>
              <a:cs typeface="Arial" charset="0"/>
              <a:sym typeface="Symbol" pitchFamily="18" charset="2"/>
            </a:endParaRPr>
          </a:p>
          <a:p>
            <a:pPr>
              <a:spcBef>
                <a:spcPts val="600"/>
              </a:spcBef>
              <a:buFontTx/>
              <a:buAutoNum type="arabicPeriod"/>
            </a:pPr>
            <a:r>
              <a:rPr lang="en-US" altLang="en-US" sz="2400" b="1">
                <a:latin typeface="Times New Roman" pitchFamily="18" charset="0"/>
                <a:cs typeface="Arial" charset="0"/>
                <a:sym typeface="Symbol" pitchFamily="18" charset="2"/>
              </a:rPr>
              <a:t>When do we use a bar graph?</a:t>
            </a:r>
          </a:p>
          <a:p>
            <a:pPr>
              <a:spcBef>
                <a:spcPts val="600"/>
              </a:spcBef>
              <a:buFontTx/>
              <a:buAutoNum type="arabicPeriod"/>
            </a:pPr>
            <a:endParaRPr lang="en-US" altLang="en-US" sz="2400" b="1">
              <a:latin typeface="Times New Roman" pitchFamily="18" charset="0"/>
              <a:cs typeface="Arial" charset="0"/>
              <a:sym typeface="Symbol" pitchFamily="18" charset="2"/>
            </a:endParaRPr>
          </a:p>
          <a:p>
            <a:pPr>
              <a:spcBef>
                <a:spcPts val="600"/>
              </a:spcBef>
              <a:buFontTx/>
              <a:buAutoNum type="arabicPeriod"/>
            </a:pPr>
            <a:r>
              <a:rPr lang="en-US" altLang="en-US" sz="2400" b="1">
                <a:latin typeface="Times New Roman" pitchFamily="18" charset="0"/>
                <a:cs typeface="Arial" charset="0"/>
                <a:sym typeface="Symbol" pitchFamily="18" charset="2"/>
              </a:rPr>
              <a:t>Another name for categories is __________s.</a:t>
            </a:r>
          </a:p>
          <a:p>
            <a:pPr>
              <a:spcBef>
                <a:spcPts val="600"/>
              </a:spcBef>
              <a:buFontTx/>
              <a:buAutoNum type="arabicPeriod"/>
            </a:pPr>
            <a:endParaRPr lang="en-US" altLang="en-US" sz="2400" b="1">
              <a:latin typeface="Times New Roman" pitchFamily="18" charset="0"/>
              <a:cs typeface="Arial" charset="0"/>
              <a:sym typeface="Symbol" pitchFamily="18" charset="2"/>
            </a:endParaRPr>
          </a:p>
          <a:p>
            <a:pPr>
              <a:spcBef>
                <a:spcPts val="600"/>
              </a:spcBef>
              <a:buFontTx/>
              <a:buAutoNum type="arabicPeriod"/>
            </a:pPr>
            <a:r>
              <a:rPr lang="en-US" altLang="en-US" sz="2400" b="1">
                <a:latin typeface="Times New Roman" pitchFamily="18" charset="0"/>
                <a:cs typeface="Arial" charset="0"/>
                <a:sym typeface="Symbol" pitchFamily="18" charset="2"/>
              </a:rPr>
              <a:t>Tables that use percentages are called _______________ tables.</a:t>
            </a:r>
          </a:p>
          <a:p>
            <a:pPr>
              <a:spcBef>
                <a:spcPts val="600"/>
              </a:spcBef>
              <a:buFontTx/>
              <a:buAutoNum type="arabicPeriod"/>
            </a:pPr>
            <a:endParaRPr lang="en-US" altLang="en-US" sz="2400" b="1">
              <a:latin typeface="Times New Roman" pitchFamily="18" charset="0"/>
              <a:cs typeface="Arial" charset="0"/>
              <a:sym typeface="Symbol" pitchFamily="18" charset="2"/>
            </a:endParaRPr>
          </a:p>
          <a:p>
            <a:pPr>
              <a:spcBef>
                <a:spcPts val="600"/>
              </a:spcBef>
              <a:buFontTx/>
              <a:buAutoNum type="arabicPeriod"/>
            </a:pPr>
            <a:endParaRPr lang="el-GR" altLang="en-US" sz="2000" b="1">
              <a:cs typeface="Arial" charset="0"/>
              <a:sym typeface="Symbol" pitchFamily="18" charset="2"/>
            </a:endParaRPr>
          </a:p>
        </p:txBody>
      </p:sp>
      <p:sp>
        <p:nvSpPr>
          <p:cNvPr id="17" name="TextBox 16"/>
          <p:cNvSpPr txBox="1">
            <a:spLocks noChangeArrowheads="1"/>
          </p:cNvSpPr>
          <p:nvPr/>
        </p:nvSpPr>
        <p:spPr bwMode="auto">
          <a:xfrm>
            <a:off x="2022475" y="1066800"/>
            <a:ext cx="3317875"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spcBef>
                <a:spcPct val="0"/>
              </a:spcBef>
              <a:buFontTx/>
              <a:buNone/>
            </a:pPr>
            <a:r>
              <a:rPr lang="en-US" altLang="en-US" sz="2000" b="1">
                <a:solidFill>
                  <a:srgbClr val="FFFF00"/>
                </a:solidFill>
              </a:rPr>
              <a:t>pie charts and bar graphs</a:t>
            </a:r>
          </a:p>
        </p:txBody>
      </p:sp>
      <p:sp>
        <p:nvSpPr>
          <p:cNvPr id="9" name="TextBox 8"/>
          <p:cNvSpPr txBox="1">
            <a:spLocks noChangeArrowheads="1"/>
          </p:cNvSpPr>
          <p:nvPr/>
        </p:nvSpPr>
        <p:spPr bwMode="auto">
          <a:xfrm>
            <a:off x="685800" y="1981200"/>
            <a:ext cx="7742238"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spcBef>
                <a:spcPct val="0"/>
              </a:spcBef>
              <a:buFontTx/>
              <a:buNone/>
            </a:pPr>
            <a:r>
              <a:rPr lang="en-US" altLang="en-US" sz="2000" b="1">
                <a:solidFill>
                  <a:srgbClr val="FFFF00"/>
                </a:solidFill>
              </a:rPr>
              <a:t>when your compare the part to the whole; relative frequencies</a:t>
            </a:r>
          </a:p>
        </p:txBody>
      </p:sp>
      <p:sp>
        <p:nvSpPr>
          <p:cNvPr id="10" name="TextBox 9"/>
          <p:cNvSpPr txBox="1">
            <a:spLocks noChangeArrowheads="1"/>
          </p:cNvSpPr>
          <p:nvPr/>
        </p:nvSpPr>
        <p:spPr bwMode="auto">
          <a:xfrm>
            <a:off x="685800" y="2819400"/>
            <a:ext cx="619125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spcBef>
                <a:spcPct val="0"/>
              </a:spcBef>
              <a:buFontTx/>
              <a:buNone/>
            </a:pPr>
            <a:r>
              <a:rPr lang="en-US" altLang="en-US" sz="2000" b="1">
                <a:solidFill>
                  <a:srgbClr val="FFFF00"/>
                </a:solidFill>
              </a:rPr>
              <a:t>when your compare the part to other parts; either</a:t>
            </a:r>
          </a:p>
        </p:txBody>
      </p:sp>
      <p:sp>
        <p:nvSpPr>
          <p:cNvPr id="11" name="TextBox 10"/>
          <p:cNvSpPr txBox="1">
            <a:spLocks noChangeArrowheads="1"/>
          </p:cNvSpPr>
          <p:nvPr/>
        </p:nvSpPr>
        <p:spPr bwMode="auto">
          <a:xfrm>
            <a:off x="5105400" y="3302000"/>
            <a:ext cx="912813"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spcBef>
                <a:spcPct val="0"/>
              </a:spcBef>
              <a:buFontTx/>
              <a:buNone/>
            </a:pPr>
            <a:r>
              <a:rPr lang="en-US" altLang="en-US" sz="2000" b="1">
                <a:solidFill>
                  <a:srgbClr val="FFFF00"/>
                </a:solidFill>
              </a:rPr>
              <a:t>group</a:t>
            </a:r>
          </a:p>
        </p:txBody>
      </p:sp>
      <p:sp>
        <p:nvSpPr>
          <p:cNvPr id="12" name="TextBox 11"/>
          <p:cNvSpPr txBox="1">
            <a:spLocks noChangeArrowheads="1"/>
          </p:cNvSpPr>
          <p:nvPr/>
        </p:nvSpPr>
        <p:spPr bwMode="auto">
          <a:xfrm>
            <a:off x="5608638" y="4191000"/>
            <a:ext cx="2378075"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spcBef>
                <a:spcPct val="0"/>
              </a:spcBef>
              <a:buFontTx/>
              <a:buNone/>
            </a:pPr>
            <a:r>
              <a:rPr lang="en-US" altLang="en-US" sz="2000" b="1">
                <a:solidFill>
                  <a:srgbClr val="FFFF00"/>
                </a:solidFill>
              </a:rPr>
              <a:t>relative frequency</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dissolve">
                                      <p:cBhvr>
                                        <p:cTn id="7" dur="500"/>
                                        <p:tgtEl>
                                          <p:spTgt spid="17"/>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dissolve">
                                      <p:cBhvr>
                                        <p:cTn id="12" dur="500"/>
                                        <p:tgtEl>
                                          <p:spTgt spid="9"/>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dissolve">
                                      <p:cBhvr>
                                        <p:cTn id="17" dur="500"/>
                                        <p:tgtEl>
                                          <p:spTgt spid="10"/>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11"/>
                                        </p:tgtEl>
                                        <p:attrNameLst>
                                          <p:attrName>style.visibility</p:attrName>
                                        </p:attrNameLst>
                                      </p:cBhvr>
                                      <p:to>
                                        <p:strVal val="visible"/>
                                      </p:to>
                                    </p:set>
                                    <p:animEffect transition="in" filter="dissolve">
                                      <p:cBhvr>
                                        <p:cTn id="22" dur="500"/>
                                        <p:tgtEl>
                                          <p:spTgt spid="11"/>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9" presetClass="entr" presetSubtype="0" fill="hold" grpId="0" nodeType="click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dissolve">
                                      <p:cBhvr>
                                        <p:cTn id="2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9" grpId="0"/>
      <p:bldP spid="10" grpId="0"/>
      <p:bldP spid="11" grpId="0"/>
      <p:bldP spid="12"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1"/>
          <p:cNvSpPr>
            <a:spLocks noGrp="1"/>
          </p:cNvSpPr>
          <p:nvPr>
            <p:ph type="title"/>
          </p:nvPr>
        </p:nvSpPr>
        <p:spPr>
          <a:xfrm>
            <a:off x="457200" y="120650"/>
            <a:ext cx="8229600" cy="762000"/>
          </a:xfrm>
        </p:spPr>
        <p:txBody>
          <a:bodyPr/>
          <a:lstStyle/>
          <a:p>
            <a:r>
              <a:rPr lang="en-US" altLang="en-US" sz="3600" b="1" smtClean="0"/>
              <a:t>Graphs:  Good and Bad</a:t>
            </a:r>
          </a:p>
        </p:txBody>
      </p:sp>
      <p:sp>
        <p:nvSpPr>
          <p:cNvPr id="17411" name="Content Placeholder 2"/>
          <p:cNvSpPr>
            <a:spLocks noGrp="1"/>
          </p:cNvSpPr>
          <p:nvPr>
            <p:ph idx="1"/>
          </p:nvPr>
        </p:nvSpPr>
        <p:spPr>
          <a:xfrm>
            <a:off x="304800" y="1143000"/>
            <a:ext cx="8534400" cy="2590800"/>
          </a:xfrm>
        </p:spPr>
        <p:txBody>
          <a:bodyPr/>
          <a:lstStyle/>
          <a:p>
            <a:pPr eaLnBrk="1" hangingPunct="1">
              <a:buFont typeface="Wingdings" pitchFamily="-111" charset="2"/>
              <a:buNone/>
            </a:pPr>
            <a:r>
              <a:rPr lang="en-US" altLang="en-US" sz="2400" b="1" smtClean="0">
                <a:ea typeface="ＭＳ Ｐゴシック" pitchFamily="-111" charset="-128"/>
              </a:rPr>
              <a:t>Bar graphs compare several quantities by comparing the heights of bars that represent those quantities.</a:t>
            </a:r>
          </a:p>
          <a:p>
            <a:pPr eaLnBrk="1" hangingPunct="1">
              <a:buFont typeface="Wingdings" pitchFamily="-111" charset="2"/>
              <a:buNone/>
            </a:pPr>
            <a:r>
              <a:rPr lang="en-US" altLang="en-US" sz="2400" b="1" smtClean="0">
                <a:ea typeface="ＭＳ Ｐゴシック" pitchFamily="-111" charset="-128"/>
              </a:rPr>
              <a:t>Our eyes react to the </a:t>
            </a:r>
            <a:r>
              <a:rPr lang="en-US" altLang="en-US" sz="2400" b="1" i="1" smtClean="0">
                <a:ea typeface="ＭＳ Ｐゴシック" pitchFamily="-111" charset="-128"/>
              </a:rPr>
              <a:t>area</a:t>
            </a:r>
            <a:r>
              <a:rPr lang="en-US" altLang="en-US" sz="2400" b="1" smtClean="0">
                <a:ea typeface="ＭＳ Ｐゴシック" pitchFamily="-111" charset="-128"/>
              </a:rPr>
              <a:t> of the bars as well as height.  Be sure to make your bars equally wide.</a:t>
            </a:r>
          </a:p>
          <a:p>
            <a:pPr eaLnBrk="1" hangingPunct="1">
              <a:buFont typeface="Wingdings" pitchFamily="-111" charset="2"/>
              <a:buNone/>
            </a:pPr>
            <a:r>
              <a:rPr lang="en-US" altLang="en-US" sz="2400" b="1" smtClean="0">
                <a:ea typeface="ＭＳ Ｐゴシック" pitchFamily="-111" charset="-128"/>
              </a:rPr>
              <a:t>Avoid the temptation to replace the bars with pictures for greater appeal…this can be misleading!</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830263" y="4002088"/>
            <a:ext cx="7475537" cy="2322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xit" presetSubtype="0" fill="hold" nodeType="clickEffect">
                                  <p:stCondLst>
                                    <p:cond delay="0"/>
                                  </p:stCondLst>
                                  <p:childTnLst>
                                    <p:animEffect transition="out" filter="fade">
                                      <p:cBhvr>
                                        <p:cTn id="6" dur="1000"/>
                                        <p:tgtEl>
                                          <p:spTgt spid="4"/>
                                        </p:tgtEl>
                                      </p:cBhvr>
                                    </p:animEffect>
                                    <p:set>
                                      <p:cBhvr>
                                        <p:cTn id="7" dur="1" fill="hold">
                                          <p:stCondLst>
                                            <p:cond delay="999"/>
                                          </p:stCondLst>
                                        </p:cTn>
                                        <p:tgtEl>
                                          <p:spTgt spid="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le 1"/>
          <p:cNvSpPr>
            <a:spLocks noGrp="1"/>
          </p:cNvSpPr>
          <p:nvPr>
            <p:ph type="title"/>
          </p:nvPr>
        </p:nvSpPr>
        <p:spPr>
          <a:xfrm>
            <a:off x="457200" y="120650"/>
            <a:ext cx="8229600" cy="762000"/>
          </a:xfrm>
        </p:spPr>
        <p:txBody>
          <a:bodyPr/>
          <a:lstStyle/>
          <a:p>
            <a:r>
              <a:rPr lang="en-US" altLang="en-US" sz="3600" b="1" smtClean="0"/>
              <a:t>Graphs:  Good and Bad</a:t>
            </a:r>
          </a:p>
        </p:txBody>
      </p:sp>
      <p:sp>
        <p:nvSpPr>
          <p:cNvPr id="18435" name="Content Placeholder 2"/>
          <p:cNvSpPr>
            <a:spLocks noGrp="1"/>
          </p:cNvSpPr>
          <p:nvPr>
            <p:ph idx="1"/>
          </p:nvPr>
        </p:nvSpPr>
        <p:spPr>
          <a:xfrm>
            <a:off x="304800" y="1143000"/>
            <a:ext cx="8534400" cy="2362200"/>
          </a:xfrm>
        </p:spPr>
        <p:txBody>
          <a:bodyPr/>
          <a:lstStyle/>
          <a:p>
            <a:pPr>
              <a:buFontTx/>
              <a:buNone/>
            </a:pPr>
            <a:r>
              <a:rPr lang="en-US" altLang="en-US" sz="2400" b="1" smtClean="0">
                <a:ea typeface="ＭＳ Ｐゴシック" pitchFamily="-111" charset="-128"/>
              </a:rPr>
              <a:t>This ad for DIRECTV has multiple problems. How many can you point out?</a:t>
            </a:r>
          </a:p>
        </p:txBody>
      </p:sp>
      <p:pic>
        <p:nvPicPr>
          <p:cNvPr id="18436" name="Object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62400" y="1752600"/>
            <a:ext cx="4413250" cy="2168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TextBox 11"/>
          <p:cNvSpPr txBox="1">
            <a:spLocks noChangeArrowheads="1"/>
          </p:cNvSpPr>
          <p:nvPr/>
        </p:nvSpPr>
        <p:spPr bwMode="auto">
          <a:xfrm>
            <a:off x="333375" y="4243388"/>
            <a:ext cx="8458200" cy="2308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spcBef>
                <a:spcPct val="0"/>
              </a:spcBef>
              <a:buFontTx/>
              <a:buNone/>
            </a:pPr>
            <a:r>
              <a:rPr lang="en-US" altLang="en-US" sz="2400" b="1"/>
              <a:t>First, the heights of the bars are not accurate.  According to the graph, the difference between 81 and 95 is much greater than the difference between 56 and 81.  Also, the extra width for the DIRECTV bar is deceptive since our eyes respond to the area, not just the height. </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up)">
                                      <p:cBhvr>
                                        <p:cTn id="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le 1"/>
          <p:cNvSpPr>
            <a:spLocks noGrp="1"/>
          </p:cNvSpPr>
          <p:nvPr>
            <p:ph type="title"/>
          </p:nvPr>
        </p:nvSpPr>
        <p:spPr>
          <a:xfrm>
            <a:off x="0" y="120650"/>
            <a:ext cx="9144000" cy="762000"/>
          </a:xfrm>
        </p:spPr>
        <p:txBody>
          <a:bodyPr/>
          <a:lstStyle/>
          <a:p>
            <a:pPr eaLnBrk="1" hangingPunct="1"/>
            <a:r>
              <a:rPr lang="en-US" altLang="en-US" sz="3600" b="1" smtClean="0">
                <a:ea typeface="ＭＳ Ｐゴシック" pitchFamily="-111" charset="-128"/>
              </a:rPr>
              <a:t>Two-Way Tables</a:t>
            </a:r>
            <a:endParaRPr lang="en-US" altLang="en-US" sz="3600" smtClean="0">
              <a:ea typeface="ＭＳ Ｐゴシック" pitchFamily="-111" charset="-128"/>
            </a:endParaRPr>
          </a:p>
        </p:txBody>
      </p:sp>
      <p:sp>
        <p:nvSpPr>
          <p:cNvPr id="19459" name="Content Placeholder 2"/>
          <p:cNvSpPr>
            <a:spLocks noGrp="1"/>
          </p:cNvSpPr>
          <p:nvPr>
            <p:ph idx="1"/>
          </p:nvPr>
        </p:nvSpPr>
        <p:spPr>
          <a:xfrm>
            <a:off x="304800" y="1143000"/>
            <a:ext cx="8534400" cy="2362200"/>
          </a:xfrm>
        </p:spPr>
        <p:txBody>
          <a:bodyPr/>
          <a:lstStyle/>
          <a:p>
            <a:pPr eaLnBrk="1" hangingPunct="1">
              <a:buFont typeface="Wingdings" pitchFamily="-111" charset="2"/>
              <a:buNone/>
            </a:pPr>
            <a:r>
              <a:rPr lang="en-US" altLang="en-US" sz="2400" b="1" smtClean="0">
                <a:ea typeface="ＭＳ Ｐゴシック" pitchFamily="-111" charset="-128"/>
              </a:rPr>
              <a:t>When a dataset involves two categorical variables, we begin by examining the counts or percents in various categories for </a:t>
            </a:r>
            <a:r>
              <a:rPr lang="en-US" altLang="en-US" sz="2400" b="1" i="1" smtClean="0">
                <a:ea typeface="ＭＳ Ｐゴシック" pitchFamily="-111" charset="-128"/>
              </a:rPr>
              <a:t>one</a:t>
            </a:r>
            <a:r>
              <a:rPr lang="en-US" altLang="en-US" sz="2400" b="1" smtClean="0">
                <a:ea typeface="ＭＳ Ｐゴシック" pitchFamily="-111" charset="-128"/>
              </a:rPr>
              <a:t> of the variables. </a:t>
            </a:r>
          </a:p>
        </p:txBody>
      </p:sp>
      <p:graphicFrame>
        <p:nvGraphicFramePr>
          <p:cNvPr id="6" name="Table 5"/>
          <p:cNvGraphicFramePr>
            <a:graphicFrameLocks noGrp="1"/>
          </p:cNvGraphicFramePr>
          <p:nvPr/>
        </p:nvGraphicFramePr>
        <p:xfrm>
          <a:off x="211138" y="4114800"/>
          <a:ext cx="5199062" cy="2540000"/>
        </p:xfrm>
        <a:graphic>
          <a:graphicData uri="http://schemas.openxmlformats.org/drawingml/2006/table">
            <a:tbl>
              <a:tblPr/>
              <a:tblGrid>
                <a:gridCol w="2943807"/>
                <a:gridCol w="869836"/>
                <a:gridCol w="690215"/>
                <a:gridCol w="695204"/>
              </a:tblGrid>
              <a:tr h="317500">
                <a:tc gridSpan="4">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dirty="0" smtClean="0">
                          <a:ln>
                            <a:noFill/>
                          </a:ln>
                          <a:solidFill>
                            <a:schemeClr val="tx1"/>
                          </a:solidFill>
                          <a:effectLst/>
                          <a:latin typeface="Arial" charset="0"/>
                          <a:ea typeface="ＭＳ Ｐゴシック" pitchFamily="-111" charset="-128"/>
                        </a:rPr>
                        <a:t>Young adults by gender and chance of getting rich</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lang="en-US"/>
                    </a:p>
                  </a:txBody>
                  <a:tcPr/>
                </a:tc>
                <a:tc hMerge="1">
                  <a:txBody>
                    <a:bodyPr/>
                    <a:lstStyle/>
                    <a:p>
                      <a:endParaRPr lang="en-US"/>
                    </a:p>
                  </a:txBody>
                  <a:tcPr/>
                </a:tc>
                <a:tc hMerge="1">
                  <a:txBody>
                    <a:bodyPr/>
                    <a:lstStyle/>
                    <a:p>
                      <a:endParaRPr lang="en-US"/>
                    </a:p>
                  </a:txBody>
                  <a:tcPr/>
                </a:tc>
              </a:tr>
              <a:tr h="317500">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400" b="1" i="0" u="none" strike="noStrike" cap="none" normalizeH="0" baseline="0" smtClean="0">
                        <a:ln>
                          <a:noFill/>
                        </a:ln>
                        <a:solidFill>
                          <a:schemeClr val="tx1"/>
                        </a:solidFill>
                        <a:effectLst/>
                        <a:latin typeface="Arial" charset="0"/>
                        <a:ea typeface="ＭＳ Ｐゴシック" pitchFamily="-111" charset="-128"/>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smtClean="0">
                          <a:ln>
                            <a:noFill/>
                          </a:ln>
                          <a:solidFill>
                            <a:schemeClr val="tx1"/>
                          </a:solidFill>
                          <a:effectLst/>
                          <a:latin typeface="Arial" charset="0"/>
                          <a:ea typeface="ＭＳ Ｐゴシック" pitchFamily="-111" charset="-128"/>
                        </a:rPr>
                        <a:t>Female</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smtClean="0">
                          <a:ln>
                            <a:noFill/>
                          </a:ln>
                          <a:solidFill>
                            <a:schemeClr val="tx1"/>
                          </a:solidFill>
                          <a:effectLst/>
                          <a:latin typeface="Arial" charset="0"/>
                          <a:ea typeface="ＭＳ Ｐゴシック" pitchFamily="-111" charset="-128"/>
                        </a:rPr>
                        <a:t>Male</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smtClean="0">
                          <a:ln>
                            <a:noFill/>
                          </a:ln>
                          <a:solidFill>
                            <a:schemeClr val="tx1"/>
                          </a:solidFill>
                          <a:effectLst/>
                          <a:latin typeface="Arial" charset="0"/>
                          <a:ea typeface="ＭＳ Ｐゴシック" pitchFamily="-111" charset="-128"/>
                        </a:rPr>
                        <a:t>Total</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1750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smtClean="0">
                          <a:ln>
                            <a:noFill/>
                          </a:ln>
                          <a:solidFill>
                            <a:schemeClr val="tx1"/>
                          </a:solidFill>
                          <a:effectLst/>
                          <a:latin typeface="Arial" charset="0"/>
                          <a:ea typeface="ＭＳ Ｐゴシック" pitchFamily="-111" charset="-128"/>
                        </a:rPr>
                        <a:t>Almost no chance</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smtClean="0">
                          <a:ln>
                            <a:noFill/>
                          </a:ln>
                          <a:solidFill>
                            <a:schemeClr val="tx1"/>
                          </a:solidFill>
                          <a:effectLst/>
                          <a:latin typeface="Arial" charset="0"/>
                          <a:ea typeface="ＭＳ Ｐゴシック" pitchFamily="-111" charset="-128"/>
                        </a:rPr>
                        <a:t>96</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smtClean="0">
                          <a:ln>
                            <a:noFill/>
                          </a:ln>
                          <a:solidFill>
                            <a:schemeClr val="tx1"/>
                          </a:solidFill>
                          <a:effectLst/>
                          <a:latin typeface="Arial" charset="0"/>
                          <a:ea typeface="ＭＳ Ｐゴシック" pitchFamily="-111" charset="-128"/>
                        </a:rPr>
                        <a:t>98</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smtClean="0">
                          <a:ln>
                            <a:noFill/>
                          </a:ln>
                          <a:solidFill>
                            <a:schemeClr val="tx1"/>
                          </a:solidFill>
                          <a:effectLst/>
                          <a:latin typeface="Arial" charset="0"/>
                          <a:ea typeface="ＭＳ Ｐゴシック" pitchFamily="-111" charset="-128"/>
                        </a:rPr>
                        <a:t>194</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1750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smtClean="0">
                          <a:ln>
                            <a:noFill/>
                          </a:ln>
                          <a:solidFill>
                            <a:schemeClr val="tx1"/>
                          </a:solidFill>
                          <a:effectLst/>
                          <a:latin typeface="Arial" charset="0"/>
                          <a:ea typeface="ＭＳ Ｐゴシック" pitchFamily="-111" charset="-128"/>
                        </a:rPr>
                        <a:t>Some chance, but probably not</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smtClean="0">
                          <a:ln>
                            <a:noFill/>
                          </a:ln>
                          <a:solidFill>
                            <a:schemeClr val="tx1"/>
                          </a:solidFill>
                          <a:effectLst/>
                          <a:latin typeface="Arial" charset="0"/>
                          <a:ea typeface="ＭＳ Ｐゴシック" pitchFamily="-111" charset="-128"/>
                        </a:rPr>
                        <a:t>426</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smtClean="0">
                          <a:ln>
                            <a:noFill/>
                          </a:ln>
                          <a:solidFill>
                            <a:schemeClr val="tx1"/>
                          </a:solidFill>
                          <a:effectLst/>
                          <a:latin typeface="Arial" charset="0"/>
                          <a:ea typeface="ＭＳ Ｐゴシック" pitchFamily="-111" charset="-128"/>
                        </a:rPr>
                        <a:t>286</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smtClean="0">
                          <a:ln>
                            <a:noFill/>
                          </a:ln>
                          <a:solidFill>
                            <a:schemeClr val="tx1"/>
                          </a:solidFill>
                          <a:effectLst/>
                          <a:latin typeface="Arial" charset="0"/>
                          <a:ea typeface="ＭＳ Ｐゴシック" pitchFamily="-111" charset="-128"/>
                        </a:rPr>
                        <a:t>712</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1750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smtClean="0">
                          <a:ln>
                            <a:noFill/>
                          </a:ln>
                          <a:solidFill>
                            <a:schemeClr val="tx1"/>
                          </a:solidFill>
                          <a:effectLst/>
                          <a:latin typeface="Arial" charset="0"/>
                          <a:ea typeface="ＭＳ Ｐゴシック" pitchFamily="-111" charset="-128"/>
                        </a:rPr>
                        <a:t>A 50-50 chance</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dirty="0" smtClean="0">
                          <a:ln>
                            <a:noFill/>
                          </a:ln>
                          <a:solidFill>
                            <a:schemeClr val="tx1"/>
                          </a:solidFill>
                          <a:effectLst/>
                          <a:latin typeface="Arial" charset="0"/>
                          <a:ea typeface="ＭＳ Ｐゴシック" pitchFamily="-111" charset="-128"/>
                        </a:rPr>
                        <a:t>696</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smtClean="0">
                          <a:ln>
                            <a:noFill/>
                          </a:ln>
                          <a:solidFill>
                            <a:schemeClr val="tx1"/>
                          </a:solidFill>
                          <a:effectLst/>
                          <a:latin typeface="Arial" charset="0"/>
                          <a:ea typeface="ＭＳ Ｐゴシック" pitchFamily="-111" charset="-128"/>
                        </a:rPr>
                        <a:t>720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smtClean="0">
                          <a:ln>
                            <a:noFill/>
                          </a:ln>
                          <a:solidFill>
                            <a:schemeClr val="tx1"/>
                          </a:solidFill>
                          <a:effectLst/>
                          <a:latin typeface="Arial" charset="0"/>
                          <a:ea typeface="ＭＳ Ｐゴシック" pitchFamily="-111" charset="-128"/>
                        </a:rPr>
                        <a:t>1416</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1750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smtClean="0">
                          <a:ln>
                            <a:noFill/>
                          </a:ln>
                          <a:solidFill>
                            <a:schemeClr val="tx1"/>
                          </a:solidFill>
                          <a:effectLst/>
                          <a:latin typeface="Arial" charset="0"/>
                          <a:ea typeface="ＭＳ Ｐゴシック" pitchFamily="-111" charset="-128"/>
                        </a:rPr>
                        <a:t>A good chance</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smtClean="0">
                          <a:ln>
                            <a:noFill/>
                          </a:ln>
                          <a:solidFill>
                            <a:schemeClr val="tx1"/>
                          </a:solidFill>
                          <a:effectLst/>
                          <a:latin typeface="Arial" charset="0"/>
                          <a:ea typeface="ＭＳ Ｐゴシック" pitchFamily="-111" charset="-128"/>
                        </a:rPr>
                        <a:t>663</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smtClean="0">
                          <a:ln>
                            <a:noFill/>
                          </a:ln>
                          <a:solidFill>
                            <a:schemeClr val="tx1"/>
                          </a:solidFill>
                          <a:effectLst/>
                          <a:latin typeface="Arial" charset="0"/>
                          <a:ea typeface="ＭＳ Ｐゴシック" pitchFamily="-111" charset="-128"/>
                        </a:rPr>
                        <a:t>758</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smtClean="0">
                          <a:ln>
                            <a:noFill/>
                          </a:ln>
                          <a:solidFill>
                            <a:schemeClr val="tx1"/>
                          </a:solidFill>
                          <a:effectLst/>
                          <a:latin typeface="Arial" charset="0"/>
                          <a:ea typeface="ＭＳ Ｐゴシック" pitchFamily="-111" charset="-128"/>
                        </a:rPr>
                        <a:t>1421</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1750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smtClean="0">
                          <a:ln>
                            <a:noFill/>
                          </a:ln>
                          <a:solidFill>
                            <a:schemeClr val="tx1"/>
                          </a:solidFill>
                          <a:effectLst/>
                          <a:latin typeface="Arial" charset="0"/>
                          <a:ea typeface="ＭＳ Ｐゴシック" pitchFamily="-111" charset="-128"/>
                        </a:rPr>
                        <a:t>Almost certain</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smtClean="0">
                          <a:ln>
                            <a:noFill/>
                          </a:ln>
                          <a:solidFill>
                            <a:schemeClr val="tx1"/>
                          </a:solidFill>
                          <a:effectLst/>
                          <a:latin typeface="Arial" charset="0"/>
                          <a:ea typeface="ＭＳ Ｐゴシック" pitchFamily="-111" charset="-128"/>
                        </a:rPr>
                        <a:t>486</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smtClean="0">
                          <a:ln>
                            <a:noFill/>
                          </a:ln>
                          <a:solidFill>
                            <a:schemeClr val="tx1"/>
                          </a:solidFill>
                          <a:effectLst/>
                          <a:latin typeface="Arial" charset="0"/>
                          <a:ea typeface="ＭＳ Ｐゴシック" pitchFamily="-111" charset="-128"/>
                        </a:rPr>
                        <a:t>597</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smtClean="0">
                          <a:ln>
                            <a:noFill/>
                          </a:ln>
                          <a:solidFill>
                            <a:schemeClr val="tx1"/>
                          </a:solidFill>
                          <a:effectLst/>
                          <a:latin typeface="Arial" charset="0"/>
                          <a:ea typeface="ＭＳ Ｐゴシック" pitchFamily="-111" charset="-128"/>
                        </a:rPr>
                        <a:t>1083</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1750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smtClean="0">
                          <a:ln>
                            <a:noFill/>
                          </a:ln>
                          <a:solidFill>
                            <a:schemeClr val="tx1"/>
                          </a:solidFill>
                          <a:effectLst/>
                          <a:latin typeface="Arial" charset="0"/>
                          <a:ea typeface="ＭＳ Ｐゴシック" pitchFamily="-111" charset="-128"/>
                        </a:rPr>
                        <a:t>Total</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smtClean="0">
                          <a:ln>
                            <a:noFill/>
                          </a:ln>
                          <a:solidFill>
                            <a:schemeClr val="tx1"/>
                          </a:solidFill>
                          <a:effectLst/>
                          <a:latin typeface="Arial" charset="0"/>
                          <a:ea typeface="ＭＳ Ｐゴシック" pitchFamily="-111" charset="-128"/>
                        </a:rPr>
                        <a:t>2367</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smtClean="0">
                          <a:ln>
                            <a:noFill/>
                          </a:ln>
                          <a:solidFill>
                            <a:schemeClr val="tx1"/>
                          </a:solidFill>
                          <a:effectLst/>
                          <a:latin typeface="Arial" charset="0"/>
                          <a:ea typeface="ＭＳ Ｐゴシック" pitchFamily="-111" charset="-128"/>
                        </a:rPr>
                        <a:t>2459</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dirty="0" smtClean="0">
                          <a:ln>
                            <a:noFill/>
                          </a:ln>
                          <a:solidFill>
                            <a:schemeClr val="tx1"/>
                          </a:solidFill>
                          <a:effectLst/>
                          <a:latin typeface="Arial" charset="0"/>
                          <a:ea typeface="ＭＳ Ｐゴシック" pitchFamily="-111" charset="-128"/>
                        </a:rPr>
                        <a:t>4826</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bl>
          </a:graphicData>
        </a:graphic>
      </p:graphicFrame>
      <p:grpSp>
        <p:nvGrpSpPr>
          <p:cNvPr id="2" name="Group 8"/>
          <p:cNvGrpSpPr>
            <a:grpSpLocks/>
          </p:cNvGrpSpPr>
          <p:nvPr/>
        </p:nvGrpSpPr>
        <p:grpSpPr bwMode="auto">
          <a:xfrm>
            <a:off x="141288" y="3733800"/>
            <a:ext cx="8621712" cy="2652713"/>
            <a:chOff x="140665" y="4203527"/>
            <a:chExt cx="8623056" cy="2654845"/>
          </a:xfrm>
        </p:grpSpPr>
        <p:sp>
          <p:nvSpPr>
            <p:cNvPr id="8" name="TextBox 7"/>
            <p:cNvSpPr txBox="1"/>
            <p:nvPr/>
          </p:nvSpPr>
          <p:spPr>
            <a:xfrm>
              <a:off x="140665" y="4203527"/>
              <a:ext cx="1975158" cy="308223"/>
            </a:xfrm>
            <a:prstGeom prst="rect">
              <a:avLst/>
            </a:prstGeom>
          </p:spPr>
          <p:style>
            <a:lnRef idx="1">
              <a:schemeClr val="accent4"/>
            </a:lnRef>
            <a:fillRef idx="2">
              <a:schemeClr val="accent4"/>
            </a:fillRef>
            <a:effectRef idx="1">
              <a:schemeClr val="accent4"/>
            </a:effectRef>
            <a:fontRef idx="minor">
              <a:schemeClr val="dk1"/>
            </a:fontRef>
          </p:style>
          <p:txBody>
            <a:bodyPr>
              <a:spAutoFit/>
            </a:bodyPr>
            <a:lstStyle/>
            <a:p>
              <a:pPr algn="ctr">
                <a:defRPr/>
              </a:pPr>
              <a:r>
                <a:rPr lang="en-US" sz="1400" b="1" dirty="0">
                  <a:solidFill>
                    <a:srgbClr val="000000"/>
                  </a:solidFill>
                  <a:ea typeface="ＭＳ Ｐゴシック" pitchFamily="-111" charset="-128"/>
                </a:rPr>
                <a:t>Example, p. 12</a:t>
              </a:r>
              <a:endParaRPr lang="en-US" sz="1400" dirty="0">
                <a:solidFill>
                  <a:srgbClr val="000000"/>
                </a:solidFill>
                <a:ea typeface="ＭＳ Ｐゴシック" pitchFamily="-111" charset="-128"/>
              </a:endParaRPr>
            </a:p>
          </p:txBody>
        </p:sp>
        <p:sp>
          <p:nvSpPr>
            <p:cNvPr id="19507" name="TextBox 7"/>
            <p:cNvSpPr txBox="1">
              <a:spLocks noChangeArrowheads="1"/>
            </p:cNvSpPr>
            <p:nvPr/>
          </p:nvSpPr>
          <p:spPr bwMode="auto">
            <a:xfrm>
              <a:off x="5716834" y="4918314"/>
              <a:ext cx="3046887" cy="19400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spcBef>
                  <a:spcPct val="0"/>
                </a:spcBef>
                <a:buFontTx/>
                <a:buNone/>
              </a:pPr>
              <a:r>
                <a:rPr lang="en-US" altLang="en-US" sz="2000" b="1">
                  <a:latin typeface="Rockwell" pitchFamily="-111" charset="0"/>
                </a:rPr>
                <a:t>What are the variables described by this two-way table?</a:t>
              </a:r>
            </a:p>
            <a:p>
              <a:pPr>
                <a:spcBef>
                  <a:spcPct val="0"/>
                </a:spcBef>
                <a:buFontTx/>
                <a:buNone/>
              </a:pPr>
              <a:endParaRPr lang="en-US" altLang="en-US" sz="2000" b="1">
                <a:latin typeface="Rockwell" pitchFamily="-111" charset="0"/>
              </a:endParaRPr>
            </a:p>
            <a:p>
              <a:pPr>
                <a:spcBef>
                  <a:spcPct val="0"/>
                </a:spcBef>
                <a:buFontTx/>
                <a:buNone/>
              </a:pPr>
              <a:r>
                <a:rPr lang="en-US" altLang="en-US" sz="2000" b="1">
                  <a:latin typeface="Rockwell" pitchFamily="-111" charset="0"/>
                </a:rPr>
                <a:t>How many young adults were surveyed?</a:t>
              </a:r>
            </a:p>
          </p:txBody>
        </p:sp>
      </p:grpSp>
      <p:sp>
        <p:nvSpPr>
          <p:cNvPr id="11" name="TextBox 10"/>
          <p:cNvSpPr txBox="1"/>
          <p:nvPr/>
        </p:nvSpPr>
        <p:spPr>
          <a:xfrm>
            <a:off x="609600" y="2395538"/>
            <a:ext cx="7924800" cy="1262062"/>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a:spAutoFit/>
          </a:bodyPr>
          <a:lstStyle/>
          <a:p>
            <a:pPr>
              <a:defRPr/>
            </a:pPr>
            <a:r>
              <a:rPr lang="en-US" sz="2000" b="1" u="sng" dirty="0">
                <a:solidFill>
                  <a:srgbClr val="FFFF00"/>
                </a:solidFill>
                <a:ea typeface="ＭＳ Ｐゴシック" pitchFamily="-111" charset="-128"/>
              </a:rPr>
              <a:t>Definition:</a:t>
            </a:r>
          </a:p>
          <a:p>
            <a:pPr>
              <a:defRPr/>
            </a:pPr>
            <a:endParaRPr lang="en-US" sz="600" b="1" u="sng" dirty="0">
              <a:solidFill>
                <a:srgbClr val="E81F30"/>
              </a:solidFill>
              <a:ea typeface="ＭＳ Ｐゴシック" pitchFamily="-111" charset="-128"/>
            </a:endParaRPr>
          </a:p>
          <a:p>
            <a:pPr>
              <a:defRPr/>
            </a:pPr>
            <a:r>
              <a:rPr lang="en-US" sz="2000" b="1" dirty="0">
                <a:solidFill>
                  <a:schemeClr val="tx1"/>
                </a:solidFill>
                <a:ea typeface="ＭＳ Ｐゴシック" pitchFamily="-111" charset="-128"/>
              </a:rPr>
              <a:t>Two-way Table </a:t>
            </a:r>
            <a:r>
              <a:rPr lang="en-US" sz="2000" dirty="0">
                <a:solidFill>
                  <a:schemeClr val="tx1"/>
                </a:solidFill>
                <a:ea typeface="ＭＳ Ｐゴシック" pitchFamily="-111" charset="-128"/>
              </a:rPr>
              <a:t>– describes two categorical variables, organizing counts according to a </a:t>
            </a:r>
            <a:r>
              <a:rPr lang="en-US" sz="2000" i="1" dirty="0">
                <a:solidFill>
                  <a:schemeClr val="tx1"/>
                </a:solidFill>
                <a:ea typeface="ＭＳ Ｐゴシック" pitchFamily="-111" charset="-128"/>
              </a:rPr>
              <a:t>row variable</a:t>
            </a:r>
            <a:r>
              <a:rPr lang="en-US" sz="2000" dirty="0">
                <a:solidFill>
                  <a:schemeClr val="tx1"/>
                </a:solidFill>
                <a:ea typeface="ＭＳ Ｐゴシック" pitchFamily="-111" charset="-128"/>
              </a:rPr>
              <a:t> and a </a:t>
            </a:r>
            <a:r>
              <a:rPr lang="en-US" sz="2000" i="1" dirty="0">
                <a:solidFill>
                  <a:schemeClr val="tx1"/>
                </a:solidFill>
                <a:ea typeface="ＭＳ Ｐゴシック" pitchFamily="-111" charset="-128"/>
              </a:rPr>
              <a:t>column variable</a:t>
            </a:r>
            <a:r>
              <a:rPr lang="en-US" sz="2000" dirty="0">
                <a:solidFill>
                  <a:schemeClr val="tx1"/>
                </a:solidFill>
                <a:ea typeface="ＭＳ Ｐゴシック" pitchFamily="-111" charset="-128"/>
              </a:rPr>
              <a:t>.</a:t>
            </a:r>
          </a:p>
          <a:p>
            <a:pPr>
              <a:defRPr/>
            </a:pPr>
            <a:endParaRPr lang="en-US" sz="1000" b="1" dirty="0">
              <a:solidFill>
                <a:schemeClr val="tx1"/>
              </a:solidFill>
              <a:ea typeface="ＭＳ Ｐゴシック" pitchFamily="-111" charset="-128"/>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childTnLst>
                                </p:cTn>
                              </p:par>
                              <p:par>
                                <p:cTn id="8" presetID="10" presetClass="entr" presetSubtype="0" fill="hold"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fade">
                                      <p:cBhvr>
                                        <p:cTn id="10" dur="1000"/>
                                        <p:tgtEl>
                                          <p:spTgt spid="2"/>
                                        </p:tgtEl>
                                      </p:cBhvr>
                                    </p:animEffect>
                                  </p:childTnLst>
                                </p:cTn>
                              </p:par>
                            </p:childTnLst>
                          </p:cTn>
                        </p:par>
                      </p:childTnLst>
                    </p:cTn>
                  </p:par>
                  <p:par>
                    <p:cTn id="11" fill="hold" nodeType="clickPar">
                      <p:stCondLst>
                        <p:cond delay="indefinite"/>
                      </p:stCondLst>
                      <p:childTnLst>
                        <p:par>
                          <p:cTn id="12" fill="hold" nodeType="withGroup">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fade">
                                      <p:cBhvr>
                                        <p:cTn id="15" dur="1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le 1"/>
          <p:cNvSpPr>
            <a:spLocks noGrp="1"/>
          </p:cNvSpPr>
          <p:nvPr>
            <p:ph type="title"/>
          </p:nvPr>
        </p:nvSpPr>
        <p:spPr>
          <a:xfrm>
            <a:off x="457200" y="120650"/>
            <a:ext cx="8229600" cy="762000"/>
          </a:xfrm>
        </p:spPr>
        <p:txBody>
          <a:bodyPr/>
          <a:lstStyle/>
          <a:p>
            <a:r>
              <a:rPr lang="en-US" altLang="en-US" sz="3600" b="1" smtClean="0"/>
              <a:t>Alternate Example: Super Powers</a:t>
            </a:r>
          </a:p>
        </p:txBody>
      </p:sp>
      <p:sp>
        <p:nvSpPr>
          <p:cNvPr id="20483" name="Content Placeholder 2"/>
          <p:cNvSpPr>
            <a:spLocks noGrp="1"/>
          </p:cNvSpPr>
          <p:nvPr>
            <p:ph idx="1"/>
          </p:nvPr>
        </p:nvSpPr>
        <p:spPr>
          <a:xfrm>
            <a:off x="304800" y="990600"/>
            <a:ext cx="8534400" cy="2819400"/>
          </a:xfrm>
        </p:spPr>
        <p:txBody>
          <a:bodyPr/>
          <a:lstStyle/>
          <a:p>
            <a:pPr marL="0" indent="0">
              <a:buFontTx/>
              <a:buNone/>
            </a:pPr>
            <a:r>
              <a:rPr lang="en-US" altLang="en-US" sz="2400" b="1" smtClean="0"/>
              <a:t>A sample of 200 children from the United Kingdom ages 9-17 was selected from the CensusAtSchool website (</a:t>
            </a:r>
            <a:r>
              <a:rPr lang="en-US" altLang="en-US" sz="2400" b="1" u="sng" smtClean="0">
                <a:hlinkClick r:id="rId3"/>
              </a:rPr>
              <a:t>www.censusatschool.com</a:t>
            </a:r>
            <a:r>
              <a:rPr lang="en-US" altLang="en-US" sz="2400" b="1" smtClean="0"/>
              <a:t>).  The gender of each student was recorded along with which super power they would most like to have: invisibility, super strength, telepathy (ability to read minds), ability to fly, or ability to freeze time.  Here are the results:</a:t>
            </a:r>
          </a:p>
        </p:txBody>
      </p:sp>
      <p:graphicFrame>
        <p:nvGraphicFramePr>
          <p:cNvPr id="6" name="Table 5"/>
          <p:cNvGraphicFramePr>
            <a:graphicFrameLocks noGrp="1"/>
          </p:cNvGraphicFramePr>
          <p:nvPr/>
        </p:nvGraphicFramePr>
        <p:xfrm>
          <a:off x="1828800" y="3895725"/>
          <a:ext cx="5486400" cy="2590800"/>
        </p:xfrm>
        <a:graphic>
          <a:graphicData uri="http://schemas.openxmlformats.org/drawingml/2006/table">
            <a:tbl>
              <a:tblPr firstRow="1" bandRow="1">
                <a:tableStyleId>{5C22544A-7EE6-4342-B048-85BDC9FD1C3A}</a:tableStyleId>
              </a:tblPr>
              <a:tblGrid>
                <a:gridCol w="2032000"/>
                <a:gridCol w="1778000"/>
                <a:gridCol w="1676400"/>
              </a:tblGrid>
              <a:tr h="0">
                <a:tc>
                  <a:txBody>
                    <a:bodyPr/>
                    <a:lstStyle/>
                    <a:p>
                      <a:pPr algn="ctr"/>
                      <a:r>
                        <a:rPr lang="en-US" dirty="0" smtClean="0"/>
                        <a:t>Superpower</a:t>
                      </a:r>
                      <a:endParaRPr lang="en-US" dirty="0"/>
                    </a:p>
                  </a:txBody>
                  <a:tcPr/>
                </a:tc>
                <a:tc>
                  <a:txBody>
                    <a:bodyPr/>
                    <a:lstStyle/>
                    <a:p>
                      <a:pPr algn="ctr"/>
                      <a:r>
                        <a:rPr lang="en-US" dirty="0" smtClean="0"/>
                        <a:t>% Females</a:t>
                      </a:r>
                      <a:endParaRPr lang="en-US" dirty="0"/>
                    </a:p>
                  </a:txBody>
                  <a:tcPr/>
                </a:tc>
                <a:tc>
                  <a:txBody>
                    <a:bodyPr/>
                    <a:lstStyle/>
                    <a:p>
                      <a:pPr algn="ctr"/>
                      <a:r>
                        <a:rPr lang="en-US" dirty="0" smtClean="0"/>
                        <a:t>% Males</a:t>
                      </a:r>
                      <a:endParaRPr lang="en-US" dirty="0"/>
                    </a:p>
                  </a:txBody>
                  <a:tcPr/>
                </a:tc>
              </a:tr>
              <a:tr h="370840">
                <a:tc>
                  <a:txBody>
                    <a:bodyPr/>
                    <a:lstStyle/>
                    <a:p>
                      <a:r>
                        <a:rPr lang="en-US" b="1" dirty="0" smtClean="0">
                          <a:solidFill>
                            <a:srgbClr val="002060"/>
                          </a:solidFill>
                        </a:rPr>
                        <a:t>Invisibility</a:t>
                      </a:r>
                      <a:endParaRPr lang="en-US" b="1" dirty="0">
                        <a:solidFill>
                          <a:srgbClr val="002060"/>
                        </a:solidFill>
                      </a:endParaRPr>
                    </a:p>
                  </a:txBody>
                  <a:tcPr/>
                </a:tc>
                <a:tc>
                  <a:txBody>
                    <a:bodyPr/>
                    <a:lstStyle/>
                    <a:p>
                      <a:pPr algn="ctr"/>
                      <a:r>
                        <a:rPr lang="en-US" b="1" dirty="0" smtClean="0">
                          <a:solidFill>
                            <a:srgbClr val="002060"/>
                          </a:solidFill>
                        </a:rPr>
                        <a:t>15</a:t>
                      </a:r>
                      <a:endParaRPr lang="en-US" b="1" dirty="0">
                        <a:solidFill>
                          <a:srgbClr val="002060"/>
                        </a:solidFill>
                      </a:endParaRPr>
                    </a:p>
                  </a:txBody>
                  <a:tcPr/>
                </a:tc>
                <a:tc>
                  <a:txBody>
                    <a:bodyPr/>
                    <a:lstStyle/>
                    <a:p>
                      <a:pPr algn="ctr"/>
                      <a:r>
                        <a:rPr lang="en-US" b="1" dirty="0" smtClean="0">
                          <a:solidFill>
                            <a:srgbClr val="002060"/>
                          </a:solidFill>
                        </a:rPr>
                        <a:t>15</a:t>
                      </a:r>
                      <a:endParaRPr lang="en-US" b="1" dirty="0">
                        <a:solidFill>
                          <a:srgbClr val="002060"/>
                        </a:solidFill>
                      </a:endParaRPr>
                    </a:p>
                  </a:txBody>
                  <a:tcPr/>
                </a:tc>
              </a:tr>
              <a:tr h="370840">
                <a:tc>
                  <a:txBody>
                    <a:bodyPr/>
                    <a:lstStyle/>
                    <a:p>
                      <a:r>
                        <a:rPr lang="en-US" b="1" dirty="0" smtClean="0">
                          <a:solidFill>
                            <a:srgbClr val="002060"/>
                          </a:solidFill>
                        </a:rPr>
                        <a:t>Super strength</a:t>
                      </a:r>
                      <a:endParaRPr lang="en-US" b="1" dirty="0">
                        <a:solidFill>
                          <a:srgbClr val="002060"/>
                        </a:solidFill>
                      </a:endParaRPr>
                    </a:p>
                  </a:txBody>
                  <a:tcPr/>
                </a:tc>
                <a:tc>
                  <a:txBody>
                    <a:bodyPr/>
                    <a:lstStyle/>
                    <a:p>
                      <a:pPr algn="ctr"/>
                      <a:r>
                        <a:rPr lang="en-US" b="1" dirty="0" smtClean="0">
                          <a:solidFill>
                            <a:srgbClr val="002060"/>
                          </a:solidFill>
                        </a:rPr>
                        <a:t>3</a:t>
                      </a:r>
                      <a:endParaRPr lang="en-US" b="1" dirty="0">
                        <a:solidFill>
                          <a:srgbClr val="002060"/>
                        </a:solidFill>
                      </a:endParaRPr>
                    </a:p>
                  </a:txBody>
                  <a:tcPr/>
                </a:tc>
                <a:tc>
                  <a:txBody>
                    <a:bodyPr/>
                    <a:lstStyle/>
                    <a:p>
                      <a:pPr algn="ctr"/>
                      <a:r>
                        <a:rPr lang="en-US" b="1" dirty="0" smtClean="0">
                          <a:solidFill>
                            <a:srgbClr val="002060"/>
                          </a:solidFill>
                        </a:rPr>
                        <a:t>20</a:t>
                      </a:r>
                      <a:endParaRPr lang="en-US" b="1" dirty="0">
                        <a:solidFill>
                          <a:srgbClr val="002060"/>
                        </a:solidFill>
                      </a:endParaRPr>
                    </a:p>
                  </a:txBody>
                  <a:tcPr/>
                </a:tc>
              </a:tr>
              <a:tr h="370840">
                <a:tc>
                  <a:txBody>
                    <a:bodyPr/>
                    <a:lstStyle/>
                    <a:p>
                      <a:r>
                        <a:rPr lang="en-US" b="1" dirty="0" smtClean="0">
                          <a:solidFill>
                            <a:srgbClr val="002060"/>
                          </a:solidFill>
                        </a:rPr>
                        <a:t>Telepathy</a:t>
                      </a:r>
                      <a:endParaRPr lang="en-US" b="1" dirty="0">
                        <a:solidFill>
                          <a:srgbClr val="002060"/>
                        </a:solidFill>
                      </a:endParaRPr>
                    </a:p>
                  </a:txBody>
                  <a:tcPr/>
                </a:tc>
                <a:tc>
                  <a:txBody>
                    <a:bodyPr/>
                    <a:lstStyle/>
                    <a:p>
                      <a:pPr algn="ctr"/>
                      <a:r>
                        <a:rPr lang="en-US" b="1" dirty="0" smtClean="0">
                          <a:solidFill>
                            <a:srgbClr val="002060"/>
                          </a:solidFill>
                        </a:rPr>
                        <a:t>34</a:t>
                      </a:r>
                      <a:endParaRPr lang="en-US" b="1" dirty="0">
                        <a:solidFill>
                          <a:srgbClr val="002060"/>
                        </a:solidFill>
                      </a:endParaRPr>
                    </a:p>
                  </a:txBody>
                  <a:tcPr/>
                </a:tc>
                <a:tc>
                  <a:txBody>
                    <a:bodyPr/>
                    <a:lstStyle/>
                    <a:p>
                      <a:pPr algn="ctr"/>
                      <a:r>
                        <a:rPr lang="en-US" b="1" dirty="0" smtClean="0">
                          <a:solidFill>
                            <a:srgbClr val="002060"/>
                          </a:solidFill>
                        </a:rPr>
                        <a:t>6</a:t>
                      </a:r>
                      <a:endParaRPr lang="en-US" b="1" dirty="0">
                        <a:solidFill>
                          <a:srgbClr val="002060"/>
                        </a:solidFill>
                      </a:endParaRPr>
                    </a:p>
                  </a:txBody>
                  <a:tcPr/>
                </a:tc>
              </a:tr>
              <a:tr h="370840">
                <a:tc>
                  <a:txBody>
                    <a:bodyPr/>
                    <a:lstStyle/>
                    <a:p>
                      <a:r>
                        <a:rPr lang="en-US" b="1" dirty="0" smtClean="0">
                          <a:solidFill>
                            <a:srgbClr val="002060"/>
                          </a:solidFill>
                        </a:rPr>
                        <a:t>Fly</a:t>
                      </a:r>
                      <a:endParaRPr lang="en-US" b="1" dirty="0">
                        <a:solidFill>
                          <a:srgbClr val="002060"/>
                        </a:solidFill>
                      </a:endParaRPr>
                    </a:p>
                  </a:txBody>
                  <a:tcPr/>
                </a:tc>
                <a:tc>
                  <a:txBody>
                    <a:bodyPr/>
                    <a:lstStyle/>
                    <a:p>
                      <a:pPr algn="ctr"/>
                      <a:r>
                        <a:rPr lang="en-US" b="1" dirty="0" smtClean="0">
                          <a:solidFill>
                            <a:srgbClr val="002060"/>
                          </a:solidFill>
                        </a:rPr>
                        <a:t>31</a:t>
                      </a:r>
                      <a:endParaRPr lang="en-US" b="1" dirty="0">
                        <a:solidFill>
                          <a:srgbClr val="002060"/>
                        </a:solidFill>
                      </a:endParaRPr>
                    </a:p>
                  </a:txBody>
                  <a:tcPr/>
                </a:tc>
                <a:tc>
                  <a:txBody>
                    <a:bodyPr/>
                    <a:lstStyle/>
                    <a:p>
                      <a:pPr algn="ctr"/>
                      <a:r>
                        <a:rPr lang="en-US" b="1" dirty="0" smtClean="0">
                          <a:solidFill>
                            <a:srgbClr val="002060"/>
                          </a:solidFill>
                        </a:rPr>
                        <a:t>21</a:t>
                      </a:r>
                      <a:endParaRPr lang="en-US" b="1" dirty="0">
                        <a:solidFill>
                          <a:srgbClr val="002060"/>
                        </a:solidFill>
                      </a:endParaRPr>
                    </a:p>
                  </a:txBody>
                  <a:tcPr/>
                </a:tc>
              </a:tr>
              <a:tr h="370840">
                <a:tc>
                  <a:txBody>
                    <a:bodyPr/>
                    <a:lstStyle/>
                    <a:p>
                      <a:r>
                        <a:rPr lang="en-US" b="1" dirty="0" smtClean="0">
                          <a:solidFill>
                            <a:srgbClr val="002060"/>
                          </a:solidFill>
                        </a:rPr>
                        <a:t>Freeze time</a:t>
                      </a:r>
                      <a:endParaRPr lang="en-US" b="1" dirty="0">
                        <a:solidFill>
                          <a:srgbClr val="002060"/>
                        </a:solidFill>
                      </a:endParaRPr>
                    </a:p>
                  </a:txBody>
                  <a:tcPr/>
                </a:tc>
                <a:tc>
                  <a:txBody>
                    <a:bodyPr/>
                    <a:lstStyle/>
                    <a:p>
                      <a:pPr algn="ctr"/>
                      <a:r>
                        <a:rPr lang="en-US" b="1" dirty="0" smtClean="0">
                          <a:solidFill>
                            <a:srgbClr val="002060"/>
                          </a:solidFill>
                        </a:rPr>
                        <a:t>17</a:t>
                      </a:r>
                      <a:endParaRPr lang="en-US" b="1" dirty="0">
                        <a:solidFill>
                          <a:srgbClr val="002060"/>
                        </a:solidFill>
                      </a:endParaRPr>
                    </a:p>
                  </a:txBody>
                  <a:tcPr/>
                </a:tc>
                <a:tc>
                  <a:txBody>
                    <a:bodyPr/>
                    <a:lstStyle/>
                    <a:p>
                      <a:pPr algn="ctr"/>
                      <a:r>
                        <a:rPr lang="en-US" b="1" dirty="0" smtClean="0">
                          <a:solidFill>
                            <a:srgbClr val="002060"/>
                          </a:solidFill>
                        </a:rPr>
                        <a:t>38</a:t>
                      </a:r>
                      <a:endParaRPr lang="en-US" b="1" dirty="0">
                        <a:solidFill>
                          <a:srgbClr val="002060"/>
                        </a:solidFill>
                      </a:endParaRPr>
                    </a:p>
                  </a:txBody>
                  <a:tcPr/>
                </a:tc>
              </a:tr>
              <a:tr h="370840">
                <a:tc>
                  <a:txBody>
                    <a:bodyPr/>
                    <a:lstStyle/>
                    <a:p>
                      <a:pPr algn="ctr"/>
                      <a:r>
                        <a:rPr lang="en-US" b="1" dirty="0" smtClean="0">
                          <a:solidFill>
                            <a:srgbClr val="002060"/>
                          </a:solidFill>
                        </a:rPr>
                        <a:t>Total</a:t>
                      </a:r>
                      <a:endParaRPr lang="en-US" b="1" dirty="0">
                        <a:solidFill>
                          <a:srgbClr val="002060"/>
                        </a:solidFill>
                      </a:endParaRPr>
                    </a:p>
                  </a:txBody>
                  <a:tcPr/>
                </a:tc>
                <a:tc>
                  <a:txBody>
                    <a:bodyPr/>
                    <a:lstStyle/>
                    <a:p>
                      <a:pPr algn="ctr"/>
                      <a:r>
                        <a:rPr lang="en-US" b="1" dirty="0" smtClean="0">
                          <a:solidFill>
                            <a:srgbClr val="002060"/>
                          </a:solidFill>
                        </a:rPr>
                        <a:t>100</a:t>
                      </a:r>
                      <a:endParaRPr lang="en-US" b="1" dirty="0">
                        <a:solidFill>
                          <a:srgbClr val="002060"/>
                        </a:solidFill>
                      </a:endParaRPr>
                    </a:p>
                  </a:txBody>
                  <a:tcPr/>
                </a:tc>
                <a:tc>
                  <a:txBody>
                    <a:bodyPr/>
                    <a:lstStyle/>
                    <a:p>
                      <a:pPr algn="ctr"/>
                      <a:r>
                        <a:rPr lang="en-US" b="1" dirty="0" smtClean="0">
                          <a:solidFill>
                            <a:srgbClr val="002060"/>
                          </a:solidFill>
                        </a:rPr>
                        <a:t>100</a:t>
                      </a:r>
                      <a:endParaRPr lang="en-US" b="1" dirty="0">
                        <a:solidFill>
                          <a:srgbClr val="002060"/>
                        </a:solidFill>
                      </a:endParaRPr>
                    </a:p>
                  </a:txBody>
                  <a:tcPr/>
                </a:tc>
              </a:tr>
            </a:tbl>
          </a:graphicData>
        </a:graphic>
      </p:graphicFrame>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1"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up)">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ChangeArrowheads="1"/>
          </p:cNvSpPr>
          <p:nvPr/>
        </p:nvSpPr>
        <p:spPr bwMode="auto">
          <a:xfrm>
            <a:off x="0" y="0"/>
            <a:ext cx="9144000" cy="6858000"/>
          </a:xfrm>
          <a:prstGeom prst="rect">
            <a:avLst/>
          </a:prstGeom>
          <a:blipFill dpi="0" rotWithShape="1">
            <a:blip r:embed="rId3"/>
            <a:srcRect/>
            <a:tile tx="0" ty="0" sx="100000" sy="100000" flip="none" algn="tl"/>
          </a:blip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a:spcBef>
                <a:spcPct val="0"/>
              </a:spcBef>
              <a:buFontTx/>
              <a:buNone/>
            </a:pPr>
            <a:endParaRPr lang="en-US" altLang="en-US" sz="1800"/>
          </a:p>
        </p:txBody>
      </p:sp>
      <p:sp>
        <p:nvSpPr>
          <p:cNvPr id="3075" name="Oval 4"/>
          <p:cNvSpPr>
            <a:spLocks noChangeArrowheads="1"/>
          </p:cNvSpPr>
          <p:nvPr/>
        </p:nvSpPr>
        <p:spPr bwMode="auto">
          <a:xfrm>
            <a:off x="77788" y="19050"/>
            <a:ext cx="396875" cy="415925"/>
          </a:xfrm>
          <a:prstGeom prst="ellipse">
            <a:avLst/>
          </a:prstGeom>
          <a:solidFill>
            <a:srgbClr val="FFFF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spcBef>
                <a:spcPct val="0"/>
              </a:spcBef>
              <a:buFontTx/>
              <a:buNone/>
            </a:pPr>
            <a:endParaRPr lang="en-US" altLang="en-US" sz="1800"/>
          </a:p>
        </p:txBody>
      </p:sp>
      <p:sp>
        <p:nvSpPr>
          <p:cNvPr id="3076" name="Freeform 5"/>
          <p:cNvSpPr>
            <a:spLocks/>
          </p:cNvSpPr>
          <p:nvPr/>
        </p:nvSpPr>
        <p:spPr bwMode="auto">
          <a:xfrm>
            <a:off x="273050" y="14288"/>
            <a:ext cx="114300" cy="214312"/>
          </a:xfrm>
          <a:custGeom>
            <a:avLst/>
            <a:gdLst>
              <a:gd name="T0" fmla="*/ 0 w 72"/>
              <a:gd name="T1" fmla="*/ 0 h 135"/>
              <a:gd name="T2" fmla="*/ 2147483647 w 72"/>
              <a:gd name="T3" fmla="*/ 2147483647 h 135"/>
              <a:gd name="T4" fmla="*/ 2147483647 w 72"/>
              <a:gd name="T5" fmla="*/ 2147483647 h 135"/>
              <a:gd name="T6" fmla="*/ 0 w 72"/>
              <a:gd name="T7" fmla="*/ 0 h 135"/>
              <a:gd name="T8" fmla="*/ 0 60000 65536"/>
              <a:gd name="T9" fmla="*/ 0 60000 65536"/>
              <a:gd name="T10" fmla="*/ 0 60000 65536"/>
              <a:gd name="T11" fmla="*/ 0 60000 65536"/>
              <a:gd name="T12" fmla="*/ 0 w 72"/>
              <a:gd name="T13" fmla="*/ 0 h 135"/>
              <a:gd name="T14" fmla="*/ 72 w 72"/>
              <a:gd name="T15" fmla="*/ 135 h 135"/>
            </a:gdLst>
            <a:ahLst/>
            <a:cxnLst>
              <a:cxn ang="T8">
                <a:pos x="T0" y="T1"/>
              </a:cxn>
              <a:cxn ang="T9">
                <a:pos x="T2" y="T3"/>
              </a:cxn>
              <a:cxn ang="T10">
                <a:pos x="T4" y="T5"/>
              </a:cxn>
              <a:cxn ang="T11">
                <a:pos x="T6" y="T7"/>
              </a:cxn>
            </a:cxnLst>
            <a:rect l="T12" t="T13" r="T14" b="T15"/>
            <a:pathLst>
              <a:path w="72" h="135">
                <a:moveTo>
                  <a:pt x="0" y="0"/>
                </a:moveTo>
                <a:lnTo>
                  <a:pt x="2" y="135"/>
                </a:lnTo>
                <a:lnTo>
                  <a:pt x="72" y="29"/>
                </a:lnTo>
                <a:cubicBezTo>
                  <a:pt x="72" y="7"/>
                  <a:pt x="0" y="0"/>
                  <a:pt x="0" y="0"/>
                </a:cubicBezTo>
                <a:close/>
              </a:path>
            </a:pathLst>
          </a:custGeom>
          <a:solidFill>
            <a:srgbClr val="FF33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3798" name="Text Box 6"/>
          <p:cNvSpPr txBox="1">
            <a:spLocks noChangeArrowheads="1"/>
          </p:cNvSpPr>
          <p:nvPr/>
        </p:nvSpPr>
        <p:spPr bwMode="auto">
          <a:xfrm>
            <a:off x="555625" y="58738"/>
            <a:ext cx="5362575" cy="523875"/>
          </a:xfrm>
          <a:prstGeom prst="rect">
            <a:avLst/>
          </a:prstGeom>
          <a:noFill/>
          <a:ln w="9525">
            <a:noFill/>
            <a:miter lim="800000"/>
            <a:headEnd/>
            <a:tailEnd/>
          </a:ln>
          <a:effectLst>
            <a:outerShdw dist="35921" dir="2700000" algn="ctr" rotWithShape="0">
              <a:schemeClr val="bg2"/>
            </a:outerShdw>
          </a:effectLst>
        </p:spPr>
        <p:txBody>
          <a:bodyPr wrap="none">
            <a:spAutoFit/>
          </a:bodyPr>
          <a:lstStyle/>
          <a:p>
            <a:pPr>
              <a:defRPr/>
            </a:pPr>
            <a:r>
              <a:rPr lang="en-US" sz="2800" b="1" dirty="0">
                <a:effectLst>
                  <a:outerShdw blurRad="38100" dist="38100" dir="2700000" algn="tl">
                    <a:srgbClr val="336699"/>
                  </a:outerShdw>
                </a:effectLst>
                <a:latin typeface="Arial" pitchFamily="34" charset="0"/>
              </a:rPr>
              <a:t>5-Minute Check on Lesson 1-0</a:t>
            </a:r>
          </a:p>
        </p:txBody>
      </p:sp>
      <p:sp>
        <p:nvSpPr>
          <p:cNvPr id="33800" name="Text Box 8"/>
          <p:cNvSpPr txBox="1">
            <a:spLocks noChangeArrowheads="1"/>
          </p:cNvSpPr>
          <p:nvPr/>
        </p:nvSpPr>
        <p:spPr bwMode="white">
          <a:xfrm>
            <a:off x="1652588" y="6605588"/>
            <a:ext cx="5722937" cy="258762"/>
          </a:xfrm>
          <a:prstGeom prst="rect">
            <a:avLst/>
          </a:prstGeom>
          <a:noFill/>
          <a:ln w="9525">
            <a:noFill/>
            <a:miter lim="800000"/>
            <a:headEnd/>
            <a:tailEnd/>
          </a:ln>
          <a:effectLst/>
        </p:spPr>
        <p:txBody>
          <a:bodyPr>
            <a:spAutoFit/>
          </a:bodyPr>
          <a:lstStyle/>
          <a:p>
            <a:pPr algn="ctr">
              <a:lnSpc>
                <a:spcPct val="90000"/>
              </a:lnSpc>
              <a:spcBef>
                <a:spcPct val="50000"/>
              </a:spcBef>
              <a:defRPr/>
            </a:pPr>
            <a:r>
              <a:rPr lang="en-US" sz="1200" b="1" dirty="0">
                <a:effectLst>
                  <a:outerShdw blurRad="38100" dist="38100" dir="2700000" algn="tl">
                    <a:srgbClr val="336699"/>
                  </a:outerShdw>
                </a:effectLst>
                <a:latin typeface="Arial" pitchFamily="34" charset="0"/>
              </a:rPr>
              <a:t>Click the mouse button or press the Space Bar to display the answers.</a:t>
            </a:r>
          </a:p>
        </p:txBody>
      </p:sp>
      <p:sp>
        <p:nvSpPr>
          <p:cNvPr id="3079" name="Rectangle 11"/>
          <p:cNvSpPr>
            <a:spLocks noChangeArrowheads="1"/>
          </p:cNvSpPr>
          <p:nvPr/>
        </p:nvSpPr>
        <p:spPr bwMode="auto">
          <a:xfrm>
            <a:off x="163513" y="614363"/>
            <a:ext cx="8828087" cy="5862637"/>
          </a:xfrm>
          <a:prstGeom prst="rect">
            <a:avLst/>
          </a:prstGeom>
          <a:solidFill>
            <a:schemeClr val="bg1"/>
          </a:solidFill>
          <a:ln w="9525">
            <a:solidFill>
              <a:schemeClr val="tx1"/>
            </a:solidFill>
            <a:miter lim="800000"/>
            <a:headEnd/>
            <a:tailEnd/>
          </a:ln>
        </p:spPr>
        <p:txBody>
          <a:bodyPr/>
          <a:lstStyle>
            <a:lvl1pPr marL="457200" indent="-457200">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spcBef>
                <a:spcPts val="600"/>
              </a:spcBef>
              <a:buFontTx/>
              <a:buAutoNum type="arabicPeriod"/>
            </a:pPr>
            <a:r>
              <a:rPr lang="en-US" altLang="en-US" sz="2400" b="1">
                <a:latin typeface="Times New Roman" pitchFamily="18" charset="0"/>
              </a:rPr>
              <a:t>Gender is an example of what type of variable?</a:t>
            </a:r>
          </a:p>
          <a:p>
            <a:pPr>
              <a:spcBef>
                <a:spcPts val="600"/>
              </a:spcBef>
              <a:buFontTx/>
              <a:buAutoNum type="arabicPeriod"/>
            </a:pPr>
            <a:endParaRPr lang="en-US" altLang="en-US" sz="2400" b="1">
              <a:latin typeface="Times New Roman" pitchFamily="18" charset="0"/>
              <a:cs typeface="Arial" charset="0"/>
              <a:sym typeface="Symbol" pitchFamily="18" charset="2"/>
            </a:endParaRPr>
          </a:p>
          <a:p>
            <a:pPr>
              <a:spcBef>
                <a:spcPts val="600"/>
              </a:spcBef>
              <a:buFontTx/>
              <a:buAutoNum type="arabicPeriod"/>
            </a:pPr>
            <a:r>
              <a:rPr lang="en-US" altLang="en-US" sz="2400" b="1">
                <a:latin typeface="Times New Roman" pitchFamily="18" charset="0"/>
                <a:cs typeface="Arial" charset="0"/>
                <a:sym typeface="Symbol" pitchFamily="18" charset="2"/>
              </a:rPr>
              <a:t>Age is an example of what type of variable?</a:t>
            </a:r>
          </a:p>
          <a:p>
            <a:pPr>
              <a:spcBef>
                <a:spcPts val="600"/>
              </a:spcBef>
              <a:buFontTx/>
              <a:buAutoNum type="arabicPeriod"/>
            </a:pPr>
            <a:endParaRPr lang="en-US" altLang="en-US" sz="2400" b="1">
              <a:latin typeface="Times New Roman" pitchFamily="18" charset="0"/>
              <a:cs typeface="Arial" charset="0"/>
              <a:sym typeface="Symbol" pitchFamily="18" charset="2"/>
            </a:endParaRPr>
          </a:p>
          <a:p>
            <a:pPr>
              <a:spcBef>
                <a:spcPts val="600"/>
              </a:spcBef>
              <a:buFontTx/>
              <a:buAutoNum type="arabicPeriod"/>
            </a:pPr>
            <a:r>
              <a:rPr lang="en-US" altLang="en-US" sz="2400" b="1">
                <a:latin typeface="Times New Roman" pitchFamily="18" charset="0"/>
                <a:cs typeface="Arial" charset="0"/>
                <a:sym typeface="Symbol" pitchFamily="18" charset="2"/>
              </a:rPr>
              <a:t>Your zip code is an example of what type of variable?</a:t>
            </a:r>
          </a:p>
          <a:p>
            <a:pPr>
              <a:spcBef>
                <a:spcPts val="600"/>
              </a:spcBef>
              <a:buFontTx/>
              <a:buAutoNum type="arabicPeriod"/>
            </a:pPr>
            <a:endParaRPr lang="en-US" altLang="en-US" sz="2400" b="1">
              <a:latin typeface="Times New Roman" pitchFamily="18" charset="0"/>
              <a:cs typeface="Arial" charset="0"/>
              <a:sym typeface="Symbol" pitchFamily="18" charset="2"/>
            </a:endParaRPr>
          </a:p>
          <a:p>
            <a:pPr>
              <a:spcBef>
                <a:spcPts val="600"/>
              </a:spcBef>
              <a:buFontTx/>
              <a:buAutoNum type="arabicPeriod"/>
            </a:pPr>
            <a:r>
              <a:rPr lang="en-US" altLang="en-US" sz="2400" b="1">
                <a:latin typeface="Times New Roman" pitchFamily="18" charset="0"/>
                <a:cs typeface="Arial" charset="0"/>
                <a:sym typeface="Symbol" pitchFamily="18" charset="2"/>
              </a:rPr>
              <a:t>What was the percentage that was our boundary for something being unusual?</a:t>
            </a:r>
            <a:endParaRPr lang="el-GR" altLang="en-US" sz="2000" b="1">
              <a:cs typeface="Arial" charset="0"/>
              <a:sym typeface="Symbol" pitchFamily="18" charset="2"/>
            </a:endParaRPr>
          </a:p>
        </p:txBody>
      </p:sp>
      <p:sp>
        <p:nvSpPr>
          <p:cNvPr id="17" name="TextBox 16"/>
          <p:cNvSpPr txBox="1">
            <a:spLocks noChangeArrowheads="1"/>
          </p:cNvSpPr>
          <p:nvPr/>
        </p:nvSpPr>
        <p:spPr bwMode="auto">
          <a:xfrm>
            <a:off x="2022475" y="1066800"/>
            <a:ext cx="158115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spcBef>
                <a:spcPct val="0"/>
              </a:spcBef>
              <a:buFontTx/>
              <a:buNone/>
            </a:pPr>
            <a:r>
              <a:rPr lang="en-US" altLang="en-US" sz="2000" b="1">
                <a:solidFill>
                  <a:srgbClr val="FFFF00"/>
                </a:solidFill>
              </a:rPr>
              <a:t>Categorical</a:t>
            </a:r>
          </a:p>
        </p:txBody>
      </p:sp>
      <p:sp>
        <p:nvSpPr>
          <p:cNvPr id="9" name="TextBox 8"/>
          <p:cNvSpPr txBox="1">
            <a:spLocks noChangeArrowheads="1"/>
          </p:cNvSpPr>
          <p:nvPr/>
        </p:nvSpPr>
        <p:spPr bwMode="auto">
          <a:xfrm>
            <a:off x="1981200" y="2819400"/>
            <a:ext cx="158115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spcBef>
                <a:spcPct val="0"/>
              </a:spcBef>
              <a:buFontTx/>
              <a:buNone/>
            </a:pPr>
            <a:r>
              <a:rPr lang="en-US" altLang="en-US" sz="2000" b="1">
                <a:solidFill>
                  <a:srgbClr val="FFFF00"/>
                </a:solidFill>
              </a:rPr>
              <a:t>Categorical</a:t>
            </a:r>
          </a:p>
        </p:txBody>
      </p:sp>
      <p:sp>
        <p:nvSpPr>
          <p:cNvPr id="10" name="TextBox 9"/>
          <p:cNvSpPr txBox="1">
            <a:spLocks noChangeArrowheads="1"/>
          </p:cNvSpPr>
          <p:nvPr/>
        </p:nvSpPr>
        <p:spPr bwMode="auto">
          <a:xfrm>
            <a:off x="2133600" y="1981200"/>
            <a:ext cx="16637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spcBef>
                <a:spcPct val="0"/>
              </a:spcBef>
              <a:buFontTx/>
              <a:buNone/>
            </a:pPr>
            <a:r>
              <a:rPr lang="en-US" altLang="en-US" sz="2000" b="1">
                <a:solidFill>
                  <a:srgbClr val="FFFF00"/>
                </a:solidFill>
              </a:rPr>
              <a:t>Quantitative</a:t>
            </a:r>
          </a:p>
        </p:txBody>
      </p:sp>
      <p:sp>
        <p:nvSpPr>
          <p:cNvPr id="11" name="TextBox 10"/>
          <p:cNvSpPr txBox="1">
            <a:spLocks noChangeArrowheads="1"/>
          </p:cNvSpPr>
          <p:nvPr/>
        </p:nvSpPr>
        <p:spPr bwMode="auto">
          <a:xfrm>
            <a:off x="1981200" y="4114800"/>
            <a:ext cx="2911475"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spcBef>
                <a:spcPct val="0"/>
              </a:spcBef>
              <a:buFontTx/>
              <a:buNone/>
            </a:pPr>
            <a:r>
              <a:rPr lang="en-US" altLang="en-US" sz="2000" b="1">
                <a:solidFill>
                  <a:srgbClr val="FFFF00"/>
                </a:solidFill>
              </a:rPr>
              <a:t>5%   or   0.05   or   1/20</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dissolve">
                                      <p:cBhvr>
                                        <p:cTn id="7" dur="500"/>
                                        <p:tgtEl>
                                          <p:spTgt spid="17"/>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dissolve">
                                      <p:cBhvr>
                                        <p:cTn id="12" dur="500"/>
                                        <p:tgtEl>
                                          <p:spTgt spid="10"/>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dissolve">
                                      <p:cBhvr>
                                        <p:cTn id="17" dur="500"/>
                                        <p:tgtEl>
                                          <p:spTgt spid="9"/>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11"/>
                                        </p:tgtEl>
                                        <p:attrNameLst>
                                          <p:attrName>style.visibility</p:attrName>
                                        </p:attrNameLst>
                                      </p:cBhvr>
                                      <p:to>
                                        <p:strVal val="visible"/>
                                      </p:to>
                                    </p:set>
                                    <p:animEffect transition="in" filter="dissolve">
                                      <p:cBhvr>
                                        <p:cTn id="22"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9" grpId="0"/>
      <p:bldP spid="10" grpId="0"/>
      <p:bldP spid="11"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le 1"/>
          <p:cNvSpPr>
            <a:spLocks noGrp="1"/>
          </p:cNvSpPr>
          <p:nvPr>
            <p:ph type="title"/>
          </p:nvPr>
        </p:nvSpPr>
        <p:spPr>
          <a:xfrm>
            <a:off x="381000" y="101600"/>
            <a:ext cx="8382000" cy="762000"/>
          </a:xfrm>
        </p:spPr>
        <p:txBody>
          <a:bodyPr/>
          <a:lstStyle/>
          <a:p>
            <a:pPr eaLnBrk="1" hangingPunct="1"/>
            <a:r>
              <a:rPr lang="en-US" altLang="en-US" sz="3600" b="1" smtClean="0">
                <a:ea typeface="ＭＳ Ｐゴシック" pitchFamily="-111" charset="-128"/>
              </a:rPr>
              <a:t>Marginal Distributions</a:t>
            </a:r>
            <a:endParaRPr lang="en-US" altLang="en-US" sz="3600" smtClean="0">
              <a:ea typeface="ＭＳ Ｐゴシック" pitchFamily="-111" charset="-128"/>
            </a:endParaRPr>
          </a:p>
        </p:txBody>
      </p:sp>
      <p:sp>
        <p:nvSpPr>
          <p:cNvPr id="1029" name="Content Placeholder 2"/>
          <p:cNvSpPr>
            <a:spLocks noGrp="1"/>
          </p:cNvSpPr>
          <p:nvPr>
            <p:ph idx="1"/>
          </p:nvPr>
        </p:nvSpPr>
        <p:spPr>
          <a:xfrm>
            <a:off x="304800" y="3429000"/>
            <a:ext cx="8534400" cy="3200400"/>
          </a:xfrm>
        </p:spPr>
        <p:txBody>
          <a:bodyPr/>
          <a:lstStyle/>
          <a:p>
            <a:r>
              <a:rPr lang="en-US" altLang="en-US" sz="2400" b="1" u="sng" smtClean="0">
                <a:solidFill>
                  <a:srgbClr val="FFFF00"/>
                </a:solidFill>
              </a:rPr>
              <a:t>Note</a:t>
            </a:r>
            <a:r>
              <a:rPr lang="en-US" altLang="en-US" sz="2400" b="1" smtClean="0">
                <a:solidFill>
                  <a:srgbClr val="FFFF00"/>
                </a:solidFill>
              </a:rPr>
              <a:t>: </a:t>
            </a:r>
            <a:r>
              <a:rPr lang="en-US" altLang="en-US" sz="2400" b="1" smtClean="0"/>
              <a:t>Percents are often more informative than counts, especially when comparing groups of different sizes.</a:t>
            </a:r>
          </a:p>
          <a:p>
            <a:endParaRPr lang="en-US" altLang="en-US" sz="2400" b="1" smtClean="0"/>
          </a:p>
          <a:p>
            <a:r>
              <a:rPr lang="en-US" altLang="en-US" sz="2400" b="1" smtClean="0"/>
              <a:t>To examine a marginal distribution,</a:t>
            </a:r>
          </a:p>
          <a:p>
            <a:pPr>
              <a:buFontTx/>
              <a:buAutoNum type="arabicParenR"/>
            </a:pPr>
            <a:r>
              <a:rPr lang="en-US" altLang="en-US" sz="2400" b="1" smtClean="0"/>
              <a:t>Use the data in the table to calculate the marginal distribution (in percents)  of the row or column totals.</a:t>
            </a:r>
          </a:p>
          <a:p>
            <a:pPr>
              <a:buFontTx/>
              <a:buAutoNum type="arabicParenR"/>
            </a:pPr>
            <a:r>
              <a:rPr lang="en-US" altLang="en-US" sz="2400" b="1" smtClean="0"/>
              <a:t>Make a graph to display the marginal distribution</a:t>
            </a:r>
            <a:endParaRPr lang="en-US" altLang="en-US" sz="2400" b="1" smtClean="0">
              <a:ea typeface="ＭＳ Ｐゴシック" pitchFamily="-111" charset="-128"/>
            </a:endParaRPr>
          </a:p>
        </p:txBody>
      </p:sp>
      <p:sp>
        <p:nvSpPr>
          <p:cNvPr id="9" name="TextBox 8"/>
          <p:cNvSpPr txBox="1"/>
          <p:nvPr/>
        </p:nvSpPr>
        <p:spPr>
          <a:xfrm>
            <a:off x="914400" y="1331913"/>
            <a:ext cx="7467600" cy="1724025"/>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a:spAutoFit/>
          </a:bodyPr>
          <a:lstStyle/>
          <a:p>
            <a:pPr>
              <a:defRPr/>
            </a:pPr>
            <a:r>
              <a:rPr lang="en-US" sz="2000" b="1" u="sng" dirty="0">
                <a:solidFill>
                  <a:srgbClr val="FFFF00"/>
                </a:solidFill>
                <a:ea typeface="ＭＳ Ｐゴシック" pitchFamily="-111" charset="-128"/>
              </a:rPr>
              <a:t>Definition:</a:t>
            </a:r>
          </a:p>
          <a:p>
            <a:pPr>
              <a:defRPr/>
            </a:pPr>
            <a:endParaRPr lang="en-US" sz="600" b="1" u="sng" dirty="0">
              <a:solidFill>
                <a:srgbClr val="E81F30"/>
              </a:solidFill>
              <a:ea typeface="ＭＳ Ｐゴシック" pitchFamily="-111" charset="-128"/>
            </a:endParaRPr>
          </a:p>
          <a:p>
            <a:pPr>
              <a:defRPr/>
            </a:pPr>
            <a:r>
              <a:rPr lang="en-US" sz="2000" dirty="0">
                <a:solidFill>
                  <a:schemeClr val="tx1"/>
                </a:solidFill>
                <a:ea typeface="ＭＳ Ｐゴシック" pitchFamily="-111" charset="-128"/>
              </a:rPr>
              <a:t>The</a:t>
            </a:r>
            <a:r>
              <a:rPr lang="en-US" sz="2000" b="1" dirty="0">
                <a:solidFill>
                  <a:schemeClr val="tx1"/>
                </a:solidFill>
                <a:ea typeface="ＭＳ Ｐゴシック" pitchFamily="-111" charset="-128"/>
              </a:rPr>
              <a:t> Marginal Distribution </a:t>
            </a:r>
            <a:r>
              <a:rPr lang="en-US" sz="2000" dirty="0">
                <a:solidFill>
                  <a:schemeClr val="tx1"/>
                </a:solidFill>
                <a:ea typeface="ＭＳ Ｐゴシック" pitchFamily="-111" charset="-128"/>
              </a:rPr>
              <a:t>of one of the categorical variables in a two-way table of counts is the distribution of values of that variable among all individuals described by the table.</a:t>
            </a:r>
          </a:p>
          <a:p>
            <a:pPr>
              <a:defRPr/>
            </a:pPr>
            <a:endParaRPr lang="en-US" sz="2000" b="1" dirty="0">
              <a:solidFill>
                <a:schemeClr val="tx1"/>
              </a:solidFill>
              <a:ea typeface="ＭＳ Ｐゴシック" pitchFamily="-111" charset="-128"/>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29">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029">
                                            <p:txEl>
                                              <p:pRg st="2" end="2"/>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029">
                                            <p:txEl>
                                              <p:pRg st="3" end="3"/>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029">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9" grpId="0" build="p"/>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itle 1"/>
          <p:cNvSpPr>
            <a:spLocks noGrp="1"/>
          </p:cNvSpPr>
          <p:nvPr>
            <p:ph type="title"/>
          </p:nvPr>
        </p:nvSpPr>
        <p:spPr>
          <a:xfrm>
            <a:off x="381000" y="101600"/>
            <a:ext cx="8382000" cy="762000"/>
          </a:xfrm>
        </p:spPr>
        <p:txBody>
          <a:bodyPr/>
          <a:lstStyle/>
          <a:p>
            <a:pPr eaLnBrk="1" hangingPunct="1"/>
            <a:r>
              <a:rPr lang="en-US" altLang="en-US" sz="3600" b="1" smtClean="0">
                <a:ea typeface="ＭＳ Ｐゴシック" pitchFamily="-111" charset="-128"/>
              </a:rPr>
              <a:t>Tables &amp; Marginal Distributions</a:t>
            </a:r>
            <a:endParaRPr lang="en-US" altLang="en-US" sz="3600" smtClean="0">
              <a:ea typeface="ＭＳ Ｐゴシック" pitchFamily="-111" charset="-128"/>
            </a:endParaRPr>
          </a:p>
        </p:txBody>
      </p:sp>
      <p:sp>
        <p:nvSpPr>
          <p:cNvPr id="22531" name="Content Placeholder 2"/>
          <p:cNvSpPr>
            <a:spLocks noGrp="1"/>
          </p:cNvSpPr>
          <p:nvPr>
            <p:ph idx="1"/>
          </p:nvPr>
        </p:nvSpPr>
        <p:spPr>
          <a:xfrm>
            <a:off x="4724400" y="1219200"/>
            <a:ext cx="4419600" cy="1600200"/>
          </a:xfrm>
        </p:spPr>
        <p:txBody>
          <a:bodyPr/>
          <a:lstStyle/>
          <a:p>
            <a:r>
              <a:rPr lang="en-US" altLang="en-US" sz="2400" b="1" smtClean="0">
                <a:latin typeface="Rockwell" pitchFamily="-111" charset="0"/>
              </a:rPr>
              <a:t>Examine the marginal distribution of chance of getting rich.</a:t>
            </a:r>
          </a:p>
        </p:txBody>
      </p:sp>
      <p:graphicFrame>
        <p:nvGraphicFramePr>
          <p:cNvPr id="5" name="Table 4"/>
          <p:cNvGraphicFramePr>
            <a:graphicFrameLocks noGrp="1"/>
          </p:cNvGraphicFramePr>
          <p:nvPr/>
        </p:nvGraphicFramePr>
        <p:xfrm>
          <a:off x="269875" y="990600"/>
          <a:ext cx="4360863" cy="2324104"/>
        </p:xfrm>
        <a:graphic>
          <a:graphicData uri="http://schemas.openxmlformats.org/drawingml/2006/table">
            <a:tbl>
              <a:tblPr/>
              <a:tblGrid>
                <a:gridCol w="2468563"/>
                <a:gridCol w="728662"/>
                <a:gridCol w="581025"/>
                <a:gridCol w="582613"/>
              </a:tblGrid>
              <a:tr h="290513">
                <a:tc gridSpan="4">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dirty="0" smtClean="0">
                          <a:ln>
                            <a:noFill/>
                          </a:ln>
                          <a:solidFill>
                            <a:schemeClr val="tx1"/>
                          </a:solidFill>
                          <a:effectLst/>
                          <a:latin typeface="Arial" charset="0"/>
                          <a:ea typeface="ＭＳ Ｐゴシック" pitchFamily="-111" charset="-128"/>
                        </a:rPr>
                        <a:t>Young adults by gender and chance of getting rich</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lang="en-US"/>
                    </a:p>
                  </a:txBody>
                  <a:tcPr/>
                </a:tc>
                <a:tc hMerge="1">
                  <a:txBody>
                    <a:bodyPr/>
                    <a:lstStyle/>
                    <a:p>
                      <a:endParaRPr lang="en-US"/>
                    </a:p>
                  </a:txBody>
                  <a:tcPr/>
                </a:tc>
                <a:tc hMerge="1">
                  <a:txBody>
                    <a:bodyPr/>
                    <a:lstStyle/>
                    <a:p>
                      <a:endParaRPr lang="en-US"/>
                    </a:p>
                  </a:txBody>
                  <a:tcPr/>
                </a:tc>
              </a:tr>
              <a:tr h="290513">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200" b="1" i="0" u="none" strike="noStrike" cap="none" normalizeH="0" baseline="0" smtClean="0">
                        <a:ln>
                          <a:noFill/>
                        </a:ln>
                        <a:solidFill>
                          <a:schemeClr val="tx1"/>
                        </a:solidFill>
                        <a:effectLst/>
                        <a:latin typeface="Arial" charset="0"/>
                        <a:ea typeface="ＭＳ Ｐゴシック" pitchFamily="-111" charset="-128"/>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smtClean="0">
                          <a:ln>
                            <a:noFill/>
                          </a:ln>
                          <a:solidFill>
                            <a:schemeClr val="tx1"/>
                          </a:solidFill>
                          <a:effectLst/>
                          <a:latin typeface="Arial" charset="0"/>
                          <a:ea typeface="ＭＳ Ｐゴシック" pitchFamily="-111" charset="-128"/>
                        </a:rPr>
                        <a:t>Female</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smtClean="0">
                          <a:ln>
                            <a:noFill/>
                          </a:ln>
                          <a:solidFill>
                            <a:schemeClr val="tx1"/>
                          </a:solidFill>
                          <a:effectLst/>
                          <a:latin typeface="Arial" charset="0"/>
                          <a:ea typeface="ＭＳ Ｐゴシック" pitchFamily="-111" charset="-128"/>
                        </a:rPr>
                        <a:t>Male</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smtClean="0">
                          <a:ln>
                            <a:noFill/>
                          </a:ln>
                          <a:solidFill>
                            <a:schemeClr val="tx1"/>
                          </a:solidFill>
                          <a:effectLst/>
                          <a:latin typeface="Arial" charset="0"/>
                          <a:ea typeface="ＭＳ Ｐゴシック" pitchFamily="-111" charset="-128"/>
                        </a:rPr>
                        <a:t>Total</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90513">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smtClean="0">
                          <a:ln>
                            <a:noFill/>
                          </a:ln>
                          <a:solidFill>
                            <a:schemeClr val="tx1"/>
                          </a:solidFill>
                          <a:effectLst/>
                          <a:latin typeface="Arial" charset="0"/>
                          <a:ea typeface="ＭＳ Ｐゴシック" pitchFamily="-111" charset="-128"/>
                        </a:rPr>
                        <a:t>Almost no chance</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smtClean="0">
                          <a:ln>
                            <a:noFill/>
                          </a:ln>
                          <a:solidFill>
                            <a:schemeClr val="tx1"/>
                          </a:solidFill>
                          <a:effectLst/>
                          <a:latin typeface="Arial" charset="0"/>
                          <a:ea typeface="ＭＳ Ｐゴシック" pitchFamily="-111" charset="-128"/>
                        </a:rPr>
                        <a:t>96</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smtClean="0">
                          <a:ln>
                            <a:noFill/>
                          </a:ln>
                          <a:solidFill>
                            <a:schemeClr val="tx1"/>
                          </a:solidFill>
                          <a:effectLst/>
                          <a:latin typeface="Arial" charset="0"/>
                          <a:ea typeface="ＭＳ Ｐゴシック" pitchFamily="-111" charset="-128"/>
                        </a:rPr>
                        <a:t>98</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smtClean="0">
                          <a:ln>
                            <a:noFill/>
                          </a:ln>
                          <a:solidFill>
                            <a:schemeClr val="tx1"/>
                          </a:solidFill>
                          <a:effectLst/>
                          <a:latin typeface="Arial" charset="0"/>
                          <a:ea typeface="ＭＳ Ｐゴシック" pitchFamily="-111" charset="-128"/>
                        </a:rPr>
                        <a:t>194</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90513">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smtClean="0">
                          <a:ln>
                            <a:noFill/>
                          </a:ln>
                          <a:solidFill>
                            <a:schemeClr val="tx1"/>
                          </a:solidFill>
                          <a:effectLst/>
                          <a:latin typeface="Arial" charset="0"/>
                          <a:ea typeface="ＭＳ Ｐゴシック" pitchFamily="-111" charset="-128"/>
                        </a:rPr>
                        <a:t>Some chance, but probably not</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smtClean="0">
                          <a:ln>
                            <a:noFill/>
                          </a:ln>
                          <a:solidFill>
                            <a:schemeClr val="tx1"/>
                          </a:solidFill>
                          <a:effectLst/>
                          <a:latin typeface="Arial" charset="0"/>
                          <a:ea typeface="ＭＳ Ｐゴシック" pitchFamily="-111" charset="-128"/>
                        </a:rPr>
                        <a:t>426</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smtClean="0">
                          <a:ln>
                            <a:noFill/>
                          </a:ln>
                          <a:solidFill>
                            <a:schemeClr val="tx1"/>
                          </a:solidFill>
                          <a:effectLst/>
                          <a:latin typeface="Arial" charset="0"/>
                          <a:ea typeface="ＭＳ Ｐゴシック" pitchFamily="-111" charset="-128"/>
                        </a:rPr>
                        <a:t>286</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smtClean="0">
                          <a:ln>
                            <a:noFill/>
                          </a:ln>
                          <a:solidFill>
                            <a:schemeClr val="tx1"/>
                          </a:solidFill>
                          <a:effectLst/>
                          <a:latin typeface="Arial" charset="0"/>
                          <a:ea typeface="ＭＳ Ｐゴシック" pitchFamily="-111" charset="-128"/>
                        </a:rPr>
                        <a:t>712</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90513">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smtClean="0">
                          <a:ln>
                            <a:noFill/>
                          </a:ln>
                          <a:solidFill>
                            <a:schemeClr val="tx1"/>
                          </a:solidFill>
                          <a:effectLst/>
                          <a:latin typeface="Arial" charset="0"/>
                          <a:ea typeface="ＭＳ Ｐゴシック" pitchFamily="-111" charset="-128"/>
                        </a:rPr>
                        <a:t>A 50-50 chance</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smtClean="0">
                          <a:ln>
                            <a:noFill/>
                          </a:ln>
                          <a:solidFill>
                            <a:schemeClr val="tx1"/>
                          </a:solidFill>
                          <a:effectLst/>
                          <a:latin typeface="Arial" charset="0"/>
                          <a:ea typeface="ＭＳ Ｐゴシック" pitchFamily="-111" charset="-128"/>
                        </a:rPr>
                        <a:t>696</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smtClean="0">
                          <a:ln>
                            <a:noFill/>
                          </a:ln>
                          <a:solidFill>
                            <a:schemeClr val="tx1"/>
                          </a:solidFill>
                          <a:effectLst/>
                          <a:latin typeface="Arial" charset="0"/>
                          <a:ea typeface="ＭＳ Ｐゴシック" pitchFamily="-111" charset="-128"/>
                        </a:rPr>
                        <a:t>720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smtClean="0">
                          <a:ln>
                            <a:noFill/>
                          </a:ln>
                          <a:solidFill>
                            <a:schemeClr val="tx1"/>
                          </a:solidFill>
                          <a:effectLst/>
                          <a:latin typeface="Arial" charset="0"/>
                          <a:ea typeface="ＭＳ Ｐゴシック" pitchFamily="-111" charset="-128"/>
                        </a:rPr>
                        <a:t>1416</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90513">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smtClean="0">
                          <a:ln>
                            <a:noFill/>
                          </a:ln>
                          <a:solidFill>
                            <a:schemeClr val="tx1"/>
                          </a:solidFill>
                          <a:effectLst/>
                          <a:latin typeface="Arial" charset="0"/>
                          <a:ea typeface="ＭＳ Ｐゴシック" pitchFamily="-111" charset="-128"/>
                        </a:rPr>
                        <a:t>A good chance</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smtClean="0">
                          <a:ln>
                            <a:noFill/>
                          </a:ln>
                          <a:solidFill>
                            <a:schemeClr val="tx1"/>
                          </a:solidFill>
                          <a:effectLst/>
                          <a:latin typeface="Arial" charset="0"/>
                          <a:ea typeface="ＭＳ Ｐゴシック" pitchFamily="-111" charset="-128"/>
                        </a:rPr>
                        <a:t>663</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smtClean="0">
                          <a:ln>
                            <a:noFill/>
                          </a:ln>
                          <a:solidFill>
                            <a:schemeClr val="tx1"/>
                          </a:solidFill>
                          <a:effectLst/>
                          <a:latin typeface="Arial" charset="0"/>
                          <a:ea typeface="ＭＳ Ｐゴシック" pitchFamily="-111" charset="-128"/>
                        </a:rPr>
                        <a:t>758</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smtClean="0">
                          <a:ln>
                            <a:noFill/>
                          </a:ln>
                          <a:solidFill>
                            <a:schemeClr val="tx1"/>
                          </a:solidFill>
                          <a:effectLst/>
                          <a:latin typeface="Arial" charset="0"/>
                          <a:ea typeface="ＭＳ Ｐゴシック" pitchFamily="-111" charset="-128"/>
                        </a:rPr>
                        <a:t>1421</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90513">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smtClean="0">
                          <a:ln>
                            <a:noFill/>
                          </a:ln>
                          <a:solidFill>
                            <a:schemeClr val="tx1"/>
                          </a:solidFill>
                          <a:effectLst/>
                          <a:latin typeface="Arial" charset="0"/>
                          <a:ea typeface="ＭＳ Ｐゴシック" pitchFamily="-111" charset="-128"/>
                        </a:rPr>
                        <a:t>Almost certain</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smtClean="0">
                          <a:ln>
                            <a:noFill/>
                          </a:ln>
                          <a:solidFill>
                            <a:schemeClr val="tx1"/>
                          </a:solidFill>
                          <a:effectLst/>
                          <a:latin typeface="Arial" charset="0"/>
                          <a:ea typeface="ＭＳ Ｐゴシック" pitchFamily="-111" charset="-128"/>
                        </a:rPr>
                        <a:t>486</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smtClean="0">
                          <a:ln>
                            <a:noFill/>
                          </a:ln>
                          <a:solidFill>
                            <a:schemeClr val="tx1"/>
                          </a:solidFill>
                          <a:effectLst/>
                          <a:latin typeface="Arial" charset="0"/>
                          <a:ea typeface="ＭＳ Ｐゴシック" pitchFamily="-111" charset="-128"/>
                        </a:rPr>
                        <a:t>597</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smtClean="0">
                          <a:ln>
                            <a:noFill/>
                          </a:ln>
                          <a:solidFill>
                            <a:schemeClr val="tx1"/>
                          </a:solidFill>
                          <a:effectLst/>
                          <a:latin typeface="Arial" charset="0"/>
                          <a:ea typeface="ＭＳ Ｐゴシック" pitchFamily="-111" charset="-128"/>
                        </a:rPr>
                        <a:t>1083</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90513">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smtClean="0">
                          <a:ln>
                            <a:noFill/>
                          </a:ln>
                          <a:solidFill>
                            <a:schemeClr val="tx1"/>
                          </a:solidFill>
                          <a:effectLst/>
                          <a:latin typeface="Arial" charset="0"/>
                          <a:ea typeface="ＭＳ Ｐゴシック" pitchFamily="-111" charset="-128"/>
                        </a:rPr>
                        <a:t>Total</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smtClean="0">
                          <a:ln>
                            <a:noFill/>
                          </a:ln>
                          <a:solidFill>
                            <a:schemeClr val="tx1"/>
                          </a:solidFill>
                          <a:effectLst/>
                          <a:latin typeface="Arial" charset="0"/>
                          <a:ea typeface="ＭＳ Ｐゴシック" pitchFamily="-111" charset="-128"/>
                        </a:rPr>
                        <a:t>2367</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smtClean="0">
                          <a:ln>
                            <a:noFill/>
                          </a:ln>
                          <a:solidFill>
                            <a:schemeClr val="tx1"/>
                          </a:solidFill>
                          <a:effectLst/>
                          <a:latin typeface="Arial" charset="0"/>
                          <a:ea typeface="ＭＳ Ｐゴシック" pitchFamily="-111" charset="-128"/>
                        </a:rPr>
                        <a:t>2459</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dirty="0" smtClean="0">
                          <a:ln>
                            <a:noFill/>
                          </a:ln>
                          <a:solidFill>
                            <a:schemeClr val="tx1"/>
                          </a:solidFill>
                          <a:effectLst/>
                          <a:latin typeface="Arial" charset="0"/>
                          <a:ea typeface="ＭＳ Ｐゴシック" pitchFamily="-111" charset="-128"/>
                        </a:rPr>
                        <a:t>4826</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bl>
          </a:graphicData>
        </a:graphic>
      </p:graphicFrame>
      <p:graphicFrame>
        <p:nvGraphicFramePr>
          <p:cNvPr id="6" name="Table 5"/>
          <p:cNvGraphicFramePr>
            <a:graphicFrameLocks noGrp="1"/>
          </p:cNvGraphicFramePr>
          <p:nvPr/>
        </p:nvGraphicFramePr>
        <p:xfrm>
          <a:off x="368300" y="3808413"/>
          <a:ext cx="2882900" cy="2922588"/>
        </p:xfrm>
        <a:graphic>
          <a:graphicData uri="http://schemas.openxmlformats.org/drawingml/2006/table">
            <a:tbl>
              <a:tblPr/>
              <a:tblGrid>
                <a:gridCol w="1501775"/>
                <a:gridCol w="1381125"/>
              </a:tblGrid>
              <a:tr h="331788">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smtClean="0">
                          <a:ln>
                            <a:noFill/>
                          </a:ln>
                          <a:solidFill>
                            <a:schemeClr val="tx1"/>
                          </a:solidFill>
                          <a:effectLst/>
                          <a:latin typeface="Arial" charset="0"/>
                          <a:ea typeface="ＭＳ Ｐゴシック" pitchFamily="-111" charset="-128"/>
                        </a:rPr>
                        <a:t>Response</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smtClean="0">
                          <a:ln>
                            <a:noFill/>
                          </a:ln>
                          <a:solidFill>
                            <a:schemeClr val="tx1"/>
                          </a:solidFill>
                          <a:effectLst/>
                          <a:latin typeface="Arial" charset="0"/>
                          <a:ea typeface="ＭＳ Ｐゴシック" pitchFamily="-111" charset="-128"/>
                        </a:rPr>
                        <a:t>Percent</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1816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smtClean="0">
                          <a:ln>
                            <a:noFill/>
                          </a:ln>
                          <a:solidFill>
                            <a:schemeClr val="tx1"/>
                          </a:solidFill>
                          <a:effectLst/>
                          <a:latin typeface="Arial" charset="0"/>
                          <a:ea typeface="ＭＳ Ｐゴシック" pitchFamily="-111" charset="-128"/>
                        </a:rPr>
                        <a:t>Almost no chance</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smtClean="0">
                          <a:ln>
                            <a:noFill/>
                          </a:ln>
                          <a:solidFill>
                            <a:schemeClr val="tx1"/>
                          </a:solidFill>
                          <a:effectLst/>
                          <a:latin typeface="Arial" charset="0"/>
                          <a:ea typeface="ＭＳ Ｐゴシック" pitchFamily="-111" charset="-128"/>
                        </a:rPr>
                        <a:t>194/4826 = 4.0%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1816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smtClean="0">
                          <a:ln>
                            <a:noFill/>
                          </a:ln>
                          <a:solidFill>
                            <a:schemeClr val="tx1"/>
                          </a:solidFill>
                          <a:effectLst/>
                          <a:latin typeface="Arial" charset="0"/>
                          <a:ea typeface="ＭＳ Ｐゴシック" pitchFamily="-111" charset="-128"/>
                        </a:rPr>
                        <a:t>Some chance</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smtClean="0">
                          <a:ln>
                            <a:noFill/>
                          </a:ln>
                          <a:solidFill>
                            <a:schemeClr val="tx1"/>
                          </a:solidFill>
                          <a:effectLst/>
                          <a:latin typeface="Arial" charset="0"/>
                          <a:ea typeface="ＭＳ Ｐゴシック" pitchFamily="-111" charset="-128"/>
                        </a:rPr>
                        <a:t>712/4826 = 14.8%</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1816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smtClean="0">
                          <a:ln>
                            <a:noFill/>
                          </a:ln>
                          <a:solidFill>
                            <a:schemeClr val="tx1"/>
                          </a:solidFill>
                          <a:effectLst/>
                          <a:latin typeface="Arial" charset="0"/>
                          <a:ea typeface="ＭＳ Ｐゴシック" pitchFamily="-111" charset="-128"/>
                        </a:rPr>
                        <a:t>A 50-50 chance</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smtClean="0">
                          <a:ln>
                            <a:noFill/>
                          </a:ln>
                          <a:solidFill>
                            <a:schemeClr val="tx1"/>
                          </a:solidFill>
                          <a:effectLst/>
                          <a:latin typeface="Arial" charset="0"/>
                          <a:ea typeface="ＭＳ Ｐゴシック" pitchFamily="-111" charset="-128"/>
                        </a:rPr>
                        <a:t>1416/4826 = 29.3%</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1816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smtClean="0">
                          <a:ln>
                            <a:noFill/>
                          </a:ln>
                          <a:solidFill>
                            <a:schemeClr val="tx1"/>
                          </a:solidFill>
                          <a:effectLst/>
                          <a:latin typeface="Arial" charset="0"/>
                          <a:ea typeface="ＭＳ Ｐゴシック" pitchFamily="-111" charset="-128"/>
                        </a:rPr>
                        <a:t>A good chance</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smtClean="0">
                          <a:ln>
                            <a:noFill/>
                          </a:ln>
                          <a:solidFill>
                            <a:schemeClr val="tx1"/>
                          </a:solidFill>
                          <a:effectLst/>
                          <a:latin typeface="Arial" charset="0"/>
                          <a:ea typeface="ＭＳ Ｐゴシック" pitchFamily="-111" charset="-128"/>
                        </a:rPr>
                        <a:t>1421/4826 = 29.4%</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1816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smtClean="0">
                          <a:ln>
                            <a:noFill/>
                          </a:ln>
                          <a:solidFill>
                            <a:schemeClr val="tx1"/>
                          </a:solidFill>
                          <a:effectLst/>
                          <a:latin typeface="Arial" charset="0"/>
                          <a:ea typeface="ＭＳ Ｐゴシック" pitchFamily="-111" charset="-128"/>
                        </a:rPr>
                        <a:t>Almost certain</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dirty="0" smtClean="0">
                          <a:ln>
                            <a:noFill/>
                          </a:ln>
                          <a:solidFill>
                            <a:schemeClr val="tx1"/>
                          </a:solidFill>
                          <a:effectLst/>
                          <a:latin typeface="Arial" charset="0"/>
                          <a:ea typeface="ＭＳ Ｐゴシック" pitchFamily="-111" charset="-128"/>
                        </a:rPr>
                        <a:t>1083/4826 = 22.4%</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7" name="TextBox 6"/>
          <p:cNvSpPr txBox="1"/>
          <p:nvPr/>
        </p:nvSpPr>
        <p:spPr>
          <a:xfrm>
            <a:off x="5181600" y="3048000"/>
            <a:ext cx="1976438" cy="307975"/>
          </a:xfrm>
          <a:prstGeom prst="rect">
            <a:avLst/>
          </a:prstGeom>
        </p:spPr>
        <p:style>
          <a:lnRef idx="1">
            <a:schemeClr val="accent4"/>
          </a:lnRef>
          <a:fillRef idx="2">
            <a:schemeClr val="accent4"/>
          </a:fillRef>
          <a:effectRef idx="1">
            <a:schemeClr val="accent4"/>
          </a:effectRef>
          <a:fontRef idx="minor">
            <a:schemeClr val="dk1"/>
          </a:fontRef>
        </p:style>
        <p:txBody>
          <a:bodyPr>
            <a:spAutoFit/>
          </a:bodyPr>
          <a:lstStyle/>
          <a:p>
            <a:pPr algn="ctr">
              <a:defRPr/>
            </a:pPr>
            <a:r>
              <a:rPr lang="en-US" sz="1400" b="1" dirty="0">
                <a:solidFill>
                  <a:srgbClr val="000000"/>
                </a:solidFill>
                <a:ea typeface="ＭＳ Ｐゴシック" pitchFamily="-111" charset="-128"/>
              </a:rPr>
              <a:t>Example, p. 13</a:t>
            </a:r>
            <a:endParaRPr lang="en-US" sz="1400" dirty="0">
              <a:solidFill>
                <a:srgbClr val="000000"/>
              </a:solidFill>
              <a:ea typeface="ＭＳ Ｐゴシック" pitchFamily="-111" charset="-128"/>
            </a:endParaRPr>
          </a:p>
        </p:txBody>
      </p:sp>
      <p:graphicFrame>
        <p:nvGraphicFramePr>
          <p:cNvPr id="10" name="Chart 9"/>
          <p:cNvGraphicFramePr>
            <a:graphicFrameLocks/>
          </p:cNvGraphicFramePr>
          <p:nvPr/>
        </p:nvGraphicFramePr>
        <p:xfrm>
          <a:off x="4178300" y="3175000"/>
          <a:ext cx="5067300" cy="3536950"/>
        </p:xfrm>
        <a:graphic>
          <a:graphicData uri="http://schemas.openxmlformats.org/presentationml/2006/ole">
            <mc:AlternateContent xmlns:mc="http://schemas.openxmlformats.org/markup-compatibility/2006">
              <mc:Choice xmlns:v="urn:schemas-microsoft-com:vml" Requires="v">
                <p:oleObj spid="_x0000_s22604" name="Chart" r:id="rId3" imgW="5072312" imgH="3535986" progId="Excel.Chart.8">
                  <p:embed/>
                </p:oleObj>
              </mc:Choice>
              <mc:Fallback>
                <p:oleObj name="Chart" r:id="rId3" imgW="5072312" imgH="3535986" progId="Excel.Chart.8">
                  <p:embed/>
                  <p:pic>
                    <p:nvPicPr>
                      <p:cNvPr id="0" name="Chart 9"/>
                      <p:cNvPicPr>
                        <a:picLocks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178300" y="3175000"/>
                        <a:ext cx="5067300" cy="35369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1" name="Curved Down Arrow 10"/>
          <p:cNvSpPr/>
          <p:nvPr/>
        </p:nvSpPr>
        <p:spPr>
          <a:xfrm rot="10800000" flipH="1">
            <a:off x="3200400" y="5867400"/>
            <a:ext cx="1201738" cy="482600"/>
          </a:xfrm>
          <a:prstGeom prst="curvedDownArrow">
            <a:avLst>
              <a:gd name="adj1" fmla="val 25000"/>
              <a:gd name="adj2" fmla="val 50000"/>
              <a:gd name="adj3" fmla="val 28504"/>
            </a:avLst>
          </a:prstGeom>
        </p:spPr>
        <p:style>
          <a:lnRef idx="1">
            <a:schemeClr val="accent4"/>
          </a:lnRef>
          <a:fillRef idx="3">
            <a:schemeClr val="accent4"/>
          </a:fillRef>
          <a:effectRef idx="2">
            <a:schemeClr val="accent4"/>
          </a:effectRef>
          <a:fontRef idx="minor">
            <a:schemeClr val="lt1"/>
          </a:fontRef>
        </p:style>
        <p:txBody>
          <a:bodyPr anchor="ctr"/>
          <a:lstStyle/>
          <a:p>
            <a:pPr algn="ctr" fontAlgn="auto">
              <a:spcBef>
                <a:spcPts val="0"/>
              </a:spcBef>
              <a:spcAft>
                <a:spcPts val="0"/>
              </a:spcAft>
              <a:defRPr/>
            </a:pPr>
            <a:endParaRPr lang="en-US">
              <a:solidFill>
                <a:schemeClr val="tx1"/>
              </a:solidFill>
            </a:endParaRPr>
          </a:p>
        </p:txBody>
      </p:sp>
      <p:sp>
        <p:nvSpPr>
          <p:cNvPr id="12" name="Curved Down Arrow 11"/>
          <p:cNvSpPr/>
          <p:nvPr/>
        </p:nvSpPr>
        <p:spPr>
          <a:xfrm rot="18715359" flipH="1">
            <a:off x="1139031" y="2064544"/>
            <a:ext cx="3529013" cy="828675"/>
          </a:xfrm>
          <a:prstGeom prst="curvedDownArrow">
            <a:avLst>
              <a:gd name="adj1" fmla="val 25000"/>
              <a:gd name="adj2" fmla="val 50000"/>
              <a:gd name="adj3" fmla="val 28504"/>
            </a:avLst>
          </a:prstGeom>
        </p:spPr>
        <p:style>
          <a:lnRef idx="1">
            <a:schemeClr val="accent4"/>
          </a:lnRef>
          <a:fillRef idx="3">
            <a:schemeClr val="accent4"/>
          </a:fillRef>
          <a:effectRef idx="2">
            <a:schemeClr val="accent4"/>
          </a:effectRef>
          <a:fontRef idx="minor">
            <a:schemeClr val="lt1"/>
          </a:fontRef>
        </p:style>
        <p:txBody>
          <a:bodyPr anchor="ctr"/>
          <a:lstStyle/>
          <a:p>
            <a:pPr algn="ctr" fontAlgn="auto">
              <a:spcBef>
                <a:spcPts val="0"/>
              </a:spcBef>
              <a:spcAft>
                <a:spcPts val="0"/>
              </a:spcAft>
              <a:defRPr/>
            </a:pPr>
            <a:endParaRPr lang="en-US">
              <a:solidFill>
                <a:schemeClr val="tx1"/>
              </a:solidFill>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childTnLst>
                                </p:cTn>
                              </p:par>
                              <p:par>
                                <p:cTn id="8" presetID="10" presetClass="entr" presetSubtype="0" fill="hold" nodeType="withEffect">
                                  <p:stCondLst>
                                    <p:cond delay="0"/>
                                  </p:stCondLst>
                                  <p:childTnLst>
                                    <p:set>
                                      <p:cBhvr>
                                        <p:cTn id="9" dur="1" fill="hold">
                                          <p:stCondLst>
                                            <p:cond delay="0"/>
                                          </p:stCondLst>
                                        </p:cTn>
                                        <p:tgtEl>
                                          <p:spTgt spid="12"/>
                                        </p:tgtEl>
                                        <p:attrNameLst>
                                          <p:attrName>style.visibility</p:attrName>
                                        </p:attrNameLst>
                                      </p:cBhvr>
                                      <p:to>
                                        <p:strVal val="visible"/>
                                      </p:to>
                                    </p:set>
                                    <p:animEffect transition="in" filter="fade">
                                      <p:cBhvr>
                                        <p:cTn id="10" dur="1000"/>
                                        <p:tgtEl>
                                          <p:spTgt spid="12"/>
                                        </p:tgtEl>
                                      </p:cBhvr>
                                    </p:animEffect>
                                  </p:childTnLst>
                                </p:cTn>
                              </p:par>
                            </p:childTnLst>
                          </p:cTn>
                        </p:par>
                      </p:childTnLst>
                    </p:cTn>
                  </p:par>
                  <p:par>
                    <p:cTn id="11" fill="hold" nodeType="clickPar">
                      <p:stCondLst>
                        <p:cond delay="indefinite"/>
                      </p:stCondLst>
                      <p:childTnLst>
                        <p:par>
                          <p:cTn id="12" fill="hold" nodeType="withGroup">
                            <p:stCondLst>
                              <p:cond delay="0"/>
                            </p:stCondLst>
                            <p:childTnLst>
                              <p:par>
                                <p:cTn id="13" presetID="10" presetClass="entr" presetSubtype="0" fill="hold" nodeType="click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fade">
                                      <p:cBhvr>
                                        <p:cTn id="15" dur="1000"/>
                                        <p:tgtEl>
                                          <p:spTgt spid="11"/>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10"/>
                                        </p:tgtEl>
                                        <p:attrNameLst>
                                          <p:attrName>style.visibility</p:attrName>
                                        </p:attrNameLst>
                                      </p:cBhvr>
                                      <p:to>
                                        <p:strVal val="visible"/>
                                      </p:to>
                                    </p:set>
                                    <p:animEffect transition="in" filter="fade">
                                      <p:cBhvr>
                                        <p:cTn id="18" dur="1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OleChart spid="10" grpId="0" animBg="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itle 1"/>
          <p:cNvSpPr>
            <a:spLocks noGrp="1"/>
          </p:cNvSpPr>
          <p:nvPr>
            <p:ph type="title"/>
          </p:nvPr>
        </p:nvSpPr>
        <p:spPr>
          <a:xfrm>
            <a:off x="0" y="138113"/>
            <a:ext cx="9144000" cy="762000"/>
          </a:xfrm>
        </p:spPr>
        <p:txBody>
          <a:bodyPr/>
          <a:lstStyle/>
          <a:p>
            <a:pPr eaLnBrk="1" hangingPunct="1"/>
            <a:r>
              <a:rPr lang="en-US" altLang="en-US" sz="3200" b="1" smtClean="0">
                <a:ea typeface="ＭＳ Ｐゴシック" pitchFamily="-111" charset="-128"/>
              </a:rPr>
              <a:t>Relationships Between Categorical Variables</a:t>
            </a:r>
            <a:endParaRPr lang="en-US" altLang="en-US" sz="3200" smtClean="0">
              <a:ea typeface="ＭＳ Ｐゴシック" pitchFamily="-111" charset="-128"/>
            </a:endParaRPr>
          </a:p>
        </p:txBody>
      </p:sp>
      <p:sp>
        <p:nvSpPr>
          <p:cNvPr id="23555" name="Content Placeholder 2"/>
          <p:cNvSpPr>
            <a:spLocks noGrp="1"/>
          </p:cNvSpPr>
          <p:nvPr>
            <p:ph idx="1"/>
          </p:nvPr>
        </p:nvSpPr>
        <p:spPr>
          <a:xfrm>
            <a:off x="304800" y="1066800"/>
            <a:ext cx="8534400" cy="1143000"/>
          </a:xfrm>
        </p:spPr>
        <p:txBody>
          <a:bodyPr/>
          <a:lstStyle/>
          <a:p>
            <a:pPr eaLnBrk="1" hangingPunct="1"/>
            <a:r>
              <a:rPr lang="en-US" altLang="en-US" sz="2400" b="1" smtClean="0">
                <a:ea typeface="ＭＳ Ｐゴシック" pitchFamily="-111" charset="-128"/>
              </a:rPr>
              <a:t>Marginal distributions tell us nothing about the relationship between two variables.</a:t>
            </a:r>
          </a:p>
        </p:txBody>
      </p:sp>
      <p:sp>
        <p:nvSpPr>
          <p:cNvPr id="5" name="TextBox 4"/>
          <p:cNvSpPr txBox="1"/>
          <p:nvPr/>
        </p:nvSpPr>
        <p:spPr>
          <a:xfrm>
            <a:off x="757238" y="1973263"/>
            <a:ext cx="7543800" cy="1724025"/>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a:spAutoFit/>
          </a:bodyPr>
          <a:lstStyle/>
          <a:p>
            <a:pPr>
              <a:defRPr/>
            </a:pPr>
            <a:r>
              <a:rPr lang="en-US" sz="2000" b="1" u="sng" dirty="0">
                <a:solidFill>
                  <a:srgbClr val="FFFF00"/>
                </a:solidFill>
                <a:ea typeface="ＭＳ Ｐゴシック" pitchFamily="-111" charset="-128"/>
              </a:rPr>
              <a:t>Definition:</a:t>
            </a:r>
          </a:p>
          <a:p>
            <a:pPr>
              <a:defRPr/>
            </a:pPr>
            <a:endParaRPr lang="en-US" sz="600" b="1" u="sng" dirty="0">
              <a:solidFill>
                <a:srgbClr val="E81F30"/>
              </a:solidFill>
              <a:ea typeface="ＭＳ Ｐゴシック" pitchFamily="-111" charset="-128"/>
            </a:endParaRPr>
          </a:p>
          <a:p>
            <a:pPr>
              <a:defRPr/>
            </a:pPr>
            <a:r>
              <a:rPr lang="en-US" sz="2000" dirty="0">
                <a:solidFill>
                  <a:schemeClr val="tx1"/>
                </a:solidFill>
                <a:ea typeface="ＭＳ Ｐゴシック" pitchFamily="-111" charset="-128"/>
              </a:rPr>
              <a:t>A </a:t>
            </a:r>
            <a:r>
              <a:rPr lang="en-US" sz="2000" b="1" dirty="0">
                <a:solidFill>
                  <a:schemeClr val="tx1"/>
                </a:solidFill>
                <a:ea typeface="ＭＳ Ｐゴシック" pitchFamily="-111" charset="-128"/>
              </a:rPr>
              <a:t>Conditional Distribution </a:t>
            </a:r>
            <a:r>
              <a:rPr lang="en-US" sz="2000" dirty="0">
                <a:solidFill>
                  <a:schemeClr val="tx1"/>
                </a:solidFill>
                <a:ea typeface="ＭＳ Ｐゴシック" pitchFamily="-111" charset="-128"/>
              </a:rPr>
              <a:t>of a variable describes the values of that variable among individuals who have a specific value of another variable.</a:t>
            </a:r>
          </a:p>
          <a:p>
            <a:pPr>
              <a:defRPr/>
            </a:pPr>
            <a:endParaRPr lang="en-US" sz="2000" b="1" dirty="0">
              <a:solidFill>
                <a:schemeClr val="tx1"/>
              </a:solidFill>
              <a:ea typeface="ＭＳ Ｐゴシック" pitchFamily="-111" charset="-128"/>
            </a:endParaRPr>
          </a:p>
        </p:txBody>
      </p:sp>
      <p:sp>
        <p:nvSpPr>
          <p:cNvPr id="6" name="TextBox 5"/>
          <p:cNvSpPr txBox="1"/>
          <p:nvPr/>
        </p:nvSpPr>
        <p:spPr>
          <a:xfrm>
            <a:off x="620713" y="3830638"/>
            <a:ext cx="7837487" cy="2862262"/>
          </a:xfrm>
          <a:prstGeom prst="rect">
            <a:avLst/>
          </a:prstGeom>
          <a:noFill/>
        </p:spPr>
        <p:txBody>
          <a:bodyPr>
            <a:spAutoFit/>
          </a:bodyPr>
          <a:lstStyle/>
          <a:p>
            <a:pPr>
              <a:defRPr/>
            </a:pPr>
            <a:endParaRPr lang="en-US" sz="2000" b="1" dirty="0"/>
          </a:p>
          <a:p>
            <a:pPr>
              <a:defRPr/>
            </a:pPr>
            <a:r>
              <a:rPr lang="en-US" sz="2000" b="1" dirty="0"/>
              <a:t>To examine or compare conditional distributions,</a:t>
            </a:r>
          </a:p>
          <a:p>
            <a:pPr marL="393700" indent="-393700">
              <a:buFontTx/>
              <a:buAutoNum type="arabicParenR"/>
              <a:defRPr/>
            </a:pPr>
            <a:r>
              <a:rPr lang="en-US" sz="2000" b="1" dirty="0"/>
              <a:t>Select the row(s) or column(s) of interest.</a:t>
            </a:r>
          </a:p>
          <a:p>
            <a:pPr marL="393700" indent="-393700">
              <a:buFontTx/>
              <a:buAutoNum type="arabicParenR"/>
              <a:defRPr/>
            </a:pPr>
            <a:r>
              <a:rPr lang="en-US" sz="2000" b="1" dirty="0"/>
              <a:t>Use the data in the table to calculate the conditional distribution (in percents)  of the row(s) or column(s).</a:t>
            </a:r>
          </a:p>
          <a:p>
            <a:pPr marL="393700" indent="-393700">
              <a:buFontTx/>
              <a:buAutoNum type="arabicParenR"/>
              <a:defRPr/>
            </a:pPr>
            <a:r>
              <a:rPr lang="en-US" sz="2000" b="1" dirty="0"/>
              <a:t>Make a graph to display the conditional distribution.</a:t>
            </a:r>
          </a:p>
          <a:p>
            <a:pPr marL="914400" lvl="1" indent="-457200">
              <a:buFont typeface="Arial" charset="0"/>
              <a:buChar char="•"/>
              <a:defRPr/>
            </a:pPr>
            <a:r>
              <a:rPr lang="en-US" sz="2000" b="1" dirty="0"/>
              <a:t>Use a side-by-side bar graph or segmented bar graph to compare distributions.</a:t>
            </a:r>
          </a:p>
          <a:p>
            <a:pPr>
              <a:defRPr/>
            </a:pPr>
            <a:endParaRPr lang="en-US" sz="2000" b="1" dirty="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itle 1"/>
          <p:cNvSpPr>
            <a:spLocks noGrp="1"/>
          </p:cNvSpPr>
          <p:nvPr>
            <p:ph type="title"/>
          </p:nvPr>
        </p:nvSpPr>
        <p:spPr>
          <a:xfrm>
            <a:off x="381000" y="101600"/>
            <a:ext cx="8382000" cy="762000"/>
          </a:xfrm>
        </p:spPr>
        <p:txBody>
          <a:bodyPr/>
          <a:lstStyle/>
          <a:p>
            <a:pPr eaLnBrk="1" hangingPunct="1"/>
            <a:r>
              <a:rPr lang="en-US" altLang="en-US" sz="3600" b="1" smtClean="0">
                <a:ea typeface="ＭＳ Ｐゴシック" pitchFamily="-111" charset="-128"/>
              </a:rPr>
              <a:t>Tables &amp; Conditional Distributions</a:t>
            </a:r>
            <a:endParaRPr lang="en-US" altLang="en-US" sz="3600" smtClean="0">
              <a:ea typeface="ＭＳ Ｐゴシック" pitchFamily="-111" charset="-128"/>
            </a:endParaRPr>
          </a:p>
        </p:txBody>
      </p:sp>
      <p:sp>
        <p:nvSpPr>
          <p:cNvPr id="24579" name="Content Placeholder 2"/>
          <p:cNvSpPr>
            <a:spLocks noGrp="1"/>
          </p:cNvSpPr>
          <p:nvPr>
            <p:ph idx="1"/>
          </p:nvPr>
        </p:nvSpPr>
        <p:spPr>
          <a:xfrm>
            <a:off x="4724400" y="1066800"/>
            <a:ext cx="4419600" cy="2438400"/>
          </a:xfrm>
        </p:spPr>
        <p:txBody>
          <a:bodyPr/>
          <a:lstStyle/>
          <a:p>
            <a:r>
              <a:rPr lang="en-US" altLang="en-US" sz="2400" smtClean="0">
                <a:latin typeface="Rockwell" pitchFamily="-111" charset="0"/>
              </a:rPr>
              <a:t>Calculate the conditional distribution of opinion among males.</a:t>
            </a:r>
          </a:p>
          <a:p>
            <a:r>
              <a:rPr lang="en-US" altLang="en-US" sz="2400" smtClean="0">
                <a:latin typeface="Rockwell" pitchFamily="-111" charset="0"/>
              </a:rPr>
              <a:t>Examine the relationship between gender and opinion</a:t>
            </a:r>
            <a:endParaRPr lang="en-US" altLang="en-US" sz="2400" b="1" smtClean="0">
              <a:latin typeface="Rockwell" pitchFamily="-111" charset="0"/>
            </a:endParaRPr>
          </a:p>
        </p:txBody>
      </p:sp>
      <p:sp>
        <p:nvSpPr>
          <p:cNvPr id="7" name="TextBox 6"/>
          <p:cNvSpPr txBox="1"/>
          <p:nvPr/>
        </p:nvSpPr>
        <p:spPr>
          <a:xfrm>
            <a:off x="6781800" y="3124200"/>
            <a:ext cx="1976438" cy="307975"/>
          </a:xfrm>
          <a:prstGeom prst="rect">
            <a:avLst/>
          </a:prstGeom>
        </p:spPr>
        <p:style>
          <a:lnRef idx="1">
            <a:schemeClr val="accent4"/>
          </a:lnRef>
          <a:fillRef idx="2">
            <a:schemeClr val="accent4"/>
          </a:fillRef>
          <a:effectRef idx="1">
            <a:schemeClr val="accent4"/>
          </a:effectRef>
          <a:fontRef idx="minor">
            <a:schemeClr val="dk1"/>
          </a:fontRef>
        </p:style>
        <p:txBody>
          <a:bodyPr>
            <a:spAutoFit/>
          </a:bodyPr>
          <a:lstStyle/>
          <a:p>
            <a:pPr algn="ctr">
              <a:defRPr/>
            </a:pPr>
            <a:r>
              <a:rPr lang="en-US" sz="1400" b="1" dirty="0">
                <a:solidFill>
                  <a:srgbClr val="000000"/>
                </a:solidFill>
                <a:ea typeface="ＭＳ Ｐゴシック" pitchFamily="-111" charset="-128"/>
              </a:rPr>
              <a:t>Example, p. 15</a:t>
            </a:r>
            <a:endParaRPr lang="en-US" sz="1400" dirty="0">
              <a:solidFill>
                <a:srgbClr val="000000"/>
              </a:solidFill>
              <a:ea typeface="ＭＳ Ｐゴシック" pitchFamily="-111" charset="-128"/>
            </a:endParaRPr>
          </a:p>
        </p:txBody>
      </p:sp>
      <p:graphicFrame>
        <p:nvGraphicFramePr>
          <p:cNvPr id="13" name="Table 12"/>
          <p:cNvGraphicFramePr>
            <a:graphicFrameLocks noGrp="1"/>
          </p:cNvGraphicFramePr>
          <p:nvPr/>
        </p:nvGraphicFramePr>
        <p:xfrm>
          <a:off x="269875" y="1104900"/>
          <a:ext cx="4360863" cy="2324104"/>
        </p:xfrm>
        <a:graphic>
          <a:graphicData uri="http://schemas.openxmlformats.org/drawingml/2006/table">
            <a:tbl>
              <a:tblPr/>
              <a:tblGrid>
                <a:gridCol w="2468563"/>
                <a:gridCol w="728662"/>
                <a:gridCol w="581025"/>
                <a:gridCol w="582613"/>
              </a:tblGrid>
              <a:tr h="290513">
                <a:tc gridSpan="4">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Arial" charset="0"/>
                          <a:ea typeface="ＭＳ Ｐゴシック" pitchFamily="-111" charset="-128"/>
                        </a:rPr>
                        <a:t>Young adults by gender and chance of getting rich</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lang="en-US"/>
                    </a:p>
                  </a:txBody>
                  <a:tcPr/>
                </a:tc>
                <a:tc hMerge="1">
                  <a:txBody>
                    <a:bodyPr/>
                    <a:lstStyle/>
                    <a:p>
                      <a:endParaRPr lang="en-US"/>
                    </a:p>
                  </a:txBody>
                  <a:tcPr/>
                </a:tc>
                <a:tc hMerge="1">
                  <a:txBody>
                    <a:bodyPr/>
                    <a:lstStyle/>
                    <a:p>
                      <a:endParaRPr lang="en-US"/>
                    </a:p>
                  </a:txBody>
                  <a:tcPr/>
                </a:tc>
              </a:tr>
              <a:tr h="290513">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smtClean="0">
                        <a:ln>
                          <a:noFill/>
                        </a:ln>
                        <a:solidFill>
                          <a:schemeClr val="tx1"/>
                        </a:solidFill>
                        <a:effectLst/>
                        <a:latin typeface="Arial" charset="0"/>
                        <a:ea typeface="ＭＳ Ｐゴシック" pitchFamily="-111" charset="-128"/>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Arial" charset="0"/>
                          <a:ea typeface="ＭＳ Ｐゴシック" pitchFamily="-111" charset="-128"/>
                        </a:rPr>
                        <a:t>Female</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Arial" charset="0"/>
                          <a:ea typeface="ＭＳ Ｐゴシック" pitchFamily="-111" charset="-128"/>
                        </a:rPr>
                        <a:t>Male</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Arial" charset="0"/>
                          <a:ea typeface="ＭＳ Ｐゴシック" pitchFamily="-111" charset="-128"/>
                        </a:rPr>
                        <a:t>Total</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90513">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Arial" charset="0"/>
                          <a:ea typeface="ＭＳ Ｐゴシック" pitchFamily="-111" charset="-128"/>
                        </a:rPr>
                        <a:t>Almost no chance</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Arial" charset="0"/>
                          <a:ea typeface="ＭＳ Ｐゴシック" pitchFamily="-111" charset="-128"/>
                        </a:rPr>
                        <a:t>96</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Arial" charset="0"/>
                          <a:ea typeface="ＭＳ Ｐゴシック" pitchFamily="-111" charset="-128"/>
                        </a:rPr>
                        <a:t>98</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Arial" charset="0"/>
                          <a:ea typeface="ＭＳ Ｐゴシック" pitchFamily="-111" charset="-128"/>
                        </a:rPr>
                        <a:t>194</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90513">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Arial" charset="0"/>
                          <a:ea typeface="ＭＳ Ｐゴシック" pitchFamily="-111" charset="-128"/>
                        </a:rPr>
                        <a:t>Some chance, but probably not</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Arial" charset="0"/>
                          <a:ea typeface="ＭＳ Ｐゴシック" pitchFamily="-111" charset="-128"/>
                        </a:rPr>
                        <a:t>426</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Arial" charset="0"/>
                          <a:ea typeface="ＭＳ Ｐゴシック" pitchFamily="-111" charset="-128"/>
                        </a:rPr>
                        <a:t>286</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Arial" charset="0"/>
                          <a:ea typeface="ＭＳ Ｐゴシック" pitchFamily="-111" charset="-128"/>
                        </a:rPr>
                        <a:t>712</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90513">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Arial" charset="0"/>
                          <a:ea typeface="ＭＳ Ｐゴシック" pitchFamily="-111" charset="-128"/>
                        </a:rPr>
                        <a:t>A 50-50 chance</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Arial" charset="0"/>
                          <a:ea typeface="ＭＳ Ｐゴシック" pitchFamily="-111" charset="-128"/>
                        </a:rPr>
                        <a:t>696</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Arial" charset="0"/>
                          <a:ea typeface="ＭＳ Ｐゴシック" pitchFamily="-111" charset="-128"/>
                        </a:rPr>
                        <a:t>720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Arial" charset="0"/>
                          <a:ea typeface="ＭＳ Ｐゴシック" pitchFamily="-111" charset="-128"/>
                        </a:rPr>
                        <a:t>1416</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90513">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Arial" charset="0"/>
                          <a:ea typeface="ＭＳ Ｐゴシック" pitchFamily="-111" charset="-128"/>
                        </a:rPr>
                        <a:t>A good chance</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Arial" charset="0"/>
                          <a:ea typeface="ＭＳ Ｐゴシック" pitchFamily="-111" charset="-128"/>
                        </a:rPr>
                        <a:t>663</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Arial" charset="0"/>
                          <a:ea typeface="ＭＳ Ｐゴシック" pitchFamily="-111" charset="-128"/>
                        </a:rPr>
                        <a:t>758</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Arial" charset="0"/>
                          <a:ea typeface="ＭＳ Ｐゴシック" pitchFamily="-111" charset="-128"/>
                        </a:rPr>
                        <a:t>1421</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90513">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Arial" charset="0"/>
                          <a:ea typeface="ＭＳ Ｐゴシック" pitchFamily="-111" charset="-128"/>
                        </a:rPr>
                        <a:t>Almost certain</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Arial" charset="0"/>
                          <a:ea typeface="ＭＳ Ｐゴシック" pitchFamily="-111" charset="-128"/>
                        </a:rPr>
                        <a:t>486</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Arial" charset="0"/>
                          <a:ea typeface="ＭＳ Ｐゴシック" pitchFamily="-111" charset="-128"/>
                        </a:rPr>
                        <a:t>597</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Arial" charset="0"/>
                          <a:ea typeface="ＭＳ Ｐゴシック" pitchFamily="-111" charset="-128"/>
                        </a:rPr>
                        <a:t>1083</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90513">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Arial" charset="0"/>
                          <a:ea typeface="ＭＳ Ｐゴシック" pitchFamily="-111" charset="-128"/>
                        </a:rPr>
                        <a:t>Total</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Arial" charset="0"/>
                          <a:ea typeface="ＭＳ Ｐゴシック" pitchFamily="-111" charset="-128"/>
                        </a:rPr>
                        <a:t>2367</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Arial" charset="0"/>
                          <a:ea typeface="ＭＳ Ｐゴシック" pitchFamily="-111" charset="-128"/>
                        </a:rPr>
                        <a:t>2459</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Arial" charset="0"/>
                          <a:ea typeface="ＭＳ Ｐゴシック" pitchFamily="-111" charset="-128"/>
                        </a:rPr>
                        <a:t>4826</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bl>
          </a:graphicData>
        </a:graphic>
      </p:graphicFrame>
      <p:graphicFrame>
        <p:nvGraphicFramePr>
          <p:cNvPr id="14" name="Table 13"/>
          <p:cNvGraphicFramePr>
            <a:graphicFrameLocks noGrp="1"/>
          </p:cNvGraphicFramePr>
          <p:nvPr/>
        </p:nvGraphicFramePr>
        <p:xfrm>
          <a:off x="174625" y="3563938"/>
          <a:ext cx="2516188" cy="2933700"/>
        </p:xfrm>
        <a:graphic>
          <a:graphicData uri="http://schemas.openxmlformats.org/drawingml/2006/table">
            <a:tbl>
              <a:tblPr/>
              <a:tblGrid>
                <a:gridCol w="1420813"/>
                <a:gridCol w="1095375"/>
              </a:tblGrid>
              <a:tr h="342900">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smtClean="0">
                          <a:ln>
                            <a:noFill/>
                          </a:ln>
                          <a:solidFill>
                            <a:schemeClr val="tx1"/>
                          </a:solidFill>
                          <a:effectLst/>
                          <a:latin typeface="Arial" charset="0"/>
                          <a:ea typeface="ＭＳ Ｐゴシック" pitchFamily="-111" charset="-128"/>
                        </a:rPr>
                        <a:t>Response</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smtClean="0">
                          <a:ln>
                            <a:noFill/>
                          </a:ln>
                          <a:solidFill>
                            <a:schemeClr val="tx1"/>
                          </a:solidFill>
                          <a:effectLst/>
                          <a:latin typeface="Arial" charset="0"/>
                          <a:ea typeface="ＭＳ Ｐゴシック" pitchFamily="-111" charset="-128"/>
                        </a:rPr>
                        <a:t>Male</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4290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Arial" charset="0"/>
                          <a:ea typeface="ＭＳ Ｐゴシック" pitchFamily="-111" charset="-128"/>
                        </a:rPr>
                        <a:t>Almost no chance</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smtClean="0">
                          <a:ln>
                            <a:noFill/>
                          </a:ln>
                          <a:solidFill>
                            <a:schemeClr val="tx1"/>
                          </a:solidFill>
                          <a:effectLst/>
                          <a:latin typeface="Arial" charset="0"/>
                          <a:ea typeface="ＭＳ Ｐゴシック" pitchFamily="-111" charset="-128"/>
                        </a:rPr>
                        <a:t>98/2459 = </a:t>
                      </a:r>
                      <a:r>
                        <a:rPr kumimoji="0" lang="en-US" sz="1400" b="1" i="0" u="none" strike="noStrike" cap="none" normalizeH="0" baseline="0" smtClean="0">
                          <a:ln>
                            <a:noFill/>
                          </a:ln>
                          <a:solidFill>
                            <a:schemeClr val="tx1"/>
                          </a:solidFill>
                          <a:effectLst/>
                          <a:latin typeface="Arial" charset="0"/>
                          <a:ea typeface="ＭＳ Ｐゴシック" pitchFamily="-111" charset="-128"/>
                        </a:rPr>
                        <a:t>4.0%</a:t>
                      </a:r>
                      <a:r>
                        <a:rPr kumimoji="0" lang="en-US" sz="1400" b="0" i="0" u="none" strike="noStrike" cap="none" normalizeH="0" baseline="0" smtClean="0">
                          <a:ln>
                            <a:noFill/>
                          </a:ln>
                          <a:solidFill>
                            <a:schemeClr val="tx1"/>
                          </a:solidFill>
                          <a:effectLst/>
                          <a:latin typeface="Arial" charset="0"/>
                          <a:ea typeface="ＭＳ Ｐゴシック" pitchFamily="-111" charset="-128"/>
                        </a:rPr>
                        <a:t> </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4290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Arial" charset="0"/>
                          <a:ea typeface="ＭＳ Ｐゴシック" pitchFamily="-111" charset="-128"/>
                        </a:rPr>
                        <a:t>Some chance</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smtClean="0">
                          <a:ln>
                            <a:noFill/>
                          </a:ln>
                          <a:solidFill>
                            <a:schemeClr val="tx1"/>
                          </a:solidFill>
                          <a:effectLst/>
                          <a:latin typeface="Arial" charset="0"/>
                          <a:ea typeface="ＭＳ Ｐゴシック" pitchFamily="-111" charset="-128"/>
                        </a:rPr>
                        <a:t>286/2459 = </a:t>
                      </a:r>
                      <a:r>
                        <a:rPr kumimoji="0" lang="en-US" sz="1400" b="1" i="0" u="none" strike="noStrike" cap="none" normalizeH="0" baseline="0" smtClean="0">
                          <a:ln>
                            <a:noFill/>
                          </a:ln>
                          <a:solidFill>
                            <a:schemeClr val="tx1"/>
                          </a:solidFill>
                          <a:effectLst/>
                          <a:latin typeface="Arial" charset="0"/>
                          <a:ea typeface="ＭＳ Ｐゴシック" pitchFamily="-111" charset="-128"/>
                        </a:rPr>
                        <a:t>11.6%</a:t>
                      </a:r>
                      <a:endParaRPr kumimoji="0" lang="en-US" sz="1400" b="0" i="0" u="none" strike="noStrike" cap="none" normalizeH="0" baseline="0" smtClean="0">
                        <a:ln>
                          <a:noFill/>
                        </a:ln>
                        <a:solidFill>
                          <a:schemeClr val="tx1"/>
                        </a:solidFill>
                        <a:effectLst/>
                        <a:latin typeface="Arial" charset="0"/>
                        <a:ea typeface="ＭＳ Ｐゴシック" pitchFamily="-111" charset="-128"/>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4290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Arial" charset="0"/>
                          <a:ea typeface="ＭＳ Ｐゴシック" pitchFamily="-111" charset="-128"/>
                        </a:rPr>
                        <a:t>A 50-50 chance</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smtClean="0">
                          <a:ln>
                            <a:noFill/>
                          </a:ln>
                          <a:solidFill>
                            <a:schemeClr val="tx1"/>
                          </a:solidFill>
                          <a:effectLst/>
                          <a:latin typeface="Arial" charset="0"/>
                          <a:ea typeface="ＭＳ Ｐゴシック" pitchFamily="-111" charset="-128"/>
                        </a:rPr>
                        <a:t>720/2459 = </a:t>
                      </a:r>
                      <a:r>
                        <a:rPr kumimoji="0" lang="en-US" sz="1400" b="1" i="0" u="none" strike="noStrike" cap="none" normalizeH="0" baseline="0" smtClean="0">
                          <a:ln>
                            <a:noFill/>
                          </a:ln>
                          <a:solidFill>
                            <a:schemeClr val="tx1"/>
                          </a:solidFill>
                          <a:effectLst/>
                          <a:latin typeface="Arial" charset="0"/>
                          <a:ea typeface="ＭＳ Ｐゴシック" pitchFamily="-111" charset="-128"/>
                        </a:rPr>
                        <a:t>29.3%</a:t>
                      </a:r>
                      <a:endParaRPr kumimoji="0" lang="en-US" sz="1400" b="0" i="0" u="none" strike="noStrike" cap="none" normalizeH="0" baseline="0" smtClean="0">
                        <a:ln>
                          <a:noFill/>
                        </a:ln>
                        <a:solidFill>
                          <a:schemeClr val="tx1"/>
                        </a:solidFill>
                        <a:effectLst/>
                        <a:latin typeface="Arial" charset="0"/>
                        <a:ea typeface="ＭＳ Ｐゴシック" pitchFamily="-111" charset="-128"/>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4290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Arial" charset="0"/>
                          <a:ea typeface="ＭＳ Ｐゴシック" pitchFamily="-111" charset="-128"/>
                        </a:rPr>
                        <a:t>A good chance</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smtClean="0">
                          <a:ln>
                            <a:noFill/>
                          </a:ln>
                          <a:solidFill>
                            <a:schemeClr val="tx1"/>
                          </a:solidFill>
                          <a:effectLst/>
                          <a:latin typeface="Arial" charset="0"/>
                          <a:ea typeface="ＭＳ Ｐゴシック" pitchFamily="-111" charset="-128"/>
                        </a:rPr>
                        <a:t>758/2459 = </a:t>
                      </a:r>
                      <a:r>
                        <a:rPr kumimoji="0" lang="en-US" sz="1400" b="1" i="0" u="none" strike="noStrike" cap="none" normalizeH="0" baseline="0" smtClean="0">
                          <a:ln>
                            <a:noFill/>
                          </a:ln>
                          <a:solidFill>
                            <a:schemeClr val="tx1"/>
                          </a:solidFill>
                          <a:effectLst/>
                          <a:latin typeface="Arial" charset="0"/>
                          <a:ea typeface="ＭＳ Ｐゴシック" pitchFamily="-111" charset="-128"/>
                        </a:rPr>
                        <a:t>30.8%</a:t>
                      </a:r>
                      <a:endParaRPr kumimoji="0" lang="en-US" sz="1400" b="0" i="0" u="none" strike="noStrike" cap="none" normalizeH="0" baseline="0" smtClean="0">
                        <a:ln>
                          <a:noFill/>
                        </a:ln>
                        <a:solidFill>
                          <a:schemeClr val="tx1"/>
                        </a:solidFill>
                        <a:effectLst/>
                        <a:latin typeface="Arial" charset="0"/>
                        <a:ea typeface="ＭＳ Ｐゴシック" pitchFamily="-111" charset="-128"/>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4290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Arial" charset="0"/>
                          <a:ea typeface="ＭＳ Ｐゴシック" pitchFamily="-111" charset="-128"/>
                        </a:rPr>
                        <a:t>Almost certain</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smtClean="0">
                          <a:ln>
                            <a:noFill/>
                          </a:ln>
                          <a:solidFill>
                            <a:schemeClr val="tx1"/>
                          </a:solidFill>
                          <a:effectLst/>
                          <a:latin typeface="Arial" charset="0"/>
                          <a:ea typeface="ＭＳ Ｐゴシック" pitchFamily="-111" charset="-128"/>
                        </a:rPr>
                        <a:t>597/2459 = </a:t>
                      </a:r>
                      <a:r>
                        <a:rPr kumimoji="0" lang="en-US" sz="1400" b="1" i="0" u="none" strike="noStrike" cap="none" normalizeH="0" baseline="0" smtClean="0">
                          <a:ln>
                            <a:noFill/>
                          </a:ln>
                          <a:solidFill>
                            <a:schemeClr val="tx1"/>
                          </a:solidFill>
                          <a:effectLst/>
                          <a:latin typeface="Arial" charset="0"/>
                          <a:ea typeface="ＭＳ Ｐゴシック" pitchFamily="-111" charset="-128"/>
                        </a:rPr>
                        <a:t>24.3%</a:t>
                      </a:r>
                      <a:endParaRPr kumimoji="0" lang="en-US" sz="1400" b="0" i="0" u="none" strike="noStrike" cap="none" normalizeH="0" baseline="0" smtClean="0">
                        <a:ln>
                          <a:noFill/>
                        </a:ln>
                        <a:solidFill>
                          <a:schemeClr val="tx1"/>
                        </a:solidFill>
                        <a:effectLst/>
                        <a:latin typeface="Arial" charset="0"/>
                        <a:ea typeface="ＭＳ Ｐゴシック" pitchFamily="-111" charset="-128"/>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15" name="Curved Down Arrow 14"/>
          <p:cNvSpPr/>
          <p:nvPr/>
        </p:nvSpPr>
        <p:spPr>
          <a:xfrm rot="18246188" flipH="1">
            <a:off x="631825" y="1841500"/>
            <a:ext cx="3278188" cy="1106488"/>
          </a:xfrm>
          <a:prstGeom prst="curvedDownArrow">
            <a:avLst>
              <a:gd name="adj1" fmla="val 25000"/>
              <a:gd name="adj2" fmla="val 50000"/>
              <a:gd name="adj3" fmla="val 28504"/>
            </a:avLst>
          </a:prstGeom>
        </p:spPr>
        <p:style>
          <a:lnRef idx="1">
            <a:schemeClr val="accent4"/>
          </a:lnRef>
          <a:fillRef idx="3">
            <a:schemeClr val="accent4"/>
          </a:fillRef>
          <a:effectRef idx="2">
            <a:schemeClr val="accent4"/>
          </a:effectRef>
          <a:fontRef idx="minor">
            <a:schemeClr val="lt1"/>
          </a:fontRef>
        </p:style>
        <p:txBody>
          <a:bodyPr anchor="ctr"/>
          <a:lstStyle/>
          <a:p>
            <a:pPr algn="ctr" fontAlgn="auto">
              <a:spcBef>
                <a:spcPts val="0"/>
              </a:spcBef>
              <a:spcAft>
                <a:spcPts val="0"/>
              </a:spcAft>
              <a:defRPr/>
            </a:pPr>
            <a:endParaRPr lang="en-US">
              <a:solidFill>
                <a:schemeClr val="tx1"/>
              </a:solidFill>
            </a:endParaRPr>
          </a:p>
        </p:txBody>
      </p:sp>
      <p:graphicFrame>
        <p:nvGraphicFramePr>
          <p:cNvPr id="16" name="Table 15"/>
          <p:cNvGraphicFramePr>
            <a:graphicFrameLocks noGrp="1"/>
          </p:cNvGraphicFramePr>
          <p:nvPr/>
        </p:nvGraphicFramePr>
        <p:xfrm>
          <a:off x="2690813" y="3563938"/>
          <a:ext cx="1130300" cy="2938523"/>
        </p:xfrm>
        <a:graphic>
          <a:graphicData uri="http://schemas.openxmlformats.org/drawingml/2006/table">
            <a:tbl>
              <a:tblPr/>
              <a:tblGrid>
                <a:gridCol w="1130300"/>
              </a:tblGrid>
              <a:tr h="342847">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smtClean="0">
                          <a:ln>
                            <a:noFill/>
                          </a:ln>
                          <a:solidFill>
                            <a:schemeClr val="tx1"/>
                          </a:solidFill>
                          <a:effectLst/>
                          <a:latin typeface="Arial" charset="0"/>
                          <a:ea typeface="ＭＳ Ｐゴシック" pitchFamily="-111" charset="-128"/>
                        </a:rPr>
                        <a:t>Female</a:t>
                      </a:r>
                    </a:p>
                  </a:txBody>
                  <a:tcPr marT="45713" marB="4571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18125">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smtClean="0">
                          <a:ln>
                            <a:noFill/>
                          </a:ln>
                          <a:solidFill>
                            <a:schemeClr val="tx1"/>
                          </a:solidFill>
                          <a:effectLst/>
                          <a:latin typeface="Arial" charset="0"/>
                          <a:ea typeface="ＭＳ Ｐゴシック" pitchFamily="-111" charset="-128"/>
                        </a:rPr>
                        <a:t>96/2367 = </a:t>
                      </a:r>
                      <a:r>
                        <a:rPr kumimoji="0" lang="en-US" sz="1400" b="1" i="0" u="none" strike="noStrike" cap="none" normalizeH="0" baseline="0" smtClean="0">
                          <a:ln>
                            <a:noFill/>
                          </a:ln>
                          <a:solidFill>
                            <a:schemeClr val="tx1"/>
                          </a:solidFill>
                          <a:effectLst/>
                          <a:latin typeface="Arial" charset="0"/>
                          <a:ea typeface="ＭＳ Ｐゴシック" pitchFamily="-111" charset="-128"/>
                        </a:rPr>
                        <a:t>4.1%</a:t>
                      </a:r>
                      <a:endParaRPr kumimoji="0" lang="en-US" sz="1400" b="0" i="0" u="none" strike="noStrike" cap="none" normalizeH="0" baseline="0" smtClean="0">
                        <a:ln>
                          <a:noFill/>
                        </a:ln>
                        <a:solidFill>
                          <a:schemeClr val="tx1"/>
                        </a:solidFill>
                        <a:effectLst/>
                        <a:latin typeface="Arial" charset="0"/>
                        <a:ea typeface="ＭＳ Ｐゴシック" pitchFamily="-111" charset="-128"/>
                      </a:endParaRPr>
                    </a:p>
                  </a:txBody>
                  <a:tcPr marT="45713" marB="4571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18125">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smtClean="0">
                          <a:ln>
                            <a:noFill/>
                          </a:ln>
                          <a:solidFill>
                            <a:schemeClr val="tx1"/>
                          </a:solidFill>
                          <a:effectLst/>
                          <a:latin typeface="Arial" charset="0"/>
                          <a:ea typeface="ＭＳ Ｐゴシック" pitchFamily="-111" charset="-128"/>
                        </a:rPr>
                        <a:t>426/2367 = </a:t>
                      </a:r>
                      <a:r>
                        <a:rPr kumimoji="0" lang="en-US" sz="1400" b="1" i="0" u="none" strike="noStrike" cap="none" normalizeH="0" baseline="0" smtClean="0">
                          <a:ln>
                            <a:noFill/>
                          </a:ln>
                          <a:solidFill>
                            <a:schemeClr val="tx1"/>
                          </a:solidFill>
                          <a:effectLst/>
                          <a:latin typeface="Arial" charset="0"/>
                          <a:ea typeface="ＭＳ Ｐゴシック" pitchFamily="-111" charset="-128"/>
                        </a:rPr>
                        <a:t>18.0%</a:t>
                      </a:r>
                      <a:endParaRPr kumimoji="0" lang="en-US" sz="1400" b="0" i="0" u="none" strike="noStrike" cap="none" normalizeH="0" baseline="0" smtClean="0">
                        <a:ln>
                          <a:noFill/>
                        </a:ln>
                        <a:solidFill>
                          <a:schemeClr val="tx1"/>
                        </a:solidFill>
                        <a:effectLst/>
                        <a:latin typeface="Arial" charset="0"/>
                        <a:ea typeface="ＭＳ Ｐゴシック" pitchFamily="-111" charset="-128"/>
                      </a:endParaRPr>
                    </a:p>
                  </a:txBody>
                  <a:tcPr marT="45713" marB="4571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18125">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smtClean="0">
                          <a:ln>
                            <a:noFill/>
                          </a:ln>
                          <a:solidFill>
                            <a:schemeClr val="tx1"/>
                          </a:solidFill>
                          <a:effectLst/>
                          <a:latin typeface="Arial" charset="0"/>
                          <a:ea typeface="ＭＳ Ｐゴシック" pitchFamily="-111" charset="-128"/>
                        </a:rPr>
                        <a:t>696/2367 = </a:t>
                      </a:r>
                      <a:r>
                        <a:rPr kumimoji="0" lang="en-US" sz="1400" b="1" i="0" u="none" strike="noStrike" cap="none" normalizeH="0" baseline="0" smtClean="0">
                          <a:ln>
                            <a:noFill/>
                          </a:ln>
                          <a:solidFill>
                            <a:schemeClr val="tx1"/>
                          </a:solidFill>
                          <a:effectLst/>
                          <a:latin typeface="Arial" charset="0"/>
                          <a:ea typeface="ＭＳ Ｐゴシック" pitchFamily="-111" charset="-128"/>
                        </a:rPr>
                        <a:t>29.4%</a:t>
                      </a:r>
                      <a:endParaRPr kumimoji="0" lang="en-US" sz="1400" b="0" i="0" u="none" strike="noStrike" cap="none" normalizeH="0" baseline="0" smtClean="0">
                        <a:ln>
                          <a:noFill/>
                        </a:ln>
                        <a:solidFill>
                          <a:schemeClr val="tx1"/>
                        </a:solidFill>
                        <a:effectLst/>
                        <a:latin typeface="Arial" charset="0"/>
                        <a:ea typeface="ＭＳ Ｐゴシック" pitchFamily="-111" charset="-128"/>
                      </a:endParaRPr>
                    </a:p>
                  </a:txBody>
                  <a:tcPr marT="45713" marB="4571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20619">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smtClean="0">
                          <a:ln>
                            <a:noFill/>
                          </a:ln>
                          <a:solidFill>
                            <a:schemeClr val="tx1"/>
                          </a:solidFill>
                          <a:effectLst/>
                          <a:latin typeface="Arial" charset="0"/>
                          <a:ea typeface="ＭＳ Ｐゴシック" pitchFamily="-111" charset="-128"/>
                        </a:rPr>
                        <a:t>663/2367 = </a:t>
                      </a:r>
                      <a:r>
                        <a:rPr kumimoji="0" lang="en-US" sz="1400" b="1" i="0" u="none" strike="noStrike" cap="none" normalizeH="0" baseline="0" smtClean="0">
                          <a:ln>
                            <a:noFill/>
                          </a:ln>
                          <a:solidFill>
                            <a:schemeClr val="tx1"/>
                          </a:solidFill>
                          <a:effectLst/>
                          <a:latin typeface="Arial" charset="0"/>
                          <a:ea typeface="ＭＳ Ｐゴシック" pitchFamily="-111" charset="-128"/>
                        </a:rPr>
                        <a:t>28.0%</a:t>
                      </a:r>
                      <a:endParaRPr kumimoji="0" lang="en-US" sz="1400" b="0" i="0" u="none" strike="noStrike" cap="none" normalizeH="0" baseline="0" smtClean="0">
                        <a:ln>
                          <a:noFill/>
                        </a:ln>
                        <a:solidFill>
                          <a:schemeClr val="tx1"/>
                        </a:solidFill>
                        <a:effectLst/>
                        <a:latin typeface="Arial" charset="0"/>
                        <a:ea typeface="ＭＳ Ｐゴシック" pitchFamily="-111" charset="-128"/>
                      </a:endParaRPr>
                    </a:p>
                  </a:txBody>
                  <a:tcPr marT="45713" marB="4571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20619">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smtClean="0">
                          <a:ln>
                            <a:noFill/>
                          </a:ln>
                          <a:solidFill>
                            <a:schemeClr val="tx1"/>
                          </a:solidFill>
                          <a:effectLst/>
                          <a:latin typeface="Arial" charset="0"/>
                          <a:ea typeface="ＭＳ Ｐゴシック" pitchFamily="-111" charset="-128"/>
                        </a:rPr>
                        <a:t>486/2367 = </a:t>
                      </a:r>
                      <a:r>
                        <a:rPr kumimoji="0" lang="en-US" sz="1400" b="1" i="0" u="none" strike="noStrike" cap="none" normalizeH="0" baseline="0" smtClean="0">
                          <a:ln>
                            <a:noFill/>
                          </a:ln>
                          <a:solidFill>
                            <a:schemeClr val="tx1"/>
                          </a:solidFill>
                          <a:effectLst/>
                          <a:latin typeface="Arial" charset="0"/>
                          <a:ea typeface="ＭＳ Ｐゴシック" pitchFamily="-111" charset="-128"/>
                        </a:rPr>
                        <a:t>20.5%</a:t>
                      </a:r>
                      <a:endParaRPr kumimoji="0" lang="en-US" sz="1400" b="0" i="0" u="none" strike="noStrike" cap="none" normalizeH="0" baseline="0" smtClean="0">
                        <a:ln>
                          <a:noFill/>
                        </a:ln>
                        <a:solidFill>
                          <a:schemeClr val="tx1"/>
                        </a:solidFill>
                        <a:effectLst/>
                        <a:latin typeface="Arial" charset="0"/>
                        <a:ea typeface="ＭＳ Ｐゴシック" pitchFamily="-111" charset="-128"/>
                      </a:endParaRPr>
                    </a:p>
                  </a:txBody>
                  <a:tcPr marT="45713" marB="4571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bl>
          </a:graphicData>
        </a:graphic>
      </p:graphicFrame>
      <p:graphicFrame>
        <p:nvGraphicFramePr>
          <p:cNvPr id="17" name="Chart 16"/>
          <p:cNvGraphicFramePr>
            <a:graphicFrameLocks/>
          </p:cNvGraphicFramePr>
          <p:nvPr/>
        </p:nvGraphicFramePr>
        <p:xfrm>
          <a:off x="4064000" y="3213100"/>
          <a:ext cx="4968875" cy="3613150"/>
        </p:xfrm>
        <a:graphic>
          <a:graphicData uri="http://schemas.openxmlformats.org/presentationml/2006/ole">
            <mc:AlternateContent xmlns:mc="http://schemas.openxmlformats.org/markup-compatibility/2006">
              <mc:Choice xmlns:v="urn:schemas-microsoft-com:vml" Requires="v">
                <p:oleObj spid="_x0000_s24668" name="Chart" r:id="rId4" imgW="4968671" imgH="3615241" progId="Excel.Chart.8">
                  <p:embed/>
                </p:oleObj>
              </mc:Choice>
              <mc:Fallback>
                <p:oleObj name="Chart" r:id="rId4" imgW="4968671" imgH="3615241" progId="Excel.Chart.8">
                  <p:embed/>
                  <p:pic>
                    <p:nvPicPr>
                      <p:cNvPr id="0" name="Chart 16"/>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064000" y="3213100"/>
                        <a:ext cx="4968875" cy="36131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8" name="Curved Down Arrow 17"/>
          <p:cNvSpPr/>
          <p:nvPr/>
        </p:nvSpPr>
        <p:spPr>
          <a:xfrm rot="10800000" flipH="1">
            <a:off x="2630488" y="6164263"/>
            <a:ext cx="1792287" cy="482600"/>
          </a:xfrm>
          <a:prstGeom prst="curvedDownArrow">
            <a:avLst>
              <a:gd name="adj1" fmla="val 25000"/>
              <a:gd name="adj2" fmla="val 50000"/>
              <a:gd name="adj3" fmla="val 28504"/>
            </a:avLst>
          </a:prstGeom>
        </p:spPr>
        <p:style>
          <a:lnRef idx="1">
            <a:schemeClr val="accent4"/>
          </a:lnRef>
          <a:fillRef idx="3">
            <a:schemeClr val="accent4"/>
          </a:fillRef>
          <a:effectRef idx="2">
            <a:schemeClr val="accent4"/>
          </a:effectRef>
          <a:fontRef idx="minor">
            <a:schemeClr val="lt1"/>
          </a:fontRef>
        </p:style>
        <p:txBody>
          <a:bodyPr anchor="ctr"/>
          <a:lstStyle/>
          <a:p>
            <a:pPr algn="ctr" fontAlgn="auto">
              <a:spcBef>
                <a:spcPts val="0"/>
              </a:spcBef>
              <a:spcAft>
                <a:spcPts val="0"/>
              </a:spcAft>
              <a:defRPr/>
            </a:pPr>
            <a:endParaRPr lang="en-US">
              <a:solidFill>
                <a:schemeClr val="tx1"/>
              </a:solidFill>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1000"/>
                                        <p:tgtEl>
                                          <p:spTgt spid="14"/>
                                        </p:tgtEl>
                                      </p:cBhvr>
                                    </p:animEffect>
                                  </p:childTnLst>
                                </p:cTn>
                              </p:par>
                              <p:par>
                                <p:cTn id="8" presetID="10" presetClass="entr" presetSubtype="0" fill="hold" nodeType="withEffect">
                                  <p:stCondLst>
                                    <p:cond delay="0"/>
                                  </p:stCondLst>
                                  <p:childTnLst>
                                    <p:set>
                                      <p:cBhvr>
                                        <p:cTn id="9" dur="1" fill="hold">
                                          <p:stCondLst>
                                            <p:cond delay="0"/>
                                          </p:stCondLst>
                                        </p:cTn>
                                        <p:tgtEl>
                                          <p:spTgt spid="15"/>
                                        </p:tgtEl>
                                        <p:attrNameLst>
                                          <p:attrName>style.visibility</p:attrName>
                                        </p:attrNameLst>
                                      </p:cBhvr>
                                      <p:to>
                                        <p:strVal val="visible"/>
                                      </p:to>
                                    </p:set>
                                    <p:animEffect transition="in" filter="fade">
                                      <p:cBhvr>
                                        <p:cTn id="10" dur="1000"/>
                                        <p:tgtEl>
                                          <p:spTgt spid="15"/>
                                        </p:tgtEl>
                                      </p:cBhvr>
                                    </p:animEffect>
                                  </p:childTnLst>
                                </p:cTn>
                              </p:par>
                            </p:childTnLst>
                          </p:cTn>
                        </p:par>
                      </p:childTnLst>
                    </p:cTn>
                  </p:par>
                  <p:par>
                    <p:cTn id="11" fill="hold" nodeType="clickPar">
                      <p:stCondLst>
                        <p:cond delay="indefinite"/>
                      </p:stCondLst>
                      <p:childTnLst>
                        <p:par>
                          <p:cTn id="12" fill="hold" nodeType="withGroup">
                            <p:stCondLst>
                              <p:cond delay="0"/>
                            </p:stCondLst>
                            <p:childTnLst>
                              <p:par>
                                <p:cTn id="13" presetID="10" presetClass="entr" presetSubtype="0" fill="hold" nodeType="clickEffect">
                                  <p:stCondLst>
                                    <p:cond delay="0"/>
                                  </p:stCondLst>
                                  <p:childTnLst>
                                    <p:set>
                                      <p:cBhvr>
                                        <p:cTn id="14" dur="1" fill="hold">
                                          <p:stCondLst>
                                            <p:cond delay="0"/>
                                          </p:stCondLst>
                                        </p:cTn>
                                        <p:tgtEl>
                                          <p:spTgt spid="16"/>
                                        </p:tgtEl>
                                        <p:attrNameLst>
                                          <p:attrName>style.visibility</p:attrName>
                                        </p:attrNameLst>
                                      </p:cBhvr>
                                      <p:to>
                                        <p:strVal val="visible"/>
                                      </p:to>
                                    </p:set>
                                    <p:animEffect transition="in" filter="fade">
                                      <p:cBhvr>
                                        <p:cTn id="15" dur="1000"/>
                                        <p:tgtEl>
                                          <p:spTgt spid="16"/>
                                        </p:tgtEl>
                                      </p:cBhvr>
                                    </p:animEffect>
                                  </p:childTnLst>
                                </p:cTn>
                              </p:par>
                            </p:childTnLst>
                          </p:cTn>
                        </p:par>
                      </p:childTnLst>
                    </p:cTn>
                  </p:par>
                  <p:par>
                    <p:cTn id="16" fill="hold" nodeType="clickPar">
                      <p:stCondLst>
                        <p:cond delay="indefinite"/>
                      </p:stCondLst>
                      <p:childTnLst>
                        <p:par>
                          <p:cTn id="17" fill="hold" nodeType="withGroup">
                            <p:stCondLst>
                              <p:cond delay="0"/>
                            </p:stCondLst>
                            <p:childTnLst>
                              <p:par>
                                <p:cTn id="18" presetID="10" presetClass="entr" presetSubtype="0" fill="hold" nodeType="clickEffect">
                                  <p:stCondLst>
                                    <p:cond delay="0"/>
                                  </p:stCondLst>
                                  <p:childTnLst>
                                    <p:set>
                                      <p:cBhvr>
                                        <p:cTn id="19" dur="1" fill="hold">
                                          <p:stCondLst>
                                            <p:cond delay="0"/>
                                          </p:stCondLst>
                                        </p:cTn>
                                        <p:tgtEl>
                                          <p:spTgt spid="18"/>
                                        </p:tgtEl>
                                        <p:attrNameLst>
                                          <p:attrName>style.visibility</p:attrName>
                                        </p:attrNameLst>
                                      </p:cBhvr>
                                      <p:to>
                                        <p:strVal val="visible"/>
                                      </p:to>
                                    </p:set>
                                    <p:animEffect transition="in" filter="fade">
                                      <p:cBhvr>
                                        <p:cTn id="20" dur="1000"/>
                                        <p:tgtEl>
                                          <p:spTgt spid="18"/>
                                        </p:tgtEl>
                                      </p:cBhvr>
                                    </p:animEffect>
                                  </p:childTnLst>
                                </p:cTn>
                              </p:par>
                            </p:childTnLst>
                          </p:cTn>
                        </p:par>
                      </p:childTnLst>
                    </p:cTn>
                  </p:par>
                  <p:par>
                    <p:cTn id="21" fill="hold" nodeType="clickPar">
                      <p:stCondLst>
                        <p:cond delay="indefinite"/>
                      </p:stCondLst>
                      <p:childTnLst>
                        <p:par>
                          <p:cTn id="22" fill="hold" nodeType="withGroup">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17"/>
                                        </p:tgtEl>
                                        <p:attrNameLst>
                                          <p:attrName>style.visibility</p:attrName>
                                        </p:attrNameLst>
                                      </p:cBhvr>
                                      <p:to>
                                        <p:strVal val="visible"/>
                                      </p:to>
                                    </p:set>
                                    <p:animEffect transition="in" filter="fade">
                                      <p:cBhvr>
                                        <p:cTn id="25" dur="10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OleChart spid="17" grpId="0" animBg="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a:xfrm>
            <a:off x="457200" y="39688"/>
            <a:ext cx="8229600" cy="914400"/>
          </a:xfrm>
        </p:spPr>
        <p:txBody>
          <a:bodyPr/>
          <a:lstStyle/>
          <a:p>
            <a:pPr eaLnBrk="1" hangingPunct="1"/>
            <a:r>
              <a:rPr lang="en-US" altLang="en-US" sz="3600" b="1" smtClean="0"/>
              <a:t>Association</a:t>
            </a:r>
          </a:p>
        </p:txBody>
      </p:sp>
      <p:sp>
        <p:nvSpPr>
          <p:cNvPr id="5123" name="Rectangle 3"/>
          <p:cNvSpPr>
            <a:spLocks noGrp="1" noChangeArrowheads="1"/>
          </p:cNvSpPr>
          <p:nvPr>
            <p:ph type="body" idx="1"/>
          </p:nvPr>
        </p:nvSpPr>
        <p:spPr>
          <a:xfrm>
            <a:off x="457200" y="914400"/>
            <a:ext cx="8229600" cy="5410200"/>
          </a:xfrm>
        </p:spPr>
        <p:txBody>
          <a:bodyPr/>
          <a:lstStyle/>
          <a:p>
            <a:pPr marL="238125" lvl="1" indent="-238125">
              <a:buClr>
                <a:schemeClr val="tx1"/>
              </a:buClr>
              <a:buFont typeface="Arial" pitchFamily="34" charset="0"/>
              <a:buChar char="•"/>
              <a:defRPr/>
            </a:pPr>
            <a:r>
              <a:rPr lang="en-US" sz="2400" b="1" dirty="0" smtClean="0">
                <a:ea typeface="+mn-ea"/>
                <a:cs typeface="+mn-cs"/>
              </a:rPr>
              <a:t>To describe the association between the row and column variables, compare an appropriate set of conditional distributions.</a:t>
            </a:r>
          </a:p>
          <a:p>
            <a:pPr marL="695325" lvl="2" indent="-295275">
              <a:buClr>
                <a:schemeClr val="tx1"/>
              </a:buClr>
              <a:buFont typeface="Arial" pitchFamily="34" charset="0"/>
              <a:buChar char="•"/>
              <a:defRPr/>
            </a:pPr>
            <a:r>
              <a:rPr lang="en-US" sz="2000" b="1" dirty="0" smtClean="0">
                <a:ea typeface="+mn-ea"/>
                <a:cs typeface="+mn-cs"/>
              </a:rPr>
              <a:t>Positive association, as we will learn more about later, means as one variable goes up or down, the other follows suit</a:t>
            </a:r>
          </a:p>
          <a:p>
            <a:pPr marL="695325" lvl="2" indent="-295275">
              <a:buClr>
                <a:schemeClr val="tx1"/>
              </a:buClr>
              <a:buFont typeface="Arial" pitchFamily="34" charset="0"/>
              <a:buChar char="•"/>
              <a:defRPr/>
            </a:pPr>
            <a:r>
              <a:rPr lang="en-US" sz="2000" b="1" dirty="0" smtClean="0">
                <a:ea typeface="+mn-ea"/>
                <a:cs typeface="+mn-cs"/>
              </a:rPr>
              <a:t>Negative association means as one variable goes up, the other variable goes down (or vice versa)</a:t>
            </a:r>
          </a:p>
          <a:p>
            <a:pPr marL="238125" lvl="1" indent="-238125">
              <a:buClr>
                <a:schemeClr val="tx1"/>
              </a:buClr>
              <a:buFont typeface="Arial" pitchFamily="34" charset="0"/>
              <a:buChar char="•"/>
              <a:defRPr/>
            </a:pPr>
            <a:r>
              <a:rPr lang="en-US" sz="2400" b="1" dirty="0" smtClean="0">
                <a:ea typeface="+mn-ea"/>
                <a:cs typeface="+mn-cs"/>
              </a:rPr>
              <a:t>Even a strong association between two categorical variables can be influenced by other variables lurking in the background.</a:t>
            </a:r>
          </a:p>
          <a:p>
            <a:pPr marL="695325" lvl="2" indent="-295275">
              <a:buClr>
                <a:schemeClr val="tx1"/>
              </a:buClr>
              <a:buFont typeface="Arial" pitchFamily="34" charset="0"/>
              <a:buChar char="•"/>
              <a:defRPr/>
            </a:pPr>
            <a:r>
              <a:rPr lang="en-US" sz="2000" b="1" dirty="0" smtClean="0">
                <a:ea typeface="+mn-ea"/>
                <a:cs typeface="+mn-cs"/>
              </a:rPr>
              <a:t>Lurking variables are a very statistical term that students are likely to misuse</a:t>
            </a:r>
          </a:p>
          <a:p>
            <a:pPr marL="695325" lvl="2" indent="-295275">
              <a:buClr>
                <a:schemeClr val="tx1"/>
              </a:buClr>
              <a:buFont typeface="Arial" pitchFamily="34" charset="0"/>
              <a:buChar char="•"/>
              <a:defRPr/>
            </a:pPr>
            <a:r>
              <a:rPr lang="en-US" sz="2000" b="1" dirty="0" smtClean="0">
                <a:ea typeface="+mn-ea"/>
                <a:cs typeface="+mn-cs"/>
              </a:rPr>
              <a:t>Extraneous variable is a better term to use</a:t>
            </a: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34"/>
          <p:cNvSpPr>
            <a:spLocks noGrp="1" noChangeArrowheads="1"/>
          </p:cNvSpPr>
          <p:nvPr>
            <p:ph type="title"/>
          </p:nvPr>
        </p:nvSpPr>
        <p:spPr>
          <a:xfrm>
            <a:off x="457200" y="107950"/>
            <a:ext cx="8229600" cy="792163"/>
          </a:xfrm>
        </p:spPr>
        <p:txBody>
          <a:bodyPr/>
          <a:lstStyle/>
          <a:p>
            <a:r>
              <a:rPr lang="en-US" altLang="en-US" sz="3600" b="1" smtClean="0"/>
              <a:t>Charts for Both Data Types</a:t>
            </a:r>
          </a:p>
        </p:txBody>
      </p:sp>
      <p:graphicFrame>
        <p:nvGraphicFramePr>
          <p:cNvPr id="26627" name="Object 4"/>
          <p:cNvGraphicFramePr>
            <a:graphicFrameLocks noChangeAspect="1"/>
          </p:cNvGraphicFramePr>
          <p:nvPr>
            <p:ph sz="half" idx="4294967295"/>
          </p:nvPr>
        </p:nvGraphicFramePr>
        <p:xfrm>
          <a:off x="0" y="1371600"/>
          <a:ext cx="4038600" cy="2487613"/>
        </p:xfrm>
        <a:graphic>
          <a:graphicData uri="http://schemas.openxmlformats.org/presentationml/2006/ole">
            <mc:AlternateContent xmlns:mc="http://schemas.openxmlformats.org/markup-compatibility/2006">
              <mc:Choice xmlns:v="urn:schemas-microsoft-com:vml" Requires="v">
                <p:oleObj spid="_x0000_s26637" name="Chart" r:id="rId4" imgW="4391008" imgH="2705100" progId="MSGraph.Chart.8">
                  <p:embed followColorScheme="full"/>
                </p:oleObj>
              </mc:Choice>
              <mc:Fallback>
                <p:oleObj name="Chart" r:id="rId4" imgW="4391008" imgH="2705100" progId="MSGraph.Chart.8">
                  <p:embed followColorScheme="full"/>
                  <p:pic>
                    <p:nvPicPr>
                      <p:cNvPr id="0" name="Object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1371600"/>
                        <a:ext cx="4038600" cy="2487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26628" name="Object 5"/>
          <p:cNvGraphicFramePr>
            <a:graphicFrameLocks noChangeAspect="1"/>
          </p:cNvGraphicFramePr>
          <p:nvPr/>
        </p:nvGraphicFramePr>
        <p:xfrm>
          <a:off x="4562475" y="1371600"/>
          <a:ext cx="4352925" cy="2681288"/>
        </p:xfrm>
        <a:graphic>
          <a:graphicData uri="http://schemas.openxmlformats.org/presentationml/2006/ole">
            <mc:AlternateContent xmlns:mc="http://schemas.openxmlformats.org/markup-compatibility/2006">
              <mc:Choice xmlns:v="urn:schemas-microsoft-com:vml" Requires="v">
                <p:oleObj spid="_x0000_s26638" name="Chart" r:id="rId6" imgW="4391008" imgH="2705100" progId="MSGraph.Chart.8">
                  <p:embed followColorScheme="full"/>
                </p:oleObj>
              </mc:Choice>
              <mc:Fallback>
                <p:oleObj name="Chart" r:id="rId6" imgW="4391008" imgH="2705100" progId="MSGraph.Chart.8">
                  <p:embed followColorScheme="full"/>
                  <p:pic>
                    <p:nvPicPr>
                      <p:cNvPr id="0" name="Object 5"/>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562475" y="1371600"/>
                        <a:ext cx="4352925" cy="2681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26629" name="TextBox 8"/>
          <p:cNvSpPr txBox="1">
            <a:spLocks noChangeArrowheads="1"/>
          </p:cNvSpPr>
          <p:nvPr/>
        </p:nvSpPr>
        <p:spPr bwMode="auto">
          <a:xfrm>
            <a:off x="6096000" y="990600"/>
            <a:ext cx="2033588"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spcBef>
                <a:spcPct val="0"/>
              </a:spcBef>
              <a:buFontTx/>
              <a:buNone/>
            </a:pPr>
            <a:r>
              <a:rPr lang="en-US" altLang="en-US" sz="2400" b="1">
                <a:solidFill>
                  <a:srgbClr val="FF66FF"/>
                </a:solidFill>
              </a:rPr>
              <a:t>Pareto Chart</a:t>
            </a:r>
          </a:p>
        </p:txBody>
      </p:sp>
      <p:sp>
        <p:nvSpPr>
          <p:cNvPr id="26630" name="TextBox 9"/>
          <p:cNvSpPr txBox="1">
            <a:spLocks noChangeArrowheads="1"/>
          </p:cNvSpPr>
          <p:nvPr/>
        </p:nvSpPr>
        <p:spPr bwMode="auto">
          <a:xfrm>
            <a:off x="685800" y="990600"/>
            <a:ext cx="3897313"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spcBef>
                <a:spcPct val="0"/>
              </a:spcBef>
              <a:buFontTx/>
              <a:buNone/>
            </a:pPr>
            <a:r>
              <a:rPr lang="en-US" altLang="en-US" sz="2400" b="1">
                <a:solidFill>
                  <a:srgbClr val="FF66FF"/>
                </a:solidFill>
              </a:rPr>
              <a:t>Relative Frequency Chart</a:t>
            </a:r>
          </a:p>
        </p:txBody>
      </p:sp>
      <p:graphicFrame>
        <p:nvGraphicFramePr>
          <p:cNvPr id="26631" name="Object 7"/>
          <p:cNvGraphicFramePr>
            <a:graphicFrameLocks noChangeAspect="1"/>
          </p:cNvGraphicFramePr>
          <p:nvPr/>
        </p:nvGraphicFramePr>
        <p:xfrm>
          <a:off x="2895600" y="4370388"/>
          <a:ext cx="4038600" cy="2487612"/>
        </p:xfrm>
        <a:graphic>
          <a:graphicData uri="http://schemas.openxmlformats.org/presentationml/2006/ole">
            <mc:AlternateContent xmlns:mc="http://schemas.openxmlformats.org/markup-compatibility/2006">
              <mc:Choice xmlns:v="urn:schemas-microsoft-com:vml" Requires="v">
                <p:oleObj spid="_x0000_s26639" name="Chart" r:id="rId8" imgW="4391008" imgH="2705100" progId="MSGraph.Chart.8">
                  <p:embed followColorScheme="full"/>
                </p:oleObj>
              </mc:Choice>
              <mc:Fallback>
                <p:oleObj name="Chart" r:id="rId8" imgW="4391008" imgH="2705100" progId="MSGraph.Chart.8">
                  <p:embed followColorScheme="full"/>
                  <p:pic>
                    <p:nvPicPr>
                      <p:cNvPr id="0" name="Object 7"/>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2895600" y="4370388"/>
                        <a:ext cx="4038600" cy="2487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26632" name="TextBox 9"/>
          <p:cNvSpPr txBox="1">
            <a:spLocks noChangeArrowheads="1"/>
          </p:cNvSpPr>
          <p:nvPr/>
        </p:nvSpPr>
        <p:spPr bwMode="auto">
          <a:xfrm>
            <a:off x="2971800" y="4033838"/>
            <a:ext cx="437515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spcBef>
                <a:spcPct val="0"/>
              </a:spcBef>
              <a:buFontTx/>
              <a:buNone/>
            </a:pPr>
            <a:r>
              <a:rPr lang="en-US" altLang="en-US" sz="2400" b="1">
                <a:solidFill>
                  <a:srgbClr val="FF66FF"/>
                </a:solidFill>
              </a:rPr>
              <a:t>Cumulative Frequency Chart</a:t>
            </a:r>
          </a:p>
        </p:txBody>
      </p:sp>
      <p:sp>
        <p:nvSpPr>
          <p:cNvPr id="26633" name="TextBox 1"/>
          <p:cNvSpPr txBox="1">
            <a:spLocks noChangeArrowheads="1"/>
          </p:cNvSpPr>
          <p:nvPr/>
        </p:nvSpPr>
        <p:spPr bwMode="auto">
          <a:xfrm>
            <a:off x="6934200" y="5086350"/>
            <a:ext cx="1905000"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r>
              <a:rPr lang="en-US" altLang="en-US" b="1"/>
              <a:t>Also known as an </a:t>
            </a:r>
            <a:r>
              <a:rPr lang="en-US" altLang="en-US" b="1" i="1">
                <a:solidFill>
                  <a:srgbClr val="CCECFF"/>
                </a:solidFill>
              </a:rPr>
              <a:t>ogive</a:t>
            </a:r>
            <a:r>
              <a:rPr lang="en-US" altLang="en-US" b="1">
                <a:solidFill>
                  <a:srgbClr val="CCECFF"/>
                </a:solidFill>
              </a:rPr>
              <a:t> </a:t>
            </a:r>
            <a:r>
              <a:rPr lang="en-US" altLang="en-US" b="1"/>
              <a:t>chart</a:t>
            </a: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itle 1"/>
          <p:cNvSpPr>
            <a:spLocks noGrp="1"/>
          </p:cNvSpPr>
          <p:nvPr>
            <p:ph type="title"/>
          </p:nvPr>
        </p:nvSpPr>
        <p:spPr>
          <a:xfrm>
            <a:off x="381000" y="101600"/>
            <a:ext cx="8382000" cy="762000"/>
          </a:xfrm>
        </p:spPr>
        <p:txBody>
          <a:bodyPr/>
          <a:lstStyle/>
          <a:p>
            <a:pPr eaLnBrk="1" hangingPunct="1"/>
            <a:r>
              <a:rPr lang="en-US" altLang="en-US" sz="3600" b="1" smtClean="0">
                <a:ea typeface="ＭＳ Ｐゴシック" pitchFamily="-111" charset="-128"/>
              </a:rPr>
              <a:t>Organizing Statistical Problems</a:t>
            </a:r>
            <a:endParaRPr lang="en-US" altLang="en-US" sz="3600" smtClean="0">
              <a:ea typeface="ＭＳ Ｐゴシック" pitchFamily="-111" charset="-128"/>
            </a:endParaRPr>
          </a:p>
        </p:txBody>
      </p:sp>
      <p:sp>
        <p:nvSpPr>
          <p:cNvPr id="27651" name="Content Placeholder 2"/>
          <p:cNvSpPr>
            <a:spLocks noGrp="1"/>
          </p:cNvSpPr>
          <p:nvPr>
            <p:ph idx="1"/>
          </p:nvPr>
        </p:nvSpPr>
        <p:spPr>
          <a:xfrm>
            <a:off x="304800" y="1066800"/>
            <a:ext cx="8534400" cy="1447800"/>
          </a:xfrm>
        </p:spPr>
        <p:txBody>
          <a:bodyPr/>
          <a:lstStyle/>
          <a:p>
            <a:pPr eaLnBrk="1" hangingPunct="1"/>
            <a:r>
              <a:rPr lang="en-US" altLang="en-US" sz="2400" b="1" smtClean="0">
                <a:ea typeface="ＭＳ Ｐゴシック" pitchFamily="-111" charset="-128"/>
              </a:rPr>
              <a:t>As you learn more about statistics, you will be asked to solve more complex problems.</a:t>
            </a:r>
          </a:p>
          <a:p>
            <a:pPr eaLnBrk="1" hangingPunct="1"/>
            <a:r>
              <a:rPr lang="en-US" altLang="en-US" sz="2400" b="1" smtClean="0">
                <a:ea typeface="ＭＳ Ｐゴシック" pitchFamily="-111" charset="-128"/>
              </a:rPr>
              <a:t>Here is a four-step process you can follow.</a:t>
            </a:r>
          </a:p>
        </p:txBody>
      </p:sp>
      <p:sp>
        <p:nvSpPr>
          <p:cNvPr id="5" name="TextBox 4"/>
          <p:cNvSpPr txBox="1"/>
          <p:nvPr/>
        </p:nvSpPr>
        <p:spPr>
          <a:xfrm>
            <a:off x="854075" y="3159125"/>
            <a:ext cx="7375525" cy="3248025"/>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a:spAutoFit/>
          </a:bodyPr>
          <a:lstStyle/>
          <a:p>
            <a:pPr>
              <a:defRPr/>
            </a:pPr>
            <a:endParaRPr lang="en-US" sz="2000" b="1" dirty="0">
              <a:solidFill>
                <a:srgbClr val="000000"/>
              </a:solidFill>
              <a:ea typeface="ＭＳ Ｐゴシック" pitchFamily="-111" charset="-128"/>
            </a:endParaRPr>
          </a:p>
          <a:p>
            <a:pPr>
              <a:spcAft>
                <a:spcPts val="1800"/>
              </a:spcAft>
              <a:defRPr/>
            </a:pPr>
            <a:r>
              <a:rPr lang="en-US" sz="2000" b="1" dirty="0">
                <a:solidFill>
                  <a:srgbClr val="FFFF00"/>
                </a:solidFill>
                <a:ea typeface="ＭＳ Ｐゴシック" pitchFamily="-111" charset="-128"/>
              </a:rPr>
              <a:t>State:</a:t>
            </a:r>
            <a:r>
              <a:rPr lang="en-US" sz="2000" dirty="0">
                <a:solidFill>
                  <a:srgbClr val="FFFF00"/>
                </a:solidFill>
                <a:ea typeface="ＭＳ Ｐゴシック" pitchFamily="-111" charset="-128"/>
              </a:rPr>
              <a:t> </a:t>
            </a:r>
            <a:r>
              <a:rPr lang="en-US" sz="2000" dirty="0">
                <a:solidFill>
                  <a:srgbClr val="000000"/>
                </a:solidFill>
                <a:ea typeface="ＭＳ Ｐゴシック" pitchFamily="-111" charset="-128"/>
              </a:rPr>
              <a:t>What’s the question that you’re trying to answer?</a:t>
            </a:r>
          </a:p>
          <a:p>
            <a:pPr>
              <a:spcAft>
                <a:spcPts val="1800"/>
              </a:spcAft>
              <a:defRPr/>
            </a:pPr>
            <a:r>
              <a:rPr lang="en-US" sz="2000" b="1" dirty="0">
                <a:solidFill>
                  <a:srgbClr val="FFFF00"/>
                </a:solidFill>
                <a:ea typeface="ＭＳ Ｐゴシック" pitchFamily="-111" charset="-128"/>
              </a:rPr>
              <a:t>Plan:</a:t>
            </a:r>
            <a:r>
              <a:rPr lang="en-US" sz="2000" dirty="0">
                <a:solidFill>
                  <a:srgbClr val="FFFF00"/>
                </a:solidFill>
                <a:ea typeface="ＭＳ Ｐゴシック" pitchFamily="-111" charset="-128"/>
              </a:rPr>
              <a:t> </a:t>
            </a:r>
            <a:r>
              <a:rPr lang="en-US" sz="2000" dirty="0">
                <a:solidFill>
                  <a:srgbClr val="000000"/>
                </a:solidFill>
                <a:ea typeface="ＭＳ Ｐゴシック" pitchFamily="-111" charset="-128"/>
              </a:rPr>
              <a:t>How will you go about answering the question? What statistical techniques does this problem call for?</a:t>
            </a:r>
          </a:p>
          <a:p>
            <a:pPr>
              <a:spcAft>
                <a:spcPts val="1800"/>
              </a:spcAft>
              <a:defRPr/>
            </a:pPr>
            <a:r>
              <a:rPr lang="en-US" sz="2000" b="1" dirty="0">
                <a:solidFill>
                  <a:srgbClr val="FFFF00"/>
                </a:solidFill>
                <a:ea typeface="ＭＳ Ｐゴシック" pitchFamily="-111" charset="-128"/>
              </a:rPr>
              <a:t>Do: </a:t>
            </a:r>
            <a:r>
              <a:rPr lang="en-US" sz="2000" dirty="0">
                <a:solidFill>
                  <a:srgbClr val="000000"/>
                </a:solidFill>
                <a:ea typeface="ＭＳ Ｐゴシック" pitchFamily="-111" charset="-128"/>
              </a:rPr>
              <a:t>Make graphs and carry out needed calculations.</a:t>
            </a:r>
          </a:p>
          <a:p>
            <a:pPr>
              <a:defRPr/>
            </a:pPr>
            <a:r>
              <a:rPr lang="en-US" sz="2000" b="1" dirty="0">
                <a:solidFill>
                  <a:srgbClr val="FFFF00"/>
                </a:solidFill>
                <a:ea typeface="ＭＳ Ｐゴシック" pitchFamily="-111" charset="-128"/>
              </a:rPr>
              <a:t>Conclude:</a:t>
            </a:r>
            <a:r>
              <a:rPr lang="en-US" sz="2000" dirty="0">
                <a:solidFill>
                  <a:srgbClr val="FFFF00"/>
                </a:solidFill>
                <a:ea typeface="ＭＳ Ｐゴシック" pitchFamily="-111" charset="-128"/>
              </a:rPr>
              <a:t> </a:t>
            </a:r>
            <a:r>
              <a:rPr lang="en-US" sz="2000" dirty="0">
                <a:solidFill>
                  <a:srgbClr val="000000"/>
                </a:solidFill>
                <a:ea typeface="ＭＳ Ｐゴシック" pitchFamily="-111" charset="-128"/>
              </a:rPr>
              <a:t>Give your practical conclusion in the setting of the real-world problem.</a:t>
            </a:r>
          </a:p>
          <a:p>
            <a:pPr>
              <a:spcAft>
                <a:spcPts val="1800"/>
              </a:spcAft>
              <a:defRPr/>
            </a:pPr>
            <a:endParaRPr lang="en-US" sz="2000" b="1" dirty="0">
              <a:solidFill>
                <a:srgbClr val="000000"/>
              </a:solidFill>
              <a:ea typeface="ＭＳ Ｐゴシック" pitchFamily="-111" charset="-128"/>
            </a:endParaRPr>
          </a:p>
        </p:txBody>
      </p:sp>
      <p:sp>
        <p:nvSpPr>
          <p:cNvPr id="6" name="TextBox 5"/>
          <p:cNvSpPr txBox="1"/>
          <p:nvPr/>
        </p:nvSpPr>
        <p:spPr>
          <a:xfrm>
            <a:off x="1025842" y="2779672"/>
            <a:ext cx="7040880" cy="369332"/>
          </a:xfrm>
          <a:prstGeom prst="rect">
            <a:avLst/>
          </a:prstGeom>
        </p:spPr>
        <p:style>
          <a:lnRef idx="0">
            <a:schemeClr val="accent3"/>
          </a:lnRef>
          <a:fillRef idx="3">
            <a:schemeClr val="accent3"/>
          </a:fillRef>
          <a:effectRef idx="3">
            <a:schemeClr val="accent3"/>
          </a:effectRef>
          <a:fontRef idx="minor">
            <a:schemeClr val="lt1"/>
          </a:fontRef>
        </p:style>
        <p:txBody>
          <a:bodyPr>
            <a:spAutoFit/>
          </a:bodyPr>
          <a:lstStyle/>
          <a:p>
            <a:pPr fontAlgn="auto">
              <a:spcBef>
                <a:spcPts val="0"/>
              </a:spcBef>
              <a:spcAft>
                <a:spcPts val="0"/>
              </a:spcAft>
              <a:defRPr/>
            </a:pPr>
            <a:r>
              <a:rPr lang="en-US" b="1" dirty="0">
                <a:solidFill>
                  <a:srgbClr val="002060"/>
                </a:solidFill>
              </a:rPr>
              <a:t>How to Organize a Statistical Problem: A Four-Step Process</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5">
                                            <p:bg/>
                                          </p:spTgt>
                                        </p:tgtEl>
                                        <p:attrNameLst>
                                          <p:attrName>style.visibility</p:attrName>
                                        </p:attrNameLst>
                                      </p:cBhvr>
                                      <p:to>
                                        <p:strVal val="visible"/>
                                      </p:to>
                                    </p:set>
                                    <p:animEffect transition="in" filter="fade">
                                      <p:cBhvr>
                                        <p:cTn id="10" dur="1000"/>
                                        <p:tgtEl>
                                          <p:spTgt spid="5">
                                            <p:bg/>
                                          </p:spTgt>
                                        </p:tgtEl>
                                      </p:cBhvr>
                                    </p:animEffect>
                                  </p:childTnLst>
                                </p:cTn>
                              </p:par>
                            </p:childTnLst>
                          </p:cTn>
                        </p:par>
                      </p:childTnLst>
                    </p:cTn>
                  </p:par>
                  <p:par>
                    <p:cTn id="11" fill="hold" nodeType="clickPar">
                      <p:stCondLst>
                        <p:cond delay="indefinite"/>
                      </p:stCondLst>
                      <p:childTnLst>
                        <p:par>
                          <p:cTn id="12" fill="hold" nodeType="withGroup">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5">
                                            <p:txEl>
                                              <p:pRg st="1" end="1"/>
                                            </p:txEl>
                                          </p:spTgt>
                                        </p:tgtEl>
                                        <p:attrNameLst>
                                          <p:attrName>style.visibility</p:attrName>
                                        </p:attrNameLst>
                                      </p:cBhvr>
                                      <p:to>
                                        <p:strVal val="visible"/>
                                      </p:to>
                                    </p:set>
                                    <p:animEffect transition="in" filter="fade">
                                      <p:cBhvr>
                                        <p:cTn id="15" dur="1000"/>
                                        <p:tgtEl>
                                          <p:spTgt spid="5">
                                            <p:txEl>
                                              <p:pRg st="1" end="1"/>
                                            </p:txEl>
                                          </p:spTgt>
                                        </p:tgtEl>
                                      </p:cBhvr>
                                    </p:animEffect>
                                  </p:childTnLst>
                                </p:cTn>
                              </p:par>
                            </p:childTnLst>
                          </p:cTn>
                        </p:par>
                      </p:childTnLst>
                    </p:cTn>
                  </p:par>
                  <p:par>
                    <p:cTn id="16" fill="hold" nodeType="clickPar">
                      <p:stCondLst>
                        <p:cond delay="indefinite"/>
                      </p:stCondLst>
                      <p:childTnLst>
                        <p:par>
                          <p:cTn id="17" fill="hold" nodeType="withGroup">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5">
                                            <p:txEl>
                                              <p:pRg st="2" end="2"/>
                                            </p:txEl>
                                          </p:spTgt>
                                        </p:tgtEl>
                                        <p:attrNameLst>
                                          <p:attrName>style.visibility</p:attrName>
                                        </p:attrNameLst>
                                      </p:cBhvr>
                                      <p:to>
                                        <p:strVal val="visible"/>
                                      </p:to>
                                    </p:set>
                                    <p:animEffect transition="in" filter="fade">
                                      <p:cBhvr>
                                        <p:cTn id="20" dur="1000"/>
                                        <p:tgtEl>
                                          <p:spTgt spid="5">
                                            <p:txEl>
                                              <p:pRg st="2" end="2"/>
                                            </p:txEl>
                                          </p:spTgt>
                                        </p:tgtEl>
                                      </p:cBhvr>
                                    </p:animEffect>
                                  </p:childTnLst>
                                </p:cTn>
                              </p:par>
                            </p:childTnLst>
                          </p:cTn>
                        </p:par>
                      </p:childTnLst>
                    </p:cTn>
                  </p:par>
                  <p:par>
                    <p:cTn id="21" fill="hold" nodeType="clickPar">
                      <p:stCondLst>
                        <p:cond delay="indefinite"/>
                      </p:stCondLst>
                      <p:childTnLst>
                        <p:par>
                          <p:cTn id="22" fill="hold" nodeType="withGroup">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5">
                                            <p:txEl>
                                              <p:pRg st="3" end="3"/>
                                            </p:txEl>
                                          </p:spTgt>
                                        </p:tgtEl>
                                        <p:attrNameLst>
                                          <p:attrName>style.visibility</p:attrName>
                                        </p:attrNameLst>
                                      </p:cBhvr>
                                      <p:to>
                                        <p:strVal val="visible"/>
                                      </p:to>
                                    </p:set>
                                    <p:animEffect transition="in" filter="fade">
                                      <p:cBhvr>
                                        <p:cTn id="25" dur="1000"/>
                                        <p:tgtEl>
                                          <p:spTgt spid="5">
                                            <p:txEl>
                                              <p:pRg st="3" end="3"/>
                                            </p:txEl>
                                          </p:spTgt>
                                        </p:tgtEl>
                                      </p:cBhvr>
                                    </p:animEffect>
                                  </p:childTnLst>
                                </p:cTn>
                              </p:par>
                            </p:childTnLst>
                          </p:cTn>
                        </p:par>
                      </p:childTnLst>
                    </p:cTn>
                  </p:par>
                  <p:par>
                    <p:cTn id="26" fill="hold" nodeType="clickPar">
                      <p:stCondLst>
                        <p:cond delay="indefinite"/>
                      </p:stCondLst>
                      <p:childTnLst>
                        <p:par>
                          <p:cTn id="27" fill="hold" nodeType="withGroup">
                            <p:stCondLst>
                              <p:cond delay="0"/>
                            </p:stCondLst>
                            <p:childTnLst>
                              <p:par>
                                <p:cTn id="28" presetID="10" presetClass="entr" presetSubtype="0" fill="hold" grpId="0" nodeType="clickEffect">
                                  <p:stCondLst>
                                    <p:cond delay="0"/>
                                  </p:stCondLst>
                                  <p:childTnLst>
                                    <p:set>
                                      <p:cBhvr>
                                        <p:cTn id="29" dur="1" fill="hold">
                                          <p:stCondLst>
                                            <p:cond delay="0"/>
                                          </p:stCondLst>
                                        </p:cTn>
                                        <p:tgtEl>
                                          <p:spTgt spid="5">
                                            <p:txEl>
                                              <p:pRg st="4" end="4"/>
                                            </p:txEl>
                                          </p:spTgt>
                                        </p:tgtEl>
                                        <p:attrNameLst>
                                          <p:attrName>style.visibility</p:attrName>
                                        </p:attrNameLst>
                                      </p:cBhvr>
                                      <p:to>
                                        <p:strVal val="visible"/>
                                      </p:to>
                                    </p:set>
                                    <p:animEffect transition="in" filter="fade">
                                      <p:cBhvr>
                                        <p:cTn id="30" dur="1000"/>
                                        <p:tgtEl>
                                          <p:spTgt spid="5">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bldLvl="5"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ChangeArrowheads="1"/>
          </p:cNvSpPr>
          <p:nvPr>
            <p:ph type="title"/>
          </p:nvPr>
        </p:nvSpPr>
        <p:spPr>
          <a:xfrm>
            <a:off x="457200" y="22225"/>
            <a:ext cx="8229600" cy="914400"/>
          </a:xfrm>
        </p:spPr>
        <p:txBody>
          <a:bodyPr/>
          <a:lstStyle/>
          <a:p>
            <a:pPr eaLnBrk="1" hangingPunct="1"/>
            <a:r>
              <a:rPr lang="en-US" altLang="en-US" sz="3600" b="1" smtClean="0"/>
              <a:t>Summary and Homework</a:t>
            </a:r>
          </a:p>
        </p:txBody>
      </p:sp>
      <p:sp>
        <p:nvSpPr>
          <p:cNvPr id="28675" name="Rectangle 3"/>
          <p:cNvSpPr>
            <a:spLocks noGrp="1" noChangeArrowheads="1"/>
          </p:cNvSpPr>
          <p:nvPr>
            <p:ph type="body" idx="1"/>
          </p:nvPr>
        </p:nvSpPr>
        <p:spPr>
          <a:xfrm>
            <a:off x="457200" y="1143000"/>
            <a:ext cx="8229600" cy="5410200"/>
          </a:xfrm>
        </p:spPr>
        <p:txBody>
          <a:bodyPr/>
          <a:lstStyle/>
          <a:p>
            <a:pPr eaLnBrk="1" hangingPunct="1"/>
            <a:r>
              <a:rPr lang="en-US" altLang="en-US" sz="2800" b="1" smtClean="0">
                <a:solidFill>
                  <a:srgbClr val="FFFF00"/>
                </a:solidFill>
              </a:rPr>
              <a:t>Summary</a:t>
            </a:r>
          </a:p>
          <a:p>
            <a:pPr lvl="1" eaLnBrk="1" hangingPunct="1">
              <a:lnSpc>
                <a:spcPct val="90000"/>
              </a:lnSpc>
              <a:spcAft>
                <a:spcPts val="1200"/>
              </a:spcAft>
              <a:buClr>
                <a:srgbClr val="E81F30"/>
              </a:buClr>
              <a:buFont typeface="Wingdings" pitchFamily="-111" charset="2"/>
              <a:buChar char="ü"/>
            </a:pPr>
            <a:r>
              <a:rPr lang="en-US" altLang="en-US" sz="2000" b="1" smtClean="0">
                <a:ea typeface="ＭＳ Ｐゴシック" pitchFamily="-111" charset="-128"/>
              </a:rPr>
              <a:t>The distribution of a categorical variable lists the categories and gives the count or percent of individuals that fall into each category.</a:t>
            </a:r>
          </a:p>
          <a:p>
            <a:pPr lvl="1" eaLnBrk="1" hangingPunct="1">
              <a:lnSpc>
                <a:spcPct val="90000"/>
              </a:lnSpc>
              <a:spcAft>
                <a:spcPts val="1200"/>
              </a:spcAft>
              <a:buClr>
                <a:srgbClr val="E81F30"/>
              </a:buClr>
              <a:buFont typeface="Wingdings" pitchFamily="-111" charset="2"/>
              <a:buChar char="ü"/>
            </a:pPr>
            <a:r>
              <a:rPr lang="en-US" altLang="en-US" sz="2000" b="1" smtClean="0">
                <a:solidFill>
                  <a:srgbClr val="CCECFF"/>
                </a:solidFill>
                <a:ea typeface="ＭＳ Ｐゴシック" pitchFamily="-111" charset="-128"/>
              </a:rPr>
              <a:t>Pie charts </a:t>
            </a:r>
            <a:r>
              <a:rPr lang="en-US" altLang="en-US" sz="2000" b="1" smtClean="0">
                <a:ea typeface="ＭＳ Ｐゴシック" pitchFamily="-111" charset="-128"/>
              </a:rPr>
              <a:t>and </a:t>
            </a:r>
            <a:r>
              <a:rPr lang="en-US" altLang="en-US" sz="2000" b="1" smtClean="0">
                <a:solidFill>
                  <a:srgbClr val="CCECFF"/>
                </a:solidFill>
                <a:ea typeface="ＭＳ Ｐゴシック" pitchFamily="-111" charset="-128"/>
              </a:rPr>
              <a:t>bar graphs </a:t>
            </a:r>
            <a:r>
              <a:rPr lang="en-US" altLang="en-US" sz="2000" b="1" smtClean="0">
                <a:ea typeface="ＭＳ Ｐゴシック" pitchFamily="-111" charset="-128"/>
              </a:rPr>
              <a:t>display the distribution of a categorical variable.</a:t>
            </a:r>
          </a:p>
          <a:p>
            <a:pPr lvl="1" eaLnBrk="1" hangingPunct="1">
              <a:lnSpc>
                <a:spcPct val="90000"/>
              </a:lnSpc>
              <a:spcAft>
                <a:spcPts val="1200"/>
              </a:spcAft>
              <a:buClr>
                <a:srgbClr val="E81F30"/>
              </a:buClr>
              <a:buFont typeface="Wingdings" pitchFamily="-111" charset="2"/>
              <a:buChar char="ü"/>
            </a:pPr>
            <a:r>
              <a:rPr lang="en-US" altLang="en-US" sz="2000" b="1" smtClean="0">
                <a:ea typeface="ＭＳ Ｐゴシック" pitchFamily="-111" charset="-128"/>
              </a:rPr>
              <a:t>A </a:t>
            </a:r>
            <a:r>
              <a:rPr lang="en-US" altLang="en-US" sz="2000" b="1" smtClean="0">
                <a:solidFill>
                  <a:srgbClr val="CCECFF"/>
                </a:solidFill>
                <a:ea typeface="ＭＳ Ｐゴシック" pitchFamily="-111" charset="-128"/>
              </a:rPr>
              <a:t>two-way table </a:t>
            </a:r>
            <a:r>
              <a:rPr lang="en-US" altLang="en-US" sz="2000" b="1" smtClean="0">
                <a:ea typeface="ＭＳ Ｐゴシック" pitchFamily="-111" charset="-128"/>
              </a:rPr>
              <a:t>of counts organizes data about two categorical variables.</a:t>
            </a:r>
          </a:p>
          <a:p>
            <a:pPr lvl="1" eaLnBrk="1" hangingPunct="1">
              <a:lnSpc>
                <a:spcPct val="90000"/>
              </a:lnSpc>
              <a:spcAft>
                <a:spcPts val="1200"/>
              </a:spcAft>
              <a:buClr>
                <a:srgbClr val="E81F30"/>
              </a:buClr>
              <a:buFont typeface="Wingdings" pitchFamily="-111" charset="2"/>
              <a:buChar char="ü"/>
            </a:pPr>
            <a:r>
              <a:rPr lang="en-US" altLang="en-US" sz="2000" b="1" smtClean="0">
                <a:ea typeface="ＭＳ Ｐゴシック" pitchFamily="-111" charset="-128"/>
              </a:rPr>
              <a:t>The row-totals and column-totals in a two-way table give the </a:t>
            </a:r>
            <a:r>
              <a:rPr lang="en-US" altLang="en-US" sz="2000" b="1" smtClean="0">
                <a:solidFill>
                  <a:srgbClr val="CCECFF"/>
                </a:solidFill>
                <a:ea typeface="ＭＳ Ｐゴシック" pitchFamily="-111" charset="-128"/>
              </a:rPr>
              <a:t>marginal distributions </a:t>
            </a:r>
            <a:r>
              <a:rPr lang="en-US" altLang="en-US" sz="2000" b="1" smtClean="0">
                <a:ea typeface="ＭＳ Ｐゴシック" pitchFamily="-111" charset="-128"/>
              </a:rPr>
              <a:t>of the two individual variables.</a:t>
            </a:r>
          </a:p>
          <a:p>
            <a:pPr lvl="1" eaLnBrk="1" hangingPunct="1">
              <a:lnSpc>
                <a:spcPct val="90000"/>
              </a:lnSpc>
              <a:spcAft>
                <a:spcPts val="1200"/>
              </a:spcAft>
              <a:buClr>
                <a:srgbClr val="E81F30"/>
              </a:buClr>
              <a:buFont typeface="Wingdings" pitchFamily="-111" charset="2"/>
              <a:buChar char="ü"/>
            </a:pPr>
            <a:r>
              <a:rPr lang="en-US" altLang="en-US" sz="2000" b="1" smtClean="0">
                <a:ea typeface="ＭＳ Ｐゴシック" pitchFamily="-111" charset="-128"/>
              </a:rPr>
              <a:t>There are two sets of </a:t>
            </a:r>
            <a:r>
              <a:rPr lang="en-US" altLang="en-US" sz="2000" b="1" smtClean="0">
                <a:solidFill>
                  <a:srgbClr val="CCECFF"/>
                </a:solidFill>
                <a:ea typeface="ＭＳ Ｐゴシック" pitchFamily="-111" charset="-128"/>
              </a:rPr>
              <a:t>conditional distributions </a:t>
            </a:r>
            <a:r>
              <a:rPr lang="en-US" altLang="en-US" sz="2000" b="1" smtClean="0">
                <a:ea typeface="ＭＳ Ｐゴシック" pitchFamily="-111" charset="-128"/>
              </a:rPr>
              <a:t>for a two-way table.</a:t>
            </a: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noChangeArrowheads="1"/>
          </p:cNvSpPr>
          <p:nvPr>
            <p:ph type="title"/>
          </p:nvPr>
        </p:nvSpPr>
        <p:spPr>
          <a:xfrm>
            <a:off x="457200" y="22225"/>
            <a:ext cx="8229600" cy="914400"/>
          </a:xfrm>
        </p:spPr>
        <p:txBody>
          <a:bodyPr/>
          <a:lstStyle/>
          <a:p>
            <a:pPr eaLnBrk="1" hangingPunct="1"/>
            <a:r>
              <a:rPr lang="en-US" altLang="en-US" sz="3600" b="1" smtClean="0"/>
              <a:t>Summary and Homework</a:t>
            </a:r>
          </a:p>
        </p:txBody>
      </p:sp>
      <p:sp>
        <p:nvSpPr>
          <p:cNvPr id="29699" name="Rectangle 3"/>
          <p:cNvSpPr>
            <a:spLocks noGrp="1" noChangeArrowheads="1"/>
          </p:cNvSpPr>
          <p:nvPr>
            <p:ph type="body" idx="1"/>
          </p:nvPr>
        </p:nvSpPr>
        <p:spPr>
          <a:xfrm>
            <a:off x="457200" y="914400"/>
            <a:ext cx="8229600" cy="5410200"/>
          </a:xfrm>
        </p:spPr>
        <p:txBody>
          <a:bodyPr/>
          <a:lstStyle/>
          <a:p>
            <a:pPr eaLnBrk="1" hangingPunct="1"/>
            <a:r>
              <a:rPr lang="en-US" altLang="en-US" sz="2800" b="1" dirty="0" smtClean="0">
                <a:solidFill>
                  <a:srgbClr val="FFFF00"/>
                </a:solidFill>
              </a:rPr>
              <a:t>Summary (</a:t>
            </a:r>
            <a:r>
              <a:rPr lang="en-US" altLang="en-US" sz="2800" b="1" dirty="0" err="1" smtClean="0">
                <a:solidFill>
                  <a:srgbClr val="FFFF00"/>
                </a:solidFill>
              </a:rPr>
              <a:t>cont</a:t>
            </a:r>
            <a:r>
              <a:rPr lang="en-US" altLang="en-US" sz="2800" b="1" dirty="0" smtClean="0">
                <a:solidFill>
                  <a:srgbClr val="FFFF00"/>
                </a:solidFill>
              </a:rPr>
              <a:t>)</a:t>
            </a:r>
          </a:p>
          <a:p>
            <a:pPr lvl="1" eaLnBrk="1" hangingPunct="1">
              <a:spcAft>
                <a:spcPts val="1200"/>
              </a:spcAft>
              <a:buClr>
                <a:srgbClr val="E81F30"/>
              </a:buClr>
              <a:buFont typeface="Wingdings" pitchFamily="-111" charset="2"/>
              <a:buChar char="ü"/>
            </a:pPr>
            <a:r>
              <a:rPr lang="en-US" altLang="en-US" sz="2000" b="1" dirty="0" smtClean="0">
                <a:ea typeface="ＭＳ Ｐゴシック" pitchFamily="-111" charset="-128"/>
              </a:rPr>
              <a:t>We can use a </a:t>
            </a:r>
            <a:r>
              <a:rPr lang="en-US" altLang="en-US" sz="2000" b="1" dirty="0" smtClean="0">
                <a:solidFill>
                  <a:srgbClr val="CCECFF"/>
                </a:solidFill>
                <a:ea typeface="ＭＳ Ｐゴシック" pitchFamily="-111" charset="-128"/>
              </a:rPr>
              <a:t>side-by-side bar graph </a:t>
            </a:r>
            <a:r>
              <a:rPr lang="en-US" altLang="en-US" sz="2000" b="1" dirty="0" smtClean="0">
                <a:ea typeface="ＭＳ Ｐゴシック" pitchFamily="-111" charset="-128"/>
              </a:rPr>
              <a:t>or a </a:t>
            </a:r>
            <a:r>
              <a:rPr lang="en-US" altLang="en-US" sz="2000" b="1" dirty="0" smtClean="0">
                <a:solidFill>
                  <a:srgbClr val="CCECFF"/>
                </a:solidFill>
                <a:ea typeface="ＭＳ Ｐゴシック" pitchFamily="-111" charset="-128"/>
              </a:rPr>
              <a:t>segmented bar graph</a:t>
            </a:r>
            <a:r>
              <a:rPr lang="en-US" altLang="en-US" sz="2000" b="1" dirty="0" smtClean="0">
                <a:ea typeface="ＭＳ Ｐゴシック" pitchFamily="-111" charset="-128"/>
              </a:rPr>
              <a:t> to display conditional distributions.</a:t>
            </a:r>
          </a:p>
          <a:p>
            <a:pPr lvl="1" eaLnBrk="1" hangingPunct="1">
              <a:spcAft>
                <a:spcPts val="1200"/>
              </a:spcAft>
              <a:buClr>
                <a:srgbClr val="E81F30"/>
              </a:buClr>
              <a:buFont typeface="Wingdings" pitchFamily="-111" charset="2"/>
              <a:buChar char="ü"/>
            </a:pPr>
            <a:r>
              <a:rPr lang="en-US" altLang="en-US" sz="2000" b="1" dirty="0" smtClean="0">
                <a:ea typeface="ＭＳ Ｐゴシック" pitchFamily="-111" charset="-128"/>
              </a:rPr>
              <a:t>To describe the association between the row and column variables, compare an appropriate set of conditional distributions.</a:t>
            </a:r>
          </a:p>
          <a:p>
            <a:pPr lvl="1" eaLnBrk="1" hangingPunct="1">
              <a:spcAft>
                <a:spcPts val="1200"/>
              </a:spcAft>
              <a:buClr>
                <a:srgbClr val="E81F30"/>
              </a:buClr>
              <a:buFont typeface="Wingdings" pitchFamily="-111" charset="2"/>
              <a:buChar char="ü"/>
            </a:pPr>
            <a:r>
              <a:rPr lang="en-US" altLang="en-US" sz="2000" b="1" dirty="0" smtClean="0">
                <a:ea typeface="ＭＳ Ｐゴシック" pitchFamily="-111" charset="-128"/>
              </a:rPr>
              <a:t>Even a strong association between two categorical variables can be influenced by other variables lurking in the background.</a:t>
            </a:r>
          </a:p>
          <a:p>
            <a:pPr lvl="1" eaLnBrk="1" hangingPunct="1">
              <a:spcAft>
                <a:spcPts val="1200"/>
              </a:spcAft>
              <a:buClr>
                <a:srgbClr val="E81F30"/>
              </a:buClr>
              <a:buFont typeface="Wingdings" pitchFamily="-111" charset="2"/>
              <a:buChar char="ü"/>
            </a:pPr>
            <a:r>
              <a:rPr lang="en-US" altLang="en-US" sz="2000" b="1" dirty="0" smtClean="0">
                <a:ea typeface="ＭＳ Ｐゴシック" pitchFamily="-111" charset="-128"/>
              </a:rPr>
              <a:t>You can organize many problems using the four steps </a:t>
            </a:r>
            <a:r>
              <a:rPr lang="en-US" altLang="en-US" sz="2000" b="1" dirty="0" smtClean="0">
                <a:solidFill>
                  <a:srgbClr val="CCECFF"/>
                </a:solidFill>
                <a:ea typeface="ＭＳ Ｐゴシック" pitchFamily="-111" charset="-128"/>
              </a:rPr>
              <a:t>state</a:t>
            </a:r>
            <a:r>
              <a:rPr lang="en-US" altLang="en-US" sz="2000" b="1" dirty="0" smtClean="0">
                <a:ea typeface="ＭＳ Ｐゴシック" pitchFamily="-111" charset="-128"/>
              </a:rPr>
              <a:t>, </a:t>
            </a:r>
            <a:r>
              <a:rPr lang="en-US" altLang="en-US" sz="2000" b="1" dirty="0" smtClean="0">
                <a:solidFill>
                  <a:srgbClr val="CCECFF"/>
                </a:solidFill>
                <a:ea typeface="ＭＳ Ｐゴシック" pitchFamily="-111" charset="-128"/>
              </a:rPr>
              <a:t>plan</a:t>
            </a:r>
            <a:r>
              <a:rPr lang="en-US" altLang="en-US" sz="2000" b="1" dirty="0" smtClean="0">
                <a:ea typeface="ＭＳ Ｐゴシック" pitchFamily="-111" charset="-128"/>
              </a:rPr>
              <a:t>, </a:t>
            </a:r>
            <a:r>
              <a:rPr lang="en-US" altLang="en-US" sz="2000" b="1" dirty="0" smtClean="0">
                <a:solidFill>
                  <a:srgbClr val="CCECFF"/>
                </a:solidFill>
                <a:ea typeface="ＭＳ Ｐゴシック" pitchFamily="-111" charset="-128"/>
              </a:rPr>
              <a:t>do</a:t>
            </a:r>
            <a:r>
              <a:rPr lang="en-US" altLang="en-US" sz="2000" b="1" dirty="0" smtClean="0">
                <a:ea typeface="ＭＳ Ｐゴシック" pitchFamily="-111" charset="-128"/>
              </a:rPr>
              <a:t>, and </a:t>
            </a:r>
            <a:r>
              <a:rPr lang="en-US" altLang="en-US" sz="2000" b="1" dirty="0" smtClean="0">
                <a:solidFill>
                  <a:srgbClr val="CCECFF"/>
                </a:solidFill>
                <a:ea typeface="ＭＳ Ｐゴシック" pitchFamily="-111" charset="-128"/>
              </a:rPr>
              <a:t>conclude</a:t>
            </a:r>
            <a:r>
              <a:rPr lang="en-US" altLang="en-US" sz="2000" b="1" dirty="0" smtClean="0">
                <a:ea typeface="ＭＳ Ｐゴシック" pitchFamily="-111" charset="-128"/>
              </a:rPr>
              <a:t>.</a:t>
            </a:r>
          </a:p>
          <a:p>
            <a:pPr lvl="1" eaLnBrk="1" hangingPunct="1"/>
            <a:endParaRPr lang="en-US" altLang="en-US" sz="1200" b="1" dirty="0" smtClean="0"/>
          </a:p>
          <a:p>
            <a:pPr eaLnBrk="1" hangingPunct="1"/>
            <a:r>
              <a:rPr lang="en-US" altLang="en-US" sz="2800" b="1" dirty="0" smtClean="0">
                <a:solidFill>
                  <a:srgbClr val="FFFF00"/>
                </a:solidFill>
              </a:rPr>
              <a:t>Homework</a:t>
            </a:r>
          </a:p>
          <a:p>
            <a:pPr lvl="1"/>
            <a:r>
              <a:rPr lang="en-US" sz="2400" b="1" dirty="0" err="1"/>
              <a:t>pg</a:t>
            </a:r>
            <a:r>
              <a:rPr lang="en-US" sz="2400" b="1" dirty="0"/>
              <a:t> 24-30; </a:t>
            </a:r>
            <a:r>
              <a:rPr lang="en-US" sz="2400" b="1" dirty="0" err="1"/>
              <a:t>probs</a:t>
            </a:r>
            <a:r>
              <a:rPr lang="en-US" sz="2400" b="1" dirty="0"/>
              <a:t> 11, 16, 20, 25, 30, 38</a:t>
            </a:r>
            <a:endParaRPr lang="en-US" sz="3600" b="1"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a:xfrm>
            <a:off x="457200" y="39688"/>
            <a:ext cx="8229600" cy="914400"/>
          </a:xfrm>
        </p:spPr>
        <p:txBody>
          <a:bodyPr/>
          <a:lstStyle/>
          <a:p>
            <a:pPr eaLnBrk="1" hangingPunct="1"/>
            <a:r>
              <a:rPr lang="en-US" altLang="en-US" sz="3600" b="1" smtClean="0"/>
              <a:t>Objectives</a:t>
            </a:r>
          </a:p>
        </p:txBody>
      </p:sp>
      <p:sp>
        <p:nvSpPr>
          <p:cNvPr id="4099" name="Rectangle 3"/>
          <p:cNvSpPr>
            <a:spLocks noGrp="1" noChangeArrowheads="1"/>
          </p:cNvSpPr>
          <p:nvPr>
            <p:ph type="body" idx="1"/>
          </p:nvPr>
        </p:nvSpPr>
        <p:spPr>
          <a:xfrm>
            <a:off x="457200" y="914400"/>
            <a:ext cx="8229600" cy="5410200"/>
          </a:xfrm>
        </p:spPr>
        <p:txBody>
          <a:bodyPr/>
          <a:lstStyle/>
          <a:p>
            <a:pPr>
              <a:spcBef>
                <a:spcPts val="0"/>
              </a:spcBef>
              <a:spcAft>
                <a:spcPts val="1200"/>
              </a:spcAft>
            </a:pPr>
            <a:r>
              <a:rPr lang="en-US" sz="2400" b="1" dirty="0" smtClean="0"/>
              <a:t>Make </a:t>
            </a:r>
            <a:r>
              <a:rPr lang="en-US" sz="2400" b="1" dirty="0"/>
              <a:t>and interpret bar graphs for categorical data</a:t>
            </a:r>
          </a:p>
          <a:p>
            <a:pPr>
              <a:spcBef>
                <a:spcPts val="0"/>
              </a:spcBef>
              <a:spcAft>
                <a:spcPts val="1200"/>
              </a:spcAft>
            </a:pPr>
            <a:r>
              <a:rPr lang="en-US" sz="2400" b="1" dirty="0" smtClean="0"/>
              <a:t>Identify </a:t>
            </a:r>
            <a:r>
              <a:rPr lang="en-US" sz="2400" b="1" dirty="0"/>
              <a:t>what makes some graphs of categorical data misleading</a:t>
            </a:r>
          </a:p>
          <a:p>
            <a:pPr>
              <a:spcBef>
                <a:spcPts val="0"/>
              </a:spcBef>
              <a:spcAft>
                <a:spcPts val="1200"/>
              </a:spcAft>
            </a:pPr>
            <a:r>
              <a:rPr lang="en-US" sz="2400" b="1" dirty="0" smtClean="0"/>
              <a:t>Calculate </a:t>
            </a:r>
            <a:r>
              <a:rPr lang="en-US" sz="2400" b="1" dirty="0"/>
              <a:t>marginal and joint relative frequencies from a two-way table</a:t>
            </a:r>
          </a:p>
          <a:p>
            <a:pPr>
              <a:spcBef>
                <a:spcPts val="0"/>
              </a:spcBef>
              <a:spcAft>
                <a:spcPts val="1200"/>
              </a:spcAft>
            </a:pPr>
            <a:r>
              <a:rPr lang="en-US" sz="2400" b="1" dirty="0" smtClean="0"/>
              <a:t>Calculate </a:t>
            </a:r>
            <a:r>
              <a:rPr lang="en-US" sz="2400" b="1" dirty="0"/>
              <a:t>conditional relative frequencies from a two-way table</a:t>
            </a:r>
          </a:p>
          <a:p>
            <a:pPr>
              <a:spcBef>
                <a:spcPts val="0"/>
              </a:spcBef>
              <a:spcAft>
                <a:spcPts val="1200"/>
              </a:spcAft>
            </a:pPr>
            <a:r>
              <a:rPr lang="en-US" sz="2400" b="1" dirty="0" smtClean="0"/>
              <a:t>Use </a:t>
            </a:r>
            <a:r>
              <a:rPr lang="en-US" sz="2400" b="1" dirty="0"/>
              <a:t>bar graphs to compare distributions of categorical data</a:t>
            </a:r>
          </a:p>
          <a:p>
            <a:pPr>
              <a:spcBef>
                <a:spcPts val="0"/>
              </a:spcBef>
              <a:spcAft>
                <a:spcPts val="1200"/>
              </a:spcAft>
            </a:pPr>
            <a:r>
              <a:rPr lang="en-US" sz="2400" b="1" dirty="0" smtClean="0"/>
              <a:t>Describe </a:t>
            </a:r>
            <a:r>
              <a:rPr lang="en-US" sz="2400" b="1" dirty="0"/>
              <a:t>the nature of the association between two categorical</a:t>
            </a: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a:xfrm>
            <a:off x="457200" y="47625"/>
            <a:ext cx="8229600" cy="914400"/>
          </a:xfrm>
        </p:spPr>
        <p:txBody>
          <a:bodyPr/>
          <a:lstStyle/>
          <a:p>
            <a:pPr eaLnBrk="1" hangingPunct="1"/>
            <a:r>
              <a:rPr lang="en-US" altLang="en-US" sz="3600" b="1" smtClean="0"/>
              <a:t>Vocabulary</a:t>
            </a:r>
          </a:p>
        </p:txBody>
      </p:sp>
      <p:sp>
        <p:nvSpPr>
          <p:cNvPr id="6147" name="Rectangle 3"/>
          <p:cNvSpPr>
            <a:spLocks noGrp="1" noChangeArrowheads="1"/>
          </p:cNvSpPr>
          <p:nvPr>
            <p:ph type="body" idx="1"/>
          </p:nvPr>
        </p:nvSpPr>
        <p:spPr>
          <a:xfrm>
            <a:off x="304800" y="914400"/>
            <a:ext cx="8610600" cy="5638800"/>
          </a:xfrm>
        </p:spPr>
        <p:txBody>
          <a:bodyPr/>
          <a:lstStyle/>
          <a:p>
            <a:r>
              <a:rPr lang="en-US" sz="2000" b="1" i="1" dirty="0">
                <a:solidFill>
                  <a:srgbClr val="FFFF00"/>
                </a:solidFill>
              </a:rPr>
              <a:t>Association</a:t>
            </a:r>
            <a:r>
              <a:rPr lang="en-US" sz="2000" b="1" i="1" dirty="0"/>
              <a:t> – two variables are associated if knowing the value of one variable helps us predict the value of the other</a:t>
            </a:r>
            <a:endParaRPr lang="en-US" sz="2000" b="1" dirty="0"/>
          </a:p>
          <a:p>
            <a:r>
              <a:rPr lang="en-US" sz="2000" b="1" i="1" dirty="0">
                <a:solidFill>
                  <a:srgbClr val="FFFF00"/>
                </a:solidFill>
              </a:rPr>
              <a:t>Bar graph </a:t>
            </a:r>
            <a:r>
              <a:rPr lang="en-US" sz="2000" b="1" i="1" dirty="0"/>
              <a:t>– shows each category as a bar.  The heights of the bars show the category frequencies or relative frequencies</a:t>
            </a:r>
            <a:endParaRPr lang="en-US" sz="2000" b="1" dirty="0"/>
          </a:p>
          <a:p>
            <a:r>
              <a:rPr lang="en-US" sz="2000" b="1" i="1" dirty="0">
                <a:solidFill>
                  <a:srgbClr val="FFFF00"/>
                </a:solidFill>
              </a:rPr>
              <a:t>Conditional relative frequency </a:t>
            </a:r>
            <a:r>
              <a:rPr lang="en-US" sz="2000" b="1" i="1" dirty="0"/>
              <a:t>– gives the percentage or proportion of individuals that have a specific value for one categorical variable among individuals who share the same value of another categorical variable (the condition)</a:t>
            </a:r>
            <a:endParaRPr lang="en-US" sz="2000" b="1" dirty="0"/>
          </a:p>
          <a:p>
            <a:r>
              <a:rPr lang="en-US" sz="2000" b="1" i="1" dirty="0">
                <a:solidFill>
                  <a:srgbClr val="FFFF00"/>
                </a:solidFill>
              </a:rPr>
              <a:t>Frequency table </a:t>
            </a:r>
            <a:r>
              <a:rPr lang="en-US" sz="2000" b="1" i="1" dirty="0"/>
              <a:t>– the number of individuals having each value</a:t>
            </a:r>
            <a:endParaRPr lang="en-US" sz="2000" b="1" dirty="0"/>
          </a:p>
          <a:p>
            <a:r>
              <a:rPr lang="en-US" sz="2000" b="1" i="1" dirty="0">
                <a:solidFill>
                  <a:srgbClr val="FFFF00"/>
                </a:solidFill>
              </a:rPr>
              <a:t>Joint relative frequency </a:t>
            </a:r>
            <a:r>
              <a:rPr lang="en-US" sz="2000" b="1" i="1" dirty="0"/>
              <a:t>– gives the percent of proportion of individuals that have a specific value for one categorical variable and a specific value for another categorical variable</a:t>
            </a:r>
            <a:endParaRPr lang="en-US" sz="2000" b="1" dirty="0"/>
          </a:p>
          <a:p>
            <a:r>
              <a:rPr lang="en-US" sz="2000" b="1" i="1" dirty="0">
                <a:solidFill>
                  <a:srgbClr val="FFFF00"/>
                </a:solidFill>
              </a:rPr>
              <a:t>Marginal relative frequency </a:t>
            </a:r>
            <a:r>
              <a:rPr lang="en-US" sz="2000" b="1" i="1" dirty="0"/>
              <a:t>– the percent or proportion of individuals that have a specific value for one categorical variable</a:t>
            </a:r>
            <a:endParaRPr lang="en-US" sz="2000" b="1" dirty="0"/>
          </a:p>
          <a:p>
            <a:r>
              <a:rPr lang="en-US" sz="2000" b="1" i="1" dirty="0">
                <a:solidFill>
                  <a:srgbClr val="FFFF00"/>
                </a:solidFill>
              </a:rPr>
              <a:t>Pie chart </a:t>
            </a:r>
            <a:r>
              <a:rPr lang="en-US" sz="2000" b="1" i="1" dirty="0"/>
              <a:t>– shows each category as a slice of the “pie.” The areas of the slices are proportional to the category frequencies or relative </a:t>
            </a:r>
            <a:r>
              <a:rPr lang="en-US" sz="2000" b="1" i="1" dirty="0" smtClean="0"/>
              <a:t>frequencies</a:t>
            </a:r>
            <a:endParaRPr lang="en-US" sz="2000" b="1"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a:xfrm>
            <a:off x="457200" y="47625"/>
            <a:ext cx="8229600" cy="914400"/>
          </a:xfrm>
        </p:spPr>
        <p:txBody>
          <a:bodyPr/>
          <a:lstStyle/>
          <a:p>
            <a:pPr eaLnBrk="1" hangingPunct="1"/>
            <a:r>
              <a:rPr lang="en-US" altLang="en-US" sz="3600" b="1" dirty="0" smtClean="0"/>
              <a:t>Vocabulary (</a:t>
            </a:r>
            <a:r>
              <a:rPr lang="en-US" altLang="en-US" sz="3600" b="1" dirty="0" err="1" smtClean="0"/>
              <a:t>cont</a:t>
            </a:r>
            <a:r>
              <a:rPr lang="en-US" altLang="en-US" sz="3600" b="1" dirty="0" smtClean="0"/>
              <a:t>)</a:t>
            </a:r>
            <a:endParaRPr lang="en-US" altLang="en-US" sz="3600" b="1" dirty="0" smtClean="0"/>
          </a:p>
        </p:txBody>
      </p:sp>
      <p:sp>
        <p:nvSpPr>
          <p:cNvPr id="6147" name="Rectangle 3"/>
          <p:cNvSpPr>
            <a:spLocks noGrp="1" noChangeArrowheads="1"/>
          </p:cNvSpPr>
          <p:nvPr>
            <p:ph type="body" idx="1"/>
          </p:nvPr>
        </p:nvSpPr>
        <p:spPr>
          <a:xfrm>
            <a:off x="304800" y="914400"/>
            <a:ext cx="8610600" cy="5638800"/>
          </a:xfrm>
        </p:spPr>
        <p:txBody>
          <a:bodyPr/>
          <a:lstStyle/>
          <a:p>
            <a:r>
              <a:rPr lang="en-US" sz="2000" b="1" i="1" dirty="0" smtClean="0">
                <a:solidFill>
                  <a:srgbClr val="FFFF00"/>
                </a:solidFill>
              </a:rPr>
              <a:t>Relative </a:t>
            </a:r>
            <a:r>
              <a:rPr lang="en-US" sz="2000" b="1" i="1" dirty="0">
                <a:solidFill>
                  <a:srgbClr val="FFFF00"/>
                </a:solidFill>
              </a:rPr>
              <a:t>frequency table </a:t>
            </a:r>
            <a:r>
              <a:rPr lang="en-US" sz="2000" b="1" i="1" dirty="0"/>
              <a:t>– shows proportion or percent of individuals having each value</a:t>
            </a:r>
            <a:endParaRPr lang="en-US" sz="2000" b="1" dirty="0"/>
          </a:p>
          <a:p>
            <a:r>
              <a:rPr lang="en-US" sz="2000" b="1" i="1" dirty="0">
                <a:solidFill>
                  <a:srgbClr val="FFFF00"/>
                </a:solidFill>
              </a:rPr>
              <a:t>Segmented bar graph – </a:t>
            </a:r>
            <a:r>
              <a:rPr lang="en-US" sz="2000" b="1" i="1" dirty="0"/>
              <a:t>displays distribution of a categorical variable as segments of a rectangle, with the area of each segment proportional to the percent of individuals in the corresponding category</a:t>
            </a:r>
            <a:endParaRPr lang="en-US" sz="2000" b="1" dirty="0"/>
          </a:p>
          <a:p>
            <a:r>
              <a:rPr lang="en-US" sz="2000" b="1" i="1" dirty="0">
                <a:solidFill>
                  <a:srgbClr val="FFFF00"/>
                </a:solidFill>
              </a:rPr>
              <a:t>Side-by-side bar graph </a:t>
            </a:r>
            <a:r>
              <a:rPr lang="en-US" sz="2000" b="1" i="1" dirty="0"/>
              <a:t>– displays distribution of a categorical variable for each value of another categorical variable</a:t>
            </a:r>
            <a:endParaRPr lang="en-US" sz="2000" b="1" dirty="0"/>
          </a:p>
          <a:p>
            <a:r>
              <a:rPr lang="en-US" sz="2000" b="1" i="1" dirty="0">
                <a:solidFill>
                  <a:srgbClr val="FFFF00"/>
                </a:solidFill>
              </a:rPr>
              <a:t>Two-way table </a:t>
            </a:r>
            <a:r>
              <a:rPr lang="en-US" sz="2000" b="1" i="1" dirty="0"/>
              <a:t>– a table of counts that summarizes data on the relationship between two categorical variables for some group of individuals</a:t>
            </a:r>
            <a:endParaRPr lang="en-US" sz="2000" b="1" dirty="0"/>
          </a:p>
        </p:txBody>
      </p:sp>
    </p:spTree>
    <p:extLst>
      <p:ext uri="{BB962C8B-B14F-4D97-AF65-F5344CB8AC3E}">
        <p14:creationId xmlns:p14="http://schemas.microsoft.com/office/powerpoint/2010/main" val="210168931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1"/>
          <p:cNvSpPr>
            <a:spLocks noGrp="1"/>
          </p:cNvSpPr>
          <p:nvPr>
            <p:ph type="title"/>
          </p:nvPr>
        </p:nvSpPr>
        <p:spPr>
          <a:xfrm>
            <a:off x="457200" y="76200"/>
            <a:ext cx="8229600" cy="868363"/>
          </a:xfrm>
        </p:spPr>
        <p:txBody>
          <a:bodyPr/>
          <a:lstStyle/>
          <a:p>
            <a:r>
              <a:rPr lang="en-US" altLang="en-US" sz="3600" b="1" smtClean="0"/>
              <a:t>Categorical Data</a:t>
            </a:r>
          </a:p>
        </p:txBody>
      </p:sp>
      <p:sp>
        <p:nvSpPr>
          <p:cNvPr id="3" name="Content Placeholder 2"/>
          <p:cNvSpPr>
            <a:spLocks noGrp="1"/>
          </p:cNvSpPr>
          <p:nvPr>
            <p:ph idx="1"/>
          </p:nvPr>
        </p:nvSpPr>
        <p:spPr>
          <a:xfrm>
            <a:off x="457200" y="1066800"/>
            <a:ext cx="8229600" cy="2819400"/>
          </a:xfrm>
        </p:spPr>
        <p:txBody>
          <a:bodyPr/>
          <a:lstStyle/>
          <a:p>
            <a:pPr>
              <a:defRPr/>
            </a:pPr>
            <a:r>
              <a:rPr lang="en-US" sz="2800" b="1" dirty="0" smtClean="0"/>
              <a:t>Categorical Variable:</a:t>
            </a:r>
          </a:p>
          <a:p>
            <a:pPr lvl="1">
              <a:defRPr/>
            </a:pPr>
            <a:r>
              <a:rPr lang="en-US" sz="2400" b="1" dirty="0" smtClean="0">
                <a:ea typeface="+mn-ea"/>
                <a:cs typeface="+mn-cs"/>
              </a:rPr>
              <a:t>Values are labels or categories</a:t>
            </a:r>
          </a:p>
          <a:p>
            <a:pPr lvl="1">
              <a:defRPr/>
            </a:pPr>
            <a:r>
              <a:rPr lang="en-US" sz="2400" b="1" dirty="0" smtClean="0">
                <a:ea typeface="+mn-ea"/>
                <a:cs typeface="+mn-cs"/>
              </a:rPr>
              <a:t>Distributions list the categories and either the count or percent of individuals in each</a:t>
            </a:r>
          </a:p>
          <a:p>
            <a:pPr lvl="1">
              <a:defRPr/>
            </a:pPr>
            <a:endParaRPr lang="en-US" sz="1200" b="1" dirty="0" smtClean="0">
              <a:ea typeface="+mn-ea"/>
              <a:cs typeface="+mn-cs"/>
            </a:endParaRPr>
          </a:p>
          <a:p>
            <a:pPr>
              <a:defRPr/>
            </a:pPr>
            <a:r>
              <a:rPr lang="en-US" sz="2800" b="1" dirty="0" smtClean="0"/>
              <a:t>Displays: </a:t>
            </a:r>
            <a:r>
              <a:rPr lang="en-US" sz="2800" b="1" dirty="0" err="1" smtClean="0"/>
              <a:t>BarGraphs</a:t>
            </a:r>
            <a:r>
              <a:rPr lang="en-US" sz="2800" b="1" dirty="0" smtClean="0"/>
              <a:t> and </a:t>
            </a:r>
            <a:r>
              <a:rPr lang="en-US" sz="2800" b="1" dirty="0" err="1" smtClean="0"/>
              <a:t>PieCharts</a:t>
            </a:r>
            <a:endParaRPr lang="en-US" sz="2800" b="1" dirty="0"/>
          </a:p>
        </p:txBody>
      </p:sp>
      <p:pic>
        <p:nvPicPr>
          <p:cNvPr id="7172"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3400" y="3705225"/>
            <a:ext cx="8058150" cy="300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1"/>
          <p:cNvSpPr>
            <a:spLocks noGrp="1"/>
          </p:cNvSpPr>
          <p:nvPr>
            <p:ph type="title"/>
          </p:nvPr>
        </p:nvSpPr>
        <p:spPr>
          <a:xfrm>
            <a:off x="457200" y="68263"/>
            <a:ext cx="8229600" cy="868362"/>
          </a:xfrm>
        </p:spPr>
        <p:txBody>
          <a:bodyPr/>
          <a:lstStyle/>
          <a:p>
            <a:r>
              <a:rPr lang="en-US" altLang="en-US" sz="3600" b="1" smtClean="0"/>
              <a:t>Categorical Data Example</a:t>
            </a:r>
          </a:p>
        </p:txBody>
      </p:sp>
      <p:graphicFrame>
        <p:nvGraphicFramePr>
          <p:cNvPr id="4" name="Content Placeholder 3"/>
          <p:cNvGraphicFramePr>
            <a:graphicFrameLocks noGrp="1"/>
          </p:cNvGraphicFramePr>
          <p:nvPr>
            <p:ph idx="1"/>
          </p:nvPr>
        </p:nvGraphicFramePr>
        <p:xfrm>
          <a:off x="1981200" y="1219200"/>
          <a:ext cx="5070475" cy="4079878"/>
        </p:xfrm>
        <a:graphic>
          <a:graphicData uri="http://schemas.openxmlformats.org/drawingml/2006/table">
            <a:tbl>
              <a:tblPr firstRow="1" bandRow="1">
                <a:tableStyleId>{5C22544A-7EE6-4342-B048-85BDC9FD1C3A}</a:tableStyleId>
              </a:tblPr>
              <a:tblGrid>
                <a:gridCol w="1326046"/>
                <a:gridCol w="1402256"/>
                <a:gridCol w="2342173"/>
              </a:tblGrid>
              <a:tr h="370898">
                <a:tc>
                  <a:txBody>
                    <a:bodyPr/>
                    <a:lstStyle/>
                    <a:p>
                      <a:r>
                        <a:rPr lang="en-US" sz="1800" dirty="0" smtClean="0"/>
                        <a:t>Body Part</a:t>
                      </a:r>
                      <a:endParaRPr lang="en-US" sz="1800" dirty="0"/>
                    </a:p>
                  </a:txBody>
                  <a:tcPr marL="91451" marR="91451" marT="45727" marB="45727"/>
                </a:tc>
                <a:tc>
                  <a:txBody>
                    <a:bodyPr/>
                    <a:lstStyle/>
                    <a:p>
                      <a:r>
                        <a:rPr lang="en-US" sz="1800" dirty="0" smtClean="0"/>
                        <a:t>Frequency</a:t>
                      </a:r>
                      <a:endParaRPr lang="en-US" sz="1800" dirty="0"/>
                    </a:p>
                  </a:txBody>
                  <a:tcPr marL="91451" marR="91451" marT="45727" marB="45727"/>
                </a:tc>
                <a:tc>
                  <a:txBody>
                    <a:bodyPr/>
                    <a:lstStyle/>
                    <a:p>
                      <a:r>
                        <a:rPr lang="en-US" sz="1800" dirty="0" smtClean="0"/>
                        <a:t>Relative Frequency</a:t>
                      </a:r>
                      <a:endParaRPr lang="en-US" sz="1800" dirty="0"/>
                    </a:p>
                  </a:txBody>
                  <a:tcPr marL="91451" marR="91451" marT="45727" marB="45727"/>
                </a:tc>
              </a:tr>
              <a:tr h="370898">
                <a:tc>
                  <a:txBody>
                    <a:bodyPr/>
                    <a:lstStyle/>
                    <a:p>
                      <a:r>
                        <a:rPr lang="en-US" sz="1800" dirty="0" smtClean="0">
                          <a:solidFill>
                            <a:schemeClr val="bg2">
                              <a:lumMod val="75000"/>
                            </a:schemeClr>
                          </a:solidFill>
                        </a:rPr>
                        <a:t>Back</a:t>
                      </a:r>
                      <a:endParaRPr lang="en-US" sz="1800" dirty="0">
                        <a:solidFill>
                          <a:schemeClr val="bg2">
                            <a:lumMod val="75000"/>
                          </a:schemeClr>
                        </a:solidFill>
                      </a:endParaRPr>
                    </a:p>
                  </a:txBody>
                  <a:tcPr marL="91451" marR="91451" marT="45727" marB="45727"/>
                </a:tc>
                <a:tc>
                  <a:txBody>
                    <a:bodyPr/>
                    <a:lstStyle/>
                    <a:p>
                      <a:pPr algn="ctr"/>
                      <a:r>
                        <a:rPr lang="en-US" sz="1800" dirty="0" smtClean="0">
                          <a:solidFill>
                            <a:schemeClr val="bg2">
                              <a:lumMod val="75000"/>
                            </a:schemeClr>
                          </a:solidFill>
                        </a:rPr>
                        <a:t>12</a:t>
                      </a:r>
                      <a:endParaRPr lang="en-US" sz="1800" dirty="0">
                        <a:solidFill>
                          <a:schemeClr val="bg2">
                            <a:lumMod val="75000"/>
                          </a:schemeClr>
                        </a:solidFill>
                      </a:endParaRPr>
                    </a:p>
                  </a:txBody>
                  <a:tcPr marL="91451" marR="91451" marT="45727" marB="45727"/>
                </a:tc>
                <a:tc>
                  <a:txBody>
                    <a:bodyPr/>
                    <a:lstStyle/>
                    <a:p>
                      <a:pPr algn="ctr"/>
                      <a:r>
                        <a:rPr lang="en-US" sz="1800" dirty="0" smtClean="0">
                          <a:solidFill>
                            <a:schemeClr val="bg2">
                              <a:lumMod val="75000"/>
                            </a:schemeClr>
                          </a:solidFill>
                        </a:rPr>
                        <a:t>0.4</a:t>
                      </a:r>
                      <a:endParaRPr lang="en-US" sz="1800" dirty="0">
                        <a:solidFill>
                          <a:schemeClr val="bg2">
                            <a:lumMod val="75000"/>
                          </a:schemeClr>
                        </a:solidFill>
                      </a:endParaRPr>
                    </a:p>
                  </a:txBody>
                  <a:tcPr marL="91451" marR="91451" marT="45727" marB="45727"/>
                </a:tc>
              </a:tr>
              <a:tr h="370898">
                <a:tc>
                  <a:txBody>
                    <a:bodyPr/>
                    <a:lstStyle/>
                    <a:p>
                      <a:r>
                        <a:rPr lang="en-US" sz="1800" dirty="0" smtClean="0">
                          <a:solidFill>
                            <a:schemeClr val="bg2">
                              <a:lumMod val="75000"/>
                            </a:schemeClr>
                          </a:solidFill>
                        </a:rPr>
                        <a:t>Wrist</a:t>
                      </a:r>
                      <a:endParaRPr lang="en-US" sz="1800" dirty="0">
                        <a:solidFill>
                          <a:schemeClr val="bg2">
                            <a:lumMod val="75000"/>
                          </a:schemeClr>
                        </a:solidFill>
                      </a:endParaRPr>
                    </a:p>
                  </a:txBody>
                  <a:tcPr marL="91451" marR="91451" marT="45727" marB="45727"/>
                </a:tc>
                <a:tc>
                  <a:txBody>
                    <a:bodyPr/>
                    <a:lstStyle/>
                    <a:p>
                      <a:pPr algn="ctr"/>
                      <a:r>
                        <a:rPr lang="en-US" sz="1800" dirty="0" smtClean="0">
                          <a:solidFill>
                            <a:schemeClr val="bg2">
                              <a:lumMod val="75000"/>
                            </a:schemeClr>
                          </a:solidFill>
                        </a:rPr>
                        <a:t>2</a:t>
                      </a:r>
                      <a:endParaRPr lang="en-US" sz="1800" dirty="0">
                        <a:solidFill>
                          <a:schemeClr val="bg2">
                            <a:lumMod val="75000"/>
                          </a:schemeClr>
                        </a:solidFill>
                      </a:endParaRPr>
                    </a:p>
                  </a:txBody>
                  <a:tcPr marL="91451" marR="91451" marT="45727" marB="45727"/>
                </a:tc>
                <a:tc>
                  <a:txBody>
                    <a:bodyPr/>
                    <a:lstStyle/>
                    <a:p>
                      <a:pPr algn="ctr"/>
                      <a:r>
                        <a:rPr lang="en-US" sz="1800" dirty="0" smtClean="0">
                          <a:solidFill>
                            <a:schemeClr val="bg2">
                              <a:lumMod val="75000"/>
                            </a:schemeClr>
                          </a:solidFill>
                        </a:rPr>
                        <a:t>0.0667</a:t>
                      </a:r>
                      <a:endParaRPr lang="en-US" sz="1800" dirty="0">
                        <a:solidFill>
                          <a:schemeClr val="bg2">
                            <a:lumMod val="75000"/>
                          </a:schemeClr>
                        </a:solidFill>
                      </a:endParaRPr>
                    </a:p>
                  </a:txBody>
                  <a:tcPr marL="91451" marR="91451" marT="45727" marB="45727"/>
                </a:tc>
              </a:tr>
              <a:tr h="370898">
                <a:tc>
                  <a:txBody>
                    <a:bodyPr/>
                    <a:lstStyle/>
                    <a:p>
                      <a:r>
                        <a:rPr lang="en-US" sz="1800" dirty="0" smtClean="0">
                          <a:solidFill>
                            <a:schemeClr val="bg2">
                              <a:lumMod val="75000"/>
                            </a:schemeClr>
                          </a:solidFill>
                        </a:rPr>
                        <a:t>Elbow</a:t>
                      </a:r>
                      <a:endParaRPr lang="en-US" sz="1800" dirty="0">
                        <a:solidFill>
                          <a:schemeClr val="bg2">
                            <a:lumMod val="75000"/>
                          </a:schemeClr>
                        </a:solidFill>
                      </a:endParaRPr>
                    </a:p>
                  </a:txBody>
                  <a:tcPr marL="91451" marR="91451" marT="45727" marB="45727"/>
                </a:tc>
                <a:tc>
                  <a:txBody>
                    <a:bodyPr/>
                    <a:lstStyle/>
                    <a:p>
                      <a:pPr algn="ctr"/>
                      <a:r>
                        <a:rPr lang="en-US" sz="1800" dirty="0" smtClean="0">
                          <a:solidFill>
                            <a:schemeClr val="bg2">
                              <a:lumMod val="75000"/>
                            </a:schemeClr>
                          </a:solidFill>
                        </a:rPr>
                        <a:t>1</a:t>
                      </a:r>
                      <a:endParaRPr lang="en-US" sz="1800" dirty="0">
                        <a:solidFill>
                          <a:schemeClr val="bg2">
                            <a:lumMod val="75000"/>
                          </a:schemeClr>
                        </a:solidFill>
                      </a:endParaRPr>
                    </a:p>
                  </a:txBody>
                  <a:tcPr marL="91451" marR="91451" marT="45727" marB="45727"/>
                </a:tc>
                <a:tc>
                  <a:txBody>
                    <a:bodyPr/>
                    <a:lstStyle/>
                    <a:p>
                      <a:pPr algn="ctr"/>
                      <a:r>
                        <a:rPr lang="en-US" sz="1800" dirty="0" smtClean="0">
                          <a:solidFill>
                            <a:schemeClr val="bg2">
                              <a:lumMod val="75000"/>
                            </a:schemeClr>
                          </a:solidFill>
                        </a:rPr>
                        <a:t>0.0333</a:t>
                      </a:r>
                      <a:endParaRPr lang="en-US" sz="1800" dirty="0">
                        <a:solidFill>
                          <a:schemeClr val="bg2">
                            <a:lumMod val="75000"/>
                          </a:schemeClr>
                        </a:solidFill>
                      </a:endParaRPr>
                    </a:p>
                  </a:txBody>
                  <a:tcPr marL="91451" marR="91451" marT="45727" marB="45727"/>
                </a:tc>
              </a:tr>
              <a:tr h="370898">
                <a:tc>
                  <a:txBody>
                    <a:bodyPr/>
                    <a:lstStyle/>
                    <a:p>
                      <a:r>
                        <a:rPr lang="en-US" sz="1800" dirty="0" smtClean="0">
                          <a:solidFill>
                            <a:schemeClr val="bg2">
                              <a:lumMod val="75000"/>
                            </a:schemeClr>
                          </a:solidFill>
                        </a:rPr>
                        <a:t>Hip</a:t>
                      </a:r>
                      <a:endParaRPr lang="en-US" sz="1800" dirty="0">
                        <a:solidFill>
                          <a:schemeClr val="bg2">
                            <a:lumMod val="75000"/>
                          </a:schemeClr>
                        </a:solidFill>
                      </a:endParaRPr>
                    </a:p>
                  </a:txBody>
                  <a:tcPr marL="91451" marR="91451" marT="45727" marB="45727"/>
                </a:tc>
                <a:tc>
                  <a:txBody>
                    <a:bodyPr/>
                    <a:lstStyle/>
                    <a:p>
                      <a:pPr algn="ctr"/>
                      <a:r>
                        <a:rPr lang="en-US" sz="1800" dirty="0" smtClean="0">
                          <a:solidFill>
                            <a:schemeClr val="bg2">
                              <a:lumMod val="75000"/>
                            </a:schemeClr>
                          </a:solidFill>
                        </a:rPr>
                        <a:t>2</a:t>
                      </a:r>
                      <a:endParaRPr lang="en-US" sz="1800" dirty="0">
                        <a:solidFill>
                          <a:schemeClr val="bg2">
                            <a:lumMod val="75000"/>
                          </a:schemeClr>
                        </a:solidFill>
                      </a:endParaRPr>
                    </a:p>
                  </a:txBody>
                  <a:tcPr marL="91451" marR="91451" marT="45727" marB="4572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800" dirty="0" smtClean="0">
                          <a:solidFill>
                            <a:schemeClr val="bg2">
                              <a:lumMod val="75000"/>
                            </a:schemeClr>
                          </a:solidFill>
                        </a:rPr>
                        <a:t>0.0667</a:t>
                      </a:r>
                    </a:p>
                  </a:txBody>
                  <a:tcPr marL="91451" marR="91451" marT="45727" marB="45727"/>
                </a:tc>
              </a:tr>
              <a:tr h="370898">
                <a:tc>
                  <a:txBody>
                    <a:bodyPr/>
                    <a:lstStyle/>
                    <a:p>
                      <a:r>
                        <a:rPr lang="en-US" sz="1800" dirty="0" smtClean="0">
                          <a:solidFill>
                            <a:schemeClr val="bg2">
                              <a:lumMod val="75000"/>
                            </a:schemeClr>
                          </a:solidFill>
                        </a:rPr>
                        <a:t>Shoulder</a:t>
                      </a:r>
                      <a:endParaRPr lang="en-US" sz="1800" dirty="0">
                        <a:solidFill>
                          <a:schemeClr val="bg2">
                            <a:lumMod val="75000"/>
                          </a:schemeClr>
                        </a:solidFill>
                      </a:endParaRPr>
                    </a:p>
                  </a:txBody>
                  <a:tcPr marL="91451" marR="91451" marT="45727" marB="45727"/>
                </a:tc>
                <a:tc>
                  <a:txBody>
                    <a:bodyPr/>
                    <a:lstStyle/>
                    <a:p>
                      <a:pPr algn="ctr"/>
                      <a:r>
                        <a:rPr lang="en-US" sz="1800" dirty="0" smtClean="0">
                          <a:solidFill>
                            <a:schemeClr val="bg2">
                              <a:lumMod val="75000"/>
                            </a:schemeClr>
                          </a:solidFill>
                        </a:rPr>
                        <a:t>4</a:t>
                      </a:r>
                      <a:endParaRPr lang="en-US" sz="1800" dirty="0">
                        <a:solidFill>
                          <a:schemeClr val="bg2">
                            <a:lumMod val="75000"/>
                          </a:schemeClr>
                        </a:solidFill>
                      </a:endParaRPr>
                    </a:p>
                  </a:txBody>
                  <a:tcPr marL="91451" marR="91451" marT="45727" marB="45727"/>
                </a:tc>
                <a:tc>
                  <a:txBody>
                    <a:bodyPr/>
                    <a:lstStyle/>
                    <a:p>
                      <a:pPr algn="ctr"/>
                      <a:r>
                        <a:rPr lang="en-US" sz="1800" dirty="0" smtClean="0">
                          <a:solidFill>
                            <a:schemeClr val="bg2">
                              <a:lumMod val="75000"/>
                            </a:schemeClr>
                          </a:solidFill>
                        </a:rPr>
                        <a:t>0.1333</a:t>
                      </a:r>
                      <a:endParaRPr lang="en-US" sz="1800" dirty="0">
                        <a:solidFill>
                          <a:schemeClr val="bg2">
                            <a:lumMod val="75000"/>
                          </a:schemeClr>
                        </a:solidFill>
                      </a:endParaRPr>
                    </a:p>
                  </a:txBody>
                  <a:tcPr marL="91451" marR="91451" marT="45727" marB="45727"/>
                </a:tc>
              </a:tr>
              <a:tr h="370898">
                <a:tc>
                  <a:txBody>
                    <a:bodyPr/>
                    <a:lstStyle/>
                    <a:p>
                      <a:r>
                        <a:rPr lang="en-US" sz="1800" dirty="0" smtClean="0">
                          <a:solidFill>
                            <a:schemeClr val="bg2">
                              <a:lumMod val="75000"/>
                            </a:schemeClr>
                          </a:solidFill>
                        </a:rPr>
                        <a:t>Knee</a:t>
                      </a:r>
                      <a:endParaRPr lang="en-US" sz="1800" dirty="0">
                        <a:solidFill>
                          <a:schemeClr val="bg2">
                            <a:lumMod val="75000"/>
                          </a:schemeClr>
                        </a:solidFill>
                      </a:endParaRPr>
                    </a:p>
                  </a:txBody>
                  <a:tcPr marL="91451" marR="91451" marT="45727" marB="45727"/>
                </a:tc>
                <a:tc>
                  <a:txBody>
                    <a:bodyPr/>
                    <a:lstStyle/>
                    <a:p>
                      <a:pPr algn="ctr"/>
                      <a:r>
                        <a:rPr lang="en-US" sz="1800" dirty="0" smtClean="0">
                          <a:solidFill>
                            <a:schemeClr val="bg2">
                              <a:lumMod val="75000"/>
                            </a:schemeClr>
                          </a:solidFill>
                        </a:rPr>
                        <a:t>5</a:t>
                      </a:r>
                      <a:endParaRPr lang="en-US" sz="1800" dirty="0">
                        <a:solidFill>
                          <a:schemeClr val="bg2">
                            <a:lumMod val="75000"/>
                          </a:schemeClr>
                        </a:solidFill>
                      </a:endParaRPr>
                    </a:p>
                  </a:txBody>
                  <a:tcPr marL="91451" marR="91451" marT="45727" marB="45727"/>
                </a:tc>
                <a:tc>
                  <a:txBody>
                    <a:bodyPr/>
                    <a:lstStyle/>
                    <a:p>
                      <a:pPr algn="ctr"/>
                      <a:r>
                        <a:rPr lang="en-US" sz="1800" dirty="0" smtClean="0">
                          <a:solidFill>
                            <a:schemeClr val="bg2">
                              <a:lumMod val="75000"/>
                            </a:schemeClr>
                          </a:solidFill>
                        </a:rPr>
                        <a:t>0.1667</a:t>
                      </a:r>
                      <a:endParaRPr lang="en-US" sz="1800" dirty="0">
                        <a:solidFill>
                          <a:schemeClr val="bg2">
                            <a:lumMod val="75000"/>
                          </a:schemeClr>
                        </a:solidFill>
                      </a:endParaRPr>
                    </a:p>
                  </a:txBody>
                  <a:tcPr marL="91451" marR="91451" marT="45727" marB="45727"/>
                </a:tc>
              </a:tr>
              <a:tr h="370898">
                <a:tc>
                  <a:txBody>
                    <a:bodyPr/>
                    <a:lstStyle/>
                    <a:p>
                      <a:r>
                        <a:rPr lang="en-US" sz="1800" dirty="0" smtClean="0">
                          <a:solidFill>
                            <a:schemeClr val="bg2">
                              <a:lumMod val="75000"/>
                            </a:schemeClr>
                          </a:solidFill>
                        </a:rPr>
                        <a:t>Hand</a:t>
                      </a:r>
                      <a:endParaRPr lang="en-US" sz="1800" dirty="0">
                        <a:solidFill>
                          <a:schemeClr val="bg2">
                            <a:lumMod val="75000"/>
                          </a:schemeClr>
                        </a:solidFill>
                      </a:endParaRPr>
                    </a:p>
                  </a:txBody>
                  <a:tcPr marL="91451" marR="91451" marT="45727" marB="45727"/>
                </a:tc>
                <a:tc>
                  <a:txBody>
                    <a:bodyPr/>
                    <a:lstStyle/>
                    <a:p>
                      <a:pPr algn="ctr"/>
                      <a:r>
                        <a:rPr lang="en-US" sz="1800" dirty="0" smtClean="0">
                          <a:solidFill>
                            <a:schemeClr val="bg2">
                              <a:lumMod val="75000"/>
                            </a:schemeClr>
                          </a:solidFill>
                        </a:rPr>
                        <a:t>2</a:t>
                      </a:r>
                      <a:endParaRPr lang="en-US" sz="1800" dirty="0">
                        <a:solidFill>
                          <a:schemeClr val="bg2">
                            <a:lumMod val="75000"/>
                          </a:schemeClr>
                        </a:solidFill>
                      </a:endParaRPr>
                    </a:p>
                  </a:txBody>
                  <a:tcPr marL="91451" marR="91451" marT="45727" marB="4572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800" dirty="0" smtClean="0">
                          <a:solidFill>
                            <a:schemeClr val="bg2">
                              <a:lumMod val="75000"/>
                            </a:schemeClr>
                          </a:solidFill>
                        </a:rPr>
                        <a:t>0.0667</a:t>
                      </a:r>
                    </a:p>
                  </a:txBody>
                  <a:tcPr marL="91451" marR="91451" marT="45727" marB="45727"/>
                </a:tc>
              </a:tr>
              <a:tr h="370898">
                <a:tc>
                  <a:txBody>
                    <a:bodyPr/>
                    <a:lstStyle/>
                    <a:p>
                      <a:r>
                        <a:rPr lang="en-US" sz="1800" dirty="0" smtClean="0">
                          <a:solidFill>
                            <a:schemeClr val="bg2">
                              <a:lumMod val="75000"/>
                            </a:schemeClr>
                          </a:solidFill>
                        </a:rPr>
                        <a:t>Groin</a:t>
                      </a:r>
                      <a:endParaRPr lang="en-US" sz="1800" dirty="0">
                        <a:solidFill>
                          <a:schemeClr val="bg2">
                            <a:lumMod val="75000"/>
                          </a:schemeClr>
                        </a:solidFill>
                      </a:endParaRPr>
                    </a:p>
                  </a:txBody>
                  <a:tcPr marL="91451" marR="91451" marT="45727" marB="45727"/>
                </a:tc>
                <a:tc>
                  <a:txBody>
                    <a:bodyPr/>
                    <a:lstStyle/>
                    <a:p>
                      <a:pPr algn="ctr"/>
                      <a:r>
                        <a:rPr lang="en-US" sz="1800" dirty="0" smtClean="0">
                          <a:solidFill>
                            <a:schemeClr val="bg2">
                              <a:lumMod val="75000"/>
                            </a:schemeClr>
                          </a:solidFill>
                        </a:rPr>
                        <a:t>1</a:t>
                      </a:r>
                      <a:endParaRPr lang="en-US" sz="1800" dirty="0">
                        <a:solidFill>
                          <a:schemeClr val="bg2">
                            <a:lumMod val="75000"/>
                          </a:schemeClr>
                        </a:solidFill>
                      </a:endParaRPr>
                    </a:p>
                  </a:txBody>
                  <a:tcPr marL="91451" marR="91451" marT="45727" marB="4572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800" dirty="0" smtClean="0">
                          <a:solidFill>
                            <a:schemeClr val="bg2">
                              <a:lumMod val="75000"/>
                            </a:schemeClr>
                          </a:solidFill>
                        </a:rPr>
                        <a:t>0.0333</a:t>
                      </a:r>
                    </a:p>
                  </a:txBody>
                  <a:tcPr marL="91451" marR="91451" marT="45727" marB="45727"/>
                </a:tc>
              </a:tr>
              <a:tr h="370898">
                <a:tc>
                  <a:txBody>
                    <a:bodyPr/>
                    <a:lstStyle/>
                    <a:p>
                      <a:r>
                        <a:rPr lang="en-US" sz="1800" dirty="0" smtClean="0">
                          <a:solidFill>
                            <a:schemeClr val="bg2">
                              <a:lumMod val="75000"/>
                            </a:schemeClr>
                          </a:solidFill>
                        </a:rPr>
                        <a:t>Neck</a:t>
                      </a:r>
                      <a:endParaRPr lang="en-US" sz="1800" dirty="0">
                        <a:solidFill>
                          <a:schemeClr val="bg2">
                            <a:lumMod val="75000"/>
                          </a:schemeClr>
                        </a:solidFill>
                      </a:endParaRPr>
                    </a:p>
                  </a:txBody>
                  <a:tcPr marL="91451" marR="91451" marT="45727" marB="45727"/>
                </a:tc>
                <a:tc>
                  <a:txBody>
                    <a:bodyPr/>
                    <a:lstStyle/>
                    <a:p>
                      <a:pPr algn="ctr"/>
                      <a:r>
                        <a:rPr lang="en-US" sz="1800" dirty="0" smtClean="0">
                          <a:solidFill>
                            <a:schemeClr val="bg2">
                              <a:lumMod val="75000"/>
                            </a:schemeClr>
                          </a:solidFill>
                        </a:rPr>
                        <a:t>1</a:t>
                      </a:r>
                      <a:endParaRPr lang="en-US" sz="1800" dirty="0">
                        <a:solidFill>
                          <a:schemeClr val="bg2">
                            <a:lumMod val="75000"/>
                          </a:schemeClr>
                        </a:solidFill>
                      </a:endParaRPr>
                    </a:p>
                  </a:txBody>
                  <a:tcPr marL="91451" marR="91451" marT="45727" marB="4572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800" dirty="0" smtClean="0">
                          <a:solidFill>
                            <a:schemeClr val="bg2">
                              <a:lumMod val="75000"/>
                            </a:schemeClr>
                          </a:solidFill>
                        </a:rPr>
                        <a:t>0.0333</a:t>
                      </a:r>
                    </a:p>
                  </a:txBody>
                  <a:tcPr marL="91451" marR="91451" marT="45727" marB="45727"/>
                </a:tc>
              </a:tr>
              <a:tr h="370898">
                <a:tc>
                  <a:txBody>
                    <a:bodyPr/>
                    <a:lstStyle/>
                    <a:p>
                      <a:r>
                        <a:rPr lang="en-US" sz="1800" dirty="0" smtClean="0">
                          <a:solidFill>
                            <a:schemeClr val="bg2">
                              <a:lumMod val="75000"/>
                            </a:schemeClr>
                          </a:solidFill>
                        </a:rPr>
                        <a:t>Total</a:t>
                      </a:r>
                      <a:endParaRPr lang="en-US" sz="1800" dirty="0">
                        <a:solidFill>
                          <a:schemeClr val="bg2">
                            <a:lumMod val="75000"/>
                          </a:schemeClr>
                        </a:solidFill>
                      </a:endParaRPr>
                    </a:p>
                  </a:txBody>
                  <a:tcPr marL="91451" marR="91451" marT="45727" marB="45727"/>
                </a:tc>
                <a:tc>
                  <a:txBody>
                    <a:bodyPr/>
                    <a:lstStyle/>
                    <a:p>
                      <a:pPr algn="ctr"/>
                      <a:r>
                        <a:rPr lang="en-US" sz="1800" dirty="0" smtClean="0">
                          <a:solidFill>
                            <a:schemeClr val="bg2">
                              <a:lumMod val="75000"/>
                            </a:schemeClr>
                          </a:solidFill>
                        </a:rPr>
                        <a:t>30</a:t>
                      </a:r>
                      <a:endParaRPr lang="en-US" sz="1800" dirty="0">
                        <a:solidFill>
                          <a:schemeClr val="bg2">
                            <a:lumMod val="75000"/>
                          </a:schemeClr>
                        </a:solidFill>
                      </a:endParaRPr>
                    </a:p>
                  </a:txBody>
                  <a:tcPr marL="91451" marR="91451" marT="45727" marB="45727"/>
                </a:tc>
                <a:tc>
                  <a:txBody>
                    <a:bodyPr/>
                    <a:lstStyle/>
                    <a:p>
                      <a:pPr algn="ctr"/>
                      <a:r>
                        <a:rPr lang="en-US" sz="1800" dirty="0" smtClean="0">
                          <a:solidFill>
                            <a:schemeClr val="bg2">
                              <a:lumMod val="75000"/>
                            </a:schemeClr>
                          </a:solidFill>
                        </a:rPr>
                        <a:t>1.0000</a:t>
                      </a:r>
                      <a:endParaRPr lang="en-US" sz="1800" dirty="0">
                        <a:solidFill>
                          <a:schemeClr val="bg2">
                            <a:lumMod val="75000"/>
                          </a:schemeClr>
                        </a:solidFill>
                      </a:endParaRPr>
                    </a:p>
                  </a:txBody>
                  <a:tcPr marL="91451" marR="91451" marT="45727" marB="45727"/>
                </a:tc>
              </a:tr>
            </a:tbl>
          </a:graphicData>
        </a:graphic>
      </p:graphicFrame>
      <p:sp>
        <p:nvSpPr>
          <p:cNvPr id="8245" name="TextBox 4"/>
          <p:cNvSpPr txBox="1">
            <a:spLocks noChangeArrowheads="1"/>
          </p:cNvSpPr>
          <p:nvPr/>
        </p:nvSpPr>
        <p:spPr bwMode="auto">
          <a:xfrm>
            <a:off x="2133600" y="5638800"/>
            <a:ext cx="488315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spcBef>
                <a:spcPct val="0"/>
              </a:spcBef>
              <a:buFontTx/>
              <a:buNone/>
            </a:pPr>
            <a:r>
              <a:rPr lang="en-US" altLang="en-US" sz="1800" b="1"/>
              <a:t>Physical Therapist’s Rehabilitation Sample</a:t>
            </a: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
          <p:cNvSpPr>
            <a:spLocks noGrp="1"/>
          </p:cNvSpPr>
          <p:nvPr>
            <p:ph type="title"/>
          </p:nvPr>
        </p:nvSpPr>
        <p:spPr>
          <a:xfrm>
            <a:off x="457200" y="120650"/>
            <a:ext cx="8229600" cy="762000"/>
          </a:xfrm>
        </p:spPr>
        <p:txBody>
          <a:bodyPr/>
          <a:lstStyle/>
          <a:p>
            <a:r>
              <a:rPr lang="en-US" altLang="en-US" sz="3600" b="1" smtClean="0"/>
              <a:t>Categorical Data</a:t>
            </a:r>
          </a:p>
        </p:txBody>
      </p:sp>
      <p:sp>
        <p:nvSpPr>
          <p:cNvPr id="9219" name="Content Placeholder 2"/>
          <p:cNvSpPr>
            <a:spLocks noGrp="1"/>
          </p:cNvSpPr>
          <p:nvPr>
            <p:ph idx="1"/>
          </p:nvPr>
        </p:nvSpPr>
        <p:spPr>
          <a:xfrm>
            <a:off x="304800" y="990600"/>
            <a:ext cx="8534400" cy="5135563"/>
          </a:xfrm>
        </p:spPr>
        <p:txBody>
          <a:bodyPr/>
          <a:lstStyle/>
          <a:p>
            <a:r>
              <a:rPr lang="en-US" altLang="en-US" sz="2400" b="1" smtClean="0"/>
              <a:t>Items are placed into one of several groups or categories (to be counted)</a:t>
            </a:r>
          </a:p>
          <a:p>
            <a:endParaRPr lang="en-US" altLang="en-US" sz="1000" b="1" smtClean="0"/>
          </a:p>
          <a:p>
            <a:r>
              <a:rPr lang="en-US" altLang="en-US" sz="2400" b="1" smtClean="0"/>
              <a:t>Typical graphs of categorical data:</a:t>
            </a:r>
          </a:p>
          <a:p>
            <a:pPr lvl="1"/>
            <a:r>
              <a:rPr lang="en-US" altLang="en-US" sz="2000" b="1" smtClean="0"/>
              <a:t>Pie Charts; emphasizes each category’s relation to the whole</a:t>
            </a:r>
          </a:p>
          <a:p>
            <a:pPr lvl="1"/>
            <a:r>
              <a:rPr lang="en-US" altLang="en-US" sz="2000" b="1" smtClean="0"/>
              <a:t>Bar Charts; emphasizes each category’s relation with other categories</a:t>
            </a:r>
          </a:p>
        </p:txBody>
      </p:sp>
      <p:graphicFrame>
        <p:nvGraphicFramePr>
          <p:cNvPr id="9220" name="Object 2"/>
          <p:cNvGraphicFramePr>
            <a:graphicFrameLocks noChangeAspect="1"/>
          </p:cNvGraphicFramePr>
          <p:nvPr/>
        </p:nvGraphicFramePr>
        <p:xfrm>
          <a:off x="63500" y="3956050"/>
          <a:ext cx="4424363" cy="2825750"/>
        </p:xfrm>
        <a:graphic>
          <a:graphicData uri="http://schemas.openxmlformats.org/presentationml/2006/ole">
            <mc:AlternateContent xmlns:mc="http://schemas.openxmlformats.org/markup-compatibility/2006">
              <mc:Choice xmlns:v="urn:schemas-microsoft-com:vml" Requires="v">
                <p:oleObj spid="_x0000_s9226" name="Chart" r:id="rId3" imgW="3981551" imgH="2543243" progId="MSGraph.Chart.8">
                  <p:embed followColorScheme="full"/>
                </p:oleObj>
              </mc:Choice>
              <mc:Fallback>
                <p:oleObj name="Chart" r:id="rId3" imgW="3981551" imgH="2543243" progId="MSGraph.Chart.8">
                  <p:embed followColorScheme="full"/>
                  <p:pic>
                    <p:nvPicPr>
                      <p:cNvPr id="0" name="Object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3500" y="3956050"/>
                        <a:ext cx="4424363" cy="2825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9221" name="Object 3"/>
          <p:cNvGraphicFramePr>
            <a:graphicFrameLocks noChangeAspect="1"/>
          </p:cNvGraphicFramePr>
          <p:nvPr/>
        </p:nvGraphicFramePr>
        <p:xfrm>
          <a:off x="4662488" y="3640138"/>
          <a:ext cx="4365625" cy="3141662"/>
        </p:xfrm>
        <a:graphic>
          <a:graphicData uri="http://schemas.openxmlformats.org/presentationml/2006/ole">
            <mc:AlternateContent xmlns:mc="http://schemas.openxmlformats.org/markup-compatibility/2006">
              <mc:Choice xmlns:v="urn:schemas-microsoft-com:vml" Requires="v">
                <p:oleObj spid="_x0000_s9227" name="Chart" r:id="rId5" imgW="4381567" imgH="3152843" progId="MSGraph.Chart.8">
                  <p:embed followColorScheme="full"/>
                </p:oleObj>
              </mc:Choice>
              <mc:Fallback>
                <p:oleObj name="Chart" r:id="rId5" imgW="4381567" imgH="3152843" progId="MSGraph.Chart.8">
                  <p:embed followColorScheme="full"/>
                  <p:pic>
                    <p:nvPicPr>
                      <p:cNvPr id="0" name="Object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662488" y="3640138"/>
                        <a:ext cx="4365625" cy="3141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9222" name="TextBox 5"/>
          <p:cNvSpPr txBox="1">
            <a:spLocks noChangeArrowheads="1"/>
          </p:cNvSpPr>
          <p:nvPr/>
        </p:nvSpPr>
        <p:spPr bwMode="auto">
          <a:xfrm>
            <a:off x="7620000" y="3668713"/>
            <a:ext cx="1196975"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spcBef>
                <a:spcPct val="0"/>
              </a:spcBef>
              <a:buFontTx/>
              <a:buNone/>
            </a:pPr>
            <a:r>
              <a:rPr lang="en-US" altLang="en-US" sz="1800" b="1">
                <a:solidFill>
                  <a:srgbClr val="FF66FF"/>
                </a:solidFill>
              </a:rPr>
              <a:t>Pie Chart</a:t>
            </a:r>
          </a:p>
        </p:txBody>
      </p:sp>
      <p:sp>
        <p:nvSpPr>
          <p:cNvPr id="9223" name="TextBox 6"/>
          <p:cNvSpPr txBox="1">
            <a:spLocks noChangeArrowheads="1"/>
          </p:cNvSpPr>
          <p:nvPr/>
        </p:nvSpPr>
        <p:spPr bwMode="auto">
          <a:xfrm>
            <a:off x="1752600" y="3657600"/>
            <a:ext cx="1236663"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spcBef>
                <a:spcPct val="0"/>
              </a:spcBef>
              <a:buFontTx/>
              <a:buNone/>
            </a:pPr>
            <a:r>
              <a:rPr lang="en-US" altLang="en-US" sz="1800" b="1">
                <a:solidFill>
                  <a:srgbClr val="FF66FF"/>
                </a:solidFill>
              </a:rPr>
              <a:t>Bar Chart</a:t>
            </a: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le 1"/>
          <p:cNvSpPr>
            <a:spLocks noGrp="1"/>
          </p:cNvSpPr>
          <p:nvPr>
            <p:ph type="title"/>
          </p:nvPr>
        </p:nvSpPr>
        <p:spPr>
          <a:xfrm>
            <a:off x="533400" y="96838"/>
            <a:ext cx="8229600" cy="792162"/>
          </a:xfrm>
        </p:spPr>
        <p:txBody>
          <a:bodyPr/>
          <a:lstStyle/>
          <a:p>
            <a:r>
              <a:rPr lang="en-US" altLang="en-US" sz="3600" b="1" smtClean="0"/>
              <a:t>Example 1</a:t>
            </a:r>
          </a:p>
        </p:txBody>
      </p:sp>
      <p:sp>
        <p:nvSpPr>
          <p:cNvPr id="10243" name="Content Placeholder 2"/>
          <p:cNvSpPr>
            <a:spLocks noGrp="1"/>
          </p:cNvSpPr>
          <p:nvPr>
            <p:ph idx="1"/>
          </p:nvPr>
        </p:nvSpPr>
        <p:spPr>
          <a:xfrm>
            <a:off x="457200" y="914400"/>
            <a:ext cx="8229600" cy="1143000"/>
          </a:xfrm>
        </p:spPr>
        <p:txBody>
          <a:bodyPr/>
          <a:lstStyle/>
          <a:p>
            <a:pPr>
              <a:buFontTx/>
              <a:buNone/>
            </a:pPr>
            <a:r>
              <a:rPr lang="en-US" altLang="en-US" sz="2400" b="1" smtClean="0"/>
              <a:t>Construct a pie chart and a bar graph.</a:t>
            </a:r>
          </a:p>
          <a:p>
            <a:pPr algn="ctr">
              <a:buFontTx/>
              <a:buNone/>
            </a:pPr>
            <a:r>
              <a:rPr lang="en-US" altLang="en-US" sz="2400" b="1" smtClean="0"/>
              <a:t>Radio Station Formats</a:t>
            </a:r>
            <a:br>
              <a:rPr lang="en-US" altLang="en-US" sz="2400" b="1" smtClean="0"/>
            </a:br>
            <a:r>
              <a:rPr lang="en-US" altLang="en-US" sz="2400" b="1" smtClean="0"/>
              <a:t/>
            </a:r>
            <a:br>
              <a:rPr lang="en-US" altLang="en-US" sz="2400" b="1" smtClean="0"/>
            </a:br>
            <a:endParaRPr lang="en-US" altLang="en-US" sz="2000" b="1" smtClean="0"/>
          </a:p>
          <a:p>
            <a:endParaRPr lang="en-US" altLang="en-US" sz="2000" b="1" smtClean="0"/>
          </a:p>
        </p:txBody>
      </p:sp>
      <p:pic>
        <p:nvPicPr>
          <p:cNvPr id="10244" name="Picture 2" descr="Yates_TPS3e_Ch01_p3507a"/>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519863" y="0"/>
            <a:ext cx="2624137" cy="1809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5" name="Table 4"/>
          <p:cNvGraphicFramePr>
            <a:graphicFrameLocks noGrp="1"/>
          </p:cNvGraphicFramePr>
          <p:nvPr/>
        </p:nvGraphicFramePr>
        <p:xfrm>
          <a:off x="1138238" y="1998663"/>
          <a:ext cx="5768975" cy="4445000"/>
        </p:xfrm>
        <a:graphic>
          <a:graphicData uri="http://schemas.openxmlformats.org/drawingml/2006/table">
            <a:tbl>
              <a:tblPr firstRow="1" bandRow="1">
                <a:tableStyleId>{5C22544A-7EE6-4342-B048-85BDC9FD1C3A}</a:tableStyleId>
              </a:tblPr>
              <a:tblGrid>
                <a:gridCol w="2545360"/>
                <a:gridCol w="1745172"/>
                <a:gridCol w="1478443"/>
              </a:tblGrid>
              <a:tr h="0">
                <a:tc>
                  <a:txBody>
                    <a:bodyPr/>
                    <a:lstStyle/>
                    <a:p>
                      <a:r>
                        <a:rPr lang="en-US" dirty="0" smtClean="0"/>
                        <a:t>Format</a:t>
                      </a:r>
                      <a:endParaRPr lang="en-US" dirty="0"/>
                    </a:p>
                  </a:txBody>
                  <a:tcPr marL="91450" marR="91450"/>
                </a:tc>
                <a:tc>
                  <a:txBody>
                    <a:bodyPr/>
                    <a:lstStyle/>
                    <a:p>
                      <a:r>
                        <a:rPr lang="en-US" dirty="0" smtClean="0"/>
                        <a:t>Nr of Stations</a:t>
                      </a:r>
                      <a:endParaRPr lang="en-US" dirty="0"/>
                    </a:p>
                  </a:txBody>
                  <a:tcPr marL="91450" marR="91450"/>
                </a:tc>
                <a:tc>
                  <a:txBody>
                    <a:bodyPr/>
                    <a:lstStyle/>
                    <a:p>
                      <a:r>
                        <a:rPr lang="en-US" dirty="0" smtClean="0"/>
                        <a:t>Percentage</a:t>
                      </a:r>
                      <a:endParaRPr lang="en-US" dirty="0"/>
                    </a:p>
                  </a:txBody>
                  <a:tcPr marL="91450" marR="91450"/>
                </a:tc>
              </a:tr>
              <a:tr h="370840">
                <a:tc>
                  <a:txBody>
                    <a:bodyPr/>
                    <a:lstStyle/>
                    <a:p>
                      <a:r>
                        <a:rPr lang="en-US" b="1" dirty="0" smtClean="0"/>
                        <a:t>Adult contemporary</a:t>
                      </a:r>
                      <a:endParaRPr lang="en-US" b="1" dirty="0"/>
                    </a:p>
                  </a:txBody>
                  <a:tcPr marL="91450" marR="91450"/>
                </a:tc>
                <a:tc>
                  <a:txBody>
                    <a:bodyPr/>
                    <a:lstStyle/>
                    <a:p>
                      <a:pPr algn="r"/>
                      <a:r>
                        <a:rPr lang="en-US" b="1" dirty="0" smtClean="0"/>
                        <a:t>1,556</a:t>
                      </a:r>
                      <a:endParaRPr lang="en-US" b="1" dirty="0"/>
                    </a:p>
                  </a:txBody>
                  <a:tcPr marL="91450" marR="91450"/>
                </a:tc>
                <a:tc>
                  <a:txBody>
                    <a:bodyPr/>
                    <a:lstStyle/>
                    <a:p>
                      <a:pPr algn="r"/>
                      <a:r>
                        <a:rPr lang="en-US" b="1" dirty="0" smtClean="0"/>
                        <a:t>11.2</a:t>
                      </a:r>
                      <a:endParaRPr lang="en-US" b="1" dirty="0"/>
                    </a:p>
                  </a:txBody>
                  <a:tcPr marL="91450" marR="91450"/>
                </a:tc>
              </a:tr>
              <a:tr h="370840">
                <a:tc>
                  <a:txBody>
                    <a:bodyPr/>
                    <a:lstStyle/>
                    <a:p>
                      <a:r>
                        <a:rPr lang="en-US" b="1" dirty="0" smtClean="0"/>
                        <a:t>Adult</a:t>
                      </a:r>
                      <a:r>
                        <a:rPr lang="en-US" b="1" baseline="0" dirty="0" smtClean="0"/>
                        <a:t> standards</a:t>
                      </a:r>
                      <a:endParaRPr lang="en-US" b="1" dirty="0"/>
                    </a:p>
                  </a:txBody>
                  <a:tcPr marL="91450" marR="91450"/>
                </a:tc>
                <a:tc>
                  <a:txBody>
                    <a:bodyPr/>
                    <a:lstStyle/>
                    <a:p>
                      <a:pPr algn="r"/>
                      <a:r>
                        <a:rPr lang="en-US" b="1" dirty="0" smtClean="0"/>
                        <a:t>1.196</a:t>
                      </a:r>
                      <a:endParaRPr lang="en-US" b="1" dirty="0"/>
                    </a:p>
                  </a:txBody>
                  <a:tcPr marL="91450" marR="91450"/>
                </a:tc>
                <a:tc>
                  <a:txBody>
                    <a:bodyPr/>
                    <a:lstStyle/>
                    <a:p>
                      <a:pPr algn="r"/>
                      <a:r>
                        <a:rPr lang="en-US" b="1" dirty="0" smtClean="0"/>
                        <a:t>8.6</a:t>
                      </a:r>
                      <a:endParaRPr lang="en-US" b="1" dirty="0"/>
                    </a:p>
                  </a:txBody>
                  <a:tcPr marL="91450" marR="91450"/>
                </a:tc>
              </a:tr>
              <a:tr h="370840">
                <a:tc>
                  <a:txBody>
                    <a:bodyPr/>
                    <a:lstStyle/>
                    <a:p>
                      <a:r>
                        <a:rPr lang="en-US" b="1" dirty="0" smtClean="0"/>
                        <a:t>Contemporary Hits</a:t>
                      </a:r>
                      <a:endParaRPr lang="en-US" b="1" dirty="0"/>
                    </a:p>
                  </a:txBody>
                  <a:tcPr marL="91450" marR="91450"/>
                </a:tc>
                <a:tc>
                  <a:txBody>
                    <a:bodyPr/>
                    <a:lstStyle/>
                    <a:p>
                      <a:pPr algn="r"/>
                      <a:r>
                        <a:rPr lang="en-US" b="1" dirty="0" smtClean="0"/>
                        <a:t>569</a:t>
                      </a:r>
                      <a:endParaRPr lang="en-US" b="1" dirty="0"/>
                    </a:p>
                  </a:txBody>
                  <a:tcPr marL="91450" marR="91450"/>
                </a:tc>
                <a:tc>
                  <a:txBody>
                    <a:bodyPr/>
                    <a:lstStyle/>
                    <a:p>
                      <a:pPr algn="r"/>
                      <a:r>
                        <a:rPr lang="en-US" b="1" dirty="0" smtClean="0"/>
                        <a:t>4.1</a:t>
                      </a:r>
                      <a:endParaRPr lang="en-US" b="1" dirty="0"/>
                    </a:p>
                  </a:txBody>
                  <a:tcPr marL="91450" marR="91450"/>
                </a:tc>
              </a:tr>
              <a:tr h="370840">
                <a:tc>
                  <a:txBody>
                    <a:bodyPr/>
                    <a:lstStyle/>
                    <a:p>
                      <a:r>
                        <a:rPr lang="en-US" b="1" dirty="0" smtClean="0"/>
                        <a:t>Country</a:t>
                      </a:r>
                      <a:endParaRPr lang="en-US" b="1" dirty="0"/>
                    </a:p>
                  </a:txBody>
                  <a:tcPr marL="91450" marR="91450"/>
                </a:tc>
                <a:tc>
                  <a:txBody>
                    <a:bodyPr/>
                    <a:lstStyle/>
                    <a:p>
                      <a:pPr algn="r"/>
                      <a:r>
                        <a:rPr lang="en-US" b="1" dirty="0" smtClean="0"/>
                        <a:t>2,066</a:t>
                      </a:r>
                      <a:endParaRPr lang="en-US" b="1" dirty="0"/>
                    </a:p>
                  </a:txBody>
                  <a:tcPr marL="91450" marR="91450"/>
                </a:tc>
                <a:tc>
                  <a:txBody>
                    <a:bodyPr/>
                    <a:lstStyle/>
                    <a:p>
                      <a:pPr algn="r"/>
                      <a:r>
                        <a:rPr lang="en-US" b="1" dirty="0" smtClean="0"/>
                        <a:t>14.9</a:t>
                      </a:r>
                      <a:endParaRPr lang="en-US" b="1" dirty="0"/>
                    </a:p>
                  </a:txBody>
                  <a:tcPr marL="91450" marR="91450"/>
                </a:tc>
              </a:tr>
              <a:tr h="370840">
                <a:tc>
                  <a:txBody>
                    <a:bodyPr/>
                    <a:lstStyle/>
                    <a:p>
                      <a:r>
                        <a:rPr lang="en-US" b="1" dirty="0" smtClean="0"/>
                        <a:t>News/Talk/Info</a:t>
                      </a:r>
                      <a:endParaRPr lang="en-US" b="1" dirty="0"/>
                    </a:p>
                  </a:txBody>
                  <a:tcPr marL="91450" marR="91450"/>
                </a:tc>
                <a:tc>
                  <a:txBody>
                    <a:bodyPr/>
                    <a:lstStyle/>
                    <a:p>
                      <a:pPr algn="r"/>
                      <a:r>
                        <a:rPr lang="en-US" b="1" dirty="0" smtClean="0"/>
                        <a:t>2,179</a:t>
                      </a:r>
                      <a:endParaRPr lang="en-US" b="1" dirty="0"/>
                    </a:p>
                  </a:txBody>
                  <a:tcPr marL="91450" marR="91450"/>
                </a:tc>
                <a:tc>
                  <a:txBody>
                    <a:bodyPr/>
                    <a:lstStyle/>
                    <a:p>
                      <a:pPr algn="r"/>
                      <a:r>
                        <a:rPr lang="en-US" b="1" dirty="0" smtClean="0"/>
                        <a:t>15.7</a:t>
                      </a:r>
                      <a:endParaRPr lang="en-US" b="1" dirty="0"/>
                    </a:p>
                  </a:txBody>
                  <a:tcPr marL="91450" marR="91450"/>
                </a:tc>
              </a:tr>
              <a:tr h="370840">
                <a:tc>
                  <a:txBody>
                    <a:bodyPr/>
                    <a:lstStyle/>
                    <a:p>
                      <a:r>
                        <a:rPr lang="en-US" b="1" dirty="0" smtClean="0"/>
                        <a:t>Oldies</a:t>
                      </a:r>
                      <a:endParaRPr lang="en-US" b="1" dirty="0"/>
                    </a:p>
                  </a:txBody>
                  <a:tcPr marL="91450" marR="91450"/>
                </a:tc>
                <a:tc>
                  <a:txBody>
                    <a:bodyPr/>
                    <a:lstStyle/>
                    <a:p>
                      <a:pPr algn="r"/>
                      <a:r>
                        <a:rPr lang="en-US" b="1" dirty="0" smtClean="0"/>
                        <a:t>1,060</a:t>
                      </a:r>
                      <a:endParaRPr lang="en-US" b="1" dirty="0"/>
                    </a:p>
                  </a:txBody>
                  <a:tcPr marL="91450" marR="91450"/>
                </a:tc>
                <a:tc>
                  <a:txBody>
                    <a:bodyPr/>
                    <a:lstStyle/>
                    <a:p>
                      <a:pPr algn="r"/>
                      <a:r>
                        <a:rPr lang="en-US" b="1" dirty="0" smtClean="0"/>
                        <a:t>7.7</a:t>
                      </a:r>
                      <a:endParaRPr lang="en-US" b="1" dirty="0"/>
                    </a:p>
                  </a:txBody>
                  <a:tcPr marL="91450" marR="91450"/>
                </a:tc>
              </a:tr>
              <a:tr h="370840">
                <a:tc>
                  <a:txBody>
                    <a:bodyPr/>
                    <a:lstStyle/>
                    <a:p>
                      <a:r>
                        <a:rPr lang="en-US" b="1" dirty="0" smtClean="0"/>
                        <a:t>Religious</a:t>
                      </a:r>
                      <a:endParaRPr lang="en-US" b="1" dirty="0"/>
                    </a:p>
                  </a:txBody>
                  <a:tcPr marL="91450" marR="91450"/>
                </a:tc>
                <a:tc>
                  <a:txBody>
                    <a:bodyPr/>
                    <a:lstStyle/>
                    <a:p>
                      <a:pPr algn="r"/>
                      <a:r>
                        <a:rPr lang="en-US" b="1" dirty="0" smtClean="0"/>
                        <a:t>2,014</a:t>
                      </a:r>
                      <a:endParaRPr lang="en-US" b="1" dirty="0"/>
                    </a:p>
                  </a:txBody>
                  <a:tcPr marL="91450" marR="91450"/>
                </a:tc>
                <a:tc>
                  <a:txBody>
                    <a:bodyPr/>
                    <a:lstStyle/>
                    <a:p>
                      <a:pPr algn="r"/>
                      <a:r>
                        <a:rPr lang="en-US" b="1" dirty="0" smtClean="0"/>
                        <a:t>14.6</a:t>
                      </a:r>
                      <a:endParaRPr lang="en-US" b="1" dirty="0"/>
                    </a:p>
                  </a:txBody>
                  <a:tcPr marL="91450" marR="91450"/>
                </a:tc>
              </a:tr>
              <a:tr h="370840">
                <a:tc>
                  <a:txBody>
                    <a:bodyPr/>
                    <a:lstStyle/>
                    <a:p>
                      <a:r>
                        <a:rPr lang="en-US" b="1" dirty="0" smtClean="0"/>
                        <a:t>Rock</a:t>
                      </a:r>
                      <a:endParaRPr lang="en-US" b="1" dirty="0"/>
                    </a:p>
                  </a:txBody>
                  <a:tcPr marL="91450" marR="91450"/>
                </a:tc>
                <a:tc>
                  <a:txBody>
                    <a:bodyPr/>
                    <a:lstStyle/>
                    <a:p>
                      <a:pPr algn="r"/>
                      <a:r>
                        <a:rPr lang="en-US" b="1" dirty="0" smtClean="0"/>
                        <a:t>869</a:t>
                      </a:r>
                      <a:endParaRPr lang="en-US" b="1" dirty="0"/>
                    </a:p>
                  </a:txBody>
                  <a:tcPr marL="91450" marR="91450"/>
                </a:tc>
                <a:tc>
                  <a:txBody>
                    <a:bodyPr/>
                    <a:lstStyle/>
                    <a:p>
                      <a:pPr algn="r"/>
                      <a:r>
                        <a:rPr lang="en-US" b="1" dirty="0" smtClean="0"/>
                        <a:t>6.3</a:t>
                      </a:r>
                      <a:endParaRPr lang="en-US" b="1" dirty="0"/>
                    </a:p>
                  </a:txBody>
                  <a:tcPr marL="91450" marR="91450"/>
                </a:tc>
              </a:tr>
              <a:tr h="370840">
                <a:tc>
                  <a:txBody>
                    <a:bodyPr/>
                    <a:lstStyle/>
                    <a:p>
                      <a:r>
                        <a:rPr lang="en-US" b="1" dirty="0" smtClean="0"/>
                        <a:t>Spanish</a:t>
                      </a:r>
                      <a:r>
                        <a:rPr lang="en-US" b="1" baseline="0" dirty="0" smtClean="0"/>
                        <a:t> Language</a:t>
                      </a:r>
                      <a:endParaRPr lang="en-US" b="1" dirty="0"/>
                    </a:p>
                  </a:txBody>
                  <a:tcPr marL="91450" marR="91450"/>
                </a:tc>
                <a:tc>
                  <a:txBody>
                    <a:bodyPr/>
                    <a:lstStyle/>
                    <a:p>
                      <a:pPr algn="r"/>
                      <a:r>
                        <a:rPr lang="en-US" b="1" dirty="0" smtClean="0"/>
                        <a:t>750</a:t>
                      </a:r>
                      <a:endParaRPr lang="en-US" b="1" dirty="0"/>
                    </a:p>
                  </a:txBody>
                  <a:tcPr marL="91450" marR="91450"/>
                </a:tc>
                <a:tc>
                  <a:txBody>
                    <a:bodyPr/>
                    <a:lstStyle/>
                    <a:p>
                      <a:pPr algn="r"/>
                      <a:r>
                        <a:rPr lang="en-US" b="1" dirty="0" smtClean="0"/>
                        <a:t>5.4</a:t>
                      </a:r>
                      <a:endParaRPr lang="en-US" b="1" dirty="0"/>
                    </a:p>
                  </a:txBody>
                  <a:tcPr marL="91450" marR="91450"/>
                </a:tc>
              </a:tr>
              <a:tr h="370840">
                <a:tc>
                  <a:txBody>
                    <a:bodyPr/>
                    <a:lstStyle/>
                    <a:p>
                      <a:r>
                        <a:rPr lang="en-US" b="1" dirty="0" smtClean="0"/>
                        <a:t>Other formats</a:t>
                      </a:r>
                      <a:endParaRPr lang="en-US" b="1" dirty="0"/>
                    </a:p>
                  </a:txBody>
                  <a:tcPr marL="91450" marR="91450"/>
                </a:tc>
                <a:tc>
                  <a:txBody>
                    <a:bodyPr/>
                    <a:lstStyle/>
                    <a:p>
                      <a:pPr algn="r"/>
                      <a:r>
                        <a:rPr lang="en-US" b="1" dirty="0" smtClean="0"/>
                        <a:t>1,579</a:t>
                      </a:r>
                      <a:endParaRPr lang="en-US" b="1" dirty="0"/>
                    </a:p>
                  </a:txBody>
                  <a:tcPr marL="91450" marR="91450"/>
                </a:tc>
                <a:tc>
                  <a:txBody>
                    <a:bodyPr/>
                    <a:lstStyle/>
                    <a:p>
                      <a:pPr algn="r"/>
                      <a:r>
                        <a:rPr lang="en-US" b="1" dirty="0" smtClean="0"/>
                        <a:t>11.4</a:t>
                      </a:r>
                      <a:endParaRPr lang="en-US" b="1" dirty="0"/>
                    </a:p>
                  </a:txBody>
                  <a:tcPr marL="91450" marR="91450"/>
                </a:tc>
              </a:tr>
              <a:tr h="370840">
                <a:tc>
                  <a:txBody>
                    <a:bodyPr/>
                    <a:lstStyle/>
                    <a:p>
                      <a:r>
                        <a:rPr lang="en-US" b="1" dirty="0" smtClean="0"/>
                        <a:t>Total</a:t>
                      </a:r>
                      <a:endParaRPr lang="en-US" b="1" dirty="0"/>
                    </a:p>
                  </a:txBody>
                  <a:tcPr marL="91450" marR="91450"/>
                </a:tc>
                <a:tc>
                  <a:txBody>
                    <a:bodyPr/>
                    <a:lstStyle/>
                    <a:p>
                      <a:pPr algn="r"/>
                      <a:r>
                        <a:rPr lang="en-US" b="1" dirty="0" smtClean="0"/>
                        <a:t>13,838</a:t>
                      </a:r>
                      <a:endParaRPr lang="en-US" b="1" dirty="0"/>
                    </a:p>
                  </a:txBody>
                  <a:tcPr marL="91450" marR="91450"/>
                </a:tc>
                <a:tc>
                  <a:txBody>
                    <a:bodyPr/>
                    <a:lstStyle/>
                    <a:p>
                      <a:pPr algn="r"/>
                      <a:r>
                        <a:rPr lang="en-US" b="1" dirty="0" smtClean="0"/>
                        <a:t>99.9</a:t>
                      </a:r>
                      <a:endParaRPr lang="en-US" b="1" dirty="0"/>
                    </a:p>
                  </a:txBody>
                  <a:tcPr marL="91450" marR="91450"/>
                </a:tc>
              </a:tr>
            </a:tbl>
          </a:graphicData>
        </a:graphic>
      </p:graphicFrame>
      <p:sp>
        <p:nvSpPr>
          <p:cNvPr id="10299" name="Line Callout 2 5"/>
          <p:cNvSpPr>
            <a:spLocks/>
          </p:cNvSpPr>
          <p:nvPr/>
        </p:nvSpPr>
        <p:spPr bwMode="auto">
          <a:xfrm>
            <a:off x="7620000" y="5029200"/>
            <a:ext cx="1371600" cy="762000"/>
          </a:xfrm>
          <a:prstGeom prst="borderCallout2">
            <a:avLst>
              <a:gd name="adj1" fmla="val 18750"/>
              <a:gd name="adj2" fmla="val -8333"/>
              <a:gd name="adj3" fmla="val 18750"/>
              <a:gd name="adj4" fmla="val -16667"/>
              <a:gd name="adj5" fmla="val 153144"/>
              <a:gd name="adj6" fmla="val -50968"/>
            </a:avLst>
          </a:prstGeom>
          <a:solidFill>
            <a:schemeClr val="accent1"/>
          </a:solidFill>
          <a:ln w="9525" algn="ctr">
            <a:solidFill>
              <a:srgbClr val="FFFF00"/>
            </a:solidFill>
            <a:round/>
            <a:headEnd/>
            <a:tailEnd/>
          </a:ln>
        </p:spPr>
        <p:txBody>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spcBef>
                <a:spcPct val="0"/>
              </a:spcBef>
              <a:buFontTx/>
              <a:buNone/>
            </a:pPr>
            <a:r>
              <a:rPr lang="en-US" altLang="en-US" sz="1800"/>
              <a:t>Why not 100%?</a:t>
            </a: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Default Design">
  <a:themeElements>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1569</TotalTime>
  <Words>2102</Words>
  <Application>Microsoft Office PowerPoint</Application>
  <PresentationFormat>On-screen Show (4:3)</PresentationFormat>
  <Paragraphs>488</Paragraphs>
  <Slides>28</Slides>
  <Notes>14</Notes>
  <HiddenSlides>0</HiddenSlides>
  <MMClips>0</MMClips>
  <ScaleCrop>false</ScaleCrop>
  <HeadingPairs>
    <vt:vector size="8" baseType="variant">
      <vt:variant>
        <vt:lpstr>Fonts Used</vt:lpstr>
      </vt:variant>
      <vt:variant>
        <vt:i4>7</vt:i4>
      </vt:variant>
      <vt:variant>
        <vt:lpstr>Theme</vt:lpstr>
      </vt:variant>
      <vt:variant>
        <vt:i4>1</vt:i4>
      </vt:variant>
      <vt:variant>
        <vt:lpstr>Embedded OLE Servers</vt:lpstr>
      </vt:variant>
      <vt:variant>
        <vt:i4>4</vt:i4>
      </vt:variant>
      <vt:variant>
        <vt:lpstr>Slide Titles</vt:lpstr>
      </vt:variant>
      <vt:variant>
        <vt:i4>28</vt:i4>
      </vt:variant>
    </vt:vector>
  </HeadingPairs>
  <TitlesOfParts>
    <vt:vector size="40" baseType="lpstr">
      <vt:lpstr>Arial</vt:lpstr>
      <vt:lpstr>Calibri</vt:lpstr>
      <vt:lpstr>Times New Roman</vt:lpstr>
      <vt:lpstr>Symbol</vt:lpstr>
      <vt:lpstr>ＭＳ Ｐゴシック</vt:lpstr>
      <vt:lpstr>Wingdings</vt:lpstr>
      <vt:lpstr>Rockwell</vt:lpstr>
      <vt:lpstr>Default Design</vt:lpstr>
      <vt:lpstr>Microsoft Graph Chart</vt:lpstr>
      <vt:lpstr>Microsoft Office Excel Chart</vt:lpstr>
      <vt:lpstr>Microsoft Excel Chart</vt:lpstr>
      <vt:lpstr>Microsoft Graph 2000 Chart</vt:lpstr>
      <vt:lpstr>Lesson 1 - 1</vt:lpstr>
      <vt:lpstr>PowerPoint Presentation</vt:lpstr>
      <vt:lpstr>Objectives</vt:lpstr>
      <vt:lpstr>Vocabulary</vt:lpstr>
      <vt:lpstr>Vocabulary (cont)</vt:lpstr>
      <vt:lpstr>Categorical Data</vt:lpstr>
      <vt:lpstr>Categorical Data Example</vt:lpstr>
      <vt:lpstr>Categorical Data</vt:lpstr>
      <vt:lpstr>Example 1</vt:lpstr>
      <vt:lpstr>Example 1 Pie Chart</vt:lpstr>
      <vt:lpstr>Example 1 Bar Graph</vt:lpstr>
      <vt:lpstr>Categorical Data</vt:lpstr>
      <vt:lpstr>Displaying Categorical Data</vt:lpstr>
      <vt:lpstr>Summary – part 1</vt:lpstr>
      <vt:lpstr>PowerPoint Presentation</vt:lpstr>
      <vt:lpstr>Graphs:  Good and Bad</vt:lpstr>
      <vt:lpstr>Graphs:  Good and Bad</vt:lpstr>
      <vt:lpstr>Two-Way Tables</vt:lpstr>
      <vt:lpstr>Alternate Example: Super Powers</vt:lpstr>
      <vt:lpstr>Marginal Distributions</vt:lpstr>
      <vt:lpstr>Tables &amp; Marginal Distributions</vt:lpstr>
      <vt:lpstr>Relationships Between Categorical Variables</vt:lpstr>
      <vt:lpstr>Tables &amp; Conditional Distributions</vt:lpstr>
      <vt:lpstr>Association</vt:lpstr>
      <vt:lpstr>Charts for Both Data Types</vt:lpstr>
      <vt:lpstr>Organizing Statistical Problems</vt:lpstr>
      <vt:lpstr>Summary and Homework</vt:lpstr>
      <vt:lpstr>Summary and Homework</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Chris Headlee</dc:creator>
  <cp:lastModifiedBy>Chris</cp:lastModifiedBy>
  <cp:revision>114</cp:revision>
  <cp:lastPrinted>1601-01-01T00:00:00Z</cp:lastPrinted>
  <dcterms:created xsi:type="dcterms:W3CDTF">1601-01-01T00:00:00Z</dcterms:created>
  <dcterms:modified xsi:type="dcterms:W3CDTF">2018-07-31T18:59:24Z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Version">
    <vt:i4>1</vt:i4>
  </property>
</Properties>
</file>