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44" r:id="rId3"/>
    <p:sldId id="257" r:id="rId4"/>
    <p:sldId id="268" r:id="rId5"/>
    <p:sldId id="302" r:id="rId6"/>
    <p:sldId id="313" r:id="rId7"/>
    <p:sldId id="346" r:id="rId8"/>
    <p:sldId id="314" r:id="rId9"/>
    <p:sldId id="351" r:id="rId10"/>
    <p:sldId id="315" r:id="rId11"/>
    <p:sldId id="284" r:id="rId12"/>
    <p:sldId id="316" r:id="rId13"/>
    <p:sldId id="317" r:id="rId14"/>
    <p:sldId id="285" r:id="rId15"/>
    <p:sldId id="289" r:id="rId16"/>
    <p:sldId id="325" r:id="rId17"/>
    <p:sldId id="290" r:id="rId18"/>
    <p:sldId id="292" r:id="rId19"/>
    <p:sldId id="293" r:id="rId20"/>
    <p:sldId id="326" r:id="rId21"/>
    <p:sldId id="349" r:id="rId22"/>
    <p:sldId id="350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7" r:id="rId33"/>
    <p:sldId id="347" r:id="rId34"/>
    <p:sldId id="338" r:id="rId35"/>
    <p:sldId id="339" r:id="rId36"/>
    <p:sldId id="340" r:id="rId37"/>
    <p:sldId id="341" r:id="rId38"/>
    <p:sldId id="342" r:id="rId39"/>
    <p:sldId id="343" r:id="rId40"/>
    <p:sldId id="348" r:id="rId41"/>
    <p:sldId id="263" r:id="rId42"/>
    <p:sldId id="345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60"/>
  </p:normalViewPr>
  <p:slideViewPr>
    <p:cSldViewPr>
      <p:cViewPr varScale="1">
        <p:scale>
          <a:sx n="83" d="100"/>
          <a:sy n="83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F10042F-5CE1-4433-A238-C23981962932}" type="datetimeFigureOut">
              <a:rPr lang="en-US"/>
              <a:pPr>
                <a:defRPr/>
              </a:pPr>
              <a:t>8/7/2018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8AE89F-EFAA-41BE-8DFF-CAFD846F6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5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0D86F26-8059-4CED-98A8-8D4A381CCC59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616497C-D794-4DB7-9684-9312DFE07FC6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A0BB6D5-1349-4482-9753-78CA166455CB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DF3082C-7047-4011-BB84-4CAFC0B90620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87CA4FC-14A8-4FFA-84C4-3CAED76DE5F8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EE89BB4-7DB3-400F-BF0F-A12A27C2AC4B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61CF5F2-29A1-44C1-882E-FB2E4E2AE8D3}" type="slidenum">
              <a:rPr lang="en-US" altLang="en-US" smtClean="0"/>
              <a:pPr/>
              <a:t>41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EF9887-C1D4-4E86-985D-587DEEAEC935}" type="slidenum">
              <a:rPr lang="en-US" altLang="en-US" smtClean="0"/>
              <a:pPr/>
              <a:t>42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6F7CBA5-8310-4EE5-BBAA-44BEF1ABC6C0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9EF78F2-145D-4BAB-920C-70E5683865BA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34E1262-3B02-4FD6-B297-A7B4FCB0E513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5921330-A248-42FE-8F51-4518BBEA155E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74E4FF-850C-462C-A4B7-7BBCD6FF810A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3E32082-C760-4DC8-B6AB-CAA19375A91B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E79CFB3-867D-4AD7-BF21-1D27E81DED50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D9E0892-1092-465E-A8ED-4EDD05F17E1F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F0A50-4EAE-495F-996B-39268A60C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44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69411-A26B-4D1E-8B21-6C3BE031C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2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F9370-DA34-470C-8B9A-655FE365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9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903FE-723B-4B1F-B3A0-E44CA1BF3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6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F496F-5EF2-4080-A6DE-F6D42A371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5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71A4D-0449-4878-A988-AE3B74D95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7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0B513-7E88-4B0B-8EE1-3DCF3529F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5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C211B-E9FF-4DD7-8C45-2E0CC028B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5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E3A8C-CE67-4D97-86BE-48117746F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209CD-4C59-4980-A35A-A8C6B316C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4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EF1A3-0E1A-4DEE-BFC0-FF16A42D8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6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7F9F5-DDBD-40FF-8A57-3B5A1047D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0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3F03B4E-4B90-43BB-A228-5119841C1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pple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1 - 2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Displaying Quantitative Data with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r>
              <a:rPr lang="en-US" altLang="en-US" sz="3600" b="1" smtClean="0"/>
              <a:t>Stem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05936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/>
              <a:t>A stemplot gives a quick picture of the shape of a distribution while including the numerical values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Separate each observation into a stem and a leaf</a:t>
            </a:r>
            <a:br>
              <a:rPr lang="en-US" sz="2400" b="1" dirty="0" smtClean="0">
                <a:ea typeface="+mn-ea"/>
                <a:cs typeface="+mn-cs"/>
              </a:rPr>
            </a:br>
            <a:r>
              <a:rPr lang="nn-NO" sz="2400" b="1" dirty="0" smtClean="0">
                <a:ea typeface="+mn-ea"/>
                <a:cs typeface="+mn-cs"/>
              </a:rPr>
              <a:t>eg. 14g -&gt; 1|4 256 -&gt; 25|6 32.9oz -&gt; 32|9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Write stems in a vertical column and draw a vertical line to the right of the column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Write each leaf to the right of its stem</a:t>
            </a:r>
          </a:p>
          <a:p>
            <a:pPr>
              <a:defRPr/>
            </a:pPr>
            <a:r>
              <a:rPr lang="en-US" sz="2800" b="1" dirty="0" smtClean="0"/>
              <a:t>Note: </a:t>
            </a:r>
          </a:p>
          <a:p>
            <a:pPr lvl="1">
              <a:defRPr/>
            </a:pPr>
            <a:r>
              <a:rPr lang="en-US" sz="2400" b="1" dirty="0" smtClean="0"/>
              <a:t>Stemplots do not work well for large data sets</a:t>
            </a:r>
          </a:p>
          <a:p>
            <a:pPr lvl="1">
              <a:defRPr/>
            </a:pPr>
            <a:r>
              <a:rPr lang="en-US" sz="2400" b="1" dirty="0" smtClean="0"/>
              <a:t>Not available on calculator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17475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Stem &amp; Leaf Plots Review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657225" y="1295400"/>
            <a:ext cx="7829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Given the following values, draw a stem and leaf plot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20, 32, 45, 44, 26, 37, 51, 29, 34, 32, 25, 41, 56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976438" y="3200400"/>
            <a:ext cx="57912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Ages            Occurrences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------------------------------------------------------------------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2  	|   0, 6, 9, 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	|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3	|   2, 7, 4, 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	|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4	|   5, 4,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	|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5	|   1,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Splitting Stems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2895600"/>
          </a:xfrm>
        </p:spPr>
        <p:txBody>
          <a:bodyPr/>
          <a:lstStyle/>
          <a:p>
            <a:r>
              <a:rPr lang="en-US" altLang="en-US" sz="2800" b="1" smtClean="0"/>
              <a:t>Double the number of stems, writing 0-4 after the first and 5-9 after second.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850" y="3257550"/>
            <a:ext cx="22383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2428875"/>
            <a:ext cx="180975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Right Arrow 6"/>
          <p:cNvSpPr>
            <a:spLocks noChangeArrowheads="1"/>
          </p:cNvSpPr>
          <p:nvPr/>
        </p:nvSpPr>
        <p:spPr bwMode="auto">
          <a:xfrm>
            <a:off x="3497263" y="4081463"/>
            <a:ext cx="18288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3"/>
          </a:xfrm>
        </p:spPr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</a:rPr>
              <a:t>Back-to-Back Stemplots</a:t>
            </a:r>
            <a:endParaRPr lang="en-US" altLang="en-US" sz="3600" b="1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2895600"/>
          </a:xfrm>
        </p:spPr>
        <p:txBody>
          <a:bodyPr/>
          <a:lstStyle/>
          <a:p>
            <a:r>
              <a:rPr lang="en-US" altLang="en-US" sz="2800" b="1" smtClean="0"/>
              <a:t>Back-to-Back Stemplots: Compare datasets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280987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81200"/>
            <a:ext cx="3505200" cy="402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Right Arrow 8"/>
          <p:cNvSpPr>
            <a:spLocks noChangeArrowheads="1"/>
          </p:cNvSpPr>
          <p:nvPr/>
        </p:nvSpPr>
        <p:spPr bwMode="auto">
          <a:xfrm>
            <a:off x="3810000" y="3505200"/>
            <a:ext cx="11430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2209800" y="6145213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Example1.4, pages 42-43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/>
              <a:t>Literacy Rates in Islamic Nations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/>
              <a:t>The ages (measured by last birthday) of the employees of Dewey, </a:t>
            </a:r>
            <a:r>
              <a:rPr lang="en-US" sz="2400" b="1" dirty="0" err="1" smtClean="0"/>
              <a:t>Cheatum</a:t>
            </a:r>
            <a:r>
              <a:rPr lang="en-US" sz="2400" b="1" dirty="0" smtClean="0"/>
              <a:t> and Howe are listed below.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stem graph of the ages </a:t>
            </a:r>
          </a:p>
          <a:p>
            <a:pPr marL="457200" indent="-457200">
              <a:buFontTx/>
              <a:buAutoNum type="alphaLcParenR"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back-to-back comparing the offices</a:t>
            </a:r>
          </a:p>
          <a:p>
            <a:pPr marL="457200" indent="-457200">
              <a:buFontTx/>
              <a:buAutoNum type="alphaLcParenR"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histogram of the ages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2057400"/>
          <a:ext cx="6096000" cy="148272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21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49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26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42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42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30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28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39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39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20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37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32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36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35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33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45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47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49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38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28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48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</a:tr>
            </a:tbl>
          </a:graphicData>
        </a:graphic>
      </p:graphicFrame>
      <p:sp>
        <p:nvSpPr>
          <p:cNvPr id="14377" name="TextBox 5"/>
          <p:cNvSpPr txBox="1">
            <a:spLocks noChangeArrowheads="1"/>
          </p:cNvSpPr>
          <p:nvPr/>
        </p:nvSpPr>
        <p:spPr bwMode="auto">
          <a:xfrm>
            <a:off x="914400" y="2254250"/>
            <a:ext cx="1060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</a:rPr>
              <a:t>Office 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984500"/>
            <a:ext cx="10604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Office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1a: Stem and Leaf</a:t>
            </a: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2743200" y="28956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2057400" y="34290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209800" y="3657600"/>
            <a:ext cx="517366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2     0, 1, 2, 6, 8, 8,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3     0, 1, 1, 2, 3, 5, 6, 7, 8, 9, 9,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4     2, 2, 5, 7, 8, 9, 9,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219200"/>
          <a:ext cx="6096000" cy="14827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</a:tr>
            </a:tbl>
          </a:graphicData>
        </a:graphic>
      </p:graphicFrame>
      <p:sp>
        <p:nvSpPr>
          <p:cNvPr id="15403" name="TextBox 6"/>
          <p:cNvSpPr txBox="1">
            <a:spLocks noChangeArrowheads="1"/>
          </p:cNvSpPr>
          <p:nvPr/>
        </p:nvSpPr>
        <p:spPr bwMode="auto">
          <a:xfrm>
            <a:off x="3657600" y="2971800"/>
            <a:ext cx="2070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Ages of Personnel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1b: Back-to-Back Stem</a:t>
            </a:r>
          </a:p>
        </p:txBody>
      </p:sp>
      <p:sp>
        <p:nvSpPr>
          <p:cNvPr id="16387" name="Line 4"/>
          <p:cNvSpPr>
            <a:spLocks noChangeShapeType="1"/>
          </p:cNvSpPr>
          <p:nvPr/>
        </p:nvSpPr>
        <p:spPr bwMode="auto">
          <a:xfrm>
            <a:off x="4267200" y="28956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1295400" y="3429000"/>
            <a:ext cx="6583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343400" y="3657600"/>
            <a:ext cx="3276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/>
              <a:t>2</a:t>
            </a:r>
            <a:r>
              <a:rPr lang="en-US" sz="2800" b="1" dirty="0">
                <a:solidFill>
                  <a:srgbClr val="FFFF00"/>
                </a:solidFill>
              </a:rPr>
              <a:t>     </a:t>
            </a:r>
            <a:r>
              <a:rPr lang="en-US" sz="2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0, 8</a:t>
            </a:r>
          </a:p>
          <a:p>
            <a:pP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800" b="1" dirty="0"/>
              <a:t>3 </a:t>
            </a:r>
            <a:r>
              <a:rPr lang="en-US" sz="2800" b="1" dirty="0">
                <a:solidFill>
                  <a:srgbClr val="FFFF00"/>
                </a:solidFill>
              </a:rPr>
              <a:t>    </a:t>
            </a:r>
            <a:r>
              <a:rPr lang="en-US" sz="2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2, 3, 5, 6, 7, 8, </a:t>
            </a:r>
          </a:p>
          <a:p>
            <a:pPr>
              <a:defRPr/>
            </a:pPr>
            <a:endParaRPr lang="en-US" sz="2800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sz="2800" b="1" dirty="0"/>
              <a:t>4</a:t>
            </a:r>
            <a:r>
              <a:rPr lang="en-US" sz="2800" b="1" dirty="0">
                <a:solidFill>
                  <a:srgbClr val="FFFF00"/>
                </a:solidFill>
              </a:rPr>
              <a:t>     </a:t>
            </a:r>
            <a:r>
              <a:rPr lang="en-US" sz="2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5, 7, 8, 9,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219200"/>
          <a:ext cx="6096000" cy="1482726"/>
        </p:xfrm>
        <a:graphic>
          <a:graphicData uri="http://schemas.openxmlformats.org/drawingml/2006/table">
            <a:tbl>
              <a:tblPr/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AE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99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3DE"/>
                    </a:solidFill>
                  </a:tcPr>
                </a:tc>
              </a:tr>
            </a:tbl>
          </a:graphicData>
        </a:graphic>
      </p:graphicFrame>
      <p:sp>
        <p:nvSpPr>
          <p:cNvPr id="20523" name="TextBox 6"/>
          <p:cNvSpPr txBox="1">
            <a:spLocks noChangeArrowheads="1"/>
          </p:cNvSpPr>
          <p:nvPr/>
        </p:nvSpPr>
        <p:spPr bwMode="auto">
          <a:xfrm>
            <a:off x="4783138" y="2971800"/>
            <a:ext cx="3292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Office B:  Ages of Personnel</a:t>
            </a:r>
          </a:p>
        </p:txBody>
      </p:sp>
      <p:sp>
        <p:nvSpPr>
          <p:cNvPr id="16428" name="TextBox 6"/>
          <p:cNvSpPr txBox="1">
            <a:spLocks noChangeArrowheads="1"/>
          </p:cNvSpPr>
          <p:nvPr/>
        </p:nvSpPr>
        <p:spPr bwMode="auto">
          <a:xfrm>
            <a:off x="914400" y="2971800"/>
            <a:ext cx="328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</a:rPr>
              <a:t>Office A:  Ages of Personnel</a:t>
            </a:r>
          </a:p>
        </p:txBody>
      </p:sp>
      <p:sp>
        <p:nvSpPr>
          <p:cNvPr id="16429" name="Line 4"/>
          <p:cNvSpPr>
            <a:spLocks noChangeShapeType="1"/>
          </p:cNvSpPr>
          <p:nvPr/>
        </p:nvSpPr>
        <p:spPr bwMode="auto">
          <a:xfrm>
            <a:off x="4800600" y="28956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19325" y="3675063"/>
            <a:ext cx="19812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1, 2, 6, 8</a:t>
            </a:r>
          </a:p>
          <a:p>
            <a:pPr algn="r"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FFFF00"/>
              </a:solidFill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0, 1, 1, 9, 9</a:t>
            </a:r>
          </a:p>
          <a:p>
            <a:pPr algn="r">
              <a:spcBef>
                <a:spcPct val="0"/>
              </a:spcBef>
              <a:buFontTx/>
              <a:buNone/>
            </a:pPr>
            <a:endParaRPr lang="en-US" altLang="en-US" sz="2800" b="1">
              <a:solidFill>
                <a:srgbClr val="FFFF00"/>
              </a:solidFill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2, 2, 9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638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/>
              <a:t>Below are times obtained from a mail-order company's shipping records concerning time from receipt of order to delivery (in days) for items from their catalogue?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stem plot of the delivery times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split stem plot of the delivery times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11300" y="2349500"/>
          <a:ext cx="6096000" cy="22256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19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Example 2:  Stem and Leaf Part</a:t>
            </a: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1676400" y="32766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Line 5"/>
          <p:cNvSpPr>
            <a:spLocks noChangeShapeType="1"/>
          </p:cNvSpPr>
          <p:nvPr/>
        </p:nvSpPr>
        <p:spPr bwMode="auto">
          <a:xfrm>
            <a:off x="990600" y="38100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143000" y="3825875"/>
            <a:ext cx="7069138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0     2, 3, 3, 4, 5, 5, 5, 6, 6, 7, 7, 7, 8, 8, 8, 9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1     0, 0, 0, 1, 1, 2, 2, 2, 3, 3, 4, 4, 9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2     1, 2, 2, 3, 5, 7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>
              <a:solidFill>
                <a:srgbClr val="FFFF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3     1</a:t>
            </a:r>
          </a:p>
        </p:txBody>
      </p:sp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2590800" y="3352800"/>
            <a:ext cx="174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Days to Deliver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52600" y="914400"/>
          <a:ext cx="6096000" cy="22256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19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Example 2b:  Split Stem and Leaf</a:t>
            </a:r>
          </a:p>
        </p:txBody>
      </p:sp>
      <p:sp>
        <p:nvSpPr>
          <p:cNvPr id="19459" name="Line 4"/>
          <p:cNvSpPr>
            <a:spLocks noChangeShapeType="1"/>
          </p:cNvSpPr>
          <p:nvPr/>
        </p:nvSpPr>
        <p:spPr bwMode="auto">
          <a:xfrm>
            <a:off x="1676400" y="3048000"/>
            <a:ext cx="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990600" y="35814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143000" y="3597275"/>
            <a:ext cx="5672138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0     2, 3, 3, 4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0     5, 5, 5, 6, 6, 7, 7, 7, 8, 8, 8, 9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1     0, 0, 0, 1, 1, 2, 2, 2, 3, 3, 4, 4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1     9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2     1, 2, 2, 3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2     5, 7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</a:rPr>
              <a:t>3     1</a:t>
            </a: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2590800" y="3124200"/>
            <a:ext cx="174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Days to Deliver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52600" y="822325"/>
          <a:ext cx="6096000" cy="22256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19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621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1-1B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605588"/>
            <a:ext cx="5722937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400" b="1">
                <a:latin typeface="Times New Roman" pitchFamily="18" charset="0"/>
              </a:rPr>
              <a:t>To organize data on two categorical variables use a: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Row totals and column totals are called: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When we fix the value of one categorical variable and look at the distribution of the other variable it is called: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A variable not in the data that influences variables in the collected data is called: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000" b="1">
                <a:cs typeface="Arial" charset="0"/>
                <a:sym typeface="Symbol" pitchFamily="18" charset="2"/>
              </a:rPr>
              <a:t>The four-steps in statistical analysis are:</a:t>
            </a: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22475" y="1066800"/>
            <a:ext cx="1916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Two-way table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828800" y="1981200"/>
            <a:ext cx="2874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marginal distributions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5000" y="3200400"/>
            <a:ext cx="3032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conditional distribution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114800" y="4191000"/>
            <a:ext cx="2962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an extraneous variable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667000" y="5410200"/>
            <a:ext cx="3771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  <a:ea typeface="ＭＳ Ｐゴシック" pitchFamily="-111" charset="-128"/>
              </a:rPr>
              <a:t>state, plan, do, and conclude.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96838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Vocabulary is Important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/>
              <a:t>To speak the language, you got to know what the words really mean!</a:t>
            </a:r>
          </a:p>
        </p:txBody>
      </p:sp>
      <p:pic>
        <p:nvPicPr>
          <p:cNvPr id="20484" name="Picture 2" descr="Yates_TPS3e_Ch01_p35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1371600"/>
            <a:ext cx="9051925" cy="291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22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Summary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4102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  <a:buClr>
                <a:srgbClr val="E81F30"/>
              </a:buClr>
              <a:buFont typeface="Wingdings" pitchFamily="-111" charset="2"/>
              <a:buChar char="ü"/>
            </a:pPr>
            <a:r>
              <a:rPr lang="en-US" altLang="en-US" sz="2400" b="1" dirty="0" smtClean="0">
                <a:ea typeface="ＭＳ Ｐゴシック" pitchFamily="-111" charset="-128"/>
              </a:rPr>
              <a:t>When comparing distributions, be sure to discuss shape, center, spread, and possible outliers.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  <a:buClr>
                <a:srgbClr val="E81F30"/>
              </a:buClr>
              <a:buFont typeface="Wingdings" pitchFamily="-111" charset="2"/>
              <a:buChar char="ü"/>
            </a:pPr>
            <a:r>
              <a:rPr lang="en-US" altLang="en-US" sz="2400" b="1" dirty="0" smtClean="0">
                <a:ea typeface="ＭＳ Ｐゴシック" pitchFamily="-111" charset="-128"/>
              </a:rPr>
              <a:t>Histograms are for quantitative data, bar graphs are for categorical data. Use relative frequency histograms when comparing data sets of different sizes.</a:t>
            </a:r>
          </a:p>
          <a:p>
            <a:pPr lvl="1" eaLnBrk="1" hangingPunct="1"/>
            <a:endParaRPr lang="en-US" altLang="en-US" sz="1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1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2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621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5-Minute Check on Lesson 1-2A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652588" y="6550025"/>
            <a:ext cx="572293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  <a:latin typeface="Arial" pitchFamily="34" charset="0"/>
              </a:rPr>
              <a:t>Click the mouse button or press the Space Bar to display the answers.</a:t>
            </a:r>
          </a:p>
        </p:txBody>
      </p:sp>
      <p:sp>
        <p:nvSpPr>
          <p:cNvPr id="22535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400" b="1">
                <a:latin typeface="Times New Roman" pitchFamily="18" charset="0"/>
              </a:rPr>
              <a:t>Dot plots and stem-plots have what advantages: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Dot plots and stem-plots are impractical when: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What pieces of SOCS can be seen in dot and stem-plots?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r>
              <a:rPr lang="en-US" altLang="en-US" sz="2400" b="1">
                <a:latin typeface="Times New Roman" pitchFamily="18" charset="0"/>
                <a:cs typeface="Arial" charset="0"/>
                <a:sym typeface="Symbol" pitchFamily="18" charset="2"/>
              </a:rPr>
              <a:t>Compare the following distributions:</a:t>
            </a:r>
          </a:p>
          <a:p>
            <a:pPr>
              <a:spcBef>
                <a:spcPts val="600"/>
              </a:spcBef>
              <a:buFontTx/>
              <a:buAutoNum type="arabicPeriod"/>
            </a:pPr>
            <a:endParaRPr lang="en-US" altLang="en-US" sz="2400" b="1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>
              <a:spcBef>
                <a:spcPts val="600"/>
              </a:spcBef>
              <a:buFontTx/>
              <a:buAutoNum type="arabicPeriod"/>
            </a:pPr>
            <a:endParaRPr lang="el-GR" altLang="en-US" sz="2000" b="1">
              <a:cs typeface="Arial" charset="0"/>
              <a:sym typeface="Symbol" pitchFamily="18" charset="2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022475" y="1066800"/>
            <a:ext cx="342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maintains the original data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828800" y="1905000"/>
            <a:ext cx="2290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large sets of data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90600" y="2895600"/>
            <a:ext cx="6605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Shape, potential outliers, median and modes, range</a:t>
            </a:r>
          </a:p>
        </p:txBody>
      </p:sp>
      <p:sp>
        <p:nvSpPr>
          <p:cNvPr id="22539" name="Line 4"/>
          <p:cNvSpPr>
            <a:spLocks noChangeShapeType="1"/>
          </p:cNvSpPr>
          <p:nvPr/>
        </p:nvSpPr>
        <p:spPr bwMode="auto">
          <a:xfrm>
            <a:off x="4038600" y="3733800"/>
            <a:ext cx="0" cy="146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5"/>
          <p:cNvSpPr>
            <a:spLocks noChangeShapeType="1"/>
          </p:cNvSpPr>
          <p:nvPr/>
        </p:nvSpPr>
        <p:spPr bwMode="auto">
          <a:xfrm>
            <a:off x="1066800" y="4267200"/>
            <a:ext cx="6583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114800" y="4267200"/>
            <a:ext cx="2171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/>
              <a:t>2</a:t>
            </a:r>
            <a:r>
              <a:rPr lang="en-US" b="1" dirty="0">
                <a:solidFill>
                  <a:srgbClr val="FFFF00"/>
                </a:solidFill>
              </a:rPr>
              <a:t>     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0, 8</a:t>
            </a:r>
          </a:p>
          <a:p>
            <a:pPr>
              <a:defRPr/>
            </a:pPr>
            <a:r>
              <a:rPr lang="en-US" b="1" dirty="0"/>
              <a:t>3 </a:t>
            </a:r>
            <a:r>
              <a:rPr lang="en-US" b="1" dirty="0">
                <a:solidFill>
                  <a:srgbClr val="FFFF00"/>
                </a:solidFill>
              </a:rPr>
              <a:t>    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2, 3, 5, 6, 7, 8, </a:t>
            </a:r>
          </a:p>
          <a:p>
            <a:pPr>
              <a:defRPr/>
            </a:pPr>
            <a:r>
              <a:rPr lang="en-US" b="1" dirty="0"/>
              <a:t>4</a:t>
            </a:r>
            <a:r>
              <a:rPr lang="en-US" b="1" dirty="0">
                <a:solidFill>
                  <a:srgbClr val="FFFF00"/>
                </a:solidFill>
              </a:rPr>
              <a:t>     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5, 7, 8, 9, </a:t>
            </a:r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4554538" y="3810000"/>
            <a:ext cx="3292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Office B:  Ages of Personnel</a:t>
            </a:r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685800" y="3810000"/>
            <a:ext cx="3282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chemeClr val="bg2">
                    <a:lumMod val="20000"/>
                    <a:lumOff val="80000"/>
                  </a:schemeClr>
                </a:solidFill>
              </a:rPr>
              <a:t>Office A:  Ages of Personnel</a:t>
            </a:r>
          </a:p>
        </p:txBody>
      </p:sp>
      <p:sp>
        <p:nvSpPr>
          <p:cNvPr id="22544" name="Line 4"/>
          <p:cNvSpPr>
            <a:spLocks noChangeShapeType="1"/>
          </p:cNvSpPr>
          <p:nvPr/>
        </p:nvSpPr>
        <p:spPr bwMode="auto">
          <a:xfrm>
            <a:off x="4572000" y="3733800"/>
            <a:ext cx="0" cy="1463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633663" y="4284663"/>
            <a:ext cx="13382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1, 2, 6, 8</a:t>
            </a:r>
          </a:p>
          <a:p>
            <a:pPr algn="r">
              <a:defRPr/>
            </a:pPr>
            <a:r>
              <a:rPr lang="en-US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0, 1, 1, 9, 9</a:t>
            </a:r>
          </a:p>
          <a:p>
            <a:pPr algn="r">
              <a:defRPr/>
            </a:pPr>
            <a:r>
              <a:rPr lang="en-US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2, 2, 9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08038" y="5410200"/>
            <a:ext cx="75739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Good:  Office B has a </a:t>
            </a:r>
            <a:r>
              <a:rPr lang="en-US" altLang="en-US" sz="2000" b="1" i="1">
                <a:solidFill>
                  <a:srgbClr val="FFFF00"/>
                </a:solidFill>
              </a:rPr>
              <a:t>greater</a:t>
            </a:r>
            <a:r>
              <a:rPr lang="en-US" altLang="en-US" sz="2000" b="1">
                <a:solidFill>
                  <a:srgbClr val="FFFF00"/>
                </a:solidFill>
              </a:rPr>
              <a:t> range </a:t>
            </a:r>
            <a:r>
              <a:rPr lang="en-US" altLang="en-US" sz="2000" b="1" i="1">
                <a:solidFill>
                  <a:srgbClr val="FFFF00"/>
                </a:solidFill>
              </a:rPr>
              <a:t>in ages</a:t>
            </a:r>
            <a:r>
              <a:rPr lang="en-US" altLang="en-US" sz="2000" b="1">
                <a:solidFill>
                  <a:srgbClr val="FFFF00"/>
                </a:solidFill>
              </a:rPr>
              <a:t>, 29, than A (28).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Bad:  Office B’s median is 36.5 and Office A’s is 31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Good:  </a:t>
            </a:r>
            <a:r>
              <a:rPr lang="en-US" altLang="en-US" sz="2000" b="1" i="1">
                <a:solidFill>
                  <a:srgbClr val="FFFF00"/>
                </a:solidFill>
              </a:rPr>
              <a:t>Both</a:t>
            </a:r>
            <a:r>
              <a:rPr lang="en-US" altLang="en-US" sz="2000" b="1">
                <a:solidFill>
                  <a:srgbClr val="FFFF00"/>
                </a:solidFill>
              </a:rPr>
              <a:t> offices have a roughly symmetric shape </a:t>
            </a:r>
            <a:r>
              <a:rPr lang="en-US" altLang="en-US" sz="2000" b="1" i="1">
                <a:solidFill>
                  <a:srgbClr val="FFFF00"/>
                </a:solidFill>
              </a:rPr>
              <a:t>of 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/>
      <p:bldP spid="10" grpId="0"/>
      <p:bldP spid="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715962"/>
          </a:xfrm>
        </p:spPr>
        <p:txBody>
          <a:bodyPr/>
          <a:lstStyle/>
          <a:p>
            <a:r>
              <a:rPr lang="en-US" altLang="en-US" sz="3600" b="1" smtClean="0"/>
              <a:t>Histograms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98316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/>
              <a:t>Histograms break the range of data values into classes and displays the count or % of observations that fall into that class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Divide the range of data into equal-width classes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Count the observations in each class: “frequency”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Draw bars to represent classes:  height = frequency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Bars should touch (unlike bar graphs).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Histogram versus Bar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>
              <a:buFontTx/>
              <a:buNone/>
              <a:tabLst>
                <a:tab pos="3429000" algn="ctr"/>
                <a:tab pos="6400800" algn="ctr"/>
              </a:tabLst>
              <a:defRPr/>
            </a:pPr>
            <a:r>
              <a:rPr lang="en-US" sz="2400" b="1" dirty="0" smtClean="0"/>
              <a:t>		</a:t>
            </a:r>
            <a:r>
              <a:rPr lang="en-US" sz="2400" b="1" u="sng" dirty="0" smtClean="0">
                <a:solidFill>
                  <a:srgbClr val="FFFF00"/>
                </a:solidFill>
              </a:rPr>
              <a:t>Histogram</a:t>
            </a:r>
            <a:r>
              <a:rPr lang="en-US" sz="2400" b="1" dirty="0" smtClean="0"/>
              <a:t>	</a:t>
            </a:r>
            <a:r>
              <a:rPr lang="en-US" sz="24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Bar Chart</a:t>
            </a:r>
          </a:p>
          <a:p>
            <a:pPr marL="285750" indent="-285750">
              <a:tabLst>
                <a:tab pos="3429000" algn="ctr"/>
                <a:tab pos="6400800" algn="ctr"/>
              </a:tabLst>
              <a:defRPr/>
            </a:pPr>
            <a:endParaRPr lang="en-US" sz="2400" b="1" dirty="0" smtClean="0"/>
          </a:p>
          <a:p>
            <a:pPr marL="285750" indent="-285750">
              <a:tabLst>
                <a:tab pos="3429000" algn="ctr"/>
                <a:tab pos="6400800" algn="ctr"/>
              </a:tabLst>
              <a:defRPr/>
            </a:pPr>
            <a:r>
              <a:rPr lang="en-US" sz="2400" b="1" dirty="0" smtClean="0"/>
              <a:t>variables	</a:t>
            </a:r>
            <a:r>
              <a:rPr lang="en-US" sz="2400" b="1" dirty="0" smtClean="0">
                <a:solidFill>
                  <a:srgbClr val="FFFF00"/>
                </a:solidFill>
              </a:rPr>
              <a:t>quantitative</a:t>
            </a: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categorical</a:t>
            </a:r>
          </a:p>
          <a:p>
            <a:pPr marL="285750" indent="-285750">
              <a:tabLst>
                <a:tab pos="3429000" algn="ctr"/>
                <a:tab pos="6400800" algn="ctr"/>
              </a:tabLst>
              <a:defRPr/>
            </a:pPr>
            <a:endParaRPr lang="en-US" sz="2400" b="1" dirty="0" smtClean="0"/>
          </a:p>
          <a:p>
            <a:pPr marL="285750" indent="-285750">
              <a:tabLst>
                <a:tab pos="3429000" algn="ctr"/>
                <a:tab pos="6400800" algn="ctr"/>
              </a:tabLst>
              <a:defRPr/>
            </a:pPr>
            <a:r>
              <a:rPr lang="en-US" sz="2400" b="1" dirty="0" smtClean="0"/>
              <a:t>bar space	</a:t>
            </a:r>
            <a:r>
              <a:rPr lang="en-US" sz="2400" b="1" dirty="0" smtClean="0">
                <a:solidFill>
                  <a:srgbClr val="FFFF00"/>
                </a:solidFill>
              </a:rPr>
              <a:t>no space</a:t>
            </a: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spaces between</a:t>
            </a:r>
            <a:endParaRPr lang="en-US" sz="2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altLang="en-US" sz="3600" b="1" smtClean="0"/>
              <a:t>Determining Classes and Widths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cs typeface="Times New Roman" pitchFamily="18" charset="0"/>
              </a:rPr>
              <a:t>The number of classes k to be constructed can be roughly approximated by 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cs typeface="Times New Roman" pitchFamily="18" charset="0"/>
              </a:rPr>
              <a:t> 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cs typeface="Times New Roman" pitchFamily="18" charset="0"/>
              </a:rPr>
              <a:t>	            k = </a:t>
            </a:r>
            <a:r>
              <a:rPr lang="en-US" altLang="en-US" sz="2400" b="1" smtClean="0">
                <a:cs typeface="Times New Roman" pitchFamily="18" charset="0"/>
                <a:sym typeface="Symbol" pitchFamily="18" charset="2"/>
              </a:rPr>
              <a:t>number of observations</a:t>
            </a:r>
            <a:endParaRPr lang="en-US" altLang="en-US" sz="2400" b="1" smtClean="0">
              <a:cs typeface="Times New Roman" pitchFamily="18" charset="0"/>
            </a:endParaRPr>
          </a:p>
          <a:p>
            <a:pPr marL="0"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cs typeface="Times New Roman" pitchFamily="18" charset="0"/>
              </a:rPr>
              <a:t> </a:t>
            </a:r>
          </a:p>
          <a:p>
            <a:pPr marL="0"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cs typeface="Times New Roman" pitchFamily="18" charset="0"/>
              </a:rPr>
              <a:t>To determine the width of a class use </a:t>
            </a:r>
          </a:p>
          <a:p>
            <a:pPr marL="0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en-US" altLang="en-US" sz="2400" b="1" smtClean="0">
                <a:cs typeface="Times New Roman" pitchFamily="18" charset="0"/>
              </a:rPr>
              <a:t/>
            </a:r>
            <a:br>
              <a:rPr lang="en-US" altLang="en-US" sz="2400" b="1" smtClean="0">
                <a:cs typeface="Times New Roman" pitchFamily="18" charset="0"/>
              </a:rPr>
            </a:br>
            <a:r>
              <a:rPr lang="en-US" altLang="en-US" sz="2400" b="1" smtClean="0">
                <a:cs typeface="Times New Roman" pitchFamily="18" charset="0"/>
              </a:rPr>
              <a:t>                                max - min</a:t>
            </a:r>
            <a:br>
              <a:rPr lang="en-US" altLang="en-US" sz="2400" b="1" smtClean="0">
                <a:cs typeface="Times New Roman" pitchFamily="18" charset="0"/>
              </a:rPr>
            </a:br>
            <a:r>
              <a:rPr lang="en-US" altLang="en-US" sz="2400" b="1" smtClean="0">
                <a:cs typeface="Times New Roman" pitchFamily="18" charset="0"/>
              </a:rPr>
              <a:t>                      w =  -----------------</a:t>
            </a:r>
            <a:br>
              <a:rPr lang="en-US" altLang="en-US" sz="2400" b="1" smtClean="0">
                <a:cs typeface="Times New Roman" pitchFamily="18" charset="0"/>
              </a:rPr>
            </a:br>
            <a:r>
              <a:rPr lang="en-US" altLang="en-US" sz="2400" b="1" smtClean="0">
                <a:cs typeface="Times New Roman" pitchFamily="18" charset="0"/>
              </a:rPr>
              <a:t>                                       k</a:t>
            </a:r>
            <a:endParaRPr lang="en-US" altLang="en-US" sz="2400" b="1" smtClean="0"/>
          </a:p>
        </p:txBody>
      </p:sp>
      <p:cxnSp>
        <p:nvCxnSpPr>
          <p:cNvPr id="25604" name="Straight Connector 4"/>
          <p:cNvCxnSpPr>
            <a:cxnSpLocks noChangeShapeType="1"/>
          </p:cNvCxnSpPr>
          <p:nvPr/>
        </p:nvCxnSpPr>
        <p:spPr bwMode="auto">
          <a:xfrm>
            <a:off x="3124200" y="2768600"/>
            <a:ext cx="3429000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495300" y="51054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cs typeface="Times New Roman" pitchFamily="18" charset="0"/>
              </a:rPr>
              <a:t>and </a:t>
            </a:r>
            <a:r>
              <a:rPr lang="en-US" altLang="en-US" sz="2400" b="1">
                <a:solidFill>
                  <a:srgbClr val="FFFF00"/>
                </a:solidFill>
                <a:cs typeface="Times New Roman" pitchFamily="18" charset="0"/>
              </a:rPr>
              <a:t>always round up </a:t>
            </a:r>
            <a:r>
              <a:rPr lang="en-US" altLang="en-US" sz="2400" b="1">
                <a:cs typeface="Times New Roman" pitchFamily="18" charset="0"/>
              </a:rPr>
              <a:t>to the same decimal units as the original data.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2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/>
              <a:t>The ages (measured by last birthday) of the employees of Dewey, </a:t>
            </a:r>
            <a:r>
              <a:rPr lang="en-US" sz="2400" b="1" dirty="0" err="1" smtClean="0"/>
              <a:t>Cheatum</a:t>
            </a:r>
            <a:r>
              <a:rPr lang="en-US" sz="2400" b="1" dirty="0" smtClean="0"/>
              <a:t> and Howe are listed below.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stem graph of the ages </a:t>
            </a:r>
          </a:p>
          <a:p>
            <a:pPr marL="457200" indent="-457200">
              <a:buFontTx/>
              <a:buAutoNum type="alphaLcParenR"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back-to-back comparing the offices</a:t>
            </a:r>
          </a:p>
          <a:p>
            <a:pPr marL="457200" indent="-457200">
              <a:buFontTx/>
              <a:buAutoNum type="alphaLcParenR"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histogram of the ages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2057400"/>
          <a:ext cx="6096000" cy="148272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21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49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26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42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42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30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28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39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39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20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37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32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36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35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33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45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47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49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38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28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48</a:t>
                      </a:r>
                      <a:endParaRPr lang="en-US" sz="1800" b="1" dirty="0"/>
                    </a:p>
                  </a:txBody>
                  <a:tcPr marT="45700" marB="45700" anchor="ctr" anchorCtr="1"/>
                </a:tc>
              </a:tr>
            </a:tbl>
          </a:graphicData>
        </a:graphic>
      </p:graphicFrame>
      <p:sp>
        <p:nvSpPr>
          <p:cNvPr id="26665" name="TextBox 5"/>
          <p:cNvSpPr txBox="1">
            <a:spLocks noChangeArrowheads="1"/>
          </p:cNvSpPr>
          <p:nvPr/>
        </p:nvSpPr>
        <p:spPr bwMode="auto">
          <a:xfrm>
            <a:off x="914400" y="2254250"/>
            <a:ext cx="1060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</a:rPr>
              <a:t>Office 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2984500"/>
            <a:ext cx="106045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Office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3188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1 cont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4191000" cy="5943600"/>
          </a:xfrm>
        </p:spPr>
        <p:txBody>
          <a:bodyPr/>
          <a:lstStyle/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/>
              <a:t>n = 24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/>
              <a:t>k = </a:t>
            </a:r>
            <a:r>
              <a:rPr lang="en-US" altLang="en-US" sz="2400" b="1" smtClean="0">
                <a:cs typeface="Arial" charset="0"/>
              </a:rPr>
              <a:t>√24 ≈ 4.9  so pick k = 5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w = (49 – 20)/5 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    = 29/5 ≈ 5.8 </a:t>
            </a:r>
            <a:r>
              <a:rPr lang="en-US" altLang="en-US" sz="2400" b="1" smtClean="0">
                <a:cs typeface="Arial" charset="0"/>
                <a:sym typeface="Wingdings" pitchFamily="-111" charset="2"/>
              </a:rPr>
              <a:t> 6</a:t>
            </a: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u="sng" smtClean="0">
                <a:cs typeface="Arial" charset="0"/>
              </a:rPr>
              <a:t>K</a:t>
            </a:r>
            <a:r>
              <a:rPr lang="en-US" altLang="en-US" sz="2400" b="1" smtClean="0">
                <a:cs typeface="Arial" charset="0"/>
              </a:rPr>
              <a:t>            </a:t>
            </a:r>
            <a:r>
              <a:rPr lang="en-US" altLang="en-US" sz="2400" b="1" u="sng" smtClean="0">
                <a:cs typeface="Arial" charset="0"/>
              </a:rPr>
              <a:t>range</a:t>
            </a:r>
            <a:r>
              <a:rPr lang="en-US" altLang="en-US" sz="2400" b="1" smtClean="0">
                <a:cs typeface="Arial" charset="0"/>
              </a:rPr>
              <a:t>	</a:t>
            </a:r>
            <a:r>
              <a:rPr lang="en-US" altLang="en-US" sz="2400" b="1" u="sng" smtClean="0">
                <a:cs typeface="Arial" charset="0"/>
              </a:rPr>
              <a:t>Nr</a:t>
            </a:r>
            <a:r>
              <a:rPr lang="en-US" altLang="en-US" sz="2400" b="1" smtClean="0">
                <a:cs typeface="Arial" charset="0"/>
              </a:rPr>
              <a:t>		</a:t>
            </a:r>
            <a:endParaRPr lang="en-US" altLang="en-US" sz="2400" b="1" u="sng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1		20 – 25	3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2		26 – 31	6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3		32 – 37	5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4		38 – 43	5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5		44 – 50 	5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761038" y="3886200"/>
            <a:ext cx="533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294438" y="2514600"/>
            <a:ext cx="533400" cy="274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7361238" y="2895600"/>
            <a:ext cx="533400" cy="2362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827838" y="2895600"/>
            <a:ext cx="533400" cy="2362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V="1">
            <a:off x="5532438" y="11430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5456238" y="5257800"/>
            <a:ext cx="338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113338" y="4152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113338" y="32448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4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113338" y="2362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6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5113338" y="1371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8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608638" y="5257800"/>
            <a:ext cx="76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20-25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218238" y="5562600"/>
            <a:ext cx="76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26-31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6751638" y="52578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32-37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7285038" y="55626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38-43</a:t>
            </a:r>
          </a:p>
        </p:txBody>
      </p:sp>
      <p:sp>
        <p:nvSpPr>
          <p:cNvPr id="27666" name="Rectangle 6"/>
          <p:cNvSpPr>
            <a:spLocks noChangeArrowheads="1"/>
          </p:cNvSpPr>
          <p:nvPr/>
        </p:nvSpPr>
        <p:spPr bwMode="auto">
          <a:xfrm>
            <a:off x="7894638" y="2895600"/>
            <a:ext cx="533400" cy="23622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67" name="Text Box 17"/>
          <p:cNvSpPr txBox="1">
            <a:spLocks noChangeArrowheads="1"/>
          </p:cNvSpPr>
          <p:nvPr/>
        </p:nvSpPr>
        <p:spPr bwMode="auto">
          <a:xfrm>
            <a:off x="7818438" y="52578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44-50</a:t>
            </a:r>
          </a:p>
        </p:txBody>
      </p:sp>
      <p:sp>
        <p:nvSpPr>
          <p:cNvPr id="27668" name="TextBox 19"/>
          <p:cNvSpPr txBox="1">
            <a:spLocks noChangeArrowheads="1"/>
          </p:cNvSpPr>
          <p:nvPr/>
        </p:nvSpPr>
        <p:spPr bwMode="auto">
          <a:xfrm rot="-5400000">
            <a:off x="3638550" y="3265488"/>
            <a:ext cx="2479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Numbers of Personnel</a:t>
            </a:r>
          </a:p>
        </p:txBody>
      </p:sp>
      <p:sp>
        <p:nvSpPr>
          <p:cNvPr id="27669" name="TextBox 20"/>
          <p:cNvSpPr txBox="1">
            <a:spLocks noChangeArrowheads="1"/>
          </p:cNvSpPr>
          <p:nvPr/>
        </p:nvSpPr>
        <p:spPr bwMode="auto">
          <a:xfrm>
            <a:off x="6904038" y="6019800"/>
            <a:ext cx="709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1 cont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4191000" cy="5943600"/>
          </a:xfrm>
        </p:spPr>
        <p:txBody>
          <a:bodyPr/>
          <a:lstStyle/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/>
              <a:t>n = 24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/>
              <a:t>k = </a:t>
            </a:r>
            <a:r>
              <a:rPr lang="en-US" altLang="en-US" sz="2400" b="1" smtClean="0">
                <a:cs typeface="Arial" charset="0"/>
              </a:rPr>
              <a:t>√24 ≈ 4.9  so pick k = 5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w = (49 – 20)/5 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    = 29/5 ≈ 5.8 </a:t>
            </a:r>
            <a:r>
              <a:rPr lang="en-US" altLang="en-US" sz="2400" b="1" smtClean="0">
                <a:cs typeface="Arial" charset="0"/>
                <a:sym typeface="Wingdings" pitchFamily="-111" charset="2"/>
              </a:rPr>
              <a:t> 6</a:t>
            </a: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u="sng" smtClean="0">
                <a:cs typeface="Arial" charset="0"/>
              </a:rPr>
              <a:t>K</a:t>
            </a:r>
            <a:r>
              <a:rPr lang="en-US" altLang="en-US" sz="2400" b="1" smtClean="0">
                <a:cs typeface="Arial" charset="0"/>
              </a:rPr>
              <a:t>            </a:t>
            </a:r>
            <a:r>
              <a:rPr lang="en-US" altLang="en-US" sz="2400" b="1" u="sng" smtClean="0">
                <a:cs typeface="Arial" charset="0"/>
              </a:rPr>
              <a:t>range</a:t>
            </a:r>
            <a:r>
              <a:rPr lang="en-US" altLang="en-US" sz="2400" b="1" smtClean="0">
                <a:cs typeface="Arial" charset="0"/>
              </a:rPr>
              <a:t>	</a:t>
            </a:r>
            <a:r>
              <a:rPr lang="en-US" altLang="en-US" sz="2400" b="1" u="sng" smtClean="0">
                <a:cs typeface="Arial" charset="0"/>
              </a:rPr>
              <a:t>Nr</a:t>
            </a:r>
            <a:r>
              <a:rPr lang="en-US" altLang="en-US" sz="2400" b="1" smtClean="0">
                <a:cs typeface="Arial" charset="0"/>
              </a:rPr>
              <a:t>		</a:t>
            </a:r>
            <a:endParaRPr lang="en-US" altLang="en-US" sz="2400" b="1" u="sng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1		20 – 25	3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2		26 – 31	6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3		32 – 37	5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4		38 – 43	5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5		44 – 50 	5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5761038" y="3886200"/>
            <a:ext cx="533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294438" y="2514600"/>
            <a:ext cx="533400" cy="2743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7361238" y="2895600"/>
            <a:ext cx="533400" cy="2362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27838" y="2895600"/>
            <a:ext cx="533400" cy="2362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5532438" y="11430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5456238" y="5257800"/>
            <a:ext cx="338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5113338" y="4152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5113338" y="32448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4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5113338" y="2362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6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5113338" y="1371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8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5608638" y="5257800"/>
            <a:ext cx="3133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20    26    32     38    44     50</a:t>
            </a:r>
          </a:p>
        </p:txBody>
      </p:sp>
      <p:sp>
        <p:nvSpPr>
          <p:cNvPr id="28687" name="Rectangle 6"/>
          <p:cNvSpPr>
            <a:spLocks noChangeArrowheads="1"/>
          </p:cNvSpPr>
          <p:nvPr/>
        </p:nvSpPr>
        <p:spPr bwMode="auto">
          <a:xfrm>
            <a:off x="7894638" y="2895600"/>
            <a:ext cx="533400" cy="23622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88" name="TextBox 19"/>
          <p:cNvSpPr txBox="1">
            <a:spLocks noChangeArrowheads="1"/>
          </p:cNvSpPr>
          <p:nvPr/>
        </p:nvSpPr>
        <p:spPr bwMode="auto">
          <a:xfrm rot="-5400000">
            <a:off x="3638550" y="3265488"/>
            <a:ext cx="2479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Numbers of Personnel</a:t>
            </a:r>
          </a:p>
        </p:txBody>
      </p:sp>
      <p:sp>
        <p:nvSpPr>
          <p:cNvPr id="28689" name="TextBox 20"/>
          <p:cNvSpPr txBox="1">
            <a:spLocks noChangeArrowheads="1"/>
          </p:cNvSpPr>
          <p:nvPr/>
        </p:nvSpPr>
        <p:spPr bwMode="auto">
          <a:xfrm>
            <a:off x="6934200" y="57150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1:  Histogram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4191000" cy="5943600"/>
          </a:xfrm>
        </p:spPr>
        <p:txBody>
          <a:bodyPr/>
          <a:lstStyle/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/>
              <a:t>n = 24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/>
              <a:t>k = </a:t>
            </a:r>
            <a:r>
              <a:rPr lang="en-US" altLang="en-US" sz="2400" b="1" smtClean="0">
                <a:cs typeface="Arial" charset="0"/>
              </a:rPr>
              <a:t>√24 ≈ 4.9  so pick k = 4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w = (49 – 20)/4 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    = 29/4 ≈ 7.3 </a:t>
            </a:r>
            <a:r>
              <a:rPr lang="en-US" altLang="en-US" sz="2400" b="1" smtClean="0">
                <a:cs typeface="Arial" charset="0"/>
                <a:sym typeface="Wingdings" pitchFamily="-111" charset="2"/>
              </a:rPr>
              <a:t> 8</a:t>
            </a: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u="sng" smtClean="0">
                <a:cs typeface="Arial" charset="0"/>
              </a:rPr>
              <a:t>K</a:t>
            </a:r>
            <a:r>
              <a:rPr lang="en-US" altLang="en-US" sz="2400" b="1" smtClean="0">
                <a:cs typeface="Arial" charset="0"/>
              </a:rPr>
              <a:t>            </a:t>
            </a:r>
            <a:r>
              <a:rPr lang="en-US" altLang="en-US" sz="2400" b="1" u="sng" smtClean="0">
                <a:cs typeface="Arial" charset="0"/>
              </a:rPr>
              <a:t>range</a:t>
            </a:r>
            <a:r>
              <a:rPr lang="en-US" altLang="en-US" sz="2400" b="1" smtClean="0">
                <a:cs typeface="Arial" charset="0"/>
              </a:rPr>
              <a:t>	</a:t>
            </a:r>
            <a:r>
              <a:rPr lang="en-US" altLang="en-US" sz="2400" b="1" u="sng" smtClean="0">
                <a:cs typeface="Arial" charset="0"/>
              </a:rPr>
              <a:t>Nr</a:t>
            </a:r>
            <a:r>
              <a:rPr lang="en-US" altLang="en-US" sz="2400" b="1" smtClean="0">
                <a:cs typeface="Arial" charset="0"/>
              </a:rPr>
              <a:t>		</a:t>
            </a:r>
            <a:endParaRPr lang="en-US" altLang="en-US" sz="2400" b="1" u="sng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1		20 – 27	4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2		28 – 35	8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3		36 – 43	7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4		44 – 51	5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761038" y="3886200"/>
            <a:ext cx="533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294438" y="1600200"/>
            <a:ext cx="533400" cy="3657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7361238" y="2895600"/>
            <a:ext cx="533400" cy="2362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827838" y="2057400"/>
            <a:ext cx="533400" cy="3200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V="1">
            <a:off x="5532438" y="11430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V="1">
            <a:off x="5456238" y="5257800"/>
            <a:ext cx="338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5113338" y="41529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113338" y="32448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4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113338" y="2362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6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5113338" y="1371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8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608638" y="5257800"/>
            <a:ext cx="76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20-27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218238" y="5562600"/>
            <a:ext cx="76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27-35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6751638" y="52578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36-43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7285038" y="55626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44-51</a:t>
            </a:r>
          </a:p>
        </p:txBody>
      </p:sp>
      <p:sp>
        <p:nvSpPr>
          <p:cNvPr id="29714" name="TextBox 19"/>
          <p:cNvSpPr txBox="1">
            <a:spLocks noChangeArrowheads="1"/>
          </p:cNvSpPr>
          <p:nvPr/>
        </p:nvSpPr>
        <p:spPr bwMode="auto">
          <a:xfrm rot="-5400000">
            <a:off x="3638550" y="3265488"/>
            <a:ext cx="2479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Numbers of Personnel</a:t>
            </a:r>
          </a:p>
        </p:txBody>
      </p:sp>
      <p:sp>
        <p:nvSpPr>
          <p:cNvPr id="29715" name="TextBox 20"/>
          <p:cNvSpPr txBox="1">
            <a:spLocks noChangeArrowheads="1"/>
          </p:cNvSpPr>
          <p:nvPr/>
        </p:nvSpPr>
        <p:spPr bwMode="auto">
          <a:xfrm>
            <a:off x="6904038" y="6019800"/>
            <a:ext cx="7096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/>
              <a:t>Make </a:t>
            </a:r>
            <a:r>
              <a:rPr lang="en-US" sz="2400" b="1" dirty="0"/>
              <a:t>and interpret </a:t>
            </a:r>
            <a:r>
              <a:rPr lang="en-US" sz="2400" b="1" dirty="0" err="1"/>
              <a:t>dotplots</a:t>
            </a:r>
            <a:r>
              <a:rPr lang="en-US" sz="2400" b="1" dirty="0"/>
              <a:t>, </a:t>
            </a:r>
            <a:r>
              <a:rPr lang="en-US" sz="2400" b="1" dirty="0" err="1"/>
              <a:t>stemplot</a:t>
            </a:r>
            <a:r>
              <a:rPr lang="en-US" sz="2400" b="1" dirty="0"/>
              <a:t>, and histograms of quantitative data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/>
              <a:t>Identify </a:t>
            </a:r>
            <a:r>
              <a:rPr lang="en-US" sz="2400" b="1" dirty="0"/>
              <a:t>the shape of a distribution from a graph (roughly symmetric or skewed – right/left)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/>
              <a:t>Describe </a:t>
            </a:r>
            <a:r>
              <a:rPr lang="en-US" sz="2400" b="1" dirty="0"/>
              <a:t>the overall pattern (shape, center, and variability) of a distribution and identify any major departures from the pattern (outliers)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dirty="0" smtClean="0"/>
              <a:t>Compare </a:t>
            </a:r>
            <a:r>
              <a:rPr lang="en-US" sz="2400" b="1" dirty="0"/>
              <a:t>distributions of quantitative data using </a:t>
            </a:r>
            <a:r>
              <a:rPr lang="en-US" sz="2400" b="1" dirty="0" err="1"/>
              <a:t>dotplots</a:t>
            </a:r>
            <a:r>
              <a:rPr lang="en-US" sz="2400" b="1" dirty="0"/>
              <a:t>, </a:t>
            </a:r>
            <a:r>
              <a:rPr lang="en-US" sz="2400" b="1" dirty="0" err="1"/>
              <a:t>stemplot</a:t>
            </a:r>
            <a:r>
              <a:rPr lang="en-US" sz="2400" b="1" dirty="0"/>
              <a:t>, and histograms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2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638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/>
              <a:t>Below are times obtained from a mail-order company's shipping records concerning time from receipt of order to delivery (in days) for items from their catalogue?</a:t>
            </a:r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>
              <a:buFontTx/>
              <a:buNone/>
              <a:defRPr/>
            </a:pPr>
            <a:endParaRPr lang="en-US" sz="2400" b="1" dirty="0" smtClean="0"/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stem plot of the delivery times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split stem plot of the delivery times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n-US" sz="2400" b="1" dirty="0" smtClean="0"/>
              <a:t>Construct a histogram of the delivery times</a:t>
            </a:r>
            <a:endParaRPr lang="en-US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11300" y="2349500"/>
          <a:ext cx="6096000" cy="22256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27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19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12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11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 marT="45733" marB="45733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2:  Histogram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4191000" cy="5943600"/>
          </a:xfrm>
        </p:spPr>
        <p:txBody>
          <a:bodyPr/>
          <a:lstStyle/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/>
              <a:t>n = 36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/>
              <a:t>k = </a:t>
            </a:r>
            <a:r>
              <a:rPr lang="en-US" altLang="en-US" sz="2400" b="1" smtClean="0">
                <a:cs typeface="Arial" charset="0"/>
              </a:rPr>
              <a:t>√36 = 6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w = (31 – 2)/6 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    = 29/6 ≈ 4.8 </a:t>
            </a:r>
            <a:r>
              <a:rPr lang="en-US" altLang="en-US" sz="2400" b="1" smtClean="0">
                <a:cs typeface="Arial" charset="0"/>
                <a:sym typeface="Wingdings" pitchFamily="-111" charset="2"/>
              </a:rPr>
              <a:t> 5</a:t>
            </a: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endParaRPr lang="en-US" altLang="en-US" sz="2400" b="1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u="sng" smtClean="0">
                <a:cs typeface="Arial" charset="0"/>
              </a:rPr>
              <a:t>K</a:t>
            </a:r>
            <a:r>
              <a:rPr lang="en-US" altLang="en-US" sz="2400" b="1" smtClean="0">
                <a:cs typeface="Arial" charset="0"/>
              </a:rPr>
              <a:t>            </a:t>
            </a:r>
            <a:r>
              <a:rPr lang="en-US" altLang="en-US" sz="2400" b="1" u="sng" smtClean="0">
                <a:cs typeface="Arial" charset="0"/>
              </a:rPr>
              <a:t>range1</a:t>
            </a:r>
            <a:r>
              <a:rPr lang="en-US" altLang="en-US" sz="2400" b="1" smtClean="0">
                <a:cs typeface="Arial" charset="0"/>
              </a:rPr>
              <a:t>	</a:t>
            </a:r>
            <a:r>
              <a:rPr lang="en-US" altLang="en-US" sz="2400" b="1" u="sng" smtClean="0">
                <a:cs typeface="Arial" charset="0"/>
              </a:rPr>
              <a:t>Nr</a:t>
            </a:r>
            <a:r>
              <a:rPr lang="en-US" altLang="en-US" sz="2400" b="1" smtClean="0">
                <a:cs typeface="Arial" charset="0"/>
              </a:rPr>
              <a:t>		</a:t>
            </a:r>
            <a:endParaRPr lang="en-US" altLang="en-US" sz="2400" b="1" u="sng" smtClean="0">
              <a:cs typeface="Arial" charset="0"/>
            </a:endParaRP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1		2 – 6	9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2		7 – 11	12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3		12 – 16	7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4		17 – 21	2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5		22 – 26 	4</a:t>
            </a:r>
          </a:p>
          <a:p>
            <a:pPr marL="609600" indent="-609600">
              <a:buFontTx/>
              <a:buNone/>
              <a:tabLst>
                <a:tab pos="1371600" algn="l"/>
              </a:tabLst>
            </a:pPr>
            <a:r>
              <a:rPr lang="en-US" altLang="en-US" sz="2400" b="1" smtClean="0">
                <a:cs typeface="Arial" charset="0"/>
              </a:rPr>
              <a:t>6		27 – 31	2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5486400" y="2362200"/>
            <a:ext cx="533400" cy="3592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019800" y="1066800"/>
            <a:ext cx="533400" cy="488791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7086600" y="5257800"/>
            <a:ext cx="533400" cy="6969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553200" y="3124200"/>
            <a:ext cx="533400" cy="28305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5257800" y="914400"/>
            <a:ext cx="0" cy="5121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V="1">
            <a:off x="5181600" y="5954713"/>
            <a:ext cx="3749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4789488" y="5105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789488" y="42703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4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789488" y="34353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6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789488" y="26003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8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5334000" y="5954713"/>
            <a:ext cx="356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2       7    12     17    22     27    32</a:t>
            </a:r>
          </a:p>
        </p:txBody>
      </p:sp>
      <p:sp>
        <p:nvSpPr>
          <p:cNvPr id="31759" name="Rectangle 6"/>
          <p:cNvSpPr>
            <a:spLocks noChangeArrowheads="1"/>
          </p:cNvSpPr>
          <p:nvPr/>
        </p:nvSpPr>
        <p:spPr bwMode="auto">
          <a:xfrm>
            <a:off x="7620000" y="4419600"/>
            <a:ext cx="533400" cy="1535113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0" name="TextBox 19"/>
          <p:cNvSpPr txBox="1">
            <a:spLocks noChangeArrowheads="1"/>
          </p:cNvSpPr>
          <p:nvPr/>
        </p:nvSpPr>
        <p:spPr bwMode="auto">
          <a:xfrm rot="-5400000">
            <a:off x="3967163" y="3962400"/>
            <a:ext cx="1274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Frequency</a:t>
            </a:r>
          </a:p>
        </p:txBody>
      </p:sp>
      <p:sp>
        <p:nvSpPr>
          <p:cNvPr id="31761" name="TextBox 20"/>
          <p:cNvSpPr txBox="1">
            <a:spLocks noChangeArrowheads="1"/>
          </p:cNvSpPr>
          <p:nvPr/>
        </p:nvSpPr>
        <p:spPr bwMode="auto">
          <a:xfrm>
            <a:off x="6059488" y="6411913"/>
            <a:ext cx="1865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B0F0"/>
                </a:solidFill>
              </a:rPr>
              <a:t>Days to Delivery</a:t>
            </a:r>
          </a:p>
        </p:txBody>
      </p:sp>
      <p:sp>
        <p:nvSpPr>
          <p:cNvPr id="31762" name="Rectangle 6"/>
          <p:cNvSpPr>
            <a:spLocks noChangeArrowheads="1"/>
          </p:cNvSpPr>
          <p:nvPr/>
        </p:nvSpPr>
        <p:spPr bwMode="auto">
          <a:xfrm>
            <a:off x="8153400" y="5257800"/>
            <a:ext cx="533400" cy="69691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63" name="Text Box 13"/>
          <p:cNvSpPr txBox="1">
            <a:spLocks noChangeArrowheads="1"/>
          </p:cNvSpPr>
          <p:nvPr/>
        </p:nvSpPr>
        <p:spPr bwMode="auto">
          <a:xfrm>
            <a:off x="4724400" y="17637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31764" name="Text Box 13"/>
          <p:cNvSpPr txBox="1">
            <a:spLocks noChangeArrowheads="1"/>
          </p:cNvSpPr>
          <p:nvPr/>
        </p:nvSpPr>
        <p:spPr bwMode="auto">
          <a:xfrm>
            <a:off x="4724400" y="9255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103188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Describing Distributions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304925"/>
            <a:ext cx="8229600" cy="50958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smtClean="0"/>
              <a:t>Overall patterns of a distribution should be described by anything unusual and:</a:t>
            </a:r>
          </a:p>
          <a:p>
            <a:pPr lvl="1"/>
            <a:r>
              <a:rPr lang="en-US" altLang="en-US" sz="2400" b="1" dirty="0" smtClean="0">
                <a:solidFill>
                  <a:srgbClr val="FF66FF"/>
                </a:solidFill>
              </a:rPr>
              <a:t>Shape </a:t>
            </a:r>
            <a:r>
              <a:rPr lang="en-US" altLang="en-US" sz="2400" b="1" dirty="0" smtClean="0"/>
              <a:t>of its graph </a:t>
            </a:r>
          </a:p>
          <a:p>
            <a:pPr lvl="2"/>
            <a:r>
              <a:rPr lang="en-US" altLang="en-US" sz="2000" b="1" dirty="0" smtClean="0"/>
              <a:t>symmetric, skewed, </a:t>
            </a:r>
          </a:p>
          <a:p>
            <a:pPr lvl="2"/>
            <a:r>
              <a:rPr lang="en-US" altLang="en-US" sz="2000" b="1" dirty="0" smtClean="0"/>
              <a:t>unimodal, bimodal, </a:t>
            </a:r>
            <a:r>
              <a:rPr lang="en-US" altLang="en-US" sz="2000" b="1" dirty="0" err="1" smtClean="0"/>
              <a:t>etc</a:t>
            </a:r>
            <a:endParaRPr lang="en-US" altLang="en-US" sz="2000" b="1" dirty="0" smtClean="0"/>
          </a:p>
          <a:p>
            <a:pPr lvl="1"/>
            <a:endParaRPr lang="en-US" altLang="en-US" sz="1100" b="1" dirty="0" smtClean="0"/>
          </a:p>
          <a:p>
            <a:pPr lvl="1"/>
            <a:r>
              <a:rPr lang="en-US" altLang="en-US" sz="2400" b="1" dirty="0" smtClean="0">
                <a:solidFill>
                  <a:srgbClr val="FF66FF"/>
                </a:solidFill>
              </a:rPr>
              <a:t>Center </a:t>
            </a:r>
          </a:p>
          <a:p>
            <a:pPr lvl="2"/>
            <a:r>
              <a:rPr lang="en-US" altLang="en-US" sz="2000" b="1" dirty="0" smtClean="0"/>
              <a:t>Quantitative:   mean  (symmetric data)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                         median (skewed data)</a:t>
            </a:r>
          </a:p>
          <a:p>
            <a:pPr lvl="2"/>
            <a:r>
              <a:rPr lang="en-US" altLang="en-US" sz="2000" b="1" dirty="0" smtClean="0"/>
              <a:t>Categorical:  mode</a:t>
            </a:r>
          </a:p>
          <a:p>
            <a:pPr lvl="1"/>
            <a:endParaRPr lang="en-US" altLang="en-US" sz="1100" b="1" dirty="0" smtClean="0"/>
          </a:p>
          <a:p>
            <a:pPr lvl="1"/>
            <a:r>
              <a:rPr lang="en-US" altLang="en-US" sz="2400" b="1" dirty="0" smtClean="0">
                <a:solidFill>
                  <a:srgbClr val="FF66FF"/>
                </a:solidFill>
              </a:rPr>
              <a:t>Variability (Spread)</a:t>
            </a:r>
          </a:p>
          <a:p>
            <a:pPr lvl="2"/>
            <a:r>
              <a:rPr lang="en-US" altLang="en-US" sz="2000" b="1" dirty="0" smtClean="0"/>
              <a:t>Quantitative:   range, standard deviation, IQR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61913"/>
            <a:ext cx="8229600" cy="885825"/>
          </a:xfrm>
        </p:spPr>
        <p:txBody>
          <a:bodyPr/>
          <a:lstStyle/>
          <a:p>
            <a:r>
              <a:rPr lang="en-US" altLang="en-US" sz="3600" b="1" smtClean="0"/>
              <a:t>Describing Shape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914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000" smtClean="0">
                <a:ea typeface="ＭＳ Ｐゴシック" pitchFamily="-111" charset="-128"/>
              </a:rPr>
              <a:t>When you describe a distribution’s shape, concentrate on the main features.  Look for rough </a:t>
            </a:r>
            <a:r>
              <a:rPr lang="en-US" altLang="en-US" sz="2000" b="1" smtClean="0">
                <a:ea typeface="ＭＳ Ｐゴシック" pitchFamily="-111" charset="-128"/>
              </a:rPr>
              <a:t>symmetry</a:t>
            </a:r>
            <a:r>
              <a:rPr lang="en-US" altLang="en-US" sz="2000" smtClean="0">
                <a:ea typeface="ＭＳ Ｐゴシック" pitchFamily="-111" charset="-128"/>
              </a:rPr>
              <a:t> or clear </a:t>
            </a:r>
            <a:r>
              <a:rPr lang="en-US" altLang="en-US" sz="2000" b="1" smtClean="0">
                <a:ea typeface="ＭＳ Ｐゴシック" pitchFamily="-111" charset="-128"/>
              </a:rPr>
              <a:t>skewness</a:t>
            </a:r>
            <a:r>
              <a:rPr lang="en-US" altLang="en-US" sz="2000" smtClean="0">
                <a:ea typeface="ＭＳ Ｐゴシック" pitchFamily="-111" charset="-128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9300" y="1943100"/>
            <a:ext cx="7400925" cy="29400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FFFF00"/>
                </a:solidFill>
                <a:ea typeface="ＭＳ Ｐゴシック" pitchFamily="-111" charset="-128"/>
              </a:rPr>
              <a:t>Definitions:</a:t>
            </a:r>
          </a:p>
          <a:p>
            <a:pPr>
              <a:defRPr/>
            </a:pPr>
            <a:endParaRPr lang="en-US" sz="500" b="1" u="sng" dirty="0">
              <a:solidFill>
                <a:srgbClr val="E81F30"/>
              </a:solidFill>
              <a:ea typeface="ＭＳ Ｐゴシック" pitchFamily="-111" charset="-128"/>
            </a:endParaRPr>
          </a:p>
          <a:p>
            <a:pPr>
              <a:spcAft>
                <a:spcPts val="1200"/>
              </a:spcAft>
              <a:defRPr/>
            </a:pPr>
            <a:r>
              <a:rPr lang="en-US" dirty="0">
                <a:solidFill>
                  <a:schemeClr val="tx1"/>
                </a:solidFill>
                <a:ea typeface="ＭＳ Ｐゴシック" pitchFamily="-111" charset="-128"/>
              </a:rPr>
              <a:t>A distribution is roughly </a:t>
            </a:r>
            <a:r>
              <a:rPr lang="en-US" b="1" dirty="0">
                <a:solidFill>
                  <a:schemeClr val="tx1"/>
                </a:solidFill>
                <a:ea typeface="ＭＳ Ｐゴシック" pitchFamily="-111" charset="-128"/>
              </a:rPr>
              <a:t>symmetric</a:t>
            </a:r>
            <a:r>
              <a:rPr lang="en-US" dirty="0">
                <a:solidFill>
                  <a:schemeClr val="tx1"/>
                </a:solidFill>
                <a:ea typeface="ＭＳ Ｐゴシック" pitchFamily="-111" charset="-128"/>
              </a:rPr>
              <a:t> if the right and left sides of the graph are approximately mirror images of each other.</a:t>
            </a:r>
          </a:p>
          <a:p>
            <a:pPr>
              <a:spcAft>
                <a:spcPts val="1200"/>
              </a:spcAft>
              <a:defRPr/>
            </a:pPr>
            <a:r>
              <a:rPr lang="en-US" dirty="0">
                <a:solidFill>
                  <a:schemeClr val="tx1"/>
                </a:solidFill>
                <a:ea typeface="ＭＳ Ｐゴシック" pitchFamily="-111" charset="-128"/>
              </a:rPr>
              <a:t>A distribution is </a:t>
            </a:r>
            <a:r>
              <a:rPr lang="en-US" b="1" dirty="0">
                <a:solidFill>
                  <a:schemeClr val="tx1"/>
                </a:solidFill>
                <a:ea typeface="ＭＳ Ｐゴシック" pitchFamily="-111" charset="-128"/>
              </a:rPr>
              <a:t>skewed to the right</a:t>
            </a:r>
            <a:r>
              <a:rPr lang="en-US" dirty="0">
                <a:solidFill>
                  <a:schemeClr val="tx1"/>
                </a:solidFill>
                <a:ea typeface="ＭＳ Ｐゴシック" pitchFamily="-111" charset="-128"/>
              </a:rPr>
              <a:t> (right-skewed) if the right side of the graph (containing the half of the observations with larger values) is much longer than the left side.</a:t>
            </a:r>
          </a:p>
          <a:p>
            <a:pPr>
              <a:spcAft>
                <a:spcPts val="1200"/>
              </a:spcAft>
              <a:defRPr/>
            </a:pPr>
            <a:r>
              <a:rPr lang="en-US" dirty="0">
                <a:solidFill>
                  <a:schemeClr val="tx1"/>
                </a:solidFill>
                <a:ea typeface="ＭＳ Ｐゴシック" pitchFamily="-111" charset="-128"/>
              </a:rPr>
              <a:t>It is </a:t>
            </a:r>
            <a:r>
              <a:rPr lang="en-US" b="1" dirty="0">
                <a:solidFill>
                  <a:schemeClr val="tx1"/>
                </a:solidFill>
                <a:ea typeface="ＭＳ Ｐゴシック" pitchFamily="-111" charset="-128"/>
              </a:rPr>
              <a:t>skewed to the left</a:t>
            </a:r>
            <a:r>
              <a:rPr lang="en-US" dirty="0">
                <a:solidFill>
                  <a:schemeClr val="tx1"/>
                </a:solidFill>
                <a:ea typeface="ＭＳ Ｐゴシック" pitchFamily="-111" charset="-128"/>
              </a:rPr>
              <a:t> (left-skewed) if the left side of the graph is much longer than the right side.</a:t>
            </a:r>
          </a:p>
          <a:p>
            <a:pPr>
              <a:defRPr/>
            </a:pPr>
            <a:endParaRPr lang="en-US" sz="600" b="1" dirty="0">
              <a:solidFill>
                <a:schemeClr val="tx1"/>
              </a:solidFill>
              <a:ea typeface="ＭＳ Ｐゴシック" pitchFamily="-111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7" t="15675"/>
          <a:stretch>
            <a:fillRect/>
          </a:stretch>
        </p:blipFill>
        <p:spPr bwMode="auto">
          <a:xfrm>
            <a:off x="749300" y="4960938"/>
            <a:ext cx="2224088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2" t="15358"/>
          <a:stretch>
            <a:fillRect/>
          </a:stretch>
        </p:blipFill>
        <p:spPr bwMode="auto">
          <a:xfrm>
            <a:off x="3171825" y="4960938"/>
            <a:ext cx="2246313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2" t="15802"/>
          <a:stretch>
            <a:fillRect/>
          </a:stretch>
        </p:blipFill>
        <p:spPr bwMode="auto">
          <a:xfrm>
            <a:off x="5719763" y="4960938"/>
            <a:ext cx="2257425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49300" y="4830763"/>
            <a:ext cx="1520825" cy="3063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</a:rPr>
              <a:t>Symmetric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1988" y="4830763"/>
            <a:ext cx="1558925" cy="3063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</a:rPr>
              <a:t>Skewed-left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49925" y="4830763"/>
            <a:ext cx="1630363" cy="3063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000000"/>
                </a:solidFill>
              </a:rPr>
              <a:t>Skewed-right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117"/>
          <p:cNvGrpSpPr>
            <a:grpSpLocks/>
          </p:cNvGrpSpPr>
          <p:nvPr/>
        </p:nvGrpSpPr>
        <p:grpSpPr bwMode="auto">
          <a:xfrm>
            <a:off x="0" y="1227138"/>
            <a:ext cx="4327525" cy="2201862"/>
            <a:chOff x="0" y="773"/>
            <a:chExt cx="2726" cy="1387"/>
          </a:xfrm>
        </p:grpSpPr>
        <p:sp>
          <p:nvSpPr>
            <p:cNvPr id="34874" name="Rectangle 49"/>
            <p:cNvSpPr>
              <a:spLocks noChangeArrowheads="1"/>
            </p:cNvSpPr>
            <p:nvPr/>
          </p:nvSpPr>
          <p:spPr bwMode="auto">
            <a:xfrm>
              <a:off x="0" y="773"/>
              <a:ext cx="2724" cy="13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5" name="Rectangle 53"/>
            <p:cNvSpPr>
              <a:spLocks noChangeArrowheads="1"/>
            </p:cNvSpPr>
            <p:nvPr/>
          </p:nvSpPr>
          <p:spPr bwMode="auto">
            <a:xfrm>
              <a:off x="0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6" name="Rectangle 54"/>
            <p:cNvSpPr>
              <a:spLocks noChangeArrowheads="1"/>
            </p:cNvSpPr>
            <p:nvPr/>
          </p:nvSpPr>
          <p:spPr bwMode="auto">
            <a:xfrm>
              <a:off x="183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7" name="Rectangle 55"/>
            <p:cNvSpPr>
              <a:spLocks noChangeArrowheads="1"/>
            </p:cNvSpPr>
            <p:nvPr/>
          </p:nvSpPr>
          <p:spPr bwMode="auto">
            <a:xfrm>
              <a:off x="367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8" name="Rectangle 56"/>
            <p:cNvSpPr>
              <a:spLocks noChangeArrowheads="1"/>
            </p:cNvSpPr>
            <p:nvPr/>
          </p:nvSpPr>
          <p:spPr bwMode="auto">
            <a:xfrm>
              <a:off x="550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9" name="Rectangle 57"/>
            <p:cNvSpPr>
              <a:spLocks noChangeArrowheads="1"/>
            </p:cNvSpPr>
            <p:nvPr/>
          </p:nvSpPr>
          <p:spPr bwMode="auto">
            <a:xfrm>
              <a:off x="734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0" name="Rectangle 58"/>
            <p:cNvSpPr>
              <a:spLocks noChangeArrowheads="1"/>
            </p:cNvSpPr>
            <p:nvPr/>
          </p:nvSpPr>
          <p:spPr bwMode="auto">
            <a:xfrm>
              <a:off x="917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1" name="Rectangle 59"/>
            <p:cNvSpPr>
              <a:spLocks noChangeArrowheads="1"/>
            </p:cNvSpPr>
            <p:nvPr/>
          </p:nvSpPr>
          <p:spPr bwMode="auto">
            <a:xfrm>
              <a:off x="1101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2" name="Rectangle 60"/>
            <p:cNvSpPr>
              <a:spLocks noChangeArrowheads="1"/>
            </p:cNvSpPr>
            <p:nvPr/>
          </p:nvSpPr>
          <p:spPr bwMode="auto">
            <a:xfrm>
              <a:off x="1285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3" name="Rectangle 61"/>
            <p:cNvSpPr>
              <a:spLocks noChangeArrowheads="1"/>
            </p:cNvSpPr>
            <p:nvPr/>
          </p:nvSpPr>
          <p:spPr bwMode="auto">
            <a:xfrm>
              <a:off x="1468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4" name="Rectangle 62"/>
            <p:cNvSpPr>
              <a:spLocks noChangeArrowheads="1"/>
            </p:cNvSpPr>
            <p:nvPr/>
          </p:nvSpPr>
          <p:spPr bwMode="auto">
            <a:xfrm>
              <a:off x="1652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5" name="Rectangle 63"/>
            <p:cNvSpPr>
              <a:spLocks noChangeArrowheads="1"/>
            </p:cNvSpPr>
            <p:nvPr/>
          </p:nvSpPr>
          <p:spPr bwMode="auto">
            <a:xfrm>
              <a:off x="1835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6" name="Rectangle 64"/>
            <p:cNvSpPr>
              <a:spLocks noChangeArrowheads="1"/>
            </p:cNvSpPr>
            <p:nvPr/>
          </p:nvSpPr>
          <p:spPr bwMode="auto">
            <a:xfrm>
              <a:off x="2019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7" name="Rectangle 65"/>
            <p:cNvSpPr>
              <a:spLocks noChangeArrowheads="1"/>
            </p:cNvSpPr>
            <p:nvPr/>
          </p:nvSpPr>
          <p:spPr bwMode="auto">
            <a:xfrm>
              <a:off x="2202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8" name="Rectangle 66"/>
            <p:cNvSpPr>
              <a:spLocks noChangeArrowheads="1"/>
            </p:cNvSpPr>
            <p:nvPr/>
          </p:nvSpPr>
          <p:spPr bwMode="auto">
            <a:xfrm>
              <a:off x="2386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89" name="Rectangle 67"/>
            <p:cNvSpPr>
              <a:spLocks noChangeArrowheads="1"/>
            </p:cNvSpPr>
            <p:nvPr/>
          </p:nvSpPr>
          <p:spPr bwMode="auto">
            <a:xfrm>
              <a:off x="2570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4819" name="Text Box 68"/>
          <p:cNvSpPr txBox="1">
            <a:spLocks noChangeArrowheads="1"/>
          </p:cNvSpPr>
          <p:nvPr/>
        </p:nvSpPr>
        <p:spPr bwMode="auto">
          <a:xfrm>
            <a:off x="1568450" y="895350"/>
            <a:ext cx="1069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Uniform</a:t>
            </a:r>
          </a:p>
        </p:txBody>
      </p:sp>
      <p:sp>
        <p:nvSpPr>
          <p:cNvPr id="34820" name="Text Box 69"/>
          <p:cNvSpPr txBox="1">
            <a:spLocks noChangeArrowheads="1"/>
          </p:cNvSpPr>
          <p:nvPr/>
        </p:nvSpPr>
        <p:spPr bwMode="auto">
          <a:xfrm>
            <a:off x="5986463" y="917575"/>
            <a:ext cx="2954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Mound-like (Bell-Shaped)</a:t>
            </a:r>
          </a:p>
        </p:txBody>
      </p:sp>
      <p:sp>
        <p:nvSpPr>
          <p:cNvPr id="34821" name="Text Box 70"/>
          <p:cNvSpPr txBox="1">
            <a:spLocks noChangeArrowheads="1"/>
          </p:cNvSpPr>
          <p:nvPr/>
        </p:nvSpPr>
        <p:spPr bwMode="auto">
          <a:xfrm>
            <a:off x="6403975" y="3810000"/>
            <a:ext cx="2300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Skewed Left (-- tail)</a:t>
            </a:r>
          </a:p>
        </p:txBody>
      </p:sp>
      <p:sp>
        <p:nvSpPr>
          <p:cNvPr id="34822" name="Text Box 71"/>
          <p:cNvSpPr txBox="1">
            <a:spLocks noChangeArrowheads="1"/>
          </p:cNvSpPr>
          <p:nvPr/>
        </p:nvSpPr>
        <p:spPr bwMode="auto">
          <a:xfrm>
            <a:off x="573088" y="3806825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Bi-Modal Skewed Right (-- tail)</a:t>
            </a:r>
          </a:p>
        </p:txBody>
      </p:sp>
      <p:sp>
        <p:nvSpPr>
          <p:cNvPr id="34823" name="Rectangle 50"/>
          <p:cNvSpPr>
            <a:spLocks noChangeArrowheads="1"/>
          </p:cNvSpPr>
          <p:nvPr/>
        </p:nvSpPr>
        <p:spPr bwMode="auto">
          <a:xfrm>
            <a:off x="0" y="4110038"/>
            <a:ext cx="4324350" cy="2201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4" name="Rectangle 72"/>
          <p:cNvSpPr>
            <a:spLocks noChangeArrowheads="1"/>
          </p:cNvSpPr>
          <p:nvPr/>
        </p:nvSpPr>
        <p:spPr bwMode="auto">
          <a:xfrm>
            <a:off x="0" y="5286375"/>
            <a:ext cx="247650" cy="1025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5" name="Rectangle 73"/>
          <p:cNvSpPr>
            <a:spLocks noChangeArrowheads="1"/>
          </p:cNvSpPr>
          <p:nvPr/>
        </p:nvSpPr>
        <p:spPr bwMode="auto">
          <a:xfrm>
            <a:off x="290513" y="4973638"/>
            <a:ext cx="249237" cy="1338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6" name="Rectangle 74"/>
          <p:cNvSpPr>
            <a:spLocks noChangeArrowheads="1"/>
          </p:cNvSpPr>
          <p:nvPr/>
        </p:nvSpPr>
        <p:spPr bwMode="auto">
          <a:xfrm>
            <a:off x="582613" y="4664075"/>
            <a:ext cx="247650" cy="164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7" name="Rectangle 75"/>
          <p:cNvSpPr>
            <a:spLocks noChangeArrowheads="1"/>
          </p:cNvSpPr>
          <p:nvPr/>
        </p:nvSpPr>
        <p:spPr bwMode="auto">
          <a:xfrm>
            <a:off x="873125" y="4838700"/>
            <a:ext cx="247650" cy="1463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8" name="Rectangle 76"/>
          <p:cNvSpPr>
            <a:spLocks noChangeArrowheads="1"/>
          </p:cNvSpPr>
          <p:nvPr/>
        </p:nvSpPr>
        <p:spPr bwMode="auto">
          <a:xfrm>
            <a:off x="1165225" y="4930775"/>
            <a:ext cx="247650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29" name="Rectangle 77"/>
          <p:cNvSpPr>
            <a:spLocks noChangeArrowheads="1"/>
          </p:cNvSpPr>
          <p:nvPr/>
        </p:nvSpPr>
        <p:spPr bwMode="auto">
          <a:xfrm>
            <a:off x="2043113" y="4651375"/>
            <a:ext cx="247650" cy="164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0" name="Rectangle 78"/>
          <p:cNvSpPr>
            <a:spLocks noChangeArrowheads="1"/>
          </p:cNvSpPr>
          <p:nvPr/>
        </p:nvSpPr>
        <p:spPr bwMode="auto">
          <a:xfrm>
            <a:off x="1452563" y="4995863"/>
            <a:ext cx="247650" cy="13160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1" name="Rectangle 79"/>
          <p:cNvSpPr>
            <a:spLocks noChangeArrowheads="1"/>
          </p:cNvSpPr>
          <p:nvPr/>
        </p:nvSpPr>
        <p:spPr bwMode="auto">
          <a:xfrm>
            <a:off x="1744663" y="5143500"/>
            <a:ext cx="247650" cy="1168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2" name="Rectangle 80"/>
          <p:cNvSpPr>
            <a:spLocks noChangeArrowheads="1"/>
          </p:cNvSpPr>
          <p:nvPr/>
        </p:nvSpPr>
        <p:spPr bwMode="auto">
          <a:xfrm>
            <a:off x="2330450" y="5286375"/>
            <a:ext cx="247650" cy="1025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3" name="Rectangle 81"/>
          <p:cNvSpPr>
            <a:spLocks noChangeArrowheads="1"/>
          </p:cNvSpPr>
          <p:nvPr/>
        </p:nvSpPr>
        <p:spPr bwMode="auto">
          <a:xfrm>
            <a:off x="2622550" y="5429250"/>
            <a:ext cx="247650" cy="8826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4" name="Rectangle 82"/>
          <p:cNvSpPr>
            <a:spLocks noChangeArrowheads="1"/>
          </p:cNvSpPr>
          <p:nvPr/>
        </p:nvSpPr>
        <p:spPr bwMode="auto">
          <a:xfrm>
            <a:off x="2913063" y="5543550"/>
            <a:ext cx="247650" cy="7683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5" name="Rectangle 83"/>
          <p:cNvSpPr>
            <a:spLocks noChangeArrowheads="1"/>
          </p:cNvSpPr>
          <p:nvPr/>
        </p:nvSpPr>
        <p:spPr bwMode="auto">
          <a:xfrm>
            <a:off x="3205163" y="5700713"/>
            <a:ext cx="247650" cy="6111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6" name="Rectangle 84"/>
          <p:cNvSpPr>
            <a:spLocks noChangeArrowheads="1"/>
          </p:cNvSpPr>
          <p:nvPr/>
        </p:nvSpPr>
        <p:spPr bwMode="auto">
          <a:xfrm>
            <a:off x="3481388" y="5835650"/>
            <a:ext cx="261937" cy="4762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7" name="Rectangle 85"/>
          <p:cNvSpPr>
            <a:spLocks noChangeArrowheads="1"/>
          </p:cNvSpPr>
          <p:nvPr/>
        </p:nvSpPr>
        <p:spPr bwMode="auto">
          <a:xfrm>
            <a:off x="3773488" y="5922963"/>
            <a:ext cx="261937" cy="3889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4838" name="Rectangle 86"/>
          <p:cNvSpPr>
            <a:spLocks noChangeArrowheads="1"/>
          </p:cNvSpPr>
          <p:nvPr/>
        </p:nvSpPr>
        <p:spPr bwMode="auto">
          <a:xfrm>
            <a:off x="4065588" y="6035675"/>
            <a:ext cx="274637" cy="2762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4839" name="Group 120"/>
          <p:cNvGrpSpPr>
            <a:grpSpLocks/>
          </p:cNvGrpSpPr>
          <p:nvPr/>
        </p:nvGrpSpPr>
        <p:grpSpPr bwMode="auto">
          <a:xfrm>
            <a:off x="4819650" y="4110038"/>
            <a:ext cx="4324350" cy="2201862"/>
            <a:chOff x="3036" y="2589"/>
            <a:chExt cx="2724" cy="1387"/>
          </a:xfrm>
        </p:grpSpPr>
        <p:sp>
          <p:nvSpPr>
            <p:cNvPr id="34858" name="Rectangle 52"/>
            <p:cNvSpPr>
              <a:spLocks noChangeArrowheads="1"/>
            </p:cNvSpPr>
            <p:nvPr/>
          </p:nvSpPr>
          <p:spPr bwMode="auto">
            <a:xfrm>
              <a:off x="3036" y="2589"/>
              <a:ext cx="2724" cy="13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9" name="Rectangle 87"/>
            <p:cNvSpPr>
              <a:spLocks noChangeArrowheads="1"/>
            </p:cNvSpPr>
            <p:nvPr/>
          </p:nvSpPr>
          <p:spPr bwMode="auto">
            <a:xfrm>
              <a:off x="3042" y="3794"/>
              <a:ext cx="156" cy="17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0" name="Rectangle 88"/>
            <p:cNvSpPr>
              <a:spLocks noChangeArrowheads="1"/>
            </p:cNvSpPr>
            <p:nvPr/>
          </p:nvSpPr>
          <p:spPr bwMode="auto">
            <a:xfrm>
              <a:off x="3225" y="3699"/>
              <a:ext cx="156" cy="27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1" name="Rectangle 89"/>
            <p:cNvSpPr>
              <a:spLocks noChangeArrowheads="1"/>
            </p:cNvSpPr>
            <p:nvPr/>
          </p:nvSpPr>
          <p:spPr bwMode="auto">
            <a:xfrm>
              <a:off x="3409" y="3565"/>
              <a:ext cx="148" cy="40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2" name="Rectangle 90"/>
            <p:cNvSpPr>
              <a:spLocks noChangeArrowheads="1"/>
            </p:cNvSpPr>
            <p:nvPr/>
          </p:nvSpPr>
          <p:spPr bwMode="auto">
            <a:xfrm>
              <a:off x="3584" y="3513"/>
              <a:ext cx="156" cy="46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3" name="Rectangle 91"/>
            <p:cNvSpPr>
              <a:spLocks noChangeArrowheads="1"/>
            </p:cNvSpPr>
            <p:nvPr/>
          </p:nvSpPr>
          <p:spPr bwMode="auto">
            <a:xfrm>
              <a:off x="3768" y="3444"/>
              <a:ext cx="156" cy="52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4" name="Rectangle 92"/>
            <p:cNvSpPr>
              <a:spLocks noChangeArrowheads="1"/>
            </p:cNvSpPr>
            <p:nvPr/>
          </p:nvSpPr>
          <p:spPr bwMode="auto">
            <a:xfrm>
              <a:off x="3951" y="3327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5" name="Rectangle 93"/>
            <p:cNvSpPr>
              <a:spLocks noChangeArrowheads="1"/>
            </p:cNvSpPr>
            <p:nvPr/>
          </p:nvSpPr>
          <p:spPr bwMode="auto">
            <a:xfrm>
              <a:off x="4135" y="3216"/>
              <a:ext cx="156" cy="75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6" name="Rectangle 94"/>
            <p:cNvSpPr>
              <a:spLocks noChangeArrowheads="1"/>
            </p:cNvSpPr>
            <p:nvPr/>
          </p:nvSpPr>
          <p:spPr bwMode="auto">
            <a:xfrm>
              <a:off x="4319" y="3114"/>
              <a:ext cx="156" cy="85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7" name="Rectangle 95"/>
            <p:cNvSpPr>
              <a:spLocks noChangeArrowheads="1"/>
            </p:cNvSpPr>
            <p:nvPr/>
          </p:nvSpPr>
          <p:spPr bwMode="auto">
            <a:xfrm>
              <a:off x="4502" y="2985"/>
              <a:ext cx="156" cy="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8" name="Rectangle 96"/>
            <p:cNvSpPr>
              <a:spLocks noChangeArrowheads="1"/>
            </p:cNvSpPr>
            <p:nvPr/>
          </p:nvSpPr>
          <p:spPr bwMode="auto">
            <a:xfrm>
              <a:off x="4686" y="2787"/>
              <a:ext cx="156" cy="118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69" name="Rectangle 97"/>
            <p:cNvSpPr>
              <a:spLocks noChangeArrowheads="1"/>
            </p:cNvSpPr>
            <p:nvPr/>
          </p:nvSpPr>
          <p:spPr bwMode="auto">
            <a:xfrm>
              <a:off x="4869" y="2667"/>
              <a:ext cx="156" cy="130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0" name="Rectangle 98"/>
            <p:cNvSpPr>
              <a:spLocks noChangeArrowheads="1"/>
            </p:cNvSpPr>
            <p:nvPr/>
          </p:nvSpPr>
          <p:spPr bwMode="auto">
            <a:xfrm>
              <a:off x="5053" y="2853"/>
              <a:ext cx="156" cy="112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1" name="Rectangle 99"/>
            <p:cNvSpPr>
              <a:spLocks noChangeArrowheads="1"/>
            </p:cNvSpPr>
            <p:nvPr/>
          </p:nvSpPr>
          <p:spPr bwMode="auto">
            <a:xfrm>
              <a:off x="5236" y="3003"/>
              <a:ext cx="156" cy="97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2" name="Rectangle 100"/>
            <p:cNvSpPr>
              <a:spLocks noChangeArrowheads="1"/>
            </p:cNvSpPr>
            <p:nvPr/>
          </p:nvSpPr>
          <p:spPr bwMode="auto">
            <a:xfrm>
              <a:off x="5420" y="3216"/>
              <a:ext cx="156" cy="75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73" name="Rectangle 101"/>
            <p:cNvSpPr>
              <a:spLocks noChangeArrowheads="1"/>
            </p:cNvSpPr>
            <p:nvPr/>
          </p:nvSpPr>
          <p:spPr bwMode="auto">
            <a:xfrm>
              <a:off x="5604" y="3327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4840" name="Group 119"/>
          <p:cNvGrpSpPr>
            <a:grpSpLocks/>
          </p:cNvGrpSpPr>
          <p:nvPr/>
        </p:nvGrpSpPr>
        <p:grpSpPr bwMode="auto">
          <a:xfrm>
            <a:off x="4816475" y="1227138"/>
            <a:ext cx="4327525" cy="2208212"/>
            <a:chOff x="3034" y="773"/>
            <a:chExt cx="2726" cy="1391"/>
          </a:xfrm>
        </p:grpSpPr>
        <p:sp>
          <p:nvSpPr>
            <p:cNvPr id="34842" name="Rectangle 51"/>
            <p:cNvSpPr>
              <a:spLocks noChangeArrowheads="1"/>
            </p:cNvSpPr>
            <p:nvPr/>
          </p:nvSpPr>
          <p:spPr bwMode="auto">
            <a:xfrm>
              <a:off x="3036" y="773"/>
              <a:ext cx="2724" cy="13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3" name="Rectangle 102"/>
            <p:cNvSpPr>
              <a:spLocks noChangeArrowheads="1"/>
            </p:cNvSpPr>
            <p:nvPr/>
          </p:nvSpPr>
          <p:spPr bwMode="auto">
            <a:xfrm>
              <a:off x="3034" y="1922"/>
              <a:ext cx="156" cy="24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4" name="Rectangle 103"/>
            <p:cNvSpPr>
              <a:spLocks noChangeArrowheads="1"/>
            </p:cNvSpPr>
            <p:nvPr/>
          </p:nvSpPr>
          <p:spPr bwMode="auto">
            <a:xfrm>
              <a:off x="3217" y="1746"/>
              <a:ext cx="156" cy="41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5" name="Rectangle 104"/>
            <p:cNvSpPr>
              <a:spLocks noChangeArrowheads="1"/>
            </p:cNvSpPr>
            <p:nvPr/>
          </p:nvSpPr>
          <p:spPr bwMode="auto">
            <a:xfrm>
              <a:off x="3401" y="1514"/>
              <a:ext cx="156" cy="64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6" name="Rectangle 105"/>
            <p:cNvSpPr>
              <a:spLocks noChangeArrowheads="1"/>
            </p:cNvSpPr>
            <p:nvPr/>
          </p:nvSpPr>
          <p:spPr bwMode="auto">
            <a:xfrm>
              <a:off x="3592" y="1390"/>
              <a:ext cx="148" cy="77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7" name="Rectangle 106"/>
            <p:cNvSpPr>
              <a:spLocks noChangeArrowheads="1"/>
            </p:cNvSpPr>
            <p:nvPr/>
          </p:nvSpPr>
          <p:spPr bwMode="auto">
            <a:xfrm>
              <a:off x="3776" y="1275"/>
              <a:ext cx="148" cy="88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8" name="Rectangle 107"/>
            <p:cNvSpPr>
              <a:spLocks noChangeArrowheads="1"/>
            </p:cNvSpPr>
            <p:nvPr/>
          </p:nvSpPr>
          <p:spPr bwMode="auto">
            <a:xfrm>
              <a:off x="3959" y="1069"/>
              <a:ext cx="148" cy="109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49" name="Rectangle 108"/>
            <p:cNvSpPr>
              <a:spLocks noChangeArrowheads="1"/>
            </p:cNvSpPr>
            <p:nvPr/>
          </p:nvSpPr>
          <p:spPr bwMode="auto">
            <a:xfrm>
              <a:off x="4143" y="938"/>
              <a:ext cx="148" cy="122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0" name="Rectangle 109"/>
            <p:cNvSpPr>
              <a:spLocks noChangeArrowheads="1"/>
            </p:cNvSpPr>
            <p:nvPr/>
          </p:nvSpPr>
          <p:spPr bwMode="auto">
            <a:xfrm>
              <a:off x="4327" y="839"/>
              <a:ext cx="148" cy="132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1" name="Rectangle 110"/>
            <p:cNvSpPr>
              <a:spLocks noChangeArrowheads="1"/>
            </p:cNvSpPr>
            <p:nvPr/>
          </p:nvSpPr>
          <p:spPr bwMode="auto">
            <a:xfrm>
              <a:off x="4510" y="839"/>
              <a:ext cx="148" cy="132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2" name="Rectangle 111"/>
            <p:cNvSpPr>
              <a:spLocks noChangeArrowheads="1"/>
            </p:cNvSpPr>
            <p:nvPr/>
          </p:nvSpPr>
          <p:spPr bwMode="auto">
            <a:xfrm>
              <a:off x="4694" y="938"/>
              <a:ext cx="148" cy="122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3" name="Rectangle 112"/>
            <p:cNvSpPr>
              <a:spLocks noChangeArrowheads="1"/>
            </p:cNvSpPr>
            <p:nvPr/>
          </p:nvSpPr>
          <p:spPr bwMode="auto">
            <a:xfrm>
              <a:off x="4877" y="1069"/>
              <a:ext cx="148" cy="109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4" name="Rectangle 113"/>
            <p:cNvSpPr>
              <a:spLocks noChangeArrowheads="1"/>
            </p:cNvSpPr>
            <p:nvPr/>
          </p:nvSpPr>
          <p:spPr bwMode="auto">
            <a:xfrm>
              <a:off x="5061" y="1275"/>
              <a:ext cx="148" cy="88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5" name="Rectangle 114"/>
            <p:cNvSpPr>
              <a:spLocks noChangeArrowheads="1"/>
            </p:cNvSpPr>
            <p:nvPr/>
          </p:nvSpPr>
          <p:spPr bwMode="auto">
            <a:xfrm>
              <a:off x="5244" y="1390"/>
              <a:ext cx="148" cy="77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6" name="Rectangle 115"/>
            <p:cNvSpPr>
              <a:spLocks noChangeArrowheads="1"/>
            </p:cNvSpPr>
            <p:nvPr/>
          </p:nvSpPr>
          <p:spPr bwMode="auto">
            <a:xfrm>
              <a:off x="5420" y="1746"/>
              <a:ext cx="156" cy="41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4857" name="Rectangle 116"/>
            <p:cNvSpPr>
              <a:spLocks noChangeArrowheads="1"/>
            </p:cNvSpPr>
            <p:nvPr/>
          </p:nvSpPr>
          <p:spPr bwMode="auto">
            <a:xfrm>
              <a:off x="5604" y="1922"/>
              <a:ext cx="156" cy="24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4841" name="Title 74"/>
          <p:cNvSpPr>
            <a:spLocks noGrp="1"/>
          </p:cNvSpPr>
          <p:nvPr>
            <p:ph type="title"/>
          </p:nvPr>
        </p:nvSpPr>
        <p:spPr>
          <a:xfrm>
            <a:off x="457200" y="65088"/>
            <a:ext cx="8229600" cy="868362"/>
          </a:xfrm>
        </p:spPr>
        <p:txBody>
          <a:bodyPr/>
          <a:lstStyle/>
          <a:p>
            <a:r>
              <a:rPr lang="en-US" altLang="en-US" sz="3600" b="1" smtClean="0"/>
              <a:t>Frequency Distributions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77788"/>
            <a:ext cx="8229600" cy="792162"/>
          </a:xfrm>
        </p:spPr>
        <p:txBody>
          <a:bodyPr/>
          <a:lstStyle/>
          <a:p>
            <a:r>
              <a:rPr lang="en-US" altLang="en-US" sz="3600" b="1" smtClean="0"/>
              <a:t>Exploratory Data Analysis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/>
              <a:t>The purpose of an EDA is to organize data and identify patterns/departures.</a:t>
            </a:r>
          </a:p>
          <a:p>
            <a:pPr>
              <a:defRPr/>
            </a:pPr>
            <a:r>
              <a:rPr lang="en-US" sz="2800" b="1" i="1" dirty="0" smtClean="0"/>
              <a:t>PLOT YOUR DATA </a:t>
            </a:r>
            <a:endParaRPr lang="en-US" sz="2800" b="1" dirty="0" smtClean="0"/>
          </a:p>
          <a:p>
            <a:pPr lvl="1">
              <a:defRPr/>
            </a:pPr>
            <a:r>
              <a:rPr lang="en-US" sz="2400" b="1" dirty="0" smtClean="0"/>
              <a:t>Choose an appropriate graph</a:t>
            </a:r>
          </a:p>
          <a:p>
            <a:pPr>
              <a:defRPr/>
            </a:pPr>
            <a:r>
              <a:rPr lang="en-US" sz="2800" b="1" dirty="0" smtClean="0"/>
              <a:t>Look for overall pattern and departures from pattern</a:t>
            </a:r>
          </a:p>
          <a:p>
            <a:pPr lvl="1">
              <a:defRPr/>
            </a:pPr>
            <a:r>
              <a:rPr lang="en-US" sz="2400" b="1" dirty="0" smtClean="0">
                <a:solidFill>
                  <a:srgbClr val="FFFF00"/>
                </a:solidFill>
                <a:ea typeface="+mn-ea"/>
                <a:cs typeface="+mn-cs"/>
              </a:rPr>
              <a:t>Shape </a:t>
            </a:r>
            <a:r>
              <a:rPr lang="en-US" sz="2400" b="1" i="1" dirty="0" smtClean="0">
                <a:ea typeface="+mn-ea"/>
                <a:cs typeface="+mn-cs"/>
              </a:rPr>
              <a:t>{mound, bimodal, skewed, uniform}</a:t>
            </a:r>
          </a:p>
          <a:p>
            <a:pPr lvl="1">
              <a:defRPr/>
            </a:pPr>
            <a:r>
              <a:rPr lang="en-US" sz="2400" b="1" dirty="0" smtClean="0">
                <a:solidFill>
                  <a:srgbClr val="FFFF00"/>
                </a:solidFill>
                <a:ea typeface="+mn-ea"/>
                <a:cs typeface="+mn-cs"/>
              </a:rPr>
              <a:t>Outliers</a:t>
            </a:r>
            <a:r>
              <a:rPr lang="en-US" sz="2400" b="1" dirty="0" smtClean="0">
                <a:ea typeface="+mn-ea"/>
                <a:cs typeface="+mn-cs"/>
              </a:rPr>
              <a:t> </a:t>
            </a:r>
            <a:r>
              <a:rPr lang="en-US" sz="2400" b="1" i="1" dirty="0" smtClean="0">
                <a:ea typeface="+mn-ea"/>
                <a:cs typeface="+mn-cs"/>
              </a:rPr>
              <a:t>{points clearly away from body of data}</a:t>
            </a:r>
          </a:p>
          <a:p>
            <a:pPr lvl="1">
              <a:defRPr/>
            </a:pPr>
            <a:r>
              <a:rPr lang="en-US" sz="2400" b="1" dirty="0" smtClean="0">
                <a:solidFill>
                  <a:srgbClr val="FFFF00"/>
                </a:solidFill>
                <a:ea typeface="+mn-ea"/>
                <a:cs typeface="+mn-cs"/>
              </a:rPr>
              <a:t>Center </a:t>
            </a:r>
            <a:r>
              <a:rPr lang="en-US" sz="2400" b="1" i="1" dirty="0" smtClean="0">
                <a:ea typeface="+mn-ea"/>
                <a:cs typeface="+mn-cs"/>
              </a:rPr>
              <a:t>{What number “typifies” the data?}</a:t>
            </a:r>
          </a:p>
          <a:p>
            <a:pPr lvl="1">
              <a:defRPr/>
            </a:pPr>
            <a:r>
              <a:rPr lang="en-US" sz="2400" b="1" dirty="0" smtClean="0">
                <a:solidFill>
                  <a:srgbClr val="FFFF00"/>
                </a:solidFill>
                <a:ea typeface="+mn-ea"/>
                <a:cs typeface="+mn-cs"/>
              </a:rPr>
              <a:t>Spread</a:t>
            </a:r>
            <a:r>
              <a:rPr lang="en-US" sz="2400" b="1" dirty="0" smtClean="0">
                <a:ea typeface="+mn-ea"/>
                <a:cs typeface="+mn-cs"/>
              </a:rPr>
              <a:t> </a:t>
            </a:r>
            <a:r>
              <a:rPr lang="en-US" sz="2400" b="1" i="1" dirty="0" smtClean="0">
                <a:ea typeface="+mn-ea"/>
                <a:cs typeface="+mn-cs"/>
              </a:rPr>
              <a:t>{How “variable” are the data values?}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68362"/>
          </a:xfrm>
        </p:spPr>
        <p:txBody>
          <a:bodyPr/>
          <a:lstStyle/>
          <a:p>
            <a:r>
              <a:rPr lang="en-US" altLang="en-US" sz="3600" b="1" smtClean="0"/>
              <a:t>Time Series Plot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smtClean="0"/>
              <a:t>Time on the x-axis</a:t>
            </a:r>
          </a:p>
          <a:p>
            <a:r>
              <a:rPr lang="en-US" altLang="en-US" sz="2800" b="1" smtClean="0"/>
              <a:t>Interested values on the y-axis</a:t>
            </a:r>
          </a:p>
          <a:p>
            <a:r>
              <a:rPr lang="en-US" altLang="en-US" sz="2800" b="1" smtClean="0"/>
              <a:t>Look for seasonal (periodic) trends in data</a:t>
            </a:r>
          </a:p>
          <a:p>
            <a:pPr lvl="1"/>
            <a:r>
              <a:rPr lang="en-US" altLang="en-US" sz="2400" b="1" smtClean="0"/>
              <a:t>What seasonal trends do you expect in the following chart?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Yates_TPS3e_Ch01_p3529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914400"/>
            <a:ext cx="6731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Title 2"/>
          <p:cNvSpPr>
            <a:spLocks noGrp="1"/>
          </p:cNvSpPr>
          <p:nvPr>
            <p:ph type="title"/>
          </p:nvPr>
        </p:nvSpPr>
        <p:spPr>
          <a:xfrm>
            <a:off x="457200" y="185738"/>
            <a:ext cx="8229600" cy="639762"/>
          </a:xfrm>
        </p:spPr>
        <p:txBody>
          <a:bodyPr/>
          <a:lstStyle/>
          <a:p>
            <a:r>
              <a:rPr lang="en-US" altLang="en-US" sz="3600" b="1" smtClean="0"/>
              <a:t>Ave Gas Prices Time Series Plot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2"/>
          <p:cNvSpPr>
            <a:spLocks noGrp="1"/>
          </p:cNvSpPr>
          <p:nvPr>
            <p:ph type="title"/>
          </p:nvPr>
        </p:nvSpPr>
        <p:spPr>
          <a:xfrm>
            <a:off x="457200" y="7937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Seasonal Trends</a:t>
            </a:r>
          </a:p>
        </p:txBody>
      </p:sp>
      <p:sp>
        <p:nvSpPr>
          <p:cNvPr id="38915" name="Content Placeholder 3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/>
          <a:lstStyle/>
          <a:p>
            <a:r>
              <a:rPr lang="en-US" altLang="en-US" sz="2800" b="1" smtClean="0"/>
              <a:t>Gas prices go up during the summer</a:t>
            </a:r>
          </a:p>
          <a:p>
            <a:pPr lvl="1"/>
            <a:r>
              <a:rPr lang="en-US" altLang="en-US" sz="2400" b="1" smtClean="0"/>
              <a:t>Memorial Day to Labor Day</a:t>
            </a:r>
          </a:p>
          <a:p>
            <a:pPr lvl="1"/>
            <a:endParaRPr lang="en-US" altLang="en-US" sz="2400" b="1" smtClean="0"/>
          </a:p>
          <a:p>
            <a:r>
              <a:rPr lang="en-US" altLang="en-US" sz="2800" b="1" smtClean="0"/>
              <a:t>Sharp increases with Hurricane activity</a:t>
            </a:r>
          </a:p>
          <a:p>
            <a:pPr lvl="1"/>
            <a:r>
              <a:rPr lang="en-US" altLang="en-US" sz="2400" b="1" smtClean="0"/>
              <a:t>Hurricane season generally July – October</a:t>
            </a:r>
          </a:p>
          <a:p>
            <a:pPr lvl="1"/>
            <a:endParaRPr lang="en-US" altLang="en-US" sz="2400" b="1" smtClean="0"/>
          </a:p>
          <a:p>
            <a:r>
              <a:rPr lang="en-US" altLang="en-US" sz="2800" b="1" smtClean="0"/>
              <a:t>Major supply issues cause sharp increases</a:t>
            </a:r>
          </a:p>
          <a:p>
            <a:endParaRPr lang="en-US" altLang="en-US" sz="2800" b="1" smtClean="0"/>
          </a:p>
          <a:p>
            <a:r>
              <a:rPr lang="en-US" altLang="en-US" sz="2800" b="1" smtClean="0"/>
              <a:t>Positive general increase (due to inflation)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r>
              <a:rPr lang="en-US" altLang="en-US" sz="3600" b="1" smtClean="0"/>
              <a:t>Cautions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altLang="en-US" sz="2400" b="1" smtClean="0"/>
              <a:t>Label all axeses and title all graphs</a:t>
            </a:r>
          </a:p>
          <a:p>
            <a:endParaRPr lang="en-US" altLang="en-US" sz="1800" b="1" smtClean="0"/>
          </a:p>
          <a:p>
            <a:r>
              <a:rPr lang="en-US" altLang="en-US" sz="2400" b="1" smtClean="0"/>
              <a:t>Histogram rectangles touch each other; rectangles in bar graphs do not touch.</a:t>
            </a:r>
          </a:p>
          <a:p>
            <a:endParaRPr lang="en-US" altLang="en-US" sz="1800" b="1" smtClean="0"/>
          </a:p>
          <a:p>
            <a:r>
              <a:rPr lang="en-US" altLang="en-US" sz="2400" b="1" smtClean="0"/>
              <a:t>Can’t have class widths that overlap</a:t>
            </a:r>
          </a:p>
          <a:p>
            <a:endParaRPr lang="en-US" altLang="en-US" sz="1800" b="1" smtClean="0"/>
          </a:p>
          <a:p>
            <a:r>
              <a:rPr lang="en-US" altLang="en-US" sz="2400" b="1" smtClean="0"/>
              <a:t>Raw data can be retrieved from the stem-and-leaf plot; but a frequency distribution of histogram of continuous data summarizes the raw data</a:t>
            </a:r>
          </a:p>
          <a:p>
            <a:endParaRPr lang="en-US" altLang="en-US" sz="1800" b="1" smtClean="0"/>
          </a:p>
          <a:p>
            <a:r>
              <a:rPr lang="en-US" altLang="en-US" sz="2400" b="1" smtClean="0"/>
              <a:t>Only quantitative data can be described as skewed left, skewed right or symmetric (uniform or bell-shaped)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213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Back-to-back </a:t>
            </a:r>
            <a:r>
              <a:rPr lang="en-US" sz="2400" b="1" i="1" dirty="0" err="1">
                <a:solidFill>
                  <a:srgbClr val="FFFF00"/>
                </a:solidFill>
              </a:rPr>
              <a:t>stemplot</a:t>
            </a:r>
            <a:r>
              <a:rPr lang="en-US" sz="2400" b="1" i="1" dirty="0">
                <a:solidFill>
                  <a:srgbClr val="FFFF00"/>
                </a:solidFill>
              </a:rPr>
              <a:t> </a:t>
            </a:r>
            <a:r>
              <a:rPr lang="en-US" sz="2400" b="1" i="1" dirty="0"/>
              <a:t>– two distributions plotted with a common stem</a:t>
            </a:r>
            <a:endParaRPr 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Bimodal</a:t>
            </a:r>
            <a:r>
              <a:rPr lang="en-US" sz="2400" b="1" i="1" dirty="0"/>
              <a:t> – a graph with two peaks (modes)</a:t>
            </a:r>
            <a:endParaRPr 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err="1">
                <a:solidFill>
                  <a:srgbClr val="FFFF00"/>
                </a:solidFill>
              </a:rPr>
              <a:t>Dotplot</a:t>
            </a:r>
            <a:r>
              <a:rPr lang="en-US" sz="2400" b="1" i="1" dirty="0"/>
              <a:t> – shows each data point as a dot above its location on a number line</a:t>
            </a:r>
            <a:endParaRPr 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Histogram</a:t>
            </a:r>
            <a:r>
              <a:rPr lang="en-US" sz="2400" b="1" i="1" dirty="0"/>
              <a:t> – shows each interval of values as a bar.  Heights of the bars show the frequencies or relative frequencies of values in each interval</a:t>
            </a:r>
            <a:endParaRPr 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Modes </a:t>
            </a:r>
            <a:r>
              <a:rPr lang="en-US" sz="2400" b="1" i="1" dirty="0"/>
              <a:t>– major peaks in a distribution</a:t>
            </a:r>
            <a:endParaRPr 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>
                <a:solidFill>
                  <a:srgbClr val="FFFF00"/>
                </a:solidFill>
              </a:rPr>
              <a:t>Multimodal </a:t>
            </a:r>
            <a:r>
              <a:rPr lang="en-US" sz="2400" b="1" i="1" dirty="0"/>
              <a:t>– a graph which has more than two peaks (modes)</a:t>
            </a:r>
            <a:endParaRPr lang="en-US" sz="2400" b="1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altLang="en-US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144463"/>
            <a:ext cx="8229600" cy="715962"/>
          </a:xfrm>
        </p:spPr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  <a:ea typeface="ＭＳ Ｐゴシック" pitchFamily="-111" charset="-128"/>
              </a:rPr>
              <a:t>Comparing Distributions</a:t>
            </a:r>
            <a:endParaRPr lang="en-US" altLang="en-US" sz="3600" smtClean="0">
              <a:solidFill>
                <a:schemeClr val="tx1"/>
              </a:solidFill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936625"/>
            <a:ext cx="8229600" cy="2286000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ea typeface="ＭＳ Ｐゴシック" pitchFamily="-111" charset="-128"/>
              </a:rPr>
              <a:t>Some of the most interesting statistics questions involve comparing two or more groups.</a:t>
            </a:r>
          </a:p>
          <a:p>
            <a:pPr eaLnBrk="1" hangingPunct="1"/>
            <a:r>
              <a:rPr lang="en-US" altLang="en-US" sz="2400" b="1" smtClean="0">
                <a:ea typeface="ＭＳ Ｐゴシック" pitchFamily="-111" charset="-128"/>
              </a:rPr>
              <a:t>Always discuss shape, center, spread, and possible outliers whenever you compare distributions of a quantitative variable.</a:t>
            </a:r>
            <a:endParaRPr lang="en-US" altLang="en-US" sz="1800" b="1" smtClean="0">
              <a:ea typeface="ＭＳ Ｐゴシック" pitchFamily="-111" charset="-12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30200" y="2947987"/>
            <a:ext cx="8432800" cy="3810000"/>
            <a:chOff x="329783" y="2947986"/>
            <a:chExt cx="8433248" cy="3810000"/>
          </a:xfrm>
        </p:grpSpPr>
        <p:grpSp>
          <p:nvGrpSpPr>
            <p:cNvPr id="40965" name="Group 19"/>
            <p:cNvGrpSpPr>
              <a:grpSpLocks/>
            </p:cNvGrpSpPr>
            <p:nvPr/>
          </p:nvGrpSpPr>
          <p:grpSpPr bwMode="auto">
            <a:xfrm>
              <a:off x="329783" y="2947986"/>
              <a:ext cx="8433248" cy="3810000"/>
              <a:chOff x="330289" y="2770430"/>
              <a:chExt cx="8433368" cy="3809876"/>
            </a:xfrm>
          </p:grpSpPr>
          <p:pic>
            <p:nvPicPr>
              <p:cNvPr id="40967" name="Picture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769" r="3922"/>
              <a:stretch>
                <a:fillRect/>
              </a:stretch>
            </p:blipFill>
            <p:spPr bwMode="auto">
              <a:xfrm>
                <a:off x="330289" y="2770430"/>
                <a:ext cx="3768979" cy="3809876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tl" rotWithShape="0">
                  <a:srgbClr val="80808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969" name="Rectangle 8"/>
              <p:cNvSpPr>
                <a:spLocks noChangeArrowheads="1"/>
              </p:cNvSpPr>
              <p:nvPr/>
            </p:nvSpPr>
            <p:spPr bwMode="auto">
              <a:xfrm>
                <a:off x="4727960" y="3800685"/>
                <a:ext cx="4035697" cy="1938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FF00"/>
                    </a:solidFill>
                  </a:rPr>
                  <a:t>Compare the distributions of household size for these two countries.  Don’t forget your SOCS!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 rot="16200000">
              <a:off x="-928299" y="4750583"/>
              <a:ext cx="2949575" cy="43023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100" b="1" dirty="0">
                  <a:solidFill>
                    <a:srgbClr val="AB3582"/>
                  </a:solidFill>
                </a:rPr>
                <a:t>Place</a:t>
              </a:r>
            </a:p>
            <a:p>
              <a:pPr>
                <a:defRPr/>
              </a:pPr>
              <a:r>
                <a:rPr lang="en-US" sz="1100" b="1" dirty="0"/>
                <a:t>       U.K 		South Africa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22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Summary</a:t>
            </a:r>
            <a:endParaRPr lang="en-US" altLang="en-US" sz="3600" b="1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4102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  <a:buClr>
                <a:srgbClr val="E81F30"/>
              </a:buClr>
              <a:buFont typeface="Wingdings" pitchFamily="-111" charset="2"/>
              <a:buChar char="ü"/>
            </a:pPr>
            <a:r>
              <a:rPr lang="en-US" altLang="en-US" sz="2400" b="1" dirty="0" smtClean="0">
                <a:ea typeface="ＭＳ Ｐゴシック" pitchFamily="-111" charset="-128"/>
              </a:rPr>
              <a:t>You can use a </a:t>
            </a:r>
            <a:r>
              <a:rPr lang="en-US" altLang="en-US" sz="2400" b="1" dirty="0" err="1" smtClean="0">
                <a:solidFill>
                  <a:srgbClr val="CCECFF"/>
                </a:solidFill>
                <a:ea typeface="ＭＳ Ｐゴシック" pitchFamily="-111" charset="-128"/>
              </a:rPr>
              <a:t>dotplot</a:t>
            </a:r>
            <a:r>
              <a:rPr lang="en-US" altLang="en-US" sz="2400" b="1" dirty="0" smtClean="0">
                <a:ea typeface="ＭＳ Ｐゴシック" pitchFamily="-111" charset="-128"/>
              </a:rPr>
              <a:t>, </a:t>
            </a:r>
            <a:r>
              <a:rPr lang="en-US" altLang="en-US" sz="2400" b="1" dirty="0" err="1" smtClean="0">
                <a:solidFill>
                  <a:srgbClr val="CCECFF"/>
                </a:solidFill>
                <a:ea typeface="ＭＳ Ｐゴシック" pitchFamily="-111" charset="-128"/>
              </a:rPr>
              <a:t>stemplot</a:t>
            </a:r>
            <a:r>
              <a:rPr lang="en-US" altLang="en-US" sz="2400" b="1" dirty="0" smtClean="0">
                <a:ea typeface="ＭＳ Ｐゴシック" pitchFamily="-111" charset="-128"/>
              </a:rPr>
              <a:t>, or </a:t>
            </a:r>
            <a:r>
              <a:rPr lang="en-US" altLang="en-US" sz="2400" b="1" dirty="0" smtClean="0">
                <a:solidFill>
                  <a:srgbClr val="CCECFF"/>
                </a:solidFill>
                <a:ea typeface="ＭＳ Ｐゴシック" pitchFamily="-111" charset="-128"/>
              </a:rPr>
              <a:t>histogram</a:t>
            </a:r>
            <a:r>
              <a:rPr lang="en-US" altLang="en-US" sz="2400" b="1" dirty="0" smtClean="0">
                <a:ea typeface="ＭＳ Ｐゴシック" pitchFamily="-111" charset="-128"/>
              </a:rPr>
              <a:t> to show the distribution of a quantitative variable.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  <a:buClr>
                <a:srgbClr val="E81F30"/>
              </a:buClr>
              <a:buFont typeface="Wingdings" pitchFamily="-111" charset="2"/>
              <a:buChar char="ü"/>
            </a:pPr>
            <a:r>
              <a:rPr lang="en-US" altLang="en-US" sz="2400" b="1" dirty="0" smtClean="0">
                <a:ea typeface="ＭＳ Ｐゴシック" pitchFamily="-111" charset="-128"/>
              </a:rPr>
              <a:t>When examining any graph, look for an overall pattern and for notable departures from that pattern. Describe the </a:t>
            </a:r>
            <a:r>
              <a:rPr lang="en-US" altLang="en-US" sz="2400" b="1" dirty="0" smtClean="0">
                <a:solidFill>
                  <a:srgbClr val="CCECFF"/>
                </a:solidFill>
                <a:ea typeface="ＭＳ Ｐゴシック" pitchFamily="-111" charset="-128"/>
              </a:rPr>
              <a:t>shape</a:t>
            </a:r>
            <a:r>
              <a:rPr lang="en-US" altLang="en-US" sz="2400" b="1" dirty="0" smtClean="0">
                <a:ea typeface="ＭＳ Ｐゴシック" pitchFamily="-111" charset="-128"/>
              </a:rPr>
              <a:t>, </a:t>
            </a:r>
            <a:r>
              <a:rPr lang="en-US" altLang="en-US" sz="2400" b="1" dirty="0" smtClean="0">
                <a:solidFill>
                  <a:srgbClr val="CCECFF"/>
                </a:solidFill>
                <a:ea typeface="ＭＳ Ｐゴシック" pitchFamily="-111" charset="-128"/>
              </a:rPr>
              <a:t>center</a:t>
            </a:r>
            <a:r>
              <a:rPr lang="en-US" altLang="en-US" sz="2400" b="1" dirty="0" smtClean="0">
                <a:ea typeface="ＭＳ Ｐゴシック" pitchFamily="-111" charset="-128"/>
              </a:rPr>
              <a:t>, </a:t>
            </a:r>
            <a:r>
              <a:rPr lang="en-US" altLang="en-US" sz="2400" b="1" dirty="0" smtClean="0">
                <a:solidFill>
                  <a:srgbClr val="CCECFF"/>
                </a:solidFill>
                <a:ea typeface="ＭＳ Ｐゴシック" pitchFamily="-111" charset="-128"/>
              </a:rPr>
              <a:t>spread</a:t>
            </a:r>
            <a:r>
              <a:rPr lang="en-US" altLang="en-US" sz="2400" b="1" dirty="0" smtClean="0">
                <a:ea typeface="ＭＳ Ｐゴシック" pitchFamily="-111" charset="-128"/>
              </a:rPr>
              <a:t>, and any </a:t>
            </a:r>
            <a:r>
              <a:rPr lang="en-US" altLang="en-US" sz="2400" b="1" dirty="0" smtClean="0">
                <a:solidFill>
                  <a:srgbClr val="CCECFF"/>
                </a:solidFill>
                <a:ea typeface="ＭＳ Ｐゴシック" pitchFamily="-111" charset="-128"/>
              </a:rPr>
              <a:t>outliers</a:t>
            </a:r>
            <a:r>
              <a:rPr lang="en-US" altLang="en-US" sz="2400" b="1" dirty="0" smtClean="0">
                <a:ea typeface="ＭＳ Ｐゴシック" pitchFamily="-111" charset="-128"/>
              </a:rPr>
              <a:t>. Don’t forget your SOCS!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  <a:buClr>
                <a:srgbClr val="E81F30"/>
              </a:buClr>
              <a:buFont typeface="Wingdings" pitchFamily="-111" charset="2"/>
              <a:buChar char="ü"/>
            </a:pPr>
            <a:r>
              <a:rPr lang="en-US" altLang="en-US" sz="2400" b="1" dirty="0" smtClean="0">
                <a:ea typeface="ＭＳ Ｐゴシック" pitchFamily="-111" charset="-128"/>
              </a:rPr>
              <a:t>Some distributions have simple shapes, such as </a:t>
            </a:r>
            <a:r>
              <a:rPr lang="en-US" altLang="en-US" sz="2400" b="1" dirty="0" smtClean="0">
                <a:solidFill>
                  <a:srgbClr val="CCECFF"/>
                </a:solidFill>
                <a:ea typeface="ＭＳ Ｐゴシック" pitchFamily="-111" charset="-128"/>
              </a:rPr>
              <a:t>symmetric</a:t>
            </a:r>
            <a:r>
              <a:rPr lang="en-US" altLang="en-US" sz="2400" b="1" dirty="0" smtClean="0">
                <a:ea typeface="ＭＳ Ｐゴシック" pitchFamily="-111" charset="-128"/>
              </a:rPr>
              <a:t> or </a:t>
            </a:r>
            <a:r>
              <a:rPr lang="en-US" altLang="en-US" sz="2400" b="1" dirty="0" smtClean="0">
                <a:solidFill>
                  <a:srgbClr val="CCECFF"/>
                </a:solidFill>
                <a:ea typeface="ＭＳ Ｐゴシック" pitchFamily="-111" charset="-128"/>
              </a:rPr>
              <a:t>skewed</a:t>
            </a:r>
            <a:r>
              <a:rPr lang="en-US" altLang="en-US" sz="2400" b="1" dirty="0" smtClean="0">
                <a:ea typeface="ＭＳ Ｐゴシック" pitchFamily="-111" charset="-128"/>
              </a:rPr>
              <a:t>. The number of </a:t>
            </a:r>
            <a:r>
              <a:rPr lang="en-US" altLang="en-US" sz="2400" b="1" dirty="0" smtClean="0">
                <a:solidFill>
                  <a:srgbClr val="CCECFF"/>
                </a:solidFill>
                <a:ea typeface="ＭＳ Ｐゴシック" pitchFamily="-111" charset="-128"/>
              </a:rPr>
              <a:t>modes</a:t>
            </a:r>
            <a:r>
              <a:rPr lang="en-US" altLang="en-US" sz="2400" b="1" dirty="0" smtClean="0">
                <a:ea typeface="ＭＳ Ｐゴシック" pitchFamily="-111" charset="-128"/>
              </a:rPr>
              <a:t> (major peaks) is another aspect of overall shape.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22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41020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 </a:t>
            </a:r>
            <a:r>
              <a:rPr lang="en-US" altLang="en-US" sz="2800" b="1" dirty="0" err="1" smtClean="0">
                <a:solidFill>
                  <a:srgbClr val="FFFF00"/>
                </a:solidFill>
              </a:rPr>
              <a:t>cont</a:t>
            </a:r>
            <a:endParaRPr lang="en-US" altLang="en-US" sz="2800" b="1" dirty="0" smtClean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  <a:buClr>
                <a:srgbClr val="E81F30"/>
              </a:buClr>
              <a:buFont typeface="Wingdings" pitchFamily="-111" charset="2"/>
              <a:buChar char="ü"/>
            </a:pPr>
            <a:r>
              <a:rPr lang="en-US" altLang="en-US" sz="2400" b="1" dirty="0" smtClean="0">
                <a:ea typeface="ＭＳ Ｐゴシック" pitchFamily="-111" charset="-128"/>
              </a:rPr>
              <a:t>When comparing distributions, be sure to discuss shape, center, spread, and possible outliers.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  <a:buClr>
                <a:srgbClr val="E81F30"/>
              </a:buClr>
              <a:buFont typeface="Wingdings" pitchFamily="-111" charset="2"/>
              <a:buChar char="ü"/>
            </a:pPr>
            <a:r>
              <a:rPr lang="en-US" altLang="en-US" sz="2400" b="1" dirty="0" smtClean="0">
                <a:ea typeface="ＭＳ Ｐゴシック" pitchFamily="-111" charset="-128"/>
              </a:rPr>
              <a:t>Histograms are for quantitative data, bar graphs are for categorical data. Use relative frequency histograms when comparing data sets of different sizes.</a:t>
            </a:r>
          </a:p>
          <a:p>
            <a:pPr lvl="1" eaLnBrk="1" hangingPunct="1"/>
            <a:endParaRPr lang="en-US" altLang="en-US" sz="12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</a:t>
            </a:r>
          </a:p>
          <a:p>
            <a:pPr lvl="1" eaLnBrk="1" hangingPunct="1"/>
            <a:r>
              <a:rPr lang="en-US" altLang="en-US" sz="2400" b="1" dirty="0" err="1" smtClean="0"/>
              <a:t>pg</a:t>
            </a:r>
            <a:r>
              <a:rPr lang="en-US" altLang="en-US" sz="2400" b="1" dirty="0" smtClean="0"/>
              <a:t> 47-54; </a:t>
            </a:r>
            <a:r>
              <a:rPr lang="en-US" altLang="en-US" sz="2400" b="1" dirty="0" err="1" smtClean="0"/>
              <a:t>prob</a:t>
            </a:r>
            <a:r>
              <a:rPr lang="en-US" altLang="en-US" sz="2400" b="1" dirty="0" smtClean="0"/>
              <a:t> 45, </a:t>
            </a:r>
            <a:r>
              <a:rPr lang="en-US" altLang="en-US" sz="2400" b="1" dirty="0" smtClean="0"/>
              <a:t>51, 62, 66, 79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Vocabulary (</a:t>
            </a:r>
            <a:r>
              <a:rPr lang="en-US" altLang="en-US" sz="3600" b="1" dirty="0" err="1" smtClean="0"/>
              <a:t>cont</a:t>
            </a:r>
            <a:r>
              <a:rPr lang="en-US" altLang="en-US" sz="3600" b="1" dirty="0" smtClean="0"/>
              <a:t>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Outlier</a:t>
            </a:r>
            <a:r>
              <a:rPr lang="en-US" sz="2400" b="1" i="1" dirty="0" smtClean="0"/>
              <a:t> – an observation that falls outside the pattern</a:t>
            </a:r>
            <a:endParaRPr lang="en-US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Skewed left </a:t>
            </a:r>
            <a:r>
              <a:rPr lang="en-US" sz="2400" b="1" i="1" dirty="0" smtClean="0"/>
              <a:t>– if the left side of the graph is longer than the right (forms a tail to the left)</a:t>
            </a:r>
            <a:endParaRPr lang="en-US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Skewed right </a:t>
            </a:r>
            <a:r>
              <a:rPr lang="en-US" sz="2400" b="1" i="1" dirty="0" smtClean="0"/>
              <a:t>– if the right side of the graph is longer than the left (forms a tail to the right)</a:t>
            </a:r>
            <a:endParaRPr lang="en-US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err="1" smtClean="0">
                <a:solidFill>
                  <a:srgbClr val="FFFF00"/>
                </a:solidFill>
              </a:rPr>
              <a:t>Stemplot</a:t>
            </a:r>
            <a:r>
              <a:rPr lang="en-US" sz="2400" b="1" i="1" dirty="0" smtClean="0">
                <a:solidFill>
                  <a:srgbClr val="FFFF00"/>
                </a:solidFill>
              </a:rPr>
              <a:t> </a:t>
            </a:r>
            <a:r>
              <a:rPr lang="en-US" sz="2400" b="1" i="1" dirty="0" smtClean="0"/>
              <a:t>– show each data value separated into two parts:  a stem, which consists of all but the final digit and the leaf, the final digit</a:t>
            </a:r>
            <a:endParaRPr lang="en-US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Symmetric</a:t>
            </a:r>
            <a:r>
              <a:rPr lang="en-US" sz="2400" b="1" i="1" dirty="0" smtClean="0"/>
              <a:t> – if right side of the graph is an approximate mirror images of the left side</a:t>
            </a:r>
            <a:endParaRPr lang="en-US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b="1" i="1" dirty="0" smtClean="0">
                <a:solidFill>
                  <a:srgbClr val="FFFF00"/>
                </a:solidFill>
              </a:rPr>
              <a:t>Unimodal </a:t>
            </a:r>
            <a:r>
              <a:rPr lang="en-US" sz="2400" b="1" i="1" dirty="0" smtClean="0"/>
              <a:t>– a graph with a single peak (mode)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r>
              <a:rPr lang="en-US" altLang="en-US" sz="3600" b="1" smtClean="0">
                <a:solidFill>
                  <a:schemeClr val="tx1"/>
                </a:solidFill>
              </a:rPr>
              <a:t>Quantitative Data</a:t>
            </a:r>
            <a:endParaRPr lang="en-US" altLang="en-US" sz="36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Quantitative Variable: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Values are numeric - arithmetic computation makes sense (average, etc.)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Distributions list the values and number of times the variable takes on that value</a:t>
            </a:r>
          </a:p>
          <a:p>
            <a:pPr lvl="1">
              <a:defRPr/>
            </a:pPr>
            <a:endParaRPr lang="en-US" sz="2400" b="1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Displays:</a:t>
            </a:r>
          </a:p>
          <a:p>
            <a:pPr lvl="1">
              <a:defRPr/>
            </a:pPr>
            <a:r>
              <a:rPr lang="en-US" sz="2400" b="1" dirty="0" err="1" smtClean="0">
                <a:ea typeface="+mn-ea"/>
                <a:cs typeface="+mn-cs"/>
              </a:rPr>
              <a:t>Dotplots</a:t>
            </a:r>
            <a:endParaRPr lang="en-US" sz="2400" b="1" dirty="0" smtClean="0">
              <a:ea typeface="+mn-ea"/>
              <a:cs typeface="+mn-cs"/>
            </a:endParaRP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Stemplots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Histograms</a:t>
            </a:r>
          </a:p>
          <a:p>
            <a:pPr lvl="1">
              <a:defRPr/>
            </a:pPr>
            <a:r>
              <a:rPr lang="en-US" sz="2400" b="1" dirty="0" smtClean="0">
                <a:ea typeface="+mn-ea"/>
                <a:cs typeface="+mn-cs"/>
              </a:rPr>
              <a:t>Boxplots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868362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chemeClr val="tx1"/>
                </a:solidFill>
                <a:ea typeface="ＭＳ Ｐゴシック" pitchFamily="-111" charset="-128"/>
              </a:rPr>
              <a:t>Comparing Distributions</a:t>
            </a:r>
            <a:endParaRPr lang="en-US" altLang="en-US" sz="3600" dirty="0" smtClean="0">
              <a:solidFill>
                <a:schemeClr val="tx1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133600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ea typeface="ＭＳ Ｐゴシック" pitchFamily="-111" charset="-128"/>
              </a:rPr>
              <a:t>Some of the most interesting statistics questions involve comparing two or more groups.</a:t>
            </a:r>
          </a:p>
          <a:p>
            <a:pPr eaLnBrk="1" hangingPunct="1"/>
            <a:r>
              <a:rPr lang="en-US" altLang="en-US" sz="2400" b="1" smtClean="0">
                <a:ea typeface="ＭＳ Ｐゴシック" pitchFamily="-111" charset="-128"/>
              </a:rPr>
              <a:t>Always discuss shape, center, spread, and possible outliers whenever you compare distributions of a quantitative variable.</a:t>
            </a:r>
            <a:endParaRPr lang="en-US" altLang="en-US" sz="1800" b="1" smtClean="0">
              <a:ea typeface="ＭＳ Ｐゴシック" pitchFamily="-111" charset="-12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30200" y="2947987"/>
            <a:ext cx="8280400" cy="3810000"/>
            <a:chOff x="329783" y="2947986"/>
            <a:chExt cx="8280840" cy="3810000"/>
          </a:xfrm>
        </p:grpSpPr>
        <p:grpSp>
          <p:nvGrpSpPr>
            <p:cNvPr id="8197" name="Group 19"/>
            <p:cNvGrpSpPr>
              <a:grpSpLocks/>
            </p:cNvGrpSpPr>
            <p:nvPr/>
          </p:nvGrpSpPr>
          <p:grpSpPr bwMode="auto">
            <a:xfrm>
              <a:off x="329783" y="2947986"/>
              <a:ext cx="8280840" cy="3810000"/>
              <a:chOff x="330289" y="2770430"/>
              <a:chExt cx="8280958" cy="3809876"/>
            </a:xfrm>
          </p:grpSpPr>
          <p:pic>
            <p:nvPicPr>
              <p:cNvPr id="8199" name="Picture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769" r="3922"/>
              <a:stretch>
                <a:fillRect/>
              </a:stretch>
            </p:blipFill>
            <p:spPr bwMode="auto">
              <a:xfrm>
                <a:off x="330289" y="2770430"/>
                <a:ext cx="3768979" cy="3809876"/>
              </a:xfrm>
              <a:prstGeom prst="rect">
                <a:avLst/>
              </a:prstGeom>
              <a:noFill/>
              <a:ln>
                <a:noFill/>
              </a:ln>
              <a:effectLst>
                <a:outerShdw algn="tl" rotWithShape="0">
                  <a:srgbClr val="808080">
                    <a:alpha val="7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01" name="Rectangle 8"/>
              <p:cNvSpPr>
                <a:spLocks noChangeArrowheads="1"/>
              </p:cNvSpPr>
              <p:nvPr/>
            </p:nvSpPr>
            <p:spPr bwMode="auto">
              <a:xfrm>
                <a:off x="4575550" y="3800685"/>
                <a:ext cx="4035697" cy="1938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FFFF00"/>
                    </a:solidFill>
                  </a:rPr>
                  <a:t>Compare the distributions of household size for these two countries.  Don’t forget your SOCS!</a:t>
                </a: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 rot="16200000">
              <a:off x="-928299" y="4750583"/>
              <a:ext cx="2949575" cy="43023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100" b="1" dirty="0">
                  <a:solidFill>
                    <a:srgbClr val="AB3582"/>
                  </a:solidFill>
                </a:rPr>
                <a:t>Place</a:t>
              </a:r>
            </a:p>
            <a:p>
              <a:pPr>
                <a:defRPr/>
              </a:pPr>
              <a:r>
                <a:rPr lang="en-US" sz="1100" b="1" dirty="0"/>
                <a:t>       U.K 		South Africa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Dot Plot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5908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/>
              <a:t>Small datasets with a small range (max-min) can be easily displayed using a dotplot</a:t>
            </a:r>
          </a:p>
          <a:p>
            <a:pPr lvl="1">
              <a:defRPr/>
            </a:pPr>
            <a:r>
              <a:rPr lang="en-US" sz="2000" b="1" dirty="0" smtClean="0">
                <a:ea typeface="+mn-ea"/>
                <a:cs typeface="+mn-cs"/>
              </a:rPr>
              <a:t>Draw and label a number line from min to max</a:t>
            </a:r>
          </a:p>
          <a:p>
            <a:pPr lvl="1">
              <a:defRPr/>
            </a:pPr>
            <a:r>
              <a:rPr lang="en-US" sz="2000" b="1" dirty="0" smtClean="0">
                <a:ea typeface="+mn-ea"/>
                <a:cs typeface="+mn-cs"/>
              </a:rPr>
              <a:t>Place one dot per observation above its value</a:t>
            </a:r>
          </a:p>
          <a:p>
            <a:pPr lvl="1">
              <a:defRPr/>
            </a:pPr>
            <a:r>
              <a:rPr lang="en-US" sz="2000" b="1" dirty="0" smtClean="0">
                <a:ea typeface="+mn-ea"/>
                <a:cs typeface="+mn-cs"/>
              </a:rPr>
              <a:t>Stack multiple observations evenly</a:t>
            </a:r>
          </a:p>
          <a:p>
            <a:pPr>
              <a:defRPr/>
            </a:pPr>
            <a:r>
              <a:rPr lang="en-US" sz="2400" b="1" dirty="0" smtClean="0"/>
              <a:t>Not, the first type of graph under STATPLOT</a:t>
            </a:r>
            <a:endParaRPr lang="en-US" sz="2400" b="1" dirty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743325"/>
            <a:ext cx="34004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3514725"/>
            <a:ext cx="12858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ight Arrow 5"/>
          <p:cNvSpPr>
            <a:spLocks noChangeArrowheads="1"/>
          </p:cNvSpPr>
          <p:nvPr/>
        </p:nvSpPr>
        <p:spPr bwMode="auto">
          <a:xfrm>
            <a:off x="2286000" y="5038725"/>
            <a:ext cx="22860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2895600" y="4581525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34 values</a:t>
            </a:r>
          </a:p>
        </p:txBody>
      </p:sp>
      <p:sp>
        <p:nvSpPr>
          <p:cNvPr id="9224" name="TextBox 7"/>
          <p:cNvSpPr txBox="1">
            <a:spLocks noChangeArrowheads="1"/>
          </p:cNvSpPr>
          <p:nvPr/>
        </p:nvSpPr>
        <p:spPr bwMode="auto">
          <a:xfrm>
            <a:off x="2286000" y="5495925"/>
            <a:ext cx="227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ranging from 0 to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 b="1" dirty="0">
                <a:solidFill>
                  <a:schemeClr val="tx1"/>
                </a:solidFill>
                <a:ea typeface="ＭＳ Ｐゴシック" pitchFamily="-111" charset="-128"/>
              </a:rPr>
              <a:t>Interesting Website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hlinkClick r:id="rId2"/>
              </a:rPr>
              <a:t>https://www.stapplet.com/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en-US" sz="2800" b="1" dirty="0" smtClean="0"/>
              <a:t>Does a lot of statistical analysis</a:t>
            </a:r>
          </a:p>
          <a:p>
            <a:r>
              <a:rPr lang="en-US" sz="2800" b="1" dirty="0" smtClean="0"/>
              <a:t>Even advanced concepts</a:t>
            </a:r>
          </a:p>
          <a:p>
            <a:r>
              <a:rPr lang="en-US" sz="2800" b="1" dirty="0" smtClean="0"/>
              <a:t>Specific web-pages tied to our book</a:t>
            </a:r>
          </a:p>
        </p:txBody>
      </p:sp>
    </p:spTree>
    <p:extLst>
      <p:ext uri="{BB962C8B-B14F-4D97-AF65-F5344CB8AC3E}">
        <p14:creationId xmlns:p14="http://schemas.microsoft.com/office/powerpoint/2010/main" val="2509978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</TotalTime>
  <Words>2489</Words>
  <Application>Microsoft Office PowerPoint</Application>
  <PresentationFormat>On-screen Show (4:3)</PresentationFormat>
  <Paragraphs>653</Paragraphs>
  <Slides>42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Default Design</vt:lpstr>
      <vt:lpstr>Lesson 1 - 2</vt:lpstr>
      <vt:lpstr>PowerPoint Presentation</vt:lpstr>
      <vt:lpstr>Objectives</vt:lpstr>
      <vt:lpstr>Vocabulary</vt:lpstr>
      <vt:lpstr>Vocabulary (cont)</vt:lpstr>
      <vt:lpstr>Quantitative Data</vt:lpstr>
      <vt:lpstr>Comparing Distributions</vt:lpstr>
      <vt:lpstr>Dot Plot</vt:lpstr>
      <vt:lpstr>Interesting Website</vt:lpstr>
      <vt:lpstr>Stem Plots</vt:lpstr>
      <vt:lpstr>Stem &amp; Leaf Plots Review</vt:lpstr>
      <vt:lpstr>Splitting Stems</vt:lpstr>
      <vt:lpstr>Back-to-Back Stemplots</vt:lpstr>
      <vt:lpstr>Example 1</vt:lpstr>
      <vt:lpstr>Example 1a: Stem and Leaf</vt:lpstr>
      <vt:lpstr>Example 1b: Back-to-Back Stem</vt:lpstr>
      <vt:lpstr>Example 2</vt:lpstr>
      <vt:lpstr>Example 2:  Stem and Leaf Part</vt:lpstr>
      <vt:lpstr>Example 2b:  Split Stem and Leaf</vt:lpstr>
      <vt:lpstr>Vocabulary is Important</vt:lpstr>
      <vt:lpstr>Summary</vt:lpstr>
      <vt:lpstr>PowerPoint Presentation</vt:lpstr>
      <vt:lpstr>Histograms</vt:lpstr>
      <vt:lpstr>Histogram versus Bar Chart</vt:lpstr>
      <vt:lpstr>Determining Classes and Widths</vt:lpstr>
      <vt:lpstr>Example 1</vt:lpstr>
      <vt:lpstr>Example 1 cont</vt:lpstr>
      <vt:lpstr>Example 1 cont</vt:lpstr>
      <vt:lpstr>Example 1:  Histogram</vt:lpstr>
      <vt:lpstr>Example 2</vt:lpstr>
      <vt:lpstr>Example 2:  Histogram</vt:lpstr>
      <vt:lpstr>Describing Distributions</vt:lpstr>
      <vt:lpstr>Describing Shape</vt:lpstr>
      <vt:lpstr>Frequency Distributions</vt:lpstr>
      <vt:lpstr>Exploratory Data Analysis Summary</vt:lpstr>
      <vt:lpstr>Time Series Plot</vt:lpstr>
      <vt:lpstr>Ave Gas Prices Time Series Plot</vt:lpstr>
      <vt:lpstr>Seasonal Trends</vt:lpstr>
      <vt:lpstr>Cautions</vt:lpstr>
      <vt:lpstr>Comparing Distributions</vt:lpstr>
      <vt:lpstr>Summary</vt:lpstr>
      <vt:lpstr>Summary and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 Headlee</cp:lastModifiedBy>
  <cp:revision>93</cp:revision>
  <cp:lastPrinted>1601-01-01T00:00:00Z</cp:lastPrinted>
  <dcterms:created xsi:type="dcterms:W3CDTF">1601-01-01T00:00:00Z</dcterms:created>
  <dcterms:modified xsi:type="dcterms:W3CDTF">2018-08-07T20:18:32Z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