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13" r:id="rId2"/>
    <p:sldId id="256" r:id="rId3"/>
    <p:sldId id="257" r:id="rId4"/>
    <p:sldId id="268" r:id="rId5"/>
    <p:sldId id="287" r:id="rId6"/>
    <p:sldId id="271" r:id="rId7"/>
    <p:sldId id="272" r:id="rId8"/>
    <p:sldId id="294" r:id="rId9"/>
    <p:sldId id="295" r:id="rId10"/>
    <p:sldId id="296" r:id="rId11"/>
    <p:sldId id="297" r:id="rId12"/>
    <p:sldId id="314" r:id="rId13"/>
    <p:sldId id="298" r:id="rId14"/>
    <p:sldId id="299" r:id="rId15"/>
    <p:sldId id="300" r:id="rId16"/>
    <p:sldId id="289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3A2344-5556-4F71-A002-C227C91EAE02}" type="datetimeFigureOut">
              <a:rPr lang="en-US"/>
              <a:pPr>
                <a:defRPr/>
              </a:pPr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3CB62B6-3F78-4728-83E2-FE488CC8C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C6334A-CB2E-45B8-8531-34D42C3BAFB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1092DD9-3DC7-4CD7-A5D5-9521762B1FF4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123CF6-C92F-490F-8132-791D77EBA144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5165BE-8616-4915-8AB1-8E4DD13DF4C8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6F6C9A-A54D-4691-BD90-A0538A0D8775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0E1233-6E6A-4159-9101-DC5190EACD19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A66428-7140-4DCE-B054-87C2B67266A1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B0BC2D-09E3-4CFE-ABBA-D5D43E3F05EC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E8EC7A-CAB3-4DC0-82AE-D67FA5316FD3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77C132-049B-4921-8435-4A7CD45E325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39E6E79-16D7-44E0-B9D5-95A0AFA9F59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20D081-53CA-4C22-A7EE-AD67A1A80B3F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BCDEB00-453B-4444-B14D-06E63912BEA6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170CEB8-9383-4423-A442-6F66175DE5E4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05C8E-B366-42F5-88C6-60C0D66BD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1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48BEE-F0FA-490C-A642-0C06CB25F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F8968-95F9-483C-83F4-1D4E84A05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8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062E4-E97E-42D2-A0C6-D94124E97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1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D86D3-4C7E-4047-ACC8-77A7039F0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5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BA5B-FF8F-4D4A-876F-CCFC4B330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BE69-ABA5-4192-8960-1379264D0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3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CDDAA-FE1B-4D59-B18B-F7B982FD0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9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4C2A7-2418-4355-B6DA-E62621FE6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9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52AD-9166-4753-8FDC-B4179F7F0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4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9CB9-3695-4863-A2D6-4566B4625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3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00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B0113EA-2C01-43DD-8C89-764627245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cs.whfreeman.com/tps3e/content/cat_020/applets/meanmedian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05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05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1-2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What 4 terms are used to describe data sets or distributions?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Which type of graph can our calculators do (bar or histogram)?</a:t>
            </a:r>
            <a:br>
              <a:rPr lang="en-US" altLang="en-US">
                <a:latin typeface="Times New Roman" pitchFamily="18" charset="0"/>
              </a:rPr>
            </a:br>
            <a:endParaRPr lang="en-US" altLang="en-US"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How many classes should a histogram have?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What needs to be looked for in time-series graphs?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What is the major difference between a histogram and a stem-plot?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>
              <a:latin typeface="Times New Roman" pitchFamily="18" charset="0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>
                <a:latin typeface="Times New Roman" pitchFamily="18" charset="0"/>
              </a:rPr>
              <a:t>Name a possible graphical error in a histogram</a:t>
            </a:r>
            <a:endParaRPr lang="el-GR" altLang="en-US" sz="2000">
              <a:cs typeface="Arial" charset="0"/>
              <a:sym typeface="Symbol" pitchFamily="18" charset="2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22475" y="1066800"/>
            <a:ext cx="5053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Shape, Outliers, Center, Spread  (SOCS)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833813" y="2133600"/>
            <a:ext cx="14239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histogram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565275" y="3200400"/>
            <a:ext cx="5972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classes = square root (number of observations)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02025" y="4114800"/>
            <a:ext cx="2136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seasonal trends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41588" y="5029200"/>
            <a:ext cx="4029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histogram summarizes the data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stem-plot maintains the data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70225" y="6088063"/>
            <a:ext cx="2990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overlapping 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89"/>
          <p:cNvSpPr txBox="1">
            <a:spLocks noChangeArrowheads="1"/>
          </p:cNvSpPr>
          <p:nvPr/>
        </p:nvSpPr>
        <p:spPr bwMode="auto">
          <a:xfrm>
            <a:off x="1143000" y="5334000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Skewed Right</a:t>
            </a:r>
            <a:r>
              <a:rPr lang="en-US" altLang="en-US" i="1"/>
              <a:t>: (tail to the right)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Mean substantially greater than median</a:t>
            </a:r>
            <a:br>
              <a:rPr lang="en-US" altLang="en-US"/>
            </a:br>
            <a:r>
              <a:rPr lang="en-US" altLang="en-US"/>
              <a:t>(tail pulls mean toward it)</a:t>
            </a:r>
          </a:p>
        </p:txBody>
      </p:sp>
      <p:sp>
        <p:nvSpPr>
          <p:cNvPr id="11267" name="Rectangle 173"/>
          <p:cNvSpPr>
            <a:spLocks noChangeArrowheads="1"/>
          </p:cNvSpPr>
          <p:nvPr/>
        </p:nvSpPr>
        <p:spPr bwMode="auto">
          <a:xfrm flipH="1">
            <a:off x="1785938" y="1068388"/>
            <a:ext cx="5561012" cy="3340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1268" name="Freeform 190"/>
          <p:cNvSpPr>
            <a:spLocks/>
          </p:cNvSpPr>
          <p:nvPr/>
        </p:nvSpPr>
        <p:spPr bwMode="auto">
          <a:xfrm>
            <a:off x="1774825" y="1260475"/>
            <a:ext cx="5565775" cy="3148013"/>
          </a:xfrm>
          <a:custGeom>
            <a:avLst/>
            <a:gdLst>
              <a:gd name="T0" fmla="*/ 2147483647 w 1489"/>
              <a:gd name="T1" fmla="*/ 2147483647 h 855"/>
              <a:gd name="T2" fmla="*/ 2147483647 w 1489"/>
              <a:gd name="T3" fmla="*/ 2147483647 h 855"/>
              <a:gd name="T4" fmla="*/ 2147483647 w 1489"/>
              <a:gd name="T5" fmla="*/ 2147483647 h 855"/>
              <a:gd name="T6" fmla="*/ 2147483647 w 1489"/>
              <a:gd name="T7" fmla="*/ 2147483647 h 855"/>
              <a:gd name="T8" fmla="*/ 2147483647 w 1489"/>
              <a:gd name="T9" fmla="*/ 0 h 855"/>
              <a:gd name="T10" fmla="*/ 2147483647 w 1489"/>
              <a:gd name="T11" fmla="*/ 2147483647 h 855"/>
              <a:gd name="T12" fmla="*/ 2147483647 w 1489"/>
              <a:gd name="T13" fmla="*/ 2147483647 h 855"/>
              <a:gd name="T14" fmla="*/ 2147483647 w 1489"/>
              <a:gd name="T15" fmla="*/ 2147483647 h 855"/>
              <a:gd name="T16" fmla="*/ 2147483647 w 1489"/>
              <a:gd name="T17" fmla="*/ 2147483647 h 855"/>
              <a:gd name="T18" fmla="*/ 2147483647 w 1489"/>
              <a:gd name="T19" fmla="*/ 2147483647 h 855"/>
              <a:gd name="T20" fmla="*/ 2147483647 w 1489"/>
              <a:gd name="T21" fmla="*/ 2147483647 h 855"/>
              <a:gd name="T22" fmla="*/ 2147483647 w 1489"/>
              <a:gd name="T23" fmla="*/ 2147483647 h 855"/>
              <a:gd name="T24" fmla="*/ 2147483647 w 1489"/>
              <a:gd name="T25" fmla="*/ 2147483647 h 855"/>
              <a:gd name="T26" fmla="*/ 2147483647 w 1489"/>
              <a:gd name="T27" fmla="*/ 2147483647 h 855"/>
              <a:gd name="T28" fmla="*/ 2147483647 w 1489"/>
              <a:gd name="T29" fmla="*/ 2147483647 h 855"/>
              <a:gd name="T30" fmla="*/ 2147483647 w 1489"/>
              <a:gd name="T31" fmla="*/ 2147483647 h 855"/>
              <a:gd name="T32" fmla="*/ 0 w 1489"/>
              <a:gd name="T33" fmla="*/ 2147483647 h 855"/>
              <a:gd name="T34" fmla="*/ 2147483647 w 1489"/>
              <a:gd name="T35" fmla="*/ 2147483647 h 8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489"/>
              <a:gd name="T55" fmla="*/ 0 h 855"/>
              <a:gd name="T56" fmla="*/ 1489 w 1489"/>
              <a:gd name="T57" fmla="*/ 855 h 8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489" h="855">
                <a:moveTo>
                  <a:pt x="3" y="463"/>
                </a:moveTo>
                <a:lnTo>
                  <a:pt x="148" y="357"/>
                </a:lnTo>
                <a:lnTo>
                  <a:pt x="227" y="218"/>
                </a:lnTo>
                <a:lnTo>
                  <a:pt x="331" y="104"/>
                </a:lnTo>
                <a:lnTo>
                  <a:pt x="454" y="0"/>
                </a:lnTo>
                <a:lnTo>
                  <a:pt x="558" y="61"/>
                </a:lnTo>
                <a:lnTo>
                  <a:pt x="646" y="209"/>
                </a:lnTo>
                <a:lnTo>
                  <a:pt x="759" y="314"/>
                </a:lnTo>
                <a:lnTo>
                  <a:pt x="838" y="357"/>
                </a:lnTo>
                <a:lnTo>
                  <a:pt x="951" y="445"/>
                </a:lnTo>
                <a:lnTo>
                  <a:pt x="1047" y="523"/>
                </a:lnTo>
                <a:lnTo>
                  <a:pt x="1143" y="558"/>
                </a:lnTo>
                <a:lnTo>
                  <a:pt x="1205" y="661"/>
                </a:lnTo>
                <a:lnTo>
                  <a:pt x="1347" y="715"/>
                </a:lnTo>
                <a:lnTo>
                  <a:pt x="1485" y="749"/>
                </a:lnTo>
                <a:lnTo>
                  <a:pt x="1489" y="855"/>
                </a:lnTo>
                <a:lnTo>
                  <a:pt x="0" y="855"/>
                </a:lnTo>
                <a:lnTo>
                  <a:pt x="3" y="463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194"/>
          <p:cNvSpPr>
            <a:spLocks noChangeShapeType="1"/>
          </p:cNvSpPr>
          <p:nvPr/>
        </p:nvSpPr>
        <p:spPr bwMode="auto">
          <a:xfrm>
            <a:off x="3479800" y="1260475"/>
            <a:ext cx="0" cy="31480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197"/>
          <p:cNvSpPr>
            <a:spLocks noChangeShapeType="1"/>
          </p:cNvSpPr>
          <p:nvPr/>
        </p:nvSpPr>
        <p:spPr bwMode="auto">
          <a:xfrm>
            <a:off x="4186238" y="2016125"/>
            <a:ext cx="0" cy="2382838"/>
          </a:xfrm>
          <a:prstGeom prst="line">
            <a:avLst/>
          </a:prstGeom>
          <a:noFill/>
          <a:ln w="57150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200"/>
          <p:cNvSpPr>
            <a:spLocks noChangeShapeType="1"/>
          </p:cNvSpPr>
          <p:nvPr/>
        </p:nvSpPr>
        <p:spPr bwMode="auto">
          <a:xfrm flipH="1">
            <a:off x="4625975" y="2409825"/>
            <a:ext cx="0" cy="1993900"/>
          </a:xfrm>
          <a:prstGeom prst="line">
            <a:avLst/>
          </a:prstGeom>
          <a:noFill/>
          <a:ln w="28575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Text Box 202"/>
          <p:cNvSpPr txBox="1">
            <a:spLocks noChangeArrowheads="1"/>
          </p:cNvSpPr>
          <p:nvPr/>
        </p:nvSpPr>
        <p:spPr bwMode="auto">
          <a:xfrm>
            <a:off x="2590800" y="4802188"/>
            <a:ext cx="353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Mean </a:t>
            </a:r>
            <a:r>
              <a:rPr lang="en-US" altLang="en-US">
                <a:cs typeface="Arial" charset="0"/>
              </a:rPr>
              <a:t>&gt;</a:t>
            </a:r>
            <a:r>
              <a:rPr lang="en-US" altLang="en-US"/>
              <a:t> Median &gt; Mode</a:t>
            </a:r>
          </a:p>
        </p:txBody>
      </p:sp>
      <p:sp>
        <p:nvSpPr>
          <p:cNvPr id="11273" name="TextBox 10"/>
          <p:cNvSpPr txBox="1">
            <a:spLocks noChangeArrowheads="1"/>
          </p:cNvSpPr>
          <p:nvPr/>
        </p:nvSpPr>
        <p:spPr bwMode="auto">
          <a:xfrm>
            <a:off x="2743200" y="32781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Mode</a:t>
            </a:r>
          </a:p>
        </p:txBody>
      </p:sp>
      <p:sp>
        <p:nvSpPr>
          <p:cNvPr id="11274" name="TextBox 11"/>
          <p:cNvSpPr txBox="1">
            <a:spLocks noChangeArrowheads="1"/>
          </p:cNvSpPr>
          <p:nvPr/>
        </p:nvSpPr>
        <p:spPr bwMode="auto">
          <a:xfrm>
            <a:off x="4191000" y="1677988"/>
            <a:ext cx="941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92D050"/>
                </a:solidFill>
              </a:rPr>
              <a:t>Median</a:t>
            </a:r>
          </a:p>
        </p:txBody>
      </p:sp>
      <p:sp>
        <p:nvSpPr>
          <p:cNvPr id="11275" name="TextBox 12"/>
          <p:cNvSpPr txBox="1">
            <a:spLocks noChangeArrowheads="1"/>
          </p:cNvSpPr>
          <p:nvPr/>
        </p:nvSpPr>
        <p:spPr bwMode="auto">
          <a:xfrm>
            <a:off x="4648200" y="35829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bg2"/>
                </a:solidFill>
              </a:rPr>
              <a:t>Mean</a:t>
            </a:r>
          </a:p>
        </p:txBody>
      </p:sp>
      <p:sp>
        <p:nvSpPr>
          <p:cNvPr id="1127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Distributions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68363"/>
          </a:xfrm>
        </p:spPr>
        <p:txBody>
          <a:bodyPr/>
          <a:lstStyle/>
          <a:p>
            <a:pPr>
              <a:defRPr/>
            </a:pPr>
            <a:r>
              <a:rPr lang="en-US" kern="1200" dirty="0" smtClean="0"/>
              <a:t>Central Measures Comparisons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9377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548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Measure of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Central Tendency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Computation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Interpretation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When to use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71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 = (∑x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) / 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x‾ = (∑x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/ 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Center of gravity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are quantitative and frequency distribution is roughly symmetric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  <a:tr h="1371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Median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Arrange data in ascending order and divide the data set into half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Divides into </a:t>
                      </a:r>
                      <a:b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bottom 50% and top 50%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are quantitative and frequency distribution is skewed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F"/>
                    </a:solidFill>
                  </a:tcPr>
                </a:tc>
              </a:tr>
              <a:tr h="16457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Tally data to determine most frequent observation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Most frequent observation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are categorical or the most frequent observation is the desired measure of central tendency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Measuring Center:  Example 1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mtClean="0">
                <a:ea typeface="ＭＳ Ｐゴシック" pitchFamily="-111" charset="-128"/>
              </a:rPr>
              <a:t>Use the data below to calculate the mean and median of the commuting times (in minutes) of 20 randomly selected New York workers.</a:t>
            </a:r>
          </a:p>
        </p:txBody>
      </p:sp>
      <p:sp>
        <p:nvSpPr>
          <p:cNvPr id="4" name="Curved Up Arrow 3"/>
          <p:cNvSpPr/>
          <p:nvPr/>
        </p:nvSpPr>
        <p:spPr bwMode="auto">
          <a:xfrm rot="11198226" flipH="1">
            <a:off x="1541400" y="4063585"/>
            <a:ext cx="3958931" cy="757437"/>
          </a:xfrm>
          <a:prstGeom prst="curvedUp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30200" y="2387600"/>
          <a:ext cx="7666038" cy="304800"/>
        </p:xfrm>
        <a:graphic>
          <a:graphicData uri="http://schemas.openxmlformats.org/drawingml/2006/table">
            <a:tbl>
              <a:tblPr/>
              <a:tblGrid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63" y="2913063"/>
          <a:ext cx="57388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3" imgW="2552700" imgH="355600" progId="Equation.3">
                  <p:embed/>
                </p:oleObj>
              </mc:Choice>
              <mc:Fallback>
                <p:oleObj name="Equation" r:id="rId3" imgW="2552700" imgH="355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2913063"/>
                        <a:ext cx="5738812" cy="8001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76288" y="3960813"/>
            <a:ext cx="2816225" cy="2586037"/>
            <a:chOff x="776380" y="3960289"/>
            <a:chExt cx="2815585" cy="2586117"/>
          </a:xfrm>
        </p:grpSpPr>
        <p:grpSp>
          <p:nvGrpSpPr>
            <p:cNvPr id="13367" name="Group 14"/>
            <p:cNvGrpSpPr>
              <a:grpSpLocks/>
            </p:cNvGrpSpPr>
            <p:nvPr/>
          </p:nvGrpSpPr>
          <p:grpSpPr bwMode="auto">
            <a:xfrm>
              <a:off x="776380" y="3960289"/>
              <a:ext cx="1275710" cy="2586116"/>
              <a:chOff x="776380" y="3960289"/>
              <a:chExt cx="1275710" cy="2586116"/>
            </a:xfrm>
          </p:grpSpPr>
          <p:sp>
            <p:nvSpPr>
              <p:cNvPr id="13369" name="TextBox 7"/>
              <p:cNvSpPr txBox="1">
                <a:spLocks noChangeArrowheads="1"/>
              </p:cNvSpPr>
              <p:nvPr/>
            </p:nvSpPr>
            <p:spPr bwMode="auto">
              <a:xfrm>
                <a:off x="776380" y="3960289"/>
                <a:ext cx="127571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0   5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1   005555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2   00</a:t>
                </a:r>
                <a:r>
                  <a:rPr lang="en-US" altLang="en-US" sz="1800">
                    <a:solidFill>
                      <a:srgbClr val="FFFF00"/>
                    </a:solidFill>
                  </a:rPr>
                  <a:t>05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3   00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4   005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6   005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7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 b="0"/>
                  <a:t>8   5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-203219" y="5252554"/>
                <a:ext cx="2586117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68" name="TextBox 28"/>
            <p:cNvSpPr txBox="1">
              <a:spLocks noChangeArrowheads="1"/>
            </p:cNvSpPr>
            <p:nvPr/>
          </p:nvSpPr>
          <p:spPr bwMode="auto">
            <a:xfrm>
              <a:off x="2052090" y="4730524"/>
              <a:ext cx="1539875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en-US" altLang="en-US" sz="1600" b="0"/>
                <a:t>Key: 4|5 represents a New York worker who reported a 45-minute travel time to work.</a:t>
              </a:r>
            </a:p>
          </p:txBody>
        </p:sp>
      </p:grp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084638" y="4979988"/>
          <a:ext cx="39116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5" imgW="1739900" imgH="368300" progId="Equation.3">
                  <p:embed/>
                </p:oleObj>
              </mc:Choice>
              <mc:Fallback>
                <p:oleObj name="Equation" r:id="rId5" imgW="1739900" imgH="368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979988"/>
                        <a:ext cx="3911600" cy="828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en-US" kern="1200" dirty="0" smtClean="0"/>
              <a:t>Example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smtClean="0"/>
              <a:t>Which of the following measures of central tendency resistant?</a:t>
            </a:r>
          </a:p>
          <a:p>
            <a:pPr marL="609600" indent="-609600">
              <a:buFontTx/>
              <a:buNone/>
            </a:pPr>
            <a:endParaRPr lang="en-US" altLang="en-US" sz="2800" smtClean="0"/>
          </a:p>
          <a:p>
            <a:pPr marL="609600" indent="-609600">
              <a:buFontTx/>
              <a:buAutoNum type="arabicPeriod"/>
            </a:pPr>
            <a:r>
              <a:rPr lang="en-US" altLang="en-US" sz="2800" smtClean="0"/>
              <a:t>Mean</a:t>
            </a:r>
          </a:p>
          <a:p>
            <a:pPr marL="609600" indent="-609600">
              <a:buFontTx/>
              <a:buAutoNum type="arabicPeriod"/>
            </a:pPr>
            <a:endParaRPr lang="en-US" altLang="en-US" sz="2800" smtClean="0"/>
          </a:p>
          <a:p>
            <a:pPr marL="609600" indent="-609600">
              <a:buFontTx/>
              <a:buAutoNum type="arabicPeriod"/>
            </a:pPr>
            <a:r>
              <a:rPr lang="en-US" altLang="en-US" sz="2800" smtClean="0"/>
              <a:t>Median</a:t>
            </a:r>
          </a:p>
          <a:p>
            <a:pPr marL="609600" indent="-609600">
              <a:buFontTx/>
              <a:buAutoNum type="arabicPeriod"/>
            </a:pPr>
            <a:endParaRPr lang="en-US" altLang="en-US" sz="2800" smtClean="0"/>
          </a:p>
          <a:p>
            <a:pPr marL="609600" indent="-609600">
              <a:buFontTx/>
              <a:buAutoNum type="arabicPeriod"/>
            </a:pPr>
            <a:r>
              <a:rPr lang="en-US" altLang="en-US" sz="2800" smtClean="0"/>
              <a:t>Mode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95600" y="2667000"/>
            <a:ext cx="2151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Not  resistant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86113" y="4724400"/>
            <a:ext cx="157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Resistant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86113" y="3733800"/>
            <a:ext cx="157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Resistant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715962"/>
          </a:xfrm>
        </p:spPr>
        <p:txBody>
          <a:bodyPr/>
          <a:lstStyle/>
          <a:p>
            <a:r>
              <a:rPr lang="en-US" altLang="en-US" smtClean="0"/>
              <a:t>Example 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67818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Given the following set of data: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70,  56,  48,  48,  53,  52,  66,  48,  36,  49,  28,  35,  58,  62,  45,  60,  38,  73,  45,  51,</a:t>
            </a:r>
            <a:br>
              <a:rPr lang="en-US" altLang="en-US" smtClean="0"/>
            </a:br>
            <a:r>
              <a:rPr lang="en-US" altLang="en-US" smtClean="0"/>
              <a:t>56,  51,  46,  39,  56,  32,  44,  60,  51,  44,  63,  50,  46,  69,  53,  70,  33,  54,  55,  52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What is the mean?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What is the median?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What is the mode?</a:t>
            </a:r>
          </a:p>
          <a:p>
            <a:pPr>
              <a:buFontTx/>
              <a:buNone/>
            </a:pPr>
            <a:r>
              <a:rPr lang="en-US" altLang="en-US" smtClean="0"/>
              <a:t> </a:t>
            </a:r>
          </a:p>
          <a:p>
            <a:pPr>
              <a:buFontTx/>
              <a:buNone/>
            </a:pPr>
            <a:r>
              <a:rPr lang="en-US" altLang="en-US" smtClean="0"/>
              <a:t>	What is the shape of the distribution?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38600" y="3429000"/>
            <a:ext cx="1127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51.125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14800" y="4114800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51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038600" y="4800600"/>
            <a:ext cx="1554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48, 51, 56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53200" y="5715000"/>
            <a:ext cx="17605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Symmetric</a:t>
            </a:r>
            <a:br>
              <a:rPr lang="en-US" altLang="en-US">
                <a:solidFill>
                  <a:srgbClr val="FFFF00"/>
                </a:solidFill>
              </a:rPr>
            </a:br>
            <a:r>
              <a:rPr lang="en-US" altLang="en-US">
                <a:solidFill>
                  <a:srgbClr val="FFFF00"/>
                </a:solidFill>
              </a:rPr>
              <a:t>(tri-modal)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6525"/>
            <a:ext cx="8229600" cy="715963"/>
          </a:xfrm>
        </p:spPr>
        <p:txBody>
          <a:bodyPr/>
          <a:lstStyle/>
          <a:p>
            <a:r>
              <a:rPr lang="en-US" altLang="en-US" smtClean="0"/>
              <a:t>Example 4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Given the following types of data and sample sizes, list the measure of central tendency you would use and explain why?</a:t>
            </a:r>
          </a:p>
          <a:p>
            <a:pPr marL="0" indent="0">
              <a:buFontTx/>
              <a:buNone/>
            </a:pP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                                 Sample of 50               Sample of 200</a:t>
            </a:r>
            <a:br>
              <a:rPr lang="en-US" altLang="en-US" smtClean="0"/>
            </a:br>
            <a:r>
              <a:rPr lang="en-US" altLang="en-US" smtClean="0"/>
              <a:t>Hair color</a:t>
            </a:r>
            <a:br>
              <a:rPr lang="en-US" altLang="en-US" smtClean="0"/>
            </a:br>
            <a:r>
              <a:rPr lang="en-US" altLang="en-US" smtClean="0"/>
              <a:t>Height</a:t>
            </a:r>
            <a:br>
              <a:rPr lang="en-US" altLang="en-US" smtClean="0"/>
            </a:br>
            <a:r>
              <a:rPr lang="en-US" altLang="en-US" smtClean="0"/>
              <a:t>Weight</a:t>
            </a:r>
            <a:br>
              <a:rPr lang="en-US" altLang="en-US" smtClean="0"/>
            </a:br>
            <a:r>
              <a:rPr lang="en-US" altLang="en-US" smtClean="0"/>
              <a:t>Parent’s Income</a:t>
            </a:r>
            <a:br>
              <a:rPr lang="en-US" altLang="en-US" smtClean="0"/>
            </a:br>
            <a:r>
              <a:rPr lang="en-US" altLang="en-US" smtClean="0"/>
              <a:t>Number of Siblings</a:t>
            </a:r>
            <a:br>
              <a:rPr lang="en-US" altLang="en-US" smtClean="0"/>
            </a:br>
            <a:r>
              <a:rPr lang="en-US" altLang="en-US" smtClean="0"/>
              <a:t>Age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Does sample size affect your decision?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71900" y="2819400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mode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64363" y="2819400"/>
            <a:ext cx="86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mode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779838" y="32004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72300" y="3216275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79838" y="35814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72300" y="3611563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665538" y="3962400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median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4008438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median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79838" y="43434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72300" y="4403725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9838" y="47244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72300" y="48006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71600" y="5943600"/>
            <a:ext cx="5961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Not in this case, but the larger the sample size, </a:t>
            </a:r>
            <a:br>
              <a:rPr lang="en-US" altLang="en-US" sz="2000">
                <a:solidFill>
                  <a:srgbClr val="FFFF00"/>
                </a:solidFill>
              </a:rPr>
            </a:br>
            <a:r>
              <a:rPr lang="en-US" altLang="en-US" sz="2000">
                <a:solidFill>
                  <a:srgbClr val="FFFF00"/>
                </a:solidFill>
              </a:rPr>
              <a:t>might allow use to use the mean vs the median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800" dirty="0" smtClean="0">
                <a:solidFill>
                  <a:srgbClr val="FFFF00"/>
                </a:solidFill>
              </a:rPr>
              <a:t>Summary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Three characteristics must be used to describe distributions (from histograms or similar charts)</a:t>
            </a:r>
            <a:endParaRPr lang="en-US" altLang="en-US" sz="4400" dirty="0" smtClean="0"/>
          </a:p>
          <a:p>
            <a:pPr lvl="2">
              <a:spcBef>
                <a:spcPct val="0"/>
              </a:spcBef>
            </a:pPr>
            <a:r>
              <a:rPr lang="en-US" altLang="en-US" sz="2000" dirty="0" smtClean="0"/>
              <a:t>Shape (uniform, symmetric, bi-modal, </a:t>
            </a:r>
            <a:r>
              <a:rPr lang="en-US" altLang="en-US" sz="2000" dirty="0" err="1" smtClean="0"/>
              <a:t>etc</a:t>
            </a:r>
            <a:r>
              <a:rPr lang="en-US" altLang="en-US" sz="2000" dirty="0" smtClean="0"/>
              <a:t>) </a:t>
            </a:r>
          </a:p>
          <a:p>
            <a:pPr lvl="2">
              <a:spcBef>
                <a:spcPct val="0"/>
              </a:spcBef>
            </a:pPr>
            <a:r>
              <a:rPr lang="en-US" altLang="en-US" sz="2000" dirty="0" smtClean="0"/>
              <a:t>Outliers (rule next lesson)</a:t>
            </a:r>
          </a:p>
          <a:p>
            <a:pPr lvl="2">
              <a:spcBef>
                <a:spcPct val="0"/>
              </a:spcBef>
            </a:pPr>
            <a:r>
              <a:rPr lang="en-US" altLang="en-US" sz="2000" dirty="0" smtClean="0"/>
              <a:t>Center (mean, median, mode measures)</a:t>
            </a:r>
          </a:p>
          <a:p>
            <a:pPr lvl="2">
              <a:spcBef>
                <a:spcPct val="0"/>
              </a:spcBef>
            </a:pPr>
            <a:r>
              <a:rPr lang="en-US" altLang="en-US" sz="2000" dirty="0" smtClean="0"/>
              <a:t>Spread (IQR, variance – next lesson)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Median is resistant to outliers; mean is not!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Use Mean for symmetric data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Use Median for skewed data (or data with outliers)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Use Mode for categorical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8436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1-3a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706563" y="6551613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400" b="1" dirty="0">
                <a:latin typeface="+mn-lt"/>
              </a:rPr>
              <a:t>What are the two quantitative measures of center?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4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400" b="1" dirty="0">
                <a:latin typeface="+mn-lt"/>
                <a:cs typeface="Arial" charset="0"/>
                <a:sym typeface="Symbol" pitchFamily="18" charset="2"/>
              </a:rPr>
              <a:t>When do we use one versus the other?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4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400" b="1" dirty="0">
                <a:latin typeface="+mn-lt"/>
                <a:cs typeface="Arial" charset="0"/>
                <a:sym typeface="Symbol" pitchFamily="18" charset="2"/>
              </a:rPr>
              <a:t>Which one is resistant to outliers?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4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400" b="1" dirty="0">
                <a:latin typeface="+mn-lt"/>
                <a:cs typeface="Arial" charset="0"/>
                <a:sym typeface="Symbol" pitchFamily="18" charset="2"/>
              </a:rPr>
              <a:t>Which measure of center is used for qualitative data?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endParaRPr lang="en-US" sz="24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sz="2400" b="1" dirty="0">
                <a:latin typeface="+mn-lt"/>
                <a:cs typeface="Arial" charset="0"/>
                <a:sym typeface="Symbol" pitchFamily="18" charset="2"/>
              </a:rPr>
              <a:t>Find the mean, median and mode of the following data set:            7, 15, 4, 8, 16, 17, 2, 5, 11, 8, 12, 6</a:t>
            </a:r>
            <a:endParaRPr lang="el-GR" sz="2400" b="1" dirty="0">
              <a:latin typeface="+mn-lt"/>
              <a:cs typeface="Arial" charset="0"/>
              <a:sym typeface="Symbol" pitchFamily="18" charset="2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32163" y="1066800"/>
            <a:ext cx="233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 and median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47800" y="1905000"/>
            <a:ext cx="6105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 for symmetric data and median for skewed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967163" y="2819400"/>
            <a:ext cx="1068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Median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73525" y="37338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Mode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471863" y="5105400"/>
            <a:ext cx="20589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Mean:         9.25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</a:rPr>
              <a:t>Median:        8</a:t>
            </a:r>
            <a:br>
              <a:rPr lang="en-US" altLang="en-US" sz="2000">
                <a:solidFill>
                  <a:srgbClr val="FFFF00"/>
                </a:solidFill>
              </a:rPr>
            </a:br>
            <a:r>
              <a:rPr lang="en-US" altLang="en-US" sz="2000">
                <a:solidFill>
                  <a:srgbClr val="FFFF00"/>
                </a:solidFill>
              </a:rPr>
              <a:t>Mode:          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26988"/>
            <a:ext cx="8664575" cy="919162"/>
          </a:xfrm>
        </p:spPr>
        <p:txBody>
          <a:bodyPr/>
          <a:lstStyle/>
          <a:p>
            <a:r>
              <a:rPr lang="en-US" altLang="en-US" dirty="0" smtClean="0"/>
              <a:t>Measures of Variability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73175"/>
            <a:ext cx="8389938" cy="5051425"/>
          </a:xfrm>
        </p:spPr>
        <p:txBody>
          <a:bodyPr/>
          <a:lstStyle/>
          <a:p>
            <a:pPr marL="549275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Variability is the key to Statistics.  Without variability, there would be no need for the subject.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857250" lvl="1">
              <a:lnSpc>
                <a:spcPct val="80000"/>
              </a:lnSpc>
              <a:spcBef>
                <a:spcPts val="988"/>
              </a:spcBef>
              <a:buFontTx/>
              <a:buBlip>
                <a:blip r:embed="rId2"/>
              </a:buBlip>
            </a:pPr>
            <a:r>
              <a:rPr lang="en-US" altLang="en-US" smtClean="0"/>
              <a:t>When describing data, </a:t>
            </a:r>
            <a:r>
              <a:rPr lang="en-US" altLang="en-US" i="1" smtClean="0"/>
              <a:t>never</a:t>
            </a:r>
            <a:r>
              <a:rPr lang="en-US" altLang="en-US" smtClean="0"/>
              <a:t> rely on center alone.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549275">
              <a:lnSpc>
                <a:spcPct val="80000"/>
              </a:lnSpc>
              <a:spcBef>
                <a:spcPts val="2700"/>
              </a:spcBef>
              <a:buFontTx/>
              <a:buBlip>
                <a:blip r:embed="rId2"/>
              </a:buBlip>
            </a:pPr>
            <a:r>
              <a:rPr lang="en-US" altLang="en-US" u="sng" smtClean="0"/>
              <a:t>Measures of Spread</a:t>
            </a:r>
            <a:r>
              <a:rPr lang="en-US" altLang="en-US" smtClean="0"/>
              <a:t>: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857250" lvl="1">
              <a:lnSpc>
                <a:spcPct val="80000"/>
              </a:lnSpc>
              <a:spcBef>
                <a:spcPts val="1263"/>
              </a:spcBef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Range - {</a:t>
            </a:r>
            <a:r>
              <a:rPr lang="en-US" altLang="en-US" i="1" smtClean="0">
                <a:solidFill>
                  <a:srgbClr val="FFFF00"/>
                </a:solidFill>
              </a:rPr>
              <a:t>rarely</a:t>
            </a:r>
            <a:r>
              <a:rPr lang="en-US" altLang="en-US" smtClean="0">
                <a:solidFill>
                  <a:srgbClr val="FFFF00"/>
                </a:solidFill>
              </a:rPr>
              <a:t> used ... why?}</a:t>
            </a:r>
            <a:endParaRPr lang="en-US" altLang="en-US" smtClean="0">
              <a:solidFill>
                <a:srgbClr val="FFFF00"/>
              </a:solidFill>
              <a:ea typeface="ヒラギノ角ゴ Pro W6" charset="0"/>
              <a:cs typeface="ヒラギノ角ゴ Pro W6" charset="0"/>
            </a:endParaRPr>
          </a:p>
          <a:p>
            <a:pPr marL="857250" lvl="1">
              <a:lnSpc>
                <a:spcPct val="80000"/>
              </a:lnSpc>
              <a:spcBef>
                <a:spcPts val="1263"/>
              </a:spcBef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Quartiles - InterQuartile Range {IQR=Q3-Q1}</a:t>
            </a:r>
            <a:endParaRPr lang="en-US" altLang="en-US" smtClean="0">
              <a:solidFill>
                <a:srgbClr val="FFFF00"/>
              </a:solidFill>
              <a:ea typeface="ヒラギノ角ゴ Pro W6" charset="0"/>
              <a:cs typeface="ヒラギノ角ゴ Pro W6" charset="0"/>
            </a:endParaRPr>
          </a:p>
          <a:p>
            <a:pPr marL="857250" lvl="1">
              <a:lnSpc>
                <a:spcPct val="80000"/>
              </a:lnSpc>
              <a:spcBef>
                <a:spcPts val="1263"/>
              </a:spcBef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Variance and Standard Deviation {var and s</a:t>
            </a:r>
            <a:r>
              <a:rPr lang="en-US" altLang="en-US" baseline="-6000" smtClean="0">
                <a:solidFill>
                  <a:srgbClr val="FFFF00"/>
                </a:solidFill>
              </a:rPr>
              <a:t>x</a:t>
            </a:r>
            <a:r>
              <a:rPr lang="en-US" altLang="en-US" smtClean="0">
                <a:solidFill>
                  <a:srgbClr val="FFFF00"/>
                </a:solidFill>
              </a:rPr>
              <a:t>}</a:t>
            </a:r>
            <a:endParaRPr lang="en-US" altLang="en-US" smtClean="0">
              <a:solidFill>
                <a:srgbClr val="FFFF00"/>
              </a:solidFill>
              <a:ea typeface="ヒラギノ角ゴ Pro W6" charset="0"/>
              <a:cs typeface="ヒラギノ角ゴ Pro W6" charset="0"/>
            </a:endParaRPr>
          </a:p>
          <a:p>
            <a:pPr marL="549275">
              <a:lnSpc>
                <a:spcPct val="80000"/>
              </a:lnSpc>
              <a:spcBef>
                <a:spcPts val="2338"/>
              </a:spcBef>
              <a:buFontTx/>
              <a:buBlip>
                <a:blip r:embed="rId2"/>
              </a:buBlip>
            </a:pPr>
            <a:r>
              <a:rPr lang="en-US" altLang="en-US" smtClean="0"/>
              <a:t>Like Measures of Center, </a:t>
            </a:r>
            <a:r>
              <a:rPr lang="en-US" altLang="en-US" i="1" smtClean="0"/>
              <a:t>you</a:t>
            </a:r>
            <a:r>
              <a:rPr lang="en-US" altLang="en-US" smtClean="0"/>
              <a:t> must choose the most appropriate measure of spread.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887413" y="60325"/>
            <a:ext cx="7361237" cy="857250"/>
          </a:xfrm>
        </p:spPr>
        <p:txBody>
          <a:bodyPr/>
          <a:lstStyle/>
          <a:p>
            <a:r>
              <a:rPr lang="en-US" altLang="en-US" smtClean="0"/>
              <a:t>Standard Deviation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938" y="1211263"/>
            <a:ext cx="8366125" cy="5281612"/>
          </a:xfrm>
        </p:spPr>
        <p:txBody>
          <a:bodyPr/>
          <a:lstStyle/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Another common measure of spread is the Standard Deviation: a measure of the “</a:t>
            </a:r>
            <a:r>
              <a:rPr lang="en-US" altLang="en-US" i="1" smtClean="0"/>
              <a:t>average</a:t>
            </a:r>
            <a:r>
              <a:rPr lang="en-US" altLang="en-US" smtClean="0"/>
              <a:t>” deviation of all observations from the mean.</a:t>
            </a:r>
          </a:p>
          <a:p>
            <a:pPr marL="549275">
              <a:spcBef>
                <a:spcPts val="1888"/>
              </a:spcBef>
              <a:buFontTx/>
              <a:buBlip>
                <a:blip r:embed="rId2"/>
              </a:buBlip>
            </a:pPr>
            <a:r>
              <a:rPr lang="en-US" altLang="en-US" smtClean="0"/>
              <a:t>To calculate Standard Deviation:</a:t>
            </a:r>
          </a:p>
          <a:p>
            <a:pPr marL="1101725" lvl="1" indent="-565150">
              <a:spcBef>
                <a:spcPts val="538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Calculate the mean.</a:t>
            </a:r>
          </a:p>
          <a:p>
            <a:pPr marL="1101725" lvl="1" indent="-565150">
              <a:lnSpc>
                <a:spcPct val="90000"/>
              </a:lnSpc>
              <a:spcBef>
                <a:spcPts val="538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Determine each observation’s deviation (x - xbar).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1101725" lvl="1" indent="-565150">
              <a:lnSpc>
                <a:spcPct val="90000"/>
              </a:lnSpc>
              <a:spcBef>
                <a:spcPts val="538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“Average” the </a:t>
            </a:r>
            <a:r>
              <a:rPr lang="en-US" altLang="en-US" i="1" smtClean="0"/>
              <a:t>squared</a:t>
            </a:r>
            <a:r>
              <a:rPr lang="en-US" altLang="en-US" smtClean="0"/>
              <a:t>-deviations by dividing the total </a:t>
            </a:r>
            <a:r>
              <a:rPr lang="en-US" altLang="en-US" i="1" smtClean="0"/>
              <a:t>squared</a:t>
            </a:r>
            <a:r>
              <a:rPr lang="en-US" altLang="en-US" smtClean="0"/>
              <a:t> deviation by (n-1).</a:t>
            </a:r>
          </a:p>
          <a:p>
            <a:pPr marL="1101725" lvl="1" indent="-565150">
              <a:lnSpc>
                <a:spcPct val="90000"/>
              </a:lnSpc>
              <a:spcBef>
                <a:spcPts val="538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This quantity is the Variance.</a:t>
            </a:r>
          </a:p>
          <a:p>
            <a:pPr marL="1101725" lvl="1" indent="-565150">
              <a:lnSpc>
                <a:spcPct val="90000"/>
              </a:lnSpc>
              <a:spcBef>
                <a:spcPts val="538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Square root the result to determine the Standard Deviation.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Lesson 1 - 3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Describing Quantitative Data </a:t>
            </a:r>
            <a:br>
              <a:rPr lang="en-US" altLang="en-US" sz="3200" smtClean="0"/>
            </a:br>
            <a:r>
              <a:rPr lang="en-US" altLang="en-US" sz="3200" smtClean="0"/>
              <a:t>with Numbers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60325" y="6477000"/>
            <a:ext cx="3749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adapted from Mr. Molesky’s TPS 4E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887413" y="60325"/>
            <a:ext cx="7361237" cy="857250"/>
          </a:xfrm>
        </p:spPr>
        <p:txBody>
          <a:bodyPr/>
          <a:lstStyle/>
          <a:p>
            <a:r>
              <a:rPr lang="en-US" altLang="en-US" smtClean="0"/>
              <a:t>Standard Deviation Properties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8938" y="1211263"/>
            <a:ext cx="8366125" cy="5281612"/>
          </a:xfrm>
        </p:spPr>
        <p:txBody>
          <a:bodyPr/>
          <a:lstStyle/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i="1" smtClean="0">
                <a:solidFill>
                  <a:srgbClr val="FFFF00"/>
                </a:solidFill>
              </a:rPr>
              <a:t>s</a:t>
            </a:r>
            <a:r>
              <a:rPr lang="en-US" altLang="en-US" smtClean="0"/>
              <a:t> measures spread about the mean and should be used only when the mean is used as the measure of center</a:t>
            </a:r>
          </a:p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i="1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s</a:t>
            </a:r>
            <a:r>
              <a:rPr lang="en-US" altLang="en-US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 = 0 </a:t>
            </a:r>
            <a:r>
              <a:rPr lang="en-US" altLang="en-US" smtClean="0">
                <a:ea typeface="ヒラギノ角ゴ Pro W6" charset="0"/>
                <a:cs typeface="ヒラギノ角ゴ Pro W6" charset="0"/>
              </a:rPr>
              <a:t>only when there is no spread/variability.  This happens only when all observations have the same value.  Otherwise, </a:t>
            </a:r>
            <a:r>
              <a:rPr lang="en-US" altLang="en-US" i="1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s</a:t>
            </a:r>
            <a:r>
              <a:rPr lang="en-US" altLang="en-US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 &gt; 0</a:t>
            </a:r>
            <a:r>
              <a:rPr lang="en-US" altLang="en-US" smtClean="0">
                <a:ea typeface="ヒラギノ角ゴ Pro W6" charset="0"/>
                <a:cs typeface="ヒラギノ角ゴ Pro W6" charset="0"/>
              </a:rPr>
              <a:t>.  As the observations become more spread out about their mean, </a:t>
            </a:r>
            <a:r>
              <a:rPr lang="en-US" altLang="en-US" i="1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s</a:t>
            </a:r>
            <a:r>
              <a:rPr lang="en-US" altLang="en-US" smtClean="0">
                <a:ea typeface="ヒラギノ角ゴ Pro W6" charset="0"/>
                <a:cs typeface="ヒラギノ角ゴ Pro W6" charset="0"/>
              </a:rPr>
              <a:t> gets larger</a:t>
            </a:r>
          </a:p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i="1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s</a:t>
            </a:r>
            <a:r>
              <a:rPr lang="en-US" altLang="en-US" smtClean="0">
                <a:ea typeface="ヒラギノ角ゴ Pro W6" charset="0"/>
                <a:cs typeface="ヒラギノ角ゴ Pro W6" charset="0"/>
              </a:rPr>
              <a:t>, like the mean x-bar, is not resistant.  A few outliers can make </a:t>
            </a:r>
            <a:r>
              <a:rPr lang="en-US" altLang="en-US" i="1" smtClean="0">
                <a:solidFill>
                  <a:srgbClr val="FFFF00"/>
                </a:solidFill>
                <a:ea typeface="ヒラギノ角ゴ Pro W6" charset="0"/>
                <a:cs typeface="ヒラギノ角ゴ Pro W6" charset="0"/>
              </a:rPr>
              <a:t>s</a:t>
            </a:r>
            <a:r>
              <a:rPr lang="en-US" altLang="en-US" smtClean="0">
                <a:ea typeface="ヒラギノ角ゴ Pro W6" charset="0"/>
                <a:cs typeface="ヒラギノ角ゴ Pro W6" charset="0"/>
              </a:rPr>
              <a:t> very large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38" y="60325"/>
            <a:ext cx="7361237" cy="868363"/>
          </a:xfrm>
        </p:spPr>
        <p:txBody>
          <a:bodyPr/>
          <a:lstStyle/>
          <a:p>
            <a:r>
              <a:rPr lang="en-US" altLang="en-US" smtClean="0"/>
              <a:t>Standard Deviation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688" y="1325563"/>
            <a:ext cx="8161337" cy="3338512"/>
          </a:xfrm>
        </p:spPr>
        <p:txBody>
          <a:bodyPr/>
          <a:lstStyle/>
          <a:p>
            <a:pPr marL="549275"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Variance:</a:t>
            </a:r>
            <a:endParaRPr lang="en-US" altLang="en-US" smtClean="0">
              <a:solidFill>
                <a:srgbClr val="FFFF00"/>
              </a:solidFill>
              <a:ea typeface="ヒラギノ角ゴ Pro W6" charset="0"/>
              <a:cs typeface="ヒラギノ角ゴ Pro W6" charset="0"/>
            </a:endParaRPr>
          </a:p>
          <a:p>
            <a:pPr marL="549275">
              <a:spcBef>
                <a:spcPts val="7025"/>
              </a:spcBef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Standard Deviation:</a:t>
            </a:r>
            <a:endParaRPr lang="en-US" altLang="en-US" smtClean="0">
              <a:solidFill>
                <a:srgbClr val="FFFF00"/>
              </a:solidFill>
              <a:ea typeface="ヒラギノ角ゴ Pro W6" charset="0"/>
              <a:cs typeface="ヒラギノ角ゴ Pro W6" charset="0"/>
            </a:endParaRPr>
          </a:p>
          <a:p>
            <a:pPr marL="857250" lvl="1">
              <a:spcBef>
                <a:spcPts val="4863"/>
              </a:spcBef>
              <a:buFontTx/>
              <a:buBlip>
                <a:blip r:embed="rId2"/>
              </a:buBlip>
            </a:pPr>
            <a:r>
              <a:rPr lang="en-US" altLang="en-US" smtClean="0"/>
              <a:t>Example 1.16 (p.85 of TPS 3E):  Metabolic Rates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4025" y="1154113"/>
            <a:ext cx="5475288" cy="8572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6788" y="2332038"/>
            <a:ext cx="2409825" cy="1028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</p:pic>
      <p:graphicFrame>
        <p:nvGraphicFramePr>
          <p:cNvPr id="23557" name="Group 5"/>
          <p:cNvGraphicFramePr>
            <a:graphicFrameLocks noGrp="1"/>
          </p:cNvGraphicFramePr>
          <p:nvPr/>
        </p:nvGraphicFramePr>
        <p:xfrm>
          <a:off x="846138" y="4217988"/>
          <a:ext cx="7805737" cy="593725"/>
        </p:xfrm>
        <a:graphic>
          <a:graphicData uri="http://schemas.openxmlformats.org/drawingml/2006/table">
            <a:tbl>
              <a:tblPr/>
              <a:tblGrid>
                <a:gridCol w="1114493"/>
                <a:gridCol w="1115922"/>
                <a:gridCol w="1114493"/>
                <a:gridCol w="1115921"/>
                <a:gridCol w="1114493"/>
                <a:gridCol w="1115922"/>
                <a:gridCol w="111449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1792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1666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1362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1614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1460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1867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1439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3587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4972050"/>
            <a:ext cx="8969375" cy="1600200"/>
          </a:xfrm>
          <a:prstGeom prst="rect">
            <a:avLst/>
          </a:prstGeom>
          <a:noFill/>
          <a:ln>
            <a:noFill/>
          </a:ln>
          <a:effectLst>
            <a:outerShdw dist="76199" dir="2880006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3701760" presetClass="entr" presetSubtype="727354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3701760" presetClass="entr" presetSubtype="727357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38" y="46038"/>
            <a:ext cx="7361237" cy="868362"/>
          </a:xfrm>
        </p:spPr>
        <p:txBody>
          <a:bodyPr/>
          <a:lstStyle/>
          <a:p>
            <a:r>
              <a:rPr lang="en-US" altLang="en-US" smtClean="0"/>
              <a:t>Standard Deviation</a:t>
            </a:r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846138" y="1028700"/>
          <a:ext cx="7805737" cy="593725"/>
        </p:xfrm>
        <a:graphic>
          <a:graphicData uri="http://schemas.openxmlformats.org/drawingml/2006/table">
            <a:tbl>
              <a:tblPr/>
              <a:tblGrid>
                <a:gridCol w="1114493"/>
                <a:gridCol w="1115922"/>
                <a:gridCol w="1114493"/>
                <a:gridCol w="1115921"/>
                <a:gridCol w="1114493"/>
                <a:gridCol w="1115922"/>
                <a:gridCol w="111449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1792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1666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1362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1614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1460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1867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6216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1439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08" name="Group 32"/>
          <p:cNvGraphicFramePr>
            <a:graphicFrameLocks noGrp="1"/>
          </p:cNvGraphicFramePr>
          <p:nvPr/>
        </p:nvGraphicFramePr>
        <p:xfrm>
          <a:off x="533400" y="2228850"/>
          <a:ext cx="4456113" cy="4056063"/>
        </p:xfrm>
        <a:graphic>
          <a:graphicData uri="http://schemas.openxmlformats.org/drawingml/2006/table">
            <a:tbl>
              <a:tblPr/>
              <a:tblGrid>
                <a:gridCol w="1484419"/>
                <a:gridCol w="1485847"/>
                <a:gridCol w="1485847"/>
              </a:tblGrid>
              <a:tr h="45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x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(x - x)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(x - x)</a:t>
                      </a:r>
                      <a:r>
                        <a:rPr kumimoji="0" lang="en-US" sz="2200" b="1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1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1792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192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36864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1666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66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4356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1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1362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-238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56644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1614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196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1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1460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-140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19600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1867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267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71289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1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1439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-161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25921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00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Totals: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0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214870</a:t>
                      </a:r>
                    </a:p>
                  </a:txBody>
                  <a:tcPr marL="34289" marR="34289" marT="34289" marB="34289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15" name="Rectangle 126"/>
          <p:cNvSpPr>
            <a:spLocks/>
          </p:cNvSpPr>
          <p:nvPr/>
        </p:nvSpPr>
        <p:spPr bwMode="auto">
          <a:xfrm>
            <a:off x="2493963" y="1747838"/>
            <a:ext cx="3148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ea typeface="Palatino" charset="0"/>
                <a:cs typeface="Palatino" charset="0"/>
              </a:rPr>
              <a:t>Metabolic Rates: mean=1600</a:t>
            </a:r>
          </a:p>
        </p:txBody>
      </p:sp>
      <p:sp>
        <p:nvSpPr>
          <p:cNvPr id="23616" name="Line 127"/>
          <p:cNvSpPr>
            <a:spLocks noChangeShapeType="1"/>
          </p:cNvSpPr>
          <p:nvPr/>
        </p:nvSpPr>
        <p:spPr bwMode="auto">
          <a:xfrm>
            <a:off x="2876550" y="2389188"/>
            <a:ext cx="128588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2296" tIns="41148" rIns="82296" bIns="41148"/>
          <a:lstStyle/>
          <a:p>
            <a:endParaRPr lang="en-US"/>
          </a:p>
        </p:txBody>
      </p:sp>
      <p:sp>
        <p:nvSpPr>
          <p:cNvPr id="23617" name="Line 128"/>
          <p:cNvSpPr>
            <a:spLocks noChangeShapeType="1"/>
          </p:cNvSpPr>
          <p:nvPr/>
        </p:nvSpPr>
        <p:spPr bwMode="auto">
          <a:xfrm>
            <a:off x="4316413" y="2389188"/>
            <a:ext cx="128587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2296" tIns="41148" rIns="82296" bIns="41148"/>
          <a:lstStyle/>
          <a:p>
            <a:endParaRPr lang="en-US"/>
          </a:p>
        </p:txBody>
      </p:sp>
      <p:graphicFrame>
        <p:nvGraphicFramePr>
          <p:cNvPr id="24705" name="Group 129"/>
          <p:cNvGraphicFramePr>
            <a:graphicFrameLocks noGrp="1"/>
          </p:cNvGraphicFramePr>
          <p:nvPr/>
        </p:nvGraphicFramePr>
        <p:xfrm>
          <a:off x="5410200" y="2387600"/>
          <a:ext cx="3519488" cy="3556001"/>
        </p:xfrm>
        <a:graphic>
          <a:graphicData uri="http://schemas.openxmlformats.org/drawingml/2006/table">
            <a:tbl>
              <a:tblPr/>
              <a:tblGrid>
                <a:gridCol w="1622425"/>
                <a:gridCol w="1897063"/>
              </a:tblGrid>
              <a:tr h="1084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Total Squared Deviation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214870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85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Variance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var=214870/6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var=35811.66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85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Standard Deviation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600" b="1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914400" algn="l"/>
                        </a:tabLst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s=√35811.66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s=189.24 cal</a:t>
                      </a:r>
                    </a:p>
                  </a:txBody>
                  <a:tcPr marL="34290" marR="34290" marT="34290" marB="34290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729" name="Rectangle 153"/>
          <p:cNvSpPr>
            <a:spLocks/>
          </p:cNvSpPr>
          <p:nvPr/>
        </p:nvSpPr>
        <p:spPr bwMode="auto">
          <a:xfrm>
            <a:off x="5486400" y="5791200"/>
            <a:ext cx="3459163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FF0000"/>
                </a:solidFill>
                <a:ea typeface="Palatino" charset="0"/>
                <a:cs typeface="Palatino" charset="0"/>
              </a:rPr>
              <a:t>What does this value, s, mean?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3702144" presetClass="entr" presetSubtype="6955882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3702144" presetClass="entr" presetSubtype="7494088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3702144" presetClass="entr" presetSubtype="7494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2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Interquartile Range (IQR)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198563"/>
            <a:ext cx="8229600" cy="1295400"/>
          </a:xfrm>
        </p:spPr>
        <p:txBody>
          <a:bodyPr/>
          <a:lstStyle/>
          <a:p>
            <a:pPr lvl="1" eaLnBrk="1" hangingPunct="1"/>
            <a:r>
              <a:rPr lang="en-US" altLang="en-US" smtClean="0">
                <a:ea typeface="ＭＳ Ｐゴシック" pitchFamily="-111" charset="-128"/>
              </a:rPr>
              <a:t>A measure of center alone can be misleading.</a:t>
            </a:r>
          </a:p>
          <a:p>
            <a:pPr lvl="1" eaLnBrk="1" hangingPunct="1"/>
            <a:r>
              <a:rPr lang="en-US" altLang="en-US" smtClean="0">
                <a:ea typeface="ＭＳ Ｐゴシック" pitchFamily="-111" charset="-128"/>
              </a:rPr>
              <a:t>A useful numerical description of a distribution requires both a measure of center and a measure of spread.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4075" y="2706688"/>
            <a:ext cx="7375525" cy="37703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2000" b="1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To calculate the </a:t>
            </a: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quartiles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:</a:t>
            </a:r>
          </a:p>
          <a:p>
            <a:pPr>
              <a:spcAft>
                <a:spcPts val="600"/>
              </a:spcAft>
              <a:buFontTx/>
              <a:buAutoNum type="arabicParenR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Arrange the observations in increasing order and locate the median </a:t>
            </a:r>
            <a:r>
              <a:rPr lang="en-US" sz="2000" i="1" dirty="0">
                <a:solidFill>
                  <a:srgbClr val="000000"/>
                </a:solidFill>
                <a:ea typeface="ＭＳ Ｐゴシック" pitchFamily="-111" charset="-128"/>
              </a:rPr>
              <a:t>M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.</a:t>
            </a:r>
          </a:p>
          <a:p>
            <a:pPr>
              <a:spcAft>
                <a:spcPts val="600"/>
              </a:spcAft>
              <a:buFontTx/>
              <a:buAutoNum type="arabicParenR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The </a:t>
            </a: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first quartile </a:t>
            </a:r>
            <a:r>
              <a:rPr lang="en-US" sz="2000" b="1" i="1" dirty="0">
                <a:solidFill>
                  <a:srgbClr val="000000"/>
                </a:solidFill>
                <a:ea typeface="ＭＳ Ｐゴシック" pitchFamily="-111" charset="-128"/>
              </a:rPr>
              <a:t>Q</a:t>
            </a:r>
            <a:r>
              <a:rPr lang="en-US" sz="2000" b="1" i="1" baseline="-25000" dirty="0">
                <a:solidFill>
                  <a:srgbClr val="000000"/>
                </a:solidFill>
                <a:ea typeface="ＭＳ Ｐゴシック" pitchFamily="-111" charset="-128"/>
              </a:rPr>
              <a:t>1</a:t>
            </a:r>
            <a:r>
              <a:rPr lang="en-US" sz="2000" i="1" dirty="0">
                <a:solidFill>
                  <a:srgbClr val="000000"/>
                </a:solidFill>
                <a:ea typeface="ＭＳ Ｐゴシック" pitchFamily="-111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is the median of the observations located to the left of the median in the ordered list.</a:t>
            </a:r>
          </a:p>
          <a:p>
            <a:pPr>
              <a:spcAft>
                <a:spcPts val="600"/>
              </a:spcAft>
              <a:buFontTx/>
              <a:buAutoNum type="arabicParenR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The </a:t>
            </a: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third quartile </a:t>
            </a:r>
            <a:r>
              <a:rPr lang="en-US" sz="2000" b="1" i="1" dirty="0">
                <a:solidFill>
                  <a:srgbClr val="000000"/>
                </a:solidFill>
                <a:ea typeface="ＭＳ Ｐゴシック" pitchFamily="-111" charset="-128"/>
              </a:rPr>
              <a:t>Q</a:t>
            </a:r>
            <a:r>
              <a:rPr lang="en-US" sz="2000" b="1" i="1" baseline="-25000" dirty="0">
                <a:solidFill>
                  <a:srgbClr val="000000"/>
                </a:solidFill>
                <a:ea typeface="ＭＳ Ｐゴシック" pitchFamily="-111" charset="-128"/>
              </a:rPr>
              <a:t>3</a:t>
            </a:r>
            <a:r>
              <a:rPr lang="en-US" sz="2000" b="1" i="1" dirty="0">
                <a:solidFill>
                  <a:srgbClr val="000000"/>
                </a:solidFill>
                <a:ea typeface="ＭＳ Ｐゴシック" pitchFamily="-111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is the median of the observations located to the right of the median in the ordered list.</a:t>
            </a:r>
          </a:p>
          <a:p>
            <a:pPr>
              <a:spcAft>
                <a:spcPts val="1800"/>
              </a:spcAft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The </a:t>
            </a: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interquartile range (</a:t>
            </a:r>
            <a:r>
              <a:rPr lang="en-US" sz="2000" b="1" i="1" dirty="0">
                <a:solidFill>
                  <a:srgbClr val="000000"/>
                </a:solidFill>
                <a:ea typeface="ＭＳ Ｐゴシック" pitchFamily="-111" charset="-128"/>
              </a:rPr>
              <a:t>IQR</a:t>
            </a: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)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 is defined as:</a:t>
            </a:r>
          </a:p>
          <a:p>
            <a:pPr algn="ctr">
              <a:spcAft>
                <a:spcPts val="1800"/>
              </a:spcAft>
              <a:defRPr/>
            </a:pPr>
            <a:r>
              <a:rPr lang="en-US" sz="2400" b="1" i="1" dirty="0">
                <a:solidFill>
                  <a:srgbClr val="000000"/>
                </a:solidFill>
                <a:ea typeface="ＭＳ Ｐゴシック" pitchFamily="-111" charset="-128"/>
              </a:rPr>
              <a:t>IQR = Q</a:t>
            </a:r>
            <a:r>
              <a:rPr lang="en-US" sz="2400" b="1" i="1" baseline="-25000" dirty="0">
                <a:solidFill>
                  <a:srgbClr val="000000"/>
                </a:solidFill>
                <a:ea typeface="ＭＳ Ｐゴシック" pitchFamily="-111" charset="-128"/>
              </a:rPr>
              <a:t>3</a:t>
            </a:r>
            <a:r>
              <a:rPr lang="en-US" sz="2400" b="1" i="1" dirty="0">
                <a:solidFill>
                  <a:srgbClr val="000000"/>
                </a:solidFill>
                <a:ea typeface="ＭＳ Ｐゴシック" pitchFamily="-111" charset="-128"/>
              </a:rPr>
              <a:t> – Q</a:t>
            </a:r>
            <a:r>
              <a:rPr lang="en-US" sz="2400" b="1" i="1" baseline="-25000" dirty="0">
                <a:solidFill>
                  <a:srgbClr val="000000"/>
                </a:solidFill>
                <a:ea typeface="ＭＳ Ｐゴシック" pitchFamily="-111" charset="-128"/>
              </a:rPr>
              <a:t>1</a:t>
            </a:r>
            <a:endParaRPr lang="en-US" sz="2000" b="1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5842" y="2500554"/>
            <a:ext cx="704088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How to Calculate the Quartiles and the Interquartile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882650" y="92075"/>
            <a:ext cx="7361238" cy="765175"/>
          </a:xfrm>
        </p:spPr>
        <p:txBody>
          <a:bodyPr/>
          <a:lstStyle/>
          <a:p>
            <a:r>
              <a:rPr lang="en-US" altLang="en-US" smtClean="0"/>
              <a:t>Quartiles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79475"/>
            <a:ext cx="8583613" cy="2800350"/>
          </a:xfrm>
        </p:spPr>
        <p:txBody>
          <a:bodyPr/>
          <a:lstStyle/>
          <a:p>
            <a:pPr marL="549275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>
                <a:solidFill>
                  <a:srgbClr val="FFFF00"/>
                </a:solidFill>
              </a:rPr>
              <a:t>Quartiles Q1 and Q3 </a:t>
            </a:r>
            <a:r>
              <a:rPr lang="en-US" altLang="en-US" smtClean="0"/>
              <a:t>represent the 25th and 75th percentiles.</a:t>
            </a:r>
          </a:p>
          <a:p>
            <a:pPr marL="1101725" lvl="1" indent="-565150">
              <a:lnSpc>
                <a:spcPct val="80000"/>
              </a:lnSpc>
              <a:spcBef>
                <a:spcPts val="900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To find them, order data from min to max.</a:t>
            </a:r>
          </a:p>
          <a:p>
            <a:pPr marL="1101725" lvl="1" indent="-565150">
              <a:lnSpc>
                <a:spcPct val="80000"/>
              </a:lnSpc>
              <a:spcBef>
                <a:spcPts val="900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Determine the median - average if necessary.</a:t>
            </a:r>
          </a:p>
          <a:p>
            <a:pPr marL="1101725" lvl="1" indent="-565150">
              <a:lnSpc>
                <a:spcPct val="80000"/>
              </a:lnSpc>
              <a:spcBef>
                <a:spcPts val="900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rgbClr val="FFFF00"/>
                </a:solidFill>
              </a:rPr>
              <a:t>first quartile </a:t>
            </a:r>
            <a:r>
              <a:rPr lang="en-US" altLang="en-US" smtClean="0"/>
              <a:t>is the middle of the ‘bottom half’.</a:t>
            </a:r>
          </a:p>
          <a:p>
            <a:pPr marL="1101725" lvl="1" indent="-565150">
              <a:lnSpc>
                <a:spcPct val="80000"/>
              </a:lnSpc>
              <a:spcBef>
                <a:spcPts val="900"/>
              </a:spcBef>
              <a:buSzPct val="155000"/>
              <a:buFontTx/>
              <a:buBlip>
                <a:blip r:embed="rId3"/>
              </a:buBlip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rgbClr val="FFFF00"/>
                </a:solidFill>
              </a:rPr>
              <a:t>third quartile </a:t>
            </a:r>
            <a:r>
              <a:rPr lang="en-US" altLang="en-US" smtClean="0"/>
              <a:t>is the middle of the ‘top half’.</a:t>
            </a: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731838" y="3600450"/>
          <a:ext cx="7704136" cy="593725"/>
        </p:xfrm>
        <a:graphic>
          <a:graphicData uri="http://schemas.openxmlformats.org/drawingml/2006/table">
            <a:tbl>
              <a:tblPr/>
              <a:tblGrid>
                <a:gridCol w="591527"/>
                <a:gridCol w="592956"/>
                <a:gridCol w="592955"/>
                <a:gridCol w="592956"/>
                <a:gridCol w="591527"/>
                <a:gridCol w="592955"/>
                <a:gridCol w="592956"/>
                <a:gridCol w="592955"/>
                <a:gridCol w="591527"/>
                <a:gridCol w="592956"/>
                <a:gridCol w="592955"/>
                <a:gridCol w="592956"/>
                <a:gridCol w="59295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19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22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23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23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23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26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26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27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28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29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30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31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32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65" name="Group 57"/>
          <p:cNvGraphicFramePr>
            <a:graphicFrameLocks noGrp="1"/>
          </p:cNvGraphicFramePr>
          <p:nvPr/>
        </p:nvGraphicFramePr>
        <p:xfrm>
          <a:off x="685800" y="5051425"/>
          <a:ext cx="7805736" cy="593725"/>
        </p:xfrm>
        <a:graphic>
          <a:graphicData uri="http://schemas.openxmlformats.org/drawingml/2006/table">
            <a:tbl>
              <a:tblPr/>
              <a:tblGrid>
                <a:gridCol w="780145"/>
                <a:gridCol w="780145"/>
                <a:gridCol w="781574"/>
                <a:gridCol w="780145"/>
                <a:gridCol w="780145"/>
                <a:gridCol w="781573"/>
                <a:gridCol w="780145"/>
                <a:gridCol w="781574"/>
                <a:gridCol w="780145"/>
                <a:gridCol w="780145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45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68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74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75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76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82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82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91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93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98</a:t>
                      </a:r>
                    </a:p>
                  </a:txBody>
                  <a:tcPr marL="34292" marR="34292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4325938" y="4251325"/>
            <a:ext cx="474662" cy="549275"/>
            <a:chOff x="95" y="0"/>
            <a:chExt cx="332" cy="384"/>
          </a:xfrm>
        </p:grpSpPr>
        <p:sp>
          <p:nvSpPr>
            <p:cNvPr id="25674" name="Rectangle 100"/>
            <p:cNvSpPr>
              <a:spLocks/>
            </p:cNvSpPr>
            <p:nvPr/>
          </p:nvSpPr>
          <p:spPr bwMode="auto">
            <a:xfrm>
              <a:off x="95" y="190"/>
              <a:ext cx="3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FF00"/>
                  </a:solidFill>
                  <a:ea typeface="Palatino" charset="0"/>
                  <a:cs typeface="Palatino" charset="0"/>
                </a:rPr>
                <a:t>med</a:t>
              </a:r>
            </a:p>
          </p:txBody>
        </p:sp>
        <p:sp>
          <p:nvSpPr>
            <p:cNvPr id="25675" name="Line 101"/>
            <p:cNvSpPr>
              <a:spLocks noChangeShapeType="1"/>
            </p:cNvSpPr>
            <p:nvPr/>
          </p:nvSpPr>
          <p:spPr bwMode="auto">
            <a:xfrm>
              <a:off x="282" y="0"/>
              <a:ext cx="0" cy="16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6272213" y="4251325"/>
            <a:ext cx="892175" cy="549275"/>
            <a:chOff x="212" y="0"/>
            <a:chExt cx="624" cy="384"/>
          </a:xfrm>
        </p:grpSpPr>
        <p:sp>
          <p:nvSpPr>
            <p:cNvPr id="25672" name="Rectangle 103"/>
            <p:cNvSpPr>
              <a:spLocks/>
            </p:cNvSpPr>
            <p:nvPr/>
          </p:nvSpPr>
          <p:spPr bwMode="auto">
            <a:xfrm>
              <a:off x="212" y="190"/>
              <a:ext cx="62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FF00"/>
                  </a:solidFill>
                  <a:ea typeface="Palatino" charset="0"/>
                  <a:cs typeface="Palatino" charset="0"/>
                </a:rPr>
                <a:t>Q3=29.5</a:t>
              </a:r>
            </a:p>
          </p:txBody>
        </p:sp>
        <p:sp>
          <p:nvSpPr>
            <p:cNvPr id="25673" name="Line 104"/>
            <p:cNvSpPr>
              <a:spLocks noChangeShapeType="1"/>
            </p:cNvSpPr>
            <p:nvPr/>
          </p:nvSpPr>
          <p:spPr bwMode="auto">
            <a:xfrm>
              <a:off x="469" y="0"/>
              <a:ext cx="0" cy="16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05"/>
          <p:cNvGrpSpPr>
            <a:grpSpLocks/>
          </p:cNvGrpSpPr>
          <p:nvPr/>
        </p:nvGrpSpPr>
        <p:grpSpPr bwMode="auto">
          <a:xfrm>
            <a:off x="2133600" y="4251325"/>
            <a:ext cx="1096963" cy="701675"/>
            <a:chOff x="120" y="0"/>
            <a:chExt cx="768" cy="491"/>
          </a:xfrm>
        </p:grpSpPr>
        <p:sp>
          <p:nvSpPr>
            <p:cNvPr id="25670" name="Rectangle 106"/>
            <p:cNvSpPr>
              <a:spLocks/>
            </p:cNvSpPr>
            <p:nvPr/>
          </p:nvSpPr>
          <p:spPr bwMode="auto">
            <a:xfrm>
              <a:off x="120" y="123"/>
              <a:ext cx="76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FF00"/>
                  </a:solidFill>
                  <a:ea typeface="Palatino" charset="0"/>
                  <a:cs typeface="Palatino" charset="0"/>
                </a:rPr>
                <a:t>Q1=23</a:t>
              </a:r>
            </a:p>
          </p:txBody>
        </p:sp>
        <p:sp>
          <p:nvSpPr>
            <p:cNvPr id="25671" name="Line 107"/>
            <p:cNvSpPr>
              <a:spLocks noChangeShapeType="1"/>
            </p:cNvSpPr>
            <p:nvPr/>
          </p:nvSpPr>
          <p:spPr bwMode="auto">
            <a:xfrm>
              <a:off x="378" y="0"/>
              <a:ext cx="0" cy="16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08"/>
          <p:cNvGrpSpPr>
            <a:grpSpLocks/>
          </p:cNvGrpSpPr>
          <p:nvPr/>
        </p:nvGrpSpPr>
        <p:grpSpPr bwMode="auto">
          <a:xfrm>
            <a:off x="2479675" y="5749925"/>
            <a:ext cx="4225925" cy="650875"/>
            <a:chOff x="74" y="0"/>
            <a:chExt cx="2957" cy="456"/>
          </a:xfrm>
        </p:grpSpPr>
        <p:sp>
          <p:nvSpPr>
            <p:cNvPr id="25662" name="Rectangle 109"/>
            <p:cNvSpPr>
              <a:spLocks/>
            </p:cNvSpPr>
            <p:nvPr/>
          </p:nvSpPr>
          <p:spPr bwMode="auto">
            <a:xfrm>
              <a:off x="1165" y="262"/>
              <a:ext cx="60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FF00"/>
                  </a:solidFill>
                  <a:ea typeface="Palatino" charset="0"/>
                  <a:cs typeface="Palatino" charset="0"/>
                </a:rPr>
                <a:t>med=79</a:t>
              </a:r>
            </a:p>
          </p:txBody>
        </p:sp>
        <p:sp>
          <p:nvSpPr>
            <p:cNvPr id="25663" name="Line 110"/>
            <p:cNvSpPr>
              <a:spLocks noChangeShapeType="1"/>
            </p:cNvSpPr>
            <p:nvPr/>
          </p:nvSpPr>
          <p:spPr bwMode="auto">
            <a:xfrm>
              <a:off x="1546" y="0"/>
              <a:ext cx="0" cy="16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64" name="Group 111"/>
            <p:cNvGrpSpPr>
              <a:grpSpLocks/>
            </p:cNvGrpSpPr>
            <p:nvPr/>
          </p:nvGrpSpPr>
          <p:grpSpPr bwMode="auto">
            <a:xfrm>
              <a:off x="74" y="0"/>
              <a:ext cx="215" cy="456"/>
              <a:chOff x="74" y="0"/>
              <a:chExt cx="215" cy="456"/>
            </a:xfrm>
          </p:grpSpPr>
          <p:sp>
            <p:nvSpPr>
              <p:cNvPr id="25668" name="Rectangle 112"/>
              <p:cNvSpPr>
                <a:spLocks/>
              </p:cNvSpPr>
              <p:nvPr/>
            </p:nvSpPr>
            <p:spPr bwMode="auto">
              <a:xfrm>
                <a:off x="74" y="262"/>
                <a:ext cx="215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FF00"/>
                    </a:solidFill>
                    <a:ea typeface="Palatino" charset="0"/>
                    <a:cs typeface="Palatino" charset="0"/>
                  </a:rPr>
                  <a:t>Q1</a:t>
                </a:r>
              </a:p>
            </p:txBody>
          </p:sp>
          <p:sp>
            <p:nvSpPr>
              <p:cNvPr id="25669" name="Line 113"/>
              <p:cNvSpPr>
                <a:spLocks noChangeShapeType="1"/>
              </p:cNvSpPr>
              <p:nvPr/>
            </p:nvSpPr>
            <p:spPr bwMode="auto">
              <a:xfrm>
                <a:off x="186" y="0"/>
                <a:ext cx="0" cy="165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65" name="Group 114"/>
            <p:cNvGrpSpPr>
              <a:grpSpLocks/>
            </p:cNvGrpSpPr>
            <p:nvPr/>
          </p:nvGrpSpPr>
          <p:grpSpPr bwMode="auto">
            <a:xfrm>
              <a:off x="2816" y="0"/>
              <a:ext cx="215" cy="456"/>
              <a:chOff x="88" y="0"/>
              <a:chExt cx="215" cy="456"/>
            </a:xfrm>
          </p:grpSpPr>
          <p:sp>
            <p:nvSpPr>
              <p:cNvPr id="25666" name="Rectangle 115"/>
              <p:cNvSpPr>
                <a:spLocks/>
              </p:cNvSpPr>
              <p:nvPr/>
            </p:nvSpPr>
            <p:spPr bwMode="auto">
              <a:xfrm>
                <a:off x="88" y="262"/>
                <a:ext cx="215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FF00"/>
                    </a:solidFill>
                    <a:ea typeface="Palatino" charset="0"/>
                    <a:cs typeface="Palatino" charset="0"/>
                  </a:rPr>
                  <a:t>Q3</a:t>
                </a:r>
              </a:p>
            </p:txBody>
          </p:sp>
          <p:sp>
            <p:nvSpPr>
              <p:cNvPr id="25667" name="Line 116"/>
              <p:cNvSpPr>
                <a:spLocks noChangeShapeType="1"/>
              </p:cNvSpPr>
              <p:nvPr/>
            </p:nvSpPr>
            <p:spPr bwMode="auto">
              <a:xfrm>
                <a:off x="186" y="0"/>
                <a:ext cx="0" cy="165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4404992" presetClass="entr" presetSubtype="604439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4404992" presetClass="entr" presetSubtype="604439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4404992" presetClass="entr" presetSubtype="746146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4404992" presetClass="entr" presetSubtype="7461456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4404992" presetClass="entr" presetSubtype="6044385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4404992" presetClass="entr" presetSubtype="7461482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6050"/>
            <a:ext cx="8229600" cy="715963"/>
          </a:xfrm>
        </p:spPr>
        <p:txBody>
          <a:bodyPr/>
          <a:lstStyle/>
          <a:p>
            <a:r>
              <a:rPr lang="en-US" altLang="en-US" smtClean="0"/>
              <a:t>Example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</p:spPr>
        <p:txBody>
          <a:bodyPr/>
          <a:lstStyle/>
          <a:p>
            <a:pPr marL="609600" indent="-609600">
              <a:spcBef>
                <a:spcPts val="600"/>
              </a:spcBef>
              <a:buFontTx/>
              <a:buNone/>
            </a:pPr>
            <a:r>
              <a:rPr lang="en-US" altLang="en-US" sz="2800" smtClean="0"/>
              <a:t>Which of the following measures of spread are resistant?</a:t>
            </a:r>
          </a:p>
          <a:p>
            <a:pPr marL="609600" indent="-609600">
              <a:spcBef>
                <a:spcPts val="600"/>
              </a:spcBef>
              <a:buFontTx/>
              <a:buNone/>
            </a:pPr>
            <a:endParaRPr lang="en-US" altLang="en-US" sz="1400" smtClean="0"/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r>
              <a:rPr lang="en-US" altLang="en-US" sz="2800" smtClean="0"/>
              <a:t>Range</a:t>
            </a:r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endParaRPr lang="en-US" altLang="en-US" sz="1600" smtClean="0"/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r>
              <a:rPr lang="en-US" altLang="en-US" sz="2800" smtClean="0"/>
              <a:t>Variance</a:t>
            </a:r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endParaRPr lang="en-US" altLang="en-US" sz="1600" smtClean="0"/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r>
              <a:rPr lang="en-US" altLang="en-US" sz="2800" smtClean="0"/>
              <a:t>Standard Deviation</a:t>
            </a:r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endParaRPr lang="en-US" altLang="en-US" sz="1600" smtClean="0"/>
          </a:p>
          <a:p>
            <a:pPr marL="609600" indent="-609600">
              <a:spcBef>
                <a:spcPts val="600"/>
              </a:spcBef>
              <a:buFontTx/>
              <a:buAutoNum type="arabicPeriod"/>
            </a:pPr>
            <a:r>
              <a:rPr lang="en-US" altLang="en-US" sz="2800" smtClean="0"/>
              <a:t>Interquartile Range (IQR)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34100" y="2438400"/>
            <a:ext cx="2254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Not  Resistant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76963" y="3317875"/>
            <a:ext cx="2170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Not Resistant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76963" y="4108450"/>
            <a:ext cx="21701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Not Resistant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75413" y="4953000"/>
            <a:ext cx="1571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FF00"/>
                </a:solidFill>
              </a:rPr>
              <a:t>Resistant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Travel times to work for 20 randomly selected New Yorkers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9125" y="2919413"/>
          <a:ext cx="7666038" cy="304800"/>
        </p:xfrm>
        <a:graphic>
          <a:graphicData uri="http://schemas.openxmlformats.org/drawingml/2006/table">
            <a:tbl>
              <a:tblPr/>
              <a:tblGrid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1665288"/>
            <a:ext cx="2449513" cy="368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Example, page 57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300" y="2101850"/>
          <a:ext cx="7666038" cy="304800"/>
        </p:xfrm>
        <a:graphic>
          <a:graphicData uri="http://schemas.openxmlformats.org/drawingml/2006/table">
            <a:tbl>
              <a:tblPr/>
              <a:tblGrid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2300" y="2919413"/>
          <a:ext cx="7666038" cy="304800"/>
        </p:xfrm>
        <a:graphic>
          <a:graphicData uri="http://schemas.openxmlformats.org/drawingml/2006/table">
            <a:tbl>
              <a:tblPr/>
              <a:tblGrid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3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3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881438" y="3213100"/>
            <a:ext cx="1143000" cy="868363"/>
            <a:chOff x="3589063" y="2770994"/>
            <a:chExt cx="1143690" cy="868571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3890174" y="3040139"/>
              <a:ext cx="539879" cy="1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589063" y="3269588"/>
              <a:ext cx="1143690" cy="3699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>
                  <a:solidFill>
                    <a:srgbClr val="000000"/>
                  </a:solidFill>
                  <a:ea typeface="ＭＳ Ｐゴシック" pitchFamily="-111" charset="-128"/>
                </a:rPr>
                <a:t>M </a:t>
              </a:r>
              <a:r>
                <a:rPr lang="en-US">
                  <a:solidFill>
                    <a:srgbClr val="000000"/>
                  </a:solidFill>
                  <a:ea typeface="ＭＳ Ｐゴシック" pitchFamily="-111" charset="-128"/>
                </a:rPr>
                <a:t>= 22.5</a:t>
              </a:r>
              <a:endParaRPr lang="en-US" i="1">
                <a:solidFill>
                  <a:srgbClr val="000000"/>
                </a:solidFill>
                <a:ea typeface="ＭＳ Ｐゴシック" pitchFamily="-111" charset="-128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73288" y="2449513"/>
            <a:ext cx="4487862" cy="422275"/>
            <a:chOff x="1881098" y="1965741"/>
            <a:chExt cx="4488029" cy="421860"/>
          </a:xfrm>
        </p:grpSpPr>
        <p:sp>
          <p:nvSpPr>
            <p:cNvPr id="13" name="Down Arrow 12"/>
            <p:cNvSpPr/>
            <p:nvPr/>
          </p:nvSpPr>
          <p:spPr>
            <a:xfrm>
              <a:off x="4071930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6159569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1881098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5862638" y="3213100"/>
            <a:ext cx="1096962" cy="868363"/>
            <a:chOff x="3642357" y="2770993"/>
            <a:chExt cx="1097161" cy="868660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3889214" y="3040166"/>
              <a:ext cx="539935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642357" y="3270233"/>
              <a:ext cx="1097161" cy="36942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chemeClr val="tx1"/>
                  </a:solidFill>
                  <a:ea typeface="ＭＳ Ｐゴシック" pitchFamily="-111" charset="-128"/>
                </a:rPr>
                <a:t>Q</a:t>
              </a:r>
              <a:r>
                <a:rPr lang="en-US" i="1" baseline="-25000" dirty="0">
                  <a:solidFill>
                    <a:schemeClr val="tx1"/>
                  </a:solidFill>
                  <a:ea typeface="ＭＳ Ｐゴシック" pitchFamily="-111" charset="-128"/>
                </a:rPr>
                <a:t>3</a:t>
              </a:r>
              <a:r>
                <a:rPr lang="en-US" dirty="0">
                  <a:solidFill>
                    <a:schemeClr val="tx1"/>
                  </a:solidFill>
                  <a:ea typeface="ＭＳ Ｐゴシック" pitchFamily="-111" charset="-128"/>
                </a:rPr>
                <a:t>= 42.5</a:t>
              </a:r>
              <a:endParaRPr lang="en-US" i="1" dirty="0">
                <a:solidFill>
                  <a:schemeClr val="tx1"/>
                </a:solidFill>
                <a:ea typeface="ＭＳ Ｐゴシック" pitchFamily="-111" charset="-128"/>
              </a:endParaRP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2114550" y="3224213"/>
            <a:ext cx="968375" cy="868362"/>
            <a:chOff x="3735428" y="2770994"/>
            <a:chExt cx="968727" cy="868660"/>
          </a:xfrm>
        </p:grpSpPr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3890272" y="3040167"/>
              <a:ext cx="539935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735428" y="3270233"/>
              <a:ext cx="968727" cy="369421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>
                  <a:solidFill>
                    <a:srgbClr val="C00000"/>
                  </a:solidFill>
                  <a:ea typeface="ＭＳ Ｐゴシック" pitchFamily="-111" charset="-128"/>
                </a:rPr>
                <a:t>Q</a:t>
              </a:r>
              <a:r>
                <a:rPr lang="en-US" i="1" baseline="-25000">
                  <a:solidFill>
                    <a:srgbClr val="C00000"/>
                  </a:solidFill>
                  <a:ea typeface="ＭＳ Ｐゴシック" pitchFamily="-111" charset="-128"/>
                </a:rPr>
                <a:t>1</a:t>
              </a:r>
              <a:r>
                <a:rPr lang="en-US" i="1">
                  <a:solidFill>
                    <a:srgbClr val="C00000"/>
                  </a:solidFill>
                  <a:ea typeface="ＭＳ Ｐゴシック" pitchFamily="-111" charset="-128"/>
                </a:rPr>
                <a:t> </a:t>
              </a:r>
              <a:r>
                <a:rPr lang="en-US">
                  <a:solidFill>
                    <a:srgbClr val="C00000"/>
                  </a:solidFill>
                  <a:ea typeface="ＭＳ Ｐゴシック" pitchFamily="-111" charset="-128"/>
                </a:rPr>
                <a:t>= 15</a:t>
              </a:r>
              <a:endParaRPr lang="en-US" i="1">
                <a:solidFill>
                  <a:srgbClr val="C00000"/>
                </a:solidFill>
                <a:ea typeface="ＭＳ Ｐゴシック" pitchFamily="-111" charset="-128"/>
              </a:endParaRP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65425" y="4406900"/>
            <a:ext cx="35941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i="1"/>
              <a:t>IQR</a:t>
            </a:r>
            <a:r>
              <a:rPr lang="en-US" altLang="en-US" sz="2800"/>
              <a:t>	= </a:t>
            </a:r>
            <a:r>
              <a:rPr lang="en-US" altLang="en-US" sz="2800" i="1"/>
              <a:t>Q</a:t>
            </a:r>
            <a:r>
              <a:rPr lang="en-US" altLang="en-US" sz="2800" i="1" baseline="-25000"/>
              <a:t>3</a:t>
            </a:r>
            <a:r>
              <a:rPr lang="en-US" altLang="en-US" sz="2800" i="1"/>
              <a:t> – Q</a:t>
            </a:r>
            <a:r>
              <a:rPr lang="en-US" altLang="en-US" sz="2800" i="1" baseline="-25000"/>
              <a:t>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	= </a:t>
            </a:r>
            <a:r>
              <a:rPr lang="en-US" altLang="en-US" sz="2800">
                <a:solidFill>
                  <a:srgbClr val="1A847F"/>
                </a:solidFill>
              </a:rPr>
              <a:t>42.5 </a:t>
            </a:r>
            <a:r>
              <a:rPr lang="en-US" altLang="en-US" sz="2800"/>
              <a:t>– </a:t>
            </a:r>
            <a:r>
              <a:rPr lang="en-US" altLang="en-US" sz="2800">
                <a:solidFill>
                  <a:srgbClr val="B31220"/>
                </a:solidFill>
              </a:rPr>
              <a:t>15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		= 27.5 minutes</a:t>
            </a:r>
          </a:p>
        </p:txBody>
      </p:sp>
      <p:sp>
        <p:nvSpPr>
          <p:cNvPr id="23" name="TextBox 28"/>
          <p:cNvSpPr txBox="1">
            <a:spLocks noChangeArrowheads="1"/>
          </p:cNvSpPr>
          <p:nvPr/>
        </p:nvSpPr>
        <p:spPr bwMode="auto">
          <a:xfrm>
            <a:off x="723900" y="5811838"/>
            <a:ext cx="7699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000" i="1">
                <a:solidFill>
                  <a:srgbClr val="FFFF00"/>
                </a:solidFill>
              </a:rPr>
              <a:t>Interpretation</a:t>
            </a:r>
            <a:r>
              <a:rPr lang="en-US" altLang="en-US" sz="2000">
                <a:solidFill>
                  <a:srgbClr val="FFFF00"/>
                </a:solidFill>
              </a:rPr>
              <a:t>: </a:t>
            </a:r>
            <a:r>
              <a:rPr lang="en-US" altLang="en-US" sz="2000"/>
              <a:t>The range of the middle half of travel times for the New Yorkers in the sample is 27.5 minutes.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892175" y="73025"/>
            <a:ext cx="7361238" cy="869950"/>
          </a:xfrm>
        </p:spPr>
        <p:txBody>
          <a:bodyPr/>
          <a:lstStyle/>
          <a:p>
            <a:r>
              <a:rPr lang="en-US" altLang="en-US" smtClean="0"/>
              <a:t>Determining Outliers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3700" y="1965325"/>
            <a:ext cx="8367713" cy="3116263"/>
          </a:xfrm>
        </p:spPr>
        <p:txBody>
          <a:bodyPr/>
          <a:lstStyle/>
          <a:p>
            <a:pPr marL="549275">
              <a:buFontTx/>
              <a:buBlip>
                <a:blip r:embed="rId2"/>
              </a:buBlip>
            </a:pPr>
            <a:r>
              <a:rPr lang="en-US" altLang="en-US" smtClean="0"/>
              <a:t>InterQuartile Range “IQR”: Distance between Q1 and Q3.  Resistant measure of spread...only measures middle 50% of data.</a:t>
            </a:r>
          </a:p>
          <a:p>
            <a:pPr marL="857250" lvl="1">
              <a:buFontTx/>
              <a:buBlip>
                <a:blip r:embed="rId2"/>
              </a:buBlip>
            </a:pPr>
            <a:r>
              <a:rPr lang="en-US" altLang="en-US" sz="2400" smtClean="0"/>
              <a:t>IQR = Q3 - Q1   {width of the “box” in a boxplot}</a:t>
            </a:r>
          </a:p>
          <a:p>
            <a:pPr marL="857250" lvl="1">
              <a:buFontTx/>
              <a:buBlip>
                <a:blip r:embed="rId2"/>
              </a:buBlip>
            </a:pPr>
            <a:endParaRPr lang="en-US" altLang="en-US" sz="2400" smtClean="0">
              <a:ea typeface="ヒラギノ角ゴ Pro W6" charset="0"/>
              <a:cs typeface="ヒラギノ角ゴ Pro W6" charset="0"/>
            </a:endParaRPr>
          </a:p>
          <a:p>
            <a:pPr marL="549275">
              <a:buFontTx/>
              <a:buBlip>
                <a:blip r:embed="rId2"/>
              </a:buBlip>
            </a:pPr>
            <a:r>
              <a:rPr lang="en-US" altLang="en-US" smtClean="0"/>
              <a:t>1.5 IQR Rule: If an observation falls more than 1.5 IQRs above Q3 or below Q1, it is an outlier.</a:t>
            </a:r>
          </a:p>
        </p:txBody>
      </p:sp>
      <p:sp>
        <p:nvSpPr>
          <p:cNvPr id="28676" name="Rectangle 3"/>
          <p:cNvSpPr>
            <a:spLocks/>
          </p:cNvSpPr>
          <p:nvPr/>
        </p:nvSpPr>
        <p:spPr bwMode="auto">
          <a:xfrm>
            <a:off x="3155950" y="914400"/>
            <a:ext cx="2819400" cy="838200"/>
          </a:xfrm>
          <a:prstGeom prst="rect">
            <a:avLst/>
          </a:prstGeom>
          <a:noFill/>
          <a:ln>
            <a:noFill/>
          </a:ln>
          <a:effectLst>
            <a:outerShdw dist="12699" dir="54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>
                <a:solidFill>
                  <a:srgbClr val="FFFF00"/>
                </a:solidFill>
                <a:latin typeface="American Typewriter" charset="0"/>
                <a:ea typeface="American Typewriter" charset="0"/>
                <a:cs typeface="American Typewriter" charset="0"/>
                <a:sym typeface="American Typewriter" charset="0"/>
              </a:rPr>
              <a:t>“1.5 </a:t>
            </a:r>
            <a:r>
              <a:rPr lang="en-US" altLang="en-US" sz="2800" b="1">
                <a:solidFill>
                  <a:srgbClr val="FFFF00"/>
                </a:solidFill>
                <a:latin typeface="American Typewriter" charset="0"/>
                <a:ea typeface="American Typewriter" charset="0"/>
                <a:cs typeface="American Typewriter" charset="0"/>
                <a:sym typeface="Symbol" pitchFamily="18" charset="2"/>
              </a:rPr>
              <a:t></a:t>
            </a:r>
            <a:r>
              <a:rPr lang="en-US" altLang="en-US" sz="2800" b="1">
                <a:solidFill>
                  <a:srgbClr val="FFFF00"/>
                </a:solidFill>
                <a:latin typeface="American Typewriter" charset="0"/>
                <a:ea typeface="American Typewriter" charset="0"/>
                <a:cs typeface="American Typewriter" charset="0"/>
                <a:sym typeface="American Typewriter" charset="0"/>
              </a:rPr>
              <a:t> IQR Rule”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276225" y="5429250"/>
            <a:ext cx="8777288" cy="982663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b="1" i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alatino" charset="0"/>
                <a:cs typeface="Palatino" charset="0"/>
              </a:rPr>
              <a:t>Why 1.5?  According to John </a:t>
            </a:r>
            <a:r>
              <a:rPr lang="en-US" b="1" i="1" dirty="0" err="1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alatino" charset="0"/>
                <a:cs typeface="Palatino" charset="0"/>
              </a:rPr>
              <a:t>Tukey</a:t>
            </a:r>
            <a:r>
              <a:rPr lang="en-US" b="1" i="1" dirty="0">
                <a:solidFill>
                  <a:srgbClr val="CC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Palatino" charset="0"/>
                <a:cs typeface="Palatino" charset="0"/>
              </a:rPr>
              <a:t>, 1 IQR seemed like too little and 2 IQRs seemed like too much...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4406528" presetClass="entr" presetSubtype="746318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4406528" presetClass="entr" presetSubtype="746318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4406528" presetClass="entr" presetSubtype="746318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4406528" presetClass="entr" presetSubtype="724099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5" autoUpdateAnimBg="0"/>
      <p:bldP spid="1946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887413" y="60325"/>
            <a:ext cx="7361237" cy="833438"/>
          </a:xfrm>
        </p:spPr>
        <p:txBody>
          <a:bodyPr/>
          <a:lstStyle/>
          <a:p>
            <a:r>
              <a:rPr lang="en-US" altLang="en-US" smtClean="0"/>
              <a:t>Outliers:   1.5 </a:t>
            </a:r>
            <a:r>
              <a:rPr lang="en-US" altLang="en-US" smtClean="0">
                <a:sym typeface="Symbol" pitchFamily="18" charset="2"/>
              </a:rPr>
              <a:t></a:t>
            </a:r>
            <a:r>
              <a:rPr lang="en-US" altLang="en-US" smtClean="0"/>
              <a:t> IQR Rule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4953000"/>
          </a:xfrm>
        </p:spPr>
        <p:txBody>
          <a:bodyPr/>
          <a:lstStyle/>
          <a:p>
            <a:pPr marL="555625" indent="-327025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mtClean="0"/>
              <a:t>To determine outliers:</a:t>
            </a:r>
          </a:p>
          <a:p>
            <a:pPr marL="1114425" lvl="1" indent="-577850">
              <a:lnSpc>
                <a:spcPct val="120000"/>
              </a:lnSpc>
              <a:spcBef>
                <a:spcPts val="88"/>
              </a:spcBef>
              <a:buFontTx/>
              <a:buAutoNum type="arabicPeriod"/>
            </a:pPr>
            <a:r>
              <a:rPr lang="en-US" altLang="en-US" sz="2400" smtClean="0"/>
              <a:t>Find 5 Number Summary</a:t>
            </a:r>
          </a:p>
          <a:p>
            <a:pPr marL="1114425" lvl="1" indent="-577850">
              <a:lnSpc>
                <a:spcPct val="120000"/>
              </a:lnSpc>
              <a:spcBef>
                <a:spcPts val="88"/>
              </a:spcBef>
              <a:buFontTx/>
              <a:buAutoNum type="arabicPeriod"/>
            </a:pPr>
            <a:r>
              <a:rPr lang="en-US" altLang="en-US" sz="2400" smtClean="0"/>
              <a:t>Determine IQR</a:t>
            </a:r>
          </a:p>
          <a:p>
            <a:pPr marL="1114425" lvl="1" indent="-577850">
              <a:lnSpc>
                <a:spcPct val="120000"/>
              </a:lnSpc>
              <a:spcBef>
                <a:spcPts val="88"/>
              </a:spcBef>
              <a:buFontTx/>
              <a:buAutoNum type="arabicPeriod"/>
            </a:pPr>
            <a:r>
              <a:rPr lang="en-US" altLang="en-US" sz="2400" smtClean="0"/>
              <a:t>Multiply 1.5 </a:t>
            </a:r>
            <a:r>
              <a:rPr lang="en-US" altLang="en-US" sz="2400" smtClean="0">
                <a:sym typeface="Symbol" pitchFamily="18" charset="2"/>
              </a:rPr>
              <a:t> </a:t>
            </a:r>
            <a:r>
              <a:rPr lang="en-US" altLang="en-US" sz="2400" smtClean="0"/>
              <a:t>IQR</a:t>
            </a:r>
          </a:p>
          <a:p>
            <a:pPr marL="1114425" lvl="1" indent="-577850">
              <a:lnSpc>
                <a:spcPct val="120000"/>
              </a:lnSpc>
              <a:spcBef>
                <a:spcPts val="88"/>
              </a:spcBef>
              <a:buFontTx/>
              <a:buAutoNum type="arabicPeriod"/>
            </a:pPr>
            <a:r>
              <a:rPr lang="en-US" altLang="en-US" sz="2400" smtClean="0"/>
              <a:t>Set up “fences”  </a:t>
            </a:r>
          </a:p>
          <a:p>
            <a:pPr marL="1719263" lvl="2" indent="-517525">
              <a:lnSpc>
                <a:spcPct val="120000"/>
              </a:lnSpc>
              <a:spcBef>
                <a:spcPts val="88"/>
              </a:spcBef>
              <a:buFontTx/>
              <a:buAutoNum type="alphaUcPeriod"/>
            </a:pPr>
            <a:r>
              <a:rPr lang="en-US" altLang="en-US" sz="2400" smtClean="0"/>
              <a:t>Lower Fence: Q1 - (1.5</a:t>
            </a:r>
            <a:r>
              <a:rPr lang="en-US" altLang="en-US" sz="2400" smtClean="0">
                <a:sym typeface="Symbol" pitchFamily="18" charset="2"/>
              </a:rPr>
              <a:t>  </a:t>
            </a:r>
            <a:r>
              <a:rPr lang="en-US" altLang="en-US" sz="2400" smtClean="0"/>
              <a:t>IQR)</a:t>
            </a:r>
          </a:p>
          <a:p>
            <a:pPr marL="1719263" lvl="2" indent="-517525">
              <a:lnSpc>
                <a:spcPct val="120000"/>
              </a:lnSpc>
              <a:spcBef>
                <a:spcPts val="88"/>
              </a:spcBef>
              <a:buFontTx/>
              <a:buAutoNum type="alphaUcPeriod"/>
            </a:pPr>
            <a:r>
              <a:rPr lang="en-US" altLang="en-US" sz="2400" smtClean="0"/>
              <a:t>Upper Fence: Q3 + (1.5</a:t>
            </a:r>
            <a:r>
              <a:rPr lang="en-US" altLang="en-US" sz="2400" smtClean="0">
                <a:sym typeface="Symbol" pitchFamily="18" charset="2"/>
              </a:rPr>
              <a:t>  </a:t>
            </a:r>
            <a:r>
              <a:rPr lang="en-US" altLang="en-US" sz="2400" smtClean="0"/>
              <a:t>IQR)</a:t>
            </a:r>
          </a:p>
          <a:p>
            <a:pPr marL="1114425" lvl="1" indent="-577850">
              <a:lnSpc>
                <a:spcPct val="120000"/>
              </a:lnSpc>
              <a:spcBef>
                <a:spcPts val="88"/>
              </a:spcBef>
              <a:buFontTx/>
              <a:buAutoNum type="arabicPeriod"/>
            </a:pPr>
            <a:r>
              <a:rPr lang="en-US" altLang="en-US" sz="2400" smtClean="0"/>
              <a:t>Observations “outside” the fences are outliers.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 part 2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mtClean="0">
                <a:ea typeface="ＭＳ Ｐゴシック" pitchFamily="-111" charset="-128"/>
              </a:rPr>
              <a:t>In addition to serving as a measure of spread, the interquartile range (IQR) is used as part of a rule of thumb for identifying outliers.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78196" y="6311947"/>
            <a:ext cx="708972" cy="24701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9300" y="2185988"/>
            <a:ext cx="7400925" cy="143033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E81F30"/>
                </a:solidFill>
                <a:ea typeface="ＭＳ Ｐゴシック" pitchFamily="-111" charset="-128"/>
              </a:rPr>
              <a:t>Definition:</a:t>
            </a:r>
          </a:p>
          <a:p>
            <a:pPr>
              <a:defRPr/>
            </a:pPr>
            <a:endParaRPr lang="en-US" sz="5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spcAft>
                <a:spcPts val="1200"/>
              </a:spcAft>
              <a:defRPr/>
            </a:pPr>
            <a:r>
              <a:rPr lang="en-US" b="1" dirty="0">
                <a:solidFill>
                  <a:srgbClr val="FFFF00"/>
                </a:solidFill>
                <a:ea typeface="ＭＳ Ｐゴシック" pitchFamily="-111" charset="-128"/>
              </a:rPr>
              <a:t>The 1.5 x IQR Rule for Outliers</a:t>
            </a:r>
          </a:p>
          <a:p>
            <a:pPr>
              <a:spcAft>
                <a:spcPts val="1200"/>
              </a:spcAft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Call an observation an outlier if it falls more than 1.5 x IQR above the third quartile or below the first quartile.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713" y="3668713"/>
            <a:ext cx="2449512" cy="368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0000"/>
                </a:solidFill>
                <a:ea typeface="ＭＳ Ｐゴシック" pitchFamily="-111" charset="-128"/>
                <a:cs typeface="ＭＳ Ｐゴシック" pitchFamily="-111" charset="-128"/>
              </a:rPr>
              <a:t>Example, page 57</a:t>
            </a:r>
          </a:p>
        </p:txBody>
      </p:sp>
      <p:sp>
        <p:nvSpPr>
          <p:cNvPr id="7" name="TextBox 28"/>
          <p:cNvSpPr txBox="1">
            <a:spLocks noChangeArrowheads="1"/>
          </p:cNvSpPr>
          <p:nvPr/>
        </p:nvSpPr>
        <p:spPr bwMode="auto">
          <a:xfrm>
            <a:off x="620713" y="4037013"/>
            <a:ext cx="6099175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800" b="0"/>
              <a:t>In the New York travel time data, we found </a:t>
            </a:r>
            <a:r>
              <a:rPr lang="en-US" altLang="en-US" sz="1800" b="0" i="1"/>
              <a:t>Q</a:t>
            </a:r>
            <a:r>
              <a:rPr lang="en-US" altLang="en-US" sz="1800" b="0" i="1" baseline="-25000"/>
              <a:t>1</a:t>
            </a:r>
            <a:r>
              <a:rPr lang="en-US" altLang="en-US" sz="1800" b="0"/>
              <a:t>=15 minutes, </a:t>
            </a:r>
            <a:r>
              <a:rPr lang="en-US" altLang="en-US" sz="1800" b="0" i="1"/>
              <a:t>Q</a:t>
            </a:r>
            <a:r>
              <a:rPr lang="en-US" altLang="en-US" sz="1800" b="0" i="1" baseline="-25000"/>
              <a:t>3</a:t>
            </a:r>
            <a:r>
              <a:rPr lang="en-US" altLang="en-US" sz="1800" b="0"/>
              <a:t>=42.5 minutes, and </a:t>
            </a:r>
            <a:r>
              <a:rPr lang="en-US" altLang="en-US" sz="1800" b="0" i="1"/>
              <a:t>IQR</a:t>
            </a:r>
            <a:r>
              <a:rPr lang="en-US" altLang="en-US" sz="1800" b="0"/>
              <a:t>=27.5 minutes.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800" b="0"/>
              <a:t>For these data, 1.5 x </a:t>
            </a:r>
            <a:r>
              <a:rPr lang="en-US" altLang="en-US" sz="1800" b="0" i="1"/>
              <a:t>IQR </a:t>
            </a:r>
            <a:r>
              <a:rPr lang="en-US" altLang="en-US" sz="1800" b="0"/>
              <a:t>= 1.5(27.5) = 41.25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800" b="0" i="1"/>
              <a:t>Q</a:t>
            </a:r>
            <a:r>
              <a:rPr lang="en-US" altLang="en-US" sz="1800" b="0" i="1" baseline="-25000"/>
              <a:t>1 </a:t>
            </a:r>
            <a:r>
              <a:rPr lang="en-US" altLang="en-US" sz="1800" b="0"/>
              <a:t>- 1.5 x </a:t>
            </a:r>
            <a:r>
              <a:rPr lang="en-US" altLang="en-US" sz="1800" b="0" i="1"/>
              <a:t>IQR </a:t>
            </a:r>
            <a:r>
              <a:rPr lang="en-US" altLang="en-US" sz="1800" b="0"/>
              <a:t>= 15 – 41.25 = </a:t>
            </a:r>
            <a:r>
              <a:rPr lang="en-US" altLang="en-US" sz="1800"/>
              <a:t>-26.25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800" b="0" i="1"/>
              <a:t>Q</a:t>
            </a:r>
            <a:r>
              <a:rPr lang="en-US" altLang="en-US" sz="1800" b="0" i="1" baseline="-25000"/>
              <a:t>3</a:t>
            </a:r>
            <a:r>
              <a:rPr lang="en-US" altLang="en-US" sz="1800" b="0"/>
              <a:t>+ 1.5 x </a:t>
            </a:r>
            <a:r>
              <a:rPr lang="en-US" altLang="en-US" sz="1800" b="0" i="1"/>
              <a:t>IQR </a:t>
            </a:r>
            <a:r>
              <a:rPr lang="en-US" altLang="en-US" sz="1800" b="0"/>
              <a:t>= 42.5 + 41.25 = </a:t>
            </a:r>
            <a:r>
              <a:rPr lang="en-US" altLang="en-US" sz="1800"/>
              <a:t>83.75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800" b="0"/>
              <a:t>Any travel time shorter  than -26.25 minutes or longer than 83.75 minutes is considered an outlier.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719888" y="4037013"/>
            <a:ext cx="1276350" cy="2586037"/>
            <a:chOff x="6720528" y="4037137"/>
            <a:chExt cx="1275710" cy="2585323"/>
          </a:xfrm>
        </p:grpSpPr>
        <p:sp>
          <p:nvSpPr>
            <p:cNvPr id="30731" name="TextBox 6"/>
            <p:cNvSpPr txBox="1">
              <a:spLocks noChangeArrowheads="1"/>
            </p:cNvSpPr>
            <p:nvPr/>
          </p:nvSpPr>
          <p:spPr bwMode="auto">
            <a:xfrm>
              <a:off x="6720528" y="4037137"/>
              <a:ext cx="1275710" cy="2585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0   5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1   005555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2   0005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3   00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4   005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6   005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0"/>
                <a:t>7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00000"/>
                  </a:solidFill>
                </a:rPr>
                <a:t>8   5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5752347" y="5329005"/>
              <a:ext cx="2585323" cy="1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Calculate </a:t>
            </a:r>
            <a:r>
              <a:rPr lang="en-US" dirty="0"/>
              <a:t>and interpret measures of center (mean, median, </a:t>
            </a:r>
            <a:r>
              <a:rPr lang="en-US" i="1" dirty="0"/>
              <a:t>mode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Calculate </a:t>
            </a:r>
            <a:r>
              <a:rPr lang="en-US" dirty="0"/>
              <a:t>and interpret measures of variability (IQR, standard deviation, </a:t>
            </a:r>
            <a:r>
              <a:rPr lang="en-US" i="1" dirty="0"/>
              <a:t>range</a:t>
            </a:r>
            <a:r>
              <a:rPr lang="en-US" dirty="0"/>
              <a:t>) for a distribution of quantitative data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Explain </a:t>
            </a:r>
            <a:r>
              <a:rPr lang="en-US" dirty="0"/>
              <a:t>how outliers and skewness affect measures of center and variability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Identify outliers using the 1.5 x IQR rule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Make </a:t>
            </a:r>
            <a:r>
              <a:rPr lang="en-US" dirty="0"/>
              <a:t>and interpret boxplots of quantitative data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Use </a:t>
            </a:r>
            <a:r>
              <a:rPr lang="en-US" dirty="0"/>
              <a:t>boxplots and numerical summaries to compare distributions of quantitative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244475" y="150813"/>
            <a:ext cx="8629650" cy="688975"/>
          </a:xfrm>
        </p:spPr>
        <p:txBody>
          <a:bodyPr/>
          <a:lstStyle/>
          <a:p>
            <a:r>
              <a:rPr lang="en-US" altLang="en-US" smtClean="0"/>
              <a:t>5-Number Summary, Boxplots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88375" cy="2971800"/>
          </a:xfrm>
        </p:spPr>
        <p:txBody>
          <a:bodyPr/>
          <a:lstStyle/>
          <a:p>
            <a:pPr marL="549275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rgbClr val="FFFF00"/>
                </a:solidFill>
              </a:rPr>
              <a:t>5 Number </a:t>
            </a:r>
            <a:r>
              <a:rPr lang="en-US" altLang="en-US" smtClean="0"/>
              <a:t>Summary provides a reasonably complete description of the center and spread of distribution</a:t>
            </a:r>
          </a:p>
          <a:p>
            <a:pPr marL="536575" lvl="1" indent="0">
              <a:lnSpc>
                <a:spcPct val="80000"/>
              </a:lnSpc>
              <a:spcBef>
                <a:spcPts val="1800"/>
              </a:spcBef>
              <a:buFontTx/>
              <a:buNone/>
            </a:pPr>
            <a:r>
              <a:rPr lang="en-US" altLang="en-US" sz="2400" smtClean="0">
                <a:solidFill>
                  <a:srgbClr val="800000"/>
                </a:solidFill>
                <a:ea typeface="ヒラギノ角ゴ Pro W6" charset="0"/>
                <a:cs typeface="ヒラギノ角ゴ Pro W6" charset="0"/>
              </a:rPr>
              <a:t/>
            </a:r>
            <a:br>
              <a:rPr lang="en-US" altLang="en-US" sz="2400" smtClean="0">
                <a:solidFill>
                  <a:srgbClr val="800000"/>
                </a:solidFill>
                <a:ea typeface="ヒラギノ角ゴ Pro W6" charset="0"/>
                <a:cs typeface="ヒラギノ角ゴ Pro W6" charset="0"/>
              </a:rPr>
            </a:br>
            <a:endParaRPr lang="en-US" altLang="en-US" sz="2400" smtClean="0">
              <a:solidFill>
                <a:srgbClr val="800000"/>
              </a:solidFill>
              <a:ea typeface="ヒラギノ角ゴ Pro W6" charset="0"/>
              <a:cs typeface="ヒラギノ角ゴ Pro W6" charset="0"/>
            </a:endParaRPr>
          </a:p>
          <a:p>
            <a:pPr marL="549275">
              <a:lnSpc>
                <a:spcPct val="80000"/>
              </a:lnSpc>
              <a:spcBef>
                <a:spcPts val="1800"/>
              </a:spcBef>
              <a:buFontTx/>
              <a:buBlip>
                <a:blip r:embed="rId2"/>
              </a:buBlip>
            </a:pPr>
            <a:r>
              <a:rPr lang="en-US" altLang="en-US" smtClean="0"/>
              <a:t>We can visualize the 5 Number Summary with a </a:t>
            </a:r>
            <a:r>
              <a:rPr lang="en-US" altLang="en-US" smtClean="0">
                <a:solidFill>
                  <a:srgbClr val="FFFF00"/>
                </a:solidFill>
              </a:rPr>
              <a:t>boxplot</a:t>
            </a:r>
            <a:r>
              <a:rPr lang="en-US" altLang="en-US" smtClean="0">
                <a:solidFill>
                  <a:srgbClr val="000000"/>
                </a:solidFill>
              </a:rPr>
              <a:t>.</a:t>
            </a:r>
            <a:endParaRPr lang="en-US" altLang="en-US" smtClean="0">
              <a:solidFill>
                <a:srgbClr val="000000"/>
              </a:solidFill>
              <a:ea typeface="ヒラギノ角ゴ Pro W6" charset="0"/>
              <a:cs typeface="ヒラギノ角ゴ Pro W6" charset="0"/>
            </a:endParaRP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/>
        </p:nvGraphicFramePr>
        <p:xfrm>
          <a:off x="1676400" y="2286000"/>
          <a:ext cx="5737226" cy="582613"/>
        </p:xfrm>
        <a:graphic>
          <a:graphicData uri="http://schemas.openxmlformats.org/drawingml/2006/table">
            <a:tbl>
              <a:tblPr/>
              <a:tblGrid>
                <a:gridCol w="1147160"/>
                <a:gridCol w="1147159"/>
                <a:gridCol w="1147160"/>
                <a:gridCol w="1147159"/>
                <a:gridCol w="1148588"/>
              </a:tblGrid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MIN</a:t>
                      </a:r>
                    </a:p>
                  </a:txBody>
                  <a:tcPr marL="34286" marR="34286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Q1</a:t>
                      </a:r>
                    </a:p>
                  </a:txBody>
                  <a:tcPr marL="34286" marR="34286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MED</a:t>
                      </a:r>
                    </a:p>
                  </a:txBody>
                  <a:tcPr marL="34286" marR="34286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Q3</a:t>
                      </a:r>
                    </a:p>
                  </a:txBody>
                  <a:tcPr marL="34286" marR="34286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MAX</a:t>
                      </a:r>
                    </a:p>
                  </a:txBody>
                  <a:tcPr marL="34286" marR="34286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7" name="Group 25"/>
          <p:cNvGraphicFramePr>
            <a:graphicFrameLocks noGrp="1"/>
          </p:cNvGraphicFramePr>
          <p:nvPr/>
        </p:nvGraphicFramePr>
        <p:xfrm>
          <a:off x="762000" y="3913188"/>
          <a:ext cx="7635874" cy="582612"/>
        </p:xfrm>
        <a:graphic>
          <a:graphicData uri="http://schemas.openxmlformats.org/drawingml/2006/table">
            <a:tbl>
              <a:tblPr/>
              <a:tblGrid>
                <a:gridCol w="1526032"/>
                <a:gridCol w="1527461"/>
                <a:gridCol w="1527460"/>
                <a:gridCol w="1527461"/>
                <a:gridCol w="1527460"/>
              </a:tblGrid>
              <a:tr h="5826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min=45</a:t>
                      </a:r>
                    </a:p>
                  </a:txBody>
                  <a:tcPr marL="34293" marR="34293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Q1=74</a:t>
                      </a:r>
                    </a:p>
                  </a:txBody>
                  <a:tcPr marL="34293" marR="34293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med=79</a:t>
                      </a:r>
                    </a:p>
                  </a:txBody>
                  <a:tcPr marL="34293" marR="34293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Q3=91</a:t>
                      </a:r>
                    </a:p>
                  </a:txBody>
                  <a:tcPr marL="34293" marR="34293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max=98</a:t>
                      </a:r>
                    </a:p>
                  </a:txBody>
                  <a:tcPr marL="34293" marR="34293" marT="34271" marB="34271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711200" y="5543550"/>
            <a:ext cx="8094663" cy="1068388"/>
            <a:chOff x="0" y="0"/>
            <a:chExt cx="5664" cy="748"/>
          </a:xfrm>
        </p:grpSpPr>
        <p:sp>
          <p:nvSpPr>
            <p:cNvPr id="31793" name="Line 48"/>
            <p:cNvSpPr>
              <a:spLocks noChangeShapeType="1"/>
            </p:cNvSpPr>
            <p:nvPr/>
          </p:nvSpPr>
          <p:spPr bwMode="auto">
            <a:xfrm>
              <a:off x="0" y="79"/>
              <a:ext cx="566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4" name="Line 49"/>
            <p:cNvSpPr>
              <a:spLocks noChangeShapeType="1"/>
            </p:cNvSpPr>
            <p:nvPr/>
          </p:nvSpPr>
          <p:spPr bwMode="auto">
            <a:xfrm>
              <a:off x="189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5" name="Line 50"/>
            <p:cNvSpPr>
              <a:spLocks noChangeShapeType="1"/>
            </p:cNvSpPr>
            <p:nvPr/>
          </p:nvSpPr>
          <p:spPr bwMode="auto">
            <a:xfrm>
              <a:off x="677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6" name="Line 51"/>
            <p:cNvSpPr>
              <a:spLocks noChangeShapeType="1"/>
            </p:cNvSpPr>
            <p:nvPr/>
          </p:nvSpPr>
          <p:spPr bwMode="auto">
            <a:xfrm>
              <a:off x="1157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7" name="Line 52"/>
            <p:cNvSpPr>
              <a:spLocks noChangeShapeType="1"/>
            </p:cNvSpPr>
            <p:nvPr/>
          </p:nvSpPr>
          <p:spPr bwMode="auto">
            <a:xfrm>
              <a:off x="1653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8" name="Line 53"/>
            <p:cNvSpPr>
              <a:spLocks noChangeShapeType="1"/>
            </p:cNvSpPr>
            <p:nvPr/>
          </p:nvSpPr>
          <p:spPr bwMode="auto">
            <a:xfrm>
              <a:off x="2133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9" name="Line 54"/>
            <p:cNvSpPr>
              <a:spLocks noChangeShapeType="1"/>
            </p:cNvSpPr>
            <p:nvPr/>
          </p:nvSpPr>
          <p:spPr bwMode="auto">
            <a:xfrm>
              <a:off x="2581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Line 55"/>
            <p:cNvSpPr>
              <a:spLocks noChangeShapeType="1"/>
            </p:cNvSpPr>
            <p:nvPr/>
          </p:nvSpPr>
          <p:spPr bwMode="auto">
            <a:xfrm>
              <a:off x="3061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1" name="Line 56"/>
            <p:cNvSpPr>
              <a:spLocks noChangeShapeType="1"/>
            </p:cNvSpPr>
            <p:nvPr/>
          </p:nvSpPr>
          <p:spPr bwMode="auto">
            <a:xfrm>
              <a:off x="3557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2" name="Line 57"/>
            <p:cNvSpPr>
              <a:spLocks noChangeShapeType="1"/>
            </p:cNvSpPr>
            <p:nvPr/>
          </p:nvSpPr>
          <p:spPr bwMode="auto">
            <a:xfrm>
              <a:off x="5493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3" name="Line 58"/>
            <p:cNvSpPr>
              <a:spLocks noChangeShapeType="1"/>
            </p:cNvSpPr>
            <p:nvPr/>
          </p:nvSpPr>
          <p:spPr bwMode="auto">
            <a:xfrm>
              <a:off x="4037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4" name="Line 59"/>
            <p:cNvSpPr>
              <a:spLocks noChangeShapeType="1"/>
            </p:cNvSpPr>
            <p:nvPr/>
          </p:nvSpPr>
          <p:spPr bwMode="auto">
            <a:xfrm>
              <a:off x="4517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5" name="Line 60"/>
            <p:cNvSpPr>
              <a:spLocks noChangeShapeType="1"/>
            </p:cNvSpPr>
            <p:nvPr/>
          </p:nvSpPr>
          <p:spPr bwMode="auto">
            <a:xfrm>
              <a:off x="5013" y="0"/>
              <a:ext cx="0" cy="1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6" name="Rectangle 61"/>
            <p:cNvSpPr>
              <a:spLocks/>
            </p:cNvSpPr>
            <p:nvPr/>
          </p:nvSpPr>
          <p:spPr bwMode="auto">
            <a:xfrm>
              <a:off x="62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45</a:t>
              </a:r>
            </a:p>
          </p:txBody>
        </p:sp>
        <p:sp>
          <p:nvSpPr>
            <p:cNvPr id="31807" name="Rectangle 62"/>
            <p:cNvSpPr>
              <a:spLocks/>
            </p:cNvSpPr>
            <p:nvPr/>
          </p:nvSpPr>
          <p:spPr bwMode="auto">
            <a:xfrm>
              <a:off x="550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50</a:t>
              </a:r>
            </a:p>
          </p:txBody>
        </p:sp>
        <p:sp>
          <p:nvSpPr>
            <p:cNvPr id="31808" name="Rectangle 63"/>
            <p:cNvSpPr>
              <a:spLocks/>
            </p:cNvSpPr>
            <p:nvPr/>
          </p:nvSpPr>
          <p:spPr bwMode="auto">
            <a:xfrm>
              <a:off x="1030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55</a:t>
              </a:r>
            </a:p>
          </p:txBody>
        </p:sp>
        <p:sp>
          <p:nvSpPr>
            <p:cNvPr id="31809" name="Rectangle 64"/>
            <p:cNvSpPr>
              <a:spLocks/>
            </p:cNvSpPr>
            <p:nvPr/>
          </p:nvSpPr>
          <p:spPr bwMode="auto">
            <a:xfrm>
              <a:off x="1526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60</a:t>
              </a:r>
            </a:p>
          </p:txBody>
        </p:sp>
        <p:sp>
          <p:nvSpPr>
            <p:cNvPr id="31810" name="Rectangle 65"/>
            <p:cNvSpPr>
              <a:spLocks/>
            </p:cNvSpPr>
            <p:nvPr/>
          </p:nvSpPr>
          <p:spPr bwMode="auto">
            <a:xfrm>
              <a:off x="2006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65</a:t>
              </a:r>
            </a:p>
          </p:txBody>
        </p:sp>
        <p:sp>
          <p:nvSpPr>
            <p:cNvPr id="31811" name="Rectangle 66"/>
            <p:cNvSpPr>
              <a:spLocks/>
            </p:cNvSpPr>
            <p:nvPr/>
          </p:nvSpPr>
          <p:spPr bwMode="auto">
            <a:xfrm>
              <a:off x="2454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70</a:t>
              </a:r>
            </a:p>
          </p:txBody>
        </p:sp>
        <p:sp>
          <p:nvSpPr>
            <p:cNvPr id="31812" name="Rectangle 67"/>
            <p:cNvSpPr>
              <a:spLocks/>
            </p:cNvSpPr>
            <p:nvPr/>
          </p:nvSpPr>
          <p:spPr bwMode="auto">
            <a:xfrm>
              <a:off x="2934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75</a:t>
              </a:r>
            </a:p>
          </p:txBody>
        </p:sp>
        <p:sp>
          <p:nvSpPr>
            <p:cNvPr id="31813" name="Rectangle 68"/>
            <p:cNvSpPr>
              <a:spLocks/>
            </p:cNvSpPr>
            <p:nvPr/>
          </p:nvSpPr>
          <p:spPr bwMode="auto">
            <a:xfrm>
              <a:off x="3438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80</a:t>
              </a:r>
            </a:p>
          </p:txBody>
        </p:sp>
        <p:sp>
          <p:nvSpPr>
            <p:cNvPr id="31814" name="Rectangle 69"/>
            <p:cNvSpPr>
              <a:spLocks/>
            </p:cNvSpPr>
            <p:nvPr/>
          </p:nvSpPr>
          <p:spPr bwMode="auto">
            <a:xfrm>
              <a:off x="3910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85</a:t>
              </a:r>
            </a:p>
          </p:txBody>
        </p:sp>
        <p:sp>
          <p:nvSpPr>
            <p:cNvPr id="31815" name="Rectangle 70"/>
            <p:cNvSpPr>
              <a:spLocks/>
            </p:cNvSpPr>
            <p:nvPr/>
          </p:nvSpPr>
          <p:spPr bwMode="auto">
            <a:xfrm>
              <a:off x="4390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90</a:t>
              </a:r>
            </a:p>
          </p:txBody>
        </p:sp>
        <p:sp>
          <p:nvSpPr>
            <p:cNvPr id="31816" name="Rectangle 71"/>
            <p:cNvSpPr>
              <a:spLocks/>
            </p:cNvSpPr>
            <p:nvPr/>
          </p:nvSpPr>
          <p:spPr bwMode="auto">
            <a:xfrm>
              <a:off x="4886" y="172"/>
              <a:ext cx="229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95</a:t>
              </a:r>
            </a:p>
          </p:txBody>
        </p:sp>
        <p:sp>
          <p:nvSpPr>
            <p:cNvPr id="31817" name="Rectangle 72"/>
            <p:cNvSpPr>
              <a:spLocks/>
            </p:cNvSpPr>
            <p:nvPr/>
          </p:nvSpPr>
          <p:spPr bwMode="auto">
            <a:xfrm>
              <a:off x="5316" y="172"/>
              <a:ext cx="343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100</a:t>
              </a:r>
            </a:p>
          </p:txBody>
        </p:sp>
        <p:sp>
          <p:nvSpPr>
            <p:cNvPr id="31818" name="Rectangle 73"/>
            <p:cNvSpPr>
              <a:spLocks/>
            </p:cNvSpPr>
            <p:nvPr/>
          </p:nvSpPr>
          <p:spPr bwMode="auto">
            <a:xfrm>
              <a:off x="2279" y="500"/>
              <a:ext cx="119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300">
                  <a:ea typeface="Palatino" charset="0"/>
                  <a:cs typeface="Palatino" charset="0"/>
                </a:rPr>
                <a:t>Quiz Scores</a:t>
              </a:r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982663" y="4903788"/>
            <a:ext cx="7383462" cy="569912"/>
            <a:chOff x="0" y="0"/>
            <a:chExt cx="5168" cy="399"/>
          </a:xfrm>
        </p:grpSpPr>
        <p:sp>
          <p:nvSpPr>
            <p:cNvPr id="31788" name="Line 75"/>
            <p:cNvSpPr>
              <a:spLocks noChangeShapeType="1"/>
            </p:cNvSpPr>
            <p:nvPr/>
          </p:nvSpPr>
          <p:spPr bwMode="auto">
            <a:xfrm>
              <a:off x="0" y="0"/>
              <a:ext cx="0" cy="399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Line 76"/>
            <p:cNvSpPr>
              <a:spLocks noChangeShapeType="1"/>
            </p:cNvSpPr>
            <p:nvPr/>
          </p:nvSpPr>
          <p:spPr bwMode="auto">
            <a:xfrm>
              <a:off x="2776" y="0"/>
              <a:ext cx="0" cy="399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Line 77"/>
            <p:cNvSpPr>
              <a:spLocks noChangeShapeType="1"/>
            </p:cNvSpPr>
            <p:nvPr/>
          </p:nvSpPr>
          <p:spPr bwMode="auto">
            <a:xfrm>
              <a:off x="3272" y="0"/>
              <a:ext cx="0" cy="399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Line 78"/>
            <p:cNvSpPr>
              <a:spLocks noChangeShapeType="1"/>
            </p:cNvSpPr>
            <p:nvPr/>
          </p:nvSpPr>
          <p:spPr bwMode="auto">
            <a:xfrm>
              <a:off x="4408" y="0"/>
              <a:ext cx="0" cy="399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79"/>
            <p:cNvSpPr>
              <a:spLocks noChangeShapeType="1"/>
            </p:cNvSpPr>
            <p:nvPr/>
          </p:nvSpPr>
          <p:spPr bwMode="auto">
            <a:xfrm>
              <a:off x="5168" y="0"/>
              <a:ext cx="0" cy="399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4926013" y="4903788"/>
            <a:ext cx="2357437" cy="547687"/>
            <a:chOff x="0" y="0"/>
            <a:chExt cx="1650" cy="384"/>
          </a:xfrm>
        </p:grpSpPr>
        <p:sp>
          <p:nvSpPr>
            <p:cNvPr id="31786" name="Line 81"/>
            <p:cNvSpPr>
              <a:spLocks noChangeShapeType="1"/>
            </p:cNvSpPr>
            <p:nvPr/>
          </p:nvSpPr>
          <p:spPr bwMode="auto">
            <a:xfrm>
              <a:off x="0" y="0"/>
              <a:ext cx="1650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Line 82"/>
            <p:cNvSpPr>
              <a:spLocks noChangeShapeType="1"/>
            </p:cNvSpPr>
            <p:nvPr/>
          </p:nvSpPr>
          <p:spPr bwMode="auto">
            <a:xfrm>
              <a:off x="0" y="384"/>
              <a:ext cx="1650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985838" y="5178425"/>
            <a:ext cx="7405687" cy="11113"/>
            <a:chOff x="0" y="0"/>
            <a:chExt cx="5183" cy="8"/>
          </a:xfrm>
        </p:grpSpPr>
        <p:sp>
          <p:nvSpPr>
            <p:cNvPr id="31784" name="Line 84"/>
            <p:cNvSpPr>
              <a:spLocks noChangeShapeType="1"/>
            </p:cNvSpPr>
            <p:nvPr/>
          </p:nvSpPr>
          <p:spPr bwMode="auto">
            <a:xfrm>
              <a:off x="0" y="7"/>
              <a:ext cx="2760" cy="1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Line 85"/>
            <p:cNvSpPr>
              <a:spLocks noChangeShapeType="1"/>
            </p:cNvSpPr>
            <p:nvPr/>
          </p:nvSpPr>
          <p:spPr bwMode="auto">
            <a:xfrm>
              <a:off x="4413" y="0"/>
              <a:ext cx="770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1143000" y="4629150"/>
            <a:ext cx="1249363" cy="1979613"/>
            <a:chOff x="0" y="0"/>
            <a:chExt cx="874" cy="1385"/>
          </a:xfrm>
        </p:grpSpPr>
        <p:sp>
          <p:nvSpPr>
            <p:cNvPr id="18519" name="Rectangle 87"/>
            <p:cNvSpPr>
              <a:spLocks/>
            </p:cNvSpPr>
            <p:nvPr/>
          </p:nvSpPr>
          <p:spPr bwMode="auto">
            <a:xfrm>
              <a:off x="255" y="1191"/>
              <a:ext cx="619" cy="19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Palatino" charset="0"/>
                  <a:cs typeface="Palatino" charset="0"/>
                </a:rPr>
                <a:t>Outlier?</a:t>
              </a:r>
            </a:p>
          </p:txBody>
        </p:sp>
        <p:sp>
          <p:nvSpPr>
            <p:cNvPr id="31782" name="Line 88"/>
            <p:cNvSpPr>
              <a:spLocks noChangeShapeType="1"/>
            </p:cNvSpPr>
            <p:nvPr/>
          </p:nvSpPr>
          <p:spPr bwMode="auto">
            <a:xfrm>
              <a:off x="0" y="472"/>
              <a:ext cx="671" cy="64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3" name="Line 89"/>
            <p:cNvSpPr>
              <a:spLocks noChangeShapeType="1"/>
            </p:cNvSpPr>
            <p:nvPr/>
          </p:nvSpPr>
          <p:spPr bwMode="auto">
            <a:xfrm>
              <a:off x="664" y="0"/>
              <a:ext cx="0" cy="1111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4406144" presetClass="entr" presetSubtype="7461597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4406144" presetClass="entr" presetSubtype="7461597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4406144" presetClass="entr" presetSubtype="7461597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4406144" presetClass="entr" presetSubtype="6075037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4406144" presetClass="entr" presetSubtype="6074816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4406144" presetClass="entr" presetSubtype="607482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4406144" presetClass="entr" presetSubtype="746306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4406144" presetClass="entr" presetSubtype="7463082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4406144" presetClass="entr" presetSubtype="746307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4406144" presetClass="entr" presetSubtype="7463086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Drawing a Boxplot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buFontTx/>
              <a:buNone/>
            </a:pPr>
            <a:r>
              <a:rPr lang="en-US" altLang="en-US" smtClean="0">
                <a:ea typeface="ＭＳ Ｐゴシック" pitchFamily="-111" charset="-128"/>
              </a:rPr>
              <a:t>The five-number summary divides the distribution roughly into quarters. This leads to a new way to display quantitative data, the boxplot.</a:t>
            </a:r>
          </a:p>
          <a:p>
            <a:pPr>
              <a:spcAft>
                <a:spcPts val="1800"/>
              </a:spcAft>
            </a:pPr>
            <a:r>
              <a:rPr lang="en-US" altLang="en-US" smtClean="0">
                <a:ea typeface="ＭＳ Ｐゴシック" pitchFamily="-111" charset="-128"/>
              </a:rPr>
              <a:t>Draw and label a number line that includes the range of the distribution.</a:t>
            </a:r>
          </a:p>
          <a:p>
            <a:pPr>
              <a:spcAft>
                <a:spcPts val="1800"/>
              </a:spcAft>
            </a:pPr>
            <a:r>
              <a:rPr lang="en-US" altLang="en-US" smtClean="0">
                <a:ea typeface="ＭＳ Ｐゴシック" pitchFamily="-111" charset="-128"/>
              </a:rPr>
              <a:t>Draw a central box from </a:t>
            </a:r>
            <a:r>
              <a:rPr lang="en-US" altLang="en-US" i="1" smtClean="0">
                <a:ea typeface="ＭＳ Ｐゴシック" pitchFamily="-111" charset="-128"/>
              </a:rPr>
              <a:t>Q</a:t>
            </a:r>
            <a:r>
              <a:rPr lang="en-US" altLang="en-US" i="1" baseline="-25000" smtClean="0">
                <a:ea typeface="ＭＳ Ｐゴシック" pitchFamily="-111" charset="-128"/>
              </a:rPr>
              <a:t>1</a:t>
            </a:r>
            <a:r>
              <a:rPr lang="en-US" altLang="en-US" i="1" smtClean="0">
                <a:ea typeface="ＭＳ Ｐゴシック" pitchFamily="-111" charset="-128"/>
              </a:rPr>
              <a:t> </a:t>
            </a:r>
            <a:r>
              <a:rPr lang="en-US" altLang="en-US" smtClean="0">
                <a:ea typeface="ＭＳ Ｐゴシック" pitchFamily="-111" charset="-128"/>
              </a:rPr>
              <a:t>to </a:t>
            </a:r>
            <a:r>
              <a:rPr lang="en-US" altLang="en-US" i="1" smtClean="0">
                <a:ea typeface="ＭＳ Ｐゴシック" pitchFamily="-111" charset="-128"/>
              </a:rPr>
              <a:t>Q</a:t>
            </a:r>
            <a:r>
              <a:rPr lang="en-US" altLang="en-US" i="1" baseline="-25000" smtClean="0">
                <a:ea typeface="ＭＳ Ｐゴシック" pitchFamily="-111" charset="-128"/>
              </a:rPr>
              <a:t>3</a:t>
            </a:r>
            <a:r>
              <a:rPr lang="en-US" altLang="en-US" smtClean="0">
                <a:ea typeface="ＭＳ Ｐゴシック" pitchFamily="-111" charset="-128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altLang="en-US" smtClean="0">
                <a:ea typeface="ＭＳ Ｐゴシック" pitchFamily="-111" charset="-128"/>
              </a:rPr>
              <a:t>Note the median </a:t>
            </a:r>
            <a:r>
              <a:rPr lang="en-US" altLang="en-US" i="1" smtClean="0">
                <a:ea typeface="ＭＳ Ｐゴシック" pitchFamily="-111" charset="-128"/>
              </a:rPr>
              <a:t>M </a:t>
            </a:r>
            <a:r>
              <a:rPr lang="en-US" altLang="en-US" smtClean="0">
                <a:ea typeface="ＭＳ Ｐゴシック" pitchFamily="-111" charset="-128"/>
              </a:rPr>
              <a:t>inside the box.</a:t>
            </a:r>
          </a:p>
          <a:p>
            <a:pPr>
              <a:spcAft>
                <a:spcPts val="1800"/>
              </a:spcAft>
            </a:pPr>
            <a:r>
              <a:rPr lang="en-US" altLang="en-US" smtClean="0">
                <a:ea typeface="ＭＳ Ｐゴシック" pitchFamily="-111" charset="-128"/>
              </a:rPr>
              <a:t>Extend lines (whiskers) from the box out to the minimum and maximum values that are not outliers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2 part 3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"/>
          </a:xfrm>
        </p:spPr>
        <p:txBody>
          <a:bodyPr/>
          <a:lstStyle/>
          <a:p>
            <a:r>
              <a:rPr lang="en-US" altLang="en-US" smtClean="0"/>
              <a:t>Boxplot</a:t>
            </a:r>
          </a:p>
        </p:txBody>
      </p:sp>
      <p:grpSp>
        <p:nvGrpSpPr>
          <p:cNvPr id="33796" name="Group 28"/>
          <p:cNvGrpSpPr>
            <a:grpSpLocks/>
          </p:cNvGrpSpPr>
          <p:nvPr/>
        </p:nvGrpSpPr>
        <p:grpSpPr bwMode="auto">
          <a:xfrm>
            <a:off x="2309813" y="2100263"/>
            <a:ext cx="4487862" cy="422275"/>
            <a:chOff x="1881098" y="1965741"/>
            <a:chExt cx="4488029" cy="421860"/>
          </a:xfrm>
        </p:grpSpPr>
        <p:sp>
          <p:nvSpPr>
            <p:cNvPr id="5" name="Down Arrow 4"/>
            <p:cNvSpPr/>
            <p:nvPr/>
          </p:nvSpPr>
          <p:spPr>
            <a:xfrm>
              <a:off x="4071930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Down Arrow 5"/>
            <p:cNvSpPr/>
            <p:nvPr/>
          </p:nvSpPr>
          <p:spPr>
            <a:xfrm>
              <a:off x="6159569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1881098" y="1965741"/>
              <a:ext cx="209558" cy="421860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4019550" y="2933700"/>
            <a:ext cx="1152525" cy="868363"/>
            <a:chOff x="3584500" y="2770993"/>
            <a:chExt cx="1152826" cy="868660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3890152" y="3040166"/>
              <a:ext cx="539935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84500" y="3269638"/>
              <a:ext cx="1152826" cy="370015"/>
            </a:xfrm>
            <a:prstGeom prst="rect">
              <a:avLst/>
            </a:prstGeom>
            <a:solidFill>
              <a:srgbClr val="FF66FF"/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rgbClr val="000000"/>
                  </a:solidFill>
                  <a:ea typeface="ＭＳ Ｐゴシック" pitchFamily="-111" charset="-128"/>
                </a:rPr>
                <a:t>M </a:t>
              </a:r>
              <a:r>
                <a:rPr lang="en-US" dirty="0">
                  <a:solidFill>
                    <a:srgbClr val="000000"/>
                  </a:solidFill>
                  <a:ea typeface="ＭＳ Ｐゴシック" pitchFamily="-111" charset="-128"/>
                </a:rPr>
                <a:t>= 22.5</a:t>
              </a:r>
              <a:endParaRPr lang="en-US" i="1" dirty="0">
                <a:solidFill>
                  <a:srgbClr val="000000"/>
                </a:solidFill>
                <a:ea typeface="ＭＳ Ｐゴシック" pitchFamily="-111" charset="-128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745163" y="2933700"/>
            <a:ext cx="1096962" cy="868363"/>
            <a:chOff x="3407385" y="2770994"/>
            <a:chExt cx="1096445" cy="868698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3890320" y="3040179"/>
              <a:ext cx="539958" cy="1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407385" y="3270234"/>
              <a:ext cx="1096445" cy="36945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chemeClr val="tx1"/>
                  </a:solidFill>
                  <a:ea typeface="ＭＳ Ｐゴシック" pitchFamily="-111" charset="-128"/>
                </a:rPr>
                <a:t>Q</a:t>
              </a:r>
              <a:r>
                <a:rPr lang="en-US" i="1" baseline="-25000" dirty="0">
                  <a:solidFill>
                    <a:schemeClr val="tx1"/>
                  </a:solidFill>
                  <a:ea typeface="ＭＳ Ｐゴシック" pitchFamily="-111" charset="-128"/>
                </a:rPr>
                <a:t>3</a:t>
              </a:r>
              <a:r>
                <a:rPr lang="en-US" dirty="0">
                  <a:solidFill>
                    <a:schemeClr val="tx1"/>
                  </a:solidFill>
                  <a:ea typeface="ＭＳ Ｐゴシック" pitchFamily="-111" charset="-128"/>
                </a:rPr>
                <a:t>= 42.5</a:t>
              </a:r>
              <a:endParaRPr lang="en-US" i="1" dirty="0">
                <a:solidFill>
                  <a:schemeClr val="tx1"/>
                </a:solidFill>
                <a:ea typeface="ＭＳ Ｐゴシック" pitchFamily="-111" charset="-128"/>
              </a:endParaRP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2216150" y="2933700"/>
            <a:ext cx="1038225" cy="868363"/>
            <a:chOff x="3700311" y="2770994"/>
            <a:chExt cx="1038962" cy="868659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3890252" y="3040166"/>
              <a:ext cx="53993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700311" y="3270233"/>
              <a:ext cx="1038962" cy="369420"/>
            </a:xfrm>
            <a:prstGeom prst="rect">
              <a:avLst/>
            </a:prstGeom>
            <a:solidFill>
              <a:srgbClr val="FF7C8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rgbClr val="000000"/>
                  </a:solidFill>
                  <a:ea typeface="ＭＳ Ｐゴシック" pitchFamily="-111" charset="-128"/>
                </a:rPr>
                <a:t>Q</a:t>
              </a:r>
              <a:r>
                <a:rPr lang="en-US" i="1" baseline="-25000" dirty="0">
                  <a:solidFill>
                    <a:srgbClr val="000000"/>
                  </a:solidFill>
                  <a:ea typeface="ＭＳ Ｐゴシック" pitchFamily="-111" charset="-128"/>
                </a:rPr>
                <a:t>1</a:t>
              </a:r>
              <a:r>
                <a:rPr lang="en-US" i="1" dirty="0">
                  <a:solidFill>
                    <a:srgbClr val="000000"/>
                  </a:solidFill>
                  <a:ea typeface="ＭＳ Ｐゴシック" pitchFamily="-111" charset="-128"/>
                </a:rPr>
                <a:t> </a:t>
              </a:r>
              <a:r>
                <a:rPr lang="en-US" dirty="0">
                  <a:solidFill>
                    <a:srgbClr val="000000"/>
                  </a:solidFill>
                  <a:ea typeface="ＭＳ Ｐゴシック" pitchFamily="-111" charset="-128"/>
                </a:rPr>
                <a:t>= 15</a:t>
              </a:r>
              <a:endParaRPr lang="en-US" i="1" dirty="0">
                <a:solidFill>
                  <a:srgbClr val="000000"/>
                </a:solidFill>
                <a:ea typeface="ＭＳ Ｐゴシック" pitchFamily="-111" charset="-128"/>
              </a:endParaRPr>
            </a:p>
          </p:txBody>
        </p: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896938" y="2933700"/>
            <a:ext cx="846137" cy="868363"/>
            <a:chOff x="3782639" y="2770993"/>
            <a:chExt cx="847431" cy="868698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3513455" y="3040177"/>
              <a:ext cx="539958" cy="15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809510" y="3270233"/>
              <a:ext cx="820560" cy="369458"/>
            </a:xfrm>
            <a:prstGeom prst="rect">
              <a:avLst/>
            </a:prstGeom>
            <a:solidFill>
              <a:srgbClr val="0033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rgbClr val="FFFF00"/>
                  </a:solidFill>
                  <a:ea typeface="ＭＳ Ｐゴシック" pitchFamily="-111" charset="-128"/>
                  <a:cs typeface="ＭＳ Ｐゴシック" pitchFamily="-111" charset="-128"/>
                </a:rPr>
                <a:t>Min=5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62000" y="1752600"/>
          <a:ext cx="7666037" cy="304800"/>
        </p:xfrm>
        <a:graphic>
          <a:graphicData uri="http://schemas.openxmlformats.org/drawingml/2006/table">
            <a:tbl>
              <a:tblPr/>
              <a:tblGrid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62000" y="2628900"/>
          <a:ext cx="7666037" cy="304800"/>
        </p:xfrm>
        <a:graphic>
          <a:graphicData uri="http://schemas.openxmlformats.org/drawingml/2006/table">
            <a:tbl>
              <a:tblPr/>
              <a:tblGrid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2587"/>
                <a:gridCol w="384175"/>
                <a:gridCol w="382588"/>
                <a:gridCol w="384175"/>
                <a:gridCol w="382587"/>
                <a:gridCol w="384175"/>
                <a:gridCol w="382588"/>
                <a:gridCol w="384175"/>
                <a:gridCol w="3825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5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3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3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11" charset="-128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3889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0" t="23572" r="2206"/>
          <a:stretch>
            <a:fillRect/>
          </a:stretch>
        </p:blipFill>
        <p:spPr bwMode="auto">
          <a:xfrm>
            <a:off x="935038" y="4814888"/>
            <a:ext cx="7675562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2365375" y="3770313"/>
            <a:ext cx="3963988" cy="1131887"/>
            <a:chOff x="1781178" y="3770619"/>
            <a:chExt cx="3964184" cy="1131582"/>
          </a:xfrm>
        </p:grpSpPr>
        <p:cxnSp>
          <p:nvCxnSpPr>
            <p:cNvPr id="24" name="Straight Arrow Connector 23"/>
            <p:cNvCxnSpPr/>
            <p:nvPr/>
          </p:nvCxnSpPr>
          <p:spPr>
            <a:xfrm rot="5400000">
              <a:off x="1418597" y="4133200"/>
              <a:ext cx="1131582" cy="406420"/>
            </a:xfrm>
            <a:prstGeom prst="straightConnector1">
              <a:avLst/>
            </a:prstGeom>
            <a:ln w="476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2653733" y="3507695"/>
              <a:ext cx="1131582" cy="1657432"/>
            </a:xfrm>
            <a:prstGeom prst="straightConnector1">
              <a:avLst/>
            </a:prstGeom>
            <a:ln w="476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4330217" y="3487056"/>
              <a:ext cx="1131582" cy="1698709"/>
            </a:xfrm>
            <a:prstGeom prst="straightConnector1">
              <a:avLst/>
            </a:prstGeom>
            <a:ln w="476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947738" y="5203825"/>
            <a:ext cx="1449387" cy="711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365375" y="4941888"/>
            <a:ext cx="2235200" cy="825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11688" y="5365750"/>
            <a:ext cx="2201862" cy="2746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716757" y="4423569"/>
            <a:ext cx="1550987" cy="244475"/>
          </a:xfrm>
          <a:prstGeom prst="straightConnector1">
            <a:avLst/>
          </a:prstGeom>
          <a:ln w="476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7635875" y="4819650"/>
            <a:ext cx="746125" cy="22225"/>
          </a:xfrm>
          <a:prstGeom prst="straightConnector1">
            <a:avLst/>
          </a:prstGeom>
          <a:ln w="476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5888038" y="3343275"/>
            <a:ext cx="2419350" cy="1536700"/>
          </a:xfrm>
          <a:prstGeom prst="straightConnector1">
            <a:avLst/>
          </a:prstGeom>
          <a:ln w="476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567613" y="5233988"/>
            <a:ext cx="598487" cy="2746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7" name="Group 45"/>
          <p:cNvGrpSpPr>
            <a:grpSpLocks/>
          </p:cNvGrpSpPr>
          <p:nvPr/>
        </p:nvGrpSpPr>
        <p:grpSpPr bwMode="auto">
          <a:xfrm>
            <a:off x="7086600" y="2901950"/>
            <a:ext cx="1473200" cy="1555750"/>
            <a:chOff x="4116885" y="2730358"/>
            <a:chExt cx="1472508" cy="1555763"/>
          </a:xfrm>
        </p:grpSpPr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5009306" y="2999442"/>
              <a:ext cx="539755" cy="15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4116885" y="3270230"/>
              <a:ext cx="1472508" cy="1015891"/>
            </a:xfrm>
            <a:prstGeom prst="rect">
              <a:avLst/>
            </a:prstGeom>
            <a:solidFill>
              <a:srgbClr val="0033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i="1" dirty="0">
                  <a:solidFill>
                    <a:srgbClr val="FFFF00"/>
                  </a:solidFill>
                  <a:ea typeface="ＭＳ Ｐゴシック" pitchFamily="-111" charset="-128"/>
                  <a:cs typeface="ＭＳ Ｐゴシック" pitchFamily="-111" charset="-128"/>
                </a:rPr>
                <a:t>Max=85</a:t>
              </a:r>
            </a:p>
            <a:p>
              <a:pPr algn="ctr">
                <a:defRPr/>
              </a:pPr>
              <a:r>
                <a:rPr lang="en-US" sz="1400" i="1" dirty="0">
                  <a:solidFill>
                    <a:schemeClr val="tx1"/>
                  </a:solidFill>
                  <a:ea typeface="ＭＳ Ｐゴシック" pitchFamily="-111" charset="-128"/>
                  <a:cs typeface="ＭＳ Ｐゴシック" pitchFamily="-111" charset="-128"/>
                </a:rPr>
                <a:t>Recall, this is an outlier by the </a:t>
              </a:r>
            </a:p>
            <a:p>
              <a:pPr algn="ctr">
                <a:defRPr/>
              </a:pPr>
              <a:r>
                <a:rPr lang="en-US" sz="1400" i="1" dirty="0">
                  <a:solidFill>
                    <a:schemeClr val="tx1"/>
                  </a:solidFill>
                  <a:ea typeface="ＭＳ Ｐゴシック" pitchFamily="-111" charset="-128"/>
                  <a:cs typeface="ＭＳ Ｐゴシック" pitchFamily="-111" charset="-128"/>
                </a:rPr>
                <a:t>1.5 x IQR rule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685800"/>
          </a:xfrm>
        </p:spPr>
        <p:txBody>
          <a:bodyPr/>
          <a:lstStyle/>
          <a:p>
            <a:r>
              <a:rPr lang="en-US" altLang="en-US" smtClean="0"/>
              <a:t>Example 3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Consumer Reports did a study of ice cream bars (sigh, only vanilla flavored) in their August 1989 issue. Twenty-seven bars having a taste-test rating of at least “fair” were listed, and calories per bar was included.   Calories vary quite a bit partly because bars are not of uniform size.  Just how many calories should an ice cream bar contain?</a:t>
            </a:r>
          </a:p>
          <a:p>
            <a:pPr>
              <a:buFontTx/>
              <a:buNone/>
            </a:pPr>
            <a:r>
              <a:rPr lang="en-US" altLang="en-US" sz="2000" smtClean="0"/>
              <a:t> </a:t>
            </a:r>
          </a:p>
          <a:p>
            <a:pPr>
              <a:buFontTx/>
              <a:buNone/>
            </a:pPr>
            <a:r>
              <a:rPr lang="en-US" altLang="en-US" sz="2000" smtClean="0"/>
              <a:t>												</a:t>
            </a:r>
          </a:p>
          <a:p>
            <a:pPr>
              <a:buFontTx/>
              <a:buNone/>
            </a:pPr>
            <a:r>
              <a:rPr lang="en-US" altLang="en-US" sz="2000" smtClean="0"/>
              <a:t>								</a:t>
            </a:r>
          </a:p>
          <a:p>
            <a:pPr>
              <a:buFontTx/>
              <a:buNone/>
            </a:pPr>
            <a:r>
              <a:rPr lang="en-US" altLang="en-US" sz="2000" smtClean="0"/>
              <a:t>Construct a boxplot for the data above.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789238"/>
          <a:ext cx="6096000" cy="1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65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342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377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353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295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234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286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/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377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310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439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197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697" marB="45697" anchor="ctr" anchorCtr="1">
                    <a:solidFill>
                      <a:schemeClr val="bg2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209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190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131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 anchorCtr="1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685800"/>
          </a:xfrm>
        </p:spPr>
        <p:txBody>
          <a:bodyPr/>
          <a:lstStyle/>
          <a:p>
            <a:r>
              <a:rPr lang="en-US" altLang="en-US" smtClean="0"/>
              <a:t>Example 3 - Answer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Q1 =  182		Q2 =  221.5		Q3 =  319</a:t>
            </a:r>
          </a:p>
          <a:p>
            <a:pPr>
              <a:buFontTx/>
              <a:buNone/>
            </a:pPr>
            <a:r>
              <a:rPr lang="en-US" altLang="en-US" sz="2000" smtClean="0"/>
              <a:t>Min = 111		Max =  439		Range = 328</a:t>
            </a:r>
          </a:p>
          <a:p>
            <a:pPr>
              <a:buFontTx/>
              <a:buNone/>
            </a:pPr>
            <a:r>
              <a:rPr lang="en-US" altLang="en-US" sz="2000" smtClean="0"/>
              <a:t>IQR = 137		UF =  524.5		LF = -23.5</a:t>
            </a:r>
          </a:p>
          <a:p>
            <a:pPr>
              <a:buFontTx/>
              <a:buNone/>
            </a:pPr>
            <a:endParaRPr lang="en-US" altLang="en-US" sz="2000" smtClean="0"/>
          </a:p>
        </p:txBody>
      </p:sp>
      <p:cxnSp>
        <p:nvCxnSpPr>
          <p:cNvPr id="35844" name="Straight Connector 5"/>
          <p:cNvCxnSpPr>
            <a:cxnSpLocks noChangeShapeType="1"/>
          </p:cNvCxnSpPr>
          <p:nvPr/>
        </p:nvCxnSpPr>
        <p:spPr bwMode="auto">
          <a:xfrm>
            <a:off x="685800" y="4343400"/>
            <a:ext cx="77724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5" name="Straight Connector 7"/>
          <p:cNvCxnSpPr>
            <a:cxnSpLocks noChangeShapeType="1"/>
          </p:cNvCxnSpPr>
          <p:nvPr/>
        </p:nvCxnSpPr>
        <p:spPr bwMode="auto">
          <a:xfrm rot="5400000">
            <a:off x="8008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6" name="Straight Connector 8"/>
          <p:cNvCxnSpPr>
            <a:cxnSpLocks noChangeShapeType="1"/>
          </p:cNvCxnSpPr>
          <p:nvPr/>
        </p:nvCxnSpPr>
        <p:spPr bwMode="auto">
          <a:xfrm rot="5400000">
            <a:off x="12580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Straight Connector 9"/>
          <p:cNvCxnSpPr>
            <a:cxnSpLocks noChangeShapeType="1"/>
          </p:cNvCxnSpPr>
          <p:nvPr/>
        </p:nvCxnSpPr>
        <p:spPr bwMode="auto">
          <a:xfrm rot="5400000">
            <a:off x="17152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8" name="Straight Connector 10"/>
          <p:cNvCxnSpPr>
            <a:cxnSpLocks noChangeShapeType="1"/>
          </p:cNvCxnSpPr>
          <p:nvPr/>
        </p:nvCxnSpPr>
        <p:spPr bwMode="auto">
          <a:xfrm rot="5400000">
            <a:off x="21724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9" name="Straight Connector 11"/>
          <p:cNvCxnSpPr>
            <a:cxnSpLocks noChangeShapeType="1"/>
          </p:cNvCxnSpPr>
          <p:nvPr/>
        </p:nvCxnSpPr>
        <p:spPr bwMode="auto">
          <a:xfrm rot="5400000">
            <a:off x="26296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0" name="Straight Connector 12"/>
          <p:cNvCxnSpPr>
            <a:cxnSpLocks noChangeShapeType="1"/>
          </p:cNvCxnSpPr>
          <p:nvPr/>
        </p:nvCxnSpPr>
        <p:spPr bwMode="auto">
          <a:xfrm rot="5400000">
            <a:off x="30868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1" name="Straight Connector 13"/>
          <p:cNvCxnSpPr>
            <a:cxnSpLocks noChangeShapeType="1"/>
          </p:cNvCxnSpPr>
          <p:nvPr/>
        </p:nvCxnSpPr>
        <p:spPr bwMode="auto">
          <a:xfrm rot="5400000">
            <a:off x="35440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2" name="Straight Connector 14"/>
          <p:cNvCxnSpPr>
            <a:cxnSpLocks noChangeShapeType="1"/>
          </p:cNvCxnSpPr>
          <p:nvPr/>
        </p:nvCxnSpPr>
        <p:spPr bwMode="auto">
          <a:xfrm rot="5400000">
            <a:off x="40012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3" name="Straight Connector 15"/>
          <p:cNvCxnSpPr>
            <a:cxnSpLocks noChangeShapeType="1"/>
          </p:cNvCxnSpPr>
          <p:nvPr/>
        </p:nvCxnSpPr>
        <p:spPr bwMode="auto">
          <a:xfrm rot="5400000">
            <a:off x="44584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4" name="Straight Connector 16"/>
          <p:cNvCxnSpPr>
            <a:cxnSpLocks noChangeShapeType="1"/>
          </p:cNvCxnSpPr>
          <p:nvPr/>
        </p:nvCxnSpPr>
        <p:spPr bwMode="auto">
          <a:xfrm rot="5400000">
            <a:off x="49141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5" name="Straight Connector 17"/>
          <p:cNvCxnSpPr>
            <a:cxnSpLocks noChangeShapeType="1"/>
          </p:cNvCxnSpPr>
          <p:nvPr/>
        </p:nvCxnSpPr>
        <p:spPr bwMode="auto">
          <a:xfrm rot="5400000">
            <a:off x="53713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6" name="Straight Connector 18"/>
          <p:cNvCxnSpPr>
            <a:cxnSpLocks noChangeShapeType="1"/>
          </p:cNvCxnSpPr>
          <p:nvPr/>
        </p:nvCxnSpPr>
        <p:spPr bwMode="auto">
          <a:xfrm rot="5400000">
            <a:off x="58285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7" name="Straight Connector 19"/>
          <p:cNvCxnSpPr>
            <a:cxnSpLocks noChangeShapeType="1"/>
          </p:cNvCxnSpPr>
          <p:nvPr/>
        </p:nvCxnSpPr>
        <p:spPr bwMode="auto">
          <a:xfrm rot="5400000">
            <a:off x="62857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8" name="Straight Connector 20"/>
          <p:cNvCxnSpPr>
            <a:cxnSpLocks noChangeShapeType="1"/>
          </p:cNvCxnSpPr>
          <p:nvPr/>
        </p:nvCxnSpPr>
        <p:spPr bwMode="auto">
          <a:xfrm rot="5400000">
            <a:off x="67429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9" name="Straight Connector 21"/>
          <p:cNvCxnSpPr>
            <a:cxnSpLocks noChangeShapeType="1"/>
          </p:cNvCxnSpPr>
          <p:nvPr/>
        </p:nvCxnSpPr>
        <p:spPr bwMode="auto">
          <a:xfrm rot="5400000">
            <a:off x="72001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0" name="Straight Connector 22"/>
          <p:cNvCxnSpPr>
            <a:cxnSpLocks noChangeShapeType="1"/>
          </p:cNvCxnSpPr>
          <p:nvPr/>
        </p:nvCxnSpPr>
        <p:spPr bwMode="auto">
          <a:xfrm rot="5400000">
            <a:off x="76573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1" name="Straight Connector 24"/>
          <p:cNvCxnSpPr>
            <a:cxnSpLocks noChangeShapeType="1"/>
          </p:cNvCxnSpPr>
          <p:nvPr/>
        </p:nvCxnSpPr>
        <p:spPr bwMode="auto">
          <a:xfrm rot="5400000">
            <a:off x="81145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2" name="Rectangle 26"/>
          <p:cNvSpPr>
            <a:spLocks noChangeArrowheads="1"/>
          </p:cNvSpPr>
          <p:nvPr/>
        </p:nvSpPr>
        <p:spPr bwMode="auto">
          <a:xfrm>
            <a:off x="2362200" y="3429000"/>
            <a:ext cx="251460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cxnSp>
        <p:nvCxnSpPr>
          <p:cNvPr id="35863" name="Straight Connector 28"/>
          <p:cNvCxnSpPr>
            <a:cxnSpLocks noChangeShapeType="1"/>
          </p:cNvCxnSpPr>
          <p:nvPr/>
        </p:nvCxnSpPr>
        <p:spPr bwMode="auto">
          <a:xfrm rot="5400000">
            <a:off x="2818607" y="3734594"/>
            <a:ext cx="6096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4" name="Straight Connector 30"/>
          <p:cNvCxnSpPr>
            <a:cxnSpLocks noChangeShapeType="1"/>
          </p:cNvCxnSpPr>
          <p:nvPr/>
        </p:nvCxnSpPr>
        <p:spPr bwMode="auto">
          <a:xfrm>
            <a:off x="1143000" y="3762375"/>
            <a:ext cx="59436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5" name="TextBox 31"/>
          <p:cNvSpPr txBox="1">
            <a:spLocks noChangeArrowheads="1"/>
          </p:cNvSpPr>
          <p:nvPr/>
        </p:nvSpPr>
        <p:spPr bwMode="auto">
          <a:xfrm>
            <a:off x="3581400" y="5105400"/>
            <a:ext cx="119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Calories</a:t>
            </a:r>
          </a:p>
        </p:txBody>
      </p:sp>
      <p:sp>
        <p:nvSpPr>
          <p:cNvPr id="35866" name="TextBox 32"/>
          <p:cNvSpPr txBox="1">
            <a:spLocks noChangeArrowheads="1"/>
          </p:cNvSpPr>
          <p:nvPr/>
        </p:nvSpPr>
        <p:spPr bwMode="auto">
          <a:xfrm>
            <a:off x="642938" y="4572000"/>
            <a:ext cx="80438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3413" algn="ctr"/>
                <a:tab pos="1082675" algn="ctr"/>
                <a:tab pos="1547813" algn="ctr"/>
                <a:tab pos="1997075" algn="ctr"/>
                <a:tab pos="2462213" algn="ctr"/>
                <a:tab pos="2911475" algn="ctr"/>
                <a:tab pos="3376613" algn="ctr"/>
                <a:tab pos="3825875" algn="ctr"/>
                <a:tab pos="4291013" algn="ctr"/>
                <a:tab pos="4740275" algn="ctr"/>
                <a:tab pos="5205413" algn="ctr"/>
                <a:tab pos="5654675" algn="ctr"/>
                <a:tab pos="6119813" algn="ctr"/>
                <a:tab pos="6569075" algn="ctr"/>
                <a:tab pos="7034213" algn="ctr"/>
                <a:tab pos="748347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/>
              <a:t>100	125	150	175	200	225	250	275	300	325	350	375	400	425	450	475	500</a:t>
            </a:r>
          </a:p>
        </p:txBody>
      </p:sp>
      <p:sp>
        <p:nvSpPr>
          <p:cNvPr id="35867" name="Double Bracket 33"/>
          <p:cNvSpPr>
            <a:spLocks noChangeArrowheads="1"/>
          </p:cNvSpPr>
          <p:nvPr/>
        </p:nvSpPr>
        <p:spPr bwMode="auto">
          <a:xfrm>
            <a:off x="228600" y="3581400"/>
            <a:ext cx="8458200" cy="381000"/>
          </a:xfrm>
          <a:prstGeom prst="bracketPair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r>
              <a:rPr lang="en-US" altLang="en-US" smtClean="0"/>
              <a:t>Example 4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The weights of 20 randomly selected juniors at MSHS are recorded below:</a:t>
            </a:r>
          </a:p>
          <a:p>
            <a:pPr>
              <a:buFontTx/>
              <a:buNone/>
            </a:pPr>
            <a:r>
              <a:rPr lang="en-US" altLang="en-US" sz="2000" smtClean="0"/>
              <a:t> 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 </a:t>
            </a:r>
          </a:p>
          <a:p>
            <a:pPr>
              <a:buFontTx/>
              <a:buNone/>
            </a:pPr>
            <a:r>
              <a:rPr lang="en-US" altLang="en-US" sz="2000" smtClean="0"/>
              <a:t>	a) Construct a boxplot of the data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	b) Determine if there are any mild or extreme outliers</a:t>
            </a:r>
          </a:p>
          <a:p>
            <a:pPr>
              <a:buFontTx/>
              <a:buNone/>
            </a:pPr>
            <a:r>
              <a:rPr lang="en-US" altLang="en-US" sz="2000" smtClean="0"/>
              <a:t/>
            </a:r>
            <a:br>
              <a:rPr lang="en-US" altLang="en-US" sz="2000" smtClean="0"/>
            </a:br>
            <a:endParaRPr lang="en-US" altLang="en-US" sz="2000" smtClean="0"/>
          </a:p>
          <a:p>
            <a:pPr>
              <a:buFontTx/>
              <a:buNone/>
            </a:pPr>
            <a:r>
              <a:rPr lang="en-US" altLang="en-US" sz="2000" smtClean="0"/>
              <a:t>	c) Comment on the distribution</a:t>
            </a:r>
          </a:p>
          <a:p>
            <a:pPr>
              <a:buFontTx/>
              <a:buNone/>
            </a:pPr>
            <a:endParaRPr lang="en-US" altLang="en-US" sz="2000" smtClean="0"/>
          </a:p>
          <a:p>
            <a:endParaRPr lang="en-US" altLang="en-US" sz="20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98120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371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685800"/>
          </a:xfrm>
        </p:spPr>
        <p:txBody>
          <a:bodyPr/>
          <a:lstStyle/>
          <a:p>
            <a:r>
              <a:rPr lang="en-US" altLang="en-US" smtClean="0"/>
              <a:t>Example 4 - Answer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Q1 =  130.5		Q2 =  138		Q3 =  145.5</a:t>
            </a:r>
          </a:p>
          <a:p>
            <a:pPr>
              <a:buFontTx/>
              <a:buNone/>
            </a:pPr>
            <a:r>
              <a:rPr lang="en-US" altLang="en-US" sz="2000" smtClean="0"/>
              <a:t>Min = 121		Max =  213		Range = 92</a:t>
            </a:r>
          </a:p>
          <a:p>
            <a:pPr>
              <a:buFontTx/>
              <a:buNone/>
            </a:pPr>
            <a:r>
              <a:rPr lang="en-US" altLang="en-US" sz="2000" smtClean="0"/>
              <a:t>IQR = 15		UF = 168 		LF = 108</a:t>
            </a:r>
          </a:p>
          <a:p>
            <a:pPr>
              <a:buFontTx/>
              <a:buNone/>
            </a:pPr>
            <a:r>
              <a:rPr lang="en-US" altLang="en-US" sz="2000" smtClean="0"/>
              <a:t>Mean = 143.6</a:t>
            </a:r>
          </a:p>
          <a:p>
            <a:pPr>
              <a:buFontTx/>
              <a:buNone/>
            </a:pPr>
            <a:r>
              <a:rPr lang="en-US" altLang="en-US" sz="2000" smtClean="0"/>
              <a:t>StDev = 23.91</a:t>
            </a:r>
          </a:p>
        </p:txBody>
      </p:sp>
      <p:cxnSp>
        <p:nvCxnSpPr>
          <p:cNvPr id="37892" name="Straight Connector 5"/>
          <p:cNvCxnSpPr>
            <a:cxnSpLocks noChangeShapeType="1"/>
          </p:cNvCxnSpPr>
          <p:nvPr/>
        </p:nvCxnSpPr>
        <p:spPr bwMode="auto">
          <a:xfrm>
            <a:off x="685800" y="4343400"/>
            <a:ext cx="77724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3" name="Straight Connector 7"/>
          <p:cNvCxnSpPr>
            <a:cxnSpLocks noChangeShapeType="1"/>
          </p:cNvCxnSpPr>
          <p:nvPr/>
        </p:nvCxnSpPr>
        <p:spPr bwMode="auto">
          <a:xfrm rot="5400000">
            <a:off x="8008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4" name="Straight Connector 8"/>
          <p:cNvCxnSpPr>
            <a:cxnSpLocks noChangeShapeType="1"/>
          </p:cNvCxnSpPr>
          <p:nvPr/>
        </p:nvCxnSpPr>
        <p:spPr bwMode="auto">
          <a:xfrm rot="5400000">
            <a:off x="14104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Straight Connector 9"/>
          <p:cNvCxnSpPr>
            <a:cxnSpLocks noChangeShapeType="1"/>
          </p:cNvCxnSpPr>
          <p:nvPr/>
        </p:nvCxnSpPr>
        <p:spPr bwMode="auto">
          <a:xfrm rot="5400000">
            <a:off x="20200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6" name="Straight Connector 10"/>
          <p:cNvCxnSpPr>
            <a:cxnSpLocks noChangeShapeType="1"/>
          </p:cNvCxnSpPr>
          <p:nvPr/>
        </p:nvCxnSpPr>
        <p:spPr bwMode="auto">
          <a:xfrm rot="5400000">
            <a:off x="26296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7" name="Straight Connector 11"/>
          <p:cNvCxnSpPr>
            <a:cxnSpLocks noChangeShapeType="1"/>
          </p:cNvCxnSpPr>
          <p:nvPr/>
        </p:nvCxnSpPr>
        <p:spPr bwMode="auto">
          <a:xfrm rot="5400000">
            <a:off x="32392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8" name="Straight Connector 12"/>
          <p:cNvCxnSpPr>
            <a:cxnSpLocks noChangeShapeType="1"/>
          </p:cNvCxnSpPr>
          <p:nvPr/>
        </p:nvCxnSpPr>
        <p:spPr bwMode="auto">
          <a:xfrm rot="5400000">
            <a:off x="38488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9" name="Straight Connector 13"/>
          <p:cNvCxnSpPr>
            <a:cxnSpLocks noChangeShapeType="1"/>
          </p:cNvCxnSpPr>
          <p:nvPr/>
        </p:nvCxnSpPr>
        <p:spPr bwMode="auto">
          <a:xfrm rot="5400000">
            <a:off x="4458494" y="4331494"/>
            <a:ext cx="228600" cy="1588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0" name="Straight Connector 14"/>
          <p:cNvCxnSpPr>
            <a:cxnSpLocks noChangeShapeType="1"/>
          </p:cNvCxnSpPr>
          <p:nvPr/>
        </p:nvCxnSpPr>
        <p:spPr bwMode="auto">
          <a:xfrm rot="5400000">
            <a:off x="50665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1" name="Straight Connector 15"/>
          <p:cNvCxnSpPr>
            <a:cxnSpLocks noChangeShapeType="1"/>
          </p:cNvCxnSpPr>
          <p:nvPr/>
        </p:nvCxnSpPr>
        <p:spPr bwMode="auto">
          <a:xfrm rot="5400000">
            <a:off x="56761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2" name="Straight Connector 16"/>
          <p:cNvCxnSpPr>
            <a:cxnSpLocks noChangeShapeType="1"/>
          </p:cNvCxnSpPr>
          <p:nvPr/>
        </p:nvCxnSpPr>
        <p:spPr bwMode="auto">
          <a:xfrm rot="5400000">
            <a:off x="62857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3" name="Straight Connector 17"/>
          <p:cNvCxnSpPr>
            <a:cxnSpLocks noChangeShapeType="1"/>
          </p:cNvCxnSpPr>
          <p:nvPr/>
        </p:nvCxnSpPr>
        <p:spPr bwMode="auto">
          <a:xfrm rot="5400000">
            <a:off x="68953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4" name="Straight Connector 18"/>
          <p:cNvCxnSpPr>
            <a:cxnSpLocks noChangeShapeType="1"/>
          </p:cNvCxnSpPr>
          <p:nvPr/>
        </p:nvCxnSpPr>
        <p:spPr bwMode="auto">
          <a:xfrm rot="5400000">
            <a:off x="75049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5" name="Straight Connector 24"/>
          <p:cNvCxnSpPr>
            <a:cxnSpLocks noChangeShapeType="1"/>
          </p:cNvCxnSpPr>
          <p:nvPr/>
        </p:nvCxnSpPr>
        <p:spPr bwMode="auto">
          <a:xfrm rot="5400000">
            <a:off x="8114507" y="4331494"/>
            <a:ext cx="228600" cy="1587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6" name="Rectangle 26"/>
          <p:cNvSpPr>
            <a:spLocks noChangeArrowheads="1"/>
          </p:cNvSpPr>
          <p:nvPr/>
        </p:nvSpPr>
        <p:spPr bwMode="auto">
          <a:xfrm>
            <a:off x="2819400" y="3429000"/>
            <a:ext cx="830263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cxnSp>
        <p:nvCxnSpPr>
          <p:cNvPr id="37907" name="Straight Connector 28"/>
          <p:cNvCxnSpPr>
            <a:cxnSpLocks noChangeShapeType="1"/>
          </p:cNvCxnSpPr>
          <p:nvPr/>
        </p:nvCxnSpPr>
        <p:spPr bwMode="auto">
          <a:xfrm rot="5400000">
            <a:off x="2964657" y="3734594"/>
            <a:ext cx="6096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Straight Connector 30"/>
          <p:cNvCxnSpPr>
            <a:cxnSpLocks noChangeShapeType="1"/>
          </p:cNvCxnSpPr>
          <p:nvPr/>
        </p:nvCxnSpPr>
        <p:spPr bwMode="auto">
          <a:xfrm>
            <a:off x="2203450" y="3762375"/>
            <a:ext cx="1920875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9" name="TextBox 31"/>
          <p:cNvSpPr txBox="1">
            <a:spLocks noChangeArrowheads="1"/>
          </p:cNvSpPr>
          <p:nvPr/>
        </p:nvSpPr>
        <p:spPr bwMode="auto">
          <a:xfrm>
            <a:off x="3581400" y="5105400"/>
            <a:ext cx="1644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Weight (lbs)</a:t>
            </a:r>
          </a:p>
        </p:txBody>
      </p:sp>
      <p:sp>
        <p:nvSpPr>
          <p:cNvPr id="37910" name="TextBox 27"/>
          <p:cNvSpPr txBox="1">
            <a:spLocks noChangeArrowheads="1"/>
          </p:cNvSpPr>
          <p:nvPr/>
        </p:nvSpPr>
        <p:spPr bwMode="auto">
          <a:xfrm>
            <a:off x="609600" y="4572000"/>
            <a:ext cx="80438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01688" algn="ctr"/>
                <a:tab pos="1435100" algn="ctr"/>
                <a:tab pos="1997075" algn="ctr"/>
                <a:tab pos="2630488" algn="ctr"/>
                <a:tab pos="3263900" algn="ctr"/>
                <a:tab pos="3883025" algn="ctr"/>
                <a:tab pos="4459288" algn="ctr"/>
                <a:tab pos="5092700" algn="ctr"/>
                <a:tab pos="5654675" algn="ctr"/>
                <a:tab pos="6288088" algn="ctr"/>
                <a:tab pos="6921500" algn="ctr"/>
                <a:tab pos="7540625" algn="ctr"/>
              </a:tabLs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/>
              <a:t>100	110	120	130	140	150	160	170	180	190	200	210	220</a:t>
            </a:r>
          </a:p>
        </p:txBody>
      </p:sp>
      <p:sp>
        <p:nvSpPr>
          <p:cNvPr id="37911" name="TextBox 29"/>
          <p:cNvSpPr txBox="1">
            <a:spLocks noChangeArrowheads="1"/>
          </p:cNvSpPr>
          <p:nvPr/>
        </p:nvSpPr>
        <p:spPr bwMode="auto">
          <a:xfrm>
            <a:off x="7678738" y="3690938"/>
            <a:ext cx="274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/>
              <a:t>*</a:t>
            </a:r>
          </a:p>
        </p:txBody>
      </p:sp>
      <p:sp>
        <p:nvSpPr>
          <p:cNvPr id="37912" name="TextBox 32"/>
          <p:cNvSpPr txBox="1">
            <a:spLocks noChangeArrowheads="1"/>
          </p:cNvSpPr>
          <p:nvPr/>
        </p:nvSpPr>
        <p:spPr bwMode="auto">
          <a:xfrm>
            <a:off x="7180263" y="3692525"/>
            <a:ext cx="27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/>
              <a:t>*</a:t>
            </a:r>
          </a:p>
        </p:txBody>
      </p:sp>
      <p:sp>
        <p:nvSpPr>
          <p:cNvPr id="37913" name="Double Bracket 33"/>
          <p:cNvSpPr>
            <a:spLocks noChangeArrowheads="1"/>
          </p:cNvSpPr>
          <p:nvPr/>
        </p:nvSpPr>
        <p:spPr bwMode="auto">
          <a:xfrm>
            <a:off x="1365250" y="3581400"/>
            <a:ext cx="3733800" cy="381000"/>
          </a:xfrm>
          <a:prstGeom prst="bracketPair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37914" name="TextBox 34"/>
          <p:cNvSpPr txBox="1">
            <a:spLocks noChangeArrowheads="1"/>
          </p:cNvSpPr>
          <p:nvPr/>
        </p:nvSpPr>
        <p:spPr bwMode="auto">
          <a:xfrm>
            <a:off x="6019800" y="2743200"/>
            <a:ext cx="2152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Extreme Outliers</a:t>
            </a:r>
            <a:br>
              <a:rPr lang="en-US" altLang="en-US" sz="1800">
                <a:solidFill>
                  <a:srgbClr val="FFFF00"/>
                </a:solidFill>
              </a:rPr>
            </a:br>
            <a:r>
              <a:rPr lang="en-US" altLang="en-US" sz="1800">
                <a:solidFill>
                  <a:srgbClr val="FFFF00"/>
                </a:solidFill>
              </a:rPr>
              <a:t>( &gt; 3 IQR from Q3)</a:t>
            </a:r>
          </a:p>
        </p:txBody>
      </p:sp>
      <p:sp>
        <p:nvSpPr>
          <p:cNvPr id="37915" name="TextBox 30"/>
          <p:cNvSpPr txBox="1">
            <a:spLocks noChangeArrowheads="1"/>
          </p:cNvSpPr>
          <p:nvPr/>
        </p:nvSpPr>
        <p:spPr bwMode="auto">
          <a:xfrm>
            <a:off x="296863" y="5845175"/>
            <a:ext cx="85105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Shape:  somewhat symmetric               Outliers:  2 extreme outliers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Center: </a:t>
            </a:r>
            <a:r>
              <a:rPr lang="en-US" altLang="en-US" sz="2000">
                <a:solidFill>
                  <a:srgbClr val="FFFF00"/>
                </a:solidFill>
              </a:rPr>
              <a:t>Median = 138</a:t>
            </a:r>
            <a:r>
              <a:rPr lang="en-US" altLang="en-US" sz="2000"/>
              <a:t>			Spread:  </a:t>
            </a:r>
            <a:r>
              <a:rPr lang="en-US" altLang="en-US" sz="2000">
                <a:solidFill>
                  <a:srgbClr val="FFFF00"/>
                </a:solidFill>
              </a:rPr>
              <a:t>IQR =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17475"/>
            <a:ext cx="8675688" cy="762000"/>
          </a:xfrm>
        </p:spPr>
        <p:txBody>
          <a:bodyPr/>
          <a:lstStyle/>
          <a:p>
            <a:r>
              <a:rPr lang="en-US" altLang="en-US" smtClean="0"/>
              <a:t>Example 5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017588"/>
            <a:ext cx="8310562" cy="536575"/>
          </a:xfrm>
        </p:spPr>
        <p:txBody>
          <a:bodyPr/>
          <a:lstStyle/>
          <a:p>
            <a:pPr marL="549275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mtClean="0"/>
              <a:t>Consider the following test scores for a small class: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777875" y="1565275"/>
          <a:ext cx="7588254" cy="593725"/>
        </p:xfrm>
        <a:graphic>
          <a:graphicData uri="http://schemas.openxmlformats.org/drawingml/2006/table">
            <a:tbl>
              <a:tblPr/>
              <a:tblGrid>
                <a:gridCol w="758683"/>
                <a:gridCol w="758682"/>
                <a:gridCol w="758683"/>
                <a:gridCol w="758682"/>
                <a:gridCol w="758683"/>
                <a:gridCol w="760111"/>
                <a:gridCol w="758682"/>
                <a:gridCol w="758683"/>
                <a:gridCol w="758682"/>
                <a:gridCol w="75868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75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76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82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93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45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68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74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82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91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9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Palatino" charset="0"/>
                          <a:ea typeface="ヒラギノ角ゴ Pro W3" charset="0"/>
                          <a:cs typeface="ヒラギノ角ゴ Pro W3" charset="0"/>
                          <a:sym typeface="Palatino" charset="0"/>
                        </a:rPr>
                        <a:t>98</a:t>
                      </a:r>
                    </a:p>
                  </a:txBody>
                  <a:tcPr marL="34291" marR="34291" marT="34253" marB="34253" anchor="ctr" horzOverflow="overflow">
                    <a:lnL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6C70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357" name="Rectangle 45"/>
          <p:cNvSpPr>
            <a:spLocks/>
          </p:cNvSpPr>
          <p:nvPr/>
        </p:nvSpPr>
        <p:spPr bwMode="auto">
          <a:xfrm>
            <a:off x="642938" y="2360613"/>
            <a:ext cx="8012112" cy="490537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sz="2500" b="1" dirty="0">
                <a:solidFill>
                  <a:schemeClr val="bg2">
                    <a:lumMod val="20000"/>
                    <a:lumOff val="80000"/>
                  </a:schemeClr>
                </a:solidFill>
                <a:ea typeface="Palatino" charset="0"/>
                <a:cs typeface="Palatino" charset="0"/>
              </a:rPr>
              <a:t>Plot the data and describe the SOCS:</a:t>
            </a:r>
          </a:p>
        </p:txBody>
      </p:sp>
      <p:sp>
        <p:nvSpPr>
          <p:cNvPr id="13358" name="Rectangle 46"/>
          <p:cNvSpPr>
            <a:spLocks/>
          </p:cNvSpPr>
          <p:nvPr/>
        </p:nvSpPr>
        <p:spPr bwMode="auto">
          <a:xfrm>
            <a:off x="746125" y="5303838"/>
            <a:ext cx="80121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>
                <a:ea typeface="Palatino" charset="0"/>
                <a:cs typeface="Palatino" charset="0"/>
              </a:rPr>
              <a:t>Why use median describes the “center”?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500">
                <a:ea typeface="Palatino" charset="0"/>
                <a:cs typeface="Palatino" charset="0"/>
              </a:rPr>
              <a:t>Why use IQR to describes the “spread’?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211263" y="3189288"/>
            <a:ext cx="6892925" cy="1760537"/>
            <a:chOff x="0" y="0"/>
            <a:chExt cx="4825" cy="1232"/>
          </a:xfrm>
        </p:grpSpPr>
        <p:pic>
          <p:nvPicPr>
            <p:cNvPr id="38949" name="Picture 4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6"/>
              <a:ext cx="2753" cy="1091"/>
            </a:xfrm>
            <a:prstGeom prst="rect">
              <a:avLst/>
            </a:prstGeom>
            <a:noFill/>
            <a:ln>
              <a:noFill/>
            </a:ln>
            <a:effectLst>
              <a:outerShdw dist="50799" dir="3119993" algn="ctr" rotWithShape="0">
                <a:srgbClr val="000000">
                  <a:alpha val="89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50" name="Rectangle 49"/>
            <p:cNvSpPr>
              <a:spLocks/>
            </p:cNvSpPr>
            <p:nvPr/>
          </p:nvSpPr>
          <p:spPr bwMode="auto">
            <a:xfrm>
              <a:off x="3046" y="0"/>
              <a:ext cx="1779" cy="1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solidFill>
                    <a:srgbClr val="FFFF00"/>
                  </a:solidFill>
                  <a:ea typeface="Palatino" charset="0"/>
                  <a:cs typeface="Palatino" charset="0"/>
                </a:rPr>
                <a:t>S</a:t>
              </a:r>
              <a:r>
                <a:rPr lang="en-US" altLang="en-US" sz="2500">
                  <a:solidFill>
                    <a:srgbClr val="92D050"/>
                  </a:solidFill>
                  <a:ea typeface="Palatino" charset="0"/>
                  <a:cs typeface="Palatino" charset="0"/>
                </a:rPr>
                <a:t>hape?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solidFill>
                    <a:srgbClr val="FFFF00"/>
                  </a:solidFill>
                  <a:ea typeface="Palatino" charset="0"/>
                  <a:cs typeface="Palatino" charset="0"/>
                </a:rPr>
                <a:t>O</a:t>
              </a:r>
              <a:r>
                <a:rPr lang="en-US" altLang="en-US" sz="2500">
                  <a:solidFill>
                    <a:srgbClr val="92D050"/>
                  </a:solidFill>
                  <a:ea typeface="Palatino" charset="0"/>
                  <a:cs typeface="Palatino" charset="0"/>
                </a:rPr>
                <a:t>utliers?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solidFill>
                    <a:srgbClr val="FFFF00"/>
                  </a:solidFill>
                  <a:ea typeface="Palatino" charset="0"/>
                  <a:cs typeface="Palatino" charset="0"/>
                </a:rPr>
                <a:t>C</a:t>
              </a:r>
              <a:r>
                <a:rPr lang="en-US" altLang="en-US" sz="2500">
                  <a:solidFill>
                    <a:srgbClr val="92D050"/>
                  </a:solidFill>
                  <a:ea typeface="Palatino" charset="0"/>
                  <a:cs typeface="Palatino" charset="0"/>
                </a:rPr>
                <a:t>enter?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solidFill>
                    <a:srgbClr val="FFFF00"/>
                  </a:solidFill>
                  <a:ea typeface="Palatino" charset="0"/>
                  <a:cs typeface="Palatino" charset="0"/>
                </a:rPr>
                <a:t>S</a:t>
              </a:r>
              <a:r>
                <a:rPr lang="en-US" altLang="en-US" sz="2500">
                  <a:solidFill>
                    <a:srgbClr val="92D050"/>
                  </a:solidFill>
                  <a:ea typeface="Palatino" charset="0"/>
                  <a:cs typeface="Palatino" charset="0"/>
                </a:rPr>
                <a:t>pread?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315200" y="3352800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skewed left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15200" y="3727450"/>
            <a:ext cx="1236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maybe 45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15200" y="4100513"/>
            <a:ext cx="896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M = 79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15200" y="4475163"/>
            <a:ext cx="1838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IQR = 91-74=17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467600" y="5410200"/>
            <a:ext cx="1557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data skewed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467600" y="5791200"/>
            <a:ext cx="1557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data skewed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3448448" presetClass="entr" presetSubtype="7434384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3448448" presetClass="entr" presetSubtype="604411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 autoUpdateAnimBg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95250" y="100013"/>
            <a:ext cx="8915400" cy="792162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ea typeface="ＭＳ Ｐゴシック" pitchFamily="-111" charset="-128"/>
              </a:rPr>
              <a:t>Choosing Measures</a:t>
            </a:r>
            <a:r>
              <a:rPr lang="en-US" altLang="en-US" smtClean="0">
                <a:solidFill>
                  <a:schemeClr val="tx1"/>
                </a:solidFill>
              </a:rPr>
              <a:t> of Center &amp; Spread</a:t>
            </a:r>
          </a:p>
        </p:txBody>
      </p:sp>
      <p:sp>
        <p:nvSpPr>
          <p:cNvPr id="39939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828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itchFamily="-111" charset="-128"/>
              </a:rPr>
              <a:t>We now have a choice between two descriptions for center and spread</a:t>
            </a:r>
          </a:p>
          <a:p>
            <a:pPr lvl="1" eaLnBrk="1" hangingPunct="1"/>
            <a:r>
              <a:rPr lang="en-US" altLang="en-US" smtClean="0">
                <a:ea typeface="ＭＳ Ｐゴシック" pitchFamily="-111" charset="-128"/>
              </a:rPr>
              <a:t>Mean and Standard Deviation</a:t>
            </a:r>
          </a:p>
          <a:p>
            <a:pPr lvl="1" eaLnBrk="1" hangingPunct="1"/>
            <a:r>
              <a:rPr lang="en-US" altLang="en-US" smtClean="0">
                <a:ea typeface="ＭＳ Ｐゴシック" pitchFamily="-111" charset="-128"/>
              </a:rPr>
              <a:t>Median and Interquartile Range</a:t>
            </a:r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620713" y="3227388"/>
            <a:ext cx="7375525" cy="30162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sz="2000" b="1" dirty="0">
              <a:solidFill>
                <a:srgbClr val="000000"/>
              </a:solidFill>
              <a:ea typeface="ＭＳ Ｐゴシック" pitchFamily="-111" charset="-128"/>
            </a:endParaRPr>
          </a:p>
          <a:p>
            <a:pPr>
              <a:spcAft>
                <a:spcPts val="180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The median and </a:t>
            </a:r>
            <a:r>
              <a:rPr lang="en-US" sz="2000" i="1" dirty="0">
                <a:solidFill>
                  <a:srgbClr val="000000"/>
                </a:solidFill>
                <a:ea typeface="ＭＳ Ｐゴシック" pitchFamily="-111" charset="-128"/>
              </a:rPr>
              <a:t>IQR </a:t>
            </a: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are usually better than the mean and standard deviation for describing a skewed distribution or a distribution with outliers.</a:t>
            </a:r>
          </a:p>
          <a:p>
            <a:pPr>
              <a:spcAft>
                <a:spcPts val="1800"/>
              </a:spcAft>
              <a:buFont typeface="Arial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ea typeface="ＭＳ Ｐゴシック" pitchFamily="-111" charset="-128"/>
              </a:rPr>
              <a:t>Use mean and standard deviation only for reasonably symmetric distributions that don’t have outliers.</a:t>
            </a:r>
          </a:p>
          <a:p>
            <a:pPr>
              <a:spcAft>
                <a:spcPts val="180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ea typeface="ＭＳ Ｐゴシック" pitchFamily="-111" charset="-128"/>
              </a:rPr>
              <a:t>NOTE: Numerical summaries do not fully describe the shape of a distribution.  </a:t>
            </a:r>
            <a:r>
              <a:rPr lang="en-US" sz="2000" b="1" i="1" dirty="0">
                <a:solidFill>
                  <a:srgbClr val="000000"/>
                </a:solidFill>
                <a:ea typeface="ＭＳ Ｐゴシック" pitchFamily="-111" charset="-128"/>
              </a:rPr>
              <a:t>ALWAYS  PLOT  YOUR  DATA!</a:t>
            </a:r>
            <a:endParaRPr lang="en-US" sz="2000" dirty="0">
              <a:solidFill>
                <a:srgbClr val="000000"/>
              </a:solidFill>
              <a:ea typeface="ＭＳ Ｐゴシック" pitchFamily="-11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" y="3021013"/>
            <a:ext cx="704088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Choosing Measures of Center and Spread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the TI-83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altLang="en-US" smtClean="0"/>
              <a:t>Enter the test data into List, L1</a:t>
            </a:r>
          </a:p>
          <a:p>
            <a:pPr lvl="1"/>
            <a:r>
              <a:rPr lang="en-US" altLang="en-US" smtClean="0"/>
              <a:t>STAT, EDIT enter data into L1</a:t>
            </a:r>
          </a:p>
          <a:p>
            <a:r>
              <a:rPr lang="en-US" altLang="en-US" smtClean="0"/>
              <a:t>Calculate 5 Number Summary</a:t>
            </a:r>
          </a:p>
          <a:p>
            <a:pPr lvl="1"/>
            <a:r>
              <a:rPr lang="en-US" altLang="en-US" smtClean="0"/>
              <a:t>Hit STAT go over to CALC </a:t>
            </a:r>
            <a:br>
              <a:rPr lang="en-US" altLang="en-US" smtClean="0"/>
            </a:br>
            <a:r>
              <a:rPr lang="en-US" altLang="en-US" smtClean="0"/>
              <a:t>and select 1-Var Stats and hitt 2</a:t>
            </a:r>
            <a:r>
              <a:rPr lang="en-US" altLang="en-US" baseline="30000" smtClean="0"/>
              <a:t>nd</a:t>
            </a:r>
            <a:r>
              <a:rPr lang="en-US" altLang="en-US" smtClean="0"/>
              <a:t> 1 (L1)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Use 2</a:t>
            </a:r>
            <a:r>
              <a:rPr lang="en-US" altLang="en-US" baseline="30000" smtClean="0"/>
              <a:t>nd</a:t>
            </a:r>
            <a:r>
              <a:rPr lang="en-US" altLang="en-US" smtClean="0"/>
              <a:t> Y= (STAT PLOT) to graph the box plot</a:t>
            </a:r>
          </a:p>
          <a:p>
            <a:pPr lvl="1"/>
            <a:r>
              <a:rPr lang="en-US" altLang="en-US" smtClean="0"/>
              <a:t>Turn plot1 ON</a:t>
            </a:r>
          </a:p>
          <a:p>
            <a:pPr lvl="1"/>
            <a:r>
              <a:rPr lang="en-US" altLang="en-US" smtClean="0"/>
              <a:t>Select BOX PLOT (4</a:t>
            </a:r>
            <a:r>
              <a:rPr lang="en-US" altLang="en-US" baseline="30000" smtClean="0"/>
              <a:t>th</a:t>
            </a:r>
            <a:r>
              <a:rPr lang="en-US" altLang="en-US" smtClean="0"/>
              <a:t> option, first in second row)</a:t>
            </a:r>
          </a:p>
          <a:p>
            <a:pPr lvl="1"/>
            <a:r>
              <a:rPr lang="en-US" altLang="en-US" smtClean="0"/>
              <a:t>Xlist:  L1</a:t>
            </a:r>
          </a:p>
          <a:p>
            <a:pPr lvl="1"/>
            <a:r>
              <a:rPr lang="en-US" altLang="en-US" smtClean="0"/>
              <a:t>Freq: 1</a:t>
            </a:r>
          </a:p>
          <a:p>
            <a:pPr lvl="1"/>
            <a:r>
              <a:rPr lang="en-US" altLang="en-US" smtClean="0"/>
              <a:t>Hit ZOOM  9:ZoomStat to graph the box plot</a:t>
            </a:r>
          </a:p>
          <a:p>
            <a:r>
              <a:rPr lang="en-US" altLang="en-US" smtClean="0"/>
              <a:t>Copy graph with appropriate labels and titles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Boxplot</a:t>
            </a:r>
            <a:r>
              <a:rPr lang="en-US" i="1" dirty="0"/>
              <a:t> – graphs the five number summary and any outliers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Degrees of freedom </a:t>
            </a:r>
            <a:r>
              <a:rPr lang="en-US" i="1" dirty="0"/>
              <a:t>– the number of independent pieces of information that are included in your measurement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Five-number summary </a:t>
            </a:r>
            <a:r>
              <a:rPr lang="en-US" i="1" dirty="0"/>
              <a:t>– the minimum, Q1, Median, Q3, maximum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Interquartile range </a:t>
            </a:r>
            <a:r>
              <a:rPr lang="en-US" i="1" dirty="0"/>
              <a:t>– the range of the middle 50% of the data; (IQR) – IQR = Q3 – Q1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Mean</a:t>
            </a:r>
            <a:r>
              <a:rPr lang="en-US" i="1" dirty="0"/>
              <a:t> – the average value (balance point); x-bar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Median</a:t>
            </a:r>
            <a:r>
              <a:rPr lang="en-US" i="1" dirty="0"/>
              <a:t> – the middle value (in an ordered list); M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Mode</a:t>
            </a:r>
            <a:r>
              <a:rPr lang="en-US" i="1" dirty="0"/>
              <a:t> – the most frequent data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Summary and Homework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334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</a:rPr>
              <a:t>Summary</a:t>
            </a:r>
          </a:p>
          <a:p>
            <a:pPr lvl="1"/>
            <a:r>
              <a:rPr lang="en-US" altLang="en-US" dirty="0" smtClean="0"/>
              <a:t>Sample variance is found by dividing by (n – 1) to keep it an unbiased (since we estimate the population mean, μ, by using the sample mean, x-bar) estimator of population variance</a:t>
            </a:r>
            <a:endParaRPr lang="en-US" altLang="en-US" sz="4000" dirty="0" smtClean="0"/>
          </a:p>
          <a:p>
            <a:pPr lvl="1"/>
            <a:r>
              <a:rPr lang="en-US" altLang="en-US" dirty="0" smtClean="0"/>
              <a:t>The larger the standard deviation, the more dispersion the distribution has</a:t>
            </a:r>
          </a:p>
          <a:p>
            <a:pPr lvl="1"/>
            <a:r>
              <a:rPr lang="en-US" altLang="en-US" dirty="0" smtClean="0"/>
              <a:t>Boxplots can be used to check outliers and distributions</a:t>
            </a:r>
          </a:p>
          <a:p>
            <a:pPr lvl="1"/>
            <a:r>
              <a:rPr lang="en-US" altLang="en-US" dirty="0" smtClean="0"/>
              <a:t>Use comparative boxplots for two datasets</a:t>
            </a:r>
          </a:p>
          <a:p>
            <a:pPr lvl="1"/>
            <a:r>
              <a:rPr lang="en-US" altLang="en-US" dirty="0" smtClean="0"/>
              <a:t>Identifying a distribution from boxplots or histograms is subjective!</a:t>
            </a:r>
          </a:p>
          <a:p>
            <a:pPr lvl="1"/>
            <a:r>
              <a:rPr lang="en-US" altLang="en-US" dirty="0" smtClean="0"/>
              <a:t>Use standard deviation with mean and IQR with median</a:t>
            </a:r>
          </a:p>
          <a:p>
            <a:pPr lvl="1"/>
            <a:endParaRPr lang="en-US" altLang="en-US" sz="1400" dirty="0" smtClean="0"/>
          </a:p>
          <a:p>
            <a:pPr eaLnBrk="1" hangingPunct="1"/>
            <a:r>
              <a:rPr lang="en-US" altLang="en-US" dirty="0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dirty="0" err="1" smtClean="0"/>
              <a:t>pg</a:t>
            </a:r>
            <a:r>
              <a:rPr lang="en-US" altLang="en-US" dirty="0" smtClean="0"/>
              <a:t> 75-80; </a:t>
            </a:r>
            <a:r>
              <a:rPr lang="en-US" altLang="en-US" dirty="0" err="1" smtClean="0"/>
              <a:t>probs</a:t>
            </a:r>
            <a:r>
              <a:rPr lang="en-US" altLang="en-US" smtClean="0"/>
              <a:t> </a:t>
            </a:r>
            <a:r>
              <a:rPr lang="en-US" altLang="en-US" smtClean="0"/>
              <a:t>88, 90, 91, 112, 117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Vocabulary cont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 smtClean="0">
                <a:solidFill>
                  <a:srgbClr val="FFFF00"/>
                </a:solidFill>
              </a:rPr>
              <a:t>Outlier</a:t>
            </a:r>
            <a:r>
              <a:rPr lang="en-US" i="1" dirty="0" smtClean="0"/>
              <a:t> – </a:t>
            </a:r>
            <a:r>
              <a:rPr lang="en-US" i="1" dirty="0"/>
              <a:t>a data value that lies outside the interval [Q1 – 1.5 </a:t>
            </a:r>
            <a:r>
              <a:rPr lang="en-US" i="1" dirty="0">
                <a:sym typeface="Symbol"/>
              </a:rPr>
              <a:t></a:t>
            </a:r>
            <a:r>
              <a:rPr lang="en-US" i="1" dirty="0"/>
              <a:t> IQR, Q3 + 1.5 </a:t>
            </a:r>
            <a:r>
              <a:rPr lang="en-US" i="1" dirty="0">
                <a:sym typeface="Symbol"/>
              </a:rPr>
              <a:t></a:t>
            </a:r>
            <a:r>
              <a:rPr lang="en-US" i="1" dirty="0"/>
              <a:t> IQR]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Quartile</a:t>
            </a:r>
            <a:r>
              <a:rPr lang="en-US" i="1" dirty="0"/>
              <a:t> – multiples of 25</a:t>
            </a:r>
            <a:r>
              <a:rPr lang="en-US" i="1" baseline="30000" dirty="0"/>
              <a:t>th</a:t>
            </a:r>
            <a:r>
              <a:rPr lang="en-US" i="1" dirty="0"/>
              <a:t> percentile (Q1 – 25</a:t>
            </a:r>
            <a:r>
              <a:rPr lang="en-US" i="1" baseline="30000" dirty="0"/>
              <a:t>th</a:t>
            </a:r>
            <a:r>
              <a:rPr lang="en-US" i="1" dirty="0"/>
              <a:t>; Q2 –50</a:t>
            </a:r>
            <a:r>
              <a:rPr lang="en-US" i="1" baseline="30000" dirty="0"/>
              <a:t>th</a:t>
            </a:r>
            <a:r>
              <a:rPr lang="en-US" i="1" dirty="0"/>
              <a:t> or median; Q3 – 75</a:t>
            </a:r>
            <a:r>
              <a:rPr lang="en-US" i="1" baseline="30000" dirty="0"/>
              <a:t>th</a:t>
            </a:r>
            <a:r>
              <a:rPr lang="en-US" i="1" dirty="0"/>
              <a:t>)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Range</a:t>
            </a:r>
            <a:r>
              <a:rPr lang="en-US" i="1" dirty="0"/>
              <a:t> – difference between the largest and smallest observations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Resistant</a:t>
            </a:r>
            <a:r>
              <a:rPr lang="en-US" i="1" dirty="0"/>
              <a:t> – a measure (statistic or parameter) that is not sensitive to the influence of extreme observations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Standard </a:t>
            </a:r>
            <a:r>
              <a:rPr lang="en-US" i="1" dirty="0" smtClean="0">
                <a:solidFill>
                  <a:srgbClr val="FFFF00"/>
                </a:solidFill>
              </a:rPr>
              <a:t>Deviation </a:t>
            </a:r>
            <a:r>
              <a:rPr lang="en-US" i="1" dirty="0" smtClean="0"/>
              <a:t>– </a:t>
            </a:r>
            <a:r>
              <a:rPr lang="en-US" i="1" dirty="0"/>
              <a:t>the square root of the variance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i="1" dirty="0">
                <a:solidFill>
                  <a:srgbClr val="FFFF00"/>
                </a:solidFill>
              </a:rPr>
              <a:t>Variance</a:t>
            </a:r>
            <a:r>
              <a:rPr lang="en-US" i="1" dirty="0"/>
              <a:t> – the average of the squares of the deviations from the mean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74738" y="120650"/>
            <a:ext cx="7361237" cy="762000"/>
          </a:xfrm>
        </p:spPr>
        <p:txBody>
          <a:bodyPr/>
          <a:lstStyle/>
          <a:p>
            <a:r>
              <a:rPr lang="en-US" altLang="en-US" smtClean="0"/>
              <a:t>Measures of Center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3625"/>
            <a:ext cx="8610600" cy="1450975"/>
          </a:xfrm>
        </p:spPr>
        <p:txBody>
          <a:bodyPr/>
          <a:lstStyle/>
          <a:p>
            <a:pPr marL="549275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Numerical descriptions of distributions begin with a measure of its “center” </a:t>
            </a:r>
            <a:endParaRPr lang="en-US" altLang="en-US" smtClean="0">
              <a:ea typeface="ヒラギノ角ゴ Pro W6" charset="0"/>
              <a:cs typeface="ヒラギノ角ゴ Pro W6" charset="0"/>
            </a:endParaRPr>
          </a:p>
          <a:p>
            <a:pPr marL="857250" lvl="1">
              <a:lnSpc>
                <a:spcPct val="80000"/>
              </a:lnSpc>
              <a:spcBef>
                <a:spcPts val="988"/>
              </a:spcBef>
              <a:buFontTx/>
              <a:buBlip>
                <a:blip r:embed="rId2"/>
              </a:buBlip>
            </a:pPr>
            <a:r>
              <a:rPr lang="en-US" altLang="en-US" sz="2400" smtClean="0"/>
              <a:t>If you could summarize the data with one number, what would it be?</a:t>
            </a:r>
            <a:endParaRPr lang="en-US" altLang="en-US" sz="2400" smtClean="0">
              <a:ea typeface="ヒラギノ角ゴ Pro W6" charset="0"/>
              <a:cs typeface="ヒラギノ角ゴ Pro W6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48740" y="3255962"/>
            <a:ext cx="5910739" cy="1223010"/>
            <a:chOff x="0" y="0"/>
            <a:chExt cx="4137" cy="856"/>
          </a:xfrm>
          <a:solidFill>
            <a:schemeClr val="bg2">
              <a:lumMod val="20000"/>
              <a:lumOff val="80000"/>
            </a:schemeClr>
          </a:solidFill>
        </p:grpSpPr>
        <p:pic>
          <p:nvPicPr>
            <p:cNvPr id="1434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20"/>
              <a:ext cx="2436" cy="73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</p:pic>
        <p:pic>
          <p:nvPicPr>
            <p:cNvPr id="14341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76" y="0"/>
              <a:ext cx="1161" cy="84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4343" name="Rectangle 7"/>
          <p:cNvSpPr>
            <a:spLocks/>
          </p:cNvSpPr>
          <p:nvPr/>
        </p:nvSpPr>
        <p:spPr bwMode="auto">
          <a:xfrm>
            <a:off x="893763" y="2667000"/>
            <a:ext cx="7818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u="sng">
                <a:solidFill>
                  <a:srgbClr val="FFFF00"/>
                </a:solidFill>
                <a:ea typeface="Palatino" charset="0"/>
                <a:cs typeface="Palatino" charset="0"/>
              </a:rPr>
              <a:t>Mean</a:t>
            </a:r>
            <a:r>
              <a:rPr lang="en-US" altLang="en-US" sz="2500">
                <a:solidFill>
                  <a:srgbClr val="FFFF00"/>
                </a:solidFill>
                <a:ea typeface="Palatino" charset="0"/>
                <a:cs typeface="Palatino" charset="0"/>
              </a:rPr>
              <a:t>:  </a:t>
            </a:r>
            <a:r>
              <a:rPr lang="en-US" altLang="en-US" sz="2500">
                <a:ea typeface="Palatino" charset="0"/>
                <a:cs typeface="Palatino" charset="0"/>
              </a:rPr>
              <a:t>The “average” value of a dataset</a:t>
            </a:r>
            <a:endParaRPr lang="en-US" altLang="en-US" sz="2500">
              <a:solidFill>
                <a:srgbClr val="880000"/>
              </a:solidFill>
              <a:ea typeface="Palatino" charset="0"/>
              <a:cs typeface="Palatino" charset="0"/>
            </a:endParaRPr>
          </a:p>
        </p:txBody>
      </p:sp>
      <p:sp>
        <p:nvSpPr>
          <p:cNvPr id="14344" name="Rectangle 8"/>
          <p:cNvSpPr>
            <a:spLocks/>
          </p:cNvSpPr>
          <p:nvPr/>
        </p:nvSpPr>
        <p:spPr bwMode="auto">
          <a:xfrm>
            <a:off x="720725" y="4719638"/>
            <a:ext cx="8069263" cy="1603375"/>
          </a:xfrm>
          <a:prstGeom prst="rect">
            <a:avLst/>
          </a:prstGeom>
          <a:noFill/>
          <a:ln w="12700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174308">
              <a:spcBef>
                <a:spcPts val="2700"/>
              </a:spcBef>
              <a:defRPr/>
            </a:pPr>
            <a:r>
              <a:rPr lang="en-US" sz="2400" b="1" u="sng" dirty="0">
                <a:solidFill>
                  <a:srgbClr val="FFFF00"/>
                </a:solidFill>
                <a:ea typeface="Palatino" charset="0"/>
                <a:cs typeface="Palatino" charset="0"/>
              </a:rPr>
              <a:t>Median</a:t>
            </a:r>
            <a:r>
              <a:rPr lang="en-US" sz="2400" b="1" dirty="0">
                <a:solidFill>
                  <a:srgbClr val="FFFF00"/>
                </a:solidFill>
                <a:ea typeface="Palatino" charset="0"/>
                <a:cs typeface="Palatino" charset="0"/>
              </a:rPr>
              <a:t>:  </a:t>
            </a:r>
            <a:r>
              <a:rPr lang="en-US" sz="2400" b="1" dirty="0">
                <a:ea typeface="Palatino" charset="0"/>
                <a:cs typeface="Palatino" charset="0"/>
              </a:rPr>
              <a:t>The “middle” value of an ordered dataset</a:t>
            </a:r>
            <a:endParaRPr lang="en-US" sz="2400" b="1" dirty="0">
              <a:solidFill>
                <a:srgbClr val="880000"/>
              </a:solidFill>
              <a:ea typeface="Palatino" charset="0"/>
              <a:cs typeface="Palatino" charset="0"/>
            </a:endParaRPr>
          </a:p>
          <a:p>
            <a:pPr marL="631508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a typeface="Palatino" charset="0"/>
                <a:cs typeface="Palatino" charset="0"/>
              </a:rPr>
              <a:t>Arrange observations in order min to max</a:t>
            </a:r>
          </a:p>
          <a:p>
            <a:pPr marL="631508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ea typeface="Palatino" charset="0"/>
                <a:cs typeface="Palatino" charset="0"/>
              </a:rPr>
              <a:t>Locate the middle observation, average if needed</a:t>
            </a:r>
            <a:endParaRPr lang="en-US" sz="2400" b="1" dirty="0">
              <a:solidFill>
                <a:srgbClr val="804000"/>
              </a:solidFill>
              <a:ea typeface="Palatino" charset="0"/>
              <a:cs typeface="Palatin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3757824" presetClass="entr" presetSubtype="604418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3757824" presetClass="entr" presetSubtype="6956176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3757824" presetClass="entr" presetSubtype="7434474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  <p:bldP spid="1434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84188" y="152400"/>
            <a:ext cx="8161337" cy="688975"/>
          </a:xfrm>
        </p:spPr>
        <p:txBody>
          <a:bodyPr/>
          <a:lstStyle/>
          <a:p>
            <a:r>
              <a:rPr lang="en-US" altLang="en-US" smtClean="0"/>
              <a:t>Mean vs Median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3657600"/>
          </a:xfrm>
        </p:spPr>
        <p:txBody>
          <a:bodyPr/>
          <a:lstStyle/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The </a:t>
            </a:r>
            <a:r>
              <a:rPr lang="en-US" altLang="en-US" i="1" smtClean="0"/>
              <a:t>mean</a:t>
            </a:r>
            <a:r>
              <a:rPr lang="en-US" altLang="en-US" smtClean="0"/>
              <a:t> and the </a:t>
            </a:r>
            <a:r>
              <a:rPr lang="en-US" altLang="en-US" i="1" smtClean="0"/>
              <a:t>median</a:t>
            </a:r>
            <a:r>
              <a:rPr lang="en-US" altLang="en-US" smtClean="0"/>
              <a:t> are the most common measures of center</a:t>
            </a:r>
          </a:p>
          <a:p>
            <a:pPr marL="857250" lvl="1">
              <a:spcBef>
                <a:spcPts val="813"/>
              </a:spcBef>
              <a:buFontTx/>
              <a:buBlip>
                <a:blip r:embed="rId2"/>
              </a:buBlip>
            </a:pPr>
            <a:r>
              <a:rPr lang="en-US" altLang="en-US" smtClean="0"/>
              <a:t>If a distribution is perfectly symmetric, </a:t>
            </a:r>
            <a:br>
              <a:rPr lang="en-US" altLang="en-US" smtClean="0"/>
            </a:br>
            <a:r>
              <a:rPr lang="en-US" altLang="en-US" smtClean="0"/>
              <a:t>the </a:t>
            </a:r>
            <a:r>
              <a:rPr lang="en-US" altLang="en-US" i="1" smtClean="0"/>
              <a:t>mean</a:t>
            </a:r>
            <a:r>
              <a:rPr lang="en-US" altLang="en-US" smtClean="0"/>
              <a:t> and the </a:t>
            </a:r>
            <a:r>
              <a:rPr lang="en-US" altLang="en-US" i="1" smtClean="0"/>
              <a:t>median</a:t>
            </a:r>
            <a:r>
              <a:rPr lang="en-US" altLang="en-US" smtClean="0"/>
              <a:t> are the same</a:t>
            </a:r>
          </a:p>
          <a:p>
            <a:pPr marL="857250" lvl="1">
              <a:spcBef>
                <a:spcPts val="813"/>
              </a:spcBef>
              <a:buFontTx/>
              <a:buBlip>
                <a:blip r:embed="rId2"/>
              </a:buBlip>
            </a:pPr>
            <a:r>
              <a:rPr lang="en-US" altLang="en-US" smtClean="0"/>
              <a:t>The </a:t>
            </a:r>
            <a:r>
              <a:rPr lang="en-US" altLang="en-US" i="1" smtClean="0"/>
              <a:t>mean</a:t>
            </a:r>
            <a:r>
              <a:rPr lang="en-US" altLang="en-US" smtClean="0"/>
              <a:t> </a:t>
            </a:r>
            <a:r>
              <a:rPr lang="en-US" altLang="en-US" i="1" smtClean="0">
                <a:solidFill>
                  <a:srgbClr val="FFFF00"/>
                </a:solidFill>
              </a:rPr>
              <a:t>is not resistant </a:t>
            </a:r>
            <a:r>
              <a:rPr lang="en-US" altLang="en-US" smtClean="0"/>
              <a:t>to outliers</a:t>
            </a:r>
          </a:p>
          <a:p>
            <a:pPr marL="549275"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altLang="en-US" smtClean="0"/>
              <a:t>The </a:t>
            </a:r>
            <a:r>
              <a:rPr lang="en-US" altLang="en-US" i="1" smtClean="0"/>
              <a:t>mode</a:t>
            </a:r>
            <a:r>
              <a:rPr lang="en-US" altLang="en-US" smtClean="0"/>
              <a:t>, the data value that occurs the most often, is a common measure of center for categorical data</a:t>
            </a:r>
          </a:p>
          <a:p>
            <a:pPr marL="549275">
              <a:spcBef>
                <a:spcPts val="813"/>
              </a:spcBef>
              <a:buFontTx/>
              <a:buBlip>
                <a:blip r:embed="rId2"/>
              </a:buBlip>
            </a:pPr>
            <a:r>
              <a:rPr lang="en-US" altLang="en-US" i="1" smtClean="0"/>
              <a:t>You</a:t>
            </a:r>
            <a:r>
              <a:rPr lang="en-US" altLang="en-US" smtClean="0"/>
              <a:t> must decide which number is the most appropriate description of the center...</a:t>
            </a:r>
          </a:p>
        </p:txBody>
      </p:sp>
      <p:sp>
        <p:nvSpPr>
          <p:cNvPr id="8196" name="Rectangle 3"/>
          <p:cNvSpPr>
            <a:spLocks/>
          </p:cNvSpPr>
          <p:nvPr/>
        </p:nvSpPr>
        <p:spPr bwMode="auto">
          <a:xfrm>
            <a:off x="2971800" y="4724400"/>
            <a:ext cx="3170238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000080"/>
                </a:solidFill>
                <a:ea typeface="Palatino" charset="0"/>
                <a:cs typeface="Palatino" charset="0"/>
                <a:hlinkClick r:id="rId3"/>
              </a:rPr>
              <a:t>MeanMedian Applet</a:t>
            </a:r>
            <a:endParaRPr lang="en-US" altLang="en-US" u="sng">
              <a:solidFill>
                <a:srgbClr val="000080"/>
              </a:solidFill>
              <a:ea typeface="Palatino" charset="0"/>
              <a:cs typeface="Palatin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562600"/>
            <a:ext cx="78486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50069" indent="-342900">
              <a:spcBef>
                <a:spcPts val="810"/>
              </a:spcBef>
              <a:buFontTx/>
              <a:buBlip>
                <a:blip r:embed="rId2"/>
              </a:buBlip>
              <a:defRPr/>
            </a:pPr>
            <a:r>
              <a:rPr lang="en-US" sz="2400" b="1" dirty="0">
                <a:latin typeface="+mn-lt"/>
              </a:rPr>
              <a:t>Use the mean on symmetric data and</a:t>
            </a:r>
            <a:br>
              <a:rPr lang="en-US" sz="2400" b="1" dirty="0">
                <a:latin typeface="+mn-lt"/>
              </a:rPr>
            </a:br>
            <a:r>
              <a:rPr lang="en-US" sz="2400" b="1" dirty="0">
                <a:latin typeface="+mn-lt"/>
              </a:rPr>
              <a:t>the median on skewed data or data with outliers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89"/>
          <p:cNvSpPr txBox="1">
            <a:spLocks noChangeArrowheads="1"/>
          </p:cNvSpPr>
          <p:nvPr/>
        </p:nvSpPr>
        <p:spPr bwMode="auto">
          <a:xfrm>
            <a:off x="1277938" y="5410200"/>
            <a:ext cx="6553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Skewed Left</a:t>
            </a:r>
            <a:r>
              <a:rPr lang="en-US" altLang="en-US" i="1"/>
              <a:t>: (tail to the left)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/>
              <a:t>Mean substantially smaller than median</a:t>
            </a:r>
            <a:br>
              <a:rPr lang="en-US" altLang="en-US"/>
            </a:br>
            <a:r>
              <a:rPr lang="en-US" altLang="en-US"/>
              <a:t>(tail pulls mean toward it)</a:t>
            </a:r>
          </a:p>
        </p:txBody>
      </p:sp>
      <p:sp>
        <p:nvSpPr>
          <p:cNvPr id="9219" name="Rectangle 139"/>
          <p:cNvSpPr>
            <a:spLocks noChangeArrowheads="1"/>
          </p:cNvSpPr>
          <p:nvPr/>
        </p:nvSpPr>
        <p:spPr bwMode="auto">
          <a:xfrm>
            <a:off x="1679575" y="915988"/>
            <a:ext cx="5688013" cy="3895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9220" name="Freeform 192"/>
          <p:cNvSpPr>
            <a:spLocks/>
          </p:cNvSpPr>
          <p:nvPr/>
        </p:nvSpPr>
        <p:spPr bwMode="auto">
          <a:xfrm>
            <a:off x="1676400" y="1058863"/>
            <a:ext cx="5684838" cy="3752850"/>
          </a:xfrm>
          <a:custGeom>
            <a:avLst/>
            <a:gdLst>
              <a:gd name="T0" fmla="*/ 0 w 1487"/>
              <a:gd name="T1" fmla="*/ 2147483647 h 873"/>
              <a:gd name="T2" fmla="*/ 0 w 1487"/>
              <a:gd name="T3" fmla="*/ 2147483647 h 873"/>
              <a:gd name="T4" fmla="*/ 2147483647 w 1487"/>
              <a:gd name="T5" fmla="*/ 2147483647 h 873"/>
              <a:gd name="T6" fmla="*/ 2147483647 w 1487"/>
              <a:gd name="T7" fmla="*/ 2147483647 h 873"/>
              <a:gd name="T8" fmla="*/ 2147483647 w 1487"/>
              <a:gd name="T9" fmla="*/ 2147483647 h 873"/>
              <a:gd name="T10" fmla="*/ 2147483647 w 1487"/>
              <a:gd name="T11" fmla="*/ 2147483647 h 873"/>
              <a:gd name="T12" fmla="*/ 2147483647 w 1487"/>
              <a:gd name="T13" fmla="*/ 2147483647 h 873"/>
              <a:gd name="T14" fmla="*/ 2147483647 w 1487"/>
              <a:gd name="T15" fmla="*/ 2147483647 h 873"/>
              <a:gd name="T16" fmla="*/ 2147483647 w 1487"/>
              <a:gd name="T17" fmla="*/ 2147483647 h 873"/>
              <a:gd name="T18" fmla="*/ 2147483647 w 1487"/>
              <a:gd name="T19" fmla="*/ 2147483647 h 873"/>
              <a:gd name="T20" fmla="*/ 2147483647 w 1487"/>
              <a:gd name="T21" fmla="*/ 2147483647 h 873"/>
              <a:gd name="T22" fmla="*/ 2147483647 w 1487"/>
              <a:gd name="T23" fmla="*/ 0 h 873"/>
              <a:gd name="T24" fmla="*/ 2147483647 w 1487"/>
              <a:gd name="T25" fmla="*/ 2147483647 h 873"/>
              <a:gd name="T26" fmla="*/ 2147483647 w 1487"/>
              <a:gd name="T27" fmla="*/ 2147483647 h 873"/>
              <a:gd name="T28" fmla="*/ 2147483647 w 1487"/>
              <a:gd name="T29" fmla="*/ 2147483647 h 873"/>
              <a:gd name="T30" fmla="*/ 2147483647 w 1487"/>
              <a:gd name="T31" fmla="*/ 2147483647 h 873"/>
              <a:gd name="T32" fmla="*/ 2147483647 w 1487"/>
              <a:gd name="T33" fmla="*/ 2147483647 h 873"/>
              <a:gd name="T34" fmla="*/ 0 w 1487"/>
              <a:gd name="T35" fmla="*/ 2147483647 h 87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487"/>
              <a:gd name="T55" fmla="*/ 0 h 873"/>
              <a:gd name="T56" fmla="*/ 1487 w 1487"/>
              <a:gd name="T57" fmla="*/ 873 h 87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487" h="873">
                <a:moveTo>
                  <a:pt x="0" y="873"/>
                </a:moveTo>
                <a:lnTo>
                  <a:pt x="0" y="759"/>
                </a:lnTo>
                <a:lnTo>
                  <a:pt x="139" y="690"/>
                </a:lnTo>
                <a:lnTo>
                  <a:pt x="253" y="611"/>
                </a:lnTo>
                <a:lnTo>
                  <a:pt x="358" y="611"/>
                </a:lnTo>
                <a:lnTo>
                  <a:pt x="445" y="550"/>
                </a:lnTo>
                <a:lnTo>
                  <a:pt x="541" y="463"/>
                </a:lnTo>
                <a:lnTo>
                  <a:pt x="646" y="393"/>
                </a:lnTo>
                <a:lnTo>
                  <a:pt x="750" y="341"/>
                </a:lnTo>
                <a:lnTo>
                  <a:pt x="846" y="201"/>
                </a:lnTo>
                <a:lnTo>
                  <a:pt x="951" y="87"/>
                </a:lnTo>
                <a:lnTo>
                  <a:pt x="1047" y="0"/>
                </a:lnTo>
                <a:lnTo>
                  <a:pt x="1152" y="140"/>
                </a:lnTo>
                <a:lnTo>
                  <a:pt x="1248" y="262"/>
                </a:lnTo>
                <a:lnTo>
                  <a:pt x="1344" y="375"/>
                </a:lnTo>
                <a:lnTo>
                  <a:pt x="1487" y="456"/>
                </a:lnTo>
                <a:lnTo>
                  <a:pt x="1483" y="873"/>
                </a:lnTo>
                <a:lnTo>
                  <a:pt x="0" y="873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193"/>
          <p:cNvSpPr>
            <a:spLocks noChangeShapeType="1"/>
          </p:cNvSpPr>
          <p:nvPr/>
        </p:nvSpPr>
        <p:spPr bwMode="auto">
          <a:xfrm>
            <a:off x="5675313" y="1098550"/>
            <a:ext cx="0" cy="37068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196"/>
          <p:cNvSpPr>
            <a:spLocks noChangeShapeType="1"/>
          </p:cNvSpPr>
          <p:nvPr/>
        </p:nvSpPr>
        <p:spPr bwMode="auto">
          <a:xfrm>
            <a:off x="5032375" y="1774825"/>
            <a:ext cx="0" cy="3019425"/>
          </a:xfrm>
          <a:prstGeom prst="line">
            <a:avLst/>
          </a:prstGeom>
          <a:noFill/>
          <a:ln w="28575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198"/>
          <p:cNvSpPr>
            <a:spLocks noChangeShapeType="1"/>
          </p:cNvSpPr>
          <p:nvPr/>
        </p:nvSpPr>
        <p:spPr bwMode="auto">
          <a:xfrm flipH="1">
            <a:off x="4584700" y="2457450"/>
            <a:ext cx="11113" cy="231933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203"/>
          <p:cNvSpPr txBox="1">
            <a:spLocks noChangeArrowheads="1"/>
          </p:cNvSpPr>
          <p:nvPr/>
        </p:nvSpPr>
        <p:spPr bwMode="auto">
          <a:xfrm>
            <a:off x="2895600" y="4954588"/>
            <a:ext cx="353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Mean </a:t>
            </a:r>
            <a:r>
              <a:rPr lang="en-US" altLang="en-US">
                <a:cs typeface="Arial" charset="0"/>
              </a:rPr>
              <a:t>&lt;</a:t>
            </a:r>
            <a:r>
              <a:rPr lang="en-US" altLang="en-US"/>
              <a:t> Median &lt; Mode</a:t>
            </a:r>
          </a:p>
        </p:txBody>
      </p:sp>
      <p:sp>
        <p:nvSpPr>
          <p:cNvPr id="9225" name="TextBox 10"/>
          <p:cNvSpPr txBox="1">
            <a:spLocks noChangeArrowheads="1"/>
          </p:cNvSpPr>
          <p:nvPr/>
        </p:nvSpPr>
        <p:spPr bwMode="auto">
          <a:xfrm>
            <a:off x="5715000" y="32781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Mode</a:t>
            </a:r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4038600" y="1449388"/>
            <a:ext cx="941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92D050"/>
                </a:solidFill>
              </a:rPr>
              <a:t>Median</a:t>
            </a:r>
          </a:p>
        </p:txBody>
      </p:sp>
      <p:sp>
        <p:nvSpPr>
          <p:cNvPr id="9227" name="TextBox 12"/>
          <p:cNvSpPr txBox="1">
            <a:spLocks noChangeArrowheads="1"/>
          </p:cNvSpPr>
          <p:nvPr/>
        </p:nvSpPr>
        <p:spPr bwMode="auto">
          <a:xfrm>
            <a:off x="3733800" y="32781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bg2"/>
                </a:solidFill>
              </a:rPr>
              <a:t>Mean</a:t>
            </a:r>
          </a:p>
        </p:txBody>
      </p:sp>
      <p:sp>
        <p:nvSpPr>
          <p:cNvPr id="922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Distributions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89"/>
          <p:cNvSpPr txBox="1">
            <a:spLocks noChangeArrowheads="1"/>
          </p:cNvSpPr>
          <p:nvPr/>
        </p:nvSpPr>
        <p:spPr bwMode="auto">
          <a:xfrm>
            <a:off x="2286000" y="5334000"/>
            <a:ext cx="46085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Symmetric</a:t>
            </a:r>
            <a:r>
              <a:rPr lang="en-US" altLang="en-US" i="1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Mean roughly equal to median</a:t>
            </a:r>
          </a:p>
        </p:txBody>
      </p:sp>
      <p:sp>
        <p:nvSpPr>
          <p:cNvPr id="10243" name="Rectangle 156"/>
          <p:cNvSpPr>
            <a:spLocks noChangeArrowheads="1"/>
          </p:cNvSpPr>
          <p:nvPr/>
        </p:nvSpPr>
        <p:spPr bwMode="auto">
          <a:xfrm>
            <a:off x="1550988" y="1144588"/>
            <a:ext cx="6069012" cy="3246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0244" name="Freeform 191"/>
          <p:cNvSpPr>
            <a:spLocks/>
          </p:cNvSpPr>
          <p:nvPr/>
        </p:nvSpPr>
        <p:spPr bwMode="auto">
          <a:xfrm>
            <a:off x="1550988" y="1373188"/>
            <a:ext cx="6069012" cy="3003550"/>
          </a:xfrm>
          <a:custGeom>
            <a:avLst/>
            <a:gdLst>
              <a:gd name="T0" fmla="*/ 0 w 1487"/>
              <a:gd name="T1" fmla="*/ 2147483647 h 864"/>
              <a:gd name="T2" fmla="*/ 2147483647 w 1487"/>
              <a:gd name="T3" fmla="*/ 2147483647 h 864"/>
              <a:gd name="T4" fmla="*/ 2147483647 w 1487"/>
              <a:gd name="T5" fmla="*/ 2147483647 h 864"/>
              <a:gd name="T6" fmla="*/ 2147483647 w 1487"/>
              <a:gd name="T7" fmla="*/ 2147483647 h 864"/>
              <a:gd name="T8" fmla="*/ 2147483647 w 1487"/>
              <a:gd name="T9" fmla="*/ 2147483647 h 864"/>
              <a:gd name="T10" fmla="*/ 2147483647 w 1487"/>
              <a:gd name="T11" fmla="*/ 2147483647 h 864"/>
              <a:gd name="T12" fmla="*/ 2147483647 w 1487"/>
              <a:gd name="T13" fmla="*/ 2147483647 h 864"/>
              <a:gd name="T14" fmla="*/ 2147483647 w 1487"/>
              <a:gd name="T15" fmla="*/ 0 h 864"/>
              <a:gd name="T16" fmla="*/ 2147483647 w 1487"/>
              <a:gd name="T17" fmla="*/ 0 h 864"/>
              <a:gd name="T18" fmla="*/ 2147483647 w 1487"/>
              <a:gd name="T19" fmla="*/ 2147483647 h 864"/>
              <a:gd name="T20" fmla="*/ 2147483647 w 1487"/>
              <a:gd name="T21" fmla="*/ 2147483647 h 864"/>
              <a:gd name="T22" fmla="*/ 2147483647 w 1487"/>
              <a:gd name="T23" fmla="*/ 2147483647 h 864"/>
              <a:gd name="T24" fmla="*/ 2147483647 w 1487"/>
              <a:gd name="T25" fmla="*/ 2147483647 h 864"/>
              <a:gd name="T26" fmla="*/ 2147483647 w 1487"/>
              <a:gd name="T27" fmla="*/ 2147483647 h 864"/>
              <a:gd name="T28" fmla="*/ 2147483647 w 1487"/>
              <a:gd name="T29" fmla="*/ 2147483647 h 864"/>
              <a:gd name="T30" fmla="*/ 2147483647 w 1487"/>
              <a:gd name="T31" fmla="*/ 2147483647 h 864"/>
              <a:gd name="T32" fmla="*/ 0 w 1487"/>
              <a:gd name="T33" fmla="*/ 2147483647 h 864"/>
              <a:gd name="T34" fmla="*/ 0 w 1487"/>
              <a:gd name="T35" fmla="*/ 2147483647 h 86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487"/>
              <a:gd name="T55" fmla="*/ 0 h 864"/>
              <a:gd name="T56" fmla="*/ 1487 w 1487"/>
              <a:gd name="T57" fmla="*/ 864 h 86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487" h="864">
                <a:moveTo>
                  <a:pt x="0" y="698"/>
                </a:moveTo>
                <a:lnTo>
                  <a:pt x="148" y="611"/>
                </a:lnTo>
                <a:lnTo>
                  <a:pt x="253" y="471"/>
                </a:lnTo>
                <a:lnTo>
                  <a:pt x="349" y="375"/>
                </a:lnTo>
                <a:lnTo>
                  <a:pt x="436" y="288"/>
                </a:lnTo>
                <a:lnTo>
                  <a:pt x="550" y="148"/>
                </a:lnTo>
                <a:lnTo>
                  <a:pt x="654" y="78"/>
                </a:lnTo>
                <a:lnTo>
                  <a:pt x="750" y="0"/>
                </a:lnTo>
                <a:lnTo>
                  <a:pt x="838" y="0"/>
                </a:lnTo>
                <a:lnTo>
                  <a:pt x="942" y="105"/>
                </a:lnTo>
                <a:lnTo>
                  <a:pt x="1056" y="174"/>
                </a:lnTo>
                <a:lnTo>
                  <a:pt x="1152" y="375"/>
                </a:lnTo>
                <a:lnTo>
                  <a:pt x="1248" y="489"/>
                </a:lnTo>
                <a:lnTo>
                  <a:pt x="1344" y="611"/>
                </a:lnTo>
                <a:lnTo>
                  <a:pt x="1487" y="755"/>
                </a:lnTo>
                <a:lnTo>
                  <a:pt x="1483" y="864"/>
                </a:lnTo>
                <a:lnTo>
                  <a:pt x="0" y="864"/>
                </a:lnTo>
                <a:lnTo>
                  <a:pt x="0" y="698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201"/>
          <p:cNvSpPr txBox="1">
            <a:spLocks noChangeArrowheads="1"/>
          </p:cNvSpPr>
          <p:nvPr/>
        </p:nvSpPr>
        <p:spPr bwMode="auto">
          <a:xfrm>
            <a:off x="2819400" y="4573588"/>
            <a:ext cx="351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Mean </a:t>
            </a:r>
            <a:r>
              <a:rPr lang="en-US" altLang="en-US">
                <a:cs typeface="Arial" charset="0"/>
              </a:rPr>
              <a:t>≈</a:t>
            </a:r>
            <a:r>
              <a:rPr lang="en-US" altLang="en-US"/>
              <a:t> Median ≈ Mode</a:t>
            </a:r>
          </a:p>
        </p:txBody>
      </p:sp>
      <p:sp>
        <p:nvSpPr>
          <p:cNvPr id="10246" name="Line 197"/>
          <p:cNvSpPr>
            <a:spLocks noChangeShapeType="1"/>
          </p:cNvSpPr>
          <p:nvPr/>
        </p:nvSpPr>
        <p:spPr bwMode="auto">
          <a:xfrm>
            <a:off x="4876800" y="1373188"/>
            <a:ext cx="0" cy="3017837"/>
          </a:xfrm>
          <a:prstGeom prst="line">
            <a:avLst/>
          </a:prstGeom>
          <a:noFill/>
          <a:ln w="57150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200"/>
          <p:cNvSpPr>
            <a:spLocks noChangeShapeType="1"/>
          </p:cNvSpPr>
          <p:nvPr/>
        </p:nvSpPr>
        <p:spPr bwMode="auto">
          <a:xfrm flipH="1">
            <a:off x="4691063" y="1373188"/>
            <a:ext cx="0" cy="3017837"/>
          </a:xfrm>
          <a:prstGeom prst="line">
            <a:avLst/>
          </a:prstGeom>
          <a:noFill/>
          <a:ln w="28575">
            <a:solidFill>
              <a:srgbClr val="0070C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3886200" y="18303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00"/>
                </a:solidFill>
              </a:rPr>
              <a:t>Mode</a:t>
            </a:r>
          </a:p>
        </p:txBody>
      </p:sp>
      <p:sp>
        <p:nvSpPr>
          <p:cNvPr id="10249" name="TextBox 12"/>
          <p:cNvSpPr txBox="1">
            <a:spLocks noChangeArrowheads="1"/>
          </p:cNvSpPr>
          <p:nvPr/>
        </p:nvSpPr>
        <p:spPr bwMode="auto">
          <a:xfrm>
            <a:off x="4953000" y="2287588"/>
            <a:ext cx="941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92D050"/>
                </a:solidFill>
              </a:rPr>
              <a:t>Median</a:t>
            </a:r>
          </a:p>
        </p:txBody>
      </p:sp>
      <p:sp>
        <p:nvSpPr>
          <p:cNvPr id="10250" name="TextBox 13"/>
          <p:cNvSpPr txBox="1">
            <a:spLocks noChangeArrowheads="1"/>
          </p:cNvSpPr>
          <p:nvPr/>
        </p:nvSpPr>
        <p:spPr bwMode="auto">
          <a:xfrm>
            <a:off x="3810000" y="2897188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chemeClr val="bg2"/>
                </a:solidFill>
              </a:rPr>
              <a:t>Mean</a:t>
            </a:r>
          </a:p>
        </p:txBody>
      </p:sp>
      <p:cxnSp>
        <p:nvCxnSpPr>
          <p:cNvPr id="10251" name="Straight Connector 15"/>
          <p:cNvCxnSpPr>
            <a:cxnSpLocks noChangeShapeType="1"/>
          </p:cNvCxnSpPr>
          <p:nvPr/>
        </p:nvCxnSpPr>
        <p:spPr bwMode="auto">
          <a:xfrm rot="5400000">
            <a:off x="3276601" y="2897187"/>
            <a:ext cx="3048000" cy="3175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Distributions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2694</TotalTime>
  <Words>2603</Words>
  <Application>Microsoft Office PowerPoint</Application>
  <PresentationFormat>On-screen Show (4:3)</PresentationFormat>
  <Paragraphs>672</Paragraphs>
  <Slides>40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Default Design</vt:lpstr>
      <vt:lpstr>Equation</vt:lpstr>
      <vt:lpstr>PowerPoint Presentation</vt:lpstr>
      <vt:lpstr>Lesson 1 - 3</vt:lpstr>
      <vt:lpstr>Objectives</vt:lpstr>
      <vt:lpstr>Vocabulary</vt:lpstr>
      <vt:lpstr>Vocabulary cont</vt:lpstr>
      <vt:lpstr>Measures of Center</vt:lpstr>
      <vt:lpstr>Mean vs Median</vt:lpstr>
      <vt:lpstr>Distributions Parameters</vt:lpstr>
      <vt:lpstr>Distributions Parameters</vt:lpstr>
      <vt:lpstr>Distributions Parameters</vt:lpstr>
      <vt:lpstr>Central Measures Comparisons</vt:lpstr>
      <vt:lpstr>Measuring Center:  Example 1</vt:lpstr>
      <vt:lpstr>Example 2</vt:lpstr>
      <vt:lpstr>Example 3</vt:lpstr>
      <vt:lpstr>Example 4</vt:lpstr>
      <vt:lpstr>Summary</vt:lpstr>
      <vt:lpstr>PowerPoint Presentation</vt:lpstr>
      <vt:lpstr>Measures of Variability</vt:lpstr>
      <vt:lpstr>Standard Deviation</vt:lpstr>
      <vt:lpstr>Standard Deviation Properties</vt:lpstr>
      <vt:lpstr>Standard Deviation</vt:lpstr>
      <vt:lpstr>Standard Deviation</vt:lpstr>
      <vt:lpstr>The Interquartile Range (IQR)</vt:lpstr>
      <vt:lpstr>Quartiles</vt:lpstr>
      <vt:lpstr>Example 1</vt:lpstr>
      <vt:lpstr>Example 2</vt:lpstr>
      <vt:lpstr>Determining Outliers</vt:lpstr>
      <vt:lpstr>Outliers:   1.5  IQR Rule</vt:lpstr>
      <vt:lpstr>Example 2 part 2</vt:lpstr>
      <vt:lpstr>5-Number Summary, Boxplots</vt:lpstr>
      <vt:lpstr>Drawing a Boxplot</vt:lpstr>
      <vt:lpstr>Example 2 part 3</vt:lpstr>
      <vt:lpstr>Example 3</vt:lpstr>
      <vt:lpstr>Example 3 - Answer</vt:lpstr>
      <vt:lpstr>Example 4</vt:lpstr>
      <vt:lpstr>Example 4 - Answer</vt:lpstr>
      <vt:lpstr>Example 5</vt:lpstr>
      <vt:lpstr>Choosing Measures of Center &amp; Spread</vt:lpstr>
      <vt:lpstr>Using the TI-83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 Headlee</cp:lastModifiedBy>
  <cp:revision>84</cp:revision>
  <cp:lastPrinted>1601-01-01T00:00:00Z</cp:lastPrinted>
  <dcterms:created xsi:type="dcterms:W3CDTF">1601-01-01T00:00:00Z</dcterms:created>
  <dcterms:modified xsi:type="dcterms:W3CDTF">2018-08-07T20:19:33Z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