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96" r:id="rId2"/>
    <p:sldId id="256" r:id="rId3"/>
    <p:sldId id="257" r:id="rId4"/>
    <p:sldId id="284" r:id="rId5"/>
    <p:sldId id="268" r:id="rId6"/>
    <p:sldId id="297" r:id="rId7"/>
    <p:sldId id="283" r:id="rId8"/>
    <p:sldId id="279" r:id="rId9"/>
    <p:sldId id="281" r:id="rId10"/>
    <p:sldId id="280" r:id="rId11"/>
    <p:sldId id="282" r:id="rId12"/>
    <p:sldId id="278" r:id="rId13"/>
    <p:sldId id="299" r:id="rId14"/>
    <p:sldId id="298" r:id="rId15"/>
    <p:sldId id="300" r:id="rId16"/>
    <p:sldId id="301" r:id="rId17"/>
    <p:sldId id="303" r:id="rId18"/>
    <p:sldId id="263" r:id="rId19"/>
    <p:sldId id="285" r:id="rId20"/>
    <p:sldId id="286" r:id="rId21"/>
    <p:sldId id="287" r:id="rId22"/>
    <p:sldId id="288" r:id="rId23"/>
    <p:sldId id="289" r:id="rId24"/>
    <p:sldId id="290" r:id="rId25"/>
    <p:sldId id="291" r:id="rId26"/>
    <p:sldId id="292" r:id="rId27"/>
    <p:sldId id="294" r:id="rId28"/>
    <p:sldId id="295"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FA5328C-8F27-4749-8DBD-024C98A6CB9A}" type="datetimeFigureOut">
              <a:rPr lang="en-US"/>
              <a:pPr>
                <a:defRPr/>
              </a:pPr>
              <a:t>8/7/2018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B07D3CA-FFC5-48B8-8F96-D375547D2D83}" type="slidenum">
              <a:rPr lang="en-US"/>
              <a:pPr>
                <a:defRPr/>
              </a:pPr>
              <a:t>‹#›</a:t>
            </a:fld>
            <a:endParaRPr lang="en-US"/>
          </a:p>
        </p:txBody>
      </p:sp>
    </p:spTree>
    <p:extLst>
      <p:ext uri="{BB962C8B-B14F-4D97-AF65-F5344CB8AC3E}">
        <p14:creationId xmlns:p14="http://schemas.microsoft.com/office/powerpoint/2010/main" val="36588091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571B1C2-1E30-47C6-B5E1-C515EE131621}" type="slidenum">
              <a:rPr lang="en-US" altLang="en-US" smtClean="0"/>
              <a:pPr/>
              <a:t>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DDF4190-CB3D-42AC-B91D-A704B93166D5}"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AEC857-D994-4FA0-8E68-1383435AD737}"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6F9666A-280D-41D0-9F68-A7A8D48EFD86}" type="slidenum">
              <a:rPr lang="en-US" altLang="en-US" smtClean="0"/>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86C6B86-E922-49D3-8941-CEC1061D2343}" type="slidenum">
              <a:rPr lang="en-US" altLang="en-US" smtClean="0"/>
              <a:pPr/>
              <a:t>18</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837CD7-B24D-42B0-A08A-EA3A64D5312D}" type="slidenum">
              <a:rPr lang="en-US"/>
              <a:pPr>
                <a:defRPr/>
              </a:pPr>
              <a:t>‹#›</a:t>
            </a:fld>
            <a:endParaRPr lang="en-US"/>
          </a:p>
        </p:txBody>
      </p:sp>
    </p:spTree>
    <p:extLst>
      <p:ext uri="{BB962C8B-B14F-4D97-AF65-F5344CB8AC3E}">
        <p14:creationId xmlns:p14="http://schemas.microsoft.com/office/powerpoint/2010/main" val="4223622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0F3D38-7033-418B-AEDA-CB0D30C54996}" type="slidenum">
              <a:rPr lang="en-US"/>
              <a:pPr>
                <a:defRPr/>
              </a:pPr>
              <a:t>‹#›</a:t>
            </a:fld>
            <a:endParaRPr lang="en-US"/>
          </a:p>
        </p:txBody>
      </p:sp>
    </p:spTree>
    <p:extLst>
      <p:ext uri="{BB962C8B-B14F-4D97-AF65-F5344CB8AC3E}">
        <p14:creationId xmlns:p14="http://schemas.microsoft.com/office/powerpoint/2010/main" val="146443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8D257F-261D-4BB4-8AA1-226659819490}" type="slidenum">
              <a:rPr lang="en-US"/>
              <a:pPr>
                <a:defRPr/>
              </a:pPr>
              <a:t>‹#›</a:t>
            </a:fld>
            <a:endParaRPr lang="en-US"/>
          </a:p>
        </p:txBody>
      </p:sp>
    </p:spTree>
    <p:extLst>
      <p:ext uri="{BB962C8B-B14F-4D97-AF65-F5344CB8AC3E}">
        <p14:creationId xmlns:p14="http://schemas.microsoft.com/office/powerpoint/2010/main" val="3691815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8F86CC-3520-4925-B642-EE7F99683CD3}" type="slidenum">
              <a:rPr lang="en-US"/>
              <a:pPr>
                <a:defRPr/>
              </a:pPr>
              <a:t>‹#›</a:t>
            </a:fld>
            <a:endParaRPr lang="en-US"/>
          </a:p>
        </p:txBody>
      </p:sp>
    </p:spTree>
    <p:extLst>
      <p:ext uri="{BB962C8B-B14F-4D97-AF65-F5344CB8AC3E}">
        <p14:creationId xmlns:p14="http://schemas.microsoft.com/office/powerpoint/2010/main" val="58119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7BCE6-F3A0-4678-84F9-F2D4C77DDA7B}" type="slidenum">
              <a:rPr lang="en-US"/>
              <a:pPr>
                <a:defRPr/>
              </a:pPr>
              <a:t>‹#›</a:t>
            </a:fld>
            <a:endParaRPr lang="en-US"/>
          </a:p>
        </p:txBody>
      </p:sp>
    </p:spTree>
    <p:extLst>
      <p:ext uri="{BB962C8B-B14F-4D97-AF65-F5344CB8AC3E}">
        <p14:creationId xmlns:p14="http://schemas.microsoft.com/office/powerpoint/2010/main" val="1354563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A56A5B8-7161-4AD3-9B97-A3FC44DB6436}" type="slidenum">
              <a:rPr lang="en-US"/>
              <a:pPr>
                <a:defRPr/>
              </a:pPr>
              <a:t>‹#›</a:t>
            </a:fld>
            <a:endParaRPr lang="en-US"/>
          </a:p>
        </p:txBody>
      </p:sp>
    </p:spTree>
    <p:extLst>
      <p:ext uri="{BB962C8B-B14F-4D97-AF65-F5344CB8AC3E}">
        <p14:creationId xmlns:p14="http://schemas.microsoft.com/office/powerpoint/2010/main" val="2150840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BC233C3-6E04-4334-94D1-878E6E786A1C}" type="slidenum">
              <a:rPr lang="en-US"/>
              <a:pPr>
                <a:defRPr/>
              </a:pPr>
              <a:t>‹#›</a:t>
            </a:fld>
            <a:endParaRPr lang="en-US"/>
          </a:p>
        </p:txBody>
      </p:sp>
    </p:spTree>
    <p:extLst>
      <p:ext uri="{BB962C8B-B14F-4D97-AF65-F5344CB8AC3E}">
        <p14:creationId xmlns:p14="http://schemas.microsoft.com/office/powerpoint/2010/main" val="209274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0CAF186-DE7C-45FA-8B5A-64243D0A1A8B}" type="slidenum">
              <a:rPr lang="en-US"/>
              <a:pPr>
                <a:defRPr/>
              </a:pPr>
              <a:t>‹#›</a:t>
            </a:fld>
            <a:endParaRPr lang="en-US"/>
          </a:p>
        </p:txBody>
      </p:sp>
    </p:spTree>
    <p:extLst>
      <p:ext uri="{BB962C8B-B14F-4D97-AF65-F5344CB8AC3E}">
        <p14:creationId xmlns:p14="http://schemas.microsoft.com/office/powerpoint/2010/main" val="3901310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52CCADA-CF67-4DD4-820F-59BFA634A702}" type="slidenum">
              <a:rPr lang="en-US"/>
              <a:pPr>
                <a:defRPr/>
              </a:pPr>
              <a:t>‹#›</a:t>
            </a:fld>
            <a:endParaRPr lang="en-US"/>
          </a:p>
        </p:txBody>
      </p:sp>
    </p:spTree>
    <p:extLst>
      <p:ext uri="{BB962C8B-B14F-4D97-AF65-F5344CB8AC3E}">
        <p14:creationId xmlns:p14="http://schemas.microsoft.com/office/powerpoint/2010/main" val="2734337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C4960B-4ACA-40C5-9457-7F48B2CEC20D}" type="slidenum">
              <a:rPr lang="en-US"/>
              <a:pPr>
                <a:defRPr/>
              </a:pPr>
              <a:t>‹#›</a:t>
            </a:fld>
            <a:endParaRPr lang="en-US"/>
          </a:p>
        </p:txBody>
      </p:sp>
    </p:spTree>
    <p:extLst>
      <p:ext uri="{BB962C8B-B14F-4D97-AF65-F5344CB8AC3E}">
        <p14:creationId xmlns:p14="http://schemas.microsoft.com/office/powerpoint/2010/main" val="3900794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ECDCB8-42DA-4B71-9CAB-BEF080F444F7}" type="slidenum">
              <a:rPr lang="en-US"/>
              <a:pPr>
                <a:defRPr/>
              </a:pPr>
              <a:t>‹#›</a:t>
            </a:fld>
            <a:endParaRPr lang="en-US"/>
          </a:p>
        </p:txBody>
      </p:sp>
    </p:spTree>
    <p:extLst>
      <p:ext uri="{BB962C8B-B14F-4D97-AF65-F5344CB8AC3E}">
        <p14:creationId xmlns:p14="http://schemas.microsoft.com/office/powerpoint/2010/main" val="238936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7DE0B67-D2DB-4FDA-92C8-5F1C5B78392C}"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file:///C:\Program%20Files\TI%20Education\TI%20InterActive!\TIIimagefile16686.gi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1800"/>
          </a:p>
        </p:txBody>
      </p:sp>
      <p:sp>
        <p:nvSpPr>
          <p:cNvPr id="205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205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581650"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latin typeface="Arial" pitchFamily="34" charset="0"/>
              </a:rPr>
              <a:t>5-Minute Check on Lesson 1-3b</a:t>
            </a: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latin typeface="Arial" pitchFamily="34" charset="0"/>
              </a:rPr>
              <a:t>Click the mouse button or press the Space Bar to display the answers.</a:t>
            </a:r>
          </a:p>
        </p:txBody>
      </p:sp>
      <p:sp>
        <p:nvSpPr>
          <p:cNvPr id="2055"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ts val="600"/>
              </a:spcBef>
              <a:buFontTx/>
              <a:buAutoNum type="arabicPeriod"/>
            </a:pPr>
            <a:r>
              <a:rPr lang="en-US" altLang="en-US" sz="2400" b="1">
                <a:latin typeface="Times New Roman" pitchFamily="18" charset="0"/>
                <a:cs typeface="Arial" charset="0"/>
                <a:sym typeface="Symbol" pitchFamily="18" charset="2"/>
              </a:rPr>
              <a:t>When do we use each measure of spread?</a:t>
            </a:r>
          </a:p>
          <a:p>
            <a:pPr>
              <a:spcBef>
                <a:spcPts val="600"/>
              </a:spcBef>
              <a:buFontTx/>
              <a:buAutoNum type="arabicPeriod"/>
            </a:pPr>
            <a:endParaRPr lang="en-US" altLang="en-US" sz="2400" b="1">
              <a:latin typeface="Times New Roman" pitchFamily="18" charset="0"/>
              <a:cs typeface="Arial" charset="0"/>
              <a:sym typeface="Symbol" pitchFamily="18" charset="2"/>
            </a:endParaRPr>
          </a:p>
          <a:p>
            <a:pPr>
              <a:spcBef>
                <a:spcPts val="600"/>
              </a:spcBef>
              <a:buFontTx/>
              <a:buAutoNum type="arabicPeriod"/>
            </a:pPr>
            <a:r>
              <a:rPr lang="en-US" altLang="en-US" sz="2400" b="1">
                <a:latin typeface="Times New Roman" pitchFamily="18" charset="0"/>
                <a:cs typeface="Arial" charset="0"/>
                <a:sym typeface="Symbol" pitchFamily="18" charset="2"/>
              </a:rPr>
              <a:t>Why do we divided by n – 1 in calculating the standard deviation?</a:t>
            </a:r>
          </a:p>
          <a:p>
            <a:pPr>
              <a:spcBef>
                <a:spcPts val="600"/>
              </a:spcBef>
              <a:buFontTx/>
              <a:buAutoNum type="arabicPeriod"/>
            </a:pPr>
            <a:endParaRPr lang="en-US" altLang="en-US" sz="2400" b="1">
              <a:latin typeface="Times New Roman" pitchFamily="18" charset="0"/>
              <a:cs typeface="Arial" charset="0"/>
              <a:sym typeface="Symbol" pitchFamily="18" charset="2"/>
            </a:endParaRPr>
          </a:p>
          <a:p>
            <a:pPr>
              <a:spcBef>
                <a:spcPts val="600"/>
              </a:spcBef>
              <a:buFontTx/>
              <a:buAutoNum type="arabicPeriod"/>
            </a:pPr>
            <a:r>
              <a:rPr lang="en-US" altLang="en-US" sz="2400" b="1">
                <a:latin typeface="Times New Roman" pitchFamily="18" charset="0"/>
                <a:sym typeface="Symbol" pitchFamily="18" charset="2"/>
              </a:rPr>
              <a:t>Which measure of spread is resistant?</a:t>
            </a:r>
          </a:p>
          <a:p>
            <a:pPr>
              <a:spcBef>
                <a:spcPts val="600"/>
              </a:spcBef>
              <a:buFontTx/>
              <a:buAutoNum type="arabicPeriod"/>
            </a:pPr>
            <a:endParaRPr lang="en-US" altLang="en-US" sz="2400" b="1">
              <a:latin typeface="Times New Roman" pitchFamily="18" charset="0"/>
              <a:cs typeface="Arial" charset="0"/>
              <a:sym typeface="Symbol" pitchFamily="18" charset="2"/>
            </a:endParaRPr>
          </a:p>
          <a:p>
            <a:pPr>
              <a:spcBef>
                <a:spcPts val="600"/>
              </a:spcBef>
              <a:buFontTx/>
              <a:buAutoNum type="arabicPeriod"/>
            </a:pPr>
            <a:r>
              <a:rPr lang="en-US" altLang="en-US" sz="2400" b="1">
                <a:latin typeface="Times New Roman" pitchFamily="18" charset="0"/>
                <a:cs typeface="Arial" charset="0"/>
                <a:sym typeface="Symbol" pitchFamily="18" charset="2"/>
              </a:rPr>
              <a:t>What is the formula for determining outliers?</a:t>
            </a:r>
          </a:p>
          <a:p>
            <a:pPr>
              <a:spcBef>
                <a:spcPts val="600"/>
              </a:spcBef>
              <a:buFontTx/>
              <a:buAutoNum type="arabicPeriod"/>
            </a:pPr>
            <a:endParaRPr lang="en-US" altLang="en-US" sz="2400" b="1">
              <a:latin typeface="Times New Roman" pitchFamily="18" charset="0"/>
              <a:cs typeface="Arial" charset="0"/>
              <a:sym typeface="Symbol" pitchFamily="18" charset="2"/>
            </a:endParaRPr>
          </a:p>
          <a:p>
            <a:pPr>
              <a:spcBef>
                <a:spcPts val="600"/>
              </a:spcBef>
              <a:buFontTx/>
              <a:buAutoNum type="arabicPeriod"/>
            </a:pPr>
            <a:r>
              <a:rPr lang="en-US" altLang="en-US" sz="2400" b="1">
                <a:latin typeface="Times New Roman" pitchFamily="18" charset="0"/>
                <a:cs typeface="Arial" charset="0"/>
                <a:sym typeface="Symbol" pitchFamily="18" charset="2"/>
              </a:rPr>
              <a:t>A data set has a mean of 4 and a standard deviation of 3.  A new data set is created by multiplying each data value by 2 and adding 5 to it.  What are the new mean and standard deviation?</a:t>
            </a:r>
            <a:endParaRPr lang="el-GR" altLang="en-US" sz="2000" b="1">
              <a:cs typeface="Arial" charset="0"/>
              <a:sym typeface="Symbol" pitchFamily="18" charset="2"/>
            </a:endParaRPr>
          </a:p>
        </p:txBody>
      </p:sp>
      <p:sp>
        <p:nvSpPr>
          <p:cNvPr id="8" name="TextBox 7"/>
          <p:cNvSpPr txBox="1">
            <a:spLocks noChangeArrowheads="1"/>
          </p:cNvSpPr>
          <p:nvPr/>
        </p:nvSpPr>
        <p:spPr bwMode="auto">
          <a:xfrm>
            <a:off x="1131888" y="1066800"/>
            <a:ext cx="6931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Use standard deviation with mean and IQR with median</a:t>
            </a:r>
          </a:p>
        </p:txBody>
      </p:sp>
      <p:sp>
        <p:nvSpPr>
          <p:cNvPr id="9" name="TextBox 8"/>
          <p:cNvSpPr txBox="1">
            <a:spLocks noChangeArrowheads="1"/>
          </p:cNvSpPr>
          <p:nvPr/>
        </p:nvSpPr>
        <p:spPr bwMode="auto">
          <a:xfrm>
            <a:off x="801688" y="2286000"/>
            <a:ext cx="75580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Dividing by n creates a biased estimator of spread (too high)</a:t>
            </a:r>
          </a:p>
        </p:txBody>
      </p:sp>
      <p:sp>
        <p:nvSpPr>
          <p:cNvPr id="10" name="TextBox 9"/>
          <p:cNvSpPr txBox="1">
            <a:spLocks noChangeArrowheads="1"/>
          </p:cNvSpPr>
          <p:nvPr/>
        </p:nvSpPr>
        <p:spPr bwMode="auto">
          <a:xfrm>
            <a:off x="4246563" y="3243263"/>
            <a:ext cx="641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IQR</a:t>
            </a:r>
          </a:p>
        </p:txBody>
      </p:sp>
      <p:sp>
        <p:nvSpPr>
          <p:cNvPr id="11" name="TextBox 10"/>
          <p:cNvSpPr txBox="1">
            <a:spLocks noChangeArrowheads="1"/>
          </p:cNvSpPr>
          <p:nvPr/>
        </p:nvSpPr>
        <p:spPr bwMode="auto">
          <a:xfrm>
            <a:off x="2151063" y="4114800"/>
            <a:ext cx="4859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LF = Q1 – 1.5</a:t>
            </a:r>
            <a:r>
              <a:rPr lang="en-US" altLang="en-US" sz="2000" b="1">
                <a:solidFill>
                  <a:srgbClr val="FFFF00"/>
                </a:solidFill>
                <a:sym typeface="Symbol" pitchFamily="18" charset="2"/>
              </a:rPr>
              <a:t>IQR   UF = </a:t>
            </a:r>
            <a:r>
              <a:rPr lang="en-US" altLang="en-US" sz="2000" b="1">
                <a:solidFill>
                  <a:srgbClr val="FFFF00"/>
                </a:solidFill>
              </a:rPr>
              <a:t>Q3 + 1.5</a:t>
            </a:r>
            <a:r>
              <a:rPr lang="en-US" altLang="en-US" sz="2000" b="1">
                <a:solidFill>
                  <a:srgbClr val="FFFF00"/>
                </a:solidFill>
                <a:sym typeface="Symbol" pitchFamily="18" charset="2"/>
              </a:rPr>
              <a:t>IQR </a:t>
            </a:r>
            <a:endParaRPr lang="en-US" altLang="en-US" sz="2000" b="1">
              <a:solidFill>
                <a:srgbClr val="FFFF00"/>
              </a:solidFill>
            </a:endParaRPr>
          </a:p>
        </p:txBody>
      </p:sp>
      <p:sp>
        <p:nvSpPr>
          <p:cNvPr id="12" name="TextBox 11"/>
          <p:cNvSpPr txBox="1">
            <a:spLocks noChangeArrowheads="1"/>
          </p:cNvSpPr>
          <p:nvPr/>
        </p:nvSpPr>
        <p:spPr bwMode="auto">
          <a:xfrm>
            <a:off x="3073400" y="5762625"/>
            <a:ext cx="30083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new mean = 4</a:t>
            </a:r>
            <a:r>
              <a:rPr lang="en-US" altLang="en-US" sz="2000" b="1">
                <a:solidFill>
                  <a:srgbClr val="FFFF00"/>
                </a:solidFill>
                <a:sym typeface="Symbol" pitchFamily="18" charset="2"/>
              </a:rPr>
              <a:t>2+5 = 13</a:t>
            </a:r>
          </a:p>
          <a:p>
            <a:pPr>
              <a:spcBef>
                <a:spcPct val="0"/>
              </a:spcBef>
              <a:buFontTx/>
              <a:buNone/>
            </a:pPr>
            <a:r>
              <a:rPr lang="en-US" altLang="en-US" sz="2000" b="1">
                <a:solidFill>
                  <a:srgbClr val="FFFF00"/>
                </a:solidFill>
                <a:sym typeface="Symbol" pitchFamily="18" charset="2"/>
              </a:rPr>
              <a:t>new st_dev = 32 = 6</a:t>
            </a:r>
            <a:endParaRPr lang="en-US" altLang="en-US" sz="2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randombar(horizontal)">
                                      <p:cBhvr>
                                        <p:cTn id="17" dur="5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randombar(horizontal)">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randombar(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74613"/>
            <a:ext cx="8229600" cy="868362"/>
          </a:xfrm>
        </p:spPr>
        <p:txBody>
          <a:bodyPr/>
          <a:lstStyle/>
          <a:p>
            <a:r>
              <a:rPr lang="en-US" altLang="en-US" sz="3600" b="1" smtClean="0"/>
              <a:t>Numerical Statistical Summaries</a:t>
            </a:r>
          </a:p>
        </p:txBody>
      </p:sp>
      <p:sp>
        <p:nvSpPr>
          <p:cNvPr id="11267" name="Content Placeholder 2"/>
          <p:cNvSpPr>
            <a:spLocks noGrp="1"/>
          </p:cNvSpPr>
          <p:nvPr>
            <p:ph idx="1"/>
          </p:nvPr>
        </p:nvSpPr>
        <p:spPr>
          <a:xfrm>
            <a:off x="457200" y="990600"/>
            <a:ext cx="8458200" cy="5135563"/>
          </a:xfrm>
        </p:spPr>
        <p:txBody>
          <a:bodyPr/>
          <a:lstStyle/>
          <a:p>
            <a:r>
              <a:rPr lang="en-US" altLang="en-US" sz="2800" b="1" smtClean="0"/>
              <a:t>5 Number Summary from 1-VarStats</a:t>
            </a:r>
          </a:p>
          <a:p>
            <a:pPr lvl="1"/>
            <a:r>
              <a:rPr lang="en-US" altLang="en-US" sz="2400" b="1" smtClean="0"/>
              <a:t>Min</a:t>
            </a:r>
          </a:p>
          <a:p>
            <a:pPr lvl="1"/>
            <a:r>
              <a:rPr lang="en-US" altLang="en-US" sz="2400" b="1" smtClean="0"/>
              <a:t>Q1 (25</a:t>
            </a:r>
            <a:r>
              <a:rPr lang="en-US" altLang="en-US" sz="2400" b="1" baseline="30000" smtClean="0"/>
              <a:t>th</a:t>
            </a:r>
            <a:r>
              <a:rPr lang="en-US" altLang="en-US" sz="2400" b="1" smtClean="0"/>
              <a:t> percentile of the dataset)</a:t>
            </a:r>
          </a:p>
          <a:p>
            <a:pPr lvl="1"/>
            <a:r>
              <a:rPr lang="en-US" altLang="en-US" sz="2400" b="1" smtClean="0"/>
              <a:t>Q2 (Median, 50</a:t>
            </a:r>
            <a:r>
              <a:rPr lang="en-US" altLang="en-US" sz="2400" b="1" baseline="30000" smtClean="0"/>
              <a:t>th</a:t>
            </a:r>
            <a:r>
              <a:rPr lang="en-US" altLang="en-US" sz="2400" b="1" smtClean="0"/>
              <a:t> percentile of the dataset)</a:t>
            </a:r>
          </a:p>
          <a:p>
            <a:pPr lvl="1"/>
            <a:r>
              <a:rPr lang="en-US" altLang="en-US" sz="2400" b="1" smtClean="0"/>
              <a:t>Q3 (75</a:t>
            </a:r>
            <a:r>
              <a:rPr lang="en-US" altLang="en-US" sz="2400" b="1" baseline="30000" smtClean="0"/>
              <a:t>th</a:t>
            </a:r>
            <a:r>
              <a:rPr lang="en-US" altLang="en-US" sz="2400" b="1" smtClean="0"/>
              <a:t> percentile of the dataset)</a:t>
            </a:r>
          </a:p>
          <a:p>
            <a:pPr lvl="1"/>
            <a:r>
              <a:rPr lang="en-US" altLang="en-US" sz="2400" b="1" smtClean="0"/>
              <a:t>Max</a:t>
            </a:r>
          </a:p>
          <a:p>
            <a:r>
              <a:rPr lang="en-US" altLang="en-US" sz="2800" b="1" smtClean="0"/>
              <a:t>IQR = Q3 – Q1</a:t>
            </a:r>
          </a:p>
          <a:p>
            <a:r>
              <a:rPr lang="en-US" altLang="en-US" sz="2800" b="1" smtClean="0"/>
              <a:t>Outliers  </a:t>
            </a:r>
            <a:r>
              <a:rPr lang="en-US" altLang="en-US" sz="2800" b="1" smtClean="0">
                <a:sym typeface="Wingdings" pitchFamily="2" charset="2"/>
              </a:rPr>
              <a:t> values</a:t>
            </a:r>
            <a:endParaRPr lang="en-US" altLang="en-US" sz="2800" b="1" smtClean="0"/>
          </a:p>
          <a:p>
            <a:pPr lvl="1"/>
            <a:r>
              <a:rPr lang="en-US" altLang="en-US" sz="2400" b="1" smtClean="0"/>
              <a:t>less than Q1 - 1.5</a:t>
            </a:r>
            <a:r>
              <a:rPr lang="en-US" altLang="en-US" sz="2400" b="1" smtClean="0">
                <a:sym typeface="Symbol" pitchFamily="18" charset="2"/>
              </a:rPr>
              <a:t>IQR</a:t>
            </a:r>
          </a:p>
          <a:p>
            <a:pPr lvl="1"/>
            <a:r>
              <a:rPr lang="en-US" altLang="en-US" sz="2400" b="1" smtClean="0">
                <a:sym typeface="Symbol" pitchFamily="18" charset="2"/>
              </a:rPr>
              <a:t>more than</a:t>
            </a:r>
            <a:r>
              <a:rPr lang="en-US" altLang="en-US" sz="2400" b="1" smtClean="0"/>
              <a:t> Q3 + 1.5</a:t>
            </a:r>
            <a:r>
              <a:rPr lang="en-US" altLang="en-US" sz="2400" b="1" smtClean="0">
                <a:sym typeface="Symbol" pitchFamily="18" charset="2"/>
              </a:rPr>
              <a:t>IQR</a:t>
            </a:r>
          </a:p>
          <a:p>
            <a:r>
              <a:rPr lang="en-US" altLang="en-US" sz="2800" b="1" smtClean="0">
                <a:sym typeface="Symbol" pitchFamily="18" charset="2"/>
              </a:rPr>
              <a:t>Mean and Standard Deviation from 1-VarStats</a:t>
            </a:r>
            <a:endParaRPr lang="en-US" altLang="en-US" sz="2800"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55563"/>
            <a:ext cx="8229600" cy="868362"/>
          </a:xfrm>
        </p:spPr>
        <p:txBody>
          <a:bodyPr/>
          <a:lstStyle/>
          <a:p>
            <a:r>
              <a:rPr lang="en-US" altLang="en-US" sz="3600" b="1" smtClean="0"/>
              <a:t>TI-83 Help</a:t>
            </a:r>
          </a:p>
        </p:txBody>
      </p:sp>
      <p:sp>
        <p:nvSpPr>
          <p:cNvPr id="12291" name="Content Placeholder 2"/>
          <p:cNvSpPr>
            <a:spLocks noGrp="1"/>
          </p:cNvSpPr>
          <p:nvPr>
            <p:ph idx="1"/>
          </p:nvPr>
        </p:nvSpPr>
        <p:spPr>
          <a:xfrm>
            <a:off x="457200" y="1066800"/>
            <a:ext cx="8229600" cy="5059363"/>
          </a:xfrm>
        </p:spPr>
        <p:txBody>
          <a:bodyPr/>
          <a:lstStyle/>
          <a:p>
            <a:r>
              <a:rPr lang="en-US" altLang="en-US" sz="2800" b="1" smtClean="0"/>
              <a:t>Use Lists to keep track of data for other work</a:t>
            </a:r>
          </a:p>
          <a:p>
            <a:endParaRPr lang="en-US" altLang="en-US" sz="2800" b="1" smtClean="0"/>
          </a:p>
          <a:p>
            <a:r>
              <a:rPr lang="en-US" altLang="en-US" sz="2800" b="1" smtClean="0"/>
              <a:t>1 Var Stats (mean, standard deviation, 5 number summary)</a:t>
            </a:r>
          </a:p>
          <a:p>
            <a:endParaRPr lang="en-US" altLang="en-US" sz="2800" b="1" smtClean="0"/>
          </a:p>
          <a:p>
            <a:r>
              <a:rPr lang="en-US" altLang="en-US" sz="2800" b="1" smtClean="0"/>
              <a:t>Stat Plot (Box plots, histogram, dot plot)</a:t>
            </a:r>
          </a:p>
          <a:p>
            <a:pPr lvl="1"/>
            <a:r>
              <a:rPr lang="en-US" altLang="en-US" sz="2400" b="1" smtClean="0"/>
              <a:t>ZoomStat</a:t>
            </a:r>
          </a:p>
          <a:p>
            <a:endParaRPr lang="en-US" altLang="en-US" sz="2800" b="1" smtClean="0"/>
          </a:p>
          <a:p>
            <a:r>
              <a:rPr lang="en-US" altLang="en-US" sz="2800" b="1" smtClean="0"/>
              <a:t>Comparative Plots (turn plot1 and plot2 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777875" y="117475"/>
            <a:ext cx="7954963" cy="731838"/>
          </a:xfrm>
        </p:spPr>
        <p:txBody>
          <a:bodyPr/>
          <a:lstStyle/>
          <a:p>
            <a:r>
              <a:rPr lang="en-US" altLang="en-US" sz="3600" b="1" smtClean="0"/>
              <a:t>Data Analysis Toolbox</a:t>
            </a:r>
          </a:p>
        </p:txBody>
      </p:sp>
      <p:sp>
        <p:nvSpPr>
          <p:cNvPr id="26626" name="Rectangle 2"/>
          <p:cNvSpPr>
            <a:spLocks noGrp="1" noChangeArrowheads="1"/>
          </p:cNvSpPr>
          <p:nvPr>
            <p:ph type="body" idx="1"/>
          </p:nvPr>
        </p:nvSpPr>
        <p:spPr>
          <a:xfrm>
            <a:off x="255588" y="993775"/>
            <a:ext cx="8583612" cy="5407025"/>
          </a:xfrm>
        </p:spPr>
        <p:txBody>
          <a:bodyPr/>
          <a:lstStyle/>
          <a:p>
            <a:pPr marL="53975" indent="0">
              <a:spcBef>
                <a:spcPts val="0"/>
              </a:spcBef>
              <a:buFontTx/>
              <a:buNone/>
              <a:defRPr/>
            </a:pPr>
            <a:r>
              <a:rPr lang="en-US" sz="2400" b="1" i="1" dirty="0"/>
              <a:t>To answer a statistical question of interest:</a:t>
            </a:r>
            <a:endParaRPr lang="en-US" sz="2400" b="1" i="1" dirty="0">
              <a:ea typeface="ヒラギノ角ゴ Pro W6" charset="0"/>
              <a:cs typeface="ヒラギノ角ゴ Pro W6" charset="0"/>
            </a:endParaRPr>
          </a:p>
          <a:p>
            <a:pPr marL="228600" indent="0">
              <a:spcBef>
                <a:spcPts val="0"/>
              </a:spcBef>
              <a:buFontTx/>
              <a:buBlip>
                <a:blip r:embed="rId2"/>
              </a:buBlip>
              <a:defRPr/>
            </a:pPr>
            <a:r>
              <a:rPr lang="en-US" sz="2400" b="1" dirty="0">
                <a:solidFill>
                  <a:srgbClr val="FFFF00"/>
                </a:solidFill>
              </a:rPr>
              <a:t>Data: </a:t>
            </a:r>
            <a:r>
              <a:rPr lang="en-US" sz="2400" b="1" dirty="0"/>
              <a:t>Organize and </a:t>
            </a:r>
            <a:r>
              <a:rPr lang="en-US" sz="2400" b="1" dirty="0" smtClean="0"/>
              <a:t>Examine (W</a:t>
            </a:r>
            <a:r>
              <a:rPr lang="en-US" sz="2400" b="1" baseline="30000" dirty="0" smtClean="0"/>
              <a:t>5</a:t>
            </a:r>
            <a:r>
              <a:rPr lang="en-US" sz="2400" b="1" dirty="0" smtClean="0"/>
              <a:t>HW)</a:t>
            </a:r>
            <a:endParaRPr lang="en-US" sz="2400" b="1" dirty="0"/>
          </a:p>
          <a:p>
            <a:pPr marL="858679" lvl="1">
              <a:spcBef>
                <a:spcPts val="0"/>
              </a:spcBef>
              <a:buFontTx/>
              <a:buBlip>
                <a:blip r:embed="rId2"/>
              </a:buBlip>
              <a:defRPr/>
            </a:pPr>
            <a:r>
              <a:rPr lang="en-US" sz="2000" b="1" dirty="0"/>
              <a:t>Who are the individuals described?</a:t>
            </a:r>
          </a:p>
          <a:p>
            <a:pPr marL="858679" lvl="1">
              <a:spcBef>
                <a:spcPts val="0"/>
              </a:spcBef>
              <a:buFontTx/>
              <a:buBlip>
                <a:blip r:embed="rId2"/>
              </a:buBlip>
              <a:defRPr/>
            </a:pPr>
            <a:r>
              <a:rPr lang="en-US" sz="2000" b="1" dirty="0"/>
              <a:t>What are the variables?</a:t>
            </a:r>
          </a:p>
          <a:p>
            <a:pPr marL="858679" lvl="1">
              <a:spcBef>
                <a:spcPts val="0"/>
              </a:spcBef>
              <a:buFontTx/>
              <a:buBlip>
                <a:blip r:embed="rId2"/>
              </a:buBlip>
              <a:defRPr/>
            </a:pPr>
            <a:r>
              <a:rPr lang="en-US" sz="2000" b="1" dirty="0"/>
              <a:t>Why were the data gathered?</a:t>
            </a:r>
          </a:p>
          <a:p>
            <a:pPr marL="858679" lvl="1">
              <a:spcBef>
                <a:spcPts val="0"/>
              </a:spcBef>
              <a:buFontTx/>
              <a:buBlip>
                <a:blip r:embed="rId2"/>
              </a:buBlip>
              <a:defRPr/>
            </a:pPr>
            <a:r>
              <a:rPr lang="en-US" sz="2000" b="1" dirty="0"/>
              <a:t>When</a:t>
            </a:r>
            <a:r>
              <a:rPr lang="en-US" sz="2000" b="1" dirty="0" smtClean="0"/>
              <a:t>, Where, How, and By </a:t>
            </a:r>
            <a:r>
              <a:rPr lang="en-US" sz="2000" b="1" dirty="0"/>
              <a:t>Whom were data gathered</a:t>
            </a:r>
            <a:r>
              <a:rPr lang="en-US" sz="2000" b="1" dirty="0" smtClean="0"/>
              <a:t>?</a:t>
            </a:r>
          </a:p>
          <a:p>
            <a:pPr marL="858679" lvl="1">
              <a:spcBef>
                <a:spcPts val="0"/>
              </a:spcBef>
              <a:buFontTx/>
              <a:buBlip>
                <a:blip r:embed="rId2"/>
              </a:buBlip>
              <a:defRPr/>
            </a:pPr>
            <a:endParaRPr lang="en-US" sz="1200" b="1" dirty="0"/>
          </a:p>
          <a:p>
            <a:pPr marL="228600" indent="0">
              <a:spcBef>
                <a:spcPts val="0"/>
              </a:spcBef>
              <a:buFontTx/>
              <a:buBlip>
                <a:blip r:embed="rId2"/>
              </a:buBlip>
              <a:defRPr/>
            </a:pPr>
            <a:r>
              <a:rPr lang="en-US" sz="2400" b="1" dirty="0">
                <a:solidFill>
                  <a:srgbClr val="FFFF00"/>
                </a:solidFill>
              </a:rPr>
              <a:t>Graph: </a:t>
            </a:r>
            <a:r>
              <a:rPr lang="en-US" sz="2400" b="1" dirty="0"/>
              <a:t>Construct an appropriate graphical display</a:t>
            </a:r>
          </a:p>
          <a:p>
            <a:pPr marL="858679" lvl="1">
              <a:spcBef>
                <a:spcPts val="0"/>
              </a:spcBef>
              <a:buFontTx/>
              <a:buBlip>
                <a:blip r:embed="rId2"/>
              </a:buBlip>
              <a:defRPr/>
            </a:pPr>
            <a:r>
              <a:rPr lang="en-US" sz="2000" b="1" dirty="0" smtClean="0"/>
              <a:t>Comparative Graphs (</a:t>
            </a:r>
            <a:r>
              <a:rPr lang="en-US" sz="2000" b="1" dirty="0" err="1" smtClean="0"/>
              <a:t>boxplots</a:t>
            </a:r>
            <a:r>
              <a:rPr lang="en-US" sz="2000" b="1" dirty="0" smtClean="0"/>
              <a:t>, stemplots, histograms)</a:t>
            </a:r>
          </a:p>
          <a:p>
            <a:pPr marL="858679" lvl="1">
              <a:spcBef>
                <a:spcPts val="0"/>
              </a:spcBef>
              <a:buFontTx/>
              <a:buBlip>
                <a:blip r:embed="rId2"/>
              </a:buBlip>
              <a:defRPr/>
            </a:pPr>
            <a:r>
              <a:rPr lang="en-US" sz="2000" b="1" dirty="0" smtClean="0"/>
              <a:t>Describe SOCS</a:t>
            </a:r>
          </a:p>
          <a:p>
            <a:pPr marL="858679" lvl="1">
              <a:spcBef>
                <a:spcPts val="0"/>
              </a:spcBef>
              <a:buFontTx/>
              <a:buBlip>
                <a:blip r:embed="rId2"/>
              </a:buBlip>
              <a:defRPr/>
            </a:pPr>
            <a:endParaRPr lang="en-US" sz="1200" b="1" dirty="0">
              <a:ea typeface="ヒラギノ角ゴ Pro W6" charset="0"/>
              <a:cs typeface="ヒラギノ角ゴ Pro W6" charset="0"/>
            </a:endParaRPr>
          </a:p>
          <a:p>
            <a:pPr marL="228600" indent="0">
              <a:spcBef>
                <a:spcPts val="0"/>
              </a:spcBef>
              <a:buFontTx/>
              <a:buBlip>
                <a:blip r:embed="rId2"/>
              </a:buBlip>
              <a:defRPr/>
            </a:pPr>
            <a:r>
              <a:rPr lang="en-US" sz="2400" b="1" dirty="0">
                <a:solidFill>
                  <a:srgbClr val="FFFF00"/>
                </a:solidFill>
              </a:rPr>
              <a:t>Numerical Summary: </a:t>
            </a:r>
            <a:r>
              <a:rPr lang="en-US" sz="2400" b="1" dirty="0" smtClean="0"/>
              <a:t>Appropriate </a:t>
            </a:r>
            <a:r>
              <a:rPr lang="en-US" sz="2400" b="1" dirty="0"/>
              <a:t>center </a:t>
            </a:r>
            <a:r>
              <a:rPr lang="en-US" sz="2400" b="1" dirty="0" smtClean="0"/>
              <a:t>&amp; </a:t>
            </a:r>
            <a:r>
              <a:rPr lang="en-US" sz="2400" b="1" dirty="0"/>
              <a:t>spread </a:t>
            </a:r>
            <a:endParaRPr lang="en-US" sz="2400" b="1" dirty="0" smtClean="0"/>
          </a:p>
          <a:p>
            <a:pPr marL="858679" lvl="1">
              <a:spcBef>
                <a:spcPts val="0"/>
              </a:spcBef>
              <a:buFontTx/>
              <a:buBlip>
                <a:blip r:embed="rId2"/>
              </a:buBlip>
              <a:defRPr/>
            </a:pPr>
            <a:r>
              <a:rPr lang="en-US" sz="2000" b="1" dirty="0" smtClean="0"/>
              <a:t>Calculate Mean and Standard Deviation</a:t>
            </a:r>
          </a:p>
          <a:p>
            <a:pPr marL="858679" lvl="1">
              <a:spcBef>
                <a:spcPts val="0"/>
              </a:spcBef>
              <a:buFontTx/>
              <a:buBlip>
                <a:blip r:embed="rId2"/>
              </a:buBlip>
              <a:defRPr/>
            </a:pPr>
            <a:r>
              <a:rPr lang="en-US" sz="2000" b="1" dirty="0" smtClean="0"/>
              <a:t>Calculate 5 </a:t>
            </a:r>
            <a:r>
              <a:rPr lang="en-US" sz="2000" b="1" dirty="0"/>
              <a:t>number </a:t>
            </a:r>
            <a:r>
              <a:rPr lang="en-US" sz="2000" b="1" dirty="0" smtClean="0"/>
              <a:t>summary</a:t>
            </a:r>
          </a:p>
          <a:p>
            <a:pPr marL="228600" indent="0">
              <a:spcBef>
                <a:spcPts val="0"/>
              </a:spcBef>
              <a:buFontTx/>
              <a:buBlip>
                <a:blip r:embed="rId2"/>
              </a:buBlip>
              <a:defRPr/>
            </a:pPr>
            <a:endParaRPr lang="en-US" sz="1200" b="1" dirty="0"/>
          </a:p>
          <a:p>
            <a:pPr marL="228600" indent="0">
              <a:spcBef>
                <a:spcPts val="0"/>
              </a:spcBef>
              <a:buFontTx/>
              <a:buBlip>
                <a:blip r:embed="rId2"/>
              </a:buBlip>
              <a:defRPr/>
            </a:pPr>
            <a:r>
              <a:rPr lang="en-US" sz="2400" b="1" dirty="0">
                <a:solidFill>
                  <a:srgbClr val="FFFF00"/>
                </a:solidFill>
              </a:rPr>
              <a:t>Interpretation: </a:t>
            </a:r>
            <a:r>
              <a:rPr lang="en-US" sz="2400" b="1" dirty="0"/>
              <a:t>Answer question in </a:t>
            </a:r>
            <a:r>
              <a:rPr lang="en-US" sz="2400" b="1" u="sng" dirty="0"/>
              <a:t>context</a:t>
            </a:r>
            <a:r>
              <a:rPr lang="en-US" sz="2400" b="1" dirty="0"/>
              <a: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95250"/>
            <a:ext cx="8229600" cy="792163"/>
          </a:xfrm>
        </p:spPr>
        <p:txBody>
          <a:bodyPr/>
          <a:lstStyle/>
          <a:p>
            <a:r>
              <a:rPr lang="en-US" altLang="en-US" sz="3600" b="1" smtClean="0"/>
              <a:t>What You Learned</a:t>
            </a:r>
          </a:p>
        </p:txBody>
      </p:sp>
      <p:sp>
        <p:nvSpPr>
          <p:cNvPr id="14339" name="Content Placeholder 2"/>
          <p:cNvSpPr>
            <a:spLocks noGrp="1"/>
          </p:cNvSpPr>
          <p:nvPr>
            <p:ph idx="1"/>
          </p:nvPr>
        </p:nvSpPr>
        <p:spPr>
          <a:xfrm>
            <a:off x="204788" y="1219200"/>
            <a:ext cx="8686800" cy="4906963"/>
          </a:xfrm>
        </p:spPr>
        <p:txBody>
          <a:bodyPr/>
          <a:lstStyle/>
          <a:p>
            <a:r>
              <a:rPr lang="en-US" altLang="en-US" sz="2400" b="1" smtClean="0"/>
              <a:t>  </a:t>
            </a:r>
            <a:r>
              <a:rPr lang="en-US" altLang="en-US" sz="2800" b="1" smtClean="0"/>
              <a:t>Displaying Distribution</a:t>
            </a:r>
            <a:endParaRPr lang="en-US" altLang="en-US" sz="4000" b="1" smtClean="0"/>
          </a:p>
          <a:p>
            <a:pPr lvl="1"/>
            <a:r>
              <a:rPr lang="en-US" altLang="en-US" sz="2400" b="1" smtClean="0"/>
              <a:t>Make a stemplot of the distribution of a quantitative variable.  Trim the numbers or split stems as needed to make an effective stemplot</a:t>
            </a:r>
            <a:endParaRPr lang="en-US" altLang="en-US" sz="3600" b="1" smtClean="0"/>
          </a:p>
          <a:p>
            <a:pPr lvl="1"/>
            <a:r>
              <a:rPr lang="en-US" altLang="en-US" sz="2400" b="1" smtClean="0"/>
              <a:t>Make a histogram of the distribution of a quantitative variable</a:t>
            </a:r>
            <a:endParaRPr lang="en-US" altLang="en-US" sz="3600" b="1" smtClean="0"/>
          </a:p>
          <a:p>
            <a:pPr lvl="1"/>
            <a:r>
              <a:rPr lang="en-US" altLang="en-US" sz="2400" b="1" smtClean="0"/>
              <a:t>Construct and interpret an ogive of a set of quantitative data</a:t>
            </a:r>
            <a:endParaRPr lang="en-US" altLang="en-US" sz="3600" b="1"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95250"/>
            <a:ext cx="8229600" cy="792163"/>
          </a:xfrm>
        </p:spPr>
        <p:txBody>
          <a:bodyPr/>
          <a:lstStyle/>
          <a:p>
            <a:r>
              <a:rPr lang="en-US" altLang="en-US" sz="3600" b="1" smtClean="0"/>
              <a:t>What You Learned</a:t>
            </a:r>
          </a:p>
        </p:txBody>
      </p:sp>
      <p:sp>
        <p:nvSpPr>
          <p:cNvPr id="15363" name="Content Placeholder 2"/>
          <p:cNvSpPr>
            <a:spLocks noGrp="1"/>
          </p:cNvSpPr>
          <p:nvPr>
            <p:ph idx="1"/>
          </p:nvPr>
        </p:nvSpPr>
        <p:spPr>
          <a:xfrm>
            <a:off x="106363" y="838200"/>
            <a:ext cx="8915400" cy="5943600"/>
          </a:xfrm>
        </p:spPr>
        <p:txBody>
          <a:bodyPr/>
          <a:lstStyle/>
          <a:p>
            <a:r>
              <a:rPr lang="en-US" altLang="en-US" sz="2800" b="1" smtClean="0"/>
              <a:t>Inspecting Distributions (Quantitative)</a:t>
            </a:r>
            <a:endParaRPr lang="en-US" altLang="en-US" sz="4000" b="1" smtClean="0"/>
          </a:p>
          <a:p>
            <a:pPr lvl="1"/>
            <a:r>
              <a:rPr lang="en-US" altLang="en-US" sz="2400" b="1" smtClean="0"/>
              <a:t>Look for the overall pattern and any major deviations from the pattern</a:t>
            </a:r>
            <a:endParaRPr lang="en-US" altLang="en-US" sz="3600" b="1" smtClean="0"/>
          </a:p>
          <a:p>
            <a:pPr lvl="1"/>
            <a:r>
              <a:rPr lang="en-US" altLang="en-US" sz="2400" b="1" smtClean="0"/>
              <a:t>Assess from a dotplot, stemplot, or histogram whether the shape of a distribution is roughly symmetric, distinctly skewed, or neither.  Assess whether the distribution has one or more major modes</a:t>
            </a:r>
            <a:endParaRPr lang="en-US" altLang="en-US" sz="3600" b="1" smtClean="0"/>
          </a:p>
          <a:p>
            <a:pPr lvl="1"/>
            <a:r>
              <a:rPr lang="en-US" altLang="en-US" sz="2400" b="1" smtClean="0"/>
              <a:t>Describe the overall pattern by giving numerical measures of center and spread in addition to a verbal description of shape</a:t>
            </a:r>
            <a:endParaRPr lang="en-US" altLang="en-US" sz="3600" b="1" smtClean="0"/>
          </a:p>
          <a:p>
            <a:pPr lvl="1"/>
            <a:r>
              <a:rPr lang="en-US" altLang="en-US" sz="2400" b="1" smtClean="0"/>
              <a:t>Decide which measures of center and spread are more appropriate:  the mean and standard deviation (for symmetric distributions) or the five-number summary (for skewed distributions)</a:t>
            </a:r>
            <a:endParaRPr lang="en-US" altLang="en-US" sz="3600" b="1" smtClean="0"/>
          </a:p>
          <a:p>
            <a:pPr lvl="1"/>
            <a:r>
              <a:rPr lang="en-US" altLang="en-US" sz="2400" b="1" smtClean="0"/>
              <a:t>Recognize outliers</a:t>
            </a:r>
            <a:endParaRPr lang="en-US" altLang="en-US" sz="3600" b="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5250"/>
            <a:ext cx="8229600" cy="792163"/>
          </a:xfrm>
        </p:spPr>
        <p:txBody>
          <a:bodyPr/>
          <a:lstStyle/>
          <a:p>
            <a:r>
              <a:rPr lang="en-US" altLang="en-US" sz="3600" b="1" smtClean="0"/>
              <a:t>What You Learned</a:t>
            </a:r>
          </a:p>
        </p:txBody>
      </p:sp>
      <p:sp>
        <p:nvSpPr>
          <p:cNvPr id="16387" name="Content Placeholder 2"/>
          <p:cNvSpPr>
            <a:spLocks noGrp="1"/>
          </p:cNvSpPr>
          <p:nvPr>
            <p:ph idx="1"/>
          </p:nvPr>
        </p:nvSpPr>
        <p:spPr>
          <a:xfrm>
            <a:off x="228600" y="914400"/>
            <a:ext cx="8686800" cy="5638800"/>
          </a:xfrm>
        </p:spPr>
        <p:txBody>
          <a:bodyPr/>
          <a:lstStyle/>
          <a:p>
            <a:r>
              <a:rPr lang="en-US" altLang="en-US" sz="2800" b="1" smtClean="0"/>
              <a:t>Time Plots</a:t>
            </a:r>
            <a:endParaRPr lang="en-US" altLang="en-US" sz="4000" b="1" smtClean="0"/>
          </a:p>
          <a:p>
            <a:pPr lvl="1"/>
            <a:r>
              <a:rPr lang="en-US" altLang="en-US" sz="2400" b="1" smtClean="0"/>
              <a:t>Make a time plot of data, with the time of each observation on the horizontal axis and the value of the observed variable on the vertical axis</a:t>
            </a:r>
            <a:endParaRPr lang="en-US" altLang="en-US" sz="3600" b="1" smtClean="0"/>
          </a:p>
          <a:p>
            <a:pPr lvl="1"/>
            <a:r>
              <a:rPr lang="en-US" altLang="en-US" sz="2400" b="1" smtClean="0"/>
              <a:t>Recognize strong trends or other patterns in a time plot</a:t>
            </a:r>
            <a:endParaRPr lang="en-US" altLang="en-US" sz="3600" b="1" smtClean="0"/>
          </a:p>
          <a:p>
            <a:r>
              <a:rPr lang="en-US" altLang="en-US" sz="2800" b="1" smtClean="0"/>
              <a:t>Measuring Center</a:t>
            </a:r>
            <a:endParaRPr lang="en-US" altLang="en-US" sz="4000" b="1" smtClean="0"/>
          </a:p>
          <a:p>
            <a:pPr lvl="1"/>
            <a:r>
              <a:rPr lang="en-US" altLang="en-US" sz="2400" b="1" smtClean="0"/>
              <a:t>Find the mean, x-bar, of a set of observations</a:t>
            </a:r>
            <a:endParaRPr lang="en-US" altLang="en-US" sz="3600" b="1" smtClean="0"/>
          </a:p>
          <a:p>
            <a:pPr lvl="1"/>
            <a:r>
              <a:rPr lang="en-US" altLang="en-US" sz="2400" b="1" smtClean="0"/>
              <a:t>Find the median M of a set of observations</a:t>
            </a:r>
            <a:endParaRPr lang="en-US" altLang="en-US" sz="3600" b="1" smtClean="0"/>
          </a:p>
          <a:p>
            <a:pPr lvl="1"/>
            <a:r>
              <a:rPr lang="en-US" altLang="en-US" sz="2400" b="1" smtClean="0"/>
              <a:t>Understand that the median is more resistant (less affected by extreme observations) than the mean.  Recognize that skewness in a distribution moves the mean away from the median toward the long fall.</a:t>
            </a:r>
            <a:endParaRPr lang="en-US" altLang="en-US" sz="3600" b="1"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95250"/>
            <a:ext cx="8229600" cy="792163"/>
          </a:xfrm>
        </p:spPr>
        <p:txBody>
          <a:bodyPr/>
          <a:lstStyle/>
          <a:p>
            <a:r>
              <a:rPr lang="en-US" altLang="en-US" sz="3600" b="1" smtClean="0"/>
              <a:t>What You Learned</a:t>
            </a:r>
          </a:p>
        </p:txBody>
      </p:sp>
      <p:sp>
        <p:nvSpPr>
          <p:cNvPr id="14339" name="Content Placeholder 2"/>
          <p:cNvSpPr>
            <a:spLocks noGrp="1"/>
          </p:cNvSpPr>
          <p:nvPr>
            <p:ph idx="1"/>
          </p:nvPr>
        </p:nvSpPr>
        <p:spPr>
          <a:xfrm>
            <a:off x="228600" y="914400"/>
            <a:ext cx="8686800" cy="4906963"/>
          </a:xfrm>
        </p:spPr>
        <p:txBody>
          <a:bodyPr/>
          <a:lstStyle/>
          <a:p>
            <a:pPr>
              <a:defRPr/>
            </a:pPr>
            <a:r>
              <a:rPr lang="en-US" sz="2800" b="1" dirty="0" smtClean="0"/>
              <a:t>Measuring Spread</a:t>
            </a:r>
            <a:endParaRPr lang="en-US" sz="4000" b="1" dirty="0" smtClean="0"/>
          </a:p>
          <a:p>
            <a:pPr lvl="1">
              <a:defRPr/>
            </a:pPr>
            <a:r>
              <a:rPr lang="en-US" sz="2400" b="1" dirty="0" smtClean="0">
                <a:ea typeface="+mn-ea"/>
                <a:cs typeface="+mn-cs"/>
              </a:rPr>
              <a:t>Find the quartiles Q</a:t>
            </a:r>
            <a:r>
              <a:rPr lang="en-US" sz="2400" b="1" baseline="-25000" dirty="0" smtClean="0">
                <a:ea typeface="+mn-ea"/>
                <a:cs typeface="+mn-cs"/>
              </a:rPr>
              <a:t>1</a:t>
            </a:r>
            <a:r>
              <a:rPr lang="en-US" sz="2400" b="1" dirty="0" smtClean="0">
                <a:ea typeface="+mn-ea"/>
                <a:cs typeface="+mn-cs"/>
              </a:rPr>
              <a:t> and Q</a:t>
            </a:r>
            <a:r>
              <a:rPr lang="en-US" sz="2400" b="1" baseline="-25000" dirty="0" smtClean="0">
                <a:ea typeface="+mn-ea"/>
                <a:cs typeface="+mn-cs"/>
              </a:rPr>
              <a:t>3</a:t>
            </a:r>
            <a:r>
              <a:rPr lang="en-US" sz="2400" b="1" dirty="0" smtClean="0">
                <a:ea typeface="+mn-ea"/>
                <a:cs typeface="+mn-cs"/>
              </a:rPr>
              <a:t> for a set of data</a:t>
            </a:r>
            <a:endParaRPr lang="en-US" sz="3600" b="1" dirty="0" smtClean="0">
              <a:ea typeface="+mn-ea"/>
              <a:cs typeface="+mn-cs"/>
            </a:endParaRPr>
          </a:p>
          <a:p>
            <a:pPr lvl="1">
              <a:defRPr/>
            </a:pPr>
            <a:r>
              <a:rPr lang="en-US" sz="2400" b="1" dirty="0" smtClean="0">
                <a:ea typeface="+mn-ea"/>
                <a:cs typeface="+mn-cs"/>
              </a:rPr>
              <a:t>Give the five-number summary and draw a boxplot, assess center, spread, symmetry, and skewness from a boxplot.  Determine outliers</a:t>
            </a:r>
            <a:endParaRPr lang="en-US" sz="3600" b="1" dirty="0" smtClean="0">
              <a:ea typeface="+mn-ea"/>
              <a:cs typeface="+mn-cs"/>
            </a:endParaRPr>
          </a:p>
          <a:p>
            <a:pPr lvl="1">
              <a:defRPr/>
            </a:pPr>
            <a:r>
              <a:rPr lang="en-US" sz="2400" b="1" dirty="0" smtClean="0">
                <a:ea typeface="+mn-ea"/>
                <a:cs typeface="+mn-cs"/>
              </a:rPr>
              <a:t>Using a calculator or software, find the standard deviation, s, for a set of observations</a:t>
            </a:r>
            <a:endParaRPr lang="en-US" sz="3600" b="1" dirty="0" smtClean="0">
              <a:ea typeface="+mn-ea"/>
              <a:cs typeface="+mn-cs"/>
            </a:endParaRPr>
          </a:p>
          <a:p>
            <a:pPr lvl="1">
              <a:defRPr/>
            </a:pPr>
            <a:r>
              <a:rPr lang="en-US" sz="2400" b="1" dirty="0" smtClean="0">
                <a:ea typeface="+mn-ea"/>
                <a:cs typeface="+mn-cs"/>
              </a:rPr>
              <a:t>Know the basic properties of s:  s ≥ 0 always; s = 0 only when all observations are identical; s increases as the spread increases; s has the same units as the original measurements; s is increased by outliers or skewness</a:t>
            </a:r>
            <a:endParaRPr lang="en-US" sz="3600" b="1" dirty="0" smtClean="0">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95250"/>
            <a:ext cx="8229600" cy="792163"/>
          </a:xfrm>
        </p:spPr>
        <p:txBody>
          <a:bodyPr/>
          <a:lstStyle/>
          <a:p>
            <a:r>
              <a:rPr lang="en-US" altLang="en-US" sz="3600" b="1" smtClean="0"/>
              <a:t>What You Learned</a:t>
            </a:r>
          </a:p>
        </p:txBody>
      </p:sp>
      <p:sp>
        <p:nvSpPr>
          <p:cNvPr id="18435" name="Content Placeholder 2"/>
          <p:cNvSpPr>
            <a:spLocks noGrp="1"/>
          </p:cNvSpPr>
          <p:nvPr>
            <p:ph idx="1"/>
          </p:nvPr>
        </p:nvSpPr>
        <p:spPr>
          <a:xfrm>
            <a:off x="228600" y="914400"/>
            <a:ext cx="8686800" cy="4906963"/>
          </a:xfrm>
        </p:spPr>
        <p:txBody>
          <a:bodyPr/>
          <a:lstStyle/>
          <a:p>
            <a:r>
              <a:rPr lang="en-US" altLang="en-US" sz="2800" b="1" smtClean="0"/>
              <a:t>Comparing Distributions</a:t>
            </a:r>
            <a:endParaRPr lang="en-US" altLang="en-US" sz="4000" b="1" smtClean="0"/>
          </a:p>
          <a:p>
            <a:pPr lvl="1"/>
            <a:r>
              <a:rPr lang="en-US" altLang="en-US" sz="2400" b="1" smtClean="0"/>
              <a:t>Use side-by-side bar graphs to compare distributions of categorical data</a:t>
            </a:r>
            <a:endParaRPr lang="en-US" altLang="en-US" sz="3600" b="1" smtClean="0"/>
          </a:p>
          <a:p>
            <a:pPr lvl="1"/>
            <a:r>
              <a:rPr lang="en-US" altLang="en-US" sz="2400" b="1" smtClean="0"/>
              <a:t>Make back-to-back stemplots and side-by-side Boxplots to compare distributions of quantitative variables</a:t>
            </a:r>
            <a:endParaRPr lang="en-US" altLang="en-US" sz="3600" b="1" smtClean="0"/>
          </a:p>
          <a:p>
            <a:pPr lvl="1"/>
            <a:r>
              <a:rPr lang="en-US" altLang="en-US" sz="2400" b="1" smtClean="0"/>
              <a:t>Write narrative comparisons of the shape, center, spread, and outliers for two or more quantitative distributions</a:t>
            </a:r>
            <a:endParaRPr lang="en-US" altLang="en-US" sz="3600" b="1"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990600"/>
          </a:xfrm>
        </p:spPr>
        <p:txBody>
          <a:bodyPr/>
          <a:lstStyle/>
          <a:p>
            <a:pPr eaLnBrk="1" hangingPunct="1"/>
            <a:r>
              <a:rPr lang="en-US" altLang="en-US" sz="3600" b="1" smtClean="0"/>
              <a:t>Summary and Homework</a:t>
            </a:r>
          </a:p>
        </p:txBody>
      </p:sp>
      <p:sp>
        <p:nvSpPr>
          <p:cNvPr id="19459" name="Rectangle 3"/>
          <p:cNvSpPr>
            <a:spLocks noGrp="1" noChangeArrowheads="1"/>
          </p:cNvSpPr>
          <p:nvPr>
            <p:ph type="body" idx="1"/>
          </p:nvPr>
        </p:nvSpPr>
        <p:spPr>
          <a:xfrm>
            <a:off x="457200" y="1143000"/>
            <a:ext cx="8229600" cy="4983163"/>
          </a:xfrm>
        </p:spPr>
        <p:txBody>
          <a:bodyPr/>
          <a:lstStyle/>
          <a:p>
            <a:pPr eaLnBrk="1" hangingPunct="1"/>
            <a:r>
              <a:rPr lang="en-US" altLang="en-US" sz="2800" b="1" dirty="0" smtClean="0">
                <a:solidFill>
                  <a:srgbClr val="FFFF00"/>
                </a:solidFill>
              </a:rPr>
              <a:t>Summary</a:t>
            </a:r>
          </a:p>
          <a:p>
            <a:pPr lvl="1" eaLnBrk="1" hangingPunct="1"/>
            <a:r>
              <a:rPr lang="en-US" altLang="en-US" sz="2400" b="1" dirty="0" smtClean="0"/>
              <a:t>Data Analysis is the art of describing data in context using graphs and numerical summaries</a:t>
            </a:r>
          </a:p>
          <a:p>
            <a:pPr lvl="1" eaLnBrk="1" hangingPunct="1"/>
            <a:r>
              <a:rPr lang="en-US" altLang="en-US" sz="2400" b="1" dirty="0" smtClean="0"/>
              <a:t>Graphs tell us a lot about the data  </a:t>
            </a:r>
          </a:p>
          <a:p>
            <a:pPr lvl="1" eaLnBrk="1" hangingPunct="1"/>
            <a:r>
              <a:rPr lang="en-US" altLang="en-US" sz="2400" b="1" dirty="0" smtClean="0"/>
              <a:t>Remember when describing datasets or distributions hit all 4 key areas (SOCS)</a:t>
            </a:r>
          </a:p>
          <a:p>
            <a:pPr lvl="1" eaLnBrk="1" hangingPunct="1"/>
            <a:r>
              <a:rPr lang="en-US" altLang="en-US" sz="2400" b="1" dirty="0" smtClean="0"/>
              <a:t>Use comparative language (more, less, </a:t>
            </a:r>
            <a:r>
              <a:rPr lang="en-US" altLang="en-US" sz="2400" b="1" dirty="0" err="1" smtClean="0"/>
              <a:t>etc</a:t>
            </a:r>
            <a:r>
              <a:rPr lang="en-US" altLang="en-US" sz="2400" b="1" dirty="0" smtClean="0"/>
              <a:t>) when comparing two datasets or distributions</a:t>
            </a:r>
          </a:p>
          <a:p>
            <a:pPr eaLnBrk="1" hangingPunct="1"/>
            <a:endParaRPr lang="en-US" altLang="en-US" sz="1600" b="1" dirty="0" smtClean="0"/>
          </a:p>
          <a:p>
            <a:pPr eaLnBrk="1" hangingPunct="1"/>
            <a:r>
              <a:rPr lang="en-US" altLang="en-US" sz="2800" b="1" dirty="0" smtClean="0">
                <a:solidFill>
                  <a:srgbClr val="FFFF00"/>
                </a:solidFill>
              </a:rPr>
              <a:t>Homework</a:t>
            </a:r>
          </a:p>
          <a:p>
            <a:pPr lvl="1" eaLnBrk="1" hangingPunct="1"/>
            <a:r>
              <a:rPr lang="en-US" altLang="en-US" sz="2400" b="1" dirty="0" err="1" smtClean="0"/>
              <a:t>pg</a:t>
            </a:r>
            <a:r>
              <a:rPr lang="en-US" altLang="en-US" sz="2400" b="1" dirty="0" smtClean="0"/>
              <a:t> </a:t>
            </a:r>
            <a:r>
              <a:rPr lang="en-US" altLang="en-US" sz="2400" b="1" dirty="0" smtClean="0"/>
              <a:t>83-85; </a:t>
            </a:r>
            <a:r>
              <a:rPr lang="en-US" altLang="en-US" sz="2400" b="1" dirty="0" err="1" smtClean="0"/>
              <a:t>prob</a:t>
            </a:r>
            <a:r>
              <a:rPr lang="en-US" altLang="en-US" sz="2400" b="1" smtClean="0"/>
              <a:t> R1.3, 9, 10</a:t>
            </a:r>
            <a:endParaRPr lang="en-US" altLang="en-US" sz="24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22238"/>
            <a:ext cx="8229600" cy="792162"/>
          </a:xfrm>
        </p:spPr>
        <p:txBody>
          <a:bodyPr/>
          <a:lstStyle/>
          <a:p>
            <a:r>
              <a:rPr lang="en-US" altLang="en-US" sz="3600" b="1" smtClean="0"/>
              <a:t>Problem 1</a:t>
            </a:r>
          </a:p>
        </p:txBody>
      </p:sp>
      <p:sp>
        <p:nvSpPr>
          <p:cNvPr id="3" name="Content Placeholder 2"/>
          <p:cNvSpPr>
            <a:spLocks noGrp="1"/>
          </p:cNvSpPr>
          <p:nvPr>
            <p:ph idx="1"/>
          </p:nvPr>
        </p:nvSpPr>
        <p:spPr>
          <a:xfrm>
            <a:off x="457200" y="1143000"/>
            <a:ext cx="8229600" cy="1905000"/>
          </a:xfrm>
        </p:spPr>
        <p:txBody>
          <a:bodyPr/>
          <a:lstStyle/>
          <a:p>
            <a:pPr marL="0" indent="0">
              <a:buFontTx/>
              <a:buNone/>
              <a:defRPr/>
            </a:pPr>
            <a:r>
              <a:rPr lang="en-US" sz="2400" b="1" dirty="0" smtClean="0"/>
              <a:t>The upper or third quartile for grades on the first calculus test was 85%.  Your friend, who has not taken statistics, scored 90% on the test.  Explain to your friend how her grade compares to others in her class.</a:t>
            </a:r>
          </a:p>
          <a:p>
            <a:pPr>
              <a:defRPr/>
            </a:pPr>
            <a:endParaRPr lang="en-US" sz="2400" b="1" dirty="0"/>
          </a:p>
        </p:txBody>
      </p:sp>
      <p:sp>
        <p:nvSpPr>
          <p:cNvPr id="4" name="TextBox 3"/>
          <p:cNvSpPr txBox="1">
            <a:spLocks noChangeArrowheads="1"/>
          </p:cNvSpPr>
          <p:nvPr/>
        </p:nvSpPr>
        <p:spPr bwMode="auto">
          <a:xfrm>
            <a:off x="990600" y="3200400"/>
            <a:ext cx="7086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Since the 3</a:t>
            </a:r>
            <a:r>
              <a:rPr lang="en-US" altLang="en-US" sz="2000" b="1" baseline="30000">
                <a:solidFill>
                  <a:srgbClr val="FFFF00"/>
                </a:solidFill>
              </a:rPr>
              <a:t>rd</a:t>
            </a:r>
            <a:r>
              <a:rPr lang="en-US" altLang="en-US" sz="2000" b="1">
                <a:solidFill>
                  <a:srgbClr val="FFFF00"/>
                </a:solidFill>
              </a:rPr>
              <a:t> quartile (75% ranking) was 85%, her grade of 90% is better than at least 75% of the class.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1 - R</a:t>
            </a:r>
          </a:p>
        </p:txBody>
      </p:sp>
      <p:sp>
        <p:nvSpPr>
          <p:cNvPr id="3075"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Summary to </a:t>
            </a:r>
          </a:p>
          <a:p>
            <a:pPr eaLnBrk="1" hangingPunct="1"/>
            <a:r>
              <a:rPr lang="en-US" altLang="en-US" b="1" smtClean="0"/>
              <a:t>Exploring Data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8"/>
            <a:ext cx="8229600" cy="792162"/>
          </a:xfrm>
        </p:spPr>
        <p:txBody>
          <a:bodyPr/>
          <a:lstStyle/>
          <a:p>
            <a:r>
              <a:rPr lang="en-US" altLang="en-US" sz="3600" b="1" smtClean="0"/>
              <a:t>Problem 2</a:t>
            </a:r>
          </a:p>
        </p:txBody>
      </p:sp>
      <p:sp>
        <p:nvSpPr>
          <p:cNvPr id="3" name="Content Placeholder 2"/>
          <p:cNvSpPr>
            <a:spLocks noGrp="1"/>
          </p:cNvSpPr>
          <p:nvPr>
            <p:ph idx="1"/>
          </p:nvPr>
        </p:nvSpPr>
        <p:spPr>
          <a:xfrm>
            <a:off x="457200" y="1143000"/>
            <a:ext cx="8229600" cy="1600200"/>
          </a:xfrm>
        </p:spPr>
        <p:txBody>
          <a:bodyPr/>
          <a:lstStyle/>
          <a:p>
            <a:pPr marL="0" indent="0">
              <a:buFontTx/>
              <a:buNone/>
              <a:defRPr/>
            </a:pPr>
            <a:r>
              <a:rPr lang="en-US" sz="2400" b="1" dirty="0" smtClean="0"/>
              <a:t>Suppose you have test scores of 72%, 91%, 86%, and 95% in your chemistry class.  What score do you need to make on the next test in order to have an 85% average? </a:t>
            </a:r>
          </a:p>
          <a:p>
            <a:pPr>
              <a:buFontTx/>
              <a:buNone/>
              <a:defRPr/>
            </a:pPr>
            <a:endParaRPr lang="en-US" sz="2400" b="1" dirty="0" smtClean="0"/>
          </a:p>
        </p:txBody>
      </p:sp>
      <p:sp>
        <p:nvSpPr>
          <p:cNvPr id="4" name="TextBox 3"/>
          <p:cNvSpPr txBox="1">
            <a:spLocks noChangeArrowheads="1"/>
          </p:cNvSpPr>
          <p:nvPr/>
        </p:nvSpPr>
        <p:spPr bwMode="auto">
          <a:xfrm>
            <a:off x="2057400" y="2743200"/>
            <a:ext cx="1612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5 </a:t>
            </a:r>
            <a:r>
              <a:rPr lang="en-US" altLang="en-US" sz="2000" b="1">
                <a:solidFill>
                  <a:srgbClr val="FFFF00"/>
                </a:solidFill>
                <a:sym typeface="Symbol" pitchFamily="18" charset="2"/>
              </a:rPr>
              <a:t> 85 = 425</a:t>
            </a:r>
            <a:endParaRPr lang="en-US" altLang="en-US" sz="2000" b="1">
              <a:solidFill>
                <a:srgbClr val="FFFF00"/>
              </a:solidFill>
            </a:endParaRPr>
          </a:p>
        </p:txBody>
      </p:sp>
      <p:sp>
        <p:nvSpPr>
          <p:cNvPr id="5" name="TextBox 4"/>
          <p:cNvSpPr txBox="1">
            <a:spLocks noChangeArrowheads="1"/>
          </p:cNvSpPr>
          <p:nvPr/>
        </p:nvSpPr>
        <p:spPr bwMode="auto">
          <a:xfrm>
            <a:off x="1981200" y="3429000"/>
            <a:ext cx="2914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72 + 91 + 86 + 95 </a:t>
            </a:r>
            <a:r>
              <a:rPr lang="en-US" altLang="en-US" sz="2000" b="1">
                <a:solidFill>
                  <a:srgbClr val="FFFF00"/>
                </a:solidFill>
                <a:sym typeface="Symbol" pitchFamily="18" charset="2"/>
              </a:rPr>
              <a:t>= 344</a:t>
            </a:r>
            <a:endParaRPr lang="en-US" altLang="en-US" sz="2000" b="1">
              <a:solidFill>
                <a:srgbClr val="FFFF00"/>
              </a:solidFill>
            </a:endParaRPr>
          </a:p>
        </p:txBody>
      </p:sp>
      <p:sp>
        <p:nvSpPr>
          <p:cNvPr id="6" name="TextBox 5"/>
          <p:cNvSpPr txBox="1">
            <a:spLocks noChangeArrowheads="1"/>
          </p:cNvSpPr>
          <p:nvPr/>
        </p:nvSpPr>
        <p:spPr bwMode="auto">
          <a:xfrm>
            <a:off x="1828800" y="4267200"/>
            <a:ext cx="1900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425 – </a:t>
            </a:r>
            <a:r>
              <a:rPr lang="en-US" altLang="en-US" sz="2000" b="1">
                <a:solidFill>
                  <a:srgbClr val="FFFF00"/>
                </a:solidFill>
                <a:sym typeface="Symbol" pitchFamily="18" charset="2"/>
              </a:rPr>
              <a:t>344 = 81</a:t>
            </a:r>
            <a:endParaRPr lang="en-US" altLang="en-US" sz="2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22238"/>
            <a:ext cx="8229600" cy="792162"/>
          </a:xfrm>
        </p:spPr>
        <p:txBody>
          <a:bodyPr/>
          <a:lstStyle/>
          <a:p>
            <a:r>
              <a:rPr lang="en-US" altLang="en-US" sz="3600" b="1" smtClean="0"/>
              <a:t>Problem 3</a:t>
            </a:r>
          </a:p>
        </p:txBody>
      </p:sp>
      <p:sp>
        <p:nvSpPr>
          <p:cNvPr id="22531" name="Content Placeholder 2"/>
          <p:cNvSpPr>
            <a:spLocks noGrp="1"/>
          </p:cNvSpPr>
          <p:nvPr>
            <p:ph idx="1"/>
          </p:nvPr>
        </p:nvSpPr>
        <p:spPr>
          <a:xfrm>
            <a:off x="228600" y="1143000"/>
            <a:ext cx="8610600" cy="1524000"/>
          </a:xfrm>
        </p:spPr>
        <p:txBody>
          <a:bodyPr/>
          <a:lstStyle/>
          <a:p>
            <a:pPr marL="0" indent="0">
              <a:buFontTx/>
              <a:buNone/>
            </a:pPr>
            <a:r>
              <a:rPr lang="en-US" altLang="en-US" sz="2400" b="1" smtClean="0"/>
              <a:t>In the computational formula for standard deviation, you sometimes use </a:t>
            </a:r>
            <a:r>
              <a:rPr lang="en-US" altLang="en-US" sz="2400" b="1" i="1" smtClean="0"/>
              <a:t>n</a:t>
            </a:r>
            <a:r>
              <a:rPr lang="en-US" altLang="en-US" sz="2400" b="1" smtClean="0"/>
              <a:t> and sometimes use (</a:t>
            </a:r>
            <a:r>
              <a:rPr lang="en-US" altLang="en-US" sz="2400" b="1" i="1" smtClean="0"/>
              <a:t>n – 1)</a:t>
            </a:r>
            <a:r>
              <a:rPr lang="en-US" altLang="en-US" sz="2400" b="1" smtClean="0"/>
              <a:t>.  Under what circumstances should you use </a:t>
            </a:r>
            <a:r>
              <a:rPr lang="en-US" altLang="en-US" sz="2400" b="1" i="1" smtClean="0"/>
              <a:t>n</a:t>
            </a:r>
            <a:r>
              <a:rPr lang="en-US" altLang="en-US" sz="2400" b="1" smtClean="0"/>
              <a:t>?</a:t>
            </a:r>
          </a:p>
        </p:txBody>
      </p:sp>
      <p:sp>
        <p:nvSpPr>
          <p:cNvPr id="4" name="TextBox 3"/>
          <p:cNvSpPr txBox="1">
            <a:spLocks noChangeArrowheads="1"/>
          </p:cNvSpPr>
          <p:nvPr/>
        </p:nvSpPr>
        <p:spPr bwMode="auto">
          <a:xfrm>
            <a:off x="1066800" y="2895600"/>
            <a:ext cx="70104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We use n-1 for sample standard deviation because we lose one degree of freedom for the estimate of the population mean with the sample mean.</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If we have the entire population (a census), then our sample mean is the population mean and we can divide by n in calculating the standard deviation.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8229600" cy="792162"/>
          </a:xfrm>
        </p:spPr>
        <p:txBody>
          <a:bodyPr/>
          <a:lstStyle/>
          <a:p>
            <a:r>
              <a:rPr lang="en-US" altLang="en-US" sz="3600" b="1" smtClean="0"/>
              <a:t>Problem 4</a:t>
            </a:r>
          </a:p>
        </p:txBody>
      </p:sp>
      <p:sp>
        <p:nvSpPr>
          <p:cNvPr id="23555" name="Content Placeholder 2"/>
          <p:cNvSpPr>
            <a:spLocks noGrp="1"/>
          </p:cNvSpPr>
          <p:nvPr>
            <p:ph idx="1"/>
          </p:nvPr>
        </p:nvSpPr>
        <p:spPr>
          <a:xfrm>
            <a:off x="228600" y="1143000"/>
            <a:ext cx="8610600" cy="4983163"/>
          </a:xfrm>
        </p:spPr>
        <p:txBody>
          <a:bodyPr/>
          <a:lstStyle/>
          <a:p>
            <a:pPr marL="514350" indent="-514350">
              <a:buFontTx/>
              <a:buAutoNum type="alphaLcParenBoth"/>
            </a:pPr>
            <a:r>
              <a:rPr lang="en-US" altLang="en-US" sz="2400" b="1" smtClean="0"/>
              <a:t>We studied two measures of central tendency, mean and median.  Which of these is the more resistant measure? _________________  Explain why this measure is more resistant.</a:t>
            </a:r>
          </a:p>
          <a:p>
            <a:pPr marL="514350" indent="-514350">
              <a:buFontTx/>
              <a:buAutoNum type="alphaLcParenBoth"/>
            </a:pPr>
            <a:endParaRPr lang="en-US" altLang="en-US" sz="2400" b="1" smtClean="0"/>
          </a:p>
          <a:p>
            <a:pPr marL="514350" indent="-514350">
              <a:buFontTx/>
              <a:buAutoNum type="alphaLcParenBoth"/>
            </a:pPr>
            <a:endParaRPr lang="en-US" altLang="en-US" sz="2400" b="1" smtClean="0"/>
          </a:p>
          <a:p>
            <a:pPr marL="514350" indent="-514350">
              <a:buFontTx/>
              <a:buAutoNum type="alphaLcParenBoth"/>
            </a:pPr>
            <a:r>
              <a:rPr lang="en-US" altLang="en-US" sz="2400" b="1" smtClean="0"/>
              <a:t>We studied three measures of spread:  standard deviation, interquartile range, and range.  Which of these is the most resistant measure? ________________</a:t>
            </a:r>
          </a:p>
          <a:p>
            <a:pPr marL="514350" indent="-514350">
              <a:buFontTx/>
              <a:buAutoNum type="alphaLcParenBoth"/>
            </a:pPr>
            <a:endParaRPr lang="en-US" altLang="en-US" sz="2400" b="1" smtClean="0"/>
          </a:p>
        </p:txBody>
      </p:sp>
      <p:sp>
        <p:nvSpPr>
          <p:cNvPr id="4" name="TextBox 3"/>
          <p:cNvSpPr txBox="1">
            <a:spLocks noChangeArrowheads="1"/>
          </p:cNvSpPr>
          <p:nvPr/>
        </p:nvSpPr>
        <p:spPr bwMode="auto">
          <a:xfrm>
            <a:off x="990600" y="4648200"/>
            <a:ext cx="639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IQR</a:t>
            </a:r>
          </a:p>
        </p:txBody>
      </p:sp>
      <p:sp>
        <p:nvSpPr>
          <p:cNvPr id="5" name="TextBox 4"/>
          <p:cNvSpPr txBox="1">
            <a:spLocks noChangeArrowheads="1"/>
          </p:cNvSpPr>
          <p:nvPr/>
        </p:nvSpPr>
        <p:spPr bwMode="auto">
          <a:xfrm>
            <a:off x="3048000" y="1828800"/>
            <a:ext cx="1082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median</a:t>
            </a:r>
          </a:p>
        </p:txBody>
      </p:sp>
      <p:sp>
        <p:nvSpPr>
          <p:cNvPr id="6" name="TextBox 5"/>
          <p:cNvSpPr txBox="1">
            <a:spLocks noChangeArrowheads="1"/>
          </p:cNvSpPr>
          <p:nvPr/>
        </p:nvSpPr>
        <p:spPr bwMode="auto">
          <a:xfrm>
            <a:off x="1752600" y="2895600"/>
            <a:ext cx="5338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because they are least affected by outliers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22238"/>
            <a:ext cx="8229600" cy="792162"/>
          </a:xfrm>
        </p:spPr>
        <p:txBody>
          <a:bodyPr/>
          <a:lstStyle/>
          <a:p>
            <a:r>
              <a:rPr lang="en-US" altLang="en-US" sz="3600" b="1" smtClean="0"/>
              <a:t>Problem 5</a:t>
            </a:r>
          </a:p>
        </p:txBody>
      </p:sp>
      <p:sp>
        <p:nvSpPr>
          <p:cNvPr id="3" name="Content Placeholder 2"/>
          <p:cNvSpPr>
            <a:spLocks noGrp="1"/>
          </p:cNvSpPr>
          <p:nvPr>
            <p:ph idx="1"/>
          </p:nvPr>
        </p:nvSpPr>
        <p:spPr>
          <a:xfrm>
            <a:off x="228600" y="838200"/>
            <a:ext cx="8686800" cy="2286000"/>
          </a:xfrm>
        </p:spPr>
        <p:txBody>
          <a:bodyPr/>
          <a:lstStyle/>
          <a:p>
            <a:pPr marL="0" indent="0">
              <a:buFontTx/>
              <a:buNone/>
              <a:defRPr/>
            </a:pPr>
            <a:r>
              <a:rPr lang="en-US" sz="2400" b="1" dirty="0" smtClean="0"/>
              <a:t>In an experiment designed to determine the effect of a drug on reaction time, a subject is asked to press a button whenever a light flashes.  The reaction times (in milliseconds) for ten trials are:  </a:t>
            </a:r>
          </a:p>
          <a:p>
            <a:pPr>
              <a:buFontTx/>
              <a:buNone/>
              <a:defRPr/>
            </a:pPr>
            <a:r>
              <a:rPr lang="en-US" sz="1100" b="1" dirty="0" smtClean="0"/>
              <a:t> </a:t>
            </a:r>
          </a:p>
          <a:p>
            <a:pPr>
              <a:buFontTx/>
              <a:buNone/>
              <a:defRPr/>
            </a:pPr>
            <a:r>
              <a:rPr lang="en-US" sz="2400" b="1" dirty="0" smtClean="0"/>
              <a:t>96	    101   112    138     93	   99	  107	   93	    95	  100</a:t>
            </a:r>
          </a:p>
          <a:p>
            <a:pPr>
              <a:buFontTx/>
              <a:buNone/>
              <a:defRPr/>
            </a:pPr>
            <a:endParaRPr lang="en-US" sz="2400" b="1" dirty="0"/>
          </a:p>
        </p:txBody>
      </p:sp>
      <p:sp>
        <p:nvSpPr>
          <p:cNvPr id="4" name="Rectangle 3"/>
          <p:cNvSpPr/>
          <p:nvPr/>
        </p:nvSpPr>
        <p:spPr>
          <a:xfrm>
            <a:off x="228600" y="3067050"/>
            <a:ext cx="6400800" cy="2825750"/>
          </a:xfrm>
          <a:prstGeom prst="rect">
            <a:avLst/>
          </a:prstGeom>
        </p:spPr>
        <p:txBody>
          <a:bodyPr>
            <a:spAutoFit/>
          </a:bodyPr>
          <a:lstStyle/>
          <a:p>
            <a:pPr marL="457200" indent="-457200">
              <a:spcBef>
                <a:spcPct val="20000"/>
              </a:spcBef>
              <a:buFontTx/>
              <a:buAutoNum type="alphaLcParenBoth"/>
              <a:defRPr/>
            </a:pPr>
            <a:r>
              <a:rPr lang="en-US" sz="2400" b="1" kern="0" dirty="0">
                <a:solidFill>
                  <a:srgbClr val="FFFFFF"/>
                </a:solidFill>
                <a:latin typeface="Arial"/>
              </a:rPr>
              <a:t>Make a stem and leaf plot to display this information.  Be sure to include unit information (a legend).  </a:t>
            </a:r>
          </a:p>
          <a:p>
            <a:pPr marL="457200" indent="-457200">
              <a:spcBef>
                <a:spcPct val="20000"/>
              </a:spcBef>
              <a:buFontTx/>
              <a:buAutoNum type="alphaLcParenBoth"/>
              <a:defRPr/>
            </a:pPr>
            <a:endParaRPr lang="en-US" sz="2400" b="1" kern="0" dirty="0">
              <a:solidFill>
                <a:srgbClr val="FFFFFF"/>
              </a:solidFill>
              <a:latin typeface="Arial"/>
            </a:endParaRPr>
          </a:p>
          <a:p>
            <a:pPr marL="457200" indent="-457200">
              <a:spcBef>
                <a:spcPct val="20000"/>
              </a:spcBef>
              <a:buFontTx/>
              <a:buAutoNum type="alphaLcParenBoth"/>
              <a:defRPr/>
            </a:pPr>
            <a:r>
              <a:rPr lang="en-US" sz="2400" b="1" kern="0" dirty="0">
                <a:solidFill>
                  <a:srgbClr val="FFFFFF"/>
                </a:solidFill>
                <a:latin typeface="Arial"/>
              </a:rPr>
              <a:t>What information about the distribution does the stem and leaf plot provide?  Be thorough in your response.</a:t>
            </a:r>
          </a:p>
        </p:txBody>
      </p:sp>
      <p:sp>
        <p:nvSpPr>
          <p:cNvPr id="5" name="TextBox 4"/>
          <p:cNvSpPr txBox="1">
            <a:spLocks noChangeArrowheads="1"/>
          </p:cNvSpPr>
          <p:nvPr/>
        </p:nvSpPr>
        <p:spPr bwMode="auto">
          <a:xfrm>
            <a:off x="6934200" y="3124200"/>
            <a:ext cx="200342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u="sng">
                <a:solidFill>
                  <a:srgbClr val="FFFF00"/>
                </a:solidFill>
              </a:rPr>
              <a:t>Reaction Time </a:t>
            </a:r>
          </a:p>
          <a:p>
            <a:pPr>
              <a:spcBef>
                <a:spcPct val="0"/>
              </a:spcBef>
              <a:buFontTx/>
              <a:buNone/>
            </a:pPr>
            <a:r>
              <a:rPr lang="en-US" altLang="en-US" sz="2000" b="1">
                <a:solidFill>
                  <a:srgbClr val="FFFF00"/>
                </a:solidFill>
              </a:rPr>
              <a:t>     9 | 3 3 5 6 9</a:t>
            </a:r>
          </a:p>
          <a:p>
            <a:pPr>
              <a:spcBef>
                <a:spcPct val="0"/>
              </a:spcBef>
              <a:buFontTx/>
              <a:buNone/>
            </a:pPr>
            <a:r>
              <a:rPr lang="en-US" altLang="en-US" sz="2000" b="1">
                <a:solidFill>
                  <a:srgbClr val="FFFF00"/>
                </a:solidFill>
              </a:rPr>
              <a:t>   10 | 0 1 7</a:t>
            </a:r>
          </a:p>
          <a:p>
            <a:pPr>
              <a:spcBef>
                <a:spcPct val="0"/>
              </a:spcBef>
              <a:buFontTx/>
              <a:buNone/>
            </a:pPr>
            <a:r>
              <a:rPr lang="en-US" altLang="en-US" sz="2000" b="1">
                <a:solidFill>
                  <a:srgbClr val="FFFF00"/>
                </a:solidFill>
              </a:rPr>
              <a:t>   11 | 2</a:t>
            </a:r>
          </a:p>
          <a:p>
            <a:pPr>
              <a:spcBef>
                <a:spcPct val="0"/>
              </a:spcBef>
              <a:buFontTx/>
              <a:buNone/>
            </a:pPr>
            <a:r>
              <a:rPr lang="en-US" altLang="en-US" sz="2000" b="1">
                <a:solidFill>
                  <a:srgbClr val="FFFF00"/>
                </a:solidFill>
              </a:rPr>
              <a:t>   12 |</a:t>
            </a:r>
          </a:p>
          <a:p>
            <a:pPr>
              <a:spcBef>
                <a:spcPct val="0"/>
              </a:spcBef>
              <a:buFontTx/>
              <a:buNone/>
            </a:pPr>
            <a:r>
              <a:rPr lang="en-US" altLang="en-US" sz="2000" b="1">
                <a:solidFill>
                  <a:srgbClr val="FFFF00"/>
                </a:solidFill>
              </a:rPr>
              <a:t>   13 | 8</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milliseconds</a:t>
            </a:r>
          </a:p>
        </p:txBody>
      </p:sp>
      <p:sp>
        <p:nvSpPr>
          <p:cNvPr id="6" name="TextBox 5"/>
          <p:cNvSpPr txBox="1">
            <a:spLocks noChangeArrowheads="1"/>
          </p:cNvSpPr>
          <p:nvPr/>
        </p:nvSpPr>
        <p:spPr bwMode="auto">
          <a:xfrm>
            <a:off x="685800" y="6096000"/>
            <a:ext cx="67484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skewed right, median=99.5, IQR is 12, 138 is an outlier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22238"/>
            <a:ext cx="8229600" cy="792162"/>
          </a:xfrm>
        </p:spPr>
        <p:txBody>
          <a:bodyPr/>
          <a:lstStyle/>
          <a:p>
            <a:r>
              <a:rPr lang="en-US" altLang="en-US" sz="3600" b="1" smtClean="0"/>
              <a:t>Problem 6</a:t>
            </a:r>
          </a:p>
        </p:txBody>
      </p:sp>
      <p:sp>
        <p:nvSpPr>
          <p:cNvPr id="3" name="Content Placeholder 2"/>
          <p:cNvSpPr>
            <a:spLocks noGrp="1"/>
          </p:cNvSpPr>
          <p:nvPr>
            <p:ph idx="1"/>
          </p:nvPr>
        </p:nvSpPr>
        <p:spPr>
          <a:xfrm>
            <a:off x="457200" y="1143000"/>
            <a:ext cx="8229600" cy="5257800"/>
          </a:xfrm>
        </p:spPr>
        <p:txBody>
          <a:bodyPr/>
          <a:lstStyle/>
          <a:p>
            <a:pPr marL="0" indent="0">
              <a:buFontTx/>
              <a:buNone/>
              <a:defRPr/>
            </a:pPr>
            <a:r>
              <a:rPr lang="en-US" sz="2400" b="1" dirty="0" smtClean="0"/>
              <a:t>Data were collected on a sample of Deerfield Academy students.  Several of the variables are listed below.  Next to each variable, put all of the following words that correctly describe the variable:  </a:t>
            </a:r>
          </a:p>
          <a:p>
            <a:pPr>
              <a:buFontTx/>
              <a:buNone/>
              <a:defRPr/>
            </a:pPr>
            <a:r>
              <a:rPr lang="en-US" sz="2400" b="1" dirty="0" smtClean="0"/>
              <a:t> 	</a:t>
            </a:r>
            <a:r>
              <a:rPr lang="en-US" sz="2400" b="1" i="1" dirty="0" smtClean="0">
                <a:solidFill>
                  <a:schemeClr val="accent1">
                    <a:lumMod val="20000"/>
                    <a:lumOff val="80000"/>
                  </a:schemeClr>
                </a:solidFill>
              </a:rPr>
              <a:t>Categorical     quantitative	discrete     continuous</a:t>
            </a:r>
            <a:endParaRPr lang="en-US" sz="2400" b="1" dirty="0" smtClean="0">
              <a:solidFill>
                <a:schemeClr val="accent1">
                  <a:lumMod val="20000"/>
                  <a:lumOff val="80000"/>
                </a:schemeClr>
              </a:solidFill>
            </a:endParaRPr>
          </a:p>
          <a:p>
            <a:pPr>
              <a:buFontTx/>
              <a:buNone/>
              <a:defRPr/>
            </a:pPr>
            <a:endParaRPr lang="en-US" sz="2400" b="1" dirty="0" smtClean="0"/>
          </a:p>
          <a:p>
            <a:pPr>
              <a:buFontTx/>
              <a:buNone/>
              <a:defRPr/>
            </a:pPr>
            <a:r>
              <a:rPr lang="en-US" sz="2400" b="1" dirty="0" smtClean="0"/>
              <a:t>(a) Advisor  ______________________________</a:t>
            </a:r>
          </a:p>
          <a:p>
            <a:pPr>
              <a:buFontTx/>
              <a:buNone/>
              <a:defRPr/>
            </a:pPr>
            <a:endParaRPr lang="en-US" sz="2400" b="1" dirty="0" smtClean="0"/>
          </a:p>
          <a:p>
            <a:pPr>
              <a:buFontTx/>
              <a:buNone/>
              <a:defRPr/>
            </a:pPr>
            <a:r>
              <a:rPr lang="en-US" sz="2400" b="1" dirty="0" smtClean="0"/>
              <a:t>(b) Height  _______________________________</a:t>
            </a:r>
          </a:p>
          <a:p>
            <a:pPr>
              <a:buFontTx/>
              <a:buNone/>
              <a:defRPr/>
            </a:pPr>
            <a:endParaRPr lang="en-US" sz="2400" b="1" dirty="0" smtClean="0"/>
          </a:p>
          <a:p>
            <a:pPr>
              <a:buFontTx/>
              <a:buNone/>
              <a:defRPr/>
            </a:pPr>
            <a:r>
              <a:rPr lang="en-US" sz="2400" b="1" dirty="0" smtClean="0"/>
              <a:t>(c)  Number of courses student is taking this term ______________________________________</a:t>
            </a:r>
          </a:p>
          <a:p>
            <a:pPr>
              <a:buFontTx/>
              <a:buNone/>
              <a:defRPr/>
            </a:pPr>
            <a:endParaRPr lang="en-US" sz="2400" b="1" dirty="0"/>
          </a:p>
        </p:txBody>
      </p:sp>
      <p:sp>
        <p:nvSpPr>
          <p:cNvPr id="4" name="TextBox 3"/>
          <p:cNvSpPr txBox="1">
            <a:spLocks noChangeArrowheads="1"/>
          </p:cNvSpPr>
          <p:nvPr/>
        </p:nvSpPr>
        <p:spPr bwMode="auto">
          <a:xfrm>
            <a:off x="2438400" y="3505200"/>
            <a:ext cx="1608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categorical </a:t>
            </a:r>
          </a:p>
        </p:txBody>
      </p:sp>
      <p:sp>
        <p:nvSpPr>
          <p:cNvPr id="5" name="TextBox 4"/>
          <p:cNvSpPr txBox="1">
            <a:spLocks noChangeArrowheads="1"/>
          </p:cNvSpPr>
          <p:nvPr/>
        </p:nvSpPr>
        <p:spPr bwMode="auto">
          <a:xfrm>
            <a:off x="2362200" y="4343400"/>
            <a:ext cx="30765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quantitative continuous</a:t>
            </a:r>
          </a:p>
        </p:txBody>
      </p:sp>
      <p:sp>
        <p:nvSpPr>
          <p:cNvPr id="6" name="TextBox 5"/>
          <p:cNvSpPr txBox="1">
            <a:spLocks noChangeArrowheads="1"/>
          </p:cNvSpPr>
          <p:nvPr/>
        </p:nvSpPr>
        <p:spPr bwMode="auto">
          <a:xfrm>
            <a:off x="2209800" y="5638800"/>
            <a:ext cx="26765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quantitative discrete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22238"/>
            <a:ext cx="8229600" cy="792162"/>
          </a:xfrm>
        </p:spPr>
        <p:txBody>
          <a:bodyPr/>
          <a:lstStyle/>
          <a:p>
            <a:r>
              <a:rPr lang="en-US" altLang="en-US" sz="3600" b="1" smtClean="0"/>
              <a:t>Problem 7</a:t>
            </a:r>
          </a:p>
        </p:txBody>
      </p:sp>
      <p:sp>
        <p:nvSpPr>
          <p:cNvPr id="26627" name="Content Placeholder 2"/>
          <p:cNvSpPr>
            <a:spLocks noGrp="1"/>
          </p:cNvSpPr>
          <p:nvPr>
            <p:ph idx="1"/>
          </p:nvPr>
        </p:nvSpPr>
        <p:spPr>
          <a:xfrm>
            <a:off x="457200" y="1143000"/>
            <a:ext cx="8229600" cy="3962400"/>
          </a:xfrm>
        </p:spPr>
        <p:txBody>
          <a:bodyPr/>
          <a:lstStyle/>
          <a:p>
            <a:pPr marL="0" indent="0">
              <a:buFontTx/>
              <a:buNone/>
            </a:pPr>
            <a:r>
              <a:rPr lang="en-US" altLang="en-US" sz="2400" b="1" smtClean="0"/>
              <a:t>A teacher returned the first test to the five students in a small class.  She reported that the median score was 85 and the mean score was 84.  The student with the lowest score (62) realized that the teacher had incorrectly calculated her grade and that the correct grade was 72.  Assuming that this is still be the lowest score for the seminar students, when the teacher recomputed the summary statistics, the median will equal _____________ and the mean will equal ________________ .</a:t>
            </a:r>
          </a:p>
        </p:txBody>
      </p:sp>
      <p:sp>
        <p:nvSpPr>
          <p:cNvPr id="5" name="TextBox 4"/>
          <p:cNvSpPr txBox="1">
            <a:spLocks noChangeArrowheads="1"/>
          </p:cNvSpPr>
          <p:nvPr/>
        </p:nvSpPr>
        <p:spPr bwMode="auto">
          <a:xfrm>
            <a:off x="2057400" y="4038600"/>
            <a:ext cx="469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85</a:t>
            </a:r>
          </a:p>
        </p:txBody>
      </p:sp>
      <p:sp>
        <p:nvSpPr>
          <p:cNvPr id="6" name="TextBox 5"/>
          <p:cNvSpPr txBox="1">
            <a:spLocks noChangeArrowheads="1"/>
          </p:cNvSpPr>
          <p:nvPr/>
        </p:nvSpPr>
        <p:spPr bwMode="auto">
          <a:xfrm>
            <a:off x="533400" y="5181600"/>
            <a:ext cx="812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median doesn’t change because order is unaffected by rescoring</a:t>
            </a:r>
          </a:p>
        </p:txBody>
      </p:sp>
      <p:sp>
        <p:nvSpPr>
          <p:cNvPr id="7" name="TextBox 6"/>
          <p:cNvSpPr txBox="1">
            <a:spLocks noChangeArrowheads="1"/>
          </p:cNvSpPr>
          <p:nvPr/>
        </p:nvSpPr>
        <p:spPr bwMode="auto">
          <a:xfrm>
            <a:off x="1524000" y="4419600"/>
            <a:ext cx="14779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84 + 2 = 86</a:t>
            </a:r>
          </a:p>
        </p:txBody>
      </p:sp>
      <p:sp>
        <p:nvSpPr>
          <p:cNvPr id="8" name="TextBox 7"/>
          <p:cNvSpPr txBox="1">
            <a:spLocks noChangeArrowheads="1"/>
          </p:cNvSpPr>
          <p:nvPr/>
        </p:nvSpPr>
        <p:spPr bwMode="auto">
          <a:xfrm>
            <a:off x="457200" y="5867400"/>
            <a:ext cx="82184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mean is recalculated by dividing 10 additional points by 5 = 2 and </a:t>
            </a:r>
          </a:p>
          <a:p>
            <a:pPr>
              <a:spcBef>
                <a:spcPct val="0"/>
              </a:spcBef>
              <a:buFontTx/>
              <a:buNone/>
            </a:pPr>
            <a:r>
              <a:rPr lang="en-US" altLang="en-US" sz="2000" b="1">
                <a:solidFill>
                  <a:srgbClr val="FFFF00"/>
                </a:solidFill>
              </a:rPr>
              <a:t>adding 2 points to the mean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22238"/>
            <a:ext cx="8229600" cy="792162"/>
          </a:xfrm>
        </p:spPr>
        <p:txBody>
          <a:bodyPr/>
          <a:lstStyle/>
          <a:p>
            <a:r>
              <a:rPr lang="en-US" altLang="en-US" sz="3600" b="1" smtClean="0"/>
              <a:t>Problem 8</a:t>
            </a:r>
          </a:p>
        </p:txBody>
      </p:sp>
      <p:sp>
        <p:nvSpPr>
          <p:cNvPr id="3" name="Content Placeholder 2"/>
          <p:cNvSpPr>
            <a:spLocks noGrp="1"/>
          </p:cNvSpPr>
          <p:nvPr>
            <p:ph idx="1"/>
          </p:nvPr>
        </p:nvSpPr>
        <p:spPr>
          <a:xfrm>
            <a:off x="457200" y="990600"/>
            <a:ext cx="8229600" cy="5135563"/>
          </a:xfrm>
        </p:spPr>
        <p:txBody>
          <a:bodyPr/>
          <a:lstStyle/>
          <a:p>
            <a:pPr marL="0" indent="0">
              <a:buFontTx/>
              <a:buNone/>
              <a:defRPr/>
            </a:pPr>
            <a:r>
              <a:rPr lang="en-US" sz="2400" b="1" dirty="0" smtClean="0"/>
              <a:t>The histogram below displays weight increases (in pounds) for a sample of pigs fed a certain diet.  Assume that bars include right endpoints.</a:t>
            </a:r>
          </a:p>
          <a:p>
            <a:pPr>
              <a:buFontTx/>
              <a:buNone/>
              <a:defRPr/>
            </a:pPr>
            <a:r>
              <a:rPr lang="en-US" sz="2400" b="1" i="1" dirty="0" smtClean="0"/>
              <a:t> </a:t>
            </a:r>
            <a:endParaRPr lang="en-US" sz="2400" b="1" dirty="0"/>
          </a:p>
        </p:txBody>
      </p:sp>
      <p:sp>
        <p:nvSpPr>
          <p:cNvPr id="27652" name="Rectangle 3"/>
          <p:cNvSpPr>
            <a:spLocks noChangeArrowheads="1"/>
          </p:cNvSpPr>
          <p:nvPr/>
        </p:nvSpPr>
        <p:spPr bwMode="auto">
          <a:xfrm>
            <a:off x="3505200" y="2286000"/>
            <a:ext cx="54102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AutoNum type="alphaLcParenBoth"/>
            </a:pPr>
            <a:r>
              <a:rPr lang="en-US" altLang="en-US" sz="2400" b="1"/>
              <a:t>How many pigs were in this sample? ___________</a:t>
            </a:r>
          </a:p>
          <a:p>
            <a:pPr>
              <a:spcBef>
                <a:spcPct val="0"/>
              </a:spcBef>
              <a:buFontTx/>
              <a:buAutoNum type="alphaLcParenBoth"/>
            </a:pPr>
            <a:endParaRPr lang="en-US" altLang="en-US" sz="1000" b="1"/>
          </a:p>
          <a:p>
            <a:pPr>
              <a:spcBef>
                <a:spcPct val="0"/>
              </a:spcBef>
              <a:buFontTx/>
              <a:buAutoNum type="alphaLcParenBoth"/>
            </a:pPr>
            <a:r>
              <a:rPr lang="en-US" altLang="en-US" sz="2400" b="1"/>
              <a:t>Estimate the median weight increase for the pigs in this sample. __________</a:t>
            </a:r>
          </a:p>
          <a:p>
            <a:pPr>
              <a:spcBef>
                <a:spcPct val="0"/>
              </a:spcBef>
              <a:buFontTx/>
              <a:buAutoNum type="alphaLcParenBoth"/>
            </a:pPr>
            <a:endParaRPr lang="en-US" altLang="en-US" sz="1000" b="1"/>
          </a:p>
          <a:p>
            <a:pPr>
              <a:spcBef>
                <a:spcPct val="0"/>
              </a:spcBef>
              <a:buFontTx/>
              <a:buAutoNum type="alphaLcParenBoth"/>
            </a:pPr>
            <a:r>
              <a:rPr lang="en-US" altLang="en-US" sz="2400" b="1"/>
              <a:t>What proportion of these pigs had a weight increase exceeding 20 pounds? _________________</a:t>
            </a:r>
          </a:p>
          <a:p>
            <a:pPr>
              <a:spcBef>
                <a:spcPct val="0"/>
              </a:spcBef>
              <a:buFontTx/>
              <a:buAutoNum type="alphaLcParenBoth"/>
            </a:pPr>
            <a:endParaRPr lang="en-US" altLang="en-US" sz="1000" b="1"/>
          </a:p>
          <a:p>
            <a:pPr>
              <a:spcBef>
                <a:spcPct val="0"/>
              </a:spcBef>
              <a:buFontTx/>
              <a:buAutoNum type="alphaLcParenBoth"/>
            </a:pPr>
            <a:r>
              <a:rPr lang="en-US" altLang="en-US" sz="2400" b="1"/>
              <a:t>Briefly (but completely) describe the shape of this distribution</a:t>
            </a:r>
          </a:p>
        </p:txBody>
      </p:sp>
      <p:pic>
        <p:nvPicPr>
          <p:cNvPr id="27653" name="Picture 2" descr="[image]"/>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33400" y="2667000"/>
            <a:ext cx="2857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p:nvSpPr>
        <p:spPr bwMode="auto">
          <a:xfrm>
            <a:off x="5486400" y="2625725"/>
            <a:ext cx="2633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5 + 8 + 5 + 3 + 2 = 23</a:t>
            </a:r>
          </a:p>
        </p:txBody>
      </p:sp>
      <p:sp>
        <p:nvSpPr>
          <p:cNvPr id="7" name="TextBox 6"/>
          <p:cNvSpPr txBox="1">
            <a:spLocks noChangeArrowheads="1"/>
          </p:cNvSpPr>
          <p:nvPr/>
        </p:nvSpPr>
        <p:spPr bwMode="auto">
          <a:xfrm>
            <a:off x="5257800" y="3886200"/>
            <a:ext cx="2781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12</a:t>
            </a:r>
            <a:r>
              <a:rPr lang="en-US" altLang="en-US" sz="2000" b="1" baseline="30000">
                <a:solidFill>
                  <a:srgbClr val="FFFF00"/>
                </a:solidFill>
              </a:rPr>
              <a:t>th</a:t>
            </a:r>
            <a:r>
              <a:rPr lang="en-US" altLang="en-US" sz="2000" b="1">
                <a:solidFill>
                  <a:srgbClr val="FFFF00"/>
                </a:solidFill>
              </a:rPr>
              <a:t> ranked – 10-15 lb</a:t>
            </a:r>
          </a:p>
        </p:txBody>
      </p:sp>
      <p:sp>
        <p:nvSpPr>
          <p:cNvPr id="8" name="TextBox 7"/>
          <p:cNvSpPr txBox="1">
            <a:spLocks noChangeArrowheads="1"/>
          </p:cNvSpPr>
          <p:nvPr/>
        </p:nvSpPr>
        <p:spPr bwMode="auto">
          <a:xfrm>
            <a:off x="6083300" y="5162550"/>
            <a:ext cx="1841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5/23 = 21.74%</a:t>
            </a:r>
          </a:p>
        </p:txBody>
      </p:sp>
      <p:sp>
        <p:nvSpPr>
          <p:cNvPr id="9" name="TextBox 8"/>
          <p:cNvSpPr txBox="1">
            <a:spLocks noChangeArrowheads="1"/>
          </p:cNvSpPr>
          <p:nvPr/>
        </p:nvSpPr>
        <p:spPr bwMode="auto">
          <a:xfrm>
            <a:off x="5334000" y="6457950"/>
            <a:ext cx="29606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unimodal skewed right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22238"/>
            <a:ext cx="8229600" cy="792162"/>
          </a:xfrm>
        </p:spPr>
        <p:txBody>
          <a:bodyPr/>
          <a:lstStyle/>
          <a:p>
            <a:r>
              <a:rPr lang="en-US" altLang="en-US" sz="3600" b="1" smtClean="0"/>
              <a:t>Problem 9</a:t>
            </a:r>
          </a:p>
        </p:txBody>
      </p:sp>
      <p:sp>
        <p:nvSpPr>
          <p:cNvPr id="3" name="Content Placeholder 2"/>
          <p:cNvSpPr>
            <a:spLocks noGrp="1"/>
          </p:cNvSpPr>
          <p:nvPr>
            <p:ph idx="1"/>
          </p:nvPr>
        </p:nvSpPr>
        <p:spPr>
          <a:xfrm>
            <a:off x="457200" y="1143000"/>
            <a:ext cx="8229600" cy="4983163"/>
          </a:xfrm>
        </p:spPr>
        <p:txBody>
          <a:bodyPr/>
          <a:lstStyle/>
          <a:p>
            <a:pPr marL="0" indent="0">
              <a:buFontTx/>
              <a:buNone/>
              <a:defRPr/>
            </a:pPr>
            <a:r>
              <a:rPr lang="en-US" sz="2400" b="1" dirty="0" smtClean="0"/>
              <a:t>As I drove through Connecticut several weeks ago, I obtained a sample of prices for a gallon of unleaded gasoline at service stations I passed.  Four of these are provided here:  $3.09, $3.15, $3.19, $3.29.  Use the definition and show work below to find the mean and standard deviation of these prices.  Round answers to the nearest cent.</a:t>
            </a:r>
          </a:p>
          <a:p>
            <a:pPr marL="514350" indent="-514350">
              <a:buFontTx/>
              <a:buAutoNum type="alphaLcParenBoth"/>
              <a:defRPr/>
            </a:pPr>
            <a:r>
              <a:rPr lang="en-US" sz="2400" b="1" dirty="0" smtClean="0"/>
              <a:t>Mean				</a:t>
            </a:r>
          </a:p>
          <a:p>
            <a:pPr marL="514350" indent="-514350">
              <a:buFontTx/>
              <a:buAutoNum type="alphaLcParenBoth"/>
              <a:defRPr/>
            </a:pPr>
            <a:endParaRPr lang="en-US" sz="2400" b="1" dirty="0" smtClean="0"/>
          </a:p>
          <a:p>
            <a:pPr marL="514350" indent="-514350">
              <a:buFontTx/>
              <a:buAutoNum type="alphaLcParenBoth"/>
              <a:defRPr/>
            </a:pPr>
            <a:endParaRPr lang="en-US" sz="2400" b="1" dirty="0" smtClean="0"/>
          </a:p>
          <a:p>
            <a:pPr marL="514350" indent="-514350">
              <a:buFontTx/>
              <a:buAutoNum type="alphaLcParenBoth"/>
              <a:defRPr/>
            </a:pPr>
            <a:r>
              <a:rPr lang="en-US" sz="2400" b="1" dirty="0" smtClean="0"/>
              <a:t>Standard deviation</a:t>
            </a:r>
          </a:p>
          <a:p>
            <a:pPr>
              <a:buFontTx/>
              <a:buNone/>
              <a:defRPr/>
            </a:pPr>
            <a:endParaRPr lang="en-US" sz="2400" b="1" dirty="0"/>
          </a:p>
        </p:txBody>
      </p:sp>
      <p:sp>
        <p:nvSpPr>
          <p:cNvPr id="4" name="TextBox 3"/>
          <p:cNvSpPr txBox="1">
            <a:spLocks noChangeArrowheads="1"/>
          </p:cNvSpPr>
          <p:nvPr/>
        </p:nvSpPr>
        <p:spPr bwMode="auto">
          <a:xfrm>
            <a:off x="990600" y="4267200"/>
            <a:ext cx="45037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1/n ∑x</a:t>
            </a:r>
            <a:r>
              <a:rPr lang="en-US" altLang="en-US" sz="2000" b="1" baseline="-25000">
                <a:solidFill>
                  <a:srgbClr val="FFFF00"/>
                </a:solidFill>
              </a:rPr>
              <a:t>i</a:t>
            </a:r>
          </a:p>
          <a:p>
            <a:pPr>
              <a:spcBef>
                <a:spcPct val="0"/>
              </a:spcBef>
              <a:buFontTx/>
              <a:buNone/>
            </a:pPr>
            <a:r>
              <a:rPr lang="en-US" altLang="en-US" sz="2000" b="1">
                <a:solidFill>
                  <a:srgbClr val="FFFF00"/>
                </a:solidFill>
              </a:rPr>
              <a:t>¼ </a:t>
            </a:r>
            <a:r>
              <a:rPr lang="en-US" altLang="en-US" sz="2000" b="1">
                <a:solidFill>
                  <a:srgbClr val="FFFF00"/>
                </a:solidFill>
                <a:sym typeface="Symbol" pitchFamily="18" charset="2"/>
              </a:rPr>
              <a:t> </a:t>
            </a:r>
            <a:r>
              <a:rPr lang="en-US" altLang="en-US" sz="2000" b="1">
                <a:solidFill>
                  <a:srgbClr val="FFFF00"/>
                </a:solidFill>
              </a:rPr>
              <a:t>(3.09 + 3.15 + 3.19 + 3.29) = 3.18</a:t>
            </a:r>
          </a:p>
        </p:txBody>
      </p:sp>
      <p:sp>
        <p:nvSpPr>
          <p:cNvPr id="5" name="TextBox 4"/>
          <p:cNvSpPr txBox="1">
            <a:spLocks noChangeArrowheads="1"/>
          </p:cNvSpPr>
          <p:nvPr/>
        </p:nvSpPr>
        <p:spPr bwMode="auto">
          <a:xfrm>
            <a:off x="990600" y="5562600"/>
            <a:ext cx="71755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Var = 1/(n-1)∑(x</a:t>
            </a:r>
            <a:r>
              <a:rPr lang="en-US" altLang="en-US" sz="2000" b="1" baseline="-25000">
                <a:solidFill>
                  <a:srgbClr val="FFFF00"/>
                </a:solidFill>
              </a:rPr>
              <a:t>i</a:t>
            </a:r>
            <a:r>
              <a:rPr lang="en-US" altLang="en-US" sz="2000" b="1">
                <a:solidFill>
                  <a:srgbClr val="FFFF00"/>
                </a:solidFill>
              </a:rPr>
              <a:t> - mean)² </a:t>
            </a:r>
          </a:p>
          <a:p>
            <a:pPr>
              <a:spcBef>
                <a:spcPct val="0"/>
              </a:spcBef>
              <a:buFontTx/>
              <a:buNone/>
            </a:pPr>
            <a:r>
              <a:rPr lang="en-US" altLang="en-US" sz="2000" b="1">
                <a:solidFill>
                  <a:srgbClr val="FFFF00"/>
                </a:solidFill>
              </a:rPr>
              <a:t>⅓ </a:t>
            </a:r>
            <a:r>
              <a:rPr lang="en-US" altLang="en-US" sz="2000" b="1">
                <a:solidFill>
                  <a:srgbClr val="FFFF00"/>
                </a:solidFill>
                <a:sym typeface="Symbol" pitchFamily="18" charset="2"/>
              </a:rPr>
              <a:t> [(3.09-3.18)² + (3.15-3.18)² + (3.19-3.18)² + (3.29-3.18)² ]</a:t>
            </a:r>
          </a:p>
          <a:p>
            <a:pPr>
              <a:spcBef>
                <a:spcPct val="0"/>
              </a:spcBef>
              <a:buFontTx/>
              <a:buNone/>
            </a:pPr>
            <a:r>
              <a:rPr lang="en-US" altLang="en-US" sz="2000" b="1">
                <a:solidFill>
                  <a:srgbClr val="FFFF00"/>
                </a:solidFill>
              </a:rPr>
              <a:t>⅓ </a:t>
            </a:r>
            <a:r>
              <a:rPr lang="en-US" altLang="en-US" sz="2000" b="1">
                <a:solidFill>
                  <a:srgbClr val="FFFF00"/>
                </a:solidFill>
                <a:sym typeface="Symbol" pitchFamily="18" charset="2"/>
              </a:rPr>
              <a:t> [(-.09)² + (-.03)² + (.01)² + (.11)² ] = </a:t>
            </a:r>
            <a:r>
              <a:rPr lang="en-US" altLang="en-US" sz="2000" b="1">
                <a:solidFill>
                  <a:srgbClr val="FFFF00"/>
                </a:solidFill>
              </a:rPr>
              <a:t>⅓ </a:t>
            </a:r>
            <a:r>
              <a:rPr lang="en-US" altLang="en-US" sz="2000" b="1">
                <a:solidFill>
                  <a:srgbClr val="FFFF00"/>
                </a:solidFill>
                <a:sym typeface="Symbol" pitchFamily="18" charset="2"/>
              </a:rPr>
              <a:t> .0212 = 0.007067</a:t>
            </a:r>
          </a:p>
          <a:p>
            <a:pPr>
              <a:spcBef>
                <a:spcPct val="0"/>
              </a:spcBef>
              <a:buFontTx/>
              <a:buNone/>
            </a:pPr>
            <a:r>
              <a:rPr lang="en-US" altLang="en-US" sz="2000" b="1">
                <a:solidFill>
                  <a:srgbClr val="FFFF00"/>
                </a:solidFill>
                <a:sym typeface="Symbol" pitchFamily="18" charset="2"/>
              </a:rPr>
              <a:t>Std dev = </a:t>
            </a:r>
            <a:r>
              <a:rPr lang="en-US" altLang="en-US" sz="2000" b="1">
                <a:solidFill>
                  <a:srgbClr val="FFFF00"/>
                </a:solidFill>
                <a:cs typeface="Arial" charset="0"/>
                <a:sym typeface="Symbol" pitchFamily="18" charset="2"/>
              </a:rPr>
              <a:t>√Var = √0.007067 = 0.8406</a:t>
            </a:r>
            <a:endParaRPr lang="en-US" altLang="en-US" sz="2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22238"/>
            <a:ext cx="8229600" cy="792162"/>
          </a:xfrm>
        </p:spPr>
        <p:txBody>
          <a:bodyPr/>
          <a:lstStyle/>
          <a:p>
            <a:r>
              <a:rPr lang="en-US" altLang="en-US" sz="3600" b="1" smtClean="0"/>
              <a:t>Problem 10</a:t>
            </a:r>
          </a:p>
        </p:txBody>
      </p:sp>
      <p:sp>
        <p:nvSpPr>
          <p:cNvPr id="3" name="Content Placeholder 2"/>
          <p:cNvSpPr>
            <a:spLocks noGrp="1"/>
          </p:cNvSpPr>
          <p:nvPr>
            <p:ph idx="1"/>
          </p:nvPr>
        </p:nvSpPr>
        <p:spPr>
          <a:xfrm>
            <a:off x="304800" y="914400"/>
            <a:ext cx="8610600" cy="4419600"/>
          </a:xfrm>
        </p:spPr>
        <p:txBody>
          <a:bodyPr/>
          <a:lstStyle/>
          <a:p>
            <a:pPr marL="0" indent="0">
              <a:buFontTx/>
              <a:buNone/>
              <a:defRPr/>
            </a:pPr>
            <a:r>
              <a:rPr lang="en-US" sz="2400" b="1" dirty="0" smtClean="0"/>
              <a:t>The </a:t>
            </a:r>
            <a:r>
              <a:rPr lang="en-US" sz="2400" b="1" i="1" dirty="0" smtClean="0"/>
              <a:t>Los Angeles Times</a:t>
            </a:r>
            <a:r>
              <a:rPr lang="en-US" sz="2400" b="1" dirty="0" smtClean="0"/>
              <a:t> reported interest rates for savings accounts at a sample of California banks.  Summary statistics are provided below:</a:t>
            </a:r>
          </a:p>
          <a:p>
            <a:pPr>
              <a:buFontTx/>
              <a:buNone/>
              <a:defRPr/>
            </a:pPr>
            <a:r>
              <a:rPr lang="en-US" sz="2400" b="1" dirty="0" smtClean="0"/>
              <a:t> </a:t>
            </a:r>
          </a:p>
          <a:p>
            <a:pPr>
              <a:buFontTx/>
              <a:buNone/>
              <a:defRPr/>
            </a:pPr>
            <a:r>
              <a:rPr lang="en-US" sz="2400" b="1" dirty="0" smtClean="0"/>
              <a:t>Minimum = 3.15%	Q1 = 3.25%	Median = 3.31%		Q3 = 3.33%	Maximum = 4.35%</a:t>
            </a:r>
          </a:p>
          <a:p>
            <a:pPr>
              <a:buFontTx/>
              <a:buNone/>
              <a:defRPr/>
            </a:pPr>
            <a:r>
              <a:rPr lang="en-US" sz="2400" b="1" dirty="0" smtClean="0"/>
              <a:t> </a:t>
            </a:r>
          </a:p>
          <a:p>
            <a:pPr marL="0" indent="0">
              <a:buFontTx/>
              <a:buNone/>
              <a:defRPr/>
            </a:pPr>
            <a:r>
              <a:rPr lang="en-US" sz="2400" b="1" dirty="0" smtClean="0"/>
              <a:t>Determine whether the data set has any outliers (check for extremely low and high values).  Show work and provide an explanation to support your answer.</a:t>
            </a:r>
          </a:p>
          <a:p>
            <a:pPr>
              <a:buFontTx/>
              <a:buNone/>
              <a:defRPr/>
            </a:pPr>
            <a:endParaRPr lang="en-US" sz="2400" b="1" dirty="0"/>
          </a:p>
        </p:txBody>
      </p:sp>
      <p:sp>
        <p:nvSpPr>
          <p:cNvPr id="4" name="TextBox 3"/>
          <p:cNvSpPr txBox="1">
            <a:spLocks noChangeArrowheads="1"/>
          </p:cNvSpPr>
          <p:nvPr/>
        </p:nvSpPr>
        <p:spPr bwMode="auto">
          <a:xfrm>
            <a:off x="3505200" y="4953000"/>
            <a:ext cx="27463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LF = Q1 – 1.5</a:t>
            </a:r>
            <a:r>
              <a:rPr lang="en-US" altLang="en-US" sz="2000" b="1">
                <a:solidFill>
                  <a:srgbClr val="FFFF00"/>
                </a:solidFill>
                <a:sym typeface="Symbol" pitchFamily="18" charset="2"/>
              </a:rPr>
              <a:t>IQR</a:t>
            </a:r>
          </a:p>
          <a:p>
            <a:pPr>
              <a:spcBef>
                <a:spcPct val="0"/>
              </a:spcBef>
              <a:buFontTx/>
              <a:buNone/>
            </a:pPr>
            <a:r>
              <a:rPr lang="en-US" altLang="en-US" sz="2000" b="1">
                <a:solidFill>
                  <a:srgbClr val="FFFF00"/>
                </a:solidFill>
                <a:sym typeface="Symbol" pitchFamily="18" charset="2"/>
              </a:rPr>
              <a:t>      = 3.25 – 1.5  0.08</a:t>
            </a:r>
          </a:p>
          <a:p>
            <a:pPr>
              <a:spcBef>
                <a:spcPct val="0"/>
              </a:spcBef>
              <a:buFontTx/>
              <a:buNone/>
            </a:pPr>
            <a:r>
              <a:rPr lang="en-US" altLang="en-US" sz="2000" b="1">
                <a:solidFill>
                  <a:srgbClr val="FFFF00"/>
                </a:solidFill>
                <a:sym typeface="Symbol" pitchFamily="18" charset="2"/>
              </a:rPr>
              <a:t>      = 3.13%</a:t>
            </a:r>
            <a:endParaRPr lang="en-US" altLang="en-US" sz="2000" b="1">
              <a:solidFill>
                <a:srgbClr val="FFFF00"/>
              </a:solidFill>
            </a:endParaRPr>
          </a:p>
        </p:txBody>
      </p:sp>
      <p:sp>
        <p:nvSpPr>
          <p:cNvPr id="5" name="TextBox 4"/>
          <p:cNvSpPr txBox="1">
            <a:spLocks noChangeArrowheads="1"/>
          </p:cNvSpPr>
          <p:nvPr/>
        </p:nvSpPr>
        <p:spPr bwMode="auto">
          <a:xfrm>
            <a:off x="512763" y="6096000"/>
            <a:ext cx="809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Since the max is greater than UF, the data has at least one outlier.</a:t>
            </a:r>
          </a:p>
        </p:txBody>
      </p:sp>
      <p:sp>
        <p:nvSpPr>
          <p:cNvPr id="6" name="TextBox 5"/>
          <p:cNvSpPr txBox="1">
            <a:spLocks noChangeArrowheads="1"/>
          </p:cNvSpPr>
          <p:nvPr/>
        </p:nvSpPr>
        <p:spPr bwMode="auto">
          <a:xfrm>
            <a:off x="381000" y="4953000"/>
            <a:ext cx="2913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IQR = Q3 – Q1 = 0.08%</a:t>
            </a:r>
          </a:p>
        </p:txBody>
      </p:sp>
      <p:sp>
        <p:nvSpPr>
          <p:cNvPr id="7" name="TextBox 6"/>
          <p:cNvSpPr txBox="1">
            <a:spLocks noChangeArrowheads="1"/>
          </p:cNvSpPr>
          <p:nvPr/>
        </p:nvSpPr>
        <p:spPr bwMode="auto">
          <a:xfrm>
            <a:off x="6248400" y="4953000"/>
            <a:ext cx="27463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UF = Q3 + 1.5</a:t>
            </a:r>
            <a:r>
              <a:rPr lang="en-US" altLang="en-US" sz="2000" b="1">
                <a:solidFill>
                  <a:srgbClr val="FFFF00"/>
                </a:solidFill>
                <a:sym typeface="Symbol" pitchFamily="18" charset="2"/>
              </a:rPr>
              <a:t>IQR</a:t>
            </a:r>
            <a:endParaRPr lang="en-US" altLang="en-US" sz="2000" b="1">
              <a:solidFill>
                <a:srgbClr val="FFFF00"/>
              </a:solidFill>
            </a:endParaRPr>
          </a:p>
          <a:p>
            <a:pPr>
              <a:spcBef>
                <a:spcPct val="0"/>
              </a:spcBef>
              <a:buFontTx/>
              <a:buNone/>
            </a:pPr>
            <a:r>
              <a:rPr lang="en-US" altLang="en-US" sz="2000" b="1">
                <a:solidFill>
                  <a:srgbClr val="FFFF00"/>
                </a:solidFill>
                <a:sym typeface="Symbol" pitchFamily="18" charset="2"/>
              </a:rPr>
              <a:t>      = 3.33 – 1.5  0.08</a:t>
            </a:r>
          </a:p>
          <a:p>
            <a:pPr>
              <a:spcBef>
                <a:spcPct val="0"/>
              </a:spcBef>
              <a:buFontTx/>
              <a:buNone/>
            </a:pPr>
            <a:r>
              <a:rPr lang="en-US" altLang="en-US" sz="2000" b="1">
                <a:solidFill>
                  <a:srgbClr val="FFFF00"/>
                </a:solidFill>
                <a:sym typeface="Symbol" pitchFamily="18" charset="2"/>
              </a:rPr>
              <a:t>      = 3.45%</a:t>
            </a:r>
            <a:endParaRPr lang="en-US" altLang="en-US" sz="2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914400"/>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228600" y="914400"/>
            <a:ext cx="8686800" cy="5410200"/>
          </a:xfrm>
        </p:spPr>
        <p:txBody>
          <a:bodyPr/>
          <a:lstStyle/>
          <a:p>
            <a:r>
              <a:rPr lang="en-US" altLang="en-US" sz="2400" b="1" smtClean="0"/>
              <a:t>Use a variety of graphical techniques to display a distribution.  These should include bar graphs, pie charts, stemplots, histograms, ogives, time plots, and Boxplots</a:t>
            </a:r>
          </a:p>
          <a:p>
            <a:endParaRPr lang="en-US" altLang="en-US" sz="2400" b="1" smtClean="0"/>
          </a:p>
          <a:p>
            <a:r>
              <a:rPr lang="en-US" altLang="en-US" sz="2400" b="1" smtClean="0"/>
              <a:t>Interpret graphical displays in terms of the shape, center, and spread of the distribution, as well as gaps and outliers</a:t>
            </a:r>
          </a:p>
          <a:p>
            <a:endParaRPr lang="en-US" altLang="en-US" sz="2400" b="1" smtClean="0"/>
          </a:p>
          <a:p>
            <a:r>
              <a:rPr lang="en-US" altLang="en-US" sz="2400" b="1" smtClean="0"/>
              <a:t>Use a variety of numerical techniques to describe a distribution.  These should include mean, median, quartiles, five-number summary, interquartile range, standard deviation, range, and variance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914400"/>
          </a:xfrm>
        </p:spPr>
        <p:txBody>
          <a:bodyPr/>
          <a:lstStyle/>
          <a:p>
            <a:pPr eaLnBrk="1" hangingPunct="1"/>
            <a:r>
              <a:rPr lang="en-US" altLang="en-US" sz="3600" b="1" smtClean="0"/>
              <a:t>Objectives</a:t>
            </a:r>
          </a:p>
        </p:txBody>
      </p:sp>
      <p:sp>
        <p:nvSpPr>
          <p:cNvPr id="5123" name="Rectangle 3"/>
          <p:cNvSpPr>
            <a:spLocks noGrp="1" noChangeArrowheads="1"/>
          </p:cNvSpPr>
          <p:nvPr>
            <p:ph type="body" idx="1"/>
          </p:nvPr>
        </p:nvSpPr>
        <p:spPr>
          <a:xfrm>
            <a:off x="228600" y="914400"/>
            <a:ext cx="8686800" cy="5410200"/>
          </a:xfrm>
        </p:spPr>
        <p:txBody>
          <a:bodyPr/>
          <a:lstStyle/>
          <a:p>
            <a:r>
              <a:rPr lang="en-US" altLang="en-US" sz="2400" b="1" smtClean="0"/>
              <a:t>Interpret numerical measures in the context of the situation in which they occur</a:t>
            </a:r>
          </a:p>
          <a:p>
            <a:endParaRPr lang="en-US" altLang="en-US" sz="2400" b="1" smtClean="0"/>
          </a:p>
          <a:p>
            <a:r>
              <a:rPr lang="en-US" altLang="en-US" sz="2400" b="1" smtClean="0"/>
              <a:t>Learn to identify </a:t>
            </a:r>
            <a:r>
              <a:rPr lang="en-US" altLang="en-US" sz="2400" b="1" i="1" smtClean="0"/>
              <a:t>outliers</a:t>
            </a:r>
            <a:r>
              <a:rPr lang="en-US" altLang="en-US" sz="2400" b="1" smtClean="0"/>
              <a:t> in a data set</a:t>
            </a:r>
          </a:p>
          <a:p>
            <a:endParaRPr lang="en-US" altLang="en-US" sz="2400" b="1" smtClean="0"/>
          </a:p>
          <a:p>
            <a:r>
              <a:rPr lang="en-US" altLang="en-US" sz="2400" b="1" smtClean="0"/>
              <a:t>Explore the effects of a </a:t>
            </a:r>
            <a:r>
              <a:rPr lang="en-US" altLang="en-US" sz="2400" b="1" i="1" smtClean="0"/>
              <a:t>linear transformation</a:t>
            </a:r>
            <a:r>
              <a:rPr lang="en-US" altLang="en-US" sz="2400" b="1" smtClean="0"/>
              <a:t> of a data set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8229600" cy="914400"/>
          </a:xfrm>
        </p:spPr>
        <p:txBody>
          <a:bodyPr/>
          <a:lstStyle/>
          <a:p>
            <a:pPr eaLnBrk="1" hangingPunct="1"/>
            <a:r>
              <a:rPr lang="en-US" altLang="en-US" sz="3600" b="1" smtClean="0"/>
              <a:t>Vocabulary</a:t>
            </a:r>
          </a:p>
        </p:txBody>
      </p:sp>
      <p:sp>
        <p:nvSpPr>
          <p:cNvPr id="6147"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none new</a:t>
            </a:r>
            <a:endParaRPr lang="en-US" altLang="en-US" sz="2000"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38113"/>
            <a:ext cx="8229600" cy="715962"/>
          </a:xfrm>
        </p:spPr>
        <p:txBody>
          <a:bodyPr/>
          <a:lstStyle/>
          <a:p>
            <a:r>
              <a:rPr lang="en-US" altLang="en-US" sz="3600" b="1" smtClean="0"/>
              <a:t>Do you know Chapter 1?</a:t>
            </a:r>
          </a:p>
        </p:txBody>
      </p:sp>
      <p:sp>
        <p:nvSpPr>
          <p:cNvPr id="7171" name="Content Placeholder 2"/>
          <p:cNvSpPr>
            <a:spLocks noGrp="1"/>
          </p:cNvSpPr>
          <p:nvPr>
            <p:ph idx="1"/>
          </p:nvPr>
        </p:nvSpPr>
        <p:spPr>
          <a:xfrm>
            <a:off x="457200" y="6218238"/>
            <a:ext cx="8229600" cy="639762"/>
          </a:xfrm>
        </p:spPr>
        <p:txBody>
          <a:bodyPr/>
          <a:lstStyle/>
          <a:p>
            <a:pPr algn="ctr">
              <a:buFontTx/>
              <a:buNone/>
            </a:pPr>
            <a:r>
              <a:rPr lang="en-US" altLang="en-US" smtClean="0">
                <a:solidFill>
                  <a:srgbClr val="FFFF00"/>
                </a:solidFill>
              </a:rPr>
              <a:t>I am interested in </a:t>
            </a:r>
            <a:r>
              <a:rPr lang="en-US" altLang="en-US" u="sng" smtClean="0">
                <a:solidFill>
                  <a:srgbClr val="FFFF00"/>
                </a:solidFill>
              </a:rPr>
              <a:t>your</a:t>
            </a:r>
            <a:r>
              <a:rPr lang="en-US" altLang="en-US" smtClean="0">
                <a:solidFill>
                  <a:srgbClr val="FFFF00"/>
                </a:solidFill>
              </a:rPr>
              <a:t> learning!</a:t>
            </a:r>
          </a:p>
        </p:txBody>
      </p:sp>
      <p:pic>
        <p:nvPicPr>
          <p:cNvPr id="7172" name="Picture 2" descr="Yates_TPS3e_Ch01_p3569a"/>
          <p:cNvPicPr>
            <a:picLocks noChangeAspect="1" noChangeArrowheads="1"/>
          </p:cNvPicPr>
          <p:nvPr/>
        </p:nvPicPr>
        <p:blipFill>
          <a:blip r:embed="rId2">
            <a:extLst>
              <a:ext uri="{28A0092B-C50C-407E-A947-70E740481C1C}">
                <a14:useLocalDpi xmlns:a14="http://schemas.microsoft.com/office/drawing/2010/main" val="0"/>
              </a:ext>
            </a:extLst>
          </a:blip>
          <a:srcRect t="1666" b="1666"/>
          <a:stretch>
            <a:fillRect/>
          </a:stretch>
        </p:blipFill>
        <p:spPr bwMode="auto">
          <a:xfrm>
            <a:off x="615950" y="890588"/>
            <a:ext cx="7912100" cy="530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11125"/>
            <a:ext cx="8229600" cy="792163"/>
          </a:xfrm>
        </p:spPr>
        <p:txBody>
          <a:bodyPr/>
          <a:lstStyle/>
          <a:p>
            <a:r>
              <a:rPr lang="en-US" altLang="en-US" sz="3600" b="1" smtClean="0"/>
              <a:t>Statistical Plots</a:t>
            </a:r>
          </a:p>
        </p:txBody>
      </p:sp>
      <p:sp>
        <p:nvSpPr>
          <p:cNvPr id="8195" name="Content Placeholder 2"/>
          <p:cNvSpPr>
            <a:spLocks noGrp="1"/>
          </p:cNvSpPr>
          <p:nvPr>
            <p:ph idx="1"/>
          </p:nvPr>
        </p:nvSpPr>
        <p:spPr>
          <a:xfrm>
            <a:off x="457200" y="1066800"/>
            <a:ext cx="8382000" cy="5257800"/>
          </a:xfrm>
        </p:spPr>
        <p:txBody>
          <a:bodyPr/>
          <a:lstStyle/>
          <a:p>
            <a:r>
              <a:rPr lang="en-US" altLang="en-US" sz="2800" b="1" smtClean="0"/>
              <a:t>Stem-plot</a:t>
            </a:r>
          </a:p>
          <a:p>
            <a:pPr lvl="1"/>
            <a:r>
              <a:rPr lang="en-US" altLang="en-US" sz="2400" b="1" smtClean="0"/>
              <a:t>stem and leaf from Algebra</a:t>
            </a:r>
          </a:p>
          <a:p>
            <a:pPr lvl="1"/>
            <a:r>
              <a:rPr lang="en-US" altLang="en-US" sz="2400" b="1" smtClean="0"/>
              <a:t>remember back-to-back for comparisons</a:t>
            </a:r>
          </a:p>
          <a:p>
            <a:r>
              <a:rPr lang="en-US" altLang="en-US" sz="2800" b="1" smtClean="0"/>
              <a:t>Box-plot (two on calculator)</a:t>
            </a:r>
          </a:p>
          <a:p>
            <a:pPr lvl="1"/>
            <a:r>
              <a:rPr lang="en-US" altLang="en-US" sz="2400" b="1" smtClean="0"/>
              <a:t>know how to use (will use it a lot in course)</a:t>
            </a:r>
          </a:p>
          <a:p>
            <a:r>
              <a:rPr lang="en-US" altLang="en-US" sz="2800" b="1" smtClean="0"/>
              <a:t>Histogram (on calculator)</a:t>
            </a:r>
          </a:p>
          <a:p>
            <a:r>
              <a:rPr lang="en-US" altLang="en-US" sz="2800" b="1" smtClean="0"/>
              <a:t>Dot-plot</a:t>
            </a:r>
          </a:p>
          <a:p>
            <a:r>
              <a:rPr lang="en-US" altLang="en-US" sz="2800" b="1" smtClean="0"/>
              <a:t>Normality Plot (will learn later – on calculator)</a:t>
            </a:r>
          </a:p>
          <a:p>
            <a:r>
              <a:rPr lang="en-US" altLang="en-US" sz="2800" b="1" smtClean="0"/>
              <a:t>Pie Chart</a:t>
            </a:r>
          </a:p>
          <a:p>
            <a:r>
              <a:rPr lang="en-US" altLang="en-US" sz="2800" b="1" smtClean="0"/>
              <a:t>Bar Graph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
            <a:ext cx="8229600" cy="868363"/>
          </a:xfrm>
        </p:spPr>
        <p:txBody>
          <a:bodyPr/>
          <a:lstStyle/>
          <a:p>
            <a:r>
              <a:rPr lang="en-US" altLang="en-US" sz="3600" b="1" smtClean="0"/>
              <a:t>Describing Distributions</a:t>
            </a:r>
          </a:p>
        </p:txBody>
      </p:sp>
      <p:sp>
        <p:nvSpPr>
          <p:cNvPr id="9219" name="Content Placeholder 2"/>
          <p:cNvSpPr>
            <a:spLocks noGrp="1"/>
          </p:cNvSpPr>
          <p:nvPr>
            <p:ph idx="1"/>
          </p:nvPr>
        </p:nvSpPr>
        <p:spPr>
          <a:xfrm>
            <a:off x="457200" y="1143000"/>
            <a:ext cx="8229600" cy="5334000"/>
          </a:xfrm>
        </p:spPr>
        <p:txBody>
          <a:bodyPr/>
          <a:lstStyle/>
          <a:p>
            <a:r>
              <a:rPr lang="en-US" altLang="en-US" sz="2800" b="1" smtClean="0">
                <a:solidFill>
                  <a:srgbClr val="FFC000"/>
                </a:solidFill>
              </a:rPr>
              <a:t>S</a:t>
            </a:r>
            <a:r>
              <a:rPr lang="en-US" altLang="en-US" sz="2800" b="1" smtClean="0">
                <a:solidFill>
                  <a:srgbClr val="FFFF00"/>
                </a:solidFill>
              </a:rPr>
              <a:t>hape</a:t>
            </a:r>
          </a:p>
          <a:p>
            <a:pPr lvl="1"/>
            <a:r>
              <a:rPr lang="en-US" altLang="en-US" sz="2400" b="1" smtClean="0"/>
              <a:t>symmetric, skewed (left or right), multi-modal</a:t>
            </a:r>
          </a:p>
          <a:p>
            <a:pPr lvl="1"/>
            <a:endParaRPr lang="en-US" altLang="en-US" sz="2400" b="1" smtClean="0"/>
          </a:p>
          <a:p>
            <a:r>
              <a:rPr lang="en-US" altLang="en-US" sz="2800" b="1" smtClean="0">
                <a:solidFill>
                  <a:srgbClr val="FFC000"/>
                </a:solidFill>
              </a:rPr>
              <a:t>O</a:t>
            </a:r>
            <a:r>
              <a:rPr lang="en-US" altLang="en-US" sz="2800" b="1" smtClean="0">
                <a:solidFill>
                  <a:srgbClr val="FFFF00"/>
                </a:solidFill>
              </a:rPr>
              <a:t>utliers</a:t>
            </a:r>
          </a:p>
          <a:p>
            <a:pPr lvl="1"/>
            <a:r>
              <a:rPr lang="en-US" altLang="en-US" sz="2400" b="1" smtClean="0"/>
              <a:t>do they exist, how many, and on which ends</a:t>
            </a:r>
          </a:p>
          <a:p>
            <a:pPr lvl="1"/>
            <a:endParaRPr lang="en-US" altLang="en-US" sz="2400" b="1" smtClean="0"/>
          </a:p>
          <a:p>
            <a:r>
              <a:rPr lang="en-US" altLang="en-US" sz="2800" b="1" smtClean="0">
                <a:solidFill>
                  <a:srgbClr val="FFC000"/>
                </a:solidFill>
              </a:rPr>
              <a:t>C</a:t>
            </a:r>
            <a:r>
              <a:rPr lang="en-US" altLang="en-US" sz="2800" b="1" smtClean="0">
                <a:solidFill>
                  <a:srgbClr val="FFFF00"/>
                </a:solidFill>
              </a:rPr>
              <a:t>enter</a:t>
            </a:r>
          </a:p>
          <a:p>
            <a:pPr lvl="1"/>
            <a:r>
              <a:rPr lang="en-US" altLang="en-US" sz="2400" b="1" smtClean="0"/>
              <a:t>appropriate measure (mean, median, or mode)</a:t>
            </a:r>
          </a:p>
          <a:p>
            <a:pPr lvl="1"/>
            <a:endParaRPr lang="en-US" altLang="en-US" sz="2400" b="1" smtClean="0"/>
          </a:p>
          <a:p>
            <a:r>
              <a:rPr lang="en-US" altLang="en-US" sz="2800" b="1" smtClean="0">
                <a:solidFill>
                  <a:srgbClr val="FFC000"/>
                </a:solidFill>
              </a:rPr>
              <a:t>S</a:t>
            </a:r>
            <a:r>
              <a:rPr lang="en-US" altLang="en-US" sz="2800" b="1" smtClean="0">
                <a:solidFill>
                  <a:srgbClr val="FFFF00"/>
                </a:solidFill>
              </a:rPr>
              <a:t>pread</a:t>
            </a:r>
          </a:p>
          <a:p>
            <a:pPr lvl="1"/>
            <a:r>
              <a:rPr lang="en-US" altLang="en-US" sz="2400" b="1" smtClean="0"/>
              <a:t>appropriate measure (standard deviation or IQR)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11125"/>
            <a:ext cx="8229600" cy="792163"/>
          </a:xfrm>
        </p:spPr>
        <p:txBody>
          <a:bodyPr/>
          <a:lstStyle/>
          <a:p>
            <a:r>
              <a:rPr lang="en-US" altLang="en-US" sz="3600" b="1" smtClean="0"/>
              <a:t>Measures of Center and Spread</a:t>
            </a:r>
          </a:p>
        </p:txBody>
      </p:sp>
      <p:graphicFrame>
        <p:nvGraphicFramePr>
          <p:cNvPr id="4" name="Table 3"/>
          <p:cNvGraphicFramePr>
            <a:graphicFrameLocks noGrp="1"/>
          </p:cNvGraphicFramePr>
          <p:nvPr/>
        </p:nvGraphicFramePr>
        <p:xfrm>
          <a:off x="381000" y="914400"/>
          <a:ext cx="8305800" cy="2595565"/>
        </p:xfrm>
        <a:graphic>
          <a:graphicData uri="http://schemas.openxmlformats.org/drawingml/2006/table">
            <a:tbl>
              <a:tblPr firstRow="1" bandRow="1">
                <a:tableStyleId>{5C22544A-7EE6-4342-B048-85BDC9FD1C3A}</a:tableStyleId>
              </a:tblPr>
              <a:tblGrid>
                <a:gridCol w="982980"/>
                <a:gridCol w="2189480"/>
                <a:gridCol w="1234082"/>
                <a:gridCol w="1630680"/>
                <a:gridCol w="2268578"/>
              </a:tblGrid>
              <a:tr h="370795">
                <a:tc>
                  <a:txBody>
                    <a:bodyPr/>
                    <a:lstStyle/>
                    <a:p>
                      <a:endParaRPr lang="en-US" sz="1800" dirty="0"/>
                    </a:p>
                  </a:txBody>
                  <a:tcPr marT="45714" marB="45714" anchor="ctr" anchorCtr="1"/>
                </a:tc>
                <a:tc>
                  <a:txBody>
                    <a:bodyPr/>
                    <a:lstStyle/>
                    <a:p>
                      <a:r>
                        <a:rPr lang="en-US" sz="1800" dirty="0" smtClean="0"/>
                        <a:t>Measure</a:t>
                      </a:r>
                      <a:endParaRPr lang="en-US" sz="1800" dirty="0"/>
                    </a:p>
                  </a:txBody>
                  <a:tcPr marT="45714" marB="45714" anchor="ctr" anchorCtr="1"/>
                </a:tc>
                <a:tc>
                  <a:txBody>
                    <a:bodyPr/>
                    <a:lstStyle/>
                    <a:p>
                      <a:r>
                        <a:rPr lang="en-US" sz="1800" dirty="0" smtClean="0"/>
                        <a:t>Resistant</a:t>
                      </a:r>
                      <a:endParaRPr lang="en-US" sz="1800" dirty="0"/>
                    </a:p>
                  </a:txBody>
                  <a:tcPr marT="45714" marB="45714" anchor="ctr" anchorCtr="1"/>
                </a:tc>
                <a:tc>
                  <a:txBody>
                    <a:bodyPr/>
                    <a:lstStyle/>
                    <a:p>
                      <a:r>
                        <a:rPr lang="en-US" sz="1800" dirty="0" smtClean="0"/>
                        <a:t>When to Use</a:t>
                      </a:r>
                      <a:endParaRPr lang="en-US" sz="1800" dirty="0"/>
                    </a:p>
                  </a:txBody>
                  <a:tcPr marT="45714" marB="45714" anchor="ctr" anchorCtr="1"/>
                </a:tc>
                <a:tc>
                  <a:txBody>
                    <a:bodyPr/>
                    <a:lstStyle/>
                    <a:p>
                      <a:r>
                        <a:rPr lang="en-US" sz="1800" dirty="0" smtClean="0"/>
                        <a:t>Outlier Effects</a:t>
                      </a:r>
                      <a:endParaRPr lang="en-US" sz="1800" dirty="0"/>
                    </a:p>
                  </a:txBody>
                  <a:tcPr marT="45714" marB="45714" anchor="ctr" anchorCtr="1"/>
                </a:tc>
              </a:tr>
              <a:tr h="370795">
                <a:tc rowSpan="3">
                  <a:txBody>
                    <a:bodyPr/>
                    <a:lstStyle/>
                    <a:p>
                      <a:r>
                        <a:rPr lang="en-US" sz="1800" dirty="0" smtClean="0"/>
                        <a:t>Center</a:t>
                      </a:r>
                      <a:endParaRPr lang="en-US" sz="1800" dirty="0"/>
                    </a:p>
                  </a:txBody>
                  <a:tcPr marT="45714" marB="45714" anchor="ctr" anchorCtr="1"/>
                </a:tc>
                <a:tc>
                  <a:txBody>
                    <a:bodyPr/>
                    <a:lstStyle/>
                    <a:p>
                      <a:r>
                        <a:rPr lang="en-US" sz="1800" dirty="0" smtClean="0"/>
                        <a:t>Mean</a:t>
                      </a:r>
                      <a:endParaRPr lang="en-US" sz="1800" dirty="0"/>
                    </a:p>
                  </a:txBody>
                  <a:tcPr marT="45714" marB="45714" anchor="ctr" anchorCtr="1"/>
                </a:tc>
                <a:tc>
                  <a:txBody>
                    <a:bodyPr/>
                    <a:lstStyle/>
                    <a:p>
                      <a:r>
                        <a:rPr lang="en-US" sz="1800" dirty="0" smtClean="0"/>
                        <a:t>No</a:t>
                      </a:r>
                      <a:endParaRPr lang="en-US" sz="1800" dirty="0"/>
                    </a:p>
                  </a:txBody>
                  <a:tcPr marT="45714" marB="45714" anchor="ctr" anchorCtr="1"/>
                </a:tc>
                <a:tc>
                  <a:txBody>
                    <a:bodyPr/>
                    <a:lstStyle/>
                    <a:p>
                      <a:r>
                        <a:rPr lang="en-US" sz="1800" dirty="0" smtClean="0"/>
                        <a:t>symmetric</a:t>
                      </a:r>
                      <a:endParaRPr lang="en-US" sz="1800" dirty="0"/>
                    </a:p>
                  </a:txBody>
                  <a:tcPr marT="45714" marB="45714" anchor="ctr" anchorCtr="1"/>
                </a:tc>
                <a:tc>
                  <a:txBody>
                    <a:bodyPr/>
                    <a:lstStyle/>
                    <a:p>
                      <a:r>
                        <a:rPr lang="en-US" sz="1800" dirty="0" smtClean="0"/>
                        <a:t>Pulls toward outlier</a:t>
                      </a:r>
                      <a:endParaRPr lang="en-US" sz="1800" dirty="0"/>
                    </a:p>
                  </a:txBody>
                  <a:tcPr marT="45714" marB="45714" anchor="ctr" anchorCtr="1"/>
                </a:tc>
              </a:tr>
              <a:tr h="370795">
                <a:tc vMerge="1">
                  <a:txBody>
                    <a:bodyPr/>
                    <a:lstStyle/>
                    <a:p>
                      <a:endParaRPr lang="en-US" dirty="0"/>
                    </a:p>
                  </a:txBody>
                  <a:tcPr/>
                </a:tc>
                <a:tc>
                  <a:txBody>
                    <a:bodyPr/>
                    <a:lstStyle/>
                    <a:p>
                      <a:r>
                        <a:rPr lang="en-US" sz="1800" dirty="0" smtClean="0"/>
                        <a:t>Median</a:t>
                      </a:r>
                      <a:endParaRPr lang="en-US" sz="1800" dirty="0"/>
                    </a:p>
                  </a:txBody>
                  <a:tcPr marT="45714" marB="45714" anchor="ctr" anchorCtr="1"/>
                </a:tc>
                <a:tc>
                  <a:txBody>
                    <a:bodyPr/>
                    <a:lstStyle/>
                    <a:p>
                      <a:r>
                        <a:rPr lang="en-US" sz="1800" dirty="0" smtClean="0"/>
                        <a:t>Yes</a:t>
                      </a:r>
                      <a:endParaRPr lang="en-US" sz="1800" dirty="0"/>
                    </a:p>
                  </a:txBody>
                  <a:tcPr marT="45714" marB="45714" anchor="ctr" anchorCtr="1"/>
                </a:tc>
                <a:tc>
                  <a:txBody>
                    <a:bodyPr/>
                    <a:lstStyle/>
                    <a:p>
                      <a:r>
                        <a:rPr lang="en-US" sz="1800" dirty="0" smtClean="0"/>
                        <a:t>skew</a:t>
                      </a:r>
                      <a:endParaRPr lang="en-US" sz="1800" dirty="0"/>
                    </a:p>
                  </a:txBody>
                  <a:tcPr marT="45714" marB="45714" anchor="ctr" anchorCtr="1"/>
                </a:tc>
                <a:tc>
                  <a:txBody>
                    <a:bodyPr/>
                    <a:lstStyle/>
                    <a:p>
                      <a:r>
                        <a:rPr lang="en-US" sz="1800" dirty="0" smtClean="0"/>
                        <a:t>none</a:t>
                      </a:r>
                      <a:endParaRPr lang="en-US" sz="1800" dirty="0"/>
                    </a:p>
                  </a:txBody>
                  <a:tcPr marT="45714" marB="45714" anchor="ctr" anchorCtr="1"/>
                </a:tc>
              </a:tr>
              <a:tr h="370795">
                <a:tc vMerge="1">
                  <a:txBody>
                    <a:bodyPr/>
                    <a:lstStyle/>
                    <a:p>
                      <a:endParaRPr lang="en-US" dirty="0"/>
                    </a:p>
                  </a:txBody>
                  <a:tcPr/>
                </a:tc>
                <a:tc>
                  <a:txBody>
                    <a:bodyPr/>
                    <a:lstStyle/>
                    <a:p>
                      <a:r>
                        <a:rPr lang="en-US" sz="1800" dirty="0" smtClean="0"/>
                        <a:t>Mode</a:t>
                      </a:r>
                      <a:endParaRPr lang="en-US" sz="1800" dirty="0"/>
                    </a:p>
                  </a:txBody>
                  <a:tcPr marT="45714" marB="45714" anchor="ctr" anchorCtr="1"/>
                </a:tc>
                <a:tc>
                  <a:txBody>
                    <a:bodyPr/>
                    <a:lstStyle/>
                    <a:p>
                      <a:r>
                        <a:rPr lang="en-US" sz="1800" dirty="0" smtClean="0"/>
                        <a:t>Yes</a:t>
                      </a:r>
                      <a:endParaRPr lang="en-US" sz="1800" dirty="0"/>
                    </a:p>
                  </a:txBody>
                  <a:tcPr marT="45714" marB="45714" anchor="ctr" anchorCtr="1"/>
                </a:tc>
                <a:tc>
                  <a:txBody>
                    <a:bodyPr/>
                    <a:lstStyle/>
                    <a:p>
                      <a:r>
                        <a:rPr lang="en-US" sz="1800" dirty="0" smtClean="0"/>
                        <a:t>categorical</a:t>
                      </a:r>
                      <a:endParaRPr lang="en-US" sz="1800" dirty="0"/>
                    </a:p>
                  </a:txBody>
                  <a:tcPr marT="45714" marB="45714" anchor="ctr" anchorCtr="1"/>
                </a:tc>
                <a:tc>
                  <a:txBody>
                    <a:bodyPr/>
                    <a:lstStyle/>
                    <a:p>
                      <a:r>
                        <a:rPr lang="en-US" sz="1800" dirty="0" smtClean="0"/>
                        <a:t>none</a:t>
                      </a:r>
                      <a:endParaRPr lang="en-US" sz="1800" dirty="0"/>
                    </a:p>
                  </a:txBody>
                  <a:tcPr marT="45714" marB="45714" anchor="ctr" anchorCtr="1"/>
                </a:tc>
              </a:tr>
              <a:tr h="370795">
                <a:tc rowSpan="3">
                  <a:txBody>
                    <a:bodyPr/>
                    <a:lstStyle/>
                    <a:p>
                      <a:r>
                        <a:rPr lang="en-US" sz="1800" dirty="0" smtClean="0"/>
                        <a:t>Spread</a:t>
                      </a:r>
                      <a:endParaRPr lang="en-US" sz="1800" dirty="0"/>
                    </a:p>
                  </a:txBody>
                  <a:tcPr marT="45714" marB="45714" anchor="ctr" anchorCtr="1"/>
                </a:tc>
                <a:tc>
                  <a:txBody>
                    <a:bodyPr/>
                    <a:lstStyle/>
                    <a:p>
                      <a:r>
                        <a:rPr lang="en-US" sz="1800" dirty="0" smtClean="0"/>
                        <a:t>Standard</a:t>
                      </a:r>
                      <a:r>
                        <a:rPr lang="en-US" sz="1800" baseline="0" dirty="0" smtClean="0"/>
                        <a:t> Deviation</a:t>
                      </a:r>
                      <a:endParaRPr lang="en-US" sz="1800" dirty="0"/>
                    </a:p>
                  </a:txBody>
                  <a:tcPr marT="45714" marB="45714" anchor="ctr" anchorCtr="1"/>
                </a:tc>
                <a:tc>
                  <a:txBody>
                    <a:bodyPr/>
                    <a:lstStyle/>
                    <a:p>
                      <a:r>
                        <a:rPr lang="en-US" sz="1800" dirty="0" smtClean="0"/>
                        <a:t>No</a:t>
                      </a:r>
                      <a:endParaRPr lang="en-US" sz="1800" dirty="0"/>
                    </a:p>
                  </a:txBody>
                  <a:tcPr marT="45714" marB="45714" anchor="ctr" anchorCtr="1"/>
                </a:tc>
                <a:tc>
                  <a:txBody>
                    <a:bodyPr/>
                    <a:lstStyle/>
                    <a:p>
                      <a:r>
                        <a:rPr lang="en-US" sz="1800" dirty="0" smtClean="0"/>
                        <a:t>symmetric</a:t>
                      </a:r>
                      <a:endParaRPr lang="en-US" sz="1800" dirty="0"/>
                    </a:p>
                  </a:txBody>
                  <a:tcPr marT="45714" marB="45714" anchor="ctr" anchorCtr="1"/>
                </a:tc>
                <a:tc>
                  <a:txBody>
                    <a:bodyPr/>
                    <a:lstStyle/>
                    <a:p>
                      <a:r>
                        <a:rPr lang="en-US" sz="1800" dirty="0" smtClean="0"/>
                        <a:t>Increases</a:t>
                      </a:r>
                      <a:endParaRPr lang="en-US" sz="1800" dirty="0"/>
                    </a:p>
                  </a:txBody>
                  <a:tcPr marT="45714" marB="45714" anchor="ctr" anchorCtr="1"/>
                </a:tc>
              </a:tr>
              <a:tr h="370795">
                <a:tc vMerge="1">
                  <a:txBody>
                    <a:bodyPr/>
                    <a:lstStyle/>
                    <a:p>
                      <a:endParaRPr lang="en-US" dirty="0"/>
                    </a:p>
                  </a:txBody>
                  <a:tcPr/>
                </a:tc>
                <a:tc>
                  <a:txBody>
                    <a:bodyPr/>
                    <a:lstStyle/>
                    <a:p>
                      <a:r>
                        <a:rPr lang="en-US" sz="1800" dirty="0" smtClean="0"/>
                        <a:t>IQR</a:t>
                      </a:r>
                      <a:endParaRPr lang="en-US" sz="1800" dirty="0"/>
                    </a:p>
                  </a:txBody>
                  <a:tcPr marT="45714" marB="45714" anchor="ctr" anchorCtr="1"/>
                </a:tc>
                <a:tc>
                  <a:txBody>
                    <a:bodyPr/>
                    <a:lstStyle/>
                    <a:p>
                      <a:r>
                        <a:rPr lang="en-US" sz="1800" dirty="0" smtClean="0"/>
                        <a:t>Yes</a:t>
                      </a:r>
                      <a:endParaRPr lang="en-US" sz="1800" dirty="0"/>
                    </a:p>
                  </a:txBody>
                  <a:tcPr marT="45714" marB="45714" anchor="ctr" anchorCtr="1"/>
                </a:tc>
                <a:tc>
                  <a:txBody>
                    <a:bodyPr/>
                    <a:lstStyle/>
                    <a:p>
                      <a:r>
                        <a:rPr lang="en-US" sz="1800" dirty="0" smtClean="0"/>
                        <a:t>Skew</a:t>
                      </a:r>
                      <a:endParaRPr lang="en-US" sz="1800" dirty="0"/>
                    </a:p>
                  </a:txBody>
                  <a:tcPr marT="45714" marB="45714" anchor="ctr" anchorCtr="1"/>
                </a:tc>
                <a:tc>
                  <a:txBody>
                    <a:bodyPr/>
                    <a:lstStyle/>
                    <a:p>
                      <a:r>
                        <a:rPr lang="en-US" sz="1800" dirty="0" smtClean="0"/>
                        <a:t>none</a:t>
                      </a:r>
                      <a:endParaRPr lang="en-US" sz="1800" dirty="0"/>
                    </a:p>
                  </a:txBody>
                  <a:tcPr marT="45714" marB="45714" anchor="ctr" anchorCtr="1"/>
                </a:tc>
              </a:tr>
              <a:tr h="370795">
                <a:tc vMerge="1">
                  <a:txBody>
                    <a:bodyPr/>
                    <a:lstStyle/>
                    <a:p>
                      <a:endParaRPr lang="en-US" dirty="0"/>
                    </a:p>
                  </a:txBody>
                  <a:tcPr/>
                </a:tc>
                <a:tc>
                  <a:txBody>
                    <a:bodyPr/>
                    <a:lstStyle/>
                    <a:p>
                      <a:r>
                        <a:rPr lang="en-US" sz="1800" dirty="0" smtClean="0"/>
                        <a:t>Range</a:t>
                      </a:r>
                      <a:endParaRPr lang="en-US" sz="1800" dirty="0"/>
                    </a:p>
                  </a:txBody>
                  <a:tcPr marT="45714" marB="45714" anchor="ctr" anchorCtr="1"/>
                </a:tc>
                <a:tc>
                  <a:txBody>
                    <a:bodyPr/>
                    <a:lstStyle/>
                    <a:p>
                      <a:r>
                        <a:rPr lang="en-US" sz="1800" dirty="0" smtClean="0"/>
                        <a:t>No</a:t>
                      </a:r>
                      <a:endParaRPr lang="en-US" sz="1800" dirty="0"/>
                    </a:p>
                  </a:txBody>
                  <a:tcPr marT="45714" marB="45714" anchor="ctr" anchorCtr="1"/>
                </a:tc>
                <a:tc>
                  <a:txBody>
                    <a:bodyPr/>
                    <a:lstStyle/>
                    <a:p>
                      <a:r>
                        <a:rPr lang="en-US" sz="1800" dirty="0" smtClean="0"/>
                        <a:t>avoid</a:t>
                      </a:r>
                      <a:endParaRPr lang="en-US" sz="1800" dirty="0"/>
                    </a:p>
                  </a:txBody>
                  <a:tcPr marT="45714" marB="45714" anchor="ctr" anchorCtr="1"/>
                </a:tc>
                <a:tc>
                  <a:txBody>
                    <a:bodyPr/>
                    <a:lstStyle/>
                    <a:p>
                      <a:r>
                        <a:rPr lang="en-US" sz="1800" dirty="0" smtClean="0"/>
                        <a:t>Increases</a:t>
                      </a:r>
                      <a:endParaRPr lang="en-US" sz="1800" dirty="0"/>
                    </a:p>
                  </a:txBody>
                  <a:tcPr marT="45714" marB="45714" anchor="ctr" anchorCtr="1"/>
                </a:tc>
              </a:tr>
            </a:tbl>
          </a:graphicData>
        </a:graphic>
      </p:graphicFrame>
      <p:sp>
        <p:nvSpPr>
          <p:cNvPr id="6" name="Rounded Rectangle 5"/>
          <p:cNvSpPr/>
          <p:nvPr/>
        </p:nvSpPr>
        <p:spPr>
          <a:xfrm>
            <a:off x="457200" y="3657600"/>
            <a:ext cx="4572000" cy="78263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a:defRPr/>
            </a:pPr>
            <a:r>
              <a:rPr lang="en-US" sz="2000" b="1" dirty="0">
                <a:solidFill>
                  <a:srgbClr val="FF0000"/>
                </a:solidFill>
              </a:rPr>
              <a:t>Plot your data</a:t>
            </a:r>
            <a:br>
              <a:rPr lang="en-US" sz="2000" b="1" dirty="0">
                <a:solidFill>
                  <a:srgbClr val="FF0000"/>
                </a:solidFill>
              </a:rPr>
            </a:br>
            <a:r>
              <a:rPr lang="en-US" sz="2000" b="1" dirty="0" err="1">
                <a:solidFill>
                  <a:srgbClr val="FF0000"/>
                </a:solidFill>
              </a:rPr>
              <a:t>Dotplot</a:t>
            </a:r>
            <a:r>
              <a:rPr lang="en-US" sz="2000" b="1" dirty="0">
                <a:solidFill>
                  <a:srgbClr val="FF0000"/>
                </a:solidFill>
              </a:rPr>
              <a:t>, </a:t>
            </a:r>
            <a:r>
              <a:rPr lang="en-US" sz="2000" b="1" dirty="0" err="1">
                <a:solidFill>
                  <a:srgbClr val="FF0000"/>
                </a:solidFill>
              </a:rPr>
              <a:t>Stemplot</a:t>
            </a:r>
            <a:r>
              <a:rPr lang="en-US" sz="2000" b="1" dirty="0">
                <a:solidFill>
                  <a:srgbClr val="FF0000"/>
                </a:solidFill>
              </a:rPr>
              <a:t>, Histogram</a:t>
            </a:r>
          </a:p>
        </p:txBody>
      </p:sp>
      <p:sp>
        <p:nvSpPr>
          <p:cNvPr id="7" name="Rounded Rectangle 6"/>
          <p:cNvSpPr/>
          <p:nvPr/>
        </p:nvSpPr>
        <p:spPr>
          <a:xfrm>
            <a:off x="2286000" y="4627563"/>
            <a:ext cx="5029200" cy="78263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a:defRPr/>
            </a:pPr>
            <a:r>
              <a:rPr lang="en-US" sz="2000" b="1" dirty="0">
                <a:solidFill>
                  <a:srgbClr val="FF0000"/>
                </a:solidFill>
              </a:rPr>
              <a:t>Interpret what you see:</a:t>
            </a:r>
            <a:br>
              <a:rPr lang="en-US" sz="2000" b="1" dirty="0">
                <a:solidFill>
                  <a:srgbClr val="FF0000"/>
                </a:solidFill>
              </a:rPr>
            </a:br>
            <a:r>
              <a:rPr lang="en-US" sz="2000" b="1" dirty="0">
                <a:solidFill>
                  <a:srgbClr val="FF0000"/>
                </a:solidFill>
              </a:rPr>
              <a:t>Shape, Outliers, Center, Spread </a:t>
            </a:r>
          </a:p>
        </p:txBody>
      </p:sp>
      <p:sp>
        <p:nvSpPr>
          <p:cNvPr id="8" name="Rounded Rectangle 7"/>
          <p:cNvSpPr/>
          <p:nvPr/>
        </p:nvSpPr>
        <p:spPr>
          <a:xfrm>
            <a:off x="4343400" y="5610225"/>
            <a:ext cx="4572000" cy="112395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a:defRPr/>
            </a:pPr>
            <a:r>
              <a:rPr lang="en-US" sz="2000" b="1" dirty="0">
                <a:solidFill>
                  <a:srgbClr val="FF0000"/>
                </a:solidFill>
              </a:rPr>
              <a:t>Choose numerical summary:</a:t>
            </a:r>
            <a:br>
              <a:rPr lang="en-US" sz="2000" b="1" dirty="0">
                <a:solidFill>
                  <a:srgbClr val="FF0000"/>
                </a:solidFill>
              </a:rPr>
            </a:br>
            <a:r>
              <a:rPr lang="en-US" sz="2000" b="1" dirty="0">
                <a:solidFill>
                  <a:srgbClr val="FF0000"/>
                </a:solidFill>
              </a:rPr>
              <a:t>x and s, or </a:t>
            </a:r>
            <a:br>
              <a:rPr lang="en-US" sz="2000" b="1" dirty="0">
                <a:solidFill>
                  <a:srgbClr val="FF0000"/>
                </a:solidFill>
              </a:rPr>
            </a:br>
            <a:r>
              <a:rPr lang="en-US" sz="2000" b="1" dirty="0">
                <a:solidFill>
                  <a:srgbClr val="FF0000"/>
                </a:solidFill>
              </a:rPr>
              <a:t>Five-Number Summary</a:t>
            </a:r>
          </a:p>
        </p:txBody>
      </p:sp>
      <p:cxnSp>
        <p:nvCxnSpPr>
          <p:cNvPr id="9" name="Elbow Connector 11"/>
          <p:cNvCxnSpPr>
            <a:stCxn id="6" idx="2"/>
            <a:endCxn id="7" idx="1"/>
          </p:cNvCxnSpPr>
          <p:nvPr/>
        </p:nvCxnSpPr>
        <p:spPr>
          <a:xfrm rot="5400000">
            <a:off x="2225675" y="4500563"/>
            <a:ext cx="577850" cy="457200"/>
          </a:xfrm>
          <a:prstGeom prst="bentConnector4">
            <a:avLst>
              <a:gd name="adj1" fmla="val 16114"/>
              <a:gd name="adj2" fmla="val 150000"/>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0" name="Elbow Connector 11"/>
          <p:cNvCxnSpPr>
            <a:stCxn id="7" idx="2"/>
            <a:endCxn id="8" idx="1"/>
          </p:cNvCxnSpPr>
          <p:nvPr/>
        </p:nvCxnSpPr>
        <p:spPr>
          <a:xfrm rot="5400000">
            <a:off x="4191000" y="5562600"/>
            <a:ext cx="762000" cy="457200"/>
          </a:xfrm>
          <a:prstGeom prst="bentConnector4">
            <a:avLst>
              <a:gd name="adj1" fmla="val 13133"/>
              <a:gd name="adj2" fmla="val 150000"/>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878513" y="6072188"/>
            <a:ext cx="18256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1092</TotalTime>
  <Words>1990</Words>
  <Application>Microsoft Office PowerPoint</Application>
  <PresentationFormat>On-screen Show (4:3)</PresentationFormat>
  <Paragraphs>272</Paragraphs>
  <Slides>28</Slides>
  <Notes>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PowerPoint Presentation</vt:lpstr>
      <vt:lpstr>Lesson 1 - R</vt:lpstr>
      <vt:lpstr>Objectives</vt:lpstr>
      <vt:lpstr>Objectives</vt:lpstr>
      <vt:lpstr>Vocabulary</vt:lpstr>
      <vt:lpstr>Do you know Chapter 1?</vt:lpstr>
      <vt:lpstr>Statistical Plots</vt:lpstr>
      <vt:lpstr>Describing Distributions</vt:lpstr>
      <vt:lpstr>Measures of Center and Spread</vt:lpstr>
      <vt:lpstr>Numerical Statistical Summaries</vt:lpstr>
      <vt:lpstr>TI-83 Help</vt:lpstr>
      <vt:lpstr>Data Analysis Toolbox</vt:lpstr>
      <vt:lpstr>What You Learned</vt:lpstr>
      <vt:lpstr>What You Learned</vt:lpstr>
      <vt:lpstr>What You Learned</vt:lpstr>
      <vt:lpstr>What You Learned</vt:lpstr>
      <vt:lpstr>What You Learned</vt:lpstr>
      <vt:lpstr>Summary and Homework</vt:lpstr>
      <vt:lpstr>Problem 1</vt:lpstr>
      <vt:lpstr>Problem 2</vt:lpstr>
      <vt:lpstr>Problem 3</vt:lpstr>
      <vt:lpstr>Problem 4</vt:lpstr>
      <vt:lpstr>Problem 5</vt:lpstr>
      <vt:lpstr>Problem 6</vt:lpstr>
      <vt:lpstr>Problem 7</vt:lpstr>
      <vt:lpstr>Problem 8</vt:lpstr>
      <vt:lpstr>Problem 9</vt:lpstr>
      <vt:lpstr>Problem 10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58</cp:revision>
  <cp:lastPrinted>1601-01-01T00:00:00Z</cp:lastPrinted>
  <dcterms:created xsi:type="dcterms:W3CDTF">1601-01-01T00:00:00Z</dcterms:created>
  <dcterms:modified xsi:type="dcterms:W3CDTF">2018-08-07T20:20:49Z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