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77" r:id="rId2"/>
    <p:sldId id="278" r:id="rId3"/>
    <p:sldId id="280" r:id="rId4"/>
    <p:sldId id="292" r:id="rId5"/>
    <p:sldId id="281" r:id="rId6"/>
    <p:sldId id="290" r:id="rId7"/>
    <p:sldId id="291" r:id="rId8"/>
    <p:sldId id="283" r:id="rId9"/>
    <p:sldId id="293" r:id="rId10"/>
    <p:sldId id="302" r:id="rId11"/>
    <p:sldId id="303" r:id="rId12"/>
    <p:sldId id="304" r:id="rId13"/>
    <p:sldId id="294" r:id="rId14"/>
    <p:sldId id="295" r:id="rId15"/>
    <p:sldId id="305" r:id="rId16"/>
    <p:sldId id="282" r:id="rId17"/>
    <p:sldId id="300" r:id="rId18"/>
    <p:sldId id="287" r:id="rId19"/>
    <p:sldId id="306" r:id="rId20"/>
    <p:sldId id="307" r:id="rId21"/>
    <p:sldId id="308" r:id="rId22"/>
    <p:sldId id="309" r:id="rId23"/>
    <p:sldId id="285" r:id="rId24"/>
    <p:sldId id="286" r:id="rId25"/>
    <p:sldId id="299" r:id="rId26"/>
    <p:sldId id="284" r:id="rId27"/>
    <p:sldId id="296" r:id="rId28"/>
    <p:sldId id="297" r:id="rId29"/>
    <p:sldId id="298" r:id="rId30"/>
    <p:sldId id="288" r:id="rId3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9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0CF1B9C-407E-4716-85D9-27DE18E37687}" type="datetimeFigureOut">
              <a:rPr lang="en-US"/>
              <a:pPr>
                <a:defRPr/>
              </a:pPr>
              <a:t>11/14/2018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388DC20-0EE5-427A-87F9-E12F25877B63}" type="slidenum">
              <a:rPr lang="en-US"/>
              <a:pPr>
                <a:defRPr/>
              </a:pPr>
              <a:t>‹#›</a:t>
            </a:fld>
            <a:endParaRPr lang="en-US"/>
          </a:p>
        </p:txBody>
      </p:sp>
    </p:spTree>
    <p:extLst>
      <p:ext uri="{BB962C8B-B14F-4D97-AF65-F5344CB8AC3E}">
        <p14:creationId xmlns:p14="http://schemas.microsoft.com/office/powerpoint/2010/main" val="10654023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245717D-05F6-41EF-ACF3-6168804DFE70}" type="slidenum">
              <a:rPr lang="en-US" altLang="en-US" smtClean="0"/>
              <a:pPr/>
              <a:t>1</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91F9004-1638-4E92-9A42-4319D96A248C}" type="slidenum">
              <a:rPr lang="en-US" altLang="en-US" smtClean="0"/>
              <a:pPr/>
              <a:t>2</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6691012-892D-47C7-9CD4-92C20A12C7C6}" type="slidenum">
              <a:rPr lang="en-US" altLang="en-US" smtClean="0"/>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8E872EC-AC69-461E-A806-07F0F2EB8DD5}" type="slidenum">
              <a:rPr lang="en-US" altLang="en-US" smtClean="0"/>
              <a:pPr/>
              <a:t>30</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1A566A-599E-4A54-9341-5542B64F300A}" type="slidenum">
              <a:rPr lang="en-US"/>
              <a:pPr>
                <a:defRPr/>
              </a:pPr>
              <a:t>‹#›</a:t>
            </a:fld>
            <a:endParaRPr lang="en-US"/>
          </a:p>
        </p:txBody>
      </p:sp>
    </p:spTree>
    <p:extLst>
      <p:ext uri="{BB962C8B-B14F-4D97-AF65-F5344CB8AC3E}">
        <p14:creationId xmlns:p14="http://schemas.microsoft.com/office/powerpoint/2010/main" val="1572879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F3A047-1773-4881-9F35-D065EE9974AE}" type="slidenum">
              <a:rPr lang="en-US"/>
              <a:pPr>
                <a:defRPr/>
              </a:pPr>
              <a:t>‹#›</a:t>
            </a:fld>
            <a:endParaRPr lang="en-US"/>
          </a:p>
        </p:txBody>
      </p:sp>
    </p:spTree>
    <p:extLst>
      <p:ext uri="{BB962C8B-B14F-4D97-AF65-F5344CB8AC3E}">
        <p14:creationId xmlns:p14="http://schemas.microsoft.com/office/powerpoint/2010/main" val="1840138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840412-D3BE-4BE5-91F4-444DD5286006}" type="slidenum">
              <a:rPr lang="en-US"/>
              <a:pPr>
                <a:defRPr/>
              </a:pPr>
              <a:t>‹#›</a:t>
            </a:fld>
            <a:endParaRPr lang="en-US"/>
          </a:p>
        </p:txBody>
      </p:sp>
    </p:spTree>
    <p:extLst>
      <p:ext uri="{BB962C8B-B14F-4D97-AF65-F5344CB8AC3E}">
        <p14:creationId xmlns:p14="http://schemas.microsoft.com/office/powerpoint/2010/main" val="181588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653B966-C3C6-4189-B15B-C86904AF33C0}" type="slidenum">
              <a:rPr lang="en-US"/>
              <a:pPr>
                <a:defRPr/>
              </a:pPr>
              <a:t>‹#›</a:t>
            </a:fld>
            <a:endParaRPr lang="en-US"/>
          </a:p>
        </p:txBody>
      </p:sp>
    </p:spTree>
    <p:extLst>
      <p:ext uri="{BB962C8B-B14F-4D97-AF65-F5344CB8AC3E}">
        <p14:creationId xmlns:p14="http://schemas.microsoft.com/office/powerpoint/2010/main" val="287198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FEFACB-4BD1-4295-943C-6ECACAD11630}" type="slidenum">
              <a:rPr lang="en-US"/>
              <a:pPr>
                <a:defRPr/>
              </a:pPr>
              <a:t>‹#›</a:t>
            </a:fld>
            <a:endParaRPr lang="en-US"/>
          </a:p>
        </p:txBody>
      </p:sp>
    </p:spTree>
    <p:extLst>
      <p:ext uri="{BB962C8B-B14F-4D97-AF65-F5344CB8AC3E}">
        <p14:creationId xmlns:p14="http://schemas.microsoft.com/office/powerpoint/2010/main" val="3149200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595DF91-665C-4892-BA60-000304360C70}" type="slidenum">
              <a:rPr lang="en-US"/>
              <a:pPr>
                <a:defRPr/>
              </a:pPr>
              <a:t>‹#›</a:t>
            </a:fld>
            <a:endParaRPr lang="en-US"/>
          </a:p>
        </p:txBody>
      </p:sp>
    </p:spTree>
    <p:extLst>
      <p:ext uri="{BB962C8B-B14F-4D97-AF65-F5344CB8AC3E}">
        <p14:creationId xmlns:p14="http://schemas.microsoft.com/office/powerpoint/2010/main" val="2373172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600A48D-C99D-44F6-81EF-26162FBAC86B}" type="slidenum">
              <a:rPr lang="en-US"/>
              <a:pPr>
                <a:defRPr/>
              </a:pPr>
              <a:t>‹#›</a:t>
            </a:fld>
            <a:endParaRPr lang="en-US"/>
          </a:p>
        </p:txBody>
      </p:sp>
    </p:spTree>
    <p:extLst>
      <p:ext uri="{BB962C8B-B14F-4D97-AF65-F5344CB8AC3E}">
        <p14:creationId xmlns:p14="http://schemas.microsoft.com/office/powerpoint/2010/main" val="1108848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5C70ACC-5890-43BD-ABD7-078536D1AC12}" type="slidenum">
              <a:rPr lang="en-US"/>
              <a:pPr>
                <a:defRPr/>
              </a:pPr>
              <a:t>‹#›</a:t>
            </a:fld>
            <a:endParaRPr lang="en-US"/>
          </a:p>
        </p:txBody>
      </p:sp>
    </p:spTree>
    <p:extLst>
      <p:ext uri="{BB962C8B-B14F-4D97-AF65-F5344CB8AC3E}">
        <p14:creationId xmlns:p14="http://schemas.microsoft.com/office/powerpoint/2010/main" val="1972602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573D9AD-783E-4B64-A50B-016A5F910FA3}" type="slidenum">
              <a:rPr lang="en-US"/>
              <a:pPr>
                <a:defRPr/>
              </a:pPr>
              <a:t>‹#›</a:t>
            </a:fld>
            <a:endParaRPr lang="en-US"/>
          </a:p>
        </p:txBody>
      </p:sp>
    </p:spTree>
    <p:extLst>
      <p:ext uri="{BB962C8B-B14F-4D97-AF65-F5344CB8AC3E}">
        <p14:creationId xmlns:p14="http://schemas.microsoft.com/office/powerpoint/2010/main" val="766902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C3A663-E4E8-42FA-8253-DA9FDF24001C}" type="slidenum">
              <a:rPr lang="en-US"/>
              <a:pPr>
                <a:defRPr/>
              </a:pPr>
              <a:t>‹#›</a:t>
            </a:fld>
            <a:endParaRPr lang="en-US"/>
          </a:p>
        </p:txBody>
      </p:sp>
    </p:spTree>
    <p:extLst>
      <p:ext uri="{BB962C8B-B14F-4D97-AF65-F5344CB8AC3E}">
        <p14:creationId xmlns:p14="http://schemas.microsoft.com/office/powerpoint/2010/main" val="2144663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6FF53D5-3795-4664-9963-F191C5428246}" type="slidenum">
              <a:rPr lang="en-US"/>
              <a:pPr>
                <a:defRPr/>
              </a:pPr>
              <a:t>‹#›</a:t>
            </a:fld>
            <a:endParaRPr lang="en-US"/>
          </a:p>
        </p:txBody>
      </p:sp>
    </p:spTree>
    <p:extLst>
      <p:ext uri="{BB962C8B-B14F-4D97-AF65-F5344CB8AC3E}">
        <p14:creationId xmlns:p14="http://schemas.microsoft.com/office/powerpoint/2010/main" val="3956238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3F48F74-6DA8-4136-BE36-BA33682A784C}"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8.wmf"/><Relationship Id="rId11" Type="http://schemas.openxmlformats.org/officeDocument/2006/relationships/image" Target="../media/image11.png"/><Relationship Id="rId5" Type="http://schemas.openxmlformats.org/officeDocument/2006/relationships/oleObject" Target="../embeddings/oleObject5.bin"/><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7.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12.wmf"/></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6.xml"/><Relationship Id="rId4" Type="http://schemas.openxmlformats.org/officeDocument/2006/relationships/image" Target="../media/image1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a:xfrm>
            <a:off x="685800" y="0"/>
            <a:ext cx="7772400" cy="1066800"/>
          </a:xfrm>
        </p:spPr>
        <p:txBody>
          <a:bodyPr/>
          <a:lstStyle/>
          <a:p>
            <a:pPr eaLnBrk="1" hangingPunct="1"/>
            <a:r>
              <a:rPr lang="en-US" altLang="en-US" b="1" smtClean="0"/>
              <a:t>Lesson 10 - 1</a:t>
            </a:r>
          </a:p>
        </p:txBody>
      </p:sp>
      <p:sp>
        <p:nvSpPr>
          <p:cNvPr id="2051" name="Rectangle 5"/>
          <p:cNvSpPr>
            <a:spLocks noGrp="1" noChangeArrowheads="1"/>
          </p:cNvSpPr>
          <p:nvPr>
            <p:ph type="subTitle" idx="1"/>
          </p:nvPr>
        </p:nvSpPr>
        <p:spPr>
          <a:xfrm>
            <a:off x="990600" y="2514600"/>
            <a:ext cx="7162800" cy="1752600"/>
          </a:xfrm>
        </p:spPr>
        <p:txBody>
          <a:bodyPr/>
          <a:lstStyle/>
          <a:p>
            <a:pPr eaLnBrk="1" hangingPunct="1"/>
            <a:r>
              <a:rPr lang="en-US" altLang="en-US" b="1" smtClean="0"/>
              <a:t>Comparing Two Proportions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4175" y="114300"/>
            <a:ext cx="8382000" cy="715963"/>
          </a:xfrm>
        </p:spPr>
        <p:txBody>
          <a:bodyPr/>
          <a:lstStyle/>
          <a:p>
            <a:r>
              <a:rPr lang="en-US" altLang="en-US" sz="3600" b="1" smtClean="0">
                <a:solidFill>
                  <a:schemeClr val="tx1"/>
                </a:solidFill>
              </a:rPr>
              <a:t>Teens and Adults on Social Networks</a:t>
            </a:r>
            <a:endParaRPr lang="en-US" altLang="en-US" sz="3600" smtClean="0">
              <a:solidFill>
                <a:schemeClr val="tx1"/>
              </a:solidFill>
            </a:endParaRPr>
          </a:p>
        </p:txBody>
      </p:sp>
      <p:sp>
        <p:nvSpPr>
          <p:cNvPr id="11267" name="Content Placeholder 2"/>
          <p:cNvSpPr>
            <a:spLocks noGrp="1"/>
          </p:cNvSpPr>
          <p:nvPr>
            <p:ph idx="1"/>
          </p:nvPr>
        </p:nvSpPr>
        <p:spPr>
          <a:xfrm>
            <a:off x="457200" y="1295400"/>
            <a:ext cx="8229600" cy="5105400"/>
          </a:xfrm>
        </p:spPr>
        <p:txBody>
          <a:bodyPr/>
          <a:lstStyle/>
          <a:p>
            <a:pPr marL="0" indent="0">
              <a:buFontTx/>
              <a:buNone/>
            </a:pPr>
            <a:r>
              <a:rPr lang="en-US" altLang="en-US" sz="2400" b="1" smtClean="0"/>
              <a:t>As part of the Pew Internet and American Life Project, researchers conducted two surveys in late 2009. The first survey asked a random sample of 800 U.S. teens about their use of social media and the Internet. A second survey posed similar questions to a random sample of 2253 U.S. adults. In these two studies, 73% of teens and 47% of adults said that they use social-networking sites. </a:t>
            </a:r>
          </a:p>
          <a:p>
            <a:pPr marL="0" indent="0">
              <a:buFontTx/>
              <a:buNone/>
            </a:pPr>
            <a:endParaRPr lang="en-US" altLang="en-US" sz="1800" b="1" smtClean="0"/>
          </a:p>
          <a:p>
            <a:pPr marL="0" indent="0">
              <a:buFontTx/>
              <a:buNone/>
            </a:pPr>
            <a:r>
              <a:rPr lang="en-US" altLang="en-US" sz="2400" b="1" smtClean="0"/>
              <a:t>Use these results to construct and interpret a 95% confidence interval for the difference between the proportion of all U.S. teens and adults who use social-networking sites.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01600" y="76200"/>
            <a:ext cx="8915400" cy="792163"/>
          </a:xfrm>
        </p:spPr>
        <p:txBody>
          <a:bodyPr/>
          <a:lstStyle/>
          <a:p>
            <a:r>
              <a:rPr lang="en-US" altLang="en-US" sz="3600" b="1" smtClean="0">
                <a:solidFill>
                  <a:schemeClr val="tx1"/>
                </a:solidFill>
              </a:rPr>
              <a:t>Teens and Adults on Social Networks</a:t>
            </a:r>
            <a:endParaRPr lang="en-US" altLang="en-US" sz="3600" smtClean="0">
              <a:solidFill>
                <a:schemeClr val="tx1"/>
              </a:solidFill>
            </a:endParaRPr>
          </a:p>
        </p:txBody>
      </p:sp>
      <p:sp>
        <p:nvSpPr>
          <p:cNvPr id="5" name="Rectangle 4"/>
          <p:cNvSpPr>
            <a:spLocks noChangeArrowheads="1"/>
          </p:cNvSpPr>
          <p:nvPr/>
        </p:nvSpPr>
        <p:spPr bwMode="auto">
          <a:xfrm>
            <a:off x="338138" y="1143000"/>
            <a:ext cx="84423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State: </a:t>
            </a:r>
            <a:r>
              <a:rPr lang="en-US" altLang="en-US" sz="1800" b="1"/>
              <a:t>Our parameters of interest are </a:t>
            </a:r>
            <a:br>
              <a:rPr lang="en-US" altLang="en-US" sz="1800" b="1"/>
            </a:br>
            <a:r>
              <a:rPr lang="en-US" altLang="en-US" sz="1800" b="1" i="1"/>
              <a:t>p</a:t>
            </a:r>
            <a:r>
              <a:rPr lang="en-US" altLang="en-US" sz="1800" b="1" i="1" baseline="-25000"/>
              <a:t>1</a:t>
            </a:r>
            <a:r>
              <a:rPr lang="en-US" altLang="en-US" sz="1800" b="1" i="1"/>
              <a:t> </a:t>
            </a:r>
            <a:r>
              <a:rPr lang="en-US" altLang="en-US" sz="1800" b="1"/>
              <a:t>= the proportion of all U.S. teens who use social networking sites and </a:t>
            </a:r>
            <a:r>
              <a:rPr lang="en-US" altLang="en-US" sz="1800" b="1" i="1"/>
              <a:t>p</a:t>
            </a:r>
            <a:r>
              <a:rPr lang="en-US" altLang="en-US" sz="1800" b="1" i="1" baseline="-25000"/>
              <a:t>2</a:t>
            </a:r>
            <a:r>
              <a:rPr lang="en-US" altLang="en-US" sz="1800" b="1" i="1"/>
              <a:t> </a:t>
            </a:r>
            <a:r>
              <a:rPr lang="en-US" altLang="en-US" sz="1800" b="1"/>
              <a:t>= the proportion of all U.S. adults who use social-networking sites. </a:t>
            </a:r>
            <a:br>
              <a:rPr lang="en-US" altLang="en-US" sz="1800" b="1"/>
            </a:br>
            <a:r>
              <a:rPr lang="en-US" altLang="en-US" sz="1800" b="1"/>
              <a:t>We want to estimate the difference </a:t>
            </a:r>
            <a:r>
              <a:rPr lang="en-US" altLang="en-US" sz="1800" b="1" i="1"/>
              <a:t>p</a:t>
            </a:r>
            <a:r>
              <a:rPr lang="en-US" altLang="en-US" sz="1800" b="1" i="1" baseline="-25000"/>
              <a:t>1 </a:t>
            </a:r>
            <a:r>
              <a:rPr lang="en-US" altLang="en-US" sz="1800" b="1" i="1"/>
              <a:t>– p</a:t>
            </a:r>
            <a:r>
              <a:rPr lang="en-US" altLang="en-US" sz="1800" b="1" i="1" baseline="-25000"/>
              <a:t>2</a:t>
            </a:r>
            <a:r>
              <a:rPr lang="en-US" altLang="en-US" sz="1800" b="1" i="1"/>
              <a:t> </a:t>
            </a:r>
            <a:r>
              <a:rPr lang="en-US" altLang="en-US" sz="1800" b="1"/>
              <a:t>at a 95% confidence level.</a:t>
            </a:r>
          </a:p>
        </p:txBody>
      </p:sp>
      <p:sp>
        <p:nvSpPr>
          <p:cNvPr id="6" name="Rectangle 5"/>
          <p:cNvSpPr>
            <a:spLocks noChangeArrowheads="1"/>
          </p:cNvSpPr>
          <p:nvPr/>
        </p:nvSpPr>
        <p:spPr bwMode="auto">
          <a:xfrm>
            <a:off x="304800" y="2514600"/>
            <a:ext cx="8518525"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Plan: </a:t>
            </a:r>
            <a:r>
              <a:rPr lang="en-US" altLang="en-US" sz="1800" b="1"/>
              <a:t>We should use a two-sample z interval for </a:t>
            </a:r>
            <a:r>
              <a:rPr lang="en-US" altLang="en-US" sz="1800" b="1" i="1"/>
              <a:t>p</a:t>
            </a:r>
            <a:r>
              <a:rPr lang="en-US" altLang="en-US" sz="1800" b="1" i="1" baseline="-25000"/>
              <a:t>1 </a:t>
            </a:r>
            <a:r>
              <a:rPr lang="en-US" altLang="en-US" sz="1800" b="1" i="1"/>
              <a:t>– p</a:t>
            </a:r>
            <a:r>
              <a:rPr lang="en-US" altLang="en-US" sz="1800" b="1" i="1" baseline="-25000"/>
              <a:t>2</a:t>
            </a:r>
            <a:r>
              <a:rPr lang="en-US" altLang="en-US" sz="1800" b="1" i="1"/>
              <a:t> </a:t>
            </a:r>
            <a:r>
              <a:rPr lang="en-US" altLang="en-US" sz="1800" b="1"/>
              <a:t>if the conditions are satisfied.</a:t>
            </a:r>
          </a:p>
          <a:p>
            <a:pPr>
              <a:spcBef>
                <a:spcPct val="0"/>
              </a:spcBef>
              <a:buClr>
                <a:srgbClr val="E81F30"/>
              </a:buClr>
              <a:buFont typeface="Wingdings" pitchFamily="2" charset="2"/>
              <a:buChar char="ü"/>
            </a:pPr>
            <a:r>
              <a:rPr lang="en-US" altLang="en-US" sz="1800" b="1"/>
              <a:t> </a:t>
            </a:r>
            <a:r>
              <a:rPr lang="en-US" altLang="en-US" sz="1800" b="1">
                <a:solidFill>
                  <a:srgbClr val="FFC000"/>
                </a:solidFill>
              </a:rPr>
              <a:t>Random:</a:t>
            </a:r>
            <a:r>
              <a:rPr lang="en-US" altLang="en-US" sz="1800" b="1"/>
              <a:t>  The data come from a random sample of 800 U.S. teens and a separate random sample of 2253 U.S. adults.</a:t>
            </a:r>
          </a:p>
          <a:p>
            <a:pPr>
              <a:spcBef>
                <a:spcPct val="0"/>
              </a:spcBef>
              <a:buClr>
                <a:srgbClr val="E81F30"/>
              </a:buClr>
              <a:buFont typeface="Wingdings" pitchFamily="2" charset="2"/>
              <a:buChar char="ü"/>
            </a:pPr>
            <a:r>
              <a:rPr lang="en-US" altLang="en-US" sz="1800" b="1"/>
              <a:t> </a:t>
            </a:r>
            <a:r>
              <a:rPr lang="en-US" altLang="en-US" sz="1800" b="1">
                <a:solidFill>
                  <a:srgbClr val="FFC000"/>
                </a:solidFill>
              </a:rPr>
              <a:t>Independent:</a:t>
            </a:r>
            <a:r>
              <a:rPr lang="en-US" altLang="en-US" sz="1800" b="1"/>
              <a:t>  We clearly have two independent samples—one of teens and one of adults. Individual responses in the two samples also have to be independent. The researchers are sampling without replacement, so we check the 10% condition: there are at least 10(800) = 8000 U.S. teens and at least 10(2253) = 22,530 U.S. adults.</a:t>
            </a:r>
          </a:p>
          <a:p>
            <a:pPr>
              <a:spcBef>
                <a:spcPct val="0"/>
              </a:spcBef>
              <a:buClr>
                <a:srgbClr val="E81F30"/>
              </a:buClr>
              <a:buFont typeface="Wingdings" pitchFamily="2" charset="2"/>
              <a:buChar char="ü"/>
            </a:pPr>
            <a:r>
              <a:rPr lang="en-US" altLang="en-US" sz="1800" b="1"/>
              <a:t> </a:t>
            </a:r>
            <a:r>
              <a:rPr lang="en-US" altLang="en-US" sz="1800" b="1">
                <a:solidFill>
                  <a:srgbClr val="FFC000"/>
                </a:solidFill>
              </a:rPr>
              <a:t>Normal:</a:t>
            </a:r>
            <a:r>
              <a:rPr lang="en-US" altLang="en-US" sz="1800" b="1"/>
              <a:t>  We check the counts of “successes” and “failures” and note the Normal condition is met since they are all at least 10:</a:t>
            </a:r>
          </a:p>
          <a:p>
            <a:pPr>
              <a:spcBef>
                <a:spcPct val="0"/>
              </a:spcBef>
              <a:buFontTx/>
              <a:buNone/>
            </a:pPr>
            <a:endParaRPr lang="en-US" altLang="en-US" sz="1800" b="1"/>
          </a:p>
          <a:p>
            <a:pPr>
              <a:spcBef>
                <a:spcPct val="0"/>
              </a:spcBef>
              <a:buFontTx/>
              <a:buNone/>
            </a:pPr>
            <a:endParaRPr lang="en-US" altLang="en-US" sz="1800" b="1"/>
          </a:p>
          <a:p>
            <a:pPr>
              <a:spcBef>
                <a:spcPct val="0"/>
              </a:spcBef>
              <a:buFontTx/>
              <a:buNone/>
            </a:pPr>
            <a:endParaRPr lang="en-US" altLang="en-US" sz="1800" b="1"/>
          </a:p>
        </p:txBody>
      </p:sp>
      <p:pic>
        <p:nvPicPr>
          <p:cNvPr id="1229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950" y="5791200"/>
            <a:ext cx="76390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1000"/>
                                        <p:tgtEl>
                                          <p:spTgt spid="6">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1000"/>
                                        <p:tgtEl>
                                          <p:spTgt spid="6">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fade">
                                      <p:cBhvr>
                                        <p:cTn id="22" dur="1000"/>
                                        <p:tgtEl>
                                          <p:spTgt spid="6">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fade">
                                      <p:cBhvr>
                                        <p:cTn id="27"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bldLvl="5"/>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01600" y="76200"/>
            <a:ext cx="8915400" cy="792163"/>
          </a:xfrm>
        </p:spPr>
        <p:txBody>
          <a:bodyPr/>
          <a:lstStyle/>
          <a:p>
            <a:r>
              <a:rPr lang="en-US" altLang="en-US" sz="3600" b="1" smtClean="0">
                <a:solidFill>
                  <a:schemeClr val="tx1"/>
                </a:solidFill>
              </a:rPr>
              <a:t>Teens and Adults on Social Networks</a:t>
            </a:r>
            <a:endParaRPr lang="en-US" altLang="en-US" sz="3600" smtClean="0">
              <a:solidFill>
                <a:schemeClr val="tx1"/>
              </a:solidFill>
            </a:endParaRPr>
          </a:p>
        </p:txBody>
      </p:sp>
      <p:pic>
        <p:nvPicPr>
          <p:cNvPr id="1331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209800"/>
            <a:ext cx="7572375"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Rectangle 12"/>
          <p:cNvSpPr>
            <a:spLocks noChangeArrowheads="1"/>
          </p:cNvSpPr>
          <p:nvPr/>
        </p:nvSpPr>
        <p:spPr bwMode="auto">
          <a:xfrm>
            <a:off x="468313" y="954088"/>
            <a:ext cx="8153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Do:  </a:t>
            </a:r>
            <a:r>
              <a:rPr lang="en-US" altLang="en-US" sz="2000" b="1"/>
              <a:t>Since the conditions are satisfied, we can construct a two-sample </a:t>
            </a:r>
            <a:r>
              <a:rPr lang="en-US" altLang="en-US" sz="2000" b="1" i="1"/>
              <a:t>z</a:t>
            </a:r>
            <a:r>
              <a:rPr lang="en-US" altLang="en-US" sz="2000" b="1"/>
              <a:t> interval for the difference </a:t>
            </a:r>
            <a:r>
              <a:rPr lang="en-US" altLang="en-US" sz="2000" b="1" i="1"/>
              <a:t>p</a:t>
            </a:r>
            <a:r>
              <a:rPr lang="en-US" altLang="en-US" sz="2000" b="1" i="1" baseline="-25000"/>
              <a:t>1</a:t>
            </a:r>
            <a:r>
              <a:rPr lang="en-US" altLang="en-US" sz="2000" b="1" i="1"/>
              <a:t> – p</a:t>
            </a:r>
            <a:r>
              <a:rPr lang="en-US" altLang="en-US" sz="2000" b="1" i="1" baseline="-25000"/>
              <a:t>2</a:t>
            </a:r>
            <a:r>
              <a:rPr lang="en-US" altLang="en-US" sz="2000" b="1"/>
              <a:t>.</a:t>
            </a:r>
          </a:p>
        </p:txBody>
      </p:sp>
      <p:sp>
        <p:nvSpPr>
          <p:cNvPr id="8" name="Rectangle 7"/>
          <p:cNvSpPr>
            <a:spLocks noChangeArrowheads="1"/>
          </p:cNvSpPr>
          <p:nvPr/>
        </p:nvSpPr>
        <p:spPr bwMode="auto">
          <a:xfrm>
            <a:off x="396875" y="4278313"/>
            <a:ext cx="8366125" cy="163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Conclude:  </a:t>
            </a:r>
            <a:r>
              <a:rPr lang="en-US" altLang="en-US" sz="2000" b="1"/>
              <a:t>We are 95% confident that the interval from 0.223 to 0.297 captures the true difference in the proportion of all U.S. teens and adults who use social-networking sites. This interval suggests that more teens than adults in the United States engage in social networking by between 22.3 and 29.7 percentage points.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146050"/>
            <a:ext cx="8229600" cy="715963"/>
          </a:xfrm>
        </p:spPr>
        <p:txBody>
          <a:bodyPr/>
          <a:lstStyle/>
          <a:p>
            <a:r>
              <a:rPr lang="en-US" altLang="en-US" sz="3600" b="1" smtClean="0"/>
              <a:t>Example 1</a:t>
            </a:r>
          </a:p>
        </p:txBody>
      </p:sp>
      <p:sp>
        <p:nvSpPr>
          <p:cNvPr id="14339" name="Content Placeholder 2"/>
          <p:cNvSpPr>
            <a:spLocks noGrp="1"/>
          </p:cNvSpPr>
          <p:nvPr>
            <p:ph idx="1"/>
          </p:nvPr>
        </p:nvSpPr>
        <p:spPr>
          <a:xfrm>
            <a:off x="457200" y="990600"/>
            <a:ext cx="8229600" cy="5334000"/>
          </a:xfrm>
        </p:spPr>
        <p:txBody>
          <a:bodyPr/>
          <a:lstStyle/>
          <a:p>
            <a:pPr marL="0" indent="0">
              <a:buFontTx/>
              <a:buNone/>
            </a:pPr>
            <a:r>
              <a:rPr lang="en-US" altLang="en-US" sz="2800" b="1" smtClean="0"/>
              <a:t>A study of the effect of pre-school had on later use of social services revealed the following data.</a:t>
            </a:r>
          </a:p>
          <a:p>
            <a:pPr marL="0" indent="0">
              <a:buFontTx/>
              <a:buNone/>
            </a:pPr>
            <a:endParaRPr lang="en-US" altLang="en-US" sz="2800" b="1" smtClean="0"/>
          </a:p>
          <a:p>
            <a:pPr marL="0" indent="0">
              <a:buFontTx/>
              <a:buNone/>
            </a:pPr>
            <a:endParaRPr lang="en-US" altLang="en-US" sz="2800" b="1" smtClean="0"/>
          </a:p>
          <a:p>
            <a:pPr marL="0" indent="0">
              <a:buFontTx/>
              <a:buNone/>
            </a:pPr>
            <a:endParaRPr lang="en-US" altLang="en-US" sz="2800" b="1" smtClean="0"/>
          </a:p>
          <a:p>
            <a:pPr marL="0" indent="0">
              <a:buFontTx/>
              <a:buNone/>
            </a:pPr>
            <a:endParaRPr lang="en-US" altLang="en-US" sz="2800" b="1" smtClean="0"/>
          </a:p>
          <a:p>
            <a:pPr marL="0" indent="0">
              <a:buFontTx/>
              <a:buNone/>
            </a:pPr>
            <a:r>
              <a:rPr lang="en-US" altLang="en-US" sz="2800" b="1" smtClean="0"/>
              <a:t>Compute a 95% confidence interval on the difference between the control and Pre-school group proportions</a:t>
            </a:r>
          </a:p>
        </p:txBody>
      </p:sp>
      <p:graphicFrame>
        <p:nvGraphicFramePr>
          <p:cNvPr id="4" name="Table 3"/>
          <p:cNvGraphicFramePr>
            <a:graphicFrameLocks noGrp="1"/>
          </p:cNvGraphicFramePr>
          <p:nvPr/>
        </p:nvGraphicFramePr>
        <p:xfrm>
          <a:off x="1160463" y="2562225"/>
          <a:ext cx="6784975" cy="1381166"/>
        </p:xfrm>
        <a:graphic>
          <a:graphicData uri="http://schemas.openxmlformats.org/drawingml/2006/table">
            <a:tbl>
              <a:tblPr firstRow="1" bandRow="1">
                <a:tableStyleId>{5C22544A-7EE6-4342-B048-85BDC9FD1C3A}</a:tableStyleId>
              </a:tblPr>
              <a:tblGrid>
                <a:gridCol w="1427614"/>
                <a:gridCol w="1503821"/>
                <a:gridCol w="1219314"/>
                <a:gridCol w="1219314"/>
                <a:gridCol w="1414912"/>
              </a:tblGrid>
              <a:tr h="639975">
                <a:tc>
                  <a:txBody>
                    <a:bodyPr/>
                    <a:lstStyle/>
                    <a:p>
                      <a:pPr algn="ctr"/>
                      <a:r>
                        <a:rPr lang="en-US" sz="1800" dirty="0" smtClean="0"/>
                        <a:t>Population</a:t>
                      </a:r>
                      <a:endParaRPr lang="en-US" sz="1800" dirty="0"/>
                    </a:p>
                  </a:txBody>
                  <a:tcPr marL="91449" marR="91449" marT="45688" marB="45688" anchor="ctr" anchorCtr="1"/>
                </a:tc>
                <a:tc>
                  <a:txBody>
                    <a:bodyPr/>
                    <a:lstStyle/>
                    <a:p>
                      <a:pPr algn="ctr"/>
                      <a:r>
                        <a:rPr lang="en-US" sz="1800" dirty="0" smtClean="0"/>
                        <a:t>Description</a:t>
                      </a:r>
                      <a:endParaRPr lang="en-US" sz="1800" dirty="0"/>
                    </a:p>
                  </a:txBody>
                  <a:tcPr marL="91449" marR="91449" marT="45688" marB="45688" anchor="ctr" anchorCtr="1"/>
                </a:tc>
                <a:tc>
                  <a:txBody>
                    <a:bodyPr/>
                    <a:lstStyle/>
                    <a:p>
                      <a:pPr algn="ctr"/>
                      <a:r>
                        <a:rPr lang="en-US" sz="1800" dirty="0" smtClean="0"/>
                        <a:t>Sample </a:t>
                      </a:r>
                      <a:br>
                        <a:rPr lang="en-US" sz="1800" dirty="0" smtClean="0"/>
                      </a:br>
                      <a:r>
                        <a:rPr lang="en-US" sz="1800" dirty="0" smtClean="0"/>
                        <a:t>Size</a:t>
                      </a:r>
                      <a:endParaRPr lang="en-US" sz="1800" dirty="0"/>
                    </a:p>
                  </a:txBody>
                  <a:tcPr marL="91449" marR="91449" marT="45688" marB="45688" anchor="ctr" anchorCtr="1"/>
                </a:tc>
                <a:tc>
                  <a:txBody>
                    <a:bodyPr/>
                    <a:lstStyle/>
                    <a:p>
                      <a:pPr algn="ctr"/>
                      <a:r>
                        <a:rPr lang="en-US" sz="1800" dirty="0" smtClean="0"/>
                        <a:t>Social</a:t>
                      </a:r>
                      <a:br>
                        <a:rPr lang="en-US" sz="1800" dirty="0" smtClean="0"/>
                      </a:br>
                      <a:r>
                        <a:rPr lang="en-US" sz="1800" dirty="0" smtClean="0"/>
                        <a:t>Service</a:t>
                      </a:r>
                      <a:endParaRPr lang="en-US" sz="1800" dirty="0"/>
                    </a:p>
                  </a:txBody>
                  <a:tcPr marL="91449" marR="91449" marT="45688" marB="45688" anchor="ctr" anchorCtr="1"/>
                </a:tc>
                <a:tc>
                  <a:txBody>
                    <a:bodyPr/>
                    <a:lstStyle/>
                    <a:p>
                      <a:pPr algn="ctr"/>
                      <a:r>
                        <a:rPr lang="en-US" sz="1800" dirty="0" smtClean="0"/>
                        <a:t>Proportion</a:t>
                      </a:r>
                      <a:endParaRPr lang="en-US" sz="1800" dirty="0"/>
                    </a:p>
                  </a:txBody>
                  <a:tcPr marL="91449" marR="91449" marT="45688" marB="45688" anchor="ctr" anchorCtr="1"/>
                </a:tc>
              </a:tr>
              <a:tr h="370575">
                <a:tc>
                  <a:txBody>
                    <a:bodyPr/>
                    <a:lstStyle/>
                    <a:p>
                      <a:pPr algn="ctr"/>
                      <a:r>
                        <a:rPr lang="en-US" sz="1800" dirty="0" smtClean="0"/>
                        <a:t>1</a:t>
                      </a:r>
                      <a:endParaRPr lang="en-US" sz="1800" dirty="0"/>
                    </a:p>
                  </a:txBody>
                  <a:tcPr marL="91449" marR="91449" marT="45688" marB="45688"/>
                </a:tc>
                <a:tc>
                  <a:txBody>
                    <a:bodyPr/>
                    <a:lstStyle/>
                    <a:p>
                      <a:pPr algn="ctr"/>
                      <a:r>
                        <a:rPr lang="en-US" sz="1800" dirty="0" smtClean="0"/>
                        <a:t>Control</a:t>
                      </a:r>
                      <a:endParaRPr lang="en-US" sz="1800" dirty="0"/>
                    </a:p>
                  </a:txBody>
                  <a:tcPr marL="91449" marR="91449" marT="45688" marB="45688"/>
                </a:tc>
                <a:tc>
                  <a:txBody>
                    <a:bodyPr/>
                    <a:lstStyle/>
                    <a:p>
                      <a:pPr algn="ctr"/>
                      <a:r>
                        <a:rPr lang="en-US" sz="1800" dirty="0" smtClean="0"/>
                        <a:t>61</a:t>
                      </a:r>
                      <a:endParaRPr lang="en-US" sz="1800" dirty="0"/>
                    </a:p>
                  </a:txBody>
                  <a:tcPr marL="91449" marR="91449" marT="45688" marB="45688"/>
                </a:tc>
                <a:tc>
                  <a:txBody>
                    <a:bodyPr/>
                    <a:lstStyle/>
                    <a:p>
                      <a:pPr algn="ctr"/>
                      <a:r>
                        <a:rPr lang="en-US" sz="1800" dirty="0" smtClean="0"/>
                        <a:t>49</a:t>
                      </a:r>
                      <a:endParaRPr lang="en-US" sz="1800" dirty="0"/>
                    </a:p>
                  </a:txBody>
                  <a:tcPr marL="91449" marR="91449" marT="45688" marB="45688"/>
                </a:tc>
                <a:tc>
                  <a:txBody>
                    <a:bodyPr/>
                    <a:lstStyle/>
                    <a:p>
                      <a:pPr algn="ctr"/>
                      <a:r>
                        <a:rPr lang="en-US" sz="1800" dirty="0" smtClean="0"/>
                        <a:t>0.803</a:t>
                      </a:r>
                      <a:endParaRPr lang="en-US" sz="1800" dirty="0"/>
                    </a:p>
                  </a:txBody>
                  <a:tcPr marL="91449" marR="91449" marT="45688" marB="45688"/>
                </a:tc>
              </a:tr>
              <a:tr h="370575">
                <a:tc>
                  <a:txBody>
                    <a:bodyPr/>
                    <a:lstStyle/>
                    <a:p>
                      <a:pPr algn="ctr"/>
                      <a:r>
                        <a:rPr lang="en-US" sz="1800" dirty="0" smtClean="0"/>
                        <a:t>2</a:t>
                      </a:r>
                      <a:endParaRPr lang="en-US" sz="1800" dirty="0"/>
                    </a:p>
                  </a:txBody>
                  <a:tcPr marL="91449" marR="91449" marT="45688" marB="45688"/>
                </a:tc>
                <a:tc>
                  <a:txBody>
                    <a:bodyPr/>
                    <a:lstStyle/>
                    <a:p>
                      <a:pPr algn="ctr"/>
                      <a:r>
                        <a:rPr lang="en-US" sz="1800" dirty="0" smtClean="0"/>
                        <a:t>Preschool</a:t>
                      </a:r>
                      <a:endParaRPr lang="en-US" sz="1800" dirty="0"/>
                    </a:p>
                  </a:txBody>
                  <a:tcPr marL="91449" marR="91449" marT="45688" marB="45688"/>
                </a:tc>
                <a:tc>
                  <a:txBody>
                    <a:bodyPr/>
                    <a:lstStyle/>
                    <a:p>
                      <a:pPr algn="ctr"/>
                      <a:r>
                        <a:rPr lang="en-US" sz="1800" dirty="0" smtClean="0"/>
                        <a:t>62</a:t>
                      </a:r>
                      <a:endParaRPr lang="en-US" sz="1800" dirty="0"/>
                    </a:p>
                  </a:txBody>
                  <a:tcPr marL="91449" marR="91449" marT="45688" marB="45688"/>
                </a:tc>
                <a:tc>
                  <a:txBody>
                    <a:bodyPr/>
                    <a:lstStyle/>
                    <a:p>
                      <a:pPr algn="ctr"/>
                      <a:r>
                        <a:rPr lang="en-US" sz="1800" dirty="0" smtClean="0"/>
                        <a:t>38</a:t>
                      </a:r>
                      <a:endParaRPr lang="en-US" sz="1800" dirty="0"/>
                    </a:p>
                  </a:txBody>
                  <a:tcPr marL="91449" marR="91449" marT="45688" marB="45688"/>
                </a:tc>
                <a:tc>
                  <a:txBody>
                    <a:bodyPr/>
                    <a:lstStyle/>
                    <a:p>
                      <a:pPr algn="ctr"/>
                      <a:r>
                        <a:rPr lang="en-US" sz="1800" dirty="0" smtClean="0"/>
                        <a:t>0.613</a:t>
                      </a:r>
                      <a:endParaRPr lang="en-US" sz="1800" dirty="0"/>
                    </a:p>
                  </a:txBody>
                  <a:tcPr marL="91449" marR="91449" marT="45688" marB="45688"/>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46050"/>
            <a:ext cx="8229600" cy="715963"/>
          </a:xfrm>
        </p:spPr>
        <p:txBody>
          <a:bodyPr/>
          <a:lstStyle/>
          <a:p>
            <a:r>
              <a:rPr lang="en-US" altLang="en-US" sz="3600" b="1" smtClean="0"/>
              <a:t>Example 1 cont</a:t>
            </a:r>
          </a:p>
        </p:txBody>
      </p:sp>
      <p:sp>
        <p:nvSpPr>
          <p:cNvPr id="15363" name="Content Placeholder 2"/>
          <p:cNvSpPr>
            <a:spLocks noGrp="1"/>
          </p:cNvSpPr>
          <p:nvPr>
            <p:ph idx="1"/>
          </p:nvPr>
        </p:nvSpPr>
        <p:spPr>
          <a:xfrm>
            <a:off x="304800" y="2362200"/>
            <a:ext cx="8534400" cy="3962400"/>
          </a:xfrm>
        </p:spPr>
        <p:txBody>
          <a:bodyPr/>
          <a:lstStyle/>
          <a:p>
            <a:pPr marL="0" indent="0">
              <a:buFontTx/>
              <a:buNone/>
            </a:pPr>
            <a:r>
              <a:rPr lang="en-US" altLang="en-US" sz="2400" b="1" smtClean="0"/>
              <a:t>Conditions:  SRS          Normality                 Independence</a:t>
            </a:r>
          </a:p>
          <a:p>
            <a:pPr marL="0" indent="0">
              <a:buFontTx/>
              <a:buNone/>
            </a:pPr>
            <a:endParaRPr lang="en-US" altLang="en-US" sz="2400" b="1" smtClean="0"/>
          </a:p>
          <a:p>
            <a:pPr marL="0" indent="0">
              <a:buFontTx/>
              <a:buNone/>
            </a:pPr>
            <a:endParaRPr lang="en-US" altLang="en-US" sz="2400" b="1" smtClean="0"/>
          </a:p>
          <a:p>
            <a:pPr marL="0" indent="0">
              <a:buFontTx/>
              <a:buNone/>
            </a:pPr>
            <a:endParaRPr lang="en-US" altLang="en-US" sz="2400" b="1" smtClean="0"/>
          </a:p>
          <a:p>
            <a:pPr marL="0" indent="0">
              <a:buFontTx/>
              <a:buNone/>
            </a:pPr>
            <a:r>
              <a:rPr lang="en-US" altLang="en-US" sz="2400" b="1" smtClean="0"/>
              <a:t>Calculations:</a:t>
            </a:r>
          </a:p>
          <a:p>
            <a:pPr marL="0" indent="0">
              <a:buFontTx/>
              <a:buNone/>
            </a:pPr>
            <a:endParaRPr lang="en-US" altLang="en-US" sz="2400" b="1" smtClean="0"/>
          </a:p>
          <a:p>
            <a:pPr marL="0" indent="0">
              <a:buFontTx/>
              <a:buNone/>
            </a:pPr>
            <a:endParaRPr lang="en-US" altLang="en-US" sz="2400" b="1" smtClean="0"/>
          </a:p>
          <a:p>
            <a:pPr marL="0" indent="0">
              <a:buFontTx/>
              <a:buNone/>
            </a:pPr>
            <a:r>
              <a:rPr lang="en-US" altLang="en-US" sz="2400" b="1" smtClean="0"/>
              <a:t>Conclusion:</a:t>
            </a:r>
          </a:p>
        </p:txBody>
      </p:sp>
      <p:graphicFrame>
        <p:nvGraphicFramePr>
          <p:cNvPr id="4" name="Table 3"/>
          <p:cNvGraphicFramePr>
            <a:graphicFrameLocks noGrp="1"/>
          </p:cNvGraphicFramePr>
          <p:nvPr/>
        </p:nvGraphicFramePr>
        <p:xfrm>
          <a:off x="1166813" y="890588"/>
          <a:ext cx="6784975" cy="1381166"/>
        </p:xfrm>
        <a:graphic>
          <a:graphicData uri="http://schemas.openxmlformats.org/drawingml/2006/table">
            <a:tbl>
              <a:tblPr firstRow="1" bandRow="1">
                <a:tableStyleId>{5C22544A-7EE6-4342-B048-85BDC9FD1C3A}</a:tableStyleId>
              </a:tblPr>
              <a:tblGrid>
                <a:gridCol w="1427614"/>
                <a:gridCol w="1503821"/>
                <a:gridCol w="1219314"/>
                <a:gridCol w="1219314"/>
                <a:gridCol w="1414912"/>
              </a:tblGrid>
              <a:tr h="639975">
                <a:tc>
                  <a:txBody>
                    <a:bodyPr/>
                    <a:lstStyle/>
                    <a:p>
                      <a:pPr algn="ctr"/>
                      <a:r>
                        <a:rPr lang="en-US" sz="1800" dirty="0" smtClean="0"/>
                        <a:t>Population</a:t>
                      </a:r>
                      <a:endParaRPr lang="en-US" sz="1800" dirty="0"/>
                    </a:p>
                  </a:txBody>
                  <a:tcPr marL="91449" marR="91449" marT="45688" marB="45688" anchor="ctr" anchorCtr="1"/>
                </a:tc>
                <a:tc>
                  <a:txBody>
                    <a:bodyPr/>
                    <a:lstStyle/>
                    <a:p>
                      <a:pPr algn="ctr"/>
                      <a:r>
                        <a:rPr lang="en-US" sz="1800" dirty="0" smtClean="0"/>
                        <a:t>Description</a:t>
                      </a:r>
                      <a:endParaRPr lang="en-US" sz="1800" dirty="0"/>
                    </a:p>
                  </a:txBody>
                  <a:tcPr marL="91449" marR="91449" marT="45688" marB="45688" anchor="ctr" anchorCtr="1"/>
                </a:tc>
                <a:tc>
                  <a:txBody>
                    <a:bodyPr/>
                    <a:lstStyle/>
                    <a:p>
                      <a:pPr algn="ctr"/>
                      <a:r>
                        <a:rPr lang="en-US" sz="1800" dirty="0" smtClean="0"/>
                        <a:t>Sample </a:t>
                      </a:r>
                      <a:br>
                        <a:rPr lang="en-US" sz="1800" dirty="0" smtClean="0"/>
                      </a:br>
                      <a:r>
                        <a:rPr lang="en-US" sz="1800" dirty="0" smtClean="0"/>
                        <a:t>Size</a:t>
                      </a:r>
                      <a:endParaRPr lang="en-US" sz="1800" dirty="0"/>
                    </a:p>
                  </a:txBody>
                  <a:tcPr marL="91449" marR="91449" marT="45688" marB="45688" anchor="ctr" anchorCtr="1"/>
                </a:tc>
                <a:tc>
                  <a:txBody>
                    <a:bodyPr/>
                    <a:lstStyle/>
                    <a:p>
                      <a:pPr algn="ctr"/>
                      <a:r>
                        <a:rPr lang="en-US" sz="1800" dirty="0" smtClean="0"/>
                        <a:t>Social</a:t>
                      </a:r>
                      <a:br>
                        <a:rPr lang="en-US" sz="1800" dirty="0" smtClean="0"/>
                      </a:br>
                      <a:r>
                        <a:rPr lang="en-US" sz="1800" dirty="0" smtClean="0"/>
                        <a:t>Service</a:t>
                      </a:r>
                      <a:endParaRPr lang="en-US" sz="1800" dirty="0"/>
                    </a:p>
                  </a:txBody>
                  <a:tcPr marL="91449" marR="91449" marT="45688" marB="45688" anchor="ctr" anchorCtr="1"/>
                </a:tc>
                <a:tc>
                  <a:txBody>
                    <a:bodyPr/>
                    <a:lstStyle/>
                    <a:p>
                      <a:pPr algn="ctr"/>
                      <a:r>
                        <a:rPr lang="en-US" sz="1800" dirty="0" smtClean="0"/>
                        <a:t>Proportion</a:t>
                      </a:r>
                      <a:endParaRPr lang="en-US" sz="1800" dirty="0"/>
                    </a:p>
                  </a:txBody>
                  <a:tcPr marL="91449" marR="91449" marT="45688" marB="45688" anchor="ctr" anchorCtr="1"/>
                </a:tc>
              </a:tr>
              <a:tr h="370575">
                <a:tc>
                  <a:txBody>
                    <a:bodyPr/>
                    <a:lstStyle/>
                    <a:p>
                      <a:pPr algn="ctr"/>
                      <a:r>
                        <a:rPr lang="en-US" sz="1800" dirty="0" smtClean="0"/>
                        <a:t>1</a:t>
                      </a:r>
                      <a:endParaRPr lang="en-US" sz="1800" dirty="0"/>
                    </a:p>
                  </a:txBody>
                  <a:tcPr marL="91449" marR="91449" marT="45688" marB="45688"/>
                </a:tc>
                <a:tc>
                  <a:txBody>
                    <a:bodyPr/>
                    <a:lstStyle/>
                    <a:p>
                      <a:pPr algn="ctr"/>
                      <a:r>
                        <a:rPr lang="en-US" sz="1800" dirty="0" smtClean="0"/>
                        <a:t>Control</a:t>
                      </a:r>
                      <a:endParaRPr lang="en-US" sz="1800" dirty="0"/>
                    </a:p>
                  </a:txBody>
                  <a:tcPr marL="91449" marR="91449" marT="45688" marB="45688"/>
                </a:tc>
                <a:tc>
                  <a:txBody>
                    <a:bodyPr/>
                    <a:lstStyle/>
                    <a:p>
                      <a:pPr algn="ctr"/>
                      <a:r>
                        <a:rPr lang="en-US" sz="1800" dirty="0" smtClean="0"/>
                        <a:t>61</a:t>
                      </a:r>
                      <a:endParaRPr lang="en-US" sz="1800" dirty="0"/>
                    </a:p>
                  </a:txBody>
                  <a:tcPr marL="91449" marR="91449" marT="45688" marB="45688"/>
                </a:tc>
                <a:tc>
                  <a:txBody>
                    <a:bodyPr/>
                    <a:lstStyle/>
                    <a:p>
                      <a:pPr algn="ctr"/>
                      <a:r>
                        <a:rPr lang="en-US" sz="1800" dirty="0" smtClean="0"/>
                        <a:t>49</a:t>
                      </a:r>
                      <a:endParaRPr lang="en-US" sz="1800" dirty="0"/>
                    </a:p>
                  </a:txBody>
                  <a:tcPr marL="91449" marR="91449" marT="45688" marB="45688"/>
                </a:tc>
                <a:tc>
                  <a:txBody>
                    <a:bodyPr/>
                    <a:lstStyle/>
                    <a:p>
                      <a:pPr algn="ctr"/>
                      <a:r>
                        <a:rPr lang="en-US" sz="1800" dirty="0" smtClean="0"/>
                        <a:t>0.803</a:t>
                      </a:r>
                      <a:endParaRPr lang="en-US" sz="1800" dirty="0"/>
                    </a:p>
                  </a:txBody>
                  <a:tcPr marL="91449" marR="91449" marT="45688" marB="45688"/>
                </a:tc>
              </a:tr>
              <a:tr h="370575">
                <a:tc>
                  <a:txBody>
                    <a:bodyPr/>
                    <a:lstStyle/>
                    <a:p>
                      <a:pPr algn="ctr"/>
                      <a:r>
                        <a:rPr lang="en-US" sz="1800" dirty="0" smtClean="0"/>
                        <a:t>2</a:t>
                      </a:r>
                      <a:endParaRPr lang="en-US" sz="1800" dirty="0"/>
                    </a:p>
                  </a:txBody>
                  <a:tcPr marL="91449" marR="91449" marT="45688" marB="45688"/>
                </a:tc>
                <a:tc>
                  <a:txBody>
                    <a:bodyPr/>
                    <a:lstStyle/>
                    <a:p>
                      <a:pPr algn="ctr"/>
                      <a:r>
                        <a:rPr lang="en-US" sz="1800" dirty="0" smtClean="0"/>
                        <a:t>Preschool</a:t>
                      </a:r>
                      <a:endParaRPr lang="en-US" sz="1800" dirty="0"/>
                    </a:p>
                  </a:txBody>
                  <a:tcPr marL="91449" marR="91449" marT="45688" marB="45688"/>
                </a:tc>
                <a:tc>
                  <a:txBody>
                    <a:bodyPr/>
                    <a:lstStyle/>
                    <a:p>
                      <a:pPr algn="ctr"/>
                      <a:r>
                        <a:rPr lang="en-US" sz="1800" dirty="0" smtClean="0"/>
                        <a:t>62</a:t>
                      </a:r>
                      <a:endParaRPr lang="en-US" sz="1800" dirty="0"/>
                    </a:p>
                  </a:txBody>
                  <a:tcPr marL="91449" marR="91449" marT="45688" marB="45688"/>
                </a:tc>
                <a:tc>
                  <a:txBody>
                    <a:bodyPr/>
                    <a:lstStyle/>
                    <a:p>
                      <a:pPr algn="ctr"/>
                      <a:r>
                        <a:rPr lang="en-US" sz="1800" dirty="0" smtClean="0"/>
                        <a:t>38</a:t>
                      </a:r>
                      <a:endParaRPr lang="en-US" sz="1800" dirty="0"/>
                    </a:p>
                  </a:txBody>
                  <a:tcPr marL="91449" marR="91449" marT="45688" marB="45688"/>
                </a:tc>
                <a:tc>
                  <a:txBody>
                    <a:bodyPr/>
                    <a:lstStyle/>
                    <a:p>
                      <a:pPr algn="ctr"/>
                      <a:r>
                        <a:rPr lang="en-US" sz="1800" dirty="0" smtClean="0"/>
                        <a:t>0.613</a:t>
                      </a:r>
                      <a:endParaRPr lang="en-US" sz="1800" dirty="0"/>
                    </a:p>
                  </a:txBody>
                  <a:tcPr marL="91449" marR="91449" marT="45688" marB="45688"/>
                </a:tc>
              </a:tr>
            </a:tbl>
          </a:graphicData>
        </a:graphic>
      </p:graphicFrame>
      <p:sp>
        <p:nvSpPr>
          <p:cNvPr id="5" name="TextBox 4"/>
          <p:cNvSpPr txBox="1">
            <a:spLocks noChangeArrowheads="1"/>
          </p:cNvSpPr>
          <p:nvPr/>
        </p:nvSpPr>
        <p:spPr bwMode="auto">
          <a:xfrm>
            <a:off x="838200" y="3048000"/>
            <a:ext cx="13128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a:solidFill>
                  <a:srgbClr val="FFFF00"/>
                </a:solidFill>
              </a:rPr>
              <a:t>Assumed</a:t>
            </a:r>
            <a:br>
              <a:rPr lang="en-US" altLang="en-US" sz="1800" b="1">
                <a:solidFill>
                  <a:srgbClr val="FFFF00"/>
                </a:solidFill>
              </a:rPr>
            </a:br>
            <a:r>
              <a:rPr lang="en-US" altLang="en-US" sz="1800" b="1">
                <a:solidFill>
                  <a:srgbClr val="FFFF00"/>
                </a:solidFill>
              </a:rPr>
              <a:t>CAUTION!</a:t>
            </a:r>
          </a:p>
        </p:txBody>
      </p:sp>
      <p:sp>
        <p:nvSpPr>
          <p:cNvPr id="6" name="TextBox 5"/>
          <p:cNvSpPr txBox="1">
            <a:spLocks noChangeArrowheads="1"/>
          </p:cNvSpPr>
          <p:nvPr/>
        </p:nvSpPr>
        <p:spPr bwMode="auto">
          <a:xfrm>
            <a:off x="2701925" y="3048000"/>
            <a:ext cx="36544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a:solidFill>
                  <a:srgbClr val="FFFF00"/>
                </a:solidFill>
              </a:rPr>
              <a:t>n</a:t>
            </a:r>
            <a:r>
              <a:rPr lang="en-US" altLang="en-US" sz="1800" b="1" baseline="-25000">
                <a:solidFill>
                  <a:srgbClr val="FFFF00"/>
                </a:solidFill>
              </a:rPr>
              <a:t>1</a:t>
            </a:r>
            <a:r>
              <a:rPr lang="en-US" altLang="en-US" sz="1800" b="1">
                <a:solidFill>
                  <a:srgbClr val="FFFF00"/>
                </a:solidFill>
              </a:rPr>
              <a:t>p</a:t>
            </a:r>
            <a:r>
              <a:rPr lang="en-US" altLang="en-US" sz="1800" b="1" baseline="-25000">
                <a:solidFill>
                  <a:srgbClr val="FFFF00"/>
                </a:solidFill>
              </a:rPr>
              <a:t>1</a:t>
            </a:r>
            <a:r>
              <a:rPr lang="en-US" altLang="en-US" sz="1800" b="1">
                <a:solidFill>
                  <a:srgbClr val="FFFF00"/>
                </a:solidFill>
              </a:rPr>
              <a:t> = 49 &gt; 10   n</a:t>
            </a:r>
            <a:r>
              <a:rPr lang="en-US" altLang="en-US" sz="1800" b="1" baseline="-25000">
                <a:solidFill>
                  <a:srgbClr val="FFFF00"/>
                </a:solidFill>
              </a:rPr>
              <a:t>1</a:t>
            </a:r>
            <a:r>
              <a:rPr lang="en-US" altLang="en-US" sz="1800" b="1">
                <a:solidFill>
                  <a:srgbClr val="FFFF00"/>
                </a:solidFill>
              </a:rPr>
              <a:t>(1-p</a:t>
            </a:r>
            <a:r>
              <a:rPr lang="en-US" altLang="en-US" sz="1800" b="1" baseline="-25000">
                <a:solidFill>
                  <a:srgbClr val="FFFF00"/>
                </a:solidFill>
              </a:rPr>
              <a:t>1</a:t>
            </a:r>
            <a:r>
              <a:rPr lang="en-US" altLang="en-US" sz="1800" b="1">
                <a:solidFill>
                  <a:srgbClr val="FFFF00"/>
                </a:solidFill>
              </a:rPr>
              <a:t>) = 12 &gt;10</a:t>
            </a:r>
          </a:p>
          <a:p>
            <a:pPr algn="ctr">
              <a:spcBef>
                <a:spcPct val="0"/>
              </a:spcBef>
              <a:buFontTx/>
              <a:buNone/>
            </a:pPr>
            <a:r>
              <a:rPr lang="en-US" altLang="en-US" sz="1800" b="1">
                <a:solidFill>
                  <a:srgbClr val="FFFF00"/>
                </a:solidFill>
              </a:rPr>
              <a:t>n</a:t>
            </a:r>
            <a:r>
              <a:rPr lang="en-US" altLang="en-US" sz="1800" b="1" baseline="-25000">
                <a:solidFill>
                  <a:srgbClr val="FFFF00"/>
                </a:solidFill>
              </a:rPr>
              <a:t>2</a:t>
            </a:r>
            <a:r>
              <a:rPr lang="en-US" altLang="en-US" sz="1800" b="1">
                <a:solidFill>
                  <a:srgbClr val="FFFF00"/>
                </a:solidFill>
              </a:rPr>
              <a:t>p</a:t>
            </a:r>
            <a:r>
              <a:rPr lang="en-US" altLang="en-US" sz="1800" b="1" baseline="-25000">
                <a:solidFill>
                  <a:srgbClr val="FFFF00"/>
                </a:solidFill>
              </a:rPr>
              <a:t>2</a:t>
            </a:r>
            <a:r>
              <a:rPr lang="en-US" altLang="en-US" sz="1800" b="1">
                <a:solidFill>
                  <a:srgbClr val="FFFF00"/>
                </a:solidFill>
              </a:rPr>
              <a:t> = 38 &gt; 10   n</a:t>
            </a:r>
            <a:r>
              <a:rPr lang="en-US" altLang="en-US" sz="1800" b="1" baseline="-25000">
                <a:solidFill>
                  <a:srgbClr val="FFFF00"/>
                </a:solidFill>
              </a:rPr>
              <a:t>2</a:t>
            </a:r>
            <a:r>
              <a:rPr lang="en-US" altLang="en-US" sz="1800" b="1">
                <a:solidFill>
                  <a:srgbClr val="FFFF00"/>
                </a:solidFill>
              </a:rPr>
              <a:t>(1-p</a:t>
            </a:r>
            <a:r>
              <a:rPr lang="en-US" altLang="en-US" sz="1800" b="1" baseline="-25000">
                <a:solidFill>
                  <a:srgbClr val="FFFF00"/>
                </a:solidFill>
              </a:rPr>
              <a:t>2</a:t>
            </a:r>
            <a:r>
              <a:rPr lang="en-US" altLang="en-US" sz="1800" b="1">
                <a:solidFill>
                  <a:srgbClr val="FFFF00"/>
                </a:solidFill>
              </a:rPr>
              <a:t>) = 24 &gt;10</a:t>
            </a:r>
          </a:p>
        </p:txBody>
      </p:sp>
      <p:sp>
        <p:nvSpPr>
          <p:cNvPr id="7" name="TextBox 6"/>
          <p:cNvSpPr txBox="1">
            <a:spLocks noChangeArrowheads="1"/>
          </p:cNvSpPr>
          <p:nvPr/>
        </p:nvSpPr>
        <p:spPr bwMode="auto">
          <a:xfrm>
            <a:off x="6858000" y="3048000"/>
            <a:ext cx="17494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a:solidFill>
                  <a:srgbClr val="FFFF00"/>
                </a:solidFill>
              </a:rPr>
              <a:t>Ni &gt; 620 </a:t>
            </a:r>
            <a:br>
              <a:rPr lang="en-US" altLang="en-US" sz="1800" b="1">
                <a:solidFill>
                  <a:srgbClr val="FFFF00"/>
                </a:solidFill>
              </a:rPr>
            </a:br>
            <a:r>
              <a:rPr lang="en-US" altLang="en-US" sz="1800" b="1">
                <a:solidFill>
                  <a:srgbClr val="FFFF00"/>
                </a:solidFill>
              </a:rPr>
              <a:t>(kids that age)</a:t>
            </a:r>
          </a:p>
        </p:txBody>
      </p:sp>
      <p:sp>
        <p:nvSpPr>
          <p:cNvPr id="8" name="TextBox 7"/>
          <p:cNvSpPr txBox="1">
            <a:spLocks noChangeArrowheads="1"/>
          </p:cNvSpPr>
          <p:nvPr/>
        </p:nvSpPr>
        <p:spPr bwMode="auto">
          <a:xfrm>
            <a:off x="157163" y="4724400"/>
            <a:ext cx="6273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2000" b="1">
                <a:solidFill>
                  <a:srgbClr val="FFFF00"/>
                </a:solidFill>
              </a:rPr>
              <a:t>2 proportion z-interval</a:t>
            </a:r>
          </a:p>
          <a:p>
            <a:pPr algn="ctr">
              <a:spcBef>
                <a:spcPct val="0"/>
              </a:spcBef>
              <a:buFontTx/>
              <a:buNone/>
            </a:pPr>
            <a:r>
              <a:rPr lang="en-US" altLang="en-US" sz="2000" b="1">
                <a:solidFill>
                  <a:srgbClr val="FFFF00"/>
                </a:solidFill>
              </a:rPr>
              <a:t>Using our calculator we get:     (0.03337 , 0.34738) </a:t>
            </a:r>
          </a:p>
        </p:txBody>
      </p:sp>
      <p:sp>
        <p:nvSpPr>
          <p:cNvPr id="9" name="TextBox 8"/>
          <p:cNvSpPr txBox="1"/>
          <p:nvPr/>
        </p:nvSpPr>
        <p:spPr>
          <a:xfrm>
            <a:off x="457200" y="5842000"/>
            <a:ext cx="8382000" cy="1016000"/>
          </a:xfrm>
          <a:prstGeom prst="rect">
            <a:avLst/>
          </a:prstGeom>
          <a:noFill/>
        </p:spPr>
        <p:txBody>
          <a:bodyPr>
            <a:spAutoFit/>
          </a:bodyPr>
          <a:lstStyle/>
          <a:p>
            <a:pPr>
              <a:defRPr/>
            </a:pPr>
            <a:r>
              <a:rPr lang="en-US" sz="2000" b="1" dirty="0">
                <a:solidFill>
                  <a:srgbClr val="FFFF00"/>
                </a:solidFill>
              </a:rPr>
              <a:t>The method used to generate this interval, (0.0337 , 0.34738), will on average capture the true difference between population proportions 95% of the time.  </a:t>
            </a:r>
            <a:r>
              <a:rPr lang="en-US" sz="2000" b="1" dirty="0">
                <a:solidFill>
                  <a:schemeClr val="accent2">
                    <a:lumMod val="40000"/>
                    <a:lumOff val="60000"/>
                  </a:schemeClr>
                </a:solidFill>
              </a:rPr>
              <a:t>Since it does not include 0, then they are different.</a:t>
            </a:r>
          </a:p>
        </p:txBody>
      </p:sp>
      <p:grpSp>
        <p:nvGrpSpPr>
          <p:cNvPr id="2" name="Group 9"/>
          <p:cNvGrpSpPr>
            <a:grpSpLocks/>
          </p:cNvGrpSpPr>
          <p:nvPr/>
        </p:nvGrpSpPr>
        <p:grpSpPr bwMode="auto">
          <a:xfrm>
            <a:off x="2514600" y="4073525"/>
            <a:ext cx="6477000" cy="879475"/>
            <a:chOff x="2514600" y="2170113"/>
            <a:chExt cx="6477000" cy="880209"/>
          </a:xfrm>
        </p:grpSpPr>
        <p:sp>
          <p:nvSpPr>
            <p:cNvPr id="11" name="Text Box 4"/>
            <p:cNvSpPr txBox="1">
              <a:spLocks noChangeArrowheads="1"/>
            </p:cNvSpPr>
            <p:nvPr/>
          </p:nvSpPr>
          <p:spPr bwMode="auto">
            <a:xfrm>
              <a:off x="2514600" y="2230488"/>
              <a:ext cx="2097088" cy="400384"/>
            </a:xfrm>
            <a:prstGeom prst="rect">
              <a:avLst/>
            </a:prstGeom>
            <a:noFill/>
            <a:ln w="9525">
              <a:noFill/>
              <a:miter lim="800000"/>
              <a:headEnd/>
              <a:tailEnd/>
            </a:ln>
          </p:spPr>
          <p:txBody>
            <a:bodyPr wrap="none">
              <a:spAutoFit/>
            </a:bodyPr>
            <a:lstStyle/>
            <a:p>
              <a:pPr eaLnBrk="1" hangingPunct="1">
                <a:defRPr/>
              </a:pPr>
              <a:r>
                <a:rPr lang="en-US" sz="2000" b="1" dirty="0">
                  <a:latin typeface="+mn-lt"/>
                </a:rPr>
                <a:t>(p</a:t>
              </a:r>
              <a:r>
                <a:rPr lang="en-US" sz="2000" b="1" baseline="-25000" dirty="0">
                  <a:latin typeface="+mn-lt"/>
                </a:rPr>
                <a:t>1</a:t>
              </a:r>
              <a:r>
                <a:rPr lang="en-US" sz="2000" b="1" dirty="0">
                  <a:latin typeface="+mn-lt"/>
                </a:rPr>
                <a:t> – p</a:t>
              </a:r>
              <a:r>
                <a:rPr lang="en-US" sz="2000" b="1" baseline="-25000" dirty="0">
                  <a:latin typeface="+mn-lt"/>
                </a:rPr>
                <a:t>2</a:t>
              </a:r>
              <a:r>
                <a:rPr lang="en-US" sz="2000" b="1" dirty="0">
                  <a:latin typeface="+mn-lt"/>
                </a:rPr>
                <a:t>)  </a:t>
              </a:r>
              <a:r>
                <a:rPr lang="en-US" sz="2000" b="1" dirty="0">
                  <a:latin typeface="+mn-lt"/>
                  <a:sym typeface="Symbol"/>
                </a:rPr>
                <a:t></a:t>
              </a:r>
              <a:r>
                <a:rPr lang="en-US" sz="2000" b="1" dirty="0">
                  <a:latin typeface="+mn-lt"/>
                </a:rPr>
                <a:t> z</a:t>
              </a:r>
              <a:r>
                <a:rPr lang="el-GR" sz="2000" b="1" baseline="-25000" dirty="0">
                  <a:latin typeface="+mn-lt"/>
                  <a:cs typeface="Arial" charset="0"/>
                </a:rPr>
                <a:t>α</a:t>
              </a:r>
              <a:r>
                <a:rPr lang="en-US" sz="2000" b="1" baseline="-25000" dirty="0">
                  <a:latin typeface="+mn-lt"/>
                  <a:cs typeface="Arial" charset="0"/>
                </a:rPr>
                <a:t>/2</a:t>
              </a:r>
              <a:r>
                <a:rPr lang="en-US" sz="2000" b="1" dirty="0">
                  <a:latin typeface="+mn-lt"/>
                  <a:cs typeface="Arial" charset="0"/>
                </a:rPr>
                <a:t> · </a:t>
              </a:r>
              <a:endParaRPr lang="en-US" sz="2000" b="1" dirty="0">
                <a:latin typeface="+mn-lt"/>
                <a:cs typeface="Times New Roman" pitchFamily="18" charset="0"/>
              </a:endParaRPr>
            </a:p>
          </p:txBody>
        </p:sp>
        <p:sp>
          <p:nvSpPr>
            <p:cNvPr id="15397" name="Freeform 7"/>
            <p:cNvSpPr>
              <a:spLocks/>
            </p:cNvSpPr>
            <p:nvPr/>
          </p:nvSpPr>
          <p:spPr bwMode="auto">
            <a:xfrm>
              <a:off x="4475163" y="2170113"/>
              <a:ext cx="3602037" cy="877887"/>
            </a:xfrm>
            <a:custGeom>
              <a:avLst/>
              <a:gdLst>
                <a:gd name="T0" fmla="*/ 0 w 507"/>
                <a:gd name="T1" fmla="*/ 2147483647 h 198"/>
                <a:gd name="T2" fmla="*/ 2147483647 w 507"/>
                <a:gd name="T3" fmla="*/ 2147483647 h 198"/>
                <a:gd name="T4" fmla="*/ 2147483647 w 507"/>
                <a:gd name="T5" fmla="*/ 0 h 198"/>
                <a:gd name="T6" fmla="*/ 2147483647 w 507"/>
                <a:gd name="T7" fmla="*/ 0 h 198"/>
                <a:gd name="T8" fmla="*/ 0 60000 65536"/>
                <a:gd name="T9" fmla="*/ 0 60000 65536"/>
                <a:gd name="T10" fmla="*/ 0 60000 65536"/>
                <a:gd name="T11" fmla="*/ 0 60000 65536"/>
                <a:gd name="T12" fmla="*/ 0 w 507"/>
                <a:gd name="T13" fmla="*/ 0 h 198"/>
                <a:gd name="T14" fmla="*/ 507 w 507"/>
                <a:gd name="T15" fmla="*/ 198 h 198"/>
              </a:gdLst>
              <a:ahLst/>
              <a:cxnLst>
                <a:cxn ang="T8">
                  <a:pos x="T0" y="T1"/>
                </a:cxn>
                <a:cxn ang="T9">
                  <a:pos x="T2" y="T3"/>
                </a:cxn>
                <a:cxn ang="T10">
                  <a:pos x="T4" y="T5"/>
                </a:cxn>
                <a:cxn ang="T11">
                  <a:pos x="T6" y="T7"/>
                </a:cxn>
              </a:cxnLst>
              <a:rect l="T12" t="T13" r="T14" b="T15"/>
              <a:pathLst>
                <a:path w="507" h="198">
                  <a:moveTo>
                    <a:pt x="0" y="119"/>
                  </a:moveTo>
                  <a:lnTo>
                    <a:pt x="33" y="198"/>
                  </a:lnTo>
                  <a:lnTo>
                    <a:pt x="60" y="0"/>
                  </a:lnTo>
                  <a:lnTo>
                    <a:pt x="507" y="0"/>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398" name="Rectangle 9"/>
            <p:cNvSpPr>
              <a:spLocks noChangeArrowheads="1"/>
            </p:cNvSpPr>
            <p:nvPr/>
          </p:nvSpPr>
          <p:spPr bwMode="auto">
            <a:xfrm>
              <a:off x="4714875" y="2219325"/>
              <a:ext cx="42767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lnSpc>
                  <a:spcPct val="80000"/>
                </a:lnSpc>
                <a:spcBef>
                  <a:spcPct val="0"/>
                </a:spcBef>
                <a:buFontTx/>
                <a:buNone/>
              </a:pPr>
              <a:r>
                <a:rPr lang="en-US" altLang="en-US" sz="2000" b="1"/>
                <a:t>   p</a:t>
              </a:r>
              <a:r>
                <a:rPr lang="en-US" altLang="en-US" sz="2000" b="1" baseline="-25000"/>
                <a:t>1</a:t>
              </a:r>
              <a:r>
                <a:rPr lang="en-US" altLang="en-US" sz="2000" b="1"/>
                <a:t>(1 – p</a:t>
              </a:r>
              <a:r>
                <a:rPr lang="en-US" altLang="en-US" sz="2000" b="1" baseline="-25000"/>
                <a:t>1</a:t>
              </a:r>
              <a:r>
                <a:rPr lang="en-US" altLang="en-US" sz="2000" b="1"/>
                <a:t>)         p</a:t>
              </a:r>
              <a:r>
                <a:rPr lang="en-US" altLang="en-US" sz="2000" b="1" baseline="-25000"/>
                <a:t>2</a:t>
              </a:r>
              <a:r>
                <a:rPr lang="en-US" altLang="en-US" sz="2000" b="1"/>
                <a:t>(1 – p</a:t>
              </a:r>
              <a:r>
                <a:rPr lang="en-US" altLang="en-US" sz="2000" b="1" baseline="-25000"/>
                <a:t>2</a:t>
              </a:r>
              <a:r>
                <a:rPr lang="en-US" altLang="en-US" sz="2000" b="1"/>
                <a:t>)</a:t>
              </a:r>
              <a:r>
                <a:rPr lang="en-US" altLang="en-US" sz="2000" b="1" baseline="30000"/>
                <a:t/>
              </a:r>
              <a:br>
                <a:rPr lang="en-US" altLang="en-US" sz="2000" b="1" baseline="30000"/>
              </a:br>
              <a:r>
                <a:rPr lang="en-US" altLang="en-US" sz="2000" b="1"/>
                <a:t> ---------------   +  --------------</a:t>
              </a:r>
            </a:p>
            <a:p>
              <a:pPr eaLnBrk="1" hangingPunct="1">
                <a:lnSpc>
                  <a:spcPct val="80000"/>
                </a:lnSpc>
                <a:spcBef>
                  <a:spcPct val="0"/>
                </a:spcBef>
                <a:buFontTx/>
                <a:buNone/>
              </a:pPr>
              <a:r>
                <a:rPr lang="en-US" altLang="en-US" sz="2000" b="1"/>
                <a:t>         n</a:t>
              </a:r>
              <a:r>
                <a:rPr lang="en-US" altLang="en-US" sz="2000" b="1" baseline="-25000"/>
                <a:t>1</a:t>
              </a:r>
              <a:r>
                <a:rPr lang="en-US" altLang="en-US" sz="2000" b="1"/>
                <a:t>                     n</a:t>
              </a:r>
              <a:r>
                <a:rPr lang="en-US" altLang="en-US" sz="2000" b="1" baseline="-25000"/>
                <a:t>2</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1+#ppt_w/2"/>
                                          </p:val>
                                        </p:tav>
                                        <p:tav tm="100000">
                                          <p:val>
                                            <p:strVal val="#ppt_x"/>
                                          </p:val>
                                        </p:tav>
                                      </p:tavLst>
                                    </p:anim>
                                    <p:anim calcmode="lin" valueType="num">
                                      <p:cBhvr additive="base">
                                        <p:cTn id="20"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8" presetClass="entr" presetSubtype="16"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diamond(in)">
                                      <p:cBhvr>
                                        <p:cTn id="25" dur="2000"/>
                                        <p:tgtEl>
                                          <p:spTgt spid="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blinds(horizontal)">
                                      <p:cBhvr>
                                        <p:cTn id="30" dur="500"/>
                                        <p:tgtEl>
                                          <p:spTgt spid="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up)">
                                      <p:cBhvr>
                                        <p:cTn id="3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57200" y="152400"/>
            <a:ext cx="8229600" cy="715963"/>
          </a:xfrm>
        </p:spPr>
        <p:txBody>
          <a:bodyPr/>
          <a:lstStyle/>
          <a:p>
            <a:r>
              <a:rPr lang="en-US" altLang="en-US" sz="3600" b="1" smtClean="0"/>
              <a:t>Inference Test on Two Proportions</a:t>
            </a:r>
          </a:p>
        </p:txBody>
      </p:sp>
      <p:graphicFrame>
        <p:nvGraphicFramePr>
          <p:cNvPr id="5" name="Object 2"/>
          <p:cNvGraphicFramePr>
            <a:graphicFrameLocks noChangeAspect="1"/>
          </p:cNvGraphicFramePr>
          <p:nvPr/>
        </p:nvGraphicFramePr>
        <p:xfrm>
          <a:off x="698500" y="2516188"/>
          <a:ext cx="6919913" cy="817562"/>
        </p:xfrm>
        <a:graphic>
          <a:graphicData uri="http://schemas.openxmlformats.org/presentationml/2006/ole">
            <mc:AlternateContent xmlns:mc="http://schemas.openxmlformats.org/markup-compatibility/2006">
              <mc:Choice xmlns:v="urn:schemas-microsoft-com:vml" Requires="v">
                <p:oleObj spid="_x0000_s16406" name="Equation" r:id="rId3" imgW="4737100" imgH="558800" progId="Equation.3">
                  <p:embed/>
                </p:oleObj>
              </mc:Choice>
              <mc:Fallback>
                <p:oleObj name="Equation" r:id="rId3" imgW="4737100" imgH="5588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8500" y="2516188"/>
                        <a:ext cx="6919913" cy="817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3"/>
          <p:cNvGraphicFramePr>
            <a:graphicFrameLocks noChangeAspect="1"/>
          </p:cNvGraphicFramePr>
          <p:nvPr/>
        </p:nvGraphicFramePr>
        <p:xfrm>
          <a:off x="892175" y="3614738"/>
          <a:ext cx="6772275" cy="534987"/>
        </p:xfrm>
        <a:graphic>
          <a:graphicData uri="http://schemas.openxmlformats.org/presentationml/2006/ole">
            <mc:AlternateContent xmlns:mc="http://schemas.openxmlformats.org/markup-compatibility/2006">
              <mc:Choice xmlns:v="urn:schemas-microsoft-com:vml" Requires="v">
                <p:oleObj spid="_x0000_s16407" name="Equation" r:id="rId5" imgW="4635500" imgH="368300" progId="Equation.3">
                  <p:embed/>
                </p:oleObj>
              </mc:Choice>
              <mc:Fallback>
                <p:oleObj name="Equation" r:id="rId5" imgW="4635500" imgH="368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2175" y="3614738"/>
                        <a:ext cx="6772275" cy="534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4"/>
          <p:cNvGraphicFramePr>
            <a:graphicFrameLocks noChangeAspect="1"/>
          </p:cNvGraphicFramePr>
          <p:nvPr/>
        </p:nvGraphicFramePr>
        <p:xfrm>
          <a:off x="1227138" y="4651375"/>
          <a:ext cx="7292975" cy="1055688"/>
        </p:xfrm>
        <a:graphic>
          <a:graphicData uri="http://schemas.openxmlformats.org/presentationml/2006/ole">
            <mc:AlternateContent xmlns:mc="http://schemas.openxmlformats.org/markup-compatibility/2006">
              <mc:Choice xmlns:v="urn:schemas-microsoft-com:vml" Requires="v">
                <p:oleObj spid="_x0000_s16408" name="Equation" r:id="rId7" imgW="4991100" imgH="723900" progId="Equation.3">
                  <p:embed/>
                </p:oleObj>
              </mc:Choice>
              <mc:Fallback>
                <p:oleObj name="Equation" r:id="rId7" imgW="4991100" imgH="723900"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27138" y="4651375"/>
                        <a:ext cx="7292975" cy="1055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13"/>
          <p:cNvGrpSpPr>
            <a:grpSpLocks/>
          </p:cNvGrpSpPr>
          <p:nvPr/>
        </p:nvGrpSpPr>
        <p:grpSpPr bwMode="auto">
          <a:xfrm>
            <a:off x="609600" y="1462088"/>
            <a:ext cx="7908925" cy="4862512"/>
            <a:chOff x="539752" y="1164548"/>
            <a:chExt cx="7843837" cy="4862457"/>
          </a:xfrm>
        </p:grpSpPr>
        <p:grpSp>
          <p:nvGrpSpPr>
            <p:cNvPr id="16391" name="Group 9"/>
            <p:cNvGrpSpPr>
              <a:grpSpLocks/>
            </p:cNvGrpSpPr>
            <p:nvPr/>
          </p:nvGrpSpPr>
          <p:grpSpPr bwMode="auto">
            <a:xfrm>
              <a:off x="539752" y="1164548"/>
              <a:ext cx="7843837" cy="4862457"/>
              <a:chOff x="497526" y="2946399"/>
              <a:chExt cx="7843838" cy="4859314"/>
            </a:xfrm>
          </p:grpSpPr>
          <p:sp>
            <p:nvSpPr>
              <p:cNvPr id="12" name="TextBox 11"/>
              <p:cNvSpPr txBox="1"/>
              <p:nvPr/>
            </p:nvSpPr>
            <p:spPr bwMode="auto">
              <a:xfrm>
                <a:off x="497526" y="3284314"/>
                <a:ext cx="7843838" cy="4521399"/>
              </a:xfrm>
              <a:prstGeom prst="rect">
                <a:avLst/>
              </a:prstGeom>
              <a:solidFill>
                <a:srgbClr val="FAEDB8"/>
              </a:solidFill>
            </p:spPr>
            <p:style>
              <a:lnRef idx="1">
                <a:schemeClr val="accent5"/>
              </a:lnRef>
              <a:fillRef idx="2">
                <a:schemeClr val="accent5"/>
              </a:fillRef>
              <a:effectRef idx="1">
                <a:schemeClr val="accent5"/>
              </a:effectRef>
              <a:fontRef idx="minor">
                <a:schemeClr val="dk1"/>
              </a:fontRef>
            </p:style>
            <p:txBody>
              <a:bodyPr>
                <a:spAutoFit/>
              </a:bodyPr>
              <a:lstStyle/>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p:txBody>
          </p:sp>
          <p:sp>
            <p:nvSpPr>
              <p:cNvPr id="13" name="TextBox 12"/>
              <p:cNvSpPr txBox="1"/>
              <p:nvPr/>
            </p:nvSpPr>
            <p:spPr bwMode="auto">
              <a:xfrm>
                <a:off x="621353" y="2946399"/>
                <a:ext cx="7515223" cy="338401"/>
              </a:xfrm>
              <a:prstGeom prst="rect">
                <a:avLst/>
              </a:prstGeom>
              <a:solidFill>
                <a:schemeClr val="tx2"/>
              </a:solidFill>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en-US" sz="1600" b="1" dirty="0">
                    <a:solidFill>
                      <a:srgbClr val="C00000"/>
                    </a:solidFill>
                    <a:ea typeface="ＭＳ Ｐゴシック" charset="-128"/>
                    <a:cs typeface="ＭＳ Ｐゴシック" charset="-128"/>
                  </a:rPr>
                  <a:t>Two-Sample </a:t>
                </a:r>
                <a:r>
                  <a:rPr lang="en-US" sz="1600" b="1" i="1" dirty="0">
                    <a:solidFill>
                      <a:srgbClr val="C00000"/>
                    </a:solidFill>
                    <a:ea typeface="ＭＳ Ｐゴシック" charset="-128"/>
                    <a:cs typeface="ＭＳ Ｐゴシック" charset="-128"/>
                  </a:rPr>
                  <a:t>z </a:t>
                </a:r>
                <a:r>
                  <a:rPr lang="en-US" sz="1600" b="1" dirty="0">
                    <a:solidFill>
                      <a:srgbClr val="C00000"/>
                    </a:solidFill>
                    <a:ea typeface="ＭＳ Ｐゴシック" charset="-128"/>
                    <a:cs typeface="ＭＳ Ｐゴシック" charset="-128"/>
                  </a:rPr>
                  <a:t>Test for the Difference Between Proportions</a:t>
                </a:r>
              </a:p>
            </p:txBody>
          </p:sp>
        </p:grpSp>
        <p:graphicFrame>
          <p:nvGraphicFramePr>
            <p:cNvPr id="16392" name="Object 5"/>
            <p:cNvGraphicFramePr>
              <a:graphicFrameLocks noChangeAspect="1"/>
            </p:cNvGraphicFramePr>
            <p:nvPr/>
          </p:nvGraphicFramePr>
          <p:xfrm>
            <a:off x="811216" y="1652786"/>
            <a:ext cx="7308529" cy="2751107"/>
          </p:xfrm>
          <a:graphic>
            <a:graphicData uri="http://schemas.openxmlformats.org/presentationml/2006/ole">
              <mc:AlternateContent xmlns:mc="http://schemas.openxmlformats.org/markup-compatibility/2006">
                <mc:Choice xmlns:v="urn:schemas-microsoft-com:vml" Requires="v">
                  <p:oleObj spid="_x0000_s16409" name="Equation" r:id="rId9" imgW="5003800" imgH="1892300" progId="Equation.3">
                    <p:embed/>
                  </p:oleObj>
                </mc:Choice>
                <mc:Fallback>
                  <p:oleObj name="Equation" r:id="rId9" imgW="5003800" imgH="1892300" progId="Equation.3">
                    <p:embed/>
                    <p:pic>
                      <p:nvPicPr>
                        <p:cNvPr id="0"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11216" y="1652786"/>
                          <a:ext cx="7308529" cy="27511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6393" name="Picture 10" descr="Picture 4.png"/>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633099" y="4492843"/>
              <a:ext cx="7636192" cy="1307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accel="50000" decel="5000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accel="50000" decel="5000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accel="50000" decel="5000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5" presetClass="entr" presetSubtype="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p:cTn id="25" dur="1000" fill="hold"/>
                                        <p:tgtEl>
                                          <p:spTgt spid="2"/>
                                        </p:tgtEl>
                                        <p:attrNameLst>
                                          <p:attrName>ppt_w</p:attrName>
                                        </p:attrNameLst>
                                      </p:cBhvr>
                                      <p:tavLst>
                                        <p:tav tm="0">
                                          <p:val>
                                            <p:fltVal val="0"/>
                                          </p:val>
                                        </p:tav>
                                        <p:tav tm="100000">
                                          <p:val>
                                            <p:strVal val="#ppt_w"/>
                                          </p:val>
                                        </p:tav>
                                      </p:tavLst>
                                    </p:anim>
                                    <p:anim calcmode="lin" valueType="num">
                                      <p:cBhvr>
                                        <p:cTn id="26" dur="1000" fill="hold"/>
                                        <p:tgtEl>
                                          <p:spTgt spid="2"/>
                                        </p:tgtEl>
                                        <p:attrNameLst>
                                          <p:attrName>ppt_h</p:attrName>
                                        </p:attrNameLst>
                                      </p:cBhvr>
                                      <p:tavLst>
                                        <p:tav tm="0">
                                          <p:val>
                                            <p:fltVal val="0"/>
                                          </p:val>
                                        </p:tav>
                                        <p:tav tm="100000">
                                          <p:val>
                                            <p:strVal val="#ppt_h"/>
                                          </p:val>
                                        </p:tav>
                                      </p:tavLst>
                                    </p:anim>
                                    <p:anim calcmode="lin" valueType="num">
                                      <p:cBhvr>
                                        <p:cTn id="27"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142875" y="58738"/>
            <a:ext cx="8870950" cy="523875"/>
          </a:xfrm>
          <a:prstGeom prst="rect">
            <a:avLst/>
          </a:prstGeom>
          <a:noFill/>
          <a:ln w="9525">
            <a:noFill/>
            <a:miter lim="800000"/>
            <a:headEnd/>
            <a:tailEnd/>
          </a:ln>
        </p:spPr>
        <p:txBody>
          <a:bodyPr wrap="none">
            <a:spAutoFit/>
          </a:bodyPr>
          <a:lstStyle/>
          <a:p>
            <a:pPr eaLnBrk="1" hangingPunct="1">
              <a:defRPr/>
            </a:pPr>
            <a:r>
              <a:rPr lang="en-US" sz="2800" b="1" dirty="0">
                <a:solidFill>
                  <a:schemeClr val="tx2"/>
                </a:solidFill>
                <a:latin typeface="+mj-lt"/>
                <a:ea typeface="+mj-ea"/>
                <a:cs typeface="+mj-cs"/>
              </a:rPr>
              <a:t>Classical and P-Value Approach – Two Proportions</a:t>
            </a:r>
          </a:p>
        </p:txBody>
      </p:sp>
      <p:sp>
        <p:nvSpPr>
          <p:cNvPr id="17411" name="Text Box 3"/>
          <p:cNvSpPr txBox="1">
            <a:spLocks noChangeArrowheads="1"/>
          </p:cNvSpPr>
          <p:nvPr/>
        </p:nvSpPr>
        <p:spPr bwMode="auto">
          <a:xfrm>
            <a:off x="1379538" y="3521075"/>
            <a:ext cx="1682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800" b="1"/>
              <a:t>Test Statistic:</a:t>
            </a:r>
            <a:endParaRPr lang="en-US" altLang="en-US" sz="1800" b="1">
              <a:latin typeface="Times New Roman" pitchFamily="18" charset="0"/>
              <a:cs typeface="Times New Roman" pitchFamily="18" charset="0"/>
            </a:endParaRPr>
          </a:p>
        </p:txBody>
      </p:sp>
      <p:grpSp>
        <p:nvGrpSpPr>
          <p:cNvPr id="17412" name="Group 4"/>
          <p:cNvGrpSpPr>
            <a:grpSpLocks/>
          </p:cNvGrpSpPr>
          <p:nvPr/>
        </p:nvGrpSpPr>
        <p:grpSpPr bwMode="auto">
          <a:xfrm>
            <a:off x="6205538" y="1381125"/>
            <a:ext cx="2595562" cy="1362075"/>
            <a:chOff x="3927" y="704"/>
            <a:chExt cx="1635" cy="858"/>
          </a:xfrm>
        </p:grpSpPr>
        <p:sp>
          <p:nvSpPr>
            <p:cNvPr id="17475" name="Freeform 5"/>
            <p:cNvSpPr>
              <a:spLocks/>
            </p:cNvSpPr>
            <p:nvPr/>
          </p:nvSpPr>
          <p:spPr bwMode="auto">
            <a:xfrm>
              <a:off x="5133" y="1316"/>
              <a:ext cx="427" cy="87"/>
            </a:xfrm>
            <a:custGeom>
              <a:avLst/>
              <a:gdLst>
                <a:gd name="T0" fmla="*/ 427 w 427"/>
                <a:gd name="T1" fmla="*/ 62 h 87"/>
                <a:gd name="T2" fmla="*/ 427 w 427"/>
                <a:gd name="T3" fmla="*/ 87 h 87"/>
                <a:gd name="T4" fmla="*/ 195 w 427"/>
                <a:gd name="T5" fmla="*/ 79 h 87"/>
                <a:gd name="T6" fmla="*/ 0 w 427"/>
                <a:gd name="T7" fmla="*/ 87 h 87"/>
                <a:gd name="T8" fmla="*/ 0 w 427"/>
                <a:gd name="T9" fmla="*/ 0 h 87"/>
                <a:gd name="T10" fmla="*/ 76 w 427"/>
                <a:gd name="T11" fmla="*/ 29 h 87"/>
                <a:gd name="T12" fmla="*/ 156 w 427"/>
                <a:gd name="T13" fmla="*/ 44 h 87"/>
                <a:gd name="T14" fmla="*/ 250 w 427"/>
                <a:gd name="T15" fmla="*/ 54 h 87"/>
                <a:gd name="T16" fmla="*/ 344 w 427"/>
                <a:gd name="T17" fmla="*/ 59 h 87"/>
                <a:gd name="T18" fmla="*/ 427 w 427"/>
                <a:gd name="T19" fmla="*/ 6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87"/>
                <a:gd name="T32" fmla="*/ 427 w 427"/>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87">
                  <a:moveTo>
                    <a:pt x="427" y="62"/>
                  </a:moveTo>
                  <a:lnTo>
                    <a:pt x="427" y="87"/>
                  </a:lnTo>
                  <a:lnTo>
                    <a:pt x="195" y="79"/>
                  </a:lnTo>
                  <a:lnTo>
                    <a:pt x="0" y="87"/>
                  </a:lnTo>
                  <a:lnTo>
                    <a:pt x="0" y="0"/>
                  </a:lnTo>
                  <a:lnTo>
                    <a:pt x="76" y="29"/>
                  </a:lnTo>
                  <a:lnTo>
                    <a:pt x="156" y="44"/>
                  </a:lnTo>
                  <a:lnTo>
                    <a:pt x="250" y="54"/>
                  </a:lnTo>
                  <a:lnTo>
                    <a:pt x="344" y="59"/>
                  </a:lnTo>
                  <a:lnTo>
                    <a:pt x="427" y="62"/>
                  </a:lnTo>
                  <a:close/>
                </a:path>
              </a:pathLst>
            </a:custGeom>
            <a:solidFill>
              <a:srgbClr val="FFFF00"/>
            </a:solidFill>
            <a:ln w="9525">
              <a:solidFill>
                <a:srgbClr val="FFFF00"/>
              </a:solidFill>
              <a:round/>
              <a:headEnd/>
              <a:tailEnd/>
            </a:ln>
          </p:spPr>
          <p:txBody>
            <a:bodyPr/>
            <a:lstStyle/>
            <a:p>
              <a:endParaRPr lang="en-US"/>
            </a:p>
          </p:txBody>
        </p:sp>
        <p:grpSp>
          <p:nvGrpSpPr>
            <p:cNvPr id="17476" name="Group 6"/>
            <p:cNvGrpSpPr>
              <a:grpSpLocks noChangeAspect="1"/>
            </p:cNvGrpSpPr>
            <p:nvPr/>
          </p:nvGrpSpPr>
          <p:grpSpPr bwMode="auto">
            <a:xfrm>
              <a:off x="3927" y="704"/>
              <a:ext cx="1635" cy="702"/>
              <a:chOff x="1748" y="1010"/>
              <a:chExt cx="2270" cy="1185"/>
            </a:xfrm>
          </p:grpSpPr>
          <p:sp>
            <p:nvSpPr>
              <p:cNvPr id="17479" name="Freeform 7"/>
              <p:cNvSpPr>
                <a:spLocks noChangeAspect="1"/>
              </p:cNvSpPr>
              <p:nvPr/>
            </p:nvSpPr>
            <p:spPr bwMode="auto">
              <a:xfrm>
                <a:off x="1748" y="1010"/>
                <a:ext cx="2270" cy="1145"/>
              </a:xfrm>
              <a:custGeom>
                <a:avLst/>
                <a:gdLst>
                  <a:gd name="T0" fmla="*/ 0 w 2270"/>
                  <a:gd name="T1" fmla="*/ 1145 h 1145"/>
                  <a:gd name="T2" fmla="*/ 554 w 2270"/>
                  <a:gd name="T3" fmla="*/ 1048 h 1145"/>
                  <a:gd name="T4" fmla="*/ 844 w 2270"/>
                  <a:gd name="T5" fmla="*/ 670 h 1145"/>
                  <a:gd name="T6" fmla="*/ 1118 w 2270"/>
                  <a:gd name="T7" fmla="*/ 0 h 1145"/>
                  <a:gd name="T8" fmla="*/ 1419 w 2270"/>
                  <a:gd name="T9" fmla="*/ 669 h 1145"/>
                  <a:gd name="T10" fmla="*/ 1706 w 2270"/>
                  <a:gd name="T11" fmla="*/ 1048 h 1145"/>
                  <a:gd name="T12" fmla="*/ 2270 w 2270"/>
                  <a:gd name="T13" fmla="*/ 1138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80" name="Line 8"/>
              <p:cNvSpPr>
                <a:spLocks noChangeAspect="1" noChangeShapeType="1"/>
              </p:cNvSpPr>
              <p:nvPr/>
            </p:nvSpPr>
            <p:spPr bwMode="auto">
              <a:xfrm>
                <a:off x="1748" y="2194"/>
                <a:ext cx="2264"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477" name="Text Box 9"/>
            <p:cNvSpPr txBox="1">
              <a:spLocks noChangeArrowheads="1"/>
            </p:cNvSpPr>
            <p:nvPr/>
          </p:nvSpPr>
          <p:spPr bwMode="auto">
            <a:xfrm>
              <a:off x="5037" y="1370"/>
              <a:ext cx="21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400" b="1"/>
                <a:t>z</a:t>
              </a:r>
              <a:r>
                <a:rPr lang="el-GR" altLang="en-US" sz="1400" b="1" baseline="-25000">
                  <a:cs typeface="Arial" charset="0"/>
                </a:rPr>
                <a:t>α</a:t>
              </a:r>
              <a:endParaRPr lang="en-US" altLang="en-US" sz="1400" b="1" baseline="-25000">
                <a:cs typeface="Arial" charset="0"/>
              </a:endParaRPr>
            </a:p>
          </p:txBody>
        </p:sp>
        <p:sp>
          <p:nvSpPr>
            <p:cNvPr id="17478" name="Line 10"/>
            <p:cNvSpPr>
              <a:spLocks noChangeShapeType="1"/>
            </p:cNvSpPr>
            <p:nvPr/>
          </p:nvSpPr>
          <p:spPr bwMode="auto">
            <a:xfrm>
              <a:off x="5128" y="1350"/>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7413" name="Group 11"/>
          <p:cNvGrpSpPr>
            <a:grpSpLocks/>
          </p:cNvGrpSpPr>
          <p:nvPr/>
        </p:nvGrpSpPr>
        <p:grpSpPr bwMode="auto">
          <a:xfrm>
            <a:off x="3244850" y="1381125"/>
            <a:ext cx="2595563" cy="1355725"/>
            <a:chOff x="2062" y="712"/>
            <a:chExt cx="1635" cy="854"/>
          </a:xfrm>
        </p:grpSpPr>
        <p:sp>
          <p:nvSpPr>
            <p:cNvPr id="17467" name="Freeform 12"/>
            <p:cNvSpPr>
              <a:spLocks/>
            </p:cNvSpPr>
            <p:nvPr/>
          </p:nvSpPr>
          <p:spPr bwMode="auto">
            <a:xfrm>
              <a:off x="3269" y="1323"/>
              <a:ext cx="427" cy="87"/>
            </a:xfrm>
            <a:custGeom>
              <a:avLst/>
              <a:gdLst>
                <a:gd name="T0" fmla="*/ 427 w 427"/>
                <a:gd name="T1" fmla="*/ 62 h 87"/>
                <a:gd name="T2" fmla="*/ 427 w 427"/>
                <a:gd name="T3" fmla="*/ 87 h 87"/>
                <a:gd name="T4" fmla="*/ 187 w 427"/>
                <a:gd name="T5" fmla="*/ 86 h 87"/>
                <a:gd name="T6" fmla="*/ 0 w 427"/>
                <a:gd name="T7" fmla="*/ 87 h 87"/>
                <a:gd name="T8" fmla="*/ 0 w 427"/>
                <a:gd name="T9" fmla="*/ 0 h 87"/>
                <a:gd name="T10" fmla="*/ 76 w 427"/>
                <a:gd name="T11" fmla="*/ 29 h 87"/>
                <a:gd name="T12" fmla="*/ 156 w 427"/>
                <a:gd name="T13" fmla="*/ 44 h 87"/>
                <a:gd name="T14" fmla="*/ 250 w 427"/>
                <a:gd name="T15" fmla="*/ 54 h 87"/>
                <a:gd name="T16" fmla="*/ 344 w 427"/>
                <a:gd name="T17" fmla="*/ 59 h 87"/>
                <a:gd name="T18" fmla="*/ 427 w 427"/>
                <a:gd name="T19" fmla="*/ 6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87"/>
                <a:gd name="T32" fmla="*/ 427 w 427"/>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87">
                  <a:moveTo>
                    <a:pt x="427" y="62"/>
                  </a:moveTo>
                  <a:lnTo>
                    <a:pt x="427" y="87"/>
                  </a:lnTo>
                  <a:lnTo>
                    <a:pt x="187" y="86"/>
                  </a:lnTo>
                  <a:lnTo>
                    <a:pt x="0" y="87"/>
                  </a:lnTo>
                  <a:lnTo>
                    <a:pt x="0" y="0"/>
                  </a:lnTo>
                  <a:lnTo>
                    <a:pt x="76" y="29"/>
                  </a:lnTo>
                  <a:lnTo>
                    <a:pt x="156" y="44"/>
                  </a:lnTo>
                  <a:lnTo>
                    <a:pt x="250" y="54"/>
                  </a:lnTo>
                  <a:lnTo>
                    <a:pt x="344" y="59"/>
                  </a:lnTo>
                  <a:lnTo>
                    <a:pt x="427" y="62"/>
                  </a:lnTo>
                  <a:close/>
                </a:path>
              </a:pathLst>
            </a:custGeom>
            <a:solidFill>
              <a:srgbClr val="FFFF00"/>
            </a:solidFill>
            <a:ln w="9525">
              <a:solidFill>
                <a:srgbClr val="FFFF00"/>
              </a:solidFill>
              <a:round/>
              <a:headEnd/>
              <a:tailEnd/>
            </a:ln>
          </p:spPr>
          <p:txBody>
            <a:bodyPr/>
            <a:lstStyle/>
            <a:p>
              <a:endParaRPr lang="en-US"/>
            </a:p>
          </p:txBody>
        </p:sp>
        <p:sp>
          <p:nvSpPr>
            <p:cNvPr id="17468" name="Freeform 13"/>
            <p:cNvSpPr>
              <a:spLocks/>
            </p:cNvSpPr>
            <p:nvPr/>
          </p:nvSpPr>
          <p:spPr bwMode="auto">
            <a:xfrm>
              <a:off x="2069" y="1322"/>
              <a:ext cx="427" cy="93"/>
            </a:xfrm>
            <a:custGeom>
              <a:avLst/>
              <a:gdLst>
                <a:gd name="T0" fmla="*/ 0 w 427"/>
                <a:gd name="T1" fmla="*/ 62 h 93"/>
                <a:gd name="T2" fmla="*/ 0 w 427"/>
                <a:gd name="T3" fmla="*/ 87 h 93"/>
                <a:gd name="T4" fmla="*/ 228 w 427"/>
                <a:gd name="T5" fmla="*/ 93 h 93"/>
                <a:gd name="T6" fmla="*/ 427 w 427"/>
                <a:gd name="T7" fmla="*/ 87 h 93"/>
                <a:gd name="T8" fmla="*/ 427 w 427"/>
                <a:gd name="T9" fmla="*/ 0 h 93"/>
                <a:gd name="T10" fmla="*/ 351 w 427"/>
                <a:gd name="T11" fmla="*/ 29 h 93"/>
                <a:gd name="T12" fmla="*/ 271 w 427"/>
                <a:gd name="T13" fmla="*/ 44 h 93"/>
                <a:gd name="T14" fmla="*/ 177 w 427"/>
                <a:gd name="T15" fmla="*/ 54 h 93"/>
                <a:gd name="T16" fmla="*/ 83 w 427"/>
                <a:gd name="T17" fmla="*/ 59 h 93"/>
                <a:gd name="T18" fmla="*/ 0 w 427"/>
                <a:gd name="T19" fmla="*/ 62 h 9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93"/>
                <a:gd name="T32" fmla="*/ 427 w 427"/>
                <a:gd name="T33" fmla="*/ 93 h 9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93">
                  <a:moveTo>
                    <a:pt x="0" y="62"/>
                  </a:moveTo>
                  <a:lnTo>
                    <a:pt x="0" y="87"/>
                  </a:lnTo>
                  <a:lnTo>
                    <a:pt x="228" y="93"/>
                  </a:lnTo>
                  <a:lnTo>
                    <a:pt x="427" y="87"/>
                  </a:lnTo>
                  <a:lnTo>
                    <a:pt x="427" y="0"/>
                  </a:lnTo>
                  <a:lnTo>
                    <a:pt x="351" y="29"/>
                  </a:lnTo>
                  <a:lnTo>
                    <a:pt x="271" y="44"/>
                  </a:lnTo>
                  <a:lnTo>
                    <a:pt x="177" y="54"/>
                  </a:lnTo>
                  <a:lnTo>
                    <a:pt x="83" y="59"/>
                  </a:lnTo>
                  <a:lnTo>
                    <a:pt x="0" y="62"/>
                  </a:lnTo>
                  <a:close/>
                </a:path>
              </a:pathLst>
            </a:custGeom>
            <a:solidFill>
              <a:srgbClr val="FFFF00"/>
            </a:solidFill>
            <a:ln w="9525">
              <a:solidFill>
                <a:srgbClr val="FFFF00"/>
              </a:solidFill>
              <a:round/>
              <a:headEnd/>
              <a:tailEnd/>
            </a:ln>
          </p:spPr>
          <p:txBody>
            <a:bodyPr/>
            <a:lstStyle/>
            <a:p>
              <a:endParaRPr lang="en-US"/>
            </a:p>
          </p:txBody>
        </p:sp>
        <p:sp>
          <p:nvSpPr>
            <p:cNvPr id="17469" name="Text Box 14"/>
            <p:cNvSpPr txBox="1">
              <a:spLocks noChangeArrowheads="1"/>
            </p:cNvSpPr>
            <p:nvPr/>
          </p:nvSpPr>
          <p:spPr bwMode="auto">
            <a:xfrm>
              <a:off x="2402" y="1365"/>
              <a:ext cx="31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400" b="1"/>
                <a:t>-z</a:t>
              </a:r>
              <a:r>
                <a:rPr lang="el-GR" altLang="en-US" sz="1400" b="1" baseline="-25000">
                  <a:cs typeface="Arial" charset="0"/>
                </a:rPr>
                <a:t>α</a:t>
              </a:r>
              <a:r>
                <a:rPr lang="en-US" altLang="en-US" sz="1400" b="1" baseline="-25000">
                  <a:cs typeface="Arial" charset="0"/>
                </a:rPr>
                <a:t>/2</a:t>
              </a:r>
            </a:p>
          </p:txBody>
        </p:sp>
        <p:sp>
          <p:nvSpPr>
            <p:cNvPr id="17470" name="Text Box 15"/>
            <p:cNvSpPr txBox="1">
              <a:spLocks noChangeArrowheads="1"/>
            </p:cNvSpPr>
            <p:nvPr/>
          </p:nvSpPr>
          <p:spPr bwMode="auto">
            <a:xfrm>
              <a:off x="3166" y="1374"/>
              <a:ext cx="27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400" b="1"/>
                <a:t>z</a:t>
              </a:r>
              <a:r>
                <a:rPr lang="el-GR" altLang="en-US" sz="1400" b="1" baseline="-25000">
                  <a:cs typeface="Arial" charset="0"/>
                </a:rPr>
                <a:t>α</a:t>
              </a:r>
              <a:r>
                <a:rPr lang="en-US" altLang="en-US" sz="1400" b="1" baseline="-25000">
                  <a:cs typeface="Arial" charset="0"/>
                </a:rPr>
                <a:t>/2</a:t>
              </a:r>
            </a:p>
          </p:txBody>
        </p:sp>
        <p:sp>
          <p:nvSpPr>
            <p:cNvPr id="17471" name="Freeform 16"/>
            <p:cNvSpPr>
              <a:spLocks noChangeAspect="1"/>
            </p:cNvSpPr>
            <p:nvPr/>
          </p:nvSpPr>
          <p:spPr bwMode="auto">
            <a:xfrm>
              <a:off x="2062" y="712"/>
              <a:ext cx="1635" cy="678"/>
            </a:xfrm>
            <a:custGeom>
              <a:avLst/>
              <a:gdLst>
                <a:gd name="T0" fmla="*/ 0 w 2270"/>
                <a:gd name="T1" fmla="*/ 1 h 1145"/>
                <a:gd name="T2" fmla="*/ 6 w 2270"/>
                <a:gd name="T3" fmla="*/ 1 h 1145"/>
                <a:gd name="T4" fmla="*/ 9 w 2270"/>
                <a:gd name="T5" fmla="*/ 1 h 1145"/>
                <a:gd name="T6" fmla="*/ 12 w 2270"/>
                <a:gd name="T7" fmla="*/ 0 h 1145"/>
                <a:gd name="T8" fmla="*/ 14 w 2270"/>
                <a:gd name="T9" fmla="*/ 1 h 1145"/>
                <a:gd name="T10" fmla="*/ 17 w 2270"/>
                <a:gd name="T11" fmla="*/ 1 h 1145"/>
                <a:gd name="T12" fmla="*/ 23 w 2270"/>
                <a:gd name="T13" fmla="*/ 1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72" name="Freeform 17"/>
            <p:cNvSpPr>
              <a:spLocks/>
            </p:cNvSpPr>
            <p:nvPr/>
          </p:nvSpPr>
          <p:spPr bwMode="auto">
            <a:xfrm>
              <a:off x="2067" y="1408"/>
              <a:ext cx="1626" cy="1"/>
            </a:xfrm>
            <a:custGeom>
              <a:avLst/>
              <a:gdLst>
                <a:gd name="T0" fmla="*/ 0 w 1626"/>
                <a:gd name="T1" fmla="*/ 0 h 1"/>
                <a:gd name="T2" fmla="*/ 1396 w 1626"/>
                <a:gd name="T3" fmla="*/ 1 h 1"/>
                <a:gd name="T4" fmla="*/ 1626 w 1626"/>
                <a:gd name="T5" fmla="*/ 0 h 1"/>
                <a:gd name="T6" fmla="*/ 0 60000 65536"/>
                <a:gd name="T7" fmla="*/ 0 60000 65536"/>
                <a:gd name="T8" fmla="*/ 0 60000 65536"/>
                <a:gd name="T9" fmla="*/ 0 w 1626"/>
                <a:gd name="T10" fmla="*/ 0 h 1"/>
                <a:gd name="T11" fmla="*/ 1626 w 1626"/>
                <a:gd name="T12" fmla="*/ 1 h 1"/>
              </a:gdLst>
              <a:ahLst/>
              <a:cxnLst>
                <a:cxn ang="T6">
                  <a:pos x="T0" y="T1"/>
                </a:cxn>
                <a:cxn ang="T7">
                  <a:pos x="T2" y="T3"/>
                </a:cxn>
                <a:cxn ang="T8">
                  <a:pos x="T4" y="T5"/>
                </a:cxn>
              </a:cxnLst>
              <a:rect l="T9" t="T10" r="T11" b="T12"/>
              <a:pathLst>
                <a:path w="1626" h="1">
                  <a:moveTo>
                    <a:pt x="0" y="0"/>
                  </a:moveTo>
                  <a:lnTo>
                    <a:pt x="1396" y="1"/>
                  </a:lnTo>
                  <a:lnTo>
                    <a:pt x="1626" y="0"/>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73" name="Line 18"/>
            <p:cNvSpPr>
              <a:spLocks noChangeShapeType="1"/>
            </p:cNvSpPr>
            <p:nvPr/>
          </p:nvSpPr>
          <p:spPr bwMode="auto">
            <a:xfrm>
              <a:off x="3267" y="1351"/>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74" name="Line 19"/>
            <p:cNvSpPr>
              <a:spLocks noChangeShapeType="1"/>
            </p:cNvSpPr>
            <p:nvPr/>
          </p:nvSpPr>
          <p:spPr bwMode="auto">
            <a:xfrm>
              <a:off x="2496" y="1346"/>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7414" name="Group 20"/>
          <p:cNvGrpSpPr>
            <a:grpSpLocks/>
          </p:cNvGrpSpPr>
          <p:nvPr/>
        </p:nvGrpSpPr>
        <p:grpSpPr bwMode="auto">
          <a:xfrm>
            <a:off x="219075" y="1381125"/>
            <a:ext cx="2597150" cy="1374775"/>
            <a:chOff x="154" y="583"/>
            <a:chExt cx="1636" cy="866"/>
          </a:xfrm>
        </p:grpSpPr>
        <p:sp>
          <p:nvSpPr>
            <p:cNvPr id="17461" name="Freeform 21"/>
            <p:cNvSpPr>
              <a:spLocks/>
            </p:cNvSpPr>
            <p:nvPr/>
          </p:nvSpPr>
          <p:spPr bwMode="auto">
            <a:xfrm>
              <a:off x="160" y="1201"/>
              <a:ext cx="411" cy="87"/>
            </a:xfrm>
            <a:custGeom>
              <a:avLst/>
              <a:gdLst>
                <a:gd name="T0" fmla="*/ 0 w 411"/>
                <a:gd name="T1" fmla="*/ 62 h 87"/>
                <a:gd name="T2" fmla="*/ 0 w 411"/>
                <a:gd name="T3" fmla="*/ 87 h 87"/>
                <a:gd name="T4" fmla="*/ 211 w 411"/>
                <a:gd name="T5" fmla="*/ 86 h 87"/>
                <a:gd name="T6" fmla="*/ 411 w 411"/>
                <a:gd name="T7" fmla="*/ 87 h 87"/>
                <a:gd name="T8" fmla="*/ 411 w 411"/>
                <a:gd name="T9" fmla="*/ 0 h 87"/>
                <a:gd name="T10" fmla="*/ 338 w 411"/>
                <a:gd name="T11" fmla="*/ 29 h 87"/>
                <a:gd name="T12" fmla="*/ 261 w 411"/>
                <a:gd name="T13" fmla="*/ 44 h 87"/>
                <a:gd name="T14" fmla="*/ 170 w 411"/>
                <a:gd name="T15" fmla="*/ 54 h 87"/>
                <a:gd name="T16" fmla="*/ 80 w 411"/>
                <a:gd name="T17" fmla="*/ 59 h 87"/>
                <a:gd name="T18" fmla="*/ 0 w 411"/>
                <a:gd name="T19" fmla="*/ 6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11"/>
                <a:gd name="T31" fmla="*/ 0 h 87"/>
                <a:gd name="T32" fmla="*/ 411 w 411"/>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11" h="87">
                  <a:moveTo>
                    <a:pt x="0" y="62"/>
                  </a:moveTo>
                  <a:lnTo>
                    <a:pt x="0" y="87"/>
                  </a:lnTo>
                  <a:lnTo>
                    <a:pt x="211" y="86"/>
                  </a:lnTo>
                  <a:lnTo>
                    <a:pt x="411" y="87"/>
                  </a:lnTo>
                  <a:lnTo>
                    <a:pt x="411" y="0"/>
                  </a:lnTo>
                  <a:lnTo>
                    <a:pt x="338" y="29"/>
                  </a:lnTo>
                  <a:lnTo>
                    <a:pt x="261" y="44"/>
                  </a:lnTo>
                  <a:lnTo>
                    <a:pt x="170" y="54"/>
                  </a:lnTo>
                  <a:lnTo>
                    <a:pt x="80" y="59"/>
                  </a:lnTo>
                  <a:lnTo>
                    <a:pt x="0" y="62"/>
                  </a:lnTo>
                  <a:close/>
                </a:path>
              </a:pathLst>
            </a:custGeom>
            <a:solidFill>
              <a:srgbClr val="FFFF00"/>
            </a:solidFill>
            <a:ln w="9525">
              <a:solidFill>
                <a:srgbClr val="FFFF00"/>
              </a:solidFill>
              <a:round/>
              <a:headEnd/>
              <a:tailEnd/>
            </a:ln>
          </p:spPr>
          <p:txBody>
            <a:bodyPr/>
            <a:lstStyle/>
            <a:p>
              <a:endParaRPr lang="en-US"/>
            </a:p>
          </p:txBody>
        </p:sp>
        <p:sp>
          <p:nvSpPr>
            <p:cNvPr id="17462" name="Text Box 22"/>
            <p:cNvSpPr txBox="1">
              <a:spLocks noChangeArrowheads="1"/>
            </p:cNvSpPr>
            <p:nvPr/>
          </p:nvSpPr>
          <p:spPr bwMode="auto">
            <a:xfrm>
              <a:off x="482" y="1257"/>
              <a:ext cx="25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400" b="1"/>
                <a:t>-z</a:t>
              </a:r>
              <a:r>
                <a:rPr lang="el-GR" altLang="en-US" sz="1400" b="1" baseline="-25000">
                  <a:cs typeface="Arial" charset="0"/>
                </a:rPr>
                <a:t>α</a:t>
              </a:r>
            </a:p>
          </p:txBody>
        </p:sp>
        <p:sp>
          <p:nvSpPr>
            <p:cNvPr id="17463" name="Line 23"/>
            <p:cNvSpPr>
              <a:spLocks noChangeShapeType="1"/>
            </p:cNvSpPr>
            <p:nvPr/>
          </p:nvSpPr>
          <p:spPr bwMode="auto">
            <a:xfrm>
              <a:off x="571" y="1242"/>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7464" name="Group 24"/>
            <p:cNvGrpSpPr>
              <a:grpSpLocks/>
            </p:cNvGrpSpPr>
            <p:nvPr/>
          </p:nvGrpSpPr>
          <p:grpSpPr bwMode="auto">
            <a:xfrm>
              <a:off x="154" y="583"/>
              <a:ext cx="1636" cy="704"/>
              <a:chOff x="156" y="906"/>
              <a:chExt cx="1636" cy="704"/>
            </a:xfrm>
          </p:grpSpPr>
          <p:sp>
            <p:nvSpPr>
              <p:cNvPr id="17465" name="Freeform 25"/>
              <p:cNvSpPr>
                <a:spLocks noChangeAspect="1"/>
              </p:cNvSpPr>
              <p:nvPr/>
            </p:nvSpPr>
            <p:spPr bwMode="auto">
              <a:xfrm>
                <a:off x="157" y="906"/>
                <a:ext cx="1635" cy="678"/>
              </a:xfrm>
              <a:custGeom>
                <a:avLst/>
                <a:gdLst>
                  <a:gd name="T0" fmla="*/ 0 w 2270"/>
                  <a:gd name="T1" fmla="*/ 1 h 1145"/>
                  <a:gd name="T2" fmla="*/ 6 w 2270"/>
                  <a:gd name="T3" fmla="*/ 1 h 1145"/>
                  <a:gd name="T4" fmla="*/ 9 w 2270"/>
                  <a:gd name="T5" fmla="*/ 1 h 1145"/>
                  <a:gd name="T6" fmla="*/ 12 w 2270"/>
                  <a:gd name="T7" fmla="*/ 0 h 1145"/>
                  <a:gd name="T8" fmla="*/ 14 w 2270"/>
                  <a:gd name="T9" fmla="*/ 1 h 1145"/>
                  <a:gd name="T10" fmla="*/ 17 w 2270"/>
                  <a:gd name="T11" fmla="*/ 1 h 1145"/>
                  <a:gd name="T12" fmla="*/ 23 w 2270"/>
                  <a:gd name="T13" fmla="*/ 1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66" name="Line 26"/>
              <p:cNvSpPr>
                <a:spLocks noChangeShapeType="1"/>
              </p:cNvSpPr>
              <p:nvPr/>
            </p:nvSpPr>
            <p:spPr bwMode="auto">
              <a:xfrm>
                <a:off x="156" y="1610"/>
                <a:ext cx="1635"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17415" name="Text Box 27"/>
          <p:cNvSpPr txBox="1">
            <a:spLocks noChangeArrowheads="1"/>
          </p:cNvSpPr>
          <p:nvPr/>
        </p:nvSpPr>
        <p:spPr bwMode="auto">
          <a:xfrm>
            <a:off x="3735388" y="2840038"/>
            <a:ext cx="15128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600" b="1">
                <a:latin typeface="Times New Roman" pitchFamily="18" charset="0"/>
              </a:rPr>
              <a:t>Critical Region</a:t>
            </a:r>
          </a:p>
        </p:txBody>
      </p:sp>
      <p:cxnSp>
        <p:nvCxnSpPr>
          <p:cNvPr id="17416" name="AutoShape 28"/>
          <p:cNvCxnSpPr>
            <a:cxnSpLocks noChangeShapeType="1"/>
            <a:stCxn id="17415" idx="1"/>
          </p:cNvCxnSpPr>
          <p:nvPr/>
        </p:nvCxnSpPr>
        <p:spPr bwMode="auto">
          <a:xfrm rot="10800000">
            <a:off x="563563" y="2498725"/>
            <a:ext cx="3171825" cy="509588"/>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7417" name="AutoShape 29"/>
          <p:cNvCxnSpPr>
            <a:cxnSpLocks noChangeShapeType="1"/>
            <a:stCxn id="17415" idx="1"/>
          </p:cNvCxnSpPr>
          <p:nvPr/>
        </p:nvCxnSpPr>
        <p:spPr bwMode="auto">
          <a:xfrm rot="10800000">
            <a:off x="3617913" y="2497138"/>
            <a:ext cx="117475" cy="511175"/>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7418" name="AutoShape 30"/>
          <p:cNvCxnSpPr>
            <a:cxnSpLocks noChangeShapeType="1"/>
            <a:stCxn id="17415" idx="3"/>
          </p:cNvCxnSpPr>
          <p:nvPr/>
        </p:nvCxnSpPr>
        <p:spPr bwMode="auto">
          <a:xfrm flipV="1">
            <a:off x="5248275" y="2478088"/>
            <a:ext cx="3181350" cy="530225"/>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7419" name="AutoShape 31"/>
          <p:cNvCxnSpPr>
            <a:cxnSpLocks noChangeShapeType="1"/>
            <a:stCxn id="17415" idx="3"/>
          </p:cNvCxnSpPr>
          <p:nvPr/>
        </p:nvCxnSpPr>
        <p:spPr bwMode="auto">
          <a:xfrm flipV="1">
            <a:off x="5248275" y="2487613"/>
            <a:ext cx="209550" cy="520700"/>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17420" name="Text Box 32"/>
          <p:cNvSpPr txBox="1">
            <a:spLocks noChangeArrowheads="1"/>
          </p:cNvSpPr>
          <p:nvPr/>
        </p:nvSpPr>
        <p:spPr bwMode="auto">
          <a:xfrm>
            <a:off x="3749675" y="623888"/>
            <a:ext cx="16033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600" b="1">
                <a:latin typeface="Times New Roman" pitchFamily="18" charset="0"/>
              </a:rPr>
              <a:t>P-Value is the</a:t>
            </a:r>
            <a:br>
              <a:rPr lang="en-US" altLang="en-US" sz="1600" b="1">
                <a:latin typeface="Times New Roman" pitchFamily="18" charset="0"/>
              </a:rPr>
            </a:br>
            <a:r>
              <a:rPr lang="en-US" altLang="en-US" sz="1600" b="1">
                <a:latin typeface="Times New Roman" pitchFamily="18" charset="0"/>
              </a:rPr>
              <a:t>area highlighted</a:t>
            </a:r>
          </a:p>
        </p:txBody>
      </p:sp>
      <p:cxnSp>
        <p:nvCxnSpPr>
          <p:cNvPr id="17421" name="AutoShape 33"/>
          <p:cNvCxnSpPr>
            <a:cxnSpLocks noChangeShapeType="1"/>
            <a:stCxn id="17420" idx="1"/>
          </p:cNvCxnSpPr>
          <p:nvPr/>
        </p:nvCxnSpPr>
        <p:spPr bwMode="auto">
          <a:xfrm rot="10800000" flipV="1">
            <a:off x="839788" y="914400"/>
            <a:ext cx="2909887" cy="1452563"/>
          </a:xfrm>
          <a:prstGeom prst="bentConnector3">
            <a:avLst>
              <a:gd name="adj1" fmla="val 100218"/>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7422" name="AutoShape 34"/>
          <p:cNvCxnSpPr>
            <a:cxnSpLocks noChangeShapeType="1"/>
            <a:stCxn id="17420" idx="2"/>
          </p:cNvCxnSpPr>
          <p:nvPr/>
        </p:nvCxnSpPr>
        <p:spPr bwMode="auto">
          <a:xfrm rot="5400000">
            <a:off x="3626644" y="1442244"/>
            <a:ext cx="1162050" cy="687388"/>
          </a:xfrm>
          <a:prstGeom prst="bentConnector4">
            <a:avLst>
              <a:gd name="adj1" fmla="val 7514"/>
              <a:gd name="adj2" fmla="val 100227"/>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7423" name="AutoShape 35"/>
          <p:cNvCxnSpPr>
            <a:cxnSpLocks noChangeShapeType="1"/>
            <a:stCxn id="17420" idx="3"/>
          </p:cNvCxnSpPr>
          <p:nvPr/>
        </p:nvCxnSpPr>
        <p:spPr bwMode="auto">
          <a:xfrm>
            <a:off x="5353050" y="914400"/>
            <a:ext cx="2817813" cy="1452563"/>
          </a:xfrm>
          <a:prstGeom prst="bentConnector3">
            <a:avLst>
              <a:gd name="adj1" fmla="val 100056"/>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7424" name="AutoShape 36"/>
          <p:cNvCxnSpPr>
            <a:cxnSpLocks noChangeShapeType="1"/>
            <a:stCxn id="17420" idx="2"/>
          </p:cNvCxnSpPr>
          <p:nvPr/>
        </p:nvCxnSpPr>
        <p:spPr bwMode="auto">
          <a:xfrm rot="16200000" flipH="1">
            <a:off x="4299744" y="1456532"/>
            <a:ext cx="1162050" cy="658812"/>
          </a:xfrm>
          <a:prstGeom prst="bentConnector4">
            <a:avLst>
              <a:gd name="adj1" fmla="val 7514"/>
              <a:gd name="adj2" fmla="val 100481"/>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17425" name="Text Box 37"/>
          <p:cNvSpPr txBox="1">
            <a:spLocks noChangeArrowheads="1"/>
          </p:cNvSpPr>
          <p:nvPr/>
        </p:nvSpPr>
        <p:spPr bwMode="auto">
          <a:xfrm>
            <a:off x="5181600" y="1830388"/>
            <a:ext cx="4032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200" b="1"/>
              <a:t>|z</a:t>
            </a:r>
            <a:r>
              <a:rPr lang="en-US" altLang="en-US" sz="1200" b="1" baseline="-25000"/>
              <a:t>0</a:t>
            </a:r>
            <a:r>
              <a:rPr lang="en-US" altLang="en-US" sz="1200" b="1"/>
              <a:t>|</a:t>
            </a:r>
            <a:endParaRPr lang="en-US" altLang="en-US" sz="1200" b="1" baseline="-25000"/>
          </a:p>
        </p:txBody>
      </p:sp>
      <p:sp>
        <p:nvSpPr>
          <p:cNvPr id="17426" name="Text Box 38"/>
          <p:cNvSpPr txBox="1">
            <a:spLocks noChangeArrowheads="1"/>
          </p:cNvSpPr>
          <p:nvPr/>
        </p:nvSpPr>
        <p:spPr bwMode="auto">
          <a:xfrm>
            <a:off x="3375025" y="1830388"/>
            <a:ext cx="4540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200" b="1"/>
              <a:t>-|z</a:t>
            </a:r>
            <a:r>
              <a:rPr lang="en-US" altLang="en-US" sz="1200" b="1" baseline="-25000"/>
              <a:t>0</a:t>
            </a:r>
            <a:r>
              <a:rPr lang="en-US" altLang="en-US" sz="1200" b="1"/>
              <a:t>|</a:t>
            </a:r>
            <a:endParaRPr lang="en-US" altLang="en-US" sz="1200" b="1" baseline="-25000"/>
          </a:p>
        </p:txBody>
      </p:sp>
      <p:sp>
        <p:nvSpPr>
          <p:cNvPr id="17427" name="Text Box 39"/>
          <p:cNvSpPr txBox="1">
            <a:spLocks noChangeArrowheads="1"/>
          </p:cNvSpPr>
          <p:nvPr/>
        </p:nvSpPr>
        <p:spPr bwMode="auto">
          <a:xfrm>
            <a:off x="388938" y="1831975"/>
            <a:ext cx="3175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200" b="1"/>
              <a:t>z</a:t>
            </a:r>
            <a:r>
              <a:rPr lang="en-US" altLang="en-US" sz="1200" b="1" baseline="-25000"/>
              <a:t>0</a:t>
            </a:r>
          </a:p>
        </p:txBody>
      </p:sp>
      <p:sp>
        <p:nvSpPr>
          <p:cNvPr id="17428" name="Text Box 40"/>
          <p:cNvSpPr txBox="1">
            <a:spLocks noChangeArrowheads="1"/>
          </p:cNvSpPr>
          <p:nvPr/>
        </p:nvSpPr>
        <p:spPr bwMode="auto">
          <a:xfrm>
            <a:off x="8220075" y="1831975"/>
            <a:ext cx="3175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200" b="1"/>
              <a:t>z</a:t>
            </a:r>
            <a:r>
              <a:rPr lang="en-US" altLang="en-US" sz="1200" b="1" baseline="-25000"/>
              <a:t>0</a:t>
            </a:r>
          </a:p>
        </p:txBody>
      </p:sp>
      <p:graphicFrame>
        <p:nvGraphicFramePr>
          <p:cNvPr id="16425" name="Group 41"/>
          <p:cNvGraphicFramePr>
            <a:graphicFrameLocks noGrp="1"/>
          </p:cNvGraphicFramePr>
          <p:nvPr/>
        </p:nvGraphicFramePr>
        <p:xfrm>
          <a:off x="1517650" y="4564063"/>
          <a:ext cx="6108700" cy="2111393"/>
        </p:xfrm>
        <a:graphic>
          <a:graphicData uri="http://schemas.openxmlformats.org/drawingml/2006/table">
            <a:tbl>
              <a:tblPr/>
              <a:tblGrid>
                <a:gridCol w="2044700"/>
                <a:gridCol w="2032000"/>
                <a:gridCol w="2032000"/>
              </a:tblGrid>
              <a:tr h="365732">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Arial" pitchFamily="34" charset="0"/>
                        </a:rPr>
                        <a:t>Reject null hypothesis, if</a:t>
                      </a:r>
                    </a:p>
                  </a:txBody>
                  <a:tcPr marT="45709" marB="4570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65732">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Arial" pitchFamily="34" charset="0"/>
                        </a:rPr>
                        <a:t>P-value &lt; </a:t>
                      </a:r>
                      <a:r>
                        <a:rPr kumimoji="0" lang="el-GR" sz="1800" b="1" i="0" u="none" strike="noStrike" cap="none" normalizeH="0" baseline="0" smtClean="0">
                          <a:ln>
                            <a:noFill/>
                          </a:ln>
                          <a:solidFill>
                            <a:schemeClr val="tx1"/>
                          </a:solidFill>
                          <a:effectLst/>
                          <a:latin typeface="Times New Roman" pitchFamily="18" charset="0"/>
                          <a:cs typeface="Arial" pitchFamily="34" charset="0"/>
                        </a:rPr>
                        <a:t>α</a:t>
                      </a:r>
                    </a:p>
                  </a:txBody>
                  <a:tcPr marT="45709" marB="4570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6573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Left-Tailed</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Two-Tailed</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Right-Tailed</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417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z</a:t>
                      </a:r>
                      <a:r>
                        <a:rPr kumimoji="0" lang="en-US" sz="1800" b="1" i="0" u="none" strike="noStrike" cap="none" normalizeH="0" baseline="-25000" smtClean="0">
                          <a:ln>
                            <a:noFill/>
                          </a:ln>
                          <a:solidFill>
                            <a:schemeClr val="tx1"/>
                          </a:solidFill>
                          <a:effectLst/>
                          <a:latin typeface="Times New Roman" pitchFamily="18" charset="0"/>
                        </a:rPr>
                        <a:t>0</a:t>
                      </a:r>
                      <a:r>
                        <a:rPr kumimoji="0" lang="en-US" sz="1800" b="1" i="0" u="none" strike="noStrike" cap="none" normalizeH="0" baseline="0" smtClean="0">
                          <a:ln>
                            <a:noFill/>
                          </a:ln>
                          <a:solidFill>
                            <a:schemeClr val="tx1"/>
                          </a:solidFill>
                          <a:effectLst/>
                          <a:latin typeface="Times New Roman" pitchFamily="18" charset="0"/>
                        </a:rPr>
                        <a:t> &lt; - z</a:t>
                      </a:r>
                      <a:r>
                        <a:rPr kumimoji="0" lang="el-GR" sz="1800" b="1" i="0" u="none" strike="noStrike" cap="none" normalizeH="0" baseline="-25000" smtClean="0">
                          <a:ln>
                            <a:noFill/>
                          </a:ln>
                          <a:solidFill>
                            <a:schemeClr val="tx1"/>
                          </a:solidFill>
                          <a:effectLst/>
                          <a:latin typeface="Times New Roman" pitchFamily="18" charset="0"/>
                          <a:cs typeface="Arial" pitchFamily="34" charset="0"/>
                        </a:rPr>
                        <a:t>α</a:t>
                      </a:r>
                    </a:p>
                  </a:txBody>
                  <a:tcPr marT="45709" marB="45709"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z</a:t>
                      </a:r>
                      <a:r>
                        <a:rPr kumimoji="0" lang="en-US" sz="1800" b="1" i="0" u="none" strike="noStrike" cap="none" normalizeH="0" baseline="-25000" smtClean="0">
                          <a:ln>
                            <a:noFill/>
                          </a:ln>
                          <a:solidFill>
                            <a:schemeClr val="tx1"/>
                          </a:solidFill>
                          <a:effectLst/>
                          <a:latin typeface="Times New Roman" pitchFamily="18" charset="0"/>
                        </a:rPr>
                        <a:t>0</a:t>
                      </a:r>
                      <a:r>
                        <a:rPr kumimoji="0" lang="en-US" sz="1800" b="1" i="0" u="none" strike="noStrike" cap="none" normalizeH="0" baseline="0" smtClean="0">
                          <a:ln>
                            <a:noFill/>
                          </a:ln>
                          <a:solidFill>
                            <a:schemeClr val="tx1"/>
                          </a:solidFill>
                          <a:effectLst/>
                          <a:latin typeface="Times New Roman" pitchFamily="18" charset="0"/>
                        </a:rPr>
                        <a:t> &lt; - z</a:t>
                      </a:r>
                      <a:r>
                        <a:rPr kumimoji="0" lang="el-GR" sz="1800" b="1" i="0" u="none" strike="noStrike" cap="none" normalizeH="0" baseline="-25000" smtClean="0">
                          <a:ln>
                            <a:noFill/>
                          </a:ln>
                          <a:solidFill>
                            <a:schemeClr val="tx1"/>
                          </a:solidFill>
                          <a:effectLst/>
                          <a:latin typeface="Times New Roman" pitchFamily="18" charset="0"/>
                          <a:cs typeface="Arial" pitchFamily="34" charset="0"/>
                        </a:rPr>
                        <a:t>α</a:t>
                      </a:r>
                      <a:r>
                        <a:rPr kumimoji="0" lang="en-US" sz="1800" b="1" i="0" u="none" strike="noStrike" cap="none" normalizeH="0" baseline="-25000" smtClean="0">
                          <a:ln>
                            <a:noFill/>
                          </a:ln>
                          <a:solidFill>
                            <a:schemeClr val="tx1"/>
                          </a:solidFill>
                          <a:effectLst/>
                          <a:latin typeface="Times New Roman" pitchFamily="18" charset="0"/>
                          <a:cs typeface="Arial" pitchFamily="34" charset="0"/>
                        </a:rPr>
                        <a:t>/2</a:t>
                      </a:r>
                      <a:br>
                        <a:rPr kumimoji="0" lang="en-US" sz="1800" b="1" i="0" u="none" strike="noStrike" cap="none" normalizeH="0" baseline="-25000" smtClean="0">
                          <a:ln>
                            <a:noFill/>
                          </a:ln>
                          <a:solidFill>
                            <a:schemeClr val="tx1"/>
                          </a:solidFill>
                          <a:effectLst/>
                          <a:latin typeface="Times New Roman" pitchFamily="18" charset="0"/>
                          <a:cs typeface="Arial" pitchFamily="34" charset="0"/>
                        </a:rPr>
                      </a:br>
                      <a:r>
                        <a:rPr kumimoji="0" lang="en-US" sz="1800" b="1" i="0" u="none" strike="noStrike" cap="none" normalizeH="0" baseline="0" smtClean="0">
                          <a:ln>
                            <a:noFill/>
                          </a:ln>
                          <a:solidFill>
                            <a:schemeClr val="tx1"/>
                          </a:solidFill>
                          <a:effectLst/>
                          <a:latin typeface="Times New Roman" pitchFamily="18" charset="0"/>
                        </a:rPr>
                        <a:t>or</a:t>
                      </a:r>
                      <a:br>
                        <a:rPr kumimoji="0" lang="en-US" sz="1800" b="1" i="0" u="none" strike="noStrike" cap="none" normalizeH="0" baseline="0" smtClean="0">
                          <a:ln>
                            <a:noFill/>
                          </a:ln>
                          <a:solidFill>
                            <a:schemeClr val="tx1"/>
                          </a:solidFill>
                          <a:effectLst/>
                          <a:latin typeface="Times New Roman" pitchFamily="18" charset="0"/>
                        </a:rPr>
                      </a:br>
                      <a:r>
                        <a:rPr kumimoji="0" lang="en-US" sz="1800" b="1" i="0" u="none" strike="noStrike" cap="none" normalizeH="0" baseline="0" smtClean="0">
                          <a:ln>
                            <a:noFill/>
                          </a:ln>
                          <a:solidFill>
                            <a:schemeClr val="tx1"/>
                          </a:solidFill>
                          <a:effectLst/>
                          <a:latin typeface="Times New Roman" pitchFamily="18" charset="0"/>
                        </a:rPr>
                        <a:t>z</a:t>
                      </a:r>
                      <a:r>
                        <a:rPr kumimoji="0" lang="en-US" sz="1800" b="1" i="0" u="none" strike="noStrike" cap="none" normalizeH="0" baseline="-25000" smtClean="0">
                          <a:ln>
                            <a:noFill/>
                          </a:ln>
                          <a:solidFill>
                            <a:schemeClr val="tx1"/>
                          </a:solidFill>
                          <a:effectLst/>
                          <a:latin typeface="Times New Roman" pitchFamily="18" charset="0"/>
                        </a:rPr>
                        <a:t>0</a:t>
                      </a:r>
                      <a:r>
                        <a:rPr kumimoji="0" lang="en-US" sz="1800" b="1" i="0" u="none" strike="noStrike" cap="none" normalizeH="0" baseline="0" smtClean="0">
                          <a:ln>
                            <a:noFill/>
                          </a:ln>
                          <a:solidFill>
                            <a:schemeClr val="tx1"/>
                          </a:solidFill>
                          <a:effectLst/>
                          <a:latin typeface="Times New Roman" pitchFamily="18" charset="0"/>
                        </a:rPr>
                        <a:t> &gt;  z</a:t>
                      </a:r>
                      <a:r>
                        <a:rPr kumimoji="0" lang="el-GR" sz="1800" b="1" i="0" u="none" strike="noStrike" cap="none" normalizeH="0" baseline="-25000" smtClean="0">
                          <a:ln>
                            <a:noFill/>
                          </a:ln>
                          <a:solidFill>
                            <a:schemeClr val="tx1"/>
                          </a:solidFill>
                          <a:effectLst/>
                          <a:latin typeface="Times New Roman" pitchFamily="18" charset="0"/>
                          <a:cs typeface="Arial" pitchFamily="34" charset="0"/>
                        </a:rPr>
                        <a:t>α</a:t>
                      </a:r>
                      <a:r>
                        <a:rPr kumimoji="0" lang="en-US" sz="1800" b="1" i="0" u="none" strike="noStrike" cap="none" normalizeH="0" baseline="-25000" smtClean="0">
                          <a:ln>
                            <a:noFill/>
                          </a:ln>
                          <a:solidFill>
                            <a:schemeClr val="tx1"/>
                          </a:solidFill>
                          <a:effectLst/>
                          <a:latin typeface="Times New Roman" pitchFamily="18" charset="0"/>
                          <a:cs typeface="Arial" pitchFamily="34" charset="0"/>
                        </a:rPr>
                        <a:t>/2</a:t>
                      </a:r>
                    </a:p>
                  </a:txBody>
                  <a:tcPr marT="45709" marB="45709"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z</a:t>
                      </a:r>
                      <a:r>
                        <a:rPr kumimoji="0" lang="en-US" sz="1800" b="1" i="0" u="none" strike="noStrike" cap="none" normalizeH="0" baseline="-25000" smtClean="0">
                          <a:ln>
                            <a:noFill/>
                          </a:ln>
                          <a:solidFill>
                            <a:schemeClr val="tx1"/>
                          </a:solidFill>
                          <a:effectLst/>
                          <a:latin typeface="Times New Roman" pitchFamily="18" charset="0"/>
                        </a:rPr>
                        <a:t>0</a:t>
                      </a:r>
                      <a:r>
                        <a:rPr kumimoji="0" lang="en-US" sz="1800" b="1" i="0" u="none" strike="noStrike" cap="none" normalizeH="0" baseline="0" smtClean="0">
                          <a:ln>
                            <a:noFill/>
                          </a:ln>
                          <a:solidFill>
                            <a:schemeClr val="tx1"/>
                          </a:solidFill>
                          <a:effectLst/>
                          <a:latin typeface="Times New Roman" pitchFamily="18" charset="0"/>
                        </a:rPr>
                        <a:t> &gt;  z</a:t>
                      </a:r>
                      <a:r>
                        <a:rPr kumimoji="0" lang="el-GR" sz="1800" b="1" i="0" u="none" strike="noStrike" cap="none" normalizeH="0" baseline="-25000" smtClean="0">
                          <a:ln>
                            <a:noFill/>
                          </a:ln>
                          <a:solidFill>
                            <a:schemeClr val="tx1"/>
                          </a:solidFill>
                          <a:effectLst/>
                          <a:latin typeface="Times New Roman" pitchFamily="18" charset="0"/>
                          <a:cs typeface="Arial" pitchFamily="34" charset="0"/>
                        </a:rPr>
                        <a:t>α</a:t>
                      </a:r>
                      <a:endParaRPr kumimoji="0" lang="en-US" sz="1800" b="1" i="0" u="none" strike="noStrike" cap="none" normalizeH="0" baseline="0" smtClean="0">
                        <a:ln>
                          <a:noFill/>
                        </a:ln>
                        <a:solidFill>
                          <a:schemeClr val="tx1"/>
                        </a:solidFill>
                        <a:effectLst/>
                        <a:latin typeface="Times New Roman" pitchFamily="18" charset="0"/>
                      </a:endParaRPr>
                    </a:p>
                  </a:txBody>
                  <a:tcPr marT="45709" marB="45709"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47" name="Text Box 59"/>
          <p:cNvSpPr txBox="1">
            <a:spLocks noChangeArrowheads="1"/>
          </p:cNvSpPr>
          <p:nvPr/>
        </p:nvSpPr>
        <p:spPr bwMode="auto">
          <a:xfrm>
            <a:off x="3162300" y="1095375"/>
            <a:ext cx="28860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a:t>Remember to add the areas in the two-tailed!</a:t>
            </a:r>
          </a:p>
        </p:txBody>
      </p:sp>
      <p:grpSp>
        <p:nvGrpSpPr>
          <p:cNvPr id="17448" name="Group 60"/>
          <p:cNvGrpSpPr>
            <a:grpSpLocks/>
          </p:cNvGrpSpPr>
          <p:nvPr/>
        </p:nvGrpSpPr>
        <p:grpSpPr bwMode="auto">
          <a:xfrm>
            <a:off x="6946900" y="3267075"/>
            <a:ext cx="1511300" cy="1065213"/>
            <a:chOff x="162" y="2031"/>
            <a:chExt cx="952" cy="671"/>
          </a:xfrm>
        </p:grpSpPr>
        <p:sp>
          <p:nvSpPr>
            <p:cNvPr id="8243" name="Text Box 61"/>
            <p:cNvSpPr txBox="1">
              <a:spLocks noChangeArrowheads="1"/>
            </p:cNvSpPr>
            <p:nvPr/>
          </p:nvSpPr>
          <p:spPr bwMode="auto">
            <a:xfrm>
              <a:off x="162" y="2031"/>
              <a:ext cx="952" cy="671"/>
            </a:xfrm>
            <a:prstGeom prst="rect">
              <a:avLst/>
            </a:prstGeom>
            <a:noFill/>
            <a:ln w="9525">
              <a:noFill/>
              <a:miter lim="800000"/>
              <a:headEnd/>
              <a:tailEnd/>
            </a:ln>
          </p:spPr>
          <p:txBody>
            <a:bodyPr wrap="none">
              <a:spAutoFit/>
            </a:bodyPr>
            <a:lstStyle/>
            <a:p>
              <a:pPr eaLnBrk="1" hangingPunct="1">
                <a:lnSpc>
                  <a:spcPct val="70000"/>
                </a:lnSpc>
                <a:defRPr/>
              </a:pPr>
              <a:r>
                <a:rPr lang="en-US" b="1" dirty="0">
                  <a:solidFill>
                    <a:schemeClr val="accent2">
                      <a:lumMod val="40000"/>
                      <a:lumOff val="60000"/>
                    </a:schemeClr>
                  </a:solidFill>
                </a:rPr>
                <a:t>    where</a:t>
              </a:r>
            </a:p>
            <a:p>
              <a:pPr eaLnBrk="1" hangingPunct="1">
                <a:lnSpc>
                  <a:spcPct val="70000"/>
                </a:lnSpc>
                <a:defRPr/>
              </a:pPr>
              <a:r>
                <a:rPr lang="en-US" b="1" dirty="0">
                  <a:solidFill>
                    <a:schemeClr val="accent2">
                      <a:lumMod val="40000"/>
                      <a:lumOff val="60000"/>
                    </a:schemeClr>
                  </a:solidFill>
                </a:rPr>
                <a:t/>
              </a:r>
              <a:br>
                <a:rPr lang="en-US" b="1" dirty="0">
                  <a:solidFill>
                    <a:schemeClr val="accent2">
                      <a:lumMod val="40000"/>
                      <a:lumOff val="60000"/>
                    </a:schemeClr>
                  </a:solidFill>
                </a:rPr>
              </a:br>
              <a:r>
                <a:rPr lang="en-US" b="1" dirty="0">
                  <a:solidFill>
                    <a:schemeClr val="accent2">
                      <a:lumMod val="40000"/>
                      <a:lumOff val="60000"/>
                    </a:schemeClr>
                  </a:solidFill>
                </a:rPr>
                <a:t>        x</a:t>
              </a:r>
              <a:r>
                <a:rPr lang="en-US" b="1" baseline="-25000" dirty="0">
                  <a:solidFill>
                    <a:schemeClr val="accent2">
                      <a:lumMod val="40000"/>
                      <a:lumOff val="60000"/>
                    </a:schemeClr>
                  </a:solidFill>
                </a:rPr>
                <a:t>1</a:t>
              </a:r>
              <a:r>
                <a:rPr lang="en-US" b="1" dirty="0">
                  <a:solidFill>
                    <a:schemeClr val="accent2">
                      <a:lumMod val="40000"/>
                      <a:lumOff val="60000"/>
                    </a:schemeClr>
                  </a:solidFill>
                </a:rPr>
                <a:t> + x</a:t>
              </a:r>
              <a:r>
                <a:rPr lang="en-US" b="1" baseline="-25000" dirty="0">
                  <a:solidFill>
                    <a:schemeClr val="accent2">
                      <a:lumMod val="40000"/>
                      <a:lumOff val="60000"/>
                    </a:schemeClr>
                  </a:solidFill>
                </a:rPr>
                <a:t>2</a:t>
              </a:r>
            </a:p>
            <a:p>
              <a:pPr eaLnBrk="1" hangingPunct="1">
                <a:lnSpc>
                  <a:spcPct val="70000"/>
                </a:lnSpc>
                <a:defRPr/>
              </a:pPr>
              <a:r>
                <a:rPr lang="en-US" b="1" dirty="0">
                  <a:solidFill>
                    <a:schemeClr val="accent2">
                      <a:lumMod val="40000"/>
                      <a:lumOff val="60000"/>
                    </a:schemeClr>
                  </a:solidFill>
                </a:rPr>
                <a:t>p = ------------</a:t>
              </a:r>
            </a:p>
            <a:p>
              <a:pPr eaLnBrk="1" hangingPunct="1">
                <a:lnSpc>
                  <a:spcPct val="70000"/>
                </a:lnSpc>
                <a:defRPr/>
              </a:pPr>
              <a:r>
                <a:rPr lang="en-US" b="1" dirty="0">
                  <a:solidFill>
                    <a:schemeClr val="accent2">
                      <a:lumMod val="40000"/>
                      <a:lumOff val="60000"/>
                    </a:schemeClr>
                  </a:solidFill>
                </a:rPr>
                <a:t>        n</a:t>
              </a:r>
              <a:r>
                <a:rPr lang="en-US" b="1" baseline="-25000" dirty="0">
                  <a:solidFill>
                    <a:schemeClr val="accent2">
                      <a:lumMod val="40000"/>
                      <a:lumOff val="60000"/>
                    </a:schemeClr>
                  </a:solidFill>
                </a:rPr>
                <a:t>1</a:t>
              </a:r>
              <a:r>
                <a:rPr lang="en-US" b="1" dirty="0">
                  <a:solidFill>
                    <a:schemeClr val="accent2">
                      <a:lumMod val="40000"/>
                      <a:lumOff val="60000"/>
                    </a:schemeClr>
                  </a:solidFill>
                </a:rPr>
                <a:t> + n</a:t>
              </a:r>
              <a:r>
                <a:rPr lang="en-US" b="1" baseline="-25000" dirty="0">
                  <a:solidFill>
                    <a:schemeClr val="accent2">
                      <a:lumMod val="40000"/>
                      <a:lumOff val="60000"/>
                    </a:schemeClr>
                  </a:solidFill>
                </a:rPr>
                <a:t>2</a:t>
              </a:r>
            </a:p>
          </p:txBody>
        </p:sp>
        <p:sp>
          <p:nvSpPr>
            <p:cNvPr id="17460" name="Freeform 62"/>
            <p:cNvSpPr>
              <a:spLocks/>
            </p:cNvSpPr>
            <p:nvPr/>
          </p:nvSpPr>
          <p:spPr bwMode="auto">
            <a:xfrm>
              <a:off x="244" y="2372"/>
              <a:ext cx="40" cy="34"/>
            </a:xfrm>
            <a:custGeom>
              <a:avLst/>
              <a:gdLst>
                <a:gd name="T0" fmla="*/ 0 w 40"/>
                <a:gd name="T1" fmla="*/ 34 h 34"/>
                <a:gd name="T2" fmla="*/ 22 w 40"/>
                <a:gd name="T3" fmla="*/ 0 h 34"/>
                <a:gd name="T4" fmla="*/ 40 w 40"/>
                <a:gd name="T5" fmla="*/ 34 h 34"/>
                <a:gd name="T6" fmla="*/ 0 60000 65536"/>
                <a:gd name="T7" fmla="*/ 0 60000 65536"/>
                <a:gd name="T8" fmla="*/ 0 60000 65536"/>
                <a:gd name="T9" fmla="*/ 0 w 40"/>
                <a:gd name="T10" fmla="*/ 0 h 34"/>
                <a:gd name="T11" fmla="*/ 40 w 40"/>
                <a:gd name="T12" fmla="*/ 34 h 34"/>
              </a:gdLst>
              <a:ahLst/>
              <a:cxnLst>
                <a:cxn ang="T6">
                  <a:pos x="T0" y="T1"/>
                </a:cxn>
                <a:cxn ang="T7">
                  <a:pos x="T2" y="T3"/>
                </a:cxn>
                <a:cxn ang="T8">
                  <a:pos x="T4" y="T5"/>
                </a:cxn>
              </a:cxnLst>
              <a:rect l="T9" t="T10" r="T11" b="T12"/>
              <a:pathLst>
                <a:path w="40" h="34">
                  <a:moveTo>
                    <a:pt x="0" y="34"/>
                  </a:moveTo>
                  <a:lnTo>
                    <a:pt x="22" y="0"/>
                  </a:lnTo>
                  <a:lnTo>
                    <a:pt x="40" y="34"/>
                  </a:lnTo>
                </a:path>
              </a:pathLst>
            </a:cu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7449" name="Group 63"/>
          <p:cNvGrpSpPr>
            <a:grpSpLocks/>
          </p:cNvGrpSpPr>
          <p:nvPr/>
        </p:nvGrpSpPr>
        <p:grpSpPr bwMode="auto">
          <a:xfrm>
            <a:off x="3074988" y="3249613"/>
            <a:ext cx="3157537" cy="1225550"/>
            <a:chOff x="3078" y="1996"/>
            <a:chExt cx="1989" cy="772"/>
          </a:xfrm>
        </p:grpSpPr>
        <p:sp>
          <p:nvSpPr>
            <p:cNvPr id="17450" name="Text Box 64"/>
            <p:cNvSpPr txBox="1">
              <a:spLocks noChangeArrowheads="1"/>
            </p:cNvSpPr>
            <p:nvPr/>
          </p:nvSpPr>
          <p:spPr bwMode="auto">
            <a:xfrm>
              <a:off x="3078" y="1996"/>
              <a:ext cx="1989"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800" b="1">
                  <a:solidFill>
                    <a:srgbClr val="FFFF00"/>
                  </a:solidFill>
                </a:rPr>
                <a:t>                   p</a:t>
              </a:r>
              <a:r>
                <a:rPr lang="en-US" altLang="en-US" sz="1800" b="1" baseline="-25000">
                  <a:solidFill>
                    <a:srgbClr val="FFFF00"/>
                  </a:solidFill>
                </a:rPr>
                <a:t>1</a:t>
              </a:r>
              <a:r>
                <a:rPr lang="en-US" altLang="en-US" sz="1800" b="1">
                  <a:solidFill>
                    <a:srgbClr val="FFFF00"/>
                  </a:solidFill>
                </a:rPr>
                <a:t> – p</a:t>
              </a:r>
              <a:r>
                <a:rPr lang="en-US" altLang="en-US" sz="1800" b="1" baseline="-25000">
                  <a:solidFill>
                    <a:srgbClr val="FFFF00"/>
                  </a:solidFill>
                </a:rPr>
                <a:t>2</a:t>
              </a:r>
            </a:p>
            <a:p>
              <a:pPr eaLnBrk="1" hangingPunct="1">
                <a:spcBef>
                  <a:spcPct val="0"/>
                </a:spcBef>
                <a:buFontTx/>
                <a:buNone/>
              </a:pPr>
              <a:r>
                <a:rPr lang="en-US" altLang="en-US" sz="1800" b="1">
                  <a:solidFill>
                    <a:srgbClr val="FFFF00"/>
                  </a:solidFill>
                </a:rPr>
                <a:t>z</a:t>
              </a:r>
              <a:r>
                <a:rPr lang="en-US" altLang="en-US" sz="1800" b="1" baseline="-25000">
                  <a:solidFill>
                    <a:srgbClr val="FFFF00"/>
                  </a:solidFill>
                </a:rPr>
                <a:t>0</a:t>
              </a:r>
              <a:r>
                <a:rPr lang="en-US" altLang="en-US" sz="1800" b="1">
                  <a:solidFill>
                    <a:srgbClr val="FFFF00"/>
                  </a:solidFill>
                </a:rPr>
                <a:t> = ---------------------------------</a:t>
              </a:r>
            </a:p>
            <a:p>
              <a:pPr eaLnBrk="1" hangingPunct="1">
                <a:spcBef>
                  <a:spcPct val="0"/>
                </a:spcBef>
                <a:buFontTx/>
                <a:buNone/>
              </a:pPr>
              <a:r>
                <a:rPr lang="en-US" altLang="en-US" sz="1800" b="1">
                  <a:solidFill>
                    <a:srgbClr val="FFFF00"/>
                  </a:solidFill>
                </a:rPr>
                <a:t>          p</a:t>
              </a:r>
              <a:r>
                <a:rPr lang="en-US" altLang="en-US" sz="1800" b="1" baseline="-25000">
                  <a:solidFill>
                    <a:srgbClr val="FFFF00"/>
                  </a:solidFill>
                </a:rPr>
                <a:t> </a:t>
              </a:r>
              <a:r>
                <a:rPr lang="en-US" altLang="en-US" sz="1800" b="1">
                  <a:solidFill>
                    <a:srgbClr val="FFFF00"/>
                  </a:solidFill>
                </a:rPr>
                <a:t>(1-</a:t>
              </a:r>
              <a:r>
                <a:rPr lang="en-US" altLang="en-US" sz="1800" b="1" baseline="-25000">
                  <a:solidFill>
                    <a:srgbClr val="FFFF00"/>
                  </a:solidFill>
                </a:rPr>
                <a:t> </a:t>
              </a:r>
              <a:r>
                <a:rPr lang="en-US" altLang="en-US" sz="1800" b="1">
                  <a:solidFill>
                    <a:srgbClr val="FFFF00"/>
                  </a:solidFill>
                </a:rPr>
                <a:t>p)</a:t>
              </a:r>
            </a:p>
          </p:txBody>
        </p:sp>
        <p:sp>
          <p:nvSpPr>
            <p:cNvPr id="17451" name="Freeform 65"/>
            <p:cNvSpPr>
              <a:spLocks/>
            </p:cNvSpPr>
            <p:nvPr/>
          </p:nvSpPr>
          <p:spPr bwMode="auto">
            <a:xfrm>
              <a:off x="3435" y="2362"/>
              <a:ext cx="580" cy="207"/>
            </a:xfrm>
            <a:custGeom>
              <a:avLst/>
              <a:gdLst>
                <a:gd name="T0" fmla="*/ 0 w 507"/>
                <a:gd name="T1" fmla="*/ 221 h 198"/>
                <a:gd name="T2" fmla="*/ 216 w 507"/>
                <a:gd name="T3" fmla="*/ 368 h 198"/>
                <a:gd name="T4" fmla="*/ 394 w 507"/>
                <a:gd name="T5" fmla="*/ 0 h 198"/>
                <a:gd name="T6" fmla="*/ 3335 w 507"/>
                <a:gd name="T7" fmla="*/ 0 h 198"/>
                <a:gd name="T8" fmla="*/ 0 60000 65536"/>
                <a:gd name="T9" fmla="*/ 0 60000 65536"/>
                <a:gd name="T10" fmla="*/ 0 60000 65536"/>
                <a:gd name="T11" fmla="*/ 0 60000 65536"/>
                <a:gd name="T12" fmla="*/ 0 w 507"/>
                <a:gd name="T13" fmla="*/ 0 h 198"/>
                <a:gd name="T14" fmla="*/ 507 w 507"/>
                <a:gd name="T15" fmla="*/ 198 h 198"/>
              </a:gdLst>
              <a:ahLst/>
              <a:cxnLst>
                <a:cxn ang="T8">
                  <a:pos x="T0" y="T1"/>
                </a:cxn>
                <a:cxn ang="T9">
                  <a:pos x="T2" y="T3"/>
                </a:cxn>
                <a:cxn ang="T10">
                  <a:pos x="T4" y="T5"/>
                </a:cxn>
                <a:cxn ang="T11">
                  <a:pos x="T6" y="T7"/>
                </a:cxn>
              </a:cxnLst>
              <a:rect l="T12" t="T13" r="T14" b="T15"/>
              <a:pathLst>
                <a:path w="507" h="198">
                  <a:moveTo>
                    <a:pt x="0" y="119"/>
                  </a:moveTo>
                  <a:lnTo>
                    <a:pt x="33" y="198"/>
                  </a:lnTo>
                  <a:lnTo>
                    <a:pt x="60" y="0"/>
                  </a:lnTo>
                  <a:lnTo>
                    <a:pt x="507" y="0"/>
                  </a:lnTo>
                </a:path>
              </a:pathLst>
            </a:custGeom>
            <a:noFill/>
            <a:ln w="190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52" name="Freeform 66"/>
            <p:cNvSpPr>
              <a:spLocks/>
            </p:cNvSpPr>
            <p:nvPr/>
          </p:nvSpPr>
          <p:spPr bwMode="auto">
            <a:xfrm>
              <a:off x="3924" y="2038"/>
              <a:ext cx="27" cy="29"/>
            </a:xfrm>
            <a:custGeom>
              <a:avLst/>
              <a:gdLst>
                <a:gd name="T0" fmla="*/ 0 w 27"/>
                <a:gd name="T1" fmla="*/ 29 h 29"/>
                <a:gd name="T2" fmla="*/ 14 w 27"/>
                <a:gd name="T3" fmla="*/ 0 h 29"/>
                <a:gd name="T4" fmla="*/ 27 w 27"/>
                <a:gd name="T5" fmla="*/ 29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53" name="Freeform 67"/>
            <p:cNvSpPr>
              <a:spLocks/>
            </p:cNvSpPr>
            <p:nvPr/>
          </p:nvSpPr>
          <p:spPr bwMode="auto">
            <a:xfrm>
              <a:off x="4223" y="2038"/>
              <a:ext cx="27" cy="29"/>
            </a:xfrm>
            <a:custGeom>
              <a:avLst/>
              <a:gdLst>
                <a:gd name="T0" fmla="*/ 0 w 27"/>
                <a:gd name="T1" fmla="*/ 29 h 29"/>
                <a:gd name="T2" fmla="*/ 14 w 27"/>
                <a:gd name="T3" fmla="*/ 0 h 29"/>
                <a:gd name="T4" fmla="*/ 27 w 27"/>
                <a:gd name="T5" fmla="*/ 29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17454" name="Group 68"/>
            <p:cNvGrpSpPr>
              <a:grpSpLocks/>
            </p:cNvGrpSpPr>
            <p:nvPr/>
          </p:nvGrpSpPr>
          <p:grpSpPr bwMode="auto">
            <a:xfrm>
              <a:off x="4120" y="2338"/>
              <a:ext cx="725" cy="430"/>
              <a:chOff x="4932" y="3143"/>
              <a:chExt cx="725" cy="430"/>
            </a:xfrm>
          </p:grpSpPr>
          <p:sp>
            <p:nvSpPr>
              <p:cNvPr id="17457" name="Freeform 69"/>
              <p:cNvSpPr>
                <a:spLocks/>
              </p:cNvSpPr>
              <p:nvPr/>
            </p:nvSpPr>
            <p:spPr bwMode="auto">
              <a:xfrm>
                <a:off x="4932" y="3143"/>
                <a:ext cx="686" cy="430"/>
              </a:xfrm>
              <a:custGeom>
                <a:avLst/>
                <a:gdLst>
                  <a:gd name="T0" fmla="*/ 0 w 507"/>
                  <a:gd name="T1" fmla="*/ 6163644 h 198"/>
                  <a:gd name="T2" fmla="*/ 2316 w 507"/>
                  <a:gd name="T3" fmla="*/ 10277024 h 198"/>
                  <a:gd name="T4" fmla="*/ 4139 w 507"/>
                  <a:gd name="T5" fmla="*/ 0 h 198"/>
                  <a:gd name="T6" fmla="*/ 34948 w 507"/>
                  <a:gd name="T7" fmla="*/ 0 h 198"/>
                  <a:gd name="T8" fmla="*/ 0 60000 65536"/>
                  <a:gd name="T9" fmla="*/ 0 60000 65536"/>
                  <a:gd name="T10" fmla="*/ 0 60000 65536"/>
                  <a:gd name="T11" fmla="*/ 0 60000 65536"/>
                  <a:gd name="T12" fmla="*/ 0 w 507"/>
                  <a:gd name="T13" fmla="*/ 0 h 198"/>
                  <a:gd name="T14" fmla="*/ 507 w 507"/>
                  <a:gd name="T15" fmla="*/ 198 h 198"/>
                </a:gdLst>
                <a:ahLst/>
                <a:cxnLst>
                  <a:cxn ang="T8">
                    <a:pos x="T0" y="T1"/>
                  </a:cxn>
                  <a:cxn ang="T9">
                    <a:pos x="T2" y="T3"/>
                  </a:cxn>
                  <a:cxn ang="T10">
                    <a:pos x="T4" y="T5"/>
                  </a:cxn>
                  <a:cxn ang="T11">
                    <a:pos x="T6" y="T7"/>
                  </a:cxn>
                </a:cxnLst>
                <a:rect l="T12" t="T13" r="T14" b="T15"/>
                <a:pathLst>
                  <a:path w="507" h="198">
                    <a:moveTo>
                      <a:pt x="0" y="119"/>
                    </a:moveTo>
                    <a:lnTo>
                      <a:pt x="33" y="198"/>
                    </a:lnTo>
                    <a:lnTo>
                      <a:pt x="60" y="0"/>
                    </a:lnTo>
                    <a:lnTo>
                      <a:pt x="507" y="0"/>
                    </a:lnTo>
                  </a:path>
                </a:pathLst>
              </a:custGeom>
              <a:noFill/>
              <a:ln w="190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58" name="Text Box 70"/>
              <p:cNvSpPr txBox="1">
                <a:spLocks noChangeArrowheads="1"/>
              </p:cNvSpPr>
              <p:nvPr/>
            </p:nvSpPr>
            <p:spPr bwMode="auto">
              <a:xfrm>
                <a:off x="4973" y="3154"/>
                <a:ext cx="684"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lnSpc>
                    <a:spcPct val="65000"/>
                  </a:lnSpc>
                  <a:spcBef>
                    <a:spcPct val="0"/>
                  </a:spcBef>
                  <a:buFontTx/>
                  <a:buNone/>
                </a:pPr>
                <a:r>
                  <a:rPr lang="en-US" altLang="en-US" sz="1800" b="1">
                    <a:solidFill>
                      <a:srgbClr val="FFFF00"/>
                    </a:solidFill>
                  </a:rPr>
                  <a:t> 1        1</a:t>
                </a:r>
              </a:p>
              <a:p>
                <a:pPr eaLnBrk="1" hangingPunct="1">
                  <a:lnSpc>
                    <a:spcPct val="65000"/>
                  </a:lnSpc>
                  <a:spcBef>
                    <a:spcPct val="0"/>
                  </a:spcBef>
                  <a:buFontTx/>
                  <a:buNone/>
                </a:pPr>
                <a:r>
                  <a:rPr lang="en-US" altLang="en-US" sz="1800" b="1">
                    <a:solidFill>
                      <a:srgbClr val="FFFF00"/>
                    </a:solidFill>
                  </a:rPr>
                  <a:t>---  +  ---</a:t>
                </a:r>
              </a:p>
              <a:p>
                <a:pPr eaLnBrk="1" hangingPunct="1">
                  <a:lnSpc>
                    <a:spcPct val="65000"/>
                  </a:lnSpc>
                  <a:spcBef>
                    <a:spcPct val="0"/>
                  </a:spcBef>
                  <a:buFontTx/>
                  <a:buNone/>
                </a:pPr>
                <a:r>
                  <a:rPr lang="en-US" altLang="en-US" sz="1800" b="1">
                    <a:solidFill>
                      <a:srgbClr val="FFFF00"/>
                    </a:solidFill>
                  </a:rPr>
                  <a:t> n</a:t>
                </a:r>
                <a:r>
                  <a:rPr lang="en-US" altLang="en-US" sz="1800" b="1" baseline="-25000">
                    <a:solidFill>
                      <a:srgbClr val="FFFF00"/>
                    </a:solidFill>
                  </a:rPr>
                  <a:t>1</a:t>
                </a:r>
                <a:r>
                  <a:rPr lang="en-US" altLang="en-US" sz="1800" b="1">
                    <a:solidFill>
                      <a:srgbClr val="FFFF00"/>
                    </a:solidFill>
                  </a:rPr>
                  <a:t>      n</a:t>
                </a:r>
                <a:r>
                  <a:rPr lang="en-US" altLang="en-US" sz="1800" b="1" baseline="-25000">
                    <a:solidFill>
                      <a:srgbClr val="FFFF00"/>
                    </a:solidFill>
                  </a:rPr>
                  <a:t>2</a:t>
                </a:r>
              </a:p>
            </p:txBody>
          </p:sp>
        </p:grpSp>
        <p:sp>
          <p:nvSpPr>
            <p:cNvPr id="17455" name="Freeform 71"/>
            <p:cNvSpPr>
              <a:spLocks/>
            </p:cNvSpPr>
            <p:nvPr/>
          </p:nvSpPr>
          <p:spPr bwMode="auto">
            <a:xfrm>
              <a:off x="3568" y="2376"/>
              <a:ext cx="27" cy="29"/>
            </a:xfrm>
            <a:custGeom>
              <a:avLst/>
              <a:gdLst>
                <a:gd name="T0" fmla="*/ 0 w 27"/>
                <a:gd name="T1" fmla="*/ 29 h 29"/>
                <a:gd name="T2" fmla="*/ 14 w 27"/>
                <a:gd name="T3" fmla="*/ 0 h 29"/>
                <a:gd name="T4" fmla="*/ 27 w 27"/>
                <a:gd name="T5" fmla="*/ 29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56" name="Freeform 72"/>
            <p:cNvSpPr>
              <a:spLocks/>
            </p:cNvSpPr>
            <p:nvPr/>
          </p:nvSpPr>
          <p:spPr bwMode="auto">
            <a:xfrm>
              <a:off x="3878" y="2376"/>
              <a:ext cx="27" cy="29"/>
            </a:xfrm>
            <a:custGeom>
              <a:avLst/>
              <a:gdLst>
                <a:gd name="T0" fmla="*/ 0 w 27"/>
                <a:gd name="T1" fmla="*/ 29 h 29"/>
                <a:gd name="T2" fmla="*/ 14 w 27"/>
                <a:gd name="T3" fmla="*/ 0 h 29"/>
                <a:gd name="T4" fmla="*/ 27 w 27"/>
                <a:gd name="T5" fmla="*/ 29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76213" y="117475"/>
            <a:ext cx="8763000" cy="792163"/>
          </a:xfrm>
        </p:spPr>
        <p:txBody>
          <a:bodyPr/>
          <a:lstStyle/>
          <a:p>
            <a:r>
              <a:rPr lang="en-US" altLang="en-US" sz="3600" b="1" smtClean="0"/>
              <a:t>Combined Sample Proportion Estimate</a:t>
            </a:r>
          </a:p>
        </p:txBody>
      </p:sp>
      <p:sp>
        <p:nvSpPr>
          <p:cNvPr id="18435" name="Content Placeholder 2"/>
          <p:cNvSpPr>
            <a:spLocks noGrp="1"/>
          </p:cNvSpPr>
          <p:nvPr>
            <p:ph idx="1"/>
          </p:nvPr>
        </p:nvSpPr>
        <p:spPr>
          <a:xfrm>
            <a:off x="457200" y="1600200"/>
            <a:ext cx="7848600" cy="2438400"/>
          </a:xfrm>
        </p:spPr>
        <p:txBody>
          <a:bodyPr/>
          <a:lstStyle/>
          <a:p>
            <a:pPr marL="0" indent="0">
              <a:buFontTx/>
              <a:buNone/>
            </a:pPr>
            <a:r>
              <a:rPr lang="en-US" altLang="en-US" sz="2800" b="1" smtClean="0">
                <a:solidFill>
                  <a:srgbClr val="FFFF00"/>
                </a:solidFill>
              </a:rPr>
              <a:t>Combined sample proportion is used because all probabilities are being calculated under the null hypothesis that the independent proportions are equal!</a:t>
            </a:r>
          </a:p>
        </p:txBody>
      </p:sp>
      <p:grpSp>
        <p:nvGrpSpPr>
          <p:cNvPr id="18436" name="Group 60"/>
          <p:cNvGrpSpPr>
            <a:grpSpLocks/>
          </p:cNvGrpSpPr>
          <p:nvPr/>
        </p:nvGrpSpPr>
        <p:grpSpPr bwMode="auto">
          <a:xfrm>
            <a:off x="3609975" y="3810000"/>
            <a:ext cx="1952625" cy="1127125"/>
            <a:chOff x="162" y="2031"/>
            <a:chExt cx="1230" cy="710"/>
          </a:xfrm>
        </p:grpSpPr>
        <p:sp>
          <p:nvSpPr>
            <p:cNvPr id="5" name="Text Box 61"/>
            <p:cNvSpPr txBox="1">
              <a:spLocks noChangeArrowheads="1"/>
            </p:cNvSpPr>
            <p:nvPr/>
          </p:nvSpPr>
          <p:spPr bwMode="auto">
            <a:xfrm>
              <a:off x="162" y="2031"/>
              <a:ext cx="1230" cy="710"/>
            </a:xfrm>
            <a:prstGeom prst="rect">
              <a:avLst/>
            </a:prstGeom>
            <a:noFill/>
            <a:ln w="9525">
              <a:noFill/>
              <a:miter lim="800000"/>
              <a:headEnd/>
              <a:tailEnd/>
            </a:ln>
          </p:spPr>
          <p:txBody>
            <a:bodyPr wrap="none">
              <a:spAutoFit/>
            </a:bodyPr>
            <a:lstStyle/>
            <a:p>
              <a:pPr eaLnBrk="1" hangingPunct="1">
                <a:lnSpc>
                  <a:spcPct val="70000"/>
                </a:lnSpc>
                <a:defRPr/>
              </a:pPr>
              <a:r>
                <a:rPr lang="en-US" sz="2400" b="1" dirty="0">
                  <a:solidFill>
                    <a:schemeClr val="accent2">
                      <a:lumMod val="40000"/>
                      <a:lumOff val="60000"/>
                    </a:schemeClr>
                  </a:solidFill>
                </a:rPr>
                <a:t/>
              </a:r>
              <a:br>
                <a:rPr lang="en-US" sz="2400" b="1" dirty="0">
                  <a:solidFill>
                    <a:schemeClr val="accent2">
                      <a:lumMod val="40000"/>
                      <a:lumOff val="60000"/>
                    </a:schemeClr>
                  </a:solidFill>
                </a:rPr>
              </a:br>
              <a:r>
                <a:rPr lang="en-US" sz="2400" b="1" dirty="0">
                  <a:solidFill>
                    <a:schemeClr val="accent2">
                      <a:lumMod val="40000"/>
                      <a:lumOff val="60000"/>
                    </a:schemeClr>
                  </a:solidFill>
                </a:rPr>
                <a:t>        x</a:t>
              </a:r>
              <a:r>
                <a:rPr lang="en-US" sz="2400" b="1" baseline="-25000" dirty="0">
                  <a:solidFill>
                    <a:schemeClr val="accent2">
                      <a:lumMod val="40000"/>
                      <a:lumOff val="60000"/>
                    </a:schemeClr>
                  </a:solidFill>
                </a:rPr>
                <a:t>1</a:t>
              </a:r>
              <a:r>
                <a:rPr lang="en-US" sz="2400" b="1" dirty="0">
                  <a:solidFill>
                    <a:schemeClr val="accent2">
                      <a:lumMod val="40000"/>
                      <a:lumOff val="60000"/>
                    </a:schemeClr>
                  </a:solidFill>
                </a:rPr>
                <a:t> + x</a:t>
              </a:r>
              <a:r>
                <a:rPr lang="en-US" sz="2400" b="1" baseline="-25000" dirty="0">
                  <a:solidFill>
                    <a:schemeClr val="accent2">
                      <a:lumMod val="40000"/>
                      <a:lumOff val="60000"/>
                    </a:schemeClr>
                  </a:solidFill>
                </a:rPr>
                <a:t>2</a:t>
              </a:r>
            </a:p>
            <a:p>
              <a:pPr eaLnBrk="1" hangingPunct="1">
                <a:lnSpc>
                  <a:spcPct val="70000"/>
                </a:lnSpc>
                <a:defRPr/>
              </a:pPr>
              <a:r>
                <a:rPr lang="en-US" sz="2400" b="1" dirty="0">
                  <a:solidFill>
                    <a:schemeClr val="accent2">
                      <a:lumMod val="40000"/>
                      <a:lumOff val="60000"/>
                    </a:schemeClr>
                  </a:solidFill>
                </a:rPr>
                <a:t>p = ------------</a:t>
              </a:r>
            </a:p>
            <a:p>
              <a:pPr eaLnBrk="1" hangingPunct="1">
                <a:lnSpc>
                  <a:spcPct val="70000"/>
                </a:lnSpc>
                <a:defRPr/>
              </a:pPr>
              <a:r>
                <a:rPr lang="en-US" sz="2400" b="1" dirty="0">
                  <a:solidFill>
                    <a:schemeClr val="accent2">
                      <a:lumMod val="40000"/>
                      <a:lumOff val="60000"/>
                    </a:schemeClr>
                  </a:solidFill>
                </a:rPr>
                <a:t>        n</a:t>
              </a:r>
              <a:r>
                <a:rPr lang="en-US" sz="2400" b="1" baseline="-25000" dirty="0">
                  <a:solidFill>
                    <a:schemeClr val="accent2">
                      <a:lumMod val="40000"/>
                      <a:lumOff val="60000"/>
                    </a:schemeClr>
                  </a:solidFill>
                </a:rPr>
                <a:t>1</a:t>
              </a:r>
              <a:r>
                <a:rPr lang="en-US" sz="2400" b="1" dirty="0">
                  <a:solidFill>
                    <a:schemeClr val="accent2">
                      <a:lumMod val="40000"/>
                      <a:lumOff val="60000"/>
                    </a:schemeClr>
                  </a:solidFill>
                </a:rPr>
                <a:t> + n</a:t>
              </a:r>
              <a:r>
                <a:rPr lang="en-US" sz="2400" b="1" baseline="-25000" dirty="0">
                  <a:solidFill>
                    <a:schemeClr val="accent2">
                      <a:lumMod val="40000"/>
                      <a:lumOff val="60000"/>
                    </a:schemeClr>
                  </a:solidFill>
                </a:rPr>
                <a:t>2</a:t>
              </a:r>
            </a:p>
          </p:txBody>
        </p:sp>
        <p:sp>
          <p:nvSpPr>
            <p:cNvPr id="18438" name="Freeform 62"/>
            <p:cNvSpPr>
              <a:spLocks/>
            </p:cNvSpPr>
            <p:nvPr/>
          </p:nvSpPr>
          <p:spPr bwMode="auto">
            <a:xfrm>
              <a:off x="244" y="2319"/>
              <a:ext cx="40" cy="34"/>
            </a:xfrm>
            <a:custGeom>
              <a:avLst/>
              <a:gdLst>
                <a:gd name="T0" fmla="*/ 0 w 40"/>
                <a:gd name="T1" fmla="*/ 34 h 34"/>
                <a:gd name="T2" fmla="*/ 22 w 40"/>
                <a:gd name="T3" fmla="*/ 0 h 34"/>
                <a:gd name="T4" fmla="*/ 40 w 40"/>
                <a:gd name="T5" fmla="*/ 34 h 34"/>
                <a:gd name="T6" fmla="*/ 0 60000 65536"/>
                <a:gd name="T7" fmla="*/ 0 60000 65536"/>
                <a:gd name="T8" fmla="*/ 0 60000 65536"/>
                <a:gd name="T9" fmla="*/ 0 w 40"/>
                <a:gd name="T10" fmla="*/ 0 h 34"/>
                <a:gd name="T11" fmla="*/ 40 w 40"/>
                <a:gd name="T12" fmla="*/ 34 h 34"/>
              </a:gdLst>
              <a:ahLst/>
              <a:cxnLst>
                <a:cxn ang="T6">
                  <a:pos x="T0" y="T1"/>
                </a:cxn>
                <a:cxn ang="T7">
                  <a:pos x="T2" y="T3"/>
                </a:cxn>
                <a:cxn ang="T8">
                  <a:pos x="T4" y="T5"/>
                </a:cxn>
              </a:cxnLst>
              <a:rect l="T9" t="T10" r="T11" b="T12"/>
              <a:pathLst>
                <a:path w="40" h="34">
                  <a:moveTo>
                    <a:pt x="0" y="34"/>
                  </a:moveTo>
                  <a:lnTo>
                    <a:pt x="22" y="0"/>
                  </a:lnTo>
                  <a:lnTo>
                    <a:pt x="40" y="34"/>
                  </a:lnTo>
                </a:path>
              </a:pathLst>
            </a:custGeom>
            <a:noFill/>
            <a:ln w="9525">
              <a:solidFill>
                <a:srgbClr val="92D05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76200"/>
            <a:ext cx="8229600" cy="868363"/>
          </a:xfrm>
        </p:spPr>
        <p:txBody>
          <a:bodyPr/>
          <a:lstStyle/>
          <a:p>
            <a:r>
              <a:rPr lang="en-US" altLang="en-US" sz="3600" b="1" smtClean="0"/>
              <a:t>Using Your Calculator</a:t>
            </a:r>
          </a:p>
        </p:txBody>
      </p:sp>
      <p:sp>
        <p:nvSpPr>
          <p:cNvPr id="19459" name="Content Placeholder 2"/>
          <p:cNvSpPr>
            <a:spLocks noGrp="1"/>
          </p:cNvSpPr>
          <p:nvPr>
            <p:ph idx="1"/>
          </p:nvPr>
        </p:nvSpPr>
        <p:spPr>
          <a:xfrm>
            <a:off x="304800" y="914400"/>
            <a:ext cx="8534400" cy="5791200"/>
          </a:xfrm>
        </p:spPr>
        <p:txBody>
          <a:bodyPr/>
          <a:lstStyle/>
          <a:p>
            <a:r>
              <a:rPr lang="en-US" altLang="en-US" sz="2800" b="1" smtClean="0"/>
              <a:t>Press STAT</a:t>
            </a:r>
          </a:p>
          <a:p>
            <a:pPr lvl="1"/>
            <a:r>
              <a:rPr lang="en-US" altLang="en-US" sz="2400" b="1" smtClean="0"/>
              <a:t>Tab over to TESTS</a:t>
            </a:r>
          </a:p>
          <a:p>
            <a:pPr lvl="1"/>
            <a:r>
              <a:rPr lang="en-US" altLang="en-US" sz="2400" b="1" smtClean="0"/>
              <a:t>Select 2-PropZTest and ENTER</a:t>
            </a:r>
          </a:p>
          <a:p>
            <a:pPr lvl="2"/>
            <a:r>
              <a:rPr lang="en-US" altLang="en-US" b="1" smtClean="0"/>
              <a:t>Entry </a:t>
            </a:r>
            <a:r>
              <a:rPr lang="en-US" altLang="en-US" b="1" smtClean="0">
                <a:solidFill>
                  <a:srgbClr val="FFFF00"/>
                </a:solidFill>
              </a:rPr>
              <a:t>x1</a:t>
            </a:r>
            <a:r>
              <a:rPr lang="en-US" altLang="en-US" b="1" smtClean="0"/>
              <a:t>, </a:t>
            </a:r>
            <a:br>
              <a:rPr lang="en-US" altLang="en-US" b="1" smtClean="0"/>
            </a:br>
            <a:r>
              <a:rPr lang="en-US" altLang="en-US" b="1" smtClean="0"/>
              <a:t>          </a:t>
            </a:r>
            <a:r>
              <a:rPr lang="en-US" altLang="en-US" b="1" smtClean="0">
                <a:solidFill>
                  <a:srgbClr val="FFFF00"/>
                </a:solidFill>
              </a:rPr>
              <a:t>n1</a:t>
            </a:r>
            <a:r>
              <a:rPr lang="en-US" altLang="en-US" b="1" smtClean="0"/>
              <a:t>, </a:t>
            </a:r>
            <a:br>
              <a:rPr lang="en-US" altLang="en-US" b="1" smtClean="0"/>
            </a:br>
            <a:r>
              <a:rPr lang="en-US" altLang="en-US" b="1" smtClean="0"/>
              <a:t>          </a:t>
            </a:r>
            <a:r>
              <a:rPr lang="en-US" altLang="en-US" b="1" smtClean="0">
                <a:solidFill>
                  <a:srgbClr val="FFFF00"/>
                </a:solidFill>
              </a:rPr>
              <a:t>x2</a:t>
            </a:r>
            <a:r>
              <a:rPr lang="en-US" altLang="en-US" b="1" smtClean="0"/>
              <a:t>, </a:t>
            </a:r>
            <a:br>
              <a:rPr lang="en-US" altLang="en-US" b="1" smtClean="0"/>
            </a:br>
            <a:r>
              <a:rPr lang="en-US" altLang="en-US" b="1" smtClean="0"/>
              <a:t>          </a:t>
            </a:r>
            <a:r>
              <a:rPr lang="en-US" altLang="en-US" b="1" smtClean="0">
                <a:solidFill>
                  <a:srgbClr val="FFFF00"/>
                </a:solidFill>
              </a:rPr>
              <a:t>n2</a:t>
            </a:r>
            <a:endParaRPr lang="en-US" altLang="en-US" b="1" smtClean="0"/>
          </a:p>
          <a:p>
            <a:pPr lvl="2"/>
            <a:r>
              <a:rPr lang="en-US" altLang="en-US" b="1" smtClean="0"/>
              <a:t>Highlight test type (</a:t>
            </a:r>
            <a:r>
              <a:rPr lang="en-US" altLang="en-US" b="1" smtClean="0">
                <a:solidFill>
                  <a:srgbClr val="FFFF00"/>
                </a:solidFill>
              </a:rPr>
              <a:t>p1≠ p2</a:t>
            </a:r>
            <a:r>
              <a:rPr lang="en-US" altLang="en-US" b="1" smtClean="0"/>
              <a:t>, </a:t>
            </a:r>
            <a:r>
              <a:rPr lang="en-US" altLang="en-US" b="1" smtClean="0">
                <a:solidFill>
                  <a:srgbClr val="FFFF00"/>
                </a:solidFill>
              </a:rPr>
              <a:t>p1&lt;p2</a:t>
            </a:r>
            <a:r>
              <a:rPr lang="en-US" altLang="en-US" b="1" smtClean="0"/>
              <a:t>, or </a:t>
            </a:r>
            <a:r>
              <a:rPr lang="en-US" altLang="en-US" b="1" smtClean="0">
                <a:solidFill>
                  <a:srgbClr val="FFFF00"/>
                </a:solidFill>
              </a:rPr>
              <a:t>p1&gt;p2</a:t>
            </a:r>
            <a:r>
              <a:rPr lang="en-US" altLang="en-US" b="1" smtClean="0"/>
              <a:t>)</a:t>
            </a:r>
          </a:p>
          <a:p>
            <a:pPr lvl="2"/>
            <a:r>
              <a:rPr lang="en-US" altLang="en-US" b="1" smtClean="0"/>
              <a:t>Highlight Calculate and ENTER</a:t>
            </a:r>
          </a:p>
          <a:p>
            <a:pPr lvl="1"/>
            <a:r>
              <a:rPr lang="en-US" altLang="en-US" sz="2400" b="1" smtClean="0"/>
              <a:t>Read z-critical and p-value off screen</a:t>
            </a:r>
            <a:br>
              <a:rPr lang="en-US" altLang="en-US" sz="2400" b="1" smtClean="0"/>
            </a:br>
            <a:r>
              <a:rPr lang="en-US" altLang="en-US" sz="2400" b="1" smtClean="0"/>
              <a:t>other information is there to verify</a:t>
            </a:r>
          </a:p>
          <a:p>
            <a:r>
              <a:rPr lang="en-US" altLang="en-US" sz="2800" b="1" smtClean="0"/>
              <a:t>Classical:  compare Z</a:t>
            </a:r>
            <a:r>
              <a:rPr lang="en-US" altLang="en-US" sz="2800" b="1" baseline="-25000" smtClean="0"/>
              <a:t>0</a:t>
            </a:r>
            <a:r>
              <a:rPr lang="en-US" altLang="en-US" sz="2800" b="1" smtClean="0"/>
              <a:t> with Z</a:t>
            </a:r>
            <a:r>
              <a:rPr lang="en-US" altLang="en-US" sz="2800" b="1" baseline="-25000" smtClean="0"/>
              <a:t>c</a:t>
            </a:r>
            <a:r>
              <a:rPr lang="en-US" altLang="en-US" sz="2800" b="1" smtClean="0"/>
              <a:t> (from table)</a:t>
            </a:r>
          </a:p>
          <a:p>
            <a:r>
              <a:rPr lang="en-US" altLang="en-US" sz="2800" b="1" smtClean="0"/>
              <a:t>P-value:  compare p-value with </a:t>
            </a:r>
            <a:r>
              <a:rPr lang="el-GR" altLang="en-US" sz="2800" b="1" smtClean="0">
                <a:latin typeface="Times New Roman" pitchFamily="18" charset="0"/>
                <a:cs typeface="Times New Roman" pitchFamily="18" charset="0"/>
              </a:rPr>
              <a:t>α</a:t>
            </a:r>
            <a:endParaRPr lang="en-US" altLang="en-US" sz="2800" b="1"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152400"/>
            <a:ext cx="8229600" cy="715963"/>
          </a:xfrm>
        </p:spPr>
        <p:txBody>
          <a:bodyPr/>
          <a:lstStyle/>
          <a:p>
            <a:r>
              <a:rPr lang="en-US" altLang="en-US" sz="3600" b="1" smtClean="0"/>
              <a:t>Hungry Children Example</a:t>
            </a:r>
          </a:p>
        </p:txBody>
      </p:sp>
      <p:sp>
        <p:nvSpPr>
          <p:cNvPr id="3" name="Content Placeholder 2"/>
          <p:cNvSpPr>
            <a:spLocks noGrp="1"/>
          </p:cNvSpPr>
          <p:nvPr>
            <p:ph idx="1"/>
          </p:nvPr>
        </p:nvSpPr>
        <p:spPr>
          <a:xfrm>
            <a:off x="304800" y="1447800"/>
            <a:ext cx="8534400" cy="4648200"/>
          </a:xfrm>
        </p:spPr>
        <p:txBody>
          <a:bodyPr/>
          <a:lstStyle/>
          <a:p>
            <a:pPr marL="0" indent="0">
              <a:buFontTx/>
              <a:buNone/>
              <a:defRPr/>
            </a:pPr>
            <a:r>
              <a:rPr lang="en-US" sz="2400" b="1" dirty="0" smtClean="0"/>
              <a:t>Researchers designed a survey to compare the proportions of children who come to school without eating breakfast in two low-income elementary schools. An SRS of 80 students from School 1 found that 19 had not eaten breakfast. At School 2, an SRS of 150 students included 26 who had not had breakfast. More than 1500 students attend each school. </a:t>
            </a:r>
          </a:p>
          <a:p>
            <a:pPr marL="0" indent="0">
              <a:buFontTx/>
              <a:buNone/>
              <a:defRPr/>
            </a:pPr>
            <a:endParaRPr lang="en-US" sz="2400" b="1" dirty="0" smtClean="0"/>
          </a:p>
          <a:p>
            <a:pPr marL="0" indent="0">
              <a:buFontTx/>
              <a:buNone/>
              <a:defRPr/>
            </a:pPr>
            <a:r>
              <a:rPr lang="en-US" sz="2400" b="1" dirty="0" smtClean="0"/>
              <a:t>Do these data give convincing evidence of a difference in the population proportions? Carry out a significance test at the </a:t>
            </a:r>
            <a:r>
              <a:rPr lang="en-US" sz="2400" b="1" i="1" dirty="0" smtClean="0">
                <a:cs typeface="Times New Roman" pitchFamily="18" charset="0"/>
              </a:rPr>
              <a:t>α</a:t>
            </a:r>
            <a:r>
              <a:rPr lang="en-US" sz="2400" b="1" i="1" dirty="0" smtClean="0"/>
              <a:t> </a:t>
            </a:r>
            <a:r>
              <a:rPr lang="en-US" sz="2400" b="1" dirty="0" smtClean="0"/>
              <a:t>= 0.05 level to support your answer.</a:t>
            </a:r>
          </a:p>
          <a:p>
            <a:pPr>
              <a:buFontTx/>
              <a:buNone/>
              <a:defRPr/>
            </a:pPr>
            <a:endParaRPr lang="en-US" sz="2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52388"/>
            <a:ext cx="8229600" cy="914400"/>
          </a:xfrm>
        </p:spPr>
        <p:txBody>
          <a:bodyPr/>
          <a:lstStyle/>
          <a:p>
            <a:pPr eaLnBrk="1" hangingPunct="1"/>
            <a:r>
              <a:rPr lang="en-US" altLang="en-US" sz="3600" b="1" smtClean="0"/>
              <a:t>Objectives</a:t>
            </a:r>
          </a:p>
        </p:txBody>
      </p:sp>
      <mc:AlternateContent xmlns:mc="http://schemas.openxmlformats.org/markup-compatibility/2006" xmlns:a14="http://schemas.microsoft.com/office/drawing/2010/main">
        <mc:Choice Requires="a14">
          <p:sp>
            <p:nvSpPr>
              <p:cNvPr id="3075" name="Rectangle 3"/>
              <p:cNvSpPr>
                <a:spLocks noGrp="1" noChangeArrowheads="1"/>
              </p:cNvSpPr>
              <p:nvPr>
                <p:ph type="body" idx="1"/>
              </p:nvPr>
            </p:nvSpPr>
            <p:spPr>
              <a:xfrm>
                <a:off x="304800" y="1143000"/>
                <a:ext cx="8610600" cy="5410200"/>
              </a:xfrm>
            </p:spPr>
            <p:txBody>
              <a:bodyPr/>
              <a:lstStyle/>
              <a:p>
                <a:pPr>
                  <a:spcBef>
                    <a:spcPts val="1800"/>
                  </a:spcBef>
                  <a:spcAft>
                    <a:spcPts val="600"/>
                  </a:spcAft>
                </a:pPr>
                <a:r>
                  <a:rPr lang="en-US" sz="2400" b="1" dirty="0"/>
                  <a:t>Describe the shape, center, and variability of the sampling distribution of </a:t>
                </a:r>
                <a14:m>
                  <m:oMath xmlns:m="http://schemas.openxmlformats.org/officeDocument/2006/math">
                    <m:sSub>
                      <m:sSubPr>
                        <m:ctrlPr>
                          <a:rPr lang="en-US" sz="2400" b="1" i="1">
                            <a:latin typeface="Cambria Math"/>
                          </a:rPr>
                        </m:ctrlPr>
                      </m:sSubPr>
                      <m:e>
                        <m:acc>
                          <m:accPr>
                            <m:chr m:val="̂"/>
                            <m:ctrlPr>
                              <a:rPr lang="en-US" sz="2400" b="1" i="1">
                                <a:latin typeface="Cambria Math"/>
                              </a:rPr>
                            </m:ctrlPr>
                          </m:accPr>
                          <m:e>
                            <m:r>
                              <a:rPr lang="en-US" sz="2400" b="1" i="1">
                                <a:latin typeface="Cambria Math"/>
                              </a:rPr>
                              <m:t>𝒑</m:t>
                            </m:r>
                          </m:e>
                        </m:acc>
                      </m:e>
                      <m:sub>
                        <m:r>
                          <a:rPr lang="en-US" sz="2400" b="1" i="1">
                            <a:latin typeface="Cambria Math"/>
                          </a:rPr>
                          <m:t>𝟏</m:t>
                        </m:r>
                      </m:sub>
                    </m:sSub>
                    <m:r>
                      <a:rPr lang="en-US" sz="2400" b="1" i="1">
                        <a:latin typeface="Cambria Math"/>
                      </a:rPr>
                      <m:t>−</m:t>
                    </m:r>
                    <m:sSub>
                      <m:sSubPr>
                        <m:ctrlPr>
                          <a:rPr lang="en-US" sz="2400" b="1" i="1">
                            <a:latin typeface="Cambria Math"/>
                          </a:rPr>
                        </m:ctrlPr>
                      </m:sSubPr>
                      <m:e>
                        <m:acc>
                          <m:accPr>
                            <m:chr m:val="̂"/>
                            <m:ctrlPr>
                              <a:rPr lang="en-US" sz="2400" b="1" i="1">
                                <a:latin typeface="Cambria Math"/>
                              </a:rPr>
                            </m:ctrlPr>
                          </m:accPr>
                          <m:e>
                            <m:r>
                              <a:rPr lang="en-US" sz="2400" b="1" i="1">
                                <a:latin typeface="Cambria Math"/>
                              </a:rPr>
                              <m:t>𝒑</m:t>
                            </m:r>
                          </m:e>
                        </m:acc>
                      </m:e>
                      <m:sub>
                        <m:r>
                          <a:rPr lang="en-US" sz="2400" b="1" i="1">
                            <a:latin typeface="Cambria Math"/>
                          </a:rPr>
                          <m:t>𝟐</m:t>
                        </m:r>
                      </m:sub>
                    </m:sSub>
                  </m:oMath>
                </a14:m>
                <a:endParaRPr lang="en-US" sz="2400" b="1" dirty="0"/>
              </a:p>
              <a:p>
                <a:pPr>
                  <a:spcBef>
                    <a:spcPts val="1800"/>
                  </a:spcBef>
                  <a:spcAft>
                    <a:spcPts val="600"/>
                  </a:spcAft>
                </a:pPr>
                <a:r>
                  <a:rPr lang="en-US" sz="2400" b="1" dirty="0"/>
                  <a:t>Determine whether the conditions are met for doing inference about a difference between two proportions</a:t>
                </a:r>
              </a:p>
              <a:p>
                <a:pPr>
                  <a:spcBef>
                    <a:spcPts val="1800"/>
                  </a:spcBef>
                  <a:spcAft>
                    <a:spcPts val="600"/>
                  </a:spcAft>
                </a:pPr>
                <a:r>
                  <a:rPr lang="en-US" sz="2400" b="1" dirty="0"/>
                  <a:t>Construct and interpret a confidence interval for a difference between two proportions</a:t>
                </a:r>
              </a:p>
              <a:p>
                <a:pPr>
                  <a:spcBef>
                    <a:spcPts val="1800"/>
                  </a:spcBef>
                  <a:spcAft>
                    <a:spcPts val="600"/>
                  </a:spcAft>
                </a:pPr>
                <a:r>
                  <a:rPr lang="en-US" sz="2400" b="1" dirty="0"/>
                  <a:t>Calculate the standardized test statistic and P-value for a test about a difference between two proportions</a:t>
                </a:r>
              </a:p>
              <a:p>
                <a:pPr>
                  <a:spcBef>
                    <a:spcPts val="1800"/>
                  </a:spcBef>
                  <a:spcAft>
                    <a:spcPts val="600"/>
                  </a:spcAft>
                </a:pPr>
                <a:r>
                  <a:rPr lang="en-US" sz="2400" b="1" dirty="0"/>
                  <a:t>Perform a significance test about a difference between two proportions</a:t>
                </a:r>
              </a:p>
            </p:txBody>
          </p:sp>
        </mc:Choice>
        <mc:Fallback xmlns="">
          <p:sp>
            <p:nvSpPr>
              <p:cNvPr id="3075" name="Rectangle 3"/>
              <p:cNvSpPr>
                <a:spLocks noGrp="1" noRot="1" noChangeAspect="1" noMove="1" noResize="1" noEditPoints="1" noAdjustHandles="1" noChangeArrowheads="1" noChangeShapeType="1" noTextEdit="1"/>
              </p:cNvSpPr>
              <p:nvPr>
                <p:ph type="body" idx="1"/>
              </p:nvPr>
            </p:nvSpPr>
            <p:spPr>
              <a:xfrm>
                <a:off x="304800" y="1143000"/>
                <a:ext cx="8610600" cy="5410200"/>
              </a:xfrm>
              <a:blipFill rotWithShape="1">
                <a:blip r:embed="rId3"/>
                <a:stretch>
                  <a:fillRect l="-920" t="-789" r="-1132"/>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90488"/>
            <a:ext cx="8229600" cy="792162"/>
          </a:xfrm>
        </p:spPr>
        <p:txBody>
          <a:bodyPr/>
          <a:lstStyle/>
          <a:p>
            <a:r>
              <a:rPr lang="en-US" altLang="en-US" sz="3600" b="1" smtClean="0"/>
              <a:t>Hungry Children Example</a:t>
            </a:r>
          </a:p>
        </p:txBody>
      </p:sp>
      <p:graphicFrame>
        <p:nvGraphicFramePr>
          <p:cNvPr id="6" name="Object 2"/>
          <p:cNvGraphicFramePr>
            <a:graphicFrameLocks noChangeAspect="1"/>
          </p:cNvGraphicFramePr>
          <p:nvPr/>
        </p:nvGraphicFramePr>
        <p:xfrm>
          <a:off x="2209800" y="5335588"/>
          <a:ext cx="4618038" cy="258762"/>
        </p:xfrm>
        <a:graphic>
          <a:graphicData uri="http://schemas.openxmlformats.org/presentationml/2006/ole">
            <mc:AlternateContent xmlns:mc="http://schemas.openxmlformats.org/markup-compatibility/2006">
              <mc:Choice xmlns:v="urn:schemas-microsoft-com:vml" Requires="v">
                <p:oleObj spid="_x0000_s21511" name="Equation" r:id="rId3" imgW="3162300" imgH="177800" progId="Equation.3">
                  <p:embed/>
                </p:oleObj>
              </mc:Choice>
              <mc:Fallback>
                <p:oleObj name="Equation" r:id="rId3" imgW="3162300" imgH="1778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5335588"/>
                        <a:ext cx="4618038" cy="258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6"/>
          <p:cNvSpPr>
            <a:spLocks noChangeArrowheads="1"/>
          </p:cNvSpPr>
          <p:nvPr/>
        </p:nvSpPr>
        <p:spPr bwMode="auto">
          <a:xfrm>
            <a:off x="271463" y="1103313"/>
            <a:ext cx="8610600"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State: </a:t>
            </a:r>
            <a:r>
              <a:rPr lang="en-US" altLang="en-US" sz="2000" b="1"/>
              <a:t>Our hypotheses are</a:t>
            </a:r>
          </a:p>
          <a:p>
            <a:pPr algn="ctr">
              <a:spcBef>
                <a:spcPct val="0"/>
              </a:spcBef>
              <a:buFontTx/>
              <a:buNone/>
            </a:pPr>
            <a:r>
              <a:rPr lang="en-US" altLang="en-US" sz="2000" b="1" i="1"/>
              <a:t>H</a:t>
            </a:r>
            <a:r>
              <a:rPr lang="en-US" altLang="en-US" sz="2000" b="1" i="1" baseline="-25000"/>
              <a:t>0</a:t>
            </a:r>
            <a:r>
              <a:rPr lang="en-US" altLang="en-US" sz="2000" b="1" i="1"/>
              <a:t>: p</a:t>
            </a:r>
            <a:r>
              <a:rPr lang="en-US" altLang="en-US" sz="2000" b="1" i="1" baseline="-25000"/>
              <a:t>1</a:t>
            </a:r>
            <a:r>
              <a:rPr lang="en-US" altLang="en-US" sz="2000" b="1" i="1"/>
              <a:t> - p</a:t>
            </a:r>
            <a:r>
              <a:rPr lang="en-US" altLang="en-US" sz="2000" b="1" i="1" baseline="-25000"/>
              <a:t>2</a:t>
            </a:r>
            <a:r>
              <a:rPr lang="en-US" altLang="en-US" sz="2000" b="1" i="1"/>
              <a:t> = 0</a:t>
            </a:r>
          </a:p>
          <a:p>
            <a:pPr algn="ctr">
              <a:spcBef>
                <a:spcPct val="0"/>
              </a:spcBef>
              <a:buFontTx/>
              <a:buNone/>
            </a:pPr>
            <a:r>
              <a:rPr lang="en-US" altLang="en-US" sz="2000" b="1" i="1"/>
              <a:t>H</a:t>
            </a:r>
            <a:r>
              <a:rPr lang="en-US" altLang="en-US" sz="2000" b="1" i="1" baseline="-25000"/>
              <a:t>a</a:t>
            </a:r>
            <a:r>
              <a:rPr lang="en-US" altLang="en-US" sz="2000" b="1" i="1"/>
              <a:t>: p</a:t>
            </a:r>
            <a:r>
              <a:rPr lang="en-US" altLang="en-US" sz="2000" b="1" i="1" baseline="-25000"/>
              <a:t>1</a:t>
            </a:r>
            <a:r>
              <a:rPr lang="en-US" altLang="en-US" sz="2000" b="1" i="1"/>
              <a:t> - p</a:t>
            </a:r>
            <a:r>
              <a:rPr lang="en-US" altLang="en-US" sz="2000" b="1" i="1" baseline="-25000"/>
              <a:t>2</a:t>
            </a:r>
            <a:r>
              <a:rPr lang="en-US" altLang="en-US" sz="2000" b="1" i="1"/>
              <a:t> ≠ 0</a:t>
            </a:r>
          </a:p>
          <a:p>
            <a:pPr>
              <a:spcBef>
                <a:spcPct val="0"/>
              </a:spcBef>
              <a:buFontTx/>
              <a:buNone/>
            </a:pPr>
            <a:r>
              <a:rPr lang="en-US" altLang="en-US" sz="2000" b="1"/>
              <a:t>where </a:t>
            </a:r>
            <a:br>
              <a:rPr lang="en-US" altLang="en-US" sz="2000" b="1"/>
            </a:br>
            <a:r>
              <a:rPr lang="en-US" altLang="en-US" sz="2000" b="1" i="1"/>
              <a:t>p</a:t>
            </a:r>
            <a:r>
              <a:rPr lang="en-US" altLang="en-US" sz="2000" b="1" i="1" baseline="-25000"/>
              <a:t>1</a:t>
            </a:r>
            <a:r>
              <a:rPr lang="en-US" altLang="en-US" sz="2000" b="1" i="1"/>
              <a:t> </a:t>
            </a:r>
            <a:r>
              <a:rPr lang="en-US" altLang="en-US" sz="2000" b="1"/>
              <a:t>= the true proportion of students at School 1 who did not eat breakfast, and </a:t>
            </a:r>
            <a:br>
              <a:rPr lang="en-US" altLang="en-US" sz="2000" b="1"/>
            </a:br>
            <a:r>
              <a:rPr lang="en-US" altLang="en-US" sz="2000" b="1" i="1"/>
              <a:t>p</a:t>
            </a:r>
            <a:r>
              <a:rPr lang="en-US" altLang="en-US" sz="2000" b="1" i="1" baseline="-25000"/>
              <a:t>2</a:t>
            </a:r>
            <a:r>
              <a:rPr lang="en-US" altLang="en-US" sz="2000" b="1" i="1"/>
              <a:t> </a:t>
            </a:r>
            <a:r>
              <a:rPr lang="en-US" altLang="en-US" sz="2000" b="1"/>
              <a:t>= the true proportion of students at School 2 who did not eat breakfast.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90488"/>
            <a:ext cx="8229600" cy="792162"/>
          </a:xfrm>
        </p:spPr>
        <p:txBody>
          <a:bodyPr/>
          <a:lstStyle/>
          <a:p>
            <a:r>
              <a:rPr lang="en-US" altLang="en-US" sz="3600" b="1" smtClean="0"/>
              <a:t>Hungry Children Example</a:t>
            </a:r>
          </a:p>
        </p:txBody>
      </p:sp>
      <p:sp>
        <p:nvSpPr>
          <p:cNvPr id="5" name="Rectangle 4"/>
          <p:cNvSpPr>
            <a:spLocks noChangeArrowheads="1"/>
          </p:cNvSpPr>
          <p:nvPr/>
        </p:nvSpPr>
        <p:spPr bwMode="auto">
          <a:xfrm>
            <a:off x="457200" y="1143000"/>
            <a:ext cx="8169275" cy="486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spcAft>
                <a:spcPts val="600"/>
              </a:spcAft>
              <a:buFontTx/>
              <a:buNone/>
            </a:pPr>
            <a:r>
              <a:rPr lang="en-US" altLang="en-US" sz="2000" b="1">
                <a:solidFill>
                  <a:srgbClr val="E81F30"/>
                </a:solidFill>
              </a:rPr>
              <a:t>Plan: </a:t>
            </a:r>
            <a:r>
              <a:rPr lang="en-US" altLang="en-US" sz="2000" b="1"/>
              <a:t>We should perform a two-sample z test for </a:t>
            </a:r>
            <a:r>
              <a:rPr lang="en-US" altLang="en-US" sz="2000" b="1" i="1"/>
              <a:t>p</a:t>
            </a:r>
            <a:r>
              <a:rPr lang="en-US" altLang="en-US" sz="2000" b="1" i="1" baseline="-25000"/>
              <a:t>1 </a:t>
            </a:r>
            <a:r>
              <a:rPr lang="en-US" altLang="en-US" sz="2000" b="1" i="1"/>
              <a:t>– p</a:t>
            </a:r>
            <a:r>
              <a:rPr lang="en-US" altLang="en-US" sz="2000" b="1" i="1" baseline="-25000"/>
              <a:t>2</a:t>
            </a:r>
            <a:r>
              <a:rPr lang="en-US" altLang="en-US" sz="2000" b="1" i="1"/>
              <a:t> </a:t>
            </a:r>
            <a:r>
              <a:rPr lang="en-US" altLang="en-US" sz="2000" b="1"/>
              <a:t>if the conditions are satisfied.</a:t>
            </a:r>
          </a:p>
          <a:p>
            <a:pPr>
              <a:spcBef>
                <a:spcPct val="0"/>
              </a:spcBef>
              <a:spcAft>
                <a:spcPts val="600"/>
              </a:spcAft>
              <a:buClr>
                <a:srgbClr val="E81F30"/>
              </a:buClr>
              <a:buFont typeface="Wingdings" pitchFamily="2" charset="2"/>
              <a:buChar char="ü"/>
            </a:pPr>
            <a:r>
              <a:rPr lang="en-US" altLang="en-US" sz="2000" b="1"/>
              <a:t> </a:t>
            </a:r>
            <a:r>
              <a:rPr lang="en-US" altLang="en-US" sz="2000" b="1">
                <a:solidFill>
                  <a:srgbClr val="FFC000"/>
                </a:solidFill>
              </a:rPr>
              <a:t>Random:  </a:t>
            </a:r>
            <a:r>
              <a:rPr lang="en-US" altLang="en-US" sz="2000" b="1"/>
              <a:t>The data were produced using two simple random samples—of 80 students from School 1 and 150 students from School 2.</a:t>
            </a:r>
          </a:p>
          <a:p>
            <a:pPr>
              <a:spcBef>
                <a:spcPct val="0"/>
              </a:spcBef>
              <a:buClr>
                <a:srgbClr val="E81F30"/>
              </a:buClr>
              <a:buFont typeface="Wingdings" pitchFamily="2" charset="2"/>
              <a:buChar char="ü"/>
            </a:pPr>
            <a:r>
              <a:rPr lang="en-US" altLang="en-US" sz="2000" b="1"/>
              <a:t>  </a:t>
            </a:r>
            <a:r>
              <a:rPr lang="en-US" altLang="en-US" sz="2000" b="1">
                <a:solidFill>
                  <a:srgbClr val="FFC000"/>
                </a:solidFill>
              </a:rPr>
              <a:t>Independent:  </a:t>
            </a:r>
            <a:r>
              <a:rPr lang="en-US" altLang="en-US" sz="2000" b="1"/>
              <a:t>We clearly have two independent samples—one from each school. Individual responses in the two samples also have to be independent. The researchers are sampling without replacement, so we check the 10% condition: there are at least 10(80) = 800 students at School 1 and at least 10(150) = 1500 students at School 2.</a:t>
            </a:r>
          </a:p>
          <a:p>
            <a:pPr>
              <a:spcBef>
                <a:spcPct val="0"/>
              </a:spcBef>
              <a:buClr>
                <a:srgbClr val="E81F30"/>
              </a:buClr>
              <a:buFont typeface="Wingdings" pitchFamily="2" charset="2"/>
              <a:buChar char="ü"/>
            </a:pPr>
            <a:r>
              <a:rPr lang="en-US" altLang="en-US" sz="2000" b="1">
                <a:solidFill>
                  <a:srgbClr val="FFC000"/>
                </a:solidFill>
              </a:rPr>
              <a:t>Normal:  </a:t>
            </a:r>
            <a:r>
              <a:rPr lang="en-US" altLang="en-US" sz="2000" b="1"/>
              <a:t>We check the counts of “successes” and “failures” and note the Normal condition is met since they are all at least 10:</a:t>
            </a:r>
          </a:p>
          <a:p>
            <a:pPr>
              <a:spcBef>
                <a:spcPct val="0"/>
              </a:spcBef>
              <a:buFontTx/>
              <a:buNone/>
            </a:pPr>
            <a:endParaRPr lang="en-US" altLang="en-US" sz="2000" b="1"/>
          </a:p>
          <a:p>
            <a:pPr>
              <a:spcBef>
                <a:spcPct val="0"/>
              </a:spcBef>
              <a:buFontTx/>
              <a:buNone/>
            </a:pPr>
            <a:endParaRPr lang="en-US" altLang="en-US" sz="2000" b="1"/>
          </a:p>
        </p:txBody>
      </p:sp>
      <p:pic>
        <p:nvPicPr>
          <p:cNvPr id="2253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8375" y="5638800"/>
            <a:ext cx="461962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1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5"/>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90488"/>
            <a:ext cx="8229600" cy="792162"/>
          </a:xfrm>
        </p:spPr>
        <p:txBody>
          <a:bodyPr/>
          <a:lstStyle/>
          <a:p>
            <a:r>
              <a:rPr lang="en-US" altLang="en-US" sz="3600" b="1" smtClean="0"/>
              <a:t>Hungry Children Example</a:t>
            </a:r>
          </a:p>
        </p:txBody>
      </p:sp>
      <p:pic>
        <p:nvPicPr>
          <p:cNvPr id="2355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057400"/>
            <a:ext cx="723900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371600"/>
            <a:ext cx="363855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7" name="Rectangle 8"/>
          <p:cNvSpPr>
            <a:spLocks noChangeArrowheads="1"/>
          </p:cNvSpPr>
          <p:nvPr/>
        </p:nvSpPr>
        <p:spPr bwMode="auto">
          <a:xfrm>
            <a:off x="257175" y="838200"/>
            <a:ext cx="8610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Do: </a:t>
            </a:r>
            <a:r>
              <a:rPr lang="en-US" altLang="en-US" sz="2000" b="1"/>
              <a:t>Since the conditions are satisfied, we can perform a two-sample </a:t>
            </a:r>
            <a:r>
              <a:rPr lang="en-US" altLang="en-US" sz="2000" b="1" i="1"/>
              <a:t>z</a:t>
            </a:r>
            <a:r>
              <a:rPr lang="en-US" altLang="en-US" sz="2000" b="1"/>
              <a:t> test for the difference </a:t>
            </a:r>
            <a:r>
              <a:rPr lang="en-US" altLang="en-US" sz="2000" b="1" i="1"/>
              <a:t>p</a:t>
            </a:r>
            <a:r>
              <a:rPr lang="en-US" altLang="en-US" sz="2000" b="1" i="1" baseline="-25000"/>
              <a:t>1</a:t>
            </a:r>
            <a:r>
              <a:rPr lang="en-US" altLang="en-US" sz="2000" b="1" i="1"/>
              <a:t> – p</a:t>
            </a:r>
            <a:r>
              <a:rPr lang="en-US" altLang="en-US" sz="2000" b="1" i="1" baseline="-25000"/>
              <a:t>2</a:t>
            </a:r>
            <a:r>
              <a:rPr lang="en-US" altLang="en-US" sz="2000" b="1"/>
              <a:t>.</a:t>
            </a:r>
          </a:p>
        </p:txBody>
      </p:sp>
      <p:grpSp>
        <p:nvGrpSpPr>
          <p:cNvPr id="2" name="Group 16"/>
          <p:cNvGrpSpPr>
            <a:grpSpLocks/>
          </p:cNvGrpSpPr>
          <p:nvPr/>
        </p:nvGrpSpPr>
        <p:grpSpPr bwMode="auto">
          <a:xfrm>
            <a:off x="230188" y="3616325"/>
            <a:ext cx="8380412" cy="2457450"/>
            <a:chOff x="230679" y="3616960"/>
            <a:chExt cx="8380235" cy="2457450"/>
          </a:xfrm>
        </p:grpSpPr>
        <p:pic>
          <p:nvPicPr>
            <p:cNvPr id="23560" name="Picture 10" descr="Picture 1.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0679" y="3708400"/>
              <a:ext cx="3562001" cy="2366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61" name="Rectangle 14"/>
            <p:cNvSpPr>
              <a:spLocks noChangeArrowheads="1"/>
            </p:cNvSpPr>
            <p:nvPr/>
          </p:nvSpPr>
          <p:spPr bwMode="auto">
            <a:xfrm>
              <a:off x="3867468" y="3616960"/>
              <a:ext cx="4743446"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P-value Using Table A or normalcdf, the desired </a:t>
              </a:r>
              <a:r>
                <a:rPr lang="en-US" altLang="en-US" sz="1800" b="1" i="1"/>
                <a:t>P-</a:t>
              </a:r>
              <a:r>
                <a:rPr lang="en-US" altLang="en-US" sz="1800" b="1"/>
                <a:t>value is</a:t>
              </a:r>
            </a:p>
            <a:p>
              <a:pPr>
                <a:spcBef>
                  <a:spcPct val="0"/>
                </a:spcBef>
                <a:buFontTx/>
                <a:buNone/>
              </a:pPr>
              <a:r>
                <a:rPr lang="en-US" altLang="en-US" sz="1800" b="1"/>
                <a:t>2</a:t>
              </a:r>
              <a:r>
                <a:rPr lang="en-US" altLang="en-US" sz="1800" b="1" i="1"/>
                <a:t>P</a:t>
              </a:r>
              <a:r>
                <a:rPr lang="en-US" altLang="en-US" sz="1800" b="1"/>
                <a:t>(</a:t>
              </a:r>
              <a:r>
                <a:rPr lang="en-US" altLang="en-US" sz="1800" b="1" i="1"/>
                <a:t>z ≥ </a:t>
              </a:r>
              <a:r>
                <a:rPr lang="en-US" altLang="en-US" sz="1800" b="1"/>
                <a:t>1.17)</a:t>
              </a:r>
              <a:r>
                <a:rPr lang="en-US" altLang="en-US" sz="1800" b="1" i="1"/>
                <a:t> = </a:t>
              </a:r>
              <a:r>
                <a:rPr lang="en-US" altLang="en-US" sz="1800" b="1"/>
                <a:t>2(1 - 0.8790) = 0.2420.</a:t>
              </a:r>
            </a:p>
          </p:txBody>
        </p:sp>
      </p:grpSp>
      <p:sp>
        <p:nvSpPr>
          <p:cNvPr id="11" name="Rectangle 10"/>
          <p:cNvSpPr>
            <a:spLocks noChangeArrowheads="1"/>
          </p:cNvSpPr>
          <p:nvPr/>
        </p:nvSpPr>
        <p:spPr bwMode="auto">
          <a:xfrm>
            <a:off x="3944938" y="4745038"/>
            <a:ext cx="4970462"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Conclude: </a:t>
            </a:r>
            <a:r>
              <a:rPr lang="en-US" altLang="en-US" sz="1800" b="1"/>
              <a:t>Since our </a:t>
            </a:r>
            <a:r>
              <a:rPr lang="en-US" altLang="en-US" sz="1800" b="1" i="1"/>
              <a:t>P-</a:t>
            </a:r>
            <a:r>
              <a:rPr lang="en-US" altLang="en-US" sz="1800" b="1"/>
              <a:t>value, 0.2420, is greater than the chosen significance level of </a:t>
            </a:r>
            <a:r>
              <a:rPr lang="en-US" altLang="en-US" sz="1800" b="1" i="1"/>
              <a:t>α = </a:t>
            </a:r>
            <a:r>
              <a:rPr lang="en-US" altLang="en-US" sz="1800" b="1"/>
              <a:t>0.05</a:t>
            </a:r>
            <a:r>
              <a:rPr lang="en-US" altLang="en-US" sz="1800" b="1" i="1"/>
              <a:t>,</a:t>
            </a:r>
            <a:r>
              <a:rPr lang="en-US" altLang="en-US" sz="1800" b="1"/>
              <a:t>we fail to reject </a:t>
            </a:r>
            <a:r>
              <a:rPr lang="en-US" altLang="en-US" sz="1800" b="1" i="1"/>
              <a:t>H</a:t>
            </a:r>
            <a:r>
              <a:rPr lang="en-US" altLang="en-US" sz="1800" b="1" i="1" baseline="-25000"/>
              <a:t>0</a:t>
            </a:r>
            <a:r>
              <a:rPr lang="en-US" altLang="en-US" sz="1800" b="1" i="1"/>
              <a:t>.</a:t>
            </a:r>
            <a:r>
              <a:rPr lang="en-US" altLang="en-US" sz="1800" b="1"/>
              <a:t> There is not sufficient evidence to conclude that the proportions of students at the two schools who didn’t eat breakfast are different.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accel="50000" decel="5000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76200"/>
            <a:ext cx="8229600" cy="838200"/>
          </a:xfrm>
        </p:spPr>
        <p:txBody>
          <a:bodyPr/>
          <a:lstStyle/>
          <a:p>
            <a:pPr eaLnBrk="1" hangingPunct="1"/>
            <a:r>
              <a:rPr lang="en-US" altLang="en-US" sz="3600" b="1" smtClean="0"/>
              <a:t>Example 2</a:t>
            </a:r>
          </a:p>
        </p:txBody>
      </p:sp>
      <p:sp>
        <p:nvSpPr>
          <p:cNvPr id="5" name="Content Placeholder 4"/>
          <p:cNvSpPr>
            <a:spLocks noGrp="1"/>
          </p:cNvSpPr>
          <p:nvPr>
            <p:ph idx="1"/>
          </p:nvPr>
        </p:nvSpPr>
        <p:spPr>
          <a:xfrm>
            <a:off x="381000" y="990600"/>
            <a:ext cx="8458200" cy="2514600"/>
          </a:xfrm>
        </p:spPr>
        <p:txBody>
          <a:bodyPr/>
          <a:lstStyle/>
          <a:p>
            <a:pPr marL="0" indent="0" eaLnBrk="1" hangingPunct="1">
              <a:buFontTx/>
              <a:buNone/>
              <a:defRPr/>
            </a:pPr>
            <a:r>
              <a:rPr lang="en-US" sz="2400" b="1" dirty="0" smtClean="0"/>
              <a:t>We have two independent samples.  55 out of a random sample of 100 students at one university are commuters.  80 out of another ran</a:t>
            </a:r>
            <a:r>
              <a:rPr lang="en-US" altLang="moh-CA" sz="2400" b="1" dirty="0" smtClean="0"/>
              <a:t>d</a:t>
            </a:r>
            <a:r>
              <a:rPr lang="en-US" sz="2400" b="1" dirty="0" smtClean="0"/>
              <a:t>om sample of 200 students at different university are commuters.  We wish to know of these two proportions are equal.  We use a level of significance </a:t>
            </a:r>
            <a:r>
              <a:rPr lang="el-GR" sz="2400" b="1" i="1" dirty="0" smtClean="0">
                <a:cs typeface="Arial" pitchFamily="34" charset="0"/>
              </a:rPr>
              <a:t>α</a:t>
            </a:r>
            <a:r>
              <a:rPr lang="en-US" sz="2400" b="1" dirty="0" smtClean="0">
                <a:cs typeface="Arial" pitchFamily="34" charset="0"/>
              </a:rPr>
              <a:t> = .05</a:t>
            </a:r>
            <a:endParaRPr lang="el-GR" sz="2400" b="1" dirty="0" smtClean="0">
              <a:cs typeface="Arial" pitchFamily="34" charset="0"/>
            </a:endParaRPr>
          </a:p>
          <a:p>
            <a:pPr eaLnBrk="1" hangingPunct="1">
              <a:buFontTx/>
              <a:buNone/>
              <a:defRPr/>
            </a:pP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76200"/>
            <a:ext cx="8229600" cy="868363"/>
          </a:xfrm>
        </p:spPr>
        <p:txBody>
          <a:bodyPr/>
          <a:lstStyle/>
          <a:p>
            <a:r>
              <a:rPr lang="en-US" altLang="en-US" sz="3600" b="1" smtClean="0"/>
              <a:t>Example 2 cont</a:t>
            </a:r>
          </a:p>
        </p:txBody>
      </p:sp>
      <p:sp>
        <p:nvSpPr>
          <p:cNvPr id="25603" name="Content Placeholder 2"/>
          <p:cNvSpPr>
            <a:spLocks noGrp="1"/>
          </p:cNvSpPr>
          <p:nvPr>
            <p:ph idx="1"/>
          </p:nvPr>
        </p:nvSpPr>
        <p:spPr>
          <a:xfrm>
            <a:off x="76200" y="1066800"/>
            <a:ext cx="8229600" cy="3048000"/>
          </a:xfrm>
        </p:spPr>
        <p:txBody>
          <a:bodyPr/>
          <a:lstStyle/>
          <a:p>
            <a:r>
              <a:rPr lang="en-US" altLang="en-US" sz="2400" b="1" dirty="0" smtClean="0"/>
              <a:t>Parameter</a:t>
            </a:r>
            <a:br>
              <a:rPr lang="en-US" altLang="en-US" sz="2400" b="1" dirty="0" smtClean="0"/>
            </a:br>
            <a:r>
              <a:rPr lang="en-US" altLang="en-US" sz="2400" b="1" dirty="0" smtClean="0"/>
              <a:t/>
            </a:r>
            <a:br>
              <a:rPr lang="en-US" altLang="en-US" sz="2400" b="1" dirty="0" smtClean="0"/>
            </a:br>
            <a:r>
              <a:rPr lang="en-US" altLang="en-US" sz="2400" b="1" dirty="0" smtClean="0"/>
              <a:t>Hypothesis</a:t>
            </a:r>
            <a:br>
              <a:rPr lang="en-US" altLang="en-US" sz="2400" b="1" dirty="0" smtClean="0"/>
            </a:br>
            <a:r>
              <a:rPr lang="en-US" altLang="en-US" sz="2400" b="1" dirty="0" smtClean="0"/>
              <a:t>H</a:t>
            </a:r>
            <a:r>
              <a:rPr lang="en-US" altLang="en-US" sz="2400" b="1" baseline="-25000" dirty="0" smtClean="0"/>
              <a:t>0</a:t>
            </a:r>
            <a:r>
              <a:rPr lang="en-US" altLang="en-US" sz="2400" b="1" dirty="0" smtClean="0"/>
              <a:t>:  </a:t>
            </a:r>
            <a:br>
              <a:rPr lang="en-US" altLang="en-US" sz="2400" b="1" dirty="0" smtClean="0"/>
            </a:br>
            <a:r>
              <a:rPr lang="en-US" altLang="en-US" sz="2400" b="1" dirty="0" smtClean="0"/>
              <a:t>H</a:t>
            </a:r>
            <a:r>
              <a:rPr lang="en-US" altLang="en-US" sz="2400" b="1" baseline="-25000" dirty="0" smtClean="0"/>
              <a:t>1</a:t>
            </a:r>
            <a:r>
              <a:rPr lang="en-US" altLang="en-US" sz="2400" b="1" dirty="0" smtClean="0"/>
              <a:t>:</a:t>
            </a:r>
          </a:p>
          <a:p>
            <a:pPr>
              <a:buFontTx/>
              <a:buNone/>
            </a:pPr>
            <a:endParaRPr lang="en-US" altLang="en-US" sz="2400" b="1" dirty="0" smtClean="0"/>
          </a:p>
          <a:p>
            <a:r>
              <a:rPr lang="en-US" altLang="en-US" sz="2400" b="1" dirty="0" smtClean="0"/>
              <a:t>Requirements:    SRS, </a:t>
            </a:r>
            <a:r>
              <a:rPr lang="en-US" altLang="en-US" sz="2400" b="1" dirty="0" smtClean="0"/>
              <a:t>Independence, </a:t>
            </a:r>
            <a:r>
              <a:rPr lang="en-US" altLang="en-US" sz="2400" b="1" dirty="0" smtClean="0"/>
              <a:t>Normality </a:t>
            </a:r>
            <a:endParaRPr lang="en-US" altLang="en-US" sz="2400" b="1" dirty="0" smtClean="0"/>
          </a:p>
        </p:txBody>
      </p:sp>
      <p:sp>
        <p:nvSpPr>
          <p:cNvPr id="4" name="TextBox 3"/>
          <p:cNvSpPr txBox="1"/>
          <p:nvPr/>
        </p:nvSpPr>
        <p:spPr>
          <a:xfrm>
            <a:off x="1066800" y="2514600"/>
            <a:ext cx="5562600" cy="461963"/>
          </a:xfrm>
          <a:prstGeom prst="rect">
            <a:avLst/>
          </a:prstGeom>
          <a:noFill/>
        </p:spPr>
        <p:txBody>
          <a:bodyPr>
            <a:spAutoFit/>
          </a:bodyPr>
          <a:lstStyle/>
          <a:p>
            <a:pPr marL="342900" indent="-342900">
              <a:spcBef>
                <a:spcPct val="20000"/>
              </a:spcBef>
              <a:defRPr/>
            </a:pPr>
            <a:r>
              <a:rPr lang="en-US" sz="2400" b="1" kern="0" dirty="0">
                <a:solidFill>
                  <a:srgbClr val="FFFF00"/>
                </a:solidFill>
                <a:latin typeface="Times New Roman"/>
                <a:cs typeface="Times New Roman"/>
              </a:rPr>
              <a:t>p</a:t>
            </a:r>
            <a:r>
              <a:rPr lang="en-US" sz="2400" b="1" kern="0" baseline="-25000" dirty="0">
                <a:solidFill>
                  <a:srgbClr val="FFFF00"/>
                </a:solidFill>
                <a:latin typeface="Times New Roman"/>
                <a:cs typeface="Times New Roman"/>
              </a:rPr>
              <a:t>1</a:t>
            </a:r>
            <a:r>
              <a:rPr lang="en-US" sz="2400" b="1" kern="0" dirty="0">
                <a:solidFill>
                  <a:srgbClr val="FFFF00"/>
                </a:solidFill>
                <a:latin typeface="Times New Roman"/>
                <a:cs typeface="Times New Roman"/>
              </a:rPr>
              <a:t> ≠ p</a:t>
            </a:r>
            <a:r>
              <a:rPr lang="en-US" sz="2400" b="1" kern="0" baseline="-25000" dirty="0">
                <a:solidFill>
                  <a:srgbClr val="FFFF00"/>
                </a:solidFill>
                <a:latin typeface="Times New Roman"/>
                <a:cs typeface="Times New Roman"/>
              </a:rPr>
              <a:t>2  </a:t>
            </a:r>
            <a:r>
              <a:rPr lang="en-US" sz="2400" b="1" kern="0" dirty="0">
                <a:solidFill>
                  <a:srgbClr val="FFFF00"/>
                </a:solidFill>
                <a:latin typeface="Times New Roman"/>
                <a:cs typeface="Times New Roman"/>
              </a:rPr>
              <a:t>(difference in commuter rates)</a:t>
            </a:r>
          </a:p>
        </p:txBody>
      </p:sp>
      <p:sp>
        <p:nvSpPr>
          <p:cNvPr id="5" name="TextBox 4"/>
          <p:cNvSpPr txBox="1"/>
          <p:nvPr/>
        </p:nvSpPr>
        <p:spPr>
          <a:xfrm>
            <a:off x="1066800" y="2133600"/>
            <a:ext cx="5622925" cy="461963"/>
          </a:xfrm>
          <a:prstGeom prst="rect">
            <a:avLst/>
          </a:prstGeom>
          <a:noFill/>
        </p:spPr>
        <p:txBody>
          <a:bodyPr wrap="none">
            <a:spAutoFit/>
          </a:bodyPr>
          <a:lstStyle/>
          <a:p>
            <a:pPr>
              <a:defRPr/>
            </a:pPr>
            <a:r>
              <a:rPr lang="en-US" sz="2400" b="1" kern="0" dirty="0">
                <a:solidFill>
                  <a:srgbClr val="FFFF00"/>
                </a:solidFill>
                <a:latin typeface="Times New Roman"/>
                <a:cs typeface="Times New Roman"/>
              </a:rPr>
              <a:t>p</a:t>
            </a:r>
            <a:r>
              <a:rPr lang="en-US" sz="2400" b="1" kern="0" baseline="-25000" dirty="0">
                <a:solidFill>
                  <a:srgbClr val="FFFF00"/>
                </a:solidFill>
                <a:latin typeface="Times New Roman"/>
                <a:cs typeface="Times New Roman"/>
              </a:rPr>
              <a:t>1</a:t>
            </a:r>
            <a:r>
              <a:rPr lang="en-US" sz="2400" b="1" kern="0" dirty="0">
                <a:solidFill>
                  <a:srgbClr val="FFFF00"/>
                </a:solidFill>
                <a:latin typeface="Times New Roman"/>
                <a:cs typeface="Times New Roman"/>
              </a:rPr>
              <a:t> = p</a:t>
            </a:r>
            <a:r>
              <a:rPr lang="en-US" sz="2400" b="1" kern="0" baseline="-25000" dirty="0">
                <a:solidFill>
                  <a:srgbClr val="FFFF00"/>
                </a:solidFill>
                <a:latin typeface="Times New Roman"/>
                <a:cs typeface="Times New Roman"/>
              </a:rPr>
              <a:t>2  </a:t>
            </a:r>
            <a:r>
              <a:rPr lang="en-US" sz="2400" b="1" kern="0" dirty="0">
                <a:solidFill>
                  <a:srgbClr val="FFFF00"/>
                </a:solidFill>
                <a:latin typeface="Times New Roman"/>
                <a:cs typeface="Times New Roman"/>
              </a:rPr>
              <a:t>(No difference in commuter rates)</a:t>
            </a:r>
            <a:endParaRPr lang="en-US" sz="2400" b="1" kern="0" baseline="-25000" dirty="0">
              <a:solidFill>
                <a:srgbClr val="FFFF00"/>
              </a:solidFill>
              <a:latin typeface="Times New Roman"/>
              <a:cs typeface="Times New Roman"/>
            </a:endParaRPr>
          </a:p>
        </p:txBody>
      </p:sp>
      <p:sp>
        <p:nvSpPr>
          <p:cNvPr id="23" name="TextBox 22"/>
          <p:cNvSpPr txBox="1">
            <a:spLocks noChangeArrowheads="1"/>
          </p:cNvSpPr>
          <p:nvPr/>
        </p:nvSpPr>
        <p:spPr bwMode="auto">
          <a:xfrm>
            <a:off x="550068" y="5513706"/>
            <a:ext cx="665638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dirty="0">
                <a:solidFill>
                  <a:srgbClr val="FFFF00"/>
                </a:solidFill>
              </a:rPr>
              <a:t>p</a:t>
            </a:r>
            <a:r>
              <a:rPr lang="en-US" altLang="en-US" sz="2400" b="1" baseline="-25000" dirty="0">
                <a:solidFill>
                  <a:srgbClr val="FFFF00"/>
                </a:solidFill>
              </a:rPr>
              <a:t>1</a:t>
            </a:r>
            <a:r>
              <a:rPr lang="en-US" altLang="en-US" sz="2400" b="1" dirty="0">
                <a:solidFill>
                  <a:srgbClr val="FFFF00"/>
                </a:solidFill>
              </a:rPr>
              <a:t> = 0.55   n</a:t>
            </a:r>
            <a:r>
              <a:rPr lang="en-US" altLang="en-US" sz="2400" b="1" baseline="-25000" dirty="0">
                <a:solidFill>
                  <a:srgbClr val="FFFF00"/>
                </a:solidFill>
                <a:sym typeface="Wingdings" pitchFamily="2" charset="2"/>
              </a:rPr>
              <a:t>1 </a:t>
            </a:r>
            <a:r>
              <a:rPr lang="en-US" altLang="en-US" sz="2400" b="1" dirty="0">
                <a:solidFill>
                  <a:srgbClr val="FFFF00"/>
                </a:solidFill>
              </a:rPr>
              <a:t>p</a:t>
            </a:r>
            <a:r>
              <a:rPr lang="en-US" altLang="en-US" sz="2400" b="1" baseline="-25000" dirty="0">
                <a:solidFill>
                  <a:srgbClr val="FFFF00"/>
                </a:solidFill>
              </a:rPr>
              <a:t>1</a:t>
            </a:r>
            <a:r>
              <a:rPr lang="en-US" altLang="en-US" sz="2400" b="1" dirty="0">
                <a:solidFill>
                  <a:srgbClr val="FFFF00"/>
                </a:solidFill>
              </a:rPr>
              <a:t> and n</a:t>
            </a:r>
            <a:r>
              <a:rPr lang="en-US" altLang="en-US" sz="2400" b="1" baseline="-25000" dirty="0">
                <a:solidFill>
                  <a:srgbClr val="FFFF00"/>
                </a:solidFill>
                <a:sym typeface="Wingdings" pitchFamily="2" charset="2"/>
              </a:rPr>
              <a:t>1 </a:t>
            </a:r>
            <a:r>
              <a:rPr lang="en-US" altLang="en-US" sz="2400" b="1" dirty="0">
                <a:solidFill>
                  <a:srgbClr val="FFFF00"/>
                </a:solidFill>
              </a:rPr>
              <a:t>(1-p</a:t>
            </a:r>
            <a:r>
              <a:rPr lang="en-US" altLang="en-US" sz="2400" b="1" baseline="-25000" dirty="0">
                <a:solidFill>
                  <a:srgbClr val="FFFF00"/>
                </a:solidFill>
              </a:rPr>
              <a:t>1</a:t>
            </a:r>
            <a:r>
              <a:rPr lang="en-US" altLang="en-US" sz="2400" b="1" dirty="0">
                <a:solidFill>
                  <a:srgbClr val="FFFF00"/>
                </a:solidFill>
              </a:rPr>
              <a:t>)  (55, 45) &gt; 10  </a:t>
            </a:r>
            <a:r>
              <a:rPr lang="en-US" altLang="en-US" sz="2400" b="1" dirty="0">
                <a:solidFill>
                  <a:srgbClr val="FFFF00"/>
                </a:solidFill>
                <a:sym typeface="Wingdings" pitchFamily="2" charset="2"/>
              </a:rPr>
              <a:t></a:t>
            </a:r>
          </a:p>
          <a:p>
            <a:pPr>
              <a:spcBef>
                <a:spcPct val="0"/>
              </a:spcBef>
              <a:buFontTx/>
              <a:buNone/>
            </a:pPr>
            <a:r>
              <a:rPr lang="en-US" altLang="en-US" sz="2400" b="1" dirty="0">
                <a:solidFill>
                  <a:srgbClr val="FFFF00"/>
                </a:solidFill>
              </a:rPr>
              <a:t>p</a:t>
            </a:r>
            <a:r>
              <a:rPr lang="en-US" altLang="en-US" sz="2400" b="1" baseline="-25000" dirty="0">
                <a:solidFill>
                  <a:srgbClr val="FFFF00"/>
                </a:solidFill>
              </a:rPr>
              <a:t>2</a:t>
            </a:r>
            <a:r>
              <a:rPr lang="en-US" altLang="en-US" sz="2400" b="1" dirty="0">
                <a:solidFill>
                  <a:srgbClr val="FFFF00"/>
                </a:solidFill>
              </a:rPr>
              <a:t> = 0.40   n</a:t>
            </a:r>
            <a:r>
              <a:rPr lang="en-US" altLang="en-US" sz="2400" b="1" baseline="-25000" dirty="0">
                <a:solidFill>
                  <a:srgbClr val="FFFF00"/>
                </a:solidFill>
                <a:sym typeface="Wingdings" pitchFamily="2" charset="2"/>
              </a:rPr>
              <a:t>2 </a:t>
            </a:r>
            <a:r>
              <a:rPr lang="en-US" altLang="en-US" sz="2400" b="1" dirty="0">
                <a:solidFill>
                  <a:srgbClr val="FFFF00"/>
                </a:solidFill>
              </a:rPr>
              <a:t>p</a:t>
            </a:r>
            <a:r>
              <a:rPr lang="en-US" altLang="en-US" sz="2400" b="1" baseline="-25000" dirty="0">
                <a:solidFill>
                  <a:srgbClr val="FFFF00"/>
                </a:solidFill>
              </a:rPr>
              <a:t>2</a:t>
            </a:r>
            <a:r>
              <a:rPr lang="en-US" altLang="en-US" sz="2400" b="1" dirty="0">
                <a:solidFill>
                  <a:srgbClr val="FFFF00"/>
                </a:solidFill>
              </a:rPr>
              <a:t> and n</a:t>
            </a:r>
            <a:r>
              <a:rPr lang="en-US" altLang="en-US" sz="2400" b="1" baseline="-25000" dirty="0">
                <a:solidFill>
                  <a:srgbClr val="FFFF00"/>
                </a:solidFill>
                <a:sym typeface="Wingdings" pitchFamily="2" charset="2"/>
              </a:rPr>
              <a:t>2</a:t>
            </a:r>
            <a:r>
              <a:rPr lang="en-US" altLang="en-US" sz="2400" b="1" dirty="0">
                <a:solidFill>
                  <a:srgbClr val="FFFF00"/>
                </a:solidFill>
              </a:rPr>
              <a:t>(1-p</a:t>
            </a:r>
            <a:r>
              <a:rPr lang="en-US" altLang="en-US" sz="2400" b="1" baseline="-25000" dirty="0">
                <a:solidFill>
                  <a:srgbClr val="FFFF00"/>
                </a:solidFill>
              </a:rPr>
              <a:t>2</a:t>
            </a:r>
            <a:r>
              <a:rPr lang="en-US" altLang="en-US" sz="2400" b="1" dirty="0">
                <a:solidFill>
                  <a:srgbClr val="FFFF00"/>
                </a:solidFill>
              </a:rPr>
              <a:t>)  (80, 120) &gt; 10  </a:t>
            </a:r>
            <a:r>
              <a:rPr lang="en-US" altLang="en-US" sz="2400" b="1" dirty="0">
                <a:solidFill>
                  <a:srgbClr val="FFFF00"/>
                </a:solidFill>
                <a:sym typeface="Wingdings" pitchFamily="2" charset="2"/>
              </a:rPr>
              <a:t></a:t>
            </a:r>
          </a:p>
        </p:txBody>
      </p:sp>
      <p:sp>
        <p:nvSpPr>
          <p:cNvPr id="24" name="TextBox 23"/>
          <p:cNvSpPr txBox="1">
            <a:spLocks noChangeArrowheads="1"/>
          </p:cNvSpPr>
          <p:nvPr/>
        </p:nvSpPr>
        <p:spPr bwMode="auto">
          <a:xfrm>
            <a:off x="533400" y="4463989"/>
            <a:ext cx="80581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dirty="0">
                <a:solidFill>
                  <a:srgbClr val="FFFF00"/>
                </a:solidFill>
                <a:sym typeface="Wingdings" pitchFamily="2" charset="2"/>
              </a:rPr>
              <a:t>n</a:t>
            </a:r>
            <a:r>
              <a:rPr lang="en-US" altLang="en-US" sz="2400" b="1" baseline="-25000" dirty="0">
                <a:solidFill>
                  <a:srgbClr val="FFFF00"/>
                </a:solidFill>
                <a:sym typeface="Wingdings" pitchFamily="2" charset="2"/>
              </a:rPr>
              <a:t>1</a:t>
            </a:r>
            <a:r>
              <a:rPr lang="en-US" altLang="en-US" sz="2400" b="1" dirty="0">
                <a:solidFill>
                  <a:srgbClr val="FFFF00"/>
                </a:solidFill>
                <a:sym typeface="Wingdings" pitchFamily="2" charset="2"/>
              </a:rPr>
              <a:t> = 100   n</a:t>
            </a:r>
            <a:r>
              <a:rPr lang="en-US" altLang="en-US" sz="2400" b="1" baseline="-25000" dirty="0">
                <a:solidFill>
                  <a:srgbClr val="FFFF00"/>
                </a:solidFill>
                <a:sym typeface="Wingdings" pitchFamily="2" charset="2"/>
              </a:rPr>
              <a:t>1</a:t>
            </a:r>
            <a:r>
              <a:rPr lang="en-US" altLang="en-US" sz="2400" b="1" dirty="0">
                <a:solidFill>
                  <a:srgbClr val="FFFF00"/>
                </a:solidFill>
                <a:sym typeface="Wingdings" pitchFamily="2" charset="2"/>
              </a:rPr>
              <a:t> &lt; 0.05N</a:t>
            </a:r>
            <a:r>
              <a:rPr lang="en-US" altLang="en-US" sz="2400" b="1" baseline="-25000" dirty="0">
                <a:solidFill>
                  <a:srgbClr val="FFFF00"/>
                </a:solidFill>
                <a:sym typeface="Wingdings" pitchFamily="2" charset="2"/>
              </a:rPr>
              <a:t>1</a:t>
            </a:r>
            <a:r>
              <a:rPr lang="en-US" altLang="en-US" sz="2400" b="1" dirty="0">
                <a:solidFill>
                  <a:srgbClr val="FFFF00"/>
                </a:solidFill>
                <a:sym typeface="Wingdings" pitchFamily="2" charset="2"/>
              </a:rPr>
              <a:t>   </a:t>
            </a:r>
            <a:r>
              <a:rPr lang="en-US" altLang="en-US" sz="2400" b="1" i="1" u="sng" dirty="0">
                <a:solidFill>
                  <a:srgbClr val="FFFF00"/>
                </a:solidFill>
                <a:sym typeface="Wingdings" pitchFamily="2" charset="2"/>
              </a:rPr>
              <a:t>assume</a:t>
            </a:r>
            <a:r>
              <a:rPr lang="en-US" altLang="en-US" sz="2400" b="1" dirty="0">
                <a:solidFill>
                  <a:srgbClr val="FFFF00"/>
                </a:solidFill>
                <a:sym typeface="Wingdings" pitchFamily="2" charset="2"/>
              </a:rPr>
              <a:t> &gt; 2000 total students </a:t>
            </a:r>
            <a:endParaRPr lang="en-US" altLang="en-US" sz="2400" b="1" dirty="0">
              <a:solidFill>
                <a:srgbClr val="FFFF00"/>
              </a:solidFill>
            </a:endParaRPr>
          </a:p>
          <a:p>
            <a:pPr>
              <a:spcBef>
                <a:spcPct val="0"/>
              </a:spcBef>
              <a:buFontTx/>
              <a:buNone/>
            </a:pPr>
            <a:r>
              <a:rPr lang="en-US" altLang="en-US" sz="2400" b="1" dirty="0">
                <a:solidFill>
                  <a:srgbClr val="FFFF00"/>
                </a:solidFill>
                <a:sym typeface="Wingdings" pitchFamily="2" charset="2"/>
              </a:rPr>
              <a:t>n</a:t>
            </a:r>
            <a:r>
              <a:rPr lang="en-US" altLang="en-US" sz="2400" b="1" baseline="-25000" dirty="0">
                <a:solidFill>
                  <a:srgbClr val="FFFF00"/>
                </a:solidFill>
                <a:sym typeface="Wingdings" pitchFamily="2" charset="2"/>
              </a:rPr>
              <a:t>2</a:t>
            </a:r>
            <a:r>
              <a:rPr lang="en-US" altLang="en-US" sz="2400" b="1" dirty="0">
                <a:solidFill>
                  <a:srgbClr val="FFFF00"/>
                </a:solidFill>
                <a:sym typeface="Wingdings" pitchFamily="2" charset="2"/>
              </a:rPr>
              <a:t> = 200   n</a:t>
            </a:r>
            <a:r>
              <a:rPr lang="en-US" altLang="en-US" sz="2400" b="1" baseline="-25000" dirty="0">
                <a:solidFill>
                  <a:srgbClr val="FFFF00"/>
                </a:solidFill>
                <a:sym typeface="Wingdings" pitchFamily="2" charset="2"/>
              </a:rPr>
              <a:t>2</a:t>
            </a:r>
            <a:r>
              <a:rPr lang="en-US" altLang="en-US" sz="2400" b="1" dirty="0">
                <a:solidFill>
                  <a:srgbClr val="FFFF00"/>
                </a:solidFill>
                <a:sym typeface="Wingdings" pitchFamily="2" charset="2"/>
              </a:rPr>
              <a:t> &lt; 0.05N</a:t>
            </a:r>
            <a:r>
              <a:rPr lang="en-US" altLang="en-US" sz="2400" b="1" baseline="-25000" dirty="0">
                <a:solidFill>
                  <a:srgbClr val="FFFF00"/>
                </a:solidFill>
                <a:sym typeface="Wingdings" pitchFamily="2" charset="2"/>
              </a:rPr>
              <a:t>2</a:t>
            </a:r>
            <a:r>
              <a:rPr lang="en-US" altLang="en-US" sz="2400" b="1" dirty="0">
                <a:solidFill>
                  <a:srgbClr val="FFFF00"/>
                </a:solidFill>
                <a:sym typeface="Wingdings" pitchFamily="2" charset="2"/>
              </a:rPr>
              <a:t>   </a:t>
            </a:r>
            <a:r>
              <a:rPr lang="en-US" altLang="en-US" sz="2400" b="1" i="1" u="sng" dirty="0">
                <a:solidFill>
                  <a:srgbClr val="FFFF00"/>
                </a:solidFill>
                <a:sym typeface="Wingdings" pitchFamily="2" charset="2"/>
              </a:rPr>
              <a:t>assume</a:t>
            </a:r>
            <a:r>
              <a:rPr lang="en-US" altLang="en-US" sz="2400" b="1" dirty="0">
                <a:solidFill>
                  <a:srgbClr val="FFFF00"/>
                </a:solidFill>
                <a:sym typeface="Wingdings" pitchFamily="2" charset="2"/>
              </a:rPr>
              <a:t> &gt; 4000 total students </a:t>
            </a:r>
          </a:p>
        </p:txBody>
      </p:sp>
      <p:sp>
        <p:nvSpPr>
          <p:cNvPr id="25" name="TextBox 24"/>
          <p:cNvSpPr txBox="1">
            <a:spLocks noChangeArrowheads="1"/>
          </p:cNvSpPr>
          <p:nvPr/>
        </p:nvSpPr>
        <p:spPr bwMode="auto">
          <a:xfrm>
            <a:off x="533400" y="3970338"/>
            <a:ext cx="80184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Random sample discussed above is assumed SRS</a:t>
            </a:r>
            <a:r>
              <a:rPr lang="en-US" altLang="en-US" sz="2400" b="1">
                <a:solidFill>
                  <a:srgbClr val="FFFF00"/>
                </a:solidFill>
                <a:sym typeface="Wingdings" pitchFamily="2" charset="2"/>
              </a:rPr>
              <a:t>  </a:t>
            </a:r>
            <a:endParaRPr lang="en-US" altLang="en-US" sz="2400" b="1">
              <a:solidFill>
                <a:srgbClr val="FFFF00"/>
              </a:solidFill>
            </a:endParaRPr>
          </a:p>
        </p:txBody>
      </p:sp>
      <p:sp>
        <p:nvSpPr>
          <p:cNvPr id="26" name="TextBox 25"/>
          <p:cNvSpPr txBox="1"/>
          <p:nvPr/>
        </p:nvSpPr>
        <p:spPr>
          <a:xfrm>
            <a:off x="685800" y="1371600"/>
            <a:ext cx="8101013" cy="461963"/>
          </a:xfrm>
          <a:prstGeom prst="rect">
            <a:avLst/>
          </a:prstGeom>
          <a:noFill/>
        </p:spPr>
        <p:txBody>
          <a:bodyPr wrap="none">
            <a:spAutoFit/>
          </a:bodyPr>
          <a:lstStyle/>
          <a:p>
            <a:pPr>
              <a:defRPr/>
            </a:pPr>
            <a:r>
              <a:rPr lang="en-US" sz="2400" b="1" kern="0" dirty="0">
                <a:solidFill>
                  <a:srgbClr val="FFFF00"/>
                </a:solidFill>
                <a:latin typeface="Times New Roman"/>
                <a:cs typeface="Times New Roman"/>
              </a:rPr>
              <a:t>p</a:t>
            </a:r>
            <a:r>
              <a:rPr lang="en-US" sz="2400" b="1" kern="0" baseline="-25000" dirty="0">
                <a:solidFill>
                  <a:srgbClr val="FFFF00"/>
                </a:solidFill>
                <a:latin typeface="Times New Roman"/>
                <a:cs typeface="Times New Roman"/>
              </a:rPr>
              <a:t>1</a:t>
            </a:r>
            <a:r>
              <a:rPr lang="en-US" sz="2400" b="1" kern="0" dirty="0">
                <a:solidFill>
                  <a:srgbClr val="FFFF00"/>
                </a:solidFill>
                <a:latin typeface="Times New Roman"/>
                <a:cs typeface="Times New Roman"/>
              </a:rPr>
              <a:t> and p</a:t>
            </a:r>
            <a:r>
              <a:rPr lang="en-US" sz="2400" b="1" kern="0" baseline="-25000" dirty="0">
                <a:solidFill>
                  <a:srgbClr val="FFFF00"/>
                </a:solidFill>
                <a:latin typeface="Times New Roman"/>
                <a:cs typeface="Times New Roman"/>
              </a:rPr>
              <a:t>2  </a:t>
            </a:r>
            <a:r>
              <a:rPr lang="en-US" sz="2400" b="1" kern="0" dirty="0">
                <a:solidFill>
                  <a:srgbClr val="FFFF00"/>
                </a:solidFill>
                <a:latin typeface="Times New Roman"/>
                <a:cs typeface="Times New Roman"/>
              </a:rPr>
              <a:t>are the commuter rates (%) at the two universities</a:t>
            </a:r>
            <a:endParaRPr lang="en-US" sz="2400" b="1" kern="0" baseline="-25000" dirty="0">
              <a:solidFill>
                <a:srgbClr val="FFFF00"/>
              </a:solidFill>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anim calcmode="lin" valueType="num">
                                      <p:cBhvr additive="base">
                                        <p:cTn id="19" dur="500" fill="hold"/>
                                        <p:tgtEl>
                                          <p:spTgt spid="25"/>
                                        </p:tgtEl>
                                        <p:attrNameLst>
                                          <p:attrName>ppt_x</p:attrName>
                                        </p:attrNameLst>
                                      </p:cBhvr>
                                      <p:tavLst>
                                        <p:tav tm="0">
                                          <p:val>
                                            <p:strVal val="0-#ppt_w/2"/>
                                          </p:val>
                                        </p:tav>
                                        <p:tav tm="100000">
                                          <p:val>
                                            <p:strVal val="#ppt_x"/>
                                          </p:val>
                                        </p:tav>
                                      </p:tavLst>
                                    </p:anim>
                                    <p:anim calcmode="lin" valueType="num">
                                      <p:cBhvr additive="base">
                                        <p:cTn id="20"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wipe(left)">
                                      <p:cBhvr>
                                        <p:cTn id="25" dur="500"/>
                                        <p:tgtEl>
                                          <p:spTgt spid="2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4"/>
                                        </p:tgtEl>
                                        <p:attrNameLst>
                                          <p:attrName>style.visibility</p:attrName>
                                        </p:attrNameLst>
                                      </p:cBhvr>
                                      <p:to>
                                        <p:strVal val="visible"/>
                                      </p:to>
                                    </p:set>
                                    <p:anim calcmode="lin" valueType="num">
                                      <p:cBhvr additive="base">
                                        <p:cTn id="30" dur="500" fill="hold"/>
                                        <p:tgtEl>
                                          <p:spTgt spid="24"/>
                                        </p:tgtEl>
                                        <p:attrNameLst>
                                          <p:attrName>ppt_x</p:attrName>
                                        </p:attrNameLst>
                                      </p:cBhvr>
                                      <p:tavLst>
                                        <p:tav tm="0">
                                          <p:val>
                                            <p:strVal val="#ppt_x"/>
                                          </p:val>
                                        </p:tav>
                                        <p:tav tm="100000">
                                          <p:val>
                                            <p:strVal val="#ppt_x"/>
                                          </p:val>
                                        </p:tav>
                                      </p:tavLst>
                                    </p:anim>
                                    <p:anim calcmode="lin" valueType="num">
                                      <p:cBhvr additive="base">
                                        <p:cTn id="31"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3" grpId="0"/>
      <p:bldP spid="24" grpId="0"/>
      <p:bldP spid="25" grpId="0"/>
      <p:bldP spid="2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76200"/>
            <a:ext cx="8229600" cy="868363"/>
          </a:xfrm>
        </p:spPr>
        <p:txBody>
          <a:bodyPr/>
          <a:lstStyle/>
          <a:p>
            <a:r>
              <a:rPr lang="en-US" altLang="en-US" sz="3600" b="1" smtClean="0"/>
              <a:t>Example 2 cont</a:t>
            </a:r>
          </a:p>
        </p:txBody>
      </p:sp>
      <p:sp>
        <p:nvSpPr>
          <p:cNvPr id="26627" name="Content Placeholder 2"/>
          <p:cNvSpPr>
            <a:spLocks noGrp="1"/>
          </p:cNvSpPr>
          <p:nvPr>
            <p:ph idx="1"/>
          </p:nvPr>
        </p:nvSpPr>
        <p:spPr>
          <a:xfrm>
            <a:off x="76200" y="1066800"/>
            <a:ext cx="8229600" cy="5410200"/>
          </a:xfrm>
        </p:spPr>
        <p:txBody>
          <a:bodyPr/>
          <a:lstStyle/>
          <a:p>
            <a:endParaRPr lang="en-US" altLang="en-US" sz="2400" b="1" smtClean="0"/>
          </a:p>
          <a:p>
            <a:endParaRPr lang="en-US" altLang="en-US" sz="2400" b="1" smtClean="0"/>
          </a:p>
          <a:p>
            <a:endParaRPr lang="en-US" altLang="en-US" sz="2400" b="1" smtClean="0"/>
          </a:p>
          <a:p>
            <a:r>
              <a:rPr lang="en-US" altLang="en-US" sz="2400" b="1" smtClean="0"/>
              <a:t>Test Statistic:</a:t>
            </a:r>
          </a:p>
          <a:p>
            <a:endParaRPr lang="en-US" altLang="en-US" sz="2400" b="1" smtClean="0"/>
          </a:p>
          <a:p>
            <a:endParaRPr lang="en-US" altLang="en-US" sz="2400" b="1" smtClean="0"/>
          </a:p>
          <a:p>
            <a:pPr>
              <a:buFontTx/>
              <a:buNone/>
            </a:pPr>
            <a:r>
              <a:rPr lang="en-US" altLang="en-US" sz="2400" b="1" smtClean="0"/>
              <a:t>      Critical Value:</a:t>
            </a:r>
          </a:p>
          <a:p>
            <a:endParaRPr lang="en-US" altLang="en-US" sz="2400" b="1" smtClean="0"/>
          </a:p>
          <a:p>
            <a:r>
              <a:rPr lang="en-US" altLang="en-US" sz="2400" b="1" smtClean="0"/>
              <a:t>Conclusion:</a:t>
            </a:r>
            <a:endParaRPr lang="en-US" altLang="en-US" sz="2400" b="1" baseline="-25000" smtClean="0"/>
          </a:p>
        </p:txBody>
      </p:sp>
      <p:sp>
        <p:nvSpPr>
          <p:cNvPr id="7" name="TextBox 6"/>
          <p:cNvSpPr txBox="1"/>
          <p:nvPr/>
        </p:nvSpPr>
        <p:spPr>
          <a:xfrm>
            <a:off x="2844800" y="3694113"/>
            <a:ext cx="4365625" cy="461962"/>
          </a:xfrm>
          <a:prstGeom prst="rect">
            <a:avLst/>
          </a:prstGeom>
          <a:noFill/>
        </p:spPr>
        <p:txBody>
          <a:bodyPr>
            <a:spAutoFit/>
          </a:bodyPr>
          <a:lstStyle/>
          <a:p>
            <a:pPr marL="342900" indent="-342900">
              <a:spcBef>
                <a:spcPct val="20000"/>
              </a:spcBef>
              <a:defRPr/>
            </a:pPr>
            <a:r>
              <a:rPr lang="en-US" sz="2400" b="1" dirty="0" err="1">
                <a:solidFill>
                  <a:srgbClr val="FFFF00"/>
                </a:solidFill>
              </a:rPr>
              <a:t>z</a:t>
            </a:r>
            <a:r>
              <a:rPr lang="en-US" sz="2400" b="1" baseline="-25000" dirty="0" err="1">
                <a:solidFill>
                  <a:srgbClr val="FFFF00"/>
                </a:solidFill>
              </a:rPr>
              <a:t>c</a:t>
            </a:r>
            <a:r>
              <a:rPr lang="en-US" sz="2400" b="1" dirty="0">
                <a:solidFill>
                  <a:srgbClr val="FFFF00"/>
                </a:solidFill>
              </a:rPr>
              <a:t>(0.05/2) = 1.96,      </a:t>
            </a:r>
            <a:r>
              <a:rPr lang="el-GR" sz="2400" b="1" dirty="0">
                <a:solidFill>
                  <a:srgbClr val="FFFF00"/>
                </a:solidFill>
                <a:latin typeface="Times New Roman"/>
                <a:cs typeface="Times New Roman"/>
              </a:rPr>
              <a:t>α</a:t>
            </a:r>
            <a:r>
              <a:rPr lang="en-US" sz="2400" b="1" dirty="0">
                <a:solidFill>
                  <a:srgbClr val="FFFF00"/>
                </a:solidFill>
                <a:latin typeface="Times New Roman"/>
                <a:cs typeface="Times New Roman"/>
              </a:rPr>
              <a:t> = 0.05</a:t>
            </a:r>
            <a:endParaRPr lang="en-US" sz="2400" b="1" kern="0" dirty="0">
              <a:solidFill>
                <a:srgbClr val="FFFF00"/>
              </a:solidFill>
              <a:latin typeface="Arial"/>
            </a:endParaRPr>
          </a:p>
        </p:txBody>
      </p:sp>
      <p:sp>
        <p:nvSpPr>
          <p:cNvPr id="8" name="TextBox 7"/>
          <p:cNvSpPr txBox="1"/>
          <p:nvPr/>
        </p:nvSpPr>
        <p:spPr>
          <a:xfrm>
            <a:off x="609600" y="4602163"/>
            <a:ext cx="8305800" cy="1570037"/>
          </a:xfrm>
          <a:prstGeom prst="rect">
            <a:avLst/>
          </a:prstGeom>
          <a:noFill/>
        </p:spPr>
        <p:txBody>
          <a:bodyPr>
            <a:spAutoFit/>
          </a:bodyPr>
          <a:lstStyle/>
          <a:p>
            <a:pPr marL="342900" indent="-342900">
              <a:spcBef>
                <a:spcPct val="20000"/>
              </a:spcBef>
              <a:defRPr/>
            </a:pPr>
            <a:r>
              <a:rPr lang="en-US" sz="2400" b="1" kern="0" dirty="0">
                <a:solidFill>
                  <a:srgbClr val="FFFF00"/>
                </a:solidFill>
                <a:latin typeface="Arial"/>
              </a:rPr>
              <a:t>                    Since the p-value is less than </a:t>
            </a:r>
            <a:r>
              <a:rPr lang="en-US" sz="2400" b="1" kern="0" dirty="0">
                <a:solidFill>
                  <a:srgbClr val="FFFF00"/>
                </a:solidFill>
                <a:latin typeface="Arial"/>
                <a:sym typeface="Symbol"/>
              </a:rPr>
              <a:t> (.01 &lt; .05) or z</a:t>
            </a:r>
            <a:r>
              <a:rPr lang="en-US" sz="2400" b="1" baseline="-25000" dirty="0">
                <a:solidFill>
                  <a:srgbClr val="FFFF00"/>
                </a:solidFill>
                <a:sym typeface="Symbol"/>
              </a:rPr>
              <a:t>0</a:t>
            </a:r>
            <a:r>
              <a:rPr lang="en-US" sz="2400" b="1" kern="0" dirty="0">
                <a:solidFill>
                  <a:srgbClr val="FFFF00"/>
                </a:solidFill>
                <a:latin typeface="Arial"/>
                <a:sym typeface="Symbol"/>
              </a:rPr>
              <a:t> &gt; </a:t>
            </a:r>
            <a:r>
              <a:rPr lang="en-US" sz="2400" b="1" kern="0" dirty="0" err="1">
                <a:solidFill>
                  <a:srgbClr val="FFFF00"/>
                </a:solidFill>
                <a:latin typeface="Arial"/>
                <a:sym typeface="Symbol"/>
              </a:rPr>
              <a:t>z</a:t>
            </a:r>
            <a:r>
              <a:rPr lang="en-US" sz="2400" b="1" baseline="-25000" dirty="0" err="1">
                <a:solidFill>
                  <a:srgbClr val="FFFF00"/>
                </a:solidFill>
                <a:sym typeface="Symbol"/>
              </a:rPr>
              <a:t>c</a:t>
            </a:r>
            <a:r>
              <a:rPr lang="en-US" sz="2400" b="1" kern="0" dirty="0">
                <a:solidFill>
                  <a:srgbClr val="FFFF00"/>
                </a:solidFill>
                <a:latin typeface="Arial"/>
                <a:sym typeface="Symbol"/>
              </a:rPr>
              <a:t>, we have sufficient evidence to r</a:t>
            </a:r>
            <a:r>
              <a:rPr lang="en-US" sz="2400" b="1" kern="0" dirty="0">
                <a:solidFill>
                  <a:srgbClr val="FFFF00"/>
                </a:solidFill>
                <a:latin typeface="Arial"/>
              </a:rPr>
              <a:t>eject H</a:t>
            </a:r>
            <a:r>
              <a:rPr lang="en-US" sz="2400" b="1" kern="0" baseline="-25000" dirty="0">
                <a:solidFill>
                  <a:srgbClr val="FFFF00"/>
                </a:solidFill>
                <a:latin typeface="Arial"/>
              </a:rPr>
              <a:t>0</a:t>
            </a:r>
            <a:r>
              <a:rPr lang="en-US" sz="2400" b="1" kern="0" dirty="0">
                <a:solidFill>
                  <a:srgbClr val="FFFF00"/>
                </a:solidFill>
                <a:latin typeface="Arial"/>
              </a:rPr>
              <a:t>.  So there is a difference in the proportions of students who commute between the two universities</a:t>
            </a:r>
          </a:p>
        </p:txBody>
      </p:sp>
      <p:sp>
        <p:nvSpPr>
          <p:cNvPr id="9" name="TextBox 8"/>
          <p:cNvSpPr txBox="1"/>
          <p:nvPr/>
        </p:nvSpPr>
        <p:spPr>
          <a:xfrm>
            <a:off x="5778500" y="2452688"/>
            <a:ext cx="3213100" cy="461962"/>
          </a:xfrm>
          <a:prstGeom prst="rect">
            <a:avLst/>
          </a:prstGeom>
          <a:noFill/>
        </p:spPr>
        <p:txBody>
          <a:bodyPr>
            <a:spAutoFit/>
          </a:bodyPr>
          <a:lstStyle/>
          <a:p>
            <a:pPr>
              <a:defRPr/>
            </a:pPr>
            <a:r>
              <a:rPr lang="en-US" sz="2400" b="1" kern="0" dirty="0">
                <a:solidFill>
                  <a:srgbClr val="FFFF00"/>
                </a:solidFill>
                <a:latin typeface="Arial"/>
              </a:rPr>
              <a:t>= 2.462,     p = 0.0138</a:t>
            </a:r>
            <a:endParaRPr lang="en-US" dirty="0">
              <a:solidFill>
                <a:srgbClr val="FFFF00"/>
              </a:solidFill>
            </a:endParaRPr>
          </a:p>
        </p:txBody>
      </p:sp>
      <p:grpSp>
        <p:nvGrpSpPr>
          <p:cNvPr id="2" name="Group 60"/>
          <p:cNvGrpSpPr>
            <a:grpSpLocks/>
          </p:cNvGrpSpPr>
          <p:nvPr/>
        </p:nvGrpSpPr>
        <p:grpSpPr bwMode="auto">
          <a:xfrm>
            <a:off x="304800" y="990600"/>
            <a:ext cx="2505075" cy="1062038"/>
            <a:chOff x="162" y="2031"/>
            <a:chExt cx="1578" cy="669"/>
          </a:xfrm>
        </p:grpSpPr>
        <p:sp>
          <p:nvSpPr>
            <p:cNvPr id="26642" name="Text Box 61"/>
            <p:cNvSpPr txBox="1">
              <a:spLocks noChangeArrowheads="1"/>
            </p:cNvSpPr>
            <p:nvPr/>
          </p:nvSpPr>
          <p:spPr bwMode="auto">
            <a:xfrm>
              <a:off x="162" y="2031"/>
              <a:ext cx="1578" cy="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lnSpc>
                  <a:spcPct val="70000"/>
                </a:lnSpc>
                <a:spcBef>
                  <a:spcPct val="0"/>
                </a:spcBef>
                <a:buFontTx/>
                <a:buNone/>
              </a:pPr>
              <a:r>
                <a:rPr lang="en-US" altLang="en-US" sz="1800" b="1">
                  <a:solidFill>
                    <a:srgbClr val="FFFF00"/>
                  </a:solidFill>
                </a:rPr>
                <a:t>Pooled Est:</a:t>
              </a:r>
            </a:p>
            <a:p>
              <a:pPr eaLnBrk="1" hangingPunct="1">
                <a:lnSpc>
                  <a:spcPct val="70000"/>
                </a:lnSpc>
                <a:spcBef>
                  <a:spcPct val="0"/>
                </a:spcBef>
                <a:buFontTx/>
                <a:buNone/>
              </a:pPr>
              <a:r>
                <a:rPr lang="en-US" altLang="en-US" sz="1800" b="1">
                  <a:solidFill>
                    <a:srgbClr val="FFFF00"/>
                  </a:solidFill>
                </a:rPr>
                <a:t/>
              </a:r>
              <a:br>
                <a:rPr lang="en-US" altLang="en-US" sz="1800" b="1">
                  <a:solidFill>
                    <a:srgbClr val="FFFF00"/>
                  </a:solidFill>
                </a:rPr>
              </a:br>
              <a:r>
                <a:rPr lang="en-US" altLang="en-US" sz="1800" b="1">
                  <a:solidFill>
                    <a:srgbClr val="FFFF00"/>
                  </a:solidFill>
                </a:rPr>
                <a:t>         55 + 80</a:t>
              </a:r>
              <a:endParaRPr lang="en-US" altLang="en-US" sz="1800" b="1" baseline="-25000">
                <a:solidFill>
                  <a:srgbClr val="FFFF00"/>
                </a:solidFill>
              </a:endParaRPr>
            </a:p>
            <a:p>
              <a:pPr eaLnBrk="1" hangingPunct="1">
                <a:lnSpc>
                  <a:spcPct val="70000"/>
                </a:lnSpc>
                <a:spcBef>
                  <a:spcPct val="0"/>
                </a:spcBef>
                <a:buFontTx/>
                <a:buNone/>
              </a:pPr>
              <a:r>
                <a:rPr lang="en-US" altLang="en-US" sz="1800" b="1">
                  <a:solidFill>
                    <a:srgbClr val="FFFF00"/>
                  </a:solidFill>
                </a:rPr>
                <a:t>p = --------------  =  0.45</a:t>
              </a:r>
            </a:p>
            <a:p>
              <a:pPr eaLnBrk="1" hangingPunct="1">
                <a:lnSpc>
                  <a:spcPct val="70000"/>
                </a:lnSpc>
                <a:spcBef>
                  <a:spcPct val="0"/>
                </a:spcBef>
                <a:buFontTx/>
                <a:buNone/>
              </a:pPr>
              <a:r>
                <a:rPr lang="en-US" altLang="en-US" sz="1800" b="1">
                  <a:solidFill>
                    <a:srgbClr val="FFFF00"/>
                  </a:solidFill>
                </a:rPr>
                <a:t>       100 + 200</a:t>
              </a:r>
              <a:endParaRPr lang="en-US" altLang="en-US" sz="1800" b="1" baseline="-25000">
                <a:solidFill>
                  <a:srgbClr val="FFFF00"/>
                </a:solidFill>
              </a:endParaRPr>
            </a:p>
          </p:txBody>
        </p:sp>
        <p:sp>
          <p:nvSpPr>
            <p:cNvPr id="26643" name="Freeform 62"/>
            <p:cNvSpPr>
              <a:spLocks/>
            </p:cNvSpPr>
            <p:nvPr/>
          </p:nvSpPr>
          <p:spPr bwMode="auto">
            <a:xfrm>
              <a:off x="244" y="2372"/>
              <a:ext cx="40" cy="34"/>
            </a:xfrm>
            <a:custGeom>
              <a:avLst/>
              <a:gdLst>
                <a:gd name="T0" fmla="*/ 0 w 40"/>
                <a:gd name="T1" fmla="*/ 34 h 34"/>
                <a:gd name="T2" fmla="*/ 22 w 40"/>
                <a:gd name="T3" fmla="*/ 0 h 34"/>
                <a:gd name="T4" fmla="*/ 40 w 40"/>
                <a:gd name="T5" fmla="*/ 34 h 34"/>
                <a:gd name="T6" fmla="*/ 0 60000 65536"/>
                <a:gd name="T7" fmla="*/ 0 60000 65536"/>
                <a:gd name="T8" fmla="*/ 0 60000 65536"/>
                <a:gd name="T9" fmla="*/ 0 w 40"/>
                <a:gd name="T10" fmla="*/ 0 h 34"/>
                <a:gd name="T11" fmla="*/ 40 w 40"/>
                <a:gd name="T12" fmla="*/ 34 h 34"/>
              </a:gdLst>
              <a:ahLst/>
              <a:cxnLst>
                <a:cxn ang="T6">
                  <a:pos x="T0" y="T1"/>
                </a:cxn>
                <a:cxn ang="T7">
                  <a:pos x="T2" y="T3"/>
                </a:cxn>
                <a:cxn ang="T8">
                  <a:pos x="T4" y="T5"/>
                </a:cxn>
              </a:cxnLst>
              <a:rect l="T9" t="T10" r="T11" b="T12"/>
              <a:pathLst>
                <a:path w="40" h="34">
                  <a:moveTo>
                    <a:pt x="0" y="34"/>
                  </a:moveTo>
                  <a:lnTo>
                    <a:pt x="22" y="0"/>
                  </a:lnTo>
                  <a:lnTo>
                    <a:pt x="40" y="34"/>
                  </a:lnTo>
                </a:path>
              </a:pathLst>
            </a:cu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 name="Group 63"/>
          <p:cNvGrpSpPr>
            <a:grpSpLocks/>
          </p:cNvGrpSpPr>
          <p:nvPr/>
        </p:nvGrpSpPr>
        <p:grpSpPr bwMode="auto">
          <a:xfrm>
            <a:off x="2506663" y="2217738"/>
            <a:ext cx="3157537" cy="1225550"/>
            <a:chOff x="3078" y="1996"/>
            <a:chExt cx="1989" cy="772"/>
          </a:xfrm>
        </p:grpSpPr>
        <p:sp>
          <p:nvSpPr>
            <p:cNvPr id="26633" name="Text Box 64"/>
            <p:cNvSpPr txBox="1">
              <a:spLocks noChangeArrowheads="1"/>
            </p:cNvSpPr>
            <p:nvPr/>
          </p:nvSpPr>
          <p:spPr bwMode="auto">
            <a:xfrm>
              <a:off x="3078" y="1996"/>
              <a:ext cx="1989"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800" b="1">
                  <a:solidFill>
                    <a:srgbClr val="FFFF00"/>
                  </a:solidFill>
                </a:rPr>
                <a:t>                   p</a:t>
              </a:r>
              <a:r>
                <a:rPr lang="en-US" altLang="en-US" sz="1800" b="1" baseline="-25000">
                  <a:solidFill>
                    <a:srgbClr val="FFFF00"/>
                  </a:solidFill>
                </a:rPr>
                <a:t>1</a:t>
              </a:r>
              <a:r>
                <a:rPr lang="en-US" altLang="en-US" sz="1800" b="1">
                  <a:solidFill>
                    <a:srgbClr val="FFFF00"/>
                  </a:solidFill>
                </a:rPr>
                <a:t> – p</a:t>
              </a:r>
              <a:r>
                <a:rPr lang="en-US" altLang="en-US" sz="1800" b="1" baseline="-25000">
                  <a:solidFill>
                    <a:srgbClr val="FFFF00"/>
                  </a:solidFill>
                </a:rPr>
                <a:t>2</a:t>
              </a:r>
            </a:p>
            <a:p>
              <a:pPr eaLnBrk="1" hangingPunct="1">
                <a:spcBef>
                  <a:spcPct val="0"/>
                </a:spcBef>
                <a:buFontTx/>
                <a:buNone/>
              </a:pPr>
              <a:r>
                <a:rPr lang="en-US" altLang="en-US" sz="1800" b="1">
                  <a:solidFill>
                    <a:srgbClr val="FFFF00"/>
                  </a:solidFill>
                </a:rPr>
                <a:t>z</a:t>
              </a:r>
              <a:r>
                <a:rPr lang="en-US" altLang="en-US" sz="1800" b="1" baseline="-25000">
                  <a:solidFill>
                    <a:srgbClr val="FFFF00"/>
                  </a:solidFill>
                </a:rPr>
                <a:t>0</a:t>
              </a:r>
              <a:r>
                <a:rPr lang="en-US" altLang="en-US" sz="1800" b="1">
                  <a:solidFill>
                    <a:srgbClr val="FFFF00"/>
                  </a:solidFill>
                </a:rPr>
                <a:t> = ---------------------------------</a:t>
              </a:r>
            </a:p>
            <a:p>
              <a:pPr eaLnBrk="1" hangingPunct="1">
                <a:spcBef>
                  <a:spcPct val="0"/>
                </a:spcBef>
                <a:buFontTx/>
                <a:buNone/>
              </a:pPr>
              <a:r>
                <a:rPr lang="en-US" altLang="en-US" sz="1800" b="1">
                  <a:solidFill>
                    <a:srgbClr val="FFFF00"/>
                  </a:solidFill>
                </a:rPr>
                <a:t>          p</a:t>
              </a:r>
              <a:r>
                <a:rPr lang="en-US" altLang="en-US" sz="1800" b="1" baseline="-25000">
                  <a:solidFill>
                    <a:srgbClr val="FFFF00"/>
                  </a:solidFill>
                </a:rPr>
                <a:t> </a:t>
              </a:r>
              <a:r>
                <a:rPr lang="en-US" altLang="en-US" sz="1800" b="1">
                  <a:solidFill>
                    <a:srgbClr val="FFFF00"/>
                  </a:solidFill>
                </a:rPr>
                <a:t>(1-</a:t>
              </a:r>
              <a:r>
                <a:rPr lang="en-US" altLang="en-US" sz="1800" b="1" baseline="-25000">
                  <a:solidFill>
                    <a:srgbClr val="FFFF00"/>
                  </a:solidFill>
                </a:rPr>
                <a:t> </a:t>
              </a:r>
              <a:r>
                <a:rPr lang="en-US" altLang="en-US" sz="1800" b="1">
                  <a:solidFill>
                    <a:srgbClr val="FFFF00"/>
                  </a:solidFill>
                </a:rPr>
                <a:t>p)</a:t>
              </a:r>
            </a:p>
          </p:txBody>
        </p:sp>
        <p:sp>
          <p:nvSpPr>
            <p:cNvPr id="26634" name="Freeform 65"/>
            <p:cNvSpPr>
              <a:spLocks/>
            </p:cNvSpPr>
            <p:nvPr/>
          </p:nvSpPr>
          <p:spPr bwMode="auto">
            <a:xfrm>
              <a:off x="3435" y="2362"/>
              <a:ext cx="580" cy="207"/>
            </a:xfrm>
            <a:custGeom>
              <a:avLst/>
              <a:gdLst>
                <a:gd name="T0" fmla="*/ 0 w 507"/>
                <a:gd name="T1" fmla="*/ 221 h 198"/>
                <a:gd name="T2" fmla="*/ 216 w 507"/>
                <a:gd name="T3" fmla="*/ 368 h 198"/>
                <a:gd name="T4" fmla="*/ 394 w 507"/>
                <a:gd name="T5" fmla="*/ 0 h 198"/>
                <a:gd name="T6" fmla="*/ 3335 w 507"/>
                <a:gd name="T7" fmla="*/ 0 h 198"/>
                <a:gd name="T8" fmla="*/ 0 60000 65536"/>
                <a:gd name="T9" fmla="*/ 0 60000 65536"/>
                <a:gd name="T10" fmla="*/ 0 60000 65536"/>
                <a:gd name="T11" fmla="*/ 0 60000 65536"/>
                <a:gd name="T12" fmla="*/ 0 w 507"/>
                <a:gd name="T13" fmla="*/ 0 h 198"/>
                <a:gd name="T14" fmla="*/ 507 w 507"/>
                <a:gd name="T15" fmla="*/ 198 h 198"/>
              </a:gdLst>
              <a:ahLst/>
              <a:cxnLst>
                <a:cxn ang="T8">
                  <a:pos x="T0" y="T1"/>
                </a:cxn>
                <a:cxn ang="T9">
                  <a:pos x="T2" y="T3"/>
                </a:cxn>
                <a:cxn ang="T10">
                  <a:pos x="T4" y="T5"/>
                </a:cxn>
                <a:cxn ang="T11">
                  <a:pos x="T6" y="T7"/>
                </a:cxn>
              </a:cxnLst>
              <a:rect l="T12" t="T13" r="T14" b="T15"/>
              <a:pathLst>
                <a:path w="507" h="198">
                  <a:moveTo>
                    <a:pt x="0" y="119"/>
                  </a:moveTo>
                  <a:lnTo>
                    <a:pt x="33" y="198"/>
                  </a:lnTo>
                  <a:lnTo>
                    <a:pt x="60" y="0"/>
                  </a:lnTo>
                  <a:lnTo>
                    <a:pt x="507" y="0"/>
                  </a:lnTo>
                </a:path>
              </a:pathLst>
            </a:custGeom>
            <a:noFill/>
            <a:ln w="190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35" name="Freeform 66"/>
            <p:cNvSpPr>
              <a:spLocks/>
            </p:cNvSpPr>
            <p:nvPr/>
          </p:nvSpPr>
          <p:spPr bwMode="auto">
            <a:xfrm>
              <a:off x="3924" y="2038"/>
              <a:ext cx="27" cy="29"/>
            </a:xfrm>
            <a:custGeom>
              <a:avLst/>
              <a:gdLst>
                <a:gd name="T0" fmla="*/ 0 w 27"/>
                <a:gd name="T1" fmla="*/ 29 h 29"/>
                <a:gd name="T2" fmla="*/ 14 w 27"/>
                <a:gd name="T3" fmla="*/ 0 h 29"/>
                <a:gd name="T4" fmla="*/ 27 w 27"/>
                <a:gd name="T5" fmla="*/ 29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36" name="Freeform 67"/>
            <p:cNvSpPr>
              <a:spLocks/>
            </p:cNvSpPr>
            <p:nvPr/>
          </p:nvSpPr>
          <p:spPr bwMode="auto">
            <a:xfrm>
              <a:off x="4223" y="2038"/>
              <a:ext cx="27" cy="29"/>
            </a:xfrm>
            <a:custGeom>
              <a:avLst/>
              <a:gdLst>
                <a:gd name="T0" fmla="*/ 0 w 27"/>
                <a:gd name="T1" fmla="*/ 29 h 29"/>
                <a:gd name="T2" fmla="*/ 14 w 27"/>
                <a:gd name="T3" fmla="*/ 0 h 29"/>
                <a:gd name="T4" fmla="*/ 27 w 27"/>
                <a:gd name="T5" fmla="*/ 29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26637" name="Group 68"/>
            <p:cNvGrpSpPr>
              <a:grpSpLocks/>
            </p:cNvGrpSpPr>
            <p:nvPr/>
          </p:nvGrpSpPr>
          <p:grpSpPr bwMode="auto">
            <a:xfrm>
              <a:off x="4120" y="2338"/>
              <a:ext cx="725" cy="430"/>
              <a:chOff x="4932" y="3143"/>
              <a:chExt cx="725" cy="430"/>
            </a:xfrm>
          </p:grpSpPr>
          <p:sp>
            <p:nvSpPr>
              <p:cNvPr id="26640" name="Freeform 69"/>
              <p:cNvSpPr>
                <a:spLocks/>
              </p:cNvSpPr>
              <p:nvPr/>
            </p:nvSpPr>
            <p:spPr bwMode="auto">
              <a:xfrm>
                <a:off x="4932" y="3143"/>
                <a:ext cx="686" cy="430"/>
              </a:xfrm>
              <a:custGeom>
                <a:avLst/>
                <a:gdLst>
                  <a:gd name="T0" fmla="*/ 0 w 507"/>
                  <a:gd name="T1" fmla="*/ 6163644 h 198"/>
                  <a:gd name="T2" fmla="*/ 2316 w 507"/>
                  <a:gd name="T3" fmla="*/ 10277024 h 198"/>
                  <a:gd name="T4" fmla="*/ 4139 w 507"/>
                  <a:gd name="T5" fmla="*/ 0 h 198"/>
                  <a:gd name="T6" fmla="*/ 34948 w 507"/>
                  <a:gd name="T7" fmla="*/ 0 h 198"/>
                  <a:gd name="T8" fmla="*/ 0 60000 65536"/>
                  <a:gd name="T9" fmla="*/ 0 60000 65536"/>
                  <a:gd name="T10" fmla="*/ 0 60000 65536"/>
                  <a:gd name="T11" fmla="*/ 0 60000 65536"/>
                  <a:gd name="T12" fmla="*/ 0 w 507"/>
                  <a:gd name="T13" fmla="*/ 0 h 198"/>
                  <a:gd name="T14" fmla="*/ 507 w 507"/>
                  <a:gd name="T15" fmla="*/ 198 h 198"/>
                </a:gdLst>
                <a:ahLst/>
                <a:cxnLst>
                  <a:cxn ang="T8">
                    <a:pos x="T0" y="T1"/>
                  </a:cxn>
                  <a:cxn ang="T9">
                    <a:pos x="T2" y="T3"/>
                  </a:cxn>
                  <a:cxn ang="T10">
                    <a:pos x="T4" y="T5"/>
                  </a:cxn>
                  <a:cxn ang="T11">
                    <a:pos x="T6" y="T7"/>
                  </a:cxn>
                </a:cxnLst>
                <a:rect l="T12" t="T13" r="T14" b="T15"/>
                <a:pathLst>
                  <a:path w="507" h="198">
                    <a:moveTo>
                      <a:pt x="0" y="119"/>
                    </a:moveTo>
                    <a:lnTo>
                      <a:pt x="33" y="198"/>
                    </a:lnTo>
                    <a:lnTo>
                      <a:pt x="60" y="0"/>
                    </a:lnTo>
                    <a:lnTo>
                      <a:pt x="507" y="0"/>
                    </a:lnTo>
                  </a:path>
                </a:pathLst>
              </a:custGeom>
              <a:noFill/>
              <a:ln w="190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41" name="Text Box 70"/>
              <p:cNvSpPr txBox="1">
                <a:spLocks noChangeArrowheads="1"/>
              </p:cNvSpPr>
              <p:nvPr/>
            </p:nvSpPr>
            <p:spPr bwMode="auto">
              <a:xfrm>
                <a:off x="4973" y="3154"/>
                <a:ext cx="684"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lnSpc>
                    <a:spcPct val="65000"/>
                  </a:lnSpc>
                  <a:spcBef>
                    <a:spcPct val="0"/>
                  </a:spcBef>
                  <a:buFontTx/>
                  <a:buNone/>
                </a:pPr>
                <a:r>
                  <a:rPr lang="en-US" altLang="en-US" sz="1800" b="1">
                    <a:solidFill>
                      <a:srgbClr val="FFFF00"/>
                    </a:solidFill>
                  </a:rPr>
                  <a:t> 1        1</a:t>
                </a:r>
              </a:p>
              <a:p>
                <a:pPr eaLnBrk="1" hangingPunct="1">
                  <a:lnSpc>
                    <a:spcPct val="65000"/>
                  </a:lnSpc>
                  <a:spcBef>
                    <a:spcPct val="0"/>
                  </a:spcBef>
                  <a:buFontTx/>
                  <a:buNone/>
                </a:pPr>
                <a:r>
                  <a:rPr lang="en-US" altLang="en-US" sz="1800" b="1">
                    <a:solidFill>
                      <a:srgbClr val="FFFF00"/>
                    </a:solidFill>
                  </a:rPr>
                  <a:t>---  +  ---</a:t>
                </a:r>
              </a:p>
              <a:p>
                <a:pPr eaLnBrk="1" hangingPunct="1">
                  <a:lnSpc>
                    <a:spcPct val="65000"/>
                  </a:lnSpc>
                  <a:spcBef>
                    <a:spcPct val="0"/>
                  </a:spcBef>
                  <a:buFontTx/>
                  <a:buNone/>
                </a:pPr>
                <a:r>
                  <a:rPr lang="en-US" altLang="en-US" sz="1800" b="1">
                    <a:solidFill>
                      <a:srgbClr val="FFFF00"/>
                    </a:solidFill>
                  </a:rPr>
                  <a:t> n</a:t>
                </a:r>
                <a:r>
                  <a:rPr lang="en-US" altLang="en-US" sz="1800" b="1" baseline="-25000">
                    <a:solidFill>
                      <a:srgbClr val="FFFF00"/>
                    </a:solidFill>
                  </a:rPr>
                  <a:t>1</a:t>
                </a:r>
                <a:r>
                  <a:rPr lang="en-US" altLang="en-US" sz="1800" b="1">
                    <a:solidFill>
                      <a:srgbClr val="FFFF00"/>
                    </a:solidFill>
                  </a:rPr>
                  <a:t>      n</a:t>
                </a:r>
                <a:r>
                  <a:rPr lang="en-US" altLang="en-US" sz="1800" b="1" baseline="-25000">
                    <a:solidFill>
                      <a:srgbClr val="FFFF00"/>
                    </a:solidFill>
                  </a:rPr>
                  <a:t>2</a:t>
                </a:r>
              </a:p>
            </p:txBody>
          </p:sp>
        </p:grpSp>
        <p:sp>
          <p:nvSpPr>
            <p:cNvPr id="26638" name="Freeform 71"/>
            <p:cNvSpPr>
              <a:spLocks/>
            </p:cNvSpPr>
            <p:nvPr/>
          </p:nvSpPr>
          <p:spPr bwMode="auto">
            <a:xfrm>
              <a:off x="3568" y="2376"/>
              <a:ext cx="27" cy="29"/>
            </a:xfrm>
            <a:custGeom>
              <a:avLst/>
              <a:gdLst>
                <a:gd name="T0" fmla="*/ 0 w 27"/>
                <a:gd name="T1" fmla="*/ 29 h 29"/>
                <a:gd name="T2" fmla="*/ 14 w 27"/>
                <a:gd name="T3" fmla="*/ 0 h 29"/>
                <a:gd name="T4" fmla="*/ 27 w 27"/>
                <a:gd name="T5" fmla="*/ 29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39" name="Freeform 72"/>
            <p:cNvSpPr>
              <a:spLocks/>
            </p:cNvSpPr>
            <p:nvPr/>
          </p:nvSpPr>
          <p:spPr bwMode="auto">
            <a:xfrm>
              <a:off x="3878" y="2376"/>
              <a:ext cx="27" cy="29"/>
            </a:xfrm>
            <a:custGeom>
              <a:avLst/>
              <a:gdLst>
                <a:gd name="T0" fmla="*/ 0 w 27"/>
                <a:gd name="T1" fmla="*/ 29 h 29"/>
                <a:gd name="T2" fmla="*/ 14 w 27"/>
                <a:gd name="T3" fmla="*/ 0 h 29"/>
                <a:gd name="T4" fmla="*/ 27 w 27"/>
                <a:gd name="T5" fmla="*/ 29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ox(in)">
                                      <p:cBhvr>
                                        <p:cTn id="20" dur="500"/>
                                        <p:tgtEl>
                                          <p:spTgt spid="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46088" y="39688"/>
            <a:ext cx="8229600" cy="927100"/>
          </a:xfrm>
        </p:spPr>
        <p:txBody>
          <a:bodyPr/>
          <a:lstStyle/>
          <a:p>
            <a:pPr eaLnBrk="1" hangingPunct="1"/>
            <a:r>
              <a:rPr lang="en-US" altLang="en-US" sz="3600" b="1" smtClean="0"/>
              <a:t>Sample Size for Estimating p</a:t>
            </a:r>
            <a:r>
              <a:rPr lang="en-US" altLang="en-US" sz="3600" b="1" baseline="-25000" smtClean="0"/>
              <a:t>1</a:t>
            </a:r>
            <a:r>
              <a:rPr lang="en-US" altLang="en-US" sz="3600" b="1" smtClean="0"/>
              <a:t> – p</a:t>
            </a:r>
            <a:r>
              <a:rPr lang="en-US" altLang="en-US" sz="3600" b="1" baseline="-25000" smtClean="0"/>
              <a:t>2</a:t>
            </a:r>
          </a:p>
        </p:txBody>
      </p:sp>
      <p:sp>
        <p:nvSpPr>
          <p:cNvPr id="27651" name="Text Box 3"/>
          <p:cNvSpPr txBox="1">
            <a:spLocks noChangeArrowheads="1"/>
          </p:cNvSpPr>
          <p:nvPr/>
        </p:nvSpPr>
        <p:spPr bwMode="auto">
          <a:xfrm>
            <a:off x="381000" y="1066800"/>
            <a:ext cx="8382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b="1"/>
              <a:t>The sample size required to obtain a </a:t>
            </a:r>
            <a:r>
              <a:rPr lang="en-US" altLang="en-US" sz="2400" b="1">
                <a:cs typeface="Times New Roman" pitchFamily="18" charset="0"/>
              </a:rPr>
              <a:t>(1 – </a:t>
            </a:r>
            <a:r>
              <a:rPr lang="el-GR" altLang="en-US" sz="2400" b="1">
                <a:cs typeface="Arial" charset="0"/>
              </a:rPr>
              <a:t>α</a:t>
            </a:r>
            <a:r>
              <a:rPr lang="en-US" altLang="en-US" sz="2400" b="1">
                <a:cs typeface="Arial" charset="0"/>
              </a:rPr>
              <a:t>) * 100% confidence interval </a:t>
            </a:r>
            <a:r>
              <a:rPr lang="en-US" altLang="en-US" sz="2400" b="1">
                <a:cs typeface="Times New Roman" pitchFamily="18" charset="0"/>
              </a:rPr>
              <a:t>with a margin of error </a:t>
            </a:r>
            <a:r>
              <a:rPr lang="en-US" altLang="en-US" sz="2400" b="1" i="1">
                <a:cs typeface="Times New Roman" pitchFamily="18" charset="0"/>
              </a:rPr>
              <a:t>E</a:t>
            </a:r>
            <a:r>
              <a:rPr lang="en-US" altLang="en-US" sz="2400" b="1">
                <a:cs typeface="Times New Roman" pitchFamily="18" charset="0"/>
              </a:rPr>
              <a:t> is given by</a:t>
            </a:r>
          </a:p>
        </p:txBody>
      </p:sp>
      <p:sp>
        <p:nvSpPr>
          <p:cNvPr id="27652" name="Text Box 4"/>
          <p:cNvSpPr txBox="1">
            <a:spLocks noChangeArrowheads="1"/>
          </p:cNvSpPr>
          <p:nvPr/>
        </p:nvSpPr>
        <p:spPr bwMode="auto">
          <a:xfrm>
            <a:off x="457200" y="3048000"/>
            <a:ext cx="8229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b="1"/>
              <a:t>rounded up to the next integer.  If a prior estimates of p</a:t>
            </a:r>
            <a:r>
              <a:rPr lang="en-US" altLang="en-US" sz="2400" b="1" baseline="-25000"/>
              <a:t>i</a:t>
            </a:r>
            <a:r>
              <a:rPr lang="en-US" altLang="en-US" sz="2400" b="1"/>
              <a:t> are unavailable, the sample required is</a:t>
            </a:r>
            <a:endParaRPr lang="en-US" altLang="en-US" sz="2400" b="1">
              <a:cs typeface="Arial" charset="0"/>
            </a:endParaRPr>
          </a:p>
        </p:txBody>
      </p:sp>
      <p:grpSp>
        <p:nvGrpSpPr>
          <p:cNvPr id="27653" name="Group 5"/>
          <p:cNvGrpSpPr>
            <a:grpSpLocks/>
          </p:cNvGrpSpPr>
          <p:nvPr/>
        </p:nvGrpSpPr>
        <p:grpSpPr bwMode="auto">
          <a:xfrm>
            <a:off x="6400800" y="5219700"/>
            <a:ext cx="84138" cy="66675"/>
            <a:chOff x="1380" y="1304"/>
            <a:chExt cx="53" cy="42"/>
          </a:xfrm>
        </p:grpSpPr>
        <p:sp>
          <p:nvSpPr>
            <p:cNvPr id="27676" name="Line 6"/>
            <p:cNvSpPr>
              <a:spLocks noChangeShapeType="1"/>
            </p:cNvSpPr>
            <p:nvPr/>
          </p:nvSpPr>
          <p:spPr bwMode="auto">
            <a:xfrm flipV="1">
              <a:off x="1380" y="1307"/>
              <a:ext cx="27" cy="3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7" name="Line 7"/>
            <p:cNvSpPr>
              <a:spLocks noChangeShapeType="1"/>
            </p:cNvSpPr>
            <p:nvPr/>
          </p:nvSpPr>
          <p:spPr bwMode="auto">
            <a:xfrm>
              <a:off x="1405" y="1304"/>
              <a:ext cx="28" cy="4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7654" name="Group 31"/>
          <p:cNvGrpSpPr>
            <a:grpSpLocks/>
          </p:cNvGrpSpPr>
          <p:nvPr/>
        </p:nvGrpSpPr>
        <p:grpSpPr bwMode="auto">
          <a:xfrm>
            <a:off x="3097213" y="4067175"/>
            <a:ext cx="2922587" cy="854075"/>
            <a:chOff x="1951" y="2735"/>
            <a:chExt cx="1841" cy="538"/>
          </a:xfrm>
        </p:grpSpPr>
        <p:sp>
          <p:nvSpPr>
            <p:cNvPr id="27673" name="Text Box 9"/>
            <p:cNvSpPr txBox="1">
              <a:spLocks noChangeArrowheads="1"/>
            </p:cNvSpPr>
            <p:nvPr/>
          </p:nvSpPr>
          <p:spPr bwMode="auto">
            <a:xfrm>
              <a:off x="1951" y="2753"/>
              <a:ext cx="1837"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lnSpc>
                  <a:spcPct val="80000"/>
                </a:lnSpc>
                <a:spcBef>
                  <a:spcPct val="0"/>
                </a:spcBef>
                <a:buFontTx/>
                <a:buNone/>
              </a:pPr>
              <a:r>
                <a:rPr lang="en-US" altLang="en-US" sz="2000" b="1" dirty="0">
                  <a:solidFill>
                    <a:srgbClr val="FFFF00"/>
                  </a:solidFill>
                  <a:latin typeface="Times New Roman" pitchFamily="18" charset="0"/>
                  <a:cs typeface="Times New Roman" pitchFamily="18" charset="0"/>
                </a:rPr>
                <a:t>                                z</a:t>
              </a:r>
              <a:r>
                <a:rPr lang="el-GR" altLang="en-US" sz="2000" b="1" baseline="-25000" dirty="0">
                  <a:solidFill>
                    <a:srgbClr val="FFFF00"/>
                  </a:solidFill>
                  <a:latin typeface="Times New Roman" pitchFamily="18" charset="0"/>
                  <a:cs typeface="Times New Roman" pitchFamily="18" charset="0"/>
                </a:rPr>
                <a:t>α</a:t>
              </a:r>
              <a:r>
                <a:rPr lang="en-US" altLang="en-US" sz="2000" b="1" baseline="-25000" dirty="0">
                  <a:solidFill>
                    <a:srgbClr val="FFFF00"/>
                  </a:solidFill>
                  <a:latin typeface="Times New Roman" pitchFamily="18" charset="0"/>
                  <a:cs typeface="Times New Roman" pitchFamily="18" charset="0"/>
                </a:rPr>
                <a:t>/2</a:t>
              </a:r>
              <a:r>
                <a:rPr lang="en-US" altLang="en-US" sz="2000" b="1" dirty="0">
                  <a:solidFill>
                    <a:srgbClr val="FFFF00"/>
                  </a:solidFill>
                  <a:latin typeface="Times New Roman" pitchFamily="18" charset="0"/>
                  <a:cs typeface="Times New Roman" pitchFamily="18" charset="0"/>
                </a:rPr>
                <a:t> </a:t>
              </a:r>
            </a:p>
            <a:p>
              <a:pPr eaLnBrk="1" hangingPunct="1">
                <a:lnSpc>
                  <a:spcPct val="80000"/>
                </a:lnSpc>
                <a:spcBef>
                  <a:spcPct val="0"/>
                </a:spcBef>
                <a:buFontTx/>
                <a:buNone/>
              </a:pPr>
              <a:r>
                <a:rPr lang="en-US" altLang="en-US" sz="2000" b="1" i="1" dirty="0">
                  <a:solidFill>
                    <a:srgbClr val="FFFF00"/>
                  </a:solidFill>
                  <a:latin typeface="Times New Roman" pitchFamily="18" charset="0"/>
                  <a:cs typeface="Times New Roman" pitchFamily="18" charset="0"/>
                </a:rPr>
                <a:t>n</a:t>
              </a:r>
              <a:r>
                <a:rPr lang="en-US" altLang="en-US" sz="2000" b="1" dirty="0">
                  <a:solidFill>
                    <a:srgbClr val="FFFF00"/>
                  </a:solidFill>
                  <a:latin typeface="Times New Roman" pitchFamily="18" charset="0"/>
                  <a:cs typeface="Times New Roman" pitchFamily="18" charset="0"/>
                </a:rPr>
                <a:t> = </a:t>
              </a:r>
              <a:r>
                <a:rPr lang="en-US" altLang="en-US" sz="2000" b="1" i="1" dirty="0">
                  <a:solidFill>
                    <a:srgbClr val="FFFF00"/>
                  </a:solidFill>
                  <a:latin typeface="Times New Roman" pitchFamily="18" charset="0"/>
                  <a:cs typeface="Times New Roman" pitchFamily="18" charset="0"/>
                </a:rPr>
                <a:t>n</a:t>
              </a:r>
              <a:r>
                <a:rPr lang="en-US" altLang="en-US" sz="2000" b="1" i="1" baseline="-25000" dirty="0">
                  <a:solidFill>
                    <a:srgbClr val="FFFF00"/>
                  </a:solidFill>
                  <a:latin typeface="Times New Roman" pitchFamily="18" charset="0"/>
                  <a:cs typeface="Times New Roman" pitchFamily="18" charset="0"/>
                </a:rPr>
                <a:t>1</a:t>
              </a:r>
              <a:r>
                <a:rPr lang="en-US" altLang="en-US" sz="2000" b="1" i="1" dirty="0">
                  <a:solidFill>
                    <a:srgbClr val="FFFF00"/>
                  </a:solidFill>
                  <a:latin typeface="Times New Roman" pitchFamily="18" charset="0"/>
                  <a:cs typeface="Times New Roman" pitchFamily="18" charset="0"/>
                </a:rPr>
                <a:t>= n</a:t>
              </a:r>
              <a:r>
                <a:rPr lang="en-US" altLang="en-US" sz="2000" b="1" i="1" baseline="-25000" dirty="0">
                  <a:solidFill>
                    <a:srgbClr val="FFFF00"/>
                  </a:solidFill>
                  <a:latin typeface="Times New Roman" pitchFamily="18" charset="0"/>
                  <a:cs typeface="Times New Roman" pitchFamily="18" charset="0"/>
                </a:rPr>
                <a:t>2</a:t>
              </a:r>
              <a:r>
                <a:rPr lang="en-US" altLang="en-US" sz="2000" b="1" dirty="0">
                  <a:solidFill>
                    <a:srgbClr val="FFFF00"/>
                  </a:solidFill>
                  <a:latin typeface="Times New Roman" pitchFamily="18" charset="0"/>
                  <a:cs typeface="Times New Roman" pitchFamily="18" charset="0"/>
                </a:rPr>
                <a:t> = </a:t>
              </a:r>
              <a:r>
                <a:rPr lang="en-US" altLang="en-US" sz="2000" b="1" i="1" dirty="0" smtClean="0">
                  <a:solidFill>
                    <a:srgbClr val="FFFF00"/>
                  </a:solidFill>
                  <a:latin typeface="Times New Roman" pitchFamily="18" charset="0"/>
                  <a:cs typeface="Times New Roman" pitchFamily="18" charset="0"/>
                </a:rPr>
                <a:t>0.5  </a:t>
              </a:r>
              <a:r>
                <a:rPr lang="en-US" altLang="en-US" sz="2000" b="1" dirty="0" smtClean="0">
                  <a:solidFill>
                    <a:srgbClr val="FFFF00"/>
                  </a:solidFill>
                  <a:latin typeface="Times New Roman" pitchFamily="18" charset="0"/>
                  <a:cs typeface="Times New Roman" pitchFamily="18" charset="0"/>
                </a:rPr>
                <a:t>   </a:t>
              </a:r>
              <a:r>
                <a:rPr lang="en-US" altLang="en-US" sz="2000" b="1" dirty="0">
                  <a:solidFill>
                    <a:srgbClr val="FFFF00"/>
                  </a:solidFill>
                  <a:latin typeface="Times New Roman" pitchFamily="18" charset="0"/>
                  <a:cs typeface="Times New Roman" pitchFamily="18" charset="0"/>
                </a:rPr>
                <a:t>------</a:t>
              </a:r>
            </a:p>
            <a:p>
              <a:pPr eaLnBrk="1" hangingPunct="1">
                <a:lnSpc>
                  <a:spcPct val="80000"/>
                </a:lnSpc>
                <a:spcBef>
                  <a:spcPct val="0"/>
                </a:spcBef>
                <a:buFontTx/>
                <a:buNone/>
              </a:pPr>
              <a:r>
                <a:rPr lang="en-US" altLang="en-US" sz="2000" b="1" dirty="0">
                  <a:solidFill>
                    <a:srgbClr val="FFFF00"/>
                  </a:solidFill>
                  <a:latin typeface="Times New Roman" pitchFamily="18" charset="0"/>
                  <a:cs typeface="Times New Roman" pitchFamily="18" charset="0"/>
                </a:rPr>
                <a:t>                                  </a:t>
              </a:r>
              <a:r>
                <a:rPr lang="en-US" altLang="en-US" sz="2000" b="1" i="1" dirty="0">
                  <a:solidFill>
                    <a:srgbClr val="FFFF00"/>
                  </a:solidFill>
                  <a:latin typeface="Times New Roman" pitchFamily="18" charset="0"/>
                  <a:cs typeface="Times New Roman" pitchFamily="18" charset="0"/>
                </a:rPr>
                <a:t>E</a:t>
              </a:r>
              <a:endParaRPr lang="el-GR" altLang="en-US" sz="2000" b="1" i="1" dirty="0">
                <a:solidFill>
                  <a:srgbClr val="FFFF00"/>
                </a:solidFill>
                <a:latin typeface="Times New Roman" pitchFamily="18" charset="0"/>
                <a:cs typeface="Times New Roman" pitchFamily="18" charset="0"/>
              </a:endParaRPr>
            </a:p>
          </p:txBody>
        </p:sp>
        <p:sp>
          <p:nvSpPr>
            <p:cNvPr id="27674" name="AutoShape 10"/>
            <p:cNvSpPr>
              <a:spLocks noChangeArrowheads="1"/>
            </p:cNvSpPr>
            <p:nvPr/>
          </p:nvSpPr>
          <p:spPr bwMode="auto">
            <a:xfrm>
              <a:off x="3234" y="2805"/>
              <a:ext cx="395" cy="393"/>
            </a:xfrm>
            <a:prstGeom prst="bracketPair">
              <a:avLst>
                <a:gd name="adj" fmla="val 16667"/>
              </a:avLst>
            </a:pr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27675" name="Text Box 11"/>
            <p:cNvSpPr txBox="1">
              <a:spLocks noChangeArrowheads="1"/>
            </p:cNvSpPr>
            <p:nvPr/>
          </p:nvSpPr>
          <p:spPr bwMode="auto">
            <a:xfrm>
              <a:off x="3613" y="2735"/>
              <a:ext cx="17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400" b="1">
                  <a:solidFill>
                    <a:srgbClr val="FFFF00"/>
                  </a:solidFill>
                </a:rPr>
                <a:t>2</a:t>
              </a:r>
            </a:p>
          </p:txBody>
        </p:sp>
      </p:grpSp>
      <p:sp>
        <p:nvSpPr>
          <p:cNvPr id="27655" name="Text Box 12"/>
          <p:cNvSpPr txBox="1">
            <a:spLocks noChangeArrowheads="1"/>
          </p:cNvSpPr>
          <p:nvPr/>
        </p:nvSpPr>
        <p:spPr bwMode="auto">
          <a:xfrm>
            <a:off x="457200" y="5105400"/>
            <a:ext cx="81534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b="1"/>
              <a:t>rounded up to the next integer, where p</a:t>
            </a:r>
            <a:r>
              <a:rPr lang="en-US" altLang="en-US" sz="2400" b="1" baseline="-25000"/>
              <a:t>i</a:t>
            </a:r>
            <a:r>
              <a:rPr lang="en-US" altLang="en-US" sz="2400" b="1"/>
              <a:t> is a prior estimate of p</a:t>
            </a:r>
            <a:r>
              <a:rPr lang="en-US" altLang="en-US" sz="2400" b="1" baseline="-25000"/>
              <a:t>i</a:t>
            </a:r>
            <a:r>
              <a:rPr lang="en-US" altLang="en-US" sz="2400" b="1"/>
              <a:t>.  The margin of error should always be expressed as a decimal when using either of these formulas.</a:t>
            </a:r>
            <a:endParaRPr lang="en-US" altLang="en-US" sz="2400" b="1">
              <a:cs typeface="Arial" charset="0"/>
            </a:endParaRPr>
          </a:p>
        </p:txBody>
      </p:sp>
      <p:grpSp>
        <p:nvGrpSpPr>
          <p:cNvPr id="27656" name="Group 30"/>
          <p:cNvGrpSpPr>
            <a:grpSpLocks/>
          </p:cNvGrpSpPr>
          <p:nvPr/>
        </p:nvGrpSpPr>
        <p:grpSpPr bwMode="auto">
          <a:xfrm>
            <a:off x="1817688" y="2057400"/>
            <a:ext cx="5500687" cy="842963"/>
            <a:chOff x="1145" y="1469"/>
            <a:chExt cx="3465" cy="531"/>
          </a:xfrm>
        </p:grpSpPr>
        <p:sp>
          <p:nvSpPr>
            <p:cNvPr id="27657" name="Text Box 14"/>
            <p:cNvSpPr txBox="1">
              <a:spLocks noChangeArrowheads="1"/>
            </p:cNvSpPr>
            <p:nvPr/>
          </p:nvSpPr>
          <p:spPr bwMode="auto">
            <a:xfrm>
              <a:off x="1145" y="1480"/>
              <a:ext cx="3465"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lnSpc>
                  <a:spcPct val="80000"/>
                </a:lnSpc>
                <a:spcBef>
                  <a:spcPct val="0"/>
                </a:spcBef>
                <a:buFontTx/>
                <a:buNone/>
              </a:pPr>
              <a:r>
                <a:rPr lang="en-US" altLang="en-US" sz="2000" b="1">
                  <a:solidFill>
                    <a:srgbClr val="FFFF00"/>
                  </a:solidFill>
                  <a:latin typeface="Times New Roman" pitchFamily="18" charset="0"/>
                  <a:cs typeface="Times New Roman" pitchFamily="18" charset="0"/>
                </a:rPr>
                <a:t>                                                                 z</a:t>
              </a:r>
              <a:r>
                <a:rPr lang="el-GR" altLang="en-US" sz="2000" b="1" baseline="-25000">
                  <a:solidFill>
                    <a:srgbClr val="FFFF00"/>
                  </a:solidFill>
                  <a:latin typeface="Times New Roman" pitchFamily="18" charset="0"/>
                  <a:cs typeface="Times New Roman" pitchFamily="18" charset="0"/>
                </a:rPr>
                <a:t>α</a:t>
              </a:r>
              <a:r>
                <a:rPr lang="en-US" altLang="en-US" sz="2000" b="1" baseline="-25000">
                  <a:solidFill>
                    <a:srgbClr val="FFFF00"/>
                  </a:solidFill>
                  <a:latin typeface="Times New Roman" pitchFamily="18" charset="0"/>
                  <a:cs typeface="Times New Roman" pitchFamily="18" charset="0"/>
                </a:rPr>
                <a:t>/2</a:t>
              </a:r>
              <a:r>
                <a:rPr lang="en-US" altLang="en-US" sz="2000" b="1">
                  <a:solidFill>
                    <a:srgbClr val="FFFF00"/>
                  </a:solidFill>
                  <a:latin typeface="Times New Roman" pitchFamily="18" charset="0"/>
                  <a:cs typeface="Times New Roman" pitchFamily="18" charset="0"/>
                </a:rPr>
                <a:t> </a:t>
              </a:r>
            </a:p>
            <a:p>
              <a:pPr eaLnBrk="1" hangingPunct="1">
                <a:lnSpc>
                  <a:spcPct val="80000"/>
                </a:lnSpc>
                <a:spcBef>
                  <a:spcPct val="0"/>
                </a:spcBef>
                <a:buFontTx/>
                <a:buNone/>
              </a:pPr>
              <a:r>
                <a:rPr lang="en-US" altLang="en-US" sz="2000" b="1" i="1">
                  <a:solidFill>
                    <a:srgbClr val="FFFF00"/>
                  </a:solidFill>
                  <a:latin typeface="Times New Roman" pitchFamily="18" charset="0"/>
                  <a:cs typeface="Times New Roman" pitchFamily="18" charset="0"/>
                </a:rPr>
                <a:t>n</a:t>
              </a:r>
              <a:r>
                <a:rPr lang="en-US" altLang="en-US" sz="2000" b="1">
                  <a:solidFill>
                    <a:srgbClr val="FFFF00"/>
                  </a:solidFill>
                  <a:latin typeface="Times New Roman" pitchFamily="18" charset="0"/>
                  <a:cs typeface="Times New Roman" pitchFamily="18" charset="0"/>
                </a:rPr>
                <a:t> = </a:t>
              </a:r>
              <a:r>
                <a:rPr lang="en-US" altLang="en-US" sz="2000" b="1" i="1">
                  <a:solidFill>
                    <a:srgbClr val="FFFF00"/>
                  </a:solidFill>
                  <a:latin typeface="Times New Roman" pitchFamily="18" charset="0"/>
                  <a:cs typeface="Times New Roman" pitchFamily="18" charset="0"/>
                </a:rPr>
                <a:t>n</a:t>
              </a:r>
              <a:r>
                <a:rPr lang="en-US" altLang="en-US" sz="2000" b="1" i="1" baseline="-25000">
                  <a:solidFill>
                    <a:srgbClr val="FFFF00"/>
                  </a:solidFill>
                  <a:latin typeface="Times New Roman" pitchFamily="18" charset="0"/>
                  <a:cs typeface="Times New Roman" pitchFamily="18" charset="0"/>
                </a:rPr>
                <a:t>1</a:t>
              </a:r>
              <a:r>
                <a:rPr lang="en-US" altLang="en-US" sz="2000" b="1" i="1">
                  <a:solidFill>
                    <a:srgbClr val="FFFF00"/>
                  </a:solidFill>
                  <a:latin typeface="Times New Roman" pitchFamily="18" charset="0"/>
                  <a:cs typeface="Times New Roman" pitchFamily="18" charset="0"/>
                </a:rPr>
                <a:t>= n</a:t>
              </a:r>
              <a:r>
                <a:rPr lang="en-US" altLang="en-US" sz="2000" b="1" i="1" baseline="-25000">
                  <a:solidFill>
                    <a:srgbClr val="FFFF00"/>
                  </a:solidFill>
                  <a:latin typeface="Times New Roman" pitchFamily="18" charset="0"/>
                  <a:cs typeface="Times New Roman" pitchFamily="18" charset="0"/>
                </a:rPr>
                <a:t>2</a:t>
              </a:r>
              <a:r>
                <a:rPr lang="en-US" altLang="en-US" sz="2000" b="1">
                  <a:solidFill>
                    <a:srgbClr val="FFFF00"/>
                  </a:solidFill>
                  <a:latin typeface="Times New Roman" pitchFamily="18" charset="0"/>
                  <a:cs typeface="Times New Roman" pitchFamily="18" charset="0"/>
                </a:rPr>
                <a:t> =    </a:t>
              </a:r>
              <a:r>
                <a:rPr lang="en-US" altLang="en-US" sz="2000" b="1" i="1">
                  <a:solidFill>
                    <a:srgbClr val="FFFF00"/>
                  </a:solidFill>
                  <a:latin typeface="Times New Roman" pitchFamily="18" charset="0"/>
                  <a:cs typeface="Times New Roman" pitchFamily="18" charset="0"/>
                </a:rPr>
                <a:t>p</a:t>
              </a:r>
              <a:r>
                <a:rPr lang="en-US" altLang="en-US" sz="2000" b="1" baseline="-25000">
                  <a:solidFill>
                    <a:srgbClr val="FFFF00"/>
                  </a:solidFill>
                  <a:latin typeface="Times New Roman" pitchFamily="18" charset="0"/>
                  <a:cs typeface="Times New Roman" pitchFamily="18" charset="0"/>
                </a:rPr>
                <a:t>1</a:t>
              </a:r>
              <a:r>
                <a:rPr lang="en-US" altLang="en-US" sz="2000" b="1">
                  <a:solidFill>
                    <a:srgbClr val="FFFF00"/>
                  </a:solidFill>
                  <a:latin typeface="Times New Roman" pitchFamily="18" charset="0"/>
                  <a:cs typeface="Times New Roman" pitchFamily="18" charset="0"/>
                </a:rPr>
                <a:t>(1 – </a:t>
              </a:r>
              <a:r>
                <a:rPr lang="en-US" altLang="en-US" sz="2000" b="1" i="1">
                  <a:solidFill>
                    <a:srgbClr val="FFFF00"/>
                  </a:solidFill>
                  <a:latin typeface="Times New Roman" pitchFamily="18" charset="0"/>
                  <a:cs typeface="Times New Roman" pitchFamily="18" charset="0"/>
                </a:rPr>
                <a:t>p</a:t>
              </a:r>
              <a:r>
                <a:rPr lang="en-US" altLang="en-US" sz="2000" b="1" baseline="-25000">
                  <a:solidFill>
                    <a:srgbClr val="FFFF00"/>
                  </a:solidFill>
                  <a:latin typeface="Times New Roman" pitchFamily="18" charset="0"/>
                  <a:cs typeface="Times New Roman" pitchFamily="18" charset="0"/>
                </a:rPr>
                <a:t>1</a:t>
              </a:r>
              <a:r>
                <a:rPr lang="en-US" altLang="en-US" sz="2000" b="1">
                  <a:solidFill>
                    <a:srgbClr val="FFFF00"/>
                  </a:solidFill>
                  <a:latin typeface="Times New Roman" pitchFamily="18" charset="0"/>
                  <a:cs typeface="Times New Roman" pitchFamily="18" charset="0"/>
                </a:rPr>
                <a:t>)  + p</a:t>
              </a:r>
              <a:r>
                <a:rPr lang="en-US" altLang="en-US" sz="2000" b="1" baseline="-25000">
                  <a:solidFill>
                    <a:srgbClr val="FFFF00"/>
                  </a:solidFill>
                  <a:latin typeface="Times New Roman" pitchFamily="18" charset="0"/>
                  <a:cs typeface="Times New Roman" pitchFamily="18" charset="0"/>
                </a:rPr>
                <a:t>2</a:t>
              </a:r>
              <a:r>
                <a:rPr lang="en-US" altLang="en-US" sz="2000" b="1">
                  <a:solidFill>
                    <a:srgbClr val="FFFF00"/>
                  </a:solidFill>
                  <a:latin typeface="Times New Roman" pitchFamily="18" charset="0"/>
                  <a:cs typeface="Times New Roman" pitchFamily="18" charset="0"/>
                </a:rPr>
                <a:t>(1 – p</a:t>
              </a:r>
              <a:r>
                <a:rPr lang="en-US" altLang="en-US" sz="2000" b="1" baseline="-25000">
                  <a:solidFill>
                    <a:srgbClr val="FFFF00"/>
                  </a:solidFill>
                  <a:latin typeface="Times New Roman" pitchFamily="18" charset="0"/>
                  <a:cs typeface="Times New Roman" pitchFamily="18" charset="0"/>
                </a:rPr>
                <a:t>2</a:t>
              </a:r>
              <a:r>
                <a:rPr lang="en-US" altLang="en-US" sz="2000" b="1">
                  <a:solidFill>
                    <a:srgbClr val="FFFF00"/>
                  </a:solidFill>
                  <a:latin typeface="Times New Roman" pitchFamily="18" charset="0"/>
                  <a:cs typeface="Times New Roman" pitchFamily="18" charset="0"/>
                </a:rPr>
                <a:t>)   ------</a:t>
              </a:r>
            </a:p>
            <a:p>
              <a:pPr eaLnBrk="1" hangingPunct="1">
                <a:lnSpc>
                  <a:spcPct val="80000"/>
                </a:lnSpc>
                <a:spcBef>
                  <a:spcPct val="0"/>
                </a:spcBef>
                <a:buFontTx/>
                <a:buNone/>
              </a:pPr>
              <a:r>
                <a:rPr lang="en-US" altLang="en-US" sz="2000" b="1">
                  <a:solidFill>
                    <a:srgbClr val="FFFF00"/>
                  </a:solidFill>
                  <a:latin typeface="Times New Roman" pitchFamily="18" charset="0"/>
                  <a:cs typeface="Times New Roman" pitchFamily="18" charset="0"/>
                </a:rPr>
                <a:t>                                                                  </a:t>
              </a:r>
              <a:r>
                <a:rPr lang="en-US" altLang="en-US" sz="2000" b="1" i="1">
                  <a:solidFill>
                    <a:srgbClr val="FFFF00"/>
                  </a:solidFill>
                  <a:latin typeface="Times New Roman" pitchFamily="18" charset="0"/>
                  <a:cs typeface="Times New Roman" pitchFamily="18" charset="0"/>
                </a:rPr>
                <a:t>E</a:t>
              </a:r>
              <a:endParaRPr lang="el-GR" altLang="en-US" sz="2000" b="1" i="1">
                <a:solidFill>
                  <a:srgbClr val="FFFF00"/>
                </a:solidFill>
                <a:latin typeface="Times New Roman" pitchFamily="18" charset="0"/>
                <a:cs typeface="Times New Roman" pitchFamily="18" charset="0"/>
              </a:endParaRPr>
            </a:p>
          </p:txBody>
        </p:sp>
        <p:grpSp>
          <p:nvGrpSpPr>
            <p:cNvPr id="27658" name="Group 15"/>
            <p:cNvGrpSpPr>
              <a:grpSpLocks/>
            </p:cNvGrpSpPr>
            <p:nvPr/>
          </p:nvGrpSpPr>
          <p:grpSpPr bwMode="auto">
            <a:xfrm>
              <a:off x="2190" y="1618"/>
              <a:ext cx="53" cy="42"/>
              <a:chOff x="1380" y="1304"/>
              <a:chExt cx="53" cy="42"/>
            </a:xfrm>
          </p:grpSpPr>
          <p:sp>
            <p:nvSpPr>
              <p:cNvPr id="27671" name="Line 16"/>
              <p:cNvSpPr>
                <a:spLocks noChangeShapeType="1"/>
              </p:cNvSpPr>
              <p:nvPr/>
            </p:nvSpPr>
            <p:spPr bwMode="auto">
              <a:xfrm flipV="1">
                <a:off x="1380" y="1307"/>
                <a:ext cx="27" cy="39"/>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2" name="Line 17"/>
              <p:cNvSpPr>
                <a:spLocks noChangeShapeType="1"/>
              </p:cNvSpPr>
              <p:nvPr/>
            </p:nvSpPr>
            <p:spPr bwMode="auto">
              <a:xfrm>
                <a:off x="1405" y="1304"/>
                <a:ext cx="28" cy="41"/>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7659" name="Group 18"/>
            <p:cNvGrpSpPr>
              <a:grpSpLocks/>
            </p:cNvGrpSpPr>
            <p:nvPr/>
          </p:nvGrpSpPr>
          <p:grpSpPr bwMode="auto">
            <a:xfrm>
              <a:off x="2625" y="1618"/>
              <a:ext cx="53" cy="42"/>
              <a:chOff x="1380" y="1304"/>
              <a:chExt cx="53" cy="42"/>
            </a:xfrm>
          </p:grpSpPr>
          <p:sp>
            <p:nvSpPr>
              <p:cNvPr id="27669" name="Line 19"/>
              <p:cNvSpPr>
                <a:spLocks noChangeShapeType="1"/>
              </p:cNvSpPr>
              <p:nvPr/>
            </p:nvSpPr>
            <p:spPr bwMode="auto">
              <a:xfrm flipV="1">
                <a:off x="1380" y="1307"/>
                <a:ext cx="27" cy="39"/>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0" name="Line 20"/>
              <p:cNvSpPr>
                <a:spLocks noChangeShapeType="1"/>
              </p:cNvSpPr>
              <p:nvPr/>
            </p:nvSpPr>
            <p:spPr bwMode="auto">
              <a:xfrm>
                <a:off x="1405" y="1304"/>
                <a:ext cx="28" cy="41"/>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7660" name="AutoShape 21"/>
            <p:cNvSpPr>
              <a:spLocks noChangeArrowheads="1"/>
            </p:cNvSpPr>
            <p:nvPr/>
          </p:nvSpPr>
          <p:spPr bwMode="auto">
            <a:xfrm>
              <a:off x="3705" y="1546"/>
              <a:ext cx="393" cy="393"/>
            </a:xfrm>
            <a:prstGeom prst="bracketPair">
              <a:avLst>
                <a:gd name="adj" fmla="val 16667"/>
              </a:avLst>
            </a:pr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solidFill>
                  <a:srgbClr val="FFFF00"/>
                </a:solidFill>
              </a:endParaRPr>
            </a:p>
          </p:txBody>
        </p:sp>
        <p:sp>
          <p:nvSpPr>
            <p:cNvPr id="27661" name="Text Box 22"/>
            <p:cNvSpPr txBox="1">
              <a:spLocks noChangeArrowheads="1"/>
            </p:cNvSpPr>
            <p:nvPr/>
          </p:nvSpPr>
          <p:spPr bwMode="auto">
            <a:xfrm>
              <a:off x="4068" y="1469"/>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400" b="1">
                  <a:solidFill>
                    <a:srgbClr val="FFFF00"/>
                  </a:solidFill>
                </a:rPr>
                <a:t>2</a:t>
              </a:r>
            </a:p>
          </p:txBody>
        </p:sp>
        <p:sp>
          <p:nvSpPr>
            <p:cNvPr id="27662" name="AutoShape 23"/>
            <p:cNvSpPr>
              <a:spLocks noChangeArrowheads="1"/>
            </p:cNvSpPr>
            <p:nvPr/>
          </p:nvSpPr>
          <p:spPr bwMode="auto">
            <a:xfrm>
              <a:off x="2064" y="1554"/>
              <a:ext cx="1602" cy="393"/>
            </a:xfrm>
            <a:prstGeom prst="bracketPair">
              <a:avLst>
                <a:gd name="adj" fmla="val 16667"/>
              </a:avLst>
            </a:pr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solidFill>
                  <a:srgbClr val="FFFF00"/>
                </a:solidFill>
              </a:endParaRPr>
            </a:p>
          </p:txBody>
        </p:sp>
        <p:grpSp>
          <p:nvGrpSpPr>
            <p:cNvPr id="27663" name="Group 24"/>
            <p:cNvGrpSpPr>
              <a:grpSpLocks/>
            </p:cNvGrpSpPr>
            <p:nvPr/>
          </p:nvGrpSpPr>
          <p:grpSpPr bwMode="auto">
            <a:xfrm>
              <a:off x="3010" y="1612"/>
              <a:ext cx="53" cy="42"/>
              <a:chOff x="1380" y="1304"/>
              <a:chExt cx="53" cy="42"/>
            </a:xfrm>
          </p:grpSpPr>
          <p:sp>
            <p:nvSpPr>
              <p:cNvPr id="27667" name="Line 25"/>
              <p:cNvSpPr>
                <a:spLocks noChangeShapeType="1"/>
              </p:cNvSpPr>
              <p:nvPr/>
            </p:nvSpPr>
            <p:spPr bwMode="auto">
              <a:xfrm flipV="1">
                <a:off x="1380" y="1307"/>
                <a:ext cx="27" cy="39"/>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8" name="Line 26"/>
              <p:cNvSpPr>
                <a:spLocks noChangeShapeType="1"/>
              </p:cNvSpPr>
              <p:nvPr/>
            </p:nvSpPr>
            <p:spPr bwMode="auto">
              <a:xfrm>
                <a:off x="1405" y="1304"/>
                <a:ext cx="28" cy="41"/>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7664" name="Group 27"/>
            <p:cNvGrpSpPr>
              <a:grpSpLocks/>
            </p:cNvGrpSpPr>
            <p:nvPr/>
          </p:nvGrpSpPr>
          <p:grpSpPr bwMode="auto">
            <a:xfrm>
              <a:off x="3451" y="1612"/>
              <a:ext cx="53" cy="42"/>
              <a:chOff x="1380" y="1304"/>
              <a:chExt cx="53" cy="42"/>
            </a:xfrm>
          </p:grpSpPr>
          <p:sp>
            <p:nvSpPr>
              <p:cNvPr id="27665" name="Line 28"/>
              <p:cNvSpPr>
                <a:spLocks noChangeShapeType="1"/>
              </p:cNvSpPr>
              <p:nvPr/>
            </p:nvSpPr>
            <p:spPr bwMode="auto">
              <a:xfrm flipV="1">
                <a:off x="1380" y="1307"/>
                <a:ext cx="27" cy="39"/>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6" name="Line 29"/>
              <p:cNvSpPr>
                <a:spLocks noChangeShapeType="1"/>
              </p:cNvSpPr>
              <p:nvPr/>
            </p:nvSpPr>
            <p:spPr bwMode="auto">
              <a:xfrm>
                <a:off x="1405" y="1304"/>
                <a:ext cx="28" cy="41"/>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2"/>
          <p:cNvSpPr>
            <a:spLocks noGrp="1"/>
          </p:cNvSpPr>
          <p:nvPr>
            <p:ph type="title"/>
          </p:nvPr>
        </p:nvSpPr>
        <p:spPr>
          <a:xfrm>
            <a:off x="457200" y="63500"/>
            <a:ext cx="8229600" cy="868363"/>
          </a:xfrm>
        </p:spPr>
        <p:txBody>
          <a:bodyPr/>
          <a:lstStyle/>
          <a:p>
            <a:r>
              <a:rPr lang="en-US" altLang="en-US" sz="3600" b="1" smtClean="0"/>
              <a:t>Example 3</a:t>
            </a:r>
          </a:p>
        </p:txBody>
      </p:sp>
      <p:sp>
        <p:nvSpPr>
          <p:cNvPr id="4" name="Content Placeholder 3"/>
          <p:cNvSpPr>
            <a:spLocks noGrp="1"/>
          </p:cNvSpPr>
          <p:nvPr>
            <p:ph idx="1"/>
          </p:nvPr>
        </p:nvSpPr>
        <p:spPr>
          <a:xfrm>
            <a:off x="304800" y="914400"/>
            <a:ext cx="8534400" cy="5211763"/>
          </a:xfrm>
        </p:spPr>
        <p:txBody>
          <a:bodyPr/>
          <a:lstStyle/>
          <a:p>
            <a:pPr marL="0" indent="0">
              <a:buFontTx/>
              <a:buNone/>
              <a:defRPr/>
            </a:pPr>
            <a:r>
              <a:rPr lang="en-US" sz="2400" b="1" dirty="0" smtClean="0"/>
              <a:t>A sports medicine researcher for a university wishes to estimate the difference between the proportion of male athletes and female athletes who consume the USDA’s recommended daily intake of calcium.  What sample size should he use if he wants to estimate to be within 3% at a 95% confidence level?</a:t>
            </a:r>
          </a:p>
          <a:p>
            <a:pPr marL="0" indent="0">
              <a:buFontTx/>
              <a:buNone/>
              <a:defRPr/>
            </a:pPr>
            <a:endParaRPr lang="en-US" sz="2400" b="1" dirty="0" smtClean="0"/>
          </a:p>
          <a:p>
            <a:pPr marL="514350" indent="-514350">
              <a:buFontTx/>
              <a:buAutoNum type="alphaLcParenR"/>
              <a:defRPr/>
            </a:pPr>
            <a:r>
              <a:rPr lang="en-US" sz="2400" b="1" dirty="0" smtClean="0"/>
              <a:t>if he uses a 1994 study as a prior estimate that found 51.1% of males and 75.2% of females consumed the recommended amount</a:t>
            </a:r>
          </a:p>
          <a:p>
            <a:pPr marL="514350" indent="-514350">
              <a:buFontTx/>
              <a:buAutoNum type="alphaLcParenR"/>
              <a:defRPr/>
            </a:pPr>
            <a:endParaRPr lang="en-US" sz="2400" b="1" dirty="0" smtClean="0"/>
          </a:p>
          <a:p>
            <a:pPr marL="514350" indent="-514350">
              <a:buFontTx/>
              <a:buAutoNum type="alphaLcParenR"/>
              <a:defRPr/>
            </a:pPr>
            <a:r>
              <a:rPr lang="en-US" sz="2400" b="1" dirty="0" smtClean="0"/>
              <a:t>if he does not use any prior estimates</a:t>
            </a:r>
            <a:endParaRPr lang="en-US" sz="2400"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2"/>
          <p:cNvSpPr>
            <a:spLocks noGrp="1"/>
          </p:cNvSpPr>
          <p:nvPr>
            <p:ph type="title"/>
          </p:nvPr>
        </p:nvSpPr>
        <p:spPr>
          <a:xfrm>
            <a:off x="457200" y="63500"/>
            <a:ext cx="8229600" cy="868363"/>
          </a:xfrm>
        </p:spPr>
        <p:txBody>
          <a:bodyPr/>
          <a:lstStyle/>
          <a:p>
            <a:r>
              <a:rPr lang="en-US" altLang="en-US" sz="3600" b="1" smtClean="0"/>
              <a:t>Example 3a</a:t>
            </a:r>
          </a:p>
        </p:txBody>
      </p:sp>
      <p:sp>
        <p:nvSpPr>
          <p:cNvPr id="29699" name="Content Placeholder 3"/>
          <p:cNvSpPr>
            <a:spLocks noGrp="1"/>
          </p:cNvSpPr>
          <p:nvPr>
            <p:ph idx="1"/>
          </p:nvPr>
        </p:nvSpPr>
        <p:spPr>
          <a:xfrm>
            <a:off x="304800" y="914400"/>
            <a:ext cx="8534400" cy="5562600"/>
          </a:xfrm>
        </p:spPr>
        <p:txBody>
          <a:bodyPr/>
          <a:lstStyle/>
          <a:p>
            <a:pPr marL="0" indent="0">
              <a:buFontTx/>
              <a:buNone/>
            </a:pPr>
            <a:r>
              <a:rPr lang="en-US" altLang="en-US" sz="2800" b="1" smtClean="0"/>
              <a:t>Using the formula below with p</a:t>
            </a:r>
            <a:r>
              <a:rPr lang="en-US" altLang="en-US" sz="2800" b="1" baseline="-25000" smtClean="0">
                <a:sym typeface="Symbol" pitchFamily="18" charset="2"/>
              </a:rPr>
              <a:t>1</a:t>
            </a:r>
            <a:r>
              <a:rPr lang="en-US" altLang="en-US" sz="2800" b="1" smtClean="0"/>
              <a:t>=0.511, p</a:t>
            </a:r>
            <a:r>
              <a:rPr lang="en-US" altLang="en-US" sz="2800" b="1" baseline="-25000" smtClean="0">
                <a:sym typeface="Symbol" pitchFamily="18" charset="2"/>
              </a:rPr>
              <a:t>2</a:t>
            </a:r>
            <a:r>
              <a:rPr lang="en-US" altLang="en-US" sz="2800" b="1" smtClean="0"/>
              <a:t>=0.752, E=0.03 and Z</a:t>
            </a:r>
            <a:r>
              <a:rPr lang="en-US" altLang="en-US" sz="2800" b="1" baseline="-25000" smtClean="0">
                <a:sym typeface="Symbol" pitchFamily="18" charset="2"/>
              </a:rPr>
              <a:t>0.975</a:t>
            </a:r>
            <a:r>
              <a:rPr lang="en-US" altLang="en-US" sz="2800" b="1" smtClean="0">
                <a:sym typeface="Symbol" pitchFamily="18" charset="2"/>
              </a:rPr>
              <a:t> = 1.96</a:t>
            </a:r>
          </a:p>
          <a:p>
            <a:pPr marL="0" indent="0">
              <a:buFontTx/>
              <a:buNone/>
            </a:pPr>
            <a:endParaRPr lang="en-US" altLang="en-US" sz="2800" b="1" smtClean="0">
              <a:sym typeface="Symbol" pitchFamily="18" charset="2"/>
            </a:endParaRPr>
          </a:p>
          <a:p>
            <a:pPr marL="0" indent="0">
              <a:buFontTx/>
              <a:buNone/>
            </a:pPr>
            <a:endParaRPr lang="en-US" altLang="en-US" sz="2800" b="1" smtClean="0">
              <a:sym typeface="Symbol" pitchFamily="18" charset="2"/>
            </a:endParaRPr>
          </a:p>
          <a:p>
            <a:pPr marL="0" indent="0">
              <a:buFontTx/>
              <a:buNone/>
            </a:pPr>
            <a:endParaRPr lang="en-US" altLang="en-US" sz="2800" b="1" smtClean="0">
              <a:sym typeface="Symbol" pitchFamily="18" charset="2"/>
            </a:endParaRPr>
          </a:p>
          <a:p>
            <a:pPr marL="0" indent="0">
              <a:buFontTx/>
              <a:buNone/>
            </a:pPr>
            <a:r>
              <a:rPr lang="en-US" altLang="en-US" sz="2800" b="1" smtClean="0">
                <a:sym typeface="Symbol" pitchFamily="18" charset="2"/>
              </a:rPr>
              <a:t>n = [(0.511)(0.489)+(0.752)(0.248)] (1.96/0.03)²</a:t>
            </a:r>
          </a:p>
          <a:p>
            <a:pPr marL="0" indent="0">
              <a:buFontTx/>
              <a:buNone/>
            </a:pPr>
            <a:r>
              <a:rPr lang="en-US" altLang="en-US" sz="2000" b="1" smtClean="0">
                <a:sym typeface="Symbol" pitchFamily="18" charset="2"/>
              </a:rPr>
              <a:t>   </a:t>
            </a:r>
          </a:p>
          <a:p>
            <a:pPr marL="0" indent="0">
              <a:buFontTx/>
              <a:buNone/>
            </a:pPr>
            <a:r>
              <a:rPr lang="en-US" altLang="en-US" sz="2800" b="1" smtClean="0">
                <a:sym typeface="Symbol" pitchFamily="18" charset="2"/>
              </a:rPr>
              <a:t>   = 1862.6</a:t>
            </a:r>
          </a:p>
          <a:p>
            <a:pPr marL="0" indent="0">
              <a:buFontTx/>
              <a:buNone/>
            </a:pPr>
            <a:endParaRPr lang="en-US" altLang="en-US" sz="2000" b="1" smtClean="0">
              <a:sym typeface="Symbol" pitchFamily="18" charset="2"/>
            </a:endParaRPr>
          </a:p>
          <a:p>
            <a:pPr marL="0" indent="0">
              <a:buFontTx/>
              <a:buNone/>
            </a:pPr>
            <a:r>
              <a:rPr lang="en-US" altLang="en-US" sz="2800" b="1" smtClean="0">
                <a:sym typeface="Symbol" pitchFamily="18" charset="2"/>
              </a:rPr>
              <a:t>Round up to 1863 subjects in each group</a:t>
            </a:r>
            <a:endParaRPr lang="en-US" altLang="en-US" sz="2800" b="1" smtClean="0"/>
          </a:p>
        </p:txBody>
      </p:sp>
      <p:grpSp>
        <p:nvGrpSpPr>
          <p:cNvPr id="29700" name="Group 30"/>
          <p:cNvGrpSpPr>
            <a:grpSpLocks/>
          </p:cNvGrpSpPr>
          <p:nvPr/>
        </p:nvGrpSpPr>
        <p:grpSpPr bwMode="auto">
          <a:xfrm>
            <a:off x="1817688" y="2057400"/>
            <a:ext cx="5500687" cy="847725"/>
            <a:chOff x="1145" y="1469"/>
            <a:chExt cx="3465" cy="534"/>
          </a:xfrm>
        </p:grpSpPr>
        <p:sp>
          <p:nvSpPr>
            <p:cNvPr id="29701" name="Text Box 14"/>
            <p:cNvSpPr txBox="1">
              <a:spLocks noChangeArrowheads="1"/>
            </p:cNvSpPr>
            <p:nvPr/>
          </p:nvSpPr>
          <p:spPr bwMode="auto">
            <a:xfrm>
              <a:off x="1145" y="1480"/>
              <a:ext cx="3465"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lnSpc>
                  <a:spcPct val="80000"/>
                </a:lnSpc>
                <a:spcBef>
                  <a:spcPct val="0"/>
                </a:spcBef>
                <a:buFontTx/>
                <a:buNone/>
              </a:pPr>
              <a:r>
                <a:rPr lang="en-US" altLang="en-US" sz="2000" b="1">
                  <a:solidFill>
                    <a:srgbClr val="FFFF00"/>
                  </a:solidFill>
                  <a:latin typeface="Times New Roman" pitchFamily="18" charset="0"/>
                  <a:cs typeface="Times New Roman" pitchFamily="18" charset="0"/>
                </a:rPr>
                <a:t>                                                                 z</a:t>
              </a:r>
              <a:r>
                <a:rPr lang="el-GR" altLang="en-US" sz="2000" b="1" baseline="-25000">
                  <a:solidFill>
                    <a:srgbClr val="FFFF00"/>
                  </a:solidFill>
                  <a:latin typeface="Times New Roman" pitchFamily="18" charset="0"/>
                  <a:cs typeface="Times New Roman" pitchFamily="18" charset="0"/>
                </a:rPr>
                <a:t>α</a:t>
              </a:r>
              <a:r>
                <a:rPr lang="en-US" altLang="en-US" sz="2000" b="1" baseline="-25000">
                  <a:solidFill>
                    <a:srgbClr val="FFFF00"/>
                  </a:solidFill>
                  <a:latin typeface="Times New Roman" pitchFamily="18" charset="0"/>
                  <a:cs typeface="Times New Roman" pitchFamily="18" charset="0"/>
                </a:rPr>
                <a:t>/2</a:t>
              </a:r>
              <a:r>
                <a:rPr lang="en-US" altLang="en-US" sz="2000" b="1">
                  <a:solidFill>
                    <a:srgbClr val="FFFF00"/>
                  </a:solidFill>
                  <a:latin typeface="Times New Roman" pitchFamily="18" charset="0"/>
                  <a:cs typeface="Times New Roman" pitchFamily="18" charset="0"/>
                </a:rPr>
                <a:t> </a:t>
              </a:r>
            </a:p>
            <a:p>
              <a:pPr eaLnBrk="1" hangingPunct="1">
                <a:lnSpc>
                  <a:spcPct val="80000"/>
                </a:lnSpc>
                <a:spcBef>
                  <a:spcPct val="0"/>
                </a:spcBef>
                <a:buFontTx/>
                <a:buNone/>
              </a:pPr>
              <a:r>
                <a:rPr lang="en-US" altLang="en-US" sz="2000" b="1" i="1">
                  <a:solidFill>
                    <a:srgbClr val="FFFF00"/>
                  </a:solidFill>
                  <a:latin typeface="Times New Roman" pitchFamily="18" charset="0"/>
                  <a:cs typeface="Times New Roman" pitchFamily="18" charset="0"/>
                </a:rPr>
                <a:t>n</a:t>
              </a:r>
              <a:r>
                <a:rPr lang="en-US" altLang="en-US" sz="2000" b="1">
                  <a:solidFill>
                    <a:srgbClr val="FFFF00"/>
                  </a:solidFill>
                  <a:latin typeface="Times New Roman" pitchFamily="18" charset="0"/>
                  <a:cs typeface="Times New Roman" pitchFamily="18" charset="0"/>
                </a:rPr>
                <a:t> = </a:t>
              </a:r>
              <a:r>
                <a:rPr lang="en-US" altLang="en-US" sz="2000" b="1" i="1">
                  <a:solidFill>
                    <a:srgbClr val="FFFF00"/>
                  </a:solidFill>
                  <a:latin typeface="Times New Roman" pitchFamily="18" charset="0"/>
                  <a:cs typeface="Times New Roman" pitchFamily="18" charset="0"/>
                </a:rPr>
                <a:t>n</a:t>
              </a:r>
              <a:r>
                <a:rPr lang="en-US" altLang="en-US" sz="2000" b="1" i="1" baseline="-25000">
                  <a:solidFill>
                    <a:srgbClr val="FFFF00"/>
                  </a:solidFill>
                  <a:latin typeface="Times New Roman" pitchFamily="18" charset="0"/>
                  <a:cs typeface="Times New Roman" pitchFamily="18" charset="0"/>
                </a:rPr>
                <a:t>1</a:t>
              </a:r>
              <a:r>
                <a:rPr lang="en-US" altLang="en-US" sz="2000" b="1" i="1">
                  <a:solidFill>
                    <a:srgbClr val="FFFF00"/>
                  </a:solidFill>
                  <a:latin typeface="Times New Roman" pitchFamily="18" charset="0"/>
                  <a:cs typeface="Times New Roman" pitchFamily="18" charset="0"/>
                </a:rPr>
                <a:t>= n</a:t>
              </a:r>
              <a:r>
                <a:rPr lang="en-US" altLang="en-US" sz="2000" b="1" i="1" baseline="-25000">
                  <a:solidFill>
                    <a:srgbClr val="FFFF00"/>
                  </a:solidFill>
                  <a:latin typeface="Times New Roman" pitchFamily="18" charset="0"/>
                  <a:cs typeface="Times New Roman" pitchFamily="18" charset="0"/>
                </a:rPr>
                <a:t>2</a:t>
              </a:r>
              <a:r>
                <a:rPr lang="en-US" altLang="en-US" sz="2000" b="1">
                  <a:solidFill>
                    <a:srgbClr val="FFFF00"/>
                  </a:solidFill>
                  <a:latin typeface="Times New Roman" pitchFamily="18" charset="0"/>
                  <a:cs typeface="Times New Roman" pitchFamily="18" charset="0"/>
                </a:rPr>
                <a:t> =    </a:t>
              </a:r>
              <a:r>
                <a:rPr lang="en-US" altLang="en-US" sz="2000" b="1" i="1">
                  <a:solidFill>
                    <a:srgbClr val="FFFF00"/>
                  </a:solidFill>
                  <a:latin typeface="Times New Roman" pitchFamily="18" charset="0"/>
                  <a:cs typeface="Times New Roman" pitchFamily="18" charset="0"/>
                </a:rPr>
                <a:t>p</a:t>
              </a:r>
              <a:r>
                <a:rPr lang="en-US" altLang="en-US" sz="2000" b="1" baseline="-25000">
                  <a:solidFill>
                    <a:srgbClr val="FFFF00"/>
                  </a:solidFill>
                  <a:latin typeface="Times New Roman" pitchFamily="18" charset="0"/>
                  <a:cs typeface="Times New Roman" pitchFamily="18" charset="0"/>
                </a:rPr>
                <a:t>1</a:t>
              </a:r>
              <a:r>
                <a:rPr lang="en-US" altLang="en-US" sz="2000" b="1">
                  <a:solidFill>
                    <a:srgbClr val="FFFF00"/>
                  </a:solidFill>
                  <a:latin typeface="Times New Roman" pitchFamily="18" charset="0"/>
                  <a:cs typeface="Times New Roman" pitchFamily="18" charset="0"/>
                </a:rPr>
                <a:t>(1 – </a:t>
              </a:r>
              <a:r>
                <a:rPr lang="en-US" altLang="en-US" sz="2000" b="1" i="1">
                  <a:solidFill>
                    <a:srgbClr val="FFFF00"/>
                  </a:solidFill>
                  <a:latin typeface="Times New Roman" pitchFamily="18" charset="0"/>
                  <a:cs typeface="Times New Roman" pitchFamily="18" charset="0"/>
                </a:rPr>
                <a:t>p</a:t>
              </a:r>
              <a:r>
                <a:rPr lang="en-US" altLang="en-US" sz="2000" b="1" baseline="-25000">
                  <a:solidFill>
                    <a:srgbClr val="FFFF00"/>
                  </a:solidFill>
                  <a:latin typeface="Times New Roman" pitchFamily="18" charset="0"/>
                  <a:cs typeface="Times New Roman" pitchFamily="18" charset="0"/>
                </a:rPr>
                <a:t>1</a:t>
              </a:r>
              <a:r>
                <a:rPr lang="en-US" altLang="en-US" sz="2000" b="1">
                  <a:solidFill>
                    <a:srgbClr val="FFFF00"/>
                  </a:solidFill>
                  <a:latin typeface="Times New Roman" pitchFamily="18" charset="0"/>
                  <a:cs typeface="Times New Roman" pitchFamily="18" charset="0"/>
                </a:rPr>
                <a:t>)  + p</a:t>
              </a:r>
              <a:r>
                <a:rPr lang="en-US" altLang="en-US" sz="2000" b="1" baseline="-25000">
                  <a:solidFill>
                    <a:srgbClr val="FFFF00"/>
                  </a:solidFill>
                  <a:latin typeface="Times New Roman" pitchFamily="18" charset="0"/>
                  <a:cs typeface="Times New Roman" pitchFamily="18" charset="0"/>
                </a:rPr>
                <a:t>2</a:t>
              </a:r>
              <a:r>
                <a:rPr lang="en-US" altLang="en-US" sz="2000" b="1">
                  <a:solidFill>
                    <a:srgbClr val="FFFF00"/>
                  </a:solidFill>
                  <a:latin typeface="Times New Roman" pitchFamily="18" charset="0"/>
                  <a:cs typeface="Times New Roman" pitchFamily="18" charset="0"/>
                </a:rPr>
                <a:t>(1 – p</a:t>
              </a:r>
              <a:r>
                <a:rPr lang="en-US" altLang="en-US" sz="2000" b="1" baseline="-25000">
                  <a:solidFill>
                    <a:srgbClr val="FFFF00"/>
                  </a:solidFill>
                  <a:latin typeface="Times New Roman" pitchFamily="18" charset="0"/>
                  <a:cs typeface="Times New Roman" pitchFamily="18" charset="0"/>
                </a:rPr>
                <a:t>2</a:t>
              </a:r>
              <a:r>
                <a:rPr lang="en-US" altLang="en-US" sz="2000" b="1">
                  <a:solidFill>
                    <a:srgbClr val="FFFF00"/>
                  </a:solidFill>
                  <a:latin typeface="Times New Roman" pitchFamily="18" charset="0"/>
                  <a:cs typeface="Times New Roman" pitchFamily="18" charset="0"/>
                </a:rPr>
                <a:t>)   ------</a:t>
              </a:r>
            </a:p>
            <a:p>
              <a:pPr eaLnBrk="1" hangingPunct="1">
                <a:lnSpc>
                  <a:spcPct val="80000"/>
                </a:lnSpc>
                <a:spcBef>
                  <a:spcPct val="0"/>
                </a:spcBef>
                <a:buFontTx/>
                <a:buNone/>
              </a:pPr>
              <a:r>
                <a:rPr lang="en-US" altLang="en-US" sz="2000" b="1">
                  <a:solidFill>
                    <a:srgbClr val="FFFF00"/>
                  </a:solidFill>
                  <a:latin typeface="Times New Roman" pitchFamily="18" charset="0"/>
                  <a:cs typeface="Times New Roman" pitchFamily="18" charset="0"/>
                </a:rPr>
                <a:t>                                                                  </a:t>
              </a:r>
              <a:r>
                <a:rPr lang="en-US" altLang="en-US" sz="2000" b="1" i="1">
                  <a:solidFill>
                    <a:srgbClr val="FFFF00"/>
                  </a:solidFill>
                  <a:latin typeface="Times New Roman" pitchFamily="18" charset="0"/>
                  <a:cs typeface="Times New Roman" pitchFamily="18" charset="0"/>
                </a:rPr>
                <a:t>E</a:t>
              </a:r>
              <a:endParaRPr lang="el-GR" altLang="en-US" sz="2000" b="1" i="1">
                <a:solidFill>
                  <a:srgbClr val="FFFF00"/>
                </a:solidFill>
                <a:latin typeface="Times New Roman" pitchFamily="18" charset="0"/>
                <a:cs typeface="Times New Roman" pitchFamily="18" charset="0"/>
              </a:endParaRPr>
            </a:p>
          </p:txBody>
        </p:sp>
        <p:grpSp>
          <p:nvGrpSpPr>
            <p:cNvPr id="29702" name="Group 15"/>
            <p:cNvGrpSpPr>
              <a:grpSpLocks/>
            </p:cNvGrpSpPr>
            <p:nvPr/>
          </p:nvGrpSpPr>
          <p:grpSpPr bwMode="auto">
            <a:xfrm>
              <a:off x="2190" y="1618"/>
              <a:ext cx="53" cy="42"/>
              <a:chOff x="1380" y="1304"/>
              <a:chExt cx="53" cy="42"/>
            </a:xfrm>
          </p:grpSpPr>
          <p:sp>
            <p:nvSpPr>
              <p:cNvPr id="29715" name="Line 16"/>
              <p:cNvSpPr>
                <a:spLocks noChangeShapeType="1"/>
              </p:cNvSpPr>
              <p:nvPr/>
            </p:nvSpPr>
            <p:spPr bwMode="auto">
              <a:xfrm flipV="1">
                <a:off x="1380" y="1307"/>
                <a:ext cx="27" cy="39"/>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6" name="Line 17"/>
              <p:cNvSpPr>
                <a:spLocks noChangeShapeType="1"/>
              </p:cNvSpPr>
              <p:nvPr/>
            </p:nvSpPr>
            <p:spPr bwMode="auto">
              <a:xfrm>
                <a:off x="1405" y="1304"/>
                <a:ext cx="28" cy="41"/>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9703" name="Group 18"/>
            <p:cNvGrpSpPr>
              <a:grpSpLocks/>
            </p:cNvGrpSpPr>
            <p:nvPr/>
          </p:nvGrpSpPr>
          <p:grpSpPr bwMode="auto">
            <a:xfrm>
              <a:off x="2625" y="1618"/>
              <a:ext cx="53" cy="42"/>
              <a:chOff x="1380" y="1304"/>
              <a:chExt cx="53" cy="42"/>
            </a:xfrm>
          </p:grpSpPr>
          <p:sp>
            <p:nvSpPr>
              <p:cNvPr id="29713" name="Line 19"/>
              <p:cNvSpPr>
                <a:spLocks noChangeShapeType="1"/>
              </p:cNvSpPr>
              <p:nvPr/>
            </p:nvSpPr>
            <p:spPr bwMode="auto">
              <a:xfrm flipV="1">
                <a:off x="1380" y="1307"/>
                <a:ext cx="27" cy="39"/>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4" name="Line 20"/>
              <p:cNvSpPr>
                <a:spLocks noChangeShapeType="1"/>
              </p:cNvSpPr>
              <p:nvPr/>
            </p:nvSpPr>
            <p:spPr bwMode="auto">
              <a:xfrm>
                <a:off x="1405" y="1304"/>
                <a:ext cx="28" cy="41"/>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9704" name="AutoShape 21"/>
            <p:cNvSpPr>
              <a:spLocks noChangeArrowheads="1"/>
            </p:cNvSpPr>
            <p:nvPr/>
          </p:nvSpPr>
          <p:spPr bwMode="auto">
            <a:xfrm>
              <a:off x="3705" y="1546"/>
              <a:ext cx="393" cy="393"/>
            </a:xfrm>
            <a:prstGeom prst="bracketPair">
              <a:avLst>
                <a:gd name="adj" fmla="val 16667"/>
              </a:avLst>
            </a:pr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solidFill>
                  <a:srgbClr val="FFFF00"/>
                </a:solidFill>
              </a:endParaRPr>
            </a:p>
          </p:txBody>
        </p:sp>
        <p:sp>
          <p:nvSpPr>
            <p:cNvPr id="29705" name="Text Box 22"/>
            <p:cNvSpPr txBox="1">
              <a:spLocks noChangeArrowheads="1"/>
            </p:cNvSpPr>
            <p:nvPr/>
          </p:nvSpPr>
          <p:spPr bwMode="auto">
            <a:xfrm>
              <a:off x="4068" y="1469"/>
              <a:ext cx="17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400" b="1">
                  <a:solidFill>
                    <a:srgbClr val="FFFF00"/>
                  </a:solidFill>
                </a:rPr>
                <a:t>2</a:t>
              </a:r>
            </a:p>
          </p:txBody>
        </p:sp>
        <p:sp>
          <p:nvSpPr>
            <p:cNvPr id="29706" name="AutoShape 23"/>
            <p:cNvSpPr>
              <a:spLocks noChangeArrowheads="1"/>
            </p:cNvSpPr>
            <p:nvPr/>
          </p:nvSpPr>
          <p:spPr bwMode="auto">
            <a:xfrm>
              <a:off x="2064" y="1554"/>
              <a:ext cx="1602" cy="393"/>
            </a:xfrm>
            <a:prstGeom prst="bracketPair">
              <a:avLst>
                <a:gd name="adj" fmla="val 16667"/>
              </a:avLst>
            </a:pr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solidFill>
                  <a:srgbClr val="FFFF00"/>
                </a:solidFill>
              </a:endParaRPr>
            </a:p>
          </p:txBody>
        </p:sp>
        <p:grpSp>
          <p:nvGrpSpPr>
            <p:cNvPr id="29707" name="Group 24"/>
            <p:cNvGrpSpPr>
              <a:grpSpLocks/>
            </p:cNvGrpSpPr>
            <p:nvPr/>
          </p:nvGrpSpPr>
          <p:grpSpPr bwMode="auto">
            <a:xfrm>
              <a:off x="3010" y="1612"/>
              <a:ext cx="53" cy="42"/>
              <a:chOff x="1380" y="1304"/>
              <a:chExt cx="53" cy="42"/>
            </a:xfrm>
          </p:grpSpPr>
          <p:sp>
            <p:nvSpPr>
              <p:cNvPr id="29711" name="Line 25"/>
              <p:cNvSpPr>
                <a:spLocks noChangeShapeType="1"/>
              </p:cNvSpPr>
              <p:nvPr/>
            </p:nvSpPr>
            <p:spPr bwMode="auto">
              <a:xfrm flipV="1">
                <a:off x="1380" y="1307"/>
                <a:ext cx="27" cy="39"/>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2" name="Line 26"/>
              <p:cNvSpPr>
                <a:spLocks noChangeShapeType="1"/>
              </p:cNvSpPr>
              <p:nvPr/>
            </p:nvSpPr>
            <p:spPr bwMode="auto">
              <a:xfrm>
                <a:off x="1405" y="1304"/>
                <a:ext cx="28" cy="41"/>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9708" name="Group 27"/>
            <p:cNvGrpSpPr>
              <a:grpSpLocks/>
            </p:cNvGrpSpPr>
            <p:nvPr/>
          </p:nvGrpSpPr>
          <p:grpSpPr bwMode="auto">
            <a:xfrm>
              <a:off x="3451" y="1612"/>
              <a:ext cx="53" cy="42"/>
              <a:chOff x="1380" y="1304"/>
              <a:chExt cx="53" cy="42"/>
            </a:xfrm>
          </p:grpSpPr>
          <p:sp>
            <p:nvSpPr>
              <p:cNvPr id="29709" name="Line 28"/>
              <p:cNvSpPr>
                <a:spLocks noChangeShapeType="1"/>
              </p:cNvSpPr>
              <p:nvPr/>
            </p:nvSpPr>
            <p:spPr bwMode="auto">
              <a:xfrm flipV="1">
                <a:off x="1380" y="1307"/>
                <a:ext cx="27" cy="39"/>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0" name="Line 29"/>
              <p:cNvSpPr>
                <a:spLocks noChangeShapeType="1"/>
              </p:cNvSpPr>
              <p:nvPr/>
            </p:nvSpPr>
            <p:spPr bwMode="auto">
              <a:xfrm>
                <a:off x="1405" y="1304"/>
                <a:ext cx="28" cy="41"/>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2"/>
          <p:cNvSpPr>
            <a:spLocks noGrp="1"/>
          </p:cNvSpPr>
          <p:nvPr>
            <p:ph type="title"/>
          </p:nvPr>
        </p:nvSpPr>
        <p:spPr>
          <a:xfrm>
            <a:off x="457200" y="63500"/>
            <a:ext cx="8229600" cy="868363"/>
          </a:xfrm>
        </p:spPr>
        <p:txBody>
          <a:bodyPr/>
          <a:lstStyle/>
          <a:p>
            <a:r>
              <a:rPr lang="en-US" altLang="en-US" sz="3600" b="1" smtClean="0"/>
              <a:t>Example 3b</a:t>
            </a:r>
          </a:p>
        </p:txBody>
      </p:sp>
      <p:sp>
        <p:nvSpPr>
          <p:cNvPr id="4" name="Content Placeholder 3"/>
          <p:cNvSpPr>
            <a:spLocks noGrp="1"/>
          </p:cNvSpPr>
          <p:nvPr>
            <p:ph idx="1"/>
          </p:nvPr>
        </p:nvSpPr>
        <p:spPr>
          <a:xfrm>
            <a:off x="304800" y="914400"/>
            <a:ext cx="8534400" cy="5562600"/>
          </a:xfrm>
        </p:spPr>
        <p:txBody>
          <a:bodyPr/>
          <a:lstStyle/>
          <a:p>
            <a:pPr marL="0" indent="0">
              <a:buFontTx/>
              <a:buNone/>
              <a:defRPr/>
            </a:pPr>
            <a:r>
              <a:rPr lang="en-US" sz="2800" b="1" dirty="0" smtClean="0"/>
              <a:t>Using the formula below with, E=0.03 and </a:t>
            </a:r>
            <a:br>
              <a:rPr lang="en-US" sz="2800" b="1" dirty="0" smtClean="0"/>
            </a:br>
            <a:r>
              <a:rPr lang="en-US" sz="2800" b="1" dirty="0" smtClean="0"/>
              <a:t>Z</a:t>
            </a:r>
            <a:r>
              <a:rPr lang="en-US" sz="2800" b="1" baseline="-25000" dirty="0" smtClean="0">
                <a:sym typeface="Symbol"/>
              </a:rPr>
              <a:t>0.975</a:t>
            </a:r>
            <a:r>
              <a:rPr lang="en-US" sz="2800" b="1" dirty="0" smtClean="0">
                <a:sym typeface="Symbol"/>
              </a:rPr>
              <a:t> = 1.96</a:t>
            </a:r>
          </a:p>
          <a:p>
            <a:pPr marL="0" indent="0">
              <a:buFontTx/>
              <a:buNone/>
              <a:defRPr/>
            </a:pPr>
            <a:endParaRPr lang="en-US" sz="2800" b="1" dirty="0" smtClean="0">
              <a:sym typeface="Symbol"/>
            </a:endParaRPr>
          </a:p>
          <a:p>
            <a:pPr marL="0" indent="0">
              <a:buFontTx/>
              <a:buNone/>
              <a:defRPr/>
            </a:pPr>
            <a:endParaRPr lang="en-US" sz="2800" b="1" dirty="0" smtClean="0">
              <a:sym typeface="Symbol"/>
            </a:endParaRPr>
          </a:p>
          <a:p>
            <a:pPr marL="0" indent="0">
              <a:buFontTx/>
              <a:buNone/>
              <a:defRPr/>
            </a:pPr>
            <a:r>
              <a:rPr lang="en-US" sz="2800" b="1" dirty="0" smtClean="0">
                <a:sym typeface="Symbol"/>
              </a:rPr>
              <a:t>n = [(0.5)] (1.96/0.03)²</a:t>
            </a:r>
          </a:p>
          <a:p>
            <a:pPr marL="0" indent="0">
              <a:buFontTx/>
              <a:buNone/>
              <a:defRPr/>
            </a:pPr>
            <a:r>
              <a:rPr lang="en-US" sz="2000" b="1" dirty="0" smtClean="0">
                <a:sym typeface="Symbol"/>
              </a:rPr>
              <a:t>   </a:t>
            </a:r>
          </a:p>
          <a:p>
            <a:pPr marL="0" indent="0">
              <a:buFontTx/>
              <a:buNone/>
              <a:defRPr/>
            </a:pPr>
            <a:r>
              <a:rPr lang="en-US" sz="2800" b="1" dirty="0" smtClean="0">
                <a:sym typeface="Symbol"/>
              </a:rPr>
              <a:t>   = 2134.2</a:t>
            </a:r>
          </a:p>
          <a:p>
            <a:pPr marL="0" indent="0">
              <a:buFontTx/>
              <a:buNone/>
              <a:defRPr/>
            </a:pPr>
            <a:endParaRPr lang="en-US" sz="2000" b="1" dirty="0" smtClean="0">
              <a:sym typeface="Symbol"/>
            </a:endParaRPr>
          </a:p>
          <a:p>
            <a:pPr marL="0" indent="0">
              <a:buFontTx/>
              <a:buNone/>
              <a:defRPr/>
            </a:pPr>
            <a:r>
              <a:rPr lang="en-US" sz="2800" b="1" dirty="0" smtClean="0">
                <a:sym typeface="Symbol"/>
              </a:rPr>
              <a:t>Round up to 2135 subjects in each group</a:t>
            </a:r>
          </a:p>
          <a:p>
            <a:pPr marL="0" indent="0">
              <a:buFontTx/>
              <a:buNone/>
              <a:defRPr/>
            </a:pPr>
            <a:endParaRPr lang="en-US" sz="2800" b="1" dirty="0" smtClean="0">
              <a:sym typeface="Symbol"/>
            </a:endParaRPr>
          </a:p>
          <a:p>
            <a:pPr marL="0" indent="0">
              <a:buFontTx/>
              <a:buNone/>
              <a:defRPr/>
            </a:pPr>
            <a:r>
              <a:rPr lang="en-US" sz="2800" b="1" dirty="0" smtClean="0">
                <a:solidFill>
                  <a:schemeClr val="accent2">
                    <a:lumMod val="40000"/>
                    <a:lumOff val="60000"/>
                  </a:schemeClr>
                </a:solidFill>
                <a:sym typeface="Symbol"/>
              </a:rPr>
              <a:t>Prior estimates help make sizes required smaller</a:t>
            </a:r>
            <a:endParaRPr lang="en-US" sz="2800" b="1" dirty="0">
              <a:solidFill>
                <a:schemeClr val="accent2">
                  <a:lumMod val="40000"/>
                  <a:lumOff val="60000"/>
                </a:schemeClr>
              </a:solidFill>
            </a:endParaRPr>
          </a:p>
        </p:txBody>
      </p:sp>
      <p:grpSp>
        <p:nvGrpSpPr>
          <p:cNvPr id="30724" name="Group 31"/>
          <p:cNvGrpSpPr>
            <a:grpSpLocks/>
          </p:cNvGrpSpPr>
          <p:nvPr/>
        </p:nvGrpSpPr>
        <p:grpSpPr bwMode="auto">
          <a:xfrm>
            <a:off x="2971800" y="1905000"/>
            <a:ext cx="2922588" cy="854075"/>
            <a:chOff x="1951" y="2735"/>
            <a:chExt cx="1841" cy="538"/>
          </a:xfrm>
        </p:grpSpPr>
        <p:sp>
          <p:nvSpPr>
            <p:cNvPr id="30725" name="Text Box 9"/>
            <p:cNvSpPr txBox="1">
              <a:spLocks noChangeArrowheads="1"/>
            </p:cNvSpPr>
            <p:nvPr/>
          </p:nvSpPr>
          <p:spPr bwMode="auto">
            <a:xfrm>
              <a:off x="1951" y="2753"/>
              <a:ext cx="1837"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lnSpc>
                  <a:spcPct val="80000"/>
                </a:lnSpc>
                <a:spcBef>
                  <a:spcPct val="0"/>
                </a:spcBef>
                <a:buFontTx/>
                <a:buNone/>
              </a:pPr>
              <a:r>
                <a:rPr lang="en-US" altLang="en-US" sz="2000" b="1" dirty="0">
                  <a:solidFill>
                    <a:srgbClr val="FFFF00"/>
                  </a:solidFill>
                  <a:latin typeface="Times New Roman" pitchFamily="18" charset="0"/>
                  <a:cs typeface="Times New Roman" pitchFamily="18" charset="0"/>
                </a:rPr>
                <a:t>                                z</a:t>
              </a:r>
              <a:r>
                <a:rPr lang="el-GR" altLang="en-US" sz="2000" b="1" baseline="-25000" dirty="0">
                  <a:solidFill>
                    <a:srgbClr val="FFFF00"/>
                  </a:solidFill>
                  <a:latin typeface="Times New Roman" pitchFamily="18" charset="0"/>
                  <a:cs typeface="Times New Roman" pitchFamily="18" charset="0"/>
                </a:rPr>
                <a:t>α</a:t>
              </a:r>
              <a:r>
                <a:rPr lang="en-US" altLang="en-US" sz="2000" b="1" baseline="-25000" dirty="0">
                  <a:solidFill>
                    <a:srgbClr val="FFFF00"/>
                  </a:solidFill>
                  <a:latin typeface="Times New Roman" pitchFamily="18" charset="0"/>
                  <a:cs typeface="Times New Roman" pitchFamily="18" charset="0"/>
                </a:rPr>
                <a:t>/2</a:t>
              </a:r>
              <a:r>
                <a:rPr lang="en-US" altLang="en-US" sz="2000" b="1" dirty="0">
                  <a:solidFill>
                    <a:srgbClr val="FFFF00"/>
                  </a:solidFill>
                  <a:latin typeface="Times New Roman" pitchFamily="18" charset="0"/>
                  <a:cs typeface="Times New Roman" pitchFamily="18" charset="0"/>
                </a:rPr>
                <a:t> </a:t>
              </a:r>
            </a:p>
            <a:p>
              <a:pPr eaLnBrk="1" hangingPunct="1">
                <a:lnSpc>
                  <a:spcPct val="80000"/>
                </a:lnSpc>
                <a:spcBef>
                  <a:spcPct val="0"/>
                </a:spcBef>
                <a:buFontTx/>
                <a:buNone/>
              </a:pPr>
              <a:r>
                <a:rPr lang="en-US" altLang="en-US" sz="2000" b="1" i="1" dirty="0">
                  <a:solidFill>
                    <a:srgbClr val="FFFF00"/>
                  </a:solidFill>
                  <a:latin typeface="Times New Roman" pitchFamily="18" charset="0"/>
                  <a:cs typeface="Times New Roman" pitchFamily="18" charset="0"/>
                </a:rPr>
                <a:t>n</a:t>
              </a:r>
              <a:r>
                <a:rPr lang="en-US" altLang="en-US" sz="2000" b="1" dirty="0">
                  <a:solidFill>
                    <a:srgbClr val="FFFF00"/>
                  </a:solidFill>
                  <a:latin typeface="Times New Roman" pitchFamily="18" charset="0"/>
                  <a:cs typeface="Times New Roman" pitchFamily="18" charset="0"/>
                </a:rPr>
                <a:t> = </a:t>
              </a:r>
              <a:r>
                <a:rPr lang="en-US" altLang="en-US" sz="2000" b="1" i="1" dirty="0">
                  <a:solidFill>
                    <a:srgbClr val="FFFF00"/>
                  </a:solidFill>
                  <a:latin typeface="Times New Roman" pitchFamily="18" charset="0"/>
                  <a:cs typeface="Times New Roman" pitchFamily="18" charset="0"/>
                </a:rPr>
                <a:t>n</a:t>
              </a:r>
              <a:r>
                <a:rPr lang="en-US" altLang="en-US" sz="2000" b="1" i="1" baseline="-25000" dirty="0">
                  <a:solidFill>
                    <a:srgbClr val="FFFF00"/>
                  </a:solidFill>
                  <a:latin typeface="Times New Roman" pitchFamily="18" charset="0"/>
                  <a:cs typeface="Times New Roman" pitchFamily="18" charset="0"/>
                </a:rPr>
                <a:t>1</a:t>
              </a:r>
              <a:r>
                <a:rPr lang="en-US" altLang="en-US" sz="2000" b="1" i="1" dirty="0">
                  <a:solidFill>
                    <a:srgbClr val="FFFF00"/>
                  </a:solidFill>
                  <a:latin typeface="Times New Roman" pitchFamily="18" charset="0"/>
                  <a:cs typeface="Times New Roman" pitchFamily="18" charset="0"/>
                </a:rPr>
                <a:t>= n</a:t>
              </a:r>
              <a:r>
                <a:rPr lang="en-US" altLang="en-US" sz="2000" b="1" i="1" baseline="-25000" dirty="0">
                  <a:solidFill>
                    <a:srgbClr val="FFFF00"/>
                  </a:solidFill>
                  <a:latin typeface="Times New Roman" pitchFamily="18" charset="0"/>
                  <a:cs typeface="Times New Roman" pitchFamily="18" charset="0"/>
                </a:rPr>
                <a:t>2</a:t>
              </a:r>
              <a:r>
                <a:rPr lang="en-US" altLang="en-US" sz="2000" b="1" dirty="0">
                  <a:solidFill>
                    <a:srgbClr val="FFFF00"/>
                  </a:solidFill>
                  <a:latin typeface="Times New Roman" pitchFamily="18" charset="0"/>
                  <a:cs typeface="Times New Roman" pitchFamily="18" charset="0"/>
                </a:rPr>
                <a:t> = </a:t>
              </a:r>
              <a:r>
                <a:rPr lang="en-US" altLang="en-US" sz="2000" b="1" i="1" dirty="0" smtClean="0">
                  <a:solidFill>
                    <a:srgbClr val="FFFF00"/>
                  </a:solidFill>
                  <a:latin typeface="Times New Roman" pitchFamily="18" charset="0"/>
                  <a:cs typeface="Times New Roman" pitchFamily="18" charset="0"/>
                </a:rPr>
                <a:t>0.5  </a:t>
              </a:r>
              <a:r>
                <a:rPr lang="en-US" altLang="en-US" sz="2000" b="1" dirty="0" smtClean="0">
                  <a:solidFill>
                    <a:srgbClr val="FFFF00"/>
                  </a:solidFill>
                  <a:latin typeface="Times New Roman" pitchFamily="18" charset="0"/>
                  <a:cs typeface="Times New Roman" pitchFamily="18" charset="0"/>
                </a:rPr>
                <a:t>   </a:t>
              </a:r>
              <a:r>
                <a:rPr lang="en-US" altLang="en-US" sz="2000" b="1" dirty="0">
                  <a:solidFill>
                    <a:srgbClr val="FFFF00"/>
                  </a:solidFill>
                  <a:latin typeface="Times New Roman" pitchFamily="18" charset="0"/>
                  <a:cs typeface="Times New Roman" pitchFamily="18" charset="0"/>
                </a:rPr>
                <a:t>------</a:t>
              </a:r>
            </a:p>
            <a:p>
              <a:pPr eaLnBrk="1" hangingPunct="1">
                <a:lnSpc>
                  <a:spcPct val="80000"/>
                </a:lnSpc>
                <a:spcBef>
                  <a:spcPct val="0"/>
                </a:spcBef>
                <a:buFontTx/>
                <a:buNone/>
              </a:pPr>
              <a:r>
                <a:rPr lang="en-US" altLang="en-US" sz="2000" b="1" dirty="0">
                  <a:solidFill>
                    <a:srgbClr val="FFFF00"/>
                  </a:solidFill>
                  <a:latin typeface="Times New Roman" pitchFamily="18" charset="0"/>
                  <a:cs typeface="Times New Roman" pitchFamily="18" charset="0"/>
                </a:rPr>
                <a:t>                                  </a:t>
              </a:r>
              <a:r>
                <a:rPr lang="en-US" altLang="en-US" sz="2000" b="1" i="1" dirty="0">
                  <a:solidFill>
                    <a:srgbClr val="FFFF00"/>
                  </a:solidFill>
                  <a:latin typeface="Times New Roman" pitchFamily="18" charset="0"/>
                  <a:cs typeface="Times New Roman" pitchFamily="18" charset="0"/>
                </a:rPr>
                <a:t>E</a:t>
              </a:r>
              <a:endParaRPr lang="el-GR" altLang="en-US" sz="2000" b="1" i="1" dirty="0">
                <a:solidFill>
                  <a:srgbClr val="FFFF00"/>
                </a:solidFill>
                <a:latin typeface="Times New Roman" pitchFamily="18" charset="0"/>
                <a:cs typeface="Times New Roman" pitchFamily="18" charset="0"/>
              </a:endParaRPr>
            </a:p>
          </p:txBody>
        </p:sp>
        <p:sp>
          <p:nvSpPr>
            <p:cNvPr id="30726" name="AutoShape 10"/>
            <p:cNvSpPr>
              <a:spLocks noChangeArrowheads="1"/>
            </p:cNvSpPr>
            <p:nvPr/>
          </p:nvSpPr>
          <p:spPr bwMode="auto">
            <a:xfrm>
              <a:off x="3234" y="2805"/>
              <a:ext cx="395" cy="393"/>
            </a:xfrm>
            <a:prstGeom prst="bracketPair">
              <a:avLst>
                <a:gd name="adj" fmla="val 16667"/>
              </a:avLst>
            </a:pr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30727" name="Text Box 11"/>
            <p:cNvSpPr txBox="1">
              <a:spLocks noChangeArrowheads="1"/>
            </p:cNvSpPr>
            <p:nvPr/>
          </p:nvSpPr>
          <p:spPr bwMode="auto">
            <a:xfrm>
              <a:off x="3613" y="2735"/>
              <a:ext cx="17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400" b="1">
                  <a:solidFill>
                    <a:srgbClr val="FFFF00"/>
                  </a:solidFill>
                </a:rPr>
                <a:t>2</a:t>
              </a: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23825"/>
            <a:ext cx="8229600" cy="762000"/>
          </a:xfrm>
        </p:spPr>
        <p:txBody>
          <a:bodyPr/>
          <a:lstStyle/>
          <a:p>
            <a:pPr eaLnBrk="1" hangingPunct="1"/>
            <a:r>
              <a:rPr lang="en-US" altLang="en-US" sz="3600" b="1" smtClean="0"/>
              <a:t>Vocabulary</a:t>
            </a:r>
          </a:p>
        </p:txBody>
      </p:sp>
      <p:sp>
        <p:nvSpPr>
          <p:cNvPr id="4099" name="Rectangle 3"/>
          <p:cNvSpPr>
            <a:spLocks noGrp="1" noChangeArrowheads="1"/>
          </p:cNvSpPr>
          <p:nvPr>
            <p:ph type="body" idx="1"/>
          </p:nvPr>
        </p:nvSpPr>
        <p:spPr>
          <a:xfrm>
            <a:off x="457200" y="1143000"/>
            <a:ext cx="8229600" cy="5181600"/>
          </a:xfrm>
        </p:spPr>
        <p:txBody>
          <a:bodyPr/>
          <a:lstStyle/>
          <a:p>
            <a:r>
              <a:rPr lang="en-US" altLang="en-US" sz="2400" b="1" smtClean="0">
                <a:solidFill>
                  <a:srgbClr val="FFFF00"/>
                </a:solidFill>
              </a:rPr>
              <a:t>Standard error </a:t>
            </a:r>
            <a:r>
              <a:rPr lang="en-US" altLang="en-US" sz="2400" b="1" i="1" smtClean="0"/>
              <a:t>– also called the estimated standard deviation combines p-hat1 and p-hat2</a:t>
            </a:r>
          </a:p>
          <a:p>
            <a:endParaRPr lang="en-US" altLang="en-US" sz="2400" b="1" smtClean="0"/>
          </a:p>
          <a:p>
            <a:r>
              <a:rPr lang="en-US" altLang="en-US" sz="2400" b="1" smtClean="0">
                <a:solidFill>
                  <a:srgbClr val="FFFF00"/>
                </a:solidFill>
              </a:rPr>
              <a:t>Pooled (or combined) sample proportions </a:t>
            </a:r>
            <a:r>
              <a:rPr lang="en-US" altLang="en-US" sz="2400" b="1" i="1" smtClean="0"/>
              <a:t>– combines the separate values of p-hat1 and p-hat2 into a single value</a:t>
            </a:r>
            <a:endParaRPr lang="en-US" altLang="en-US" sz="2400" b="1"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123825"/>
            <a:ext cx="8229600" cy="762000"/>
          </a:xfrm>
        </p:spPr>
        <p:txBody>
          <a:bodyPr/>
          <a:lstStyle/>
          <a:p>
            <a:pPr eaLnBrk="1" hangingPunct="1"/>
            <a:r>
              <a:rPr lang="en-US" altLang="en-US" sz="3600" b="1" smtClean="0"/>
              <a:t>Summary and Homework</a:t>
            </a:r>
          </a:p>
        </p:txBody>
      </p:sp>
      <p:sp>
        <p:nvSpPr>
          <p:cNvPr id="13315" name="Rectangle 3"/>
          <p:cNvSpPr>
            <a:spLocks noGrp="1" noChangeArrowheads="1"/>
          </p:cNvSpPr>
          <p:nvPr>
            <p:ph type="body" idx="1"/>
          </p:nvPr>
        </p:nvSpPr>
        <p:spPr>
          <a:xfrm>
            <a:off x="228600" y="990600"/>
            <a:ext cx="8686800" cy="5486400"/>
          </a:xfrm>
        </p:spPr>
        <p:txBody>
          <a:bodyPr/>
          <a:lstStyle/>
          <a:p>
            <a:pPr eaLnBrk="1" hangingPunct="1">
              <a:defRPr/>
            </a:pPr>
            <a:r>
              <a:rPr lang="en-US" sz="2800" b="1" dirty="0" smtClean="0">
                <a:solidFill>
                  <a:srgbClr val="FFFF00"/>
                </a:solidFill>
              </a:rPr>
              <a:t>Summary</a:t>
            </a:r>
          </a:p>
          <a:p>
            <a:pPr marL="857250" lvl="1" indent="-457200" eaLnBrk="1" hangingPunct="1">
              <a:defRPr/>
            </a:pPr>
            <a:r>
              <a:rPr lang="en-US" sz="2400" b="1" dirty="0" smtClean="0"/>
              <a:t>We can compare proportions from two independent samples</a:t>
            </a:r>
          </a:p>
          <a:p>
            <a:pPr marL="857250" lvl="1" indent="-457200" eaLnBrk="1" hangingPunct="1">
              <a:defRPr/>
            </a:pPr>
            <a:r>
              <a:rPr lang="en-US" sz="2400" b="1" dirty="0" smtClean="0"/>
              <a:t>We use a formula with the combined sample sizes and proportions for the standard error</a:t>
            </a:r>
          </a:p>
          <a:p>
            <a:pPr marL="857250" lvl="1" indent="-457200" eaLnBrk="1" hangingPunct="1">
              <a:defRPr/>
            </a:pPr>
            <a:r>
              <a:rPr lang="en-US" sz="2400" b="1" dirty="0" smtClean="0"/>
              <a:t>The overall process, other than the formula for the standard error, are the general hypothesis test and confidence intervals process</a:t>
            </a:r>
          </a:p>
          <a:p>
            <a:pPr marL="857250" lvl="1" indent="-457200" eaLnBrk="1" hangingPunct="1">
              <a:defRPr/>
            </a:pPr>
            <a:endParaRPr lang="en-US" sz="1800" b="1" dirty="0" smtClean="0"/>
          </a:p>
          <a:p>
            <a:pPr eaLnBrk="1" hangingPunct="1">
              <a:defRPr/>
            </a:pPr>
            <a:r>
              <a:rPr lang="en-US" sz="2800" b="1" dirty="0" smtClean="0">
                <a:solidFill>
                  <a:srgbClr val="FFFF00"/>
                </a:solidFill>
              </a:rPr>
              <a:t>Homework</a:t>
            </a:r>
          </a:p>
          <a:p>
            <a:pPr lvl="1">
              <a:defRPr/>
            </a:pPr>
            <a:r>
              <a:rPr lang="en-US" sz="2400" b="1" dirty="0" smtClean="0">
                <a:ea typeface="+mn-ea"/>
                <a:cs typeface="+mn-cs"/>
              </a:rPr>
              <a:t>Day One:  1, 3, 5;  </a:t>
            </a:r>
            <a:endParaRPr lang="en-US" sz="3600" b="1" dirty="0" smtClean="0">
              <a:ea typeface="+mn-ea"/>
              <a:cs typeface="+mn-cs"/>
            </a:endParaRPr>
          </a:p>
          <a:p>
            <a:pPr lvl="1">
              <a:defRPr/>
            </a:pPr>
            <a:r>
              <a:rPr lang="en-US" sz="2400" b="1" dirty="0" smtClean="0">
                <a:ea typeface="+mn-ea"/>
                <a:cs typeface="+mn-cs"/>
              </a:rPr>
              <a:t>Day Two:  7, 9, 11, 13  </a:t>
            </a:r>
            <a:endParaRPr lang="en-US" sz="3600" b="1" dirty="0" smtClean="0">
              <a:ea typeface="+mn-ea"/>
              <a:cs typeface="+mn-cs"/>
            </a:endParaRPr>
          </a:p>
          <a:p>
            <a:pPr lvl="1">
              <a:defRPr/>
            </a:pPr>
            <a:r>
              <a:rPr lang="en-US" sz="2400" b="1" dirty="0" smtClean="0">
                <a:ea typeface="+mn-ea"/>
                <a:cs typeface="+mn-cs"/>
              </a:rPr>
              <a:t>Day Three:  15, 17, 21, 23</a:t>
            </a:r>
            <a:endParaRPr lang="en-US" sz="36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15888"/>
            <a:ext cx="8229600" cy="792162"/>
          </a:xfrm>
        </p:spPr>
        <p:txBody>
          <a:bodyPr/>
          <a:lstStyle/>
          <a:p>
            <a:r>
              <a:rPr lang="en-US" altLang="en-US" sz="3600" b="1" smtClean="0"/>
              <a:t>Inference Toolbox Review</a:t>
            </a:r>
          </a:p>
        </p:txBody>
      </p:sp>
      <p:sp>
        <p:nvSpPr>
          <p:cNvPr id="5123" name="Content Placeholder 2"/>
          <p:cNvSpPr>
            <a:spLocks noGrp="1"/>
          </p:cNvSpPr>
          <p:nvPr>
            <p:ph idx="1"/>
          </p:nvPr>
        </p:nvSpPr>
        <p:spPr>
          <a:xfrm>
            <a:off x="304800" y="990600"/>
            <a:ext cx="8610600" cy="5562600"/>
          </a:xfrm>
        </p:spPr>
        <p:txBody>
          <a:bodyPr/>
          <a:lstStyle/>
          <a:p>
            <a:r>
              <a:rPr lang="en-US" altLang="en-US" sz="2800" b="1" smtClean="0"/>
              <a:t>Step 1:  </a:t>
            </a:r>
            <a:r>
              <a:rPr lang="en-US" altLang="en-US" sz="2800" b="1" smtClean="0">
                <a:solidFill>
                  <a:srgbClr val="FFFF00"/>
                </a:solidFill>
              </a:rPr>
              <a:t>Hypothesis</a:t>
            </a:r>
          </a:p>
          <a:p>
            <a:pPr lvl="1"/>
            <a:r>
              <a:rPr lang="en-US" altLang="en-US" sz="2400" b="1" smtClean="0"/>
              <a:t>Identify population of interest and parameter </a:t>
            </a:r>
          </a:p>
          <a:p>
            <a:pPr lvl="1"/>
            <a:r>
              <a:rPr lang="en-US" altLang="en-US" sz="2400" b="1" smtClean="0"/>
              <a:t>State H</a:t>
            </a:r>
            <a:r>
              <a:rPr lang="en-US" altLang="en-US" sz="2400" b="1" baseline="-25000" smtClean="0"/>
              <a:t>0</a:t>
            </a:r>
            <a:r>
              <a:rPr lang="en-US" altLang="en-US" sz="2400" b="1" smtClean="0"/>
              <a:t> and H</a:t>
            </a:r>
            <a:r>
              <a:rPr lang="en-US" altLang="en-US" sz="2400" b="1" baseline="-25000" smtClean="0"/>
              <a:t>a</a:t>
            </a:r>
          </a:p>
          <a:p>
            <a:r>
              <a:rPr lang="en-US" altLang="en-US" sz="2800" b="1" smtClean="0"/>
              <a:t>Step 2:  </a:t>
            </a:r>
            <a:r>
              <a:rPr lang="en-US" altLang="en-US" sz="2800" b="1" smtClean="0">
                <a:solidFill>
                  <a:srgbClr val="FFFF00"/>
                </a:solidFill>
              </a:rPr>
              <a:t>Conditions</a:t>
            </a:r>
          </a:p>
          <a:p>
            <a:pPr lvl="1"/>
            <a:r>
              <a:rPr lang="en-US" altLang="en-US" sz="2400" b="1" smtClean="0"/>
              <a:t>Check appropriate conditions</a:t>
            </a:r>
          </a:p>
          <a:p>
            <a:r>
              <a:rPr lang="en-US" altLang="en-US" sz="2800" b="1" smtClean="0"/>
              <a:t>Step 3:  </a:t>
            </a:r>
            <a:r>
              <a:rPr lang="en-US" altLang="en-US" sz="2800" b="1" smtClean="0">
                <a:solidFill>
                  <a:srgbClr val="FFFF00"/>
                </a:solidFill>
              </a:rPr>
              <a:t>Calculations</a:t>
            </a:r>
          </a:p>
          <a:p>
            <a:pPr lvl="1"/>
            <a:r>
              <a:rPr lang="en-US" altLang="en-US" sz="2400" b="1" smtClean="0"/>
              <a:t>State test or test statistic</a:t>
            </a:r>
          </a:p>
          <a:p>
            <a:pPr lvl="1"/>
            <a:r>
              <a:rPr lang="en-US" altLang="en-US" sz="2400" b="1" smtClean="0"/>
              <a:t>Use calculator to calculate test statistic and p-value</a:t>
            </a:r>
          </a:p>
          <a:p>
            <a:r>
              <a:rPr lang="en-US" altLang="en-US" sz="2800" b="1" smtClean="0"/>
              <a:t>Step 4:  </a:t>
            </a:r>
            <a:r>
              <a:rPr lang="en-US" altLang="en-US" sz="2800" b="1" smtClean="0">
                <a:solidFill>
                  <a:srgbClr val="FFFF00"/>
                </a:solidFill>
              </a:rPr>
              <a:t>Interpretation</a:t>
            </a:r>
          </a:p>
          <a:p>
            <a:pPr lvl="1"/>
            <a:r>
              <a:rPr lang="en-US" altLang="en-US" sz="2400" b="1" smtClean="0"/>
              <a:t>Interpret the p-value (fail-to-reject or reject)</a:t>
            </a:r>
          </a:p>
          <a:p>
            <a:pPr lvl="1"/>
            <a:r>
              <a:rPr lang="en-US" altLang="en-US" sz="2400" b="1" smtClean="0"/>
              <a:t>Don’t forget 3 C’s:  conclusion, connection and context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90488"/>
            <a:ext cx="8229600" cy="838200"/>
          </a:xfrm>
        </p:spPr>
        <p:txBody>
          <a:bodyPr/>
          <a:lstStyle/>
          <a:p>
            <a:pPr eaLnBrk="1" hangingPunct="1"/>
            <a:r>
              <a:rPr lang="en-US" altLang="en-US" sz="3600" b="1" smtClean="0"/>
              <a:t>Difference in Two Proportions</a:t>
            </a:r>
          </a:p>
        </p:txBody>
      </p:sp>
      <p:sp>
        <p:nvSpPr>
          <p:cNvPr id="6147" name="Rectangle 3"/>
          <p:cNvSpPr>
            <a:spLocks noGrp="1" noChangeArrowheads="1"/>
          </p:cNvSpPr>
          <p:nvPr>
            <p:ph type="body" idx="1"/>
          </p:nvPr>
        </p:nvSpPr>
        <p:spPr>
          <a:xfrm>
            <a:off x="228600" y="6019800"/>
            <a:ext cx="8763000" cy="838200"/>
          </a:xfrm>
        </p:spPr>
        <p:txBody>
          <a:bodyPr/>
          <a:lstStyle/>
          <a:p>
            <a:pPr marL="609600" indent="-609600" eaLnBrk="1" hangingPunct="1">
              <a:buFontTx/>
              <a:buNone/>
            </a:pPr>
            <a:r>
              <a:rPr lang="en-US" altLang="en-US" sz="2400" b="1" smtClean="0"/>
              <a:t>Testing a claim regarding the difference of two proportions </a:t>
            </a:r>
            <a:r>
              <a:rPr lang="en-US" altLang="en-US" sz="2400" b="1" smtClean="0">
                <a:solidFill>
                  <a:srgbClr val="FFFF00"/>
                </a:solidFill>
              </a:rPr>
              <a:t>requires that they both are approximately Normal</a:t>
            </a:r>
          </a:p>
        </p:txBody>
      </p:sp>
      <p:pic>
        <p:nvPicPr>
          <p:cNvPr id="6148" name="Picture 6" descr="Yates_3e_Ch13_p7783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812800"/>
            <a:ext cx="8229600" cy="523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90488"/>
            <a:ext cx="8229600" cy="838200"/>
          </a:xfrm>
        </p:spPr>
        <p:txBody>
          <a:bodyPr/>
          <a:lstStyle/>
          <a:p>
            <a:pPr eaLnBrk="1" hangingPunct="1"/>
            <a:r>
              <a:rPr lang="en-US" altLang="en-US" sz="3600" b="1" smtClean="0"/>
              <a:t>Requirements</a:t>
            </a:r>
          </a:p>
        </p:txBody>
      </p:sp>
      <p:sp>
        <p:nvSpPr>
          <p:cNvPr id="7171" name="Rectangle 3"/>
          <p:cNvSpPr>
            <a:spLocks noGrp="1" noChangeArrowheads="1"/>
          </p:cNvSpPr>
          <p:nvPr>
            <p:ph type="body" idx="1"/>
          </p:nvPr>
        </p:nvSpPr>
        <p:spPr>
          <a:xfrm>
            <a:off x="228600" y="1066800"/>
            <a:ext cx="8763000" cy="5257800"/>
          </a:xfrm>
        </p:spPr>
        <p:txBody>
          <a:bodyPr/>
          <a:lstStyle/>
          <a:p>
            <a:pPr marL="457200" indent="-457200" eaLnBrk="1" hangingPunct="1">
              <a:buFontTx/>
              <a:buNone/>
            </a:pPr>
            <a:r>
              <a:rPr lang="en-US" altLang="en-US" sz="2400" b="1" smtClean="0"/>
              <a:t>Testing a claim regarding the confidence interval of the difference of two proportions</a:t>
            </a:r>
          </a:p>
          <a:p>
            <a:pPr marL="457200" indent="-457200" eaLnBrk="1" hangingPunct="1">
              <a:buFontTx/>
              <a:buNone/>
            </a:pPr>
            <a:endParaRPr lang="en-US" altLang="en-US" sz="1400" b="1" smtClean="0"/>
          </a:p>
          <a:p>
            <a:pPr marL="457200" indent="-457200" eaLnBrk="1" hangingPunct="1"/>
            <a:r>
              <a:rPr lang="en-US" altLang="en-US" sz="2400" b="1" smtClean="0"/>
              <a:t>SRS - Samples are </a:t>
            </a:r>
            <a:r>
              <a:rPr lang="en-US" altLang="en-US" sz="2400" b="1" smtClean="0">
                <a:solidFill>
                  <a:srgbClr val="FFFF00"/>
                </a:solidFill>
              </a:rPr>
              <a:t>independently </a:t>
            </a:r>
            <a:r>
              <a:rPr lang="en-US" altLang="en-US" sz="2400" b="1" smtClean="0"/>
              <a:t>obtained using SRS (simple random sampling)</a:t>
            </a:r>
          </a:p>
          <a:p>
            <a:pPr marL="457200" indent="-457200" eaLnBrk="1" hangingPunct="1"/>
            <a:endParaRPr lang="en-US" altLang="en-US" sz="2400" b="1" smtClean="0"/>
          </a:p>
          <a:p>
            <a:pPr marL="457200" indent="-457200" eaLnBrk="1" hangingPunct="1"/>
            <a:r>
              <a:rPr lang="en-US" altLang="en-US" sz="2400" b="1" smtClean="0"/>
              <a:t>Independence:     </a:t>
            </a:r>
            <a:r>
              <a:rPr lang="en-US" altLang="en-US" sz="2400" b="1" smtClean="0">
                <a:solidFill>
                  <a:srgbClr val="FFFF00"/>
                </a:solidFill>
              </a:rPr>
              <a:t>groups are independent samples</a:t>
            </a:r>
            <a:r>
              <a:rPr lang="en-US" altLang="en-US" sz="2400" b="1" smtClean="0"/>
              <a:t/>
            </a:r>
            <a:br>
              <a:rPr lang="en-US" altLang="en-US" sz="2400" b="1" smtClean="0"/>
            </a:br>
            <a:r>
              <a:rPr lang="en-US" altLang="en-US" sz="2400" b="1" smtClean="0"/>
              <a:t>                              n</a:t>
            </a:r>
            <a:r>
              <a:rPr lang="en-US" altLang="en-US" sz="2400" b="1" baseline="-25000" smtClean="0"/>
              <a:t>1</a:t>
            </a:r>
            <a:r>
              <a:rPr lang="en-US" altLang="en-US" sz="2400" b="1" smtClean="0"/>
              <a:t> ≤ 0.10N</a:t>
            </a:r>
            <a:r>
              <a:rPr lang="en-US" altLang="en-US" sz="2400" b="1" baseline="-25000" smtClean="0"/>
              <a:t>1</a:t>
            </a:r>
            <a:r>
              <a:rPr lang="en-US" altLang="en-US" sz="2400" b="1" smtClean="0"/>
              <a:t> and n</a:t>
            </a:r>
            <a:r>
              <a:rPr lang="en-US" altLang="en-US" sz="2400" b="1" baseline="-25000" smtClean="0"/>
              <a:t>2</a:t>
            </a:r>
            <a:r>
              <a:rPr lang="en-US" altLang="en-US" sz="2400" b="1" smtClean="0"/>
              <a:t> ≤ 0.10N</a:t>
            </a:r>
            <a:r>
              <a:rPr lang="en-US" altLang="en-US" sz="2400" b="1" baseline="-25000" smtClean="0"/>
              <a:t>2</a:t>
            </a:r>
            <a:r>
              <a:rPr lang="en-US" altLang="en-US" sz="2400" b="1" smtClean="0"/>
              <a:t>;  </a:t>
            </a:r>
          </a:p>
          <a:p>
            <a:pPr marL="457200" indent="-457200" eaLnBrk="1" hangingPunct="1"/>
            <a:endParaRPr lang="en-US" altLang="en-US" sz="2400" b="1" smtClean="0"/>
          </a:p>
          <a:p>
            <a:pPr marL="457200" indent="-457200" eaLnBrk="1" hangingPunct="1"/>
            <a:r>
              <a:rPr lang="en-US" altLang="en-US" sz="2400" b="1" smtClean="0"/>
              <a:t>Normality:    n</a:t>
            </a:r>
            <a:r>
              <a:rPr lang="en-US" altLang="en-US" sz="2400" b="1" baseline="-25000" smtClean="0"/>
              <a:t>1</a:t>
            </a:r>
            <a:r>
              <a:rPr lang="en-US" altLang="en-US" sz="2400" b="1" smtClean="0"/>
              <a:t>p</a:t>
            </a:r>
            <a:r>
              <a:rPr lang="en-US" altLang="en-US" sz="2400" b="1" baseline="-25000" smtClean="0"/>
              <a:t>1</a:t>
            </a:r>
            <a:r>
              <a:rPr lang="en-US" altLang="en-US" sz="2400" b="1" smtClean="0"/>
              <a:t> ≥ 10 and n</a:t>
            </a:r>
            <a:r>
              <a:rPr lang="en-US" altLang="en-US" sz="2400" b="1" baseline="-25000" smtClean="0"/>
              <a:t>1</a:t>
            </a:r>
            <a:r>
              <a:rPr lang="en-US" altLang="en-US" sz="2400" b="1" smtClean="0"/>
              <a:t>(1-p</a:t>
            </a:r>
            <a:r>
              <a:rPr lang="en-US" altLang="en-US" sz="2400" b="1" baseline="-25000" smtClean="0"/>
              <a:t>1</a:t>
            </a:r>
            <a:r>
              <a:rPr lang="en-US" altLang="en-US" sz="2400" b="1" smtClean="0"/>
              <a:t>) ≥ 10 </a:t>
            </a:r>
            <a:br>
              <a:rPr lang="en-US" altLang="en-US" sz="2400" b="1" smtClean="0"/>
            </a:br>
            <a:r>
              <a:rPr lang="en-US" altLang="en-US" sz="2400" b="1" smtClean="0"/>
              <a:t>                      n</a:t>
            </a:r>
            <a:r>
              <a:rPr lang="en-US" altLang="en-US" sz="2400" b="1" baseline="-25000" smtClean="0"/>
              <a:t>2</a:t>
            </a:r>
            <a:r>
              <a:rPr lang="en-US" altLang="en-US" sz="2400" b="1" smtClean="0"/>
              <a:t>p</a:t>
            </a:r>
            <a:r>
              <a:rPr lang="en-US" altLang="en-US" sz="2400" b="1" baseline="-25000" smtClean="0"/>
              <a:t>2</a:t>
            </a:r>
            <a:r>
              <a:rPr lang="en-US" altLang="en-US" sz="2400" b="1" smtClean="0"/>
              <a:t> ≥ 10 and n</a:t>
            </a:r>
            <a:r>
              <a:rPr lang="en-US" altLang="en-US" sz="2400" b="1" baseline="-25000" smtClean="0"/>
              <a:t>2</a:t>
            </a:r>
            <a:r>
              <a:rPr lang="en-US" altLang="en-US" sz="2400" b="1" smtClean="0"/>
              <a:t>(1-p</a:t>
            </a:r>
            <a:r>
              <a:rPr lang="en-US" altLang="en-US" sz="2400" b="1" baseline="-25000" smtClean="0"/>
              <a:t>2</a:t>
            </a:r>
            <a:r>
              <a:rPr lang="en-US" altLang="en-US" sz="2400" b="1" smtClean="0"/>
              <a:t>) ≥ 10</a:t>
            </a:r>
            <a:r>
              <a:rPr lang="en-US" altLang="en-US" sz="2400" b="1" smtClean="0">
                <a:solidFill>
                  <a:srgbClr val="FFFF00"/>
                </a:solidFill>
              </a:rPr>
              <a:t/>
            </a:r>
            <a:br>
              <a:rPr lang="en-US" altLang="en-US" sz="2400" b="1" smtClean="0">
                <a:solidFill>
                  <a:srgbClr val="FFFF00"/>
                </a:solidFill>
              </a:rPr>
            </a:br>
            <a:r>
              <a:rPr lang="en-US" altLang="en-US" sz="2400" b="1" smtClean="0">
                <a:solidFill>
                  <a:srgbClr val="FFFF00"/>
                </a:solidFill>
              </a:rPr>
              <a:t/>
            </a:r>
            <a:br>
              <a:rPr lang="en-US" altLang="en-US" sz="2400" b="1" smtClean="0">
                <a:solidFill>
                  <a:srgbClr val="FFFF00"/>
                </a:solidFill>
              </a:rPr>
            </a:br>
            <a:r>
              <a:rPr lang="en-US" altLang="en-US" sz="2400" b="1" smtClean="0">
                <a:solidFill>
                  <a:srgbClr val="FFC000"/>
                </a:solidFill>
              </a:rPr>
              <a:t>(note:  some books use 5 instead of 10)</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11125"/>
            <a:ext cx="8229600" cy="792163"/>
          </a:xfrm>
        </p:spPr>
        <p:txBody>
          <a:bodyPr/>
          <a:lstStyle/>
          <a:p>
            <a:r>
              <a:rPr lang="en-US" altLang="en-US" sz="3600" b="1" smtClean="0"/>
              <a:t>Confidence Intervals</a:t>
            </a:r>
          </a:p>
        </p:txBody>
      </p:sp>
      <p:grpSp>
        <p:nvGrpSpPr>
          <p:cNvPr id="8195" name="Group 9"/>
          <p:cNvGrpSpPr>
            <a:grpSpLocks/>
          </p:cNvGrpSpPr>
          <p:nvPr/>
        </p:nvGrpSpPr>
        <p:grpSpPr bwMode="auto">
          <a:xfrm>
            <a:off x="415925" y="935038"/>
            <a:ext cx="7843838" cy="5692775"/>
            <a:chOff x="497526" y="2946400"/>
            <a:chExt cx="7843838" cy="5689772"/>
          </a:xfrm>
        </p:grpSpPr>
        <p:sp>
          <p:nvSpPr>
            <p:cNvPr id="5" name="TextBox 4"/>
            <p:cNvSpPr txBox="1"/>
            <p:nvPr/>
          </p:nvSpPr>
          <p:spPr bwMode="auto">
            <a:xfrm>
              <a:off x="497526" y="3284359"/>
              <a:ext cx="7843838" cy="5351813"/>
            </a:xfrm>
            <a:prstGeom prst="rect">
              <a:avLst/>
            </a:prstGeom>
            <a:solidFill>
              <a:srgbClr val="FAEDB8"/>
            </a:solidFill>
          </p:spPr>
          <p:style>
            <a:lnRef idx="1">
              <a:schemeClr val="accent5"/>
            </a:lnRef>
            <a:fillRef idx="2">
              <a:schemeClr val="accent5"/>
            </a:fillRef>
            <a:effectRef idx="1">
              <a:schemeClr val="accent5"/>
            </a:effectRef>
            <a:fontRef idx="minor">
              <a:schemeClr val="dk1"/>
            </a:fontRef>
          </p:style>
          <p:txBody>
            <a:bodyPr>
              <a:spAutoFit/>
            </a:bodyPr>
            <a:lstStyle/>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p:txBody>
        </p:sp>
        <p:sp>
          <p:nvSpPr>
            <p:cNvPr id="6" name="TextBox 5"/>
            <p:cNvSpPr txBox="1"/>
            <p:nvPr/>
          </p:nvSpPr>
          <p:spPr bwMode="auto">
            <a:xfrm>
              <a:off x="621353" y="2946400"/>
              <a:ext cx="7515223" cy="338401"/>
            </a:xfrm>
            <a:prstGeom prst="rect">
              <a:avLst/>
            </a:prstGeom>
            <a:solidFill>
              <a:schemeClr val="tx2"/>
            </a:solidFill>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en-US" sz="1600" b="1" dirty="0">
                  <a:solidFill>
                    <a:srgbClr val="C00000"/>
                  </a:solidFill>
                  <a:ea typeface="ＭＳ Ｐゴシック" charset="-128"/>
                  <a:cs typeface="ＭＳ Ｐゴシック" charset="-128"/>
                </a:rPr>
                <a:t>Two-Sample </a:t>
              </a:r>
              <a:r>
                <a:rPr lang="en-US" sz="1600" b="1" i="1" dirty="0" err="1">
                  <a:solidFill>
                    <a:srgbClr val="C00000"/>
                  </a:solidFill>
                  <a:ea typeface="ＭＳ Ｐゴシック" charset="-128"/>
                  <a:cs typeface="ＭＳ Ｐゴシック" charset="-128"/>
                </a:rPr>
                <a:t>z</a:t>
              </a:r>
              <a:r>
                <a:rPr lang="en-US" sz="1600" b="1" i="1" dirty="0">
                  <a:solidFill>
                    <a:srgbClr val="C00000"/>
                  </a:solidFill>
                  <a:ea typeface="ＭＳ Ｐゴシック" charset="-128"/>
                  <a:cs typeface="ＭＳ Ｐゴシック" charset="-128"/>
                </a:rPr>
                <a:t> </a:t>
              </a:r>
              <a:r>
                <a:rPr lang="en-US" sz="1600" b="1" dirty="0">
                  <a:solidFill>
                    <a:srgbClr val="C00000"/>
                  </a:solidFill>
                  <a:ea typeface="ＭＳ Ｐゴシック" charset="-128"/>
                  <a:cs typeface="ＭＳ Ｐゴシック" charset="-128"/>
                </a:rPr>
                <a:t>Interval for a Difference Between Proportions</a:t>
              </a:r>
            </a:p>
          </p:txBody>
        </p:sp>
      </p:grpSp>
      <p:graphicFrame>
        <p:nvGraphicFramePr>
          <p:cNvPr id="8196" name="Object 4"/>
          <p:cNvGraphicFramePr>
            <a:graphicFrameLocks noChangeAspect="1"/>
          </p:cNvGraphicFramePr>
          <p:nvPr/>
        </p:nvGraphicFramePr>
        <p:xfrm>
          <a:off x="709613" y="3813175"/>
          <a:ext cx="6919912" cy="817563"/>
        </p:xfrm>
        <a:graphic>
          <a:graphicData uri="http://schemas.openxmlformats.org/presentationml/2006/ole">
            <mc:AlternateContent xmlns:mc="http://schemas.openxmlformats.org/markup-compatibility/2006">
              <mc:Choice xmlns:v="urn:schemas-microsoft-com:vml" Requires="v">
                <p:oleObj spid="_x0000_s8210" name="Equation" r:id="rId3" imgW="4737100" imgH="558800" progId="Equation.3">
                  <p:embed/>
                </p:oleObj>
              </mc:Choice>
              <mc:Fallback>
                <p:oleObj name="Equation" r:id="rId3" imgW="4737100" imgH="5588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613" y="3813175"/>
                        <a:ext cx="6919912" cy="817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197" name="Object 5"/>
          <p:cNvGraphicFramePr>
            <a:graphicFrameLocks noChangeAspect="1"/>
          </p:cNvGraphicFramePr>
          <p:nvPr/>
        </p:nvGraphicFramePr>
        <p:xfrm>
          <a:off x="709613" y="1506538"/>
          <a:ext cx="6865937" cy="2101850"/>
        </p:xfrm>
        <a:graphic>
          <a:graphicData uri="http://schemas.openxmlformats.org/presentationml/2006/ole">
            <mc:AlternateContent xmlns:mc="http://schemas.openxmlformats.org/markup-compatibility/2006">
              <mc:Choice xmlns:v="urn:schemas-microsoft-com:vml" Requires="v">
                <p:oleObj spid="_x0000_s8211" name="Equation" r:id="rId5" imgW="4914900" imgH="1511300" progId="Equation.3">
                  <p:embed/>
                </p:oleObj>
              </mc:Choice>
              <mc:Fallback>
                <p:oleObj name="Equation" r:id="rId5" imgW="4914900" imgH="15113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9613" y="1506538"/>
                        <a:ext cx="6865937" cy="2101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198" name="Object 6"/>
          <p:cNvGraphicFramePr>
            <a:graphicFrameLocks noChangeAspect="1"/>
          </p:cNvGraphicFramePr>
          <p:nvPr/>
        </p:nvGraphicFramePr>
        <p:xfrm>
          <a:off x="696913" y="5986463"/>
          <a:ext cx="6826250" cy="534987"/>
        </p:xfrm>
        <a:graphic>
          <a:graphicData uri="http://schemas.openxmlformats.org/presentationml/2006/ole">
            <mc:AlternateContent xmlns:mc="http://schemas.openxmlformats.org/markup-compatibility/2006">
              <mc:Choice xmlns:v="urn:schemas-microsoft-com:vml" Requires="v">
                <p:oleObj spid="_x0000_s8212" name="Equation" r:id="rId7" imgW="4673600" imgH="368300" progId="Equation.3">
                  <p:embed/>
                </p:oleObj>
              </mc:Choice>
              <mc:Fallback>
                <p:oleObj name="Equation" r:id="rId7" imgW="4673600" imgH="36830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6913" y="5986463"/>
                        <a:ext cx="6826250" cy="534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199" name="TextBox 2"/>
          <p:cNvSpPr txBox="1">
            <a:spLocks noChangeArrowheads="1"/>
          </p:cNvSpPr>
          <p:nvPr/>
        </p:nvSpPr>
        <p:spPr bwMode="auto">
          <a:xfrm>
            <a:off x="674688" y="4683125"/>
            <a:ext cx="7369175"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solidFill>
                  <a:schemeClr val="bg1"/>
                </a:solidFill>
              </a:rPr>
              <a:t>Independent:  </a:t>
            </a:r>
            <a:r>
              <a:rPr lang="en-US" altLang="en-US" sz="1600">
                <a:solidFill>
                  <a:srgbClr val="C00000"/>
                </a:solidFill>
              </a:rPr>
              <a:t>Both the samples or groups themselves and the individual observations in each sample or group are independent</a:t>
            </a:r>
            <a:r>
              <a:rPr lang="en-US" altLang="en-US" sz="1600">
                <a:solidFill>
                  <a:schemeClr val="bg1"/>
                </a:solidFill>
              </a:rPr>
              <a:t>.  When sampling without replacement, check that the two populations are a least 10 times as large as the corresponding samples (the 10% condition).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3"/>
          <p:cNvSpPr txBox="1">
            <a:spLocks noChangeArrowheads="1"/>
          </p:cNvSpPr>
          <p:nvPr/>
        </p:nvSpPr>
        <p:spPr bwMode="auto">
          <a:xfrm>
            <a:off x="771525" y="1905000"/>
            <a:ext cx="7561263"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2400" b="1">
              <a:latin typeface="Times New Roman" pitchFamily="18" charset="0"/>
            </a:endParaRPr>
          </a:p>
          <a:p>
            <a:pPr eaLnBrk="1" hangingPunct="1">
              <a:spcBef>
                <a:spcPct val="0"/>
              </a:spcBef>
              <a:buFontTx/>
              <a:buNone/>
            </a:pPr>
            <a:r>
              <a:rPr lang="en-US" altLang="en-US" sz="2400" b="1">
                <a:latin typeface="Times New Roman" pitchFamily="18" charset="0"/>
              </a:rPr>
              <a:t>Lower Bound:                         </a:t>
            </a:r>
            <a:r>
              <a:rPr lang="en-US" altLang="en-US" sz="2400" b="1">
                <a:latin typeface="Times New Roman" pitchFamily="18" charset="0"/>
                <a:cs typeface="Times New Roman" pitchFamily="18" charset="0"/>
              </a:rPr>
              <a:t>                  </a:t>
            </a:r>
          </a:p>
          <a:p>
            <a:pPr eaLnBrk="1" hangingPunct="1">
              <a:spcBef>
                <a:spcPct val="0"/>
              </a:spcBef>
              <a:buFontTx/>
              <a:buNone/>
            </a:pPr>
            <a:endParaRPr lang="en-US" altLang="en-US" sz="2400" b="1">
              <a:latin typeface="Times New Roman" pitchFamily="18" charset="0"/>
              <a:cs typeface="Times New Roman" pitchFamily="18" charset="0"/>
            </a:endParaRPr>
          </a:p>
          <a:p>
            <a:pPr eaLnBrk="1" hangingPunct="1">
              <a:spcBef>
                <a:spcPct val="0"/>
              </a:spcBef>
              <a:buFontTx/>
              <a:buNone/>
            </a:pPr>
            <a:endParaRPr lang="en-US" altLang="en-US" sz="2400" b="1">
              <a:latin typeface="Times New Roman" pitchFamily="18" charset="0"/>
              <a:cs typeface="Times New Roman" pitchFamily="18" charset="0"/>
            </a:endParaRPr>
          </a:p>
          <a:p>
            <a:pPr eaLnBrk="1" hangingPunct="1">
              <a:spcBef>
                <a:spcPct val="0"/>
              </a:spcBef>
              <a:buFontTx/>
              <a:buNone/>
            </a:pPr>
            <a:endParaRPr lang="en-US" altLang="en-US" sz="2400" b="1">
              <a:latin typeface="Times New Roman" pitchFamily="18" charset="0"/>
              <a:cs typeface="Times New Roman" pitchFamily="18" charset="0"/>
            </a:endParaRPr>
          </a:p>
          <a:p>
            <a:pPr eaLnBrk="1" hangingPunct="1">
              <a:spcBef>
                <a:spcPct val="0"/>
              </a:spcBef>
              <a:buFontTx/>
              <a:buNone/>
            </a:pPr>
            <a:r>
              <a:rPr lang="en-US" altLang="en-US" sz="2400" b="1">
                <a:latin typeface="Times New Roman" pitchFamily="18" charset="0"/>
              </a:rPr>
              <a:t>Upper Bound:</a:t>
            </a:r>
            <a:endParaRPr lang="en-US" altLang="en-US" sz="2400" b="1">
              <a:latin typeface="Times New Roman" pitchFamily="18" charset="0"/>
              <a:cs typeface="Times New Roman" pitchFamily="18" charset="0"/>
            </a:endParaRPr>
          </a:p>
          <a:p>
            <a:pPr eaLnBrk="1" hangingPunct="1">
              <a:spcBef>
                <a:spcPct val="0"/>
              </a:spcBef>
              <a:buFontTx/>
              <a:buNone/>
            </a:pPr>
            <a:endParaRPr lang="en-US" altLang="en-US" sz="2400" b="1">
              <a:latin typeface="Times New Roman" pitchFamily="18" charset="0"/>
              <a:cs typeface="Times New Roman" pitchFamily="18" charset="0"/>
            </a:endParaRPr>
          </a:p>
          <a:p>
            <a:pPr eaLnBrk="1" hangingPunct="1">
              <a:spcBef>
                <a:spcPct val="0"/>
              </a:spcBef>
              <a:buFontTx/>
              <a:buNone/>
            </a:pPr>
            <a:endParaRPr lang="en-US" altLang="en-US" sz="2400" b="1">
              <a:latin typeface="Times New Roman" pitchFamily="18" charset="0"/>
              <a:cs typeface="Times New Roman" pitchFamily="18" charset="0"/>
            </a:endParaRPr>
          </a:p>
          <a:p>
            <a:pPr eaLnBrk="1" hangingPunct="1">
              <a:spcBef>
                <a:spcPct val="0"/>
              </a:spcBef>
              <a:buFontTx/>
              <a:buNone/>
            </a:pPr>
            <a:endParaRPr lang="en-US" altLang="en-US" sz="2400" b="1">
              <a:latin typeface="Times New Roman" pitchFamily="18" charset="0"/>
              <a:cs typeface="Times New Roman" pitchFamily="18" charset="0"/>
            </a:endParaRPr>
          </a:p>
          <a:p>
            <a:pPr eaLnBrk="1" hangingPunct="1">
              <a:lnSpc>
                <a:spcPct val="120000"/>
              </a:lnSpc>
              <a:spcBef>
                <a:spcPct val="0"/>
              </a:spcBef>
              <a:buFontTx/>
              <a:buNone/>
            </a:pPr>
            <a:r>
              <a:rPr lang="en-US" altLang="en-US" sz="2000" b="1" baseline="-25000">
                <a:latin typeface="Times New Roman" pitchFamily="18" charset="0"/>
                <a:cs typeface="Arial" charset="0"/>
              </a:rPr>
              <a:t> </a:t>
            </a:r>
          </a:p>
          <a:p>
            <a:pPr eaLnBrk="1" hangingPunct="1">
              <a:lnSpc>
                <a:spcPct val="120000"/>
              </a:lnSpc>
              <a:spcBef>
                <a:spcPct val="0"/>
              </a:spcBef>
              <a:buFontTx/>
              <a:buNone/>
            </a:pPr>
            <a:r>
              <a:rPr lang="en-US" altLang="en-US" sz="2000" b="1">
                <a:latin typeface="Times New Roman" pitchFamily="18" charset="0"/>
                <a:cs typeface="Arial" charset="0"/>
              </a:rPr>
              <a:t>p</a:t>
            </a:r>
            <a:r>
              <a:rPr lang="en-US" altLang="en-US" sz="2000" b="1" baseline="-25000">
                <a:latin typeface="Times New Roman" pitchFamily="18" charset="0"/>
                <a:cs typeface="Arial" charset="0"/>
              </a:rPr>
              <a:t>1</a:t>
            </a:r>
            <a:r>
              <a:rPr lang="en-US" altLang="en-US" sz="2000" b="1">
                <a:latin typeface="Times New Roman" pitchFamily="18" charset="0"/>
                <a:cs typeface="Arial" charset="0"/>
              </a:rPr>
              <a:t> and p</a:t>
            </a:r>
            <a:r>
              <a:rPr lang="en-US" altLang="en-US" sz="2000" b="1" baseline="-25000">
                <a:latin typeface="Times New Roman" pitchFamily="18" charset="0"/>
                <a:cs typeface="Arial" charset="0"/>
              </a:rPr>
              <a:t>2</a:t>
            </a:r>
            <a:r>
              <a:rPr lang="en-US" altLang="en-US" sz="2000" b="1">
                <a:latin typeface="Times New Roman" pitchFamily="18" charset="0"/>
                <a:cs typeface="Arial" charset="0"/>
              </a:rPr>
              <a:t> are the sample proportions of the two samples</a:t>
            </a:r>
          </a:p>
          <a:p>
            <a:pPr eaLnBrk="1" hangingPunct="1">
              <a:spcBef>
                <a:spcPct val="0"/>
              </a:spcBef>
              <a:buFontTx/>
              <a:buNone/>
            </a:pPr>
            <a:endParaRPr lang="en-US" altLang="en-US" sz="2000" b="1">
              <a:latin typeface="Times New Roman" pitchFamily="18" charset="0"/>
              <a:cs typeface="Arial" charset="0"/>
            </a:endParaRPr>
          </a:p>
          <a:p>
            <a:pPr eaLnBrk="1" hangingPunct="1">
              <a:spcBef>
                <a:spcPct val="0"/>
              </a:spcBef>
              <a:buFontTx/>
              <a:buNone/>
            </a:pPr>
            <a:r>
              <a:rPr lang="en-US" altLang="en-US" sz="2000" b="1">
                <a:latin typeface="Times New Roman" pitchFamily="18" charset="0"/>
                <a:cs typeface="Arial" charset="0"/>
              </a:rPr>
              <a:t>Note:  the same requirements hold as for the hypothesis testing</a:t>
            </a:r>
          </a:p>
        </p:txBody>
      </p:sp>
      <p:sp>
        <p:nvSpPr>
          <p:cNvPr id="9219" name="Text Box 4"/>
          <p:cNvSpPr txBox="1">
            <a:spLocks noChangeArrowheads="1"/>
          </p:cNvSpPr>
          <p:nvPr/>
        </p:nvSpPr>
        <p:spPr bwMode="auto">
          <a:xfrm>
            <a:off x="2827338" y="2230438"/>
            <a:ext cx="2263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b="1">
                <a:latin typeface="Times New Roman" pitchFamily="18" charset="0"/>
              </a:rPr>
              <a:t>(p</a:t>
            </a:r>
            <a:r>
              <a:rPr lang="en-US" altLang="en-US" sz="2400" b="1" baseline="-25000">
                <a:latin typeface="Times New Roman" pitchFamily="18" charset="0"/>
              </a:rPr>
              <a:t>1</a:t>
            </a:r>
            <a:r>
              <a:rPr lang="en-US" altLang="en-US" sz="2400" b="1">
                <a:latin typeface="Times New Roman" pitchFamily="18" charset="0"/>
              </a:rPr>
              <a:t> – p</a:t>
            </a:r>
            <a:r>
              <a:rPr lang="en-US" altLang="en-US" sz="2400" b="1" baseline="-25000">
                <a:latin typeface="Times New Roman" pitchFamily="18" charset="0"/>
              </a:rPr>
              <a:t>2</a:t>
            </a:r>
            <a:r>
              <a:rPr lang="en-US" altLang="en-US" sz="2400" b="1">
                <a:latin typeface="Times New Roman" pitchFamily="18" charset="0"/>
              </a:rPr>
              <a:t>)  – z</a:t>
            </a:r>
            <a:r>
              <a:rPr lang="el-GR" altLang="en-US" sz="2400" b="1" baseline="-25000">
                <a:latin typeface="Times New Roman" pitchFamily="18" charset="0"/>
                <a:cs typeface="Arial" charset="0"/>
              </a:rPr>
              <a:t>α</a:t>
            </a:r>
            <a:r>
              <a:rPr lang="en-US" altLang="en-US" sz="2400" b="1" baseline="-25000">
                <a:latin typeface="Times New Roman" pitchFamily="18" charset="0"/>
                <a:cs typeface="Arial" charset="0"/>
              </a:rPr>
              <a:t>/2</a:t>
            </a:r>
            <a:r>
              <a:rPr lang="en-US" altLang="en-US" sz="2400" b="1">
                <a:latin typeface="Times New Roman" pitchFamily="18" charset="0"/>
                <a:cs typeface="Arial" charset="0"/>
              </a:rPr>
              <a:t> · </a:t>
            </a:r>
            <a:endParaRPr lang="en-US" altLang="en-US" sz="2400" b="1">
              <a:latin typeface="Times New Roman" pitchFamily="18" charset="0"/>
              <a:cs typeface="Times New Roman" pitchFamily="18" charset="0"/>
            </a:endParaRPr>
          </a:p>
        </p:txBody>
      </p:sp>
      <p:sp>
        <p:nvSpPr>
          <p:cNvPr id="9220" name="Text Box 5"/>
          <p:cNvSpPr txBox="1">
            <a:spLocks noChangeArrowheads="1"/>
          </p:cNvSpPr>
          <p:nvPr/>
        </p:nvSpPr>
        <p:spPr bwMode="auto">
          <a:xfrm>
            <a:off x="2805113" y="3736975"/>
            <a:ext cx="2284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b="1">
                <a:latin typeface="Times New Roman" pitchFamily="18" charset="0"/>
              </a:rPr>
              <a:t>(p</a:t>
            </a:r>
            <a:r>
              <a:rPr lang="en-US" altLang="en-US" sz="2400" b="1" baseline="-25000">
                <a:latin typeface="Times New Roman" pitchFamily="18" charset="0"/>
              </a:rPr>
              <a:t>1</a:t>
            </a:r>
            <a:r>
              <a:rPr lang="en-US" altLang="en-US" sz="2400" b="1">
                <a:latin typeface="Times New Roman" pitchFamily="18" charset="0"/>
              </a:rPr>
              <a:t> – p</a:t>
            </a:r>
            <a:r>
              <a:rPr lang="en-US" altLang="en-US" sz="2400" b="1" baseline="-25000">
                <a:latin typeface="Times New Roman" pitchFamily="18" charset="0"/>
              </a:rPr>
              <a:t>2</a:t>
            </a:r>
            <a:r>
              <a:rPr lang="en-US" altLang="en-US" sz="2400" b="1">
                <a:latin typeface="Times New Roman" pitchFamily="18" charset="0"/>
              </a:rPr>
              <a:t>)  + z</a:t>
            </a:r>
            <a:r>
              <a:rPr lang="el-GR" altLang="en-US" sz="2400" b="1" baseline="-25000">
                <a:latin typeface="Times New Roman" pitchFamily="18" charset="0"/>
                <a:cs typeface="Arial" charset="0"/>
              </a:rPr>
              <a:t>α</a:t>
            </a:r>
            <a:r>
              <a:rPr lang="en-US" altLang="en-US" sz="2400" b="1" baseline="-25000">
                <a:latin typeface="Times New Roman" pitchFamily="18" charset="0"/>
                <a:cs typeface="Arial" charset="0"/>
              </a:rPr>
              <a:t>/2</a:t>
            </a:r>
            <a:r>
              <a:rPr lang="en-US" altLang="en-US" sz="2400" b="1">
                <a:latin typeface="Times New Roman" pitchFamily="18" charset="0"/>
                <a:cs typeface="Arial" charset="0"/>
              </a:rPr>
              <a:t> · </a:t>
            </a:r>
            <a:endParaRPr lang="en-US" altLang="en-US" sz="2400" b="1">
              <a:latin typeface="Times New Roman" pitchFamily="18" charset="0"/>
              <a:cs typeface="Times New Roman" pitchFamily="18" charset="0"/>
            </a:endParaRPr>
          </a:p>
        </p:txBody>
      </p:sp>
      <p:sp>
        <p:nvSpPr>
          <p:cNvPr id="9221" name="Freeform 7"/>
          <p:cNvSpPr>
            <a:spLocks/>
          </p:cNvSpPr>
          <p:nvPr/>
        </p:nvSpPr>
        <p:spPr bwMode="auto">
          <a:xfrm>
            <a:off x="4475163" y="2170113"/>
            <a:ext cx="4364037" cy="954087"/>
          </a:xfrm>
          <a:custGeom>
            <a:avLst/>
            <a:gdLst>
              <a:gd name="T0" fmla="*/ 0 w 507"/>
              <a:gd name="T1" fmla="*/ 2147483647 h 198"/>
              <a:gd name="T2" fmla="*/ 2147483647 w 507"/>
              <a:gd name="T3" fmla="*/ 2147483647 h 198"/>
              <a:gd name="T4" fmla="*/ 2147483647 w 507"/>
              <a:gd name="T5" fmla="*/ 0 h 198"/>
              <a:gd name="T6" fmla="*/ 2147483647 w 507"/>
              <a:gd name="T7" fmla="*/ 0 h 198"/>
              <a:gd name="T8" fmla="*/ 0 60000 65536"/>
              <a:gd name="T9" fmla="*/ 0 60000 65536"/>
              <a:gd name="T10" fmla="*/ 0 60000 65536"/>
              <a:gd name="T11" fmla="*/ 0 60000 65536"/>
              <a:gd name="T12" fmla="*/ 0 w 507"/>
              <a:gd name="T13" fmla="*/ 0 h 198"/>
              <a:gd name="T14" fmla="*/ 507 w 507"/>
              <a:gd name="T15" fmla="*/ 198 h 198"/>
            </a:gdLst>
            <a:ahLst/>
            <a:cxnLst>
              <a:cxn ang="T8">
                <a:pos x="T0" y="T1"/>
              </a:cxn>
              <a:cxn ang="T9">
                <a:pos x="T2" y="T3"/>
              </a:cxn>
              <a:cxn ang="T10">
                <a:pos x="T4" y="T5"/>
              </a:cxn>
              <a:cxn ang="T11">
                <a:pos x="T6" y="T7"/>
              </a:cxn>
            </a:cxnLst>
            <a:rect l="T12" t="T13" r="T14" b="T15"/>
            <a:pathLst>
              <a:path w="507" h="198">
                <a:moveTo>
                  <a:pt x="0" y="119"/>
                </a:moveTo>
                <a:lnTo>
                  <a:pt x="33" y="198"/>
                </a:lnTo>
                <a:lnTo>
                  <a:pt x="60" y="0"/>
                </a:lnTo>
                <a:lnTo>
                  <a:pt x="507" y="0"/>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22" name="Rectangle 9"/>
          <p:cNvSpPr>
            <a:spLocks noChangeArrowheads="1"/>
          </p:cNvSpPr>
          <p:nvPr/>
        </p:nvSpPr>
        <p:spPr bwMode="auto">
          <a:xfrm>
            <a:off x="4791075" y="2219325"/>
            <a:ext cx="4048125"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lnSpc>
                <a:spcPct val="80000"/>
              </a:lnSpc>
              <a:spcBef>
                <a:spcPct val="0"/>
              </a:spcBef>
              <a:buFontTx/>
              <a:buNone/>
            </a:pPr>
            <a:r>
              <a:rPr lang="en-US" altLang="en-US" sz="2400" b="1"/>
              <a:t>   p</a:t>
            </a:r>
            <a:r>
              <a:rPr lang="en-US" altLang="en-US" sz="2400" b="1" baseline="-25000"/>
              <a:t>1</a:t>
            </a:r>
            <a:r>
              <a:rPr lang="en-US" altLang="en-US" sz="2400" b="1"/>
              <a:t>(1 – p</a:t>
            </a:r>
            <a:r>
              <a:rPr lang="en-US" altLang="en-US" sz="2400" b="1" baseline="-25000"/>
              <a:t>1</a:t>
            </a:r>
            <a:r>
              <a:rPr lang="en-US" altLang="en-US" sz="2400" b="1"/>
              <a:t>)         p</a:t>
            </a:r>
            <a:r>
              <a:rPr lang="en-US" altLang="en-US" sz="2400" b="1" baseline="-25000"/>
              <a:t>2</a:t>
            </a:r>
            <a:r>
              <a:rPr lang="en-US" altLang="en-US" sz="2400" b="1"/>
              <a:t>(1 – p</a:t>
            </a:r>
            <a:r>
              <a:rPr lang="en-US" altLang="en-US" sz="2400" b="1" baseline="-25000"/>
              <a:t>2</a:t>
            </a:r>
            <a:r>
              <a:rPr lang="en-US" altLang="en-US" sz="2400" b="1"/>
              <a:t>)</a:t>
            </a:r>
            <a:r>
              <a:rPr lang="en-US" altLang="en-US" sz="2400" b="1" baseline="30000"/>
              <a:t/>
            </a:r>
            <a:br>
              <a:rPr lang="en-US" altLang="en-US" sz="2400" b="1" baseline="30000"/>
            </a:br>
            <a:r>
              <a:rPr lang="en-US" altLang="en-US" sz="2400" b="1"/>
              <a:t> ---------------   +  --------------</a:t>
            </a:r>
          </a:p>
          <a:p>
            <a:pPr eaLnBrk="1" hangingPunct="1">
              <a:lnSpc>
                <a:spcPct val="80000"/>
              </a:lnSpc>
              <a:spcBef>
                <a:spcPct val="0"/>
              </a:spcBef>
              <a:buFontTx/>
              <a:buNone/>
            </a:pPr>
            <a:r>
              <a:rPr lang="en-US" altLang="en-US" sz="2400" b="1"/>
              <a:t>         n</a:t>
            </a:r>
            <a:r>
              <a:rPr lang="en-US" altLang="en-US" sz="2400" b="1" baseline="-25000"/>
              <a:t>1</a:t>
            </a:r>
            <a:r>
              <a:rPr lang="en-US" altLang="en-US" sz="2400" b="1"/>
              <a:t>                     n</a:t>
            </a:r>
            <a:r>
              <a:rPr lang="en-US" altLang="en-US" sz="2400" b="1" baseline="-25000"/>
              <a:t>2</a:t>
            </a:r>
          </a:p>
        </p:txBody>
      </p:sp>
      <p:sp>
        <p:nvSpPr>
          <p:cNvPr id="9223" name="Freeform 10"/>
          <p:cNvSpPr>
            <a:spLocks/>
          </p:cNvSpPr>
          <p:nvPr/>
        </p:nvSpPr>
        <p:spPr bwMode="auto">
          <a:xfrm>
            <a:off x="5160963" y="2198688"/>
            <a:ext cx="42862" cy="46037"/>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24" name="Freeform 11"/>
          <p:cNvSpPr>
            <a:spLocks/>
          </p:cNvSpPr>
          <p:nvPr/>
        </p:nvSpPr>
        <p:spPr bwMode="auto">
          <a:xfrm>
            <a:off x="6137275" y="2198688"/>
            <a:ext cx="42863" cy="46037"/>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25" name="Freeform 12"/>
          <p:cNvSpPr>
            <a:spLocks/>
          </p:cNvSpPr>
          <p:nvPr/>
        </p:nvSpPr>
        <p:spPr bwMode="auto">
          <a:xfrm>
            <a:off x="7324725" y="2198688"/>
            <a:ext cx="42863" cy="46037"/>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26" name="Freeform 13"/>
          <p:cNvSpPr>
            <a:spLocks/>
          </p:cNvSpPr>
          <p:nvPr/>
        </p:nvSpPr>
        <p:spPr bwMode="auto">
          <a:xfrm>
            <a:off x="8194675" y="2198688"/>
            <a:ext cx="42863" cy="46037"/>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27" name="Freeform 14"/>
          <p:cNvSpPr>
            <a:spLocks/>
          </p:cNvSpPr>
          <p:nvPr/>
        </p:nvSpPr>
        <p:spPr bwMode="auto">
          <a:xfrm>
            <a:off x="941388" y="5529263"/>
            <a:ext cx="42862" cy="46037"/>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28" name="Freeform 15"/>
          <p:cNvSpPr>
            <a:spLocks/>
          </p:cNvSpPr>
          <p:nvPr/>
        </p:nvSpPr>
        <p:spPr bwMode="auto">
          <a:xfrm>
            <a:off x="1709738" y="5529263"/>
            <a:ext cx="42862" cy="46037"/>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29" name="Freeform 16"/>
          <p:cNvSpPr>
            <a:spLocks/>
          </p:cNvSpPr>
          <p:nvPr/>
        </p:nvSpPr>
        <p:spPr bwMode="auto">
          <a:xfrm>
            <a:off x="3041650" y="2347913"/>
            <a:ext cx="42863" cy="46037"/>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0" name="Freeform 17"/>
          <p:cNvSpPr>
            <a:spLocks/>
          </p:cNvSpPr>
          <p:nvPr/>
        </p:nvSpPr>
        <p:spPr bwMode="auto">
          <a:xfrm>
            <a:off x="3471863" y="2347913"/>
            <a:ext cx="42862" cy="46037"/>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1" name="Freeform 19"/>
          <p:cNvSpPr>
            <a:spLocks/>
          </p:cNvSpPr>
          <p:nvPr/>
        </p:nvSpPr>
        <p:spPr bwMode="auto">
          <a:xfrm>
            <a:off x="4614863" y="3667125"/>
            <a:ext cx="3919537" cy="981075"/>
          </a:xfrm>
          <a:custGeom>
            <a:avLst/>
            <a:gdLst>
              <a:gd name="T0" fmla="*/ 0 w 507"/>
              <a:gd name="T1" fmla="*/ 2147483647 h 198"/>
              <a:gd name="T2" fmla="*/ 2147483647 w 507"/>
              <a:gd name="T3" fmla="*/ 2147483647 h 198"/>
              <a:gd name="T4" fmla="*/ 2147483647 w 507"/>
              <a:gd name="T5" fmla="*/ 0 h 198"/>
              <a:gd name="T6" fmla="*/ 2147483647 w 507"/>
              <a:gd name="T7" fmla="*/ 0 h 198"/>
              <a:gd name="T8" fmla="*/ 0 60000 65536"/>
              <a:gd name="T9" fmla="*/ 0 60000 65536"/>
              <a:gd name="T10" fmla="*/ 0 60000 65536"/>
              <a:gd name="T11" fmla="*/ 0 60000 65536"/>
              <a:gd name="T12" fmla="*/ 0 w 507"/>
              <a:gd name="T13" fmla="*/ 0 h 198"/>
              <a:gd name="T14" fmla="*/ 507 w 507"/>
              <a:gd name="T15" fmla="*/ 198 h 198"/>
            </a:gdLst>
            <a:ahLst/>
            <a:cxnLst>
              <a:cxn ang="T8">
                <a:pos x="T0" y="T1"/>
              </a:cxn>
              <a:cxn ang="T9">
                <a:pos x="T2" y="T3"/>
              </a:cxn>
              <a:cxn ang="T10">
                <a:pos x="T4" y="T5"/>
              </a:cxn>
              <a:cxn ang="T11">
                <a:pos x="T6" y="T7"/>
              </a:cxn>
            </a:cxnLst>
            <a:rect l="T12" t="T13" r="T14" b="T15"/>
            <a:pathLst>
              <a:path w="507" h="198">
                <a:moveTo>
                  <a:pt x="0" y="119"/>
                </a:moveTo>
                <a:lnTo>
                  <a:pt x="33" y="198"/>
                </a:lnTo>
                <a:lnTo>
                  <a:pt x="60" y="0"/>
                </a:lnTo>
                <a:lnTo>
                  <a:pt x="507" y="0"/>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2" name="Rectangle 21"/>
          <p:cNvSpPr>
            <a:spLocks noChangeArrowheads="1"/>
          </p:cNvSpPr>
          <p:nvPr/>
        </p:nvSpPr>
        <p:spPr bwMode="auto">
          <a:xfrm>
            <a:off x="4843463" y="3716338"/>
            <a:ext cx="4071937"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lnSpc>
                <a:spcPct val="80000"/>
              </a:lnSpc>
              <a:spcBef>
                <a:spcPct val="0"/>
              </a:spcBef>
              <a:buFontTx/>
              <a:buNone/>
            </a:pPr>
            <a:r>
              <a:rPr lang="en-US" altLang="en-US" sz="2400" b="1"/>
              <a:t>   p</a:t>
            </a:r>
            <a:r>
              <a:rPr lang="en-US" altLang="en-US" sz="2400" b="1" baseline="-25000"/>
              <a:t>1</a:t>
            </a:r>
            <a:r>
              <a:rPr lang="en-US" altLang="en-US" sz="2400" b="1"/>
              <a:t>(1 – p</a:t>
            </a:r>
            <a:r>
              <a:rPr lang="en-US" altLang="en-US" sz="2400" b="1" baseline="-25000"/>
              <a:t>1</a:t>
            </a:r>
            <a:r>
              <a:rPr lang="en-US" altLang="en-US" sz="2400" b="1"/>
              <a:t>)         p</a:t>
            </a:r>
            <a:r>
              <a:rPr lang="en-US" altLang="en-US" sz="2400" b="1" baseline="-25000"/>
              <a:t>2</a:t>
            </a:r>
            <a:r>
              <a:rPr lang="en-US" altLang="en-US" sz="2400" b="1"/>
              <a:t>(1 – p</a:t>
            </a:r>
            <a:r>
              <a:rPr lang="en-US" altLang="en-US" sz="2400" b="1" baseline="-25000"/>
              <a:t>2</a:t>
            </a:r>
            <a:r>
              <a:rPr lang="en-US" altLang="en-US" sz="2400" b="1"/>
              <a:t>)</a:t>
            </a:r>
            <a:r>
              <a:rPr lang="en-US" altLang="en-US" sz="2400" b="1" baseline="30000"/>
              <a:t/>
            </a:r>
            <a:br>
              <a:rPr lang="en-US" altLang="en-US" sz="2400" b="1" baseline="30000"/>
            </a:br>
            <a:r>
              <a:rPr lang="en-US" altLang="en-US" sz="2400" b="1"/>
              <a:t> ---------------   +  --------------</a:t>
            </a:r>
          </a:p>
          <a:p>
            <a:pPr eaLnBrk="1" hangingPunct="1">
              <a:lnSpc>
                <a:spcPct val="80000"/>
              </a:lnSpc>
              <a:spcBef>
                <a:spcPct val="0"/>
              </a:spcBef>
              <a:buFontTx/>
              <a:buNone/>
            </a:pPr>
            <a:r>
              <a:rPr lang="en-US" altLang="en-US" sz="2400" b="1"/>
              <a:t>         n</a:t>
            </a:r>
            <a:r>
              <a:rPr lang="en-US" altLang="en-US" sz="2400" b="1" baseline="-25000"/>
              <a:t>1</a:t>
            </a:r>
            <a:r>
              <a:rPr lang="en-US" altLang="en-US" sz="2400" b="1"/>
              <a:t>                     n</a:t>
            </a:r>
            <a:r>
              <a:rPr lang="en-US" altLang="en-US" sz="2400" b="1" baseline="-25000"/>
              <a:t>2</a:t>
            </a:r>
          </a:p>
        </p:txBody>
      </p:sp>
      <p:sp>
        <p:nvSpPr>
          <p:cNvPr id="9233" name="Freeform 22"/>
          <p:cNvSpPr>
            <a:spLocks/>
          </p:cNvSpPr>
          <p:nvPr/>
        </p:nvSpPr>
        <p:spPr bwMode="auto">
          <a:xfrm>
            <a:off x="5257800" y="3695700"/>
            <a:ext cx="42863" cy="46038"/>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4" name="Freeform 23"/>
          <p:cNvSpPr>
            <a:spLocks/>
          </p:cNvSpPr>
          <p:nvPr/>
        </p:nvSpPr>
        <p:spPr bwMode="auto">
          <a:xfrm>
            <a:off x="6162675" y="3695700"/>
            <a:ext cx="42863" cy="46038"/>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5" name="Freeform 24"/>
          <p:cNvSpPr>
            <a:spLocks/>
          </p:cNvSpPr>
          <p:nvPr/>
        </p:nvSpPr>
        <p:spPr bwMode="auto">
          <a:xfrm>
            <a:off x="7310438" y="3695700"/>
            <a:ext cx="42862" cy="46038"/>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6" name="Freeform 25"/>
          <p:cNvSpPr>
            <a:spLocks/>
          </p:cNvSpPr>
          <p:nvPr/>
        </p:nvSpPr>
        <p:spPr bwMode="auto">
          <a:xfrm>
            <a:off x="8213725" y="3695700"/>
            <a:ext cx="42863" cy="46038"/>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7" name="Freeform 26"/>
          <p:cNvSpPr>
            <a:spLocks/>
          </p:cNvSpPr>
          <p:nvPr/>
        </p:nvSpPr>
        <p:spPr bwMode="auto">
          <a:xfrm>
            <a:off x="3049588" y="3770313"/>
            <a:ext cx="42862" cy="46037"/>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8" name="Freeform 27"/>
          <p:cNvSpPr>
            <a:spLocks/>
          </p:cNvSpPr>
          <p:nvPr/>
        </p:nvSpPr>
        <p:spPr bwMode="auto">
          <a:xfrm>
            <a:off x="3657600" y="3770313"/>
            <a:ext cx="42863" cy="46037"/>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9" name="Rectangle 28"/>
          <p:cNvSpPr>
            <a:spLocks noGrp="1" noChangeArrowheads="1"/>
          </p:cNvSpPr>
          <p:nvPr>
            <p:ph type="title"/>
          </p:nvPr>
        </p:nvSpPr>
        <p:spPr>
          <a:xfrm>
            <a:off x="457200" y="152400"/>
            <a:ext cx="8229600" cy="1265238"/>
          </a:xfrm>
        </p:spPr>
        <p:txBody>
          <a:bodyPr/>
          <a:lstStyle/>
          <a:p>
            <a:pPr eaLnBrk="1" hangingPunct="1"/>
            <a:r>
              <a:rPr lang="en-US" altLang="en-US" sz="3600" b="1" smtClean="0"/>
              <a:t>Confidence Interval – Difference in Two Proportions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76200"/>
            <a:ext cx="8229600" cy="868363"/>
          </a:xfrm>
        </p:spPr>
        <p:txBody>
          <a:bodyPr/>
          <a:lstStyle/>
          <a:p>
            <a:r>
              <a:rPr lang="en-US" altLang="en-US" sz="3600" b="1" smtClean="0"/>
              <a:t>Using Your TI Calculator</a:t>
            </a:r>
          </a:p>
        </p:txBody>
      </p:sp>
      <p:sp>
        <p:nvSpPr>
          <p:cNvPr id="10243" name="Content Placeholder 2"/>
          <p:cNvSpPr>
            <a:spLocks noGrp="1"/>
          </p:cNvSpPr>
          <p:nvPr>
            <p:ph idx="1"/>
          </p:nvPr>
        </p:nvSpPr>
        <p:spPr>
          <a:xfrm>
            <a:off x="304800" y="914400"/>
            <a:ext cx="8534400" cy="4876800"/>
          </a:xfrm>
        </p:spPr>
        <p:txBody>
          <a:bodyPr/>
          <a:lstStyle/>
          <a:p>
            <a:r>
              <a:rPr lang="en-US" altLang="en-US" sz="2800" b="1" smtClean="0"/>
              <a:t>Press STAT</a:t>
            </a:r>
          </a:p>
          <a:p>
            <a:pPr lvl="1"/>
            <a:r>
              <a:rPr lang="en-US" altLang="en-US" sz="2400" b="1" smtClean="0"/>
              <a:t>Tab over to TESTS</a:t>
            </a:r>
          </a:p>
          <a:p>
            <a:pPr lvl="1"/>
            <a:r>
              <a:rPr lang="en-US" altLang="en-US" sz="2400" b="1" smtClean="0"/>
              <a:t>Select 2-PropZInt and ENTER</a:t>
            </a:r>
          </a:p>
          <a:p>
            <a:pPr lvl="2"/>
            <a:r>
              <a:rPr lang="en-US" altLang="en-US" b="1" smtClean="0"/>
              <a:t>Entry </a:t>
            </a:r>
            <a:r>
              <a:rPr lang="en-US" altLang="en-US" b="1" smtClean="0">
                <a:solidFill>
                  <a:srgbClr val="FFFF00"/>
                </a:solidFill>
              </a:rPr>
              <a:t>x1</a:t>
            </a:r>
            <a:r>
              <a:rPr lang="en-US" altLang="en-US" b="1" smtClean="0"/>
              <a:t>, </a:t>
            </a:r>
            <a:br>
              <a:rPr lang="en-US" altLang="en-US" b="1" smtClean="0"/>
            </a:br>
            <a:r>
              <a:rPr lang="en-US" altLang="en-US" b="1" smtClean="0"/>
              <a:t>          </a:t>
            </a:r>
            <a:r>
              <a:rPr lang="en-US" altLang="en-US" b="1" smtClean="0">
                <a:solidFill>
                  <a:srgbClr val="FFFF00"/>
                </a:solidFill>
              </a:rPr>
              <a:t>n1</a:t>
            </a:r>
            <a:r>
              <a:rPr lang="en-US" altLang="en-US" b="1" smtClean="0"/>
              <a:t>, </a:t>
            </a:r>
            <a:br>
              <a:rPr lang="en-US" altLang="en-US" b="1" smtClean="0"/>
            </a:br>
            <a:r>
              <a:rPr lang="en-US" altLang="en-US" b="1" smtClean="0"/>
              <a:t>          </a:t>
            </a:r>
            <a:r>
              <a:rPr lang="en-US" altLang="en-US" b="1" smtClean="0">
                <a:solidFill>
                  <a:srgbClr val="FFFF00"/>
                </a:solidFill>
              </a:rPr>
              <a:t>x2</a:t>
            </a:r>
            <a:r>
              <a:rPr lang="en-US" altLang="en-US" b="1" smtClean="0"/>
              <a:t>, </a:t>
            </a:r>
            <a:br>
              <a:rPr lang="en-US" altLang="en-US" b="1" smtClean="0"/>
            </a:br>
            <a:r>
              <a:rPr lang="en-US" altLang="en-US" b="1" smtClean="0"/>
              <a:t>          </a:t>
            </a:r>
            <a:r>
              <a:rPr lang="en-US" altLang="en-US" b="1" smtClean="0">
                <a:solidFill>
                  <a:srgbClr val="FFFF00"/>
                </a:solidFill>
              </a:rPr>
              <a:t>n2</a:t>
            </a:r>
            <a:r>
              <a:rPr lang="en-US" altLang="en-US" b="1" smtClean="0"/>
              <a:t>, </a:t>
            </a:r>
            <a:r>
              <a:rPr lang="en-US" altLang="en-US" b="1" smtClean="0">
                <a:solidFill>
                  <a:srgbClr val="FFFF00"/>
                </a:solidFill>
              </a:rPr>
              <a:t/>
            </a:r>
            <a:br>
              <a:rPr lang="en-US" altLang="en-US" b="1" smtClean="0">
                <a:solidFill>
                  <a:srgbClr val="FFFF00"/>
                </a:solidFill>
              </a:rPr>
            </a:br>
            <a:r>
              <a:rPr lang="en-US" altLang="en-US" b="1" smtClean="0">
                <a:solidFill>
                  <a:srgbClr val="FFFF00"/>
                </a:solidFill>
              </a:rPr>
              <a:t>          C-level</a:t>
            </a:r>
            <a:endParaRPr lang="en-US" altLang="en-US" b="1" smtClean="0"/>
          </a:p>
          <a:p>
            <a:pPr lvl="2"/>
            <a:r>
              <a:rPr lang="en-US" altLang="en-US" b="1" smtClean="0"/>
              <a:t>Highlight Calculate and ENTER</a:t>
            </a:r>
          </a:p>
          <a:p>
            <a:pPr lvl="1"/>
            <a:r>
              <a:rPr lang="en-US" altLang="en-US" sz="2400" b="1" smtClean="0"/>
              <a:t>Read interval information off</a:t>
            </a:r>
            <a:endParaRPr lang="en-US" altLang="en-US" b="1"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1434</TotalTime>
  <Words>2057</Words>
  <Application>Microsoft Office PowerPoint</Application>
  <PresentationFormat>On-screen Show (4:3)</PresentationFormat>
  <Paragraphs>330</Paragraphs>
  <Slides>30</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Default Design</vt:lpstr>
      <vt:lpstr>Equation</vt:lpstr>
      <vt:lpstr>Lesson 10 - 1</vt:lpstr>
      <vt:lpstr>Objectives</vt:lpstr>
      <vt:lpstr>Vocabulary</vt:lpstr>
      <vt:lpstr>Inference Toolbox Review</vt:lpstr>
      <vt:lpstr>Difference in Two Proportions</vt:lpstr>
      <vt:lpstr>Requirements</vt:lpstr>
      <vt:lpstr>Confidence Intervals</vt:lpstr>
      <vt:lpstr>Confidence Interval – Difference in Two Proportions</vt:lpstr>
      <vt:lpstr>Using Your TI Calculator</vt:lpstr>
      <vt:lpstr>Teens and Adults on Social Networks</vt:lpstr>
      <vt:lpstr>Teens and Adults on Social Networks</vt:lpstr>
      <vt:lpstr>Teens and Adults on Social Networks</vt:lpstr>
      <vt:lpstr>Example 1</vt:lpstr>
      <vt:lpstr>Example 1 cont</vt:lpstr>
      <vt:lpstr>Inference Test on Two Proportions</vt:lpstr>
      <vt:lpstr>PowerPoint Presentation</vt:lpstr>
      <vt:lpstr>Combined Sample Proportion Estimate</vt:lpstr>
      <vt:lpstr>Using Your Calculator</vt:lpstr>
      <vt:lpstr>Hungry Children Example</vt:lpstr>
      <vt:lpstr>Hungry Children Example</vt:lpstr>
      <vt:lpstr>Hungry Children Example</vt:lpstr>
      <vt:lpstr>Hungry Children Example</vt:lpstr>
      <vt:lpstr>Example 2</vt:lpstr>
      <vt:lpstr>Example 2 cont</vt:lpstr>
      <vt:lpstr>Example 2 cont</vt:lpstr>
      <vt:lpstr>Sample Size for Estimating p1 – p2</vt:lpstr>
      <vt:lpstr>Example 3</vt:lpstr>
      <vt:lpstr>Example 3a</vt:lpstr>
      <vt:lpstr>Example 3b</vt:lpstr>
      <vt:lpstr>Summary and Homework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Headlee</dc:creator>
  <cp:lastModifiedBy>Chris Headlee</cp:lastModifiedBy>
  <cp:revision>85</cp:revision>
  <cp:lastPrinted>1601-01-01T00:00:00Z</cp:lastPrinted>
  <dcterms:created xsi:type="dcterms:W3CDTF">1601-01-01T00:00:00Z</dcterms:created>
  <dcterms:modified xsi:type="dcterms:W3CDTF">2018-11-14T13:38:07Z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