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257" r:id="rId3"/>
    <p:sldId id="259" r:id="rId4"/>
    <p:sldId id="268" r:id="rId5"/>
    <p:sldId id="282" r:id="rId6"/>
    <p:sldId id="283" r:id="rId7"/>
    <p:sldId id="260" r:id="rId8"/>
    <p:sldId id="269" r:id="rId9"/>
    <p:sldId id="270" r:id="rId10"/>
    <p:sldId id="275" r:id="rId11"/>
    <p:sldId id="271" r:id="rId12"/>
    <p:sldId id="262" r:id="rId13"/>
    <p:sldId id="263" r:id="rId14"/>
    <p:sldId id="284" r:id="rId15"/>
    <p:sldId id="285" r:id="rId16"/>
    <p:sldId id="286" r:id="rId17"/>
    <p:sldId id="287" r:id="rId18"/>
    <p:sldId id="288" r:id="rId19"/>
    <p:sldId id="261" r:id="rId20"/>
    <p:sldId id="272" r:id="rId21"/>
    <p:sldId id="264" r:id="rId22"/>
    <p:sldId id="278" r:id="rId23"/>
    <p:sldId id="279" r:id="rId24"/>
    <p:sldId id="280" r:id="rId25"/>
    <p:sldId id="281" r:id="rId26"/>
    <p:sldId id="291" r:id="rId27"/>
    <p:sldId id="292" r:id="rId28"/>
    <p:sldId id="293" r:id="rId29"/>
    <p:sldId id="294" r:id="rId30"/>
    <p:sldId id="277" r:id="rId31"/>
    <p:sldId id="265" r:id="rId32"/>
    <p:sldId id="276" r:id="rId33"/>
    <p:sldId id="266" r:id="rId34"/>
    <p:sldId id="289" r:id="rId35"/>
    <p:sldId id="295" r:id="rId36"/>
    <p:sldId id="290" r:id="rId37"/>
    <p:sldId id="273" r:id="rId38"/>
    <p:sldId id="274" r:id="rId39"/>
    <p:sldId id="267" r:id="rId4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098"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4" Type="http://schemas.openxmlformats.org/officeDocument/2006/relationships/image" Target="../media/image11.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6.wmf"/><Relationship Id="rId1" Type="http://schemas.openxmlformats.org/officeDocument/2006/relationships/image" Target="../media/image15.wmf"/><Relationship Id="rId4" Type="http://schemas.openxmlformats.org/officeDocument/2006/relationships/image" Target="../media/image1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F2E281CB-EF4F-48E4-B9D5-A172E36CC2F1}" type="datetimeFigureOut">
              <a:rPr lang="en-US"/>
              <a:pPr>
                <a:defRPr/>
              </a:pPr>
              <a:t>11/14/2018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15055F02-2423-4479-B63F-60CCFAF5C14C}" type="slidenum">
              <a:rPr lang="en-US"/>
              <a:pPr>
                <a:defRPr/>
              </a:pPr>
              <a:t>‹#›</a:t>
            </a:fld>
            <a:endParaRPr lang="en-US"/>
          </a:p>
        </p:txBody>
      </p:sp>
    </p:spTree>
    <p:extLst>
      <p:ext uri="{BB962C8B-B14F-4D97-AF65-F5344CB8AC3E}">
        <p14:creationId xmlns:p14="http://schemas.microsoft.com/office/powerpoint/2010/main" val="22366296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99337AF-B8EC-4EE5-AABB-E6F960B97A36}" type="slidenum">
              <a:rPr lang="en-US" altLang="en-US" smtClean="0"/>
              <a:pPr/>
              <a:t>1</a:t>
            </a:fld>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1CB994D-FD58-4AF5-8C4C-572D6C2EE95C}" type="slidenum">
              <a:rPr lang="en-US" altLang="en-US" smtClean="0"/>
              <a:pPr/>
              <a:t>2</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BBAC652-F104-43C1-BC8A-7349E9E625D9}" type="slidenum">
              <a:rPr lang="en-US" altLang="en-US" smtClean="0"/>
              <a:pPr/>
              <a:t>3</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E4BB129-358D-49DD-8537-0FA70791352F}" type="slidenum">
              <a:rPr lang="en-US" altLang="en-US" smtClean="0"/>
              <a:pPr/>
              <a:t>39</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0336E45-4D65-44C0-9541-CA9D72334A07}" type="slidenum">
              <a:rPr lang="en-US"/>
              <a:pPr>
                <a:defRPr/>
              </a:pPr>
              <a:t>‹#›</a:t>
            </a:fld>
            <a:endParaRPr lang="en-US"/>
          </a:p>
        </p:txBody>
      </p:sp>
    </p:spTree>
    <p:extLst>
      <p:ext uri="{BB962C8B-B14F-4D97-AF65-F5344CB8AC3E}">
        <p14:creationId xmlns:p14="http://schemas.microsoft.com/office/powerpoint/2010/main" val="1846058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A75E8B8-AA3B-4021-BFC6-EAFF0DF8631F}" type="slidenum">
              <a:rPr lang="en-US"/>
              <a:pPr>
                <a:defRPr/>
              </a:pPr>
              <a:t>‹#›</a:t>
            </a:fld>
            <a:endParaRPr lang="en-US"/>
          </a:p>
        </p:txBody>
      </p:sp>
    </p:spTree>
    <p:extLst>
      <p:ext uri="{BB962C8B-B14F-4D97-AF65-F5344CB8AC3E}">
        <p14:creationId xmlns:p14="http://schemas.microsoft.com/office/powerpoint/2010/main" val="3466212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34B6811-B6F2-4E42-82A7-5EF2207447A3}" type="slidenum">
              <a:rPr lang="en-US"/>
              <a:pPr>
                <a:defRPr/>
              </a:pPr>
              <a:t>‹#›</a:t>
            </a:fld>
            <a:endParaRPr lang="en-US"/>
          </a:p>
        </p:txBody>
      </p:sp>
    </p:spTree>
    <p:extLst>
      <p:ext uri="{BB962C8B-B14F-4D97-AF65-F5344CB8AC3E}">
        <p14:creationId xmlns:p14="http://schemas.microsoft.com/office/powerpoint/2010/main" val="537880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AF5C4D0-69AF-4578-9C91-F944EC709CC2}" type="slidenum">
              <a:rPr lang="en-US"/>
              <a:pPr>
                <a:defRPr/>
              </a:pPr>
              <a:t>‹#›</a:t>
            </a:fld>
            <a:endParaRPr lang="en-US"/>
          </a:p>
        </p:txBody>
      </p:sp>
    </p:spTree>
    <p:extLst>
      <p:ext uri="{BB962C8B-B14F-4D97-AF65-F5344CB8AC3E}">
        <p14:creationId xmlns:p14="http://schemas.microsoft.com/office/powerpoint/2010/main" val="1971210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1F55B14-6A19-43E0-B732-4AFB73783242}" type="slidenum">
              <a:rPr lang="en-US"/>
              <a:pPr>
                <a:defRPr/>
              </a:pPr>
              <a:t>‹#›</a:t>
            </a:fld>
            <a:endParaRPr lang="en-US"/>
          </a:p>
        </p:txBody>
      </p:sp>
    </p:spTree>
    <p:extLst>
      <p:ext uri="{BB962C8B-B14F-4D97-AF65-F5344CB8AC3E}">
        <p14:creationId xmlns:p14="http://schemas.microsoft.com/office/powerpoint/2010/main" val="2174879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6366B0A-2A25-47F4-9DE1-6E6EA03D7C3A}" type="slidenum">
              <a:rPr lang="en-US"/>
              <a:pPr>
                <a:defRPr/>
              </a:pPr>
              <a:t>‹#›</a:t>
            </a:fld>
            <a:endParaRPr lang="en-US"/>
          </a:p>
        </p:txBody>
      </p:sp>
    </p:spTree>
    <p:extLst>
      <p:ext uri="{BB962C8B-B14F-4D97-AF65-F5344CB8AC3E}">
        <p14:creationId xmlns:p14="http://schemas.microsoft.com/office/powerpoint/2010/main" val="2361084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27B250B-0F3F-4DBA-915B-92EEE73AB9E0}" type="slidenum">
              <a:rPr lang="en-US"/>
              <a:pPr>
                <a:defRPr/>
              </a:pPr>
              <a:t>‹#›</a:t>
            </a:fld>
            <a:endParaRPr lang="en-US"/>
          </a:p>
        </p:txBody>
      </p:sp>
    </p:spTree>
    <p:extLst>
      <p:ext uri="{BB962C8B-B14F-4D97-AF65-F5344CB8AC3E}">
        <p14:creationId xmlns:p14="http://schemas.microsoft.com/office/powerpoint/2010/main" val="222034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9BA0478-1D7C-4251-B900-9050AF1E5ECB}" type="slidenum">
              <a:rPr lang="en-US"/>
              <a:pPr>
                <a:defRPr/>
              </a:pPr>
              <a:t>‹#›</a:t>
            </a:fld>
            <a:endParaRPr lang="en-US"/>
          </a:p>
        </p:txBody>
      </p:sp>
    </p:spTree>
    <p:extLst>
      <p:ext uri="{BB962C8B-B14F-4D97-AF65-F5344CB8AC3E}">
        <p14:creationId xmlns:p14="http://schemas.microsoft.com/office/powerpoint/2010/main" val="28100705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9188488-C268-4DB8-9322-DF2A7ADC8AB9}" type="slidenum">
              <a:rPr lang="en-US"/>
              <a:pPr>
                <a:defRPr/>
              </a:pPr>
              <a:t>‹#›</a:t>
            </a:fld>
            <a:endParaRPr lang="en-US"/>
          </a:p>
        </p:txBody>
      </p:sp>
    </p:spTree>
    <p:extLst>
      <p:ext uri="{BB962C8B-B14F-4D97-AF65-F5344CB8AC3E}">
        <p14:creationId xmlns:p14="http://schemas.microsoft.com/office/powerpoint/2010/main" val="1859895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9B1366E-AB15-42C8-9938-DE09E52F739B}" type="slidenum">
              <a:rPr lang="en-US"/>
              <a:pPr>
                <a:defRPr/>
              </a:pPr>
              <a:t>‹#›</a:t>
            </a:fld>
            <a:endParaRPr lang="en-US"/>
          </a:p>
        </p:txBody>
      </p:sp>
    </p:spTree>
    <p:extLst>
      <p:ext uri="{BB962C8B-B14F-4D97-AF65-F5344CB8AC3E}">
        <p14:creationId xmlns:p14="http://schemas.microsoft.com/office/powerpoint/2010/main" val="1229625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ABAC146-013A-4516-9085-F1FD07D677B5}" type="slidenum">
              <a:rPr lang="en-US"/>
              <a:pPr>
                <a:defRPr/>
              </a:pPr>
              <a:t>‹#›</a:t>
            </a:fld>
            <a:endParaRPr lang="en-US"/>
          </a:p>
        </p:txBody>
      </p:sp>
    </p:spTree>
    <p:extLst>
      <p:ext uri="{BB962C8B-B14F-4D97-AF65-F5344CB8AC3E}">
        <p14:creationId xmlns:p14="http://schemas.microsoft.com/office/powerpoint/2010/main" val="3486005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1CE5A8D0-F7ED-4E4B-A524-76021E6356FD}"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oleObject" Target="../embeddings/oleObject11.bin"/><Relationship Id="rId7" Type="http://schemas.openxmlformats.org/officeDocument/2006/relationships/oleObject" Target="../embeddings/oleObject13.bin"/><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image" Target="../media/image16.wmf"/><Relationship Id="rId11" Type="http://schemas.openxmlformats.org/officeDocument/2006/relationships/image" Target="../media/image18.png"/><Relationship Id="rId5" Type="http://schemas.openxmlformats.org/officeDocument/2006/relationships/oleObject" Target="../embeddings/oleObject12.bin"/><Relationship Id="rId10" Type="http://schemas.openxmlformats.org/officeDocument/2006/relationships/image" Target="../media/image17.wmf"/><Relationship Id="rId4" Type="http://schemas.openxmlformats.org/officeDocument/2006/relationships/image" Target="../media/image15.wmf"/><Relationship Id="rId9" Type="http://schemas.openxmlformats.org/officeDocument/2006/relationships/oleObject" Target="../embeddings/oleObject14.bin"/></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 Id="rId5" Type="http://schemas.openxmlformats.org/officeDocument/2006/relationships/image" Target="../media/image25.png"/><Relationship Id="rId4" Type="http://schemas.openxmlformats.org/officeDocument/2006/relationships/image" Target="../media/image24.png"/></Relationships>
</file>

<file path=ppt/slides/_rels/slide28.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 Id="rId4" Type="http://schemas.openxmlformats.org/officeDocument/2006/relationships/image" Target="../media/image28.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3.wmf"/><Relationship Id="rId13" Type="http://schemas.openxmlformats.org/officeDocument/2006/relationships/oleObject" Target="../embeddings/oleObject6.bin"/><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image" Target="../media/image5.wmf"/><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image" Target="../media/image2.wmf"/><Relationship Id="rId11" Type="http://schemas.openxmlformats.org/officeDocument/2006/relationships/oleObject" Target="../embeddings/oleObject5.bin"/><Relationship Id="rId5" Type="http://schemas.openxmlformats.org/officeDocument/2006/relationships/oleObject" Target="../embeddings/oleObject2.bin"/><Relationship Id="rId15" Type="http://schemas.openxmlformats.org/officeDocument/2006/relationships/image" Target="../media/image7.png"/><Relationship Id="rId10" Type="http://schemas.openxmlformats.org/officeDocument/2006/relationships/image" Target="../media/image4.wmf"/><Relationship Id="rId4" Type="http://schemas.openxmlformats.org/officeDocument/2006/relationships/image" Target="../media/image1.wmf"/><Relationship Id="rId9" Type="http://schemas.openxmlformats.org/officeDocument/2006/relationships/oleObject" Target="../embeddings/oleObject4.bin"/><Relationship Id="rId14" Type="http://schemas.openxmlformats.org/officeDocument/2006/relationships/image" Target="../media/image6.wmf"/></Relationships>
</file>

<file path=ppt/slides/_rels/slide6.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7.bin"/><Relationship Id="rId7" Type="http://schemas.openxmlformats.org/officeDocument/2006/relationships/oleObject" Target="../embeddings/oleObject9.bin"/><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image" Target="../media/image9.wmf"/><Relationship Id="rId5" Type="http://schemas.openxmlformats.org/officeDocument/2006/relationships/oleObject" Target="../embeddings/oleObject8.bin"/><Relationship Id="rId10" Type="http://schemas.openxmlformats.org/officeDocument/2006/relationships/image" Target="../media/image11.wmf"/><Relationship Id="rId4" Type="http://schemas.openxmlformats.org/officeDocument/2006/relationships/image" Target="../media/image8.wmf"/><Relationship Id="rId9" Type="http://schemas.openxmlformats.org/officeDocument/2006/relationships/oleObject" Target="../embeddings/oleObject10.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Grp="1" noChangeArrowheads="1"/>
          </p:cNvSpPr>
          <p:nvPr>
            <p:ph type="ctrTitle"/>
          </p:nvPr>
        </p:nvSpPr>
        <p:spPr>
          <a:xfrm>
            <a:off x="685800" y="0"/>
            <a:ext cx="7772400" cy="1066800"/>
          </a:xfrm>
        </p:spPr>
        <p:txBody>
          <a:bodyPr/>
          <a:lstStyle/>
          <a:p>
            <a:pPr eaLnBrk="1" hangingPunct="1"/>
            <a:r>
              <a:rPr lang="en-US" altLang="en-US" b="1" smtClean="0"/>
              <a:t>Lesson 10 - 2</a:t>
            </a:r>
          </a:p>
        </p:txBody>
      </p:sp>
      <p:sp>
        <p:nvSpPr>
          <p:cNvPr id="2051" name="Rectangle 5"/>
          <p:cNvSpPr>
            <a:spLocks noGrp="1" noChangeArrowheads="1"/>
          </p:cNvSpPr>
          <p:nvPr>
            <p:ph type="subTitle" idx="1"/>
          </p:nvPr>
        </p:nvSpPr>
        <p:spPr>
          <a:xfrm>
            <a:off x="990600" y="2514600"/>
            <a:ext cx="7162800" cy="1752600"/>
          </a:xfrm>
        </p:spPr>
        <p:txBody>
          <a:bodyPr/>
          <a:lstStyle/>
          <a:p>
            <a:pPr eaLnBrk="1" hangingPunct="1"/>
            <a:r>
              <a:rPr lang="en-US" altLang="en-US" b="1" smtClean="0"/>
              <a:t>Comparing Two Means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111125"/>
            <a:ext cx="8229600" cy="792163"/>
          </a:xfrm>
        </p:spPr>
        <p:txBody>
          <a:bodyPr/>
          <a:lstStyle/>
          <a:p>
            <a:r>
              <a:rPr lang="en-US" altLang="en-US" sz="3600" b="1" smtClean="0"/>
              <a:t>t-Test Statistic</a:t>
            </a:r>
          </a:p>
        </p:txBody>
      </p:sp>
      <p:sp>
        <p:nvSpPr>
          <p:cNvPr id="11267" name="Content Placeholder 2"/>
          <p:cNvSpPr>
            <a:spLocks noGrp="1"/>
          </p:cNvSpPr>
          <p:nvPr>
            <p:ph idx="1"/>
          </p:nvPr>
        </p:nvSpPr>
        <p:spPr>
          <a:xfrm>
            <a:off x="304800" y="1066800"/>
            <a:ext cx="8534400" cy="5059363"/>
          </a:xfrm>
        </p:spPr>
        <p:txBody>
          <a:bodyPr/>
          <a:lstStyle/>
          <a:p>
            <a:r>
              <a:rPr lang="en-US" altLang="en-US" sz="2800" b="1" smtClean="0"/>
              <a:t>Since H</a:t>
            </a:r>
            <a:r>
              <a:rPr lang="en-US" altLang="en-US" sz="2800" b="1" baseline="-25000" smtClean="0"/>
              <a:t>0</a:t>
            </a:r>
            <a:r>
              <a:rPr lang="en-US" altLang="en-US" sz="2800" b="1" smtClean="0"/>
              <a:t> assumes that the two population means are the same, our test statistic is reduce to:</a:t>
            </a:r>
          </a:p>
          <a:p>
            <a:endParaRPr lang="en-US" altLang="en-US" sz="2800" b="1" smtClean="0"/>
          </a:p>
          <a:p>
            <a:endParaRPr lang="en-US" altLang="en-US" sz="2800" b="1" smtClean="0"/>
          </a:p>
          <a:p>
            <a:endParaRPr lang="en-US" altLang="en-US" sz="2800" b="1" smtClean="0"/>
          </a:p>
          <a:p>
            <a:endParaRPr lang="en-US" altLang="en-US" sz="2800" b="1" smtClean="0"/>
          </a:p>
          <a:p>
            <a:endParaRPr lang="en-US" altLang="en-US" sz="2800" b="1" smtClean="0"/>
          </a:p>
          <a:p>
            <a:endParaRPr lang="en-US" altLang="en-US" sz="2800" b="1" smtClean="0"/>
          </a:p>
          <a:p>
            <a:r>
              <a:rPr lang="en-US" altLang="en-US" sz="2800" b="1" smtClean="0"/>
              <a:t>Similar in form to all of our other test statistics</a:t>
            </a:r>
          </a:p>
        </p:txBody>
      </p:sp>
      <p:sp>
        <p:nvSpPr>
          <p:cNvPr id="11268" name="Text Box 3"/>
          <p:cNvSpPr txBox="1">
            <a:spLocks noChangeArrowheads="1"/>
          </p:cNvSpPr>
          <p:nvPr/>
        </p:nvSpPr>
        <p:spPr bwMode="auto">
          <a:xfrm>
            <a:off x="1219200" y="3352800"/>
            <a:ext cx="21796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b="1">
                <a:solidFill>
                  <a:srgbClr val="FFFF00"/>
                </a:solidFill>
              </a:rPr>
              <a:t>Test Statistic:</a:t>
            </a:r>
            <a:endParaRPr lang="en-US" altLang="en-US" sz="2400" b="1">
              <a:solidFill>
                <a:srgbClr val="FFFF00"/>
              </a:solidFill>
              <a:latin typeface="Times New Roman" pitchFamily="18" charset="0"/>
              <a:cs typeface="Times New Roman" pitchFamily="18" charset="0"/>
            </a:endParaRPr>
          </a:p>
        </p:txBody>
      </p:sp>
      <p:grpSp>
        <p:nvGrpSpPr>
          <p:cNvPr id="11269" name="Group 60"/>
          <p:cNvGrpSpPr>
            <a:grpSpLocks/>
          </p:cNvGrpSpPr>
          <p:nvPr/>
        </p:nvGrpSpPr>
        <p:grpSpPr bwMode="auto">
          <a:xfrm>
            <a:off x="3581400" y="2971800"/>
            <a:ext cx="3930650" cy="1717675"/>
            <a:chOff x="2880" y="2028"/>
            <a:chExt cx="2476" cy="1082"/>
          </a:xfrm>
        </p:grpSpPr>
        <p:sp>
          <p:nvSpPr>
            <p:cNvPr id="11270" name="Text Box 61"/>
            <p:cNvSpPr txBox="1">
              <a:spLocks noChangeArrowheads="1"/>
            </p:cNvSpPr>
            <p:nvPr/>
          </p:nvSpPr>
          <p:spPr bwMode="auto">
            <a:xfrm>
              <a:off x="2880" y="2028"/>
              <a:ext cx="2476" cy="1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b="1">
                  <a:solidFill>
                    <a:srgbClr val="FFFF00"/>
                  </a:solidFill>
                </a:rPr>
                <a:t>                   (x</a:t>
              </a:r>
              <a:r>
                <a:rPr lang="en-US" altLang="en-US" sz="2400" b="1" baseline="-25000">
                  <a:solidFill>
                    <a:srgbClr val="FFFF00"/>
                  </a:solidFill>
                </a:rPr>
                <a:t>1</a:t>
              </a:r>
              <a:r>
                <a:rPr lang="en-US" altLang="en-US" sz="2400" b="1">
                  <a:solidFill>
                    <a:srgbClr val="FFFF00"/>
                  </a:solidFill>
                </a:rPr>
                <a:t> – x</a:t>
              </a:r>
              <a:r>
                <a:rPr lang="en-US" altLang="en-US" sz="2400" b="1" baseline="-25000">
                  <a:solidFill>
                    <a:srgbClr val="FFFF00"/>
                  </a:solidFill>
                </a:rPr>
                <a:t>2</a:t>
              </a:r>
              <a:r>
                <a:rPr lang="en-US" altLang="en-US" sz="2400" b="1">
                  <a:solidFill>
                    <a:srgbClr val="FFFF00"/>
                  </a:solidFill>
                </a:rPr>
                <a:t>)  </a:t>
              </a:r>
            </a:p>
            <a:p>
              <a:pPr eaLnBrk="1" hangingPunct="1">
                <a:spcBef>
                  <a:spcPct val="0"/>
                </a:spcBef>
                <a:buFontTx/>
                <a:buNone/>
              </a:pPr>
              <a:r>
                <a:rPr lang="en-US" altLang="en-US" sz="2400" b="1">
                  <a:solidFill>
                    <a:srgbClr val="FFFF00"/>
                  </a:solidFill>
                </a:rPr>
                <a:t>t</a:t>
              </a:r>
              <a:r>
                <a:rPr lang="en-US" altLang="en-US" sz="2400" b="1" baseline="-25000">
                  <a:solidFill>
                    <a:srgbClr val="FFFF00"/>
                  </a:solidFill>
                </a:rPr>
                <a:t>0</a:t>
              </a:r>
              <a:r>
                <a:rPr lang="en-US" altLang="en-US" sz="2400" b="1">
                  <a:solidFill>
                    <a:srgbClr val="FFFF00"/>
                  </a:solidFill>
                </a:rPr>
                <a:t> = -------------------------------</a:t>
              </a:r>
            </a:p>
            <a:p>
              <a:pPr eaLnBrk="1" hangingPunct="1">
                <a:lnSpc>
                  <a:spcPct val="80000"/>
                </a:lnSpc>
                <a:spcBef>
                  <a:spcPct val="0"/>
                </a:spcBef>
                <a:buFontTx/>
                <a:buNone/>
              </a:pPr>
              <a:r>
                <a:rPr lang="en-US" altLang="en-US" sz="2400" b="1">
                  <a:solidFill>
                    <a:srgbClr val="FFFF00"/>
                  </a:solidFill>
                </a:rPr>
                <a:t>                 s</a:t>
              </a:r>
              <a:r>
                <a:rPr lang="en-US" altLang="en-US" sz="2400" b="1" baseline="-25000">
                  <a:solidFill>
                    <a:srgbClr val="FFFF00"/>
                  </a:solidFill>
                </a:rPr>
                <a:t>1</a:t>
              </a:r>
              <a:r>
                <a:rPr lang="en-US" altLang="en-US" sz="2400" b="1" baseline="30000">
                  <a:solidFill>
                    <a:srgbClr val="FFFF00"/>
                  </a:solidFill>
                </a:rPr>
                <a:t>2</a:t>
              </a:r>
              <a:r>
                <a:rPr lang="en-US" altLang="en-US" sz="2400" b="1">
                  <a:solidFill>
                    <a:srgbClr val="FFFF00"/>
                  </a:solidFill>
                </a:rPr>
                <a:t>         s</a:t>
              </a:r>
              <a:r>
                <a:rPr lang="en-US" altLang="en-US" sz="2400" b="1" baseline="-25000">
                  <a:solidFill>
                    <a:srgbClr val="FFFF00"/>
                  </a:solidFill>
                </a:rPr>
                <a:t>2</a:t>
              </a:r>
              <a:r>
                <a:rPr lang="en-US" altLang="en-US" sz="2400" b="1" baseline="30000">
                  <a:solidFill>
                    <a:srgbClr val="FFFF00"/>
                  </a:solidFill>
                </a:rPr>
                <a:t>2</a:t>
              </a:r>
            </a:p>
            <a:p>
              <a:pPr eaLnBrk="1" hangingPunct="1">
                <a:lnSpc>
                  <a:spcPct val="80000"/>
                </a:lnSpc>
                <a:spcBef>
                  <a:spcPct val="0"/>
                </a:spcBef>
                <a:buFontTx/>
                <a:buNone/>
              </a:pPr>
              <a:r>
                <a:rPr lang="en-US" altLang="en-US" sz="2400" b="1">
                  <a:solidFill>
                    <a:srgbClr val="FFFF00"/>
                  </a:solidFill>
                </a:rPr>
                <a:t>                -----   +  -----</a:t>
              </a:r>
            </a:p>
            <a:p>
              <a:pPr eaLnBrk="1" hangingPunct="1">
                <a:lnSpc>
                  <a:spcPct val="80000"/>
                </a:lnSpc>
                <a:spcBef>
                  <a:spcPct val="0"/>
                </a:spcBef>
                <a:buFontTx/>
                <a:buNone/>
              </a:pPr>
              <a:r>
                <a:rPr lang="en-US" altLang="en-US" sz="2400" b="1">
                  <a:solidFill>
                    <a:srgbClr val="FFFF00"/>
                  </a:solidFill>
                </a:rPr>
                <a:t>                  n</a:t>
              </a:r>
              <a:r>
                <a:rPr lang="en-US" altLang="en-US" sz="2400" b="1" baseline="-25000">
                  <a:solidFill>
                    <a:srgbClr val="FFFF00"/>
                  </a:solidFill>
                </a:rPr>
                <a:t>1</a:t>
              </a:r>
              <a:r>
                <a:rPr lang="en-US" altLang="en-US" sz="2400" b="1">
                  <a:solidFill>
                    <a:srgbClr val="FFFF00"/>
                  </a:solidFill>
                </a:rPr>
                <a:t>         n</a:t>
              </a:r>
              <a:r>
                <a:rPr lang="en-US" altLang="en-US" sz="2400" b="1" baseline="-25000">
                  <a:solidFill>
                    <a:srgbClr val="FFFF00"/>
                  </a:solidFill>
                </a:rPr>
                <a:t>2</a:t>
              </a:r>
            </a:p>
          </p:txBody>
        </p:sp>
        <p:sp>
          <p:nvSpPr>
            <p:cNvPr id="11271" name="Freeform 62"/>
            <p:cNvSpPr>
              <a:spLocks/>
            </p:cNvSpPr>
            <p:nvPr/>
          </p:nvSpPr>
          <p:spPr bwMode="auto">
            <a:xfrm>
              <a:off x="3408" y="2460"/>
              <a:ext cx="1680" cy="624"/>
            </a:xfrm>
            <a:custGeom>
              <a:avLst/>
              <a:gdLst>
                <a:gd name="T0" fmla="*/ 0 w 507"/>
                <a:gd name="T1" fmla="*/ 6376265 h 198"/>
                <a:gd name="T2" fmla="*/ 3996471 w 507"/>
                <a:gd name="T3" fmla="*/ 10591199 h 198"/>
                <a:gd name="T4" fmla="*/ 7185294 w 507"/>
                <a:gd name="T5" fmla="*/ 0 h 198"/>
                <a:gd name="T6" fmla="*/ 60940370 w 507"/>
                <a:gd name="T7" fmla="*/ 0 h 198"/>
                <a:gd name="T8" fmla="*/ 0 60000 65536"/>
                <a:gd name="T9" fmla="*/ 0 60000 65536"/>
                <a:gd name="T10" fmla="*/ 0 60000 65536"/>
                <a:gd name="T11" fmla="*/ 0 60000 65536"/>
                <a:gd name="T12" fmla="*/ 0 w 507"/>
                <a:gd name="T13" fmla="*/ 0 h 198"/>
                <a:gd name="T14" fmla="*/ 507 w 507"/>
                <a:gd name="T15" fmla="*/ 198 h 198"/>
              </a:gdLst>
              <a:ahLst/>
              <a:cxnLst>
                <a:cxn ang="T8">
                  <a:pos x="T0" y="T1"/>
                </a:cxn>
                <a:cxn ang="T9">
                  <a:pos x="T2" y="T3"/>
                </a:cxn>
                <a:cxn ang="T10">
                  <a:pos x="T4" y="T5"/>
                </a:cxn>
                <a:cxn ang="T11">
                  <a:pos x="T6" y="T7"/>
                </a:cxn>
              </a:cxnLst>
              <a:rect l="T12" t="T13" r="T14" b="T15"/>
              <a:pathLst>
                <a:path w="507" h="198">
                  <a:moveTo>
                    <a:pt x="0" y="119"/>
                  </a:moveTo>
                  <a:lnTo>
                    <a:pt x="33" y="198"/>
                  </a:lnTo>
                  <a:lnTo>
                    <a:pt x="60" y="0"/>
                  </a:lnTo>
                  <a:lnTo>
                    <a:pt x="507" y="0"/>
                  </a:lnTo>
                </a:path>
              </a:pathLst>
            </a:custGeom>
            <a:noFill/>
            <a:ln w="19050">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272" name="Line 63"/>
            <p:cNvSpPr>
              <a:spLocks noChangeShapeType="1"/>
            </p:cNvSpPr>
            <p:nvPr/>
          </p:nvSpPr>
          <p:spPr bwMode="auto">
            <a:xfrm>
              <a:off x="4382" y="2084"/>
              <a:ext cx="115" cy="0"/>
            </a:xfrm>
            <a:prstGeom prst="line">
              <a:avLst/>
            </a:prstGeom>
            <a:noFill/>
            <a:ln w="28575">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73" name="Line 64"/>
            <p:cNvSpPr>
              <a:spLocks noChangeShapeType="1"/>
            </p:cNvSpPr>
            <p:nvPr/>
          </p:nvSpPr>
          <p:spPr bwMode="auto">
            <a:xfrm>
              <a:off x="3993" y="2081"/>
              <a:ext cx="115" cy="0"/>
            </a:xfrm>
            <a:prstGeom prst="line">
              <a:avLst/>
            </a:prstGeom>
            <a:noFill/>
            <a:ln w="28575">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39688"/>
            <a:ext cx="8229600" cy="944562"/>
          </a:xfrm>
        </p:spPr>
        <p:txBody>
          <a:bodyPr/>
          <a:lstStyle/>
          <a:p>
            <a:r>
              <a:rPr lang="en-US" altLang="en-US" sz="3600" b="1" smtClean="0"/>
              <a:t>2-Sample t Statistic</a:t>
            </a:r>
          </a:p>
        </p:txBody>
      </p:sp>
      <p:sp>
        <p:nvSpPr>
          <p:cNvPr id="3" name="Content Placeholder 2"/>
          <p:cNvSpPr>
            <a:spLocks noGrp="1"/>
          </p:cNvSpPr>
          <p:nvPr>
            <p:ph idx="1"/>
          </p:nvPr>
        </p:nvSpPr>
        <p:spPr>
          <a:xfrm>
            <a:off x="304800" y="1219200"/>
            <a:ext cx="8610600" cy="5181600"/>
          </a:xfrm>
        </p:spPr>
        <p:txBody>
          <a:bodyPr/>
          <a:lstStyle/>
          <a:p>
            <a:pPr marL="0" indent="0">
              <a:buFontTx/>
              <a:buNone/>
              <a:defRPr/>
            </a:pPr>
            <a:r>
              <a:rPr lang="en-US" sz="2800" b="1" dirty="0" smtClean="0"/>
              <a:t>Since we don’t know the standard deviations we use the t-distribution for our test statistic.  But we have a problem with calculating the degrees of freedom!  We have two options:</a:t>
            </a:r>
            <a:endParaRPr lang="en-US" sz="2800" b="1" baseline="-25000" dirty="0" smtClean="0"/>
          </a:p>
          <a:p>
            <a:pPr>
              <a:defRPr/>
            </a:pPr>
            <a:r>
              <a:rPr lang="en-US" sz="2800" b="1" dirty="0" smtClean="0">
                <a:solidFill>
                  <a:srgbClr val="FFC000"/>
                </a:solidFill>
              </a:rPr>
              <a:t>Let our calculator handle the complex calculations and tell us what the degrees of freedom are</a:t>
            </a:r>
            <a:endParaRPr lang="en-US" sz="2800" b="1" dirty="0" smtClean="0">
              <a:solidFill>
                <a:srgbClr val="FFC000"/>
              </a:solidFill>
              <a:sym typeface="Symbol"/>
            </a:endParaRPr>
          </a:p>
          <a:p>
            <a:pPr>
              <a:defRPr/>
            </a:pPr>
            <a:r>
              <a:rPr lang="en-US" sz="2800" b="1" dirty="0" smtClean="0">
                <a:solidFill>
                  <a:srgbClr val="FFFF00"/>
                </a:solidFill>
                <a:sym typeface="Symbol"/>
              </a:rPr>
              <a:t>Use the smaller of n</a:t>
            </a:r>
            <a:r>
              <a:rPr lang="en-US" sz="2800" b="1" baseline="-25000" dirty="0" smtClean="0">
                <a:solidFill>
                  <a:srgbClr val="FFFF00"/>
                </a:solidFill>
                <a:sym typeface="Symbol"/>
              </a:rPr>
              <a:t>1</a:t>
            </a:r>
            <a:r>
              <a:rPr lang="en-US" sz="2800" b="1" dirty="0" smtClean="0">
                <a:solidFill>
                  <a:srgbClr val="FFFF00"/>
                </a:solidFill>
                <a:sym typeface="Symbol"/>
              </a:rPr>
              <a:t> – 1 and n</a:t>
            </a:r>
            <a:r>
              <a:rPr lang="en-US" sz="2800" b="1" baseline="-25000" dirty="0" smtClean="0">
                <a:solidFill>
                  <a:srgbClr val="FFFF00"/>
                </a:solidFill>
                <a:sym typeface="Symbol"/>
              </a:rPr>
              <a:t>2</a:t>
            </a:r>
            <a:r>
              <a:rPr lang="en-US" sz="2800" b="1" dirty="0" smtClean="0">
                <a:solidFill>
                  <a:srgbClr val="FFFF00"/>
                </a:solidFill>
                <a:sym typeface="Symbol"/>
              </a:rPr>
              <a:t> – 1 as a conservative estimate of the degrees of freedom</a:t>
            </a:r>
            <a:endParaRPr lang="en-US" sz="2800" b="1" dirty="0">
              <a:solidFill>
                <a:srgbClr val="FFFF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338138" y="177800"/>
            <a:ext cx="8458200" cy="646113"/>
          </a:xfrm>
          <a:prstGeom prst="rect">
            <a:avLst/>
          </a:prstGeom>
          <a:noFill/>
          <a:ln w="9525">
            <a:noFill/>
            <a:miter lim="800000"/>
            <a:headEnd/>
            <a:tailEnd/>
          </a:ln>
          <a:effectLst/>
        </p:spPr>
        <p:txBody>
          <a:bodyPr>
            <a:spAutoFit/>
          </a:bodyPr>
          <a:lstStyle/>
          <a:p>
            <a:pPr algn="ctr" eaLnBrk="1" hangingPunct="1">
              <a:defRPr/>
            </a:pPr>
            <a:r>
              <a:rPr lang="en-US" sz="3600" b="1" dirty="0">
                <a:solidFill>
                  <a:schemeClr val="tx2"/>
                </a:solidFill>
                <a:latin typeface="+mj-lt"/>
                <a:ea typeface="+mj-ea"/>
                <a:cs typeface="+mj-cs"/>
              </a:rPr>
              <a:t>Confidence Intervals</a:t>
            </a:r>
          </a:p>
        </p:txBody>
      </p:sp>
      <p:sp>
        <p:nvSpPr>
          <p:cNvPr id="13315" name="Text Box 3"/>
          <p:cNvSpPr txBox="1">
            <a:spLocks noChangeArrowheads="1"/>
          </p:cNvSpPr>
          <p:nvPr/>
        </p:nvSpPr>
        <p:spPr bwMode="auto">
          <a:xfrm>
            <a:off x="533400" y="1225550"/>
            <a:ext cx="85344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2400" b="1">
              <a:latin typeface="Times New Roman" pitchFamily="18" charset="0"/>
            </a:endParaRPr>
          </a:p>
          <a:p>
            <a:pPr eaLnBrk="1" hangingPunct="1">
              <a:spcBef>
                <a:spcPct val="0"/>
              </a:spcBef>
              <a:buFontTx/>
              <a:buNone/>
            </a:pPr>
            <a:r>
              <a:rPr lang="en-US" altLang="en-US" sz="2400" b="1">
                <a:latin typeface="Times New Roman" pitchFamily="18" charset="0"/>
              </a:rPr>
              <a:t>Lower Bound:                         </a:t>
            </a:r>
            <a:r>
              <a:rPr lang="en-US" altLang="en-US" sz="2400" b="1">
                <a:latin typeface="Times New Roman" pitchFamily="18" charset="0"/>
                <a:cs typeface="Times New Roman" pitchFamily="18" charset="0"/>
              </a:rPr>
              <a:t>                  </a:t>
            </a:r>
          </a:p>
          <a:p>
            <a:pPr eaLnBrk="1" hangingPunct="1">
              <a:spcBef>
                <a:spcPct val="0"/>
              </a:spcBef>
              <a:buFontTx/>
              <a:buNone/>
            </a:pPr>
            <a:endParaRPr lang="en-US" altLang="en-US" sz="2400" b="1">
              <a:latin typeface="Times New Roman" pitchFamily="18" charset="0"/>
              <a:cs typeface="Times New Roman" pitchFamily="18" charset="0"/>
            </a:endParaRPr>
          </a:p>
          <a:p>
            <a:pPr eaLnBrk="1" hangingPunct="1">
              <a:spcBef>
                <a:spcPct val="0"/>
              </a:spcBef>
              <a:buFontTx/>
              <a:buNone/>
            </a:pPr>
            <a:endParaRPr lang="en-US" altLang="en-US" sz="2400" b="1">
              <a:latin typeface="Times New Roman" pitchFamily="18" charset="0"/>
              <a:cs typeface="Times New Roman" pitchFamily="18" charset="0"/>
            </a:endParaRPr>
          </a:p>
          <a:p>
            <a:pPr eaLnBrk="1" hangingPunct="1">
              <a:spcBef>
                <a:spcPct val="0"/>
              </a:spcBef>
              <a:buFontTx/>
              <a:buNone/>
            </a:pPr>
            <a:endParaRPr lang="en-US" altLang="en-US" sz="2400" b="1">
              <a:latin typeface="Times New Roman" pitchFamily="18" charset="0"/>
              <a:cs typeface="Times New Roman" pitchFamily="18" charset="0"/>
            </a:endParaRPr>
          </a:p>
          <a:p>
            <a:pPr eaLnBrk="1" hangingPunct="1">
              <a:spcBef>
                <a:spcPct val="0"/>
              </a:spcBef>
              <a:buFontTx/>
              <a:buNone/>
            </a:pPr>
            <a:r>
              <a:rPr lang="en-US" altLang="en-US" sz="2400" b="1">
                <a:latin typeface="Times New Roman" pitchFamily="18" charset="0"/>
              </a:rPr>
              <a:t>Upper Bound:</a:t>
            </a:r>
            <a:endParaRPr lang="en-US" altLang="en-US" sz="2400" b="1">
              <a:latin typeface="Times New Roman" pitchFamily="18" charset="0"/>
              <a:cs typeface="Times New Roman" pitchFamily="18" charset="0"/>
            </a:endParaRPr>
          </a:p>
          <a:p>
            <a:pPr eaLnBrk="1" hangingPunct="1">
              <a:spcBef>
                <a:spcPct val="0"/>
              </a:spcBef>
              <a:buFontTx/>
              <a:buNone/>
            </a:pPr>
            <a:endParaRPr lang="en-US" altLang="en-US" sz="2400" b="1">
              <a:latin typeface="Times New Roman" pitchFamily="18" charset="0"/>
              <a:cs typeface="Times New Roman" pitchFamily="18" charset="0"/>
            </a:endParaRPr>
          </a:p>
          <a:p>
            <a:pPr eaLnBrk="1" hangingPunct="1">
              <a:spcBef>
                <a:spcPct val="0"/>
              </a:spcBef>
              <a:buFontTx/>
              <a:buNone/>
            </a:pPr>
            <a:endParaRPr lang="en-US" altLang="en-US" sz="2400" b="1">
              <a:latin typeface="Times New Roman" pitchFamily="18" charset="0"/>
              <a:cs typeface="Times New Roman" pitchFamily="18" charset="0"/>
            </a:endParaRPr>
          </a:p>
          <a:p>
            <a:pPr eaLnBrk="1" hangingPunct="1">
              <a:lnSpc>
                <a:spcPct val="120000"/>
              </a:lnSpc>
              <a:spcBef>
                <a:spcPct val="0"/>
              </a:spcBef>
              <a:buFontTx/>
              <a:buNone/>
            </a:pPr>
            <a:r>
              <a:rPr lang="en-US" altLang="en-US" sz="2000" b="1">
                <a:latin typeface="Times New Roman" pitchFamily="18" charset="0"/>
                <a:cs typeface="Times New Roman" pitchFamily="18" charset="0"/>
              </a:rPr>
              <a:t> </a:t>
            </a:r>
            <a:r>
              <a:rPr lang="en-US" altLang="en-US" sz="2000" b="1">
                <a:latin typeface="Times New Roman" pitchFamily="18" charset="0"/>
              </a:rPr>
              <a:t>t</a:t>
            </a:r>
            <a:r>
              <a:rPr lang="el-GR" altLang="en-US" sz="2000" b="1" baseline="-25000">
                <a:latin typeface="Times New Roman" pitchFamily="18" charset="0"/>
                <a:cs typeface="Arial" charset="0"/>
              </a:rPr>
              <a:t>α</a:t>
            </a:r>
            <a:r>
              <a:rPr lang="en-US" altLang="en-US" sz="2000" b="1" baseline="-25000">
                <a:latin typeface="Times New Roman" pitchFamily="18" charset="0"/>
                <a:cs typeface="Arial" charset="0"/>
              </a:rPr>
              <a:t>/2 </a:t>
            </a:r>
            <a:r>
              <a:rPr lang="en-US" altLang="en-US" sz="2000" b="1">
                <a:latin typeface="Times New Roman" pitchFamily="18" charset="0"/>
                <a:cs typeface="Arial" charset="0"/>
              </a:rPr>
              <a:t>is determined using the </a:t>
            </a:r>
            <a:r>
              <a:rPr lang="en-US" altLang="en-US" sz="2000" b="1">
                <a:solidFill>
                  <a:srgbClr val="FFFF00"/>
                </a:solidFill>
                <a:latin typeface="Times New Roman" pitchFamily="18" charset="0"/>
                <a:cs typeface="Arial" charset="0"/>
              </a:rPr>
              <a:t>smaller of </a:t>
            </a:r>
            <a:r>
              <a:rPr lang="en-US" altLang="en-US" sz="2000" b="1" i="1">
                <a:solidFill>
                  <a:srgbClr val="FFFF00"/>
                </a:solidFill>
                <a:latin typeface="Times New Roman" pitchFamily="18" charset="0"/>
                <a:cs typeface="Arial" charset="0"/>
              </a:rPr>
              <a:t>n</a:t>
            </a:r>
            <a:r>
              <a:rPr lang="en-US" altLang="en-US" sz="2000" b="1" i="1" baseline="-25000">
                <a:solidFill>
                  <a:srgbClr val="FFFF00"/>
                </a:solidFill>
                <a:latin typeface="Times New Roman" pitchFamily="18" charset="0"/>
                <a:cs typeface="Arial" charset="0"/>
              </a:rPr>
              <a:t>1</a:t>
            </a:r>
            <a:r>
              <a:rPr lang="en-US" altLang="en-US" sz="2000" b="1" i="1">
                <a:solidFill>
                  <a:srgbClr val="FFFF00"/>
                </a:solidFill>
                <a:latin typeface="Times New Roman" pitchFamily="18" charset="0"/>
                <a:cs typeface="Arial" charset="0"/>
              </a:rPr>
              <a:t> -1</a:t>
            </a:r>
            <a:r>
              <a:rPr lang="en-US" altLang="en-US" sz="2000" b="1">
                <a:solidFill>
                  <a:srgbClr val="FFFF00"/>
                </a:solidFill>
                <a:latin typeface="Times New Roman" pitchFamily="18" charset="0"/>
                <a:cs typeface="Arial" charset="0"/>
              </a:rPr>
              <a:t> or </a:t>
            </a:r>
            <a:r>
              <a:rPr lang="en-US" altLang="en-US" sz="2000" b="1" i="1">
                <a:solidFill>
                  <a:srgbClr val="FFFF00"/>
                </a:solidFill>
                <a:latin typeface="Times New Roman" pitchFamily="18" charset="0"/>
                <a:cs typeface="Arial" charset="0"/>
              </a:rPr>
              <a:t>n</a:t>
            </a:r>
            <a:r>
              <a:rPr lang="en-US" altLang="en-US" sz="2000" b="1" i="1" baseline="-25000">
                <a:solidFill>
                  <a:srgbClr val="FFFF00"/>
                </a:solidFill>
                <a:latin typeface="Times New Roman" pitchFamily="18" charset="0"/>
                <a:cs typeface="Arial" charset="0"/>
              </a:rPr>
              <a:t>2</a:t>
            </a:r>
            <a:r>
              <a:rPr lang="en-US" altLang="en-US" sz="2000" b="1" i="1">
                <a:solidFill>
                  <a:srgbClr val="FFFF00"/>
                </a:solidFill>
                <a:latin typeface="Times New Roman" pitchFamily="18" charset="0"/>
                <a:cs typeface="Arial" charset="0"/>
              </a:rPr>
              <a:t> -1</a:t>
            </a:r>
            <a:r>
              <a:rPr lang="en-US" altLang="en-US" sz="2000" b="1">
                <a:solidFill>
                  <a:srgbClr val="FFFF00"/>
                </a:solidFill>
                <a:latin typeface="Times New Roman" pitchFamily="18" charset="0"/>
                <a:cs typeface="Arial" charset="0"/>
              </a:rPr>
              <a:t> degrees of freedom</a:t>
            </a:r>
          </a:p>
          <a:p>
            <a:pPr eaLnBrk="1" hangingPunct="1">
              <a:lnSpc>
                <a:spcPct val="120000"/>
              </a:lnSpc>
              <a:spcBef>
                <a:spcPct val="0"/>
              </a:spcBef>
              <a:buFontTx/>
              <a:buNone/>
            </a:pPr>
            <a:r>
              <a:rPr lang="en-US" altLang="en-US" sz="2000" b="1">
                <a:latin typeface="Times New Roman" pitchFamily="18" charset="0"/>
                <a:cs typeface="Arial" charset="0"/>
              </a:rPr>
              <a:t>x</a:t>
            </a:r>
            <a:r>
              <a:rPr lang="en-US" altLang="en-US" sz="2000" b="1" baseline="-25000">
                <a:latin typeface="Times New Roman" pitchFamily="18" charset="0"/>
                <a:cs typeface="Arial" charset="0"/>
              </a:rPr>
              <a:t>1</a:t>
            </a:r>
            <a:r>
              <a:rPr lang="en-US" altLang="en-US" sz="2000" b="1">
                <a:latin typeface="Times New Roman" pitchFamily="18" charset="0"/>
                <a:cs typeface="Arial" charset="0"/>
              </a:rPr>
              <a:t> and x</a:t>
            </a:r>
            <a:r>
              <a:rPr lang="en-US" altLang="en-US" sz="2000" b="1" baseline="-25000">
                <a:latin typeface="Times New Roman" pitchFamily="18" charset="0"/>
                <a:cs typeface="Arial" charset="0"/>
              </a:rPr>
              <a:t>2</a:t>
            </a:r>
            <a:r>
              <a:rPr lang="en-US" altLang="en-US" sz="2000" b="1">
                <a:latin typeface="Times New Roman" pitchFamily="18" charset="0"/>
                <a:cs typeface="Arial" charset="0"/>
              </a:rPr>
              <a:t> are the means of the two samples</a:t>
            </a:r>
          </a:p>
          <a:p>
            <a:pPr eaLnBrk="1" hangingPunct="1">
              <a:lnSpc>
                <a:spcPct val="120000"/>
              </a:lnSpc>
              <a:spcBef>
                <a:spcPct val="0"/>
              </a:spcBef>
              <a:buFontTx/>
              <a:buNone/>
            </a:pPr>
            <a:r>
              <a:rPr lang="en-US" altLang="en-US" sz="2000" b="1">
                <a:latin typeface="Times New Roman" pitchFamily="18" charset="0"/>
                <a:cs typeface="Arial" charset="0"/>
              </a:rPr>
              <a:t>s</a:t>
            </a:r>
            <a:r>
              <a:rPr lang="en-US" altLang="en-US" sz="2000" b="1" baseline="-25000">
                <a:latin typeface="Times New Roman" pitchFamily="18" charset="0"/>
                <a:cs typeface="Arial" charset="0"/>
              </a:rPr>
              <a:t>1 </a:t>
            </a:r>
            <a:r>
              <a:rPr lang="en-US" altLang="en-US" sz="2000" b="1">
                <a:latin typeface="Times New Roman" pitchFamily="18" charset="0"/>
                <a:cs typeface="Arial" charset="0"/>
              </a:rPr>
              <a:t>and</a:t>
            </a:r>
            <a:r>
              <a:rPr lang="en-US" altLang="en-US" sz="2000" b="1" baseline="-25000">
                <a:latin typeface="Times New Roman" pitchFamily="18" charset="0"/>
                <a:cs typeface="Arial" charset="0"/>
              </a:rPr>
              <a:t> </a:t>
            </a:r>
            <a:r>
              <a:rPr lang="en-US" altLang="en-US" sz="2000" b="1">
                <a:latin typeface="Times New Roman" pitchFamily="18" charset="0"/>
                <a:cs typeface="Arial" charset="0"/>
              </a:rPr>
              <a:t>s</a:t>
            </a:r>
            <a:r>
              <a:rPr lang="en-US" altLang="en-US" sz="2000" b="1" baseline="-25000">
                <a:latin typeface="Times New Roman" pitchFamily="18" charset="0"/>
                <a:cs typeface="Arial" charset="0"/>
              </a:rPr>
              <a:t>2</a:t>
            </a:r>
            <a:r>
              <a:rPr lang="en-US" altLang="en-US" sz="2000" b="1">
                <a:latin typeface="Times New Roman" pitchFamily="18" charset="0"/>
                <a:cs typeface="Arial" charset="0"/>
              </a:rPr>
              <a:t> are the standard deviations of the two samples</a:t>
            </a:r>
          </a:p>
          <a:p>
            <a:pPr eaLnBrk="1" hangingPunct="1">
              <a:spcBef>
                <a:spcPct val="0"/>
              </a:spcBef>
              <a:buFontTx/>
              <a:buNone/>
            </a:pPr>
            <a:endParaRPr lang="en-US" altLang="en-US" sz="2000" b="1">
              <a:latin typeface="Times New Roman" pitchFamily="18" charset="0"/>
              <a:cs typeface="Arial" charset="0"/>
            </a:endParaRPr>
          </a:p>
          <a:p>
            <a:pPr eaLnBrk="1" hangingPunct="1">
              <a:spcBef>
                <a:spcPct val="0"/>
              </a:spcBef>
              <a:buFontTx/>
              <a:buNone/>
            </a:pPr>
            <a:r>
              <a:rPr lang="en-US" altLang="en-US" sz="2000" b="1">
                <a:latin typeface="Times New Roman" pitchFamily="18" charset="0"/>
                <a:cs typeface="Arial" charset="0"/>
              </a:rPr>
              <a:t>Note:  The two populations need to be normally distributed or the sample sizes large</a:t>
            </a:r>
          </a:p>
        </p:txBody>
      </p:sp>
      <p:sp>
        <p:nvSpPr>
          <p:cNvPr id="13316" name="Line 4"/>
          <p:cNvSpPr>
            <a:spLocks noChangeShapeType="1"/>
          </p:cNvSpPr>
          <p:nvPr/>
        </p:nvSpPr>
        <p:spPr bwMode="auto">
          <a:xfrm>
            <a:off x="650875" y="4648200"/>
            <a:ext cx="93663"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17" name="Line 5"/>
          <p:cNvSpPr>
            <a:spLocks noChangeShapeType="1"/>
          </p:cNvSpPr>
          <p:nvPr/>
        </p:nvSpPr>
        <p:spPr bwMode="auto">
          <a:xfrm>
            <a:off x="1392238" y="4656138"/>
            <a:ext cx="93662"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18" name="Line 7"/>
          <p:cNvSpPr>
            <a:spLocks noChangeShapeType="1"/>
          </p:cNvSpPr>
          <p:nvPr/>
        </p:nvSpPr>
        <p:spPr bwMode="auto">
          <a:xfrm>
            <a:off x="2876550" y="1765300"/>
            <a:ext cx="112713" cy="0"/>
          </a:xfrm>
          <a:prstGeom prst="line">
            <a:avLst/>
          </a:prstGeom>
          <a:noFill/>
          <a:ln w="1905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0" name="Text Box 8"/>
          <p:cNvSpPr txBox="1">
            <a:spLocks noChangeArrowheads="1"/>
          </p:cNvSpPr>
          <p:nvPr/>
        </p:nvSpPr>
        <p:spPr bwMode="auto">
          <a:xfrm>
            <a:off x="2667000" y="1600200"/>
            <a:ext cx="2228850" cy="461963"/>
          </a:xfrm>
          <a:prstGeom prst="rect">
            <a:avLst/>
          </a:prstGeom>
          <a:noFill/>
          <a:ln w="9525">
            <a:noFill/>
            <a:miter lim="800000"/>
            <a:headEnd/>
            <a:tailEnd/>
          </a:ln>
          <a:effectLst/>
        </p:spPr>
        <p:txBody>
          <a:bodyPr wrap="none">
            <a:spAutoFit/>
          </a:bodyPr>
          <a:lstStyle/>
          <a:p>
            <a:pPr eaLnBrk="1" hangingPunct="1">
              <a:defRPr/>
            </a:pPr>
            <a:r>
              <a:rPr lang="en-US" sz="2400" b="1" dirty="0">
                <a:solidFill>
                  <a:schemeClr val="accent1">
                    <a:lumMod val="20000"/>
                    <a:lumOff val="80000"/>
                  </a:schemeClr>
                </a:solidFill>
                <a:latin typeface="Times New Roman" pitchFamily="18" charset="0"/>
              </a:rPr>
              <a:t>(x</a:t>
            </a:r>
            <a:r>
              <a:rPr lang="en-US" sz="2400" b="1" baseline="-25000" dirty="0">
                <a:solidFill>
                  <a:schemeClr val="accent1">
                    <a:lumMod val="20000"/>
                    <a:lumOff val="80000"/>
                  </a:schemeClr>
                </a:solidFill>
                <a:latin typeface="Times New Roman" pitchFamily="18" charset="0"/>
              </a:rPr>
              <a:t>1</a:t>
            </a:r>
            <a:r>
              <a:rPr lang="en-US" sz="2400" b="1" dirty="0">
                <a:solidFill>
                  <a:schemeClr val="accent1">
                    <a:lumMod val="20000"/>
                    <a:lumOff val="80000"/>
                  </a:schemeClr>
                </a:solidFill>
                <a:latin typeface="Times New Roman" pitchFamily="18" charset="0"/>
              </a:rPr>
              <a:t> – x</a:t>
            </a:r>
            <a:r>
              <a:rPr lang="en-US" sz="2400" b="1" baseline="-25000" dirty="0">
                <a:solidFill>
                  <a:schemeClr val="accent1">
                    <a:lumMod val="20000"/>
                    <a:lumOff val="80000"/>
                  </a:schemeClr>
                </a:solidFill>
                <a:latin typeface="Times New Roman" pitchFamily="18" charset="0"/>
              </a:rPr>
              <a:t>2</a:t>
            </a:r>
            <a:r>
              <a:rPr lang="en-US" sz="2400" b="1" dirty="0">
                <a:solidFill>
                  <a:schemeClr val="accent1">
                    <a:lumMod val="20000"/>
                    <a:lumOff val="80000"/>
                  </a:schemeClr>
                </a:solidFill>
                <a:latin typeface="Times New Roman" pitchFamily="18" charset="0"/>
              </a:rPr>
              <a:t>)  </a:t>
            </a:r>
            <a:r>
              <a:rPr lang="en-US" sz="2400" b="1" dirty="0">
                <a:latin typeface="Times New Roman" pitchFamily="18" charset="0"/>
              </a:rPr>
              <a:t>– </a:t>
            </a:r>
            <a:r>
              <a:rPr lang="en-US" sz="2400" b="1" dirty="0">
                <a:solidFill>
                  <a:srgbClr val="FFFF00"/>
                </a:solidFill>
                <a:latin typeface="Times New Roman" pitchFamily="18" charset="0"/>
              </a:rPr>
              <a:t>t</a:t>
            </a:r>
            <a:r>
              <a:rPr lang="el-GR" sz="2400" b="1" baseline="-25000" dirty="0">
                <a:solidFill>
                  <a:srgbClr val="FFFF00"/>
                </a:solidFill>
                <a:latin typeface="Times New Roman" pitchFamily="18" charset="0"/>
                <a:cs typeface="Arial" charset="0"/>
              </a:rPr>
              <a:t>α</a:t>
            </a:r>
            <a:r>
              <a:rPr lang="en-US" sz="2400" b="1" baseline="-25000" dirty="0">
                <a:solidFill>
                  <a:srgbClr val="FFFF00"/>
                </a:solidFill>
                <a:latin typeface="Times New Roman" pitchFamily="18" charset="0"/>
                <a:cs typeface="Arial" charset="0"/>
              </a:rPr>
              <a:t>/2</a:t>
            </a:r>
            <a:r>
              <a:rPr lang="en-US" sz="2400" b="1" dirty="0">
                <a:solidFill>
                  <a:srgbClr val="FFFF00"/>
                </a:solidFill>
                <a:latin typeface="Times New Roman" pitchFamily="18" charset="0"/>
                <a:cs typeface="Arial" charset="0"/>
              </a:rPr>
              <a:t> · </a:t>
            </a:r>
            <a:endParaRPr lang="en-US" sz="2400" b="1" dirty="0">
              <a:solidFill>
                <a:srgbClr val="FFFF00"/>
              </a:solidFill>
              <a:latin typeface="Times New Roman" pitchFamily="18" charset="0"/>
              <a:cs typeface="Times New Roman" pitchFamily="18" charset="0"/>
            </a:endParaRPr>
          </a:p>
        </p:txBody>
      </p:sp>
      <p:sp>
        <p:nvSpPr>
          <p:cNvPr id="2" name="Freeform 9"/>
          <p:cNvSpPr>
            <a:spLocks/>
          </p:cNvSpPr>
          <p:nvPr/>
        </p:nvSpPr>
        <p:spPr bwMode="auto">
          <a:xfrm>
            <a:off x="4527550" y="1539875"/>
            <a:ext cx="1690688" cy="693738"/>
          </a:xfrm>
          <a:custGeom>
            <a:avLst/>
            <a:gdLst>
              <a:gd name="T0" fmla="*/ 0 w 507"/>
              <a:gd name="T1" fmla="*/ 2147483647 h 198"/>
              <a:gd name="T2" fmla="*/ 2147483647 w 507"/>
              <a:gd name="T3" fmla="*/ 2147483647 h 198"/>
              <a:gd name="T4" fmla="*/ 2147483647 w 507"/>
              <a:gd name="T5" fmla="*/ 0 h 198"/>
              <a:gd name="T6" fmla="*/ 2147483647 w 507"/>
              <a:gd name="T7" fmla="*/ 0 h 198"/>
              <a:gd name="T8" fmla="*/ 0 60000 65536"/>
              <a:gd name="T9" fmla="*/ 0 60000 65536"/>
              <a:gd name="T10" fmla="*/ 0 60000 65536"/>
              <a:gd name="T11" fmla="*/ 0 60000 65536"/>
              <a:gd name="T12" fmla="*/ 0 w 507"/>
              <a:gd name="T13" fmla="*/ 0 h 198"/>
              <a:gd name="T14" fmla="*/ 507 w 507"/>
              <a:gd name="T15" fmla="*/ 198 h 198"/>
            </a:gdLst>
            <a:ahLst/>
            <a:cxnLst>
              <a:cxn ang="T8">
                <a:pos x="T0" y="T1"/>
              </a:cxn>
              <a:cxn ang="T9">
                <a:pos x="T2" y="T3"/>
              </a:cxn>
              <a:cxn ang="T10">
                <a:pos x="T4" y="T5"/>
              </a:cxn>
              <a:cxn ang="T11">
                <a:pos x="T6" y="T7"/>
              </a:cxn>
            </a:cxnLst>
            <a:rect l="T12" t="T13" r="T14" b="T15"/>
            <a:pathLst>
              <a:path w="507" h="198">
                <a:moveTo>
                  <a:pt x="0" y="119"/>
                </a:moveTo>
                <a:lnTo>
                  <a:pt x="33" y="198"/>
                </a:lnTo>
                <a:lnTo>
                  <a:pt x="60" y="0"/>
                </a:lnTo>
                <a:lnTo>
                  <a:pt x="507" y="0"/>
                </a:lnTo>
              </a:path>
            </a:pathLst>
          </a:custGeom>
          <a:noFill/>
          <a:ln w="19050">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321" name="Rectangle 10"/>
          <p:cNvSpPr>
            <a:spLocks noChangeArrowheads="1"/>
          </p:cNvSpPr>
          <p:nvPr/>
        </p:nvSpPr>
        <p:spPr bwMode="auto">
          <a:xfrm>
            <a:off x="4527550" y="1516063"/>
            <a:ext cx="316865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lnSpc>
                <a:spcPct val="80000"/>
              </a:lnSpc>
              <a:spcBef>
                <a:spcPct val="0"/>
              </a:spcBef>
              <a:buFontTx/>
              <a:buNone/>
            </a:pPr>
            <a:r>
              <a:rPr lang="en-US" altLang="en-US" sz="2400" b="1">
                <a:solidFill>
                  <a:srgbClr val="FFFF00"/>
                </a:solidFill>
                <a:latin typeface="Times New Roman" pitchFamily="18" charset="0"/>
              </a:rPr>
              <a:t>   s</a:t>
            </a:r>
            <a:r>
              <a:rPr lang="en-US" altLang="en-US" sz="2400" b="1" baseline="-25000">
                <a:solidFill>
                  <a:srgbClr val="FFFF00"/>
                </a:solidFill>
                <a:latin typeface="Times New Roman" pitchFamily="18" charset="0"/>
              </a:rPr>
              <a:t>1</a:t>
            </a:r>
            <a:r>
              <a:rPr lang="en-US" altLang="en-US" sz="2400" b="1" baseline="30000">
                <a:solidFill>
                  <a:srgbClr val="FFFF00"/>
                </a:solidFill>
                <a:latin typeface="Times New Roman" pitchFamily="18" charset="0"/>
              </a:rPr>
              <a:t>2</a:t>
            </a:r>
            <a:r>
              <a:rPr lang="en-US" altLang="en-US" sz="2400" b="1">
                <a:solidFill>
                  <a:srgbClr val="FFFF00"/>
                </a:solidFill>
                <a:latin typeface="Times New Roman" pitchFamily="18" charset="0"/>
              </a:rPr>
              <a:t>        s</a:t>
            </a:r>
            <a:r>
              <a:rPr lang="en-US" altLang="en-US" sz="2400" b="1" baseline="-25000">
                <a:solidFill>
                  <a:srgbClr val="FFFF00"/>
                </a:solidFill>
                <a:latin typeface="Times New Roman" pitchFamily="18" charset="0"/>
              </a:rPr>
              <a:t>2</a:t>
            </a:r>
            <a:r>
              <a:rPr lang="en-US" altLang="en-US" sz="2400" b="1" baseline="30000">
                <a:solidFill>
                  <a:srgbClr val="FFFF00"/>
                </a:solidFill>
                <a:latin typeface="Times New Roman" pitchFamily="18" charset="0"/>
              </a:rPr>
              <a:t>2</a:t>
            </a:r>
            <a:br>
              <a:rPr lang="en-US" altLang="en-US" sz="2400" b="1" baseline="30000">
                <a:solidFill>
                  <a:srgbClr val="FFFF00"/>
                </a:solidFill>
                <a:latin typeface="Times New Roman" pitchFamily="18" charset="0"/>
              </a:rPr>
            </a:br>
            <a:r>
              <a:rPr lang="en-US" altLang="en-US" sz="2400" b="1">
                <a:solidFill>
                  <a:srgbClr val="FFFF00"/>
                </a:solidFill>
                <a:latin typeface="Times New Roman" pitchFamily="18" charset="0"/>
              </a:rPr>
              <a:t> -----   +  -----</a:t>
            </a:r>
          </a:p>
          <a:p>
            <a:pPr eaLnBrk="1" hangingPunct="1">
              <a:lnSpc>
                <a:spcPct val="80000"/>
              </a:lnSpc>
              <a:spcBef>
                <a:spcPct val="0"/>
              </a:spcBef>
              <a:buFontTx/>
              <a:buNone/>
            </a:pPr>
            <a:r>
              <a:rPr lang="en-US" altLang="en-US" sz="2400" b="1">
                <a:solidFill>
                  <a:srgbClr val="FFFF00"/>
                </a:solidFill>
                <a:latin typeface="Times New Roman" pitchFamily="18" charset="0"/>
              </a:rPr>
              <a:t>   n</a:t>
            </a:r>
            <a:r>
              <a:rPr lang="en-US" altLang="en-US" sz="2400" b="1" baseline="-25000">
                <a:solidFill>
                  <a:srgbClr val="FFFF00"/>
                </a:solidFill>
                <a:latin typeface="Times New Roman" pitchFamily="18" charset="0"/>
              </a:rPr>
              <a:t>1</a:t>
            </a:r>
            <a:r>
              <a:rPr lang="en-US" altLang="en-US" sz="2400" b="1">
                <a:solidFill>
                  <a:srgbClr val="FFFF00"/>
                </a:solidFill>
                <a:latin typeface="Times New Roman" pitchFamily="18" charset="0"/>
              </a:rPr>
              <a:t>         n</a:t>
            </a:r>
            <a:r>
              <a:rPr lang="en-US" altLang="en-US" sz="2400" b="1" baseline="-25000">
                <a:solidFill>
                  <a:srgbClr val="FFFF00"/>
                </a:solidFill>
                <a:latin typeface="Times New Roman" pitchFamily="18" charset="0"/>
              </a:rPr>
              <a:t>2</a:t>
            </a:r>
          </a:p>
        </p:txBody>
      </p:sp>
      <p:sp>
        <p:nvSpPr>
          <p:cNvPr id="13322" name="Line 11"/>
          <p:cNvSpPr>
            <a:spLocks noChangeShapeType="1"/>
          </p:cNvSpPr>
          <p:nvPr/>
        </p:nvSpPr>
        <p:spPr bwMode="auto">
          <a:xfrm>
            <a:off x="3425825" y="1765300"/>
            <a:ext cx="112713" cy="0"/>
          </a:xfrm>
          <a:prstGeom prst="line">
            <a:avLst/>
          </a:prstGeom>
          <a:noFill/>
          <a:ln w="1905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3" name="Line 13"/>
          <p:cNvSpPr>
            <a:spLocks noChangeShapeType="1"/>
          </p:cNvSpPr>
          <p:nvPr/>
        </p:nvSpPr>
        <p:spPr bwMode="auto">
          <a:xfrm>
            <a:off x="2844800" y="3198813"/>
            <a:ext cx="112713" cy="0"/>
          </a:xfrm>
          <a:prstGeom prst="line">
            <a:avLst/>
          </a:prstGeom>
          <a:noFill/>
          <a:ln w="1905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6" name="Text Box 14"/>
          <p:cNvSpPr txBox="1">
            <a:spLocks noChangeArrowheads="1"/>
          </p:cNvSpPr>
          <p:nvPr/>
        </p:nvSpPr>
        <p:spPr bwMode="auto">
          <a:xfrm>
            <a:off x="2635250" y="3028950"/>
            <a:ext cx="2249488" cy="461963"/>
          </a:xfrm>
          <a:prstGeom prst="rect">
            <a:avLst/>
          </a:prstGeom>
          <a:noFill/>
          <a:ln w="9525">
            <a:noFill/>
            <a:miter lim="800000"/>
            <a:headEnd/>
            <a:tailEnd/>
          </a:ln>
          <a:effectLst/>
        </p:spPr>
        <p:txBody>
          <a:bodyPr wrap="none">
            <a:spAutoFit/>
          </a:bodyPr>
          <a:lstStyle/>
          <a:p>
            <a:pPr eaLnBrk="1" hangingPunct="1">
              <a:defRPr/>
            </a:pPr>
            <a:r>
              <a:rPr lang="en-US" sz="2400" b="1" dirty="0">
                <a:solidFill>
                  <a:schemeClr val="accent1">
                    <a:lumMod val="20000"/>
                    <a:lumOff val="80000"/>
                  </a:schemeClr>
                </a:solidFill>
                <a:latin typeface="Times New Roman" pitchFamily="18" charset="0"/>
              </a:rPr>
              <a:t>(x</a:t>
            </a:r>
            <a:r>
              <a:rPr lang="en-US" sz="2400" b="1" baseline="-25000" dirty="0">
                <a:solidFill>
                  <a:schemeClr val="accent1">
                    <a:lumMod val="20000"/>
                    <a:lumOff val="80000"/>
                  </a:schemeClr>
                </a:solidFill>
                <a:latin typeface="Times New Roman" pitchFamily="18" charset="0"/>
              </a:rPr>
              <a:t>1</a:t>
            </a:r>
            <a:r>
              <a:rPr lang="en-US" sz="2400" b="1" dirty="0">
                <a:solidFill>
                  <a:schemeClr val="accent1">
                    <a:lumMod val="20000"/>
                    <a:lumOff val="80000"/>
                  </a:schemeClr>
                </a:solidFill>
                <a:latin typeface="Times New Roman" pitchFamily="18" charset="0"/>
              </a:rPr>
              <a:t> – x</a:t>
            </a:r>
            <a:r>
              <a:rPr lang="en-US" sz="2400" b="1" baseline="-25000" dirty="0">
                <a:solidFill>
                  <a:schemeClr val="accent1">
                    <a:lumMod val="20000"/>
                    <a:lumOff val="80000"/>
                  </a:schemeClr>
                </a:solidFill>
                <a:latin typeface="Times New Roman" pitchFamily="18" charset="0"/>
              </a:rPr>
              <a:t>2</a:t>
            </a:r>
            <a:r>
              <a:rPr lang="en-US" sz="2400" b="1" dirty="0">
                <a:solidFill>
                  <a:schemeClr val="accent1">
                    <a:lumMod val="20000"/>
                    <a:lumOff val="80000"/>
                  </a:schemeClr>
                </a:solidFill>
                <a:latin typeface="Times New Roman" pitchFamily="18" charset="0"/>
              </a:rPr>
              <a:t>)  </a:t>
            </a:r>
            <a:r>
              <a:rPr lang="en-US" sz="2400" b="1" dirty="0">
                <a:latin typeface="Times New Roman" pitchFamily="18" charset="0"/>
              </a:rPr>
              <a:t>+ </a:t>
            </a:r>
            <a:r>
              <a:rPr lang="en-US" sz="2400" b="1" dirty="0">
                <a:solidFill>
                  <a:srgbClr val="FFFF00"/>
                </a:solidFill>
                <a:latin typeface="Times New Roman" pitchFamily="18" charset="0"/>
              </a:rPr>
              <a:t>t</a:t>
            </a:r>
            <a:r>
              <a:rPr lang="el-GR" sz="2400" b="1" baseline="-25000" dirty="0">
                <a:solidFill>
                  <a:srgbClr val="FFFF00"/>
                </a:solidFill>
                <a:latin typeface="Times New Roman" pitchFamily="18" charset="0"/>
                <a:cs typeface="Arial" charset="0"/>
              </a:rPr>
              <a:t>α</a:t>
            </a:r>
            <a:r>
              <a:rPr lang="en-US" sz="2400" b="1" baseline="-25000" dirty="0">
                <a:solidFill>
                  <a:srgbClr val="FFFF00"/>
                </a:solidFill>
                <a:latin typeface="Times New Roman" pitchFamily="18" charset="0"/>
                <a:cs typeface="Arial" charset="0"/>
              </a:rPr>
              <a:t>/2</a:t>
            </a:r>
            <a:r>
              <a:rPr lang="en-US" sz="2400" b="1" dirty="0">
                <a:solidFill>
                  <a:srgbClr val="FFFF00"/>
                </a:solidFill>
                <a:latin typeface="Times New Roman" pitchFamily="18" charset="0"/>
                <a:cs typeface="Arial" charset="0"/>
              </a:rPr>
              <a:t> · </a:t>
            </a:r>
            <a:endParaRPr lang="en-US" sz="2400" b="1" dirty="0">
              <a:solidFill>
                <a:srgbClr val="FFFF00"/>
              </a:solidFill>
              <a:latin typeface="Times New Roman" pitchFamily="18" charset="0"/>
              <a:cs typeface="Times New Roman" pitchFamily="18" charset="0"/>
            </a:endParaRPr>
          </a:p>
        </p:txBody>
      </p:sp>
      <p:sp>
        <p:nvSpPr>
          <p:cNvPr id="13325" name="Freeform 15"/>
          <p:cNvSpPr>
            <a:spLocks/>
          </p:cNvSpPr>
          <p:nvPr/>
        </p:nvSpPr>
        <p:spPr bwMode="auto">
          <a:xfrm>
            <a:off x="4495800" y="2968625"/>
            <a:ext cx="1690688" cy="693738"/>
          </a:xfrm>
          <a:custGeom>
            <a:avLst/>
            <a:gdLst>
              <a:gd name="T0" fmla="*/ 0 w 507"/>
              <a:gd name="T1" fmla="*/ 2147483647 h 198"/>
              <a:gd name="T2" fmla="*/ 2147483647 w 507"/>
              <a:gd name="T3" fmla="*/ 2147483647 h 198"/>
              <a:gd name="T4" fmla="*/ 2147483647 w 507"/>
              <a:gd name="T5" fmla="*/ 0 h 198"/>
              <a:gd name="T6" fmla="*/ 2147483647 w 507"/>
              <a:gd name="T7" fmla="*/ 0 h 198"/>
              <a:gd name="T8" fmla="*/ 0 60000 65536"/>
              <a:gd name="T9" fmla="*/ 0 60000 65536"/>
              <a:gd name="T10" fmla="*/ 0 60000 65536"/>
              <a:gd name="T11" fmla="*/ 0 60000 65536"/>
              <a:gd name="T12" fmla="*/ 0 w 507"/>
              <a:gd name="T13" fmla="*/ 0 h 198"/>
              <a:gd name="T14" fmla="*/ 507 w 507"/>
              <a:gd name="T15" fmla="*/ 198 h 198"/>
            </a:gdLst>
            <a:ahLst/>
            <a:cxnLst>
              <a:cxn ang="T8">
                <a:pos x="T0" y="T1"/>
              </a:cxn>
              <a:cxn ang="T9">
                <a:pos x="T2" y="T3"/>
              </a:cxn>
              <a:cxn ang="T10">
                <a:pos x="T4" y="T5"/>
              </a:cxn>
              <a:cxn ang="T11">
                <a:pos x="T6" y="T7"/>
              </a:cxn>
            </a:cxnLst>
            <a:rect l="T12" t="T13" r="T14" b="T15"/>
            <a:pathLst>
              <a:path w="507" h="198">
                <a:moveTo>
                  <a:pt x="0" y="119"/>
                </a:moveTo>
                <a:lnTo>
                  <a:pt x="33" y="198"/>
                </a:lnTo>
                <a:lnTo>
                  <a:pt x="60" y="0"/>
                </a:lnTo>
                <a:lnTo>
                  <a:pt x="507" y="0"/>
                </a:lnTo>
              </a:path>
            </a:pathLst>
          </a:custGeom>
          <a:noFill/>
          <a:ln w="19050">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 name="Rectangle 16"/>
          <p:cNvSpPr>
            <a:spLocks noChangeArrowheads="1"/>
          </p:cNvSpPr>
          <p:nvPr/>
        </p:nvSpPr>
        <p:spPr bwMode="auto">
          <a:xfrm>
            <a:off x="4495800" y="2944813"/>
            <a:ext cx="2967038"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lnSpc>
                <a:spcPct val="80000"/>
              </a:lnSpc>
              <a:spcBef>
                <a:spcPct val="0"/>
              </a:spcBef>
              <a:buFontTx/>
              <a:buNone/>
            </a:pPr>
            <a:r>
              <a:rPr lang="en-US" altLang="en-US" sz="2400" b="1">
                <a:solidFill>
                  <a:srgbClr val="FFFF00"/>
                </a:solidFill>
                <a:latin typeface="Times New Roman" pitchFamily="18" charset="0"/>
              </a:rPr>
              <a:t>   s</a:t>
            </a:r>
            <a:r>
              <a:rPr lang="en-US" altLang="en-US" sz="2400" b="1" baseline="-25000">
                <a:solidFill>
                  <a:srgbClr val="FFFF00"/>
                </a:solidFill>
                <a:latin typeface="Times New Roman" pitchFamily="18" charset="0"/>
              </a:rPr>
              <a:t>1</a:t>
            </a:r>
            <a:r>
              <a:rPr lang="en-US" altLang="en-US" sz="2400" b="1" baseline="30000">
                <a:solidFill>
                  <a:srgbClr val="FFFF00"/>
                </a:solidFill>
                <a:latin typeface="Times New Roman" pitchFamily="18" charset="0"/>
              </a:rPr>
              <a:t>2</a:t>
            </a:r>
            <a:r>
              <a:rPr lang="en-US" altLang="en-US" sz="2400" b="1">
                <a:solidFill>
                  <a:srgbClr val="FFFF00"/>
                </a:solidFill>
                <a:latin typeface="Times New Roman" pitchFamily="18" charset="0"/>
              </a:rPr>
              <a:t>        s</a:t>
            </a:r>
            <a:r>
              <a:rPr lang="en-US" altLang="en-US" sz="2400" b="1" baseline="-25000">
                <a:solidFill>
                  <a:srgbClr val="FFFF00"/>
                </a:solidFill>
                <a:latin typeface="Times New Roman" pitchFamily="18" charset="0"/>
              </a:rPr>
              <a:t>2</a:t>
            </a:r>
            <a:r>
              <a:rPr lang="en-US" altLang="en-US" sz="2400" b="1" baseline="30000">
                <a:solidFill>
                  <a:srgbClr val="FFFF00"/>
                </a:solidFill>
                <a:latin typeface="Times New Roman" pitchFamily="18" charset="0"/>
              </a:rPr>
              <a:t>2</a:t>
            </a:r>
            <a:br>
              <a:rPr lang="en-US" altLang="en-US" sz="2400" b="1" baseline="30000">
                <a:solidFill>
                  <a:srgbClr val="FFFF00"/>
                </a:solidFill>
                <a:latin typeface="Times New Roman" pitchFamily="18" charset="0"/>
              </a:rPr>
            </a:br>
            <a:r>
              <a:rPr lang="en-US" altLang="en-US" sz="2400" b="1">
                <a:solidFill>
                  <a:srgbClr val="FFFF00"/>
                </a:solidFill>
                <a:latin typeface="Times New Roman" pitchFamily="18" charset="0"/>
              </a:rPr>
              <a:t> -----   +  -----</a:t>
            </a:r>
          </a:p>
          <a:p>
            <a:pPr eaLnBrk="1" hangingPunct="1">
              <a:lnSpc>
                <a:spcPct val="80000"/>
              </a:lnSpc>
              <a:spcBef>
                <a:spcPct val="0"/>
              </a:spcBef>
              <a:buFontTx/>
              <a:buNone/>
            </a:pPr>
            <a:r>
              <a:rPr lang="en-US" altLang="en-US" sz="2400" b="1">
                <a:solidFill>
                  <a:srgbClr val="FFFF00"/>
                </a:solidFill>
                <a:latin typeface="Times New Roman" pitchFamily="18" charset="0"/>
              </a:rPr>
              <a:t>   n</a:t>
            </a:r>
            <a:r>
              <a:rPr lang="en-US" altLang="en-US" sz="2400" b="1" baseline="-25000">
                <a:solidFill>
                  <a:srgbClr val="FFFF00"/>
                </a:solidFill>
                <a:latin typeface="Times New Roman" pitchFamily="18" charset="0"/>
              </a:rPr>
              <a:t>1</a:t>
            </a:r>
            <a:r>
              <a:rPr lang="en-US" altLang="en-US" sz="2400" b="1">
                <a:solidFill>
                  <a:srgbClr val="FFFF00"/>
                </a:solidFill>
                <a:latin typeface="Times New Roman" pitchFamily="18" charset="0"/>
              </a:rPr>
              <a:t>         n</a:t>
            </a:r>
            <a:r>
              <a:rPr lang="en-US" altLang="en-US" sz="2400" b="1" baseline="-25000">
                <a:solidFill>
                  <a:srgbClr val="FFFF00"/>
                </a:solidFill>
                <a:latin typeface="Times New Roman" pitchFamily="18" charset="0"/>
              </a:rPr>
              <a:t>2</a:t>
            </a:r>
          </a:p>
        </p:txBody>
      </p:sp>
      <p:sp>
        <p:nvSpPr>
          <p:cNvPr id="13327" name="Line 17"/>
          <p:cNvSpPr>
            <a:spLocks noChangeShapeType="1"/>
          </p:cNvSpPr>
          <p:nvPr/>
        </p:nvSpPr>
        <p:spPr bwMode="auto">
          <a:xfrm>
            <a:off x="3398838" y="3198813"/>
            <a:ext cx="112712" cy="0"/>
          </a:xfrm>
          <a:prstGeom prst="line">
            <a:avLst/>
          </a:prstGeom>
          <a:noFill/>
          <a:ln w="1905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 name="TextBox 17"/>
          <p:cNvSpPr txBox="1"/>
          <p:nvPr/>
        </p:nvSpPr>
        <p:spPr>
          <a:xfrm>
            <a:off x="838200" y="2362200"/>
            <a:ext cx="1535113" cy="400050"/>
          </a:xfrm>
          <a:prstGeom prst="rect">
            <a:avLst/>
          </a:prstGeom>
          <a:noFill/>
        </p:spPr>
        <p:txBody>
          <a:bodyPr wrap="none">
            <a:spAutoFit/>
          </a:bodyPr>
          <a:lstStyle/>
          <a:p>
            <a:pPr>
              <a:defRPr/>
            </a:pPr>
            <a:r>
              <a:rPr lang="en-US" sz="2000" b="1" dirty="0">
                <a:solidFill>
                  <a:schemeClr val="accent1">
                    <a:lumMod val="20000"/>
                    <a:lumOff val="80000"/>
                  </a:schemeClr>
                </a:solidFill>
              </a:rPr>
              <a:t>PE  ±  </a:t>
            </a:r>
            <a:r>
              <a:rPr lang="en-US" sz="2000" b="1" dirty="0">
                <a:solidFill>
                  <a:srgbClr val="FFFF00"/>
                </a:solidFill>
              </a:rPr>
              <a:t>MOE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2"/>
          <p:cNvSpPr>
            <a:spLocks noGrp="1"/>
          </p:cNvSpPr>
          <p:nvPr>
            <p:ph type="title"/>
          </p:nvPr>
        </p:nvSpPr>
        <p:spPr>
          <a:xfrm>
            <a:off x="219075" y="76200"/>
            <a:ext cx="8686800" cy="868363"/>
          </a:xfrm>
        </p:spPr>
        <p:txBody>
          <a:bodyPr/>
          <a:lstStyle/>
          <a:p>
            <a:r>
              <a:rPr lang="en-US" altLang="en-US" sz="3600" b="1" smtClean="0"/>
              <a:t>Two-sample, independent, T-Test on TI</a:t>
            </a:r>
          </a:p>
        </p:txBody>
      </p:sp>
      <p:sp>
        <p:nvSpPr>
          <p:cNvPr id="4" name="Content Placeholder 3"/>
          <p:cNvSpPr>
            <a:spLocks noGrp="1"/>
          </p:cNvSpPr>
          <p:nvPr>
            <p:ph idx="1"/>
          </p:nvPr>
        </p:nvSpPr>
        <p:spPr>
          <a:xfrm>
            <a:off x="304800" y="1143000"/>
            <a:ext cx="8534400" cy="5410200"/>
          </a:xfrm>
        </p:spPr>
        <p:txBody>
          <a:bodyPr/>
          <a:lstStyle/>
          <a:p>
            <a:pPr>
              <a:defRPr/>
            </a:pPr>
            <a:r>
              <a:rPr lang="en-US" sz="2800" b="1" dirty="0" smtClean="0"/>
              <a:t>If you have raw data:</a:t>
            </a:r>
          </a:p>
          <a:p>
            <a:pPr lvl="1">
              <a:defRPr/>
            </a:pPr>
            <a:r>
              <a:rPr lang="en-US" sz="2400" b="1" dirty="0" smtClean="0"/>
              <a:t>enter data in L1 and L2</a:t>
            </a:r>
          </a:p>
          <a:p>
            <a:pPr>
              <a:defRPr/>
            </a:pPr>
            <a:endParaRPr lang="en-US" sz="1200" b="1" dirty="0" smtClean="0"/>
          </a:p>
          <a:p>
            <a:pPr>
              <a:defRPr/>
            </a:pPr>
            <a:r>
              <a:rPr lang="en-US" sz="2800" b="1" dirty="0" smtClean="0"/>
              <a:t>Press STAT, TESTS, select 2-SampT-Test</a:t>
            </a:r>
          </a:p>
          <a:p>
            <a:pPr lvl="1">
              <a:defRPr/>
            </a:pPr>
            <a:r>
              <a:rPr lang="en-US" sz="2400" b="1" dirty="0" smtClean="0">
                <a:ea typeface="+mn-ea"/>
                <a:cs typeface="+mn-cs"/>
              </a:rPr>
              <a:t>raw data: List1 set to L1, List2 set to L2 and freq to 1</a:t>
            </a:r>
          </a:p>
          <a:p>
            <a:pPr lvl="1">
              <a:defRPr/>
            </a:pPr>
            <a:r>
              <a:rPr lang="en-US" sz="2400" b="1" dirty="0" smtClean="0">
                <a:ea typeface="+mn-ea"/>
                <a:cs typeface="+mn-cs"/>
              </a:rPr>
              <a:t>summary data: enter as before</a:t>
            </a:r>
          </a:p>
          <a:p>
            <a:pPr lvl="1">
              <a:defRPr/>
            </a:pPr>
            <a:r>
              <a:rPr lang="en-US" sz="2400" b="1" dirty="0" smtClean="0">
                <a:ea typeface="+mn-ea"/>
                <a:cs typeface="+mn-cs"/>
              </a:rPr>
              <a:t>Set Pooled to </a:t>
            </a:r>
            <a:r>
              <a:rPr lang="en-US" sz="2400" b="1" dirty="0" smtClean="0">
                <a:solidFill>
                  <a:srgbClr val="FFFF00"/>
                </a:solidFill>
                <a:ea typeface="+mn-ea"/>
                <a:cs typeface="+mn-cs"/>
              </a:rPr>
              <a:t>NO</a:t>
            </a:r>
          </a:p>
          <a:p>
            <a:pPr lvl="1">
              <a:defRPr/>
            </a:pPr>
            <a:r>
              <a:rPr lang="en-US" sz="2400" b="1" dirty="0" smtClean="0">
                <a:ea typeface="+mn-ea"/>
                <a:cs typeface="+mn-cs"/>
              </a:rPr>
              <a:t>copy off t* value and the degrees of freedom</a:t>
            </a:r>
          </a:p>
          <a:p>
            <a:pPr lvl="1">
              <a:defRPr/>
            </a:pPr>
            <a:endParaRPr lang="en-US" sz="1200" b="1" dirty="0" smtClean="0"/>
          </a:p>
          <a:p>
            <a:pPr>
              <a:defRPr/>
            </a:pPr>
            <a:r>
              <a:rPr lang="en-US" sz="2800" b="1" dirty="0" smtClean="0"/>
              <a:t>Confidence Intervals</a:t>
            </a:r>
          </a:p>
          <a:p>
            <a:pPr lvl="1">
              <a:defRPr/>
            </a:pPr>
            <a:r>
              <a:rPr lang="en-US" sz="2400" b="1" dirty="0" smtClean="0"/>
              <a:t>follow hypothesis test steps, except select 2-SampTInt and input confidence level</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23825"/>
            <a:ext cx="8229600" cy="715963"/>
          </a:xfrm>
        </p:spPr>
        <p:txBody>
          <a:bodyPr/>
          <a:lstStyle/>
          <a:p>
            <a:r>
              <a:rPr lang="en-US" altLang="en-US" sz="3600" b="1" smtClean="0"/>
              <a:t>Trees Example</a:t>
            </a:r>
          </a:p>
        </p:txBody>
      </p:sp>
      <p:sp>
        <p:nvSpPr>
          <p:cNvPr id="3" name="Content Placeholder 2"/>
          <p:cNvSpPr>
            <a:spLocks noGrp="1"/>
          </p:cNvSpPr>
          <p:nvPr>
            <p:ph idx="1"/>
          </p:nvPr>
        </p:nvSpPr>
        <p:spPr>
          <a:xfrm>
            <a:off x="457200" y="1295400"/>
            <a:ext cx="8229600" cy="4953000"/>
          </a:xfrm>
        </p:spPr>
        <p:txBody>
          <a:bodyPr/>
          <a:lstStyle/>
          <a:p>
            <a:pPr marL="0" indent="0">
              <a:buFontTx/>
              <a:buNone/>
              <a:defRPr/>
            </a:pPr>
            <a:r>
              <a:rPr lang="en-US" sz="2400" b="1" dirty="0" smtClean="0"/>
              <a:t>The Wade Tract Preserve in Georgia is an old-growth forest of longleaf pines that has survived in a relatively undisturbed state for hundreds of years. One question of interest to foresters who study the area is “How do the sizes of longleaf pine trees in the northern and southern halves of the forest compare?” To find out, researchers took random samples of 30 trees from each half and measured the diameter at breast height (DBH) in centimeters. Construct and interpret a 90% confidence interval for the difference in the mean DBH for longleaf pines in the northern and southern halves of the Wade Tract Preserve.</a:t>
            </a:r>
          </a:p>
          <a:p>
            <a:pPr>
              <a:buFontTx/>
              <a:buNone/>
              <a:defRPr/>
            </a:pPr>
            <a:endParaRPr lang="en-US" sz="24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23825"/>
            <a:ext cx="8229600" cy="715963"/>
          </a:xfrm>
        </p:spPr>
        <p:txBody>
          <a:bodyPr/>
          <a:lstStyle/>
          <a:p>
            <a:r>
              <a:rPr lang="en-US" altLang="en-US" sz="3600" b="1" smtClean="0"/>
              <a:t>Trees Example Cont</a:t>
            </a:r>
          </a:p>
        </p:txBody>
      </p:sp>
      <p:sp>
        <p:nvSpPr>
          <p:cNvPr id="16387" name="Content Placeholder 2"/>
          <p:cNvSpPr>
            <a:spLocks noGrp="1"/>
          </p:cNvSpPr>
          <p:nvPr>
            <p:ph idx="1"/>
          </p:nvPr>
        </p:nvSpPr>
        <p:spPr>
          <a:xfrm>
            <a:off x="457200" y="1066800"/>
            <a:ext cx="8229600" cy="4038600"/>
          </a:xfrm>
        </p:spPr>
        <p:txBody>
          <a:bodyPr/>
          <a:lstStyle/>
          <a:p>
            <a:r>
              <a:rPr lang="en-US" altLang="en-US" sz="2400" b="1" smtClean="0"/>
              <a:t>Comparative boxplots of the data and summary statistics from Minitab are shown below.</a:t>
            </a:r>
          </a:p>
        </p:txBody>
      </p:sp>
      <p:pic>
        <p:nvPicPr>
          <p:cNvPr id="16388" name="Picture 8" descr="Picture 9.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0713" y="2789238"/>
            <a:ext cx="3937000" cy="1096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9" name="Picture 9" descr="Picture 10.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56150" y="2209800"/>
            <a:ext cx="3729038" cy="252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a:spLocks noChangeArrowheads="1"/>
          </p:cNvSpPr>
          <p:nvPr/>
        </p:nvSpPr>
        <p:spPr bwMode="auto">
          <a:xfrm>
            <a:off x="304800" y="5181600"/>
            <a:ext cx="8534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rgbClr val="FFFF00"/>
                </a:solidFill>
              </a:rPr>
              <a:t>State:  </a:t>
            </a:r>
            <a:r>
              <a:rPr lang="en-US" altLang="en-US" sz="1800" b="1"/>
              <a:t>Our parameters of interest are </a:t>
            </a:r>
            <a:br>
              <a:rPr lang="en-US" altLang="en-US" sz="1800" b="1"/>
            </a:br>
            <a:r>
              <a:rPr lang="en-US" altLang="en-US" sz="1800" b="1" i="1"/>
              <a:t>µ</a:t>
            </a:r>
            <a:r>
              <a:rPr lang="en-US" altLang="en-US" sz="1800" b="1" i="1" baseline="-25000"/>
              <a:t>1</a:t>
            </a:r>
            <a:r>
              <a:rPr lang="en-US" altLang="en-US" sz="1800" b="1"/>
              <a:t> = the true mean DBH of all trees in the southern half of the forest and </a:t>
            </a:r>
            <a:br>
              <a:rPr lang="en-US" altLang="en-US" sz="1800" b="1"/>
            </a:br>
            <a:r>
              <a:rPr lang="en-US" altLang="en-US" sz="1800" b="1" i="1"/>
              <a:t>µ</a:t>
            </a:r>
            <a:r>
              <a:rPr lang="en-US" altLang="en-US" sz="1800" b="1" i="1" baseline="-25000"/>
              <a:t>2</a:t>
            </a:r>
            <a:r>
              <a:rPr lang="en-US" altLang="en-US" sz="1800" b="1" i="1"/>
              <a:t> </a:t>
            </a:r>
            <a:r>
              <a:rPr lang="en-US" altLang="en-US" sz="1800" b="1"/>
              <a:t>= the true mean DBH of all trees in the northern half of the forest. </a:t>
            </a:r>
            <a:br>
              <a:rPr lang="en-US" altLang="en-US" sz="1800" b="1"/>
            </a:br>
            <a:r>
              <a:rPr lang="en-US" altLang="en-US" sz="1800" b="1"/>
              <a:t>We want to estimate the difference </a:t>
            </a:r>
            <a:r>
              <a:rPr lang="en-US" altLang="en-US" sz="1800" b="1" i="1"/>
              <a:t>µ</a:t>
            </a:r>
            <a:r>
              <a:rPr lang="en-US" altLang="en-US" sz="1800" b="1" i="1" baseline="-25000"/>
              <a:t>1</a:t>
            </a:r>
            <a:r>
              <a:rPr lang="en-US" altLang="en-US" sz="1800" b="1"/>
              <a:t>  - </a:t>
            </a:r>
            <a:r>
              <a:rPr lang="en-US" altLang="en-US" sz="1800" b="1" i="1"/>
              <a:t>µ</a:t>
            </a:r>
            <a:r>
              <a:rPr lang="en-US" altLang="en-US" sz="1800" b="1" i="1" baseline="-25000"/>
              <a:t>2</a:t>
            </a:r>
            <a:r>
              <a:rPr lang="en-US" altLang="en-US" sz="1800" b="1"/>
              <a:t>  at a 90% confidence level.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123825"/>
            <a:ext cx="8229600" cy="715963"/>
          </a:xfrm>
        </p:spPr>
        <p:txBody>
          <a:bodyPr/>
          <a:lstStyle/>
          <a:p>
            <a:r>
              <a:rPr lang="en-US" altLang="en-US" sz="3600" b="1" smtClean="0"/>
              <a:t>Trees Example Cont</a:t>
            </a:r>
          </a:p>
        </p:txBody>
      </p:sp>
      <p:sp>
        <p:nvSpPr>
          <p:cNvPr id="17411" name="Content Placeholder 2"/>
          <p:cNvSpPr>
            <a:spLocks noGrp="1"/>
          </p:cNvSpPr>
          <p:nvPr>
            <p:ph idx="1"/>
          </p:nvPr>
        </p:nvSpPr>
        <p:spPr>
          <a:xfrm>
            <a:off x="457200" y="1066800"/>
            <a:ext cx="8229600" cy="5257800"/>
          </a:xfrm>
        </p:spPr>
        <p:txBody>
          <a:bodyPr/>
          <a:lstStyle/>
          <a:p>
            <a:pPr>
              <a:spcAft>
                <a:spcPts val="600"/>
              </a:spcAft>
            </a:pPr>
            <a:r>
              <a:rPr lang="en-US" altLang="en-US" sz="2000" b="1" dirty="0" smtClean="0">
                <a:solidFill>
                  <a:srgbClr val="FFFF00"/>
                </a:solidFill>
              </a:rPr>
              <a:t>Plan: </a:t>
            </a:r>
            <a:r>
              <a:rPr lang="en-US" altLang="en-US" sz="2000" b="1" dirty="0" smtClean="0"/>
              <a:t>We should use a two-sample </a:t>
            </a:r>
            <a:r>
              <a:rPr lang="en-US" altLang="en-US" sz="2000" b="1" i="1" dirty="0" smtClean="0"/>
              <a:t>t</a:t>
            </a:r>
            <a:r>
              <a:rPr lang="en-US" altLang="en-US" sz="2000" b="1" dirty="0" smtClean="0"/>
              <a:t> interval for </a:t>
            </a:r>
            <a:r>
              <a:rPr lang="en-US" altLang="en-US" sz="2000" b="1" i="1" dirty="0" smtClean="0"/>
              <a:t>µ</a:t>
            </a:r>
            <a:r>
              <a:rPr lang="en-US" altLang="en-US" sz="2000" b="1" i="1" baseline="-25000" dirty="0" smtClean="0"/>
              <a:t>1 </a:t>
            </a:r>
            <a:r>
              <a:rPr lang="en-US" altLang="en-US" sz="2000" b="1" i="1" dirty="0" smtClean="0"/>
              <a:t>– µ</a:t>
            </a:r>
            <a:r>
              <a:rPr lang="en-US" altLang="en-US" sz="2000" b="1" i="1" baseline="-25000" dirty="0" smtClean="0"/>
              <a:t>2</a:t>
            </a:r>
            <a:r>
              <a:rPr lang="en-US" altLang="en-US" sz="2000" b="1" i="1" dirty="0" smtClean="0"/>
              <a:t> </a:t>
            </a:r>
            <a:r>
              <a:rPr lang="en-US" altLang="en-US" sz="2000" b="1" dirty="0" smtClean="0"/>
              <a:t>if the conditions are satisfied.</a:t>
            </a:r>
          </a:p>
          <a:p>
            <a:pPr>
              <a:spcAft>
                <a:spcPts val="600"/>
              </a:spcAft>
              <a:buClr>
                <a:srgbClr val="E81F30"/>
              </a:buClr>
              <a:buFont typeface="Wingdings" pitchFamily="2" charset="2"/>
              <a:buChar char="ü"/>
            </a:pPr>
            <a:r>
              <a:rPr lang="en-US" altLang="en-US" sz="2000" b="1" dirty="0" smtClean="0"/>
              <a:t> </a:t>
            </a:r>
            <a:r>
              <a:rPr lang="en-US" altLang="en-US" sz="2000" b="1" dirty="0" smtClean="0">
                <a:solidFill>
                  <a:srgbClr val="FFC000"/>
                </a:solidFill>
              </a:rPr>
              <a:t>SRS:  </a:t>
            </a:r>
            <a:r>
              <a:rPr lang="en-US" altLang="en-US" sz="2000" b="1" dirty="0" smtClean="0"/>
              <a:t>The data come from a random samples of 30 trees each from the northern and southern halves of the forest.</a:t>
            </a:r>
          </a:p>
          <a:p>
            <a:pPr>
              <a:spcAft>
                <a:spcPts val="600"/>
              </a:spcAft>
              <a:buClr>
                <a:srgbClr val="E81F30"/>
              </a:buClr>
              <a:buFont typeface="Wingdings" pitchFamily="2" charset="2"/>
              <a:buChar char="ü"/>
            </a:pPr>
            <a:r>
              <a:rPr lang="en-US" altLang="en-US" sz="2000" b="1" dirty="0" smtClean="0"/>
              <a:t> </a:t>
            </a:r>
            <a:r>
              <a:rPr lang="en-US" altLang="en-US" sz="2000" b="1" dirty="0" smtClean="0">
                <a:solidFill>
                  <a:srgbClr val="FFC000"/>
                </a:solidFill>
              </a:rPr>
              <a:t>Independent:   </a:t>
            </a:r>
            <a:r>
              <a:rPr lang="en-US" altLang="en-US" sz="2000" b="1" dirty="0" smtClean="0"/>
              <a:t>Researchers took independent samples from the northern and southern halves of the forest. Because sampling without replacement was used, there have to be at least 10(30) = 300 trees in each half of the forest. This is pretty safe to assume.</a:t>
            </a:r>
          </a:p>
          <a:p>
            <a:pPr>
              <a:spcAft>
                <a:spcPts val="600"/>
              </a:spcAft>
              <a:buClr>
                <a:srgbClr val="E81F30"/>
              </a:buClr>
              <a:buFont typeface="Wingdings" pitchFamily="2" charset="2"/>
              <a:buChar char="ü"/>
            </a:pPr>
            <a:r>
              <a:rPr lang="en-US" altLang="en-US" sz="2000" b="1" dirty="0" smtClean="0"/>
              <a:t> </a:t>
            </a:r>
            <a:r>
              <a:rPr lang="en-US" altLang="en-US" sz="2000" b="1" dirty="0" smtClean="0">
                <a:solidFill>
                  <a:srgbClr val="FFC000"/>
                </a:solidFill>
              </a:rPr>
              <a:t>Normal:  </a:t>
            </a:r>
            <a:r>
              <a:rPr lang="en-US" altLang="en-US" sz="2000" b="1" dirty="0" smtClean="0"/>
              <a:t>The boxplots give us reason to believe that the population distributions of DBH measurements may not be Normal. However, since both sample sizes are at least 30, we are safe using </a:t>
            </a:r>
            <a:r>
              <a:rPr lang="en-US" altLang="en-US" sz="2000" b="1" i="1" dirty="0" smtClean="0"/>
              <a:t>t </a:t>
            </a:r>
            <a:r>
              <a:rPr lang="en-US" altLang="en-US" sz="2000" b="1" dirty="0" smtClean="0"/>
              <a:t>procedures</a:t>
            </a:r>
            <a:r>
              <a:rPr lang="en-US" altLang="en-US" sz="2000" b="1" i="1" dirty="0" smtClean="0"/>
              <a:t>.</a:t>
            </a:r>
            <a:endParaRPr lang="en-US" altLang="en-US" sz="2000" b="1"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123825"/>
            <a:ext cx="8229600" cy="715963"/>
          </a:xfrm>
        </p:spPr>
        <p:txBody>
          <a:bodyPr/>
          <a:lstStyle/>
          <a:p>
            <a:r>
              <a:rPr lang="en-US" altLang="en-US" sz="3600" b="1" smtClean="0"/>
              <a:t>Trees Example Cont</a:t>
            </a:r>
          </a:p>
        </p:txBody>
      </p:sp>
      <p:sp>
        <p:nvSpPr>
          <p:cNvPr id="18435" name="Content Placeholder 2"/>
          <p:cNvSpPr>
            <a:spLocks noGrp="1"/>
          </p:cNvSpPr>
          <p:nvPr>
            <p:ph idx="1"/>
          </p:nvPr>
        </p:nvSpPr>
        <p:spPr>
          <a:xfrm>
            <a:off x="457200" y="1066800"/>
            <a:ext cx="8229600" cy="1981200"/>
          </a:xfrm>
        </p:spPr>
        <p:txBody>
          <a:bodyPr/>
          <a:lstStyle/>
          <a:p>
            <a:r>
              <a:rPr lang="en-US" altLang="en-US" sz="2000" b="1" smtClean="0">
                <a:solidFill>
                  <a:srgbClr val="FFFF00"/>
                </a:solidFill>
              </a:rPr>
              <a:t>Do: </a:t>
            </a:r>
            <a:r>
              <a:rPr lang="en-US" altLang="en-US" sz="2000" b="1" smtClean="0"/>
              <a:t>Since the conditions are satisfied, we can construct a two-sample </a:t>
            </a:r>
            <a:r>
              <a:rPr lang="en-US" altLang="en-US" sz="2000" b="1" i="1" smtClean="0"/>
              <a:t>t</a:t>
            </a:r>
            <a:r>
              <a:rPr lang="en-US" altLang="en-US" sz="2000" b="1" smtClean="0"/>
              <a:t> interval for the difference </a:t>
            </a:r>
            <a:r>
              <a:rPr lang="en-US" altLang="en-US" sz="2000" b="1" i="1" smtClean="0"/>
              <a:t>µ</a:t>
            </a:r>
            <a:r>
              <a:rPr lang="en-US" altLang="en-US" sz="2000" b="1" i="1" baseline="-25000" smtClean="0"/>
              <a:t>1</a:t>
            </a:r>
            <a:r>
              <a:rPr lang="en-US" altLang="en-US" sz="2000" b="1" i="1" smtClean="0"/>
              <a:t> – µ</a:t>
            </a:r>
            <a:r>
              <a:rPr lang="en-US" altLang="en-US" sz="2000" b="1" i="1" baseline="-25000" smtClean="0"/>
              <a:t>2</a:t>
            </a:r>
            <a:r>
              <a:rPr lang="en-US" altLang="en-US" sz="2000" b="1" smtClean="0"/>
              <a:t>. We’ll use the conservative df = 30-1 = 29.</a:t>
            </a:r>
          </a:p>
          <a:p>
            <a:endParaRPr lang="en-US" altLang="en-US" sz="2000" b="1" smtClean="0"/>
          </a:p>
          <a:p>
            <a:r>
              <a:rPr lang="en-US" altLang="en-US" sz="2000" b="1" smtClean="0"/>
              <a:t>From our calculator we get:  [3.83, 17.83] for a 90% CI</a:t>
            </a:r>
          </a:p>
        </p:txBody>
      </p:sp>
      <p:sp>
        <p:nvSpPr>
          <p:cNvPr id="4" name="Rectangle 3"/>
          <p:cNvSpPr>
            <a:spLocks noChangeArrowheads="1"/>
          </p:cNvSpPr>
          <p:nvPr/>
        </p:nvSpPr>
        <p:spPr bwMode="auto">
          <a:xfrm>
            <a:off x="539750" y="3733800"/>
            <a:ext cx="7994650" cy="1939925"/>
          </a:xfrm>
          <a:prstGeom prst="rect">
            <a:avLst/>
          </a:prstGeom>
          <a:solidFill>
            <a:schemeClr val="accent1"/>
          </a:solidFill>
          <a:ln>
            <a:headEnd/>
            <a:tailEnd/>
          </a:ln>
        </p:spPr>
        <p:style>
          <a:lnRef idx="3">
            <a:schemeClr val="lt1"/>
          </a:lnRef>
          <a:fillRef idx="1">
            <a:schemeClr val="accent5"/>
          </a:fillRef>
          <a:effectRef idx="1">
            <a:schemeClr val="accent5"/>
          </a:effectRef>
          <a:fontRef idx="minor">
            <a:schemeClr val="lt1"/>
          </a:fontRef>
        </p:style>
        <p:txBody>
          <a:bodyPr>
            <a:spAutoFit/>
          </a:bodyPr>
          <a:lstStyle/>
          <a:p>
            <a:pPr>
              <a:defRPr/>
            </a:pPr>
            <a:r>
              <a:rPr lang="en-US" sz="2000" b="1" dirty="0">
                <a:solidFill>
                  <a:srgbClr val="FFFF00"/>
                </a:solidFill>
                <a:ea typeface="ＭＳ Ｐゴシック" charset="-128"/>
              </a:rPr>
              <a:t>Conclude: </a:t>
            </a:r>
            <a:r>
              <a:rPr lang="en-US" sz="2000" dirty="0">
                <a:solidFill>
                  <a:schemeClr val="tx1"/>
                </a:solidFill>
                <a:ea typeface="ＭＳ Ｐゴシック" charset="-128"/>
              </a:rPr>
              <a:t>We are 90% confident that the interval from 3.83 to 17.83 centimeters captures the difference in the actual mean DBH of the southern trees and the actual mean DBH of the northern trees. </a:t>
            </a:r>
          </a:p>
          <a:p>
            <a:pPr>
              <a:defRPr/>
            </a:pPr>
            <a:r>
              <a:rPr lang="en-US" sz="2000" dirty="0">
                <a:solidFill>
                  <a:schemeClr val="tx1"/>
                </a:solidFill>
                <a:ea typeface="ＭＳ Ｐゴシック" charset="-128"/>
              </a:rPr>
              <a:t>This interval suggests that the mean diameter of the southern trees is between 3.83 and 17.83 cm larger than the mean diameter of the northern trees.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3"/>
          <p:cNvSpPr>
            <a:spLocks noGrp="1"/>
          </p:cNvSpPr>
          <p:nvPr>
            <p:ph type="title"/>
          </p:nvPr>
        </p:nvSpPr>
        <p:spPr>
          <a:xfrm>
            <a:off x="457200" y="130175"/>
            <a:ext cx="8229600" cy="792163"/>
          </a:xfrm>
        </p:spPr>
        <p:txBody>
          <a:bodyPr/>
          <a:lstStyle/>
          <a:p>
            <a:r>
              <a:rPr lang="en-US" altLang="en-US" sz="3600" b="1" smtClean="0"/>
              <a:t>Two sample t-Test</a:t>
            </a:r>
          </a:p>
        </p:txBody>
      </p:sp>
      <p:graphicFrame>
        <p:nvGraphicFramePr>
          <p:cNvPr id="5" name="Object 2"/>
          <p:cNvGraphicFramePr>
            <a:graphicFrameLocks noChangeAspect="1"/>
          </p:cNvGraphicFramePr>
          <p:nvPr/>
        </p:nvGraphicFramePr>
        <p:xfrm>
          <a:off x="779463" y="2306638"/>
          <a:ext cx="6918325" cy="817562"/>
        </p:xfrm>
        <a:graphic>
          <a:graphicData uri="http://schemas.openxmlformats.org/presentationml/2006/ole">
            <mc:AlternateContent xmlns:mc="http://schemas.openxmlformats.org/markup-compatibility/2006">
              <mc:Choice xmlns:v="urn:schemas-microsoft-com:vml" Requires="v">
                <p:oleObj spid="_x0000_s19474" name="Equation" r:id="rId3" imgW="4737100" imgH="558800" progId="Equation.3">
                  <p:embed/>
                </p:oleObj>
              </mc:Choice>
              <mc:Fallback>
                <p:oleObj name="Equation" r:id="rId3" imgW="4737100" imgH="5588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9463" y="2306638"/>
                        <a:ext cx="6918325" cy="817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 name="Object 3"/>
          <p:cNvGraphicFramePr>
            <a:graphicFrameLocks noChangeAspect="1"/>
          </p:cNvGraphicFramePr>
          <p:nvPr/>
        </p:nvGraphicFramePr>
        <p:xfrm>
          <a:off x="1069975" y="3467100"/>
          <a:ext cx="6548438" cy="795338"/>
        </p:xfrm>
        <a:graphic>
          <a:graphicData uri="http://schemas.openxmlformats.org/presentationml/2006/ole">
            <mc:AlternateContent xmlns:mc="http://schemas.openxmlformats.org/markup-compatibility/2006">
              <mc:Choice xmlns:v="urn:schemas-microsoft-com:vml" Requires="v">
                <p:oleObj spid="_x0000_s19475" name="Equation" r:id="rId5" imgW="4483100" imgH="546100" progId="Equation.3">
                  <p:embed/>
                </p:oleObj>
              </mc:Choice>
              <mc:Fallback>
                <p:oleObj name="Equation" r:id="rId5" imgW="4483100" imgH="5461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69975" y="3467100"/>
                        <a:ext cx="6548438" cy="7953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 name="Object 4"/>
          <p:cNvGraphicFramePr>
            <a:graphicFrameLocks noChangeAspect="1"/>
          </p:cNvGraphicFramePr>
          <p:nvPr/>
        </p:nvGraphicFramePr>
        <p:xfrm>
          <a:off x="1265238" y="4633913"/>
          <a:ext cx="7348537" cy="1055687"/>
        </p:xfrm>
        <a:graphic>
          <a:graphicData uri="http://schemas.openxmlformats.org/presentationml/2006/ole">
            <mc:AlternateContent xmlns:mc="http://schemas.openxmlformats.org/markup-compatibility/2006">
              <mc:Choice xmlns:v="urn:schemas-microsoft-com:vml" Requires="v">
                <p:oleObj spid="_x0000_s19476" name="Equation" r:id="rId7" imgW="5029200" imgH="723900" progId="Equation.3">
                  <p:embed/>
                </p:oleObj>
              </mc:Choice>
              <mc:Fallback>
                <p:oleObj name="Equation" r:id="rId7" imgW="5029200" imgH="723900" progId="Equation.3">
                  <p:embed/>
                  <p:pic>
                    <p:nvPicPr>
                      <p:cNvPr id="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65238" y="4633913"/>
                        <a:ext cx="7348537" cy="10556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2" name="Group 13"/>
          <p:cNvGrpSpPr>
            <a:grpSpLocks/>
          </p:cNvGrpSpPr>
          <p:nvPr/>
        </p:nvGrpSpPr>
        <p:grpSpPr bwMode="auto">
          <a:xfrm>
            <a:off x="609600" y="1385888"/>
            <a:ext cx="7908925" cy="4862512"/>
            <a:chOff x="539752" y="1164548"/>
            <a:chExt cx="7843837" cy="4862457"/>
          </a:xfrm>
        </p:grpSpPr>
        <p:grpSp>
          <p:nvGrpSpPr>
            <p:cNvPr id="19464" name="Group 9"/>
            <p:cNvGrpSpPr>
              <a:grpSpLocks/>
            </p:cNvGrpSpPr>
            <p:nvPr/>
          </p:nvGrpSpPr>
          <p:grpSpPr bwMode="auto">
            <a:xfrm>
              <a:off x="539752" y="1164548"/>
              <a:ext cx="7843837" cy="4862457"/>
              <a:chOff x="497526" y="2946399"/>
              <a:chExt cx="7843838" cy="4859314"/>
            </a:xfrm>
          </p:grpSpPr>
          <p:sp>
            <p:nvSpPr>
              <p:cNvPr id="11" name="TextBox 10"/>
              <p:cNvSpPr txBox="1"/>
              <p:nvPr/>
            </p:nvSpPr>
            <p:spPr bwMode="auto">
              <a:xfrm>
                <a:off x="497526" y="3284314"/>
                <a:ext cx="7843838" cy="4521399"/>
              </a:xfrm>
              <a:prstGeom prst="rect">
                <a:avLst/>
              </a:prstGeom>
              <a:solidFill>
                <a:srgbClr val="FAEDB8"/>
              </a:solidFill>
            </p:spPr>
            <p:style>
              <a:lnRef idx="1">
                <a:schemeClr val="accent5"/>
              </a:lnRef>
              <a:fillRef idx="2">
                <a:schemeClr val="accent5"/>
              </a:fillRef>
              <a:effectRef idx="1">
                <a:schemeClr val="accent5"/>
              </a:effectRef>
              <a:fontRef idx="minor">
                <a:schemeClr val="dk1"/>
              </a:fontRef>
            </p:style>
            <p:txBody>
              <a:bodyPr>
                <a:spAutoFit/>
              </a:bodyPr>
              <a:lstStyle/>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p:txBody>
          </p:sp>
          <p:sp>
            <p:nvSpPr>
              <p:cNvPr id="12" name="TextBox 11"/>
              <p:cNvSpPr txBox="1"/>
              <p:nvPr/>
            </p:nvSpPr>
            <p:spPr bwMode="auto">
              <a:xfrm>
                <a:off x="621353" y="2946399"/>
                <a:ext cx="7515223" cy="338401"/>
              </a:xfrm>
              <a:prstGeom prst="rect">
                <a:avLst/>
              </a:prstGeom>
              <a:solidFill>
                <a:schemeClr val="tx2"/>
              </a:solidFill>
            </p:spPr>
            <p:style>
              <a:lnRef idx="0">
                <a:schemeClr val="accent6"/>
              </a:lnRef>
              <a:fillRef idx="3">
                <a:schemeClr val="accent6"/>
              </a:fillRef>
              <a:effectRef idx="3">
                <a:schemeClr val="accent6"/>
              </a:effectRef>
              <a:fontRef idx="minor">
                <a:schemeClr val="lt1"/>
              </a:fontRef>
            </p:style>
            <p:txBody>
              <a:bodyPr>
                <a:spAutoFit/>
              </a:bodyPr>
              <a:lstStyle/>
              <a:p>
                <a:pPr algn="ctr">
                  <a:defRPr/>
                </a:pPr>
                <a:r>
                  <a:rPr lang="en-US" sz="1600" b="1" dirty="0">
                    <a:solidFill>
                      <a:srgbClr val="C00000"/>
                    </a:solidFill>
                    <a:ea typeface="ＭＳ Ｐゴシック" pitchFamily="-111" charset="-128"/>
                    <a:cs typeface="ＭＳ Ｐゴシック" pitchFamily="-111" charset="-128"/>
                  </a:rPr>
                  <a:t>Two-Sample </a:t>
                </a:r>
                <a:r>
                  <a:rPr lang="en-US" sz="1600" b="1" i="1" dirty="0" err="1">
                    <a:solidFill>
                      <a:srgbClr val="C00000"/>
                    </a:solidFill>
                    <a:ea typeface="ＭＳ Ｐゴシック" pitchFamily="-111" charset="-128"/>
                    <a:cs typeface="ＭＳ Ｐゴシック" pitchFamily="-111" charset="-128"/>
                  </a:rPr>
                  <a:t>t</a:t>
                </a:r>
                <a:r>
                  <a:rPr lang="en-US" sz="1600" b="1" i="1" dirty="0">
                    <a:solidFill>
                      <a:srgbClr val="C00000"/>
                    </a:solidFill>
                    <a:ea typeface="ＭＳ Ｐゴシック" pitchFamily="-111" charset="-128"/>
                    <a:cs typeface="ＭＳ Ｐゴシック" pitchFamily="-111" charset="-128"/>
                  </a:rPr>
                  <a:t> </a:t>
                </a:r>
                <a:r>
                  <a:rPr lang="en-US" sz="1600" b="1" dirty="0">
                    <a:solidFill>
                      <a:srgbClr val="C00000"/>
                    </a:solidFill>
                    <a:ea typeface="ＭＳ Ｐゴシック" pitchFamily="-111" charset="-128"/>
                    <a:cs typeface="ＭＳ Ｐゴシック" pitchFamily="-111" charset="-128"/>
                  </a:rPr>
                  <a:t>Test for the Difference Between Two Means</a:t>
                </a:r>
              </a:p>
            </p:txBody>
          </p:sp>
        </p:grpSp>
        <p:graphicFrame>
          <p:nvGraphicFramePr>
            <p:cNvPr id="19465" name="Object 5"/>
            <p:cNvGraphicFramePr>
              <a:graphicFrameLocks noChangeAspect="1"/>
            </p:cNvGraphicFramePr>
            <p:nvPr/>
          </p:nvGraphicFramePr>
          <p:xfrm>
            <a:off x="673579" y="1539194"/>
            <a:ext cx="7585630" cy="3082890"/>
          </p:xfrm>
          <a:graphic>
            <a:graphicData uri="http://schemas.openxmlformats.org/presentationml/2006/ole">
              <mc:AlternateContent xmlns:mc="http://schemas.openxmlformats.org/markup-compatibility/2006">
                <mc:Choice xmlns:v="urn:schemas-microsoft-com:vml" Requires="v">
                  <p:oleObj spid="_x0000_s19477" name="Equation" r:id="rId9" imgW="5194300" imgH="2120900" progId="Equation.3">
                    <p:embed/>
                  </p:oleObj>
                </mc:Choice>
                <mc:Fallback>
                  <p:oleObj name="Equation" r:id="rId9" imgW="5194300" imgH="2120900" progId="Equation.3">
                    <p:embed/>
                    <p:pic>
                      <p:nvPicPr>
                        <p:cNvPr id="0"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73579" y="1539194"/>
                          <a:ext cx="7585630" cy="30828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pic>
        <p:nvPicPr>
          <p:cNvPr id="13" name="Picture 12" descr="Picture 1.png"/>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806450" y="4922838"/>
            <a:ext cx="7589838" cy="1325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accel="50000" decel="5000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accel="50000" decel="50000"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accel="50000" decel="5000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15" presetClass="entr" presetSubtype="0"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p:cTn id="25" dur="1000" fill="hold"/>
                                        <p:tgtEl>
                                          <p:spTgt spid="2"/>
                                        </p:tgtEl>
                                        <p:attrNameLst>
                                          <p:attrName>ppt_w</p:attrName>
                                        </p:attrNameLst>
                                      </p:cBhvr>
                                      <p:tavLst>
                                        <p:tav tm="0">
                                          <p:val>
                                            <p:fltVal val="0"/>
                                          </p:val>
                                        </p:tav>
                                        <p:tav tm="100000">
                                          <p:val>
                                            <p:strVal val="#ppt_w"/>
                                          </p:val>
                                        </p:tav>
                                      </p:tavLst>
                                    </p:anim>
                                    <p:anim calcmode="lin" valueType="num">
                                      <p:cBhvr>
                                        <p:cTn id="26" dur="1000" fill="hold"/>
                                        <p:tgtEl>
                                          <p:spTgt spid="2"/>
                                        </p:tgtEl>
                                        <p:attrNameLst>
                                          <p:attrName>ppt_h</p:attrName>
                                        </p:attrNameLst>
                                      </p:cBhvr>
                                      <p:tavLst>
                                        <p:tav tm="0">
                                          <p:val>
                                            <p:fltVal val="0"/>
                                          </p:val>
                                        </p:tav>
                                        <p:tav tm="100000">
                                          <p:val>
                                            <p:strVal val="#ppt_h"/>
                                          </p:val>
                                        </p:tav>
                                      </p:tavLst>
                                    </p:anim>
                                    <p:anim calcmode="lin" valueType="num">
                                      <p:cBhvr>
                                        <p:cTn id="27"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28" dur="1000" fill="hold"/>
                                        <p:tgtEl>
                                          <p:spTgt spid="2"/>
                                        </p:tgtEl>
                                        <p:attrNameLst>
                                          <p:attrName>ppt_y</p:attrName>
                                        </p:attrNameLst>
                                      </p:cBhvr>
                                      <p:tavLst>
                                        <p:tav tm="0" fmla="#ppt_y+(sin(-2*pi*(1-$))*-#ppt_x+cos(-2*pi*(1-$))*(1-#ppt_y))*(1-$)">
                                          <p:val>
                                            <p:fltVal val="0"/>
                                          </p:val>
                                        </p:tav>
                                        <p:tav tm="100000">
                                          <p:val>
                                            <p:fltVal val="1"/>
                                          </p:val>
                                        </p:tav>
                                      </p:tavLst>
                                    </p:anim>
                                  </p:childTnLst>
                                </p:cTn>
                              </p:par>
                              <p:par>
                                <p:cTn id="29" presetID="10" presetClass="entr" presetSubtype="0" fill="hold" nodeType="with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354013" y="0"/>
            <a:ext cx="79390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800" b="1"/>
              <a:t>Classical and P-Value Approach – Two Means</a:t>
            </a:r>
          </a:p>
        </p:txBody>
      </p:sp>
      <p:sp>
        <p:nvSpPr>
          <p:cNvPr id="20483" name="Text Box 3"/>
          <p:cNvSpPr txBox="1">
            <a:spLocks noChangeArrowheads="1"/>
          </p:cNvSpPr>
          <p:nvPr/>
        </p:nvSpPr>
        <p:spPr bwMode="auto">
          <a:xfrm>
            <a:off x="2889250" y="3395663"/>
            <a:ext cx="1682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800" b="1">
                <a:solidFill>
                  <a:srgbClr val="FFFF00"/>
                </a:solidFill>
              </a:rPr>
              <a:t>Test Statistic:</a:t>
            </a:r>
            <a:endParaRPr lang="en-US" altLang="en-US" sz="1800" b="1">
              <a:solidFill>
                <a:srgbClr val="FFFF00"/>
              </a:solidFill>
              <a:latin typeface="Times New Roman" pitchFamily="18" charset="0"/>
              <a:cs typeface="Times New Roman" pitchFamily="18" charset="0"/>
            </a:endParaRPr>
          </a:p>
        </p:txBody>
      </p:sp>
      <p:grpSp>
        <p:nvGrpSpPr>
          <p:cNvPr id="20484" name="Group 4"/>
          <p:cNvGrpSpPr>
            <a:grpSpLocks/>
          </p:cNvGrpSpPr>
          <p:nvPr/>
        </p:nvGrpSpPr>
        <p:grpSpPr bwMode="auto">
          <a:xfrm>
            <a:off x="6205538" y="1255713"/>
            <a:ext cx="2595562" cy="1362075"/>
            <a:chOff x="3927" y="704"/>
            <a:chExt cx="1635" cy="858"/>
          </a:xfrm>
        </p:grpSpPr>
        <p:sp>
          <p:nvSpPr>
            <p:cNvPr id="20539" name="Freeform 5"/>
            <p:cNvSpPr>
              <a:spLocks/>
            </p:cNvSpPr>
            <p:nvPr/>
          </p:nvSpPr>
          <p:spPr bwMode="auto">
            <a:xfrm>
              <a:off x="5133" y="1316"/>
              <a:ext cx="427" cy="87"/>
            </a:xfrm>
            <a:custGeom>
              <a:avLst/>
              <a:gdLst>
                <a:gd name="T0" fmla="*/ 427 w 427"/>
                <a:gd name="T1" fmla="*/ 62 h 87"/>
                <a:gd name="T2" fmla="*/ 427 w 427"/>
                <a:gd name="T3" fmla="*/ 87 h 87"/>
                <a:gd name="T4" fmla="*/ 195 w 427"/>
                <a:gd name="T5" fmla="*/ 79 h 87"/>
                <a:gd name="T6" fmla="*/ 0 w 427"/>
                <a:gd name="T7" fmla="*/ 87 h 87"/>
                <a:gd name="T8" fmla="*/ 0 w 427"/>
                <a:gd name="T9" fmla="*/ 0 h 87"/>
                <a:gd name="T10" fmla="*/ 76 w 427"/>
                <a:gd name="T11" fmla="*/ 29 h 87"/>
                <a:gd name="T12" fmla="*/ 156 w 427"/>
                <a:gd name="T13" fmla="*/ 44 h 87"/>
                <a:gd name="T14" fmla="*/ 250 w 427"/>
                <a:gd name="T15" fmla="*/ 54 h 87"/>
                <a:gd name="T16" fmla="*/ 344 w 427"/>
                <a:gd name="T17" fmla="*/ 59 h 87"/>
                <a:gd name="T18" fmla="*/ 427 w 427"/>
                <a:gd name="T19" fmla="*/ 62 h 8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27"/>
                <a:gd name="T31" fmla="*/ 0 h 87"/>
                <a:gd name="T32" fmla="*/ 427 w 427"/>
                <a:gd name="T33" fmla="*/ 87 h 8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27" h="87">
                  <a:moveTo>
                    <a:pt x="427" y="62"/>
                  </a:moveTo>
                  <a:lnTo>
                    <a:pt x="427" y="87"/>
                  </a:lnTo>
                  <a:lnTo>
                    <a:pt x="195" y="79"/>
                  </a:lnTo>
                  <a:lnTo>
                    <a:pt x="0" y="87"/>
                  </a:lnTo>
                  <a:lnTo>
                    <a:pt x="0" y="0"/>
                  </a:lnTo>
                  <a:lnTo>
                    <a:pt x="76" y="29"/>
                  </a:lnTo>
                  <a:lnTo>
                    <a:pt x="156" y="44"/>
                  </a:lnTo>
                  <a:lnTo>
                    <a:pt x="250" y="54"/>
                  </a:lnTo>
                  <a:lnTo>
                    <a:pt x="344" y="59"/>
                  </a:lnTo>
                  <a:lnTo>
                    <a:pt x="427" y="62"/>
                  </a:lnTo>
                  <a:close/>
                </a:path>
              </a:pathLst>
            </a:custGeom>
            <a:solidFill>
              <a:srgbClr val="FFFF00"/>
            </a:solidFill>
            <a:ln w="9525">
              <a:solidFill>
                <a:srgbClr val="FFFF00"/>
              </a:solidFill>
              <a:round/>
              <a:headEnd/>
              <a:tailEnd/>
            </a:ln>
          </p:spPr>
          <p:txBody>
            <a:bodyPr/>
            <a:lstStyle/>
            <a:p>
              <a:endParaRPr lang="en-US"/>
            </a:p>
          </p:txBody>
        </p:sp>
        <p:grpSp>
          <p:nvGrpSpPr>
            <p:cNvPr id="20540" name="Group 6"/>
            <p:cNvGrpSpPr>
              <a:grpSpLocks noChangeAspect="1"/>
            </p:cNvGrpSpPr>
            <p:nvPr/>
          </p:nvGrpSpPr>
          <p:grpSpPr bwMode="auto">
            <a:xfrm>
              <a:off x="3927" y="704"/>
              <a:ext cx="1635" cy="702"/>
              <a:chOff x="1748" y="1010"/>
              <a:chExt cx="2270" cy="1185"/>
            </a:xfrm>
          </p:grpSpPr>
          <p:sp>
            <p:nvSpPr>
              <p:cNvPr id="20543" name="Freeform 7"/>
              <p:cNvSpPr>
                <a:spLocks noChangeAspect="1"/>
              </p:cNvSpPr>
              <p:nvPr/>
            </p:nvSpPr>
            <p:spPr bwMode="auto">
              <a:xfrm>
                <a:off x="1748" y="1010"/>
                <a:ext cx="2270" cy="1145"/>
              </a:xfrm>
              <a:custGeom>
                <a:avLst/>
                <a:gdLst>
                  <a:gd name="T0" fmla="*/ 0 w 2270"/>
                  <a:gd name="T1" fmla="*/ 1145 h 1145"/>
                  <a:gd name="T2" fmla="*/ 554 w 2270"/>
                  <a:gd name="T3" fmla="*/ 1048 h 1145"/>
                  <a:gd name="T4" fmla="*/ 844 w 2270"/>
                  <a:gd name="T5" fmla="*/ 670 h 1145"/>
                  <a:gd name="T6" fmla="*/ 1118 w 2270"/>
                  <a:gd name="T7" fmla="*/ 0 h 1145"/>
                  <a:gd name="T8" fmla="*/ 1419 w 2270"/>
                  <a:gd name="T9" fmla="*/ 669 h 1145"/>
                  <a:gd name="T10" fmla="*/ 1706 w 2270"/>
                  <a:gd name="T11" fmla="*/ 1048 h 1145"/>
                  <a:gd name="T12" fmla="*/ 2270 w 2270"/>
                  <a:gd name="T13" fmla="*/ 1138 h 1145"/>
                  <a:gd name="T14" fmla="*/ 0 60000 65536"/>
                  <a:gd name="T15" fmla="*/ 0 60000 65536"/>
                  <a:gd name="T16" fmla="*/ 0 60000 65536"/>
                  <a:gd name="T17" fmla="*/ 0 60000 65536"/>
                  <a:gd name="T18" fmla="*/ 0 60000 65536"/>
                  <a:gd name="T19" fmla="*/ 0 60000 65536"/>
                  <a:gd name="T20" fmla="*/ 0 60000 65536"/>
                  <a:gd name="T21" fmla="*/ 0 w 2270"/>
                  <a:gd name="T22" fmla="*/ 0 h 1145"/>
                  <a:gd name="T23" fmla="*/ 2270 w 2270"/>
                  <a:gd name="T24" fmla="*/ 1145 h 11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70" h="1145">
                    <a:moveTo>
                      <a:pt x="0" y="1145"/>
                    </a:moveTo>
                    <a:cubicBezTo>
                      <a:pt x="92" y="1129"/>
                      <a:pt x="413" y="1127"/>
                      <a:pt x="554" y="1048"/>
                    </a:cubicBezTo>
                    <a:cubicBezTo>
                      <a:pt x="695" y="969"/>
                      <a:pt x="750" y="845"/>
                      <a:pt x="844" y="670"/>
                    </a:cubicBezTo>
                    <a:cubicBezTo>
                      <a:pt x="938" y="495"/>
                      <a:pt x="1022" y="0"/>
                      <a:pt x="1118" y="0"/>
                    </a:cubicBezTo>
                    <a:cubicBezTo>
                      <a:pt x="1214" y="0"/>
                      <a:pt x="1321" y="495"/>
                      <a:pt x="1419" y="669"/>
                    </a:cubicBezTo>
                    <a:cubicBezTo>
                      <a:pt x="1517" y="843"/>
                      <a:pt x="1564" y="970"/>
                      <a:pt x="1706" y="1048"/>
                    </a:cubicBezTo>
                    <a:cubicBezTo>
                      <a:pt x="1848" y="1126"/>
                      <a:pt x="2153" y="1119"/>
                      <a:pt x="2270" y="1138"/>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544" name="Line 8"/>
              <p:cNvSpPr>
                <a:spLocks noChangeAspect="1" noChangeShapeType="1"/>
              </p:cNvSpPr>
              <p:nvPr/>
            </p:nvSpPr>
            <p:spPr bwMode="auto">
              <a:xfrm>
                <a:off x="1748" y="2194"/>
                <a:ext cx="2264"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0541" name="Text Box 9"/>
            <p:cNvSpPr txBox="1">
              <a:spLocks noChangeArrowheads="1"/>
            </p:cNvSpPr>
            <p:nvPr/>
          </p:nvSpPr>
          <p:spPr bwMode="auto">
            <a:xfrm>
              <a:off x="5037" y="1370"/>
              <a:ext cx="197"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400" b="1"/>
                <a:t>t</a:t>
              </a:r>
              <a:r>
                <a:rPr lang="el-GR" altLang="en-US" sz="1400" b="1" baseline="-25000">
                  <a:cs typeface="Arial" charset="0"/>
                </a:rPr>
                <a:t>α</a:t>
              </a:r>
              <a:endParaRPr lang="en-US" altLang="en-US" sz="1400" b="1" baseline="-25000">
                <a:cs typeface="Arial" charset="0"/>
              </a:endParaRPr>
            </a:p>
          </p:txBody>
        </p:sp>
        <p:sp>
          <p:nvSpPr>
            <p:cNvPr id="20542" name="Line 10"/>
            <p:cNvSpPr>
              <a:spLocks noChangeShapeType="1"/>
            </p:cNvSpPr>
            <p:nvPr/>
          </p:nvSpPr>
          <p:spPr bwMode="auto">
            <a:xfrm>
              <a:off x="5128" y="1350"/>
              <a:ext cx="0" cy="8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0485" name="Group 11"/>
          <p:cNvGrpSpPr>
            <a:grpSpLocks/>
          </p:cNvGrpSpPr>
          <p:nvPr/>
        </p:nvGrpSpPr>
        <p:grpSpPr bwMode="auto">
          <a:xfrm>
            <a:off x="3244850" y="1255713"/>
            <a:ext cx="2595563" cy="1355725"/>
            <a:chOff x="2062" y="712"/>
            <a:chExt cx="1635" cy="854"/>
          </a:xfrm>
        </p:grpSpPr>
        <p:sp>
          <p:nvSpPr>
            <p:cNvPr id="20531" name="Freeform 12"/>
            <p:cNvSpPr>
              <a:spLocks/>
            </p:cNvSpPr>
            <p:nvPr/>
          </p:nvSpPr>
          <p:spPr bwMode="auto">
            <a:xfrm>
              <a:off x="3269" y="1323"/>
              <a:ext cx="427" cy="87"/>
            </a:xfrm>
            <a:custGeom>
              <a:avLst/>
              <a:gdLst>
                <a:gd name="T0" fmla="*/ 427 w 427"/>
                <a:gd name="T1" fmla="*/ 62 h 87"/>
                <a:gd name="T2" fmla="*/ 427 w 427"/>
                <a:gd name="T3" fmla="*/ 87 h 87"/>
                <a:gd name="T4" fmla="*/ 187 w 427"/>
                <a:gd name="T5" fmla="*/ 86 h 87"/>
                <a:gd name="T6" fmla="*/ 0 w 427"/>
                <a:gd name="T7" fmla="*/ 87 h 87"/>
                <a:gd name="T8" fmla="*/ 0 w 427"/>
                <a:gd name="T9" fmla="*/ 0 h 87"/>
                <a:gd name="T10" fmla="*/ 76 w 427"/>
                <a:gd name="T11" fmla="*/ 29 h 87"/>
                <a:gd name="T12" fmla="*/ 156 w 427"/>
                <a:gd name="T13" fmla="*/ 44 h 87"/>
                <a:gd name="T14" fmla="*/ 250 w 427"/>
                <a:gd name="T15" fmla="*/ 54 h 87"/>
                <a:gd name="T16" fmla="*/ 344 w 427"/>
                <a:gd name="T17" fmla="*/ 59 h 87"/>
                <a:gd name="T18" fmla="*/ 427 w 427"/>
                <a:gd name="T19" fmla="*/ 62 h 8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27"/>
                <a:gd name="T31" fmla="*/ 0 h 87"/>
                <a:gd name="T32" fmla="*/ 427 w 427"/>
                <a:gd name="T33" fmla="*/ 87 h 8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27" h="87">
                  <a:moveTo>
                    <a:pt x="427" y="62"/>
                  </a:moveTo>
                  <a:lnTo>
                    <a:pt x="427" y="87"/>
                  </a:lnTo>
                  <a:lnTo>
                    <a:pt x="187" y="86"/>
                  </a:lnTo>
                  <a:lnTo>
                    <a:pt x="0" y="87"/>
                  </a:lnTo>
                  <a:lnTo>
                    <a:pt x="0" y="0"/>
                  </a:lnTo>
                  <a:lnTo>
                    <a:pt x="76" y="29"/>
                  </a:lnTo>
                  <a:lnTo>
                    <a:pt x="156" y="44"/>
                  </a:lnTo>
                  <a:lnTo>
                    <a:pt x="250" y="54"/>
                  </a:lnTo>
                  <a:lnTo>
                    <a:pt x="344" y="59"/>
                  </a:lnTo>
                  <a:lnTo>
                    <a:pt x="427" y="62"/>
                  </a:lnTo>
                  <a:close/>
                </a:path>
              </a:pathLst>
            </a:custGeom>
            <a:solidFill>
              <a:srgbClr val="FFFF00"/>
            </a:solidFill>
            <a:ln w="9525">
              <a:solidFill>
                <a:srgbClr val="FFFF00"/>
              </a:solidFill>
              <a:round/>
              <a:headEnd/>
              <a:tailEnd/>
            </a:ln>
          </p:spPr>
          <p:txBody>
            <a:bodyPr/>
            <a:lstStyle/>
            <a:p>
              <a:endParaRPr lang="en-US"/>
            </a:p>
          </p:txBody>
        </p:sp>
        <p:sp>
          <p:nvSpPr>
            <p:cNvPr id="20532" name="Freeform 13"/>
            <p:cNvSpPr>
              <a:spLocks/>
            </p:cNvSpPr>
            <p:nvPr/>
          </p:nvSpPr>
          <p:spPr bwMode="auto">
            <a:xfrm>
              <a:off x="2069" y="1322"/>
              <a:ext cx="427" cy="93"/>
            </a:xfrm>
            <a:custGeom>
              <a:avLst/>
              <a:gdLst>
                <a:gd name="T0" fmla="*/ 0 w 427"/>
                <a:gd name="T1" fmla="*/ 62 h 93"/>
                <a:gd name="T2" fmla="*/ 0 w 427"/>
                <a:gd name="T3" fmla="*/ 87 h 93"/>
                <a:gd name="T4" fmla="*/ 228 w 427"/>
                <a:gd name="T5" fmla="*/ 93 h 93"/>
                <a:gd name="T6" fmla="*/ 427 w 427"/>
                <a:gd name="T7" fmla="*/ 87 h 93"/>
                <a:gd name="T8" fmla="*/ 427 w 427"/>
                <a:gd name="T9" fmla="*/ 0 h 93"/>
                <a:gd name="T10" fmla="*/ 351 w 427"/>
                <a:gd name="T11" fmla="*/ 29 h 93"/>
                <a:gd name="T12" fmla="*/ 271 w 427"/>
                <a:gd name="T13" fmla="*/ 44 h 93"/>
                <a:gd name="T14" fmla="*/ 177 w 427"/>
                <a:gd name="T15" fmla="*/ 54 h 93"/>
                <a:gd name="T16" fmla="*/ 83 w 427"/>
                <a:gd name="T17" fmla="*/ 59 h 93"/>
                <a:gd name="T18" fmla="*/ 0 w 427"/>
                <a:gd name="T19" fmla="*/ 62 h 9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27"/>
                <a:gd name="T31" fmla="*/ 0 h 93"/>
                <a:gd name="T32" fmla="*/ 427 w 427"/>
                <a:gd name="T33" fmla="*/ 93 h 9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27" h="93">
                  <a:moveTo>
                    <a:pt x="0" y="62"/>
                  </a:moveTo>
                  <a:lnTo>
                    <a:pt x="0" y="87"/>
                  </a:lnTo>
                  <a:lnTo>
                    <a:pt x="228" y="93"/>
                  </a:lnTo>
                  <a:lnTo>
                    <a:pt x="427" y="87"/>
                  </a:lnTo>
                  <a:lnTo>
                    <a:pt x="427" y="0"/>
                  </a:lnTo>
                  <a:lnTo>
                    <a:pt x="351" y="29"/>
                  </a:lnTo>
                  <a:lnTo>
                    <a:pt x="271" y="44"/>
                  </a:lnTo>
                  <a:lnTo>
                    <a:pt x="177" y="54"/>
                  </a:lnTo>
                  <a:lnTo>
                    <a:pt x="83" y="59"/>
                  </a:lnTo>
                  <a:lnTo>
                    <a:pt x="0" y="62"/>
                  </a:lnTo>
                  <a:close/>
                </a:path>
              </a:pathLst>
            </a:custGeom>
            <a:solidFill>
              <a:srgbClr val="FFFF00"/>
            </a:solidFill>
            <a:ln w="9525">
              <a:solidFill>
                <a:srgbClr val="FFFF00"/>
              </a:solidFill>
              <a:round/>
              <a:headEnd/>
              <a:tailEnd/>
            </a:ln>
          </p:spPr>
          <p:txBody>
            <a:bodyPr/>
            <a:lstStyle/>
            <a:p>
              <a:endParaRPr lang="en-US"/>
            </a:p>
          </p:txBody>
        </p:sp>
        <p:sp>
          <p:nvSpPr>
            <p:cNvPr id="20533" name="Text Box 14"/>
            <p:cNvSpPr txBox="1">
              <a:spLocks noChangeArrowheads="1"/>
            </p:cNvSpPr>
            <p:nvPr/>
          </p:nvSpPr>
          <p:spPr bwMode="auto">
            <a:xfrm>
              <a:off x="2402" y="1365"/>
              <a:ext cx="29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400" b="1"/>
                <a:t>-t</a:t>
              </a:r>
              <a:r>
                <a:rPr lang="el-GR" altLang="en-US" sz="1400" b="1" baseline="-25000">
                  <a:cs typeface="Arial" charset="0"/>
                </a:rPr>
                <a:t>α</a:t>
              </a:r>
              <a:r>
                <a:rPr lang="en-US" altLang="en-US" sz="1400" b="1" baseline="-25000">
                  <a:cs typeface="Arial" charset="0"/>
                </a:rPr>
                <a:t>/2</a:t>
              </a:r>
            </a:p>
          </p:txBody>
        </p:sp>
        <p:sp>
          <p:nvSpPr>
            <p:cNvPr id="20534" name="Text Box 15"/>
            <p:cNvSpPr txBox="1">
              <a:spLocks noChangeArrowheads="1"/>
            </p:cNvSpPr>
            <p:nvPr/>
          </p:nvSpPr>
          <p:spPr bwMode="auto">
            <a:xfrm>
              <a:off x="3166" y="1374"/>
              <a:ext cx="257"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400" b="1"/>
                <a:t>t</a:t>
              </a:r>
              <a:r>
                <a:rPr lang="el-GR" altLang="en-US" sz="1400" b="1" baseline="-25000">
                  <a:cs typeface="Arial" charset="0"/>
                </a:rPr>
                <a:t>α</a:t>
              </a:r>
              <a:r>
                <a:rPr lang="en-US" altLang="en-US" sz="1400" b="1" baseline="-25000">
                  <a:cs typeface="Arial" charset="0"/>
                </a:rPr>
                <a:t>/2</a:t>
              </a:r>
            </a:p>
          </p:txBody>
        </p:sp>
        <p:sp>
          <p:nvSpPr>
            <p:cNvPr id="20535" name="Freeform 16"/>
            <p:cNvSpPr>
              <a:spLocks noChangeAspect="1"/>
            </p:cNvSpPr>
            <p:nvPr/>
          </p:nvSpPr>
          <p:spPr bwMode="auto">
            <a:xfrm>
              <a:off x="2062" y="712"/>
              <a:ext cx="1635" cy="678"/>
            </a:xfrm>
            <a:custGeom>
              <a:avLst/>
              <a:gdLst>
                <a:gd name="T0" fmla="*/ 0 w 2270"/>
                <a:gd name="T1" fmla="*/ 4 h 1145"/>
                <a:gd name="T2" fmla="*/ 15 w 2270"/>
                <a:gd name="T3" fmla="*/ 3 h 1145"/>
                <a:gd name="T4" fmla="*/ 23 w 2270"/>
                <a:gd name="T5" fmla="*/ 2 h 1145"/>
                <a:gd name="T6" fmla="*/ 30 w 2270"/>
                <a:gd name="T7" fmla="*/ 0 h 1145"/>
                <a:gd name="T8" fmla="*/ 38 w 2270"/>
                <a:gd name="T9" fmla="*/ 2 h 1145"/>
                <a:gd name="T10" fmla="*/ 46 w 2270"/>
                <a:gd name="T11" fmla="*/ 3 h 1145"/>
                <a:gd name="T12" fmla="*/ 61 w 2270"/>
                <a:gd name="T13" fmla="*/ 4 h 1145"/>
                <a:gd name="T14" fmla="*/ 0 60000 65536"/>
                <a:gd name="T15" fmla="*/ 0 60000 65536"/>
                <a:gd name="T16" fmla="*/ 0 60000 65536"/>
                <a:gd name="T17" fmla="*/ 0 60000 65536"/>
                <a:gd name="T18" fmla="*/ 0 60000 65536"/>
                <a:gd name="T19" fmla="*/ 0 60000 65536"/>
                <a:gd name="T20" fmla="*/ 0 60000 65536"/>
                <a:gd name="T21" fmla="*/ 0 w 2270"/>
                <a:gd name="T22" fmla="*/ 0 h 1145"/>
                <a:gd name="T23" fmla="*/ 2270 w 2270"/>
                <a:gd name="T24" fmla="*/ 1145 h 11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70" h="1145">
                  <a:moveTo>
                    <a:pt x="0" y="1145"/>
                  </a:moveTo>
                  <a:cubicBezTo>
                    <a:pt x="92" y="1129"/>
                    <a:pt x="413" y="1127"/>
                    <a:pt x="554" y="1048"/>
                  </a:cubicBezTo>
                  <a:cubicBezTo>
                    <a:pt x="695" y="969"/>
                    <a:pt x="750" y="845"/>
                    <a:pt x="844" y="670"/>
                  </a:cubicBezTo>
                  <a:cubicBezTo>
                    <a:pt x="938" y="495"/>
                    <a:pt x="1022" y="0"/>
                    <a:pt x="1118" y="0"/>
                  </a:cubicBezTo>
                  <a:cubicBezTo>
                    <a:pt x="1214" y="0"/>
                    <a:pt x="1321" y="495"/>
                    <a:pt x="1419" y="669"/>
                  </a:cubicBezTo>
                  <a:cubicBezTo>
                    <a:pt x="1517" y="843"/>
                    <a:pt x="1564" y="970"/>
                    <a:pt x="1706" y="1048"/>
                  </a:cubicBezTo>
                  <a:cubicBezTo>
                    <a:pt x="1848" y="1126"/>
                    <a:pt x="2153" y="1119"/>
                    <a:pt x="2270" y="1138"/>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536" name="Freeform 17"/>
            <p:cNvSpPr>
              <a:spLocks/>
            </p:cNvSpPr>
            <p:nvPr/>
          </p:nvSpPr>
          <p:spPr bwMode="auto">
            <a:xfrm>
              <a:off x="2067" y="1408"/>
              <a:ext cx="1626" cy="1"/>
            </a:xfrm>
            <a:custGeom>
              <a:avLst/>
              <a:gdLst>
                <a:gd name="T0" fmla="*/ 0 w 1626"/>
                <a:gd name="T1" fmla="*/ 0 h 1"/>
                <a:gd name="T2" fmla="*/ 1396 w 1626"/>
                <a:gd name="T3" fmla="*/ 1 h 1"/>
                <a:gd name="T4" fmla="*/ 1626 w 1626"/>
                <a:gd name="T5" fmla="*/ 0 h 1"/>
                <a:gd name="T6" fmla="*/ 0 60000 65536"/>
                <a:gd name="T7" fmla="*/ 0 60000 65536"/>
                <a:gd name="T8" fmla="*/ 0 60000 65536"/>
                <a:gd name="T9" fmla="*/ 0 w 1626"/>
                <a:gd name="T10" fmla="*/ 0 h 1"/>
                <a:gd name="T11" fmla="*/ 1626 w 1626"/>
                <a:gd name="T12" fmla="*/ 1 h 1"/>
              </a:gdLst>
              <a:ahLst/>
              <a:cxnLst>
                <a:cxn ang="T6">
                  <a:pos x="T0" y="T1"/>
                </a:cxn>
                <a:cxn ang="T7">
                  <a:pos x="T2" y="T3"/>
                </a:cxn>
                <a:cxn ang="T8">
                  <a:pos x="T4" y="T5"/>
                </a:cxn>
              </a:cxnLst>
              <a:rect l="T9" t="T10" r="T11" b="T12"/>
              <a:pathLst>
                <a:path w="1626" h="1">
                  <a:moveTo>
                    <a:pt x="0" y="0"/>
                  </a:moveTo>
                  <a:lnTo>
                    <a:pt x="1396" y="1"/>
                  </a:lnTo>
                  <a:lnTo>
                    <a:pt x="1626" y="0"/>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537" name="Line 18"/>
            <p:cNvSpPr>
              <a:spLocks noChangeShapeType="1"/>
            </p:cNvSpPr>
            <p:nvPr/>
          </p:nvSpPr>
          <p:spPr bwMode="auto">
            <a:xfrm>
              <a:off x="3267" y="1351"/>
              <a:ext cx="0" cy="8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38" name="Line 19"/>
            <p:cNvSpPr>
              <a:spLocks noChangeShapeType="1"/>
            </p:cNvSpPr>
            <p:nvPr/>
          </p:nvSpPr>
          <p:spPr bwMode="auto">
            <a:xfrm>
              <a:off x="2496" y="1346"/>
              <a:ext cx="0" cy="8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0486" name="Group 20"/>
          <p:cNvGrpSpPr>
            <a:grpSpLocks/>
          </p:cNvGrpSpPr>
          <p:nvPr/>
        </p:nvGrpSpPr>
        <p:grpSpPr bwMode="auto">
          <a:xfrm>
            <a:off x="219075" y="1255713"/>
            <a:ext cx="2597150" cy="1374775"/>
            <a:chOff x="154" y="583"/>
            <a:chExt cx="1636" cy="866"/>
          </a:xfrm>
        </p:grpSpPr>
        <p:sp>
          <p:nvSpPr>
            <p:cNvPr id="20525" name="Freeform 21"/>
            <p:cNvSpPr>
              <a:spLocks/>
            </p:cNvSpPr>
            <p:nvPr/>
          </p:nvSpPr>
          <p:spPr bwMode="auto">
            <a:xfrm>
              <a:off x="160" y="1201"/>
              <a:ext cx="411" cy="87"/>
            </a:xfrm>
            <a:custGeom>
              <a:avLst/>
              <a:gdLst>
                <a:gd name="T0" fmla="*/ 0 w 411"/>
                <a:gd name="T1" fmla="*/ 62 h 87"/>
                <a:gd name="T2" fmla="*/ 0 w 411"/>
                <a:gd name="T3" fmla="*/ 87 h 87"/>
                <a:gd name="T4" fmla="*/ 211 w 411"/>
                <a:gd name="T5" fmla="*/ 86 h 87"/>
                <a:gd name="T6" fmla="*/ 411 w 411"/>
                <a:gd name="T7" fmla="*/ 87 h 87"/>
                <a:gd name="T8" fmla="*/ 411 w 411"/>
                <a:gd name="T9" fmla="*/ 0 h 87"/>
                <a:gd name="T10" fmla="*/ 338 w 411"/>
                <a:gd name="T11" fmla="*/ 29 h 87"/>
                <a:gd name="T12" fmla="*/ 261 w 411"/>
                <a:gd name="T13" fmla="*/ 44 h 87"/>
                <a:gd name="T14" fmla="*/ 170 w 411"/>
                <a:gd name="T15" fmla="*/ 54 h 87"/>
                <a:gd name="T16" fmla="*/ 80 w 411"/>
                <a:gd name="T17" fmla="*/ 59 h 87"/>
                <a:gd name="T18" fmla="*/ 0 w 411"/>
                <a:gd name="T19" fmla="*/ 62 h 8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11"/>
                <a:gd name="T31" fmla="*/ 0 h 87"/>
                <a:gd name="T32" fmla="*/ 411 w 411"/>
                <a:gd name="T33" fmla="*/ 87 h 8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11" h="87">
                  <a:moveTo>
                    <a:pt x="0" y="62"/>
                  </a:moveTo>
                  <a:lnTo>
                    <a:pt x="0" y="87"/>
                  </a:lnTo>
                  <a:lnTo>
                    <a:pt x="211" y="86"/>
                  </a:lnTo>
                  <a:lnTo>
                    <a:pt x="411" y="87"/>
                  </a:lnTo>
                  <a:lnTo>
                    <a:pt x="411" y="0"/>
                  </a:lnTo>
                  <a:lnTo>
                    <a:pt x="338" y="29"/>
                  </a:lnTo>
                  <a:lnTo>
                    <a:pt x="261" y="44"/>
                  </a:lnTo>
                  <a:lnTo>
                    <a:pt x="170" y="54"/>
                  </a:lnTo>
                  <a:lnTo>
                    <a:pt x="80" y="59"/>
                  </a:lnTo>
                  <a:lnTo>
                    <a:pt x="0" y="62"/>
                  </a:lnTo>
                  <a:close/>
                </a:path>
              </a:pathLst>
            </a:custGeom>
            <a:solidFill>
              <a:srgbClr val="FFFF00"/>
            </a:solidFill>
            <a:ln w="9525">
              <a:solidFill>
                <a:srgbClr val="FFFF00"/>
              </a:solidFill>
              <a:round/>
              <a:headEnd/>
              <a:tailEnd/>
            </a:ln>
          </p:spPr>
          <p:txBody>
            <a:bodyPr/>
            <a:lstStyle/>
            <a:p>
              <a:endParaRPr lang="en-US"/>
            </a:p>
          </p:txBody>
        </p:sp>
        <p:sp>
          <p:nvSpPr>
            <p:cNvPr id="20526" name="Text Box 22"/>
            <p:cNvSpPr txBox="1">
              <a:spLocks noChangeArrowheads="1"/>
            </p:cNvSpPr>
            <p:nvPr/>
          </p:nvSpPr>
          <p:spPr bwMode="auto">
            <a:xfrm>
              <a:off x="482" y="1257"/>
              <a:ext cx="23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400" b="1"/>
                <a:t>-t</a:t>
              </a:r>
              <a:r>
                <a:rPr lang="el-GR" altLang="en-US" sz="1400" b="1" baseline="-25000">
                  <a:cs typeface="Arial" charset="0"/>
                </a:rPr>
                <a:t>α</a:t>
              </a:r>
            </a:p>
          </p:txBody>
        </p:sp>
        <p:sp>
          <p:nvSpPr>
            <p:cNvPr id="20527" name="Line 23"/>
            <p:cNvSpPr>
              <a:spLocks noChangeShapeType="1"/>
            </p:cNvSpPr>
            <p:nvPr/>
          </p:nvSpPr>
          <p:spPr bwMode="auto">
            <a:xfrm>
              <a:off x="571" y="1242"/>
              <a:ext cx="0" cy="8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20528" name="Group 24"/>
            <p:cNvGrpSpPr>
              <a:grpSpLocks/>
            </p:cNvGrpSpPr>
            <p:nvPr/>
          </p:nvGrpSpPr>
          <p:grpSpPr bwMode="auto">
            <a:xfrm>
              <a:off x="154" y="583"/>
              <a:ext cx="1636" cy="704"/>
              <a:chOff x="156" y="906"/>
              <a:chExt cx="1636" cy="704"/>
            </a:xfrm>
          </p:grpSpPr>
          <p:sp>
            <p:nvSpPr>
              <p:cNvPr id="20529" name="Freeform 25"/>
              <p:cNvSpPr>
                <a:spLocks noChangeAspect="1"/>
              </p:cNvSpPr>
              <p:nvPr/>
            </p:nvSpPr>
            <p:spPr bwMode="auto">
              <a:xfrm>
                <a:off x="157" y="906"/>
                <a:ext cx="1635" cy="678"/>
              </a:xfrm>
              <a:custGeom>
                <a:avLst/>
                <a:gdLst>
                  <a:gd name="T0" fmla="*/ 0 w 2270"/>
                  <a:gd name="T1" fmla="*/ 4 h 1145"/>
                  <a:gd name="T2" fmla="*/ 15 w 2270"/>
                  <a:gd name="T3" fmla="*/ 3 h 1145"/>
                  <a:gd name="T4" fmla="*/ 23 w 2270"/>
                  <a:gd name="T5" fmla="*/ 2 h 1145"/>
                  <a:gd name="T6" fmla="*/ 30 w 2270"/>
                  <a:gd name="T7" fmla="*/ 0 h 1145"/>
                  <a:gd name="T8" fmla="*/ 38 w 2270"/>
                  <a:gd name="T9" fmla="*/ 2 h 1145"/>
                  <a:gd name="T10" fmla="*/ 46 w 2270"/>
                  <a:gd name="T11" fmla="*/ 3 h 1145"/>
                  <a:gd name="T12" fmla="*/ 61 w 2270"/>
                  <a:gd name="T13" fmla="*/ 4 h 1145"/>
                  <a:gd name="T14" fmla="*/ 0 60000 65536"/>
                  <a:gd name="T15" fmla="*/ 0 60000 65536"/>
                  <a:gd name="T16" fmla="*/ 0 60000 65536"/>
                  <a:gd name="T17" fmla="*/ 0 60000 65536"/>
                  <a:gd name="T18" fmla="*/ 0 60000 65536"/>
                  <a:gd name="T19" fmla="*/ 0 60000 65536"/>
                  <a:gd name="T20" fmla="*/ 0 60000 65536"/>
                  <a:gd name="T21" fmla="*/ 0 w 2270"/>
                  <a:gd name="T22" fmla="*/ 0 h 1145"/>
                  <a:gd name="T23" fmla="*/ 2270 w 2270"/>
                  <a:gd name="T24" fmla="*/ 1145 h 11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70" h="1145">
                    <a:moveTo>
                      <a:pt x="0" y="1145"/>
                    </a:moveTo>
                    <a:cubicBezTo>
                      <a:pt x="92" y="1129"/>
                      <a:pt x="413" y="1127"/>
                      <a:pt x="554" y="1048"/>
                    </a:cubicBezTo>
                    <a:cubicBezTo>
                      <a:pt x="695" y="969"/>
                      <a:pt x="750" y="845"/>
                      <a:pt x="844" y="670"/>
                    </a:cubicBezTo>
                    <a:cubicBezTo>
                      <a:pt x="938" y="495"/>
                      <a:pt x="1022" y="0"/>
                      <a:pt x="1118" y="0"/>
                    </a:cubicBezTo>
                    <a:cubicBezTo>
                      <a:pt x="1214" y="0"/>
                      <a:pt x="1321" y="495"/>
                      <a:pt x="1419" y="669"/>
                    </a:cubicBezTo>
                    <a:cubicBezTo>
                      <a:pt x="1517" y="843"/>
                      <a:pt x="1564" y="970"/>
                      <a:pt x="1706" y="1048"/>
                    </a:cubicBezTo>
                    <a:cubicBezTo>
                      <a:pt x="1848" y="1126"/>
                      <a:pt x="2153" y="1119"/>
                      <a:pt x="2270" y="1138"/>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530" name="Line 26"/>
              <p:cNvSpPr>
                <a:spLocks noChangeShapeType="1"/>
              </p:cNvSpPr>
              <p:nvPr/>
            </p:nvSpPr>
            <p:spPr bwMode="auto">
              <a:xfrm>
                <a:off x="156" y="1610"/>
                <a:ext cx="1635"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sp>
        <p:nvSpPr>
          <p:cNvPr id="20487" name="Text Box 27"/>
          <p:cNvSpPr txBox="1">
            <a:spLocks noChangeArrowheads="1"/>
          </p:cNvSpPr>
          <p:nvPr/>
        </p:nvSpPr>
        <p:spPr bwMode="auto">
          <a:xfrm>
            <a:off x="3735388" y="2714625"/>
            <a:ext cx="151288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600" b="1">
                <a:latin typeface="Times New Roman" pitchFamily="18" charset="0"/>
              </a:rPr>
              <a:t>Critical Region</a:t>
            </a:r>
          </a:p>
        </p:txBody>
      </p:sp>
      <p:cxnSp>
        <p:nvCxnSpPr>
          <p:cNvPr id="20488" name="AutoShape 28"/>
          <p:cNvCxnSpPr>
            <a:cxnSpLocks noChangeShapeType="1"/>
            <a:stCxn id="20487" idx="1"/>
            <a:endCxn id="20525" idx="2"/>
          </p:cNvCxnSpPr>
          <p:nvPr/>
        </p:nvCxnSpPr>
        <p:spPr bwMode="auto">
          <a:xfrm rot="10800000">
            <a:off x="563563" y="2373313"/>
            <a:ext cx="3171825" cy="509587"/>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20489" name="AutoShape 29"/>
          <p:cNvCxnSpPr>
            <a:cxnSpLocks noChangeShapeType="1"/>
            <a:stCxn id="20487" idx="1"/>
            <a:endCxn id="20532" idx="2"/>
          </p:cNvCxnSpPr>
          <p:nvPr/>
        </p:nvCxnSpPr>
        <p:spPr bwMode="auto">
          <a:xfrm rot="10800000">
            <a:off x="3617913" y="2371725"/>
            <a:ext cx="117475" cy="511175"/>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20490" name="AutoShape 30"/>
          <p:cNvCxnSpPr>
            <a:cxnSpLocks noChangeShapeType="1"/>
            <a:stCxn id="20487" idx="3"/>
            <a:endCxn id="20539" idx="2"/>
          </p:cNvCxnSpPr>
          <p:nvPr/>
        </p:nvCxnSpPr>
        <p:spPr bwMode="auto">
          <a:xfrm flipV="1">
            <a:off x="5248275" y="2352675"/>
            <a:ext cx="3181350" cy="530225"/>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20491" name="AutoShape 31"/>
          <p:cNvCxnSpPr>
            <a:cxnSpLocks noChangeShapeType="1"/>
            <a:stCxn id="20487" idx="3"/>
            <a:endCxn id="20531" idx="2"/>
          </p:cNvCxnSpPr>
          <p:nvPr/>
        </p:nvCxnSpPr>
        <p:spPr bwMode="auto">
          <a:xfrm flipV="1">
            <a:off x="5248275" y="2362200"/>
            <a:ext cx="209550" cy="520700"/>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20492" name="Text Box 32"/>
          <p:cNvSpPr txBox="1">
            <a:spLocks noChangeArrowheads="1"/>
          </p:cNvSpPr>
          <p:nvPr/>
        </p:nvSpPr>
        <p:spPr bwMode="auto">
          <a:xfrm>
            <a:off x="2819400" y="498475"/>
            <a:ext cx="3505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1600" b="1">
                <a:latin typeface="Times New Roman" pitchFamily="18" charset="0"/>
              </a:rPr>
              <a:t>P-Value is the area highlighted</a:t>
            </a:r>
          </a:p>
        </p:txBody>
      </p:sp>
      <p:cxnSp>
        <p:nvCxnSpPr>
          <p:cNvPr id="20493" name="AutoShape 33"/>
          <p:cNvCxnSpPr>
            <a:cxnSpLocks noChangeShapeType="1"/>
            <a:stCxn id="20492" idx="1"/>
            <a:endCxn id="20529" idx="1"/>
          </p:cNvCxnSpPr>
          <p:nvPr/>
        </p:nvCxnSpPr>
        <p:spPr bwMode="auto">
          <a:xfrm rot="10800000" flipV="1">
            <a:off x="839788" y="666750"/>
            <a:ext cx="1979612" cy="1574800"/>
          </a:xfrm>
          <a:prstGeom prst="bentConnector3">
            <a:avLst>
              <a:gd name="adj1" fmla="val 99759"/>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20494" name="AutoShape 34"/>
          <p:cNvCxnSpPr>
            <a:cxnSpLocks noChangeShapeType="1"/>
            <a:stCxn id="20492" idx="2"/>
            <a:endCxn id="20535" idx="1"/>
          </p:cNvCxnSpPr>
          <p:nvPr/>
        </p:nvCxnSpPr>
        <p:spPr bwMode="auto">
          <a:xfrm rot="5400000">
            <a:off x="3514725" y="1184275"/>
            <a:ext cx="1406525" cy="708025"/>
          </a:xfrm>
          <a:prstGeom prst="bentConnector4">
            <a:avLst>
              <a:gd name="adj1" fmla="val 14898"/>
              <a:gd name="adj2" fmla="val 219731"/>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20495" name="AutoShape 35"/>
          <p:cNvCxnSpPr>
            <a:cxnSpLocks noChangeShapeType="1"/>
            <a:stCxn id="20492" idx="3"/>
            <a:endCxn id="20543" idx="5"/>
          </p:cNvCxnSpPr>
          <p:nvPr/>
        </p:nvCxnSpPr>
        <p:spPr bwMode="auto">
          <a:xfrm>
            <a:off x="6324600" y="666750"/>
            <a:ext cx="1846263" cy="1574800"/>
          </a:xfrm>
          <a:prstGeom prst="bentConnector3">
            <a:avLst>
              <a:gd name="adj1" fmla="val 100944"/>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20496" name="AutoShape 36"/>
          <p:cNvCxnSpPr>
            <a:cxnSpLocks noChangeShapeType="1"/>
            <a:stCxn id="20492" idx="2"/>
            <a:endCxn id="20535" idx="5"/>
          </p:cNvCxnSpPr>
          <p:nvPr/>
        </p:nvCxnSpPr>
        <p:spPr bwMode="auto">
          <a:xfrm rot="16200000" flipH="1">
            <a:off x="4187825" y="1219200"/>
            <a:ext cx="1406525" cy="638175"/>
          </a:xfrm>
          <a:prstGeom prst="bentConnector4">
            <a:avLst>
              <a:gd name="adj1" fmla="val 14898"/>
              <a:gd name="adj2" fmla="val 234329"/>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20497" name="Text Box 37"/>
          <p:cNvSpPr txBox="1">
            <a:spLocks noChangeArrowheads="1"/>
          </p:cNvSpPr>
          <p:nvPr/>
        </p:nvSpPr>
        <p:spPr bwMode="auto">
          <a:xfrm>
            <a:off x="5181600" y="1704975"/>
            <a:ext cx="3778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200" b="1"/>
              <a:t>|t</a:t>
            </a:r>
            <a:r>
              <a:rPr lang="en-US" altLang="en-US" sz="1200" b="1" baseline="-25000"/>
              <a:t>0</a:t>
            </a:r>
            <a:r>
              <a:rPr lang="en-US" altLang="en-US" sz="1200" b="1"/>
              <a:t>|</a:t>
            </a:r>
            <a:endParaRPr lang="en-US" altLang="en-US" sz="1200" b="1" baseline="-25000"/>
          </a:p>
        </p:txBody>
      </p:sp>
      <p:sp>
        <p:nvSpPr>
          <p:cNvPr id="20498" name="Text Box 38"/>
          <p:cNvSpPr txBox="1">
            <a:spLocks noChangeArrowheads="1"/>
          </p:cNvSpPr>
          <p:nvPr/>
        </p:nvSpPr>
        <p:spPr bwMode="auto">
          <a:xfrm>
            <a:off x="3375025" y="1704975"/>
            <a:ext cx="4286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200" b="1"/>
              <a:t>-|t</a:t>
            </a:r>
            <a:r>
              <a:rPr lang="en-US" altLang="en-US" sz="1200" b="1" baseline="-25000"/>
              <a:t>0</a:t>
            </a:r>
            <a:r>
              <a:rPr lang="en-US" altLang="en-US" sz="1200" b="1"/>
              <a:t>|</a:t>
            </a:r>
            <a:endParaRPr lang="en-US" altLang="en-US" sz="1200" b="1" baseline="-25000"/>
          </a:p>
        </p:txBody>
      </p:sp>
      <p:sp>
        <p:nvSpPr>
          <p:cNvPr id="20499" name="Text Box 39"/>
          <p:cNvSpPr txBox="1">
            <a:spLocks noChangeArrowheads="1"/>
          </p:cNvSpPr>
          <p:nvPr/>
        </p:nvSpPr>
        <p:spPr bwMode="auto">
          <a:xfrm>
            <a:off x="388938" y="1706563"/>
            <a:ext cx="2921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200" b="1"/>
              <a:t>t</a:t>
            </a:r>
            <a:r>
              <a:rPr lang="en-US" altLang="en-US" sz="1200" b="1" baseline="-25000"/>
              <a:t>0</a:t>
            </a:r>
          </a:p>
        </p:txBody>
      </p:sp>
      <p:sp>
        <p:nvSpPr>
          <p:cNvPr id="20500" name="Text Box 40"/>
          <p:cNvSpPr txBox="1">
            <a:spLocks noChangeArrowheads="1"/>
          </p:cNvSpPr>
          <p:nvPr/>
        </p:nvSpPr>
        <p:spPr bwMode="auto">
          <a:xfrm>
            <a:off x="8220075" y="1706563"/>
            <a:ext cx="2921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200" b="1"/>
              <a:t>t</a:t>
            </a:r>
            <a:r>
              <a:rPr lang="en-US" altLang="en-US" sz="1200" b="1" baseline="-25000"/>
              <a:t>0</a:t>
            </a:r>
          </a:p>
        </p:txBody>
      </p:sp>
      <p:graphicFrame>
        <p:nvGraphicFramePr>
          <p:cNvPr id="15429" name="Group 69"/>
          <p:cNvGraphicFramePr>
            <a:graphicFrameLocks noGrp="1"/>
          </p:cNvGraphicFramePr>
          <p:nvPr/>
        </p:nvGraphicFramePr>
        <p:xfrm>
          <a:off x="2397125" y="4572000"/>
          <a:ext cx="4349750" cy="2111393"/>
        </p:xfrm>
        <a:graphic>
          <a:graphicData uri="http://schemas.openxmlformats.org/drawingml/2006/table">
            <a:tbl>
              <a:tblPr/>
              <a:tblGrid>
                <a:gridCol w="1289050"/>
                <a:gridCol w="1314450"/>
                <a:gridCol w="1746250"/>
              </a:tblGrid>
              <a:tr h="365732">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Arial" charset="0"/>
                        </a:rPr>
                        <a:t>Reject null hypothesis, if</a:t>
                      </a:r>
                    </a:p>
                  </a:txBody>
                  <a:tcPr marT="45709" marB="4570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65732">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Arial" charset="0"/>
                        </a:rPr>
                        <a:t>P-value &lt; </a:t>
                      </a:r>
                      <a:r>
                        <a:rPr kumimoji="0" lang="el-GR" sz="1800" b="1" i="0" u="none" strike="noStrike" cap="none" normalizeH="0" baseline="0" smtClean="0">
                          <a:ln>
                            <a:noFill/>
                          </a:ln>
                          <a:solidFill>
                            <a:schemeClr val="tx1"/>
                          </a:solidFill>
                          <a:effectLst/>
                          <a:latin typeface="Times New Roman" pitchFamily="18" charset="0"/>
                          <a:cs typeface="Arial" charset="0"/>
                        </a:rPr>
                        <a:t>α</a:t>
                      </a:r>
                    </a:p>
                  </a:txBody>
                  <a:tcPr marT="45709" marB="4570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6573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Left-Tailed</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Two-Tailed</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Right-Tailed</a:t>
                      </a: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417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t</a:t>
                      </a:r>
                      <a:r>
                        <a:rPr kumimoji="0" lang="en-US" sz="1800" b="1" i="0" u="none" strike="noStrike" cap="none" normalizeH="0" baseline="-25000" smtClean="0">
                          <a:ln>
                            <a:noFill/>
                          </a:ln>
                          <a:solidFill>
                            <a:schemeClr val="tx1"/>
                          </a:solidFill>
                          <a:effectLst/>
                          <a:latin typeface="Times New Roman" pitchFamily="18" charset="0"/>
                        </a:rPr>
                        <a:t>0</a:t>
                      </a:r>
                      <a:r>
                        <a:rPr kumimoji="0" lang="en-US" sz="1800" b="1" i="0" u="none" strike="noStrike" cap="none" normalizeH="0" baseline="0" smtClean="0">
                          <a:ln>
                            <a:noFill/>
                          </a:ln>
                          <a:solidFill>
                            <a:schemeClr val="tx1"/>
                          </a:solidFill>
                          <a:effectLst/>
                          <a:latin typeface="Times New Roman" pitchFamily="18" charset="0"/>
                        </a:rPr>
                        <a:t> &lt; - t</a:t>
                      </a:r>
                      <a:r>
                        <a:rPr kumimoji="0" lang="el-GR" sz="1800" b="1" i="0" u="none" strike="noStrike" cap="none" normalizeH="0" baseline="-25000" smtClean="0">
                          <a:ln>
                            <a:noFill/>
                          </a:ln>
                          <a:solidFill>
                            <a:schemeClr val="tx1"/>
                          </a:solidFill>
                          <a:effectLst/>
                          <a:latin typeface="Times New Roman" pitchFamily="18" charset="0"/>
                          <a:cs typeface="Arial" charset="0"/>
                        </a:rPr>
                        <a:t>α</a:t>
                      </a:r>
                    </a:p>
                  </a:txBody>
                  <a:tcPr marT="45709" marB="45709"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t</a:t>
                      </a:r>
                      <a:r>
                        <a:rPr kumimoji="0" lang="en-US" sz="1800" b="1" i="0" u="none" strike="noStrike" cap="none" normalizeH="0" baseline="-25000" smtClean="0">
                          <a:ln>
                            <a:noFill/>
                          </a:ln>
                          <a:solidFill>
                            <a:schemeClr val="tx1"/>
                          </a:solidFill>
                          <a:effectLst/>
                          <a:latin typeface="Times New Roman" pitchFamily="18" charset="0"/>
                        </a:rPr>
                        <a:t>0</a:t>
                      </a:r>
                      <a:r>
                        <a:rPr kumimoji="0" lang="en-US" sz="1800" b="1" i="0" u="none" strike="noStrike" cap="none" normalizeH="0" baseline="0" smtClean="0">
                          <a:ln>
                            <a:noFill/>
                          </a:ln>
                          <a:solidFill>
                            <a:schemeClr val="tx1"/>
                          </a:solidFill>
                          <a:effectLst/>
                          <a:latin typeface="Times New Roman" pitchFamily="18" charset="0"/>
                        </a:rPr>
                        <a:t> &lt; - t</a:t>
                      </a:r>
                      <a:r>
                        <a:rPr kumimoji="0" lang="el-GR" sz="1800" b="1" i="0" u="none" strike="noStrike" cap="none" normalizeH="0" baseline="-25000" smtClean="0">
                          <a:ln>
                            <a:noFill/>
                          </a:ln>
                          <a:solidFill>
                            <a:schemeClr val="tx1"/>
                          </a:solidFill>
                          <a:effectLst/>
                          <a:latin typeface="Times New Roman" pitchFamily="18" charset="0"/>
                          <a:cs typeface="Arial" charset="0"/>
                        </a:rPr>
                        <a:t>α</a:t>
                      </a:r>
                      <a:r>
                        <a:rPr kumimoji="0" lang="en-US" sz="1800" b="1" i="0" u="none" strike="noStrike" cap="none" normalizeH="0" baseline="-25000" smtClean="0">
                          <a:ln>
                            <a:noFill/>
                          </a:ln>
                          <a:solidFill>
                            <a:schemeClr val="tx1"/>
                          </a:solidFill>
                          <a:effectLst/>
                          <a:latin typeface="Times New Roman" pitchFamily="18" charset="0"/>
                          <a:cs typeface="Arial" charset="0"/>
                        </a:rPr>
                        <a:t>/2</a:t>
                      </a:r>
                      <a:br>
                        <a:rPr kumimoji="0" lang="en-US" sz="1800" b="1" i="0" u="none" strike="noStrike" cap="none" normalizeH="0" baseline="-25000" smtClean="0">
                          <a:ln>
                            <a:noFill/>
                          </a:ln>
                          <a:solidFill>
                            <a:schemeClr val="tx1"/>
                          </a:solidFill>
                          <a:effectLst/>
                          <a:latin typeface="Times New Roman" pitchFamily="18" charset="0"/>
                          <a:cs typeface="Arial" charset="0"/>
                        </a:rPr>
                      </a:br>
                      <a:r>
                        <a:rPr kumimoji="0" lang="en-US" sz="1800" b="1" i="0" u="none" strike="noStrike" cap="none" normalizeH="0" baseline="0" smtClean="0">
                          <a:ln>
                            <a:noFill/>
                          </a:ln>
                          <a:solidFill>
                            <a:schemeClr val="tx1"/>
                          </a:solidFill>
                          <a:effectLst/>
                          <a:latin typeface="Times New Roman" pitchFamily="18" charset="0"/>
                        </a:rPr>
                        <a:t>or</a:t>
                      </a:r>
                      <a:br>
                        <a:rPr kumimoji="0" lang="en-US" sz="1800" b="1" i="0" u="none" strike="noStrike" cap="none" normalizeH="0" baseline="0" smtClean="0">
                          <a:ln>
                            <a:noFill/>
                          </a:ln>
                          <a:solidFill>
                            <a:schemeClr val="tx1"/>
                          </a:solidFill>
                          <a:effectLst/>
                          <a:latin typeface="Times New Roman" pitchFamily="18" charset="0"/>
                        </a:rPr>
                      </a:br>
                      <a:r>
                        <a:rPr kumimoji="0" lang="en-US" sz="1800" b="1" i="0" u="none" strike="noStrike" cap="none" normalizeH="0" baseline="0" smtClean="0">
                          <a:ln>
                            <a:noFill/>
                          </a:ln>
                          <a:solidFill>
                            <a:schemeClr val="tx1"/>
                          </a:solidFill>
                          <a:effectLst/>
                          <a:latin typeface="Times New Roman" pitchFamily="18" charset="0"/>
                        </a:rPr>
                        <a:t>t</a:t>
                      </a:r>
                      <a:r>
                        <a:rPr kumimoji="0" lang="en-US" sz="1800" b="1" i="0" u="none" strike="noStrike" cap="none" normalizeH="0" baseline="-25000" smtClean="0">
                          <a:ln>
                            <a:noFill/>
                          </a:ln>
                          <a:solidFill>
                            <a:schemeClr val="tx1"/>
                          </a:solidFill>
                          <a:effectLst/>
                          <a:latin typeface="Times New Roman" pitchFamily="18" charset="0"/>
                        </a:rPr>
                        <a:t>0</a:t>
                      </a:r>
                      <a:r>
                        <a:rPr kumimoji="0" lang="en-US" sz="1800" b="1" i="0" u="none" strike="noStrike" cap="none" normalizeH="0" baseline="0" smtClean="0">
                          <a:ln>
                            <a:noFill/>
                          </a:ln>
                          <a:solidFill>
                            <a:schemeClr val="tx1"/>
                          </a:solidFill>
                          <a:effectLst/>
                          <a:latin typeface="Times New Roman" pitchFamily="18" charset="0"/>
                        </a:rPr>
                        <a:t> &gt;  t</a:t>
                      </a:r>
                      <a:r>
                        <a:rPr kumimoji="0" lang="el-GR" sz="1800" b="1" i="0" u="none" strike="noStrike" cap="none" normalizeH="0" baseline="-25000" smtClean="0">
                          <a:ln>
                            <a:noFill/>
                          </a:ln>
                          <a:solidFill>
                            <a:schemeClr val="tx1"/>
                          </a:solidFill>
                          <a:effectLst/>
                          <a:latin typeface="Times New Roman" pitchFamily="18" charset="0"/>
                          <a:cs typeface="Arial" charset="0"/>
                        </a:rPr>
                        <a:t>α</a:t>
                      </a:r>
                      <a:r>
                        <a:rPr kumimoji="0" lang="en-US" sz="1800" b="1" i="0" u="none" strike="noStrike" cap="none" normalizeH="0" baseline="-25000" smtClean="0">
                          <a:ln>
                            <a:noFill/>
                          </a:ln>
                          <a:solidFill>
                            <a:schemeClr val="tx1"/>
                          </a:solidFill>
                          <a:effectLst/>
                          <a:latin typeface="Times New Roman" pitchFamily="18" charset="0"/>
                          <a:cs typeface="Arial" charset="0"/>
                        </a:rPr>
                        <a:t>/2</a:t>
                      </a:r>
                    </a:p>
                  </a:txBody>
                  <a:tcPr marT="45709" marB="45709"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t</a:t>
                      </a:r>
                      <a:r>
                        <a:rPr kumimoji="0" lang="en-US" sz="1800" b="1" i="0" u="none" strike="noStrike" cap="none" normalizeH="0" baseline="-25000" smtClean="0">
                          <a:ln>
                            <a:noFill/>
                          </a:ln>
                          <a:solidFill>
                            <a:schemeClr val="tx1"/>
                          </a:solidFill>
                          <a:effectLst/>
                          <a:latin typeface="Times New Roman" pitchFamily="18" charset="0"/>
                        </a:rPr>
                        <a:t>0</a:t>
                      </a:r>
                      <a:r>
                        <a:rPr kumimoji="0" lang="en-US" sz="1800" b="1" i="0" u="none" strike="noStrike" cap="none" normalizeH="0" baseline="0" smtClean="0">
                          <a:ln>
                            <a:noFill/>
                          </a:ln>
                          <a:solidFill>
                            <a:schemeClr val="tx1"/>
                          </a:solidFill>
                          <a:effectLst/>
                          <a:latin typeface="Times New Roman" pitchFamily="18" charset="0"/>
                        </a:rPr>
                        <a:t> &gt;  t</a:t>
                      </a:r>
                      <a:r>
                        <a:rPr kumimoji="0" lang="el-GR" sz="1800" b="1" i="0" u="none" strike="noStrike" cap="none" normalizeH="0" baseline="-25000" smtClean="0">
                          <a:ln>
                            <a:noFill/>
                          </a:ln>
                          <a:solidFill>
                            <a:schemeClr val="tx1"/>
                          </a:solidFill>
                          <a:effectLst/>
                          <a:latin typeface="Times New Roman" pitchFamily="18" charset="0"/>
                          <a:cs typeface="Arial" charset="0"/>
                        </a:rPr>
                        <a:t>α</a:t>
                      </a:r>
                      <a:endParaRPr kumimoji="0" lang="en-US" sz="1800" b="1" i="0" u="none" strike="noStrike" cap="none" normalizeH="0" baseline="0" smtClean="0">
                        <a:ln>
                          <a:noFill/>
                        </a:ln>
                        <a:solidFill>
                          <a:schemeClr val="tx1"/>
                        </a:solidFill>
                        <a:effectLst/>
                        <a:latin typeface="Times New Roman" pitchFamily="18" charset="0"/>
                      </a:endParaRPr>
                    </a:p>
                  </a:txBody>
                  <a:tcPr marT="45709" marB="45709"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0519" name="Text Box 59"/>
          <p:cNvSpPr txBox="1">
            <a:spLocks noChangeArrowheads="1"/>
          </p:cNvSpPr>
          <p:nvPr/>
        </p:nvSpPr>
        <p:spPr bwMode="auto">
          <a:xfrm>
            <a:off x="3162300" y="971550"/>
            <a:ext cx="28860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000" b="1"/>
              <a:t>Remember to add the areas in the two-tailed!</a:t>
            </a:r>
          </a:p>
        </p:txBody>
      </p:sp>
      <p:grpSp>
        <p:nvGrpSpPr>
          <p:cNvPr id="20520" name="Group 60"/>
          <p:cNvGrpSpPr>
            <a:grpSpLocks/>
          </p:cNvGrpSpPr>
          <p:nvPr/>
        </p:nvGrpSpPr>
        <p:grpSpPr bwMode="auto">
          <a:xfrm>
            <a:off x="4572000" y="3175000"/>
            <a:ext cx="2679700" cy="1166813"/>
            <a:chOff x="2880" y="2028"/>
            <a:chExt cx="1688" cy="735"/>
          </a:xfrm>
        </p:grpSpPr>
        <p:sp>
          <p:nvSpPr>
            <p:cNvPr id="20521" name="Text Box 61"/>
            <p:cNvSpPr txBox="1">
              <a:spLocks noChangeArrowheads="1"/>
            </p:cNvSpPr>
            <p:nvPr/>
          </p:nvSpPr>
          <p:spPr bwMode="auto">
            <a:xfrm>
              <a:off x="2880" y="2028"/>
              <a:ext cx="1688" cy="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600" b="1">
                  <a:solidFill>
                    <a:srgbClr val="FFFF00"/>
                  </a:solidFill>
                </a:rPr>
                <a:t>          (x</a:t>
              </a:r>
              <a:r>
                <a:rPr lang="en-US" altLang="en-US" sz="1600" b="1" baseline="-25000">
                  <a:solidFill>
                    <a:srgbClr val="FFFF00"/>
                  </a:solidFill>
                </a:rPr>
                <a:t>1</a:t>
              </a:r>
              <a:r>
                <a:rPr lang="en-US" altLang="en-US" sz="1600" b="1">
                  <a:solidFill>
                    <a:srgbClr val="FFFF00"/>
                  </a:solidFill>
                </a:rPr>
                <a:t> – x</a:t>
              </a:r>
              <a:r>
                <a:rPr lang="en-US" altLang="en-US" sz="1600" b="1" baseline="-25000">
                  <a:solidFill>
                    <a:srgbClr val="FFFF00"/>
                  </a:solidFill>
                </a:rPr>
                <a:t>2</a:t>
              </a:r>
              <a:r>
                <a:rPr lang="en-US" altLang="en-US" sz="1600" b="1">
                  <a:solidFill>
                    <a:srgbClr val="FFFF00"/>
                  </a:solidFill>
                </a:rPr>
                <a:t>) – (</a:t>
              </a:r>
              <a:r>
                <a:rPr lang="el-GR" altLang="en-US" sz="1600" b="1">
                  <a:solidFill>
                    <a:srgbClr val="FFFF00"/>
                  </a:solidFill>
                  <a:latin typeface="Times New Roman" pitchFamily="18" charset="0"/>
                  <a:cs typeface="Times New Roman" pitchFamily="18" charset="0"/>
                </a:rPr>
                <a:t>μ</a:t>
              </a:r>
              <a:r>
                <a:rPr lang="en-US" altLang="en-US" sz="1600" b="1" baseline="-25000">
                  <a:solidFill>
                    <a:srgbClr val="FFFF00"/>
                  </a:solidFill>
                </a:rPr>
                <a:t>1 </a:t>
              </a:r>
              <a:r>
                <a:rPr lang="en-US" altLang="en-US" sz="1600" b="1">
                  <a:solidFill>
                    <a:srgbClr val="FFFF00"/>
                  </a:solidFill>
                </a:rPr>
                <a:t>– </a:t>
              </a:r>
              <a:r>
                <a:rPr lang="el-GR" altLang="en-US" sz="1600" b="1">
                  <a:solidFill>
                    <a:srgbClr val="FFFF00"/>
                  </a:solidFill>
                  <a:latin typeface="Times New Roman" pitchFamily="18" charset="0"/>
                  <a:cs typeface="Times New Roman" pitchFamily="18" charset="0"/>
                </a:rPr>
                <a:t>μ</a:t>
              </a:r>
              <a:r>
                <a:rPr lang="en-US" altLang="en-US" sz="1600" b="1" baseline="-25000">
                  <a:solidFill>
                    <a:srgbClr val="FFFF00"/>
                  </a:solidFill>
                </a:rPr>
                <a:t>2</a:t>
              </a:r>
              <a:r>
                <a:rPr lang="en-US" altLang="en-US" sz="1600" b="1">
                  <a:solidFill>
                    <a:srgbClr val="FFFF00"/>
                  </a:solidFill>
                </a:rPr>
                <a:t> ) </a:t>
              </a:r>
            </a:p>
            <a:p>
              <a:pPr eaLnBrk="1" hangingPunct="1">
                <a:spcBef>
                  <a:spcPct val="0"/>
                </a:spcBef>
                <a:buFontTx/>
                <a:buNone/>
              </a:pPr>
              <a:r>
                <a:rPr lang="en-US" altLang="en-US" sz="1600" b="1">
                  <a:solidFill>
                    <a:srgbClr val="FFFF00"/>
                  </a:solidFill>
                </a:rPr>
                <a:t>t</a:t>
              </a:r>
              <a:r>
                <a:rPr lang="en-US" altLang="en-US" sz="1600" b="1" baseline="-25000">
                  <a:solidFill>
                    <a:srgbClr val="FFFF00"/>
                  </a:solidFill>
                </a:rPr>
                <a:t>0</a:t>
              </a:r>
              <a:r>
                <a:rPr lang="en-US" altLang="en-US" sz="1600" b="1">
                  <a:solidFill>
                    <a:srgbClr val="FFFF00"/>
                  </a:solidFill>
                </a:rPr>
                <a:t> = -------------------------------</a:t>
              </a:r>
            </a:p>
            <a:p>
              <a:pPr eaLnBrk="1" hangingPunct="1">
                <a:lnSpc>
                  <a:spcPct val="80000"/>
                </a:lnSpc>
                <a:spcBef>
                  <a:spcPct val="0"/>
                </a:spcBef>
                <a:buFontTx/>
                <a:buNone/>
              </a:pPr>
              <a:r>
                <a:rPr lang="en-US" altLang="en-US" sz="1600" b="1">
                  <a:solidFill>
                    <a:srgbClr val="FFFF00"/>
                  </a:solidFill>
                </a:rPr>
                <a:t>                s</a:t>
              </a:r>
              <a:r>
                <a:rPr lang="en-US" altLang="en-US" sz="1600" b="1" baseline="-25000">
                  <a:solidFill>
                    <a:srgbClr val="FFFF00"/>
                  </a:solidFill>
                </a:rPr>
                <a:t>1</a:t>
              </a:r>
              <a:r>
                <a:rPr lang="en-US" altLang="en-US" sz="1600" b="1" baseline="30000">
                  <a:solidFill>
                    <a:srgbClr val="FFFF00"/>
                  </a:solidFill>
                </a:rPr>
                <a:t>2</a:t>
              </a:r>
              <a:r>
                <a:rPr lang="en-US" altLang="en-US" sz="1600" b="1">
                  <a:solidFill>
                    <a:srgbClr val="FFFF00"/>
                  </a:solidFill>
                </a:rPr>
                <a:t>        s</a:t>
              </a:r>
              <a:r>
                <a:rPr lang="en-US" altLang="en-US" sz="1600" b="1" baseline="-25000">
                  <a:solidFill>
                    <a:srgbClr val="FFFF00"/>
                  </a:solidFill>
                </a:rPr>
                <a:t>2</a:t>
              </a:r>
              <a:r>
                <a:rPr lang="en-US" altLang="en-US" sz="1600" b="1" baseline="30000">
                  <a:solidFill>
                    <a:srgbClr val="FFFF00"/>
                  </a:solidFill>
                </a:rPr>
                <a:t>2</a:t>
              </a:r>
            </a:p>
            <a:p>
              <a:pPr eaLnBrk="1" hangingPunct="1">
                <a:lnSpc>
                  <a:spcPct val="80000"/>
                </a:lnSpc>
                <a:spcBef>
                  <a:spcPct val="0"/>
                </a:spcBef>
                <a:buFontTx/>
                <a:buNone/>
              </a:pPr>
              <a:r>
                <a:rPr lang="en-US" altLang="en-US" sz="1600" b="1">
                  <a:solidFill>
                    <a:srgbClr val="FFFF00"/>
                  </a:solidFill>
                </a:rPr>
                <a:t>                -----   +  -----</a:t>
              </a:r>
            </a:p>
            <a:p>
              <a:pPr eaLnBrk="1" hangingPunct="1">
                <a:lnSpc>
                  <a:spcPct val="80000"/>
                </a:lnSpc>
                <a:spcBef>
                  <a:spcPct val="0"/>
                </a:spcBef>
                <a:buFontTx/>
                <a:buNone/>
              </a:pPr>
              <a:r>
                <a:rPr lang="en-US" altLang="en-US" sz="1600" b="1">
                  <a:solidFill>
                    <a:srgbClr val="FFFF00"/>
                  </a:solidFill>
                </a:rPr>
                <a:t>                  n</a:t>
              </a:r>
              <a:r>
                <a:rPr lang="en-US" altLang="en-US" sz="1600" b="1" baseline="-25000">
                  <a:solidFill>
                    <a:srgbClr val="FFFF00"/>
                  </a:solidFill>
                </a:rPr>
                <a:t>1</a:t>
              </a:r>
              <a:r>
                <a:rPr lang="en-US" altLang="en-US" sz="1600" b="1">
                  <a:solidFill>
                    <a:srgbClr val="FFFF00"/>
                  </a:solidFill>
                </a:rPr>
                <a:t>        n</a:t>
              </a:r>
              <a:r>
                <a:rPr lang="en-US" altLang="en-US" sz="1600" b="1" baseline="-25000">
                  <a:solidFill>
                    <a:srgbClr val="FFFF00"/>
                  </a:solidFill>
                </a:rPr>
                <a:t>2</a:t>
              </a:r>
            </a:p>
          </p:txBody>
        </p:sp>
        <p:sp>
          <p:nvSpPr>
            <p:cNvPr id="20522" name="Freeform 62"/>
            <p:cNvSpPr>
              <a:spLocks/>
            </p:cNvSpPr>
            <p:nvPr/>
          </p:nvSpPr>
          <p:spPr bwMode="auto">
            <a:xfrm>
              <a:off x="3294" y="2336"/>
              <a:ext cx="1160" cy="404"/>
            </a:xfrm>
            <a:custGeom>
              <a:avLst/>
              <a:gdLst>
                <a:gd name="T0" fmla="*/ 0 w 507"/>
                <a:gd name="T1" fmla="*/ 304000 h 198"/>
                <a:gd name="T2" fmla="*/ 298932 w 507"/>
                <a:gd name="T3" fmla="*/ 505051 h 198"/>
                <a:gd name="T4" fmla="*/ 537625 w 507"/>
                <a:gd name="T5" fmla="*/ 0 h 198"/>
                <a:gd name="T6" fmla="*/ 4559857 w 507"/>
                <a:gd name="T7" fmla="*/ 0 h 198"/>
                <a:gd name="T8" fmla="*/ 0 60000 65536"/>
                <a:gd name="T9" fmla="*/ 0 60000 65536"/>
                <a:gd name="T10" fmla="*/ 0 60000 65536"/>
                <a:gd name="T11" fmla="*/ 0 60000 65536"/>
                <a:gd name="T12" fmla="*/ 0 w 507"/>
                <a:gd name="T13" fmla="*/ 0 h 198"/>
                <a:gd name="T14" fmla="*/ 507 w 507"/>
                <a:gd name="T15" fmla="*/ 198 h 198"/>
              </a:gdLst>
              <a:ahLst/>
              <a:cxnLst>
                <a:cxn ang="T8">
                  <a:pos x="T0" y="T1"/>
                </a:cxn>
                <a:cxn ang="T9">
                  <a:pos x="T2" y="T3"/>
                </a:cxn>
                <a:cxn ang="T10">
                  <a:pos x="T4" y="T5"/>
                </a:cxn>
                <a:cxn ang="T11">
                  <a:pos x="T6" y="T7"/>
                </a:cxn>
              </a:cxnLst>
              <a:rect l="T12" t="T13" r="T14" b="T15"/>
              <a:pathLst>
                <a:path w="507" h="198">
                  <a:moveTo>
                    <a:pt x="0" y="119"/>
                  </a:moveTo>
                  <a:lnTo>
                    <a:pt x="33" y="198"/>
                  </a:lnTo>
                  <a:lnTo>
                    <a:pt x="60" y="0"/>
                  </a:lnTo>
                  <a:lnTo>
                    <a:pt x="507" y="0"/>
                  </a:lnTo>
                </a:path>
              </a:pathLst>
            </a:custGeom>
            <a:noFill/>
            <a:ln w="19050">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523" name="Line 63"/>
            <p:cNvSpPr>
              <a:spLocks noChangeShapeType="1"/>
            </p:cNvSpPr>
            <p:nvPr/>
          </p:nvSpPr>
          <p:spPr bwMode="auto">
            <a:xfrm>
              <a:off x="3624" y="2084"/>
              <a:ext cx="49"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24" name="Line 64"/>
            <p:cNvSpPr>
              <a:spLocks noChangeShapeType="1"/>
            </p:cNvSpPr>
            <p:nvPr/>
          </p:nvSpPr>
          <p:spPr bwMode="auto">
            <a:xfrm>
              <a:off x="3364" y="2081"/>
              <a:ext cx="49"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52388"/>
            <a:ext cx="8229600" cy="914400"/>
          </a:xfrm>
        </p:spPr>
        <p:txBody>
          <a:bodyPr/>
          <a:lstStyle/>
          <a:p>
            <a:pPr eaLnBrk="1" hangingPunct="1"/>
            <a:r>
              <a:rPr lang="en-US" altLang="en-US" sz="3600" b="1" smtClean="0"/>
              <a:t>Objectives</a:t>
            </a:r>
          </a:p>
        </p:txBody>
      </p:sp>
      <mc:AlternateContent xmlns:mc="http://schemas.openxmlformats.org/markup-compatibility/2006" xmlns:a14="http://schemas.microsoft.com/office/drawing/2010/main">
        <mc:Choice Requires="a14">
          <p:sp>
            <p:nvSpPr>
              <p:cNvPr id="3075" name="Rectangle 3"/>
              <p:cNvSpPr>
                <a:spLocks noGrp="1" noChangeArrowheads="1"/>
              </p:cNvSpPr>
              <p:nvPr>
                <p:ph type="body" idx="1"/>
              </p:nvPr>
            </p:nvSpPr>
            <p:spPr>
              <a:xfrm>
                <a:off x="304800" y="990600"/>
                <a:ext cx="8534400" cy="5638800"/>
              </a:xfrm>
            </p:spPr>
            <p:txBody>
              <a:bodyPr/>
              <a:lstStyle/>
              <a:p>
                <a:pPr>
                  <a:spcBef>
                    <a:spcPts val="1800"/>
                  </a:spcBef>
                  <a:spcAft>
                    <a:spcPts val="600"/>
                  </a:spcAft>
                </a:pPr>
                <a:r>
                  <a:rPr lang="en-US" sz="2400" b="1" dirty="0"/>
                  <a:t>Describe the shape, center, and variability of the sampling distribution of </a:t>
                </a:r>
                <a14:m>
                  <m:oMath xmlns:m="http://schemas.openxmlformats.org/officeDocument/2006/math">
                    <m:sSub>
                      <m:sSubPr>
                        <m:ctrlPr>
                          <a:rPr lang="en-US" sz="2400" b="1" i="1">
                            <a:latin typeface="Cambria Math"/>
                          </a:rPr>
                        </m:ctrlPr>
                      </m:sSubPr>
                      <m:e>
                        <m:acc>
                          <m:accPr>
                            <m:chr m:val="̅"/>
                            <m:ctrlPr>
                              <a:rPr lang="en-US" sz="2400" b="1" i="1">
                                <a:latin typeface="Cambria Math"/>
                              </a:rPr>
                            </m:ctrlPr>
                          </m:accPr>
                          <m:e>
                            <m:r>
                              <a:rPr lang="en-US" sz="2400" b="1" i="1">
                                <a:latin typeface="Cambria Math"/>
                              </a:rPr>
                              <m:t>𝒙</m:t>
                            </m:r>
                          </m:e>
                        </m:acc>
                      </m:e>
                      <m:sub>
                        <m:r>
                          <a:rPr lang="en-US" sz="2400" b="1" i="1">
                            <a:latin typeface="Cambria Math"/>
                          </a:rPr>
                          <m:t>𝟏</m:t>
                        </m:r>
                      </m:sub>
                    </m:sSub>
                    <m:r>
                      <a:rPr lang="en-US" sz="2400" b="1" i="1">
                        <a:latin typeface="Cambria Math"/>
                      </a:rPr>
                      <m:t>−</m:t>
                    </m:r>
                    <m:sSub>
                      <m:sSubPr>
                        <m:ctrlPr>
                          <a:rPr lang="en-US" sz="2400" b="1" i="1">
                            <a:latin typeface="Cambria Math"/>
                          </a:rPr>
                        </m:ctrlPr>
                      </m:sSubPr>
                      <m:e>
                        <m:acc>
                          <m:accPr>
                            <m:chr m:val="̅"/>
                            <m:ctrlPr>
                              <a:rPr lang="en-US" sz="2400" b="1" i="1">
                                <a:latin typeface="Cambria Math"/>
                              </a:rPr>
                            </m:ctrlPr>
                          </m:accPr>
                          <m:e>
                            <m:r>
                              <a:rPr lang="en-US" sz="2400" b="1" i="1">
                                <a:latin typeface="Cambria Math"/>
                              </a:rPr>
                              <m:t>𝒙</m:t>
                            </m:r>
                          </m:e>
                        </m:acc>
                      </m:e>
                      <m:sub>
                        <m:r>
                          <a:rPr lang="en-US" sz="2400" b="1" i="1">
                            <a:latin typeface="Cambria Math"/>
                          </a:rPr>
                          <m:t>𝟐</m:t>
                        </m:r>
                      </m:sub>
                    </m:sSub>
                  </m:oMath>
                </a14:m>
                <a:endParaRPr lang="en-US" sz="2400" b="1" dirty="0"/>
              </a:p>
              <a:p>
                <a:pPr>
                  <a:spcBef>
                    <a:spcPts val="1800"/>
                  </a:spcBef>
                  <a:spcAft>
                    <a:spcPts val="600"/>
                  </a:spcAft>
                </a:pPr>
                <a:r>
                  <a:rPr lang="en-US" sz="2400" b="1" dirty="0"/>
                  <a:t>Determine whether the conditions are met for doing inference about a difference between two means</a:t>
                </a:r>
              </a:p>
              <a:p>
                <a:pPr>
                  <a:spcBef>
                    <a:spcPts val="1800"/>
                  </a:spcBef>
                  <a:spcAft>
                    <a:spcPts val="600"/>
                  </a:spcAft>
                </a:pPr>
                <a:r>
                  <a:rPr lang="en-US" sz="2400" b="1" dirty="0"/>
                  <a:t>Construct and interpret a confidence interval for a difference between two means</a:t>
                </a:r>
              </a:p>
              <a:p>
                <a:pPr>
                  <a:spcBef>
                    <a:spcPts val="1800"/>
                  </a:spcBef>
                  <a:spcAft>
                    <a:spcPts val="600"/>
                  </a:spcAft>
                </a:pPr>
                <a:r>
                  <a:rPr lang="en-US" sz="2400" b="1" dirty="0"/>
                  <a:t>Calculate the standardized test statistic and P-value for a test about a difference between two means</a:t>
                </a:r>
              </a:p>
              <a:p>
                <a:pPr>
                  <a:spcBef>
                    <a:spcPts val="1800"/>
                  </a:spcBef>
                  <a:spcAft>
                    <a:spcPts val="600"/>
                  </a:spcAft>
                </a:pPr>
                <a:r>
                  <a:rPr lang="en-US" sz="2400" b="1" dirty="0"/>
                  <a:t>Perform a significance test about a difference between two means</a:t>
                </a:r>
              </a:p>
            </p:txBody>
          </p:sp>
        </mc:Choice>
        <mc:Fallback xmlns="">
          <p:sp>
            <p:nvSpPr>
              <p:cNvPr id="3075" name="Rectangle 3"/>
              <p:cNvSpPr>
                <a:spLocks noGrp="1" noRot="1" noChangeAspect="1" noMove="1" noResize="1" noEditPoints="1" noAdjustHandles="1" noChangeArrowheads="1" noChangeShapeType="1" noTextEdit="1"/>
              </p:cNvSpPr>
              <p:nvPr>
                <p:ph type="body" idx="1"/>
              </p:nvPr>
            </p:nvSpPr>
            <p:spPr>
              <a:xfrm>
                <a:off x="304800" y="990600"/>
                <a:ext cx="8534400" cy="5638800"/>
              </a:xfrm>
              <a:blipFill rotWithShape="1">
                <a:blip r:embed="rId3"/>
                <a:stretch>
                  <a:fillRect l="-929" t="-757" r="-857"/>
                </a:stretch>
              </a:blipFill>
            </p:spPr>
            <p:txBody>
              <a:bodyPr/>
              <a:lstStyle/>
              <a:p>
                <a:r>
                  <a:rPr lang="en-US">
                    <a:noFill/>
                  </a:rPr>
                  <a:t> </a:t>
                </a:r>
              </a:p>
            </p:txBody>
          </p:sp>
        </mc:Fallback>
      </mc:AlternateContent>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115888"/>
            <a:ext cx="8229600" cy="792162"/>
          </a:xfrm>
        </p:spPr>
        <p:txBody>
          <a:bodyPr/>
          <a:lstStyle/>
          <a:p>
            <a:r>
              <a:rPr lang="en-US" altLang="en-US" sz="3600" b="1" smtClean="0"/>
              <a:t>Inference Toolbox Review</a:t>
            </a:r>
          </a:p>
        </p:txBody>
      </p:sp>
      <p:sp>
        <p:nvSpPr>
          <p:cNvPr id="21507" name="Content Placeholder 2"/>
          <p:cNvSpPr>
            <a:spLocks noGrp="1"/>
          </p:cNvSpPr>
          <p:nvPr>
            <p:ph idx="1"/>
          </p:nvPr>
        </p:nvSpPr>
        <p:spPr>
          <a:xfrm>
            <a:off x="304800" y="990600"/>
            <a:ext cx="8610600" cy="5562600"/>
          </a:xfrm>
        </p:spPr>
        <p:txBody>
          <a:bodyPr/>
          <a:lstStyle/>
          <a:p>
            <a:r>
              <a:rPr lang="en-US" altLang="en-US" sz="2800" b="1" smtClean="0"/>
              <a:t>Step 1:  </a:t>
            </a:r>
            <a:r>
              <a:rPr lang="en-US" altLang="en-US" sz="2800" b="1" smtClean="0">
                <a:solidFill>
                  <a:srgbClr val="FFFF00"/>
                </a:solidFill>
              </a:rPr>
              <a:t>Hypothesis</a:t>
            </a:r>
          </a:p>
          <a:p>
            <a:pPr lvl="1"/>
            <a:r>
              <a:rPr lang="en-US" altLang="en-US" sz="2400" b="1" smtClean="0"/>
              <a:t>Identify population of interest and parameter </a:t>
            </a:r>
          </a:p>
          <a:p>
            <a:pPr lvl="1"/>
            <a:r>
              <a:rPr lang="en-US" altLang="en-US" sz="2400" b="1" smtClean="0"/>
              <a:t>State H</a:t>
            </a:r>
            <a:r>
              <a:rPr lang="en-US" altLang="en-US" sz="2400" b="1" baseline="-25000" smtClean="0"/>
              <a:t>0</a:t>
            </a:r>
            <a:r>
              <a:rPr lang="en-US" altLang="en-US" sz="2400" b="1" smtClean="0"/>
              <a:t> and H</a:t>
            </a:r>
            <a:r>
              <a:rPr lang="en-US" altLang="en-US" sz="2400" b="1" baseline="-25000" smtClean="0"/>
              <a:t>a</a:t>
            </a:r>
          </a:p>
          <a:p>
            <a:r>
              <a:rPr lang="en-US" altLang="en-US" sz="2800" b="1" smtClean="0"/>
              <a:t>Step 2:  </a:t>
            </a:r>
            <a:r>
              <a:rPr lang="en-US" altLang="en-US" sz="2800" b="1" smtClean="0">
                <a:solidFill>
                  <a:srgbClr val="FFFF00"/>
                </a:solidFill>
              </a:rPr>
              <a:t>Conditions</a:t>
            </a:r>
          </a:p>
          <a:p>
            <a:pPr lvl="1"/>
            <a:r>
              <a:rPr lang="en-US" altLang="en-US" sz="2400" b="1" smtClean="0"/>
              <a:t>Check appropriate conditions</a:t>
            </a:r>
          </a:p>
          <a:p>
            <a:r>
              <a:rPr lang="en-US" altLang="en-US" sz="2800" b="1" smtClean="0"/>
              <a:t>Step 3:  </a:t>
            </a:r>
            <a:r>
              <a:rPr lang="en-US" altLang="en-US" sz="2800" b="1" smtClean="0">
                <a:solidFill>
                  <a:srgbClr val="FFFF00"/>
                </a:solidFill>
              </a:rPr>
              <a:t>Calculations</a:t>
            </a:r>
          </a:p>
          <a:p>
            <a:pPr lvl="1"/>
            <a:r>
              <a:rPr lang="en-US" altLang="en-US" sz="2400" b="1" smtClean="0"/>
              <a:t>State test or test statistic</a:t>
            </a:r>
          </a:p>
          <a:p>
            <a:pPr lvl="1"/>
            <a:r>
              <a:rPr lang="en-US" altLang="en-US" sz="2400" b="1" smtClean="0"/>
              <a:t>Use calculator to calculate test statistic and p-value</a:t>
            </a:r>
          </a:p>
          <a:p>
            <a:r>
              <a:rPr lang="en-US" altLang="en-US" sz="2800" b="1" smtClean="0"/>
              <a:t>Step 4:  </a:t>
            </a:r>
            <a:r>
              <a:rPr lang="en-US" altLang="en-US" sz="2800" b="1" smtClean="0">
                <a:solidFill>
                  <a:srgbClr val="FFFF00"/>
                </a:solidFill>
              </a:rPr>
              <a:t>Interpretation</a:t>
            </a:r>
          </a:p>
          <a:p>
            <a:pPr lvl="1"/>
            <a:r>
              <a:rPr lang="en-US" altLang="en-US" sz="2400" b="1" smtClean="0"/>
              <a:t>Interpret the p-value (fail-to-reject or reject)</a:t>
            </a:r>
          </a:p>
          <a:p>
            <a:pPr lvl="1"/>
            <a:r>
              <a:rPr lang="en-US" altLang="en-US" sz="2400" b="1" smtClean="0"/>
              <a:t>Don’t forget 3 C’s:  conclusion, connection and context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76200"/>
            <a:ext cx="8229600" cy="838200"/>
          </a:xfrm>
        </p:spPr>
        <p:txBody>
          <a:bodyPr/>
          <a:lstStyle/>
          <a:p>
            <a:pPr eaLnBrk="1" hangingPunct="1"/>
            <a:r>
              <a:rPr lang="en-US" altLang="en-US" sz="3600" b="1" smtClean="0"/>
              <a:t>Example 1</a:t>
            </a:r>
          </a:p>
        </p:txBody>
      </p:sp>
      <p:sp>
        <p:nvSpPr>
          <p:cNvPr id="3" name="Content Placeholder 2"/>
          <p:cNvSpPr>
            <a:spLocks noGrp="1"/>
          </p:cNvSpPr>
          <p:nvPr>
            <p:ph idx="1"/>
          </p:nvPr>
        </p:nvSpPr>
        <p:spPr>
          <a:xfrm>
            <a:off x="304800" y="914400"/>
            <a:ext cx="8534400" cy="5791200"/>
          </a:xfrm>
        </p:spPr>
        <p:txBody>
          <a:bodyPr/>
          <a:lstStyle/>
          <a:p>
            <a:pPr marL="0" indent="0">
              <a:buFontTx/>
              <a:buNone/>
              <a:defRPr/>
            </a:pPr>
            <a:r>
              <a:rPr lang="en-US" sz="2400" b="1" dirty="0" smtClean="0"/>
              <a:t>Does increasing the amount of calcium in our diet reduce blood pressure?  Subjects in the experiment were 21 healthy black men.  A randomly chosen group of 10 received a calcium supplement for 12 weeks.  The control group of 11 men received a placebo pill that looked identical.  The response variable is the decrease in systolic (top #) blood pressure for a subject after 12 weeks, in millimeters of mercury.  An increase appears as a negative response.  Data summarized below</a:t>
            </a:r>
          </a:p>
          <a:p>
            <a:pPr marL="0" indent="0">
              <a:buFontTx/>
              <a:buNone/>
              <a:defRPr/>
            </a:pPr>
            <a:endParaRPr lang="en-US" sz="2400" b="1" dirty="0" smtClean="0"/>
          </a:p>
          <a:p>
            <a:pPr marL="0" indent="0">
              <a:buFontTx/>
              <a:buNone/>
              <a:defRPr/>
            </a:pPr>
            <a:endParaRPr lang="en-US" sz="2400" b="1" dirty="0" smtClean="0"/>
          </a:p>
          <a:p>
            <a:pPr marL="0" indent="0">
              <a:buFontTx/>
              <a:buNone/>
              <a:defRPr/>
            </a:pPr>
            <a:endParaRPr lang="en-US" sz="2400" b="1" dirty="0" smtClean="0"/>
          </a:p>
          <a:p>
            <a:pPr marL="457200" indent="-457200">
              <a:buFontTx/>
              <a:buAutoNum type="alphaUcParenR"/>
              <a:defRPr/>
            </a:pPr>
            <a:r>
              <a:rPr lang="en-US" sz="2400" b="1" dirty="0" smtClean="0"/>
              <a:t>Calculate the summary statistics.</a:t>
            </a:r>
          </a:p>
          <a:p>
            <a:pPr marL="457200" indent="-457200">
              <a:buFontTx/>
              <a:buAutoNum type="alphaUcParenR"/>
              <a:defRPr/>
            </a:pPr>
            <a:r>
              <a:rPr lang="en-US" sz="2400" b="1" dirty="0" smtClean="0"/>
              <a:t>Test the claim</a:t>
            </a:r>
            <a:endParaRPr lang="en-US" sz="2400" b="1" dirty="0"/>
          </a:p>
        </p:txBody>
      </p:sp>
      <p:graphicFrame>
        <p:nvGraphicFramePr>
          <p:cNvPr id="6" name="Table 5"/>
          <p:cNvGraphicFramePr>
            <a:graphicFrameLocks noGrp="1"/>
          </p:cNvGraphicFramePr>
          <p:nvPr/>
        </p:nvGraphicFramePr>
        <p:xfrm>
          <a:off x="609600" y="4419600"/>
          <a:ext cx="8012116" cy="1112838"/>
        </p:xfrm>
        <a:graphic>
          <a:graphicData uri="http://schemas.openxmlformats.org/drawingml/2006/table">
            <a:tbl>
              <a:tblPr firstRow="1" bandRow="1">
                <a:tableStyleId>{5C22544A-7EE6-4342-B048-85BDC9FD1C3A}</a:tableStyleId>
              </a:tblPr>
              <a:tblGrid>
                <a:gridCol w="1198969"/>
                <a:gridCol w="619377"/>
                <a:gridCol w="619377"/>
                <a:gridCol w="619377"/>
                <a:gridCol w="619377"/>
                <a:gridCol w="619377"/>
                <a:gridCol w="619377"/>
                <a:gridCol w="619377"/>
                <a:gridCol w="619377"/>
                <a:gridCol w="619377"/>
                <a:gridCol w="619377"/>
                <a:gridCol w="619377"/>
              </a:tblGrid>
              <a:tr h="370946">
                <a:tc>
                  <a:txBody>
                    <a:bodyPr/>
                    <a:lstStyle/>
                    <a:p>
                      <a:r>
                        <a:rPr lang="en-US" sz="1800" dirty="0" smtClean="0"/>
                        <a:t>Subjects</a:t>
                      </a:r>
                      <a:endParaRPr lang="en-US" sz="1800" dirty="0"/>
                    </a:p>
                  </a:txBody>
                  <a:tcPr marL="91447" marR="91447" marT="45733" marB="45733"/>
                </a:tc>
                <a:tc>
                  <a:txBody>
                    <a:bodyPr/>
                    <a:lstStyle/>
                    <a:p>
                      <a:r>
                        <a:rPr lang="en-US" sz="1800" dirty="0" smtClean="0"/>
                        <a:t>1</a:t>
                      </a:r>
                      <a:endParaRPr lang="en-US" sz="1800" dirty="0"/>
                    </a:p>
                  </a:txBody>
                  <a:tcPr marL="91447" marR="91447" marT="45733" marB="45733"/>
                </a:tc>
                <a:tc>
                  <a:txBody>
                    <a:bodyPr/>
                    <a:lstStyle/>
                    <a:p>
                      <a:r>
                        <a:rPr lang="en-US" sz="1800" dirty="0" smtClean="0"/>
                        <a:t>2</a:t>
                      </a:r>
                      <a:endParaRPr lang="en-US" sz="1800" dirty="0"/>
                    </a:p>
                  </a:txBody>
                  <a:tcPr marL="91447" marR="91447" marT="45733" marB="45733"/>
                </a:tc>
                <a:tc>
                  <a:txBody>
                    <a:bodyPr/>
                    <a:lstStyle/>
                    <a:p>
                      <a:r>
                        <a:rPr lang="en-US" sz="1800" dirty="0" smtClean="0"/>
                        <a:t>3</a:t>
                      </a:r>
                      <a:endParaRPr lang="en-US" sz="1800" dirty="0"/>
                    </a:p>
                  </a:txBody>
                  <a:tcPr marL="91447" marR="91447" marT="45733" marB="45733"/>
                </a:tc>
                <a:tc>
                  <a:txBody>
                    <a:bodyPr/>
                    <a:lstStyle/>
                    <a:p>
                      <a:r>
                        <a:rPr lang="en-US" sz="1800" dirty="0" smtClean="0"/>
                        <a:t>4</a:t>
                      </a:r>
                      <a:endParaRPr lang="en-US" sz="1800" dirty="0"/>
                    </a:p>
                  </a:txBody>
                  <a:tcPr marL="91447" marR="91447" marT="45733" marB="45733"/>
                </a:tc>
                <a:tc>
                  <a:txBody>
                    <a:bodyPr/>
                    <a:lstStyle/>
                    <a:p>
                      <a:r>
                        <a:rPr lang="en-US" sz="1800" dirty="0" smtClean="0"/>
                        <a:t>5</a:t>
                      </a:r>
                      <a:endParaRPr lang="en-US" sz="1800" dirty="0"/>
                    </a:p>
                  </a:txBody>
                  <a:tcPr marL="91447" marR="91447" marT="45733" marB="45733"/>
                </a:tc>
                <a:tc>
                  <a:txBody>
                    <a:bodyPr/>
                    <a:lstStyle/>
                    <a:p>
                      <a:r>
                        <a:rPr lang="en-US" sz="1800" dirty="0" smtClean="0"/>
                        <a:t>6</a:t>
                      </a:r>
                      <a:endParaRPr lang="en-US" sz="1800" dirty="0"/>
                    </a:p>
                  </a:txBody>
                  <a:tcPr marL="91447" marR="91447" marT="45733" marB="45733"/>
                </a:tc>
                <a:tc>
                  <a:txBody>
                    <a:bodyPr/>
                    <a:lstStyle/>
                    <a:p>
                      <a:r>
                        <a:rPr lang="en-US" sz="1800" dirty="0" smtClean="0"/>
                        <a:t>7</a:t>
                      </a:r>
                      <a:endParaRPr lang="en-US" sz="1800" dirty="0"/>
                    </a:p>
                  </a:txBody>
                  <a:tcPr marL="91447" marR="91447" marT="45733" marB="45733"/>
                </a:tc>
                <a:tc>
                  <a:txBody>
                    <a:bodyPr/>
                    <a:lstStyle/>
                    <a:p>
                      <a:r>
                        <a:rPr lang="en-US" sz="1800" dirty="0" smtClean="0"/>
                        <a:t>8</a:t>
                      </a:r>
                      <a:endParaRPr lang="en-US" sz="1800" dirty="0"/>
                    </a:p>
                  </a:txBody>
                  <a:tcPr marL="91447" marR="91447" marT="45733" marB="45733"/>
                </a:tc>
                <a:tc>
                  <a:txBody>
                    <a:bodyPr/>
                    <a:lstStyle/>
                    <a:p>
                      <a:r>
                        <a:rPr lang="en-US" sz="1800" dirty="0" smtClean="0"/>
                        <a:t>9</a:t>
                      </a:r>
                      <a:endParaRPr lang="en-US" sz="1800" dirty="0"/>
                    </a:p>
                  </a:txBody>
                  <a:tcPr marL="91447" marR="91447" marT="45733" marB="45733"/>
                </a:tc>
                <a:tc>
                  <a:txBody>
                    <a:bodyPr/>
                    <a:lstStyle/>
                    <a:p>
                      <a:r>
                        <a:rPr lang="en-US" sz="1800" dirty="0" smtClean="0"/>
                        <a:t>10</a:t>
                      </a:r>
                      <a:endParaRPr lang="en-US" sz="1800" dirty="0"/>
                    </a:p>
                  </a:txBody>
                  <a:tcPr marL="91447" marR="91447" marT="45733" marB="45733"/>
                </a:tc>
                <a:tc>
                  <a:txBody>
                    <a:bodyPr/>
                    <a:lstStyle/>
                    <a:p>
                      <a:r>
                        <a:rPr lang="en-US" sz="1800" dirty="0" smtClean="0"/>
                        <a:t>11</a:t>
                      </a:r>
                      <a:endParaRPr lang="en-US" sz="1800" dirty="0"/>
                    </a:p>
                  </a:txBody>
                  <a:tcPr marL="91447" marR="91447" marT="45733" marB="45733"/>
                </a:tc>
              </a:tr>
              <a:tr h="370946">
                <a:tc>
                  <a:txBody>
                    <a:bodyPr/>
                    <a:lstStyle/>
                    <a:p>
                      <a:r>
                        <a:rPr lang="en-US" sz="1800" dirty="0" smtClean="0"/>
                        <a:t>Calcium</a:t>
                      </a:r>
                      <a:endParaRPr lang="en-US" sz="1800" dirty="0"/>
                    </a:p>
                  </a:txBody>
                  <a:tcPr marL="91447" marR="91447" marT="45733" marB="45733"/>
                </a:tc>
                <a:tc>
                  <a:txBody>
                    <a:bodyPr/>
                    <a:lstStyle/>
                    <a:p>
                      <a:r>
                        <a:rPr lang="en-US" sz="1800" dirty="0" smtClean="0"/>
                        <a:t>7</a:t>
                      </a:r>
                      <a:endParaRPr lang="en-US" sz="1800" dirty="0"/>
                    </a:p>
                  </a:txBody>
                  <a:tcPr marL="91447" marR="91447" marT="45733" marB="45733"/>
                </a:tc>
                <a:tc>
                  <a:txBody>
                    <a:bodyPr/>
                    <a:lstStyle/>
                    <a:p>
                      <a:r>
                        <a:rPr lang="en-US" sz="1800" dirty="0" smtClean="0"/>
                        <a:t>-4</a:t>
                      </a:r>
                      <a:endParaRPr lang="en-US" sz="1800" dirty="0"/>
                    </a:p>
                  </a:txBody>
                  <a:tcPr marL="91447" marR="91447" marT="45733" marB="45733"/>
                </a:tc>
                <a:tc>
                  <a:txBody>
                    <a:bodyPr/>
                    <a:lstStyle/>
                    <a:p>
                      <a:r>
                        <a:rPr lang="en-US" sz="1800" dirty="0" smtClean="0"/>
                        <a:t>18</a:t>
                      </a:r>
                      <a:endParaRPr lang="en-US" sz="1800" dirty="0"/>
                    </a:p>
                  </a:txBody>
                  <a:tcPr marL="91447" marR="91447" marT="45733" marB="45733"/>
                </a:tc>
                <a:tc>
                  <a:txBody>
                    <a:bodyPr/>
                    <a:lstStyle/>
                    <a:p>
                      <a:r>
                        <a:rPr lang="en-US" sz="1800" dirty="0" smtClean="0"/>
                        <a:t>17</a:t>
                      </a:r>
                      <a:endParaRPr lang="en-US" sz="1800" dirty="0"/>
                    </a:p>
                  </a:txBody>
                  <a:tcPr marL="91447" marR="91447" marT="45733" marB="45733"/>
                </a:tc>
                <a:tc>
                  <a:txBody>
                    <a:bodyPr/>
                    <a:lstStyle/>
                    <a:p>
                      <a:r>
                        <a:rPr lang="en-US" sz="1800" dirty="0" smtClean="0"/>
                        <a:t>-3</a:t>
                      </a:r>
                      <a:endParaRPr lang="en-US" sz="1800" dirty="0"/>
                    </a:p>
                  </a:txBody>
                  <a:tcPr marL="91447" marR="91447" marT="45733" marB="45733"/>
                </a:tc>
                <a:tc>
                  <a:txBody>
                    <a:bodyPr/>
                    <a:lstStyle/>
                    <a:p>
                      <a:r>
                        <a:rPr lang="en-US" sz="1800" dirty="0" smtClean="0"/>
                        <a:t>-5</a:t>
                      </a:r>
                      <a:endParaRPr lang="en-US" sz="1800" dirty="0"/>
                    </a:p>
                  </a:txBody>
                  <a:tcPr marL="91447" marR="91447" marT="45733" marB="45733"/>
                </a:tc>
                <a:tc>
                  <a:txBody>
                    <a:bodyPr/>
                    <a:lstStyle/>
                    <a:p>
                      <a:r>
                        <a:rPr lang="en-US" sz="1800" dirty="0" smtClean="0"/>
                        <a:t>1</a:t>
                      </a:r>
                      <a:endParaRPr lang="en-US" sz="1800" dirty="0"/>
                    </a:p>
                  </a:txBody>
                  <a:tcPr marL="91447" marR="91447" marT="45733" marB="45733"/>
                </a:tc>
                <a:tc>
                  <a:txBody>
                    <a:bodyPr/>
                    <a:lstStyle/>
                    <a:p>
                      <a:r>
                        <a:rPr lang="en-US" sz="1800" dirty="0" smtClean="0"/>
                        <a:t>10</a:t>
                      </a:r>
                      <a:endParaRPr lang="en-US" sz="1800" dirty="0"/>
                    </a:p>
                  </a:txBody>
                  <a:tcPr marL="91447" marR="91447" marT="45733" marB="45733"/>
                </a:tc>
                <a:tc>
                  <a:txBody>
                    <a:bodyPr/>
                    <a:lstStyle/>
                    <a:p>
                      <a:r>
                        <a:rPr lang="en-US" sz="1800" dirty="0" smtClean="0"/>
                        <a:t>11</a:t>
                      </a:r>
                      <a:endParaRPr lang="en-US" sz="1800" dirty="0"/>
                    </a:p>
                  </a:txBody>
                  <a:tcPr marL="91447" marR="91447" marT="45733" marB="45733"/>
                </a:tc>
                <a:tc>
                  <a:txBody>
                    <a:bodyPr/>
                    <a:lstStyle/>
                    <a:p>
                      <a:r>
                        <a:rPr lang="en-US" sz="1800" dirty="0" smtClean="0"/>
                        <a:t>-2</a:t>
                      </a:r>
                      <a:endParaRPr lang="en-US" sz="1800" dirty="0"/>
                    </a:p>
                  </a:txBody>
                  <a:tcPr marL="91447" marR="91447" marT="45733" marB="45733"/>
                </a:tc>
                <a:tc>
                  <a:txBody>
                    <a:bodyPr/>
                    <a:lstStyle/>
                    <a:p>
                      <a:r>
                        <a:rPr lang="en-US" sz="1800" dirty="0" smtClean="0"/>
                        <a:t>----</a:t>
                      </a:r>
                      <a:endParaRPr lang="en-US" sz="1800" dirty="0"/>
                    </a:p>
                  </a:txBody>
                  <a:tcPr marL="91447" marR="91447" marT="45733" marB="45733"/>
                </a:tc>
              </a:tr>
              <a:tr h="370946">
                <a:tc>
                  <a:txBody>
                    <a:bodyPr/>
                    <a:lstStyle/>
                    <a:p>
                      <a:r>
                        <a:rPr lang="en-US" sz="1800" dirty="0" smtClean="0"/>
                        <a:t>Control</a:t>
                      </a:r>
                      <a:endParaRPr lang="en-US" sz="1800" dirty="0"/>
                    </a:p>
                  </a:txBody>
                  <a:tcPr marL="91447" marR="91447" marT="45733" marB="45733"/>
                </a:tc>
                <a:tc>
                  <a:txBody>
                    <a:bodyPr/>
                    <a:lstStyle/>
                    <a:p>
                      <a:r>
                        <a:rPr lang="en-US" sz="1800" dirty="0" smtClean="0"/>
                        <a:t>-1</a:t>
                      </a:r>
                      <a:endParaRPr lang="en-US" sz="1800" dirty="0"/>
                    </a:p>
                  </a:txBody>
                  <a:tcPr marL="91447" marR="91447" marT="45733" marB="45733"/>
                </a:tc>
                <a:tc>
                  <a:txBody>
                    <a:bodyPr/>
                    <a:lstStyle/>
                    <a:p>
                      <a:r>
                        <a:rPr lang="en-US" sz="1800" dirty="0" smtClean="0"/>
                        <a:t>12</a:t>
                      </a:r>
                      <a:endParaRPr lang="en-US" sz="1800" dirty="0"/>
                    </a:p>
                  </a:txBody>
                  <a:tcPr marL="91447" marR="91447" marT="45733" marB="45733"/>
                </a:tc>
                <a:tc>
                  <a:txBody>
                    <a:bodyPr/>
                    <a:lstStyle/>
                    <a:p>
                      <a:r>
                        <a:rPr lang="en-US" sz="1800" dirty="0" smtClean="0"/>
                        <a:t>-1</a:t>
                      </a:r>
                      <a:endParaRPr lang="en-US" sz="1800" dirty="0"/>
                    </a:p>
                  </a:txBody>
                  <a:tcPr marL="91447" marR="91447" marT="45733" marB="45733"/>
                </a:tc>
                <a:tc>
                  <a:txBody>
                    <a:bodyPr/>
                    <a:lstStyle/>
                    <a:p>
                      <a:r>
                        <a:rPr lang="en-US" sz="1800" dirty="0" smtClean="0"/>
                        <a:t>-3</a:t>
                      </a:r>
                      <a:endParaRPr lang="en-US" sz="1800" dirty="0"/>
                    </a:p>
                  </a:txBody>
                  <a:tcPr marL="91447" marR="91447" marT="45733" marB="45733"/>
                </a:tc>
                <a:tc>
                  <a:txBody>
                    <a:bodyPr/>
                    <a:lstStyle/>
                    <a:p>
                      <a:r>
                        <a:rPr lang="en-US" sz="1800" dirty="0" smtClean="0"/>
                        <a:t>3</a:t>
                      </a:r>
                      <a:endParaRPr lang="en-US" sz="1800" dirty="0"/>
                    </a:p>
                  </a:txBody>
                  <a:tcPr marL="91447" marR="91447" marT="45733" marB="45733"/>
                </a:tc>
                <a:tc>
                  <a:txBody>
                    <a:bodyPr/>
                    <a:lstStyle/>
                    <a:p>
                      <a:r>
                        <a:rPr lang="en-US" sz="1800" dirty="0" smtClean="0"/>
                        <a:t>-5</a:t>
                      </a:r>
                      <a:endParaRPr lang="en-US" sz="1800" dirty="0"/>
                    </a:p>
                  </a:txBody>
                  <a:tcPr marL="91447" marR="91447" marT="45733" marB="45733"/>
                </a:tc>
                <a:tc>
                  <a:txBody>
                    <a:bodyPr/>
                    <a:lstStyle/>
                    <a:p>
                      <a:r>
                        <a:rPr lang="en-US" sz="1800" dirty="0" smtClean="0"/>
                        <a:t>5</a:t>
                      </a:r>
                      <a:endParaRPr lang="en-US" sz="1800" dirty="0"/>
                    </a:p>
                  </a:txBody>
                  <a:tcPr marL="91447" marR="91447" marT="45733" marB="45733"/>
                </a:tc>
                <a:tc>
                  <a:txBody>
                    <a:bodyPr/>
                    <a:lstStyle/>
                    <a:p>
                      <a:r>
                        <a:rPr lang="en-US" sz="1800" dirty="0" smtClean="0"/>
                        <a:t>2</a:t>
                      </a:r>
                      <a:endParaRPr lang="en-US" sz="1800" dirty="0"/>
                    </a:p>
                  </a:txBody>
                  <a:tcPr marL="91447" marR="91447" marT="45733" marB="45733"/>
                </a:tc>
                <a:tc>
                  <a:txBody>
                    <a:bodyPr/>
                    <a:lstStyle/>
                    <a:p>
                      <a:r>
                        <a:rPr lang="en-US" sz="1800" dirty="0" smtClean="0"/>
                        <a:t>-11</a:t>
                      </a:r>
                      <a:endParaRPr lang="en-US" sz="1800" dirty="0"/>
                    </a:p>
                  </a:txBody>
                  <a:tcPr marL="91447" marR="91447" marT="45733" marB="45733"/>
                </a:tc>
                <a:tc>
                  <a:txBody>
                    <a:bodyPr/>
                    <a:lstStyle/>
                    <a:p>
                      <a:r>
                        <a:rPr lang="en-US" sz="1800" dirty="0" smtClean="0"/>
                        <a:t>-1</a:t>
                      </a:r>
                      <a:endParaRPr lang="en-US" sz="1800" dirty="0"/>
                    </a:p>
                  </a:txBody>
                  <a:tcPr marL="91447" marR="91447" marT="45733" marB="45733"/>
                </a:tc>
                <a:tc>
                  <a:txBody>
                    <a:bodyPr/>
                    <a:lstStyle/>
                    <a:p>
                      <a:r>
                        <a:rPr lang="en-US" sz="1800" dirty="0" smtClean="0"/>
                        <a:t>-3</a:t>
                      </a:r>
                      <a:endParaRPr lang="en-US" sz="1800" dirty="0"/>
                    </a:p>
                  </a:txBody>
                  <a:tcPr marL="91447" marR="91447" marT="45733" marB="45733"/>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76200"/>
            <a:ext cx="8229600" cy="838200"/>
          </a:xfrm>
        </p:spPr>
        <p:txBody>
          <a:bodyPr/>
          <a:lstStyle/>
          <a:p>
            <a:pPr eaLnBrk="1" hangingPunct="1"/>
            <a:r>
              <a:rPr lang="en-US" altLang="en-US" sz="3600" b="1" smtClean="0"/>
              <a:t>Example 1a</a:t>
            </a:r>
          </a:p>
        </p:txBody>
      </p:sp>
      <p:sp>
        <p:nvSpPr>
          <p:cNvPr id="23555" name="Content Placeholder 2"/>
          <p:cNvSpPr>
            <a:spLocks noGrp="1"/>
          </p:cNvSpPr>
          <p:nvPr>
            <p:ph idx="1"/>
          </p:nvPr>
        </p:nvSpPr>
        <p:spPr>
          <a:xfrm>
            <a:off x="304800" y="914400"/>
            <a:ext cx="8534400" cy="762000"/>
          </a:xfrm>
        </p:spPr>
        <p:txBody>
          <a:bodyPr/>
          <a:lstStyle/>
          <a:p>
            <a:pPr marL="457200" indent="-457200">
              <a:buFontTx/>
              <a:buAutoNum type="alphaUcParenR"/>
            </a:pPr>
            <a:r>
              <a:rPr lang="en-US" altLang="en-US" sz="2400" b="1" smtClean="0"/>
              <a:t>Calculate the summary statistics.</a:t>
            </a:r>
          </a:p>
        </p:txBody>
      </p:sp>
      <p:graphicFrame>
        <p:nvGraphicFramePr>
          <p:cNvPr id="6" name="Table 5"/>
          <p:cNvGraphicFramePr>
            <a:graphicFrameLocks noGrp="1"/>
          </p:cNvGraphicFramePr>
          <p:nvPr/>
        </p:nvGraphicFramePr>
        <p:xfrm>
          <a:off x="609600" y="1828800"/>
          <a:ext cx="8012116" cy="1112838"/>
        </p:xfrm>
        <a:graphic>
          <a:graphicData uri="http://schemas.openxmlformats.org/drawingml/2006/table">
            <a:tbl>
              <a:tblPr firstRow="1" bandRow="1">
                <a:tableStyleId>{5C22544A-7EE6-4342-B048-85BDC9FD1C3A}</a:tableStyleId>
              </a:tblPr>
              <a:tblGrid>
                <a:gridCol w="1198969"/>
                <a:gridCol w="619377"/>
                <a:gridCol w="619377"/>
                <a:gridCol w="619377"/>
                <a:gridCol w="619377"/>
                <a:gridCol w="619377"/>
                <a:gridCol w="619377"/>
                <a:gridCol w="619377"/>
                <a:gridCol w="619377"/>
                <a:gridCol w="619377"/>
                <a:gridCol w="619377"/>
                <a:gridCol w="619377"/>
              </a:tblGrid>
              <a:tr h="370946">
                <a:tc>
                  <a:txBody>
                    <a:bodyPr/>
                    <a:lstStyle/>
                    <a:p>
                      <a:r>
                        <a:rPr lang="en-US" sz="1800" dirty="0" smtClean="0"/>
                        <a:t>Subjects</a:t>
                      </a:r>
                      <a:endParaRPr lang="en-US" sz="1800" dirty="0"/>
                    </a:p>
                  </a:txBody>
                  <a:tcPr marL="91447" marR="91447" marT="45733" marB="45733"/>
                </a:tc>
                <a:tc>
                  <a:txBody>
                    <a:bodyPr/>
                    <a:lstStyle/>
                    <a:p>
                      <a:r>
                        <a:rPr lang="en-US" sz="1800" dirty="0" smtClean="0"/>
                        <a:t>1</a:t>
                      </a:r>
                      <a:endParaRPr lang="en-US" sz="1800" dirty="0"/>
                    </a:p>
                  </a:txBody>
                  <a:tcPr marL="91447" marR="91447" marT="45733" marB="45733"/>
                </a:tc>
                <a:tc>
                  <a:txBody>
                    <a:bodyPr/>
                    <a:lstStyle/>
                    <a:p>
                      <a:r>
                        <a:rPr lang="en-US" sz="1800" dirty="0" smtClean="0"/>
                        <a:t>2</a:t>
                      </a:r>
                      <a:endParaRPr lang="en-US" sz="1800" dirty="0"/>
                    </a:p>
                  </a:txBody>
                  <a:tcPr marL="91447" marR="91447" marT="45733" marB="45733"/>
                </a:tc>
                <a:tc>
                  <a:txBody>
                    <a:bodyPr/>
                    <a:lstStyle/>
                    <a:p>
                      <a:r>
                        <a:rPr lang="en-US" sz="1800" dirty="0" smtClean="0"/>
                        <a:t>3</a:t>
                      </a:r>
                      <a:endParaRPr lang="en-US" sz="1800" dirty="0"/>
                    </a:p>
                  </a:txBody>
                  <a:tcPr marL="91447" marR="91447" marT="45733" marB="45733"/>
                </a:tc>
                <a:tc>
                  <a:txBody>
                    <a:bodyPr/>
                    <a:lstStyle/>
                    <a:p>
                      <a:r>
                        <a:rPr lang="en-US" sz="1800" dirty="0" smtClean="0"/>
                        <a:t>4</a:t>
                      </a:r>
                      <a:endParaRPr lang="en-US" sz="1800" dirty="0"/>
                    </a:p>
                  </a:txBody>
                  <a:tcPr marL="91447" marR="91447" marT="45733" marB="45733"/>
                </a:tc>
                <a:tc>
                  <a:txBody>
                    <a:bodyPr/>
                    <a:lstStyle/>
                    <a:p>
                      <a:r>
                        <a:rPr lang="en-US" sz="1800" dirty="0" smtClean="0"/>
                        <a:t>5</a:t>
                      </a:r>
                      <a:endParaRPr lang="en-US" sz="1800" dirty="0"/>
                    </a:p>
                  </a:txBody>
                  <a:tcPr marL="91447" marR="91447" marT="45733" marB="45733"/>
                </a:tc>
                <a:tc>
                  <a:txBody>
                    <a:bodyPr/>
                    <a:lstStyle/>
                    <a:p>
                      <a:r>
                        <a:rPr lang="en-US" sz="1800" dirty="0" smtClean="0"/>
                        <a:t>6</a:t>
                      </a:r>
                      <a:endParaRPr lang="en-US" sz="1800" dirty="0"/>
                    </a:p>
                  </a:txBody>
                  <a:tcPr marL="91447" marR="91447" marT="45733" marB="45733"/>
                </a:tc>
                <a:tc>
                  <a:txBody>
                    <a:bodyPr/>
                    <a:lstStyle/>
                    <a:p>
                      <a:r>
                        <a:rPr lang="en-US" sz="1800" dirty="0" smtClean="0"/>
                        <a:t>7</a:t>
                      </a:r>
                      <a:endParaRPr lang="en-US" sz="1800" dirty="0"/>
                    </a:p>
                  </a:txBody>
                  <a:tcPr marL="91447" marR="91447" marT="45733" marB="45733"/>
                </a:tc>
                <a:tc>
                  <a:txBody>
                    <a:bodyPr/>
                    <a:lstStyle/>
                    <a:p>
                      <a:r>
                        <a:rPr lang="en-US" sz="1800" dirty="0" smtClean="0"/>
                        <a:t>8</a:t>
                      </a:r>
                      <a:endParaRPr lang="en-US" sz="1800" dirty="0"/>
                    </a:p>
                  </a:txBody>
                  <a:tcPr marL="91447" marR="91447" marT="45733" marB="45733"/>
                </a:tc>
                <a:tc>
                  <a:txBody>
                    <a:bodyPr/>
                    <a:lstStyle/>
                    <a:p>
                      <a:r>
                        <a:rPr lang="en-US" sz="1800" dirty="0" smtClean="0"/>
                        <a:t>9</a:t>
                      </a:r>
                      <a:endParaRPr lang="en-US" sz="1800" dirty="0"/>
                    </a:p>
                  </a:txBody>
                  <a:tcPr marL="91447" marR="91447" marT="45733" marB="45733"/>
                </a:tc>
                <a:tc>
                  <a:txBody>
                    <a:bodyPr/>
                    <a:lstStyle/>
                    <a:p>
                      <a:r>
                        <a:rPr lang="en-US" sz="1800" dirty="0" smtClean="0"/>
                        <a:t>10</a:t>
                      </a:r>
                      <a:endParaRPr lang="en-US" sz="1800" dirty="0"/>
                    </a:p>
                  </a:txBody>
                  <a:tcPr marL="91447" marR="91447" marT="45733" marB="45733"/>
                </a:tc>
                <a:tc>
                  <a:txBody>
                    <a:bodyPr/>
                    <a:lstStyle/>
                    <a:p>
                      <a:r>
                        <a:rPr lang="en-US" sz="1800" dirty="0" smtClean="0"/>
                        <a:t>11</a:t>
                      </a:r>
                      <a:endParaRPr lang="en-US" sz="1800" dirty="0"/>
                    </a:p>
                  </a:txBody>
                  <a:tcPr marL="91447" marR="91447" marT="45733" marB="45733"/>
                </a:tc>
              </a:tr>
              <a:tr h="370946">
                <a:tc>
                  <a:txBody>
                    <a:bodyPr/>
                    <a:lstStyle/>
                    <a:p>
                      <a:r>
                        <a:rPr lang="en-US" sz="1800" dirty="0" smtClean="0"/>
                        <a:t>Calcium</a:t>
                      </a:r>
                      <a:endParaRPr lang="en-US" sz="1800" dirty="0"/>
                    </a:p>
                  </a:txBody>
                  <a:tcPr marL="91447" marR="91447" marT="45733" marB="45733"/>
                </a:tc>
                <a:tc>
                  <a:txBody>
                    <a:bodyPr/>
                    <a:lstStyle/>
                    <a:p>
                      <a:r>
                        <a:rPr lang="en-US" sz="1800" dirty="0" smtClean="0"/>
                        <a:t>7</a:t>
                      </a:r>
                      <a:endParaRPr lang="en-US" sz="1800" dirty="0"/>
                    </a:p>
                  </a:txBody>
                  <a:tcPr marL="91447" marR="91447" marT="45733" marB="45733"/>
                </a:tc>
                <a:tc>
                  <a:txBody>
                    <a:bodyPr/>
                    <a:lstStyle/>
                    <a:p>
                      <a:r>
                        <a:rPr lang="en-US" sz="1800" dirty="0" smtClean="0"/>
                        <a:t>-4</a:t>
                      </a:r>
                      <a:endParaRPr lang="en-US" sz="1800" dirty="0"/>
                    </a:p>
                  </a:txBody>
                  <a:tcPr marL="91447" marR="91447" marT="45733" marB="45733"/>
                </a:tc>
                <a:tc>
                  <a:txBody>
                    <a:bodyPr/>
                    <a:lstStyle/>
                    <a:p>
                      <a:r>
                        <a:rPr lang="en-US" sz="1800" dirty="0" smtClean="0"/>
                        <a:t>18</a:t>
                      </a:r>
                      <a:endParaRPr lang="en-US" sz="1800" dirty="0"/>
                    </a:p>
                  </a:txBody>
                  <a:tcPr marL="91447" marR="91447" marT="45733" marB="45733"/>
                </a:tc>
                <a:tc>
                  <a:txBody>
                    <a:bodyPr/>
                    <a:lstStyle/>
                    <a:p>
                      <a:r>
                        <a:rPr lang="en-US" sz="1800" dirty="0" smtClean="0"/>
                        <a:t>17</a:t>
                      </a:r>
                      <a:endParaRPr lang="en-US" sz="1800" dirty="0"/>
                    </a:p>
                  </a:txBody>
                  <a:tcPr marL="91447" marR="91447" marT="45733" marB="45733"/>
                </a:tc>
                <a:tc>
                  <a:txBody>
                    <a:bodyPr/>
                    <a:lstStyle/>
                    <a:p>
                      <a:r>
                        <a:rPr lang="en-US" sz="1800" dirty="0" smtClean="0"/>
                        <a:t>-3</a:t>
                      </a:r>
                      <a:endParaRPr lang="en-US" sz="1800" dirty="0"/>
                    </a:p>
                  </a:txBody>
                  <a:tcPr marL="91447" marR="91447" marT="45733" marB="45733"/>
                </a:tc>
                <a:tc>
                  <a:txBody>
                    <a:bodyPr/>
                    <a:lstStyle/>
                    <a:p>
                      <a:r>
                        <a:rPr lang="en-US" sz="1800" dirty="0" smtClean="0"/>
                        <a:t>-5</a:t>
                      </a:r>
                      <a:endParaRPr lang="en-US" sz="1800" dirty="0"/>
                    </a:p>
                  </a:txBody>
                  <a:tcPr marL="91447" marR="91447" marT="45733" marB="45733"/>
                </a:tc>
                <a:tc>
                  <a:txBody>
                    <a:bodyPr/>
                    <a:lstStyle/>
                    <a:p>
                      <a:r>
                        <a:rPr lang="en-US" sz="1800" dirty="0" smtClean="0"/>
                        <a:t>1</a:t>
                      </a:r>
                      <a:endParaRPr lang="en-US" sz="1800" dirty="0"/>
                    </a:p>
                  </a:txBody>
                  <a:tcPr marL="91447" marR="91447" marT="45733" marB="45733"/>
                </a:tc>
                <a:tc>
                  <a:txBody>
                    <a:bodyPr/>
                    <a:lstStyle/>
                    <a:p>
                      <a:r>
                        <a:rPr lang="en-US" sz="1800" dirty="0" smtClean="0"/>
                        <a:t>10</a:t>
                      </a:r>
                      <a:endParaRPr lang="en-US" sz="1800" dirty="0"/>
                    </a:p>
                  </a:txBody>
                  <a:tcPr marL="91447" marR="91447" marT="45733" marB="45733"/>
                </a:tc>
                <a:tc>
                  <a:txBody>
                    <a:bodyPr/>
                    <a:lstStyle/>
                    <a:p>
                      <a:r>
                        <a:rPr lang="en-US" sz="1800" dirty="0" smtClean="0"/>
                        <a:t>11</a:t>
                      </a:r>
                      <a:endParaRPr lang="en-US" sz="1800" dirty="0"/>
                    </a:p>
                  </a:txBody>
                  <a:tcPr marL="91447" marR="91447" marT="45733" marB="45733"/>
                </a:tc>
                <a:tc>
                  <a:txBody>
                    <a:bodyPr/>
                    <a:lstStyle/>
                    <a:p>
                      <a:r>
                        <a:rPr lang="en-US" sz="1800" dirty="0" smtClean="0"/>
                        <a:t>-2</a:t>
                      </a:r>
                      <a:endParaRPr lang="en-US" sz="1800" dirty="0"/>
                    </a:p>
                  </a:txBody>
                  <a:tcPr marL="91447" marR="91447" marT="45733" marB="45733"/>
                </a:tc>
                <a:tc>
                  <a:txBody>
                    <a:bodyPr/>
                    <a:lstStyle/>
                    <a:p>
                      <a:r>
                        <a:rPr lang="en-US" sz="1800" dirty="0" smtClean="0"/>
                        <a:t>----</a:t>
                      </a:r>
                      <a:endParaRPr lang="en-US" sz="1800" dirty="0"/>
                    </a:p>
                  </a:txBody>
                  <a:tcPr marL="91447" marR="91447" marT="45733" marB="45733"/>
                </a:tc>
              </a:tr>
              <a:tr h="370946">
                <a:tc>
                  <a:txBody>
                    <a:bodyPr/>
                    <a:lstStyle/>
                    <a:p>
                      <a:r>
                        <a:rPr lang="en-US" sz="1800" dirty="0" smtClean="0"/>
                        <a:t>Control</a:t>
                      </a:r>
                      <a:endParaRPr lang="en-US" sz="1800" dirty="0"/>
                    </a:p>
                  </a:txBody>
                  <a:tcPr marL="91447" marR="91447" marT="45733" marB="45733"/>
                </a:tc>
                <a:tc>
                  <a:txBody>
                    <a:bodyPr/>
                    <a:lstStyle/>
                    <a:p>
                      <a:r>
                        <a:rPr lang="en-US" sz="1800" dirty="0" smtClean="0"/>
                        <a:t>-1</a:t>
                      </a:r>
                      <a:endParaRPr lang="en-US" sz="1800" dirty="0"/>
                    </a:p>
                  </a:txBody>
                  <a:tcPr marL="91447" marR="91447" marT="45733" marB="45733"/>
                </a:tc>
                <a:tc>
                  <a:txBody>
                    <a:bodyPr/>
                    <a:lstStyle/>
                    <a:p>
                      <a:r>
                        <a:rPr lang="en-US" sz="1800" dirty="0" smtClean="0"/>
                        <a:t>12</a:t>
                      </a:r>
                      <a:endParaRPr lang="en-US" sz="1800" dirty="0"/>
                    </a:p>
                  </a:txBody>
                  <a:tcPr marL="91447" marR="91447" marT="45733" marB="45733"/>
                </a:tc>
                <a:tc>
                  <a:txBody>
                    <a:bodyPr/>
                    <a:lstStyle/>
                    <a:p>
                      <a:r>
                        <a:rPr lang="en-US" sz="1800" dirty="0" smtClean="0"/>
                        <a:t>-1</a:t>
                      </a:r>
                      <a:endParaRPr lang="en-US" sz="1800" dirty="0"/>
                    </a:p>
                  </a:txBody>
                  <a:tcPr marL="91447" marR="91447" marT="45733" marB="45733"/>
                </a:tc>
                <a:tc>
                  <a:txBody>
                    <a:bodyPr/>
                    <a:lstStyle/>
                    <a:p>
                      <a:r>
                        <a:rPr lang="en-US" sz="1800" dirty="0" smtClean="0"/>
                        <a:t>-3</a:t>
                      </a:r>
                      <a:endParaRPr lang="en-US" sz="1800" dirty="0"/>
                    </a:p>
                  </a:txBody>
                  <a:tcPr marL="91447" marR="91447" marT="45733" marB="45733"/>
                </a:tc>
                <a:tc>
                  <a:txBody>
                    <a:bodyPr/>
                    <a:lstStyle/>
                    <a:p>
                      <a:r>
                        <a:rPr lang="en-US" sz="1800" dirty="0" smtClean="0"/>
                        <a:t>3</a:t>
                      </a:r>
                      <a:endParaRPr lang="en-US" sz="1800" dirty="0"/>
                    </a:p>
                  </a:txBody>
                  <a:tcPr marL="91447" marR="91447" marT="45733" marB="45733"/>
                </a:tc>
                <a:tc>
                  <a:txBody>
                    <a:bodyPr/>
                    <a:lstStyle/>
                    <a:p>
                      <a:r>
                        <a:rPr lang="en-US" sz="1800" dirty="0" smtClean="0"/>
                        <a:t>-5</a:t>
                      </a:r>
                      <a:endParaRPr lang="en-US" sz="1800" dirty="0"/>
                    </a:p>
                  </a:txBody>
                  <a:tcPr marL="91447" marR="91447" marT="45733" marB="45733"/>
                </a:tc>
                <a:tc>
                  <a:txBody>
                    <a:bodyPr/>
                    <a:lstStyle/>
                    <a:p>
                      <a:r>
                        <a:rPr lang="en-US" sz="1800" dirty="0" smtClean="0"/>
                        <a:t>5</a:t>
                      </a:r>
                      <a:endParaRPr lang="en-US" sz="1800" dirty="0"/>
                    </a:p>
                  </a:txBody>
                  <a:tcPr marL="91447" marR="91447" marT="45733" marB="45733"/>
                </a:tc>
                <a:tc>
                  <a:txBody>
                    <a:bodyPr/>
                    <a:lstStyle/>
                    <a:p>
                      <a:r>
                        <a:rPr lang="en-US" sz="1800" dirty="0" smtClean="0"/>
                        <a:t>2</a:t>
                      </a:r>
                      <a:endParaRPr lang="en-US" sz="1800" dirty="0"/>
                    </a:p>
                  </a:txBody>
                  <a:tcPr marL="91447" marR="91447" marT="45733" marB="45733"/>
                </a:tc>
                <a:tc>
                  <a:txBody>
                    <a:bodyPr/>
                    <a:lstStyle/>
                    <a:p>
                      <a:r>
                        <a:rPr lang="en-US" sz="1800" dirty="0" smtClean="0"/>
                        <a:t>-11</a:t>
                      </a:r>
                      <a:endParaRPr lang="en-US" sz="1800" dirty="0"/>
                    </a:p>
                  </a:txBody>
                  <a:tcPr marL="91447" marR="91447" marT="45733" marB="45733"/>
                </a:tc>
                <a:tc>
                  <a:txBody>
                    <a:bodyPr/>
                    <a:lstStyle/>
                    <a:p>
                      <a:r>
                        <a:rPr lang="en-US" sz="1800" dirty="0" smtClean="0"/>
                        <a:t>-1</a:t>
                      </a:r>
                      <a:endParaRPr lang="en-US" sz="1800" dirty="0"/>
                    </a:p>
                  </a:txBody>
                  <a:tcPr marL="91447" marR="91447" marT="45733" marB="45733"/>
                </a:tc>
                <a:tc>
                  <a:txBody>
                    <a:bodyPr/>
                    <a:lstStyle/>
                    <a:p>
                      <a:r>
                        <a:rPr lang="en-US" sz="1800" dirty="0" smtClean="0"/>
                        <a:t>-3</a:t>
                      </a:r>
                      <a:endParaRPr lang="en-US" sz="1800" dirty="0"/>
                    </a:p>
                  </a:txBody>
                  <a:tcPr marL="91447" marR="91447" marT="45733" marB="45733"/>
                </a:tc>
              </a:tr>
            </a:tbl>
          </a:graphicData>
        </a:graphic>
      </p:graphicFrame>
      <p:graphicFrame>
        <p:nvGraphicFramePr>
          <p:cNvPr id="5" name="Table 4"/>
          <p:cNvGraphicFramePr>
            <a:graphicFrameLocks noGrp="1"/>
          </p:cNvGraphicFramePr>
          <p:nvPr/>
        </p:nvGraphicFramePr>
        <p:xfrm>
          <a:off x="1447800" y="3810000"/>
          <a:ext cx="6215062" cy="1112838"/>
        </p:xfrm>
        <a:graphic>
          <a:graphicData uri="http://schemas.openxmlformats.org/drawingml/2006/table">
            <a:tbl>
              <a:tblPr firstRow="1" bandRow="1">
                <a:tableStyleId>{5C22544A-7EE6-4342-B048-85BDC9FD1C3A}</a:tableStyleId>
              </a:tblPr>
              <a:tblGrid>
                <a:gridCol w="1219125"/>
                <a:gridCol w="1338562"/>
                <a:gridCol w="1219125"/>
                <a:gridCol w="1219125"/>
                <a:gridCol w="1219125"/>
              </a:tblGrid>
              <a:tr h="370946">
                <a:tc>
                  <a:txBody>
                    <a:bodyPr/>
                    <a:lstStyle/>
                    <a:p>
                      <a:pPr algn="ctr"/>
                      <a:r>
                        <a:rPr lang="en-US" sz="1800" dirty="0" smtClean="0"/>
                        <a:t>Group</a:t>
                      </a:r>
                      <a:endParaRPr lang="en-US" sz="1800" dirty="0"/>
                    </a:p>
                  </a:txBody>
                  <a:tcPr marL="91434" marR="91434" marT="45733" marB="45733"/>
                </a:tc>
                <a:tc>
                  <a:txBody>
                    <a:bodyPr/>
                    <a:lstStyle/>
                    <a:p>
                      <a:pPr algn="ctr"/>
                      <a:r>
                        <a:rPr lang="en-US" sz="1800" dirty="0" smtClean="0"/>
                        <a:t>Treatment</a:t>
                      </a:r>
                      <a:endParaRPr lang="en-US" sz="1800" dirty="0"/>
                    </a:p>
                  </a:txBody>
                  <a:tcPr marL="91434" marR="91434" marT="45733" marB="45733"/>
                </a:tc>
                <a:tc>
                  <a:txBody>
                    <a:bodyPr/>
                    <a:lstStyle/>
                    <a:p>
                      <a:pPr algn="ctr"/>
                      <a:r>
                        <a:rPr lang="en-US" sz="1800" dirty="0" smtClean="0"/>
                        <a:t>N</a:t>
                      </a:r>
                      <a:endParaRPr lang="en-US" sz="1800" dirty="0"/>
                    </a:p>
                  </a:txBody>
                  <a:tcPr marL="91434" marR="91434" marT="45733" marB="45733"/>
                </a:tc>
                <a:tc>
                  <a:txBody>
                    <a:bodyPr/>
                    <a:lstStyle/>
                    <a:p>
                      <a:pPr algn="ctr"/>
                      <a:r>
                        <a:rPr lang="en-US" sz="1800" dirty="0" smtClean="0"/>
                        <a:t>x-bar</a:t>
                      </a:r>
                      <a:endParaRPr lang="en-US" sz="1800" dirty="0"/>
                    </a:p>
                  </a:txBody>
                  <a:tcPr marL="91434" marR="91434" marT="45733" marB="45733"/>
                </a:tc>
                <a:tc>
                  <a:txBody>
                    <a:bodyPr/>
                    <a:lstStyle/>
                    <a:p>
                      <a:pPr algn="ctr"/>
                      <a:r>
                        <a:rPr lang="en-US" sz="1800" dirty="0" smtClean="0"/>
                        <a:t>s</a:t>
                      </a:r>
                      <a:endParaRPr lang="en-US" sz="1800" dirty="0"/>
                    </a:p>
                  </a:txBody>
                  <a:tcPr marL="91434" marR="91434" marT="45733" marB="45733"/>
                </a:tc>
              </a:tr>
              <a:tr h="370946">
                <a:tc>
                  <a:txBody>
                    <a:bodyPr/>
                    <a:lstStyle/>
                    <a:p>
                      <a:pPr algn="ctr"/>
                      <a:r>
                        <a:rPr lang="en-US" sz="1800" dirty="0" smtClean="0"/>
                        <a:t>1</a:t>
                      </a:r>
                      <a:endParaRPr lang="en-US" sz="1800" dirty="0"/>
                    </a:p>
                  </a:txBody>
                  <a:tcPr marL="91434" marR="91434" marT="45733" marB="45733"/>
                </a:tc>
                <a:tc>
                  <a:txBody>
                    <a:bodyPr/>
                    <a:lstStyle/>
                    <a:p>
                      <a:pPr algn="ctr"/>
                      <a:r>
                        <a:rPr lang="en-US" sz="1800" dirty="0" smtClean="0"/>
                        <a:t>Calcium</a:t>
                      </a:r>
                      <a:endParaRPr lang="en-US" sz="1800" dirty="0"/>
                    </a:p>
                  </a:txBody>
                  <a:tcPr marL="91434" marR="91434" marT="45733" marB="45733"/>
                </a:tc>
                <a:tc>
                  <a:txBody>
                    <a:bodyPr/>
                    <a:lstStyle/>
                    <a:p>
                      <a:pPr algn="ctr"/>
                      <a:r>
                        <a:rPr lang="en-US" sz="1800" dirty="0" smtClean="0"/>
                        <a:t>10</a:t>
                      </a:r>
                      <a:endParaRPr lang="en-US" sz="1800" dirty="0"/>
                    </a:p>
                  </a:txBody>
                  <a:tcPr marL="91434" marR="91434" marT="45733" marB="45733"/>
                </a:tc>
                <a:tc>
                  <a:txBody>
                    <a:bodyPr/>
                    <a:lstStyle/>
                    <a:p>
                      <a:pPr algn="ctr"/>
                      <a:r>
                        <a:rPr lang="en-US" sz="1800" dirty="0" smtClean="0"/>
                        <a:t>5.000</a:t>
                      </a:r>
                      <a:endParaRPr lang="en-US" sz="1800" dirty="0"/>
                    </a:p>
                  </a:txBody>
                  <a:tcPr marL="91434" marR="91434" marT="45733" marB="45733"/>
                </a:tc>
                <a:tc>
                  <a:txBody>
                    <a:bodyPr/>
                    <a:lstStyle/>
                    <a:p>
                      <a:pPr algn="ctr"/>
                      <a:r>
                        <a:rPr lang="en-US" sz="1800" dirty="0" smtClean="0"/>
                        <a:t>8.743</a:t>
                      </a:r>
                      <a:endParaRPr lang="en-US" sz="1800" dirty="0"/>
                    </a:p>
                  </a:txBody>
                  <a:tcPr marL="91434" marR="91434" marT="45733" marB="45733"/>
                </a:tc>
              </a:tr>
              <a:tr h="370946">
                <a:tc>
                  <a:txBody>
                    <a:bodyPr/>
                    <a:lstStyle/>
                    <a:p>
                      <a:pPr algn="ctr"/>
                      <a:r>
                        <a:rPr lang="en-US" sz="1800" dirty="0" smtClean="0"/>
                        <a:t>2</a:t>
                      </a:r>
                      <a:endParaRPr lang="en-US" sz="1800" dirty="0"/>
                    </a:p>
                  </a:txBody>
                  <a:tcPr marL="91434" marR="91434" marT="45733" marB="45733"/>
                </a:tc>
                <a:tc>
                  <a:txBody>
                    <a:bodyPr/>
                    <a:lstStyle/>
                    <a:p>
                      <a:pPr algn="ctr"/>
                      <a:r>
                        <a:rPr lang="en-US" sz="1800" dirty="0" smtClean="0"/>
                        <a:t>Control</a:t>
                      </a:r>
                      <a:endParaRPr lang="en-US" sz="1800" dirty="0"/>
                    </a:p>
                  </a:txBody>
                  <a:tcPr marL="91434" marR="91434" marT="45733" marB="45733"/>
                </a:tc>
                <a:tc>
                  <a:txBody>
                    <a:bodyPr/>
                    <a:lstStyle/>
                    <a:p>
                      <a:pPr algn="ctr"/>
                      <a:r>
                        <a:rPr lang="en-US" sz="1800" dirty="0" smtClean="0"/>
                        <a:t>11</a:t>
                      </a:r>
                      <a:endParaRPr lang="en-US" sz="1800" dirty="0"/>
                    </a:p>
                  </a:txBody>
                  <a:tcPr marL="91434" marR="91434" marT="45733" marB="45733"/>
                </a:tc>
                <a:tc>
                  <a:txBody>
                    <a:bodyPr/>
                    <a:lstStyle/>
                    <a:p>
                      <a:pPr algn="ctr"/>
                      <a:r>
                        <a:rPr lang="en-US" sz="1800" dirty="0" smtClean="0"/>
                        <a:t>-0.273</a:t>
                      </a:r>
                      <a:endParaRPr lang="en-US" sz="1800" dirty="0"/>
                    </a:p>
                  </a:txBody>
                  <a:tcPr marL="91434" marR="91434" marT="45733" marB="45733"/>
                </a:tc>
                <a:tc>
                  <a:txBody>
                    <a:bodyPr/>
                    <a:lstStyle/>
                    <a:p>
                      <a:pPr algn="ctr"/>
                      <a:r>
                        <a:rPr lang="en-US" sz="1800" dirty="0" smtClean="0"/>
                        <a:t>5.901</a:t>
                      </a:r>
                      <a:endParaRPr lang="en-US" sz="1800" dirty="0"/>
                    </a:p>
                  </a:txBody>
                  <a:tcPr marL="91434" marR="91434" marT="45733" marB="45733"/>
                </a:tc>
              </a:tr>
            </a:tbl>
          </a:graphicData>
        </a:graphic>
      </p:graphicFrame>
      <p:sp>
        <p:nvSpPr>
          <p:cNvPr id="7" name="TextBox 6"/>
          <p:cNvSpPr txBox="1">
            <a:spLocks noChangeArrowheads="1"/>
          </p:cNvSpPr>
          <p:nvPr/>
        </p:nvSpPr>
        <p:spPr bwMode="auto">
          <a:xfrm>
            <a:off x="1658938" y="5715000"/>
            <a:ext cx="58086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t>Looks like there might be a difference!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ppt_x"/>
                                          </p:val>
                                        </p:tav>
                                        <p:tav tm="100000">
                                          <p:val>
                                            <p:strVal val="#ppt_x"/>
                                          </p:val>
                                        </p:tav>
                                      </p:tavLst>
                                    </p:anim>
                                    <p:anim calcmode="lin" valueType="num">
                                      <p:cBhvr additive="base">
                                        <p:cTn id="1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76200"/>
            <a:ext cx="8229600" cy="838200"/>
          </a:xfrm>
        </p:spPr>
        <p:txBody>
          <a:bodyPr/>
          <a:lstStyle/>
          <a:p>
            <a:pPr eaLnBrk="1" hangingPunct="1"/>
            <a:r>
              <a:rPr lang="en-US" altLang="en-US" sz="3600" b="1" smtClean="0"/>
              <a:t>Example 1b</a:t>
            </a:r>
          </a:p>
        </p:txBody>
      </p:sp>
      <p:sp>
        <p:nvSpPr>
          <p:cNvPr id="24579" name="Content Placeholder 2"/>
          <p:cNvSpPr>
            <a:spLocks noGrp="1"/>
          </p:cNvSpPr>
          <p:nvPr>
            <p:ph idx="1"/>
          </p:nvPr>
        </p:nvSpPr>
        <p:spPr>
          <a:xfrm>
            <a:off x="304800" y="914400"/>
            <a:ext cx="8534400" cy="2438400"/>
          </a:xfrm>
        </p:spPr>
        <p:txBody>
          <a:bodyPr/>
          <a:lstStyle/>
          <a:p>
            <a:pPr marL="457200" indent="-457200">
              <a:buFont typeface="Wingdings" pitchFamily="2" charset="2"/>
              <a:buAutoNum type="alphaUcParenR" startAt="2"/>
            </a:pPr>
            <a:r>
              <a:rPr lang="en-US" altLang="en-US" sz="2400" b="1" smtClean="0"/>
              <a:t>Test the claim</a:t>
            </a:r>
          </a:p>
          <a:p>
            <a:pPr marL="457200" indent="-457200">
              <a:buFont typeface="Wingdings" pitchFamily="2" charset="2"/>
              <a:buAutoNum type="alphaUcParenR" startAt="2"/>
            </a:pPr>
            <a:endParaRPr lang="en-US" altLang="en-US" sz="2400" b="1" smtClean="0"/>
          </a:p>
          <a:p>
            <a:pPr marL="457200" indent="-457200">
              <a:buFont typeface="Wingdings" pitchFamily="2" charset="2"/>
              <a:buAutoNum type="alphaUcParenR" startAt="2"/>
            </a:pPr>
            <a:endParaRPr lang="en-US" altLang="en-US" sz="2400" b="1" smtClean="0"/>
          </a:p>
          <a:p>
            <a:pPr marL="457200" indent="-457200">
              <a:buFont typeface="Wingdings" pitchFamily="2" charset="2"/>
              <a:buAutoNum type="alphaUcParenR" startAt="2"/>
            </a:pPr>
            <a:endParaRPr lang="en-US" altLang="en-US" sz="2400" b="1" smtClean="0"/>
          </a:p>
          <a:p>
            <a:pPr marL="457200" indent="-457200">
              <a:buFontTx/>
              <a:buNone/>
            </a:pPr>
            <a:r>
              <a:rPr lang="en-US" altLang="en-US" sz="2400" b="1" smtClean="0">
                <a:solidFill>
                  <a:srgbClr val="FFFF00"/>
                </a:solidFill>
              </a:rPr>
              <a:t>Hypotheses</a:t>
            </a:r>
            <a:r>
              <a:rPr lang="en-US" altLang="en-US" sz="2400" b="1" smtClean="0"/>
              <a:t>:</a:t>
            </a:r>
          </a:p>
        </p:txBody>
      </p:sp>
      <p:graphicFrame>
        <p:nvGraphicFramePr>
          <p:cNvPr id="5" name="Table 4"/>
          <p:cNvGraphicFramePr>
            <a:graphicFrameLocks noGrp="1"/>
          </p:cNvGraphicFramePr>
          <p:nvPr/>
        </p:nvGraphicFramePr>
        <p:xfrm>
          <a:off x="1600200" y="1447800"/>
          <a:ext cx="6215062" cy="1112838"/>
        </p:xfrm>
        <a:graphic>
          <a:graphicData uri="http://schemas.openxmlformats.org/drawingml/2006/table">
            <a:tbl>
              <a:tblPr firstRow="1" bandRow="1">
                <a:tableStyleId>{5C22544A-7EE6-4342-B048-85BDC9FD1C3A}</a:tableStyleId>
              </a:tblPr>
              <a:tblGrid>
                <a:gridCol w="1219125"/>
                <a:gridCol w="1338562"/>
                <a:gridCol w="1219125"/>
                <a:gridCol w="1219125"/>
                <a:gridCol w="1219125"/>
              </a:tblGrid>
              <a:tr h="370946">
                <a:tc>
                  <a:txBody>
                    <a:bodyPr/>
                    <a:lstStyle/>
                    <a:p>
                      <a:pPr algn="ctr"/>
                      <a:r>
                        <a:rPr lang="en-US" sz="1800" dirty="0" smtClean="0"/>
                        <a:t>Group</a:t>
                      </a:r>
                      <a:endParaRPr lang="en-US" sz="1800" dirty="0"/>
                    </a:p>
                  </a:txBody>
                  <a:tcPr marL="91434" marR="91434" marT="45733" marB="45733"/>
                </a:tc>
                <a:tc>
                  <a:txBody>
                    <a:bodyPr/>
                    <a:lstStyle/>
                    <a:p>
                      <a:pPr algn="ctr"/>
                      <a:r>
                        <a:rPr lang="en-US" sz="1800" dirty="0" smtClean="0"/>
                        <a:t>Treatment</a:t>
                      </a:r>
                      <a:endParaRPr lang="en-US" sz="1800" dirty="0"/>
                    </a:p>
                  </a:txBody>
                  <a:tcPr marL="91434" marR="91434" marT="45733" marB="45733"/>
                </a:tc>
                <a:tc>
                  <a:txBody>
                    <a:bodyPr/>
                    <a:lstStyle/>
                    <a:p>
                      <a:pPr algn="ctr"/>
                      <a:r>
                        <a:rPr lang="en-US" sz="1800" dirty="0" smtClean="0"/>
                        <a:t>N</a:t>
                      </a:r>
                      <a:endParaRPr lang="en-US" sz="1800" dirty="0"/>
                    </a:p>
                  </a:txBody>
                  <a:tcPr marL="91434" marR="91434" marT="45733" marB="45733"/>
                </a:tc>
                <a:tc>
                  <a:txBody>
                    <a:bodyPr/>
                    <a:lstStyle/>
                    <a:p>
                      <a:pPr algn="ctr"/>
                      <a:r>
                        <a:rPr lang="en-US" sz="1800" dirty="0" smtClean="0"/>
                        <a:t>x-bar</a:t>
                      </a:r>
                      <a:endParaRPr lang="en-US" sz="1800" dirty="0"/>
                    </a:p>
                  </a:txBody>
                  <a:tcPr marL="91434" marR="91434" marT="45733" marB="45733"/>
                </a:tc>
                <a:tc>
                  <a:txBody>
                    <a:bodyPr/>
                    <a:lstStyle/>
                    <a:p>
                      <a:pPr algn="ctr"/>
                      <a:r>
                        <a:rPr lang="en-US" sz="1800" dirty="0" smtClean="0"/>
                        <a:t>s</a:t>
                      </a:r>
                      <a:endParaRPr lang="en-US" sz="1800" dirty="0"/>
                    </a:p>
                  </a:txBody>
                  <a:tcPr marL="91434" marR="91434" marT="45733" marB="45733"/>
                </a:tc>
              </a:tr>
              <a:tr h="370946">
                <a:tc>
                  <a:txBody>
                    <a:bodyPr/>
                    <a:lstStyle/>
                    <a:p>
                      <a:pPr algn="ctr"/>
                      <a:r>
                        <a:rPr lang="en-US" sz="1800" dirty="0" smtClean="0"/>
                        <a:t>1</a:t>
                      </a:r>
                      <a:endParaRPr lang="en-US" sz="1800" dirty="0"/>
                    </a:p>
                  </a:txBody>
                  <a:tcPr marL="91434" marR="91434" marT="45733" marB="45733"/>
                </a:tc>
                <a:tc>
                  <a:txBody>
                    <a:bodyPr/>
                    <a:lstStyle/>
                    <a:p>
                      <a:pPr algn="ctr"/>
                      <a:r>
                        <a:rPr lang="en-US" sz="1800" dirty="0" smtClean="0"/>
                        <a:t>Calcium</a:t>
                      </a:r>
                      <a:endParaRPr lang="en-US" sz="1800" dirty="0"/>
                    </a:p>
                  </a:txBody>
                  <a:tcPr marL="91434" marR="91434" marT="45733" marB="45733"/>
                </a:tc>
                <a:tc>
                  <a:txBody>
                    <a:bodyPr/>
                    <a:lstStyle/>
                    <a:p>
                      <a:pPr algn="ctr"/>
                      <a:r>
                        <a:rPr lang="en-US" sz="1800" dirty="0" smtClean="0"/>
                        <a:t>10</a:t>
                      </a:r>
                      <a:endParaRPr lang="en-US" sz="1800" dirty="0"/>
                    </a:p>
                  </a:txBody>
                  <a:tcPr marL="91434" marR="91434" marT="45733" marB="45733"/>
                </a:tc>
                <a:tc>
                  <a:txBody>
                    <a:bodyPr/>
                    <a:lstStyle/>
                    <a:p>
                      <a:pPr algn="ctr"/>
                      <a:r>
                        <a:rPr lang="en-US" sz="1800" dirty="0" smtClean="0"/>
                        <a:t>5.000</a:t>
                      </a:r>
                      <a:endParaRPr lang="en-US" sz="1800" dirty="0"/>
                    </a:p>
                  </a:txBody>
                  <a:tcPr marL="91434" marR="91434" marT="45733" marB="45733"/>
                </a:tc>
                <a:tc>
                  <a:txBody>
                    <a:bodyPr/>
                    <a:lstStyle/>
                    <a:p>
                      <a:pPr algn="ctr"/>
                      <a:r>
                        <a:rPr lang="en-US" sz="1800" dirty="0" smtClean="0"/>
                        <a:t>8.743</a:t>
                      </a:r>
                      <a:endParaRPr lang="en-US" sz="1800" dirty="0"/>
                    </a:p>
                  </a:txBody>
                  <a:tcPr marL="91434" marR="91434" marT="45733" marB="45733"/>
                </a:tc>
              </a:tr>
              <a:tr h="370946">
                <a:tc>
                  <a:txBody>
                    <a:bodyPr/>
                    <a:lstStyle/>
                    <a:p>
                      <a:pPr algn="ctr"/>
                      <a:r>
                        <a:rPr lang="en-US" sz="1800" dirty="0" smtClean="0"/>
                        <a:t>2</a:t>
                      </a:r>
                      <a:endParaRPr lang="en-US" sz="1800" dirty="0"/>
                    </a:p>
                  </a:txBody>
                  <a:tcPr marL="91434" marR="91434" marT="45733" marB="45733"/>
                </a:tc>
                <a:tc>
                  <a:txBody>
                    <a:bodyPr/>
                    <a:lstStyle/>
                    <a:p>
                      <a:pPr algn="ctr"/>
                      <a:r>
                        <a:rPr lang="en-US" sz="1800" dirty="0" smtClean="0"/>
                        <a:t>Control</a:t>
                      </a:r>
                      <a:endParaRPr lang="en-US" sz="1800" dirty="0"/>
                    </a:p>
                  </a:txBody>
                  <a:tcPr marL="91434" marR="91434" marT="45733" marB="45733"/>
                </a:tc>
                <a:tc>
                  <a:txBody>
                    <a:bodyPr/>
                    <a:lstStyle/>
                    <a:p>
                      <a:pPr algn="ctr"/>
                      <a:r>
                        <a:rPr lang="en-US" sz="1800" dirty="0" smtClean="0"/>
                        <a:t>11</a:t>
                      </a:r>
                      <a:endParaRPr lang="en-US" sz="1800" dirty="0"/>
                    </a:p>
                  </a:txBody>
                  <a:tcPr marL="91434" marR="91434" marT="45733" marB="45733"/>
                </a:tc>
                <a:tc>
                  <a:txBody>
                    <a:bodyPr/>
                    <a:lstStyle/>
                    <a:p>
                      <a:pPr algn="ctr"/>
                      <a:r>
                        <a:rPr lang="en-US" sz="1800" dirty="0" smtClean="0"/>
                        <a:t>-0.273</a:t>
                      </a:r>
                      <a:endParaRPr lang="en-US" sz="1800" dirty="0"/>
                    </a:p>
                  </a:txBody>
                  <a:tcPr marL="91434" marR="91434" marT="45733" marB="45733"/>
                </a:tc>
                <a:tc>
                  <a:txBody>
                    <a:bodyPr/>
                    <a:lstStyle/>
                    <a:p>
                      <a:pPr algn="ctr"/>
                      <a:r>
                        <a:rPr lang="en-US" sz="1800" dirty="0" smtClean="0"/>
                        <a:t>5.901</a:t>
                      </a:r>
                      <a:endParaRPr lang="en-US" sz="1800" dirty="0"/>
                    </a:p>
                  </a:txBody>
                  <a:tcPr marL="91434" marR="91434" marT="45733" marB="45733"/>
                </a:tc>
              </a:tr>
            </a:tbl>
          </a:graphicData>
        </a:graphic>
      </p:graphicFrame>
      <p:sp>
        <p:nvSpPr>
          <p:cNvPr id="8" name="TextBox 7"/>
          <p:cNvSpPr txBox="1">
            <a:spLocks noChangeArrowheads="1"/>
          </p:cNvSpPr>
          <p:nvPr/>
        </p:nvSpPr>
        <p:spPr bwMode="auto">
          <a:xfrm>
            <a:off x="1160463" y="4343400"/>
            <a:ext cx="1811337"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t>H</a:t>
            </a:r>
            <a:r>
              <a:rPr lang="en-US" altLang="en-US" sz="2400" b="1" baseline="-25000"/>
              <a:t>O</a:t>
            </a:r>
            <a:r>
              <a:rPr lang="en-US" altLang="en-US" sz="2400" b="1"/>
              <a:t>:  </a:t>
            </a:r>
            <a:r>
              <a:rPr lang="en-US" altLang="en-US" sz="2400" b="1">
                <a:sym typeface="Symbol" pitchFamily="18" charset="2"/>
              </a:rPr>
              <a:t></a:t>
            </a:r>
            <a:r>
              <a:rPr lang="en-US" altLang="en-US" sz="2400" b="1" baseline="-25000">
                <a:sym typeface="Symbol" pitchFamily="18" charset="2"/>
              </a:rPr>
              <a:t>1</a:t>
            </a:r>
            <a:r>
              <a:rPr lang="en-US" altLang="en-US" sz="2400" b="1">
                <a:sym typeface="Symbol" pitchFamily="18" charset="2"/>
              </a:rPr>
              <a:t> = </a:t>
            </a:r>
            <a:r>
              <a:rPr lang="en-US" altLang="en-US" sz="2400" b="1" baseline="-25000">
                <a:sym typeface="Symbol" pitchFamily="18" charset="2"/>
              </a:rPr>
              <a:t>2</a:t>
            </a:r>
          </a:p>
          <a:p>
            <a:pPr>
              <a:spcBef>
                <a:spcPct val="0"/>
              </a:spcBef>
              <a:buFontTx/>
              <a:buNone/>
            </a:pPr>
            <a:r>
              <a:rPr lang="en-US" altLang="en-US" sz="2400" b="1">
                <a:sym typeface="Symbol" pitchFamily="18" charset="2"/>
              </a:rPr>
              <a:t>H</a:t>
            </a:r>
            <a:r>
              <a:rPr lang="en-US" altLang="en-US" sz="2400" b="1" baseline="-25000">
                <a:sym typeface="Symbol" pitchFamily="18" charset="2"/>
              </a:rPr>
              <a:t>a</a:t>
            </a:r>
            <a:r>
              <a:rPr lang="en-US" altLang="en-US" sz="2400" b="1">
                <a:sym typeface="Symbol" pitchFamily="18" charset="2"/>
              </a:rPr>
              <a:t>:   </a:t>
            </a:r>
            <a:r>
              <a:rPr lang="en-US" altLang="en-US" sz="2400" b="1" baseline="-25000">
                <a:sym typeface="Symbol" pitchFamily="18" charset="2"/>
              </a:rPr>
              <a:t>1</a:t>
            </a:r>
            <a:r>
              <a:rPr lang="en-US" altLang="en-US" sz="2400" b="1">
                <a:sym typeface="Symbol" pitchFamily="18" charset="2"/>
              </a:rPr>
              <a:t> &gt; </a:t>
            </a:r>
            <a:r>
              <a:rPr lang="en-US" altLang="en-US" sz="2400" b="1" baseline="-25000">
                <a:sym typeface="Symbol" pitchFamily="18" charset="2"/>
              </a:rPr>
              <a:t>2</a:t>
            </a:r>
            <a:endParaRPr lang="en-US" altLang="en-US" sz="2400" b="1">
              <a:sym typeface="Symbol" pitchFamily="18" charset="2"/>
            </a:endParaRPr>
          </a:p>
        </p:txBody>
      </p:sp>
      <p:sp>
        <p:nvSpPr>
          <p:cNvPr id="9" name="TextBox 8"/>
          <p:cNvSpPr txBox="1">
            <a:spLocks noChangeArrowheads="1"/>
          </p:cNvSpPr>
          <p:nvPr/>
        </p:nvSpPr>
        <p:spPr bwMode="auto">
          <a:xfrm>
            <a:off x="990600" y="3124200"/>
            <a:ext cx="7478713"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ym typeface="Symbol" pitchFamily="18" charset="2"/>
              </a:rPr>
              <a:t></a:t>
            </a:r>
            <a:r>
              <a:rPr lang="en-US" altLang="en-US" sz="2400" b="1" baseline="-25000">
                <a:sym typeface="Symbol" pitchFamily="18" charset="2"/>
              </a:rPr>
              <a:t>1</a:t>
            </a:r>
            <a:r>
              <a:rPr lang="en-US" altLang="en-US" sz="2400" b="1">
                <a:sym typeface="Symbol" pitchFamily="18" charset="2"/>
              </a:rPr>
              <a:t> = mean decreases in black men taking calcium</a:t>
            </a:r>
          </a:p>
          <a:p>
            <a:pPr>
              <a:spcBef>
                <a:spcPct val="0"/>
              </a:spcBef>
              <a:buFontTx/>
              <a:buNone/>
            </a:pPr>
            <a:r>
              <a:rPr lang="en-US" altLang="en-US" sz="2400" b="1">
                <a:sym typeface="Symbol" pitchFamily="18" charset="2"/>
              </a:rPr>
              <a:t></a:t>
            </a:r>
            <a:r>
              <a:rPr lang="en-US" altLang="en-US" sz="2400" b="1" baseline="-25000">
                <a:sym typeface="Symbol" pitchFamily="18" charset="2"/>
              </a:rPr>
              <a:t>2</a:t>
            </a:r>
            <a:r>
              <a:rPr lang="en-US" altLang="en-US" sz="2400" b="1">
                <a:sym typeface="Symbol" pitchFamily="18" charset="2"/>
              </a:rPr>
              <a:t> = mean decreases in black men taking placebo</a:t>
            </a:r>
          </a:p>
        </p:txBody>
      </p:sp>
      <p:sp>
        <p:nvSpPr>
          <p:cNvPr id="10" name="TextBox 9"/>
          <p:cNvSpPr txBox="1">
            <a:spLocks noChangeArrowheads="1"/>
          </p:cNvSpPr>
          <p:nvPr/>
        </p:nvSpPr>
        <p:spPr bwMode="auto">
          <a:xfrm>
            <a:off x="5851525" y="4343400"/>
            <a:ext cx="230187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t>H</a:t>
            </a:r>
            <a:r>
              <a:rPr lang="en-US" altLang="en-US" sz="2400" b="1" baseline="-25000"/>
              <a:t>O</a:t>
            </a:r>
            <a:r>
              <a:rPr lang="en-US" altLang="en-US" sz="2400" b="1"/>
              <a:t>:  </a:t>
            </a:r>
            <a:r>
              <a:rPr lang="en-US" altLang="en-US" sz="2400" b="1">
                <a:sym typeface="Symbol" pitchFamily="18" charset="2"/>
              </a:rPr>
              <a:t></a:t>
            </a:r>
            <a:r>
              <a:rPr lang="en-US" altLang="en-US" sz="2400" b="1" baseline="-25000">
                <a:sym typeface="Symbol" pitchFamily="18" charset="2"/>
              </a:rPr>
              <a:t>1</a:t>
            </a:r>
            <a:r>
              <a:rPr lang="en-US" altLang="en-US" sz="2400" b="1">
                <a:sym typeface="Symbol" pitchFamily="18" charset="2"/>
              </a:rPr>
              <a:t> - </a:t>
            </a:r>
            <a:r>
              <a:rPr lang="en-US" altLang="en-US" sz="2400" b="1" baseline="-25000">
                <a:sym typeface="Symbol" pitchFamily="18" charset="2"/>
              </a:rPr>
              <a:t>2</a:t>
            </a:r>
            <a:r>
              <a:rPr lang="en-US" altLang="en-US" sz="2400" b="1">
                <a:sym typeface="Symbol" pitchFamily="18" charset="2"/>
              </a:rPr>
              <a:t>  = 0</a:t>
            </a:r>
          </a:p>
          <a:p>
            <a:pPr>
              <a:spcBef>
                <a:spcPct val="0"/>
              </a:spcBef>
              <a:buFontTx/>
              <a:buNone/>
            </a:pPr>
            <a:r>
              <a:rPr lang="en-US" altLang="en-US" sz="2400" b="1">
                <a:sym typeface="Symbol" pitchFamily="18" charset="2"/>
              </a:rPr>
              <a:t>H</a:t>
            </a:r>
            <a:r>
              <a:rPr lang="en-US" altLang="en-US" sz="2400" b="1" baseline="-25000">
                <a:sym typeface="Symbol" pitchFamily="18" charset="2"/>
              </a:rPr>
              <a:t>a</a:t>
            </a:r>
            <a:r>
              <a:rPr lang="en-US" altLang="en-US" sz="2400" b="1">
                <a:sym typeface="Symbol" pitchFamily="18" charset="2"/>
              </a:rPr>
              <a:t>:   </a:t>
            </a:r>
            <a:r>
              <a:rPr lang="en-US" altLang="en-US" sz="2400" b="1" baseline="-25000">
                <a:sym typeface="Symbol" pitchFamily="18" charset="2"/>
              </a:rPr>
              <a:t>1</a:t>
            </a:r>
            <a:r>
              <a:rPr lang="en-US" altLang="en-US" sz="2400" b="1">
                <a:sym typeface="Symbol" pitchFamily="18" charset="2"/>
              </a:rPr>
              <a:t> - </a:t>
            </a:r>
            <a:r>
              <a:rPr lang="en-US" altLang="en-US" sz="2400" b="1" baseline="-25000">
                <a:sym typeface="Symbol" pitchFamily="18" charset="2"/>
              </a:rPr>
              <a:t>2</a:t>
            </a:r>
            <a:r>
              <a:rPr lang="en-US" altLang="en-US" sz="2400" b="1">
                <a:sym typeface="Symbol" pitchFamily="18" charset="2"/>
              </a:rPr>
              <a:t> &gt; 0</a:t>
            </a:r>
          </a:p>
        </p:txBody>
      </p:sp>
      <p:sp>
        <p:nvSpPr>
          <p:cNvPr id="11" name="TextBox 10"/>
          <p:cNvSpPr txBox="1">
            <a:spLocks noChangeArrowheads="1"/>
          </p:cNvSpPr>
          <p:nvPr/>
        </p:nvSpPr>
        <p:spPr bwMode="auto">
          <a:xfrm>
            <a:off x="3429000" y="4343400"/>
            <a:ext cx="196215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US" altLang="en-US" sz="2400" b="1"/>
              <a:t>or</a:t>
            </a:r>
          </a:p>
          <a:p>
            <a:pPr algn="ctr">
              <a:spcBef>
                <a:spcPct val="0"/>
              </a:spcBef>
              <a:buFontTx/>
              <a:buNone/>
            </a:pPr>
            <a:r>
              <a:rPr lang="en-US" altLang="en-US" sz="2400" b="1"/>
              <a:t>equivalently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ppt_x"/>
                                          </p:val>
                                        </p:tav>
                                        <p:tav tm="100000">
                                          <p:val>
                                            <p:strVal val="#ppt_x"/>
                                          </p:val>
                                        </p:tav>
                                      </p:tavLst>
                                    </p:anim>
                                    <p:anim calcmode="lin" valueType="num">
                                      <p:cBhvr additive="base">
                                        <p:cTn id="1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wipe(left)">
                                      <p:cBhvr>
                                        <p:cTn id="18" dur="500"/>
                                        <p:tgtEl>
                                          <p:spTgt spid="11"/>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wipe(left)">
                                      <p:cBhvr>
                                        <p:cTn id="2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76200"/>
            <a:ext cx="8229600" cy="838200"/>
          </a:xfrm>
        </p:spPr>
        <p:txBody>
          <a:bodyPr/>
          <a:lstStyle/>
          <a:p>
            <a:pPr eaLnBrk="1" hangingPunct="1"/>
            <a:r>
              <a:rPr lang="en-US" altLang="en-US" sz="3600" b="1" smtClean="0"/>
              <a:t>Example 1b cont</a:t>
            </a:r>
          </a:p>
        </p:txBody>
      </p:sp>
      <p:sp>
        <p:nvSpPr>
          <p:cNvPr id="25603" name="Content Placeholder 2"/>
          <p:cNvSpPr>
            <a:spLocks noGrp="1"/>
          </p:cNvSpPr>
          <p:nvPr>
            <p:ph idx="1"/>
          </p:nvPr>
        </p:nvSpPr>
        <p:spPr>
          <a:xfrm>
            <a:off x="152400" y="914400"/>
            <a:ext cx="8534400" cy="4876800"/>
          </a:xfrm>
        </p:spPr>
        <p:txBody>
          <a:bodyPr/>
          <a:lstStyle/>
          <a:p>
            <a:pPr marL="457200" indent="-457200">
              <a:buNone/>
            </a:pPr>
            <a:r>
              <a:rPr lang="en-US" altLang="en-US" sz="2400" b="1" dirty="0" smtClean="0">
                <a:solidFill>
                  <a:srgbClr val="FFFF00"/>
                </a:solidFill>
              </a:rPr>
              <a:t>Conditions</a:t>
            </a:r>
            <a:r>
              <a:rPr lang="en-US" altLang="en-US" sz="2400" b="1" dirty="0" smtClean="0"/>
              <a:t>:</a:t>
            </a:r>
            <a:br>
              <a:rPr lang="en-US" altLang="en-US" sz="2400" b="1" dirty="0" smtClean="0"/>
            </a:br>
            <a:r>
              <a:rPr lang="en-US" altLang="en-US" sz="1600" b="1" dirty="0" smtClean="0"/>
              <a:t/>
            </a:r>
            <a:br>
              <a:rPr lang="en-US" altLang="en-US" sz="1600" b="1" dirty="0" smtClean="0"/>
            </a:br>
            <a:r>
              <a:rPr lang="en-US" altLang="en-US" sz="2400" b="1" dirty="0" smtClean="0"/>
              <a:t>SRS</a:t>
            </a:r>
            <a:br>
              <a:rPr lang="en-US" altLang="en-US" sz="2400" b="1" dirty="0" smtClean="0"/>
            </a:br>
            <a:r>
              <a:rPr lang="en-US" altLang="en-US" sz="2400" b="1" dirty="0" smtClean="0"/>
              <a:t/>
            </a:r>
            <a:br>
              <a:rPr lang="en-US" altLang="en-US" sz="2400" b="1" dirty="0" smtClean="0"/>
            </a:br>
            <a:r>
              <a:rPr lang="en-US" altLang="en-US" sz="2400" b="1" dirty="0" smtClean="0"/>
              <a:t/>
            </a:r>
            <a:br>
              <a:rPr lang="en-US" altLang="en-US" sz="2400" b="1" dirty="0" smtClean="0"/>
            </a:br>
            <a:r>
              <a:rPr lang="en-US" altLang="en-US" sz="2400" b="1" dirty="0" smtClean="0"/>
              <a:t/>
            </a:r>
            <a:br>
              <a:rPr lang="en-US" altLang="en-US" sz="2400" b="1" dirty="0" smtClean="0"/>
            </a:br>
            <a:r>
              <a:rPr lang="en-US" altLang="en-US" sz="2400" b="1" dirty="0"/>
              <a:t>Independence</a:t>
            </a:r>
          </a:p>
          <a:p>
            <a:pPr marL="457200" indent="-457200">
              <a:buFontTx/>
              <a:buNone/>
            </a:pPr>
            <a:endParaRPr lang="en-US" altLang="en-US" sz="2400" b="1" dirty="0" smtClean="0"/>
          </a:p>
          <a:p>
            <a:pPr marL="457200" indent="-457200">
              <a:buFontTx/>
              <a:buNone/>
            </a:pPr>
            <a:r>
              <a:rPr lang="en-US" altLang="en-US" sz="2400" b="1" dirty="0" smtClean="0"/>
              <a:t/>
            </a:r>
            <a:br>
              <a:rPr lang="en-US" altLang="en-US" sz="2400" b="1" dirty="0" smtClean="0"/>
            </a:br>
            <a:r>
              <a:rPr lang="en-US" altLang="en-US" sz="2400" b="1" dirty="0" smtClean="0"/>
              <a:t>Normality</a:t>
            </a:r>
            <a:endParaRPr lang="en-US" altLang="en-US" sz="2400" b="1" dirty="0" smtClean="0"/>
          </a:p>
        </p:txBody>
      </p:sp>
      <p:sp>
        <p:nvSpPr>
          <p:cNvPr id="6" name="TextBox 5"/>
          <p:cNvSpPr txBox="1">
            <a:spLocks noChangeArrowheads="1"/>
          </p:cNvSpPr>
          <p:nvPr/>
        </p:nvSpPr>
        <p:spPr bwMode="auto">
          <a:xfrm>
            <a:off x="1447800" y="1676400"/>
            <a:ext cx="76200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The 21 subjects were not a random selection from all healthy black men.  Hard to generalize to that population any findings.  Random assignment of subjects to treatments should ensure differences due to treatments only.</a:t>
            </a:r>
          </a:p>
        </p:txBody>
      </p:sp>
      <p:sp>
        <p:nvSpPr>
          <p:cNvPr id="7" name="TextBox 6"/>
          <p:cNvSpPr txBox="1">
            <a:spLocks noChangeArrowheads="1"/>
          </p:cNvSpPr>
          <p:nvPr/>
        </p:nvSpPr>
        <p:spPr bwMode="auto">
          <a:xfrm>
            <a:off x="2667000" y="4343400"/>
            <a:ext cx="6172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dirty="0">
                <a:solidFill>
                  <a:srgbClr val="FFFF00"/>
                </a:solidFill>
              </a:rPr>
              <a:t>Sample size too small for CLT to apply; Plots Ok.</a:t>
            </a:r>
          </a:p>
        </p:txBody>
      </p:sp>
      <p:sp>
        <p:nvSpPr>
          <p:cNvPr id="8" name="TextBox 7"/>
          <p:cNvSpPr txBox="1">
            <a:spLocks noChangeArrowheads="1"/>
          </p:cNvSpPr>
          <p:nvPr/>
        </p:nvSpPr>
        <p:spPr bwMode="auto">
          <a:xfrm>
            <a:off x="3086100" y="3000375"/>
            <a:ext cx="59817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dirty="0">
                <a:solidFill>
                  <a:srgbClr val="FFFF00"/>
                </a:solidFill>
              </a:rPr>
              <a:t>Because of the randomization, the groups can be treated as two independent </a:t>
            </a:r>
            <a:r>
              <a:rPr lang="en-US" altLang="en-US" sz="2000" b="1" dirty="0" smtClean="0">
                <a:solidFill>
                  <a:srgbClr val="FFFF00"/>
                </a:solidFill>
              </a:rPr>
              <a:t>samples; more than 110 black men in population</a:t>
            </a:r>
            <a:endParaRPr lang="en-US" altLang="en-US" sz="2000" b="1" dirty="0">
              <a:solidFill>
                <a:srgbClr val="FFFF00"/>
              </a:solidFill>
            </a:endParaRPr>
          </a:p>
        </p:txBody>
      </p:sp>
      <p:pic>
        <p:nvPicPr>
          <p:cNvPr id="9" name="Picture 6" descr="Yates_3e_Ch13_p77807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08893" y="4953000"/>
            <a:ext cx="2716213"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6" descr="Yates_3e_Ch13_p77807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0" y="4953000"/>
            <a:ext cx="2716213"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dissolve">
                                      <p:cBhvr>
                                        <p:cTn id="15" dur="500"/>
                                        <p:tgtEl>
                                          <p:spTgt spid="9"/>
                                        </p:tgtEl>
                                      </p:cBhvr>
                                    </p:animEffect>
                                  </p:childTnLst>
                                </p:cTn>
                              </p:par>
                              <p:par>
                                <p:cTn id="16" presetID="9" presetClass="entr" presetSubtype="0" fill="hold"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dissolve">
                                      <p:cBhvr>
                                        <p:cTn id="18" dur="500"/>
                                        <p:tgtEl>
                                          <p:spTgt spid="10"/>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76200"/>
            <a:ext cx="8229600" cy="838200"/>
          </a:xfrm>
        </p:spPr>
        <p:txBody>
          <a:bodyPr/>
          <a:lstStyle/>
          <a:p>
            <a:pPr eaLnBrk="1" hangingPunct="1"/>
            <a:r>
              <a:rPr lang="en-US" altLang="en-US" sz="3600" b="1" smtClean="0"/>
              <a:t>Example 1b cont</a:t>
            </a:r>
          </a:p>
        </p:txBody>
      </p:sp>
      <p:sp>
        <p:nvSpPr>
          <p:cNvPr id="26627" name="Content Placeholder 2"/>
          <p:cNvSpPr>
            <a:spLocks noGrp="1"/>
          </p:cNvSpPr>
          <p:nvPr>
            <p:ph idx="1"/>
          </p:nvPr>
        </p:nvSpPr>
        <p:spPr>
          <a:xfrm>
            <a:off x="304800" y="914400"/>
            <a:ext cx="8534400" cy="5791200"/>
          </a:xfrm>
        </p:spPr>
        <p:txBody>
          <a:bodyPr/>
          <a:lstStyle/>
          <a:p>
            <a:pPr marL="457200" indent="-457200">
              <a:buFontTx/>
              <a:buNone/>
            </a:pPr>
            <a:r>
              <a:rPr lang="en-US" altLang="en-US" sz="2400" b="1" smtClean="0">
                <a:solidFill>
                  <a:srgbClr val="FFFF00"/>
                </a:solidFill>
              </a:rPr>
              <a:t>Calculations</a:t>
            </a:r>
            <a:r>
              <a:rPr lang="en-US" altLang="en-US" sz="2400" b="1" smtClean="0"/>
              <a:t>:</a:t>
            </a:r>
            <a:br>
              <a:rPr lang="en-US" altLang="en-US" sz="2400" b="1" smtClean="0"/>
            </a:br>
            <a:endParaRPr lang="en-US" altLang="en-US" sz="2400" b="1" smtClean="0"/>
          </a:p>
          <a:p>
            <a:pPr marL="457200" indent="-457200">
              <a:buFontTx/>
              <a:buNone/>
            </a:pPr>
            <a:endParaRPr lang="en-US" altLang="en-US" sz="2400" b="1" smtClean="0"/>
          </a:p>
          <a:p>
            <a:pPr marL="457200" indent="-457200">
              <a:buFontTx/>
              <a:buNone/>
            </a:pPr>
            <a:endParaRPr lang="en-US" altLang="en-US" sz="2400" b="1" smtClean="0"/>
          </a:p>
          <a:p>
            <a:pPr marL="457200" indent="-457200">
              <a:buFontTx/>
              <a:buNone/>
            </a:pPr>
            <a:endParaRPr lang="en-US" altLang="en-US" sz="2400" b="1" smtClean="0"/>
          </a:p>
          <a:p>
            <a:pPr marL="457200" indent="-457200">
              <a:buFontTx/>
              <a:buNone/>
            </a:pPr>
            <a:endParaRPr lang="en-US" altLang="en-US" sz="2400" b="1" smtClean="0"/>
          </a:p>
          <a:p>
            <a:pPr marL="457200" indent="-457200">
              <a:buFontTx/>
              <a:buNone/>
            </a:pPr>
            <a:endParaRPr lang="en-US" altLang="en-US" sz="2400" b="1" smtClean="0"/>
          </a:p>
          <a:p>
            <a:pPr marL="457200" indent="-457200">
              <a:buFontTx/>
              <a:buNone/>
            </a:pPr>
            <a:r>
              <a:rPr lang="en-US" altLang="en-US" sz="2400" b="1" smtClean="0">
                <a:solidFill>
                  <a:srgbClr val="FFFF00"/>
                </a:solidFill>
              </a:rPr>
              <a:t>Conclusions</a:t>
            </a:r>
            <a:r>
              <a:rPr lang="en-US" altLang="en-US" sz="2400" b="1" smtClean="0"/>
              <a:t>:  </a:t>
            </a:r>
          </a:p>
        </p:txBody>
      </p:sp>
      <p:grpSp>
        <p:nvGrpSpPr>
          <p:cNvPr id="2" name="Group 60"/>
          <p:cNvGrpSpPr>
            <a:grpSpLocks/>
          </p:cNvGrpSpPr>
          <p:nvPr/>
        </p:nvGrpSpPr>
        <p:grpSpPr bwMode="auto">
          <a:xfrm>
            <a:off x="457200" y="1524000"/>
            <a:ext cx="5740400" cy="1447800"/>
            <a:chOff x="2880" y="2028"/>
            <a:chExt cx="3616" cy="912"/>
          </a:xfrm>
        </p:grpSpPr>
        <p:sp>
          <p:nvSpPr>
            <p:cNvPr id="26633" name="Text Box 61"/>
            <p:cNvSpPr txBox="1">
              <a:spLocks noChangeArrowheads="1"/>
            </p:cNvSpPr>
            <p:nvPr/>
          </p:nvSpPr>
          <p:spPr bwMode="auto">
            <a:xfrm>
              <a:off x="2880" y="2028"/>
              <a:ext cx="3616" cy="9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000" b="1"/>
                <a:t>                   (x</a:t>
              </a:r>
              <a:r>
                <a:rPr lang="en-US" altLang="en-US" sz="2000" b="1" baseline="-25000"/>
                <a:t>1</a:t>
              </a:r>
              <a:r>
                <a:rPr lang="en-US" altLang="en-US" sz="2000" b="1"/>
                <a:t> – x</a:t>
              </a:r>
              <a:r>
                <a:rPr lang="en-US" altLang="en-US" sz="2000" b="1" baseline="-25000"/>
                <a:t>2</a:t>
              </a:r>
              <a:r>
                <a:rPr lang="en-US" altLang="en-US" sz="2000" b="1"/>
                <a:t>)                    5.273</a:t>
              </a:r>
            </a:p>
            <a:p>
              <a:pPr eaLnBrk="1" hangingPunct="1">
                <a:spcBef>
                  <a:spcPct val="0"/>
                </a:spcBef>
                <a:buFontTx/>
                <a:buNone/>
              </a:pPr>
              <a:r>
                <a:rPr lang="en-US" altLang="en-US" sz="2000" b="1"/>
                <a:t>t</a:t>
              </a:r>
              <a:r>
                <a:rPr lang="en-US" altLang="en-US" sz="2000" b="1" baseline="-25000"/>
                <a:t>0</a:t>
              </a:r>
              <a:r>
                <a:rPr lang="en-US" altLang="en-US" sz="2000" b="1"/>
                <a:t> = -------------------------------  = ------------  =  1.604</a:t>
              </a:r>
            </a:p>
            <a:p>
              <a:pPr eaLnBrk="1" hangingPunct="1">
                <a:lnSpc>
                  <a:spcPct val="80000"/>
                </a:lnSpc>
                <a:spcBef>
                  <a:spcPct val="0"/>
                </a:spcBef>
                <a:buFontTx/>
                <a:buNone/>
              </a:pPr>
              <a:r>
                <a:rPr lang="en-US" altLang="en-US" sz="2000" b="1"/>
                <a:t>                s</a:t>
              </a:r>
              <a:r>
                <a:rPr lang="en-US" altLang="en-US" sz="2000" b="1" baseline="-25000"/>
                <a:t>1</a:t>
              </a:r>
              <a:r>
                <a:rPr lang="en-US" altLang="en-US" sz="2000" b="1" baseline="30000"/>
                <a:t>2</a:t>
              </a:r>
              <a:r>
                <a:rPr lang="en-US" altLang="en-US" sz="2000" b="1"/>
                <a:t>         s</a:t>
              </a:r>
              <a:r>
                <a:rPr lang="en-US" altLang="en-US" sz="2000" b="1" baseline="-25000"/>
                <a:t>2</a:t>
              </a:r>
              <a:r>
                <a:rPr lang="en-US" altLang="en-US" sz="2000" b="1" baseline="30000"/>
                <a:t>2 </a:t>
              </a:r>
              <a:r>
                <a:rPr lang="en-US" altLang="en-US" sz="2000" b="1"/>
                <a:t>                3.2878</a:t>
              </a:r>
            </a:p>
            <a:p>
              <a:pPr eaLnBrk="1" hangingPunct="1">
                <a:lnSpc>
                  <a:spcPct val="80000"/>
                </a:lnSpc>
                <a:spcBef>
                  <a:spcPct val="0"/>
                </a:spcBef>
                <a:buFontTx/>
                <a:buNone/>
              </a:pPr>
              <a:r>
                <a:rPr lang="en-US" altLang="en-US" sz="2000" b="1"/>
                <a:t>                -----   +  -----            </a:t>
              </a:r>
            </a:p>
            <a:p>
              <a:pPr eaLnBrk="1" hangingPunct="1">
                <a:lnSpc>
                  <a:spcPct val="80000"/>
                </a:lnSpc>
                <a:spcBef>
                  <a:spcPct val="0"/>
                </a:spcBef>
                <a:buFontTx/>
                <a:buNone/>
              </a:pPr>
              <a:r>
                <a:rPr lang="en-US" altLang="en-US" sz="2000" b="1"/>
                <a:t>                  n</a:t>
              </a:r>
              <a:r>
                <a:rPr lang="en-US" altLang="en-US" sz="2000" b="1" baseline="-25000"/>
                <a:t>1</a:t>
              </a:r>
              <a:r>
                <a:rPr lang="en-US" altLang="en-US" sz="2000" b="1"/>
                <a:t>         n</a:t>
              </a:r>
              <a:r>
                <a:rPr lang="en-US" altLang="en-US" sz="2000" b="1" baseline="-25000"/>
                <a:t>2</a:t>
              </a:r>
            </a:p>
          </p:txBody>
        </p:sp>
        <p:sp>
          <p:nvSpPr>
            <p:cNvPr id="26634" name="Freeform 62"/>
            <p:cNvSpPr>
              <a:spLocks/>
            </p:cNvSpPr>
            <p:nvPr/>
          </p:nvSpPr>
          <p:spPr bwMode="auto">
            <a:xfrm>
              <a:off x="3371" y="2412"/>
              <a:ext cx="1440" cy="528"/>
            </a:xfrm>
            <a:custGeom>
              <a:avLst/>
              <a:gdLst>
                <a:gd name="T0" fmla="*/ 0 w 507"/>
                <a:gd name="T1" fmla="*/ 1980245 h 198"/>
                <a:gd name="T2" fmla="*/ 1358136 w 507"/>
                <a:gd name="T3" fmla="*/ 3289181 h 198"/>
                <a:gd name="T4" fmla="*/ 2442146 w 507"/>
                <a:gd name="T5" fmla="*/ 0 h 198"/>
                <a:gd name="T6" fmla="*/ 20714468 w 507"/>
                <a:gd name="T7" fmla="*/ 0 h 198"/>
                <a:gd name="T8" fmla="*/ 0 60000 65536"/>
                <a:gd name="T9" fmla="*/ 0 60000 65536"/>
                <a:gd name="T10" fmla="*/ 0 60000 65536"/>
                <a:gd name="T11" fmla="*/ 0 60000 65536"/>
                <a:gd name="T12" fmla="*/ 0 w 507"/>
                <a:gd name="T13" fmla="*/ 0 h 198"/>
                <a:gd name="T14" fmla="*/ 507 w 507"/>
                <a:gd name="T15" fmla="*/ 198 h 198"/>
              </a:gdLst>
              <a:ahLst/>
              <a:cxnLst>
                <a:cxn ang="T8">
                  <a:pos x="T0" y="T1"/>
                </a:cxn>
                <a:cxn ang="T9">
                  <a:pos x="T2" y="T3"/>
                </a:cxn>
                <a:cxn ang="T10">
                  <a:pos x="T4" y="T5"/>
                </a:cxn>
                <a:cxn ang="T11">
                  <a:pos x="T6" y="T7"/>
                </a:cxn>
              </a:cxnLst>
              <a:rect l="T12" t="T13" r="T14" b="T15"/>
              <a:pathLst>
                <a:path w="507" h="198">
                  <a:moveTo>
                    <a:pt x="0" y="119"/>
                  </a:moveTo>
                  <a:lnTo>
                    <a:pt x="33" y="198"/>
                  </a:lnTo>
                  <a:lnTo>
                    <a:pt x="60" y="0"/>
                  </a:lnTo>
                  <a:lnTo>
                    <a:pt x="507" y="0"/>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635" name="Line 63"/>
            <p:cNvSpPr>
              <a:spLocks noChangeShapeType="1"/>
            </p:cNvSpPr>
            <p:nvPr/>
          </p:nvSpPr>
          <p:spPr bwMode="auto">
            <a:xfrm>
              <a:off x="4131" y="2084"/>
              <a:ext cx="115"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6" name="Line 64"/>
            <p:cNvSpPr>
              <a:spLocks noChangeShapeType="1"/>
            </p:cNvSpPr>
            <p:nvPr/>
          </p:nvSpPr>
          <p:spPr bwMode="auto">
            <a:xfrm>
              <a:off x="3833" y="2081"/>
              <a:ext cx="115"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0" name="TextBox 9"/>
          <p:cNvSpPr txBox="1">
            <a:spLocks noChangeArrowheads="1"/>
          </p:cNvSpPr>
          <p:nvPr/>
        </p:nvSpPr>
        <p:spPr bwMode="auto">
          <a:xfrm>
            <a:off x="6019800" y="990600"/>
            <a:ext cx="28575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t>df = min(11-1,10-1) = 9</a:t>
            </a:r>
          </a:p>
        </p:txBody>
      </p:sp>
      <p:pic>
        <p:nvPicPr>
          <p:cNvPr id="11" name="Picture 7" descr="Yates_3e_Ch13_p77812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800" y="2362200"/>
            <a:ext cx="3292475" cy="203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p:cNvSpPr txBox="1">
            <a:spLocks noChangeArrowheads="1"/>
          </p:cNvSpPr>
          <p:nvPr/>
        </p:nvSpPr>
        <p:spPr bwMode="auto">
          <a:xfrm>
            <a:off x="990600" y="3200400"/>
            <a:ext cx="34893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5050"/>
                </a:solidFill>
              </a:rPr>
              <a:t>from calculator:  t=1.6038   </a:t>
            </a:r>
          </a:p>
          <a:p>
            <a:pPr>
              <a:spcBef>
                <a:spcPct val="0"/>
              </a:spcBef>
              <a:buFontTx/>
              <a:buNone/>
            </a:pPr>
            <a:r>
              <a:rPr lang="en-US" altLang="en-US" sz="2000" b="1">
                <a:solidFill>
                  <a:srgbClr val="FF5050"/>
                </a:solidFill>
              </a:rPr>
              <a:t>p-value = 0.0644  df = 15.59</a:t>
            </a:r>
          </a:p>
        </p:txBody>
      </p:sp>
      <p:sp>
        <p:nvSpPr>
          <p:cNvPr id="13" name="TextBox 12"/>
          <p:cNvSpPr txBox="1">
            <a:spLocks noChangeArrowheads="1"/>
          </p:cNvSpPr>
          <p:nvPr/>
        </p:nvSpPr>
        <p:spPr bwMode="auto">
          <a:xfrm>
            <a:off x="685800" y="4800600"/>
            <a:ext cx="80772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t>Since p-value is above an </a:t>
            </a:r>
            <a:r>
              <a:rPr lang="en-US" altLang="en-US" sz="2000" b="1">
                <a:sym typeface="Symbol" pitchFamily="18" charset="2"/>
              </a:rPr>
              <a:t> = 0.05 level, we conclude that the difference in sample mean systolic blood pressures is not sufficient evidence to reject H</a:t>
            </a:r>
            <a:r>
              <a:rPr lang="en-US" altLang="en-US" sz="2000" b="1" baseline="-25000">
                <a:sym typeface="Symbol" pitchFamily="18" charset="2"/>
              </a:rPr>
              <a:t>0</a:t>
            </a:r>
            <a:r>
              <a:rPr lang="en-US" altLang="en-US" sz="2000" b="1">
                <a:sym typeface="Symbol" pitchFamily="18" charset="2"/>
              </a:rPr>
              <a:t>.  Not enough evidence to support Calcium supplements lowering blood pressure.</a:t>
            </a:r>
            <a:endParaRPr lang="en-US" altLang="en-US" sz="2000"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dissolve">
                                      <p:cBhvr>
                                        <p:cTn id="12" dur="500"/>
                                        <p:tgtEl>
                                          <p:spTgt spid="10"/>
                                        </p:tgtEl>
                                      </p:cBhvr>
                                    </p:animEffect>
                                  </p:childTnLst>
                                </p:cTn>
                              </p:par>
                              <p:par>
                                <p:cTn id="13" presetID="9" presetClass="entr" presetSubtype="0"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dissolve">
                                      <p:cBhvr>
                                        <p:cTn id="15" dur="500"/>
                                        <p:tgtEl>
                                          <p:spTgt spid="11"/>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8"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500" fill="hold"/>
                                        <p:tgtEl>
                                          <p:spTgt spid="12"/>
                                        </p:tgtEl>
                                        <p:attrNameLst>
                                          <p:attrName>ppt_x</p:attrName>
                                        </p:attrNameLst>
                                      </p:cBhvr>
                                      <p:tavLst>
                                        <p:tav tm="0">
                                          <p:val>
                                            <p:strVal val="0-#ppt_w/2"/>
                                          </p:val>
                                        </p:tav>
                                        <p:tav tm="100000">
                                          <p:val>
                                            <p:strVal val="#ppt_x"/>
                                          </p:val>
                                        </p:tav>
                                      </p:tavLst>
                                    </p:anim>
                                    <p:anim calcmode="lin" valueType="num">
                                      <p:cBhvr additive="base">
                                        <p:cTn id="21"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3"/>
                                        </p:tgtEl>
                                        <p:attrNameLst>
                                          <p:attrName>style.visibility</p:attrName>
                                        </p:attrNameLst>
                                      </p:cBhvr>
                                      <p:to>
                                        <p:strVal val="visible"/>
                                      </p:to>
                                    </p:set>
                                    <p:anim calcmode="lin" valueType="num">
                                      <p:cBhvr additive="base">
                                        <p:cTn id="26" dur="500" fill="hold"/>
                                        <p:tgtEl>
                                          <p:spTgt spid="13"/>
                                        </p:tgtEl>
                                        <p:attrNameLst>
                                          <p:attrName>ppt_x</p:attrName>
                                        </p:attrNameLst>
                                      </p:cBhvr>
                                      <p:tavLst>
                                        <p:tav tm="0">
                                          <p:val>
                                            <p:strVal val="#ppt_x"/>
                                          </p:val>
                                        </p:tav>
                                        <p:tav tm="100000">
                                          <p:val>
                                            <p:strVal val="#ppt_x"/>
                                          </p:val>
                                        </p:tav>
                                      </p:tavLst>
                                    </p:anim>
                                    <p:anim calcmode="lin" valueType="num">
                                      <p:cBhvr additive="base">
                                        <p:cTn id="27"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P spid="1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130175"/>
            <a:ext cx="8229600" cy="715963"/>
          </a:xfrm>
        </p:spPr>
        <p:txBody>
          <a:bodyPr/>
          <a:lstStyle/>
          <a:p>
            <a:r>
              <a:rPr lang="en-US" altLang="en-US" sz="3600" b="1" smtClean="0"/>
              <a:t>Who’s taller?</a:t>
            </a:r>
          </a:p>
        </p:txBody>
      </p:sp>
      <p:sp>
        <p:nvSpPr>
          <p:cNvPr id="3" name="Content Placeholder 2"/>
          <p:cNvSpPr>
            <a:spLocks noGrp="1"/>
          </p:cNvSpPr>
          <p:nvPr>
            <p:ph idx="1"/>
          </p:nvPr>
        </p:nvSpPr>
        <p:spPr>
          <a:xfrm>
            <a:off x="457200" y="1371600"/>
            <a:ext cx="8229600" cy="4754563"/>
          </a:xfrm>
        </p:spPr>
        <p:txBody>
          <a:bodyPr/>
          <a:lstStyle/>
          <a:p>
            <a:pPr marL="0" indent="0">
              <a:buFontTx/>
              <a:buNone/>
              <a:defRPr/>
            </a:pPr>
            <a:r>
              <a:rPr lang="en-US" sz="2400" b="1" dirty="0" smtClean="0"/>
              <a:t>Based on information from the U.S. National Health and Nutrition Examination Survey (NHANES), the heights (in inches) of ten-year-old girls follow a Normal distribution </a:t>
            </a:r>
            <a:r>
              <a:rPr lang="en-US" sz="2400" b="1" i="1" dirty="0" smtClean="0"/>
              <a:t>N</a:t>
            </a:r>
            <a:r>
              <a:rPr lang="en-US" sz="2400" b="1" dirty="0" smtClean="0"/>
              <a:t>(56.4, 2.7)</a:t>
            </a:r>
            <a:r>
              <a:rPr lang="en-US" sz="2400" b="1" i="1" dirty="0" smtClean="0"/>
              <a:t>. </a:t>
            </a:r>
            <a:r>
              <a:rPr lang="en-US" sz="2400" b="1" dirty="0" smtClean="0"/>
              <a:t>The heights (in inches) of ten-year-old boys follow a Normal distribution </a:t>
            </a:r>
            <a:r>
              <a:rPr lang="en-US" sz="2400" b="1" i="1" dirty="0" smtClean="0"/>
              <a:t>N</a:t>
            </a:r>
            <a:r>
              <a:rPr lang="en-US" sz="2400" b="1" dirty="0" smtClean="0"/>
              <a:t>(55.7</a:t>
            </a:r>
            <a:r>
              <a:rPr lang="en-US" sz="2400" b="1" i="1" dirty="0" smtClean="0"/>
              <a:t>, </a:t>
            </a:r>
            <a:r>
              <a:rPr lang="en-US" sz="2400" b="1" dirty="0" smtClean="0"/>
              <a:t>3.8)</a:t>
            </a:r>
            <a:r>
              <a:rPr lang="en-US" sz="2400" b="1" i="1" dirty="0" smtClean="0"/>
              <a:t>.</a:t>
            </a:r>
            <a:r>
              <a:rPr lang="en-US" sz="2400" b="1" dirty="0" smtClean="0"/>
              <a:t> </a:t>
            </a:r>
          </a:p>
          <a:p>
            <a:pPr marL="0" indent="0">
              <a:buFontTx/>
              <a:buNone/>
              <a:defRPr/>
            </a:pPr>
            <a:endParaRPr lang="en-US" sz="2400" b="1" dirty="0" smtClean="0"/>
          </a:p>
          <a:p>
            <a:pPr marL="0" indent="0">
              <a:buFontTx/>
              <a:buNone/>
              <a:defRPr/>
            </a:pPr>
            <a:r>
              <a:rPr lang="en-US" sz="2400" b="1" dirty="0" smtClean="0"/>
              <a:t>A researcher takes independent SRSs of 12 girls and 8 boys of this age and measures their heights.  After analyzing the data, the researcher reports that the sample mean height of the boys is larger than the sample mean height of the girls.</a:t>
            </a:r>
          </a:p>
          <a:p>
            <a:pPr>
              <a:defRPr/>
            </a:pPr>
            <a:endParaRPr lang="en-US" sz="2400" b="1"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3641725"/>
            <a:ext cx="4000500" cy="314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5" name="Title 1"/>
          <p:cNvSpPr>
            <a:spLocks noGrp="1"/>
          </p:cNvSpPr>
          <p:nvPr>
            <p:ph type="title"/>
          </p:nvPr>
        </p:nvSpPr>
        <p:spPr>
          <a:xfrm>
            <a:off x="457200" y="130175"/>
            <a:ext cx="8229600" cy="715963"/>
          </a:xfrm>
        </p:spPr>
        <p:txBody>
          <a:bodyPr/>
          <a:lstStyle/>
          <a:p>
            <a:r>
              <a:rPr lang="en-US" altLang="en-US" sz="3600" b="1" smtClean="0"/>
              <a:t>Who’s taller?</a:t>
            </a:r>
          </a:p>
        </p:txBody>
      </p:sp>
      <p:sp>
        <p:nvSpPr>
          <p:cNvPr id="3" name="Content Placeholder 2"/>
          <p:cNvSpPr>
            <a:spLocks noGrp="1"/>
          </p:cNvSpPr>
          <p:nvPr>
            <p:ph idx="1"/>
          </p:nvPr>
        </p:nvSpPr>
        <p:spPr>
          <a:xfrm>
            <a:off x="457200" y="1371600"/>
            <a:ext cx="8229600" cy="1143000"/>
          </a:xfrm>
        </p:spPr>
        <p:txBody>
          <a:bodyPr/>
          <a:lstStyle/>
          <a:p>
            <a:pPr marL="0" indent="0">
              <a:buFontTx/>
              <a:buNone/>
              <a:defRPr/>
            </a:pPr>
            <a:r>
              <a:rPr lang="en-US" sz="2400" b="1" dirty="0" smtClean="0"/>
              <a:t>a) Describe the center, shape, and spread of the sampling distribution of x-bar</a:t>
            </a:r>
            <a:r>
              <a:rPr lang="en-US" sz="2400" b="1" baseline="-25000" dirty="0" smtClean="0"/>
              <a:t>f</a:t>
            </a:r>
            <a:r>
              <a:rPr lang="en-US" sz="2400" b="1" dirty="0" smtClean="0"/>
              <a:t> – x-</a:t>
            </a:r>
            <a:r>
              <a:rPr lang="en-US" sz="2400" b="1" dirty="0" err="1" smtClean="0"/>
              <a:t>bar</a:t>
            </a:r>
            <a:r>
              <a:rPr lang="en-US" sz="2400" b="1" baseline="-25000" dirty="0" err="1" smtClean="0"/>
              <a:t>m</a:t>
            </a:r>
            <a:endParaRPr lang="en-US" sz="2400" b="1" baseline="-25000" dirty="0" smtClean="0"/>
          </a:p>
          <a:p>
            <a:pPr>
              <a:defRPr/>
            </a:pPr>
            <a:endParaRPr lang="en-US" sz="2400" b="1" dirty="0"/>
          </a:p>
        </p:txBody>
      </p:sp>
      <p:pic>
        <p:nvPicPr>
          <p:cNvPr id="532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2800350"/>
            <a:ext cx="754380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2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3733800"/>
            <a:ext cx="4343400"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252"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4419600"/>
            <a:ext cx="2581275"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325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325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3253"/>
                                        </p:tgtEl>
                                        <p:attrNameLst>
                                          <p:attrName>style.visibility</p:attrName>
                                        </p:attrNameLst>
                                      </p:cBhvr>
                                      <p:to>
                                        <p:strVal val="visible"/>
                                      </p:to>
                                    </p:set>
                                    <p:anim calcmode="lin" valueType="num">
                                      <p:cBhvr additive="base">
                                        <p:cTn id="19" dur="500" fill="hold"/>
                                        <p:tgtEl>
                                          <p:spTgt spid="53253"/>
                                        </p:tgtEl>
                                        <p:attrNameLst>
                                          <p:attrName>ppt_x</p:attrName>
                                        </p:attrNameLst>
                                      </p:cBhvr>
                                      <p:tavLst>
                                        <p:tav tm="0">
                                          <p:val>
                                            <p:strVal val="#ppt_x"/>
                                          </p:val>
                                        </p:tav>
                                        <p:tav tm="100000">
                                          <p:val>
                                            <p:strVal val="#ppt_x"/>
                                          </p:val>
                                        </p:tav>
                                      </p:tavLst>
                                    </p:anim>
                                    <p:anim calcmode="lin" valueType="num">
                                      <p:cBhvr additive="base">
                                        <p:cTn id="20" dur="500" fill="hold"/>
                                        <p:tgtEl>
                                          <p:spTgt spid="5325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8"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800" y="2590800"/>
            <a:ext cx="3028950" cy="234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699" name="Title 1"/>
          <p:cNvSpPr>
            <a:spLocks noGrp="1"/>
          </p:cNvSpPr>
          <p:nvPr>
            <p:ph type="title"/>
          </p:nvPr>
        </p:nvSpPr>
        <p:spPr>
          <a:xfrm>
            <a:off x="457200" y="130175"/>
            <a:ext cx="8229600" cy="715963"/>
          </a:xfrm>
        </p:spPr>
        <p:txBody>
          <a:bodyPr/>
          <a:lstStyle/>
          <a:p>
            <a:r>
              <a:rPr lang="en-US" altLang="en-US" sz="3600" b="1" smtClean="0"/>
              <a:t>Who’s taller?</a:t>
            </a:r>
          </a:p>
        </p:txBody>
      </p:sp>
      <p:sp>
        <p:nvSpPr>
          <p:cNvPr id="3" name="Content Placeholder 2"/>
          <p:cNvSpPr>
            <a:spLocks noGrp="1"/>
          </p:cNvSpPr>
          <p:nvPr>
            <p:ph idx="1"/>
          </p:nvPr>
        </p:nvSpPr>
        <p:spPr>
          <a:xfrm>
            <a:off x="457200" y="1371600"/>
            <a:ext cx="8229600" cy="2057400"/>
          </a:xfrm>
        </p:spPr>
        <p:txBody>
          <a:bodyPr/>
          <a:lstStyle/>
          <a:p>
            <a:pPr marL="0" indent="0">
              <a:buFontTx/>
              <a:buNone/>
              <a:defRPr/>
            </a:pPr>
            <a:r>
              <a:rPr lang="en-US" sz="2400" b="1" dirty="0" smtClean="0"/>
              <a:t>b)  Find the probability of getting a difference in sample means,               , that is less than zero.</a:t>
            </a:r>
          </a:p>
          <a:p>
            <a:pPr>
              <a:defRPr/>
            </a:pPr>
            <a:endParaRPr lang="en-US" sz="2400" b="1" dirty="0"/>
          </a:p>
        </p:txBody>
      </p:sp>
      <p:pic>
        <p:nvPicPr>
          <p:cNvPr id="2970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57375" y="1822450"/>
            <a:ext cx="915988"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27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2819400"/>
            <a:ext cx="305752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Curved Down Arrow 7"/>
          <p:cNvSpPr/>
          <p:nvPr/>
        </p:nvSpPr>
        <p:spPr bwMode="auto">
          <a:xfrm rot="19738161">
            <a:off x="3981450" y="3444875"/>
            <a:ext cx="2424113" cy="1044575"/>
          </a:xfrm>
          <a:prstGeom prst="curvedDownArrow">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solidFill>
                <a:schemeClr val="tx1"/>
              </a:solidFill>
            </a:endParaRPr>
          </a:p>
        </p:txBody>
      </p:sp>
      <p:sp>
        <p:nvSpPr>
          <p:cNvPr id="10" name="TextBox 9"/>
          <p:cNvSpPr txBox="1">
            <a:spLocks noChangeArrowheads="1"/>
          </p:cNvSpPr>
          <p:nvPr/>
        </p:nvSpPr>
        <p:spPr bwMode="auto">
          <a:xfrm>
            <a:off x="304800" y="5029200"/>
            <a:ext cx="5029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t>Use Table A:  the area to the left of x = -0.45 under the standard Normal curve is 0.3264</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427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5" presetClass="entr" presetSubtype="1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checkerboard(across)">
                                      <p:cBhvr>
                                        <p:cTn id="11" dur="500"/>
                                        <p:tgtEl>
                                          <p:spTgt spid="10"/>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5"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p:cTn id="16" dur="1000" fill="hold"/>
                                        <p:tgtEl>
                                          <p:spTgt spid="8"/>
                                        </p:tgtEl>
                                        <p:attrNameLst>
                                          <p:attrName>ppt_w</p:attrName>
                                        </p:attrNameLst>
                                      </p:cBhvr>
                                      <p:tavLst>
                                        <p:tav tm="0">
                                          <p:val>
                                            <p:fltVal val="0"/>
                                          </p:val>
                                        </p:tav>
                                        <p:tav tm="100000">
                                          <p:val>
                                            <p:strVal val="#ppt_w"/>
                                          </p:val>
                                        </p:tav>
                                      </p:tavLst>
                                    </p:anim>
                                    <p:anim calcmode="lin" valueType="num">
                                      <p:cBhvr>
                                        <p:cTn id="17" dur="1000" fill="hold"/>
                                        <p:tgtEl>
                                          <p:spTgt spid="8"/>
                                        </p:tgtEl>
                                        <p:attrNameLst>
                                          <p:attrName>ppt_h</p:attrName>
                                        </p:attrNameLst>
                                      </p:cBhvr>
                                      <p:tavLst>
                                        <p:tav tm="0">
                                          <p:val>
                                            <p:fltVal val="0"/>
                                          </p:val>
                                        </p:tav>
                                        <p:tav tm="100000">
                                          <p:val>
                                            <p:strVal val="#ppt_h"/>
                                          </p:val>
                                        </p:tav>
                                      </p:tavLst>
                                    </p:anim>
                                    <p:anim calcmode="lin" valueType="num">
                                      <p:cBhvr>
                                        <p:cTn id="18" dur="1000" fill="hold"/>
                                        <p:tgtEl>
                                          <p:spTgt spid="8"/>
                                        </p:tgtEl>
                                        <p:attrNameLst>
                                          <p:attrName>ppt_x</p:attrName>
                                        </p:attrNameLst>
                                      </p:cBhvr>
                                      <p:tavLst>
                                        <p:tav tm="0" fmla="#ppt_x+(cos(-2*pi*(1-$))*-#ppt_x-sin(-2*pi*(1-$))*(1-#ppt_y))*(1-$)">
                                          <p:val>
                                            <p:fltVal val="0"/>
                                          </p:val>
                                        </p:tav>
                                        <p:tav tm="100000">
                                          <p:val>
                                            <p:fltVal val="1"/>
                                          </p:val>
                                        </p:tav>
                                      </p:tavLst>
                                    </p:anim>
                                    <p:anim calcmode="lin" valueType="num">
                                      <p:cBhvr>
                                        <p:cTn id="19" dur="1000" fill="hold"/>
                                        <p:tgtEl>
                                          <p:spTgt spid="8"/>
                                        </p:tgtEl>
                                        <p:attrNameLst>
                                          <p:attrName>ppt_y</p:attrName>
                                        </p:attrNameLst>
                                      </p:cBhvr>
                                      <p:tavLst>
                                        <p:tav tm="0" fmla="#ppt_y+(sin(-2*pi*(1-$))*-#ppt_x+cos(-2*pi*(1-$))*(1-#ppt_y))*(1-$)">
                                          <p:val>
                                            <p:fltVal val="0"/>
                                          </p:val>
                                        </p:tav>
                                        <p:tav tm="100000">
                                          <p:val>
                                            <p:fltVal val="1"/>
                                          </p:val>
                                        </p:tav>
                                      </p:tavLst>
                                    </p:anim>
                                  </p:childTnLst>
                                </p:cTn>
                              </p:par>
                              <p:par>
                                <p:cTn id="20" presetID="15" presetClass="entr" presetSubtype="0" fill="hold" nodeType="withEffect">
                                  <p:stCondLst>
                                    <p:cond delay="0"/>
                                  </p:stCondLst>
                                  <p:childTnLst>
                                    <p:set>
                                      <p:cBhvr>
                                        <p:cTn id="21" dur="1" fill="hold">
                                          <p:stCondLst>
                                            <p:cond delay="0"/>
                                          </p:stCondLst>
                                        </p:cTn>
                                        <p:tgtEl>
                                          <p:spTgt spid="54278"/>
                                        </p:tgtEl>
                                        <p:attrNameLst>
                                          <p:attrName>style.visibility</p:attrName>
                                        </p:attrNameLst>
                                      </p:cBhvr>
                                      <p:to>
                                        <p:strVal val="visible"/>
                                      </p:to>
                                    </p:set>
                                    <p:anim calcmode="lin" valueType="num">
                                      <p:cBhvr>
                                        <p:cTn id="22" dur="1000" fill="hold"/>
                                        <p:tgtEl>
                                          <p:spTgt spid="54278"/>
                                        </p:tgtEl>
                                        <p:attrNameLst>
                                          <p:attrName>ppt_w</p:attrName>
                                        </p:attrNameLst>
                                      </p:cBhvr>
                                      <p:tavLst>
                                        <p:tav tm="0">
                                          <p:val>
                                            <p:fltVal val="0"/>
                                          </p:val>
                                        </p:tav>
                                        <p:tav tm="100000">
                                          <p:val>
                                            <p:strVal val="#ppt_w"/>
                                          </p:val>
                                        </p:tav>
                                      </p:tavLst>
                                    </p:anim>
                                    <p:anim calcmode="lin" valueType="num">
                                      <p:cBhvr>
                                        <p:cTn id="23" dur="1000" fill="hold"/>
                                        <p:tgtEl>
                                          <p:spTgt spid="54278"/>
                                        </p:tgtEl>
                                        <p:attrNameLst>
                                          <p:attrName>ppt_h</p:attrName>
                                        </p:attrNameLst>
                                      </p:cBhvr>
                                      <p:tavLst>
                                        <p:tav tm="0">
                                          <p:val>
                                            <p:fltVal val="0"/>
                                          </p:val>
                                        </p:tav>
                                        <p:tav tm="100000">
                                          <p:val>
                                            <p:strVal val="#ppt_h"/>
                                          </p:val>
                                        </p:tav>
                                      </p:tavLst>
                                    </p:anim>
                                    <p:anim calcmode="lin" valueType="num">
                                      <p:cBhvr>
                                        <p:cTn id="24" dur="1000" fill="hold"/>
                                        <p:tgtEl>
                                          <p:spTgt spid="54278"/>
                                        </p:tgtEl>
                                        <p:attrNameLst>
                                          <p:attrName>ppt_x</p:attrName>
                                        </p:attrNameLst>
                                      </p:cBhvr>
                                      <p:tavLst>
                                        <p:tav tm="0" fmla="#ppt_x+(cos(-2*pi*(1-$))*-#ppt_x-sin(-2*pi*(1-$))*(1-#ppt_y))*(1-$)">
                                          <p:val>
                                            <p:fltVal val="0"/>
                                          </p:val>
                                        </p:tav>
                                        <p:tav tm="100000">
                                          <p:val>
                                            <p:fltVal val="1"/>
                                          </p:val>
                                        </p:tav>
                                      </p:tavLst>
                                    </p:anim>
                                    <p:anim calcmode="lin" valueType="num">
                                      <p:cBhvr>
                                        <p:cTn id="25" dur="1000" fill="hold"/>
                                        <p:tgtEl>
                                          <p:spTgt spid="54278"/>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130175"/>
            <a:ext cx="8229600" cy="715963"/>
          </a:xfrm>
        </p:spPr>
        <p:txBody>
          <a:bodyPr/>
          <a:lstStyle/>
          <a:p>
            <a:r>
              <a:rPr lang="en-US" altLang="en-US" sz="3600" b="1" smtClean="0"/>
              <a:t>Who’s taller?</a:t>
            </a:r>
          </a:p>
        </p:txBody>
      </p:sp>
      <p:sp>
        <p:nvSpPr>
          <p:cNvPr id="30723" name="Content Placeholder 2"/>
          <p:cNvSpPr>
            <a:spLocks noGrp="1"/>
          </p:cNvSpPr>
          <p:nvPr>
            <p:ph idx="1"/>
          </p:nvPr>
        </p:nvSpPr>
        <p:spPr>
          <a:xfrm>
            <a:off x="457200" y="1371600"/>
            <a:ext cx="8229600" cy="2057400"/>
          </a:xfrm>
        </p:spPr>
        <p:txBody>
          <a:bodyPr/>
          <a:lstStyle/>
          <a:p>
            <a:pPr>
              <a:buFontTx/>
              <a:buNone/>
            </a:pPr>
            <a:r>
              <a:rPr lang="en-US" altLang="en-US" sz="2400" b="1" smtClean="0"/>
              <a:t>(c) Does the result in part (b) give us reason to doubt the researchers’ stated results?</a:t>
            </a:r>
          </a:p>
          <a:p>
            <a:endParaRPr lang="en-US" altLang="en-US" sz="2400" b="1" smtClean="0"/>
          </a:p>
        </p:txBody>
      </p:sp>
      <p:sp>
        <p:nvSpPr>
          <p:cNvPr id="6" name="TextBox 5"/>
          <p:cNvSpPr txBox="1">
            <a:spLocks noChangeArrowheads="1"/>
          </p:cNvSpPr>
          <p:nvPr/>
        </p:nvSpPr>
        <p:spPr bwMode="auto">
          <a:xfrm>
            <a:off x="477838" y="2971800"/>
            <a:ext cx="8153400"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t>If the mean height of the boys is greater than the mean height of the girls, x-bar</a:t>
            </a:r>
            <a:r>
              <a:rPr lang="en-US" altLang="en-US" sz="2000" b="1" baseline="-25000"/>
              <a:t>m  </a:t>
            </a:r>
            <a:r>
              <a:rPr lang="en-US" altLang="en-US" sz="2000" b="1"/>
              <a:t>&gt; x-bar</a:t>
            </a:r>
            <a:r>
              <a:rPr lang="en-US" altLang="en-US" sz="2000" b="1" baseline="-25000"/>
              <a:t>f</a:t>
            </a:r>
            <a:r>
              <a:rPr lang="en-US" altLang="en-US" sz="2000" b="1"/>
              <a:t>; that is x-bar</a:t>
            </a:r>
            <a:r>
              <a:rPr lang="en-US" altLang="en-US" sz="2000" b="1" baseline="-25000"/>
              <a:t>m  </a:t>
            </a:r>
            <a:r>
              <a:rPr lang="en-US" altLang="en-US" sz="2000" b="1"/>
              <a:t>- x-bar</a:t>
            </a:r>
            <a:r>
              <a:rPr lang="en-US" altLang="en-US" sz="2000" b="1" baseline="-25000"/>
              <a:t>f</a:t>
            </a:r>
            <a:r>
              <a:rPr lang="en-US" altLang="en-US" sz="2000" b="1"/>
              <a:t> &lt; 0.</a:t>
            </a:r>
          </a:p>
          <a:p>
            <a:pPr>
              <a:spcBef>
                <a:spcPct val="0"/>
              </a:spcBef>
              <a:buFontTx/>
              <a:buNone/>
            </a:pPr>
            <a:endParaRPr lang="en-US" altLang="en-US" sz="2000" b="1"/>
          </a:p>
          <a:p>
            <a:pPr>
              <a:spcBef>
                <a:spcPct val="0"/>
              </a:spcBef>
              <a:buFontTx/>
              <a:buNone/>
            </a:pPr>
            <a:r>
              <a:rPr lang="en-US" altLang="en-US" sz="2000" b="1"/>
              <a:t>Part (b) shows that there’s about a 33% chance of getting a difference in sample means that’s negative just due to sampling variability.  </a:t>
            </a:r>
          </a:p>
          <a:p>
            <a:pPr>
              <a:spcBef>
                <a:spcPct val="0"/>
              </a:spcBef>
              <a:buFontTx/>
              <a:buNone/>
            </a:pPr>
            <a:endParaRPr lang="en-US" altLang="en-US" sz="2000" b="1"/>
          </a:p>
          <a:p>
            <a:pPr>
              <a:spcBef>
                <a:spcPct val="0"/>
              </a:spcBef>
              <a:buFontTx/>
              <a:buNone/>
            </a:pPr>
            <a:r>
              <a:rPr lang="en-US" altLang="en-US" sz="2000" b="1"/>
              <a:t>This gives us little reason to doubt the researcher’s claim.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123825"/>
            <a:ext cx="8229600" cy="762000"/>
          </a:xfrm>
        </p:spPr>
        <p:txBody>
          <a:bodyPr/>
          <a:lstStyle/>
          <a:p>
            <a:pPr eaLnBrk="1" hangingPunct="1"/>
            <a:r>
              <a:rPr lang="en-US" altLang="en-US" sz="3600" b="1" smtClean="0"/>
              <a:t>Vocabulary</a:t>
            </a:r>
          </a:p>
        </p:txBody>
      </p:sp>
      <p:sp>
        <p:nvSpPr>
          <p:cNvPr id="4099" name="Rectangle 3"/>
          <p:cNvSpPr>
            <a:spLocks noGrp="1" noChangeArrowheads="1"/>
          </p:cNvSpPr>
          <p:nvPr>
            <p:ph type="body" idx="1"/>
          </p:nvPr>
        </p:nvSpPr>
        <p:spPr>
          <a:xfrm>
            <a:off x="457200" y="914400"/>
            <a:ext cx="8229600" cy="5410200"/>
          </a:xfrm>
        </p:spPr>
        <p:txBody>
          <a:bodyPr/>
          <a:lstStyle/>
          <a:p>
            <a:pPr eaLnBrk="1" hangingPunct="1"/>
            <a:r>
              <a:rPr lang="en-US" altLang="en-US" sz="2000" b="1" i="1" smtClean="0">
                <a:solidFill>
                  <a:srgbClr val="FFFF00"/>
                </a:solidFill>
              </a:rPr>
              <a:t>Pooled two-sample t statistic </a:t>
            </a:r>
            <a:r>
              <a:rPr lang="en-US" altLang="en-US" sz="2000" b="1" i="1" smtClean="0"/>
              <a:t>– assumes that the variances of the two sample are the same (we never use them in AP) </a:t>
            </a:r>
            <a:endParaRPr lang="en-US" altLang="en-US" sz="2000" b="1"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76200"/>
            <a:ext cx="8229600" cy="838200"/>
          </a:xfrm>
        </p:spPr>
        <p:txBody>
          <a:bodyPr/>
          <a:lstStyle/>
          <a:p>
            <a:pPr eaLnBrk="1" hangingPunct="1"/>
            <a:r>
              <a:rPr lang="en-US" altLang="en-US" sz="3600" b="1" smtClean="0"/>
              <a:t>Example 2</a:t>
            </a:r>
          </a:p>
        </p:txBody>
      </p:sp>
      <p:sp>
        <p:nvSpPr>
          <p:cNvPr id="3" name="Content Placeholder 2"/>
          <p:cNvSpPr>
            <a:spLocks noGrp="1"/>
          </p:cNvSpPr>
          <p:nvPr>
            <p:ph idx="1"/>
          </p:nvPr>
        </p:nvSpPr>
        <p:spPr>
          <a:xfrm>
            <a:off x="457200" y="914400"/>
            <a:ext cx="8229600" cy="4267200"/>
          </a:xfrm>
        </p:spPr>
        <p:txBody>
          <a:bodyPr/>
          <a:lstStyle/>
          <a:p>
            <a:pPr marL="0" indent="0">
              <a:buFontTx/>
              <a:buNone/>
              <a:defRPr/>
            </a:pPr>
            <a:r>
              <a:rPr lang="en-US" sz="2400" b="1" dirty="0" smtClean="0"/>
              <a:t>Given the following data collected from two independently done simple random samples on average cell phone costs:</a:t>
            </a:r>
          </a:p>
          <a:p>
            <a:pPr marL="0" indent="0">
              <a:buFontTx/>
              <a:buNone/>
              <a:defRPr/>
            </a:pPr>
            <a:endParaRPr lang="en-US" sz="2400" b="1" dirty="0" smtClean="0"/>
          </a:p>
          <a:p>
            <a:pPr marL="0" indent="0">
              <a:buFontTx/>
              <a:buNone/>
              <a:defRPr/>
            </a:pPr>
            <a:endParaRPr lang="en-US" sz="2400" b="1" dirty="0" smtClean="0"/>
          </a:p>
          <a:p>
            <a:pPr marL="0" indent="0">
              <a:buFontTx/>
              <a:buNone/>
              <a:defRPr/>
            </a:pPr>
            <a:endParaRPr lang="en-US" sz="2400" b="1" dirty="0" smtClean="0"/>
          </a:p>
          <a:p>
            <a:pPr marL="0" indent="0">
              <a:buFontTx/>
              <a:buNone/>
              <a:defRPr/>
            </a:pPr>
            <a:endParaRPr lang="en-US" sz="2400" b="1" dirty="0" smtClean="0"/>
          </a:p>
          <a:p>
            <a:pPr marL="457200" indent="-457200">
              <a:buFontTx/>
              <a:buAutoNum type="alphaLcParenR"/>
              <a:defRPr/>
            </a:pPr>
            <a:r>
              <a:rPr lang="en-US" sz="2400" b="1" dirty="0" smtClean="0"/>
              <a:t>Test the claim that </a:t>
            </a:r>
            <a:r>
              <a:rPr lang="el-GR" sz="2400" b="1" dirty="0" smtClean="0">
                <a:cs typeface="Times New Roman"/>
              </a:rPr>
              <a:t>μ</a:t>
            </a:r>
            <a:r>
              <a:rPr lang="en-US" sz="2400" b="1" baseline="-25000" dirty="0" smtClean="0">
                <a:cs typeface="Times New Roman"/>
              </a:rPr>
              <a:t>1</a:t>
            </a:r>
            <a:r>
              <a:rPr lang="en-US" sz="2400" b="1" dirty="0" smtClean="0">
                <a:cs typeface="Times New Roman"/>
              </a:rPr>
              <a:t> &gt; </a:t>
            </a:r>
            <a:r>
              <a:rPr lang="el-GR" sz="2400" b="1" dirty="0" smtClean="0">
                <a:cs typeface="Times New Roman"/>
              </a:rPr>
              <a:t>μ</a:t>
            </a:r>
            <a:r>
              <a:rPr lang="en-US" sz="2400" b="1" baseline="-25000" dirty="0" smtClean="0">
                <a:cs typeface="Times New Roman"/>
              </a:rPr>
              <a:t>2</a:t>
            </a:r>
            <a:r>
              <a:rPr lang="en-US" sz="2400" b="1" dirty="0" smtClean="0">
                <a:cs typeface="Times New Roman"/>
              </a:rPr>
              <a:t> at the </a:t>
            </a:r>
            <a:r>
              <a:rPr lang="el-GR" sz="2400" b="1" dirty="0" smtClean="0">
                <a:cs typeface="Times New Roman"/>
              </a:rPr>
              <a:t>α</a:t>
            </a:r>
            <a:r>
              <a:rPr lang="en-US" sz="2400" b="1" dirty="0" smtClean="0">
                <a:cs typeface="Times New Roman"/>
              </a:rPr>
              <a:t> = 0.05 level of significance</a:t>
            </a:r>
          </a:p>
          <a:p>
            <a:pPr marL="457200" indent="-457200">
              <a:buFontTx/>
              <a:buAutoNum type="alphaLcParenR"/>
              <a:defRPr/>
            </a:pPr>
            <a:r>
              <a:rPr lang="en-US" sz="2400" b="1" dirty="0" smtClean="0">
                <a:cs typeface="Times New Roman"/>
              </a:rPr>
              <a:t>Construct a 95% confidence interval about </a:t>
            </a:r>
            <a:r>
              <a:rPr lang="el-GR" sz="2400" b="1" dirty="0" smtClean="0">
                <a:cs typeface="Times New Roman"/>
              </a:rPr>
              <a:t>μ</a:t>
            </a:r>
            <a:r>
              <a:rPr lang="en-US" sz="2400" b="1" baseline="-25000" dirty="0" smtClean="0">
                <a:cs typeface="Times New Roman"/>
              </a:rPr>
              <a:t>1</a:t>
            </a:r>
            <a:r>
              <a:rPr lang="en-US" sz="2400" b="1" dirty="0" smtClean="0">
                <a:cs typeface="Times New Roman"/>
              </a:rPr>
              <a:t> - </a:t>
            </a:r>
            <a:r>
              <a:rPr lang="el-GR" sz="2400" b="1" dirty="0" smtClean="0">
                <a:cs typeface="Times New Roman"/>
              </a:rPr>
              <a:t>μ</a:t>
            </a:r>
            <a:r>
              <a:rPr lang="en-US" sz="2400" b="1" baseline="-25000" dirty="0" smtClean="0">
                <a:cs typeface="Times New Roman"/>
              </a:rPr>
              <a:t>2</a:t>
            </a:r>
            <a:r>
              <a:rPr lang="en-US" sz="2400" b="1" dirty="0" smtClean="0">
                <a:cs typeface="Times New Roman"/>
              </a:rPr>
              <a:t> </a:t>
            </a:r>
            <a:endParaRPr lang="en-US" sz="2400" b="1" dirty="0"/>
          </a:p>
        </p:txBody>
      </p:sp>
      <p:graphicFrame>
        <p:nvGraphicFramePr>
          <p:cNvPr id="5" name="Table 4"/>
          <p:cNvGraphicFramePr>
            <a:graphicFrameLocks noGrp="1"/>
          </p:cNvGraphicFramePr>
          <p:nvPr/>
        </p:nvGraphicFramePr>
        <p:xfrm>
          <a:off x="2514600" y="2270125"/>
          <a:ext cx="4003676" cy="1463676"/>
        </p:xfrm>
        <a:graphic>
          <a:graphicData uri="http://schemas.openxmlformats.org/drawingml/2006/table">
            <a:tbl>
              <a:tblPr firstRow="1" bandRow="1">
                <a:tableStyleId>{5C22544A-7EE6-4342-B048-85BDC9FD1C3A}</a:tableStyleId>
              </a:tblPr>
              <a:tblGrid>
                <a:gridCol w="767202"/>
                <a:gridCol w="1618237"/>
                <a:gridCol w="1618237"/>
              </a:tblGrid>
              <a:tr h="365919">
                <a:tc>
                  <a:txBody>
                    <a:bodyPr/>
                    <a:lstStyle/>
                    <a:p>
                      <a:pPr algn="ctr"/>
                      <a:r>
                        <a:rPr lang="en-US" sz="1800" dirty="0" smtClean="0"/>
                        <a:t>Data</a:t>
                      </a:r>
                      <a:endParaRPr lang="en-US" sz="1800" dirty="0"/>
                    </a:p>
                  </a:txBody>
                  <a:tcPr marL="91455" marR="91455" marT="45740" marB="45740"/>
                </a:tc>
                <a:tc>
                  <a:txBody>
                    <a:bodyPr/>
                    <a:lstStyle/>
                    <a:p>
                      <a:pPr algn="ctr"/>
                      <a:r>
                        <a:rPr lang="en-US" sz="1800" baseline="0" dirty="0" smtClean="0"/>
                        <a:t>Provider 1</a:t>
                      </a:r>
                      <a:endParaRPr lang="en-US" sz="1800" dirty="0"/>
                    </a:p>
                  </a:txBody>
                  <a:tcPr marL="91455" marR="91455" marT="45740" marB="45740"/>
                </a:tc>
                <a:tc>
                  <a:txBody>
                    <a:bodyPr/>
                    <a:lstStyle/>
                    <a:p>
                      <a:pPr algn="ctr"/>
                      <a:r>
                        <a:rPr lang="en-US" sz="1800" dirty="0" smtClean="0"/>
                        <a:t>Provider 2</a:t>
                      </a:r>
                      <a:endParaRPr lang="en-US" sz="1800" dirty="0"/>
                    </a:p>
                  </a:txBody>
                  <a:tcPr marL="91455" marR="91455" marT="45740" marB="45740"/>
                </a:tc>
              </a:tr>
              <a:tr h="365919">
                <a:tc>
                  <a:txBody>
                    <a:bodyPr/>
                    <a:lstStyle/>
                    <a:p>
                      <a:pPr algn="ctr"/>
                      <a:r>
                        <a:rPr lang="en-US" sz="1800" dirty="0" smtClean="0"/>
                        <a:t>n</a:t>
                      </a:r>
                      <a:endParaRPr lang="en-US" sz="1800" dirty="0"/>
                    </a:p>
                  </a:txBody>
                  <a:tcPr marL="91455" marR="91455" marT="45740" marB="45740"/>
                </a:tc>
                <a:tc>
                  <a:txBody>
                    <a:bodyPr/>
                    <a:lstStyle/>
                    <a:p>
                      <a:pPr algn="ctr"/>
                      <a:r>
                        <a:rPr lang="en-US" sz="1800" dirty="0" smtClean="0"/>
                        <a:t>23</a:t>
                      </a:r>
                      <a:endParaRPr lang="en-US" sz="1800" dirty="0"/>
                    </a:p>
                  </a:txBody>
                  <a:tcPr marL="91455" marR="91455" marT="45740" marB="45740"/>
                </a:tc>
                <a:tc>
                  <a:txBody>
                    <a:bodyPr/>
                    <a:lstStyle/>
                    <a:p>
                      <a:pPr algn="ctr"/>
                      <a:r>
                        <a:rPr lang="en-US" sz="1800" dirty="0" smtClean="0"/>
                        <a:t>13</a:t>
                      </a:r>
                      <a:endParaRPr lang="en-US" sz="1800" dirty="0"/>
                    </a:p>
                  </a:txBody>
                  <a:tcPr marL="91455" marR="91455" marT="45740" marB="45740"/>
                </a:tc>
              </a:tr>
              <a:tr h="365919">
                <a:tc>
                  <a:txBody>
                    <a:bodyPr/>
                    <a:lstStyle/>
                    <a:p>
                      <a:pPr algn="ctr"/>
                      <a:r>
                        <a:rPr lang="en-US" sz="1800" dirty="0" smtClean="0"/>
                        <a:t>x-bar</a:t>
                      </a:r>
                      <a:endParaRPr lang="en-US" sz="1800" dirty="0"/>
                    </a:p>
                  </a:txBody>
                  <a:tcPr marL="91455" marR="91455" marT="45740" marB="45740"/>
                </a:tc>
                <a:tc>
                  <a:txBody>
                    <a:bodyPr/>
                    <a:lstStyle/>
                    <a:p>
                      <a:pPr algn="ctr"/>
                      <a:r>
                        <a:rPr lang="en-US" sz="1800" dirty="0" smtClean="0"/>
                        <a:t>43.1</a:t>
                      </a:r>
                      <a:endParaRPr lang="en-US" sz="1800" dirty="0"/>
                    </a:p>
                  </a:txBody>
                  <a:tcPr marL="91455" marR="91455" marT="45740" marB="45740"/>
                </a:tc>
                <a:tc>
                  <a:txBody>
                    <a:bodyPr/>
                    <a:lstStyle/>
                    <a:p>
                      <a:pPr algn="ctr"/>
                      <a:r>
                        <a:rPr lang="en-US" sz="1800" dirty="0" smtClean="0"/>
                        <a:t>41.0</a:t>
                      </a:r>
                      <a:endParaRPr lang="en-US" sz="1800" dirty="0"/>
                    </a:p>
                  </a:txBody>
                  <a:tcPr marL="91455" marR="91455" marT="45740" marB="45740"/>
                </a:tc>
              </a:tr>
              <a:tr h="365919">
                <a:tc>
                  <a:txBody>
                    <a:bodyPr/>
                    <a:lstStyle/>
                    <a:p>
                      <a:pPr algn="ctr"/>
                      <a:r>
                        <a:rPr lang="en-US" sz="1800" dirty="0" smtClean="0"/>
                        <a:t>s</a:t>
                      </a:r>
                      <a:endParaRPr lang="en-US" sz="1800" dirty="0"/>
                    </a:p>
                  </a:txBody>
                  <a:tcPr marL="91455" marR="91455" marT="45740" marB="45740"/>
                </a:tc>
                <a:tc>
                  <a:txBody>
                    <a:bodyPr/>
                    <a:lstStyle/>
                    <a:p>
                      <a:pPr algn="ctr"/>
                      <a:r>
                        <a:rPr lang="en-US" sz="1800" dirty="0" smtClean="0"/>
                        <a:t>4.5</a:t>
                      </a:r>
                      <a:endParaRPr lang="en-US" sz="1800" dirty="0"/>
                    </a:p>
                  </a:txBody>
                  <a:tcPr marL="91455" marR="91455" marT="45740" marB="45740"/>
                </a:tc>
                <a:tc>
                  <a:txBody>
                    <a:bodyPr/>
                    <a:lstStyle/>
                    <a:p>
                      <a:pPr algn="ctr"/>
                      <a:r>
                        <a:rPr lang="en-US" sz="1800" dirty="0" smtClean="0"/>
                        <a:t>5.1</a:t>
                      </a:r>
                      <a:endParaRPr lang="en-US" sz="1800" dirty="0"/>
                    </a:p>
                  </a:txBody>
                  <a:tcPr marL="91455" marR="91455" marT="45740" marB="45740"/>
                </a:tc>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76200"/>
            <a:ext cx="8229600" cy="868363"/>
          </a:xfrm>
        </p:spPr>
        <p:txBody>
          <a:bodyPr/>
          <a:lstStyle/>
          <a:p>
            <a:r>
              <a:rPr lang="en-US" altLang="en-US" sz="3600" b="1" smtClean="0"/>
              <a:t>Example 2a Cont</a:t>
            </a:r>
          </a:p>
        </p:txBody>
      </p:sp>
      <p:sp>
        <p:nvSpPr>
          <p:cNvPr id="32771" name="Content Placeholder 2"/>
          <p:cNvSpPr>
            <a:spLocks noGrp="1"/>
          </p:cNvSpPr>
          <p:nvPr>
            <p:ph idx="1"/>
          </p:nvPr>
        </p:nvSpPr>
        <p:spPr>
          <a:xfrm>
            <a:off x="152400" y="990600"/>
            <a:ext cx="8229600" cy="5410200"/>
          </a:xfrm>
        </p:spPr>
        <p:txBody>
          <a:bodyPr/>
          <a:lstStyle/>
          <a:p>
            <a:r>
              <a:rPr lang="en-US" altLang="en-US" sz="2400" b="1" dirty="0" smtClean="0"/>
              <a:t>Parameters</a:t>
            </a:r>
          </a:p>
          <a:p>
            <a:endParaRPr lang="en-US" altLang="en-US" sz="2400" b="1" dirty="0" smtClean="0"/>
          </a:p>
          <a:p>
            <a:r>
              <a:rPr lang="en-US" altLang="en-US" sz="2400" b="1" dirty="0" smtClean="0"/>
              <a:t>Hypothesis</a:t>
            </a:r>
            <a:br>
              <a:rPr lang="en-US" altLang="en-US" sz="2400" b="1" dirty="0" smtClean="0"/>
            </a:br>
            <a:r>
              <a:rPr lang="en-US" altLang="en-US" sz="2400" b="1" dirty="0" smtClean="0"/>
              <a:t>H</a:t>
            </a:r>
            <a:r>
              <a:rPr lang="en-US" altLang="en-US" sz="2400" b="1" baseline="-25000" dirty="0" smtClean="0"/>
              <a:t>0</a:t>
            </a:r>
            <a:r>
              <a:rPr lang="en-US" altLang="en-US" sz="2400" b="1" dirty="0" smtClean="0"/>
              <a:t>:  </a:t>
            </a:r>
            <a:br>
              <a:rPr lang="en-US" altLang="en-US" sz="2400" b="1" dirty="0" smtClean="0"/>
            </a:br>
            <a:r>
              <a:rPr lang="en-US" altLang="en-US" sz="2400" b="1" dirty="0" smtClean="0"/>
              <a:t>H</a:t>
            </a:r>
            <a:r>
              <a:rPr lang="en-US" altLang="en-US" sz="2400" b="1" baseline="-25000" dirty="0" smtClean="0"/>
              <a:t>1</a:t>
            </a:r>
            <a:r>
              <a:rPr lang="en-US" altLang="en-US" sz="2400" b="1" dirty="0" smtClean="0"/>
              <a:t>:</a:t>
            </a:r>
          </a:p>
          <a:p>
            <a:endParaRPr lang="en-US" altLang="en-US" sz="2400" b="1" dirty="0" smtClean="0"/>
          </a:p>
          <a:p>
            <a:r>
              <a:rPr lang="en-US" altLang="en-US" sz="2400" b="1" dirty="0" smtClean="0"/>
              <a:t>Requirements:</a:t>
            </a:r>
            <a:br>
              <a:rPr lang="en-US" altLang="en-US" sz="2400" b="1" dirty="0" smtClean="0"/>
            </a:br>
            <a:r>
              <a:rPr lang="en-US" altLang="en-US" sz="2400" b="1" dirty="0" smtClean="0"/>
              <a:t>SRS:</a:t>
            </a:r>
            <a:br>
              <a:rPr lang="en-US" altLang="en-US" sz="2400" b="1" dirty="0" smtClean="0"/>
            </a:br>
            <a:r>
              <a:rPr lang="en-US" altLang="en-US" sz="2400" b="1" dirty="0"/>
              <a:t/>
            </a:r>
            <a:br>
              <a:rPr lang="en-US" altLang="en-US" sz="2400" b="1" dirty="0"/>
            </a:br>
            <a:r>
              <a:rPr lang="en-US" altLang="en-US" sz="2400" b="1" dirty="0"/>
              <a:t>Independence</a:t>
            </a:r>
            <a:r>
              <a:rPr lang="en-US" altLang="en-US" sz="2400" b="1" dirty="0" smtClean="0"/>
              <a:t>:</a:t>
            </a:r>
            <a:br>
              <a:rPr lang="en-US" altLang="en-US" sz="2400" b="1" dirty="0" smtClean="0"/>
            </a:br>
            <a:r>
              <a:rPr lang="en-US" altLang="en-US" sz="2400" b="1" dirty="0" smtClean="0"/>
              <a:t/>
            </a:r>
            <a:br>
              <a:rPr lang="en-US" altLang="en-US" sz="2400" b="1" dirty="0" smtClean="0"/>
            </a:br>
            <a:r>
              <a:rPr lang="en-US" altLang="en-US" sz="2400" b="1" dirty="0" smtClean="0"/>
              <a:t/>
            </a:r>
            <a:br>
              <a:rPr lang="en-US" altLang="en-US" sz="2400" b="1" dirty="0" smtClean="0"/>
            </a:br>
            <a:r>
              <a:rPr lang="en-US" altLang="en-US" sz="2400" b="1" dirty="0" smtClean="0"/>
              <a:t>Normality:</a:t>
            </a:r>
            <a:br>
              <a:rPr lang="en-US" altLang="en-US" sz="2400" b="1" dirty="0" smtClean="0"/>
            </a:br>
            <a:r>
              <a:rPr lang="en-US" altLang="en-US" sz="2400" b="1" dirty="0" smtClean="0"/>
              <a:t/>
            </a:r>
            <a:br>
              <a:rPr lang="en-US" altLang="en-US" sz="2400" b="1" dirty="0" smtClean="0"/>
            </a:br>
            <a:endParaRPr lang="en-US" altLang="en-US" sz="2400" b="1" dirty="0" smtClean="0"/>
          </a:p>
        </p:txBody>
      </p:sp>
      <p:sp>
        <p:nvSpPr>
          <p:cNvPr id="4" name="TextBox 3"/>
          <p:cNvSpPr txBox="1"/>
          <p:nvPr/>
        </p:nvSpPr>
        <p:spPr>
          <a:xfrm>
            <a:off x="1295400" y="2667000"/>
            <a:ext cx="7467600" cy="461963"/>
          </a:xfrm>
          <a:prstGeom prst="rect">
            <a:avLst/>
          </a:prstGeom>
          <a:noFill/>
        </p:spPr>
        <p:txBody>
          <a:bodyPr>
            <a:spAutoFit/>
          </a:bodyPr>
          <a:lstStyle/>
          <a:p>
            <a:pPr marL="342900" indent="-342900">
              <a:spcBef>
                <a:spcPct val="20000"/>
              </a:spcBef>
              <a:defRPr/>
            </a:pPr>
            <a:r>
              <a:rPr lang="el-GR" sz="2400" b="1" kern="0" dirty="0">
                <a:solidFill>
                  <a:srgbClr val="FFFF00"/>
                </a:solidFill>
                <a:latin typeface="Times New Roman"/>
                <a:cs typeface="Times New Roman"/>
              </a:rPr>
              <a:t>μ</a:t>
            </a:r>
            <a:r>
              <a:rPr lang="en-US" sz="2400" b="1" kern="0" baseline="-25000" dirty="0">
                <a:solidFill>
                  <a:srgbClr val="FFFF00"/>
                </a:solidFill>
                <a:latin typeface="Times New Roman"/>
                <a:cs typeface="Times New Roman"/>
              </a:rPr>
              <a:t>1</a:t>
            </a:r>
            <a:r>
              <a:rPr lang="en-US" sz="2400" b="1" kern="0" dirty="0">
                <a:solidFill>
                  <a:srgbClr val="FFFF00"/>
                </a:solidFill>
                <a:latin typeface="Times New Roman"/>
                <a:cs typeface="Times New Roman"/>
              </a:rPr>
              <a:t> &gt; </a:t>
            </a:r>
            <a:r>
              <a:rPr lang="el-GR" sz="2400" b="1" kern="0" dirty="0">
                <a:solidFill>
                  <a:srgbClr val="FFFF00"/>
                </a:solidFill>
                <a:latin typeface="Times New Roman"/>
                <a:cs typeface="Times New Roman"/>
              </a:rPr>
              <a:t>μ</a:t>
            </a:r>
            <a:r>
              <a:rPr lang="en-US" sz="2400" b="1" kern="0" baseline="-25000" dirty="0">
                <a:solidFill>
                  <a:srgbClr val="FFFF00"/>
                </a:solidFill>
                <a:latin typeface="Times New Roman"/>
                <a:cs typeface="Times New Roman"/>
              </a:rPr>
              <a:t>2    </a:t>
            </a:r>
            <a:r>
              <a:rPr lang="en-US" sz="2400" b="1" kern="0" dirty="0">
                <a:solidFill>
                  <a:srgbClr val="FFFF00"/>
                </a:solidFill>
                <a:latin typeface="Times New Roman"/>
                <a:cs typeface="Times New Roman"/>
              </a:rPr>
              <a:t>(Provider 1 costs more than Provider 2)</a:t>
            </a:r>
          </a:p>
        </p:txBody>
      </p:sp>
      <p:sp>
        <p:nvSpPr>
          <p:cNvPr id="5" name="TextBox 4"/>
          <p:cNvSpPr txBox="1"/>
          <p:nvPr/>
        </p:nvSpPr>
        <p:spPr>
          <a:xfrm>
            <a:off x="1295400" y="2217738"/>
            <a:ext cx="5287963" cy="461962"/>
          </a:xfrm>
          <a:prstGeom prst="rect">
            <a:avLst/>
          </a:prstGeom>
          <a:noFill/>
        </p:spPr>
        <p:txBody>
          <a:bodyPr wrap="none">
            <a:spAutoFit/>
          </a:bodyPr>
          <a:lstStyle/>
          <a:p>
            <a:pPr>
              <a:defRPr/>
            </a:pPr>
            <a:r>
              <a:rPr lang="el-GR" sz="2400" b="1" kern="0" dirty="0">
                <a:solidFill>
                  <a:srgbClr val="FFFF00"/>
                </a:solidFill>
                <a:latin typeface="Times New Roman"/>
                <a:cs typeface="Times New Roman"/>
              </a:rPr>
              <a:t>μ</a:t>
            </a:r>
            <a:r>
              <a:rPr lang="en-US" sz="2400" b="1" kern="0" baseline="-25000" dirty="0">
                <a:solidFill>
                  <a:srgbClr val="FFFF00"/>
                </a:solidFill>
                <a:latin typeface="Times New Roman"/>
                <a:cs typeface="Times New Roman"/>
              </a:rPr>
              <a:t>1</a:t>
            </a:r>
            <a:r>
              <a:rPr lang="en-US" sz="2400" b="1" kern="0" dirty="0">
                <a:solidFill>
                  <a:srgbClr val="FFFF00"/>
                </a:solidFill>
                <a:latin typeface="Times New Roman"/>
                <a:cs typeface="Times New Roman"/>
              </a:rPr>
              <a:t> = </a:t>
            </a:r>
            <a:r>
              <a:rPr lang="el-GR" sz="2400" b="1" kern="0" dirty="0">
                <a:solidFill>
                  <a:srgbClr val="FFFF00"/>
                </a:solidFill>
                <a:latin typeface="Times New Roman"/>
                <a:cs typeface="Times New Roman"/>
              </a:rPr>
              <a:t>μ</a:t>
            </a:r>
            <a:r>
              <a:rPr lang="en-US" sz="2400" b="1" kern="0" baseline="-25000" dirty="0">
                <a:solidFill>
                  <a:srgbClr val="FFFF00"/>
                </a:solidFill>
                <a:latin typeface="Times New Roman"/>
                <a:cs typeface="Times New Roman"/>
              </a:rPr>
              <a:t>2   </a:t>
            </a:r>
            <a:r>
              <a:rPr lang="en-US" sz="2400" b="1" kern="0" dirty="0">
                <a:solidFill>
                  <a:srgbClr val="FFFF00"/>
                </a:solidFill>
                <a:latin typeface="Times New Roman"/>
                <a:cs typeface="Times New Roman"/>
              </a:rPr>
              <a:t>(No difference in average costs)</a:t>
            </a:r>
            <a:endParaRPr lang="en-US" sz="2400" b="1" kern="0" baseline="-25000" dirty="0">
              <a:solidFill>
                <a:srgbClr val="FFFF00"/>
              </a:solidFill>
              <a:latin typeface="Times New Roman"/>
              <a:cs typeface="Times New Roman"/>
            </a:endParaRPr>
          </a:p>
        </p:txBody>
      </p:sp>
      <p:sp>
        <p:nvSpPr>
          <p:cNvPr id="6" name="TextBox 5"/>
          <p:cNvSpPr txBox="1">
            <a:spLocks noChangeArrowheads="1"/>
          </p:cNvSpPr>
          <p:nvPr/>
        </p:nvSpPr>
        <p:spPr bwMode="auto">
          <a:xfrm>
            <a:off x="914400" y="1371600"/>
            <a:ext cx="7620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FontTx/>
              <a:buNone/>
            </a:pPr>
            <a:r>
              <a:rPr lang="en-US" altLang="en-US" sz="2400" b="1">
                <a:solidFill>
                  <a:srgbClr val="FFFF00"/>
                </a:solidFill>
              </a:rPr>
              <a:t>u</a:t>
            </a:r>
            <a:r>
              <a:rPr lang="en-US" altLang="en-US" sz="2400" b="1" baseline="-25000">
                <a:solidFill>
                  <a:srgbClr val="FFFF00"/>
                </a:solidFill>
              </a:rPr>
              <a:t>i</a:t>
            </a:r>
            <a:r>
              <a:rPr lang="en-US" altLang="en-US" sz="2400" b="1">
                <a:solidFill>
                  <a:srgbClr val="FFFF00"/>
                </a:solidFill>
              </a:rPr>
              <a:t> is average cell phone cost for provider </a:t>
            </a:r>
            <a:r>
              <a:rPr lang="en-US" altLang="en-US" sz="2400" b="1" i="1">
                <a:solidFill>
                  <a:srgbClr val="FFFF00"/>
                </a:solidFill>
              </a:rPr>
              <a:t>i</a:t>
            </a:r>
            <a:endParaRPr lang="en-US" altLang="en-US" sz="2400" b="1" i="1" baseline="-25000">
              <a:solidFill>
                <a:srgbClr val="FFFF00"/>
              </a:solidFill>
            </a:endParaRPr>
          </a:p>
        </p:txBody>
      </p:sp>
      <p:sp>
        <p:nvSpPr>
          <p:cNvPr id="14" name="TextBox 13"/>
          <p:cNvSpPr txBox="1"/>
          <p:nvPr/>
        </p:nvSpPr>
        <p:spPr>
          <a:xfrm>
            <a:off x="1600200" y="3886200"/>
            <a:ext cx="5410200" cy="461963"/>
          </a:xfrm>
          <a:prstGeom prst="rect">
            <a:avLst/>
          </a:prstGeom>
          <a:noFill/>
        </p:spPr>
        <p:txBody>
          <a:bodyPr>
            <a:spAutoFit/>
          </a:bodyPr>
          <a:lstStyle/>
          <a:p>
            <a:pPr marL="342900" indent="-342900">
              <a:spcBef>
                <a:spcPct val="20000"/>
              </a:spcBef>
              <a:defRPr/>
            </a:pPr>
            <a:r>
              <a:rPr lang="en-US" sz="2400" b="1" dirty="0">
                <a:solidFill>
                  <a:srgbClr val="FFFF00"/>
                </a:solidFill>
              </a:rPr>
              <a:t>Stated in the problem</a:t>
            </a:r>
            <a:endParaRPr lang="en-US" sz="2400" b="1" kern="0" dirty="0">
              <a:solidFill>
                <a:srgbClr val="FFFF00"/>
              </a:solidFill>
              <a:latin typeface="Arial"/>
            </a:endParaRPr>
          </a:p>
        </p:txBody>
      </p:sp>
      <p:sp>
        <p:nvSpPr>
          <p:cNvPr id="15" name="TextBox 14"/>
          <p:cNvSpPr txBox="1"/>
          <p:nvPr/>
        </p:nvSpPr>
        <p:spPr>
          <a:xfrm>
            <a:off x="2289810" y="5791200"/>
            <a:ext cx="6248400" cy="830263"/>
          </a:xfrm>
          <a:prstGeom prst="rect">
            <a:avLst/>
          </a:prstGeom>
          <a:noFill/>
        </p:spPr>
        <p:txBody>
          <a:bodyPr>
            <a:spAutoFit/>
          </a:bodyPr>
          <a:lstStyle/>
          <a:p>
            <a:pPr marL="342900" indent="-342900">
              <a:spcBef>
                <a:spcPct val="20000"/>
              </a:spcBef>
              <a:defRPr/>
            </a:pPr>
            <a:r>
              <a:rPr lang="en-US" sz="2400" b="1" dirty="0">
                <a:solidFill>
                  <a:srgbClr val="FFFF00"/>
                </a:solidFill>
              </a:rPr>
              <a:t>Have to assume to work the problem.  Sample size to small for CLT to apply</a:t>
            </a:r>
            <a:endParaRPr lang="en-US" sz="2400" b="1" kern="0" dirty="0">
              <a:solidFill>
                <a:srgbClr val="FFFF00"/>
              </a:solidFill>
              <a:latin typeface="Arial"/>
            </a:endParaRPr>
          </a:p>
        </p:txBody>
      </p:sp>
      <p:sp>
        <p:nvSpPr>
          <p:cNvPr id="16" name="TextBox 15"/>
          <p:cNvSpPr txBox="1"/>
          <p:nvPr/>
        </p:nvSpPr>
        <p:spPr>
          <a:xfrm>
            <a:off x="2971800" y="4571999"/>
            <a:ext cx="5410200" cy="830997"/>
          </a:xfrm>
          <a:prstGeom prst="rect">
            <a:avLst/>
          </a:prstGeom>
          <a:noFill/>
        </p:spPr>
        <p:txBody>
          <a:bodyPr>
            <a:spAutoFit/>
          </a:bodyPr>
          <a:lstStyle/>
          <a:p>
            <a:pPr marL="342900" indent="-342900">
              <a:spcBef>
                <a:spcPct val="20000"/>
              </a:spcBef>
              <a:defRPr/>
            </a:pPr>
            <a:r>
              <a:rPr lang="en-US" sz="2400" b="1" dirty="0">
                <a:solidFill>
                  <a:srgbClr val="FFFF00"/>
                </a:solidFill>
              </a:rPr>
              <a:t>Stated in the </a:t>
            </a:r>
            <a:r>
              <a:rPr lang="en-US" sz="2400" b="1" dirty="0" smtClean="0">
                <a:solidFill>
                  <a:srgbClr val="FFFF00"/>
                </a:solidFill>
              </a:rPr>
              <a:t>problem; More than 230 cell phone users </a:t>
            </a:r>
            <a:endParaRPr lang="en-US" sz="2400" b="1" kern="0" dirty="0">
              <a:solidFill>
                <a:srgbClr val="FFFF00"/>
              </a:solidFill>
              <a:latin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wipe(left)">
                                      <p:cBhvr>
                                        <p:cTn id="20" dur="500"/>
                                        <p:tgtEl>
                                          <p:spTgt spid="14"/>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wipe(left)">
                                      <p:cBhvr>
                                        <p:cTn id="25" dur="500"/>
                                        <p:tgtEl>
                                          <p:spTgt spid="15"/>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wipe(left)">
                                      <p:cBhvr>
                                        <p:cTn id="30"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14" grpId="0"/>
      <p:bldP spid="15" grpId="0"/>
      <p:bldP spid="16"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76200"/>
            <a:ext cx="8229600" cy="868363"/>
          </a:xfrm>
        </p:spPr>
        <p:txBody>
          <a:bodyPr/>
          <a:lstStyle/>
          <a:p>
            <a:r>
              <a:rPr lang="en-US" altLang="en-US" sz="3600" b="1" smtClean="0"/>
              <a:t>Example 2a Cont</a:t>
            </a:r>
          </a:p>
        </p:txBody>
      </p:sp>
      <p:sp>
        <p:nvSpPr>
          <p:cNvPr id="33795" name="Content Placeholder 2"/>
          <p:cNvSpPr>
            <a:spLocks noGrp="1"/>
          </p:cNvSpPr>
          <p:nvPr>
            <p:ph idx="1"/>
          </p:nvPr>
        </p:nvSpPr>
        <p:spPr>
          <a:xfrm>
            <a:off x="76200" y="1066800"/>
            <a:ext cx="8229600" cy="5410200"/>
          </a:xfrm>
        </p:spPr>
        <p:txBody>
          <a:bodyPr/>
          <a:lstStyle/>
          <a:p>
            <a:r>
              <a:rPr lang="en-US" altLang="en-US" sz="2400" b="1" smtClean="0"/>
              <a:t>Calculation:</a:t>
            </a:r>
            <a:br>
              <a:rPr lang="en-US" altLang="en-US" sz="2400" b="1" smtClean="0"/>
            </a:br>
            <a:r>
              <a:rPr lang="en-US" altLang="en-US" sz="2400" b="1" smtClean="0"/>
              <a:t/>
            </a:r>
            <a:br>
              <a:rPr lang="en-US" altLang="en-US" sz="2400" b="1" smtClean="0"/>
            </a:br>
            <a:r>
              <a:rPr lang="en-US" altLang="en-US" sz="2400" b="1" smtClean="0"/>
              <a:t/>
            </a:r>
            <a:br>
              <a:rPr lang="en-US" altLang="en-US" sz="2400" b="1" smtClean="0"/>
            </a:br>
            <a:r>
              <a:rPr lang="en-US" altLang="en-US" sz="2400" b="1" smtClean="0"/>
              <a:t/>
            </a:r>
            <a:br>
              <a:rPr lang="en-US" altLang="en-US" sz="2400" b="1" smtClean="0"/>
            </a:br>
            <a:r>
              <a:rPr lang="en-US" altLang="en-US" sz="2400" b="1" smtClean="0"/>
              <a:t>Critical Value:</a:t>
            </a:r>
          </a:p>
          <a:p>
            <a:endParaRPr lang="en-US" altLang="en-US" sz="2400" b="1" smtClean="0"/>
          </a:p>
          <a:p>
            <a:r>
              <a:rPr lang="en-US" altLang="en-US" sz="2400" b="1" smtClean="0"/>
              <a:t>Conclusion:</a:t>
            </a:r>
            <a:endParaRPr lang="en-US" altLang="en-US" sz="2400" b="1" baseline="-25000" smtClean="0"/>
          </a:p>
        </p:txBody>
      </p:sp>
      <p:sp>
        <p:nvSpPr>
          <p:cNvPr id="7" name="TextBox 6"/>
          <p:cNvSpPr txBox="1"/>
          <p:nvPr/>
        </p:nvSpPr>
        <p:spPr>
          <a:xfrm>
            <a:off x="2667000" y="2514600"/>
            <a:ext cx="5584825" cy="461963"/>
          </a:xfrm>
          <a:prstGeom prst="rect">
            <a:avLst/>
          </a:prstGeom>
          <a:noFill/>
        </p:spPr>
        <p:txBody>
          <a:bodyPr>
            <a:spAutoFit/>
          </a:bodyPr>
          <a:lstStyle/>
          <a:p>
            <a:pPr marL="342900" indent="-342900">
              <a:spcBef>
                <a:spcPct val="20000"/>
              </a:spcBef>
              <a:defRPr/>
            </a:pPr>
            <a:r>
              <a:rPr lang="en-US" sz="2400" b="1" dirty="0" err="1">
                <a:solidFill>
                  <a:srgbClr val="FFFF00"/>
                </a:solidFill>
              </a:rPr>
              <a:t>t</a:t>
            </a:r>
            <a:r>
              <a:rPr lang="en-US" sz="2400" b="1" baseline="-25000" dirty="0" err="1">
                <a:solidFill>
                  <a:srgbClr val="FFFF00"/>
                </a:solidFill>
              </a:rPr>
              <a:t>c</a:t>
            </a:r>
            <a:r>
              <a:rPr lang="en-US" sz="2400" b="1" dirty="0">
                <a:solidFill>
                  <a:srgbClr val="FFFF00"/>
                </a:solidFill>
              </a:rPr>
              <a:t>(13-1,0.05) = 1.782, </a:t>
            </a:r>
            <a:r>
              <a:rPr lang="el-GR" sz="2400" b="1" dirty="0">
                <a:solidFill>
                  <a:srgbClr val="FFFF00"/>
                </a:solidFill>
                <a:latin typeface="Times New Roman"/>
                <a:cs typeface="Times New Roman"/>
              </a:rPr>
              <a:t>α</a:t>
            </a:r>
            <a:r>
              <a:rPr lang="en-US" sz="2400" b="1" dirty="0">
                <a:solidFill>
                  <a:srgbClr val="FFFF00"/>
                </a:solidFill>
                <a:latin typeface="Times New Roman"/>
                <a:cs typeface="Times New Roman"/>
              </a:rPr>
              <a:t> = 0.05</a:t>
            </a:r>
            <a:endParaRPr lang="en-US" sz="2400" b="1" kern="0" dirty="0">
              <a:solidFill>
                <a:srgbClr val="FFFF00"/>
              </a:solidFill>
              <a:latin typeface="Arial"/>
            </a:endParaRPr>
          </a:p>
        </p:txBody>
      </p:sp>
      <p:sp>
        <p:nvSpPr>
          <p:cNvPr id="8" name="TextBox 7"/>
          <p:cNvSpPr txBox="1"/>
          <p:nvPr/>
        </p:nvSpPr>
        <p:spPr>
          <a:xfrm>
            <a:off x="2286000" y="3429000"/>
            <a:ext cx="6477000" cy="1570038"/>
          </a:xfrm>
          <a:prstGeom prst="rect">
            <a:avLst/>
          </a:prstGeom>
          <a:noFill/>
        </p:spPr>
        <p:txBody>
          <a:bodyPr>
            <a:spAutoFit/>
          </a:bodyPr>
          <a:lstStyle/>
          <a:p>
            <a:pPr marL="342900" indent="-342900">
              <a:spcBef>
                <a:spcPct val="20000"/>
              </a:spcBef>
              <a:defRPr/>
            </a:pPr>
            <a:r>
              <a:rPr lang="en-US" sz="2400" b="1" kern="0" dirty="0">
                <a:solidFill>
                  <a:srgbClr val="FFFF00"/>
                </a:solidFill>
                <a:latin typeface="Arial"/>
              </a:rPr>
              <a:t>Since the p-value &gt; </a:t>
            </a:r>
            <a:r>
              <a:rPr lang="en-US" sz="2400" b="1" kern="0" dirty="0">
                <a:solidFill>
                  <a:srgbClr val="FFFF00"/>
                </a:solidFill>
                <a:latin typeface="Arial"/>
                <a:sym typeface="Symbol"/>
              </a:rPr>
              <a:t> (or that </a:t>
            </a:r>
            <a:r>
              <a:rPr lang="en-US" sz="2400" b="1" kern="0" dirty="0" err="1">
                <a:solidFill>
                  <a:srgbClr val="FFFF00"/>
                </a:solidFill>
                <a:latin typeface="Arial"/>
                <a:sym typeface="Symbol"/>
              </a:rPr>
              <a:t>t</a:t>
            </a:r>
            <a:r>
              <a:rPr lang="en-US" sz="2400" b="1" kern="0" baseline="-25000" dirty="0" err="1">
                <a:solidFill>
                  <a:srgbClr val="FFFF00"/>
                </a:solidFill>
                <a:latin typeface="Arial"/>
                <a:sym typeface="Symbol"/>
              </a:rPr>
              <a:t>c</a:t>
            </a:r>
            <a:r>
              <a:rPr lang="en-US" sz="2400" b="1" kern="0" dirty="0">
                <a:solidFill>
                  <a:srgbClr val="FFFF00"/>
                </a:solidFill>
                <a:latin typeface="Arial"/>
                <a:sym typeface="Symbol"/>
              </a:rPr>
              <a:t> &gt; t</a:t>
            </a:r>
            <a:r>
              <a:rPr lang="en-US" sz="2400" b="1" kern="0" baseline="-25000" dirty="0">
                <a:solidFill>
                  <a:srgbClr val="FFFF00"/>
                </a:solidFill>
                <a:latin typeface="Arial"/>
                <a:sym typeface="Symbol"/>
              </a:rPr>
              <a:t>0</a:t>
            </a:r>
            <a:r>
              <a:rPr lang="en-US" sz="2400" b="1" kern="0" dirty="0">
                <a:solidFill>
                  <a:srgbClr val="FFFF00"/>
                </a:solidFill>
                <a:latin typeface="Arial"/>
                <a:sym typeface="Symbol"/>
              </a:rPr>
              <a:t>), we would not have evidence to reject H</a:t>
            </a:r>
            <a:r>
              <a:rPr lang="en-US" sz="2400" b="1" kern="0" baseline="-25000" dirty="0">
                <a:solidFill>
                  <a:srgbClr val="FFFF00"/>
                </a:solidFill>
                <a:latin typeface="Arial"/>
                <a:sym typeface="Symbol"/>
              </a:rPr>
              <a:t>0</a:t>
            </a:r>
            <a:r>
              <a:rPr lang="en-US" sz="2400" b="1" kern="0" dirty="0">
                <a:solidFill>
                  <a:srgbClr val="FFFF00"/>
                </a:solidFill>
                <a:latin typeface="Arial"/>
                <a:sym typeface="Symbol"/>
              </a:rPr>
              <a:t>.  The cell phone providers average costs seem to be the same.</a:t>
            </a:r>
            <a:endParaRPr lang="en-US" sz="2400" b="1" kern="0" dirty="0">
              <a:solidFill>
                <a:srgbClr val="FFFF00"/>
              </a:solidFill>
              <a:latin typeface="Arial"/>
            </a:endParaRPr>
          </a:p>
        </p:txBody>
      </p:sp>
      <p:sp>
        <p:nvSpPr>
          <p:cNvPr id="9" name="TextBox 8"/>
          <p:cNvSpPr txBox="1"/>
          <p:nvPr/>
        </p:nvSpPr>
        <p:spPr>
          <a:xfrm>
            <a:off x="4483100" y="1727200"/>
            <a:ext cx="4356100" cy="461963"/>
          </a:xfrm>
          <a:prstGeom prst="rect">
            <a:avLst/>
          </a:prstGeom>
          <a:noFill/>
        </p:spPr>
        <p:txBody>
          <a:bodyPr>
            <a:spAutoFit/>
          </a:bodyPr>
          <a:lstStyle/>
          <a:p>
            <a:pPr>
              <a:defRPr/>
            </a:pPr>
            <a:r>
              <a:rPr lang="en-US" sz="2400" b="1" kern="0" dirty="0">
                <a:solidFill>
                  <a:srgbClr val="FF5050"/>
                </a:solidFill>
                <a:latin typeface="Arial"/>
              </a:rPr>
              <a:t>= 1.237,     p-value = 0.1144</a:t>
            </a:r>
            <a:endParaRPr lang="en-US" dirty="0">
              <a:solidFill>
                <a:srgbClr val="FF5050"/>
              </a:solidFill>
            </a:endParaRPr>
          </a:p>
        </p:txBody>
      </p:sp>
      <p:grpSp>
        <p:nvGrpSpPr>
          <p:cNvPr id="2" name="Group 13"/>
          <p:cNvGrpSpPr>
            <a:grpSpLocks/>
          </p:cNvGrpSpPr>
          <p:nvPr/>
        </p:nvGrpSpPr>
        <p:grpSpPr bwMode="auto">
          <a:xfrm>
            <a:off x="1219200" y="1600200"/>
            <a:ext cx="3255963" cy="784225"/>
            <a:chOff x="2667000" y="3429000"/>
            <a:chExt cx="3256020" cy="784830"/>
          </a:xfrm>
        </p:grpSpPr>
        <p:sp>
          <p:nvSpPr>
            <p:cNvPr id="10" name="TextBox 9"/>
            <p:cNvSpPr txBox="1"/>
            <p:nvPr/>
          </p:nvSpPr>
          <p:spPr>
            <a:xfrm>
              <a:off x="2667000" y="3429000"/>
              <a:ext cx="3256020" cy="784830"/>
            </a:xfrm>
            <a:prstGeom prst="rect">
              <a:avLst/>
            </a:prstGeom>
            <a:noFill/>
          </p:spPr>
          <p:txBody>
            <a:bodyPr wrap="none">
              <a:spAutoFit/>
            </a:bodyPr>
            <a:lstStyle/>
            <a:p>
              <a:pPr>
                <a:lnSpc>
                  <a:spcPts val="1800"/>
                </a:lnSpc>
                <a:defRPr/>
              </a:pPr>
              <a:r>
                <a:rPr lang="en-US" sz="2400" b="1" kern="0" dirty="0">
                  <a:solidFill>
                    <a:srgbClr val="FFFF00"/>
                  </a:solidFill>
                  <a:latin typeface="Arial"/>
                </a:rPr>
                <a:t>           x</a:t>
              </a:r>
              <a:r>
                <a:rPr lang="en-US" sz="2400" b="1" kern="0" baseline="-25000" dirty="0">
                  <a:solidFill>
                    <a:srgbClr val="FFFF00"/>
                  </a:solidFill>
                  <a:latin typeface="Arial"/>
                </a:rPr>
                <a:t>1</a:t>
              </a:r>
              <a:r>
                <a:rPr lang="en-US" sz="2400" b="1" kern="0" dirty="0">
                  <a:solidFill>
                    <a:srgbClr val="FFFF00"/>
                  </a:solidFill>
                  <a:latin typeface="Arial"/>
                </a:rPr>
                <a:t> – x</a:t>
              </a:r>
              <a:r>
                <a:rPr lang="en-US" sz="2400" b="1" kern="0" baseline="-25000" dirty="0">
                  <a:solidFill>
                    <a:srgbClr val="FFFF00"/>
                  </a:solidFill>
                  <a:latin typeface="Arial"/>
                </a:rPr>
                <a:t>2</a:t>
              </a:r>
              <a:r>
                <a:rPr lang="en-US" sz="2400" b="1" kern="0" dirty="0">
                  <a:solidFill>
                    <a:srgbClr val="FFFF00"/>
                  </a:solidFill>
                  <a:latin typeface="Arial"/>
                </a:rPr>
                <a:t> - 0</a:t>
              </a:r>
            </a:p>
            <a:p>
              <a:pPr>
                <a:lnSpc>
                  <a:spcPts val="1800"/>
                </a:lnSpc>
                <a:defRPr/>
              </a:pPr>
              <a:r>
                <a:rPr lang="en-US" sz="2400" b="1" kern="0" dirty="0">
                  <a:solidFill>
                    <a:srgbClr val="FFFF00"/>
                  </a:solidFill>
                  <a:latin typeface="Arial"/>
                </a:rPr>
                <a:t>t</a:t>
              </a:r>
              <a:r>
                <a:rPr lang="en-US" sz="2400" b="1" kern="0" baseline="-25000" dirty="0">
                  <a:solidFill>
                    <a:srgbClr val="FFFF00"/>
                  </a:solidFill>
                  <a:latin typeface="Arial"/>
                </a:rPr>
                <a:t>0</a:t>
              </a:r>
              <a:r>
                <a:rPr lang="en-US" sz="2400" b="1" kern="0" dirty="0">
                  <a:solidFill>
                    <a:srgbClr val="FFFF00"/>
                  </a:solidFill>
                  <a:latin typeface="Arial"/>
                </a:rPr>
                <a:t> = ------------------------</a:t>
              </a:r>
            </a:p>
            <a:p>
              <a:pPr>
                <a:lnSpc>
                  <a:spcPts val="1800"/>
                </a:lnSpc>
                <a:defRPr/>
              </a:pPr>
              <a:r>
                <a:rPr lang="en-US" sz="2400" b="1" kern="0" dirty="0">
                  <a:solidFill>
                    <a:srgbClr val="FFFF00"/>
                  </a:solidFill>
                  <a:latin typeface="Arial"/>
                </a:rPr>
                <a:t>       </a:t>
              </a:r>
              <a:r>
                <a:rPr lang="en-US" sz="2400" b="1" kern="0" dirty="0">
                  <a:solidFill>
                    <a:srgbClr val="FFFF00"/>
                  </a:solidFill>
                  <a:latin typeface="Arial"/>
                  <a:sym typeface="Symbol"/>
                </a:rPr>
                <a:t></a:t>
              </a:r>
              <a:r>
                <a:rPr lang="en-US" sz="2400" b="1" kern="0" dirty="0">
                  <a:solidFill>
                    <a:srgbClr val="FFFF00"/>
                  </a:solidFill>
                  <a:latin typeface="Arial"/>
                </a:rPr>
                <a:t>(s²</a:t>
              </a:r>
              <a:r>
                <a:rPr lang="en-US" sz="2400" b="1" kern="0" baseline="-25000" dirty="0">
                  <a:solidFill>
                    <a:srgbClr val="FFFF00"/>
                  </a:solidFill>
                  <a:latin typeface="Arial"/>
                </a:rPr>
                <a:t>1</a:t>
              </a:r>
              <a:r>
                <a:rPr lang="en-US" sz="2400" b="1" kern="0" dirty="0">
                  <a:solidFill>
                    <a:srgbClr val="FFFF00"/>
                  </a:solidFill>
                  <a:latin typeface="Arial"/>
                </a:rPr>
                <a:t>/n</a:t>
              </a:r>
              <a:r>
                <a:rPr lang="en-US" sz="2400" b="1" kern="0" baseline="-25000" dirty="0">
                  <a:solidFill>
                    <a:srgbClr val="FFFF00"/>
                  </a:solidFill>
                  <a:latin typeface="Arial"/>
                </a:rPr>
                <a:t>1</a:t>
              </a:r>
              <a:r>
                <a:rPr lang="en-US" sz="2400" b="1" kern="0" dirty="0">
                  <a:solidFill>
                    <a:srgbClr val="FFFF00"/>
                  </a:solidFill>
                  <a:latin typeface="Arial"/>
                </a:rPr>
                <a:t>) + (s²</a:t>
              </a:r>
              <a:r>
                <a:rPr lang="en-US" sz="2400" b="1" kern="0" baseline="-25000" dirty="0">
                  <a:solidFill>
                    <a:srgbClr val="FFFF00"/>
                  </a:solidFill>
                  <a:latin typeface="Arial"/>
                </a:rPr>
                <a:t>2</a:t>
              </a:r>
              <a:r>
                <a:rPr lang="en-US" sz="2400" b="1" kern="0" dirty="0">
                  <a:solidFill>
                    <a:srgbClr val="FFFF00"/>
                  </a:solidFill>
                  <a:latin typeface="Arial"/>
                </a:rPr>
                <a:t>/n</a:t>
              </a:r>
              <a:r>
                <a:rPr lang="en-US" sz="2400" b="1" kern="0" baseline="-25000" dirty="0">
                  <a:solidFill>
                    <a:srgbClr val="FFFF00"/>
                  </a:solidFill>
                  <a:latin typeface="Arial"/>
                </a:rPr>
                <a:t>2</a:t>
              </a:r>
              <a:r>
                <a:rPr lang="en-US" sz="2400" b="1" kern="0" dirty="0">
                  <a:solidFill>
                    <a:srgbClr val="FFFF00"/>
                  </a:solidFill>
                  <a:latin typeface="Arial"/>
                </a:rPr>
                <a:t>)</a:t>
              </a:r>
            </a:p>
          </p:txBody>
        </p:sp>
        <p:cxnSp>
          <p:nvCxnSpPr>
            <p:cNvPr id="33801" name="Straight Connector 11"/>
            <p:cNvCxnSpPr>
              <a:cxnSpLocks noChangeShapeType="1"/>
            </p:cNvCxnSpPr>
            <p:nvPr/>
          </p:nvCxnSpPr>
          <p:spPr bwMode="auto">
            <a:xfrm>
              <a:off x="3690942" y="3429000"/>
              <a:ext cx="152400" cy="1588"/>
            </a:xfrm>
            <a:prstGeom prst="line">
              <a:avLst/>
            </a:prstGeom>
            <a:noFill/>
            <a:ln w="9525" algn="ctr">
              <a:solidFill>
                <a:srgbClr val="FFFF00"/>
              </a:solidFill>
              <a:round/>
              <a:headEnd/>
              <a:tailEnd/>
            </a:ln>
            <a:extLst>
              <a:ext uri="{909E8E84-426E-40DD-AFC4-6F175D3DCCD1}">
                <a14:hiddenFill xmlns:a14="http://schemas.microsoft.com/office/drawing/2010/main">
                  <a:noFill/>
                </a14:hiddenFill>
              </a:ext>
            </a:extLst>
          </p:spPr>
        </p:cxnSp>
        <p:cxnSp>
          <p:nvCxnSpPr>
            <p:cNvPr id="33802" name="Straight Connector 12"/>
            <p:cNvCxnSpPr>
              <a:cxnSpLocks noChangeShapeType="1"/>
            </p:cNvCxnSpPr>
            <p:nvPr/>
          </p:nvCxnSpPr>
          <p:spPr bwMode="auto">
            <a:xfrm>
              <a:off x="4310058" y="3429000"/>
              <a:ext cx="152400" cy="1588"/>
            </a:xfrm>
            <a:prstGeom prst="line">
              <a:avLst/>
            </a:prstGeom>
            <a:noFill/>
            <a:ln w="9525" algn="ctr">
              <a:solidFill>
                <a:srgbClr val="FFFF00"/>
              </a:solidFill>
              <a:round/>
              <a:headEnd/>
              <a:tailEnd/>
            </a:ln>
            <a:extLst>
              <a:ext uri="{909E8E84-426E-40DD-AFC4-6F175D3DCCD1}">
                <a14:hiddenFill xmlns:a14="http://schemas.microsoft.com/office/drawing/2010/main">
                  <a:noFill/>
                </a14:hiddenFill>
              </a:ext>
            </a:extLst>
          </p:spPr>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ox(in)">
                                      <p:cBhvr>
                                        <p:cTn id="17" dur="500"/>
                                        <p:tgtEl>
                                          <p:spTgt spid="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additive="base">
                                        <p:cTn id="22" dur="500" fill="hold"/>
                                        <p:tgtEl>
                                          <p:spTgt spid="8"/>
                                        </p:tgtEl>
                                        <p:attrNameLst>
                                          <p:attrName>ppt_x</p:attrName>
                                        </p:attrNameLst>
                                      </p:cBhvr>
                                      <p:tavLst>
                                        <p:tav tm="0">
                                          <p:val>
                                            <p:strVal val="#ppt_x"/>
                                          </p:val>
                                        </p:tav>
                                        <p:tav tm="100000">
                                          <p:val>
                                            <p:strVal val="#ppt_x"/>
                                          </p:val>
                                        </p:tav>
                                      </p:tavLst>
                                    </p:anim>
                                    <p:anim calcmode="lin" valueType="num">
                                      <p:cBhvr additive="base">
                                        <p:cTn id="2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457200" y="76200"/>
            <a:ext cx="8229600" cy="868363"/>
          </a:xfrm>
        </p:spPr>
        <p:txBody>
          <a:bodyPr/>
          <a:lstStyle/>
          <a:p>
            <a:r>
              <a:rPr lang="en-US" altLang="en-US" sz="3600" b="1" smtClean="0"/>
              <a:t>Example 2b</a:t>
            </a:r>
          </a:p>
        </p:txBody>
      </p:sp>
      <p:sp>
        <p:nvSpPr>
          <p:cNvPr id="34819" name="Content Placeholder 2"/>
          <p:cNvSpPr>
            <a:spLocks noGrp="1"/>
          </p:cNvSpPr>
          <p:nvPr>
            <p:ph idx="1"/>
          </p:nvPr>
        </p:nvSpPr>
        <p:spPr>
          <a:xfrm>
            <a:off x="76200" y="1066800"/>
            <a:ext cx="8229600" cy="1066800"/>
          </a:xfrm>
        </p:spPr>
        <p:txBody>
          <a:bodyPr/>
          <a:lstStyle/>
          <a:p>
            <a:r>
              <a:rPr lang="en-US" altLang="en-US" sz="2400" b="1" smtClean="0"/>
              <a:t>Confidence Interval:   PE ± MOE</a:t>
            </a:r>
            <a:endParaRPr lang="en-US" altLang="en-US" sz="2400" b="1" baseline="-25000" smtClean="0"/>
          </a:p>
        </p:txBody>
      </p:sp>
      <p:sp>
        <p:nvSpPr>
          <p:cNvPr id="6" name="TextBox 5"/>
          <p:cNvSpPr txBox="1"/>
          <p:nvPr/>
        </p:nvSpPr>
        <p:spPr>
          <a:xfrm>
            <a:off x="2438400" y="4648200"/>
            <a:ext cx="4191000" cy="461963"/>
          </a:xfrm>
          <a:prstGeom prst="rect">
            <a:avLst/>
          </a:prstGeom>
          <a:noFill/>
        </p:spPr>
        <p:txBody>
          <a:bodyPr>
            <a:spAutoFit/>
          </a:bodyPr>
          <a:lstStyle/>
          <a:p>
            <a:pPr marL="342900" indent="-342900">
              <a:spcBef>
                <a:spcPct val="20000"/>
              </a:spcBef>
              <a:defRPr/>
            </a:pPr>
            <a:r>
              <a:rPr lang="en-US" sz="2400" b="1" dirty="0">
                <a:solidFill>
                  <a:srgbClr val="FFFF00"/>
                </a:solidFill>
              </a:rPr>
              <a:t>[ -1.5986, 5.7986] by hand</a:t>
            </a:r>
            <a:endParaRPr lang="en-US" sz="2400" b="1" kern="0" dirty="0">
              <a:solidFill>
                <a:srgbClr val="FFFF00"/>
              </a:solidFill>
              <a:latin typeface="Arial"/>
            </a:endParaRPr>
          </a:p>
        </p:txBody>
      </p:sp>
      <p:sp>
        <p:nvSpPr>
          <p:cNvPr id="34821" name="Line 7"/>
          <p:cNvSpPr>
            <a:spLocks noChangeShapeType="1"/>
          </p:cNvSpPr>
          <p:nvPr/>
        </p:nvSpPr>
        <p:spPr bwMode="auto">
          <a:xfrm>
            <a:off x="2006600" y="2006600"/>
            <a:ext cx="11271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 name="Text Box 8"/>
          <p:cNvSpPr txBox="1">
            <a:spLocks noChangeArrowheads="1"/>
          </p:cNvSpPr>
          <p:nvPr/>
        </p:nvSpPr>
        <p:spPr bwMode="auto">
          <a:xfrm>
            <a:off x="1797050" y="1836738"/>
            <a:ext cx="2228850" cy="461962"/>
          </a:xfrm>
          <a:prstGeom prst="rect">
            <a:avLst/>
          </a:prstGeom>
          <a:noFill/>
          <a:ln w="9525">
            <a:noFill/>
            <a:miter lim="800000"/>
            <a:headEnd/>
            <a:tailEnd/>
          </a:ln>
          <a:effectLst/>
        </p:spPr>
        <p:txBody>
          <a:bodyPr wrap="none">
            <a:spAutoFit/>
          </a:bodyPr>
          <a:lstStyle/>
          <a:p>
            <a:pPr eaLnBrk="1" hangingPunct="1">
              <a:defRPr/>
            </a:pPr>
            <a:r>
              <a:rPr lang="en-US" sz="2400" b="1" dirty="0">
                <a:solidFill>
                  <a:schemeClr val="accent1">
                    <a:lumMod val="20000"/>
                    <a:lumOff val="80000"/>
                  </a:schemeClr>
                </a:solidFill>
                <a:latin typeface="Times New Roman" pitchFamily="18" charset="0"/>
              </a:rPr>
              <a:t>(x</a:t>
            </a:r>
            <a:r>
              <a:rPr lang="en-US" sz="2400" b="1" baseline="-25000" dirty="0">
                <a:solidFill>
                  <a:schemeClr val="accent1">
                    <a:lumMod val="20000"/>
                    <a:lumOff val="80000"/>
                  </a:schemeClr>
                </a:solidFill>
                <a:latin typeface="Times New Roman" pitchFamily="18" charset="0"/>
              </a:rPr>
              <a:t>1</a:t>
            </a:r>
            <a:r>
              <a:rPr lang="en-US" sz="2400" b="1" dirty="0">
                <a:solidFill>
                  <a:schemeClr val="accent1">
                    <a:lumMod val="20000"/>
                    <a:lumOff val="80000"/>
                  </a:schemeClr>
                </a:solidFill>
                <a:latin typeface="Times New Roman" pitchFamily="18" charset="0"/>
              </a:rPr>
              <a:t> – x</a:t>
            </a:r>
            <a:r>
              <a:rPr lang="en-US" sz="2400" b="1" baseline="-25000" dirty="0">
                <a:solidFill>
                  <a:schemeClr val="accent1">
                    <a:lumMod val="20000"/>
                    <a:lumOff val="80000"/>
                  </a:schemeClr>
                </a:solidFill>
                <a:latin typeface="Times New Roman" pitchFamily="18" charset="0"/>
              </a:rPr>
              <a:t>2</a:t>
            </a:r>
            <a:r>
              <a:rPr lang="en-US" sz="2400" b="1" dirty="0">
                <a:solidFill>
                  <a:schemeClr val="accent1">
                    <a:lumMod val="20000"/>
                    <a:lumOff val="80000"/>
                  </a:schemeClr>
                </a:solidFill>
                <a:latin typeface="Times New Roman" pitchFamily="18" charset="0"/>
              </a:rPr>
              <a:t>)  </a:t>
            </a:r>
            <a:r>
              <a:rPr lang="en-US" sz="2400" b="1" dirty="0">
                <a:latin typeface="Times New Roman" pitchFamily="18" charset="0"/>
              </a:rPr>
              <a:t>± </a:t>
            </a:r>
            <a:r>
              <a:rPr lang="en-US" sz="2400" b="1" dirty="0">
                <a:solidFill>
                  <a:srgbClr val="FFFF00"/>
                </a:solidFill>
                <a:latin typeface="Times New Roman" pitchFamily="18" charset="0"/>
              </a:rPr>
              <a:t>t</a:t>
            </a:r>
            <a:r>
              <a:rPr lang="el-GR" sz="2400" b="1" baseline="-25000" dirty="0">
                <a:solidFill>
                  <a:srgbClr val="FFFF00"/>
                </a:solidFill>
                <a:latin typeface="Times New Roman" pitchFamily="18" charset="0"/>
                <a:cs typeface="Arial" charset="0"/>
              </a:rPr>
              <a:t>α</a:t>
            </a:r>
            <a:r>
              <a:rPr lang="en-US" sz="2400" b="1" baseline="-25000" dirty="0">
                <a:solidFill>
                  <a:srgbClr val="FFFF00"/>
                </a:solidFill>
                <a:latin typeface="Times New Roman" pitchFamily="18" charset="0"/>
                <a:cs typeface="Arial" charset="0"/>
              </a:rPr>
              <a:t>/2</a:t>
            </a:r>
            <a:r>
              <a:rPr lang="en-US" sz="2400" b="1" dirty="0">
                <a:solidFill>
                  <a:srgbClr val="FFFF00"/>
                </a:solidFill>
                <a:latin typeface="Times New Roman" pitchFamily="18" charset="0"/>
                <a:cs typeface="Arial" charset="0"/>
              </a:rPr>
              <a:t> · </a:t>
            </a:r>
            <a:endParaRPr lang="en-US" sz="2400" b="1" dirty="0">
              <a:solidFill>
                <a:srgbClr val="FFFF00"/>
              </a:solidFill>
              <a:latin typeface="Times New Roman" pitchFamily="18" charset="0"/>
              <a:cs typeface="Times New Roman" pitchFamily="18" charset="0"/>
            </a:endParaRPr>
          </a:p>
        </p:txBody>
      </p:sp>
      <p:sp>
        <p:nvSpPr>
          <p:cNvPr id="34823" name="Freeform 9"/>
          <p:cNvSpPr>
            <a:spLocks/>
          </p:cNvSpPr>
          <p:nvPr/>
        </p:nvSpPr>
        <p:spPr bwMode="auto">
          <a:xfrm>
            <a:off x="3657600" y="1776413"/>
            <a:ext cx="1690688" cy="693737"/>
          </a:xfrm>
          <a:custGeom>
            <a:avLst/>
            <a:gdLst>
              <a:gd name="T0" fmla="*/ 0 w 507"/>
              <a:gd name="T1" fmla="*/ 2147483647 h 198"/>
              <a:gd name="T2" fmla="*/ 2147483647 w 507"/>
              <a:gd name="T3" fmla="*/ 2147483647 h 198"/>
              <a:gd name="T4" fmla="*/ 2147483647 w 507"/>
              <a:gd name="T5" fmla="*/ 0 h 198"/>
              <a:gd name="T6" fmla="*/ 2147483647 w 507"/>
              <a:gd name="T7" fmla="*/ 0 h 198"/>
              <a:gd name="T8" fmla="*/ 0 60000 65536"/>
              <a:gd name="T9" fmla="*/ 0 60000 65536"/>
              <a:gd name="T10" fmla="*/ 0 60000 65536"/>
              <a:gd name="T11" fmla="*/ 0 60000 65536"/>
              <a:gd name="T12" fmla="*/ 0 w 507"/>
              <a:gd name="T13" fmla="*/ 0 h 198"/>
              <a:gd name="T14" fmla="*/ 507 w 507"/>
              <a:gd name="T15" fmla="*/ 198 h 198"/>
            </a:gdLst>
            <a:ahLst/>
            <a:cxnLst>
              <a:cxn ang="T8">
                <a:pos x="T0" y="T1"/>
              </a:cxn>
              <a:cxn ang="T9">
                <a:pos x="T2" y="T3"/>
              </a:cxn>
              <a:cxn ang="T10">
                <a:pos x="T4" y="T5"/>
              </a:cxn>
              <a:cxn ang="T11">
                <a:pos x="T6" y="T7"/>
              </a:cxn>
            </a:cxnLst>
            <a:rect l="T12" t="T13" r="T14" b="T15"/>
            <a:pathLst>
              <a:path w="507" h="198">
                <a:moveTo>
                  <a:pt x="0" y="119"/>
                </a:moveTo>
                <a:lnTo>
                  <a:pt x="33" y="198"/>
                </a:lnTo>
                <a:lnTo>
                  <a:pt x="60" y="0"/>
                </a:lnTo>
                <a:lnTo>
                  <a:pt x="507" y="0"/>
                </a:lnTo>
              </a:path>
            </a:pathLst>
          </a:custGeom>
          <a:noFill/>
          <a:ln w="19050">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4824" name="Rectangle 10"/>
          <p:cNvSpPr>
            <a:spLocks noChangeArrowheads="1"/>
          </p:cNvSpPr>
          <p:nvPr/>
        </p:nvSpPr>
        <p:spPr bwMode="auto">
          <a:xfrm>
            <a:off x="3657600" y="1752600"/>
            <a:ext cx="3168650"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lnSpc>
                <a:spcPct val="80000"/>
              </a:lnSpc>
              <a:spcBef>
                <a:spcPct val="0"/>
              </a:spcBef>
              <a:buFontTx/>
              <a:buNone/>
            </a:pPr>
            <a:r>
              <a:rPr lang="en-US" altLang="en-US" sz="2400" b="1">
                <a:solidFill>
                  <a:srgbClr val="FFFF00"/>
                </a:solidFill>
                <a:latin typeface="Times New Roman" pitchFamily="18" charset="0"/>
              </a:rPr>
              <a:t>   s</a:t>
            </a:r>
            <a:r>
              <a:rPr lang="en-US" altLang="en-US" sz="2400" b="1" baseline="-25000">
                <a:solidFill>
                  <a:srgbClr val="FFFF00"/>
                </a:solidFill>
                <a:latin typeface="Times New Roman" pitchFamily="18" charset="0"/>
              </a:rPr>
              <a:t>1</a:t>
            </a:r>
            <a:r>
              <a:rPr lang="en-US" altLang="en-US" sz="2400" b="1" baseline="30000">
                <a:solidFill>
                  <a:srgbClr val="FFFF00"/>
                </a:solidFill>
                <a:latin typeface="Times New Roman" pitchFamily="18" charset="0"/>
              </a:rPr>
              <a:t>2</a:t>
            </a:r>
            <a:r>
              <a:rPr lang="en-US" altLang="en-US" sz="2400" b="1">
                <a:solidFill>
                  <a:srgbClr val="FFFF00"/>
                </a:solidFill>
                <a:latin typeface="Times New Roman" pitchFamily="18" charset="0"/>
              </a:rPr>
              <a:t>        s</a:t>
            </a:r>
            <a:r>
              <a:rPr lang="en-US" altLang="en-US" sz="2400" b="1" baseline="-25000">
                <a:solidFill>
                  <a:srgbClr val="FFFF00"/>
                </a:solidFill>
                <a:latin typeface="Times New Roman" pitchFamily="18" charset="0"/>
              </a:rPr>
              <a:t>2</a:t>
            </a:r>
            <a:r>
              <a:rPr lang="en-US" altLang="en-US" sz="2400" b="1" baseline="30000">
                <a:solidFill>
                  <a:srgbClr val="FFFF00"/>
                </a:solidFill>
                <a:latin typeface="Times New Roman" pitchFamily="18" charset="0"/>
              </a:rPr>
              <a:t>2</a:t>
            </a:r>
            <a:br>
              <a:rPr lang="en-US" altLang="en-US" sz="2400" b="1" baseline="30000">
                <a:solidFill>
                  <a:srgbClr val="FFFF00"/>
                </a:solidFill>
                <a:latin typeface="Times New Roman" pitchFamily="18" charset="0"/>
              </a:rPr>
            </a:br>
            <a:r>
              <a:rPr lang="en-US" altLang="en-US" sz="2400" b="1">
                <a:solidFill>
                  <a:srgbClr val="FFFF00"/>
                </a:solidFill>
                <a:latin typeface="Times New Roman" pitchFamily="18" charset="0"/>
              </a:rPr>
              <a:t> -----   +  -----</a:t>
            </a:r>
          </a:p>
          <a:p>
            <a:pPr eaLnBrk="1" hangingPunct="1">
              <a:lnSpc>
                <a:spcPct val="80000"/>
              </a:lnSpc>
              <a:spcBef>
                <a:spcPct val="0"/>
              </a:spcBef>
              <a:buFontTx/>
              <a:buNone/>
            </a:pPr>
            <a:r>
              <a:rPr lang="en-US" altLang="en-US" sz="2400" b="1">
                <a:solidFill>
                  <a:srgbClr val="FFFF00"/>
                </a:solidFill>
                <a:latin typeface="Times New Roman" pitchFamily="18" charset="0"/>
              </a:rPr>
              <a:t>   n</a:t>
            </a:r>
            <a:r>
              <a:rPr lang="en-US" altLang="en-US" sz="2400" b="1" baseline="-25000">
                <a:solidFill>
                  <a:srgbClr val="FFFF00"/>
                </a:solidFill>
                <a:latin typeface="Times New Roman" pitchFamily="18" charset="0"/>
              </a:rPr>
              <a:t>1</a:t>
            </a:r>
            <a:r>
              <a:rPr lang="en-US" altLang="en-US" sz="2400" b="1">
                <a:solidFill>
                  <a:srgbClr val="FFFF00"/>
                </a:solidFill>
                <a:latin typeface="Times New Roman" pitchFamily="18" charset="0"/>
              </a:rPr>
              <a:t>         n</a:t>
            </a:r>
            <a:r>
              <a:rPr lang="en-US" altLang="en-US" sz="2400" b="1" baseline="-25000">
                <a:solidFill>
                  <a:srgbClr val="FFFF00"/>
                </a:solidFill>
                <a:latin typeface="Times New Roman" pitchFamily="18" charset="0"/>
              </a:rPr>
              <a:t>2</a:t>
            </a:r>
          </a:p>
        </p:txBody>
      </p:sp>
      <p:sp>
        <p:nvSpPr>
          <p:cNvPr id="34825" name="Line 11"/>
          <p:cNvSpPr>
            <a:spLocks noChangeShapeType="1"/>
          </p:cNvSpPr>
          <p:nvPr/>
        </p:nvSpPr>
        <p:spPr bwMode="auto">
          <a:xfrm>
            <a:off x="2522538" y="2006600"/>
            <a:ext cx="1127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 name="TextBox 15"/>
          <p:cNvSpPr txBox="1"/>
          <p:nvPr/>
        </p:nvSpPr>
        <p:spPr>
          <a:xfrm>
            <a:off x="6172200" y="1981200"/>
            <a:ext cx="2819400" cy="400050"/>
          </a:xfrm>
          <a:prstGeom prst="rect">
            <a:avLst/>
          </a:prstGeom>
          <a:noFill/>
        </p:spPr>
        <p:txBody>
          <a:bodyPr>
            <a:spAutoFit/>
          </a:bodyPr>
          <a:lstStyle/>
          <a:p>
            <a:pPr marL="342900" indent="-342900">
              <a:spcBef>
                <a:spcPct val="20000"/>
              </a:spcBef>
              <a:defRPr/>
            </a:pPr>
            <a:r>
              <a:rPr lang="en-US" sz="2000" b="1" dirty="0" err="1">
                <a:solidFill>
                  <a:srgbClr val="FFFF00"/>
                </a:solidFill>
              </a:rPr>
              <a:t>t</a:t>
            </a:r>
            <a:r>
              <a:rPr lang="en-US" sz="2000" b="1" baseline="-25000" dirty="0" err="1">
                <a:solidFill>
                  <a:srgbClr val="FFFF00"/>
                </a:solidFill>
              </a:rPr>
              <a:t>c</a:t>
            </a:r>
            <a:r>
              <a:rPr lang="en-US" sz="2000" b="1" dirty="0">
                <a:solidFill>
                  <a:srgbClr val="FFFF00"/>
                </a:solidFill>
              </a:rPr>
              <a:t>(13-1,0.025) = 2.179</a:t>
            </a:r>
            <a:endParaRPr lang="en-US" sz="2000" b="1" kern="0" dirty="0">
              <a:solidFill>
                <a:srgbClr val="FFFF00"/>
              </a:solidFill>
              <a:latin typeface="Arial"/>
            </a:endParaRPr>
          </a:p>
        </p:txBody>
      </p:sp>
      <p:sp>
        <p:nvSpPr>
          <p:cNvPr id="17" name="TextBox 16"/>
          <p:cNvSpPr txBox="1"/>
          <p:nvPr/>
        </p:nvSpPr>
        <p:spPr>
          <a:xfrm>
            <a:off x="1828800" y="2971800"/>
            <a:ext cx="5410200" cy="1347788"/>
          </a:xfrm>
          <a:prstGeom prst="rect">
            <a:avLst/>
          </a:prstGeom>
          <a:noFill/>
        </p:spPr>
        <p:txBody>
          <a:bodyPr>
            <a:spAutoFit/>
          </a:bodyPr>
          <a:lstStyle/>
          <a:p>
            <a:pPr marL="342900" indent="-342900">
              <a:spcBef>
                <a:spcPct val="20000"/>
              </a:spcBef>
              <a:defRPr/>
            </a:pPr>
            <a:r>
              <a:rPr lang="en-US" sz="2400" b="1" dirty="0">
                <a:solidFill>
                  <a:srgbClr val="FFFF00"/>
                </a:solidFill>
              </a:rPr>
              <a:t>2.1 ± 2.179 </a:t>
            </a:r>
            <a:r>
              <a:rPr lang="en-US" sz="2400" b="1" dirty="0">
                <a:solidFill>
                  <a:srgbClr val="FFFF00"/>
                </a:solidFill>
                <a:sym typeface="Symbol"/>
              </a:rPr>
              <a:t> (20.25/23) + (26.01/13)</a:t>
            </a:r>
          </a:p>
          <a:p>
            <a:pPr marL="342900" indent="-342900">
              <a:spcBef>
                <a:spcPct val="20000"/>
              </a:spcBef>
              <a:defRPr/>
            </a:pPr>
            <a:endParaRPr lang="en-US" sz="2400" b="1" kern="0" dirty="0">
              <a:solidFill>
                <a:srgbClr val="FFFF00"/>
              </a:solidFill>
              <a:latin typeface="Arial"/>
              <a:sym typeface="Symbol"/>
            </a:endParaRPr>
          </a:p>
          <a:p>
            <a:pPr marL="342900" indent="-342900">
              <a:spcBef>
                <a:spcPct val="20000"/>
              </a:spcBef>
              <a:defRPr/>
            </a:pPr>
            <a:r>
              <a:rPr lang="en-US" sz="2400" b="1" dirty="0">
                <a:solidFill>
                  <a:srgbClr val="FFFF00"/>
                </a:solidFill>
              </a:rPr>
              <a:t>2.1 ± 2.179 (1.6974) = 2.1 ± 3.6986</a:t>
            </a:r>
            <a:endParaRPr lang="en-US" sz="2400" b="1" kern="0" dirty="0">
              <a:solidFill>
                <a:srgbClr val="FFFF00"/>
              </a:solidFill>
              <a:latin typeface="Arial"/>
            </a:endParaRPr>
          </a:p>
        </p:txBody>
      </p:sp>
      <p:sp>
        <p:nvSpPr>
          <p:cNvPr id="18" name="TextBox 17"/>
          <p:cNvSpPr txBox="1"/>
          <p:nvPr/>
        </p:nvSpPr>
        <p:spPr>
          <a:xfrm>
            <a:off x="76200" y="5486400"/>
            <a:ext cx="8915400" cy="1274763"/>
          </a:xfrm>
          <a:prstGeom prst="rect">
            <a:avLst/>
          </a:prstGeom>
          <a:noFill/>
        </p:spPr>
        <p:txBody>
          <a:bodyPr>
            <a:spAutoFit/>
          </a:bodyPr>
          <a:lstStyle/>
          <a:p>
            <a:pPr marL="342900" indent="-342900" algn="ctr">
              <a:spcBef>
                <a:spcPct val="20000"/>
              </a:spcBef>
              <a:defRPr/>
            </a:pPr>
            <a:r>
              <a:rPr lang="en-US" sz="2400" b="1" dirty="0">
                <a:solidFill>
                  <a:srgbClr val="FFFF00"/>
                </a:solidFill>
              </a:rPr>
              <a:t>[ -1.4166, 5.6156] by calculator</a:t>
            </a:r>
          </a:p>
          <a:p>
            <a:pPr marL="342900" indent="-342900" algn="ctr">
              <a:spcBef>
                <a:spcPct val="20000"/>
              </a:spcBef>
              <a:defRPr/>
            </a:pPr>
            <a:r>
              <a:rPr lang="en-US" sz="2400" b="1" kern="0" dirty="0">
                <a:solidFill>
                  <a:srgbClr val="FFFF00"/>
                </a:solidFill>
                <a:latin typeface="Arial"/>
              </a:rPr>
              <a:t>It uses a different way to calculate the degrees of freedom (as shown on pg 792)</a:t>
            </a:r>
          </a:p>
        </p:txBody>
      </p:sp>
      <p:cxnSp>
        <p:nvCxnSpPr>
          <p:cNvPr id="34829" name="Straight Connector 19"/>
          <p:cNvCxnSpPr>
            <a:cxnSpLocks noChangeShapeType="1"/>
          </p:cNvCxnSpPr>
          <p:nvPr/>
        </p:nvCxnSpPr>
        <p:spPr bwMode="auto">
          <a:xfrm>
            <a:off x="3657600" y="3022600"/>
            <a:ext cx="3200400" cy="1588"/>
          </a:xfrm>
          <a:prstGeom prst="line">
            <a:avLst/>
          </a:prstGeom>
          <a:noFill/>
          <a:ln w="9525" algn="ctr">
            <a:solidFill>
              <a:srgbClr val="FFFF00"/>
            </a:solidFill>
            <a:round/>
            <a:headEnd/>
            <a:tailEnd/>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ox(in)">
                                      <p:cBhvr>
                                        <p:cTn id="7" dur="500"/>
                                        <p:tgtEl>
                                          <p:spTgt spid="1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left)">
                                      <p:cBhvr>
                                        <p:cTn id="12" dur="500"/>
                                        <p:tgtEl>
                                          <p:spTgt spid="1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left)">
                                      <p:cBhvr>
                                        <p:cTn id="17" dur="500"/>
                                        <p:tgtEl>
                                          <p:spTgt spid="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wipe(left)">
                                      <p:cBhvr>
                                        <p:cTn id="2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6" grpId="0"/>
      <p:bldP spid="17" grpId="0"/>
      <p:bldP spid="18"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104775" y="42863"/>
            <a:ext cx="8915400" cy="868362"/>
          </a:xfrm>
        </p:spPr>
        <p:txBody>
          <a:bodyPr/>
          <a:lstStyle/>
          <a:p>
            <a:r>
              <a:rPr lang="en-US" altLang="en-US" sz="3600" b="1" smtClean="0">
                <a:solidFill>
                  <a:schemeClr val="tx1"/>
                </a:solidFill>
              </a:rPr>
              <a:t>Using Two-Sample </a:t>
            </a:r>
            <a:r>
              <a:rPr lang="en-US" altLang="en-US" sz="3600" b="1" i="1" smtClean="0">
                <a:solidFill>
                  <a:schemeClr val="tx1"/>
                </a:solidFill>
              </a:rPr>
              <a:t>t</a:t>
            </a:r>
            <a:r>
              <a:rPr lang="en-US" altLang="en-US" sz="3600" b="1" smtClean="0">
                <a:solidFill>
                  <a:schemeClr val="tx1"/>
                </a:solidFill>
              </a:rPr>
              <a:t> Procedures Wisely</a:t>
            </a:r>
            <a:endParaRPr lang="en-US" altLang="en-US" sz="3600" smtClean="0">
              <a:solidFill>
                <a:schemeClr val="tx1"/>
              </a:solidFill>
            </a:endParaRPr>
          </a:p>
        </p:txBody>
      </p:sp>
      <p:sp>
        <p:nvSpPr>
          <p:cNvPr id="3" name="Content Placeholder 2"/>
          <p:cNvSpPr>
            <a:spLocks noGrp="1"/>
          </p:cNvSpPr>
          <p:nvPr>
            <p:ph idx="1"/>
          </p:nvPr>
        </p:nvSpPr>
        <p:spPr>
          <a:xfrm>
            <a:off x="246063" y="947738"/>
            <a:ext cx="8610600" cy="2057400"/>
          </a:xfrm>
        </p:spPr>
        <p:txBody>
          <a:bodyPr/>
          <a:lstStyle/>
          <a:p>
            <a:pPr marL="0" indent="0">
              <a:buFontTx/>
              <a:buNone/>
              <a:defRPr/>
            </a:pPr>
            <a:r>
              <a:rPr lang="en-US" sz="2000" b="1" dirty="0" smtClean="0"/>
              <a:t>The two-sample </a:t>
            </a:r>
            <a:r>
              <a:rPr lang="en-US" sz="2000" b="1" i="1" dirty="0" smtClean="0"/>
              <a:t>t </a:t>
            </a:r>
            <a:r>
              <a:rPr lang="en-US" sz="2000" b="1" dirty="0" smtClean="0"/>
              <a:t>procedures are more robust against non-Normality than the one-sample </a:t>
            </a:r>
            <a:r>
              <a:rPr lang="en-US" sz="2000" b="1" i="1" dirty="0" smtClean="0"/>
              <a:t>t </a:t>
            </a:r>
            <a:r>
              <a:rPr lang="en-US" sz="2000" b="1" dirty="0" smtClean="0"/>
              <a:t>methods. When the sizes of the two samples are equal and the two populations being compared have distributions with similar shapes, probability values from the </a:t>
            </a:r>
            <a:r>
              <a:rPr lang="en-US" sz="2000" b="1" i="1" dirty="0" smtClean="0"/>
              <a:t>t </a:t>
            </a:r>
            <a:r>
              <a:rPr lang="en-US" sz="2000" b="1" dirty="0" smtClean="0"/>
              <a:t>table are quite accurate for a broad range of distributions when the sample sizes are as small as </a:t>
            </a:r>
            <a:r>
              <a:rPr lang="en-US" sz="2000" b="1" i="1" dirty="0" smtClean="0"/>
              <a:t>n</a:t>
            </a:r>
            <a:r>
              <a:rPr lang="en-US" sz="2000" b="1" i="1" baseline="-25000" dirty="0" smtClean="0"/>
              <a:t>1</a:t>
            </a:r>
            <a:r>
              <a:rPr lang="en-US" sz="2000" b="1" i="1" dirty="0" smtClean="0"/>
              <a:t> </a:t>
            </a:r>
            <a:r>
              <a:rPr lang="en-US" sz="2000" b="1" dirty="0" smtClean="0"/>
              <a:t>= </a:t>
            </a:r>
            <a:r>
              <a:rPr lang="en-US" sz="2000" b="1" i="1" dirty="0" smtClean="0"/>
              <a:t>n</a:t>
            </a:r>
            <a:r>
              <a:rPr lang="en-US" sz="2000" b="1" i="1" baseline="-25000" dirty="0" smtClean="0"/>
              <a:t>2</a:t>
            </a:r>
            <a:r>
              <a:rPr lang="en-US" sz="2000" b="1" i="1" dirty="0" smtClean="0"/>
              <a:t> </a:t>
            </a:r>
            <a:r>
              <a:rPr lang="en-US" sz="2000" b="1" dirty="0" smtClean="0"/>
              <a:t>= 5.</a:t>
            </a:r>
          </a:p>
          <a:p>
            <a:pPr>
              <a:defRPr/>
            </a:pPr>
            <a:endParaRPr lang="en-US" sz="2000" b="1" dirty="0"/>
          </a:p>
        </p:txBody>
      </p:sp>
      <p:grpSp>
        <p:nvGrpSpPr>
          <p:cNvPr id="2" name="Group 20"/>
          <p:cNvGrpSpPr>
            <a:grpSpLocks/>
          </p:cNvGrpSpPr>
          <p:nvPr/>
        </p:nvGrpSpPr>
        <p:grpSpPr bwMode="auto">
          <a:xfrm>
            <a:off x="533400" y="3122613"/>
            <a:ext cx="8077200" cy="3430587"/>
            <a:chOff x="521607" y="2594208"/>
            <a:chExt cx="8077199" cy="3430671"/>
          </a:xfrm>
        </p:grpSpPr>
        <p:sp>
          <p:nvSpPr>
            <p:cNvPr id="5" name="TextBox 4"/>
            <p:cNvSpPr txBox="1"/>
            <p:nvPr/>
          </p:nvSpPr>
          <p:spPr bwMode="auto">
            <a:xfrm>
              <a:off x="521607" y="2854564"/>
              <a:ext cx="8077199" cy="3170315"/>
            </a:xfrm>
            <a:prstGeom prst="rect">
              <a:avLst/>
            </a:prstGeom>
            <a:solidFill>
              <a:srgbClr val="FAEDB8"/>
            </a:solidFill>
          </p:spPr>
          <p:style>
            <a:lnRef idx="1">
              <a:schemeClr val="accent5"/>
            </a:lnRef>
            <a:fillRef idx="2">
              <a:schemeClr val="accent5"/>
            </a:fillRef>
            <a:effectRef idx="1">
              <a:schemeClr val="accent5"/>
            </a:effectRef>
            <a:fontRef idx="minor">
              <a:schemeClr val="dk1"/>
            </a:fontRef>
          </p:style>
          <p:txBody>
            <a:bodyPr>
              <a:spAutoFit/>
            </a:bodyPr>
            <a:lstStyle/>
            <a:p>
              <a:pPr>
                <a:buFont typeface="Arial" charset="0"/>
                <a:buChar char="•"/>
                <a:defRPr/>
              </a:pPr>
              <a:endParaRPr lang="en-US" i="1" dirty="0">
                <a:solidFill>
                  <a:srgbClr val="000000"/>
                </a:solidFill>
                <a:ea typeface="ＭＳ Ｐゴシック" charset="-128"/>
              </a:endParaRPr>
            </a:p>
            <a:p>
              <a:pPr>
                <a:buFont typeface="Arial" charset="0"/>
                <a:buChar char="•"/>
                <a:defRPr/>
              </a:pPr>
              <a:r>
                <a:rPr lang="en-US" b="1" i="1" dirty="0">
                  <a:solidFill>
                    <a:srgbClr val="000000"/>
                  </a:solidFill>
                  <a:ea typeface="ＭＳ Ｐゴシック" charset="-128"/>
                </a:rPr>
                <a:t>Sample size less than 15: </a:t>
              </a:r>
              <a:r>
                <a:rPr lang="en-US" dirty="0">
                  <a:solidFill>
                    <a:srgbClr val="000000"/>
                  </a:solidFill>
                  <a:ea typeface="ＭＳ Ｐゴシック" charset="-128"/>
                </a:rPr>
                <a:t>Use two-sample </a:t>
              </a:r>
              <a:r>
                <a:rPr lang="en-US" i="1" dirty="0">
                  <a:solidFill>
                    <a:srgbClr val="000000"/>
                  </a:solidFill>
                  <a:ea typeface="ＭＳ Ｐゴシック" charset="-128"/>
                </a:rPr>
                <a:t>t </a:t>
              </a:r>
              <a:r>
                <a:rPr lang="en-US" dirty="0">
                  <a:solidFill>
                    <a:srgbClr val="000000"/>
                  </a:solidFill>
                  <a:ea typeface="ＭＳ Ｐゴシック" charset="-128"/>
                </a:rPr>
                <a:t>procedures if the data in both</a:t>
              </a:r>
            </a:p>
            <a:p>
              <a:pPr>
                <a:defRPr/>
              </a:pPr>
              <a:r>
                <a:rPr lang="en-US" dirty="0">
                  <a:solidFill>
                    <a:srgbClr val="000000"/>
                  </a:solidFill>
                  <a:ea typeface="ＭＳ Ｐゴシック" charset="-128"/>
                </a:rPr>
                <a:t>samples/groups appear close to Normal (roughly symmetric, single peak,</a:t>
              </a:r>
            </a:p>
            <a:p>
              <a:pPr>
                <a:defRPr/>
              </a:pPr>
              <a:r>
                <a:rPr lang="en-US" dirty="0">
                  <a:solidFill>
                    <a:srgbClr val="000000"/>
                  </a:solidFill>
                  <a:ea typeface="ＭＳ Ｐゴシック" charset="-128"/>
                </a:rPr>
                <a:t>no outliers). If the data are clearly skewed or if outliers are present, do not</a:t>
              </a:r>
            </a:p>
            <a:p>
              <a:pPr>
                <a:spcAft>
                  <a:spcPts val="1200"/>
                </a:spcAft>
                <a:defRPr/>
              </a:pPr>
              <a:r>
                <a:rPr lang="en-US" dirty="0">
                  <a:solidFill>
                    <a:srgbClr val="000000"/>
                  </a:solidFill>
                  <a:ea typeface="ＭＳ Ｐゴシック" charset="-128"/>
                </a:rPr>
                <a:t>use </a:t>
              </a:r>
              <a:r>
                <a:rPr lang="en-US" i="1" dirty="0">
                  <a:solidFill>
                    <a:srgbClr val="000000"/>
                  </a:solidFill>
                  <a:ea typeface="ＭＳ Ｐゴシック" charset="-128"/>
                </a:rPr>
                <a:t>t</a:t>
              </a:r>
              <a:r>
                <a:rPr lang="en-US" dirty="0">
                  <a:solidFill>
                    <a:srgbClr val="000000"/>
                  </a:solidFill>
                  <a:ea typeface="ＭＳ Ｐゴシック" charset="-128"/>
                </a:rPr>
                <a:t>.</a:t>
              </a:r>
            </a:p>
            <a:p>
              <a:pPr>
                <a:spcAft>
                  <a:spcPts val="1200"/>
                </a:spcAft>
                <a:defRPr/>
              </a:pPr>
              <a:r>
                <a:rPr lang="en-US" i="1" dirty="0">
                  <a:solidFill>
                    <a:srgbClr val="000000"/>
                  </a:solidFill>
                  <a:ea typeface="ＭＳ Ｐゴシック" charset="-128"/>
                </a:rPr>
                <a:t>• </a:t>
              </a:r>
              <a:r>
                <a:rPr lang="en-US" b="1" i="1" dirty="0">
                  <a:solidFill>
                    <a:srgbClr val="000000"/>
                  </a:solidFill>
                  <a:ea typeface="ＭＳ Ｐゴシック" charset="-128"/>
                </a:rPr>
                <a:t>Sample size at least 15: </a:t>
              </a:r>
              <a:r>
                <a:rPr lang="en-US" dirty="0">
                  <a:solidFill>
                    <a:srgbClr val="000000"/>
                  </a:solidFill>
                  <a:ea typeface="ＭＳ Ｐゴシック" charset="-128"/>
                </a:rPr>
                <a:t>Two-sample </a:t>
              </a:r>
              <a:r>
                <a:rPr lang="en-US" i="1" dirty="0">
                  <a:solidFill>
                    <a:srgbClr val="000000"/>
                  </a:solidFill>
                  <a:ea typeface="ＭＳ Ｐゴシック" charset="-128"/>
                </a:rPr>
                <a:t>t </a:t>
              </a:r>
              <a:r>
                <a:rPr lang="en-US" dirty="0">
                  <a:solidFill>
                    <a:srgbClr val="000000"/>
                  </a:solidFill>
                  <a:ea typeface="ＭＳ Ｐゴシック" charset="-128"/>
                </a:rPr>
                <a:t>procedures can be used except in the presence of outliers or strong skewness.</a:t>
              </a:r>
            </a:p>
            <a:p>
              <a:pPr>
                <a:defRPr/>
              </a:pPr>
              <a:r>
                <a:rPr lang="en-US" i="1" dirty="0">
                  <a:solidFill>
                    <a:srgbClr val="000000"/>
                  </a:solidFill>
                  <a:ea typeface="ＭＳ Ｐゴシック" charset="-128"/>
                </a:rPr>
                <a:t>• </a:t>
              </a:r>
              <a:r>
                <a:rPr lang="en-US" b="1" i="1" dirty="0">
                  <a:solidFill>
                    <a:srgbClr val="000000"/>
                  </a:solidFill>
                  <a:ea typeface="ＭＳ Ｐゴシック" charset="-128"/>
                </a:rPr>
                <a:t>Large samples: </a:t>
              </a:r>
              <a:r>
                <a:rPr lang="en-US" dirty="0">
                  <a:solidFill>
                    <a:srgbClr val="000000"/>
                  </a:solidFill>
                  <a:ea typeface="ＭＳ Ｐゴシック" charset="-128"/>
                </a:rPr>
                <a:t>The two-sample </a:t>
              </a:r>
              <a:r>
                <a:rPr lang="en-US" i="1" dirty="0">
                  <a:solidFill>
                    <a:srgbClr val="000000"/>
                  </a:solidFill>
                  <a:ea typeface="ＭＳ Ｐゴシック" charset="-128"/>
                </a:rPr>
                <a:t>t </a:t>
              </a:r>
              <a:r>
                <a:rPr lang="en-US" dirty="0">
                  <a:solidFill>
                    <a:srgbClr val="000000"/>
                  </a:solidFill>
                  <a:ea typeface="ＭＳ Ｐゴシック" charset="-128"/>
                </a:rPr>
                <a:t>procedures can be used even for clearly</a:t>
              </a:r>
            </a:p>
            <a:p>
              <a:pPr>
                <a:defRPr/>
              </a:pPr>
              <a:r>
                <a:rPr lang="en-US" dirty="0">
                  <a:solidFill>
                    <a:srgbClr val="000000"/>
                  </a:solidFill>
                  <a:ea typeface="ＭＳ Ｐゴシック" charset="-128"/>
                </a:rPr>
                <a:t>skewed distributions when both samples/groups are large, roughly </a:t>
              </a:r>
              <a:r>
                <a:rPr lang="en-US" i="1" dirty="0">
                  <a:solidFill>
                    <a:srgbClr val="000000"/>
                  </a:solidFill>
                  <a:ea typeface="ＭＳ Ｐゴシック" charset="-128"/>
                </a:rPr>
                <a:t>n ≥ </a:t>
              </a:r>
              <a:r>
                <a:rPr lang="en-US" dirty="0">
                  <a:solidFill>
                    <a:srgbClr val="000000"/>
                  </a:solidFill>
                  <a:ea typeface="ＭＳ Ｐゴシック" charset="-128"/>
                </a:rPr>
                <a:t>30</a:t>
              </a:r>
              <a:r>
                <a:rPr lang="en-US" i="1" dirty="0">
                  <a:solidFill>
                    <a:srgbClr val="000000"/>
                  </a:solidFill>
                  <a:ea typeface="ＭＳ Ｐゴシック" charset="-128"/>
                </a:rPr>
                <a:t>.</a:t>
              </a:r>
            </a:p>
            <a:p>
              <a:pPr>
                <a:defRPr/>
              </a:pPr>
              <a:endParaRPr lang="en-US" dirty="0">
                <a:solidFill>
                  <a:srgbClr val="000000"/>
                </a:solidFill>
                <a:ea typeface="ＭＳ Ｐゴシック" charset="-128"/>
              </a:endParaRPr>
            </a:p>
          </p:txBody>
        </p:sp>
        <p:sp>
          <p:nvSpPr>
            <p:cNvPr id="6" name="TextBox 5"/>
            <p:cNvSpPr txBox="1"/>
            <p:nvPr/>
          </p:nvSpPr>
          <p:spPr bwMode="auto">
            <a:xfrm>
              <a:off x="1208201" y="2594208"/>
              <a:ext cx="6710250" cy="338624"/>
            </a:xfrm>
            <a:prstGeom prst="rect">
              <a:avLst/>
            </a:prstGeom>
            <a:solidFill>
              <a:schemeClr val="tx2"/>
            </a:solidFill>
          </p:spPr>
          <p:style>
            <a:lnRef idx="0">
              <a:schemeClr val="accent6"/>
            </a:lnRef>
            <a:fillRef idx="3">
              <a:schemeClr val="accent6"/>
            </a:fillRef>
            <a:effectRef idx="3">
              <a:schemeClr val="accent6"/>
            </a:effectRef>
            <a:fontRef idx="minor">
              <a:schemeClr val="lt1"/>
            </a:fontRef>
          </p:style>
          <p:txBody>
            <a:bodyPr>
              <a:spAutoFit/>
            </a:bodyPr>
            <a:lstStyle/>
            <a:p>
              <a:pPr algn="ctr">
                <a:defRPr/>
              </a:pPr>
              <a:r>
                <a:rPr lang="en-US" sz="1600" b="1" dirty="0">
                  <a:solidFill>
                    <a:srgbClr val="C00000"/>
                  </a:solidFill>
                  <a:ea typeface="ＭＳ Ｐゴシック" pitchFamily="-111" charset="-128"/>
                  <a:cs typeface="ＭＳ Ｐゴシック" pitchFamily="-111" charset="-128"/>
                </a:rPr>
                <a:t>Using the Two-Sample </a:t>
              </a:r>
              <a:r>
                <a:rPr lang="en-US" sz="1600" b="1" i="1" dirty="0" err="1">
                  <a:solidFill>
                    <a:srgbClr val="C00000"/>
                  </a:solidFill>
                  <a:ea typeface="ＭＳ Ｐゴシック" pitchFamily="-111" charset="-128"/>
                  <a:cs typeface="ＭＳ Ｐゴシック" pitchFamily="-111" charset="-128"/>
                </a:rPr>
                <a:t>t</a:t>
              </a:r>
              <a:r>
                <a:rPr lang="en-US" sz="1600" b="1" i="1" dirty="0">
                  <a:solidFill>
                    <a:srgbClr val="C00000"/>
                  </a:solidFill>
                  <a:ea typeface="ＭＳ Ｐゴシック" pitchFamily="-111" charset="-128"/>
                  <a:cs typeface="ＭＳ Ｐゴシック" pitchFamily="-111" charset="-128"/>
                </a:rPr>
                <a:t> </a:t>
              </a:r>
              <a:r>
                <a:rPr lang="en-US" sz="1600" b="1" dirty="0">
                  <a:solidFill>
                    <a:srgbClr val="C00000"/>
                  </a:solidFill>
                  <a:ea typeface="ＭＳ Ｐゴシック" pitchFamily="-111" charset="-128"/>
                  <a:cs typeface="ＭＳ Ｐゴシック" pitchFamily="-111" charset="-128"/>
                </a:rPr>
                <a:t>Procedures: The Normal Condition</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122238"/>
            <a:ext cx="8229600" cy="792162"/>
          </a:xfrm>
        </p:spPr>
        <p:txBody>
          <a:bodyPr/>
          <a:lstStyle/>
          <a:p>
            <a:r>
              <a:rPr lang="en-US" altLang="en-US" sz="3600" b="1" smtClean="0">
                <a:solidFill>
                  <a:schemeClr val="tx1"/>
                </a:solidFill>
              </a:rPr>
              <a:t>Different View</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93155588"/>
              </p:ext>
            </p:extLst>
          </p:nvPr>
        </p:nvGraphicFramePr>
        <p:xfrm>
          <a:off x="228600" y="1676400"/>
          <a:ext cx="8458200" cy="3383108"/>
        </p:xfrm>
        <a:graphic>
          <a:graphicData uri="http://schemas.openxmlformats.org/drawingml/2006/table">
            <a:tbl>
              <a:tblPr firstRow="1" bandRow="1">
                <a:tableStyleId>{5C22544A-7EE6-4342-B048-85BDC9FD1C3A}</a:tableStyleId>
              </a:tblPr>
              <a:tblGrid>
                <a:gridCol w="1540179"/>
                <a:gridCol w="2819703"/>
                <a:gridCol w="1502078"/>
                <a:gridCol w="2596240"/>
              </a:tblGrid>
              <a:tr h="685881">
                <a:tc>
                  <a:txBody>
                    <a:bodyPr/>
                    <a:lstStyle/>
                    <a:p>
                      <a:pPr algn="ctr"/>
                      <a:r>
                        <a:rPr lang="en-US" sz="2400" dirty="0" smtClean="0"/>
                        <a:t>Sample </a:t>
                      </a:r>
                      <a:endParaRPr lang="en-US" sz="2400" dirty="0" smtClean="0"/>
                    </a:p>
                    <a:p>
                      <a:pPr algn="ctr"/>
                      <a:r>
                        <a:rPr lang="en-US" sz="2400" dirty="0" smtClean="0"/>
                        <a:t>Size</a:t>
                      </a:r>
                      <a:endParaRPr lang="en-US" sz="2400" dirty="0"/>
                    </a:p>
                  </a:txBody>
                  <a:tcPr marL="91433" marR="91433" marT="45725" marB="45725"/>
                </a:tc>
                <a:tc>
                  <a:txBody>
                    <a:bodyPr/>
                    <a:lstStyle/>
                    <a:p>
                      <a:pPr algn="ctr"/>
                      <a:r>
                        <a:rPr lang="en-US" sz="2400" dirty="0" smtClean="0"/>
                        <a:t>Allowed </a:t>
                      </a:r>
                      <a:endParaRPr lang="en-US" sz="2400" dirty="0" smtClean="0"/>
                    </a:p>
                    <a:p>
                      <a:pPr algn="ctr"/>
                      <a:r>
                        <a:rPr lang="en-US" sz="2400" dirty="0" smtClean="0"/>
                        <a:t>Skewness </a:t>
                      </a:r>
                      <a:endParaRPr lang="en-US" sz="2400" dirty="0"/>
                    </a:p>
                  </a:txBody>
                  <a:tcPr marL="91433" marR="91433" marT="45725" marB="45725"/>
                </a:tc>
                <a:tc>
                  <a:txBody>
                    <a:bodyPr/>
                    <a:lstStyle/>
                    <a:p>
                      <a:pPr algn="ctr"/>
                      <a:r>
                        <a:rPr lang="en-US" sz="2400" dirty="0" smtClean="0"/>
                        <a:t>Outliers </a:t>
                      </a:r>
                      <a:endParaRPr lang="en-US" sz="2400" dirty="0" smtClean="0"/>
                    </a:p>
                    <a:p>
                      <a:pPr algn="ctr"/>
                      <a:r>
                        <a:rPr lang="en-US" sz="2400" dirty="0" smtClean="0"/>
                        <a:t>?</a:t>
                      </a:r>
                      <a:endParaRPr lang="en-US" sz="2400" dirty="0"/>
                    </a:p>
                  </a:txBody>
                  <a:tcPr marL="91433" marR="91433" marT="45725" marB="45725"/>
                </a:tc>
                <a:tc>
                  <a:txBody>
                    <a:bodyPr/>
                    <a:lstStyle/>
                    <a:p>
                      <a:pPr algn="ctr"/>
                      <a:r>
                        <a:rPr lang="en-US" sz="2400" dirty="0" smtClean="0"/>
                        <a:t>Normality</a:t>
                      </a:r>
                      <a:endParaRPr lang="en-US" sz="2400" dirty="0"/>
                    </a:p>
                  </a:txBody>
                  <a:tcPr marL="91433" marR="91433" marT="45725" marB="45725"/>
                </a:tc>
              </a:tr>
              <a:tr h="990519">
                <a:tc>
                  <a:txBody>
                    <a:bodyPr/>
                    <a:lstStyle/>
                    <a:p>
                      <a:pPr algn="ctr"/>
                      <a:r>
                        <a:rPr lang="en-US" sz="2000" b="1" dirty="0" smtClean="0">
                          <a:latin typeface="+mn-lt"/>
                        </a:rPr>
                        <a:t>≥ 30</a:t>
                      </a:r>
                      <a:endParaRPr lang="en-US" sz="2000" b="1" dirty="0">
                        <a:latin typeface="+mn-lt"/>
                      </a:endParaRPr>
                    </a:p>
                  </a:txBody>
                  <a:tcPr marL="91433" marR="91433" marT="45725" marB="45725"/>
                </a:tc>
                <a:tc>
                  <a:txBody>
                    <a:bodyPr/>
                    <a:lstStyle/>
                    <a:p>
                      <a:pPr algn="ctr"/>
                      <a:r>
                        <a:rPr lang="en-US" sz="2000" b="1" dirty="0" smtClean="0">
                          <a:latin typeface="+mn-lt"/>
                        </a:rPr>
                        <a:t>Any</a:t>
                      </a:r>
                      <a:endParaRPr lang="en-US" sz="2000" b="1" dirty="0">
                        <a:latin typeface="+mn-lt"/>
                      </a:endParaRPr>
                    </a:p>
                  </a:txBody>
                  <a:tcPr marL="91433" marR="91433" marT="45725" marB="45725"/>
                </a:tc>
                <a:tc>
                  <a:txBody>
                    <a:bodyPr/>
                    <a:lstStyle/>
                    <a:p>
                      <a:pPr algn="ctr"/>
                      <a:r>
                        <a:rPr lang="en-US" sz="2000" b="1" dirty="0" smtClean="0">
                          <a:latin typeface="+mn-lt"/>
                        </a:rPr>
                        <a:t>None</a:t>
                      </a:r>
                      <a:endParaRPr lang="en-US" sz="2000" b="1" dirty="0">
                        <a:latin typeface="+mn-lt"/>
                      </a:endParaRPr>
                    </a:p>
                  </a:txBody>
                  <a:tcPr marL="91433" marR="91433" marT="45725" marB="45725"/>
                </a:tc>
                <a:tc>
                  <a:txBody>
                    <a:bodyPr/>
                    <a:lstStyle/>
                    <a:p>
                      <a:pPr algn="ctr"/>
                      <a:r>
                        <a:rPr lang="en-US" sz="2000" b="1" dirty="0" smtClean="0">
                          <a:latin typeface="+mn-lt"/>
                        </a:rPr>
                        <a:t>From CLT:  distribution of  x-bar is </a:t>
                      </a:r>
                      <a:r>
                        <a:rPr lang="en-US" sz="2000" b="1" dirty="0" err="1" smtClean="0">
                          <a:latin typeface="+mn-lt"/>
                        </a:rPr>
                        <a:t>apx</a:t>
                      </a:r>
                      <a:r>
                        <a:rPr lang="en-US" sz="2000" b="1" dirty="0" smtClean="0">
                          <a:latin typeface="+mn-lt"/>
                        </a:rPr>
                        <a:t> normal</a:t>
                      </a:r>
                      <a:endParaRPr lang="en-US" sz="2000" b="1" dirty="0">
                        <a:latin typeface="+mn-lt"/>
                      </a:endParaRPr>
                    </a:p>
                  </a:txBody>
                  <a:tcPr marL="91433" marR="91433" marT="45725" marB="45725"/>
                </a:tc>
              </a:tr>
              <a:tr h="746669">
                <a:tc>
                  <a:txBody>
                    <a:bodyPr/>
                    <a:lstStyle/>
                    <a:p>
                      <a:pPr algn="ctr"/>
                      <a:r>
                        <a:rPr lang="en-US" sz="2000" b="1" dirty="0" smtClean="0">
                          <a:latin typeface="+mn-lt"/>
                        </a:rPr>
                        <a:t>15 </a:t>
                      </a:r>
                      <a:r>
                        <a:rPr lang="en-US" sz="2000" b="1" dirty="0" smtClean="0">
                          <a:latin typeface="+mn-lt"/>
                          <a:cs typeface="Times New Roman"/>
                        </a:rPr>
                        <a:t>≤ n &lt; 30</a:t>
                      </a:r>
                      <a:endParaRPr lang="en-US" sz="2000" b="1" dirty="0">
                        <a:latin typeface="+mn-lt"/>
                      </a:endParaRPr>
                    </a:p>
                  </a:txBody>
                  <a:tcPr marL="91433" marR="91433" marT="45725" marB="45725"/>
                </a:tc>
                <a:tc>
                  <a:txBody>
                    <a:bodyPr/>
                    <a:lstStyle/>
                    <a:p>
                      <a:pPr algn="ctr"/>
                      <a:r>
                        <a:rPr lang="en-US" sz="2000" b="1" dirty="0" smtClean="0">
                          <a:latin typeface="+mn-lt"/>
                        </a:rPr>
                        <a:t>Slight skewness</a:t>
                      </a:r>
                      <a:r>
                        <a:rPr lang="en-US" sz="2000" b="1" baseline="0" dirty="0" smtClean="0">
                          <a:latin typeface="+mn-lt"/>
                        </a:rPr>
                        <a:t> only</a:t>
                      </a:r>
                      <a:endParaRPr lang="en-US" sz="2000" b="1" dirty="0">
                        <a:latin typeface="+mn-lt"/>
                      </a:endParaRPr>
                    </a:p>
                  </a:txBody>
                  <a:tcPr marL="91433" marR="91433" marT="45725" marB="45725"/>
                </a:tc>
                <a:tc>
                  <a:txBody>
                    <a:bodyPr/>
                    <a:lstStyle/>
                    <a:p>
                      <a:pPr algn="ctr"/>
                      <a:r>
                        <a:rPr lang="en-US" sz="2000" b="1" dirty="0" smtClean="0">
                          <a:latin typeface="+mn-lt"/>
                        </a:rPr>
                        <a:t>None</a:t>
                      </a:r>
                      <a:endParaRPr lang="en-US" sz="2000" b="1" dirty="0">
                        <a:latin typeface="+mn-lt"/>
                      </a:endParaRPr>
                    </a:p>
                  </a:txBody>
                  <a:tcPr marL="91433" marR="91433" marT="45725" marB="45725"/>
                </a:tc>
                <a:tc>
                  <a:txBody>
                    <a:bodyPr/>
                    <a:lstStyle/>
                    <a:p>
                      <a:pPr algn="ctr"/>
                      <a:r>
                        <a:rPr lang="en-US" sz="2000" b="1" dirty="0" smtClean="0">
                          <a:latin typeface="+mn-lt"/>
                        </a:rPr>
                        <a:t>From boxplot or normality plot</a:t>
                      </a:r>
                      <a:endParaRPr lang="en-US" sz="2000" b="1" dirty="0">
                        <a:latin typeface="+mn-lt"/>
                      </a:endParaRPr>
                    </a:p>
                  </a:txBody>
                  <a:tcPr marL="91433" marR="91433" marT="45725" marB="45725"/>
                </a:tc>
              </a:tr>
              <a:tr h="807619">
                <a:tc>
                  <a:txBody>
                    <a:bodyPr/>
                    <a:lstStyle/>
                    <a:p>
                      <a:pPr algn="ctr"/>
                      <a:r>
                        <a:rPr lang="en-US" sz="2000" b="1" dirty="0" smtClean="0">
                          <a:latin typeface="+mn-lt"/>
                        </a:rPr>
                        <a:t>n </a:t>
                      </a:r>
                      <a:r>
                        <a:rPr lang="en-US" sz="2000" b="1" dirty="0" smtClean="0">
                          <a:latin typeface="+mn-lt"/>
                          <a:cs typeface="Times New Roman"/>
                        </a:rPr>
                        <a:t>&lt; 15</a:t>
                      </a:r>
                      <a:endParaRPr lang="en-US" sz="2000" b="1" dirty="0">
                        <a:latin typeface="+mn-lt"/>
                      </a:endParaRPr>
                    </a:p>
                  </a:txBody>
                  <a:tcPr marL="91433" marR="91433" marT="45725" marB="45725"/>
                </a:tc>
                <a:tc>
                  <a:txBody>
                    <a:bodyPr/>
                    <a:lstStyle/>
                    <a:p>
                      <a:pPr algn="ctr"/>
                      <a:r>
                        <a:rPr lang="en-US" sz="2000" b="1" dirty="0" smtClean="0">
                          <a:latin typeface="+mn-lt"/>
                        </a:rPr>
                        <a:t>none</a:t>
                      </a:r>
                      <a:endParaRPr lang="en-US" sz="2000" b="1" dirty="0">
                        <a:latin typeface="+mn-lt"/>
                      </a:endParaRPr>
                    </a:p>
                  </a:txBody>
                  <a:tcPr marL="91433" marR="91433" marT="45725" marB="45725"/>
                </a:tc>
                <a:tc>
                  <a:txBody>
                    <a:bodyPr/>
                    <a:lstStyle/>
                    <a:p>
                      <a:pPr algn="ctr"/>
                      <a:r>
                        <a:rPr lang="en-US" sz="2000" b="1" dirty="0" smtClean="0">
                          <a:latin typeface="+mn-lt"/>
                        </a:rPr>
                        <a:t>None</a:t>
                      </a:r>
                      <a:endParaRPr lang="en-US" sz="2000" b="1" dirty="0">
                        <a:latin typeface="+mn-lt"/>
                      </a:endParaRPr>
                    </a:p>
                  </a:txBody>
                  <a:tcPr marL="91433" marR="91433" marT="45725" marB="45725"/>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latin typeface="+mn-lt"/>
                        </a:rPr>
                        <a:t>From boxplot or normality plot</a:t>
                      </a:r>
                    </a:p>
                  </a:txBody>
                  <a:tcPr marL="91433" marR="91433" marT="45725" marB="45725"/>
                </a:tc>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104775" y="42863"/>
            <a:ext cx="8915400" cy="868362"/>
          </a:xfrm>
        </p:spPr>
        <p:txBody>
          <a:bodyPr/>
          <a:lstStyle/>
          <a:p>
            <a:r>
              <a:rPr lang="en-US" altLang="en-US" sz="3600" b="1" smtClean="0">
                <a:solidFill>
                  <a:schemeClr val="tx1"/>
                </a:solidFill>
              </a:rPr>
              <a:t>Using Two-Sample </a:t>
            </a:r>
            <a:r>
              <a:rPr lang="en-US" altLang="en-US" sz="3600" b="1" i="1" smtClean="0">
                <a:solidFill>
                  <a:schemeClr val="tx1"/>
                </a:solidFill>
              </a:rPr>
              <a:t>t</a:t>
            </a:r>
            <a:r>
              <a:rPr lang="en-US" altLang="en-US" sz="3600" b="1" smtClean="0">
                <a:solidFill>
                  <a:schemeClr val="tx1"/>
                </a:solidFill>
              </a:rPr>
              <a:t> Procedures Wisely</a:t>
            </a:r>
            <a:endParaRPr lang="en-US" altLang="en-US" sz="3600" smtClean="0">
              <a:solidFill>
                <a:schemeClr val="tx1"/>
              </a:solidFill>
            </a:endParaRPr>
          </a:p>
        </p:txBody>
      </p:sp>
      <p:sp>
        <p:nvSpPr>
          <p:cNvPr id="37891" name="Content Placeholder 2"/>
          <p:cNvSpPr>
            <a:spLocks noGrp="1"/>
          </p:cNvSpPr>
          <p:nvPr>
            <p:ph idx="1"/>
          </p:nvPr>
        </p:nvSpPr>
        <p:spPr>
          <a:xfrm>
            <a:off x="246063" y="947738"/>
            <a:ext cx="8610600" cy="957262"/>
          </a:xfrm>
        </p:spPr>
        <p:txBody>
          <a:bodyPr/>
          <a:lstStyle/>
          <a:p>
            <a:r>
              <a:rPr lang="en-US" altLang="en-US" sz="2400" b="1" smtClean="0"/>
              <a:t>Here are several cautions and considerations to make when using two-sample </a:t>
            </a:r>
            <a:r>
              <a:rPr lang="en-US" altLang="en-US" sz="2400" b="1" i="1" smtClean="0"/>
              <a:t>t</a:t>
            </a:r>
            <a:r>
              <a:rPr lang="en-US" altLang="en-US" sz="2400" b="1" smtClean="0"/>
              <a:t> procedures.</a:t>
            </a:r>
          </a:p>
        </p:txBody>
      </p:sp>
      <p:sp>
        <p:nvSpPr>
          <p:cNvPr id="7" name="Rectangle 6"/>
          <p:cNvSpPr/>
          <p:nvPr/>
        </p:nvSpPr>
        <p:spPr>
          <a:xfrm>
            <a:off x="498475" y="1962150"/>
            <a:ext cx="8112125" cy="830263"/>
          </a:xfrm>
          <a:prstGeom prst="rect">
            <a:avLst/>
          </a:prstGeom>
        </p:spPr>
        <p:txBody>
          <a:bodyPr>
            <a:spAutoFit/>
          </a:bodyPr>
          <a:lstStyle/>
          <a:p>
            <a:pPr>
              <a:buClr>
                <a:schemeClr val="accent3"/>
              </a:buClr>
              <a:buFont typeface="Wingdings" charset="2"/>
              <a:buChar char="ü"/>
              <a:defRPr/>
            </a:pPr>
            <a:r>
              <a:rPr lang="en-US" sz="2400" b="1" dirty="0">
                <a:latin typeface="Arial" pitchFamily="-111" charset="0"/>
                <a:ea typeface="ＭＳ Ｐゴシック" pitchFamily="-111" charset="-128"/>
                <a:cs typeface="ＭＳ Ｐゴシック" pitchFamily="-111" charset="-128"/>
              </a:rPr>
              <a:t> In planning a two-sample study, choose equal sample sizes if you can.</a:t>
            </a:r>
          </a:p>
        </p:txBody>
      </p:sp>
      <p:sp>
        <p:nvSpPr>
          <p:cNvPr id="8" name="Rectangle 7"/>
          <p:cNvSpPr/>
          <p:nvPr/>
        </p:nvSpPr>
        <p:spPr>
          <a:xfrm>
            <a:off x="498475" y="2968625"/>
            <a:ext cx="8112125" cy="461963"/>
          </a:xfrm>
          <a:prstGeom prst="rect">
            <a:avLst/>
          </a:prstGeom>
        </p:spPr>
        <p:txBody>
          <a:bodyPr>
            <a:spAutoFit/>
          </a:bodyPr>
          <a:lstStyle/>
          <a:p>
            <a:pPr>
              <a:buClr>
                <a:schemeClr val="accent3"/>
              </a:buClr>
              <a:buFont typeface="Wingdings" charset="2"/>
              <a:buChar char="ü"/>
              <a:defRPr/>
            </a:pPr>
            <a:r>
              <a:rPr lang="en-US" sz="2400" b="1" dirty="0">
                <a:latin typeface="Arial" pitchFamily="-111" charset="0"/>
                <a:ea typeface="ＭＳ Ｐゴシック" pitchFamily="-111" charset="-128"/>
                <a:cs typeface="ＭＳ Ｐゴシック" pitchFamily="-111" charset="-128"/>
              </a:rPr>
              <a:t> Do not use “pooled” two-sample t procedures!</a:t>
            </a:r>
          </a:p>
        </p:txBody>
      </p:sp>
      <p:sp>
        <p:nvSpPr>
          <p:cNvPr id="9" name="Rectangle 8"/>
          <p:cNvSpPr/>
          <p:nvPr/>
        </p:nvSpPr>
        <p:spPr>
          <a:xfrm>
            <a:off x="498475" y="3651250"/>
            <a:ext cx="8112125" cy="830263"/>
          </a:xfrm>
          <a:prstGeom prst="rect">
            <a:avLst/>
          </a:prstGeom>
        </p:spPr>
        <p:txBody>
          <a:bodyPr>
            <a:spAutoFit/>
          </a:bodyPr>
          <a:lstStyle/>
          <a:p>
            <a:pPr>
              <a:buClr>
                <a:schemeClr val="accent3"/>
              </a:buClr>
              <a:buFont typeface="Wingdings" charset="2"/>
              <a:buChar char="ü"/>
              <a:defRPr/>
            </a:pPr>
            <a:r>
              <a:rPr lang="en-US" sz="2400" b="1" dirty="0">
                <a:latin typeface="Arial" pitchFamily="-111" charset="0"/>
                <a:ea typeface="ＭＳ Ｐゴシック" pitchFamily="-111" charset="-128"/>
                <a:cs typeface="ＭＳ Ｐゴシック" pitchFamily="-111" charset="-128"/>
              </a:rPr>
              <a:t> We are safe using two-sample </a:t>
            </a:r>
            <a:r>
              <a:rPr lang="en-US" sz="2400" b="1" i="1" dirty="0" err="1">
                <a:latin typeface="Arial" pitchFamily="-111" charset="0"/>
                <a:ea typeface="ＭＳ Ｐゴシック" pitchFamily="-111" charset="-128"/>
                <a:cs typeface="ＭＳ Ｐゴシック" pitchFamily="-111" charset="-128"/>
              </a:rPr>
              <a:t>t</a:t>
            </a:r>
            <a:r>
              <a:rPr lang="en-US" sz="2400" b="1" dirty="0">
                <a:latin typeface="Arial" pitchFamily="-111" charset="0"/>
                <a:ea typeface="ＭＳ Ｐゴシック" pitchFamily="-111" charset="-128"/>
                <a:cs typeface="ＭＳ Ｐゴシック" pitchFamily="-111" charset="-128"/>
              </a:rPr>
              <a:t> procedures for comparing two means in a randomized experiment. </a:t>
            </a:r>
          </a:p>
        </p:txBody>
      </p:sp>
      <p:sp>
        <p:nvSpPr>
          <p:cNvPr id="10" name="Rectangle 9"/>
          <p:cNvSpPr/>
          <p:nvPr/>
        </p:nvSpPr>
        <p:spPr>
          <a:xfrm>
            <a:off x="498475" y="4716463"/>
            <a:ext cx="8112125" cy="461962"/>
          </a:xfrm>
          <a:prstGeom prst="rect">
            <a:avLst/>
          </a:prstGeom>
        </p:spPr>
        <p:txBody>
          <a:bodyPr>
            <a:spAutoFit/>
          </a:bodyPr>
          <a:lstStyle/>
          <a:p>
            <a:pPr>
              <a:buClr>
                <a:schemeClr val="accent3"/>
              </a:buClr>
              <a:buFont typeface="Wingdings" charset="2"/>
              <a:buChar char="ü"/>
              <a:defRPr/>
            </a:pPr>
            <a:r>
              <a:rPr lang="en-US" sz="2400" b="1" dirty="0">
                <a:latin typeface="Arial" pitchFamily="-111" charset="0"/>
                <a:ea typeface="ＭＳ Ｐゴシック" pitchFamily="-111" charset="-128"/>
                <a:cs typeface="ＭＳ Ｐゴシック" pitchFamily="-111" charset="-128"/>
              </a:rPr>
              <a:t> Do not use two-sample </a:t>
            </a:r>
            <a:r>
              <a:rPr lang="en-US" sz="2400" b="1" i="1" dirty="0" err="1">
                <a:latin typeface="Arial" pitchFamily="-111" charset="0"/>
                <a:ea typeface="ＭＳ Ｐゴシック" pitchFamily="-111" charset="-128"/>
                <a:cs typeface="ＭＳ Ｐゴシック" pitchFamily="-111" charset="-128"/>
              </a:rPr>
              <a:t>t</a:t>
            </a:r>
            <a:r>
              <a:rPr lang="en-US" sz="2400" b="1" dirty="0">
                <a:latin typeface="Arial" pitchFamily="-111" charset="0"/>
                <a:ea typeface="ＭＳ Ｐゴシック" pitchFamily="-111" charset="-128"/>
                <a:cs typeface="ＭＳ Ｐゴシック" pitchFamily="-111" charset="-128"/>
              </a:rPr>
              <a:t> procedures on paired data!</a:t>
            </a:r>
          </a:p>
        </p:txBody>
      </p:sp>
      <p:sp>
        <p:nvSpPr>
          <p:cNvPr id="11" name="Rectangle 10"/>
          <p:cNvSpPr/>
          <p:nvPr/>
        </p:nvSpPr>
        <p:spPr>
          <a:xfrm>
            <a:off x="498475" y="5429250"/>
            <a:ext cx="8112125" cy="1200150"/>
          </a:xfrm>
          <a:prstGeom prst="rect">
            <a:avLst/>
          </a:prstGeom>
        </p:spPr>
        <p:txBody>
          <a:bodyPr>
            <a:spAutoFit/>
          </a:bodyPr>
          <a:lstStyle/>
          <a:p>
            <a:pPr>
              <a:buClr>
                <a:schemeClr val="accent3"/>
              </a:buClr>
              <a:buFont typeface="Wingdings" charset="2"/>
              <a:buChar char="ü"/>
              <a:defRPr/>
            </a:pPr>
            <a:r>
              <a:rPr lang="en-US" sz="2400" b="1" dirty="0">
                <a:latin typeface="Arial" pitchFamily="-111" charset="0"/>
                <a:ea typeface="ＭＳ Ｐゴシック" pitchFamily="-111" charset="-128"/>
                <a:cs typeface="ＭＳ Ｐゴシック" pitchFamily="-111" charset="-128"/>
              </a:rPr>
              <a:t> Beware of making inferences in the absence of randomization. The results may not be generalized to the larger population of interest.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900" decel="100000" fill="hold"/>
                                        <p:tgtEl>
                                          <p:spTgt spid="7"/>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1000"/>
                                        <p:tgtEl>
                                          <p:spTgt spid="8"/>
                                        </p:tgtEl>
                                      </p:cBhvr>
                                    </p:animEffect>
                                    <p:anim calcmode="lin" valueType="num">
                                      <p:cBhvr>
                                        <p:cTn id="16" dur="1000" fill="hold"/>
                                        <p:tgtEl>
                                          <p:spTgt spid="8"/>
                                        </p:tgtEl>
                                        <p:attrNameLst>
                                          <p:attrName>ppt_x</p:attrName>
                                        </p:attrNameLst>
                                      </p:cBhvr>
                                      <p:tavLst>
                                        <p:tav tm="0">
                                          <p:val>
                                            <p:strVal val="#ppt_x"/>
                                          </p:val>
                                        </p:tav>
                                        <p:tav tm="100000">
                                          <p:val>
                                            <p:strVal val="#ppt_x"/>
                                          </p:val>
                                        </p:tav>
                                      </p:tavLst>
                                    </p:anim>
                                    <p:anim calcmode="lin" valueType="num">
                                      <p:cBhvr>
                                        <p:cTn id="17" dur="900" decel="100000" fill="hold"/>
                                        <p:tgtEl>
                                          <p:spTgt spid="8"/>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8"/>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1000"/>
                                        <p:tgtEl>
                                          <p:spTgt spid="9"/>
                                        </p:tgtEl>
                                      </p:cBhvr>
                                    </p:animEffect>
                                    <p:anim calcmode="lin" valueType="num">
                                      <p:cBhvr>
                                        <p:cTn id="24" dur="1000" fill="hold"/>
                                        <p:tgtEl>
                                          <p:spTgt spid="9"/>
                                        </p:tgtEl>
                                        <p:attrNameLst>
                                          <p:attrName>ppt_x</p:attrName>
                                        </p:attrNameLst>
                                      </p:cBhvr>
                                      <p:tavLst>
                                        <p:tav tm="0">
                                          <p:val>
                                            <p:strVal val="#ppt_x"/>
                                          </p:val>
                                        </p:tav>
                                        <p:tav tm="100000">
                                          <p:val>
                                            <p:strVal val="#ppt_x"/>
                                          </p:val>
                                        </p:tav>
                                      </p:tavLst>
                                    </p:anim>
                                    <p:anim calcmode="lin" valueType="num">
                                      <p:cBhvr>
                                        <p:cTn id="25" dur="900" decel="100000" fill="hold"/>
                                        <p:tgtEl>
                                          <p:spTgt spid="9"/>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fade">
                                      <p:cBhvr>
                                        <p:cTn id="31" dur="1000"/>
                                        <p:tgtEl>
                                          <p:spTgt spid="10"/>
                                        </p:tgtEl>
                                      </p:cBhvr>
                                    </p:animEffect>
                                    <p:anim calcmode="lin" valueType="num">
                                      <p:cBhvr>
                                        <p:cTn id="32" dur="1000" fill="hold"/>
                                        <p:tgtEl>
                                          <p:spTgt spid="10"/>
                                        </p:tgtEl>
                                        <p:attrNameLst>
                                          <p:attrName>ppt_x</p:attrName>
                                        </p:attrNameLst>
                                      </p:cBhvr>
                                      <p:tavLst>
                                        <p:tav tm="0">
                                          <p:val>
                                            <p:strVal val="#ppt_x"/>
                                          </p:val>
                                        </p:tav>
                                        <p:tav tm="100000">
                                          <p:val>
                                            <p:strVal val="#ppt_x"/>
                                          </p:val>
                                        </p:tav>
                                      </p:tavLst>
                                    </p:anim>
                                    <p:anim calcmode="lin" valueType="num">
                                      <p:cBhvr>
                                        <p:cTn id="33" dur="900" decel="100000" fill="hold"/>
                                        <p:tgtEl>
                                          <p:spTgt spid="10"/>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10"/>
                                        </p:tgtEl>
                                        <p:attrNameLst>
                                          <p:attrName>ppt_y</p:attrName>
                                        </p:attrNameLst>
                                      </p:cBhvr>
                                      <p:tavLst>
                                        <p:tav tm="0">
                                          <p:val>
                                            <p:strVal val="#ppt_y-.03"/>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fade">
                                      <p:cBhvr>
                                        <p:cTn id="39" dur="1000"/>
                                        <p:tgtEl>
                                          <p:spTgt spid="11"/>
                                        </p:tgtEl>
                                      </p:cBhvr>
                                    </p:animEffect>
                                    <p:anim calcmode="lin" valueType="num">
                                      <p:cBhvr>
                                        <p:cTn id="40" dur="1000" fill="hold"/>
                                        <p:tgtEl>
                                          <p:spTgt spid="11"/>
                                        </p:tgtEl>
                                        <p:attrNameLst>
                                          <p:attrName>ppt_x</p:attrName>
                                        </p:attrNameLst>
                                      </p:cBhvr>
                                      <p:tavLst>
                                        <p:tav tm="0">
                                          <p:val>
                                            <p:strVal val="#ppt_x"/>
                                          </p:val>
                                        </p:tav>
                                        <p:tav tm="100000">
                                          <p:val>
                                            <p:strVal val="#ppt_x"/>
                                          </p:val>
                                        </p:tav>
                                      </p:tavLst>
                                    </p:anim>
                                    <p:anim calcmode="lin" valueType="num">
                                      <p:cBhvr>
                                        <p:cTn id="41" dur="900" decel="100000" fill="hold"/>
                                        <p:tgtEl>
                                          <p:spTgt spid="11"/>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457200" y="52388"/>
            <a:ext cx="8229600" cy="944562"/>
          </a:xfrm>
        </p:spPr>
        <p:txBody>
          <a:bodyPr/>
          <a:lstStyle/>
          <a:p>
            <a:r>
              <a:rPr lang="en-US" altLang="en-US" sz="3600" b="1" smtClean="0"/>
              <a:t>DF - Welch and Satterthwaite Apx</a:t>
            </a:r>
          </a:p>
        </p:txBody>
      </p:sp>
      <p:sp>
        <p:nvSpPr>
          <p:cNvPr id="38915" name="Content Placeholder 2"/>
          <p:cNvSpPr>
            <a:spLocks noGrp="1"/>
          </p:cNvSpPr>
          <p:nvPr>
            <p:ph idx="1"/>
          </p:nvPr>
        </p:nvSpPr>
        <p:spPr>
          <a:xfrm>
            <a:off x="457200" y="5181600"/>
            <a:ext cx="8229600" cy="1401763"/>
          </a:xfrm>
        </p:spPr>
        <p:txBody>
          <a:bodyPr/>
          <a:lstStyle/>
          <a:p>
            <a:r>
              <a:rPr lang="en-US" altLang="en-US" sz="2400" b="1" smtClean="0">
                <a:solidFill>
                  <a:srgbClr val="FFFF00"/>
                </a:solidFill>
              </a:rPr>
              <a:t>Using this approximation results in narrower confidence intervals and smaller p-values than the conservative approach mentioned before</a:t>
            </a:r>
          </a:p>
        </p:txBody>
      </p:sp>
      <p:pic>
        <p:nvPicPr>
          <p:cNvPr id="38916" name="Picture 6" descr="Yates_3e_Ch13_p7781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143000"/>
            <a:ext cx="8229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457200" y="74613"/>
            <a:ext cx="8229600" cy="868362"/>
          </a:xfrm>
        </p:spPr>
        <p:txBody>
          <a:bodyPr/>
          <a:lstStyle/>
          <a:p>
            <a:r>
              <a:rPr lang="en-US" altLang="en-US" sz="3600" b="1" smtClean="0"/>
              <a:t>Pooling Standard Deviations??</a:t>
            </a:r>
          </a:p>
        </p:txBody>
      </p:sp>
      <p:sp>
        <p:nvSpPr>
          <p:cNvPr id="39939" name="Content Placeholder 2"/>
          <p:cNvSpPr>
            <a:spLocks noGrp="1"/>
          </p:cNvSpPr>
          <p:nvPr>
            <p:ph idx="1"/>
          </p:nvPr>
        </p:nvSpPr>
        <p:spPr>
          <a:xfrm>
            <a:off x="457200" y="1219200"/>
            <a:ext cx="8229600" cy="4906963"/>
          </a:xfrm>
        </p:spPr>
        <p:txBody>
          <a:bodyPr/>
          <a:lstStyle/>
          <a:p>
            <a:r>
              <a:rPr lang="en-US" altLang="en-US" sz="2800" b="1" smtClean="0">
                <a:solidFill>
                  <a:srgbClr val="FFFF00"/>
                </a:solidFill>
              </a:rPr>
              <a:t>DON’T</a:t>
            </a:r>
          </a:p>
          <a:p>
            <a:endParaRPr lang="en-US" altLang="en-US" sz="1800" b="1" smtClean="0"/>
          </a:p>
          <a:p>
            <a:r>
              <a:rPr lang="en-US" altLang="en-US" sz="2800" b="1" smtClean="0"/>
              <a:t>Pooling assumes that the standard deviations of the two populations are equal – very hard to justify this</a:t>
            </a:r>
          </a:p>
          <a:p>
            <a:endParaRPr lang="en-US" altLang="en-US" sz="1800" b="1" smtClean="0"/>
          </a:p>
          <a:p>
            <a:r>
              <a:rPr lang="en-US" altLang="en-US" sz="2800" b="1" smtClean="0"/>
              <a:t>This could be tested using the F-statistic (a non robust procedure beyond AP Stats)</a:t>
            </a:r>
          </a:p>
          <a:p>
            <a:endParaRPr lang="en-US" altLang="en-US" sz="1800" b="1" smtClean="0"/>
          </a:p>
          <a:p>
            <a:r>
              <a:rPr lang="en-US" altLang="en-US" sz="2800" b="1" smtClean="0"/>
              <a:t>Beware:  formula on AP Stat equation set under Descriptive Statistics</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146050"/>
            <a:ext cx="8229600" cy="762000"/>
          </a:xfrm>
        </p:spPr>
        <p:txBody>
          <a:bodyPr/>
          <a:lstStyle/>
          <a:p>
            <a:pPr eaLnBrk="1" hangingPunct="1"/>
            <a:r>
              <a:rPr lang="en-US" altLang="en-US" sz="3600" b="1" smtClean="0"/>
              <a:t>Summary and Homework</a:t>
            </a:r>
          </a:p>
        </p:txBody>
      </p:sp>
      <p:sp>
        <p:nvSpPr>
          <p:cNvPr id="40963" name="Rectangle 3"/>
          <p:cNvSpPr>
            <a:spLocks noGrp="1" noChangeArrowheads="1"/>
          </p:cNvSpPr>
          <p:nvPr>
            <p:ph type="body" idx="1"/>
          </p:nvPr>
        </p:nvSpPr>
        <p:spPr>
          <a:xfrm>
            <a:off x="228600" y="990600"/>
            <a:ext cx="8686800" cy="5486400"/>
          </a:xfrm>
        </p:spPr>
        <p:txBody>
          <a:bodyPr/>
          <a:lstStyle/>
          <a:p>
            <a:pPr eaLnBrk="1" hangingPunct="1"/>
            <a:r>
              <a:rPr lang="en-US" altLang="en-US" sz="2800" b="1" smtClean="0">
                <a:solidFill>
                  <a:srgbClr val="FFFF00"/>
                </a:solidFill>
              </a:rPr>
              <a:t>Summary</a:t>
            </a:r>
          </a:p>
          <a:p>
            <a:pPr lvl="1" eaLnBrk="1" hangingPunct="1"/>
            <a:r>
              <a:rPr lang="en-US" altLang="en-US" sz="2400" b="1" smtClean="0"/>
              <a:t>Two sets of data are independent when observations in one have no affect on observations in the other</a:t>
            </a:r>
          </a:p>
          <a:p>
            <a:pPr lvl="1" eaLnBrk="1" hangingPunct="1"/>
            <a:r>
              <a:rPr lang="en-US" altLang="en-US" sz="2400" b="1" smtClean="0"/>
              <a:t>Differences of the two means usually use a Student’s t-test of mean differences</a:t>
            </a:r>
          </a:p>
          <a:p>
            <a:pPr lvl="1" eaLnBrk="1" hangingPunct="1"/>
            <a:r>
              <a:rPr lang="en-US" altLang="en-US" sz="2400" b="1" smtClean="0"/>
              <a:t>The overall process, other than the formula for the standard error, are the general hypothesis test and confidence intervals process</a:t>
            </a:r>
          </a:p>
          <a:p>
            <a:pPr lvl="1" eaLnBrk="1" hangingPunct="1"/>
            <a:endParaRPr lang="en-US" altLang="en-US" sz="1800" b="1" smtClean="0"/>
          </a:p>
          <a:p>
            <a:pPr eaLnBrk="1" hangingPunct="1"/>
            <a:r>
              <a:rPr lang="en-US" altLang="en-US" sz="2800" b="1" smtClean="0">
                <a:solidFill>
                  <a:srgbClr val="FFFF00"/>
                </a:solidFill>
              </a:rPr>
              <a:t>Homework</a:t>
            </a:r>
          </a:p>
          <a:p>
            <a:pPr lvl="1" eaLnBrk="1" hangingPunct="1"/>
            <a:r>
              <a:rPr lang="en-US" altLang="en-US" sz="2400" b="1" smtClean="0"/>
              <a:t>Day One:  29-32, 35, 37, 57; </a:t>
            </a:r>
          </a:p>
          <a:p>
            <a:pPr lvl="1" eaLnBrk="1" hangingPunct="1"/>
            <a:r>
              <a:rPr lang="en-US" altLang="en-US" sz="2400" b="1" smtClean="0"/>
              <a:t>Day Two:  39, 41, 43, 45; </a:t>
            </a:r>
          </a:p>
          <a:p>
            <a:pPr lvl="1" eaLnBrk="1" hangingPunct="1"/>
            <a:r>
              <a:rPr lang="en-US" altLang="en-US" sz="2400" b="1" smtClean="0"/>
              <a:t>Day Three:  51, 53, 59, 65, 67-70</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28575"/>
            <a:ext cx="8229600" cy="944563"/>
          </a:xfrm>
        </p:spPr>
        <p:txBody>
          <a:bodyPr/>
          <a:lstStyle/>
          <a:p>
            <a:r>
              <a:rPr lang="en-US" altLang="en-US" sz="3600" b="1" smtClean="0"/>
              <a:t>Two Sample Problems</a:t>
            </a:r>
          </a:p>
        </p:txBody>
      </p:sp>
      <p:sp>
        <p:nvSpPr>
          <p:cNvPr id="5123" name="Content Placeholder 2"/>
          <p:cNvSpPr>
            <a:spLocks noGrp="1"/>
          </p:cNvSpPr>
          <p:nvPr>
            <p:ph idx="1"/>
          </p:nvPr>
        </p:nvSpPr>
        <p:spPr>
          <a:xfrm>
            <a:off x="457200" y="1371600"/>
            <a:ext cx="8229600" cy="4754563"/>
          </a:xfrm>
        </p:spPr>
        <p:txBody>
          <a:bodyPr/>
          <a:lstStyle/>
          <a:p>
            <a:r>
              <a:rPr lang="en-US" altLang="en-US" sz="2800" b="1" smtClean="0"/>
              <a:t>The goal of inference is to compare the responses to two treatments or to compare the characteristics of two populations</a:t>
            </a:r>
          </a:p>
          <a:p>
            <a:endParaRPr lang="en-US" altLang="en-US" sz="2800" b="1" smtClean="0"/>
          </a:p>
          <a:p>
            <a:r>
              <a:rPr lang="en-US" altLang="en-US" sz="2800" b="1" smtClean="0"/>
              <a:t>We have a separate sample from each treatment or each population</a:t>
            </a:r>
          </a:p>
          <a:p>
            <a:endParaRPr lang="en-US" altLang="en-US" sz="2800" b="1" smtClean="0"/>
          </a:p>
          <a:p>
            <a:r>
              <a:rPr lang="en-US" altLang="en-US" sz="2800" b="1" smtClean="0"/>
              <a:t>The response of each group are independent of those in other group</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104775"/>
            <a:ext cx="8229600" cy="792163"/>
          </a:xfrm>
        </p:spPr>
        <p:txBody>
          <a:bodyPr/>
          <a:lstStyle/>
          <a:p>
            <a:r>
              <a:rPr lang="en-US" altLang="en-US" sz="3600" b="1" smtClean="0"/>
              <a:t>Two Sample Distributions</a:t>
            </a:r>
          </a:p>
        </p:txBody>
      </p:sp>
      <p:graphicFrame>
        <p:nvGraphicFramePr>
          <p:cNvPr id="4" name="Object 2"/>
          <p:cNvGraphicFramePr>
            <a:graphicFrameLocks noChangeAspect="1"/>
          </p:cNvGraphicFramePr>
          <p:nvPr/>
        </p:nvGraphicFramePr>
        <p:xfrm>
          <a:off x="935038" y="1087438"/>
          <a:ext cx="7515225" cy="1157287"/>
        </p:xfrm>
        <a:graphic>
          <a:graphicData uri="http://schemas.openxmlformats.org/presentationml/2006/ole">
            <mc:AlternateContent xmlns:mc="http://schemas.openxmlformats.org/markup-compatibility/2006">
              <mc:Choice xmlns:v="urn:schemas-microsoft-com:vml" Requires="v">
                <p:oleObj spid="_x0000_s6166" name="Equation" r:id="rId3" imgW="4940300" imgH="762000" progId="Equation.3">
                  <p:embed/>
                </p:oleObj>
              </mc:Choice>
              <mc:Fallback>
                <p:oleObj name="Equation" r:id="rId3" imgW="4940300" imgH="7620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5038" y="1087438"/>
                        <a:ext cx="7515225" cy="1157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 name="Object 3"/>
          <p:cNvGraphicFramePr>
            <a:graphicFrameLocks noChangeAspect="1"/>
          </p:cNvGraphicFramePr>
          <p:nvPr/>
        </p:nvGraphicFramePr>
        <p:xfrm>
          <a:off x="896938" y="2616200"/>
          <a:ext cx="3028950" cy="701675"/>
        </p:xfrm>
        <a:graphic>
          <a:graphicData uri="http://schemas.openxmlformats.org/presentationml/2006/ole">
            <mc:AlternateContent xmlns:mc="http://schemas.openxmlformats.org/markup-compatibility/2006">
              <mc:Choice xmlns:v="urn:schemas-microsoft-com:vml" Requires="v">
                <p:oleObj spid="_x0000_s6167" name="Equation" r:id="rId5" imgW="1638300" imgH="381000" progId="Equation.3">
                  <p:embed/>
                </p:oleObj>
              </mc:Choice>
              <mc:Fallback>
                <p:oleObj name="Equation" r:id="rId5" imgW="1638300" imgH="3810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96938" y="2616200"/>
                        <a:ext cx="3028950" cy="701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 name="Object 4"/>
          <p:cNvGraphicFramePr>
            <a:graphicFrameLocks noChangeAspect="1"/>
          </p:cNvGraphicFramePr>
          <p:nvPr/>
        </p:nvGraphicFramePr>
        <p:xfrm>
          <a:off x="4510088" y="2967038"/>
          <a:ext cx="2705100" cy="3136900"/>
        </p:xfrm>
        <a:graphic>
          <a:graphicData uri="http://schemas.openxmlformats.org/presentationml/2006/ole">
            <mc:AlternateContent xmlns:mc="http://schemas.openxmlformats.org/markup-compatibility/2006">
              <mc:Choice xmlns:v="urn:schemas-microsoft-com:vml" Requires="v">
                <p:oleObj spid="_x0000_s6168" name="Equation" r:id="rId7" imgW="1562100" imgH="1816100" progId="Equation.3">
                  <p:embed/>
                </p:oleObj>
              </mc:Choice>
              <mc:Fallback>
                <p:oleObj name="Equation" r:id="rId7" imgW="1562100" imgH="1816100" progId="Equation.3">
                  <p:embed/>
                  <p:pic>
                    <p:nvPicPr>
                      <p:cNvPr id="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10088" y="2967038"/>
                        <a:ext cx="2705100" cy="3136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2" name="Group 15"/>
          <p:cNvGrpSpPr>
            <a:grpSpLocks/>
          </p:cNvGrpSpPr>
          <p:nvPr/>
        </p:nvGrpSpPr>
        <p:grpSpPr bwMode="auto">
          <a:xfrm>
            <a:off x="612775" y="2065338"/>
            <a:ext cx="8089900" cy="4027487"/>
            <a:chOff x="556418" y="2494440"/>
            <a:chExt cx="8091882" cy="4027804"/>
          </a:xfrm>
        </p:grpSpPr>
        <p:grpSp>
          <p:nvGrpSpPr>
            <p:cNvPr id="6152" name="Group 9"/>
            <p:cNvGrpSpPr>
              <a:grpSpLocks/>
            </p:cNvGrpSpPr>
            <p:nvPr/>
          </p:nvGrpSpPr>
          <p:grpSpPr bwMode="auto">
            <a:xfrm>
              <a:off x="556418" y="2494440"/>
              <a:ext cx="8091882" cy="4027804"/>
              <a:chOff x="497525" y="2950050"/>
              <a:chExt cx="8091883" cy="4025195"/>
            </a:xfrm>
          </p:grpSpPr>
          <p:sp>
            <p:nvSpPr>
              <p:cNvPr id="12" name="TextBox 11"/>
              <p:cNvSpPr txBox="1"/>
              <p:nvPr/>
            </p:nvSpPr>
            <p:spPr bwMode="auto">
              <a:xfrm>
                <a:off x="497525" y="3284821"/>
                <a:ext cx="8091883" cy="3690424"/>
              </a:xfrm>
              <a:prstGeom prst="rect">
                <a:avLst/>
              </a:prstGeom>
              <a:solidFill>
                <a:srgbClr val="FAEDB8"/>
              </a:solidFill>
            </p:spPr>
            <p:style>
              <a:lnRef idx="1">
                <a:schemeClr val="accent5"/>
              </a:lnRef>
              <a:fillRef idx="2">
                <a:schemeClr val="accent5"/>
              </a:fillRef>
              <a:effectRef idx="1">
                <a:schemeClr val="accent5"/>
              </a:effectRef>
              <a:fontRef idx="minor">
                <a:schemeClr val="dk1"/>
              </a:fontRef>
            </p:style>
            <p:txBody>
              <a:bodyPr>
                <a:spAutoFit/>
              </a:bodyPr>
              <a:lstStyle/>
              <a:p>
                <a:pPr>
                  <a:defRPr/>
                </a:pPr>
                <a:r>
                  <a:rPr lang="en-US">
                    <a:solidFill>
                      <a:srgbClr val="000000"/>
                    </a:solidFill>
                    <a:ea typeface="ＭＳ Ｐゴシック" charset="-128"/>
                  </a:rPr>
                  <a:t>Choose an SRS of size </a:t>
                </a:r>
                <a:r>
                  <a:rPr lang="en-US" i="1">
                    <a:solidFill>
                      <a:srgbClr val="000000"/>
                    </a:solidFill>
                    <a:ea typeface="ＭＳ Ｐゴシック" charset="-128"/>
                  </a:rPr>
                  <a:t>n</a:t>
                </a:r>
                <a:r>
                  <a:rPr lang="en-US" i="1" baseline="-25000">
                    <a:solidFill>
                      <a:srgbClr val="000000"/>
                    </a:solidFill>
                    <a:ea typeface="ＭＳ Ｐゴシック" charset="-128"/>
                  </a:rPr>
                  <a:t>1</a:t>
                </a:r>
                <a:r>
                  <a:rPr lang="en-US" i="1">
                    <a:solidFill>
                      <a:srgbClr val="000000"/>
                    </a:solidFill>
                    <a:ea typeface="ＭＳ Ｐゴシック" charset="-128"/>
                  </a:rPr>
                  <a:t> </a:t>
                </a:r>
                <a:r>
                  <a:rPr lang="en-US">
                    <a:solidFill>
                      <a:srgbClr val="000000"/>
                    </a:solidFill>
                    <a:ea typeface="ＭＳ Ｐゴシック" charset="-128"/>
                  </a:rPr>
                  <a:t>from Population 1 with mean </a:t>
                </a:r>
                <a:r>
                  <a:rPr lang="en-US" i="1">
                    <a:solidFill>
                      <a:srgbClr val="000000"/>
                    </a:solidFill>
                    <a:ea typeface="ＭＳ Ｐゴシック" charset="-128"/>
                  </a:rPr>
                  <a:t>µ</a:t>
                </a:r>
                <a:r>
                  <a:rPr lang="en-US" i="1" baseline="-25000">
                    <a:solidFill>
                      <a:srgbClr val="000000"/>
                    </a:solidFill>
                    <a:ea typeface="ＭＳ Ｐゴシック" charset="-128"/>
                  </a:rPr>
                  <a:t>1</a:t>
                </a:r>
                <a:r>
                  <a:rPr lang="en-US" i="1">
                    <a:solidFill>
                      <a:srgbClr val="000000"/>
                    </a:solidFill>
                    <a:ea typeface="ＭＳ Ｐゴシック" charset="-128"/>
                  </a:rPr>
                  <a:t> </a:t>
                </a:r>
                <a:r>
                  <a:rPr lang="en-US">
                    <a:solidFill>
                      <a:srgbClr val="000000"/>
                    </a:solidFill>
                    <a:ea typeface="ＭＳ Ｐゴシック" charset="-128"/>
                  </a:rPr>
                  <a:t>and standard deviation </a:t>
                </a:r>
                <a:r>
                  <a:rPr lang="en-US" i="1">
                    <a:solidFill>
                      <a:srgbClr val="000000"/>
                    </a:solidFill>
                    <a:ea typeface="ＭＳ Ｐゴシック" charset="-128"/>
                  </a:rPr>
                  <a:t>σ</a:t>
                </a:r>
                <a:r>
                  <a:rPr lang="en-US" baseline="-25000">
                    <a:solidFill>
                      <a:srgbClr val="000000"/>
                    </a:solidFill>
                    <a:ea typeface="ＭＳ Ｐゴシック" charset="-128"/>
                  </a:rPr>
                  <a:t>1</a:t>
                </a:r>
                <a:r>
                  <a:rPr lang="en-US">
                    <a:solidFill>
                      <a:srgbClr val="000000"/>
                    </a:solidFill>
                    <a:ea typeface="ＭＳ Ｐゴシック" charset="-128"/>
                  </a:rPr>
                  <a:t> and an independent SRS of size </a:t>
                </a:r>
                <a:r>
                  <a:rPr lang="en-US" i="1">
                    <a:solidFill>
                      <a:srgbClr val="000000"/>
                    </a:solidFill>
                    <a:ea typeface="ＭＳ Ｐゴシック" charset="-128"/>
                  </a:rPr>
                  <a:t>n</a:t>
                </a:r>
                <a:r>
                  <a:rPr lang="en-US" i="1" baseline="-25000">
                    <a:solidFill>
                      <a:srgbClr val="000000"/>
                    </a:solidFill>
                    <a:ea typeface="ＭＳ Ｐゴシック" charset="-128"/>
                  </a:rPr>
                  <a:t>2</a:t>
                </a:r>
                <a:r>
                  <a:rPr lang="en-US" i="1">
                    <a:solidFill>
                      <a:srgbClr val="000000"/>
                    </a:solidFill>
                    <a:ea typeface="ＭＳ Ｐゴシック" charset="-128"/>
                  </a:rPr>
                  <a:t> </a:t>
                </a:r>
                <a:r>
                  <a:rPr lang="en-US">
                    <a:solidFill>
                      <a:srgbClr val="000000"/>
                    </a:solidFill>
                    <a:ea typeface="ＭＳ Ｐゴシック" charset="-128"/>
                  </a:rPr>
                  <a:t>from Population 2 with mean </a:t>
                </a:r>
                <a:r>
                  <a:rPr lang="en-US" i="1">
                    <a:solidFill>
                      <a:srgbClr val="000000"/>
                    </a:solidFill>
                    <a:ea typeface="ＭＳ Ｐゴシック" charset="-128"/>
                  </a:rPr>
                  <a:t>µ</a:t>
                </a:r>
                <a:r>
                  <a:rPr lang="en-US" i="1" baseline="-25000">
                    <a:solidFill>
                      <a:srgbClr val="000000"/>
                    </a:solidFill>
                    <a:ea typeface="ＭＳ Ｐゴシック" charset="-128"/>
                  </a:rPr>
                  <a:t>2</a:t>
                </a:r>
                <a:r>
                  <a:rPr lang="en-US" i="1">
                    <a:solidFill>
                      <a:srgbClr val="000000"/>
                    </a:solidFill>
                    <a:ea typeface="ＭＳ Ｐゴシック" charset="-128"/>
                  </a:rPr>
                  <a:t> </a:t>
                </a:r>
                <a:r>
                  <a:rPr lang="en-US">
                    <a:solidFill>
                      <a:srgbClr val="000000"/>
                    </a:solidFill>
                    <a:ea typeface="ＭＳ Ｐゴシック" charset="-128"/>
                  </a:rPr>
                  <a:t>and standard deviation </a:t>
                </a:r>
                <a:r>
                  <a:rPr lang="en-US" i="1">
                    <a:solidFill>
                      <a:srgbClr val="000000"/>
                    </a:solidFill>
                    <a:ea typeface="ＭＳ Ｐゴシック" charset="-128"/>
                  </a:rPr>
                  <a:t>σ</a:t>
                </a:r>
                <a:r>
                  <a:rPr lang="en-US" i="1" baseline="-25000">
                    <a:solidFill>
                      <a:srgbClr val="000000"/>
                    </a:solidFill>
                    <a:ea typeface="ＭＳ Ｐゴシック" charset="-128"/>
                  </a:rPr>
                  <a:t>2</a:t>
                </a:r>
                <a:r>
                  <a:rPr lang="en-US">
                    <a:solidFill>
                      <a:srgbClr val="000000"/>
                    </a:solidFill>
                    <a:ea typeface="ＭＳ Ｐゴシック" charset="-128"/>
                  </a:rPr>
                  <a:t>.</a:t>
                </a: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p:txBody>
          </p:sp>
          <p:sp>
            <p:nvSpPr>
              <p:cNvPr id="13" name="TextBox 12"/>
              <p:cNvSpPr txBox="1"/>
              <p:nvPr/>
            </p:nvSpPr>
            <p:spPr bwMode="auto">
              <a:xfrm>
                <a:off x="695967" y="2950050"/>
                <a:ext cx="7515223" cy="338401"/>
              </a:xfrm>
              <a:prstGeom prst="rect">
                <a:avLst/>
              </a:prstGeom>
              <a:solidFill>
                <a:schemeClr val="tx2"/>
              </a:solidFill>
            </p:spPr>
            <p:style>
              <a:lnRef idx="0">
                <a:schemeClr val="accent6"/>
              </a:lnRef>
              <a:fillRef idx="3">
                <a:schemeClr val="accent6"/>
              </a:fillRef>
              <a:effectRef idx="3">
                <a:schemeClr val="accent6"/>
              </a:effectRef>
              <a:fontRef idx="minor">
                <a:schemeClr val="lt1"/>
              </a:fontRef>
            </p:style>
            <p:txBody>
              <a:bodyPr>
                <a:spAutoFit/>
              </a:bodyPr>
              <a:lstStyle/>
              <a:p>
                <a:pPr algn="ctr">
                  <a:defRPr/>
                </a:pPr>
                <a:r>
                  <a:rPr lang="en-US" sz="1600" b="1">
                    <a:solidFill>
                      <a:srgbClr val="FFFFFF"/>
                    </a:solidFill>
                    <a:ea typeface="ＭＳ Ｐゴシック" charset="-128"/>
                    <a:cs typeface="ＭＳ Ｐゴシック" charset="-128"/>
                  </a:rPr>
                  <a:t>The Sampling Distribution of the Difference Between Sample Means</a:t>
                </a:r>
              </a:p>
            </p:txBody>
          </p:sp>
        </p:grpSp>
        <p:graphicFrame>
          <p:nvGraphicFramePr>
            <p:cNvPr id="6153" name="Object 5"/>
            <p:cNvGraphicFramePr>
              <a:graphicFrameLocks noChangeAspect="1"/>
            </p:cNvGraphicFramePr>
            <p:nvPr/>
          </p:nvGraphicFramePr>
          <p:xfrm>
            <a:off x="573251" y="4626620"/>
            <a:ext cx="8017252" cy="536617"/>
          </p:xfrm>
          <a:graphic>
            <a:graphicData uri="http://schemas.openxmlformats.org/presentationml/2006/ole">
              <mc:AlternateContent xmlns:mc="http://schemas.openxmlformats.org/markup-compatibility/2006">
                <mc:Choice xmlns:v="urn:schemas-microsoft-com:vml" Requires="v">
                  <p:oleObj spid="_x0000_s6169" name="Equation" r:id="rId9" imgW="5486400" imgH="368300" progId="Equation.3">
                    <p:embed/>
                  </p:oleObj>
                </mc:Choice>
                <mc:Fallback>
                  <p:oleObj name="Equation" r:id="rId9" imgW="5486400" imgH="368300" progId="Equation.3">
                    <p:embed/>
                    <p:pic>
                      <p:nvPicPr>
                        <p:cNvPr id="0"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73251" y="4626620"/>
                          <a:ext cx="8017252" cy="53661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154" name="Object 6"/>
            <p:cNvGraphicFramePr>
              <a:graphicFrameLocks noChangeAspect="1"/>
            </p:cNvGraphicFramePr>
            <p:nvPr/>
          </p:nvGraphicFramePr>
          <p:xfrm>
            <a:off x="570710" y="3767715"/>
            <a:ext cx="7885456" cy="795400"/>
          </p:xfrm>
          <a:graphic>
            <a:graphicData uri="http://schemas.openxmlformats.org/presentationml/2006/ole">
              <mc:AlternateContent xmlns:mc="http://schemas.openxmlformats.org/markup-compatibility/2006">
                <mc:Choice xmlns:v="urn:schemas-microsoft-com:vml" Requires="v">
                  <p:oleObj spid="_x0000_s6170" name="Equation" r:id="rId11" imgW="5397500" imgH="546100" progId="Equation.3">
                    <p:embed/>
                  </p:oleObj>
                </mc:Choice>
                <mc:Fallback>
                  <p:oleObj name="Equation" r:id="rId11" imgW="5397500" imgH="546100" progId="Equation.3">
                    <p:embed/>
                    <p:pic>
                      <p:nvPicPr>
                        <p:cNvPr id="0"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70710" y="3767715"/>
                          <a:ext cx="7885456" cy="795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155" name="Object 7"/>
            <p:cNvGraphicFramePr>
              <a:graphicFrameLocks noChangeAspect="1"/>
            </p:cNvGraphicFramePr>
            <p:nvPr/>
          </p:nvGraphicFramePr>
          <p:xfrm>
            <a:off x="573885" y="5280722"/>
            <a:ext cx="7829880" cy="1200244"/>
          </p:xfrm>
          <a:graphic>
            <a:graphicData uri="http://schemas.openxmlformats.org/presentationml/2006/ole">
              <mc:AlternateContent xmlns:mc="http://schemas.openxmlformats.org/markup-compatibility/2006">
                <mc:Choice xmlns:v="urn:schemas-microsoft-com:vml" Requires="v">
                  <p:oleObj spid="_x0000_s6171" name="Equation" r:id="rId13" imgW="5359400" imgH="825500" progId="Equation.3">
                    <p:embed/>
                  </p:oleObj>
                </mc:Choice>
                <mc:Fallback>
                  <p:oleObj name="Equation" r:id="rId13" imgW="5359400" imgH="825500" progId="Equation.3">
                    <p:embed/>
                    <p:pic>
                      <p:nvPicPr>
                        <p:cNvPr id="0" name="Object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73885" y="5280722"/>
                          <a:ext cx="7829880" cy="12002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pic>
        <p:nvPicPr>
          <p:cNvPr id="14" name="Picture 13" descr="Picture 6.png"/>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457200" y="1066800"/>
            <a:ext cx="8245475" cy="556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4"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anim from="(-#ppt_w/2)" to="(#ppt_x)" calcmode="lin" valueType="num">
                                      <p:cBhvr>
                                        <p:cTn id="15" dur="600" fill="hold">
                                          <p:stCondLst>
                                            <p:cond delay="0"/>
                                          </p:stCondLst>
                                        </p:cTn>
                                        <p:tgtEl>
                                          <p:spTgt spid="6"/>
                                        </p:tgtEl>
                                        <p:attrNameLst>
                                          <p:attrName>ppt_x</p:attrName>
                                        </p:attrNameLst>
                                      </p:cBhvr>
                                    </p:anim>
                                    <p:anim from="0" to="-1.0" calcmode="lin" valueType="num">
                                      <p:cBhvr>
                                        <p:cTn id="16" dur="200" decel="50000" autoRev="1" fill="hold">
                                          <p:stCondLst>
                                            <p:cond delay="600"/>
                                          </p:stCondLst>
                                        </p:cTn>
                                        <p:tgtEl>
                                          <p:spTgt spid="6"/>
                                        </p:tgtEl>
                                        <p:attrNameLst>
                                          <p:attrName>xshear</p:attrName>
                                        </p:attrNameLst>
                                      </p:cBhvr>
                                    </p:anim>
                                    <p:animScale>
                                      <p:cBhvr>
                                        <p:cTn id="17" dur="200" decel="100000" autoRev="1" fill="hold">
                                          <p:stCondLst>
                                            <p:cond delay="600"/>
                                          </p:stCondLst>
                                        </p:cTn>
                                        <p:tgtEl>
                                          <p:spTgt spid="6"/>
                                        </p:tgtEl>
                                      </p:cBhvr>
                                      <p:from x="100000" y="100000"/>
                                      <p:to x="80000" y="100000"/>
                                    </p:animScale>
                                    <p:anim by="(#ppt_h/3+#ppt_w*0.1)" calcmode="lin" valueType="num">
                                      <p:cBhvr additive="sum">
                                        <p:cTn id="18" dur="200" decel="100000" autoRev="1" fill="hold">
                                          <p:stCondLst>
                                            <p:cond delay="600"/>
                                          </p:stCondLst>
                                        </p:cTn>
                                        <p:tgtEl>
                                          <p:spTgt spid="6"/>
                                        </p:tgtEl>
                                        <p:attrNameLst>
                                          <p:attrName>ppt_x</p:attrName>
                                        </p:attrNameLst>
                                      </p:cBhvr>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5" presetClass="entr" presetSubtype="0" fill="hold" nodeType="clickEffect">
                                  <p:stCondLst>
                                    <p:cond delay="0"/>
                                  </p:stCondLst>
                                  <p:childTnLst>
                                    <p:set>
                                      <p:cBhvr>
                                        <p:cTn id="22" dur="1" fill="hold">
                                          <p:stCondLst>
                                            <p:cond delay="0"/>
                                          </p:stCondLst>
                                        </p:cTn>
                                        <p:tgtEl>
                                          <p:spTgt spid="2"/>
                                        </p:tgtEl>
                                        <p:attrNameLst>
                                          <p:attrName>style.visibility</p:attrName>
                                        </p:attrNameLst>
                                      </p:cBhvr>
                                      <p:to>
                                        <p:strVal val="visible"/>
                                      </p:to>
                                    </p:set>
                                    <p:anim calcmode="lin" valueType="num">
                                      <p:cBhvr>
                                        <p:cTn id="23" dur="1000" fill="hold"/>
                                        <p:tgtEl>
                                          <p:spTgt spid="2"/>
                                        </p:tgtEl>
                                        <p:attrNameLst>
                                          <p:attrName>ppt_w</p:attrName>
                                        </p:attrNameLst>
                                      </p:cBhvr>
                                      <p:tavLst>
                                        <p:tav tm="0">
                                          <p:val>
                                            <p:fltVal val="0"/>
                                          </p:val>
                                        </p:tav>
                                        <p:tav tm="100000">
                                          <p:val>
                                            <p:strVal val="#ppt_w"/>
                                          </p:val>
                                        </p:tav>
                                      </p:tavLst>
                                    </p:anim>
                                    <p:anim calcmode="lin" valueType="num">
                                      <p:cBhvr>
                                        <p:cTn id="24" dur="1000" fill="hold"/>
                                        <p:tgtEl>
                                          <p:spTgt spid="2"/>
                                        </p:tgtEl>
                                        <p:attrNameLst>
                                          <p:attrName>ppt_h</p:attrName>
                                        </p:attrNameLst>
                                      </p:cBhvr>
                                      <p:tavLst>
                                        <p:tav tm="0">
                                          <p:val>
                                            <p:fltVal val="0"/>
                                          </p:val>
                                        </p:tav>
                                        <p:tav tm="100000">
                                          <p:val>
                                            <p:strVal val="#ppt_h"/>
                                          </p:val>
                                        </p:tav>
                                      </p:tavLst>
                                    </p:anim>
                                    <p:anim calcmode="lin" valueType="num">
                                      <p:cBhvr>
                                        <p:cTn id="25"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2"/>
                                        </p:tgtEl>
                                        <p:attrNameLst>
                                          <p:attrName>ppt_y</p:attrName>
                                        </p:attrNameLst>
                                      </p:cBhvr>
                                      <p:tavLst>
                                        <p:tav tm="0" fmla="#ppt_y+(sin(-2*pi*(1-$))*-#ppt_x+cos(-2*pi*(1-$))*(1-#ppt_y))*(1-$)">
                                          <p:val>
                                            <p:fltVal val="0"/>
                                          </p:val>
                                        </p:tav>
                                        <p:tav tm="100000">
                                          <p:val>
                                            <p:fltVal val="1"/>
                                          </p:val>
                                        </p:tav>
                                      </p:tavLst>
                                    </p:anim>
                                  </p:childTnLst>
                                </p:cTn>
                              </p:par>
                              <p:par>
                                <p:cTn id="27" presetID="10" presetClass="exit" presetSubtype="0" fill="hold" nodeType="withEffect">
                                  <p:stCondLst>
                                    <p:cond delay="0"/>
                                  </p:stCondLst>
                                  <p:childTnLst>
                                    <p:animEffect transition="out" filter="fade">
                                      <p:cBhvr>
                                        <p:cTn id="28" dur="1000"/>
                                        <p:tgtEl>
                                          <p:spTgt spid="4"/>
                                        </p:tgtEl>
                                      </p:cBhvr>
                                    </p:animEffect>
                                    <p:set>
                                      <p:cBhvr>
                                        <p:cTn id="29" dur="1" fill="hold">
                                          <p:stCondLst>
                                            <p:cond delay="999"/>
                                          </p:stCondLst>
                                        </p:cTn>
                                        <p:tgtEl>
                                          <p:spTgt spid="4"/>
                                        </p:tgtEl>
                                        <p:attrNameLst>
                                          <p:attrName>style.visibility</p:attrName>
                                        </p:attrNameLst>
                                      </p:cBhvr>
                                      <p:to>
                                        <p:strVal val="hidden"/>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15" presetClass="entr" presetSubtype="0" fill="hold" nodeType="clickEffect">
                                  <p:stCondLst>
                                    <p:cond delay="0"/>
                                  </p:stCondLst>
                                  <p:childTnLst>
                                    <p:set>
                                      <p:cBhvr>
                                        <p:cTn id="33" dur="1" fill="hold">
                                          <p:stCondLst>
                                            <p:cond delay="0"/>
                                          </p:stCondLst>
                                        </p:cTn>
                                        <p:tgtEl>
                                          <p:spTgt spid="14"/>
                                        </p:tgtEl>
                                        <p:attrNameLst>
                                          <p:attrName>style.visibility</p:attrName>
                                        </p:attrNameLst>
                                      </p:cBhvr>
                                      <p:to>
                                        <p:strVal val="visible"/>
                                      </p:to>
                                    </p:set>
                                    <p:anim calcmode="lin" valueType="num">
                                      <p:cBhvr>
                                        <p:cTn id="34" dur="1000" fill="hold"/>
                                        <p:tgtEl>
                                          <p:spTgt spid="14"/>
                                        </p:tgtEl>
                                        <p:attrNameLst>
                                          <p:attrName>ppt_w</p:attrName>
                                        </p:attrNameLst>
                                      </p:cBhvr>
                                      <p:tavLst>
                                        <p:tav tm="0">
                                          <p:val>
                                            <p:fltVal val="0"/>
                                          </p:val>
                                        </p:tav>
                                        <p:tav tm="100000">
                                          <p:val>
                                            <p:strVal val="#ppt_w"/>
                                          </p:val>
                                        </p:tav>
                                      </p:tavLst>
                                    </p:anim>
                                    <p:anim calcmode="lin" valueType="num">
                                      <p:cBhvr>
                                        <p:cTn id="35" dur="1000" fill="hold"/>
                                        <p:tgtEl>
                                          <p:spTgt spid="14"/>
                                        </p:tgtEl>
                                        <p:attrNameLst>
                                          <p:attrName>ppt_h</p:attrName>
                                        </p:attrNameLst>
                                      </p:cBhvr>
                                      <p:tavLst>
                                        <p:tav tm="0">
                                          <p:val>
                                            <p:fltVal val="0"/>
                                          </p:val>
                                        </p:tav>
                                        <p:tav tm="100000">
                                          <p:val>
                                            <p:strVal val="#ppt_h"/>
                                          </p:val>
                                        </p:tav>
                                      </p:tavLst>
                                    </p:anim>
                                    <p:anim calcmode="lin" valueType="num">
                                      <p:cBhvr>
                                        <p:cTn id="36" dur="1000" fill="hold"/>
                                        <p:tgtEl>
                                          <p:spTgt spid="14"/>
                                        </p:tgtEl>
                                        <p:attrNameLst>
                                          <p:attrName>ppt_x</p:attrName>
                                        </p:attrNameLst>
                                      </p:cBhvr>
                                      <p:tavLst>
                                        <p:tav tm="0" fmla="#ppt_x+(cos(-2*pi*(1-$))*-#ppt_x-sin(-2*pi*(1-$))*(1-#ppt_y))*(1-$)">
                                          <p:val>
                                            <p:fltVal val="0"/>
                                          </p:val>
                                        </p:tav>
                                        <p:tav tm="100000">
                                          <p:val>
                                            <p:fltVal val="1"/>
                                          </p:val>
                                        </p:tav>
                                      </p:tavLst>
                                    </p:anim>
                                    <p:anim calcmode="lin" valueType="num">
                                      <p:cBhvr>
                                        <p:cTn id="37" dur="1000" fill="hold"/>
                                        <p:tgtEl>
                                          <p:spTgt spid="14"/>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90488"/>
            <a:ext cx="8229600" cy="792162"/>
          </a:xfrm>
        </p:spPr>
        <p:txBody>
          <a:bodyPr/>
          <a:lstStyle/>
          <a:p>
            <a:r>
              <a:rPr lang="en-US" altLang="en-US" sz="3600" b="1" smtClean="0"/>
              <a:t>Confidence Intervals</a:t>
            </a:r>
          </a:p>
        </p:txBody>
      </p:sp>
      <p:grpSp>
        <p:nvGrpSpPr>
          <p:cNvPr id="7171" name="Group 9"/>
          <p:cNvGrpSpPr>
            <a:grpSpLocks/>
          </p:cNvGrpSpPr>
          <p:nvPr/>
        </p:nvGrpSpPr>
        <p:grpSpPr bwMode="auto">
          <a:xfrm>
            <a:off x="539750" y="898525"/>
            <a:ext cx="7843838" cy="5692775"/>
            <a:chOff x="497526" y="2946400"/>
            <a:chExt cx="7843838" cy="5689772"/>
          </a:xfrm>
        </p:grpSpPr>
        <p:sp>
          <p:nvSpPr>
            <p:cNvPr id="4" name="TextBox 3"/>
            <p:cNvSpPr txBox="1"/>
            <p:nvPr/>
          </p:nvSpPr>
          <p:spPr bwMode="auto">
            <a:xfrm>
              <a:off x="497526" y="3284360"/>
              <a:ext cx="7843838" cy="5351812"/>
            </a:xfrm>
            <a:prstGeom prst="rect">
              <a:avLst/>
            </a:prstGeom>
            <a:solidFill>
              <a:srgbClr val="FAEDB8"/>
            </a:solidFill>
          </p:spPr>
          <p:style>
            <a:lnRef idx="1">
              <a:schemeClr val="accent5"/>
            </a:lnRef>
            <a:fillRef idx="2">
              <a:schemeClr val="accent5"/>
            </a:fillRef>
            <a:effectRef idx="1">
              <a:schemeClr val="accent5"/>
            </a:effectRef>
            <a:fontRef idx="minor">
              <a:schemeClr val="dk1"/>
            </a:fontRef>
          </p:style>
          <p:txBody>
            <a:bodyPr>
              <a:spAutoFit/>
            </a:bodyPr>
            <a:lstStyle/>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a:p>
              <a:pPr>
                <a:defRPr/>
              </a:pPr>
              <a:endParaRPr lang="en-US">
                <a:solidFill>
                  <a:srgbClr val="000000"/>
                </a:solidFill>
                <a:ea typeface="ＭＳ Ｐゴシック" charset="-128"/>
              </a:endParaRPr>
            </a:p>
          </p:txBody>
        </p:sp>
        <p:sp>
          <p:nvSpPr>
            <p:cNvPr id="5" name="TextBox 4"/>
            <p:cNvSpPr txBox="1"/>
            <p:nvPr/>
          </p:nvSpPr>
          <p:spPr bwMode="auto">
            <a:xfrm>
              <a:off x="621353" y="2946400"/>
              <a:ext cx="7515223" cy="338401"/>
            </a:xfrm>
            <a:prstGeom prst="rect">
              <a:avLst/>
            </a:prstGeom>
            <a:solidFill>
              <a:schemeClr val="tx2"/>
            </a:solidFill>
          </p:spPr>
          <p:style>
            <a:lnRef idx="0">
              <a:schemeClr val="accent6"/>
            </a:lnRef>
            <a:fillRef idx="3">
              <a:schemeClr val="accent6"/>
            </a:fillRef>
            <a:effectRef idx="3">
              <a:schemeClr val="accent6"/>
            </a:effectRef>
            <a:fontRef idx="minor">
              <a:schemeClr val="lt1"/>
            </a:fontRef>
          </p:style>
          <p:txBody>
            <a:bodyPr>
              <a:spAutoFit/>
            </a:bodyPr>
            <a:lstStyle/>
            <a:p>
              <a:pPr algn="ctr">
                <a:defRPr/>
              </a:pPr>
              <a:r>
                <a:rPr lang="en-US" sz="1600" b="1" dirty="0">
                  <a:solidFill>
                    <a:srgbClr val="C00000"/>
                  </a:solidFill>
                  <a:ea typeface="ＭＳ Ｐゴシック" pitchFamily="-111" charset="-128"/>
                  <a:cs typeface="ＭＳ Ｐゴシック" pitchFamily="-111" charset="-128"/>
                </a:rPr>
                <a:t>Two-Sample </a:t>
              </a:r>
              <a:r>
                <a:rPr lang="en-US" sz="1600" b="1" i="1" dirty="0" err="1">
                  <a:solidFill>
                    <a:srgbClr val="C00000"/>
                  </a:solidFill>
                  <a:ea typeface="ＭＳ Ｐゴシック" pitchFamily="-111" charset="-128"/>
                  <a:cs typeface="ＭＳ Ｐゴシック" pitchFamily="-111" charset="-128"/>
                </a:rPr>
                <a:t>t</a:t>
              </a:r>
              <a:r>
                <a:rPr lang="en-US" sz="1600" b="1" i="1" dirty="0">
                  <a:solidFill>
                    <a:srgbClr val="C00000"/>
                  </a:solidFill>
                  <a:ea typeface="ＭＳ Ｐゴシック" pitchFamily="-111" charset="-128"/>
                  <a:cs typeface="ＭＳ Ｐゴシック" pitchFamily="-111" charset="-128"/>
                </a:rPr>
                <a:t> </a:t>
              </a:r>
              <a:r>
                <a:rPr lang="en-US" sz="1600" b="1" dirty="0">
                  <a:solidFill>
                    <a:srgbClr val="C00000"/>
                  </a:solidFill>
                  <a:ea typeface="ＭＳ Ｐゴシック" pitchFamily="-111" charset="-128"/>
                  <a:cs typeface="ＭＳ Ｐゴシック" pitchFamily="-111" charset="-128"/>
                </a:rPr>
                <a:t>Interval for a Difference Between Means</a:t>
              </a:r>
            </a:p>
          </p:txBody>
        </p:sp>
      </p:grpSp>
      <p:graphicFrame>
        <p:nvGraphicFramePr>
          <p:cNvPr id="7172" name="Object 2"/>
          <p:cNvGraphicFramePr>
            <a:graphicFrameLocks noChangeAspect="1"/>
          </p:cNvGraphicFramePr>
          <p:nvPr/>
        </p:nvGraphicFramePr>
        <p:xfrm>
          <a:off x="787400" y="3744913"/>
          <a:ext cx="6992938" cy="817562"/>
        </p:xfrm>
        <a:graphic>
          <a:graphicData uri="http://schemas.openxmlformats.org/presentationml/2006/ole">
            <mc:AlternateContent xmlns:mc="http://schemas.openxmlformats.org/markup-compatibility/2006">
              <mc:Choice xmlns:v="urn:schemas-microsoft-com:vml" Requires="v">
                <p:oleObj spid="_x0000_s7184" name="Equation" r:id="rId3" imgW="4787900" imgH="558800" progId="Equation.3">
                  <p:embed/>
                </p:oleObj>
              </mc:Choice>
              <mc:Fallback>
                <p:oleObj name="Equation" r:id="rId3" imgW="4787900" imgH="5588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7400" y="3744913"/>
                        <a:ext cx="6992938" cy="817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173" name="Object 3"/>
          <p:cNvGraphicFramePr>
            <a:graphicFrameLocks noChangeAspect="1"/>
          </p:cNvGraphicFramePr>
          <p:nvPr/>
        </p:nvGraphicFramePr>
        <p:xfrm>
          <a:off x="660400" y="1327150"/>
          <a:ext cx="7588250" cy="2271713"/>
        </p:xfrm>
        <a:graphic>
          <a:graphicData uri="http://schemas.openxmlformats.org/presentationml/2006/ole">
            <mc:AlternateContent xmlns:mc="http://schemas.openxmlformats.org/markup-compatibility/2006">
              <mc:Choice xmlns:v="urn:schemas-microsoft-com:vml" Requires="v">
                <p:oleObj spid="_x0000_s7185" name="Equation" r:id="rId5" imgW="5194300" imgH="1562100" progId="Equation.3">
                  <p:embed/>
                </p:oleObj>
              </mc:Choice>
              <mc:Fallback>
                <p:oleObj name="Equation" r:id="rId5" imgW="5194300" imgH="15621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0400" y="1327150"/>
                        <a:ext cx="7588250" cy="2271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174" name="Object 4"/>
          <p:cNvGraphicFramePr>
            <a:graphicFrameLocks noChangeAspect="1"/>
          </p:cNvGraphicFramePr>
          <p:nvPr/>
        </p:nvGraphicFramePr>
        <p:xfrm>
          <a:off x="787400" y="5943600"/>
          <a:ext cx="6604000" cy="534988"/>
        </p:xfrm>
        <a:graphic>
          <a:graphicData uri="http://schemas.openxmlformats.org/presentationml/2006/ole">
            <mc:AlternateContent xmlns:mc="http://schemas.openxmlformats.org/markup-compatibility/2006">
              <mc:Choice xmlns:v="urn:schemas-microsoft-com:vml" Requires="v">
                <p:oleObj spid="_x0000_s7186" name="Equation" r:id="rId7" imgW="4521200" imgH="368300" progId="Equation.3">
                  <p:embed/>
                </p:oleObj>
              </mc:Choice>
              <mc:Fallback>
                <p:oleObj name="Equation" r:id="rId7" imgW="4521200" imgH="368300" progId="Equation.3">
                  <p:embed/>
                  <p:pic>
                    <p:nvPicPr>
                      <p:cNvPr id="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87400" y="5943600"/>
                        <a:ext cx="6604000" cy="534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175" name="Object 5"/>
          <p:cNvGraphicFramePr>
            <a:graphicFrameLocks noChangeAspect="1"/>
          </p:cNvGraphicFramePr>
          <p:nvPr/>
        </p:nvGraphicFramePr>
        <p:xfrm>
          <a:off x="787400" y="4724400"/>
          <a:ext cx="7348538" cy="1055688"/>
        </p:xfrm>
        <a:graphic>
          <a:graphicData uri="http://schemas.openxmlformats.org/presentationml/2006/ole">
            <mc:AlternateContent xmlns:mc="http://schemas.openxmlformats.org/markup-compatibility/2006">
              <mc:Choice xmlns:v="urn:schemas-microsoft-com:vml" Requires="v">
                <p:oleObj spid="_x0000_s7187" name="Equation" r:id="rId9" imgW="5029200" imgH="723900" progId="Equation.3">
                  <p:embed/>
                </p:oleObj>
              </mc:Choice>
              <mc:Fallback>
                <p:oleObj name="Equation" r:id="rId9" imgW="5029200" imgH="723900" progId="Equation.3">
                  <p:embed/>
                  <p:pic>
                    <p:nvPicPr>
                      <p:cNvPr id="0"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87400" y="4724400"/>
                        <a:ext cx="7348538" cy="10556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101600"/>
            <a:ext cx="8229600" cy="838200"/>
          </a:xfrm>
        </p:spPr>
        <p:txBody>
          <a:bodyPr/>
          <a:lstStyle/>
          <a:p>
            <a:pPr eaLnBrk="1" hangingPunct="1"/>
            <a:r>
              <a:rPr lang="en-US" altLang="en-US" sz="3600" b="1" smtClean="0"/>
              <a:t>Conditions for Comparing 2 Means</a:t>
            </a:r>
          </a:p>
        </p:txBody>
      </p:sp>
      <p:sp>
        <p:nvSpPr>
          <p:cNvPr id="8195" name="Rectangle 3"/>
          <p:cNvSpPr>
            <a:spLocks noGrp="1" noChangeArrowheads="1"/>
          </p:cNvSpPr>
          <p:nvPr>
            <p:ph type="body" idx="1"/>
          </p:nvPr>
        </p:nvSpPr>
        <p:spPr>
          <a:xfrm>
            <a:off x="381000" y="1143000"/>
            <a:ext cx="8610600" cy="5334000"/>
          </a:xfrm>
        </p:spPr>
        <p:txBody>
          <a:bodyPr/>
          <a:lstStyle/>
          <a:p>
            <a:pPr eaLnBrk="1" hangingPunct="1">
              <a:lnSpc>
                <a:spcPct val="90000"/>
              </a:lnSpc>
            </a:pPr>
            <a:r>
              <a:rPr lang="en-US" altLang="en-US" sz="2800" b="1" smtClean="0"/>
              <a:t>SRS</a:t>
            </a:r>
          </a:p>
          <a:p>
            <a:pPr lvl="1" eaLnBrk="1" hangingPunct="1">
              <a:lnSpc>
                <a:spcPct val="90000"/>
              </a:lnSpc>
            </a:pPr>
            <a:r>
              <a:rPr lang="en-US" altLang="en-US" sz="2400" b="1" smtClean="0"/>
              <a:t>Two SRS’s from two distinct populations</a:t>
            </a:r>
          </a:p>
          <a:p>
            <a:pPr lvl="1" eaLnBrk="1" hangingPunct="1">
              <a:lnSpc>
                <a:spcPct val="90000"/>
              </a:lnSpc>
            </a:pPr>
            <a:r>
              <a:rPr lang="en-US" altLang="en-US" sz="2400" b="1" smtClean="0"/>
              <a:t>Measure same variable from both populations</a:t>
            </a:r>
          </a:p>
          <a:p>
            <a:pPr lvl="1" eaLnBrk="1" hangingPunct="1">
              <a:lnSpc>
                <a:spcPct val="90000"/>
              </a:lnSpc>
            </a:pPr>
            <a:endParaRPr lang="en-US" altLang="en-US" sz="1800" b="1" smtClean="0"/>
          </a:p>
          <a:p>
            <a:pPr eaLnBrk="1" hangingPunct="1">
              <a:lnSpc>
                <a:spcPct val="90000"/>
              </a:lnSpc>
            </a:pPr>
            <a:r>
              <a:rPr lang="en-US" altLang="en-US" sz="2800" b="1" smtClean="0"/>
              <a:t>Independence</a:t>
            </a:r>
          </a:p>
          <a:p>
            <a:pPr lvl="1" eaLnBrk="1" hangingPunct="1">
              <a:lnSpc>
                <a:spcPct val="90000"/>
              </a:lnSpc>
            </a:pPr>
            <a:r>
              <a:rPr lang="en-US" altLang="en-US" sz="2400" b="1" smtClean="0"/>
              <a:t>Samples are independent of each other</a:t>
            </a:r>
            <a:br>
              <a:rPr lang="en-US" altLang="en-US" sz="2400" b="1" smtClean="0"/>
            </a:br>
            <a:r>
              <a:rPr lang="en-US" altLang="en-US" sz="2400" b="1" smtClean="0"/>
              <a:t>(not the test for match pair designs)</a:t>
            </a:r>
          </a:p>
          <a:p>
            <a:pPr lvl="1" eaLnBrk="1" hangingPunct="1">
              <a:lnSpc>
                <a:spcPct val="90000"/>
              </a:lnSpc>
            </a:pPr>
            <a:r>
              <a:rPr lang="en-US" altLang="en-US" sz="2400" b="1" smtClean="0"/>
              <a:t>N</a:t>
            </a:r>
            <a:r>
              <a:rPr lang="en-US" altLang="en-US" sz="2400" b="1" baseline="-25000" smtClean="0"/>
              <a:t>i</a:t>
            </a:r>
            <a:r>
              <a:rPr lang="en-US" altLang="en-US" sz="2400" b="1" smtClean="0"/>
              <a:t> ≥ 10n</a:t>
            </a:r>
            <a:r>
              <a:rPr lang="en-US" altLang="en-US" sz="2400" b="1" baseline="-25000" smtClean="0"/>
              <a:t>i</a:t>
            </a:r>
          </a:p>
          <a:p>
            <a:pPr lvl="1" eaLnBrk="1" hangingPunct="1">
              <a:lnSpc>
                <a:spcPct val="90000"/>
              </a:lnSpc>
            </a:pPr>
            <a:endParaRPr lang="en-US" altLang="en-US" sz="1800" b="1" smtClean="0"/>
          </a:p>
          <a:p>
            <a:pPr eaLnBrk="1" hangingPunct="1">
              <a:lnSpc>
                <a:spcPct val="90000"/>
              </a:lnSpc>
            </a:pPr>
            <a:r>
              <a:rPr lang="en-US" altLang="en-US" sz="2800" b="1" smtClean="0"/>
              <a:t>Normality</a:t>
            </a:r>
          </a:p>
          <a:p>
            <a:pPr lvl="1" eaLnBrk="1" hangingPunct="1">
              <a:lnSpc>
                <a:spcPct val="90000"/>
              </a:lnSpc>
            </a:pPr>
            <a:r>
              <a:rPr lang="en-US" altLang="en-US" sz="2400" b="1" smtClean="0"/>
              <a:t>Both populations are Normally distributed</a:t>
            </a:r>
          </a:p>
          <a:p>
            <a:pPr lvl="1" eaLnBrk="1" hangingPunct="1">
              <a:lnSpc>
                <a:spcPct val="90000"/>
              </a:lnSpc>
            </a:pPr>
            <a:r>
              <a:rPr lang="en-US" altLang="en-US" sz="2400" b="1" smtClean="0"/>
              <a:t>In practice, (large sample sizes for CLT to apply) similar shapes with no strong outliers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39688"/>
            <a:ext cx="8229600" cy="944562"/>
          </a:xfrm>
        </p:spPr>
        <p:txBody>
          <a:bodyPr/>
          <a:lstStyle/>
          <a:p>
            <a:r>
              <a:rPr lang="en-US" altLang="en-US" sz="3600" b="1" smtClean="0"/>
              <a:t>2-Sample z Statistic</a:t>
            </a:r>
          </a:p>
        </p:txBody>
      </p:sp>
      <p:sp>
        <p:nvSpPr>
          <p:cNvPr id="9219" name="Content Placeholder 2"/>
          <p:cNvSpPr>
            <a:spLocks noGrp="1"/>
          </p:cNvSpPr>
          <p:nvPr>
            <p:ph idx="1"/>
          </p:nvPr>
        </p:nvSpPr>
        <p:spPr>
          <a:xfrm>
            <a:off x="457200" y="1219200"/>
            <a:ext cx="8229600" cy="5181600"/>
          </a:xfrm>
        </p:spPr>
        <p:txBody>
          <a:bodyPr/>
          <a:lstStyle/>
          <a:p>
            <a:pPr>
              <a:buFontTx/>
              <a:buNone/>
            </a:pPr>
            <a:r>
              <a:rPr lang="en-US" altLang="en-US" sz="2800" b="1" smtClean="0"/>
              <a:t>Facts about sampling distribution of x</a:t>
            </a:r>
            <a:r>
              <a:rPr lang="en-US" altLang="en-US" sz="2800" b="1" baseline="-25000" smtClean="0"/>
              <a:t>1</a:t>
            </a:r>
            <a:r>
              <a:rPr lang="en-US" altLang="en-US" sz="2800" b="1" smtClean="0"/>
              <a:t> – x</a:t>
            </a:r>
            <a:r>
              <a:rPr lang="en-US" altLang="en-US" sz="2800" b="1" baseline="-25000" smtClean="0"/>
              <a:t>2</a:t>
            </a:r>
          </a:p>
          <a:p>
            <a:r>
              <a:rPr lang="en-US" altLang="en-US" sz="2800" b="1" smtClean="0"/>
              <a:t>Mean of x</a:t>
            </a:r>
            <a:r>
              <a:rPr lang="en-US" altLang="en-US" sz="2800" b="1" baseline="-25000" smtClean="0"/>
              <a:t>1</a:t>
            </a:r>
            <a:r>
              <a:rPr lang="en-US" altLang="en-US" sz="2800" b="1" smtClean="0"/>
              <a:t> – x</a:t>
            </a:r>
            <a:r>
              <a:rPr lang="en-US" altLang="en-US" sz="2800" b="1" baseline="-25000" smtClean="0"/>
              <a:t>2</a:t>
            </a:r>
            <a:r>
              <a:rPr lang="en-US" altLang="en-US" sz="2800" b="1" smtClean="0"/>
              <a:t>  is </a:t>
            </a:r>
            <a:r>
              <a:rPr lang="en-US" altLang="en-US" sz="2800" b="1" smtClean="0">
                <a:sym typeface="Symbol" pitchFamily="18" charset="2"/>
              </a:rPr>
              <a:t></a:t>
            </a:r>
            <a:r>
              <a:rPr lang="en-US" altLang="en-US" sz="2800" b="1" baseline="-25000" smtClean="0">
                <a:sym typeface="Symbol" pitchFamily="18" charset="2"/>
              </a:rPr>
              <a:t>1</a:t>
            </a:r>
            <a:r>
              <a:rPr lang="en-US" altLang="en-US" sz="2800" b="1" smtClean="0">
                <a:sym typeface="Symbol" pitchFamily="18" charset="2"/>
              </a:rPr>
              <a:t> - </a:t>
            </a:r>
            <a:r>
              <a:rPr lang="en-US" altLang="en-US" sz="2800" b="1" baseline="-25000" smtClean="0">
                <a:sym typeface="Symbol" pitchFamily="18" charset="2"/>
              </a:rPr>
              <a:t>2</a:t>
            </a:r>
            <a:r>
              <a:rPr lang="en-US" altLang="en-US" sz="2800" b="1" smtClean="0">
                <a:sym typeface="Symbol" pitchFamily="18" charset="2"/>
              </a:rPr>
              <a:t> (since sample means are an unbiased estimator)</a:t>
            </a:r>
          </a:p>
          <a:p>
            <a:r>
              <a:rPr lang="en-US" altLang="en-US" sz="2800" b="1" smtClean="0">
                <a:sym typeface="Symbol" pitchFamily="18" charset="2"/>
              </a:rPr>
              <a:t>Variance of the difference of </a:t>
            </a:r>
            <a:r>
              <a:rPr lang="en-US" altLang="en-US" sz="2800" b="1" smtClean="0"/>
              <a:t>x</a:t>
            </a:r>
            <a:r>
              <a:rPr lang="en-US" altLang="en-US" sz="2800" b="1" baseline="-25000" smtClean="0"/>
              <a:t>1</a:t>
            </a:r>
            <a:r>
              <a:rPr lang="en-US" altLang="en-US" sz="2800" b="1" smtClean="0"/>
              <a:t> – x</a:t>
            </a:r>
            <a:r>
              <a:rPr lang="en-US" altLang="en-US" sz="2800" b="1" baseline="-25000" smtClean="0"/>
              <a:t>2</a:t>
            </a:r>
            <a:r>
              <a:rPr lang="en-US" altLang="en-US" sz="2800" b="1" smtClean="0">
                <a:sym typeface="Symbol" pitchFamily="18" charset="2"/>
              </a:rPr>
              <a:t>  is</a:t>
            </a:r>
            <a:br>
              <a:rPr lang="en-US" altLang="en-US" sz="2800" b="1" smtClean="0">
                <a:sym typeface="Symbol" pitchFamily="18" charset="2"/>
              </a:rPr>
            </a:br>
            <a:r>
              <a:rPr lang="en-US" altLang="en-US" sz="2800" b="1" smtClean="0">
                <a:sym typeface="Symbol" pitchFamily="18" charset="2"/>
              </a:rPr>
              <a:t/>
            </a:r>
            <a:br>
              <a:rPr lang="en-US" altLang="en-US" sz="2800" b="1" smtClean="0">
                <a:sym typeface="Symbol" pitchFamily="18" charset="2"/>
              </a:rPr>
            </a:br>
            <a:r>
              <a:rPr lang="en-US" altLang="en-US" sz="2800" b="1" smtClean="0">
                <a:sym typeface="Symbol" pitchFamily="18" charset="2"/>
              </a:rPr>
              <a:t/>
            </a:r>
            <a:br>
              <a:rPr lang="en-US" altLang="en-US" sz="2800" b="1" smtClean="0">
                <a:sym typeface="Symbol" pitchFamily="18" charset="2"/>
              </a:rPr>
            </a:br>
            <a:r>
              <a:rPr lang="en-US" altLang="en-US" sz="2800" b="1" smtClean="0">
                <a:sym typeface="Symbol" pitchFamily="18" charset="2"/>
              </a:rPr>
              <a:t/>
            </a:r>
            <a:br>
              <a:rPr lang="en-US" altLang="en-US" sz="2800" b="1" smtClean="0">
                <a:sym typeface="Symbol" pitchFamily="18" charset="2"/>
              </a:rPr>
            </a:br>
            <a:r>
              <a:rPr lang="en-US" altLang="en-US" sz="2800" b="1" smtClean="0">
                <a:sym typeface="Symbol" pitchFamily="18" charset="2"/>
              </a:rPr>
              <a:t>(note variances add because samples are independent.  Standard deviations do not)</a:t>
            </a:r>
          </a:p>
          <a:p>
            <a:r>
              <a:rPr lang="en-US" altLang="en-US" sz="2800" b="1" smtClean="0">
                <a:sym typeface="Symbol" pitchFamily="18" charset="2"/>
              </a:rPr>
              <a:t>If the two population distributions are Normal, then so is the distribution of </a:t>
            </a:r>
            <a:r>
              <a:rPr lang="en-US" altLang="en-US" sz="2800" b="1" smtClean="0"/>
              <a:t>x</a:t>
            </a:r>
            <a:r>
              <a:rPr lang="en-US" altLang="en-US" sz="2800" b="1" baseline="-25000" smtClean="0"/>
              <a:t>1</a:t>
            </a:r>
            <a:r>
              <a:rPr lang="en-US" altLang="en-US" sz="2800" b="1" smtClean="0"/>
              <a:t> – x</a:t>
            </a:r>
            <a:r>
              <a:rPr lang="en-US" altLang="en-US" sz="2800" b="1" baseline="-25000" smtClean="0"/>
              <a:t>2</a:t>
            </a:r>
            <a:r>
              <a:rPr lang="en-US" altLang="en-US" sz="2800" b="1" smtClean="0"/>
              <a:t> </a:t>
            </a:r>
          </a:p>
        </p:txBody>
      </p:sp>
      <p:cxnSp>
        <p:nvCxnSpPr>
          <p:cNvPr id="9220" name="Straight Connector 4"/>
          <p:cNvCxnSpPr>
            <a:cxnSpLocks noChangeShapeType="1"/>
          </p:cNvCxnSpPr>
          <p:nvPr/>
        </p:nvCxnSpPr>
        <p:spPr bwMode="auto">
          <a:xfrm>
            <a:off x="6781800" y="1343025"/>
            <a:ext cx="228600" cy="0"/>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cxnSp>
        <p:nvCxnSpPr>
          <p:cNvPr id="9221" name="Straight Connector 5"/>
          <p:cNvCxnSpPr>
            <a:cxnSpLocks noChangeShapeType="1"/>
          </p:cNvCxnSpPr>
          <p:nvPr/>
        </p:nvCxnSpPr>
        <p:spPr bwMode="auto">
          <a:xfrm>
            <a:off x="7502525" y="1343025"/>
            <a:ext cx="228600" cy="0"/>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cxnSp>
        <p:nvCxnSpPr>
          <p:cNvPr id="9222" name="Straight Connector 6"/>
          <p:cNvCxnSpPr>
            <a:cxnSpLocks noChangeShapeType="1"/>
          </p:cNvCxnSpPr>
          <p:nvPr/>
        </p:nvCxnSpPr>
        <p:spPr bwMode="auto">
          <a:xfrm>
            <a:off x="2320925" y="1852613"/>
            <a:ext cx="228600" cy="0"/>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cxnSp>
        <p:nvCxnSpPr>
          <p:cNvPr id="9223" name="Straight Connector 7"/>
          <p:cNvCxnSpPr>
            <a:cxnSpLocks noChangeShapeType="1"/>
          </p:cNvCxnSpPr>
          <p:nvPr/>
        </p:nvCxnSpPr>
        <p:spPr bwMode="auto">
          <a:xfrm>
            <a:off x="3041650" y="1852613"/>
            <a:ext cx="228600" cy="0"/>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cxnSp>
        <p:nvCxnSpPr>
          <p:cNvPr id="9224" name="Straight Connector 10"/>
          <p:cNvCxnSpPr>
            <a:cxnSpLocks noChangeShapeType="1"/>
          </p:cNvCxnSpPr>
          <p:nvPr/>
        </p:nvCxnSpPr>
        <p:spPr bwMode="auto">
          <a:xfrm>
            <a:off x="7186613" y="5856288"/>
            <a:ext cx="228600" cy="0"/>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cxnSp>
        <p:nvCxnSpPr>
          <p:cNvPr id="9225" name="Straight Connector 11"/>
          <p:cNvCxnSpPr>
            <a:cxnSpLocks noChangeShapeType="1"/>
          </p:cNvCxnSpPr>
          <p:nvPr/>
        </p:nvCxnSpPr>
        <p:spPr bwMode="auto">
          <a:xfrm>
            <a:off x="7907338" y="5856288"/>
            <a:ext cx="228600" cy="0"/>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cxnSp>
        <p:nvCxnSpPr>
          <p:cNvPr id="9226" name="Straight Connector 8"/>
          <p:cNvCxnSpPr>
            <a:cxnSpLocks noChangeShapeType="1"/>
          </p:cNvCxnSpPr>
          <p:nvPr/>
        </p:nvCxnSpPr>
        <p:spPr bwMode="auto">
          <a:xfrm>
            <a:off x="5749925" y="2795588"/>
            <a:ext cx="228600" cy="0"/>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cxnSp>
        <p:nvCxnSpPr>
          <p:cNvPr id="9227" name="Straight Connector 9"/>
          <p:cNvCxnSpPr>
            <a:cxnSpLocks noChangeShapeType="1"/>
          </p:cNvCxnSpPr>
          <p:nvPr/>
        </p:nvCxnSpPr>
        <p:spPr bwMode="auto">
          <a:xfrm>
            <a:off x="6470650" y="2795588"/>
            <a:ext cx="228600" cy="0"/>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grpSp>
        <p:nvGrpSpPr>
          <p:cNvPr id="9228" name="Group 15"/>
          <p:cNvGrpSpPr>
            <a:grpSpLocks/>
          </p:cNvGrpSpPr>
          <p:nvPr/>
        </p:nvGrpSpPr>
        <p:grpSpPr bwMode="auto">
          <a:xfrm>
            <a:off x="3276600" y="3159125"/>
            <a:ext cx="1149350" cy="1041400"/>
            <a:chOff x="3276600" y="3159369"/>
            <a:chExt cx="1149674" cy="1041330"/>
          </a:xfrm>
        </p:grpSpPr>
        <p:sp>
          <p:nvSpPr>
            <p:cNvPr id="9229" name="TextBox 12"/>
            <p:cNvSpPr txBox="1">
              <a:spLocks noChangeArrowheads="1"/>
            </p:cNvSpPr>
            <p:nvPr/>
          </p:nvSpPr>
          <p:spPr bwMode="auto">
            <a:xfrm>
              <a:off x="3276600" y="3276600"/>
              <a:ext cx="1149674" cy="924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nSpc>
                  <a:spcPct val="75000"/>
                </a:lnSpc>
                <a:spcBef>
                  <a:spcPct val="0"/>
                </a:spcBef>
                <a:buFontTx/>
                <a:buNone/>
              </a:pPr>
              <a:r>
                <a:rPr lang="el-GR" altLang="en-US" sz="2400" b="1"/>
                <a:t>σ</a:t>
              </a:r>
              <a:r>
                <a:rPr lang="en-US" altLang="en-US" sz="2400" b="1" baseline="-25000"/>
                <a:t>1</a:t>
              </a:r>
              <a:r>
                <a:rPr lang="en-US" altLang="en-US" sz="2400" b="1"/>
                <a:t>   </a:t>
              </a:r>
              <a:r>
                <a:rPr lang="el-GR" altLang="en-US" sz="2400" b="1"/>
                <a:t>σ</a:t>
              </a:r>
              <a:r>
                <a:rPr lang="en-US" altLang="en-US" sz="2400" b="1" baseline="-25000"/>
                <a:t>2</a:t>
              </a:r>
              <a:endParaRPr lang="en-US" altLang="en-US" sz="2400" b="1"/>
            </a:p>
            <a:p>
              <a:pPr>
                <a:lnSpc>
                  <a:spcPct val="75000"/>
                </a:lnSpc>
                <a:spcBef>
                  <a:spcPct val="0"/>
                </a:spcBef>
                <a:buFontTx/>
                <a:buNone/>
              </a:pPr>
              <a:r>
                <a:rPr lang="en-US" altLang="en-US" sz="2400" b="1"/>
                <a:t>--- + ---</a:t>
              </a:r>
            </a:p>
            <a:p>
              <a:pPr>
                <a:lnSpc>
                  <a:spcPct val="75000"/>
                </a:lnSpc>
                <a:spcBef>
                  <a:spcPct val="0"/>
                </a:spcBef>
                <a:buFontTx/>
                <a:buNone/>
              </a:pPr>
              <a:r>
                <a:rPr lang="en-US" altLang="en-US" sz="2400" b="1"/>
                <a:t>n</a:t>
              </a:r>
              <a:r>
                <a:rPr lang="en-US" altLang="en-US" sz="2400" b="1" baseline="-25000"/>
                <a:t>1</a:t>
              </a:r>
              <a:r>
                <a:rPr lang="en-US" altLang="en-US" sz="2400" b="1"/>
                <a:t>    n</a:t>
              </a:r>
              <a:r>
                <a:rPr lang="en-US" altLang="en-US" sz="2400" b="1" baseline="-25000"/>
                <a:t>2</a:t>
              </a:r>
            </a:p>
          </p:txBody>
        </p:sp>
        <p:sp>
          <p:nvSpPr>
            <p:cNvPr id="9230" name="TextBox 13"/>
            <p:cNvSpPr txBox="1">
              <a:spLocks noChangeArrowheads="1"/>
            </p:cNvSpPr>
            <p:nvPr/>
          </p:nvSpPr>
          <p:spPr bwMode="auto">
            <a:xfrm>
              <a:off x="3499338" y="3159369"/>
              <a:ext cx="89960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t>²  </a:t>
              </a:r>
              <a:r>
                <a:rPr lang="en-US" altLang="en-US" sz="1600" b="1"/>
                <a:t> </a:t>
              </a:r>
              <a:r>
                <a:rPr lang="en-US" altLang="en-US" sz="2400" b="1"/>
                <a:t>   ²</a:t>
              </a:r>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146050"/>
            <a:ext cx="8229600" cy="715963"/>
          </a:xfrm>
        </p:spPr>
        <p:txBody>
          <a:bodyPr/>
          <a:lstStyle/>
          <a:p>
            <a:r>
              <a:rPr lang="en-US" altLang="en-US" sz="3600" b="1" smtClean="0">
                <a:solidFill>
                  <a:srgbClr val="E3EBF1"/>
                </a:solidFill>
              </a:rPr>
              <a:t>2-Sample z Statistic</a:t>
            </a:r>
            <a:endParaRPr lang="en-US" altLang="en-US" smtClean="0"/>
          </a:p>
        </p:txBody>
      </p:sp>
      <p:sp>
        <p:nvSpPr>
          <p:cNvPr id="10243" name="Content Placeholder 2"/>
          <p:cNvSpPr>
            <a:spLocks noGrp="1"/>
          </p:cNvSpPr>
          <p:nvPr>
            <p:ph idx="1"/>
          </p:nvPr>
        </p:nvSpPr>
        <p:spPr>
          <a:xfrm>
            <a:off x="457200" y="5029200"/>
            <a:ext cx="8229600" cy="1447800"/>
          </a:xfrm>
        </p:spPr>
        <p:txBody>
          <a:bodyPr/>
          <a:lstStyle/>
          <a:p>
            <a:r>
              <a:rPr lang="en-US" altLang="en-US" sz="2400" b="1" smtClean="0"/>
              <a:t>Since we almost never know the population standard deviation (or for sure that the populations are normal), we very rarely use this in practice.</a:t>
            </a:r>
          </a:p>
        </p:txBody>
      </p:sp>
      <p:pic>
        <p:nvPicPr>
          <p:cNvPr id="10244" name="Picture 7" descr="Yates_3e_Ch13_p778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066800"/>
            <a:ext cx="8229600" cy="378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1266</TotalTime>
  <Words>2665</Words>
  <Application>Microsoft Office PowerPoint</Application>
  <PresentationFormat>On-screen Show (4:3)</PresentationFormat>
  <Paragraphs>473</Paragraphs>
  <Slides>39</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1" baseType="lpstr">
      <vt:lpstr>Default Design</vt:lpstr>
      <vt:lpstr>Equation</vt:lpstr>
      <vt:lpstr>Lesson 10 - 2</vt:lpstr>
      <vt:lpstr>Objectives</vt:lpstr>
      <vt:lpstr>Vocabulary</vt:lpstr>
      <vt:lpstr>Two Sample Problems</vt:lpstr>
      <vt:lpstr>Two Sample Distributions</vt:lpstr>
      <vt:lpstr>Confidence Intervals</vt:lpstr>
      <vt:lpstr>Conditions for Comparing 2 Means</vt:lpstr>
      <vt:lpstr>2-Sample z Statistic</vt:lpstr>
      <vt:lpstr>2-Sample z Statistic</vt:lpstr>
      <vt:lpstr>t-Test Statistic</vt:lpstr>
      <vt:lpstr>2-Sample t Statistic</vt:lpstr>
      <vt:lpstr>PowerPoint Presentation</vt:lpstr>
      <vt:lpstr>Two-sample, independent, T-Test on TI</vt:lpstr>
      <vt:lpstr>Trees Example</vt:lpstr>
      <vt:lpstr>Trees Example Cont</vt:lpstr>
      <vt:lpstr>Trees Example Cont</vt:lpstr>
      <vt:lpstr>Trees Example Cont</vt:lpstr>
      <vt:lpstr>Two sample t-Test</vt:lpstr>
      <vt:lpstr>PowerPoint Presentation</vt:lpstr>
      <vt:lpstr>Inference Toolbox Review</vt:lpstr>
      <vt:lpstr>Example 1</vt:lpstr>
      <vt:lpstr>Example 1a</vt:lpstr>
      <vt:lpstr>Example 1b</vt:lpstr>
      <vt:lpstr>Example 1b cont</vt:lpstr>
      <vt:lpstr>Example 1b cont</vt:lpstr>
      <vt:lpstr>Who’s taller?</vt:lpstr>
      <vt:lpstr>Who’s taller?</vt:lpstr>
      <vt:lpstr>Who’s taller?</vt:lpstr>
      <vt:lpstr>Who’s taller?</vt:lpstr>
      <vt:lpstr>Example 2</vt:lpstr>
      <vt:lpstr>Example 2a Cont</vt:lpstr>
      <vt:lpstr>Example 2a Cont</vt:lpstr>
      <vt:lpstr>Example 2b</vt:lpstr>
      <vt:lpstr>Using Two-Sample t Procedures Wisely</vt:lpstr>
      <vt:lpstr>Different View</vt:lpstr>
      <vt:lpstr>Using Two-Sample t Procedures Wisely</vt:lpstr>
      <vt:lpstr>DF - Welch and Satterthwaite Apx</vt:lpstr>
      <vt:lpstr>Pooling Standard Deviations??</vt:lpstr>
      <vt:lpstr>Summary and Homework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Headlee</dc:creator>
  <cp:lastModifiedBy>Chris Headlee</cp:lastModifiedBy>
  <cp:revision>57</cp:revision>
  <cp:lastPrinted>1601-01-01T00:00:00Z</cp:lastPrinted>
  <dcterms:created xsi:type="dcterms:W3CDTF">1601-01-01T00:00:00Z</dcterms:created>
  <dcterms:modified xsi:type="dcterms:W3CDTF">2018-11-14T13:35:34Z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