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9" r:id="rId4"/>
    <p:sldId id="272" r:id="rId5"/>
    <p:sldId id="268" r:id="rId6"/>
    <p:sldId id="260" r:id="rId7"/>
    <p:sldId id="263" r:id="rId8"/>
    <p:sldId id="296" r:id="rId9"/>
    <p:sldId id="297" r:id="rId10"/>
    <p:sldId id="299" r:id="rId11"/>
    <p:sldId id="303" r:id="rId12"/>
    <p:sldId id="308" r:id="rId13"/>
    <p:sldId id="309" r:id="rId14"/>
    <p:sldId id="310" r:id="rId15"/>
    <p:sldId id="345" r:id="rId16"/>
    <p:sldId id="346" r:id="rId17"/>
    <p:sldId id="317" r:id="rId18"/>
    <p:sldId id="318" r:id="rId19"/>
    <p:sldId id="319" r:id="rId20"/>
    <p:sldId id="320" r:id="rId21"/>
    <p:sldId id="321" r:id="rId22"/>
    <p:sldId id="322" r:id="rId23"/>
    <p:sldId id="323" r:id="rId24"/>
    <p:sldId id="324" r:id="rId25"/>
    <p:sldId id="325" r:id="rId26"/>
    <p:sldId id="328" r:id="rId27"/>
    <p:sldId id="329" r:id="rId28"/>
    <p:sldId id="330" r:id="rId29"/>
    <p:sldId id="332" r:id="rId30"/>
    <p:sldId id="333" r:id="rId31"/>
    <p:sldId id="334" r:id="rId32"/>
    <p:sldId id="335" r:id="rId33"/>
    <p:sldId id="338" r:id="rId34"/>
    <p:sldId id="340" r:id="rId35"/>
    <p:sldId id="342" r:id="rId36"/>
    <p:sldId id="344" r:id="rId37"/>
    <p:sldId id="267"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63300"/>
    <a:srgbClr val="8000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623AFE9-BDE2-451A-9FF7-E92D57870F56}" type="datetimeFigureOut">
              <a:rPr lang="en-US"/>
              <a:pPr>
                <a:defRPr/>
              </a:pPr>
              <a:t>11/10/2018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8868FCF-FA95-4AD2-8166-A85150A79E9F}" type="slidenum">
              <a:rPr lang="en-US"/>
              <a:pPr>
                <a:defRPr/>
              </a:pPr>
              <a:t>‹#›</a:t>
            </a:fld>
            <a:endParaRPr lang="en-US"/>
          </a:p>
        </p:txBody>
      </p:sp>
    </p:spTree>
    <p:extLst>
      <p:ext uri="{BB962C8B-B14F-4D97-AF65-F5344CB8AC3E}">
        <p14:creationId xmlns:p14="http://schemas.microsoft.com/office/powerpoint/2010/main" val="3111098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1C8785-8A0D-4ADC-A6C5-52F16E55795B}"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D512BD-BF94-4A36-9AAB-4404AD088628}"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3D8DE8-3AF7-4D8B-92B2-9642461E7255}"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C8B9AA-8D51-44E9-9C31-7271FFF941A2}" type="slidenum">
              <a:rPr lang="en-US" altLang="en-US" smtClean="0"/>
              <a:pPr/>
              <a:t>37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090970-A9BA-40A4-8378-D8472FAAD58B}" type="slidenum">
              <a:rPr lang="en-US"/>
              <a:pPr>
                <a:defRPr/>
              </a:pPr>
              <a:t>‹#›</a:t>
            </a:fld>
            <a:endParaRPr lang="en-US"/>
          </a:p>
        </p:txBody>
      </p:sp>
    </p:spTree>
    <p:extLst>
      <p:ext uri="{BB962C8B-B14F-4D97-AF65-F5344CB8AC3E}">
        <p14:creationId xmlns:p14="http://schemas.microsoft.com/office/powerpoint/2010/main" val="308600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AA659C-F022-4B6F-A36A-4F878D64E08D}" type="slidenum">
              <a:rPr lang="en-US"/>
              <a:pPr>
                <a:defRPr/>
              </a:pPr>
              <a:t>‹#›</a:t>
            </a:fld>
            <a:endParaRPr lang="en-US"/>
          </a:p>
        </p:txBody>
      </p:sp>
    </p:spTree>
    <p:extLst>
      <p:ext uri="{BB962C8B-B14F-4D97-AF65-F5344CB8AC3E}">
        <p14:creationId xmlns:p14="http://schemas.microsoft.com/office/powerpoint/2010/main" val="361768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AACD8B-B11B-4FE7-8AF4-8685530EE5A0}" type="slidenum">
              <a:rPr lang="en-US"/>
              <a:pPr>
                <a:defRPr/>
              </a:pPr>
              <a:t>‹#›</a:t>
            </a:fld>
            <a:endParaRPr lang="en-US"/>
          </a:p>
        </p:txBody>
      </p:sp>
    </p:spTree>
    <p:extLst>
      <p:ext uri="{BB962C8B-B14F-4D97-AF65-F5344CB8AC3E}">
        <p14:creationId xmlns:p14="http://schemas.microsoft.com/office/powerpoint/2010/main" val="49947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CE9ADC-0C31-434F-B0B3-4A9B64835E8C}" type="slidenum">
              <a:rPr lang="en-US"/>
              <a:pPr>
                <a:defRPr/>
              </a:pPr>
              <a:t>‹#›</a:t>
            </a:fld>
            <a:endParaRPr lang="en-US"/>
          </a:p>
        </p:txBody>
      </p:sp>
    </p:spTree>
    <p:extLst>
      <p:ext uri="{BB962C8B-B14F-4D97-AF65-F5344CB8AC3E}">
        <p14:creationId xmlns:p14="http://schemas.microsoft.com/office/powerpoint/2010/main" val="262843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473BE0-396C-482E-A14E-5C69674293A2}" type="slidenum">
              <a:rPr lang="en-US"/>
              <a:pPr>
                <a:defRPr/>
              </a:pPr>
              <a:t>‹#›</a:t>
            </a:fld>
            <a:endParaRPr lang="en-US"/>
          </a:p>
        </p:txBody>
      </p:sp>
    </p:spTree>
    <p:extLst>
      <p:ext uri="{BB962C8B-B14F-4D97-AF65-F5344CB8AC3E}">
        <p14:creationId xmlns:p14="http://schemas.microsoft.com/office/powerpoint/2010/main" val="347243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DD4BEE-38DC-453B-9CD0-957CC22B7B52}" type="slidenum">
              <a:rPr lang="en-US"/>
              <a:pPr>
                <a:defRPr/>
              </a:pPr>
              <a:t>‹#›</a:t>
            </a:fld>
            <a:endParaRPr lang="en-US"/>
          </a:p>
        </p:txBody>
      </p:sp>
    </p:spTree>
    <p:extLst>
      <p:ext uri="{BB962C8B-B14F-4D97-AF65-F5344CB8AC3E}">
        <p14:creationId xmlns:p14="http://schemas.microsoft.com/office/powerpoint/2010/main" val="216204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CEC1C8-12B2-404E-A1B9-7A79EB3D040D}" type="slidenum">
              <a:rPr lang="en-US"/>
              <a:pPr>
                <a:defRPr/>
              </a:pPr>
              <a:t>‹#›</a:t>
            </a:fld>
            <a:endParaRPr lang="en-US"/>
          </a:p>
        </p:txBody>
      </p:sp>
    </p:spTree>
    <p:extLst>
      <p:ext uri="{BB962C8B-B14F-4D97-AF65-F5344CB8AC3E}">
        <p14:creationId xmlns:p14="http://schemas.microsoft.com/office/powerpoint/2010/main" val="84046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FB363D-B521-4821-B91E-102F63323BD0}" type="slidenum">
              <a:rPr lang="en-US"/>
              <a:pPr>
                <a:defRPr/>
              </a:pPr>
              <a:t>‹#›</a:t>
            </a:fld>
            <a:endParaRPr lang="en-US"/>
          </a:p>
        </p:txBody>
      </p:sp>
    </p:spTree>
    <p:extLst>
      <p:ext uri="{BB962C8B-B14F-4D97-AF65-F5344CB8AC3E}">
        <p14:creationId xmlns:p14="http://schemas.microsoft.com/office/powerpoint/2010/main" val="54275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96FFC-B56A-48A5-B327-DA9D3523F280}" type="slidenum">
              <a:rPr lang="en-US"/>
              <a:pPr>
                <a:defRPr/>
              </a:pPr>
              <a:t>‹#›</a:t>
            </a:fld>
            <a:endParaRPr lang="en-US"/>
          </a:p>
        </p:txBody>
      </p:sp>
    </p:spTree>
    <p:extLst>
      <p:ext uri="{BB962C8B-B14F-4D97-AF65-F5344CB8AC3E}">
        <p14:creationId xmlns:p14="http://schemas.microsoft.com/office/powerpoint/2010/main" val="61701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3DDE8D-F1CE-49F8-ACE5-2E610D5CA9FA}" type="slidenum">
              <a:rPr lang="en-US"/>
              <a:pPr>
                <a:defRPr/>
              </a:pPr>
              <a:t>‹#›</a:t>
            </a:fld>
            <a:endParaRPr lang="en-US"/>
          </a:p>
        </p:txBody>
      </p:sp>
    </p:spTree>
    <p:extLst>
      <p:ext uri="{BB962C8B-B14F-4D97-AF65-F5344CB8AC3E}">
        <p14:creationId xmlns:p14="http://schemas.microsoft.com/office/powerpoint/2010/main" val="291660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11FA5B-8925-4096-99C5-E272237A6B9B}" type="slidenum">
              <a:rPr lang="en-US"/>
              <a:pPr>
                <a:defRPr/>
              </a:pPr>
              <a:t>‹#›</a:t>
            </a:fld>
            <a:endParaRPr lang="en-US"/>
          </a:p>
        </p:txBody>
      </p:sp>
    </p:spTree>
    <p:extLst>
      <p:ext uri="{BB962C8B-B14F-4D97-AF65-F5344CB8AC3E}">
        <p14:creationId xmlns:p14="http://schemas.microsoft.com/office/powerpoint/2010/main" val="49599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E6FBD02-2FBD-4C0A-841F-83E46717C17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85800" y="0"/>
            <a:ext cx="7772400" cy="1066800"/>
          </a:xfrm>
        </p:spPr>
        <p:txBody>
          <a:bodyPr/>
          <a:lstStyle/>
          <a:p>
            <a:pPr eaLnBrk="1" hangingPunct="1"/>
            <a:r>
              <a:rPr lang="en-US" altLang="en-US" b="1" dirty="0" smtClean="0"/>
              <a:t>Lesson 10 - </a:t>
            </a:r>
            <a:r>
              <a:rPr lang="en-US" altLang="en-US" b="1" dirty="0" smtClean="0"/>
              <a:t>3</a:t>
            </a:r>
            <a:endParaRPr lang="en-US" altLang="en-US" b="1" dirty="0" smtClean="0"/>
          </a:p>
        </p:txBody>
      </p:sp>
      <p:sp>
        <p:nvSpPr>
          <p:cNvPr id="2051" name="Rectangle 5"/>
          <p:cNvSpPr>
            <a:spLocks noGrp="1" noChangeArrowheads="1"/>
          </p:cNvSpPr>
          <p:nvPr>
            <p:ph type="subTitle" idx="1"/>
          </p:nvPr>
        </p:nvSpPr>
        <p:spPr>
          <a:xfrm>
            <a:off x="990600" y="2514600"/>
            <a:ext cx="7162800" cy="1752600"/>
          </a:xfrm>
        </p:spPr>
        <p:txBody>
          <a:bodyPr/>
          <a:lstStyle/>
          <a:p>
            <a:pPr eaLnBrk="1" hangingPunct="1"/>
            <a:r>
              <a:rPr lang="en-US" altLang="en-US" b="1" dirty="0" smtClean="0"/>
              <a:t>Comparing Two </a:t>
            </a:r>
            <a:r>
              <a:rPr lang="en-US" altLang="en-US" b="1" dirty="0" smtClean="0"/>
              <a:t>Means</a:t>
            </a:r>
          </a:p>
          <a:p>
            <a:pPr eaLnBrk="1" hangingPunct="1"/>
            <a:r>
              <a:rPr lang="en-US" altLang="en-US" b="1" dirty="0" smtClean="0"/>
              <a:t>Match Pair Designs</a:t>
            </a:r>
            <a:endParaRPr lang="en-US" altLang="en-US"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921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a:t>Analyzing Paired Data</a:t>
            </a:r>
          </a:p>
        </p:txBody>
      </p:sp>
      <p:pic>
        <p:nvPicPr>
          <p:cNvPr id="8" name="Picture 7">
            <a:extLst>
              <a:ext uri="{FF2B5EF4-FFF2-40B4-BE49-F238E27FC236}">
                <a16:creationId xmlns:a16="http://schemas.microsoft.com/office/drawing/2014/main" xmlns="" id="{260C086B-7CA0-4169-A32B-03A8B9FB5FB4}"/>
              </a:ext>
            </a:extLst>
          </p:cNvPr>
          <p:cNvPicPr>
            <a:picLocks noChangeAspect="1"/>
          </p:cNvPicPr>
          <p:nvPr/>
        </p:nvPicPr>
        <p:blipFill>
          <a:blip r:embed="rId2"/>
          <a:stretch>
            <a:fillRect/>
          </a:stretch>
        </p:blipFill>
        <p:spPr>
          <a:xfrm>
            <a:off x="3707084" y="2532617"/>
            <a:ext cx="4808266" cy="1792766"/>
          </a:xfrm>
          <a:prstGeom prst="rect">
            <a:avLst/>
          </a:prstGeom>
        </p:spPr>
      </p:pic>
      <p:pic>
        <p:nvPicPr>
          <p:cNvPr id="9" name="Picture 8">
            <a:extLst>
              <a:ext uri="{FF2B5EF4-FFF2-40B4-BE49-F238E27FC236}">
                <a16:creationId xmlns:a16="http://schemas.microsoft.com/office/drawing/2014/main" xmlns="" id="{8F4A80CA-C629-4ED9-9FDA-49B87CA86CDA}"/>
              </a:ext>
            </a:extLst>
          </p:cNvPr>
          <p:cNvPicPr>
            <a:picLocks noChangeAspect="1"/>
          </p:cNvPicPr>
          <p:nvPr/>
        </p:nvPicPr>
        <p:blipFill>
          <a:blip r:embed="rId3"/>
          <a:stretch>
            <a:fillRect/>
          </a:stretch>
        </p:blipFill>
        <p:spPr>
          <a:xfrm>
            <a:off x="631724" y="1358638"/>
            <a:ext cx="7883626" cy="1039968"/>
          </a:xfrm>
          <a:prstGeom prst="rect">
            <a:avLst/>
          </a:prstGeom>
        </p:spPr>
      </p:pic>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xmlns="" id="{DCEAC9C9-4D1B-4941-8761-A3C6506A6D38}"/>
                  </a:ext>
                </a:extLst>
              </p:cNvPr>
              <p:cNvSpPr/>
              <p:nvPr/>
            </p:nvSpPr>
            <p:spPr>
              <a:xfrm>
                <a:off x="628649" y="2983132"/>
                <a:ext cx="2800351" cy="1200329"/>
              </a:xfrm>
              <a:prstGeom prst="rect">
                <a:avLst/>
              </a:prstGeom>
              <a:ln w="38100">
                <a:solidFill>
                  <a:srgbClr val="7030A0"/>
                </a:solidFill>
              </a:ln>
            </p:spPr>
            <p:txBody>
              <a:bodyPr wrap="square">
                <a:spAutoFit/>
              </a:bodyPr>
              <a:lstStyle/>
              <a:p>
                <a:r>
                  <a:rPr lang="en-US" dirty="0"/>
                  <a:t>Twins raised in high income households had a higher mean IQ </a:t>
                </a:r>
                <a14:m>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𝐴</m:t>
                        </m:r>
                      </m:sub>
                    </m:sSub>
                  </m:oMath>
                </a14:m>
                <a:r>
                  <a:rPr lang="en-US" dirty="0"/>
                  <a:t>=109.5 versus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𝑥</m:t>
                            </m:r>
                          </m:e>
                        </m:acc>
                      </m:e>
                      <m:sub>
                        <m:r>
                          <a:rPr lang="en-US" b="0" i="1" smtClean="0">
                            <a:latin typeface="Cambria Math" panose="02040503050406030204" pitchFamily="18" charset="0"/>
                          </a:rPr>
                          <m:t>𝐵</m:t>
                        </m:r>
                      </m:sub>
                    </m:sSub>
                  </m:oMath>
                </a14:m>
                <a:r>
                  <a:rPr lang="en-US" dirty="0"/>
                  <a:t>=103.667. </a:t>
                </a:r>
              </a:p>
            </p:txBody>
          </p:sp>
        </mc:Choice>
        <mc:Fallback>
          <p:sp>
            <p:nvSpPr>
              <p:cNvPr id="10" name="Rectangle 9">
                <a:extLst>
                  <a:ext uri="{FF2B5EF4-FFF2-40B4-BE49-F238E27FC236}">
                    <a16:creationId xmlns:a16="http://schemas.microsoft.com/office/drawing/2014/main" xmlns:a14="http://schemas.microsoft.com/office/drawing/2010/main" xmlns="" id="{DCEAC9C9-4D1B-4941-8761-A3C6506A6D38}"/>
                  </a:ext>
                </a:extLst>
              </p:cNvPr>
              <p:cNvSpPr>
                <a:spLocks noRot="1" noChangeAspect="1" noMove="1" noResize="1" noEditPoints="1" noAdjustHandles="1" noChangeArrowheads="1" noChangeShapeType="1" noTextEdit="1"/>
              </p:cNvSpPr>
              <p:nvPr/>
            </p:nvSpPr>
            <p:spPr>
              <a:xfrm>
                <a:off x="628649" y="2983132"/>
                <a:ext cx="2800351" cy="1200329"/>
              </a:xfrm>
              <a:prstGeom prst="rect">
                <a:avLst/>
              </a:prstGeom>
              <a:blipFill rotWithShape="1">
                <a:blip r:embed="rId4"/>
                <a:stretch>
                  <a:fillRect l="-1073" t="-985" r="-2790" b="-5419"/>
                </a:stretch>
              </a:blipFill>
              <a:ln w="38100">
                <a:solidFill>
                  <a:srgbClr val="7030A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xmlns="" id="{E0D1C1C2-07CF-4261-B1A6-3F9E8E80637F}"/>
                  </a:ext>
                </a:extLst>
              </p:cNvPr>
              <p:cNvSpPr/>
              <p:nvPr/>
            </p:nvSpPr>
            <p:spPr>
              <a:xfrm>
                <a:off x="628650" y="4576032"/>
                <a:ext cx="2727025" cy="1477328"/>
              </a:xfrm>
              <a:prstGeom prst="rect">
                <a:avLst/>
              </a:prstGeom>
              <a:ln w="38100">
                <a:solidFill>
                  <a:srgbClr val="00B050"/>
                </a:solidFill>
              </a:ln>
            </p:spPr>
            <p:txBody>
              <a:bodyPr wrap="square">
                <a:spAutoFit/>
              </a:bodyPr>
              <a:lstStyle/>
              <a:p>
                <a:r>
                  <a:rPr lang="en-US" dirty="0"/>
                  <a:t>There is a similar amount of variability in IQ scores for these two groups of twins: </a:t>
                </a:r>
                <a:br>
                  <a:rPr lang="en-US" dirty="0"/>
                </a:b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𝐴</m:t>
                        </m:r>
                      </m:sub>
                    </m:sSub>
                    <m:r>
                      <a:rPr lang="en-US" b="0" i="1" smtClean="0">
                        <a:latin typeface="Cambria Math" panose="02040503050406030204" pitchFamily="18" charset="0"/>
                      </a:rPr>
                      <m:t>=</m:t>
                    </m:r>
                  </m:oMath>
                </a14:m>
                <a:r>
                  <a:rPr lang="en-US" dirty="0"/>
                  <a:t>9.47 and </a:t>
                </a:r>
                <a14:m>
                  <m:oMath xmlns:m="http://schemas.openxmlformats.org/officeDocument/2006/math">
                    <m:sSub>
                      <m:sSubPr>
                        <m:ctrlPr>
                          <a:rPr lang="en-US" i="1">
                            <a:latin typeface="Cambria Math"/>
                          </a:rPr>
                        </m:ctrlPr>
                      </m:sSubPr>
                      <m:e>
                        <m:r>
                          <a:rPr lang="en-US" i="1">
                            <a:latin typeface="Cambria Math" panose="02040503050406030204" pitchFamily="18" charset="0"/>
                          </a:rPr>
                          <m:t>𝑠</m:t>
                        </m:r>
                      </m:e>
                      <m:sub>
                        <m:r>
                          <a:rPr lang="en-US" b="0" i="1" smtClean="0">
                            <a:latin typeface="Cambria Math" panose="02040503050406030204" pitchFamily="18" charset="0"/>
                          </a:rPr>
                          <m:t>𝐵</m:t>
                        </m:r>
                      </m:sub>
                    </m:sSub>
                    <m:r>
                      <a:rPr lang="en-US" i="1">
                        <a:latin typeface="Cambria Math" panose="02040503050406030204" pitchFamily="18" charset="0"/>
                      </a:rPr>
                      <m:t>=</m:t>
                    </m:r>
                  </m:oMath>
                </a14:m>
                <a:r>
                  <a:rPr lang="en-US" dirty="0"/>
                  <a:t>8.66</a:t>
                </a:r>
              </a:p>
            </p:txBody>
          </p:sp>
        </mc:Choice>
        <mc:Fallback>
          <p:sp>
            <p:nvSpPr>
              <p:cNvPr id="6" name="Rectangle 5">
                <a:extLst>
                  <a:ext uri="{FF2B5EF4-FFF2-40B4-BE49-F238E27FC236}">
                    <a16:creationId xmlns:a16="http://schemas.microsoft.com/office/drawing/2014/main" xmlns:a14="http://schemas.microsoft.com/office/drawing/2010/main" xmlns="" id="{E0D1C1C2-07CF-4261-B1A6-3F9E8E80637F}"/>
                  </a:ext>
                </a:extLst>
              </p:cNvPr>
              <p:cNvSpPr>
                <a:spLocks noRot="1" noChangeAspect="1" noMove="1" noResize="1" noEditPoints="1" noAdjustHandles="1" noChangeArrowheads="1" noChangeShapeType="1" noTextEdit="1"/>
              </p:cNvSpPr>
              <p:nvPr/>
            </p:nvSpPr>
            <p:spPr>
              <a:xfrm>
                <a:off x="628650" y="4576032"/>
                <a:ext cx="2727025" cy="1477328"/>
              </a:xfrm>
              <a:prstGeom prst="rect">
                <a:avLst/>
              </a:prstGeom>
              <a:blipFill rotWithShape="1">
                <a:blip r:embed="rId5"/>
                <a:stretch>
                  <a:fillRect l="-1104" t="-806" b="-4435"/>
                </a:stretch>
              </a:blipFill>
              <a:ln w="38100">
                <a:solidFill>
                  <a:srgbClr val="00B050"/>
                </a:solidFill>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xmlns="" id="{6E778A63-825E-42DC-9B36-EA016296206B}"/>
              </a:ext>
            </a:extLst>
          </p:cNvPr>
          <p:cNvSpPr/>
          <p:nvPr/>
        </p:nvSpPr>
        <p:spPr>
          <a:xfrm>
            <a:off x="4148678" y="4806864"/>
            <a:ext cx="4132112" cy="1323439"/>
          </a:xfrm>
          <a:prstGeom prst="rect">
            <a:avLst/>
          </a:prstGeom>
          <a:solidFill>
            <a:schemeClr val="accent2">
              <a:lumMod val="20000"/>
              <a:lumOff val="80000"/>
            </a:schemeClr>
          </a:solidFill>
        </p:spPr>
        <p:txBody>
          <a:bodyPr wrap="square">
            <a:spAutoFit/>
          </a:bodyPr>
          <a:lstStyle/>
          <a:p>
            <a:r>
              <a:rPr lang="en-US" sz="2000" b="1" dirty="0">
                <a:solidFill>
                  <a:srgbClr val="C00000"/>
                </a:solidFill>
              </a:rPr>
              <a:t>But with so much overlap between the groups, the difference in means does not seem statistically significant.</a:t>
            </a:r>
          </a:p>
        </p:txBody>
      </p:sp>
    </p:spTree>
    <p:extLst>
      <p:ext uri="{BB962C8B-B14F-4D97-AF65-F5344CB8AC3E}">
        <p14:creationId xmlns:p14="http://schemas.microsoft.com/office/powerpoint/2010/main" val="80148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944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a:t>Analyzing Paired Data</a:t>
            </a:r>
          </a:p>
        </p:txBody>
      </p:sp>
      <p:sp>
        <p:nvSpPr>
          <p:cNvPr id="7" name="TextBox 6">
            <a:extLst>
              <a:ext uri="{FF2B5EF4-FFF2-40B4-BE49-F238E27FC236}">
                <a16:creationId xmlns:a16="http://schemas.microsoft.com/office/drawing/2014/main" xmlns="" id="{DEF16964-5C86-4E97-A707-F5AB214C8E6B}"/>
              </a:ext>
            </a:extLst>
          </p:cNvPr>
          <p:cNvSpPr txBox="1">
            <a:spLocks noChangeArrowheads="1"/>
          </p:cNvSpPr>
          <p:nvPr/>
        </p:nvSpPr>
        <p:spPr bwMode="auto">
          <a:xfrm>
            <a:off x="628650" y="2286000"/>
            <a:ext cx="7635456"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i="1" dirty="0">
                <a:solidFill>
                  <a:srgbClr val="C00000"/>
                </a:solidFill>
                <a:latin typeface="+mn-lt"/>
              </a:rPr>
              <a:t>Paired data </a:t>
            </a:r>
            <a:r>
              <a:rPr lang="en-US" sz="2000" b="1" dirty="0">
                <a:solidFill>
                  <a:srgbClr val="C00000"/>
                </a:solidFill>
                <a:latin typeface="+mn-lt"/>
              </a:rPr>
              <a:t>result from recording two values of the same quantitative variable for each individual or for each pair of similar individuals.</a:t>
            </a:r>
          </a:p>
        </p:txBody>
      </p:sp>
      <p:sp>
        <p:nvSpPr>
          <p:cNvPr id="3" name="Rectangle 2">
            <a:extLst>
              <a:ext uri="{FF2B5EF4-FFF2-40B4-BE49-F238E27FC236}">
                <a16:creationId xmlns:a16="http://schemas.microsoft.com/office/drawing/2014/main" xmlns="" id="{C13EB2DD-CE61-4985-BBCB-C4AD6CF11609}"/>
              </a:ext>
            </a:extLst>
          </p:cNvPr>
          <p:cNvSpPr/>
          <p:nvPr/>
        </p:nvSpPr>
        <p:spPr>
          <a:xfrm>
            <a:off x="457200" y="1581090"/>
            <a:ext cx="8077200" cy="400110"/>
          </a:xfrm>
          <a:prstGeom prst="rect">
            <a:avLst/>
          </a:prstGeom>
        </p:spPr>
        <p:txBody>
          <a:bodyPr wrap="square">
            <a:spAutoFit/>
          </a:bodyPr>
          <a:lstStyle/>
          <a:p>
            <a:r>
              <a:rPr lang="en-US" sz="2000" b="1" dirty="0"/>
              <a:t>The previous analysis ignores the fact that these are </a:t>
            </a:r>
            <a:r>
              <a:rPr lang="en-US" sz="2000" b="1" i="1" dirty="0"/>
              <a:t>paired </a:t>
            </a:r>
            <a:r>
              <a:rPr lang="en-US" sz="2000" b="1" dirty="0"/>
              <a:t>data.</a:t>
            </a:r>
          </a:p>
        </p:txBody>
      </p:sp>
      <p:pic>
        <p:nvPicPr>
          <p:cNvPr id="5" name="Picture 4">
            <a:extLst>
              <a:ext uri="{FF2B5EF4-FFF2-40B4-BE49-F238E27FC236}">
                <a16:creationId xmlns:a16="http://schemas.microsoft.com/office/drawing/2014/main" xmlns="" id="{0A652532-7135-4902-A7CC-2E9EF439C9FE}"/>
              </a:ext>
            </a:extLst>
          </p:cNvPr>
          <p:cNvPicPr>
            <a:picLocks noChangeAspect="1"/>
          </p:cNvPicPr>
          <p:nvPr/>
        </p:nvPicPr>
        <p:blipFill>
          <a:blip r:embed="rId2"/>
          <a:stretch>
            <a:fillRect/>
          </a:stretch>
        </p:blipFill>
        <p:spPr>
          <a:xfrm>
            <a:off x="628650" y="3559421"/>
            <a:ext cx="7886700" cy="1271773"/>
          </a:xfrm>
          <a:prstGeom prst="rect">
            <a:avLst/>
          </a:prstGeom>
        </p:spPr>
      </p:pic>
      <p:pic>
        <p:nvPicPr>
          <p:cNvPr id="6" name="Picture 5">
            <a:extLst>
              <a:ext uri="{FF2B5EF4-FFF2-40B4-BE49-F238E27FC236}">
                <a16:creationId xmlns:a16="http://schemas.microsoft.com/office/drawing/2014/main" xmlns="" id="{A786BB30-43AC-47B0-9AA6-407CE217F95E}"/>
              </a:ext>
            </a:extLst>
          </p:cNvPr>
          <p:cNvPicPr>
            <a:picLocks noChangeAspect="1"/>
          </p:cNvPicPr>
          <p:nvPr/>
        </p:nvPicPr>
        <p:blipFill>
          <a:blip r:embed="rId3"/>
          <a:stretch>
            <a:fillRect/>
          </a:stretch>
        </p:blipFill>
        <p:spPr>
          <a:xfrm>
            <a:off x="4658264" y="5768670"/>
            <a:ext cx="3857086" cy="936930"/>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xmlns="" id="{F1C7AFC5-C2A4-4550-AAA5-BE0BFE68E431}"/>
                  </a:ext>
                </a:extLst>
              </p:cNvPr>
              <p:cNvSpPr/>
              <p:nvPr/>
            </p:nvSpPr>
            <p:spPr>
              <a:xfrm>
                <a:off x="628650" y="5142582"/>
                <a:ext cx="4619150" cy="391582"/>
              </a:xfrm>
              <a:prstGeom prst="rect">
                <a:avLst/>
              </a:prstGeom>
              <a:ln w="38100">
                <a:solidFill>
                  <a:srgbClr val="7030A0"/>
                </a:solidFill>
              </a:ln>
            </p:spPr>
            <p:txBody>
              <a:bodyPr wrap="none">
                <a:spAutoFit/>
              </a:bodyPr>
              <a:lstStyle/>
              <a:p>
                <a:r>
                  <a:rPr lang="en-US" dirty="0">
                    <a:latin typeface="ElectraLTStd-Regular"/>
                  </a:rPr>
                  <a:t>The </a:t>
                </a:r>
                <a:r>
                  <a:rPr lang="en-US" i="1" dirty="0">
                    <a:latin typeface="ElectraLTStd-Cursive"/>
                  </a:rPr>
                  <a:t>mean difference </a:t>
                </a:r>
                <a:r>
                  <a:rPr lang="en-US" dirty="0">
                    <a:latin typeface="ElectraLTStd-Regular"/>
                  </a:rPr>
                  <a:t>is </a:t>
                </a:r>
                <a14:m>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𝑑𝑖𝑓𝑓</m:t>
                        </m:r>
                      </m:sub>
                    </m:sSub>
                  </m:oMath>
                </a14:m>
                <a:r>
                  <a:rPr lang="en-US" dirty="0"/>
                  <a:t> = 5.833 points</a:t>
                </a:r>
              </a:p>
            </p:txBody>
          </p:sp>
        </mc:Choice>
        <mc:Fallback>
          <p:sp>
            <p:nvSpPr>
              <p:cNvPr id="8" name="Rectangle 7">
                <a:extLst>
                  <a:ext uri="{FF2B5EF4-FFF2-40B4-BE49-F238E27FC236}">
                    <a16:creationId xmlns:a16="http://schemas.microsoft.com/office/drawing/2014/main" xmlns:a14="http://schemas.microsoft.com/office/drawing/2010/main" xmlns="" id="{F1C7AFC5-C2A4-4550-AAA5-BE0BFE68E431}"/>
                  </a:ext>
                </a:extLst>
              </p:cNvPr>
              <p:cNvSpPr>
                <a:spLocks noRot="1" noChangeAspect="1" noMove="1" noResize="1" noEditPoints="1" noAdjustHandles="1" noChangeArrowheads="1" noChangeShapeType="1" noTextEdit="1"/>
              </p:cNvSpPr>
              <p:nvPr/>
            </p:nvSpPr>
            <p:spPr>
              <a:xfrm>
                <a:off x="628650" y="5142582"/>
                <a:ext cx="4619150" cy="391582"/>
              </a:xfrm>
              <a:prstGeom prst="rect">
                <a:avLst/>
              </a:prstGeom>
              <a:blipFill rotWithShape="1">
                <a:blip r:embed="rId4"/>
                <a:stretch>
                  <a:fillRect l="-654" t="-2857" r="-131" b="-12857"/>
                </a:stretch>
              </a:blipFill>
              <a:ln w="38100">
                <a:solidFill>
                  <a:srgbClr val="7030A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xmlns="" id="{5C5B8629-906D-4763-96D9-403A43242BF9}"/>
                  </a:ext>
                </a:extLst>
              </p:cNvPr>
              <p:cNvSpPr/>
              <p:nvPr/>
            </p:nvSpPr>
            <p:spPr>
              <a:xfrm>
                <a:off x="628650" y="5845553"/>
                <a:ext cx="2060564" cy="391582"/>
              </a:xfrm>
              <a:prstGeom prst="rect">
                <a:avLst/>
              </a:prstGeom>
              <a:ln w="38100">
                <a:solidFill>
                  <a:srgbClr val="00B050"/>
                </a:solidFill>
              </a:ln>
            </p:spPr>
            <p:txBody>
              <a:bodyPr wrap="none">
                <a:spAutoFit/>
              </a:bodyPr>
              <a:lstStyle/>
              <a:p>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𝑑𝑖𝑓𝑓</m:t>
                        </m:r>
                      </m:sub>
                    </m:sSub>
                  </m:oMath>
                </a14:m>
                <a:r>
                  <a:rPr lang="en-US" dirty="0"/>
                  <a:t> = 3.93 points</a:t>
                </a:r>
              </a:p>
            </p:txBody>
          </p:sp>
        </mc:Choice>
        <mc:Fallback>
          <p:sp>
            <p:nvSpPr>
              <p:cNvPr id="9" name="Rectangle 8">
                <a:extLst>
                  <a:ext uri="{FF2B5EF4-FFF2-40B4-BE49-F238E27FC236}">
                    <a16:creationId xmlns:a16="http://schemas.microsoft.com/office/drawing/2014/main" xmlns:a14="http://schemas.microsoft.com/office/drawing/2010/main" xmlns="" id="{5C5B8629-906D-4763-96D9-403A43242BF9}"/>
                  </a:ext>
                </a:extLst>
              </p:cNvPr>
              <p:cNvSpPr>
                <a:spLocks noRot="1" noChangeAspect="1" noMove="1" noResize="1" noEditPoints="1" noAdjustHandles="1" noChangeArrowheads="1" noChangeShapeType="1" noTextEdit="1"/>
              </p:cNvSpPr>
              <p:nvPr/>
            </p:nvSpPr>
            <p:spPr>
              <a:xfrm>
                <a:off x="628650" y="5845553"/>
                <a:ext cx="2060564" cy="391582"/>
              </a:xfrm>
              <a:prstGeom prst="rect">
                <a:avLst/>
              </a:prstGeom>
              <a:blipFill rotWithShape="1">
                <a:blip r:embed="rId5"/>
                <a:stretch>
                  <a:fillRect t="-2857" r="-1453" b="-12857"/>
                </a:stretch>
              </a:blipFill>
              <a:ln w="38100">
                <a:solidFill>
                  <a:srgbClr val="00B050"/>
                </a:solidFill>
              </a:ln>
            </p:spPr>
            <p:txBody>
              <a:bodyPr/>
              <a:lstStyle/>
              <a:p>
                <a:r>
                  <a:rPr lang="en-US">
                    <a:noFill/>
                  </a:rPr>
                  <a:t> </a:t>
                </a:r>
              </a:p>
            </p:txBody>
          </p:sp>
        </mc:Fallback>
      </mc:AlternateContent>
    </p:spTree>
    <p:extLst>
      <p:ext uri="{BB962C8B-B14F-4D97-AF65-F5344CB8AC3E}">
        <p14:creationId xmlns:p14="http://schemas.microsoft.com/office/powerpoint/2010/main" val="74704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784CA93A-AC54-48AC-A579-B84A64CFEFA2}"/>
              </a:ext>
            </a:extLst>
          </p:cNvPr>
          <p:cNvSpPr>
            <a:spLocks noGrp="1"/>
          </p:cNvSpPr>
          <p:nvPr>
            <p:ph type="title"/>
          </p:nvPr>
        </p:nvSpPr>
        <p:spPr>
          <a:xfrm>
            <a:off x="628650" y="365126"/>
            <a:ext cx="7886700" cy="7147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a:t>Analyzing Paired Data</a:t>
            </a:r>
          </a:p>
        </p:txBody>
      </p:sp>
      <p:grpSp>
        <p:nvGrpSpPr>
          <p:cNvPr id="7" name="Group 6">
            <a:extLst>
              <a:ext uri="{FF2B5EF4-FFF2-40B4-BE49-F238E27FC236}">
                <a16:creationId xmlns:a16="http://schemas.microsoft.com/office/drawing/2014/main" xmlns="" id="{9269B5CE-D134-4DCF-BBA2-BC8BE5962F92}"/>
              </a:ext>
            </a:extLst>
          </p:cNvPr>
          <p:cNvGrpSpPr/>
          <p:nvPr/>
        </p:nvGrpSpPr>
        <p:grpSpPr>
          <a:xfrm>
            <a:off x="457200" y="3732126"/>
            <a:ext cx="8058149" cy="1606810"/>
            <a:chOff x="688717" y="3364190"/>
            <a:chExt cx="7297947" cy="1954223"/>
          </a:xfrm>
        </p:grpSpPr>
        <p:sp>
          <p:nvSpPr>
            <p:cNvPr id="8" name="TextBox 7">
              <a:extLst>
                <a:ext uri="{FF2B5EF4-FFF2-40B4-BE49-F238E27FC236}">
                  <a16:creationId xmlns:a16="http://schemas.microsoft.com/office/drawing/2014/main" xmlns="" id="{14C3D134-E205-48A6-B5A1-A8694F5738F5}"/>
                </a:ext>
              </a:extLst>
            </p:cNvPr>
            <p:cNvSpPr txBox="1"/>
            <p:nvPr/>
          </p:nvSpPr>
          <p:spPr>
            <a:xfrm>
              <a:off x="688718" y="3364190"/>
              <a:ext cx="7297946" cy="533373"/>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b="1" dirty="0"/>
                <a:t>Analyzing Paired Data</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xmlns="" id="{6B9757B3-90FB-4D0D-B71D-0395C7560C09}"/>
                    </a:ext>
                  </a:extLst>
                </p:cNvPr>
                <p:cNvSpPr txBox="1"/>
                <p:nvPr/>
              </p:nvSpPr>
              <p:spPr>
                <a:xfrm>
                  <a:off x="688717" y="3897565"/>
                  <a:ext cx="7297946" cy="1420848"/>
                </a:xfrm>
                <a:prstGeom prst="rect">
                  <a:avLst/>
                </a:prstGeom>
                <a:noFill/>
                <a:ln>
                  <a:solidFill>
                    <a:schemeClr val="tx1"/>
                  </a:solidFill>
                </a:ln>
              </p:spPr>
              <p:txBody>
                <a:bodyPr wrap="square" rtlCol="0">
                  <a:noAutofit/>
                </a:bodyPr>
                <a:lstStyle/>
                <a:p>
                  <a:r>
                    <a:rPr lang="en-US" b="1" dirty="0"/>
                    <a:t>To analyze paired data, start by computing the difference for each pair.</a:t>
                  </a:r>
                </a:p>
                <a:p>
                  <a:r>
                    <a:rPr lang="en-US" b="1" dirty="0"/>
                    <a:t>Then make a graph of the differences. Use the mean difference </a:t>
                  </a:r>
                  <a14:m>
                    <m:oMath xmlns:m="http://schemas.openxmlformats.org/officeDocument/2006/math">
                      <m:sSub>
                        <m:sSubPr>
                          <m:ctrlPr>
                            <a:rPr lang="en-US" b="1" i="1">
                              <a:latin typeface="Cambria Math"/>
                            </a:rPr>
                          </m:ctrlPr>
                        </m:sSubPr>
                        <m:e>
                          <m:acc>
                            <m:accPr>
                              <m:chr m:val="̅"/>
                              <m:ctrlPr>
                                <a:rPr lang="en-US" b="1" i="1">
                                  <a:latin typeface="Cambria Math"/>
                                </a:rPr>
                              </m:ctrlPr>
                            </m:accPr>
                            <m:e>
                              <m:r>
                                <a:rPr lang="en-US" b="1" i="1">
                                  <a:latin typeface="Cambria Math" panose="02040503050406030204" pitchFamily="18" charset="0"/>
                                </a:rPr>
                                <m:t>𝒙</m:t>
                              </m:r>
                            </m:e>
                          </m:acc>
                        </m:e>
                        <m:sub>
                          <m:r>
                            <a:rPr lang="en-US" b="1" i="1">
                              <a:latin typeface="Cambria Math" panose="02040503050406030204" pitchFamily="18" charset="0"/>
                            </a:rPr>
                            <m:t>𝒅𝒊𝒇𝒇</m:t>
                          </m:r>
                        </m:sub>
                      </m:sSub>
                    </m:oMath>
                  </a14:m>
                  <a:r>
                    <a:rPr lang="en-US" b="1" dirty="0"/>
                    <a:t> and </a:t>
                  </a:r>
                  <a:r>
                    <a:rPr lang="en-US" b="1" dirty="0" smtClean="0"/>
                    <a:t>the standard </a:t>
                  </a:r>
                  <a:r>
                    <a:rPr lang="en-US" b="1" dirty="0"/>
                    <a:t>deviation of the differences </a:t>
                  </a:r>
                  <a:r>
                    <a:rPr lang="en-US" b="1" i="1" dirty="0" err="1"/>
                    <a:t>s</a:t>
                  </a:r>
                  <a:r>
                    <a:rPr lang="en-US" b="1" baseline="-25000" dirty="0" err="1"/>
                    <a:t>diff</a:t>
                  </a:r>
                  <a:r>
                    <a:rPr lang="en-US" b="1" dirty="0"/>
                    <a:t> as summary statistics.</a:t>
                  </a:r>
                  <a:endParaRPr lang="en-US" sz="2400" b="1" dirty="0"/>
                </a:p>
              </p:txBody>
            </p:sp>
          </mc:Choice>
          <mc:Fallback>
            <p:sp>
              <p:nvSpPr>
                <p:cNvPr id="9" name="TextBox 8">
                  <a:extLst>
                    <a:ext uri="{FF2B5EF4-FFF2-40B4-BE49-F238E27FC236}">
                      <a16:creationId xmlns:a16="http://schemas.microsoft.com/office/drawing/2014/main" xmlns:a14="http://schemas.microsoft.com/office/drawing/2010/main" xmlns="" id="{6B9757B3-90FB-4D0D-B71D-0395C7560C09}"/>
                    </a:ext>
                  </a:extLst>
                </p:cNvPr>
                <p:cNvSpPr txBox="1">
                  <a:spLocks noRot="1" noChangeAspect="1" noMove="1" noResize="1" noEditPoints="1" noAdjustHandles="1" noChangeArrowheads="1" noChangeShapeType="1" noTextEdit="1"/>
                </p:cNvSpPr>
                <p:nvPr/>
              </p:nvSpPr>
              <p:spPr>
                <a:xfrm>
                  <a:off x="688717" y="3897565"/>
                  <a:ext cx="7297946" cy="1420848"/>
                </a:xfrm>
                <a:prstGeom prst="rect">
                  <a:avLst/>
                </a:prstGeom>
                <a:blipFill rotWithShape="1">
                  <a:blip r:embed="rId2"/>
                  <a:stretch>
                    <a:fillRect l="-529" t="-2062" r="-1057"/>
                  </a:stretch>
                </a:blipFill>
                <a:ln>
                  <a:solidFill>
                    <a:schemeClr val="tx1"/>
                  </a:solidFill>
                </a:ln>
              </p:spPr>
              <p:txBody>
                <a:bodyPr/>
                <a:lstStyle/>
                <a:p>
                  <a:r>
                    <a:rPr lang="en-US">
                      <a:noFill/>
                    </a:rPr>
                    <a:t> </a:t>
                  </a:r>
                </a:p>
              </p:txBody>
            </p:sp>
          </mc:Fallback>
        </mc:AlternateContent>
      </p:grpSp>
      <p:sp>
        <p:nvSpPr>
          <p:cNvPr id="11" name="Rectangle 10">
            <a:extLst>
              <a:ext uri="{FF2B5EF4-FFF2-40B4-BE49-F238E27FC236}">
                <a16:creationId xmlns:a16="http://schemas.microsoft.com/office/drawing/2014/main" xmlns="" id="{EC77B1BF-30A3-4D7E-90CC-3104CAA2A944}"/>
              </a:ext>
            </a:extLst>
          </p:cNvPr>
          <p:cNvSpPr/>
          <p:nvPr/>
        </p:nvSpPr>
        <p:spPr>
          <a:xfrm>
            <a:off x="866100" y="1740984"/>
            <a:ext cx="7411800" cy="1431487"/>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pPr>
              <a:defRPr/>
            </a:pPr>
            <a:r>
              <a:rPr lang="en-US" sz="1600" b="1" dirty="0">
                <a:solidFill>
                  <a:srgbClr val="C00000"/>
                </a:solidFill>
              </a:rPr>
              <a:t>	  </a:t>
            </a:r>
            <a:r>
              <a:rPr lang="en-US" sz="4000" b="1" dirty="0">
                <a:solidFill>
                  <a:srgbClr val="C00000"/>
                </a:solidFill>
              </a:rPr>
              <a:t>    </a:t>
            </a:r>
            <a:r>
              <a:rPr lang="en-US" sz="2400" b="1" dirty="0">
                <a:solidFill>
                  <a:srgbClr val="C00000"/>
                </a:solidFill>
              </a:rPr>
              <a:t>CAUTION</a:t>
            </a:r>
            <a:r>
              <a:rPr lang="en-US" sz="2400" dirty="0">
                <a:solidFill>
                  <a:srgbClr val="C00000"/>
                </a:solidFill>
              </a:rPr>
              <a:t>: </a:t>
            </a:r>
          </a:p>
          <a:p>
            <a:pPr>
              <a:defRPr/>
            </a:pPr>
            <a:endParaRPr lang="en-US" sz="800" dirty="0"/>
          </a:p>
          <a:p>
            <a:r>
              <a:rPr lang="en-US" altLang="en-US" sz="2000" dirty="0"/>
              <a:t>Remember: The proper method of analysis depends on how</a:t>
            </a:r>
          </a:p>
          <a:p>
            <a:r>
              <a:rPr lang="en-US" altLang="en-US" sz="2000" dirty="0"/>
              <a:t>the data are produced.</a:t>
            </a:r>
          </a:p>
        </p:txBody>
      </p:sp>
      <p:pic>
        <p:nvPicPr>
          <p:cNvPr id="13" name="Picture 12">
            <a:extLst>
              <a:ext uri="{FF2B5EF4-FFF2-40B4-BE49-F238E27FC236}">
                <a16:creationId xmlns:a16="http://schemas.microsoft.com/office/drawing/2014/main" xmlns="" id="{CC0DC803-9FDA-474E-8064-5AEE81B42398}"/>
              </a:ext>
            </a:extLst>
          </p:cNvPr>
          <p:cNvPicPr>
            <a:picLocks noChangeAspect="1"/>
          </p:cNvPicPr>
          <p:nvPr/>
        </p:nvPicPr>
        <p:blipFill>
          <a:blip r:embed="rId3"/>
          <a:stretch>
            <a:fillRect/>
          </a:stretch>
        </p:blipFill>
        <p:spPr>
          <a:xfrm>
            <a:off x="1207602" y="1838984"/>
            <a:ext cx="640311" cy="578893"/>
          </a:xfrm>
          <a:prstGeom prst="rect">
            <a:avLst/>
          </a:prstGeom>
        </p:spPr>
      </p:pic>
    </p:spTree>
    <p:extLst>
      <p:ext uri="{BB962C8B-B14F-4D97-AF65-F5344CB8AC3E}">
        <p14:creationId xmlns:p14="http://schemas.microsoft.com/office/powerpoint/2010/main" val="312876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15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smtClean="0"/>
              <a:t>Example 1</a:t>
            </a:r>
            <a:endParaRPr lang="en-US" sz="3600" b="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457200" y="1344927"/>
            <a:ext cx="8282220" cy="510909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a:t>
            </a:r>
            <a:r>
              <a:rPr lang="en-US" altLang="en-US" dirty="0"/>
              <a:t> </a:t>
            </a:r>
            <a:r>
              <a:rPr lang="en-US" dirty="0"/>
              <a:t>Does music help or hinder performance</a:t>
            </a:r>
          </a:p>
          <a:p>
            <a:r>
              <a:rPr lang="en-US" dirty="0"/>
              <a:t>in math? Student researchers Abigail, Carolyn, </a:t>
            </a:r>
            <a:br>
              <a:rPr lang="en-US" dirty="0"/>
            </a:br>
            <a:r>
              <a:rPr lang="en-US" dirty="0"/>
              <a:t>and Leah designed an experiment using 30 </a:t>
            </a:r>
            <a:br>
              <a:rPr lang="en-US" dirty="0"/>
            </a:br>
            <a:r>
              <a:rPr lang="en-US" dirty="0"/>
              <a:t>student volunteers to find out. Each subject </a:t>
            </a:r>
            <a:br>
              <a:rPr lang="en-US" dirty="0"/>
            </a:br>
            <a:r>
              <a:rPr lang="en-US" dirty="0"/>
              <a:t>completed a 50-question single-digit arithmetic </a:t>
            </a:r>
            <a:br>
              <a:rPr lang="en-US" dirty="0"/>
            </a:br>
            <a:r>
              <a:rPr lang="en-US" dirty="0"/>
              <a:t>test with and without music playing. For each </a:t>
            </a:r>
            <a:br>
              <a:rPr lang="en-US" dirty="0"/>
            </a:br>
            <a:r>
              <a:rPr lang="en-US" dirty="0"/>
              <a:t>subject, the order of the music and no music treatments was randomly assigned, and the time to complete the test in seconds in seconds was recorded for each treatment. Here are the data, along with the difference in time for each subject: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xmlns="" id="{60BBB5B2-DFCC-4606-AB48-BF999CA4D96B}"/>
              </a:ext>
            </a:extLst>
          </p:cNvPr>
          <p:cNvPicPr>
            <a:picLocks noChangeAspect="1"/>
          </p:cNvPicPr>
          <p:nvPr/>
        </p:nvPicPr>
        <p:blipFill>
          <a:blip r:embed="rId2"/>
          <a:stretch>
            <a:fillRect/>
          </a:stretch>
        </p:blipFill>
        <p:spPr>
          <a:xfrm>
            <a:off x="1419476" y="4267200"/>
            <a:ext cx="6357668" cy="2100262"/>
          </a:xfrm>
          <a:prstGeom prst="rect">
            <a:avLst/>
          </a:prstGeom>
        </p:spPr>
      </p:pic>
      <p:grpSp>
        <p:nvGrpSpPr>
          <p:cNvPr id="9" name="Group 8">
            <a:extLst>
              <a:ext uri="{FF2B5EF4-FFF2-40B4-BE49-F238E27FC236}">
                <a16:creationId xmlns:a16="http://schemas.microsoft.com/office/drawing/2014/main" xmlns="" id="{CB10256F-B967-4362-AD52-B37DD826D474}"/>
              </a:ext>
            </a:extLst>
          </p:cNvPr>
          <p:cNvGrpSpPr/>
          <p:nvPr/>
        </p:nvGrpSpPr>
        <p:grpSpPr>
          <a:xfrm>
            <a:off x="5963279" y="1344927"/>
            <a:ext cx="2776141" cy="1704643"/>
            <a:chOff x="5963279" y="1344927"/>
            <a:chExt cx="2776141" cy="1704643"/>
          </a:xfrm>
        </p:grpSpPr>
        <p:pic>
          <p:nvPicPr>
            <p:cNvPr id="4" name="Picture 3">
              <a:extLst>
                <a:ext uri="{FF2B5EF4-FFF2-40B4-BE49-F238E27FC236}">
                  <a16:creationId xmlns:a16="http://schemas.microsoft.com/office/drawing/2014/main" xmlns="" id="{CF106509-D525-4E19-91F5-BAD66E911B28}"/>
                </a:ext>
              </a:extLst>
            </p:cNvPr>
            <p:cNvPicPr>
              <a:picLocks noChangeAspect="1"/>
            </p:cNvPicPr>
            <p:nvPr/>
          </p:nvPicPr>
          <p:blipFill>
            <a:blip r:embed="rId3"/>
            <a:stretch>
              <a:fillRect/>
            </a:stretch>
          </p:blipFill>
          <p:spPr>
            <a:xfrm>
              <a:off x="5963279" y="1344927"/>
              <a:ext cx="2560697" cy="1704643"/>
            </a:xfrm>
            <a:prstGeom prst="rect">
              <a:avLst/>
            </a:prstGeom>
          </p:spPr>
        </p:pic>
        <p:sp>
          <p:nvSpPr>
            <p:cNvPr id="6" name="Rectangle 5">
              <a:extLst>
                <a:ext uri="{FF2B5EF4-FFF2-40B4-BE49-F238E27FC236}">
                  <a16:creationId xmlns:a16="http://schemas.microsoft.com/office/drawing/2014/main" xmlns="" id="{B51AD0BB-742C-49F2-B54A-0D06524F3D49}"/>
                </a:ext>
              </a:extLst>
            </p:cNvPr>
            <p:cNvSpPr/>
            <p:nvPr/>
          </p:nvSpPr>
          <p:spPr>
            <a:xfrm rot="16200000">
              <a:off x="8052052" y="2362202"/>
              <a:ext cx="1159292" cy="215444"/>
            </a:xfrm>
            <a:prstGeom prst="rect">
              <a:avLst/>
            </a:prstGeom>
          </p:spPr>
          <p:txBody>
            <a:bodyPr wrap="none">
              <a:spAutoFit/>
            </a:bodyPr>
            <a:lstStyle/>
            <a:p>
              <a:r>
                <a:rPr lang="en-US" sz="800" dirty="0" err="1">
                  <a:latin typeface="HelveticaNeueLTStd-Cn"/>
                </a:rPr>
                <a:t>gawrav</a:t>
              </a:r>
              <a:r>
                <a:rPr lang="en-US" sz="800" dirty="0">
                  <a:latin typeface="HelveticaNeueLTStd-Cn"/>
                </a:rPr>
                <a:t>/Getty Images</a:t>
              </a:r>
              <a:endParaRPr lang="en-US" dirty="0"/>
            </a:p>
          </p:txBody>
        </p:sp>
      </p:grpSp>
    </p:spTree>
    <p:extLst>
      <p:ext uri="{BB962C8B-B14F-4D97-AF65-F5344CB8AC3E}">
        <p14:creationId xmlns:p14="http://schemas.microsoft.com/office/powerpoint/2010/main" val="421253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15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smtClean="0"/>
              <a:t>Example 1a</a:t>
            </a:r>
            <a:endParaRPr lang="en-US" sz="3600" b="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381000" y="1344927"/>
            <a:ext cx="8134350" cy="233910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b="1" dirty="0"/>
              <a:t>:</a:t>
            </a:r>
            <a:r>
              <a:rPr lang="en-US" altLang="en-US" b="1" dirty="0"/>
              <a:t> </a:t>
            </a:r>
          </a:p>
          <a:p>
            <a:pPr marL="344488" indent="-344488">
              <a:tabLst>
                <a:tab pos="344488" algn="l"/>
              </a:tabLst>
            </a:pPr>
            <a:r>
              <a:rPr lang="en-US" b="1" dirty="0"/>
              <a:t>(a) Make a dotplot of the difference </a:t>
            </a:r>
            <a:br>
              <a:rPr lang="en-US" b="1" dirty="0"/>
            </a:br>
            <a:r>
              <a:rPr lang="en-US" b="1" dirty="0"/>
              <a:t>(Music – Without music) in time for each </a:t>
            </a:r>
            <a:br>
              <a:rPr lang="en-US" b="1" dirty="0"/>
            </a:br>
            <a:r>
              <a:rPr lang="en-US" b="1" dirty="0"/>
              <a:t>subject to complete the test.</a:t>
            </a:r>
          </a:p>
          <a:p>
            <a:pPr marL="344488" indent="-344488">
              <a:tabLst>
                <a:tab pos="344488" algn="l"/>
              </a:tabLst>
            </a:pPr>
            <a:r>
              <a:rPr lang="en-US" b="1" dirty="0"/>
              <a:t>(b) Describe what the graph reveals about whether </a:t>
            </a:r>
            <a:br>
              <a:rPr lang="en-US" b="1" dirty="0"/>
            </a:br>
            <a:r>
              <a:rPr lang="en-US" b="1" dirty="0"/>
              <a:t>music helps or hinders math performance.</a:t>
            </a:r>
          </a:p>
          <a:p>
            <a:pPr marL="344488" indent="-344488">
              <a:tabLst>
                <a:tab pos="344488" algn="l"/>
              </a:tabLst>
            </a:pPr>
            <a:r>
              <a:rPr lang="en-US" b="1" dirty="0"/>
              <a:t>(c) Calculate the mean difference and the standard deviation of the differences. Interpret the mean difference.</a:t>
            </a:r>
          </a:p>
        </p:txBody>
      </p:sp>
      <p:grpSp>
        <p:nvGrpSpPr>
          <p:cNvPr id="8" name="Group 7">
            <a:extLst>
              <a:ext uri="{FF2B5EF4-FFF2-40B4-BE49-F238E27FC236}">
                <a16:creationId xmlns:a16="http://schemas.microsoft.com/office/drawing/2014/main" xmlns="" id="{99B7F94D-FFFE-417E-BD8C-6B5C1E3A7F5A}"/>
              </a:ext>
            </a:extLst>
          </p:cNvPr>
          <p:cNvGrpSpPr/>
          <p:nvPr/>
        </p:nvGrpSpPr>
        <p:grpSpPr>
          <a:xfrm>
            <a:off x="5954790" y="1356357"/>
            <a:ext cx="2776141" cy="1704643"/>
            <a:chOff x="5963279" y="1344927"/>
            <a:chExt cx="2776141" cy="1704643"/>
          </a:xfrm>
        </p:grpSpPr>
        <p:pic>
          <p:nvPicPr>
            <p:cNvPr id="9" name="Picture 8">
              <a:extLst>
                <a:ext uri="{FF2B5EF4-FFF2-40B4-BE49-F238E27FC236}">
                  <a16:creationId xmlns:a16="http://schemas.microsoft.com/office/drawing/2014/main" xmlns="" id="{57067A0C-D685-4C06-9B89-93C591B28418}"/>
                </a:ext>
              </a:extLst>
            </p:cNvPr>
            <p:cNvPicPr>
              <a:picLocks noChangeAspect="1"/>
            </p:cNvPicPr>
            <p:nvPr/>
          </p:nvPicPr>
          <p:blipFill>
            <a:blip r:embed="rId2"/>
            <a:stretch>
              <a:fillRect/>
            </a:stretch>
          </p:blipFill>
          <p:spPr>
            <a:xfrm>
              <a:off x="5963279" y="1344927"/>
              <a:ext cx="2560697" cy="1704643"/>
            </a:xfrm>
            <a:prstGeom prst="rect">
              <a:avLst/>
            </a:prstGeom>
          </p:spPr>
        </p:pic>
        <p:sp>
          <p:nvSpPr>
            <p:cNvPr id="10" name="Rectangle 9">
              <a:extLst>
                <a:ext uri="{FF2B5EF4-FFF2-40B4-BE49-F238E27FC236}">
                  <a16:creationId xmlns:a16="http://schemas.microsoft.com/office/drawing/2014/main" xmlns="" id="{42D0ADC8-F00E-4CFC-900B-30D208223F00}"/>
                </a:ext>
              </a:extLst>
            </p:cNvPr>
            <p:cNvSpPr/>
            <p:nvPr/>
          </p:nvSpPr>
          <p:spPr>
            <a:xfrm rot="16200000">
              <a:off x="8052052" y="2362202"/>
              <a:ext cx="1159292" cy="215444"/>
            </a:xfrm>
            <a:prstGeom prst="rect">
              <a:avLst/>
            </a:prstGeom>
          </p:spPr>
          <p:txBody>
            <a:bodyPr wrap="none">
              <a:spAutoFit/>
            </a:bodyPr>
            <a:lstStyle/>
            <a:p>
              <a:r>
                <a:rPr lang="en-US" sz="800" dirty="0" err="1">
                  <a:latin typeface="HelveticaNeueLTStd-Cn"/>
                </a:rPr>
                <a:t>gawrav</a:t>
              </a:r>
              <a:r>
                <a:rPr lang="en-US" sz="800" dirty="0">
                  <a:latin typeface="HelveticaNeueLTStd-Cn"/>
                </a:rPr>
                <a:t>/Getty Images</a:t>
              </a:r>
              <a:endParaRPr lang="en-US" dirty="0"/>
            </a:p>
          </p:txBody>
        </p:sp>
      </p:grpSp>
      <p:sp>
        <p:nvSpPr>
          <p:cNvPr id="7" name="Rectangle: Rounded Corners 5">
            <a:extLst>
              <a:ext uri="{FF2B5EF4-FFF2-40B4-BE49-F238E27FC236}">
                <a16:creationId xmlns:a16="http://schemas.microsoft.com/office/drawing/2014/main" xmlns="" id="{C005503B-D922-4B5E-882C-4D81C8375DCA}"/>
              </a:ext>
            </a:extLst>
          </p:cNvPr>
          <p:cNvSpPr/>
          <p:nvPr/>
        </p:nvSpPr>
        <p:spPr>
          <a:xfrm>
            <a:off x="628650" y="3849600"/>
            <a:ext cx="7886700" cy="233910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marL="344488" indent="-344488">
              <a:lnSpc>
                <a:spcPct val="114000"/>
              </a:lnSpc>
              <a:tabLst>
                <a:tab pos="344488" algn="l"/>
              </a:tabLst>
            </a:pPr>
            <a:r>
              <a:rPr lang="en-US" sz="1600" dirty="0">
                <a:latin typeface="Segoe Print" panose="02000600000000000000" pitchFamily="2" charset="0"/>
                <a:ea typeface="Cambria Math" panose="02040503050406030204" pitchFamily="18" charset="0"/>
              </a:rPr>
              <a:t>(a)</a:t>
            </a:r>
          </a:p>
        </p:txBody>
      </p:sp>
      <p:pic>
        <p:nvPicPr>
          <p:cNvPr id="11" name="Picture 10">
            <a:extLst>
              <a:ext uri="{FF2B5EF4-FFF2-40B4-BE49-F238E27FC236}">
                <a16:creationId xmlns:a16="http://schemas.microsoft.com/office/drawing/2014/main" xmlns="" id="{919915CC-1398-452B-A156-073CB45E74C7}"/>
              </a:ext>
            </a:extLst>
          </p:cNvPr>
          <p:cNvPicPr>
            <a:picLocks noChangeAspect="1"/>
          </p:cNvPicPr>
          <p:nvPr/>
        </p:nvPicPr>
        <p:blipFill>
          <a:blip r:embed="rId3"/>
          <a:stretch>
            <a:fillRect/>
          </a:stretch>
        </p:blipFill>
        <p:spPr>
          <a:xfrm>
            <a:off x="1708030" y="3949093"/>
            <a:ext cx="5175345" cy="2119750"/>
          </a:xfrm>
          <a:prstGeom prst="rect">
            <a:avLst/>
          </a:prstGeom>
        </p:spPr>
      </p:pic>
    </p:spTree>
    <p:extLst>
      <p:ext uri="{BB962C8B-B14F-4D97-AF65-F5344CB8AC3E}">
        <p14:creationId xmlns:p14="http://schemas.microsoft.com/office/powerpoint/2010/main" val="310680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15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smtClean="0"/>
              <a:t>Example 1b</a:t>
            </a:r>
            <a:endParaRPr lang="en-US" sz="3600" b="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381000" y="1344927"/>
            <a:ext cx="8134350" cy="233910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b="1" dirty="0"/>
              <a:t>:</a:t>
            </a:r>
            <a:r>
              <a:rPr lang="en-US" altLang="en-US" b="1" dirty="0"/>
              <a:t> </a:t>
            </a:r>
          </a:p>
          <a:p>
            <a:pPr marL="344488" indent="-344488">
              <a:tabLst>
                <a:tab pos="344488" algn="l"/>
              </a:tabLst>
            </a:pPr>
            <a:r>
              <a:rPr lang="en-US" b="1" dirty="0"/>
              <a:t>(a) Make a dotplot of the difference </a:t>
            </a:r>
            <a:br>
              <a:rPr lang="en-US" b="1" dirty="0"/>
            </a:br>
            <a:r>
              <a:rPr lang="en-US" b="1" dirty="0"/>
              <a:t>(Music – Without music) in time for each </a:t>
            </a:r>
            <a:br>
              <a:rPr lang="en-US" b="1" dirty="0"/>
            </a:br>
            <a:r>
              <a:rPr lang="en-US" b="1" dirty="0"/>
              <a:t>subject to complete the test.</a:t>
            </a:r>
          </a:p>
          <a:p>
            <a:pPr marL="344488" indent="-344488">
              <a:tabLst>
                <a:tab pos="344488" algn="l"/>
              </a:tabLst>
            </a:pPr>
            <a:r>
              <a:rPr lang="en-US" b="1" dirty="0"/>
              <a:t>(b) Describe what the graph reveals about whether </a:t>
            </a:r>
            <a:br>
              <a:rPr lang="en-US" b="1" dirty="0"/>
            </a:br>
            <a:r>
              <a:rPr lang="en-US" b="1" dirty="0"/>
              <a:t>music helps or hinders math performance.</a:t>
            </a:r>
          </a:p>
          <a:p>
            <a:pPr marL="344488" indent="-344488">
              <a:tabLst>
                <a:tab pos="344488" algn="l"/>
              </a:tabLst>
            </a:pPr>
            <a:r>
              <a:rPr lang="en-US" b="1" dirty="0"/>
              <a:t>(c) Calculate the mean difference and the standard deviation of the differences. Interpret the mean difference.</a:t>
            </a:r>
          </a:p>
        </p:txBody>
      </p:sp>
      <p:grpSp>
        <p:nvGrpSpPr>
          <p:cNvPr id="8" name="Group 7">
            <a:extLst>
              <a:ext uri="{FF2B5EF4-FFF2-40B4-BE49-F238E27FC236}">
                <a16:creationId xmlns:a16="http://schemas.microsoft.com/office/drawing/2014/main" xmlns="" id="{99B7F94D-FFFE-417E-BD8C-6B5C1E3A7F5A}"/>
              </a:ext>
            </a:extLst>
          </p:cNvPr>
          <p:cNvGrpSpPr/>
          <p:nvPr/>
        </p:nvGrpSpPr>
        <p:grpSpPr>
          <a:xfrm>
            <a:off x="5954790" y="1356357"/>
            <a:ext cx="2776141" cy="1704643"/>
            <a:chOff x="5963279" y="1344927"/>
            <a:chExt cx="2776141" cy="1704643"/>
          </a:xfrm>
        </p:grpSpPr>
        <p:pic>
          <p:nvPicPr>
            <p:cNvPr id="9" name="Picture 8">
              <a:extLst>
                <a:ext uri="{FF2B5EF4-FFF2-40B4-BE49-F238E27FC236}">
                  <a16:creationId xmlns:a16="http://schemas.microsoft.com/office/drawing/2014/main" xmlns="" id="{57067A0C-D685-4C06-9B89-93C591B28418}"/>
                </a:ext>
              </a:extLst>
            </p:cNvPr>
            <p:cNvPicPr>
              <a:picLocks noChangeAspect="1"/>
            </p:cNvPicPr>
            <p:nvPr/>
          </p:nvPicPr>
          <p:blipFill>
            <a:blip r:embed="rId2"/>
            <a:stretch>
              <a:fillRect/>
            </a:stretch>
          </p:blipFill>
          <p:spPr>
            <a:xfrm>
              <a:off x="5963279" y="1344927"/>
              <a:ext cx="2560697" cy="1704643"/>
            </a:xfrm>
            <a:prstGeom prst="rect">
              <a:avLst/>
            </a:prstGeom>
          </p:spPr>
        </p:pic>
        <p:sp>
          <p:nvSpPr>
            <p:cNvPr id="10" name="Rectangle 9">
              <a:extLst>
                <a:ext uri="{FF2B5EF4-FFF2-40B4-BE49-F238E27FC236}">
                  <a16:creationId xmlns:a16="http://schemas.microsoft.com/office/drawing/2014/main" xmlns="" id="{42D0ADC8-F00E-4CFC-900B-30D208223F00}"/>
                </a:ext>
              </a:extLst>
            </p:cNvPr>
            <p:cNvSpPr/>
            <p:nvPr/>
          </p:nvSpPr>
          <p:spPr>
            <a:xfrm rot="16200000">
              <a:off x="8052052" y="2362202"/>
              <a:ext cx="1159292" cy="215444"/>
            </a:xfrm>
            <a:prstGeom prst="rect">
              <a:avLst/>
            </a:prstGeom>
          </p:spPr>
          <p:txBody>
            <a:bodyPr wrap="none">
              <a:spAutoFit/>
            </a:bodyPr>
            <a:lstStyle/>
            <a:p>
              <a:r>
                <a:rPr lang="en-US" sz="800" dirty="0" err="1">
                  <a:latin typeface="HelveticaNeueLTStd-Cn"/>
                </a:rPr>
                <a:t>gawrav</a:t>
              </a:r>
              <a:r>
                <a:rPr lang="en-US" sz="800" dirty="0">
                  <a:latin typeface="HelveticaNeueLTStd-Cn"/>
                </a:rPr>
                <a:t>/Getty Images</a:t>
              </a:r>
              <a:endParaRPr lang="en-US" dirty="0"/>
            </a:p>
          </p:txBody>
        </p:sp>
      </p:grpSp>
      <p:sp>
        <p:nvSpPr>
          <p:cNvPr id="13" name="Rectangle: Rounded Corners 5">
            <a:extLst>
              <a:ext uri="{FF2B5EF4-FFF2-40B4-BE49-F238E27FC236}">
                <a16:creationId xmlns:a16="http://schemas.microsoft.com/office/drawing/2014/main" xmlns="" id="{C005503B-D922-4B5E-882C-4D81C8375DCA}"/>
              </a:ext>
            </a:extLst>
          </p:cNvPr>
          <p:cNvSpPr/>
          <p:nvPr/>
        </p:nvSpPr>
        <p:spPr>
          <a:xfrm>
            <a:off x="628650" y="3849600"/>
            <a:ext cx="7886700" cy="233910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marL="344488" indent="-344488">
              <a:lnSpc>
                <a:spcPct val="114000"/>
              </a:lnSpc>
              <a:tabLst>
                <a:tab pos="344488" algn="l"/>
              </a:tabLst>
            </a:pPr>
            <a:r>
              <a:rPr lang="en-US" sz="1600" b="1" dirty="0">
                <a:latin typeface="Segoe Print" panose="02000600000000000000" pitchFamily="2" charset="0"/>
                <a:ea typeface="Cambria Math" panose="02040503050406030204" pitchFamily="18" charset="0"/>
              </a:rPr>
              <a:t>(b) There is some evidence that music hinders performance on the math test. 17 of the 30 subjects took longer to complete the test when listening to music.</a:t>
            </a:r>
          </a:p>
        </p:txBody>
      </p:sp>
    </p:spTree>
    <p:extLst>
      <p:ext uri="{BB962C8B-B14F-4D97-AF65-F5344CB8AC3E}">
        <p14:creationId xmlns:p14="http://schemas.microsoft.com/office/powerpoint/2010/main" val="15073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15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smtClean="0"/>
              <a:t>Example 1c</a:t>
            </a:r>
            <a:endParaRPr lang="en-US" sz="3600" b="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381000" y="1344927"/>
            <a:ext cx="8134350" cy="233910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b="1" dirty="0"/>
              <a:t>:</a:t>
            </a:r>
            <a:r>
              <a:rPr lang="en-US" altLang="en-US" b="1" dirty="0"/>
              <a:t> </a:t>
            </a:r>
          </a:p>
          <a:p>
            <a:pPr marL="344488" indent="-344488">
              <a:tabLst>
                <a:tab pos="344488" algn="l"/>
              </a:tabLst>
            </a:pPr>
            <a:r>
              <a:rPr lang="en-US" b="1" dirty="0"/>
              <a:t>(a) Make a dotplot of the difference </a:t>
            </a:r>
            <a:br>
              <a:rPr lang="en-US" b="1" dirty="0"/>
            </a:br>
            <a:r>
              <a:rPr lang="en-US" b="1" dirty="0"/>
              <a:t>(Music – Without music) in time for each </a:t>
            </a:r>
            <a:br>
              <a:rPr lang="en-US" b="1" dirty="0"/>
            </a:br>
            <a:r>
              <a:rPr lang="en-US" b="1" dirty="0"/>
              <a:t>subject to complete the test.</a:t>
            </a:r>
          </a:p>
          <a:p>
            <a:pPr marL="344488" indent="-344488">
              <a:tabLst>
                <a:tab pos="344488" algn="l"/>
              </a:tabLst>
            </a:pPr>
            <a:r>
              <a:rPr lang="en-US" b="1" dirty="0"/>
              <a:t>(b) Describe what the graph reveals about whether </a:t>
            </a:r>
            <a:br>
              <a:rPr lang="en-US" b="1" dirty="0"/>
            </a:br>
            <a:r>
              <a:rPr lang="en-US" b="1" dirty="0"/>
              <a:t>music helps or hinders math performance.</a:t>
            </a:r>
          </a:p>
          <a:p>
            <a:pPr marL="344488" indent="-344488">
              <a:tabLst>
                <a:tab pos="344488" algn="l"/>
              </a:tabLst>
            </a:pPr>
            <a:r>
              <a:rPr lang="en-US" b="1" dirty="0"/>
              <a:t>(c) Calculate the mean difference and the standard deviation of the differences. Interpret the mean difference.</a:t>
            </a:r>
          </a:p>
        </p:txBody>
      </p:sp>
      <p:grpSp>
        <p:nvGrpSpPr>
          <p:cNvPr id="8" name="Group 7">
            <a:extLst>
              <a:ext uri="{FF2B5EF4-FFF2-40B4-BE49-F238E27FC236}">
                <a16:creationId xmlns:a16="http://schemas.microsoft.com/office/drawing/2014/main" xmlns="" id="{99B7F94D-FFFE-417E-BD8C-6B5C1E3A7F5A}"/>
              </a:ext>
            </a:extLst>
          </p:cNvPr>
          <p:cNvGrpSpPr/>
          <p:nvPr/>
        </p:nvGrpSpPr>
        <p:grpSpPr>
          <a:xfrm>
            <a:off x="5954790" y="1356357"/>
            <a:ext cx="2776141" cy="1704643"/>
            <a:chOff x="5963279" y="1344927"/>
            <a:chExt cx="2776141" cy="1704643"/>
          </a:xfrm>
        </p:grpSpPr>
        <p:pic>
          <p:nvPicPr>
            <p:cNvPr id="9" name="Picture 8">
              <a:extLst>
                <a:ext uri="{FF2B5EF4-FFF2-40B4-BE49-F238E27FC236}">
                  <a16:creationId xmlns:a16="http://schemas.microsoft.com/office/drawing/2014/main" xmlns="" id="{57067A0C-D685-4C06-9B89-93C591B28418}"/>
                </a:ext>
              </a:extLst>
            </p:cNvPr>
            <p:cNvPicPr>
              <a:picLocks noChangeAspect="1"/>
            </p:cNvPicPr>
            <p:nvPr/>
          </p:nvPicPr>
          <p:blipFill>
            <a:blip r:embed="rId2"/>
            <a:stretch>
              <a:fillRect/>
            </a:stretch>
          </p:blipFill>
          <p:spPr>
            <a:xfrm>
              <a:off x="5963279" y="1344927"/>
              <a:ext cx="2560697" cy="1704643"/>
            </a:xfrm>
            <a:prstGeom prst="rect">
              <a:avLst/>
            </a:prstGeom>
          </p:spPr>
        </p:pic>
        <p:sp>
          <p:nvSpPr>
            <p:cNvPr id="10" name="Rectangle 9">
              <a:extLst>
                <a:ext uri="{FF2B5EF4-FFF2-40B4-BE49-F238E27FC236}">
                  <a16:creationId xmlns:a16="http://schemas.microsoft.com/office/drawing/2014/main" xmlns="" id="{42D0ADC8-F00E-4CFC-900B-30D208223F00}"/>
                </a:ext>
              </a:extLst>
            </p:cNvPr>
            <p:cNvSpPr/>
            <p:nvPr/>
          </p:nvSpPr>
          <p:spPr>
            <a:xfrm rot="16200000">
              <a:off x="8052052" y="2362202"/>
              <a:ext cx="1159292" cy="215444"/>
            </a:xfrm>
            <a:prstGeom prst="rect">
              <a:avLst/>
            </a:prstGeom>
          </p:spPr>
          <p:txBody>
            <a:bodyPr wrap="none">
              <a:spAutoFit/>
            </a:bodyPr>
            <a:lstStyle/>
            <a:p>
              <a:r>
                <a:rPr lang="en-US" sz="800" dirty="0" err="1">
                  <a:latin typeface="HelveticaNeueLTStd-Cn"/>
                </a:rPr>
                <a:t>gawrav</a:t>
              </a:r>
              <a:r>
                <a:rPr lang="en-US" sz="800" dirty="0">
                  <a:latin typeface="HelveticaNeueLTStd-Cn"/>
                </a:rPr>
                <a:t>/Getty Images</a:t>
              </a:r>
              <a:endParaRPr lang="en-US" dirty="0"/>
            </a:p>
          </p:txBody>
        </p:sp>
      </p:grpSp>
      <mc:AlternateContent xmlns:mc="http://schemas.openxmlformats.org/markup-compatibility/2006">
        <mc:Choice xmlns:a14="http://schemas.microsoft.com/office/drawing/2010/main" Requires="a14">
          <p:sp>
            <p:nvSpPr>
              <p:cNvPr id="11" name="Rectangle: Rounded Corners 5">
                <a:extLst>
                  <a:ext uri="{FF2B5EF4-FFF2-40B4-BE49-F238E27FC236}">
                    <a16:creationId xmlns:a16="http://schemas.microsoft.com/office/drawing/2014/main" xmlns="" id="{C005503B-D922-4B5E-882C-4D81C8375DCA}"/>
                  </a:ext>
                </a:extLst>
              </p:cNvPr>
              <p:cNvSpPr/>
              <p:nvPr/>
            </p:nvSpPr>
            <p:spPr>
              <a:xfrm>
                <a:off x="628650" y="3849600"/>
                <a:ext cx="7886700" cy="233910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marL="344488" indent="-344488">
                  <a:lnSpc>
                    <a:spcPct val="114000"/>
                  </a:lnSpc>
                  <a:tabLst>
                    <a:tab pos="344488" algn="l"/>
                  </a:tabLst>
                </a:pPr>
                <a:r>
                  <a:rPr lang="en-US" sz="1600" b="1" dirty="0">
                    <a:latin typeface="Segoe Print" panose="02000600000000000000" pitchFamily="2" charset="0"/>
                    <a:ea typeface="Cambria Math" panose="02040503050406030204" pitchFamily="18" charset="0"/>
                  </a:rPr>
                  <a:t>(c)  </a:t>
                </a:r>
              </a:p>
              <a:p>
                <a:pPr lvl="1">
                  <a:lnSpc>
                    <a:spcPct val="114000"/>
                  </a:lnSpc>
                </a:pPr>
                <a14:m>
                  <m:oMath xmlns:m="http://schemas.openxmlformats.org/officeDocument/2006/math">
                    <m:sSub>
                      <m:sSubPr>
                        <m:ctrlPr>
                          <a:rPr lang="en-US" sz="1600" b="1" i="1" smtClean="0">
                            <a:latin typeface="Cambria Math"/>
                            <a:ea typeface="Cambria Math" panose="02040503050406030204" pitchFamily="18" charset="0"/>
                          </a:rPr>
                        </m:ctrlPr>
                      </m:sSubPr>
                      <m:e>
                        <m:acc>
                          <m:accPr>
                            <m:chr m:val="̅"/>
                            <m:ctrlPr>
                              <a:rPr lang="en-US" sz="1600" b="1" i="1" smtClean="0">
                                <a:latin typeface="Cambria Math"/>
                                <a:ea typeface="Cambria Math" panose="02040503050406030204" pitchFamily="18" charset="0"/>
                              </a:rPr>
                            </m:ctrlPr>
                          </m:accPr>
                          <m:e>
                            <m:r>
                              <a:rPr lang="en-US" sz="1600" b="1" i="1" smtClean="0">
                                <a:latin typeface="Cambria Math" panose="02040503050406030204" pitchFamily="18" charset="0"/>
                                <a:ea typeface="Cambria Math" panose="02040503050406030204" pitchFamily="18" charset="0"/>
                              </a:rPr>
                              <m:t>𝒙</m:t>
                            </m:r>
                          </m:e>
                        </m:acc>
                      </m:e>
                      <m:sub>
                        <m:r>
                          <a:rPr lang="en-US" sz="1600" b="1" i="1" smtClean="0">
                            <a:latin typeface="Cambria Math" panose="02040503050406030204" pitchFamily="18" charset="0"/>
                            <a:ea typeface="Cambria Math" panose="02040503050406030204" pitchFamily="18" charset="0"/>
                          </a:rPr>
                          <m:t>𝒅𝒊𝒇𝒇</m:t>
                        </m:r>
                      </m:sub>
                    </m:sSub>
                    <m:r>
                      <a:rPr lang="en-US" sz="1600" b="1" i="1" smtClean="0">
                        <a:latin typeface="Cambria Math" panose="02040503050406030204" pitchFamily="18" charset="0"/>
                        <a:ea typeface="Cambria Math" panose="02040503050406030204" pitchFamily="18" charset="0"/>
                      </a:rPr>
                      <m:t>=</m:t>
                    </m:r>
                    <m:sSub>
                      <m:sSubPr>
                        <m:ctrlPr>
                          <a:rPr lang="en-US" sz="1600" b="1" i="1">
                            <a:latin typeface="Cambria Math"/>
                            <a:ea typeface="Cambria Math" panose="02040503050406030204" pitchFamily="18" charset="0"/>
                          </a:rPr>
                        </m:ctrlPr>
                      </m:sSubPr>
                      <m:e>
                        <m:acc>
                          <m:accPr>
                            <m:chr m:val="̅"/>
                            <m:ctrlPr>
                              <a:rPr lang="en-US" sz="1600" b="1" i="1">
                                <a:latin typeface="Cambria Math"/>
                                <a:ea typeface="Cambria Math" panose="02040503050406030204" pitchFamily="18" charset="0"/>
                              </a:rPr>
                            </m:ctrlPr>
                          </m:accPr>
                          <m:e>
                            <m:r>
                              <a:rPr lang="en-US" sz="1600" b="1" i="1">
                                <a:latin typeface="Cambria Math" panose="02040503050406030204" pitchFamily="18" charset="0"/>
                                <a:ea typeface="Cambria Math" panose="02040503050406030204" pitchFamily="18" charset="0"/>
                              </a:rPr>
                              <m:t>𝒙</m:t>
                            </m:r>
                          </m:e>
                        </m:acc>
                      </m:e>
                      <m:sub>
                        <m:r>
                          <a:rPr lang="en-US" sz="1600" b="1" i="1" smtClean="0">
                            <a:latin typeface="Cambria Math" panose="02040503050406030204" pitchFamily="18" charset="0"/>
                            <a:ea typeface="Cambria Math" panose="02040503050406030204" pitchFamily="18" charset="0"/>
                          </a:rPr>
                          <m:t>𝑴𝒖𝒔𝒊𝒄</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𝑾𝒊𝒕𝒉𝒐𝒖𝒕</m:t>
                        </m:r>
                      </m:sub>
                    </m:sSub>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𝟐</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𝟖</m:t>
                    </m:r>
                    <m:r>
                      <a:rPr lang="en-US" sz="1600" b="1" i="1" smtClean="0">
                        <a:latin typeface="Cambria Math" panose="02040503050406030204" pitchFamily="18" charset="0"/>
                        <a:ea typeface="Cambria Math" panose="02040503050406030204" pitchFamily="18" charset="0"/>
                      </a:rPr>
                      <m:t> </m:t>
                    </m:r>
                  </m:oMath>
                </a14:m>
                <a:r>
                  <a:rPr lang="en-US" sz="1600" b="1" dirty="0">
                    <a:latin typeface="Segoe Print" panose="02000600000000000000" pitchFamily="2" charset="0"/>
                    <a:ea typeface="Cambria Math" panose="02040503050406030204" pitchFamily="18" charset="0"/>
                  </a:rPr>
                  <a:t>seconds</a:t>
                </a:r>
              </a:p>
              <a:p>
                <a:pPr lvl="1">
                  <a:lnSpc>
                    <a:spcPct val="114000"/>
                  </a:lnSpc>
                </a:pPr>
                <a14:m>
                  <m:oMath xmlns:m="http://schemas.openxmlformats.org/officeDocument/2006/math">
                    <m:sSub>
                      <m:sSubPr>
                        <m:ctrlPr>
                          <a:rPr lang="en-US" sz="1600" b="1" i="1">
                            <a:latin typeface="Cambria Math"/>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𝒔</m:t>
                        </m:r>
                      </m:e>
                      <m:sub>
                        <m:r>
                          <a:rPr lang="en-US" sz="1600" b="1" i="1">
                            <a:latin typeface="Cambria Math" panose="02040503050406030204" pitchFamily="18" charset="0"/>
                            <a:ea typeface="Cambria Math" panose="02040503050406030204" pitchFamily="18" charset="0"/>
                          </a:rPr>
                          <m:t>𝒅𝒊𝒇𝒇</m:t>
                        </m:r>
                      </m:sub>
                    </m:sSub>
                    <m:r>
                      <a:rPr lang="en-US" sz="1600" b="1" i="1">
                        <a:latin typeface="Cambria Math" panose="02040503050406030204" pitchFamily="18" charset="0"/>
                        <a:ea typeface="Cambria Math" panose="02040503050406030204" pitchFamily="18" charset="0"/>
                      </a:rPr>
                      <m:t>=</m:t>
                    </m:r>
                    <m:sSub>
                      <m:sSubPr>
                        <m:ctrlPr>
                          <a:rPr lang="en-US" sz="1600" b="1" i="1">
                            <a:latin typeface="Cambria Math"/>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𝒔</m:t>
                        </m:r>
                      </m:e>
                      <m:sub>
                        <m:r>
                          <a:rPr lang="en-US" sz="1600" b="1" i="1">
                            <a:latin typeface="Cambria Math" panose="02040503050406030204" pitchFamily="18" charset="0"/>
                            <a:ea typeface="Cambria Math" panose="02040503050406030204" pitchFamily="18" charset="0"/>
                          </a:rPr>
                          <m:t>𝑴𝒖𝒔𝒊𝒄</m:t>
                        </m:r>
                        <m:r>
                          <a:rPr lang="en-US"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𝑾𝒊𝒕𝒉𝒐𝒖𝒕</m:t>
                        </m:r>
                      </m:sub>
                    </m:sSub>
                    <m:r>
                      <a:rPr lang="en-US" sz="1600" b="1" i="1">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𝟕</m:t>
                    </m:r>
                    <m:r>
                      <a:rPr lang="en-US" sz="1600" b="1" i="1">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𝟒𝟗</m:t>
                    </m:r>
                    <m:r>
                      <a:rPr lang="en-US" sz="1600" b="1" i="1">
                        <a:latin typeface="Cambria Math" panose="02040503050406030204" pitchFamily="18" charset="0"/>
                        <a:ea typeface="Cambria Math" panose="02040503050406030204" pitchFamily="18" charset="0"/>
                      </a:rPr>
                      <m:t> </m:t>
                    </m:r>
                  </m:oMath>
                </a14:m>
                <a:r>
                  <a:rPr lang="en-US" sz="1600" b="1" dirty="0">
                    <a:latin typeface="Segoe Print" panose="02000600000000000000" pitchFamily="2" charset="0"/>
                    <a:ea typeface="Cambria Math" panose="02040503050406030204" pitchFamily="18" charset="0"/>
                  </a:rPr>
                  <a:t>seconds</a:t>
                </a:r>
              </a:p>
              <a:p>
                <a:pPr lvl="1">
                  <a:lnSpc>
                    <a:spcPct val="114000"/>
                  </a:lnSpc>
                </a:pPr>
                <a:r>
                  <a:rPr lang="en-US" sz="1600" b="1" dirty="0">
                    <a:latin typeface="Segoe Print" panose="02000600000000000000" pitchFamily="2" charset="0"/>
                    <a:ea typeface="Cambria Math" panose="02040503050406030204" pitchFamily="18" charset="0"/>
                  </a:rPr>
                  <a:t/>
                </a:r>
                <a:br>
                  <a:rPr lang="en-US" sz="1600" b="1" dirty="0">
                    <a:latin typeface="Segoe Print" panose="02000600000000000000" pitchFamily="2" charset="0"/>
                    <a:ea typeface="Cambria Math" panose="02040503050406030204" pitchFamily="18" charset="0"/>
                  </a:rPr>
                </a:br>
                <a:r>
                  <a:rPr lang="en-US" sz="1600" b="1" dirty="0">
                    <a:latin typeface="Segoe Print" panose="02000600000000000000" pitchFamily="2" charset="0"/>
                    <a:ea typeface="Cambria Math" panose="02040503050406030204" pitchFamily="18" charset="0"/>
                  </a:rPr>
                  <a:t>The time it took these 30 students to complete the arithmetic quiz with music was 2.8 seconds longer, on average, than the time it took without the music.</a:t>
                </a:r>
              </a:p>
            </p:txBody>
          </p:sp>
        </mc:Choice>
        <mc:Fallback>
          <p:sp>
            <p:nvSpPr>
              <p:cNvPr id="11" name="Rectangle: Rounded Corners 5">
                <a:extLst>
                  <a:ext uri="{FF2B5EF4-FFF2-40B4-BE49-F238E27FC236}">
                    <a16:creationId xmlns:a16="http://schemas.microsoft.com/office/drawing/2014/main" xmlns:a14="http://schemas.microsoft.com/office/drawing/2010/main" xmlns="" id="{C005503B-D922-4B5E-882C-4D81C8375DCA}"/>
                  </a:ext>
                </a:extLst>
              </p:cNvPr>
              <p:cNvSpPr>
                <a:spLocks noRot="1" noChangeAspect="1" noMove="1" noResize="1" noEditPoints="1" noAdjustHandles="1" noChangeArrowheads="1" noChangeShapeType="1" noTextEdit="1"/>
              </p:cNvSpPr>
              <p:nvPr/>
            </p:nvSpPr>
            <p:spPr>
              <a:xfrm>
                <a:off x="628650" y="3849600"/>
                <a:ext cx="7886700" cy="2339101"/>
              </a:xfrm>
              <a:prstGeom prst="roundRect">
                <a:avLst/>
              </a:prstGeom>
              <a:blipFill rotWithShape="1">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32898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159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a:t>Analyzing Paired Data</a:t>
            </a:r>
          </a:p>
        </p:txBody>
      </p:sp>
      <p:sp>
        <p:nvSpPr>
          <p:cNvPr id="3" name="Rectangle 2">
            <a:extLst>
              <a:ext uri="{FF2B5EF4-FFF2-40B4-BE49-F238E27FC236}">
                <a16:creationId xmlns:a16="http://schemas.microsoft.com/office/drawing/2014/main" xmlns="" id="{DA8209E1-8183-4AAD-B941-3FB0F38AD483}"/>
              </a:ext>
            </a:extLst>
          </p:cNvPr>
          <p:cNvSpPr/>
          <p:nvPr/>
        </p:nvSpPr>
        <p:spPr>
          <a:xfrm>
            <a:off x="381000" y="1371600"/>
            <a:ext cx="8382000" cy="3429000"/>
          </a:xfrm>
          <a:prstGeom prst="rect">
            <a:avLst/>
          </a:prstGeom>
          <a:ln w="38100">
            <a:solidFill>
              <a:srgbClr val="7030A0"/>
            </a:solidFill>
          </a:ln>
        </p:spPr>
        <p:txBody>
          <a:bodyPr wrap="square">
            <a:noAutofit/>
          </a:bodyPr>
          <a:lstStyle/>
          <a:p>
            <a:r>
              <a:rPr lang="en-US" sz="2000" b="1" dirty="0"/>
              <a:t>There are two ways that a statistical study involving a single quantitative variable can yield paired data:</a:t>
            </a:r>
            <a:br>
              <a:rPr lang="en-US" sz="2000" b="1" dirty="0"/>
            </a:br>
            <a:endParaRPr lang="en-US" sz="2000" b="1" dirty="0"/>
          </a:p>
          <a:p>
            <a:pPr marL="457200" indent="-457200">
              <a:buFont typeface="+mj-lt"/>
              <a:buAutoNum type="arabicPeriod"/>
            </a:pPr>
            <a:r>
              <a:rPr lang="en-US" sz="2000" b="1" dirty="0"/>
              <a:t>Researchers can record two values of the variable for each individual</a:t>
            </a:r>
            <a:r>
              <a:rPr lang="en-US" sz="2000" b="1" dirty="0" smtClean="0"/>
              <a:t>.  </a:t>
            </a:r>
            <a:r>
              <a:rPr lang="en-US" sz="2000" b="1" dirty="0" smtClean="0">
                <a:solidFill>
                  <a:srgbClr val="FFFF00"/>
                </a:solidFill>
              </a:rPr>
              <a:t>(</a:t>
            </a:r>
            <a:r>
              <a:rPr lang="en-US" sz="2000" b="1" dirty="0">
                <a:solidFill>
                  <a:srgbClr val="FFFF00"/>
                </a:solidFill>
              </a:rPr>
              <a:t>experiment investigating whether music helps or hinders learning)</a:t>
            </a:r>
            <a:r>
              <a:rPr lang="en-US" sz="2000" b="1" dirty="0"/>
              <a:t/>
            </a:r>
            <a:br>
              <a:rPr lang="en-US" sz="2000" b="1" dirty="0"/>
            </a:br>
            <a:endParaRPr lang="en-US" sz="2000" b="1" dirty="0"/>
          </a:p>
          <a:p>
            <a:pPr marL="457200" indent="-457200">
              <a:buFont typeface="+mj-lt"/>
              <a:buAutoNum type="arabicPeriod"/>
            </a:pPr>
            <a:r>
              <a:rPr lang="en-US" sz="2000" b="1" dirty="0"/>
              <a:t>The researcher can form pairs of similar individuals and record the value of the variable once for each individual.</a:t>
            </a:r>
            <a:br>
              <a:rPr lang="en-US" sz="2000" b="1" dirty="0"/>
            </a:br>
            <a:r>
              <a:rPr lang="en-US" sz="2000" b="1" dirty="0">
                <a:solidFill>
                  <a:srgbClr val="FFFF00"/>
                </a:solidFill>
              </a:rPr>
              <a:t>(observational study of identical twins’ IQ scores)</a:t>
            </a:r>
          </a:p>
        </p:txBody>
      </p:sp>
      <p:sp>
        <p:nvSpPr>
          <p:cNvPr id="5" name="Rectangle 4">
            <a:extLst>
              <a:ext uri="{FF2B5EF4-FFF2-40B4-BE49-F238E27FC236}">
                <a16:creationId xmlns:a16="http://schemas.microsoft.com/office/drawing/2014/main" xmlns="" id="{98E77B85-719A-4668-92C4-DA7FC07EA084}"/>
              </a:ext>
            </a:extLst>
          </p:cNvPr>
          <p:cNvSpPr/>
          <p:nvPr/>
        </p:nvSpPr>
        <p:spPr>
          <a:xfrm>
            <a:off x="628650" y="5105400"/>
            <a:ext cx="7886700" cy="1323439"/>
          </a:xfrm>
          <a:prstGeom prst="rect">
            <a:avLst/>
          </a:prstGeom>
        </p:spPr>
        <p:txBody>
          <a:bodyPr wrap="square">
            <a:spAutoFit/>
          </a:bodyPr>
          <a:lstStyle/>
          <a:p>
            <a:r>
              <a:rPr lang="en-US" sz="2000" b="1" dirty="0"/>
              <a:t>It is also possible to carry out a matched pairs experiment using Method 2 if the researcher forms pairs of similar subjects and randomly assigns each treatment to exactly one member of every pair.</a:t>
            </a:r>
          </a:p>
        </p:txBody>
      </p:sp>
    </p:spTree>
    <p:extLst>
      <p:ext uri="{BB962C8B-B14F-4D97-AF65-F5344CB8AC3E}">
        <p14:creationId xmlns:p14="http://schemas.microsoft.com/office/powerpoint/2010/main" val="337113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637276" y="365126"/>
            <a:ext cx="7886700" cy="7147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a:t>Confidence Intervals for </a:t>
            </a:r>
            <a:r>
              <a:rPr lang="en-US" sz="3600" b="1" dirty="0" smtClean="0"/>
              <a:t>µ</a:t>
            </a:r>
            <a:r>
              <a:rPr lang="en-US" sz="3600" b="1" baseline="-25000" dirty="0" smtClean="0"/>
              <a:t>diff</a:t>
            </a:r>
            <a:endParaRPr lang="en-US" sz="3600" b="1" dirty="0"/>
          </a:p>
        </p:txBody>
      </p:sp>
      <p:grpSp>
        <p:nvGrpSpPr>
          <p:cNvPr id="4" name="Group 3">
            <a:extLst>
              <a:ext uri="{FF2B5EF4-FFF2-40B4-BE49-F238E27FC236}">
                <a16:creationId xmlns:a16="http://schemas.microsoft.com/office/drawing/2014/main" xmlns="" id="{4B5FDC62-279F-41ED-B750-4E75EB22AD70}"/>
              </a:ext>
            </a:extLst>
          </p:cNvPr>
          <p:cNvGrpSpPr/>
          <p:nvPr/>
        </p:nvGrpSpPr>
        <p:grpSpPr>
          <a:xfrm>
            <a:off x="628649" y="1295400"/>
            <a:ext cx="7886699" cy="5334000"/>
            <a:chOff x="843992" y="3364189"/>
            <a:chExt cx="7142671" cy="4451214"/>
          </a:xfrm>
        </p:grpSpPr>
        <p:sp>
          <p:nvSpPr>
            <p:cNvPr id="5" name="TextBox 4">
              <a:extLst>
                <a:ext uri="{FF2B5EF4-FFF2-40B4-BE49-F238E27FC236}">
                  <a16:creationId xmlns:a16="http://schemas.microsoft.com/office/drawing/2014/main" xmlns="" id="{25B176C8-1A36-493F-8680-D59A0ACED7A8}"/>
                </a:ext>
              </a:extLst>
            </p:cNvPr>
            <p:cNvSpPr txBox="1"/>
            <p:nvPr/>
          </p:nvSpPr>
          <p:spPr>
            <a:xfrm>
              <a:off x="843992" y="3364189"/>
              <a:ext cx="7142671" cy="869272"/>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b="1" dirty="0"/>
                <a:t>Conditions for Constructing a Confidence Interval </a:t>
              </a:r>
              <a:br>
                <a:rPr lang="en-US" sz="2400" b="1" dirty="0"/>
              </a:br>
              <a:r>
                <a:rPr lang="en-US" sz="2400" b="1" dirty="0"/>
                <a:t>About a Mean Difference</a:t>
              </a:r>
            </a:p>
          </p:txBody>
        </p:sp>
        <p:sp>
          <p:nvSpPr>
            <p:cNvPr id="6" name="TextBox 5">
              <a:extLst>
                <a:ext uri="{FF2B5EF4-FFF2-40B4-BE49-F238E27FC236}">
                  <a16:creationId xmlns:a16="http://schemas.microsoft.com/office/drawing/2014/main" xmlns="" id="{D0301E62-5BC1-4672-A064-6ED40CDE8044}"/>
                </a:ext>
              </a:extLst>
            </p:cNvPr>
            <p:cNvSpPr txBox="1"/>
            <p:nvPr/>
          </p:nvSpPr>
          <p:spPr>
            <a:xfrm>
              <a:off x="843992" y="4233461"/>
              <a:ext cx="7142671" cy="3581942"/>
            </a:xfrm>
            <a:prstGeom prst="rect">
              <a:avLst/>
            </a:prstGeom>
            <a:noFill/>
            <a:ln>
              <a:solidFill>
                <a:schemeClr val="tx1"/>
              </a:solidFill>
            </a:ln>
          </p:spPr>
          <p:txBody>
            <a:bodyPr wrap="square" rtlCol="0">
              <a:noAutofit/>
            </a:bodyPr>
            <a:lstStyle/>
            <a:p>
              <a:r>
                <a:rPr lang="en-US" sz="2000" b="1" dirty="0"/>
                <a:t>• </a:t>
              </a:r>
              <a:r>
                <a:rPr lang="en-US" sz="2000" b="1" dirty="0">
                  <a:solidFill>
                    <a:srgbClr val="FFFF00"/>
                  </a:solidFill>
                </a:rPr>
                <a:t>Random: </a:t>
              </a:r>
              <a:r>
                <a:rPr lang="en-US" sz="2000" b="1" dirty="0"/>
                <a:t>Paired data come from a random sample from the </a:t>
              </a:r>
              <a:r>
                <a:rPr lang="en-US" sz="2000" b="1" dirty="0" smtClean="0"/>
                <a:t>population of </a:t>
              </a:r>
              <a:r>
                <a:rPr lang="en-US" sz="2000" b="1" dirty="0"/>
                <a:t>interest or from a randomized experiment</a:t>
              </a:r>
              <a:r>
                <a:rPr lang="en-US" sz="2000" b="1" dirty="0" smtClean="0"/>
                <a:t>.</a:t>
              </a:r>
            </a:p>
            <a:p>
              <a:endParaRPr lang="en-US" sz="2000" b="1" dirty="0"/>
            </a:p>
            <a:p>
              <a:r>
                <a:rPr lang="en-US" sz="2000" b="1" dirty="0">
                  <a:solidFill>
                    <a:srgbClr val="FFFF00"/>
                  </a:solidFill>
                </a:rPr>
                <a:t>◦ 10%: </a:t>
              </a:r>
              <a:r>
                <a:rPr lang="en-US" sz="2000" b="1" dirty="0"/>
                <a:t>When sampling without replacement, </a:t>
              </a:r>
              <a:r>
                <a:rPr lang="en-US" sz="2000" b="1" i="1" dirty="0" err="1"/>
                <a:t>n</a:t>
              </a:r>
              <a:r>
                <a:rPr lang="en-US" sz="2000" b="1" baseline="-25000" dirty="0" err="1"/>
                <a:t>diff</a:t>
              </a:r>
              <a:r>
                <a:rPr lang="en-US" sz="2000" b="1" dirty="0"/>
                <a:t> &lt; 0.10</a:t>
              </a:r>
              <a:r>
                <a:rPr lang="en-US" sz="2000" b="1" i="1" dirty="0"/>
                <a:t>N</a:t>
              </a:r>
              <a:r>
                <a:rPr lang="en-US" sz="2000" b="1" baseline="-25000" dirty="0"/>
                <a:t>diff</a:t>
              </a:r>
              <a:r>
                <a:rPr lang="en-US" sz="2000" b="1" dirty="0" smtClean="0"/>
                <a:t>.</a:t>
              </a:r>
            </a:p>
            <a:p>
              <a:pPr lvl="1"/>
              <a:endParaRPr lang="en-US" sz="2000" b="1" dirty="0">
                <a:solidFill>
                  <a:srgbClr val="FFFF00"/>
                </a:solidFill>
              </a:endParaRPr>
            </a:p>
            <a:p>
              <a:r>
                <a:rPr lang="en-US" sz="2000" b="1" dirty="0">
                  <a:solidFill>
                    <a:srgbClr val="FFFF00"/>
                  </a:solidFill>
                </a:rPr>
                <a:t>• Normal/Large Sample: </a:t>
              </a:r>
              <a:r>
                <a:rPr lang="en-US" sz="2000" b="1" dirty="0"/>
                <a:t>The population distribution of differences (</a:t>
              </a:r>
              <a:r>
                <a:rPr lang="en-US" sz="2000" b="1" dirty="0" smtClean="0"/>
                <a:t>or the </a:t>
              </a:r>
              <a:r>
                <a:rPr lang="en-US" sz="2000" b="1" dirty="0"/>
                <a:t>true distribution of differences in response to the treatments) </a:t>
              </a:r>
              <a:r>
                <a:rPr lang="en-US" sz="2000" b="1" dirty="0" smtClean="0"/>
                <a:t>is Normal </a:t>
              </a:r>
              <a:r>
                <a:rPr lang="en-US" sz="2000" b="1" dirty="0"/>
                <a:t>or the number of differences in the sample is large (</a:t>
              </a:r>
              <a:r>
                <a:rPr lang="en-US" sz="2000" b="1" i="1" dirty="0" err="1"/>
                <a:t>n</a:t>
              </a:r>
              <a:r>
                <a:rPr lang="en-US" sz="2000" b="1" baseline="-25000" dirty="0" err="1"/>
                <a:t>diff</a:t>
              </a:r>
              <a:r>
                <a:rPr lang="en-US" sz="2000" b="1" dirty="0"/>
                <a:t> ≥ 30</a:t>
              </a:r>
              <a:r>
                <a:rPr lang="en-US" sz="2000" b="1" dirty="0" smtClean="0"/>
                <a:t>).  If </a:t>
              </a:r>
              <a:r>
                <a:rPr lang="en-US" sz="2000" b="1" dirty="0"/>
                <a:t>the population (true) distribution of differences has unknown </a:t>
              </a:r>
              <a:r>
                <a:rPr lang="en-US" sz="2000" b="1" dirty="0" smtClean="0"/>
                <a:t>shape and </a:t>
              </a:r>
              <a:r>
                <a:rPr lang="en-US" sz="2000" b="1" dirty="0"/>
                <a:t>the number of differences in the sample is less than 30, a graph </a:t>
              </a:r>
              <a:r>
                <a:rPr lang="en-US" sz="2000" b="1" dirty="0" smtClean="0"/>
                <a:t>of the </a:t>
              </a:r>
              <a:r>
                <a:rPr lang="en-US" sz="2000" b="1" dirty="0"/>
                <a:t>sample differences shows no strong skewness or outliers.</a:t>
              </a:r>
            </a:p>
          </p:txBody>
        </p:sp>
      </p:grpSp>
    </p:spTree>
    <p:extLst>
      <p:ext uri="{BB962C8B-B14F-4D97-AF65-F5344CB8AC3E}">
        <p14:creationId xmlns:p14="http://schemas.microsoft.com/office/powerpoint/2010/main" val="268694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637276" y="365126"/>
            <a:ext cx="7886700" cy="7147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a:t>Confidence Intervals for µ</a:t>
            </a:r>
            <a:r>
              <a:rPr lang="en-US" sz="3600" b="1" baseline="-25000" dirty="0"/>
              <a:t>diff</a:t>
            </a:r>
          </a:p>
        </p:txBody>
      </p:sp>
      <p:grpSp>
        <p:nvGrpSpPr>
          <p:cNvPr id="21" name="Group 20">
            <a:extLst>
              <a:ext uri="{FF2B5EF4-FFF2-40B4-BE49-F238E27FC236}">
                <a16:creationId xmlns:a16="http://schemas.microsoft.com/office/drawing/2014/main" xmlns="" id="{668C42ED-0964-43B5-9DC6-EE35FDBF51CC}"/>
              </a:ext>
            </a:extLst>
          </p:cNvPr>
          <p:cNvGrpSpPr/>
          <p:nvPr/>
        </p:nvGrpSpPr>
        <p:grpSpPr>
          <a:xfrm>
            <a:off x="381000" y="1311793"/>
            <a:ext cx="8134349" cy="2574407"/>
            <a:chOff x="843992" y="3364189"/>
            <a:chExt cx="7142671" cy="3779754"/>
          </a:xfrm>
        </p:grpSpPr>
        <p:sp>
          <p:nvSpPr>
            <p:cNvPr id="22" name="TextBox 21">
              <a:extLst>
                <a:ext uri="{FF2B5EF4-FFF2-40B4-BE49-F238E27FC236}">
                  <a16:creationId xmlns:a16="http://schemas.microsoft.com/office/drawing/2014/main" xmlns="" id="{B6BA4A45-983D-4A39-B58A-4E59833F8C7F}"/>
                </a:ext>
              </a:extLst>
            </p:cNvPr>
            <p:cNvSpPr txBox="1"/>
            <p:nvPr/>
          </p:nvSpPr>
          <p:spPr>
            <a:xfrm>
              <a:off x="843992" y="3364189"/>
              <a:ext cx="7142671" cy="1094703"/>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b="1" dirty="0"/>
                <a:t>One-Sample </a:t>
              </a:r>
              <a:r>
                <a:rPr lang="en-US" sz="2400" b="1" i="1" dirty="0"/>
                <a:t>t</a:t>
              </a:r>
              <a:r>
                <a:rPr lang="en-US" sz="2400" b="1" dirty="0"/>
                <a:t> Interval for a Mean Difference </a:t>
              </a:r>
            </a:p>
            <a:p>
              <a:pPr algn="ctr"/>
              <a:r>
                <a:rPr lang="en-US" sz="2400" b="1" dirty="0"/>
                <a:t>(Paired </a:t>
              </a:r>
              <a:r>
                <a:rPr lang="en-US" sz="2400" b="1" i="1" dirty="0"/>
                <a:t>t </a:t>
              </a:r>
              <a:r>
                <a:rPr lang="en-US" sz="2400" b="1" dirty="0"/>
                <a:t>Interval for a Mean Difference)</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xmlns="" id="{6008038C-33A4-4C8D-B89A-CA72DB414152}"/>
                    </a:ext>
                  </a:extLst>
                </p:cNvPr>
                <p:cNvSpPr txBox="1"/>
                <p:nvPr/>
              </p:nvSpPr>
              <p:spPr>
                <a:xfrm>
                  <a:off x="843992" y="4458892"/>
                  <a:ext cx="7142671" cy="2685051"/>
                </a:xfrm>
                <a:prstGeom prst="rect">
                  <a:avLst/>
                </a:prstGeom>
                <a:noFill/>
                <a:ln>
                  <a:solidFill>
                    <a:schemeClr val="tx1"/>
                  </a:solidFill>
                </a:ln>
              </p:spPr>
              <p:txBody>
                <a:bodyPr wrap="square" rtlCol="0">
                  <a:noAutofit/>
                </a:bodyPr>
                <a:lstStyle/>
                <a:p>
                  <a:r>
                    <a:rPr lang="en-US" sz="2000" b="1" dirty="0"/>
                    <a:t>When the conditions are met, a </a:t>
                  </a:r>
                  <a:r>
                    <a:rPr lang="en-US" sz="2000" b="1" i="1" dirty="0"/>
                    <a:t>C</a:t>
                  </a:r>
                  <a:r>
                    <a:rPr lang="en-US" sz="2000" b="1" dirty="0"/>
                    <a:t>% confidence interval for </a:t>
                  </a:r>
                  <a:r>
                    <a:rPr lang="en-US" sz="2000" b="1" i="1" dirty="0"/>
                    <a:t>µ</a:t>
                  </a:r>
                  <a:r>
                    <a:rPr lang="en-US" sz="2000" b="1" i="1" baseline="-25000" dirty="0"/>
                    <a:t>diff</a:t>
                  </a:r>
                  <a:r>
                    <a:rPr lang="en-US" sz="2000" b="1" dirty="0"/>
                    <a:t> is</a:t>
                  </a:r>
                </a:p>
                <a:p>
                  <a:pPr/>
                  <a14:m>
                    <m:oMathPara xmlns:m="http://schemas.openxmlformats.org/officeDocument/2006/math">
                      <m:oMathParaPr>
                        <m:jc m:val="centerGroup"/>
                      </m:oMathParaPr>
                      <m:oMath xmlns:m="http://schemas.openxmlformats.org/officeDocument/2006/math">
                        <m:sSub>
                          <m:sSubPr>
                            <m:ctrlPr>
                              <a:rPr lang="en-US" sz="2000" b="1" i="1" dirty="0">
                                <a:latin typeface="Cambria Math"/>
                              </a:rPr>
                            </m:ctrlPr>
                          </m:sSubPr>
                          <m:e>
                            <m:acc>
                              <m:accPr>
                                <m:chr m:val="̅"/>
                                <m:ctrlPr>
                                  <a:rPr lang="en-US" sz="2000" b="1" i="1" dirty="0">
                                    <a:latin typeface="Cambria Math"/>
                                  </a:rPr>
                                </m:ctrlPr>
                              </m:accPr>
                              <m:e>
                                <m:r>
                                  <a:rPr lang="en-US" sz="2000" b="1" i="1" dirty="0">
                                    <a:latin typeface="Cambria Math" panose="02040503050406030204" pitchFamily="18" charset="0"/>
                                  </a:rPr>
                                  <m:t>𝒙</m:t>
                                </m:r>
                              </m:e>
                            </m:acc>
                          </m:e>
                          <m:sub>
                            <m:r>
                              <a:rPr lang="en-US" sz="2000" b="1" i="1" dirty="0" smtClean="0">
                                <a:latin typeface="Cambria Math" panose="02040503050406030204" pitchFamily="18" charset="0"/>
                              </a:rPr>
                              <m:t>𝒅𝒊𝒇𝒇</m:t>
                            </m:r>
                          </m:sub>
                        </m:sSub>
                        <m:r>
                          <a:rPr lang="en-US" sz="2000" b="1" i="1">
                            <a:latin typeface="Cambria Math" panose="02040503050406030204" pitchFamily="18" charset="0"/>
                            <a:ea typeface="Cambria Math" panose="02040503050406030204" pitchFamily="18" charset="0"/>
                          </a:rPr>
                          <m:t>±</m:t>
                        </m:r>
                        <m:sSup>
                          <m:sSupPr>
                            <m:ctrlPr>
                              <a:rPr lang="en-US" sz="2000" b="1" i="1">
                                <a:latin typeface="Cambria Math"/>
                                <a:ea typeface="Cambria Math" panose="02040503050406030204" pitchFamily="18" charset="0"/>
                              </a:rPr>
                            </m:ctrlPr>
                          </m:sSupPr>
                          <m:e>
                            <m:r>
                              <a:rPr lang="en-US" sz="2000" b="1" i="1" smtClean="0">
                                <a:latin typeface="Cambria Math" panose="02040503050406030204" pitchFamily="18" charset="0"/>
                                <a:ea typeface="Cambria Math" panose="02040503050406030204" pitchFamily="18" charset="0"/>
                              </a:rPr>
                              <m:t>𝒕</m:t>
                            </m:r>
                          </m:e>
                          <m:sup>
                            <m:r>
                              <a:rPr lang="en-US" sz="2000" b="1" i="1">
                                <a:latin typeface="Cambria Math" panose="02040503050406030204" pitchFamily="18" charset="0"/>
                                <a:ea typeface="Cambria Math" panose="02040503050406030204" pitchFamily="18" charset="0"/>
                              </a:rPr>
                              <m:t>∗</m:t>
                            </m:r>
                          </m:sup>
                        </m:sSup>
                        <m:f>
                          <m:fPr>
                            <m:ctrlPr>
                              <a:rPr lang="en-US" sz="2000" b="1" i="1" smtClean="0">
                                <a:latin typeface="Cambria Math"/>
                                <a:ea typeface="Cambria Math" panose="02040503050406030204" pitchFamily="18" charset="0"/>
                              </a:rPr>
                            </m:ctrlPr>
                          </m:fPr>
                          <m:num>
                            <m:sSub>
                              <m:sSubPr>
                                <m:ctrlPr>
                                  <a:rPr lang="en-US" sz="2000" b="1" i="1" smtClean="0">
                                    <a:latin typeface="Cambria Math"/>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𝒔</m:t>
                                </m:r>
                              </m:e>
                              <m:sub>
                                <m:r>
                                  <a:rPr lang="en-US" sz="2000" b="1" i="1" smtClean="0">
                                    <a:latin typeface="Cambria Math" panose="02040503050406030204" pitchFamily="18" charset="0"/>
                                    <a:ea typeface="Cambria Math" panose="02040503050406030204" pitchFamily="18" charset="0"/>
                                  </a:rPr>
                                  <m:t>𝒅𝒊𝒇𝒇</m:t>
                                </m:r>
                              </m:sub>
                            </m:sSub>
                          </m:num>
                          <m:den>
                            <m:rad>
                              <m:radPr>
                                <m:degHide m:val="on"/>
                                <m:ctrlPr>
                                  <a:rPr lang="en-US" sz="2000" b="1" i="1" smtClean="0">
                                    <a:latin typeface="Cambria Math"/>
                                    <a:ea typeface="Cambria Math" panose="02040503050406030204" pitchFamily="18" charset="0"/>
                                  </a:rPr>
                                </m:ctrlPr>
                              </m:radPr>
                              <m:deg/>
                              <m:e>
                                <m:sSub>
                                  <m:sSubPr>
                                    <m:ctrlPr>
                                      <a:rPr lang="en-US" sz="2000" b="1" i="1">
                                        <a:latin typeface="Cambria Math"/>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𝒏</m:t>
                                    </m:r>
                                  </m:e>
                                  <m:sub>
                                    <m:r>
                                      <a:rPr lang="en-US" sz="2000" b="1" i="1">
                                        <a:latin typeface="Cambria Math" panose="02040503050406030204" pitchFamily="18" charset="0"/>
                                        <a:ea typeface="Cambria Math" panose="02040503050406030204" pitchFamily="18" charset="0"/>
                                      </a:rPr>
                                      <m:t>𝒅𝒊𝒇𝒇</m:t>
                                    </m:r>
                                  </m:sub>
                                </m:sSub>
                              </m:e>
                            </m:rad>
                          </m:den>
                        </m:f>
                      </m:oMath>
                    </m:oMathPara>
                  </a14:m>
                  <a:endParaRPr lang="en-US" sz="2000" b="1" dirty="0"/>
                </a:p>
                <a:p>
                  <a:r>
                    <a:rPr lang="en-US" sz="2000" b="1" dirty="0"/>
                    <a:t>where </a:t>
                  </a:r>
                  <a:r>
                    <a:rPr lang="en-US" sz="2000" b="1" i="1" dirty="0"/>
                    <a:t>t</a:t>
                  </a:r>
                  <a:r>
                    <a:rPr lang="en-US" sz="2000" b="1" dirty="0"/>
                    <a:t>* is the critical value with </a:t>
                  </a:r>
                  <a:r>
                    <a:rPr lang="en-US" sz="2000" b="1" i="1" dirty="0"/>
                    <a:t>C</a:t>
                  </a:r>
                  <a:r>
                    <a:rPr lang="en-US" sz="2000" b="1" dirty="0"/>
                    <a:t>% of the area between –</a:t>
                  </a:r>
                  <a:r>
                    <a:rPr lang="en-US" sz="2000" b="1" i="1" dirty="0"/>
                    <a:t>t</a:t>
                  </a:r>
                  <a:r>
                    <a:rPr lang="en-US" sz="2000" b="1" dirty="0"/>
                    <a:t>* and </a:t>
                  </a:r>
                  <a:r>
                    <a:rPr lang="en-US" sz="2000" b="1" i="1" dirty="0"/>
                    <a:t>t</a:t>
                  </a:r>
                  <a:r>
                    <a:rPr lang="en-US" sz="2000" b="1" dirty="0"/>
                    <a:t>* for the </a:t>
                  </a:r>
                  <a:r>
                    <a:rPr lang="en-US" sz="2000" b="1" i="1" dirty="0"/>
                    <a:t>t </a:t>
                  </a:r>
                  <a:r>
                    <a:rPr lang="en-US" sz="2000" b="1" dirty="0"/>
                    <a:t>distribution with </a:t>
                  </a:r>
                  <a:r>
                    <a:rPr lang="en-US" sz="2000" b="1" i="1" dirty="0" err="1"/>
                    <a:t>n</a:t>
                  </a:r>
                  <a:r>
                    <a:rPr lang="en-US" sz="2000" b="1" baseline="-25000" dirty="0" err="1"/>
                    <a:t>diff</a:t>
                  </a:r>
                  <a:r>
                    <a:rPr lang="en-US" sz="2000" b="1" dirty="0"/>
                    <a:t> – 1 degrees of freedom.</a:t>
                  </a:r>
                  <a:endParaRPr lang="en-US" sz="2400" b="1" dirty="0"/>
                </a:p>
              </p:txBody>
            </p:sp>
          </mc:Choice>
          <mc:Fallback>
            <p:sp>
              <p:nvSpPr>
                <p:cNvPr id="23" name="TextBox 22">
                  <a:extLst>
                    <a:ext uri="{FF2B5EF4-FFF2-40B4-BE49-F238E27FC236}">
                      <a16:creationId xmlns:a16="http://schemas.microsoft.com/office/drawing/2014/main" xmlns:a14="http://schemas.microsoft.com/office/drawing/2010/main" xmlns="" id="{6008038C-33A4-4C8D-B89A-CA72DB414152}"/>
                    </a:ext>
                  </a:extLst>
                </p:cNvPr>
                <p:cNvSpPr txBox="1">
                  <a:spLocks noRot="1" noChangeAspect="1" noMove="1" noResize="1" noEditPoints="1" noAdjustHandles="1" noChangeArrowheads="1" noChangeShapeType="1" noTextEdit="1"/>
                </p:cNvSpPr>
                <p:nvPr/>
              </p:nvSpPr>
              <p:spPr>
                <a:xfrm>
                  <a:off x="843992" y="4458892"/>
                  <a:ext cx="7142671" cy="2685051"/>
                </a:xfrm>
                <a:prstGeom prst="rect">
                  <a:avLst/>
                </a:prstGeom>
                <a:blipFill rotWithShape="1">
                  <a:blip r:embed="rId2"/>
                  <a:stretch>
                    <a:fillRect l="-749" t="-993"/>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3320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2388"/>
            <a:ext cx="8229600" cy="914400"/>
          </a:xfrm>
        </p:spPr>
        <p:txBody>
          <a:bodyPr/>
          <a:lstStyle/>
          <a:p>
            <a:pPr eaLnBrk="1" hangingPunct="1"/>
            <a:r>
              <a:rPr lang="en-US" altLang="en-US" sz="3600" b="1" smtClean="0"/>
              <a:t>Objectives</a:t>
            </a:r>
          </a:p>
        </p:txBody>
      </p:sp>
      <p:sp>
        <p:nvSpPr>
          <p:cNvPr id="3075" name="Rectangle 3"/>
          <p:cNvSpPr>
            <a:spLocks noGrp="1" noChangeArrowheads="1"/>
          </p:cNvSpPr>
          <p:nvPr>
            <p:ph type="body" idx="1"/>
          </p:nvPr>
        </p:nvSpPr>
        <p:spPr>
          <a:xfrm>
            <a:off x="304800" y="990600"/>
            <a:ext cx="8534400" cy="5638800"/>
          </a:xfrm>
        </p:spPr>
        <p:txBody>
          <a:bodyPr/>
          <a:lstStyle/>
          <a:p>
            <a:pPr>
              <a:spcBef>
                <a:spcPts val="1800"/>
              </a:spcBef>
              <a:spcAft>
                <a:spcPts val="1200"/>
              </a:spcAft>
            </a:pPr>
            <a:r>
              <a:rPr lang="en-US" sz="2400" b="1" dirty="0"/>
              <a:t>Analyze the distribution of differences in a paired data set using graphs and summary statistics</a:t>
            </a:r>
          </a:p>
          <a:p>
            <a:pPr>
              <a:spcBef>
                <a:spcPts val="1800"/>
              </a:spcBef>
              <a:spcAft>
                <a:spcPts val="1200"/>
              </a:spcAft>
            </a:pPr>
            <a:r>
              <a:rPr lang="en-US" sz="2400" b="1" dirty="0"/>
              <a:t>Construct and interpret a confidence interval for a mean difference</a:t>
            </a:r>
          </a:p>
          <a:p>
            <a:pPr>
              <a:spcBef>
                <a:spcPts val="1800"/>
              </a:spcBef>
              <a:spcAft>
                <a:spcPts val="1200"/>
              </a:spcAft>
            </a:pPr>
            <a:r>
              <a:rPr lang="en-US" sz="2400" b="1" dirty="0"/>
              <a:t>Perform a significance test about a mean difference</a:t>
            </a:r>
          </a:p>
          <a:p>
            <a:pPr>
              <a:spcBef>
                <a:spcPts val="1800"/>
              </a:spcBef>
              <a:spcAft>
                <a:spcPts val="1200"/>
              </a:spcAft>
            </a:pPr>
            <a:r>
              <a:rPr lang="en-US" sz="2400" b="1" dirty="0"/>
              <a:t>Determine when it is appropriate to use paired t procedures versus two-sample t procedures</a:t>
            </a:r>
          </a:p>
          <a:p>
            <a:pPr marL="0" indent="0">
              <a:spcBef>
                <a:spcPts val="1800"/>
              </a:spcBef>
              <a:spcAft>
                <a:spcPts val="1200"/>
              </a:spcAft>
              <a:buNone/>
            </a:pPr>
            <a:endParaRPr 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92162"/>
          </a:xfrm>
        </p:spPr>
        <p:txBody>
          <a:bodyPr>
            <a:noAutofit/>
          </a:bodyPr>
          <a:lstStyle/>
          <a:p>
            <a:r>
              <a:rPr lang="en-US" sz="3600" b="1" dirty="0" smtClean="0"/>
              <a:t>Example 2</a:t>
            </a:r>
            <a:endParaRPr lang="en-US" sz="3600" b="1" i="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628650" y="1344927"/>
            <a:ext cx="7886700" cy="261610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The data from the random sample of identical </a:t>
            </a:r>
            <a:br>
              <a:rPr lang="en-US" dirty="0"/>
            </a:br>
            <a:r>
              <a:rPr lang="en-US" dirty="0"/>
              <a:t>twins are shown again in the following table. Construct and </a:t>
            </a:r>
            <a:br>
              <a:rPr lang="en-US" dirty="0"/>
            </a:br>
            <a:r>
              <a:rPr lang="en-US" dirty="0"/>
              <a:t>interpret a 95% confidence interval for the true mean </a:t>
            </a:r>
            <a:br>
              <a:rPr lang="en-US" dirty="0"/>
            </a:br>
            <a:r>
              <a:rPr lang="en-US" dirty="0"/>
              <a:t>difference in IQ scores among twins raised in high-income </a:t>
            </a:r>
            <a:br>
              <a:rPr lang="en-US" dirty="0"/>
            </a:br>
            <a:r>
              <a:rPr lang="en-US" dirty="0"/>
              <a:t>and low-income households. </a:t>
            </a:r>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p:txBody>
      </p:sp>
      <p:grpSp>
        <p:nvGrpSpPr>
          <p:cNvPr id="8" name="Group 7">
            <a:extLst>
              <a:ext uri="{FF2B5EF4-FFF2-40B4-BE49-F238E27FC236}">
                <a16:creationId xmlns:a16="http://schemas.microsoft.com/office/drawing/2014/main" xmlns="" id="{1876F4AA-08EF-45C5-8C4E-DB1AF4E3D049}"/>
              </a:ext>
            </a:extLst>
          </p:cNvPr>
          <p:cNvGrpSpPr/>
          <p:nvPr/>
        </p:nvGrpSpPr>
        <p:grpSpPr>
          <a:xfrm>
            <a:off x="6299504" y="1353842"/>
            <a:ext cx="2448543" cy="1901820"/>
            <a:chOff x="6282252" y="1396972"/>
            <a:chExt cx="2448543" cy="1901820"/>
          </a:xfrm>
        </p:grpSpPr>
        <p:pic>
          <p:nvPicPr>
            <p:cNvPr id="5" name="Picture 4">
              <a:extLst>
                <a:ext uri="{FF2B5EF4-FFF2-40B4-BE49-F238E27FC236}">
                  <a16:creationId xmlns:a16="http://schemas.microsoft.com/office/drawing/2014/main" xmlns="" id="{3375EF39-1E5D-44F7-9FB4-A9D2F46E8A9B}"/>
                </a:ext>
              </a:extLst>
            </p:cNvPr>
            <p:cNvPicPr>
              <a:picLocks noChangeAspect="1"/>
            </p:cNvPicPr>
            <p:nvPr/>
          </p:nvPicPr>
          <p:blipFill>
            <a:blip r:embed="rId2"/>
            <a:stretch>
              <a:fillRect/>
            </a:stretch>
          </p:blipFill>
          <p:spPr>
            <a:xfrm>
              <a:off x="6282252" y="1396972"/>
              <a:ext cx="2220964" cy="1820681"/>
            </a:xfrm>
            <a:prstGeom prst="rect">
              <a:avLst/>
            </a:prstGeom>
          </p:spPr>
        </p:pic>
        <p:sp>
          <p:nvSpPr>
            <p:cNvPr id="6" name="Rectangle 5">
              <a:extLst>
                <a:ext uri="{FF2B5EF4-FFF2-40B4-BE49-F238E27FC236}">
                  <a16:creationId xmlns:a16="http://schemas.microsoft.com/office/drawing/2014/main" xmlns="" id="{05212738-A1AF-4CEF-9B3D-A1F97499B186}"/>
                </a:ext>
              </a:extLst>
            </p:cNvPr>
            <p:cNvSpPr/>
            <p:nvPr/>
          </p:nvSpPr>
          <p:spPr>
            <a:xfrm rot="16200000">
              <a:off x="7976902" y="2544900"/>
              <a:ext cx="1292341" cy="215444"/>
            </a:xfrm>
            <a:prstGeom prst="rect">
              <a:avLst/>
            </a:prstGeom>
          </p:spPr>
          <p:txBody>
            <a:bodyPr wrap="none">
              <a:spAutoFit/>
            </a:bodyPr>
            <a:lstStyle/>
            <a:p>
              <a:r>
                <a:rPr lang="en-US" sz="800" dirty="0">
                  <a:latin typeface="HelveticaNeueLTStd-Cn"/>
                </a:rPr>
                <a:t>Jodi Cobb/Getty Images</a:t>
              </a:r>
              <a:endParaRPr lang="en-US" dirty="0"/>
            </a:p>
          </p:txBody>
        </p:sp>
      </p:grpSp>
      <p:pic>
        <p:nvPicPr>
          <p:cNvPr id="11" name="Picture 10">
            <a:extLst>
              <a:ext uri="{FF2B5EF4-FFF2-40B4-BE49-F238E27FC236}">
                <a16:creationId xmlns:a16="http://schemas.microsoft.com/office/drawing/2014/main" xmlns="" id="{0AF1A66F-A670-41D2-848F-9235F79140D2}"/>
              </a:ext>
            </a:extLst>
          </p:cNvPr>
          <p:cNvPicPr>
            <a:picLocks noChangeAspect="1"/>
          </p:cNvPicPr>
          <p:nvPr/>
        </p:nvPicPr>
        <p:blipFill>
          <a:blip r:embed="rId3"/>
          <a:stretch>
            <a:fillRect/>
          </a:stretch>
        </p:blipFill>
        <p:spPr>
          <a:xfrm>
            <a:off x="714947" y="2886498"/>
            <a:ext cx="5498260" cy="900498"/>
          </a:xfrm>
          <a:prstGeom prst="rect">
            <a:avLst/>
          </a:prstGeom>
        </p:spPr>
      </p:pic>
    </p:spTree>
    <p:extLst>
      <p:ext uri="{BB962C8B-B14F-4D97-AF65-F5344CB8AC3E}">
        <p14:creationId xmlns:p14="http://schemas.microsoft.com/office/powerpoint/2010/main" val="82978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92162"/>
          </a:xfrm>
        </p:spPr>
        <p:txBody>
          <a:bodyPr>
            <a:noAutofit/>
          </a:bodyPr>
          <a:lstStyle/>
          <a:p>
            <a:r>
              <a:rPr lang="en-US" sz="3600" b="1" dirty="0" smtClean="0"/>
              <a:t>Example 2</a:t>
            </a:r>
            <a:endParaRPr lang="en-US" sz="3600" b="1" i="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628650" y="1344927"/>
            <a:ext cx="7886700" cy="261610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The data from the random sample of identical </a:t>
            </a:r>
            <a:br>
              <a:rPr lang="en-US" dirty="0"/>
            </a:br>
            <a:r>
              <a:rPr lang="en-US" dirty="0"/>
              <a:t>twins are shown again in the following table. Construct and </a:t>
            </a:r>
            <a:br>
              <a:rPr lang="en-US" dirty="0"/>
            </a:br>
            <a:r>
              <a:rPr lang="en-US" dirty="0"/>
              <a:t>interpret a 95% confidence interval for the true mean </a:t>
            </a:r>
            <a:br>
              <a:rPr lang="en-US" dirty="0"/>
            </a:br>
            <a:r>
              <a:rPr lang="en-US" dirty="0"/>
              <a:t>difference in IQ scores among twins raised in high-income </a:t>
            </a:r>
            <a:br>
              <a:rPr lang="en-US" dirty="0"/>
            </a:br>
            <a:r>
              <a:rPr lang="en-US" dirty="0"/>
              <a:t>and low-income households. </a:t>
            </a:r>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p:txBody>
      </p:sp>
      <p:grpSp>
        <p:nvGrpSpPr>
          <p:cNvPr id="8" name="Group 7">
            <a:extLst>
              <a:ext uri="{FF2B5EF4-FFF2-40B4-BE49-F238E27FC236}">
                <a16:creationId xmlns:a16="http://schemas.microsoft.com/office/drawing/2014/main" xmlns="" id="{1876F4AA-08EF-45C5-8C4E-DB1AF4E3D049}"/>
              </a:ext>
            </a:extLst>
          </p:cNvPr>
          <p:cNvGrpSpPr/>
          <p:nvPr/>
        </p:nvGrpSpPr>
        <p:grpSpPr>
          <a:xfrm>
            <a:off x="6299504" y="1353842"/>
            <a:ext cx="2448543" cy="1901820"/>
            <a:chOff x="6282252" y="1396972"/>
            <a:chExt cx="2448543" cy="1901820"/>
          </a:xfrm>
        </p:grpSpPr>
        <p:pic>
          <p:nvPicPr>
            <p:cNvPr id="5" name="Picture 4">
              <a:extLst>
                <a:ext uri="{FF2B5EF4-FFF2-40B4-BE49-F238E27FC236}">
                  <a16:creationId xmlns:a16="http://schemas.microsoft.com/office/drawing/2014/main" xmlns="" id="{3375EF39-1E5D-44F7-9FB4-A9D2F46E8A9B}"/>
                </a:ext>
              </a:extLst>
            </p:cNvPr>
            <p:cNvPicPr>
              <a:picLocks noChangeAspect="1"/>
            </p:cNvPicPr>
            <p:nvPr/>
          </p:nvPicPr>
          <p:blipFill>
            <a:blip r:embed="rId2"/>
            <a:stretch>
              <a:fillRect/>
            </a:stretch>
          </p:blipFill>
          <p:spPr>
            <a:xfrm>
              <a:off x="6282252" y="1396972"/>
              <a:ext cx="2220964" cy="1820681"/>
            </a:xfrm>
            <a:prstGeom prst="rect">
              <a:avLst/>
            </a:prstGeom>
          </p:spPr>
        </p:pic>
        <p:sp>
          <p:nvSpPr>
            <p:cNvPr id="6" name="Rectangle 5">
              <a:extLst>
                <a:ext uri="{FF2B5EF4-FFF2-40B4-BE49-F238E27FC236}">
                  <a16:creationId xmlns:a16="http://schemas.microsoft.com/office/drawing/2014/main" xmlns="" id="{05212738-A1AF-4CEF-9B3D-A1F97499B186}"/>
                </a:ext>
              </a:extLst>
            </p:cNvPr>
            <p:cNvSpPr/>
            <p:nvPr/>
          </p:nvSpPr>
          <p:spPr>
            <a:xfrm rot="16200000">
              <a:off x="7976902" y="2544900"/>
              <a:ext cx="1292341" cy="215444"/>
            </a:xfrm>
            <a:prstGeom prst="rect">
              <a:avLst/>
            </a:prstGeom>
          </p:spPr>
          <p:txBody>
            <a:bodyPr wrap="none">
              <a:spAutoFit/>
            </a:bodyPr>
            <a:lstStyle/>
            <a:p>
              <a:r>
                <a:rPr lang="en-US" sz="800" dirty="0">
                  <a:latin typeface="HelveticaNeueLTStd-Cn"/>
                </a:rPr>
                <a:t>Jodi Cobb/Getty Images</a:t>
              </a:r>
              <a:endParaRPr lang="en-US" dirty="0"/>
            </a:p>
          </p:txBody>
        </p:sp>
      </p:grpSp>
      <p:pic>
        <p:nvPicPr>
          <p:cNvPr id="11" name="Picture 10">
            <a:extLst>
              <a:ext uri="{FF2B5EF4-FFF2-40B4-BE49-F238E27FC236}">
                <a16:creationId xmlns:a16="http://schemas.microsoft.com/office/drawing/2014/main" xmlns="" id="{0AF1A66F-A670-41D2-848F-9235F79140D2}"/>
              </a:ext>
            </a:extLst>
          </p:cNvPr>
          <p:cNvPicPr>
            <a:picLocks noChangeAspect="1"/>
          </p:cNvPicPr>
          <p:nvPr/>
        </p:nvPicPr>
        <p:blipFill>
          <a:blip r:embed="rId3"/>
          <a:stretch>
            <a:fillRect/>
          </a:stretch>
        </p:blipFill>
        <p:spPr>
          <a:xfrm>
            <a:off x="714947" y="2886498"/>
            <a:ext cx="5498260" cy="900498"/>
          </a:xfrm>
          <a:prstGeom prst="rect">
            <a:avLst/>
          </a:prstGeom>
        </p:spPr>
      </p:pic>
      <p:sp>
        <p:nvSpPr>
          <p:cNvPr id="14" name="Rectangle: Rounded Corners 13">
            <a:extLst>
              <a:ext uri="{FF2B5EF4-FFF2-40B4-BE49-F238E27FC236}">
                <a16:creationId xmlns:a16="http://schemas.microsoft.com/office/drawing/2014/main" xmlns="" id="{1AAAAA8C-60C7-4E33-84BA-131281C05608}"/>
              </a:ext>
            </a:extLst>
          </p:cNvPr>
          <p:cNvSpPr/>
          <p:nvPr/>
        </p:nvSpPr>
        <p:spPr>
          <a:xfrm>
            <a:off x="628650" y="4054414"/>
            <a:ext cx="7886699" cy="225149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tabLst>
                <a:tab pos="342900" algn="l"/>
              </a:tabLst>
            </a:pPr>
            <a:r>
              <a:rPr lang="en-US" sz="1600" b="1" dirty="0" smtClean="0">
                <a:solidFill>
                  <a:srgbClr val="FF0000"/>
                </a:solidFill>
                <a:latin typeface="Segoe Print" panose="02000600000000000000" pitchFamily="2" charset="0"/>
              </a:rPr>
              <a:t>PARAMETER:</a:t>
            </a:r>
            <a:r>
              <a:rPr lang="en-US" sz="1600" dirty="0">
                <a:latin typeface="Segoe Print" panose="02000600000000000000" pitchFamily="2" charset="0"/>
              </a:rPr>
              <a:t/>
            </a:r>
            <a:br>
              <a:rPr lang="en-US" sz="1600" dirty="0">
                <a:latin typeface="Segoe Print" panose="02000600000000000000" pitchFamily="2" charset="0"/>
              </a:rPr>
            </a:br>
            <a:r>
              <a:rPr lang="en-US" sz="1600" dirty="0">
                <a:latin typeface="Segoe Print" panose="02000600000000000000" pitchFamily="2" charset="0"/>
              </a:rPr>
              <a:t>95% CI for µ</a:t>
            </a:r>
            <a:r>
              <a:rPr lang="en-US" sz="1600" baseline="-25000" dirty="0">
                <a:latin typeface="Segoe Print" panose="02000600000000000000" pitchFamily="2" charset="0"/>
              </a:rPr>
              <a:t>diff</a:t>
            </a:r>
            <a:r>
              <a:rPr lang="en-US" sz="1600" dirty="0">
                <a:latin typeface="Segoe Print" panose="02000600000000000000" pitchFamily="2" charset="0"/>
              </a:rPr>
              <a:t> where </a:t>
            </a:r>
            <a:br>
              <a:rPr lang="en-US" sz="1600" dirty="0">
                <a:latin typeface="Segoe Print" panose="02000600000000000000" pitchFamily="2" charset="0"/>
              </a:rPr>
            </a:br>
            <a:r>
              <a:rPr lang="en-US" sz="1600" dirty="0">
                <a:latin typeface="Segoe Print" panose="02000600000000000000" pitchFamily="2" charset="0"/>
              </a:rPr>
              <a:t>µ</a:t>
            </a:r>
            <a:r>
              <a:rPr lang="en-US" sz="1600" baseline="-25000" dirty="0">
                <a:latin typeface="Segoe Print" panose="02000600000000000000" pitchFamily="2" charset="0"/>
              </a:rPr>
              <a:t>diff</a:t>
            </a:r>
            <a:r>
              <a:rPr lang="en-US" sz="1600" dirty="0">
                <a:latin typeface="Segoe Print" panose="02000600000000000000" pitchFamily="2" charset="0"/>
              </a:rPr>
              <a:t> = the true mean difference (High income – Low income) in IQ scores for pairs of identical twins raised in separate households.</a:t>
            </a:r>
          </a:p>
        </p:txBody>
      </p:sp>
    </p:spTree>
    <p:extLst>
      <p:ext uri="{BB962C8B-B14F-4D97-AF65-F5344CB8AC3E}">
        <p14:creationId xmlns:p14="http://schemas.microsoft.com/office/powerpoint/2010/main" val="300978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60C2FAA-3C44-4026-87BF-4DA42BE5650D}"/>
              </a:ext>
            </a:extLst>
          </p:cNvPr>
          <p:cNvSpPr/>
          <p:nvPr/>
        </p:nvSpPr>
        <p:spPr>
          <a:xfrm>
            <a:off x="628650" y="1344927"/>
            <a:ext cx="7886700" cy="261610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The data from the random sample of identical </a:t>
            </a:r>
            <a:br>
              <a:rPr lang="en-US" dirty="0"/>
            </a:br>
            <a:r>
              <a:rPr lang="en-US" dirty="0"/>
              <a:t>twins are shown again in the following table. Construct and </a:t>
            </a:r>
            <a:br>
              <a:rPr lang="en-US" dirty="0"/>
            </a:br>
            <a:r>
              <a:rPr lang="en-US" dirty="0"/>
              <a:t>interpret a 95% confidence interval for the true mean </a:t>
            </a:r>
            <a:br>
              <a:rPr lang="en-US" dirty="0"/>
            </a:br>
            <a:r>
              <a:rPr lang="en-US" dirty="0"/>
              <a:t>difference in IQ scores among twins raised in high-income </a:t>
            </a:r>
            <a:br>
              <a:rPr lang="en-US" dirty="0"/>
            </a:br>
            <a:r>
              <a:rPr lang="en-US" dirty="0"/>
              <a:t>and low-income households. </a:t>
            </a:r>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p:txBody>
      </p:sp>
      <p:grpSp>
        <p:nvGrpSpPr>
          <p:cNvPr id="8" name="Group 7">
            <a:extLst>
              <a:ext uri="{FF2B5EF4-FFF2-40B4-BE49-F238E27FC236}">
                <a16:creationId xmlns:a16="http://schemas.microsoft.com/office/drawing/2014/main" xmlns="" id="{1876F4AA-08EF-45C5-8C4E-DB1AF4E3D049}"/>
              </a:ext>
            </a:extLst>
          </p:cNvPr>
          <p:cNvGrpSpPr/>
          <p:nvPr/>
        </p:nvGrpSpPr>
        <p:grpSpPr>
          <a:xfrm>
            <a:off x="6299504" y="1353842"/>
            <a:ext cx="2448543" cy="1901820"/>
            <a:chOff x="6282252" y="1396972"/>
            <a:chExt cx="2448543" cy="1901820"/>
          </a:xfrm>
        </p:grpSpPr>
        <p:pic>
          <p:nvPicPr>
            <p:cNvPr id="5" name="Picture 4">
              <a:extLst>
                <a:ext uri="{FF2B5EF4-FFF2-40B4-BE49-F238E27FC236}">
                  <a16:creationId xmlns:a16="http://schemas.microsoft.com/office/drawing/2014/main" xmlns="" id="{3375EF39-1E5D-44F7-9FB4-A9D2F46E8A9B}"/>
                </a:ext>
              </a:extLst>
            </p:cNvPr>
            <p:cNvPicPr>
              <a:picLocks noChangeAspect="1"/>
            </p:cNvPicPr>
            <p:nvPr/>
          </p:nvPicPr>
          <p:blipFill>
            <a:blip r:embed="rId2"/>
            <a:stretch>
              <a:fillRect/>
            </a:stretch>
          </p:blipFill>
          <p:spPr>
            <a:xfrm>
              <a:off x="6282252" y="1396972"/>
              <a:ext cx="2220964" cy="1820681"/>
            </a:xfrm>
            <a:prstGeom prst="rect">
              <a:avLst/>
            </a:prstGeom>
          </p:spPr>
        </p:pic>
        <p:sp>
          <p:nvSpPr>
            <p:cNvPr id="6" name="Rectangle 5">
              <a:extLst>
                <a:ext uri="{FF2B5EF4-FFF2-40B4-BE49-F238E27FC236}">
                  <a16:creationId xmlns:a16="http://schemas.microsoft.com/office/drawing/2014/main" xmlns="" id="{05212738-A1AF-4CEF-9B3D-A1F97499B186}"/>
                </a:ext>
              </a:extLst>
            </p:cNvPr>
            <p:cNvSpPr/>
            <p:nvPr/>
          </p:nvSpPr>
          <p:spPr>
            <a:xfrm rot="16200000">
              <a:off x="7976902" y="2544900"/>
              <a:ext cx="1292341" cy="215444"/>
            </a:xfrm>
            <a:prstGeom prst="rect">
              <a:avLst/>
            </a:prstGeom>
          </p:spPr>
          <p:txBody>
            <a:bodyPr wrap="none">
              <a:spAutoFit/>
            </a:bodyPr>
            <a:lstStyle/>
            <a:p>
              <a:r>
                <a:rPr lang="en-US" sz="800" dirty="0">
                  <a:latin typeface="HelveticaNeueLTStd-Cn"/>
                </a:rPr>
                <a:t>Jodi Cobb/Getty Images</a:t>
              </a:r>
              <a:endParaRPr lang="en-US" dirty="0"/>
            </a:p>
          </p:txBody>
        </p:sp>
      </p:grpSp>
      <p:pic>
        <p:nvPicPr>
          <p:cNvPr id="11" name="Picture 10">
            <a:extLst>
              <a:ext uri="{FF2B5EF4-FFF2-40B4-BE49-F238E27FC236}">
                <a16:creationId xmlns:a16="http://schemas.microsoft.com/office/drawing/2014/main" xmlns="" id="{0AF1A66F-A670-41D2-848F-9235F79140D2}"/>
              </a:ext>
            </a:extLst>
          </p:cNvPr>
          <p:cNvPicPr>
            <a:picLocks noChangeAspect="1"/>
          </p:cNvPicPr>
          <p:nvPr/>
        </p:nvPicPr>
        <p:blipFill>
          <a:blip r:embed="rId3"/>
          <a:stretch>
            <a:fillRect/>
          </a:stretch>
        </p:blipFill>
        <p:spPr>
          <a:xfrm>
            <a:off x="714947" y="2886498"/>
            <a:ext cx="5498260" cy="900498"/>
          </a:xfrm>
          <a:prstGeom prst="rect">
            <a:avLst/>
          </a:prstGeom>
        </p:spPr>
      </p:pic>
      <p:sp>
        <p:nvSpPr>
          <p:cNvPr id="14" name="Rectangle: Rounded Corners 13">
            <a:extLst>
              <a:ext uri="{FF2B5EF4-FFF2-40B4-BE49-F238E27FC236}">
                <a16:creationId xmlns:a16="http://schemas.microsoft.com/office/drawing/2014/main" xmlns="" id="{1AAAAA8C-60C7-4E33-84BA-131281C05608}"/>
              </a:ext>
            </a:extLst>
          </p:cNvPr>
          <p:cNvSpPr/>
          <p:nvPr/>
        </p:nvSpPr>
        <p:spPr>
          <a:xfrm>
            <a:off x="628650" y="4054414"/>
            <a:ext cx="7886699" cy="225149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tabLst>
                <a:tab pos="342900" algn="l"/>
              </a:tabLst>
            </a:pPr>
            <a:r>
              <a:rPr lang="en-US" sz="1600" b="1" dirty="0" smtClean="0">
                <a:solidFill>
                  <a:srgbClr val="FF0000"/>
                </a:solidFill>
                <a:latin typeface="Segoe Print" panose="02000600000000000000" pitchFamily="2" charset="0"/>
              </a:rPr>
              <a:t>CONDITIONS:</a:t>
            </a:r>
            <a:r>
              <a:rPr lang="en-US" sz="1600" b="1" dirty="0">
                <a:latin typeface="Segoe Print" panose="02000600000000000000" pitchFamily="2" charset="0"/>
              </a:rPr>
              <a:t/>
            </a:r>
            <a:br>
              <a:rPr lang="en-US" sz="1600" b="1" dirty="0">
                <a:latin typeface="Segoe Print" panose="02000600000000000000" pitchFamily="2" charset="0"/>
              </a:rPr>
            </a:br>
            <a:r>
              <a:rPr lang="en-US" sz="1600" dirty="0">
                <a:latin typeface="Segoe Print" panose="02000600000000000000" pitchFamily="2" charset="0"/>
              </a:rPr>
              <a:t>One-sample t interval for µ</a:t>
            </a:r>
            <a:r>
              <a:rPr lang="en-US" sz="1600" baseline="-25000" dirty="0">
                <a:latin typeface="Segoe Print" panose="02000600000000000000" pitchFamily="2" charset="0"/>
              </a:rPr>
              <a:t>diff</a:t>
            </a:r>
          </a:p>
          <a:p>
            <a:pPr marL="1198563" indent="-1198563">
              <a:lnSpc>
                <a:spcPct val="114000"/>
              </a:lnSpc>
              <a:tabLst>
                <a:tab pos="342900" algn="l"/>
              </a:tabLst>
            </a:pPr>
            <a:r>
              <a:rPr lang="en-US" sz="1600" dirty="0">
                <a:latin typeface="Segoe Print" panose="02000600000000000000" pitchFamily="2" charset="0"/>
              </a:rPr>
              <a:t>• </a:t>
            </a:r>
            <a:r>
              <a:rPr lang="en-US" sz="1600" b="1" dirty="0">
                <a:latin typeface="Segoe Print" panose="02000600000000000000" pitchFamily="2" charset="0"/>
              </a:rPr>
              <a:t>Random</a:t>
            </a:r>
            <a:r>
              <a:rPr lang="en-US" sz="1600" dirty="0">
                <a:latin typeface="Segoe Print" panose="02000600000000000000" pitchFamily="2" charset="0"/>
              </a:rPr>
              <a:t>: Random sample of 12 pairs of identical twins, one raised in a high-income household and the other in a low-income household. ✓</a:t>
            </a:r>
          </a:p>
          <a:p>
            <a:pPr marL="1198563" indent="-1198563">
              <a:lnSpc>
                <a:spcPct val="114000"/>
              </a:lnSpc>
              <a:tabLst>
                <a:tab pos="342900" algn="l"/>
              </a:tabLst>
            </a:pPr>
            <a:r>
              <a:rPr lang="en-US" sz="1600" dirty="0">
                <a:latin typeface="Segoe Print" panose="02000600000000000000" pitchFamily="2" charset="0"/>
              </a:rPr>
              <a:t>	</a:t>
            </a:r>
            <a:r>
              <a:rPr lang="en-US" sz="1600" b="1" dirty="0">
                <a:latin typeface="Segoe Print" panose="02000600000000000000" pitchFamily="2" charset="0"/>
              </a:rPr>
              <a:t>10%</a:t>
            </a:r>
            <a:r>
              <a:rPr lang="en-US" sz="1600" dirty="0">
                <a:latin typeface="Segoe Print" panose="02000600000000000000" pitchFamily="2" charset="0"/>
              </a:rPr>
              <a:t>: Assume 12 &lt; 10% of all pairs of identical twins raised in separate households.</a:t>
            </a:r>
          </a:p>
        </p:txBody>
      </p:sp>
      <p:sp>
        <p:nvSpPr>
          <p:cNvPr id="10"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92162"/>
          </a:xfrm>
        </p:spPr>
        <p:txBody>
          <a:bodyPr>
            <a:noAutofit/>
          </a:bodyPr>
          <a:lstStyle/>
          <a:p>
            <a:r>
              <a:rPr lang="en-US" sz="3600" b="1" dirty="0" smtClean="0"/>
              <a:t>Example 2</a:t>
            </a:r>
            <a:endParaRPr lang="en-US" sz="3600" b="1" i="1" dirty="0"/>
          </a:p>
        </p:txBody>
      </p:sp>
    </p:spTree>
    <p:extLst>
      <p:ext uri="{BB962C8B-B14F-4D97-AF65-F5344CB8AC3E}">
        <p14:creationId xmlns:p14="http://schemas.microsoft.com/office/powerpoint/2010/main" val="111570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15962"/>
          </a:xfrm>
        </p:spPr>
        <p:txBody>
          <a:bodyPr>
            <a:noAutofit/>
          </a:bodyPr>
          <a:lstStyle/>
          <a:p>
            <a:r>
              <a:rPr lang="en-US" sz="3600" b="1" dirty="0" smtClean="0"/>
              <a:t>Example 2</a:t>
            </a:r>
            <a:endParaRPr lang="en-US" sz="3600" b="1" i="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628650" y="1344927"/>
            <a:ext cx="7886700" cy="261610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The data from the random sample of identical </a:t>
            </a:r>
            <a:br>
              <a:rPr lang="en-US" dirty="0"/>
            </a:br>
            <a:r>
              <a:rPr lang="en-US" dirty="0"/>
              <a:t>twins are shown again in the following table. Construct and </a:t>
            </a:r>
            <a:br>
              <a:rPr lang="en-US" dirty="0"/>
            </a:br>
            <a:r>
              <a:rPr lang="en-US" dirty="0"/>
              <a:t>interpret a 95% confidence interval for the true mean </a:t>
            </a:r>
            <a:br>
              <a:rPr lang="en-US" dirty="0"/>
            </a:br>
            <a:r>
              <a:rPr lang="en-US" dirty="0"/>
              <a:t>difference in IQ scores among twins raised in high-income </a:t>
            </a:r>
            <a:br>
              <a:rPr lang="en-US" dirty="0"/>
            </a:br>
            <a:r>
              <a:rPr lang="en-US" dirty="0"/>
              <a:t>and low-income households. </a:t>
            </a:r>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p:txBody>
      </p:sp>
      <p:grpSp>
        <p:nvGrpSpPr>
          <p:cNvPr id="8" name="Group 7">
            <a:extLst>
              <a:ext uri="{FF2B5EF4-FFF2-40B4-BE49-F238E27FC236}">
                <a16:creationId xmlns:a16="http://schemas.microsoft.com/office/drawing/2014/main" xmlns="" id="{1876F4AA-08EF-45C5-8C4E-DB1AF4E3D049}"/>
              </a:ext>
            </a:extLst>
          </p:cNvPr>
          <p:cNvGrpSpPr/>
          <p:nvPr/>
        </p:nvGrpSpPr>
        <p:grpSpPr>
          <a:xfrm>
            <a:off x="6299504" y="1353842"/>
            <a:ext cx="2448543" cy="1901820"/>
            <a:chOff x="6282252" y="1396972"/>
            <a:chExt cx="2448543" cy="1901820"/>
          </a:xfrm>
        </p:grpSpPr>
        <p:pic>
          <p:nvPicPr>
            <p:cNvPr id="5" name="Picture 4">
              <a:extLst>
                <a:ext uri="{FF2B5EF4-FFF2-40B4-BE49-F238E27FC236}">
                  <a16:creationId xmlns:a16="http://schemas.microsoft.com/office/drawing/2014/main" xmlns="" id="{3375EF39-1E5D-44F7-9FB4-A9D2F46E8A9B}"/>
                </a:ext>
              </a:extLst>
            </p:cNvPr>
            <p:cNvPicPr>
              <a:picLocks noChangeAspect="1"/>
            </p:cNvPicPr>
            <p:nvPr/>
          </p:nvPicPr>
          <p:blipFill>
            <a:blip r:embed="rId2"/>
            <a:stretch>
              <a:fillRect/>
            </a:stretch>
          </p:blipFill>
          <p:spPr>
            <a:xfrm>
              <a:off x="6282252" y="1396972"/>
              <a:ext cx="2220964" cy="1820681"/>
            </a:xfrm>
            <a:prstGeom prst="rect">
              <a:avLst/>
            </a:prstGeom>
          </p:spPr>
        </p:pic>
        <p:sp>
          <p:nvSpPr>
            <p:cNvPr id="6" name="Rectangle 5">
              <a:extLst>
                <a:ext uri="{FF2B5EF4-FFF2-40B4-BE49-F238E27FC236}">
                  <a16:creationId xmlns:a16="http://schemas.microsoft.com/office/drawing/2014/main" xmlns="" id="{05212738-A1AF-4CEF-9B3D-A1F97499B186}"/>
                </a:ext>
              </a:extLst>
            </p:cNvPr>
            <p:cNvSpPr/>
            <p:nvPr/>
          </p:nvSpPr>
          <p:spPr>
            <a:xfrm rot="16200000">
              <a:off x="7976902" y="2544900"/>
              <a:ext cx="1292341" cy="215444"/>
            </a:xfrm>
            <a:prstGeom prst="rect">
              <a:avLst/>
            </a:prstGeom>
          </p:spPr>
          <p:txBody>
            <a:bodyPr wrap="none">
              <a:spAutoFit/>
            </a:bodyPr>
            <a:lstStyle/>
            <a:p>
              <a:r>
                <a:rPr lang="en-US" sz="800" dirty="0">
                  <a:latin typeface="HelveticaNeueLTStd-Cn"/>
                </a:rPr>
                <a:t>Jodi Cobb/Getty Images</a:t>
              </a:r>
              <a:endParaRPr lang="en-US" dirty="0"/>
            </a:p>
          </p:txBody>
        </p:sp>
      </p:grpSp>
      <p:pic>
        <p:nvPicPr>
          <p:cNvPr id="11" name="Picture 10">
            <a:extLst>
              <a:ext uri="{FF2B5EF4-FFF2-40B4-BE49-F238E27FC236}">
                <a16:creationId xmlns:a16="http://schemas.microsoft.com/office/drawing/2014/main" xmlns="" id="{0AF1A66F-A670-41D2-848F-9235F79140D2}"/>
              </a:ext>
            </a:extLst>
          </p:cNvPr>
          <p:cNvPicPr>
            <a:picLocks noChangeAspect="1"/>
          </p:cNvPicPr>
          <p:nvPr/>
        </p:nvPicPr>
        <p:blipFill>
          <a:blip r:embed="rId3"/>
          <a:stretch>
            <a:fillRect/>
          </a:stretch>
        </p:blipFill>
        <p:spPr>
          <a:xfrm>
            <a:off x="714947" y="2886498"/>
            <a:ext cx="5498260" cy="900498"/>
          </a:xfrm>
          <a:prstGeom prst="rect">
            <a:avLst/>
          </a:prstGeom>
        </p:spPr>
      </p:pic>
      <p:grpSp>
        <p:nvGrpSpPr>
          <p:cNvPr id="4" name="Group 3">
            <a:extLst>
              <a:ext uri="{FF2B5EF4-FFF2-40B4-BE49-F238E27FC236}">
                <a16:creationId xmlns:a16="http://schemas.microsoft.com/office/drawing/2014/main" xmlns="" id="{891B402A-2AEE-4D58-BAFD-60207E47E025}"/>
              </a:ext>
            </a:extLst>
          </p:cNvPr>
          <p:cNvGrpSpPr/>
          <p:nvPr/>
        </p:nvGrpSpPr>
        <p:grpSpPr>
          <a:xfrm>
            <a:off x="628650" y="4054414"/>
            <a:ext cx="7886699" cy="2251495"/>
            <a:chOff x="628650" y="4054414"/>
            <a:chExt cx="7886699" cy="2251495"/>
          </a:xfrm>
        </p:grpSpPr>
        <p:sp>
          <p:nvSpPr>
            <p:cNvPr id="14" name="Rectangle: Rounded Corners 13">
              <a:extLst>
                <a:ext uri="{FF2B5EF4-FFF2-40B4-BE49-F238E27FC236}">
                  <a16:creationId xmlns:a16="http://schemas.microsoft.com/office/drawing/2014/main" xmlns="" id="{1AAAAA8C-60C7-4E33-84BA-131281C05608}"/>
                </a:ext>
              </a:extLst>
            </p:cNvPr>
            <p:cNvSpPr/>
            <p:nvPr/>
          </p:nvSpPr>
          <p:spPr>
            <a:xfrm>
              <a:off x="628650" y="4054414"/>
              <a:ext cx="7886699" cy="225149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tabLst>
                  <a:tab pos="342900" algn="l"/>
                </a:tabLst>
              </a:pPr>
              <a:r>
                <a:rPr lang="en-US" sz="1600" b="1" dirty="0" smtClean="0">
                  <a:solidFill>
                    <a:srgbClr val="FF0000"/>
                  </a:solidFill>
                  <a:latin typeface="Segoe Print" panose="02000600000000000000" pitchFamily="2" charset="0"/>
                </a:rPr>
                <a:t>CONDITIONS:</a:t>
              </a:r>
              <a:r>
                <a:rPr lang="en-US" sz="1600" b="1" dirty="0">
                  <a:latin typeface="Segoe Print" panose="02000600000000000000" pitchFamily="2" charset="0"/>
                </a:rPr>
                <a:t/>
              </a:r>
              <a:br>
                <a:rPr lang="en-US" sz="1600" b="1" dirty="0">
                  <a:latin typeface="Segoe Print" panose="02000600000000000000" pitchFamily="2" charset="0"/>
                </a:rPr>
              </a:br>
              <a:endParaRPr lang="en-US" sz="1600" baseline="-25000" dirty="0">
                <a:latin typeface="Segoe Print" panose="02000600000000000000" pitchFamily="2" charset="0"/>
              </a:endParaRPr>
            </a:p>
            <a:p>
              <a:pPr>
                <a:lnSpc>
                  <a:spcPct val="114000"/>
                </a:lnSpc>
              </a:pPr>
              <a:r>
                <a:rPr lang="en-US" sz="1600" dirty="0">
                  <a:latin typeface="Segoe Print" panose="02000600000000000000" pitchFamily="2" charset="0"/>
                </a:rPr>
                <a:t>• </a:t>
              </a:r>
              <a:r>
                <a:rPr lang="en-US" sz="1600" b="1" dirty="0">
                  <a:latin typeface="Segoe Print" panose="02000600000000000000" pitchFamily="2" charset="0"/>
                </a:rPr>
                <a:t>Normal/Large Sample? </a:t>
              </a:r>
              <a:br>
                <a:rPr lang="en-US" sz="1600" b="1" dirty="0">
                  <a:latin typeface="Segoe Print" panose="02000600000000000000" pitchFamily="2" charset="0"/>
                </a:rPr>
              </a:br>
              <a:r>
                <a:rPr lang="en-US" sz="1600" dirty="0">
                  <a:latin typeface="Segoe Print" panose="02000600000000000000" pitchFamily="2" charset="0"/>
                </a:rPr>
                <a:t>The number of differences </a:t>
              </a:r>
              <a:br>
                <a:rPr lang="en-US" sz="1600" dirty="0">
                  <a:latin typeface="Segoe Print" panose="02000600000000000000" pitchFamily="2" charset="0"/>
                </a:rPr>
              </a:br>
              <a:r>
                <a:rPr lang="en-US" sz="1600" dirty="0">
                  <a:latin typeface="Segoe Print" panose="02000600000000000000" pitchFamily="2" charset="0"/>
                </a:rPr>
                <a:t>is small, but the dotplot </a:t>
              </a:r>
              <a:br>
                <a:rPr lang="en-US" sz="1600" dirty="0">
                  <a:latin typeface="Segoe Print" panose="02000600000000000000" pitchFamily="2" charset="0"/>
                </a:rPr>
              </a:br>
              <a:r>
                <a:rPr lang="en-US" sz="1600" dirty="0">
                  <a:latin typeface="Segoe Print" panose="02000600000000000000" pitchFamily="2" charset="0"/>
                </a:rPr>
                <a:t>doesn’t show any strong </a:t>
              </a:r>
              <a:br>
                <a:rPr lang="en-US" sz="1600" dirty="0">
                  <a:latin typeface="Segoe Print" panose="02000600000000000000" pitchFamily="2" charset="0"/>
                </a:rPr>
              </a:br>
              <a:r>
                <a:rPr lang="en-US" sz="1600" dirty="0">
                  <a:latin typeface="Segoe Print" panose="02000600000000000000" pitchFamily="2" charset="0"/>
                </a:rPr>
                <a:t>skewness or outliers.✓</a:t>
              </a:r>
            </a:p>
            <a:p>
              <a:pPr marL="1198563" indent="-1198563">
                <a:lnSpc>
                  <a:spcPct val="114000"/>
                </a:lnSpc>
                <a:tabLst>
                  <a:tab pos="342900" algn="l"/>
                </a:tabLst>
              </a:pPr>
              <a:r>
                <a:rPr lang="en-US" sz="1600" dirty="0">
                  <a:latin typeface="Segoe Print" panose="02000600000000000000" pitchFamily="2" charset="0"/>
                </a:rPr>
                <a:t>	</a:t>
              </a:r>
            </a:p>
          </p:txBody>
        </p:sp>
        <p:pic>
          <p:nvPicPr>
            <p:cNvPr id="3" name="Picture 2">
              <a:extLst>
                <a:ext uri="{FF2B5EF4-FFF2-40B4-BE49-F238E27FC236}">
                  <a16:creationId xmlns:a16="http://schemas.microsoft.com/office/drawing/2014/main" xmlns="" id="{B175CC16-D8F8-46B2-B9BC-2CADAB9C23DE}"/>
                </a:ext>
              </a:extLst>
            </p:cNvPr>
            <p:cNvPicPr>
              <a:picLocks noChangeAspect="1"/>
            </p:cNvPicPr>
            <p:nvPr/>
          </p:nvPicPr>
          <p:blipFill>
            <a:blip r:embed="rId4"/>
            <a:stretch>
              <a:fillRect/>
            </a:stretch>
          </p:blipFill>
          <p:spPr>
            <a:xfrm>
              <a:off x="4149306" y="4557378"/>
              <a:ext cx="4366043" cy="1014048"/>
            </a:xfrm>
            <a:prstGeom prst="rect">
              <a:avLst/>
            </a:prstGeom>
          </p:spPr>
        </p:pic>
      </p:grpSp>
    </p:spTree>
    <p:extLst>
      <p:ext uri="{BB962C8B-B14F-4D97-AF65-F5344CB8AC3E}">
        <p14:creationId xmlns:p14="http://schemas.microsoft.com/office/powerpoint/2010/main" val="44367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15962"/>
          </a:xfrm>
        </p:spPr>
        <p:txBody>
          <a:bodyPr>
            <a:noAutofit/>
          </a:bodyPr>
          <a:lstStyle/>
          <a:p>
            <a:r>
              <a:rPr lang="en-US" sz="3600" b="1" dirty="0" smtClean="0"/>
              <a:t>Example 2</a:t>
            </a:r>
            <a:endParaRPr lang="en-US" sz="3600" b="1" i="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628650" y="1344927"/>
            <a:ext cx="7886700" cy="261610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The data from the random sample of identical </a:t>
            </a:r>
            <a:br>
              <a:rPr lang="en-US" dirty="0"/>
            </a:br>
            <a:r>
              <a:rPr lang="en-US" dirty="0"/>
              <a:t>twins are shown again in the following table. Construct and </a:t>
            </a:r>
            <a:br>
              <a:rPr lang="en-US" dirty="0"/>
            </a:br>
            <a:r>
              <a:rPr lang="en-US" dirty="0"/>
              <a:t>interpret a 95% confidence interval for the true mean </a:t>
            </a:r>
            <a:br>
              <a:rPr lang="en-US" dirty="0"/>
            </a:br>
            <a:r>
              <a:rPr lang="en-US" dirty="0"/>
              <a:t>difference in IQ scores among twins raised in high-income </a:t>
            </a:r>
            <a:br>
              <a:rPr lang="en-US" dirty="0"/>
            </a:br>
            <a:r>
              <a:rPr lang="en-US" dirty="0"/>
              <a:t>and low-income households. </a:t>
            </a:r>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p:txBody>
      </p:sp>
      <p:grpSp>
        <p:nvGrpSpPr>
          <p:cNvPr id="8" name="Group 7">
            <a:extLst>
              <a:ext uri="{FF2B5EF4-FFF2-40B4-BE49-F238E27FC236}">
                <a16:creationId xmlns:a16="http://schemas.microsoft.com/office/drawing/2014/main" xmlns="" id="{1876F4AA-08EF-45C5-8C4E-DB1AF4E3D049}"/>
              </a:ext>
            </a:extLst>
          </p:cNvPr>
          <p:cNvGrpSpPr/>
          <p:nvPr/>
        </p:nvGrpSpPr>
        <p:grpSpPr>
          <a:xfrm>
            <a:off x="6299504" y="1353842"/>
            <a:ext cx="2448543" cy="1901820"/>
            <a:chOff x="6282252" y="1396972"/>
            <a:chExt cx="2448543" cy="1901820"/>
          </a:xfrm>
        </p:grpSpPr>
        <p:pic>
          <p:nvPicPr>
            <p:cNvPr id="5" name="Picture 4">
              <a:extLst>
                <a:ext uri="{FF2B5EF4-FFF2-40B4-BE49-F238E27FC236}">
                  <a16:creationId xmlns:a16="http://schemas.microsoft.com/office/drawing/2014/main" xmlns="" id="{3375EF39-1E5D-44F7-9FB4-A9D2F46E8A9B}"/>
                </a:ext>
              </a:extLst>
            </p:cNvPr>
            <p:cNvPicPr>
              <a:picLocks noChangeAspect="1"/>
            </p:cNvPicPr>
            <p:nvPr/>
          </p:nvPicPr>
          <p:blipFill>
            <a:blip r:embed="rId2"/>
            <a:stretch>
              <a:fillRect/>
            </a:stretch>
          </p:blipFill>
          <p:spPr>
            <a:xfrm>
              <a:off x="6282252" y="1396972"/>
              <a:ext cx="2220964" cy="1820681"/>
            </a:xfrm>
            <a:prstGeom prst="rect">
              <a:avLst/>
            </a:prstGeom>
          </p:spPr>
        </p:pic>
        <p:sp>
          <p:nvSpPr>
            <p:cNvPr id="6" name="Rectangle 5">
              <a:extLst>
                <a:ext uri="{FF2B5EF4-FFF2-40B4-BE49-F238E27FC236}">
                  <a16:creationId xmlns:a16="http://schemas.microsoft.com/office/drawing/2014/main" xmlns="" id="{05212738-A1AF-4CEF-9B3D-A1F97499B186}"/>
                </a:ext>
              </a:extLst>
            </p:cNvPr>
            <p:cNvSpPr/>
            <p:nvPr/>
          </p:nvSpPr>
          <p:spPr>
            <a:xfrm rot="16200000">
              <a:off x="7976902" y="2544900"/>
              <a:ext cx="1292341" cy="215444"/>
            </a:xfrm>
            <a:prstGeom prst="rect">
              <a:avLst/>
            </a:prstGeom>
          </p:spPr>
          <p:txBody>
            <a:bodyPr wrap="none">
              <a:spAutoFit/>
            </a:bodyPr>
            <a:lstStyle/>
            <a:p>
              <a:r>
                <a:rPr lang="en-US" sz="800" dirty="0">
                  <a:latin typeface="HelveticaNeueLTStd-Cn"/>
                </a:rPr>
                <a:t>Jodi Cobb/Getty Images</a:t>
              </a:r>
              <a:endParaRPr lang="en-US" dirty="0"/>
            </a:p>
          </p:txBody>
        </p:sp>
      </p:grpSp>
      <p:pic>
        <p:nvPicPr>
          <p:cNvPr id="11" name="Picture 10">
            <a:extLst>
              <a:ext uri="{FF2B5EF4-FFF2-40B4-BE49-F238E27FC236}">
                <a16:creationId xmlns:a16="http://schemas.microsoft.com/office/drawing/2014/main" xmlns="" id="{0AF1A66F-A670-41D2-848F-9235F79140D2}"/>
              </a:ext>
            </a:extLst>
          </p:cNvPr>
          <p:cNvPicPr>
            <a:picLocks noChangeAspect="1"/>
          </p:cNvPicPr>
          <p:nvPr/>
        </p:nvPicPr>
        <p:blipFill>
          <a:blip r:embed="rId3"/>
          <a:stretch>
            <a:fillRect/>
          </a:stretch>
        </p:blipFill>
        <p:spPr>
          <a:xfrm>
            <a:off x="714947" y="2886498"/>
            <a:ext cx="5498260" cy="900498"/>
          </a:xfrm>
          <a:prstGeom prst="rect">
            <a:avLst/>
          </a:prstGeom>
        </p:spPr>
      </p:pic>
      <mc:AlternateContent xmlns:mc="http://schemas.openxmlformats.org/markup-compatibility/2006">
        <mc:Choice xmlns:a14="http://schemas.microsoft.com/office/drawing/2010/main" Requires="a14">
          <p:sp>
            <p:nvSpPr>
              <p:cNvPr id="14" name="Rectangle: Rounded Corners 13">
                <a:extLst>
                  <a:ext uri="{FF2B5EF4-FFF2-40B4-BE49-F238E27FC236}">
                    <a16:creationId xmlns:a16="http://schemas.microsoft.com/office/drawing/2014/main" xmlns="" id="{1AAAAA8C-60C7-4E33-84BA-131281C05608}"/>
                  </a:ext>
                </a:extLst>
              </p:cNvPr>
              <p:cNvSpPr/>
              <p:nvPr/>
            </p:nvSpPr>
            <p:spPr>
              <a:xfrm>
                <a:off x="628650" y="4054414"/>
                <a:ext cx="7886699" cy="225149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tabLst>
                    <a:tab pos="342900" algn="l"/>
                  </a:tabLst>
                </a:pPr>
                <a:r>
                  <a:rPr lang="en-US" sz="1600" b="1" dirty="0" smtClean="0">
                    <a:solidFill>
                      <a:srgbClr val="FF0000"/>
                    </a:solidFill>
                    <a:latin typeface="Segoe Print" panose="02000600000000000000" pitchFamily="2" charset="0"/>
                  </a:rPr>
                  <a:t>CALCULATIONS:</a:t>
                </a:r>
                <a:endParaRPr lang="en-US" sz="1600" b="1" dirty="0">
                  <a:solidFill>
                    <a:srgbClr val="FF0000"/>
                  </a:solidFill>
                  <a:latin typeface="Segoe Print" panose="02000600000000000000" pitchFamily="2" charset="0"/>
                </a:endParaRPr>
              </a:p>
              <a:p>
                <a:pPr marL="457200">
                  <a:lnSpc>
                    <a:spcPct val="114000"/>
                  </a:lnSpc>
                  <a:tabLst>
                    <a:tab pos="342900" algn="l"/>
                  </a:tabLst>
                </a:pPr>
                <a14:m>
                  <m:oMathPara xmlns:m="http://schemas.openxmlformats.org/officeDocument/2006/math">
                    <m:oMathParaPr>
                      <m:jc m:val="left"/>
                    </m:oMathParaPr>
                    <m:oMath xmlns:m="http://schemas.openxmlformats.org/officeDocument/2006/math">
                      <m:sSub>
                        <m:sSubPr>
                          <m:ctrlPr>
                            <a:rPr lang="en-US" sz="1600" i="1">
                              <a:latin typeface="Cambria Math"/>
                            </a:rPr>
                          </m:ctrlPr>
                        </m:sSubPr>
                        <m:e>
                          <m:acc>
                            <m:accPr>
                              <m:chr m:val="̅"/>
                              <m:ctrlPr>
                                <a:rPr lang="en-US" sz="1600" i="1">
                                  <a:latin typeface="Cambria Math"/>
                                </a:rPr>
                              </m:ctrlPr>
                            </m:accPr>
                            <m:e>
                              <m:r>
                                <a:rPr lang="en-US" sz="1600" i="1">
                                  <a:latin typeface="Cambria Math" panose="02040503050406030204" pitchFamily="18" charset="0"/>
                                </a:rPr>
                                <m:t>𝑥</m:t>
                              </m:r>
                            </m:e>
                          </m:acc>
                        </m:e>
                        <m:sub>
                          <m:r>
                            <a:rPr lang="en-US" sz="1600" b="0" i="1" smtClean="0">
                              <a:latin typeface="Cambria Math" panose="02040503050406030204" pitchFamily="18" charset="0"/>
                            </a:rPr>
                            <m:t>𝑑𝑖𝑓𝑓</m:t>
                          </m:r>
                        </m:sub>
                      </m:sSub>
                      <m:r>
                        <a:rPr lang="en-US" sz="1600" i="1">
                          <a:latin typeface="Cambria Math" panose="02040503050406030204" pitchFamily="18" charset="0"/>
                        </a:rPr>
                        <m:t>=</m:t>
                      </m:r>
                      <m:r>
                        <a:rPr lang="en-US" sz="1600" b="0" i="1" smtClean="0">
                          <a:latin typeface="Cambria Math" panose="02040503050406030204" pitchFamily="18" charset="0"/>
                        </a:rPr>
                        <m:t>5.833</m:t>
                      </m:r>
                      <m:r>
                        <a:rPr lang="en-US" sz="1600" i="1">
                          <a:latin typeface="Cambria Math" panose="02040503050406030204" pitchFamily="18" charset="0"/>
                        </a:rPr>
                        <m:t>,</m:t>
                      </m:r>
                      <m:r>
                        <a:rPr lang="en-US" sz="1600" b="0" i="1" smtClean="0">
                          <a:latin typeface="Cambria Math" panose="02040503050406030204" pitchFamily="18" charset="0"/>
                        </a:rPr>
                        <m:t>  </m:t>
                      </m:r>
                      <m:sSub>
                        <m:sSubPr>
                          <m:ctrlPr>
                            <a:rPr lang="en-US" sz="1600" i="1">
                              <a:latin typeface="Cambria Math"/>
                            </a:rPr>
                          </m:ctrlPr>
                        </m:sSubPr>
                        <m:e>
                          <m:r>
                            <a:rPr lang="en-US" sz="1600" i="1">
                              <a:latin typeface="Cambria Math" panose="02040503050406030204" pitchFamily="18" charset="0"/>
                            </a:rPr>
                            <m:t>𝑠</m:t>
                          </m:r>
                        </m:e>
                        <m:sub>
                          <m:r>
                            <a:rPr lang="en-US" sz="1600" b="0" i="1" smtClean="0">
                              <a:latin typeface="Cambria Math" panose="02040503050406030204" pitchFamily="18" charset="0"/>
                            </a:rPr>
                            <m:t>𝑑𝑖𝑓𝑓</m:t>
                          </m:r>
                        </m:sub>
                      </m:sSub>
                      <m:r>
                        <a:rPr lang="en-US" sz="1600" i="1">
                          <a:latin typeface="Cambria Math" panose="02040503050406030204" pitchFamily="18" charset="0"/>
                        </a:rPr>
                        <m:t>=</m:t>
                      </m:r>
                      <m:r>
                        <a:rPr lang="en-US" sz="1600" b="0" i="1" smtClean="0">
                          <a:latin typeface="Cambria Math" panose="02040503050406030204" pitchFamily="18" charset="0"/>
                        </a:rPr>
                        <m:t>3.93</m:t>
                      </m:r>
                      <m:r>
                        <a:rPr lang="en-US" sz="1600" i="1">
                          <a:latin typeface="Cambria Math" panose="02040503050406030204" pitchFamily="18" charset="0"/>
                        </a:rPr>
                        <m:t>,</m:t>
                      </m:r>
                      <m:r>
                        <a:rPr lang="en-US" sz="1600" b="0" i="1" smtClean="0">
                          <a:latin typeface="Cambria Math" panose="02040503050406030204" pitchFamily="18" charset="0"/>
                        </a:rPr>
                        <m:t>  </m:t>
                      </m:r>
                      <m:sSub>
                        <m:sSubPr>
                          <m:ctrlPr>
                            <a:rPr lang="en-US" sz="1600" i="1">
                              <a:latin typeface="Cambria Math"/>
                            </a:rPr>
                          </m:ctrlPr>
                        </m:sSubPr>
                        <m:e>
                          <m:r>
                            <a:rPr lang="en-US" sz="1600" i="1">
                              <a:latin typeface="Cambria Math" panose="02040503050406030204" pitchFamily="18" charset="0"/>
                            </a:rPr>
                            <m:t>𝑛</m:t>
                          </m:r>
                        </m:e>
                        <m:sub>
                          <m:r>
                            <a:rPr lang="en-US" sz="1600" b="0" i="1" smtClean="0">
                              <a:latin typeface="Cambria Math" panose="02040503050406030204" pitchFamily="18" charset="0"/>
                            </a:rPr>
                            <m:t>𝑑𝑖𝑓𝑓</m:t>
                          </m:r>
                        </m:sub>
                      </m:sSub>
                      <m:r>
                        <a:rPr lang="en-US" sz="1600" i="1">
                          <a:latin typeface="Cambria Math" panose="02040503050406030204" pitchFamily="18" charset="0"/>
                        </a:rPr>
                        <m:t>=</m:t>
                      </m:r>
                      <m:r>
                        <a:rPr lang="en-US" sz="1600" b="0" i="1" smtClean="0">
                          <a:latin typeface="Cambria Math" panose="02040503050406030204" pitchFamily="18" charset="0"/>
                        </a:rPr>
                        <m:t>12</m:t>
                      </m:r>
                    </m:oMath>
                  </m:oMathPara>
                </a14:m>
                <a:endParaRPr lang="en-US" sz="1600" i="1" dirty="0">
                  <a:latin typeface="Cambria Math" panose="02040503050406030204" pitchFamily="18" charset="0"/>
                </a:endParaRPr>
              </a:p>
              <a:p>
                <a:pPr marL="457200">
                  <a:lnSpc>
                    <a:spcPct val="114000"/>
                  </a:lnSpc>
                  <a:tabLst>
                    <a:tab pos="342900" algn="l"/>
                  </a:tabLst>
                </a:pPr>
                <a:r>
                  <a:rPr lang="en-US" sz="1600" dirty="0" err="1">
                    <a:latin typeface="Cambria Math" panose="02040503050406030204" pitchFamily="18" charset="0"/>
                    <a:ea typeface="Cambria Math" panose="02040503050406030204" pitchFamily="18" charset="0"/>
                  </a:rPr>
                  <a:t>df</a:t>
                </a:r>
                <a:r>
                  <a:rPr lang="en-US" sz="1600" dirty="0">
                    <a:latin typeface="Cambria Math" panose="02040503050406030204" pitchFamily="18" charset="0"/>
                    <a:ea typeface="Cambria Math" panose="02040503050406030204" pitchFamily="18" charset="0"/>
                  </a:rPr>
                  <a:t> = 12 – 1 = 11, so t* = 2.201</a:t>
                </a:r>
              </a:p>
              <a:p>
                <a:pPr marL="457200">
                  <a:lnSpc>
                    <a:spcPct val="114000"/>
                  </a:lnSpc>
                  <a:tabLst>
                    <a:tab pos="342900" algn="l"/>
                  </a:tabLst>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5.833</m:t>
                      </m:r>
                      <m:r>
                        <a:rPr lang="en-US" sz="1600" b="0" i="1" smtClean="0">
                          <a:latin typeface="Cambria Math" panose="02040503050406030204" pitchFamily="18" charset="0"/>
                          <a:ea typeface="Cambria Math" panose="02040503050406030204" pitchFamily="18" charset="0"/>
                        </a:rPr>
                        <m:t>±2.201</m:t>
                      </m:r>
                      <m:f>
                        <m:fPr>
                          <m:ctrlPr>
                            <a:rPr lang="en-US" sz="1600" b="0" i="1" smtClean="0">
                              <a:latin typeface="Cambria Math"/>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3.93</m:t>
                          </m:r>
                        </m:num>
                        <m:den>
                          <m:rad>
                            <m:radPr>
                              <m:degHide m:val="on"/>
                              <m:ctrlPr>
                                <a:rPr lang="en-US" sz="1600" b="0" i="1" smtClean="0">
                                  <a:latin typeface="Cambria Math"/>
                                  <a:ea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12</m:t>
                              </m:r>
                            </m:e>
                          </m:rad>
                        </m:den>
                      </m:f>
                    </m:oMath>
                  </m:oMathPara>
                </a14:m>
                <a:endParaRPr lang="en-US" sz="1600" dirty="0">
                  <a:latin typeface="Segoe Print" panose="02000600000000000000" pitchFamily="2" charset="0"/>
                  <a:ea typeface="Cambria Math" panose="02040503050406030204" pitchFamily="18" charset="0"/>
                </a:endParaRPr>
              </a:p>
              <a:p>
                <a:pPr marL="457200">
                  <a:lnSpc>
                    <a:spcPct val="114000"/>
                  </a:lnSpc>
                  <a:tabLst>
                    <a:tab pos="342900" algn="l"/>
                  </a:tabLst>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=5.833</m:t>
                      </m:r>
                      <m:r>
                        <a:rPr lang="en-US" sz="1600" b="0" i="1" smtClean="0">
                          <a:latin typeface="Cambria Math" panose="02040503050406030204" pitchFamily="18" charset="0"/>
                          <a:ea typeface="Cambria Math" panose="02040503050406030204" pitchFamily="18" charset="0"/>
                        </a:rPr>
                        <m:t>±2.497</m:t>
                      </m:r>
                    </m:oMath>
                  </m:oMathPara>
                </a14:m>
                <a:endParaRPr lang="en-US" sz="1600" b="0" dirty="0">
                  <a:latin typeface="Segoe Print" panose="02000600000000000000" pitchFamily="2" charset="0"/>
                  <a:ea typeface="Cambria Math" panose="02040503050406030204" pitchFamily="18" charset="0"/>
                </a:endParaRPr>
              </a:p>
              <a:p>
                <a:pPr marL="457200">
                  <a:lnSpc>
                    <a:spcPct val="114000"/>
                  </a:lnSpc>
                  <a:tabLst>
                    <a:tab pos="342900" algn="l"/>
                  </a:tabLst>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=(3.336, 8.330)</m:t>
                      </m:r>
                    </m:oMath>
                  </m:oMathPara>
                </a14:m>
                <a:endParaRPr lang="en-US" sz="1600" dirty="0">
                  <a:latin typeface="Segoe Print" panose="02000600000000000000" pitchFamily="2" charset="0"/>
                </a:endParaRPr>
              </a:p>
              <a:p>
                <a:pPr marL="457200">
                  <a:lnSpc>
                    <a:spcPct val="114000"/>
                  </a:lnSpc>
                  <a:tabLst>
                    <a:tab pos="342900" algn="l"/>
                  </a:tabLst>
                </a:pPr>
                <a:endParaRPr lang="en-US" sz="1600" dirty="0">
                  <a:latin typeface="Segoe Print" panose="02000600000000000000" pitchFamily="2" charset="0"/>
                </a:endParaRPr>
              </a:p>
              <a:p>
                <a:pPr marL="1198563" indent="-1198563">
                  <a:lnSpc>
                    <a:spcPct val="114000"/>
                  </a:lnSpc>
                  <a:tabLst>
                    <a:tab pos="342900" algn="l"/>
                  </a:tabLst>
                </a:pPr>
                <a:r>
                  <a:rPr lang="en-US" sz="1600" dirty="0">
                    <a:latin typeface="Segoe Print" panose="02000600000000000000" pitchFamily="2" charset="0"/>
                  </a:rPr>
                  <a:t>	</a:t>
                </a:r>
              </a:p>
            </p:txBody>
          </p:sp>
        </mc:Choice>
        <mc:Fallback>
          <p:sp>
            <p:nvSpPr>
              <p:cNvPr id="14" name="Rectangle: Rounded Corners 13">
                <a:extLst>
                  <a:ext uri="{FF2B5EF4-FFF2-40B4-BE49-F238E27FC236}">
                    <a16:creationId xmlns:a16="http://schemas.microsoft.com/office/drawing/2014/main" xmlns:a14="http://schemas.microsoft.com/office/drawing/2010/main" xmlns="" id="{1AAAAA8C-60C7-4E33-84BA-131281C05608}"/>
                  </a:ext>
                </a:extLst>
              </p:cNvPr>
              <p:cNvSpPr>
                <a:spLocks noRot="1" noChangeAspect="1" noMove="1" noResize="1" noEditPoints="1" noAdjustHandles="1" noChangeArrowheads="1" noChangeShapeType="1" noTextEdit="1"/>
              </p:cNvSpPr>
              <p:nvPr/>
            </p:nvSpPr>
            <p:spPr>
              <a:xfrm>
                <a:off x="628650" y="4054414"/>
                <a:ext cx="7886699" cy="2251495"/>
              </a:xfrm>
              <a:prstGeom prst="roundRect">
                <a:avLst/>
              </a:prstGeom>
              <a:blipFill rotWithShape="1">
                <a:blip r:embed="rId4"/>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51273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92162"/>
          </a:xfrm>
        </p:spPr>
        <p:txBody>
          <a:bodyPr>
            <a:noAutofit/>
          </a:bodyPr>
          <a:lstStyle/>
          <a:p>
            <a:r>
              <a:rPr lang="en-US" sz="3600" b="1" dirty="0" smtClean="0"/>
              <a:t>Example 2</a:t>
            </a:r>
            <a:endParaRPr lang="en-US" sz="3600" b="1" i="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628650" y="1344927"/>
            <a:ext cx="7886700" cy="261610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The data from the random sample of identical </a:t>
            </a:r>
            <a:br>
              <a:rPr lang="en-US" dirty="0"/>
            </a:br>
            <a:r>
              <a:rPr lang="en-US" dirty="0"/>
              <a:t>twins are shown again in the following table. Construct and </a:t>
            </a:r>
            <a:br>
              <a:rPr lang="en-US" dirty="0"/>
            </a:br>
            <a:r>
              <a:rPr lang="en-US" dirty="0"/>
              <a:t>interpret a 95% confidence interval for the true mean </a:t>
            </a:r>
            <a:br>
              <a:rPr lang="en-US" dirty="0"/>
            </a:br>
            <a:r>
              <a:rPr lang="en-US" dirty="0"/>
              <a:t>difference in IQ scores among twins raised in high-income </a:t>
            </a:r>
            <a:br>
              <a:rPr lang="en-US" dirty="0"/>
            </a:br>
            <a:r>
              <a:rPr lang="en-US" dirty="0"/>
              <a:t>and low-income households. </a:t>
            </a:r>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a:p>
            <a:pPr marL="344488" indent="-344488">
              <a:tabLst>
                <a:tab pos="344488" algn="l"/>
              </a:tabLst>
            </a:pPr>
            <a:endParaRPr lang="en-US" dirty="0"/>
          </a:p>
        </p:txBody>
      </p:sp>
      <p:grpSp>
        <p:nvGrpSpPr>
          <p:cNvPr id="8" name="Group 7">
            <a:extLst>
              <a:ext uri="{FF2B5EF4-FFF2-40B4-BE49-F238E27FC236}">
                <a16:creationId xmlns:a16="http://schemas.microsoft.com/office/drawing/2014/main" xmlns="" id="{1876F4AA-08EF-45C5-8C4E-DB1AF4E3D049}"/>
              </a:ext>
            </a:extLst>
          </p:cNvPr>
          <p:cNvGrpSpPr/>
          <p:nvPr/>
        </p:nvGrpSpPr>
        <p:grpSpPr>
          <a:xfrm>
            <a:off x="6299504" y="1353842"/>
            <a:ext cx="2448543" cy="1901820"/>
            <a:chOff x="6282252" y="1396972"/>
            <a:chExt cx="2448543" cy="1901820"/>
          </a:xfrm>
        </p:grpSpPr>
        <p:pic>
          <p:nvPicPr>
            <p:cNvPr id="5" name="Picture 4">
              <a:extLst>
                <a:ext uri="{FF2B5EF4-FFF2-40B4-BE49-F238E27FC236}">
                  <a16:creationId xmlns:a16="http://schemas.microsoft.com/office/drawing/2014/main" xmlns="" id="{3375EF39-1E5D-44F7-9FB4-A9D2F46E8A9B}"/>
                </a:ext>
              </a:extLst>
            </p:cNvPr>
            <p:cNvPicPr>
              <a:picLocks noChangeAspect="1"/>
            </p:cNvPicPr>
            <p:nvPr/>
          </p:nvPicPr>
          <p:blipFill>
            <a:blip r:embed="rId2"/>
            <a:stretch>
              <a:fillRect/>
            </a:stretch>
          </p:blipFill>
          <p:spPr>
            <a:xfrm>
              <a:off x="6282252" y="1396972"/>
              <a:ext cx="2220964" cy="1820681"/>
            </a:xfrm>
            <a:prstGeom prst="rect">
              <a:avLst/>
            </a:prstGeom>
          </p:spPr>
        </p:pic>
        <p:sp>
          <p:nvSpPr>
            <p:cNvPr id="6" name="Rectangle 5">
              <a:extLst>
                <a:ext uri="{FF2B5EF4-FFF2-40B4-BE49-F238E27FC236}">
                  <a16:creationId xmlns:a16="http://schemas.microsoft.com/office/drawing/2014/main" xmlns="" id="{05212738-A1AF-4CEF-9B3D-A1F97499B186}"/>
                </a:ext>
              </a:extLst>
            </p:cNvPr>
            <p:cNvSpPr/>
            <p:nvPr/>
          </p:nvSpPr>
          <p:spPr>
            <a:xfrm rot="16200000">
              <a:off x="7976902" y="2544900"/>
              <a:ext cx="1292341" cy="215444"/>
            </a:xfrm>
            <a:prstGeom prst="rect">
              <a:avLst/>
            </a:prstGeom>
          </p:spPr>
          <p:txBody>
            <a:bodyPr wrap="none">
              <a:spAutoFit/>
            </a:bodyPr>
            <a:lstStyle/>
            <a:p>
              <a:r>
                <a:rPr lang="en-US" sz="800" dirty="0">
                  <a:latin typeface="HelveticaNeueLTStd-Cn"/>
                </a:rPr>
                <a:t>Jodi Cobb/Getty Images</a:t>
              </a:r>
              <a:endParaRPr lang="en-US" dirty="0"/>
            </a:p>
          </p:txBody>
        </p:sp>
      </p:grpSp>
      <p:pic>
        <p:nvPicPr>
          <p:cNvPr id="11" name="Picture 10">
            <a:extLst>
              <a:ext uri="{FF2B5EF4-FFF2-40B4-BE49-F238E27FC236}">
                <a16:creationId xmlns:a16="http://schemas.microsoft.com/office/drawing/2014/main" xmlns="" id="{0AF1A66F-A670-41D2-848F-9235F79140D2}"/>
              </a:ext>
            </a:extLst>
          </p:cNvPr>
          <p:cNvPicPr>
            <a:picLocks noChangeAspect="1"/>
          </p:cNvPicPr>
          <p:nvPr/>
        </p:nvPicPr>
        <p:blipFill>
          <a:blip r:embed="rId3"/>
          <a:stretch>
            <a:fillRect/>
          </a:stretch>
        </p:blipFill>
        <p:spPr>
          <a:xfrm>
            <a:off x="714947" y="2886498"/>
            <a:ext cx="5498260" cy="900498"/>
          </a:xfrm>
          <a:prstGeom prst="rect">
            <a:avLst/>
          </a:prstGeom>
        </p:spPr>
      </p:pic>
      <p:sp>
        <p:nvSpPr>
          <p:cNvPr id="14" name="Rectangle: Rounded Corners 13">
            <a:extLst>
              <a:ext uri="{FF2B5EF4-FFF2-40B4-BE49-F238E27FC236}">
                <a16:creationId xmlns:a16="http://schemas.microsoft.com/office/drawing/2014/main" xmlns="" id="{1AAAAA8C-60C7-4E33-84BA-131281C05608}"/>
              </a:ext>
            </a:extLst>
          </p:cNvPr>
          <p:cNvSpPr/>
          <p:nvPr/>
        </p:nvSpPr>
        <p:spPr>
          <a:xfrm>
            <a:off x="628650" y="4054414"/>
            <a:ext cx="7886699" cy="225149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tabLst>
                <a:tab pos="342900" algn="l"/>
              </a:tabLst>
            </a:pPr>
            <a:r>
              <a:rPr lang="en-US" sz="1600" b="1" dirty="0" smtClean="0">
                <a:solidFill>
                  <a:srgbClr val="FF0000"/>
                </a:solidFill>
                <a:latin typeface="Segoe Print" panose="02000600000000000000" pitchFamily="2" charset="0"/>
              </a:rPr>
              <a:t>INTERPRETATION:</a:t>
            </a:r>
            <a:endParaRPr lang="en-US" sz="1600" b="1" dirty="0">
              <a:solidFill>
                <a:srgbClr val="FF0000"/>
              </a:solidFill>
              <a:latin typeface="Segoe Print" panose="02000600000000000000" pitchFamily="2" charset="0"/>
            </a:endParaRPr>
          </a:p>
          <a:p>
            <a:pPr>
              <a:lnSpc>
                <a:spcPct val="114000"/>
              </a:lnSpc>
              <a:tabLst>
                <a:tab pos="342900" algn="l"/>
              </a:tabLst>
            </a:pPr>
            <a:r>
              <a:rPr lang="en-US" sz="1600" dirty="0">
                <a:latin typeface="Segoe Print" panose="02000600000000000000" pitchFamily="2" charset="0"/>
              </a:rPr>
              <a:t>We are </a:t>
            </a:r>
            <a:r>
              <a:rPr lang="en-US" sz="1600" dirty="0">
                <a:solidFill>
                  <a:srgbClr val="800080"/>
                </a:solidFill>
                <a:latin typeface="Segoe Print" panose="02000600000000000000" pitchFamily="2" charset="0"/>
              </a:rPr>
              <a:t>95% confident </a:t>
            </a:r>
            <a:r>
              <a:rPr lang="en-US" sz="1600" dirty="0">
                <a:latin typeface="Segoe Print" panose="02000600000000000000" pitchFamily="2" charset="0"/>
              </a:rPr>
              <a:t>that the </a:t>
            </a:r>
            <a:r>
              <a:rPr lang="en-US" sz="1600" dirty="0">
                <a:solidFill>
                  <a:srgbClr val="663300"/>
                </a:solidFill>
                <a:latin typeface="Segoe Print" panose="02000600000000000000" pitchFamily="2" charset="0"/>
              </a:rPr>
              <a:t>interval from 3.336 to 8.330 captures the true mean difference</a:t>
            </a:r>
            <a:r>
              <a:rPr lang="en-US" sz="1600" dirty="0">
                <a:latin typeface="Segoe Print" panose="02000600000000000000" pitchFamily="2" charset="0"/>
              </a:rPr>
              <a:t> </a:t>
            </a:r>
            <a:r>
              <a:rPr lang="en-US" sz="1600" dirty="0">
                <a:solidFill>
                  <a:srgbClr val="003300"/>
                </a:solidFill>
                <a:latin typeface="Segoe Print" panose="02000600000000000000" pitchFamily="2" charset="0"/>
              </a:rPr>
              <a:t>(High income – Low income) in IQ scores among pairs of identical twins raised in separate households</a:t>
            </a:r>
            <a:r>
              <a:rPr lang="en-US" sz="1600" dirty="0">
                <a:latin typeface="Segoe Print" panose="02000600000000000000" pitchFamily="2" charset="0"/>
              </a:rPr>
              <a:t>.	</a:t>
            </a:r>
          </a:p>
        </p:txBody>
      </p:sp>
    </p:spTree>
    <p:extLst>
      <p:ext uri="{BB962C8B-B14F-4D97-AF65-F5344CB8AC3E}">
        <p14:creationId xmlns:p14="http://schemas.microsoft.com/office/powerpoint/2010/main" val="148847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92162"/>
          </a:xfrm>
        </p:spPr>
        <p:txBody>
          <a:bodyPr>
            <a:noAutofit/>
          </a:bodyPr>
          <a:lstStyle/>
          <a:p>
            <a:r>
              <a:rPr lang="en-US" sz="3600" b="1" dirty="0"/>
              <a:t>Significance Tests for </a:t>
            </a:r>
            <a:r>
              <a:rPr lang="en-US" sz="3600" b="1" i="1" dirty="0"/>
              <a:t>µ</a:t>
            </a:r>
            <a:r>
              <a:rPr lang="en-US" sz="3600" b="1" i="1" baseline="-25000" dirty="0"/>
              <a:t>diff</a:t>
            </a:r>
            <a:endParaRPr lang="en-US" sz="3600" b="1" i="1" dirty="0"/>
          </a:p>
        </p:txBody>
      </p:sp>
      <p:sp>
        <p:nvSpPr>
          <p:cNvPr id="8" name="Rectangle 7">
            <a:extLst>
              <a:ext uri="{FF2B5EF4-FFF2-40B4-BE49-F238E27FC236}">
                <a16:creationId xmlns:a16="http://schemas.microsoft.com/office/drawing/2014/main" xmlns="" id="{24622A9D-AE5C-454A-A833-1DEDD35ECC96}"/>
              </a:ext>
            </a:extLst>
          </p:cNvPr>
          <p:cNvSpPr/>
          <p:nvPr/>
        </p:nvSpPr>
        <p:spPr>
          <a:xfrm>
            <a:off x="7149722" y="1384432"/>
            <a:ext cx="1513684" cy="400110"/>
          </a:xfrm>
          <a:prstGeom prst="rect">
            <a:avLst/>
          </a:prstGeom>
          <a:solidFill>
            <a:schemeClr val="accent4">
              <a:lumMod val="20000"/>
              <a:lumOff val="80000"/>
            </a:schemeClr>
          </a:solidFill>
        </p:spPr>
        <p:txBody>
          <a:bodyPr wrap="none">
            <a:spAutoFit/>
          </a:bodyPr>
          <a:lstStyle/>
          <a:p>
            <a:r>
              <a:rPr lang="en-US" sz="2000" b="1" i="1" dirty="0">
                <a:solidFill>
                  <a:srgbClr val="FF0000"/>
                </a:solidFill>
              </a:rPr>
              <a:t>H</a:t>
            </a:r>
            <a:r>
              <a:rPr lang="en-US" sz="2000" b="1" baseline="-25000" dirty="0">
                <a:solidFill>
                  <a:srgbClr val="FF0000"/>
                </a:solidFill>
              </a:rPr>
              <a:t>0</a:t>
            </a:r>
            <a:r>
              <a:rPr lang="en-US" sz="2000" b="1" dirty="0">
                <a:solidFill>
                  <a:srgbClr val="FF0000"/>
                </a:solidFill>
              </a:rPr>
              <a:t>: </a:t>
            </a:r>
            <a:r>
              <a:rPr lang="en-US" sz="2000" b="1" i="1" dirty="0">
                <a:solidFill>
                  <a:srgbClr val="FF0000"/>
                </a:solidFill>
              </a:rPr>
              <a:t>µ</a:t>
            </a:r>
            <a:r>
              <a:rPr lang="en-US" sz="2000" b="1" i="1" baseline="-25000" dirty="0">
                <a:solidFill>
                  <a:srgbClr val="FF0000"/>
                </a:solidFill>
              </a:rPr>
              <a:t>diff</a:t>
            </a:r>
            <a:r>
              <a:rPr lang="en-US" sz="2000" b="1" dirty="0">
                <a:solidFill>
                  <a:srgbClr val="FF0000"/>
                </a:solidFill>
              </a:rPr>
              <a:t> </a:t>
            </a:r>
            <a:r>
              <a:rPr lang="en-US" sz="2000" b="1" baseline="-25000" dirty="0">
                <a:solidFill>
                  <a:srgbClr val="FF0000"/>
                </a:solidFill>
              </a:rPr>
              <a:t> </a:t>
            </a:r>
            <a:r>
              <a:rPr lang="en-US" sz="2000" b="1" dirty="0">
                <a:solidFill>
                  <a:srgbClr val="FF0000"/>
                </a:solidFill>
              </a:rPr>
              <a:t>= 0</a:t>
            </a:r>
          </a:p>
        </p:txBody>
      </p:sp>
      <p:grpSp>
        <p:nvGrpSpPr>
          <p:cNvPr id="15" name="Group 14">
            <a:extLst>
              <a:ext uri="{FF2B5EF4-FFF2-40B4-BE49-F238E27FC236}">
                <a16:creationId xmlns:a16="http://schemas.microsoft.com/office/drawing/2014/main" xmlns="" id="{47127158-8292-4D66-81B6-A45A86B0E9C0}"/>
              </a:ext>
            </a:extLst>
          </p:cNvPr>
          <p:cNvGrpSpPr/>
          <p:nvPr/>
        </p:nvGrpSpPr>
        <p:grpSpPr>
          <a:xfrm>
            <a:off x="628651" y="2248808"/>
            <a:ext cx="7886699" cy="4151992"/>
            <a:chOff x="843992" y="3364190"/>
            <a:chExt cx="7142671" cy="5049704"/>
          </a:xfrm>
        </p:grpSpPr>
        <p:sp>
          <p:nvSpPr>
            <p:cNvPr id="16" name="TextBox 15">
              <a:extLst>
                <a:ext uri="{FF2B5EF4-FFF2-40B4-BE49-F238E27FC236}">
                  <a16:creationId xmlns:a16="http://schemas.microsoft.com/office/drawing/2014/main" xmlns="" id="{AA578FA5-B5E1-4ED2-B232-101E1796EF50}"/>
                </a:ext>
              </a:extLst>
            </p:cNvPr>
            <p:cNvSpPr txBox="1"/>
            <p:nvPr/>
          </p:nvSpPr>
          <p:spPr>
            <a:xfrm>
              <a:off x="843992" y="3364190"/>
              <a:ext cx="7142671" cy="869272"/>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b="1" dirty="0"/>
                <a:t>Conditions for Performing a Significance Test</a:t>
              </a:r>
              <a:br>
                <a:rPr lang="en-US" sz="2400" b="1" dirty="0"/>
              </a:br>
              <a:r>
                <a:rPr lang="en-US" sz="2400" b="1" dirty="0"/>
                <a:t>About a Mean Difference</a:t>
              </a:r>
            </a:p>
          </p:txBody>
        </p:sp>
        <p:sp>
          <p:nvSpPr>
            <p:cNvPr id="17" name="TextBox 16">
              <a:extLst>
                <a:ext uri="{FF2B5EF4-FFF2-40B4-BE49-F238E27FC236}">
                  <a16:creationId xmlns:a16="http://schemas.microsoft.com/office/drawing/2014/main" xmlns="" id="{36A20368-E53E-4307-A85D-0A3046E2BD60}"/>
                </a:ext>
              </a:extLst>
            </p:cNvPr>
            <p:cNvSpPr txBox="1"/>
            <p:nvPr/>
          </p:nvSpPr>
          <p:spPr>
            <a:xfrm>
              <a:off x="843992" y="4233461"/>
              <a:ext cx="7142671" cy="4180433"/>
            </a:xfrm>
            <a:prstGeom prst="rect">
              <a:avLst/>
            </a:prstGeom>
            <a:noFill/>
            <a:ln>
              <a:solidFill>
                <a:schemeClr val="tx1"/>
              </a:solidFill>
            </a:ln>
          </p:spPr>
          <p:txBody>
            <a:bodyPr wrap="square" rtlCol="0">
              <a:noAutofit/>
            </a:bodyPr>
            <a:lstStyle/>
            <a:p>
              <a:r>
                <a:rPr lang="en-US" sz="2000" b="1" dirty="0">
                  <a:solidFill>
                    <a:srgbClr val="FFFF00"/>
                  </a:solidFill>
                </a:rPr>
                <a:t>• Random: </a:t>
              </a:r>
              <a:r>
                <a:rPr lang="en-US" sz="2000" b="1" dirty="0"/>
                <a:t>Random: Paired data come from a random sample from the population of interest or from a randomized experiment.</a:t>
              </a:r>
            </a:p>
            <a:p>
              <a:r>
                <a:rPr lang="en-US" sz="2000" b="1" dirty="0">
                  <a:solidFill>
                    <a:srgbClr val="FFFF00"/>
                  </a:solidFill>
                </a:rPr>
                <a:t>◦ 10%: </a:t>
              </a:r>
              <a:r>
                <a:rPr lang="en-US" sz="2000" b="1" dirty="0"/>
                <a:t>When sampling without replacement, </a:t>
              </a:r>
              <a:r>
                <a:rPr lang="en-US" sz="2000" b="1" i="1" dirty="0" err="1"/>
                <a:t>n</a:t>
              </a:r>
              <a:r>
                <a:rPr lang="en-US" sz="2000" b="1" baseline="-25000" dirty="0" err="1"/>
                <a:t>diff</a:t>
              </a:r>
              <a:r>
                <a:rPr lang="en-US" sz="2000" b="1" dirty="0"/>
                <a:t> &lt; 0.10</a:t>
              </a:r>
              <a:r>
                <a:rPr lang="en-US" sz="2000" b="1" i="1" dirty="0"/>
                <a:t>N</a:t>
              </a:r>
              <a:r>
                <a:rPr lang="en-US" sz="2000" b="1" baseline="-25000" dirty="0"/>
                <a:t>diff</a:t>
              </a:r>
              <a:r>
                <a:rPr lang="en-US" sz="2000" b="1" dirty="0"/>
                <a:t>.</a:t>
              </a:r>
            </a:p>
            <a:p>
              <a:r>
                <a:rPr lang="en-US" sz="2000" b="1" dirty="0">
                  <a:solidFill>
                    <a:srgbClr val="FFFF00"/>
                  </a:solidFill>
                </a:rPr>
                <a:t>• Normal/Large Sample</a:t>
              </a:r>
              <a:r>
                <a:rPr lang="en-US" sz="2000" b="1" dirty="0"/>
                <a:t>: The population distribution of differences (</a:t>
              </a:r>
              <a:r>
                <a:rPr lang="en-US" sz="2000" b="1" dirty="0" smtClean="0"/>
                <a:t>or the </a:t>
              </a:r>
              <a:r>
                <a:rPr lang="en-US" sz="2000" b="1" dirty="0"/>
                <a:t>true distribution of differences in response to the treatments) </a:t>
              </a:r>
              <a:r>
                <a:rPr lang="en-US" sz="2000" b="1" dirty="0" smtClean="0"/>
                <a:t>is Normal </a:t>
              </a:r>
              <a:r>
                <a:rPr lang="en-US" sz="2000" b="1" dirty="0"/>
                <a:t>or the number of differences in the sample is large (</a:t>
              </a:r>
              <a:r>
                <a:rPr lang="en-US" sz="2000" b="1" i="1" dirty="0" err="1"/>
                <a:t>n</a:t>
              </a:r>
              <a:r>
                <a:rPr lang="en-US" sz="2000" b="1" baseline="-25000" dirty="0" err="1"/>
                <a:t>diff</a:t>
              </a:r>
              <a:r>
                <a:rPr lang="en-US" sz="2000" b="1" dirty="0"/>
                <a:t> ≥ 30</a:t>
              </a:r>
              <a:r>
                <a:rPr lang="en-US" sz="2000" b="1" dirty="0" smtClean="0"/>
                <a:t>).  If </a:t>
              </a:r>
              <a:r>
                <a:rPr lang="en-US" sz="2000" b="1" dirty="0"/>
                <a:t>the population (true) distribution of differences has unknown </a:t>
              </a:r>
              <a:r>
                <a:rPr lang="en-US" sz="2000" b="1" dirty="0" smtClean="0"/>
                <a:t>shape and </a:t>
              </a:r>
              <a:r>
                <a:rPr lang="en-US" sz="2000" b="1" dirty="0"/>
                <a:t>the number of differences in the sample is less than 30, a graph </a:t>
              </a:r>
              <a:r>
                <a:rPr lang="en-US" sz="2000" b="1" dirty="0" smtClean="0"/>
                <a:t>of the </a:t>
              </a:r>
              <a:r>
                <a:rPr lang="en-US" sz="2000" b="1" dirty="0"/>
                <a:t>sample differences shows no strong skewness or outliers.</a:t>
              </a:r>
              <a:endParaRPr lang="en-US" sz="2400" b="1" dirty="0"/>
            </a:p>
          </p:txBody>
        </p:sp>
      </p:grpSp>
      <p:sp>
        <p:nvSpPr>
          <p:cNvPr id="11" name="Rectangle 10">
            <a:extLst>
              <a:ext uri="{FF2B5EF4-FFF2-40B4-BE49-F238E27FC236}">
                <a16:creationId xmlns:a16="http://schemas.microsoft.com/office/drawing/2014/main" xmlns="" id="{DFA13A69-2669-4048-AE02-EEA407B8840F}"/>
              </a:ext>
            </a:extLst>
          </p:cNvPr>
          <p:cNvSpPr/>
          <p:nvPr/>
        </p:nvSpPr>
        <p:spPr>
          <a:xfrm>
            <a:off x="658964" y="1405054"/>
            <a:ext cx="3913036" cy="400110"/>
          </a:xfrm>
          <a:prstGeom prst="rect">
            <a:avLst/>
          </a:prstGeom>
          <a:ln>
            <a:solidFill>
              <a:schemeClr val="tx1"/>
            </a:solidFill>
          </a:ln>
        </p:spPr>
        <p:txBody>
          <a:bodyPr wrap="square">
            <a:spAutoFit/>
          </a:bodyPr>
          <a:lstStyle/>
          <a:p>
            <a:r>
              <a:rPr lang="en-US" sz="2000" b="1" i="1" dirty="0"/>
              <a:t>H</a:t>
            </a:r>
            <a:r>
              <a:rPr lang="en-US" sz="2000" b="1" baseline="-25000" dirty="0"/>
              <a:t>0</a:t>
            </a:r>
            <a:r>
              <a:rPr lang="en-US" sz="2000" b="1" dirty="0"/>
              <a:t>: </a:t>
            </a:r>
            <a:r>
              <a:rPr lang="en-US" sz="2000" b="1" i="1" dirty="0"/>
              <a:t>µ</a:t>
            </a:r>
            <a:r>
              <a:rPr lang="en-US" sz="2000" b="1" i="1" baseline="-25000" dirty="0"/>
              <a:t>diff</a:t>
            </a:r>
            <a:r>
              <a:rPr lang="en-US" sz="2000" b="1" dirty="0"/>
              <a:t> = hypothesized value</a:t>
            </a:r>
          </a:p>
        </p:txBody>
      </p:sp>
    </p:spTree>
    <p:extLst>
      <p:ext uri="{BB962C8B-B14F-4D97-AF65-F5344CB8AC3E}">
        <p14:creationId xmlns:p14="http://schemas.microsoft.com/office/powerpoint/2010/main" val="2280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8683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a:t>Significance Tests for µdiff</a:t>
            </a:r>
          </a:p>
        </p:txBody>
      </p:sp>
      <p:grpSp>
        <p:nvGrpSpPr>
          <p:cNvPr id="9" name="Group 8">
            <a:extLst>
              <a:ext uri="{FF2B5EF4-FFF2-40B4-BE49-F238E27FC236}">
                <a16:creationId xmlns:a16="http://schemas.microsoft.com/office/drawing/2014/main" xmlns="" id="{54DC1CB8-5EEC-46A4-AFD9-EAB39D013FAF}"/>
              </a:ext>
            </a:extLst>
          </p:cNvPr>
          <p:cNvGrpSpPr/>
          <p:nvPr/>
        </p:nvGrpSpPr>
        <p:grpSpPr>
          <a:xfrm>
            <a:off x="381000" y="1671227"/>
            <a:ext cx="8381999" cy="3586573"/>
            <a:chOff x="843992" y="3364189"/>
            <a:chExt cx="7142671" cy="4362035"/>
          </a:xfrm>
        </p:grpSpPr>
        <p:sp>
          <p:nvSpPr>
            <p:cNvPr id="10" name="TextBox 9">
              <a:extLst>
                <a:ext uri="{FF2B5EF4-FFF2-40B4-BE49-F238E27FC236}">
                  <a16:creationId xmlns:a16="http://schemas.microsoft.com/office/drawing/2014/main" xmlns="" id="{B0640ADF-3D6B-47DE-80E1-D1F28F65497C}"/>
                </a:ext>
              </a:extLst>
            </p:cNvPr>
            <p:cNvSpPr txBox="1"/>
            <p:nvPr/>
          </p:nvSpPr>
          <p:spPr>
            <a:xfrm>
              <a:off x="843992" y="3364189"/>
              <a:ext cx="7142671" cy="869272"/>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b="1" dirty="0"/>
                <a:t>One-Sample </a:t>
              </a:r>
              <a:r>
                <a:rPr lang="en-US" sz="2400" b="1" i="1" dirty="0"/>
                <a:t>t</a:t>
              </a:r>
              <a:r>
                <a:rPr lang="en-US" sz="2400" b="1" dirty="0"/>
                <a:t> Test for a Mean Difference</a:t>
              </a:r>
              <a:br>
                <a:rPr lang="en-US" sz="2400" b="1" dirty="0"/>
              </a:br>
              <a:r>
                <a:rPr lang="en-US" sz="2400" b="1" dirty="0"/>
                <a:t>(Paired </a:t>
              </a:r>
              <a:r>
                <a:rPr lang="en-US" sz="2400" b="1" i="1" dirty="0"/>
                <a:t>t </a:t>
              </a:r>
              <a:r>
                <a:rPr lang="en-US" sz="2400" b="1" dirty="0"/>
                <a:t>Test for a Mean Difference)</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xmlns="" id="{4CCB5D2C-AECB-4AC9-AAA2-6E5F11C175B5}"/>
                    </a:ext>
                  </a:extLst>
                </p:cNvPr>
                <p:cNvSpPr txBox="1"/>
                <p:nvPr/>
              </p:nvSpPr>
              <p:spPr>
                <a:xfrm>
                  <a:off x="843992" y="4233461"/>
                  <a:ext cx="7142671" cy="3492763"/>
                </a:xfrm>
                <a:prstGeom prst="rect">
                  <a:avLst/>
                </a:prstGeom>
                <a:noFill/>
                <a:ln>
                  <a:solidFill>
                    <a:schemeClr val="tx1"/>
                  </a:solidFill>
                </a:ln>
              </p:spPr>
              <p:txBody>
                <a:bodyPr wrap="square" rtlCol="0">
                  <a:noAutofit/>
                </a:bodyPr>
                <a:lstStyle/>
                <a:p>
                  <a:r>
                    <a:rPr lang="en-US" sz="2000" b="1" dirty="0"/>
                    <a:t>Suppose the conditions are met. To test the hypothesis </a:t>
                  </a:r>
                  <a:r>
                    <a:rPr lang="en-US" sz="2000" b="1" i="1" dirty="0"/>
                    <a:t>H</a:t>
                  </a:r>
                  <a:r>
                    <a:rPr lang="en-US" sz="2000" b="1" baseline="-25000" dirty="0"/>
                    <a:t>0</a:t>
                  </a:r>
                  <a:r>
                    <a:rPr lang="en-US" sz="2000" b="1" dirty="0"/>
                    <a:t>: </a:t>
                  </a:r>
                  <a:r>
                    <a:rPr lang="en-US" sz="2000" b="1" i="1" dirty="0"/>
                    <a:t>µ</a:t>
                  </a:r>
                  <a:r>
                    <a:rPr lang="en-US" sz="2000" b="1" i="1" baseline="-25000" dirty="0"/>
                    <a:t>diff</a:t>
                  </a:r>
                  <a:r>
                    <a:rPr lang="en-US" sz="2000" b="1" dirty="0"/>
                    <a:t> = 0,</a:t>
                  </a:r>
                </a:p>
                <a:p>
                  <a:r>
                    <a:rPr lang="en-US" sz="2000" b="1" dirty="0"/>
                    <a:t>compute the standardized test statistic, </a:t>
                  </a:r>
                  <a:endParaRPr lang="en-US" sz="20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𝒕</m:t>
                        </m:r>
                        <m:r>
                          <a:rPr lang="en-US" sz="2000" b="1" i="1" smtClean="0">
                            <a:latin typeface="Cambria Math" panose="02040503050406030204" pitchFamily="18" charset="0"/>
                          </a:rPr>
                          <m:t>=</m:t>
                        </m:r>
                        <m:f>
                          <m:fPr>
                            <m:ctrlPr>
                              <a:rPr lang="en-US" sz="2000" b="1" i="1" smtClean="0">
                                <a:latin typeface="Cambria Math"/>
                              </a:rPr>
                            </m:ctrlPr>
                          </m:fPr>
                          <m:num>
                            <m:sSub>
                              <m:sSubPr>
                                <m:ctrlPr>
                                  <a:rPr lang="en-US" sz="2000" b="1" i="1" dirty="0">
                                    <a:latin typeface="Cambria Math"/>
                                  </a:rPr>
                                </m:ctrlPr>
                              </m:sSubPr>
                              <m:e>
                                <m:acc>
                                  <m:accPr>
                                    <m:chr m:val="̅"/>
                                    <m:ctrlPr>
                                      <a:rPr lang="en-US" sz="2000" b="1" i="1" dirty="0">
                                        <a:latin typeface="Cambria Math"/>
                                      </a:rPr>
                                    </m:ctrlPr>
                                  </m:accPr>
                                  <m:e>
                                    <m:r>
                                      <a:rPr lang="en-US" sz="2000" b="1" i="1" dirty="0">
                                        <a:latin typeface="Cambria Math" panose="02040503050406030204" pitchFamily="18" charset="0"/>
                                      </a:rPr>
                                      <m:t>𝒙</m:t>
                                    </m:r>
                                  </m:e>
                                </m:acc>
                              </m:e>
                              <m:sub>
                                <m:r>
                                  <a:rPr lang="en-US" sz="2000" b="1" i="1" dirty="0" smtClean="0">
                                    <a:latin typeface="Cambria Math" panose="02040503050406030204" pitchFamily="18" charset="0"/>
                                  </a:rPr>
                                  <m:t>𝒅𝒊𝒇𝒇</m:t>
                                </m:r>
                              </m:sub>
                            </m:sSub>
                            <m:r>
                              <a:rPr lang="en-US" sz="2000" b="1" i="1">
                                <a:latin typeface="Cambria Math" panose="02040503050406030204" pitchFamily="18" charset="0"/>
                              </a:rPr>
                              <m:t>−</m:t>
                            </m:r>
                            <m:r>
                              <a:rPr lang="en-US" sz="2000" b="1" i="1">
                                <a:latin typeface="Cambria Math" panose="02040503050406030204" pitchFamily="18" charset="0"/>
                              </a:rPr>
                              <m:t>𝟎</m:t>
                            </m:r>
                          </m:num>
                          <m:den>
                            <m:f>
                              <m:fPr>
                                <m:ctrlPr>
                                  <a:rPr lang="en-US" sz="2000" b="1" i="1" smtClean="0">
                                    <a:latin typeface="Cambria Math"/>
                                  </a:rPr>
                                </m:ctrlPr>
                              </m:fPr>
                              <m:num>
                                <m:sSub>
                                  <m:sSubPr>
                                    <m:ctrlPr>
                                      <a:rPr lang="en-US" sz="2000" b="1" i="1" smtClean="0">
                                        <a:latin typeface="Cambria Math"/>
                                      </a:rPr>
                                    </m:ctrlPr>
                                  </m:sSubPr>
                                  <m:e>
                                    <m:r>
                                      <a:rPr lang="en-US" sz="2000" b="1" i="1" smtClean="0">
                                        <a:latin typeface="Cambria Math" panose="02040503050406030204" pitchFamily="18" charset="0"/>
                                      </a:rPr>
                                      <m:t>𝒔</m:t>
                                    </m:r>
                                  </m:e>
                                  <m:sub>
                                    <m:r>
                                      <a:rPr lang="en-US" sz="2000" b="1" i="1" smtClean="0">
                                        <a:latin typeface="Cambria Math" panose="02040503050406030204" pitchFamily="18" charset="0"/>
                                      </a:rPr>
                                      <m:t>𝒅𝒊𝒇𝒇</m:t>
                                    </m:r>
                                  </m:sub>
                                </m:sSub>
                              </m:num>
                              <m:den>
                                <m:rad>
                                  <m:radPr>
                                    <m:degHide m:val="on"/>
                                    <m:ctrlPr>
                                      <a:rPr lang="en-US" sz="2000" b="1" i="1" smtClean="0">
                                        <a:latin typeface="Cambria Math"/>
                                      </a:rPr>
                                    </m:ctrlPr>
                                  </m:radPr>
                                  <m:deg/>
                                  <m:e>
                                    <m:sSub>
                                      <m:sSubPr>
                                        <m:ctrlPr>
                                          <a:rPr lang="en-US" sz="2000" b="1" i="1">
                                            <a:latin typeface="Cambria Math"/>
                                          </a:rPr>
                                        </m:ctrlPr>
                                      </m:sSubPr>
                                      <m:e>
                                        <m:r>
                                          <a:rPr lang="en-US" sz="2000" b="1" i="1" smtClean="0">
                                            <a:latin typeface="Cambria Math" panose="02040503050406030204" pitchFamily="18" charset="0"/>
                                          </a:rPr>
                                          <m:t>𝒏</m:t>
                                        </m:r>
                                      </m:e>
                                      <m:sub>
                                        <m:r>
                                          <a:rPr lang="en-US" sz="2000" b="1" i="1">
                                            <a:latin typeface="Cambria Math" panose="02040503050406030204" pitchFamily="18" charset="0"/>
                                          </a:rPr>
                                          <m:t>𝒅𝒊𝒇𝒇</m:t>
                                        </m:r>
                                      </m:sub>
                                    </m:sSub>
                                  </m:e>
                                </m:rad>
                              </m:den>
                            </m:f>
                          </m:den>
                        </m:f>
                      </m:oMath>
                    </m:oMathPara>
                  </a14:m>
                  <a:endParaRPr lang="en-US" sz="2000" b="1" dirty="0"/>
                </a:p>
                <a:p>
                  <a:r>
                    <a:rPr lang="en-US" sz="2000" b="1" dirty="0"/>
                    <a:t>Find the </a:t>
                  </a:r>
                  <a:r>
                    <a:rPr lang="en-US" sz="2000" b="1" i="1" dirty="0"/>
                    <a:t>P</a:t>
                  </a:r>
                  <a:r>
                    <a:rPr lang="en-US" sz="2000" b="1" dirty="0"/>
                    <a:t>-value by calculating the probability of getting a t statistic this large or larger in the direction specified by the alternative hypothesis </a:t>
                  </a:r>
                  <a:r>
                    <a:rPr lang="en-US" sz="2000" b="1" i="1" dirty="0"/>
                    <a:t>H</a:t>
                  </a:r>
                  <a:r>
                    <a:rPr lang="en-US" sz="2000" b="1" baseline="-25000" dirty="0"/>
                    <a:t>a</a:t>
                  </a:r>
                  <a:r>
                    <a:rPr lang="en-US" sz="2000" b="1" dirty="0"/>
                    <a:t>. Use the </a:t>
                  </a:r>
                  <a:r>
                    <a:rPr lang="en-US" sz="2000" b="1" i="1" dirty="0"/>
                    <a:t>t </a:t>
                  </a:r>
                  <a:r>
                    <a:rPr lang="en-US" sz="2000" b="1" dirty="0"/>
                    <a:t>distribution with </a:t>
                  </a:r>
                  <a:r>
                    <a:rPr lang="en-US" sz="2000" b="1" i="1" dirty="0" err="1"/>
                    <a:t>n</a:t>
                  </a:r>
                  <a:r>
                    <a:rPr lang="en-US" sz="2000" b="1" baseline="-25000" dirty="0" err="1"/>
                    <a:t>diff</a:t>
                  </a:r>
                  <a:r>
                    <a:rPr lang="en-US" sz="2000" b="1" dirty="0"/>
                    <a:t> – 1 degrees of freedom.</a:t>
                  </a:r>
                  <a:endParaRPr lang="en-US" sz="2400" b="1" dirty="0"/>
                </a:p>
              </p:txBody>
            </p:sp>
          </mc:Choice>
          <mc:Fallback>
            <p:sp>
              <p:nvSpPr>
                <p:cNvPr id="11" name="TextBox 10">
                  <a:extLst>
                    <a:ext uri="{FF2B5EF4-FFF2-40B4-BE49-F238E27FC236}">
                      <a16:creationId xmlns:a16="http://schemas.microsoft.com/office/drawing/2014/main" xmlns:a14="http://schemas.microsoft.com/office/drawing/2010/main" xmlns="" id="{4CCB5D2C-AECB-4AC9-AAA2-6E5F11C175B5}"/>
                    </a:ext>
                  </a:extLst>
                </p:cNvPr>
                <p:cNvSpPr txBox="1">
                  <a:spLocks noRot="1" noChangeAspect="1" noMove="1" noResize="1" noEditPoints="1" noAdjustHandles="1" noChangeArrowheads="1" noChangeShapeType="1" noTextEdit="1"/>
                </p:cNvSpPr>
                <p:nvPr/>
              </p:nvSpPr>
              <p:spPr>
                <a:xfrm>
                  <a:off x="843992" y="4233461"/>
                  <a:ext cx="7142671" cy="3492763"/>
                </a:xfrm>
                <a:prstGeom prst="rect">
                  <a:avLst/>
                </a:prstGeom>
                <a:blipFill rotWithShape="1">
                  <a:blip r:embed="rId2"/>
                  <a:stretch>
                    <a:fillRect l="-727" t="-633" r="-1090" b="-4430"/>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21786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92162"/>
          </a:xfrm>
        </p:spPr>
        <p:txBody>
          <a:bodyPr>
            <a:noAutofit/>
          </a:bodyPr>
          <a:lstStyle/>
          <a:p>
            <a:r>
              <a:rPr lang="en-US" sz="3600" b="1" dirty="0" smtClean="0"/>
              <a:t>Example 3</a:t>
            </a:r>
            <a:endParaRPr lang="en-US" sz="3600" b="1" i="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628650" y="1344927"/>
            <a:ext cx="7886700" cy="51398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Researchers designed an experiment to study the </a:t>
            </a:r>
            <a:br>
              <a:rPr lang="en-US" sz="2000" dirty="0"/>
            </a:br>
            <a:r>
              <a:rPr lang="en-US" sz="2000" dirty="0"/>
              <a:t>effects of caffeine withdrawal. They recruited 11 volunteers </a:t>
            </a:r>
            <a:br>
              <a:rPr lang="en-US" sz="2000" dirty="0"/>
            </a:br>
            <a:r>
              <a:rPr lang="en-US" sz="2000" dirty="0"/>
              <a:t>who were diagnosed as being caffeine dependent to serve </a:t>
            </a:r>
            <a:br>
              <a:rPr lang="en-US" sz="2000" dirty="0"/>
            </a:br>
            <a:r>
              <a:rPr lang="en-US" sz="2000" dirty="0"/>
              <a:t>as subjects. Each subject was barred from coffee, colas, and</a:t>
            </a:r>
          </a:p>
          <a:p>
            <a:r>
              <a:rPr lang="en-US" sz="2000" dirty="0"/>
              <a:t>other substances with caffeine for the duration of the </a:t>
            </a:r>
            <a:br>
              <a:rPr lang="en-US" sz="2000" dirty="0"/>
            </a:br>
            <a:r>
              <a:rPr lang="en-US" sz="2000" dirty="0"/>
              <a:t>experiment. During one 2-day period, subjects took capsules </a:t>
            </a:r>
            <a:br>
              <a:rPr lang="en-US" sz="2000" dirty="0"/>
            </a:br>
            <a:r>
              <a:rPr lang="en-US" sz="2000" dirty="0"/>
              <a:t>containing their normal caffeine intake. During another 2-day period, </a:t>
            </a:r>
            <a:br>
              <a:rPr lang="en-US" sz="2000" dirty="0"/>
            </a:br>
            <a:r>
              <a:rPr lang="en-US" sz="2000" dirty="0"/>
              <a:t>they took placebo capsules. The order in which subjects took caffeine and the placebo was randomized. At the end of each 2-day period, a test for depression was given to all 11 subjects. Researchers wanted to know whether being deprived of caffeine would lead to an increase in depression. he table displays data on the subjects’ depression test scores. Higher scores show more symptoms of depression.</a:t>
            </a:r>
          </a:p>
          <a:p>
            <a:endParaRPr lang="en-US" sz="1600" dirty="0"/>
          </a:p>
          <a:p>
            <a:endParaRPr lang="en-US" sz="1600" dirty="0"/>
          </a:p>
          <a:p>
            <a:endParaRPr lang="en-US" sz="1600" dirty="0"/>
          </a:p>
        </p:txBody>
      </p:sp>
      <p:pic>
        <p:nvPicPr>
          <p:cNvPr id="3" name="Picture 2">
            <a:extLst>
              <a:ext uri="{FF2B5EF4-FFF2-40B4-BE49-F238E27FC236}">
                <a16:creationId xmlns:a16="http://schemas.microsoft.com/office/drawing/2014/main" xmlns="" id="{B89E2A2B-D701-448B-9E1B-47E71BC5EB5D}"/>
              </a:ext>
            </a:extLst>
          </p:cNvPr>
          <p:cNvPicPr>
            <a:picLocks noChangeAspect="1"/>
          </p:cNvPicPr>
          <p:nvPr/>
        </p:nvPicPr>
        <p:blipFill>
          <a:blip r:embed="rId2"/>
          <a:stretch>
            <a:fillRect/>
          </a:stretch>
        </p:blipFill>
        <p:spPr>
          <a:xfrm>
            <a:off x="7052363" y="1344927"/>
            <a:ext cx="1711475" cy="1956502"/>
          </a:xfrm>
          <a:prstGeom prst="rect">
            <a:avLst/>
          </a:prstGeom>
        </p:spPr>
      </p:pic>
      <p:pic>
        <p:nvPicPr>
          <p:cNvPr id="5" name="Picture 4">
            <a:extLst>
              <a:ext uri="{FF2B5EF4-FFF2-40B4-BE49-F238E27FC236}">
                <a16:creationId xmlns:a16="http://schemas.microsoft.com/office/drawing/2014/main" xmlns="" id="{094D9B4A-5890-4672-9C30-8F41CA259458}"/>
              </a:ext>
            </a:extLst>
          </p:cNvPr>
          <p:cNvPicPr>
            <a:picLocks noChangeAspect="1"/>
          </p:cNvPicPr>
          <p:nvPr/>
        </p:nvPicPr>
        <p:blipFill>
          <a:blip r:embed="rId3"/>
          <a:stretch>
            <a:fillRect/>
          </a:stretch>
        </p:blipFill>
        <p:spPr>
          <a:xfrm>
            <a:off x="2057400" y="5715230"/>
            <a:ext cx="5460521" cy="769566"/>
          </a:xfrm>
          <a:prstGeom prst="rect">
            <a:avLst/>
          </a:prstGeom>
        </p:spPr>
      </p:pic>
      <p:sp>
        <p:nvSpPr>
          <p:cNvPr id="6" name="Rectangle 5">
            <a:extLst>
              <a:ext uri="{FF2B5EF4-FFF2-40B4-BE49-F238E27FC236}">
                <a16:creationId xmlns:a16="http://schemas.microsoft.com/office/drawing/2014/main" xmlns="" id="{F54B73BC-C94F-40F7-A8FA-78A91F15F73A}"/>
              </a:ext>
            </a:extLst>
          </p:cNvPr>
          <p:cNvSpPr/>
          <p:nvPr/>
        </p:nvSpPr>
        <p:spPr>
          <a:xfrm rot="16200000">
            <a:off x="8050822" y="2588413"/>
            <a:ext cx="1210588" cy="215444"/>
          </a:xfrm>
          <a:prstGeom prst="rect">
            <a:avLst/>
          </a:prstGeom>
        </p:spPr>
        <p:txBody>
          <a:bodyPr wrap="none">
            <a:spAutoFit/>
          </a:bodyPr>
          <a:lstStyle/>
          <a:p>
            <a:r>
              <a:rPr lang="en-US" sz="800" dirty="0" err="1">
                <a:latin typeface="HelveticaNeueLTStd-Cn"/>
              </a:rPr>
              <a:t>MrPants</a:t>
            </a:r>
            <a:r>
              <a:rPr lang="en-US" sz="800" dirty="0">
                <a:latin typeface="HelveticaNeueLTStd-Cn"/>
              </a:rPr>
              <a:t>/Getty Images</a:t>
            </a:r>
            <a:endParaRPr lang="en-US" dirty="0"/>
          </a:p>
        </p:txBody>
      </p:sp>
    </p:spTree>
    <p:extLst>
      <p:ext uri="{BB962C8B-B14F-4D97-AF65-F5344CB8AC3E}">
        <p14:creationId xmlns:p14="http://schemas.microsoft.com/office/powerpoint/2010/main" val="7348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15962"/>
          </a:xfrm>
        </p:spPr>
        <p:txBody>
          <a:bodyPr>
            <a:noAutofit/>
          </a:bodyPr>
          <a:lstStyle/>
          <a:p>
            <a:r>
              <a:rPr lang="en-US" sz="3600" b="1" dirty="0" smtClean="0"/>
              <a:t>Example 3</a:t>
            </a:r>
            <a:endParaRPr lang="en-US" sz="3600" b="1" i="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628650" y="1344927"/>
            <a:ext cx="7886700" cy="243143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Do the data provide convincing evidence at the </a:t>
            </a:r>
            <a:br>
              <a:rPr lang="en-US" sz="2000" dirty="0"/>
            </a:br>
            <a:r>
              <a:rPr lang="el-GR" sz="2000" dirty="0"/>
              <a:t>α</a:t>
            </a:r>
            <a:r>
              <a:rPr lang="en-US" sz="2000" dirty="0"/>
              <a:t> = 0.05 significance level that caffeine withdrawal increases </a:t>
            </a:r>
            <a:br>
              <a:rPr lang="en-US" sz="2000" dirty="0"/>
            </a:br>
            <a:r>
              <a:rPr lang="en-US" sz="2000" dirty="0"/>
              <a:t>depression score, on average, for subjects like the ones in </a:t>
            </a:r>
            <a:br>
              <a:rPr lang="en-US" sz="2000" dirty="0"/>
            </a:br>
            <a:r>
              <a:rPr lang="en-US" sz="2000" dirty="0"/>
              <a:t>this experiment?</a:t>
            </a:r>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xmlns="" id="{B89E2A2B-D701-448B-9E1B-47E71BC5EB5D}"/>
              </a:ext>
            </a:extLst>
          </p:cNvPr>
          <p:cNvPicPr>
            <a:picLocks noChangeAspect="1"/>
          </p:cNvPicPr>
          <p:nvPr/>
        </p:nvPicPr>
        <p:blipFill>
          <a:blip r:embed="rId2"/>
          <a:stretch>
            <a:fillRect/>
          </a:stretch>
        </p:blipFill>
        <p:spPr>
          <a:xfrm>
            <a:off x="7052363" y="1344927"/>
            <a:ext cx="1711475" cy="1956502"/>
          </a:xfrm>
          <a:prstGeom prst="rect">
            <a:avLst/>
          </a:prstGeom>
        </p:spPr>
      </p:pic>
      <p:pic>
        <p:nvPicPr>
          <p:cNvPr id="5" name="Picture 4">
            <a:extLst>
              <a:ext uri="{FF2B5EF4-FFF2-40B4-BE49-F238E27FC236}">
                <a16:creationId xmlns:a16="http://schemas.microsoft.com/office/drawing/2014/main" xmlns="" id="{094D9B4A-5890-4672-9C30-8F41CA259458}"/>
              </a:ext>
            </a:extLst>
          </p:cNvPr>
          <p:cNvPicPr>
            <a:picLocks noChangeAspect="1"/>
          </p:cNvPicPr>
          <p:nvPr/>
        </p:nvPicPr>
        <p:blipFill>
          <a:blip r:embed="rId3"/>
          <a:stretch>
            <a:fillRect/>
          </a:stretch>
        </p:blipFill>
        <p:spPr>
          <a:xfrm>
            <a:off x="745377" y="2745697"/>
            <a:ext cx="6436114" cy="907059"/>
          </a:xfrm>
          <a:prstGeom prst="rect">
            <a:avLst/>
          </a:prstGeom>
        </p:spPr>
      </p:pic>
      <p:sp>
        <p:nvSpPr>
          <p:cNvPr id="6" name="Rectangle: Rounded Corners 5">
            <a:extLst>
              <a:ext uri="{FF2B5EF4-FFF2-40B4-BE49-F238E27FC236}">
                <a16:creationId xmlns:a16="http://schemas.microsoft.com/office/drawing/2014/main" xmlns="" id="{E56F1790-C9D8-49B2-A145-86D6C12E344F}"/>
              </a:ext>
            </a:extLst>
          </p:cNvPr>
          <p:cNvSpPr/>
          <p:nvPr/>
        </p:nvSpPr>
        <p:spPr>
          <a:xfrm>
            <a:off x="628650" y="3854408"/>
            <a:ext cx="7886699" cy="244990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pPr>
            <a:r>
              <a:rPr lang="en-US" sz="1600" b="1" dirty="0" smtClean="0">
                <a:solidFill>
                  <a:srgbClr val="FF0000"/>
                </a:solidFill>
                <a:latin typeface="Segoe Print" panose="02000600000000000000" pitchFamily="2" charset="0"/>
              </a:rPr>
              <a:t>HYPOTHESES:</a:t>
            </a:r>
            <a:r>
              <a:rPr lang="en-US" sz="1600" b="1" dirty="0">
                <a:latin typeface="Segoe Print" panose="02000600000000000000" pitchFamily="2" charset="0"/>
              </a:rPr>
              <a:t/>
            </a:r>
            <a:br>
              <a:rPr lang="en-US" sz="1600" b="1" dirty="0">
                <a:latin typeface="Segoe Print" panose="02000600000000000000" pitchFamily="2" charset="0"/>
              </a:rPr>
            </a:br>
            <a:r>
              <a:rPr lang="en-US" sz="1600" b="1" i="1" dirty="0">
                <a:latin typeface="Segoe Print" panose="02000600000000000000" pitchFamily="2" charset="0"/>
              </a:rPr>
              <a:t>H</a:t>
            </a:r>
            <a:r>
              <a:rPr lang="en-US" sz="1600" b="1" baseline="-25000" dirty="0">
                <a:latin typeface="Segoe Print" panose="02000600000000000000" pitchFamily="2" charset="0"/>
              </a:rPr>
              <a:t>0</a:t>
            </a:r>
            <a:r>
              <a:rPr lang="en-US" sz="1600" b="1" dirty="0">
                <a:latin typeface="Segoe Print" panose="02000600000000000000" pitchFamily="2" charset="0"/>
              </a:rPr>
              <a:t>: </a:t>
            </a:r>
            <a:r>
              <a:rPr lang="en-US" sz="1600" b="1" i="1" dirty="0">
                <a:latin typeface="Segoe Print" panose="02000600000000000000" pitchFamily="2" charset="0"/>
              </a:rPr>
              <a:t>µ</a:t>
            </a:r>
            <a:r>
              <a:rPr lang="en-US" sz="1600" b="1" i="1" baseline="-25000" dirty="0">
                <a:latin typeface="Segoe Print" panose="02000600000000000000" pitchFamily="2" charset="0"/>
              </a:rPr>
              <a:t>diff</a:t>
            </a:r>
            <a:r>
              <a:rPr lang="en-US" sz="1600" b="1" dirty="0">
                <a:latin typeface="Segoe Print" panose="02000600000000000000" pitchFamily="2" charset="0"/>
              </a:rPr>
              <a:t> = 0</a:t>
            </a:r>
          </a:p>
          <a:p>
            <a:pPr>
              <a:lnSpc>
                <a:spcPct val="114000"/>
              </a:lnSpc>
            </a:pPr>
            <a:r>
              <a:rPr lang="en-US" sz="1600" b="1" i="1" dirty="0">
                <a:latin typeface="Segoe Print" panose="02000600000000000000" pitchFamily="2" charset="0"/>
              </a:rPr>
              <a:t>H</a:t>
            </a:r>
            <a:r>
              <a:rPr lang="en-US" sz="1600" b="1" baseline="-25000" dirty="0">
                <a:latin typeface="Segoe Print" panose="02000600000000000000" pitchFamily="2" charset="0"/>
              </a:rPr>
              <a:t>a</a:t>
            </a:r>
            <a:r>
              <a:rPr lang="en-US" sz="1600" b="1" dirty="0">
                <a:latin typeface="Segoe Print" panose="02000600000000000000" pitchFamily="2" charset="0"/>
              </a:rPr>
              <a:t>: </a:t>
            </a:r>
            <a:r>
              <a:rPr lang="en-US" sz="1600" b="1" i="1" dirty="0">
                <a:latin typeface="Segoe Print" panose="02000600000000000000" pitchFamily="2" charset="0"/>
              </a:rPr>
              <a:t>µ</a:t>
            </a:r>
            <a:r>
              <a:rPr lang="en-US" sz="1600" b="1" i="1" baseline="-25000" dirty="0">
                <a:latin typeface="Segoe Print" panose="02000600000000000000" pitchFamily="2" charset="0"/>
              </a:rPr>
              <a:t>diff</a:t>
            </a:r>
            <a:r>
              <a:rPr lang="en-US" sz="1600" b="1" dirty="0">
                <a:latin typeface="Segoe Print" panose="02000600000000000000" pitchFamily="2" charset="0"/>
              </a:rPr>
              <a:t> &gt; 0</a:t>
            </a:r>
          </a:p>
          <a:p>
            <a:pPr>
              <a:lnSpc>
                <a:spcPct val="114000"/>
              </a:lnSpc>
            </a:pPr>
            <a:r>
              <a:rPr lang="en-US" sz="1600" b="1" i="1" dirty="0">
                <a:latin typeface="Segoe Print" panose="02000600000000000000" pitchFamily="2" charset="0"/>
              </a:rPr>
              <a:t>µ</a:t>
            </a:r>
            <a:r>
              <a:rPr lang="en-US" sz="1600" b="1" i="1" baseline="-25000" dirty="0">
                <a:latin typeface="Segoe Print" panose="02000600000000000000" pitchFamily="2" charset="0"/>
              </a:rPr>
              <a:t>diff</a:t>
            </a:r>
            <a:r>
              <a:rPr lang="en-US" sz="1600" b="1" dirty="0">
                <a:latin typeface="Segoe Print" panose="02000600000000000000" pitchFamily="2" charset="0"/>
              </a:rPr>
              <a:t> = the true mean difference (Placebo – Caffeine) in depression test score for subjects like these. </a:t>
            </a:r>
          </a:p>
          <a:p>
            <a:pPr>
              <a:lnSpc>
                <a:spcPct val="114000"/>
              </a:lnSpc>
            </a:pPr>
            <a:r>
              <a:rPr lang="en-US" sz="1600" b="1" dirty="0">
                <a:latin typeface="Segoe Print" panose="02000600000000000000" pitchFamily="2" charset="0"/>
              </a:rPr>
              <a:t>Because no significance level is given, we’ll use </a:t>
            </a:r>
            <a:r>
              <a:rPr lang="el-GR" sz="1600" b="1" dirty="0">
                <a:latin typeface="Segoe Print" panose="02000600000000000000" pitchFamily="2" charset="0"/>
              </a:rPr>
              <a:t>α</a:t>
            </a:r>
            <a:r>
              <a:rPr lang="en-US" sz="1600" b="1" dirty="0">
                <a:latin typeface="Segoe Print" panose="02000600000000000000" pitchFamily="2" charset="0"/>
              </a:rPr>
              <a:t> = 0.05.</a:t>
            </a:r>
            <a:endParaRPr lang="en-US" sz="1400" b="1" dirty="0">
              <a:latin typeface="Segoe Print" panose="02000600000000000000" pitchFamily="2" charset="0"/>
            </a:endParaRPr>
          </a:p>
        </p:txBody>
      </p:sp>
      <p:sp>
        <p:nvSpPr>
          <p:cNvPr id="7" name="Rectangle 6">
            <a:extLst>
              <a:ext uri="{FF2B5EF4-FFF2-40B4-BE49-F238E27FC236}">
                <a16:creationId xmlns:a16="http://schemas.microsoft.com/office/drawing/2014/main" xmlns="" id="{2ED11ACC-07F0-4B10-9B55-E8C818BB9030}"/>
              </a:ext>
            </a:extLst>
          </p:cNvPr>
          <p:cNvSpPr/>
          <p:nvPr/>
        </p:nvSpPr>
        <p:spPr>
          <a:xfrm rot="16200000">
            <a:off x="8050822" y="2588413"/>
            <a:ext cx="1210588" cy="215444"/>
          </a:xfrm>
          <a:prstGeom prst="rect">
            <a:avLst/>
          </a:prstGeom>
        </p:spPr>
        <p:txBody>
          <a:bodyPr wrap="none">
            <a:spAutoFit/>
          </a:bodyPr>
          <a:lstStyle/>
          <a:p>
            <a:r>
              <a:rPr lang="en-US" sz="800" dirty="0" err="1">
                <a:latin typeface="HelveticaNeueLTStd-Cn"/>
              </a:rPr>
              <a:t>MrPants</a:t>
            </a:r>
            <a:r>
              <a:rPr lang="en-US" sz="800" dirty="0">
                <a:latin typeface="HelveticaNeueLTStd-Cn"/>
              </a:rPr>
              <a:t>/Getty Images</a:t>
            </a:r>
            <a:endParaRPr lang="en-US" dirty="0"/>
          </a:p>
        </p:txBody>
      </p:sp>
    </p:spTree>
    <p:extLst>
      <p:ext uri="{BB962C8B-B14F-4D97-AF65-F5344CB8AC3E}">
        <p14:creationId xmlns:p14="http://schemas.microsoft.com/office/powerpoint/2010/main" val="265772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23825"/>
            <a:ext cx="8229600" cy="762000"/>
          </a:xfrm>
        </p:spPr>
        <p:txBody>
          <a:bodyPr/>
          <a:lstStyle/>
          <a:p>
            <a:pPr eaLnBrk="1" hangingPunct="1"/>
            <a:r>
              <a:rPr lang="en-US" altLang="en-US" sz="3600" b="1" smtClean="0"/>
              <a:t>Vocabulary</a:t>
            </a:r>
          </a:p>
        </p:txBody>
      </p:sp>
      <p:sp>
        <p:nvSpPr>
          <p:cNvPr id="4099" name="Rectangle 3"/>
          <p:cNvSpPr>
            <a:spLocks noGrp="1" noChangeArrowheads="1"/>
          </p:cNvSpPr>
          <p:nvPr>
            <p:ph type="body" idx="1"/>
          </p:nvPr>
        </p:nvSpPr>
        <p:spPr>
          <a:xfrm>
            <a:off x="457200" y="914400"/>
            <a:ext cx="8229600" cy="5410200"/>
          </a:xfrm>
        </p:spPr>
        <p:txBody>
          <a:bodyPr/>
          <a:lstStyle/>
          <a:p>
            <a:pPr eaLnBrk="1" hangingPunct="1"/>
            <a:r>
              <a:rPr lang="en-US" altLang="en-US" sz="2000" b="1" i="1" dirty="0" smtClean="0">
                <a:solidFill>
                  <a:srgbClr val="FFFF00"/>
                </a:solidFill>
              </a:rPr>
              <a:t>Pooled two-sample t statistic </a:t>
            </a:r>
            <a:r>
              <a:rPr lang="en-US" altLang="en-US" sz="2000" b="1" i="1" dirty="0" smtClean="0"/>
              <a:t>– assumes that the variances of the two sample are the same (we never use them in AP) </a:t>
            </a:r>
            <a:endParaRPr lang="en-US" altLang="en-US" sz="2000" b="1" i="1" dirty="0" smtClean="0"/>
          </a:p>
          <a:p>
            <a:pPr eaLnBrk="1" hangingPunct="1"/>
            <a:endParaRPr lang="en-US" altLang="en-US" sz="2000" b="1" i="1" dirty="0"/>
          </a:p>
          <a:p>
            <a:pPr eaLnBrk="1" hangingPunct="1"/>
            <a:r>
              <a:rPr lang="en-US" sz="2000" b="1" i="1" dirty="0">
                <a:solidFill>
                  <a:srgbClr val="FFFF00"/>
                </a:solidFill>
              </a:rPr>
              <a:t>Paired data </a:t>
            </a:r>
            <a:r>
              <a:rPr lang="en-US" sz="2000" b="1" i="1" dirty="0"/>
              <a:t>– result from recording two values of the same quantitative variable for each individual or for each pair of similar individuals </a:t>
            </a:r>
          </a:p>
          <a:p>
            <a:pPr eaLnBrk="1" hangingPunct="1"/>
            <a:endParaRPr lang="en-US" altLang="en-US" sz="20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92162"/>
          </a:xfrm>
        </p:spPr>
        <p:txBody>
          <a:bodyPr>
            <a:noAutofit/>
          </a:bodyPr>
          <a:lstStyle/>
          <a:p>
            <a:r>
              <a:rPr lang="en-US" sz="3600" b="1" dirty="0" smtClean="0"/>
              <a:t>Example 3</a:t>
            </a:r>
            <a:endParaRPr lang="en-US" sz="3600" b="1" i="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628650" y="1344927"/>
            <a:ext cx="7886700" cy="243143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Do the data provide convincing evidence at the </a:t>
            </a:r>
            <a:br>
              <a:rPr lang="en-US" sz="2000" dirty="0"/>
            </a:br>
            <a:r>
              <a:rPr lang="el-GR" sz="2000" dirty="0"/>
              <a:t>α</a:t>
            </a:r>
            <a:r>
              <a:rPr lang="en-US" sz="2000" dirty="0"/>
              <a:t> = 0.05 significance level that caffeine withdrawal increases </a:t>
            </a:r>
            <a:br>
              <a:rPr lang="en-US" sz="2000" dirty="0"/>
            </a:br>
            <a:r>
              <a:rPr lang="en-US" sz="2000" dirty="0"/>
              <a:t>depression score, on average, for subjects like the ones in </a:t>
            </a:r>
            <a:br>
              <a:rPr lang="en-US" sz="2000" dirty="0"/>
            </a:br>
            <a:r>
              <a:rPr lang="en-US" sz="2000" dirty="0"/>
              <a:t>this experiment?</a:t>
            </a:r>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xmlns="" id="{B89E2A2B-D701-448B-9E1B-47E71BC5EB5D}"/>
              </a:ext>
            </a:extLst>
          </p:cNvPr>
          <p:cNvPicPr>
            <a:picLocks noChangeAspect="1"/>
          </p:cNvPicPr>
          <p:nvPr/>
        </p:nvPicPr>
        <p:blipFill>
          <a:blip r:embed="rId2"/>
          <a:stretch>
            <a:fillRect/>
          </a:stretch>
        </p:blipFill>
        <p:spPr>
          <a:xfrm>
            <a:off x="7052363" y="1344927"/>
            <a:ext cx="1711475" cy="1956502"/>
          </a:xfrm>
          <a:prstGeom prst="rect">
            <a:avLst/>
          </a:prstGeom>
        </p:spPr>
      </p:pic>
      <p:pic>
        <p:nvPicPr>
          <p:cNvPr id="5" name="Picture 4">
            <a:extLst>
              <a:ext uri="{FF2B5EF4-FFF2-40B4-BE49-F238E27FC236}">
                <a16:creationId xmlns:a16="http://schemas.microsoft.com/office/drawing/2014/main" xmlns="" id="{094D9B4A-5890-4672-9C30-8F41CA259458}"/>
              </a:ext>
            </a:extLst>
          </p:cNvPr>
          <p:cNvPicPr>
            <a:picLocks noChangeAspect="1"/>
          </p:cNvPicPr>
          <p:nvPr/>
        </p:nvPicPr>
        <p:blipFill>
          <a:blip r:embed="rId3"/>
          <a:stretch>
            <a:fillRect/>
          </a:stretch>
        </p:blipFill>
        <p:spPr>
          <a:xfrm>
            <a:off x="745377" y="2745697"/>
            <a:ext cx="6436114" cy="907059"/>
          </a:xfrm>
          <a:prstGeom prst="rect">
            <a:avLst/>
          </a:prstGeom>
        </p:spPr>
      </p:pic>
      <p:grpSp>
        <p:nvGrpSpPr>
          <p:cNvPr id="7" name="Group 6">
            <a:extLst>
              <a:ext uri="{FF2B5EF4-FFF2-40B4-BE49-F238E27FC236}">
                <a16:creationId xmlns:a16="http://schemas.microsoft.com/office/drawing/2014/main" xmlns="" id="{AB9F5904-8D01-4A51-A30F-53524226A841}"/>
              </a:ext>
            </a:extLst>
          </p:cNvPr>
          <p:cNvGrpSpPr/>
          <p:nvPr/>
        </p:nvGrpSpPr>
        <p:grpSpPr>
          <a:xfrm>
            <a:off x="628650" y="3854408"/>
            <a:ext cx="7886699" cy="2449902"/>
            <a:chOff x="628650" y="3854408"/>
            <a:chExt cx="7886699" cy="2449902"/>
          </a:xfrm>
        </p:grpSpPr>
        <p:sp>
          <p:nvSpPr>
            <p:cNvPr id="6" name="Rectangle: Rounded Corners 5">
              <a:extLst>
                <a:ext uri="{FF2B5EF4-FFF2-40B4-BE49-F238E27FC236}">
                  <a16:creationId xmlns:a16="http://schemas.microsoft.com/office/drawing/2014/main" xmlns="" id="{E56F1790-C9D8-49B2-A145-86D6C12E344F}"/>
                </a:ext>
              </a:extLst>
            </p:cNvPr>
            <p:cNvSpPr/>
            <p:nvPr/>
          </p:nvSpPr>
          <p:spPr>
            <a:xfrm>
              <a:off x="628650" y="3854408"/>
              <a:ext cx="7886699" cy="244990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pPr>
              <a:r>
                <a:rPr lang="en-US" sz="1600" b="1" dirty="0" smtClean="0">
                  <a:solidFill>
                    <a:srgbClr val="FF0000"/>
                  </a:solidFill>
                  <a:latin typeface="Segoe Print" panose="02000600000000000000" pitchFamily="2" charset="0"/>
                </a:rPr>
                <a:t>CONDITIONS:    </a:t>
              </a:r>
              <a:r>
                <a:rPr lang="en-US" sz="1600" b="1" dirty="0">
                  <a:latin typeface="Segoe Print" panose="02000600000000000000" pitchFamily="2" charset="0"/>
                </a:rPr>
                <a:t>Paired t test for µ</a:t>
              </a:r>
              <a:r>
                <a:rPr lang="en-US" sz="1600" b="1" baseline="-25000" dirty="0">
                  <a:latin typeface="Segoe Print" panose="02000600000000000000" pitchFamily="2" charset="0"/>
                </a:rPr>
                <a:t>diff</a:t>
              </a:r>
            </a:p>
            <a:p>
              <a:pPr>
                <a:lnSpc>
                  <a:spcPct val="114000"/>
                </a:lnSpc>
              </a:pPr>
              <a:r>
                <a:rPr lang="en-US" sz="1600" b="1" dirty="0">
                  <a:latin typeface="Segoe Print" panose="02000600000000000000" pitchFamily="2" charset="0"/>
                </a:rPr>
                <a:t>• </a:t>
              </a:r>
              <a:r>
                <a:rPr lang="en-US" sz="1600" b="1" dirty="0">
                  <a:solidFill>
                    <a:srgbClr val="7030A0"/>
                  </a:solidFill>
                  <a:latin typeface="Segoe Print" panose="02000600000000000000" pitchFamily="2" charset="0"/>
                </a:rPr>
                <a:t>Random: </a:t>
              </a:r>
              <a:r>
                <a:rPr lang="en-US" sz="1600" b="1" dirty="0">
                  <a:latin typeface="Segoe Print" panose="02000600000000000000" pitchFamily="2" charset="0"/>
                </a:rPr>
                <a:t>Researchers randomly assigned the </a:t>
              </a:r>
              <a:br>
                <a:rPr lang="en-US" sz="1600" b="1" dirty="0">
                  <a:latin typeface="Segoe Print" panose="02000600000000000000" pitchFamily="2" charset="0"/>
                </a:rPr>
              </a:br>
              <a:r>
                <a:rPr lang="en-US" sz="1600" b="1" dirty="0">
                  <a:latin typeface="Segoe Print" panose="02000600000000000000" pitchFamily="2" charset="0"/>
                </a:rPr>
                <a:t>treatments— placebo then caffeine, caffeine </a:t>
              </a:r>
              <a:br>
                <a:rPr lang="en-US" sz="1600" b="1" dirty="0">
                  <a:latin typeface="Segoe Print" panose="02000600000000000000" pitchFamily="2" charset="0"/>
                </a:rPr>
              </a:br>
              <a:r>
                <a:rPr lang="en-US" sz="1600" b="1" dirty="0">
                  <a:latin typeface="Segoe Print" panose="02000600000000000000" pitchFamily="2" charset="0"/>
                </a:rPr>
                <a:t>then  placebo—to the subjects.✓</a:t>
              </a:r>
            </a:p>
            <a:p>
              <a:pPr>
                <a:lnSpc>
                  <a:spcPct val="114000"/>
                </a:lnSpc>
              </a:pPr>
              <a:r>
                <a:rPr lang="en-US" sz="1600" b="1" dirty="0">
                  <a:latin typeface="Segoe Print" panose="02000600000000000000" pitchFamily="2" charset="0"/>
                </a:rPr>
                <a:t>• </a:t>
              </a:r>
              <a:r>
                <a:rPr lang="en-US" sz="1600" b="1" dirty="0">
                  <a:solidFill>
                    <a:srgbClr val="7030A0"/>
                  </a:solidFill>
                  <a:latin typeface="Segoe Print" panose="02000600000000000000" pitchFamily="2" charset="0"/>
                </a:rPr>
                <a:t>Normal/Large Sample: </a:t>
              </a:r>
              <a:r>
                <a:rPr lang="en-US" sz="1600" b="1" dirty="0">
                  <a:latin typeface="Segoe Print" panose="02000600000000000000" pitchFamily="2" charset="0"/>
                </a:rPr>
                <a:t/>
              </a:r>
              <a:br>
                <a:rPr lang="en-US" sz="1600" b="1" dirty="0">
                  <a:latin typeface="Segoe Print" panose="02000600000000000000" pitchFamily="2" charset="0"/>
                </a:rPr>
              </a:br>
              <a:r>
                <a:rPr lang="en-US" sz="1600" b="1" dirty="0">
                  <a:latin typeface="Segoe Print" panose="02000600000000000000" pitchFamily="2" charset="0"/>
                </a:rPr>
                <a:t>The sample size is small, but the</a:t>
              </a:r>
            </a:p>
            <a:p>
              <a:pPr>
                <a:lnSpc>
                  <a:spcPct val="114000"/>
                </a:lnSpc>
              </a:pPr>
              <a:r>
                <a:rPr lang="en-US" sz="1600" b="1" dirty="0">
                  <a:latin typeface="Segoe Print" panose="02000600000000000000" pitchFamily="2" charset="0"/>
                </a:rPr>
                <a:t>histogram of differences doesn’t </a:t>
              </a:r>
              <a:br>
                <a:rPr lang="en-US" sz="1600" b="1" dirty="0">
                  <a:latin typeface="Segoe Print" panose="02000600000000000000" pitchFamily="2" charset="0"/>
                </a:rPr>
              </a:br>
              <a:r>
                <a:rPr lang="en-US" sz="1600" b="1" dirty="0">
                  <a:latin typeface="Segoe Print" panose="02000600000000000000" pitchFamily="2" charset="0"/>
                </a:rPr>
                <a:t>show any outliers or strong skewness. </a:t>
              </a:r>
              <a:r>
                <a:rPr lang="en-US" sz="1600" b="1" i="1" dirty="0">
                  <a:latin typeface="Segoe Print" panose="02000600000000000000" pitchFamily="2" charset="0"/>
                </a:rPr>
                <a:t>✓</a:t>
              </a:r>
              <a:endParaRPr lang="en-US" sz="1400" b="1" dirty="0">
                <a:latin typeface="Segoe Print" panose="02000600000000000000" pitchFamily="2" charset="0"/>
              </a:endParaRPr>
            </a:p>
          </p:txBody>
        </p:sp>
        <p:pic>
          <p:nvPicPr>
            <p:cNvPr id="4" name="Picture 3">
              <a:extLst>
                <a:ext uri="{FF2B5EF4-FFF2-40B4-BE49-F238E27FC236}">
                  <a16:creationId xmlns:a16="http://schemas.microsoft.com/office/drawing/2014/main" xmlns="" id="{4E2B8C41-BBB6-4A90-9D36-1543F471489F}"/>
                </a:ext>
              </a:extLst>
            </p:cNvPr>
            <p:cNvPicPr>
              <a:picLocks noChangeAspect="1"/>
            </p:cNvPicPr>
            <p:nvPr/>
          </p:nvPicPr>
          <p:blipFill>
            <a:blip r:embed="rId4"/>
            <a:stretch>
              <a:fillRect/>
            </a:stretch>
          </p:blipFill>
          <p:spPr>
            <a:xfrm>
              <a:off x="5633050" y="3952982"/>
              <a:ext cx="2656472" cy="2252753"/>
            </a:xfrm>
            <a:prstGeom prst="rect">
              <a:avLst/>
            </a:prstGeom>
          </p:spPr>
        </p:pic>
      </p:grpSp>
      <p:sp>
        <p:nvSpPr>
          <p:cNvPr id="9" name="Rectangle 8">
            <a:extLst>
              <a:ext uri="{FF2B5EF4-FFF2-40B4-BE49-F238E27FC236}">
                <a16:creationId xmlns:a16="http://schemas.microsoft.com/office/drawing/2014/main" xmlns="" id="{238F2788-61A6-4927-A1CE-C9F3FFD402D2}"/>
              </a:ext>
            </a:extLst>
          </p:cNvPr>
          <p:cNvSpPr/>
          <p:nvPr/>
        </p:nvSpPr>
        <p:spPr>
          <a:xfrm rot="16200000">
            <a:off x="8050822" y="2588413"/>
            <a:ext cx="1210588" cy="215444"/>
          </a:xfrm>
          <a:prstGeom prst="rect">
            <a:avLst/>
          </a:prstGeom>
        </p:spPr>
        <p:txBody>
          <a:bodyPr wrap="none">
            <a:spAutoFit/>
          </a:bodyPr>
          <a:lstStyle/>
          <a:p>
            <a:r>
              <a:rPr lang="en-US" sz="800" dirty="0" err="1">
                <a:latin typeface="HelveticaNeueLTStd-Cn"/>
              </a:rPr>
              <a:t>MrPants</a:t>
            </a:r>
            <a:r>
              <a:rPr lang="en-US" sz="800" dirty="0">
                <a:latin typeface="HelveticaNeueLTStd-Cn"/>
              </a:rPr>
              <a:t>/Getty Images</a:t>
            </a:r>
            <a:endParaRPr lang="en-US" dirty="0"/>
          </a:p>
        </p:txBody>
      </p:sp>
    </p:spTree>
    <p:extLst>
      <p:ext uri="{BB962C8B-B14F-4D97-AF65-F5344CB8AC3E}">
        <p14:creationId xmlns:p14="http://schemas.microsoft.com/office/powerpoint/2010/main" val="132579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15962"/>
          </a:xfrm>
        </p:spPr>
        <p:txBody>
          <a:bodyPr>
            <a:noAutofit/>
          </a:bodyPr>
          <a:lstStyle/>
          <a:p>
            <a:r>
              <a:rPr lang="en-US" sz="3600" b="1" dirty="0" smtClean="0"/>
              <a:t>Example 3</a:t>
            </a:r>
            <a:endParaRPr lang="en-US" sz="3600" b="1" i="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628650" y="1344927"/>
            <a:ext cx="7886700" cy="243143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Do the data provide convincing evidence at the </a:t>
            </a:r>
            <a:br>
              <a:rPr lang="en-US" sz="2000" dirty="0"/>
            </a:br>
            <a:r>
              <a:rPr lang="el-GR" sz="2000" dirty="0"/>
              <a:t>α</a:t>
            </a:r>
            <a:r>
              <a:rPr lang="en-US" sz="2000" dirty="0"/>
              <a:t> = 0.05 significance level that caffeine withdrawal increases </a:t>
            </a:r>
            <a:br>
              <a:rPr lang="en-US" sz="2000" dirty="0"/>
            </a:br>
            <a:r>
              <a:rPr lang="en-US" sz="2000" dirty="0"/>
              <a:t>depression score, on average, for subjects like the ones in </a:t>
            </a:r>
            <a:br>
              <a:rPr lang="en-US" sz="2000" dirty="0"/>
            </a:br>
            <a:r>
              <a:rPr lang="en-US" sz="2000" dirty="0"/>
              <a:t>this experiment?</a:t>
            </a:r>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xmlns="" id="{B89E2A2B-D701-448B-9E1B-47E71BC5EB5D}"/>
              </a:ext>
            </a:extLst>
          </p:cNvPr>
          <p:cNvPicPr>
            <a:picLocks noChangeAspect="1"/>
          </p:cNvPicPr>
          <p:nvPr/>
        </p:nvPicPr>
        <p:blipFill>
          <a:blip r:embed="rId2"/>
          <a:stretch>
            <a:fillRect/>
          </a:stretch>
        </p:blipFill>
        <p:spPr>
          <a:xfrm>
            <a:off x="7052363" y="1344927"/>
            <a:ext cx="1711475" cy="1956502"/>
          </a:xfrm>
          <a:prstGeom prst="rect">
            <a:avLst/>
          </a:prstGeom>
        </p:spPr>
      </p:pic>
      <p:pic>
        <p:nvPicPr>
          <p:cNvPr id="5" name="Picture 4">
            <a:extLst>
              <a:ext uri="{FF2B5EF4-FFF2-40B4-BE49-F238E27FC236}">
                <a16:creationId xmlns:a16="http://schemas.microsoft.com/office/drawing/2014/main" xmlns="" id="{094D9B4A-5890-4672-9C30-8F41CA259458}"/>
              </a:ext>
            </a:extLst>
          </p:cNvPr>
          <p:cNvPicPr>
            <a:picLocks noChangeAspect="1"/>
          </p:cNvPicPr>
          <p:nvPr/>
        </p:nvPicPr>
        <p:blipFill>
          <a:blip r:embed="rId3"/>
          <a:stretch>
            <a:fillRect/>
          </a:stretch>
        </p:blipFill>
        <p:spPr>
          <a:xfrm>
            <a:off x="745377" y="2745697"/>
            <a:ext cx="6436114" cy="907059"/>
          </a:xfrm>
          <a:prstGeom prst="rect">
            <a:avLst/>
          </a:prstGeom>
        </p:spPr>
      </p:pic>
      <mc:AlternateContent xmlns:mc="http://schemas.openxmlformats.org/markup-compatibility/2006">
        <mc:Choice xmlns:a14="http://schemas.microsoft.com/office/drawing/2010/main" Requires="a14">
          <p:sp>
            <p:nvSpPr>
              <p:cNvPr id="6" name="Rectangle: Rounded Corners 5">
                <a:extLst>
                  <a:ext uri="{FF2B5EF4-FFF2-40B4-BE49-F238E27FC236}">
                    <a16:creationId xmlns:a16="http://schemas.microsoft.com/office/drawing/2014/main" xmlns="" id="{E56F1790-C9D8-49B2-A145-86D6C12E344F}"/>
                  </a:ext>
                </a:extLst>
              </p:cNvPr>
              <p:cNvSpPr/>
              <p:nvPr/>
            </p:nvSpPr>
            <p:spPr>
              <a:xfrm>
                <a:off x="628650" y="3854408"/>
                <a:ext cx="7886699" cy="244990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pPr>
                <a:r>
                  <a:rPr lang="en-US" sz="1600" b="1" dirty="0" smtClean="0">
                    <a:solidFill>
                      <a:srgbClr val="FF0000"/>
                    </a:solidFill>
                    <a:latin typeface="Segoe Print" panose="02000600000000000000" pitchFamily="2" charset="0"/>
                  </a:rPr>
                  <a:t>CALCULATIONS:</a:t>
                </a:r>
                <a:endParaRPr lang="en-US" sz="1600" b="1" dirty="0">
                  <a:solidFill>
                    <a:srgbClr val="FF0000"/>
                  </a:solidFill>
                  <a:latin typeface="Segoe Print" panose="02000600000000000000" pitchFamily="2" charset="0"/>
                </a:endParaRPr>
              </a:p>
              <a:p>
                <a:pPr marL="457200">
                  <a:lnSpc>
                    <a:spcPct val="114000"/>
                  </a:lnSpc>
                  <a:tabLst>
                    <a:tab pos="342900" algn="l"/>
                  </a:tabLst>
                </a:pPr>
                <a14:m>
                  <m:oMathPara xmlns:m="http://schemas.openxmlformats.org/officeDocument/2006/math">
                    <m:oMathParaPr>
                      <m:jc m:val="left"/>
                    </m:oMathParaPr>
                    <m:oMath xmlns:m="http://schemas.openxmlformats.org/officeDocument/2006/math">
                      <m:sSub>
                        <m:sSubPr>
                          <m:ctrlPr>
                            <a:rPr lang="en-US" sz="1600" b="1" i="1">
                              <a:latin typeface="Cambria Math"/>
                            </a:rPr>
                          </m:ctrlPr>
                        </m:sSubPr>
                        <m:e>
                          <m:acc>
                            <m:accPr>
                              <m:chr m:val="̅"/>
                              <m:ctrlPr>
                                <a:rPr lang="en-US" sz="1600" b="1" i="1">
                                  <a:latin typeface="Cambria Math"/>
                                </a:rPr>
                              </m:ctrlPr>
                            </m:accPr>
                            <m:e>
                              <m:r>
                                <a:rPr lang="en-US" sz="1600" b="1" i="1">
                                  <a:latin typeface="Cambria Math" panose="02040503050406030204" pitchFamily="18" charset="0"/>
                                </a:rPr>
                                <m:t>𝒙</m:t>
                              </m:r>
                            </m:e>
                          </m:acc>
                        </m:e>
                        <m:sub>
                          <m:r>
                            <a:rPr lang="en-US" sz="1600" b="1" i="1">
                              <a:latin typeface="Cambria Math" panose="02040503050406030204" pitchFamily="18" charset="0"/>
                            </a:rPr>
                            <m:t>𝒅𝒊𝒇𝒇</m:t>
                          </m:r>
                        </m:sub>
                      </m:sSub>
                      <m:r>
                        <a:rPr lang="en-US" sz="1600" b="1" i="1">
                          <a:latin typeface="Cambria Math" panose="02040503050406030204" pitchFamily="18" charset="0"/>
                        </a:rPr>
                        <m:t>=</m:t>
                      </m:r>
                      <m:r>
                        <a:rPr lang="en-US" sz="1600" b="1" i="1" smtClean="0">
                          <a:latin typeface="Cambria Math" panose="02040503050406030204" pitchFamily="18" charset="0"/>
                        </a:rPr>
                        <m:t>𝟕</m:t>
                      </m:r>
                      <m:r>
                        <a:rPr lang="en-US" sz="1600" b="1" i="1" smtClean="0">
                          <a:latin typeface="Cambria Math" panose="02040503050406030204" pitchFamily="18" charset="0"/>
                        </a:rPr>
                        <m:t>.</m:t>
                      </m:r>
                      <m:r>
                        <a:rPr lang="en-US" sz="1600" b="1" i="1" smtClean="0">
                          <a:latin typeface="Cambria Math" panose="02040503050406030204" pitchFamily="18" charset="0"/>
                        </a:rPr>
                        <m:t>𝟑𝟔𝟒</m:t>
                      </m:r>
                      <m:r>
                        <a:rPr lang="en-US" sz="1600" b="1" i="1">
                          <a:latin typeface="Cambria Math" panose="02040503050406030204" pitchFamily="18" charset="0"/>
                        </a:rPr>
                        <m:t>,  </m:t>
                      </m:r>
                      <m:sSub>
                        <m:sSubPr>
                          <m:ctrlPr>
                            <a:rPr lang="en-US" sz="1600" b="1" i="1">
                              <a:latin typeface="Cambria Math"/>
                            </a:rPr>
                          </m:ctrlPr>
                        </m:sSubPr>
                        <m:e>
                          <m:r>
                            <a:rPr lang="en-US" sz="1600" b="1" i="1">
                              <a:latin typeface="Cambria Math" panose="02040503050406030204" pitchFamily="18" charset="0"/>
                            </a:rPr>
                            <m:t>𝒔</m:t>
                          </m:r>
                        </m:e>
                        <m:sub>
                          <m:r>
                            <a:rPr lang="en-US" sz="1600" b="1" i="1">
                              <a:latin typeface="Cambria Math" panose="02040503050406030204" pitchFamily="18" charset="0"/>
                            </a:rPr>
                            <m:t>𝒅𝒊𝒇𝒇</m:t>
                          </m:r>
                        </m:sub>
                      </m:sSub>
                      <m:r>
                        <a:rPr lang="en-US" sz="1600" b="1" i="1">
                          <a:latin typeface="Cambria Math" panose="02040503050406030204" pitchFamily="18" charset="0"/>
                        </a:rPr>
                        <m:t>=</m:t>
                      </m:r>
                      <m:r>
                        <a:rPr lang="en-US" sz="1600" b="1" i="1" smtClean="0">
                          <a:latin typeface="Cambria Math" panose="02040503050406030204" pitchFamily="18" charset="0"/>
                        </a:rPr>
                        <m:t>𝟔</m:t>
                      </m:r>
                      <m:r>
                        <a:rPr lang="en-US" sz="1600" b="1" i="1" smtClean="0">
                          <a:latin typeface="Cambria Math" panose="02040503050406030204" pitchFamily="18" charset="0"/>
                        </a:rPr>
                        <m:t>.</m:t>
                      </m:r>
                      <m:r>
                        <a:rPr lang="en-US" sz="1600" b="1" i="1" smtClean="0">
                          <a:latin typeface="Cambria Math" panose="02040503050406030204" pitchFamily="18" charset="0"/>
                        </a:rPr>
                        <m:t>𝟗𝟏𝟖</m:t>
                      </m:r>
                      <m:r>
                        <a:rPr lang="en-US" sz="1600" b="1" i="1">
                          <a:latin typeface="Cambria Math" panose="02040503050406030204" pitchFamily="18" charset="0"/>
                        </a:rPr>
                        <m:t>,  </m:t>
                      </m:r>
                      <m:sSub>
                        <m:sSubPr>
                          <m:ctrlPr>
                            <a:rPr lang="en-US" sz="1600" b="1" i="1">
                              <a:latin typeface="Cambria Math"/>
                            </a:rPr>
                          </m:ctrlPr>
                        </m:sSubPr>
                        <m:e>
                          <m:r>
                            <a:rPr lang="en-US" sz="1600" b="1" i="1">
                              <a:latin typeface="Cambria Math" panose="02040503050406030204" pitchFamily="18" charset="0"/>
                            </a:rPr>
                            <m:t>𝒏</m:t>
                          </m:r>
                        </m:e>
                        <m:sub>
                          <m:r>
                            <a:rPr lang="en-US" sz="1600" b="1" i="1">
                              <a:latin typeface="Cambria Math" panose="02040503050406030204" pitchFamily="18" charset="0"/>
                            </a:rPr>
                            <m:t>𝒅𝒊𝒇𝒇</m:t>
                          </m:r>
                        </m:sub>
                      </m:sSub>
                      <m:r>
                        <a:rPr lang="en-US" sz="1600" b="1" i="1">
                          <a:latin typeface="Cambria Math" panose="02040503050406030204" pitchFamily="18" charset="0"/>
                        </a:rPr>
                        <m:t>=</m:t>
                      </m:r>
                      <m:r>
                        <a:rPr lang="en-US" sz="1600" b="1" i="1" smtClean="0">
                          <a:latin typeface="Cambria Math" panose="02040503050406030204" pitchFamily="18" charset="0"/>
                        </a:rPr>
                        <m:t>𝟏𝟏</m:t>
                      </m:r>
                    </m:oMath>
                  </m:oMathPara>
                </a14:m>
                <a:endParaRPr lang="en-US" sz="1600" b="1" i="1" dirty="0">
                  <a:latin typeface="Cambria Math" panose="02040503050406030204" pitchFamily="18" charset="0"/>
                </a:endParaRPr>
              </a:p>
              <a:p>
                <a:pPr marL="457200">
                  <a:lnSpc>
                    <a:spcPct val="114000"/>
                  </a:lnSpc>
                  <a:tabLst>
                    <a:tab pos="342900" algn="l"/>
                  </a:tabLst>
                </a:pPr>
                <a14:m>
                  <m:oMathPara xmlns:m="http://schemas.openxmlformats.org/officeDocument/2006/math">
                    <m:oMathParaPr>
                      <m:jc m:val="left"/>
                    </m:oMathParaPr>
                    <m:oMath xmlns:m="http://schemas.openxmlformats.org/officeDocument/2006/math">
                      <m:r>
                        <a:rPr lang="en-US" sz="1600" b="1" i="1" smtClean="0">
                          <a:latin typeface="Cambria Math" panose="02040503050406030204" pitchFamily="18" charset="0"/>
                        </a:rPr>
                        <m:t>𝒕</m:t>
                      </m:r>
                      <m:r>
                        <a:rPr lang="en-US" sz="1600" b="1" i="1" smtClean="0">
                          <a:latin typeface="Cambria Math" panose="02040503050406030204" pitchFamily="18" charset="0"/>
                        </a:rPr>
                        <m:t>= </m:t>
                      </m:r>
                      <m:f>
                        <m:fPr>
                          <m:ctrlPr>
                            <a:rPr lang="en-US" sz="1600" b="1" i="1" smtClean="0">
                              <a:latin typeface="Cambria Math"/>
                            </a:rPr>
                          </m:ctrlPr>
                        </m:fPr>
                        <m:num>
                          <m:r>
                            <a:rPr lang="en-US" sz="1600" b="1" i="1" smtClean="0">
                              <a:latin typeface="Cambria Math" panose="02040503050406030204" pitchFamily="18" charset="0"/>
                            </a:rPr>
                            <m:t>𝟕</m:t>
                          </m:r>
                          <m:r>
                            <a:rPr lang="en-US" sz="1600" b="1" i="1" smtClean="0">
                              <a:latin typeface="Cambria Math" panose="02040503050406030204" pitchFamily="18" charset="0"/>
                            </a:rPr>
                            <m:t>.</m:t>
                          </m:r>
                          <m:r>
                            <a:rPr lang="en-US" sz="1600" b="1" i="1" smtClean="0">
                              <a:latin typeface="Cambria Math" panose="02040503050406030204" pitchFamily="18" charset="0"/>
                            </a:rPr>
                            <m:t>𝟑𝟔𝟒</m:t>
                          </m:r>
                          <m:r>
                            <a:rPr lang="en-US" sz="1600" b="1" i="1" smtClean="0">
                              <a:latin typeface="Cambria Math" panose="02040503050406030204" pitchFamily="18" charset="0"/>
                            </a:rPr>
                            <m:t>−</m:t>
                          </m:r>
                          <m:r>
                            <a:rPr lang="en-US" sz="1600" b="1" i="1" smtClean="0">
                              <a:latin typeface="Cambria Math" panose="02040503050406030204" pitchFamily="18" charset="0"/>
                            </a:rPr>
                            <m:t>𝟎</m:t>
                          </m:r>
                        </m:num>
                        <m:den>
                          <m:f>
                            <m:fPr>
                              <m:ctrlPr>
                                <a:rPr lang="en-US" sz="1600" b="1" i="1">
                                  <a:latin typeface="Cambria Math"/>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𝟔</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𝟗𝟏𝟖</m:t>
                              </m:r>
                            </m:num>
                            <m:den>
                              <m:rad>
                                <m:radPr>
                                  <m:degHide m:val="on"/>
                                  <m:ctrlPr>
                                    <a:rPr lang="en-US" sz="1600" b="1" i="1">
                                      <a:latin typeface="Cambria Math"/>
                                      <a:ea typeface="Cambria Math" panose="02040503050406030204" pitchFamily="18" charset="0"/>
                                    </a:rPr>
                                  </m:ctrlPr>
                                </m:radPr>
                                <m:deg/>
                                <m:e>
                                  <m:r>
                                    <a:rPr lang="en-US" sz="1600" b="1" i="1">
                                      <a:latin typeface="Cambria Math" panose="02040503050406030204" pitchFamily="18" charset="0"/>
                                      <a:ea typeface="Cambria Math" panose="02040503050406030204" pitchFamily="18" charset="0"/>
                                    </a:rPr>
                                    <m:t>𝟏</m:t>
                                  </m:r>
                                  <m:r>
                                    <a:rPr lang="en-US" sz="1600" b="1" i="1" smtClean="0">
                                      <a:latin typeface="Cambria Math" panose="02040503050406030204" pitchFamily="18" charset="0"/>
                                      <a:ea typeface="Cambria Math" panose="02040503050406030204" pitchFamily="18" charset="0"/>
                                    </a:rPr>
                                    <m:t>𝟏</m:t>
                                  </m:r>
                                </m:e>
                              </m:rad>
                            </m:den>
                          </m:f>
                        </m:den>
                      </m:f>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𝟑</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𝟓𝟑</m:t>
                      </m:r>
                    </m:oMath>
                  </m:oMathPara>
                </a14:m>
                <a:endParaRPr lang="en-US" sz="1600" b="1" dirty="0">
                  <a:latin typeface="Segoe Print" panose="02000600000000000000" pitchFamily="2" charset="0"/>
                  <a:ea typeface="Cambria Math" panose="02040503050406030204" pitchFamily="18" charset="0"/>
                </a:endParaRPr>
              </a:p>
              <a:p>
                <a:pPr marL="457200">
                  <a:lnSpc>
                    <a:spcPct val="114000"/>
                  </a:lnSpc>
                  <a:tabLst>
                    <a:tab pos="342900" algn="l"/>
                  </a:tabLst>
                </a:pPr>
                <a14:m>
                  <m:oMathPara xmlns:m="http://schemas.openxmlformats.org/officeDocument/2006/math">
                    <m:oMathParaPr>
                      <m:jc m:val="left"/>
                    </m:oMathParaPr>
                    <m:oMath xmlns:m="http://schemas.openxmlformats.org/officeDocument/2006/math">
                      <m:r>
                        <a:rPr lang="en-US" sz="1600" b="1" i="1">
                          <a:latin typeface="Cambria Math" panose="02040503050406030204" pitchFamily="18" charset="0"/>
                        </a:rPr>
                        <m:t>𝒅𝒇</m:t>
                      </m:r>
                      <m:r>
                        <a:rPr lang="en-US" sz="1600" b="1" i="1">
                          <a:latin typeface="Cambria Math" panose="02040503050406030204" pitchFamily="18" charset="0"/>
                        </a:rPr>
                        <m:t>=</m:t>
                      </m:r>
                      <m:r>
                        <a:rPr lang="en-US" sz="1600" b="1" i="1">
                          <a:latin typeface="Cambria Math" panose="02040503050406030204" pitchFamily="18" charset="0"/>
                        </a:rPr>
                        <m:t>𝟏𝟏</m:t>
                      </m:r>
                      <m:r>
                        <a:rPr lang="en-US" sz="1600" b="1" i="1">
                          <a:latin typeface="Cambria Math" panose="02040503050406030204" pitchFamily="18" charset="0"/>
                        </a:rPr>
                        <m:t>−</m:t>
                      </m:r>
                      <m:r>
                        <a:rPr lang="en-US" sz="1600" b="1" i="1">
                          <a:latin typeface="Cambria Math" panose="02040503050406030204" pitchFamily="18" charset="0"/>
                        </a:rPr>
                        <m:t>𝟏</m:t>
                      </m:r>
                      <m:r>
                        <a:rPr lang="en-US" sz="1600" b="1" i="1">
                          <a:latin typeface="Cambria Math" panose="02040503050406030204" pitchFamily="18" charset="0"/>
                        </a:rPr>
                        <m:t>=</m:t>
                      </m:r>
                      <m:r>
                        <a:rPr lang="en-US" sz="1600" b="1" i="1">
                          <a:latin typeface="Cambria Math" panose="02040503050406030204" pitchFamily="18" charset="0"/>
                        </a:rPr>
                        <m:t>𝟏𝟎</m:t>
                      </m:r>
                    </m:oMath>
                  </m:oMathPara>
                </a14:m>
                <a:endParaRPr lang="en-US" sz="1600" b="1" dirty="0">
                  <a:latin typeface="Segoe Print" panose="02000600000000000000" pitchFamily="2" charset="0"/>
                </a:endParaRPr>
              </a:p>
              <a:p>
                <a:pPr marL="457200">
                  <a:lnSpc>
                    <a:spcPct val="114000"/>
                  </a:lnSpc>
                  <a:tabLst>
                    <a:tab pos="342900" algn="l"/>
                  </a:tabLst>
                </a:pPr>
                <a:r>
                  <a:rPr lang="en-US" sz="1600" b="1" dirty="0">
                    <a:latin typeface="Segoe Print" panose="02000600000000000000" pitchFamily="2" charset="0"/>
                  </a:rPr>
                  <a:t>Table B: P-value is between 0.0025 and 0.005.</a:t>
                </a:r>
              </a:p>
              <a:p>
                <a:pPr marL="457200">
                  <a:lnSpc>
                    <a:spcPct val="114000"/>
                  </a:lnSpc>
                  <a:tabLst>
                    <a:tab pos="342900" algn="l"/>
                  </a:tabLst>
                </a:pPr>
                <a:r>
                  <a:rPr lang="en-US" sz="1600" b="1" dirty="0">
                    <a:latin typeface="Segoe Print" panose="02000600000000000000" pitchFamily="2" charset="0"/>
                  </a:rPr>
                  <a:t>Technology: </a:t>
                </a:r>
                <a:r>
                  <a:rPr lang="en-US" sz="1600" b="1" dirty="0" err="1">
                    <a:latin typeface="Segoe Print" panose="02000600000000000000" pitchFamily="2" charset="0"/>
                  </a:rPr>
                  <a:t>tcdf</a:t>
                </a:r>
                <a:r>
                  <a:rPr lang="en-US" sz="1600" b="1" dirty="0">
                    <a:latin typeface="Segoe Print" panose="02000600000000000000" pitchFamily="2" charset="0"/>
                  </a:rPr>
                  <a:t>(lower: 3.53, upper: 1000, </a:t>
                </a:r>
                <a:r>
                  <a:rPr lang="en-US" sz="1600" b="1" dirty="0" err="1">
                    <a:latin typeface="Segoe Print" panose="02000600000000000000" pitchFamily="2" charset="0"/>
                  </a:rPr>
                  <a:t>df</a:t>
                </a:r>
                <a:r>
                  <a:rPr lang="en-US" sz="1600" b="1" dirty="0">
                    <a:latin typeface="Segoe Print" panose="02000600000000000000" pitchFamily="2" charset="0"/>
                  </a:rPr>
                  <a:t>: 10) = 0.0027</a:t>
                </a:r>
              </a:p>
              <a:p>
                <a:pPr>
                  <a:lnSpc>
                    <a:spcPct val="114000"/>
                  </a:lnSpc>
                </a:pPr>
                <a:endParaRPr lang="en-US" sz="1400" b="1" dirty="0">
                  <a:latin typeface="Segoe Print" panose="02000600000000000000" pitchFamily="2" charset="0"/>
                </a:endParaRPr>
              </a:p>
            </p:txBody>
          </p:sp>
        </mc:Choice>
        <mc:Fallback>
          <p:sp>
            <p:nvSpPr>
              <p:cNvPr id="6" name="Rectangle: Rounded Corners 5">
                <a:extLst>
                  <a:ext uri="{FF2B5EF4-FFF2-40B4-BE49-F238E27FC236}">
                    <a16:creationId xmlns:a16="http://schemas.microsoft.com/office/drawing/2014/main" xmlns:a14="http://schemas.microsoft.com/office/drawing/2010/main" xmlns="" id="{E56F1790-C9D8-49B2-A145-86D6C12E344F}"/>
                  </a:ext>
                </a:extLst>
              </p:cNvPr>
              <p:cNvSpPr>
                <a:spLocks noRot="1" noChangeAspect="1" noMove="1" noResize="1" noEditPoints="1" noAdjustHandles="1" noChangeArrowheads="1" noChangeShapeType="1" noTextEdit="1"/>
              </p:cNvSpPr>
              <p:nvPr/>
            </p:nvSpPr>
            <p:spPr>
              <a:xfrm>
                <a:off x="628650" y="3854408"/>
                <a:ext cx="7886699" cy="2449902"/>
              </a:xfrm>
              <a:prstGeom prst="roundRect">
                <a:avLst/>
              </a:prstGeom>
              <a:blipFill rotWithShape="1">
                <a:blip r:embed="rId4"/>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9" name="Rectangle 8">
            <a:extLst>
              <a:ext uri="{FF2B5EF4-FFF2-40B4-BE49-F238E27FC236}">
                <a16:creationId xmlns:a16="http://schemas.microsoft.com/office/drawing/2014/main" xmlns="" id="{585F7C09-A65B-4F4A-BE2F-7DD460A74361}"/>
              </a:ext>
            </a:extLst>
          </p:cNvPr>
          <p:cNvSpPr/>
          <p:nvPr/>
        </p:nvSpPr>
        <p:spPr>
          <a:xfrm rot="16200000">
            <a:off x="8050822" y="2588413"/>
            <a:ext cx="1210588" cy="215444"/>
          </a:xfrm>
          <a:prstGeom prst="rect">
            <a:avLst/>
          </a:prstGeom>
        </p:spPr>
        <p:txBody>
          <a:bodyPr wrap="none">
            <a:spAutoFit/>
          </a:bodyPr>
          <a:lstStyle/>
          <a:p>
            <a:r>
              <a:rPr lang="en-US" sz="800" dirty="0" err="1">
                <a:latin typeface="HelveticaNeueLTStd-Cn"/>
              </a:rPr>
              <a:t>MrPants</a:t>
            </a:r>
            <a:r>
              <a:rPr lang="en-US" sz="800" dirty="0">
                <a:latin typeface="HelveticaNeueLTStd-Cn"/>
              </a:rPr>
              <a:t>/Getty Images</a:t>
            </a:r>
            <a:endParaRPr lang="en-US" dirty="0"/>
          </a:p>
        </p:txBody>
      </p:sp>
    </p:spTree>
    <p:extLst>
      <p:ext uri="{BB962C8B-B14F-4D97-AF65-F5344CB8AC3E}">
        <p14:creationId xmlns:p14="http://schemas.microsoft.com/office/powerpoint/2010/main" val="418957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92162"/>
          </a:xfrm>
        </p:spPr>
        <p:txBody>
          <a:bodyPr>
            <a:noAutofit/>
          </a:bodyPr>
          <a:lstStyle/>
          <a:p>
            <a:r>
              <a:rPr lang="en-US" sz="3600" b="1" dirty="0" smtClean="0"/>
              <a:t>Example 3</a:t>
            </a:r>
            <a:endParaRPr lang="en-US" sz="3600" b="1" i="1" dirty="0"/>
          </a:p>
        </p:txBody>
      </p:sp>
      <p:sp>
        <p:nvSpPr>
          <p:cNvPr id="12" name="Rectangle 11">
            <a:extLst>
              <a:ext uri="{FF2B5EF4-FFF2-40B4-BE49-F238E27FC236}">
                <a16:creationId xmlns:a16="http://schemas.microsoft.com/office/drawing/2014/main" xmlns="" id="{160C2FAA-3C44-4026-87BF-4DA42BE5650D}"/>
              </a:ext>
            </a:extLst>
          </p:cNvPr>
          <p:cNvSpPr/>
          <p:nvPr/>
        </p:nvSpPr>
        <p:spPr>
          <a:xfrm>
            <a:off x="628650" y="1344927"/>
            <a:ext cx="7886700" cy="243143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Do the data provide convincing evidence at the </a:t>
            </a:r>
            <a:br>
              <a:rPr lang="en-US" sz="2000" dirty="0"/>
            </a:br>
            <a:r>
              <a:rPr lang="el-GR" sz="2000" dirty="0"/>
              <a:t>α</a:t>
            </a:r>
            <a:r>
              <a:rPr lang="en-US" sz="2000" dirty="0"/>
              <a:t> = 0.05 significance level that caffeine withdrawal increases </a:t>
            </a:r>
            <a:br>
              <a:rPr lang="en-US" sz="2000" dirty="0"/>
            </a:br>
            <a:r>
              <a:rPr lang="en-US" sz="2000" dirty="0"/>
              <a:t>depression score, on average, for subjects like the ones in </a:t>
            </a:r>
            <a:br>
              <a:rPr lang="en-US" sz="2000" dirty="0"/>
            </a:br>
            <a:r>
              <a:rPr lang="en-US" sz="2000" dirty="0"/>
              <a:t>this experiment?</a:t>
            </a:r>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xmlns="" id="{B89E2A2B-D701-448B-9E1B-47E71BC5EB5D}"/>
              </a:ext>
            </a:extLst>
          </p:cNvPr>
          <p:cNvPicPr>
            <a:picLocks noChangeAspect="1"/>
          </p:cNvPicPr>
          <p:nvPr/>
        </p:nvPicPr>
        <p:blipFill>
          <a:blip r:embed="rId2"/>
          <a:stretch>
            <a:fillRect/>
          </a:stretch>
        </p:blipFill>
        <p:spPr>
          <a:xfrm>
            <a:off x="7052363" y="1344927"/>
            <a:ext cx="1711475" cy="1956502"/>
          </a:xfrm>
          <a:prstGeom prst="rect">
            <a:avLst/>
          </a:prstGeom>
        </p:spPr>
      </p:pic>
      <p:pic>
        <p:nvPicPr>
          <p:cNvPr id="5" name="Picture 4">
            <a:extLst>
              <a:ext uri="{FF2B5EF4-FFF2-40B4-BE49-F238E27FC236}">
                <a16:creationId xmlns:a16="http://schemas.microsoft.com/office/drawing/2014/main" xmlns="" id="{094D9B4A-5890-4672-9C30-8F41CA259458}"/>
              </a:ext>
            </a:extLst>
          </p:cNvPr>
          <p:cNvPicPr>
            <a:picLocks noChangeAspect="1"/>
          </p:cNvPicPr>
          <p:nvPr/>
        </p:nvPicPr>
        <p:blipFill>
          <a:blip r:embed="rId3"/>
          <a:stretch>
            <a:fillRect/>
          </a:stretch>
        </p:blipFill>
        <p:spPr>
          <a:xfrm>
            <a:off x="745377" y="2745697"/>
            <a:ext cx="6436114" cy="907059"/>
          </a:xfrm>
          <a:prstGeom prst="rect">
            <a:avLst/>
          </a:prstGeom>
        </p:spPr>
      </p:pic>
      <p:sp>
        <p:nvSpPr>
          <p:cNvPr id="6" name="Rectangle: Rounded Corners 5">
            <a:extLst>
              <a:ext uri="{FF2B5EF4-FFF2-40B4-BE49-F238E27FC236}">
                <a16:creationId xmlns:a16="http://schemas.microsoft.com/office/drawing/2014/main" xmlns="" id="{E56F1790-C9D8-49B2-A145-86D6C12E344F}"/>
              </a:ext>
            </a:extLst>
          </p:cNvPr>
          <p:cNvSpPr/>
          <p:nvPr/>
        </p:nvSpPr>
        <p:spPr>
          <a:xfrm>
            <a:off x="628650" y="3854408"/>
            <a:ext cx="7886699" cy="244990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pPr>
            <a:r>
              <a:rPr lang="en-US" sz="1600" b="1" dirty="0" smtClean="0">
                <a:solidFill>
                  <a:srgbClr val="FF0000"/>
                </a:solidFill>
                <a:latin typeface="Segoe Print" panose="02000600000000000000" pitchFamily="2" charset="0"/>
              </a:rPr>
              <a:t>INTERPRETATION:</a:t>
            </a:r>
            <a:endParaRPr lang="en-US" sz="1600" b="1" dirty="0">
              <a:solidFill>
                <a:srgbClr val="FF0000"/>
              </a:solidFill>
              <a:latin typeface="Segoe Print" panose="02000600000000000000" pitchFamily="2" charset="0"/>
            </a:endParaRPr>
          </a:p>
          <a:p>
            <a:pPr>
              <a:lnSpc>
                <a:spcPct val="114000"/>
              </a:lnSpc>
            </a:pPr>
            <a:r>
              <a:rPr lang="en-US" sz="1600" b="1" dirty="0">
                <a:latin typeface="Segoe Print" panose="02000600000000000000" pitchFamily="2" charset="0"/>
              </a:rPr>
              <a:t>Because the P-value of 0.0027 &lt; </a:t>
            </a:r>
            <a:r>
              <a:rPr lang="el-GR" sz="1600" b="1" dirty="0">
                <a:latin typeface="Segoe Print" panose="02000600000000000000" pitchFamily="2" charset="0"/>
              </a:rPr>
              <a:t>α</a:t>
            </a:r>
            <a:r>
              <a:rPr lang="en-US" sz="1600" b="1" dirty="0">
                <a:latin typeface="Segoe Print" panose="02000600000000000000" pitchFamily="2" charset="0"/>
              </a:rPr>
              <a:t> = 0.05, we reject H</a:t>
            </a:r>
            <a:r>
              <a:rPr lang="en-US" sz="1600" b="1" baseline="-25000" dirty="0">
                <a:latin typeface="Segoe Print" panose="02000600000000000000" pitchFamily="2" charset="0"/>
              </a:rPr>
              <a:t>0</a:t>
            </a:r>
            <a:r>
              <a:rPr lang="en-US" sz="1600" b="1" dirty="0">
                <a:latin typeface="Segoe Print" panose="02000600000000000000" pitchFamily="2" charset="0"/>
              </a:rPr>
              <a:t>. We have convincing evidence that caffeine withdrawal increases depression test score, on average, for subjects like the ones in this experiment.</a:t>
            </a:r>
          </a:p>
        </p:txBody>
      </p:sp>
      <p:sp>
        <p:nvSpPr>
          <p:cNvPr id="7" name="Rectangle 6">
            <a:extLst>
              <a:ext uri="{FF2B5EF4-FFF2-40B4-BE49-F238E27FC236}">
                <a16:creationId xmlns:a16="http://schemas.microsoft.com/office/drawing/2014/main" xmlns="" id="{D4E458BA-6051-4635-8BD1-FE6EC5865979}"/>
              </a:ext>
            </a:extLst>
          </p:cNvPr>
          <p:cNvSpPr/>
          <p:nvPr/>
        </p:nvSpPr>
        <p:spPr>
          <a:xfrm rot="16200000">
            <a:off x="8050822" y="2588413"/>
            <a:ext cx="1210588" cy="215444"/>
          </a:xfrm>
          <a:prstGeom prst="rect">
            <a:avLst/>
          </a:prstGeom>
        </p:spPr>
        <p:txBody>
          <a:bodyPr wrap="none">
            <a:spAutoFit/>
          </a:bodyPr>
          <a:lstStyle/>
          <a:p>
            <a:r>
              <a:rPr lang="en-US" sz="800" dirty="0" err="1">
                <a:latin typeface="HelveticaNeueLTStd-Cn"/>
              </a:rPr>
              <a:t>MrPants</a:t>
            </a:r>
            <a:r>
              <a:rPr lang="en-US" sz="800" dirty="0">
                <a:latin typeface="HelveticaNeueLTStd-Cn"/>
              </a:rPr>
              <a:t>/Getty Images</a:t>
            </a:r>
            <a:endParaRPr lang="en-US" dirty="0"/>
          </a:p>
        </p:txBody>
      </p:sp>
    </p:spTree>
    <p:extLst>
      <p:ext uri="{BB962C8B-B14F-4D97-AF65-F5344CB8AC3E}">
        <p14:creationId xmlns:p14="http://schemas.microsoft.com/office/powerpoint/2010/main" val="272225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921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a:t>Paired Data or Two Samples?</a:t>
            </a:r>
          </a:p>
        </p:txBody>
      </p:sp>
      <p:sp>
        <p:nvSpPr>
          <p:cNvPr id="4" name="Rectangle 3">
            <a:extLst>
              <a:ext uri="{FF2B5EF4-FFF2-40B4-BE49-F238E27FC236}">
                <a16:creationId xmlns:a16="http://schemas.microsoft.com/office/drawing/2014/main" xmlns="" id="{89536FC0-45DA-4E1D-AE2B-728758565238}"/>
              </a:ext>
            </a:extLst>
          </p:cNvPr>
          <p:cNvSpPr/>
          <p:nvPr/>
        </p:nvSpPr>
        <p:spPr>
          <a:xfrm>
            <a:off x="2286000" y="1475722"/>
            <a:ext cx="6229350" cy="1323439"/>
          </a:xfrm>
          <a:prstGeom prst="rect">
            <a:avLst/>
          </a:prstGeom>
        </p:spPr>
        <p:txBody>
          <a:bodyPr wrap="square">
            <a:spAutoFit/>
          </a:bodyPr>
          <a:lstStyle/>
          <a:p>
            <a:r>
              <a:rPr lang="en-US" sz="2000" b="1" dirty="0">
                <a:solidFill>
                  <a:srgbClr val="0070C0"/>
                </a:solidFill>
              </a:rPr>
              <a:t>Two-sample </a:t>
            </a:r>
            <a:r>
              <a:rPr lang="en-US" sz="2000" b="1" i="1" dirty="0">
                <a:solidFill>
                  <a:srgbClr val="0070C0"/>
                </a:solidFill>
              </a:rPr>
              <a:t>t </a:t>
            </a:r>
            <a:r>
              <a:rPr lang="en-US" sz="2000" b="1" dirty="0">
                <a:solidFill>
                  <a:srgbClr val="0070C0"/>
                </a:solidFill>
              </a:rPr>
              <a:t>procedures </a:t>
            </a:r>
            <a:r>
              <a:rPr lang="en-US" sz="2000" b="1" dirty="0"/>
              <a:t>require data that come from </a:t>
            </a:r>
            <a:r>
              <a:rPr lang="en-US" sz="2000" b="1" i="1" dirty="0">
                <a:solidFill>
                  <a:srgbClr val="0070C0"/>
                </a:solidFill>
              </a:rPr>
              <a:t>independent random samples </a:t>
            </a:r>
            <a:r>
              <a:rPr lang="en-US" sz="2000" b="1" dirty="0"/>
              <a:t>from the two populations of interest or from </a:t>
            </a:r>
            <a:r>
              <a:rPr lang="en-US" sz="2000" b="1" i="1" dirty="0">
                <a:solidFill>
                  <a:srgbClr val="0070C0"/>
                </a:solidFill>
              </a:rPr>
              <a:t>two groups in a randomized experiment</a:t>
            </a:r>
            <a:r>
              <a:rPr lang="en-US" sz="2000" b="1" i="1" dirty="0"/>
              <a:t>.</a:t>
            </a:r>
            <a:endParaRPr lang="en-US" sz="2000" b="1" dirty="0"/>
          </a:p>
        </p:txBody>
      </p:sp>
      <p:sp>
        <p:nvSpPr>
          <p:cNvPr id="7" name="Rectangle 6">
            <a:extLst>
              <a:ext uri="{FF2B5EF4-FFF2-40B4-BE49-F238E27FC236}">
                <a16:creationId xmlns:a16="http://schemas.microsoft.com/office/drawing/2014/main" xmlns="" id="{64675F48-E168-444C-A48A-DD284610FEFD}"/>
              </a:ext>
            </a:extLst>
          </p:cNvPr>
          <p:cNvSpPr/>
          <p:nvPr/>
        </p:nvSpPr>
        <p:spPr>
          <a:xfrm>
            <a:off x="2285999" y="2799161"/>
            <a:ext cx="6229351" cy="1015663"/>
          </a:xfrm>
          <a:prstGeom prst="rect">
            <a:avLst/>
          </a:prstGeom>
        </p:spPr>
        <p:txBody>
          <a:bodyPr wrap="square">
            <a:spAutoFit/>
          </a:bodyPr>
          <a:lstStyle/>
          <a:p>
            <a:r>
              <a:rPr lang="en-US" sz="2000" b="1" dirty="0"/>
              <a:t>Paired </a:t>
            </a:r>
            <a:r>
              <a:rPr lang="en-US" sz="2000" b="1" i="1" dirty="0"/>
              <a:t>t </a:t>
            </a:r>
            <a:r>
              <a:rPr lang="en-US" sz="2000" b="1" dirty="0"/>
              <a:t>procedures require </a:t>
            </a:r>
            <a:r>
              <a:rPr lang="en-US" sz="2000" b="1" i="1" dirty="0">
                <a:solidFill>
                  <a:srgbClr val="7030A0"/>
                </a:solidFill>
              </a:rPr>
              <a:t>paired data </a:t>
            </a:r>
            <a:r>
              <a:rPr lang="en-US" sz="2000" b="1" dirty="0"/>
              <a:t>that come from </a:t>
            </a:r>
            <a:r>
              <a:rPr lang="en-US" sz="2000" b="1" i="1" dirty="0">
                <a:solidFill>
                  <a:srgbClr val="7030A0"/>
                </a:solidFill>
              </a:rPr>
              <a:t>a</a:t>
            </a:r>
            <a:r>
              <a:rPr lang="en-US" sz="2000" b="1" dirty="0">
                <a:solidFill>
                  <a:srgbClr val="7030A0"/>
                </a:solidFill>
              </a:rPr>
              <a:t> </a:t>
            </a:r>
            <a:r>
              <a:rPr lang="en-US" sz="2000" b="1" i="1" dirty="0">
                <a:solidFill>
                  <a:srgbClr val="7030A0"/>
                </a:solidFill>
              </a:rPr>
              <a:t>random sample </a:t>
            </a:r>
            <a:r>
              <a:rPr lang="en-US" sz="2000" b="1" dirty="0"/>
              <a:t>from the population of interest or from </a:t>
            </a:r>
            <a:r>
              <a:rPr lang="en-US" sz="2000" b="1" i="1" dirty="0">
                <a:solidFill>
                  <a:srgbClr val="7030A0"/>
                </a:solidFill>
              </a:rPr>
              <a:t>a randomized experiment</a:t>
            </a:r>
            <a:r>
              <a:rPr lang="en-US" sz="2000" b="1" dirty="0"/>
              <a:t>.</a:t>
            </a:r>
          </a:p>
        </p:txBody>
      </p:sp>
      <p:sp>
        <p:nvSpPr>
          <p:cNvPr id="8" name="Rectangle 7">
            <a:extLst>
              <a:ext uri="{FF2B5EF4-FFF2-40B4-BE49-F238E27FC236}">
                <a16:creationId xmlns:a16="http://schemas.microsoft.com/office/drawing/2014/main" xmlns="" id="{5632F836-E836-4AAA-8F9B-CD162E963643}"/>
              </a:ext>
            </a:extLst>
          </p:cNvPr>
          <p:cNvSpPr/>
          <p:nvPr/>
        </p:nvSpPr>
        <p:spPr>
          <a:xfrm>
            <a:off x="679970" y="2844830"/>
            <a:ext cx="776816" cy="584775"/>
          </a:xfrm>
          <a:prstGeom prst="rect">
            <a:avLst/>
          </a:prstGeom>
          <a:ln w="38100">
            <a:solidFill>
              <a:srgbClr val="7030A0"/>
            </a:solidFill>
          </a:ln>
        </p:spPr>
        <p:txBody>
          <a:bodyPr wrap="none">
            <a:spAutoFit/>
          </a:bodyPr>
          <a:lstStyle/>
          <a:p>
            <a:r>
              <a:rPr lang="en-US" sz="3200" i="1" dirty="0">
                <a:solidFill>
                  <a:srgbClr val="7030A0"/>
                </a:solidFill>
              </a:rPr>
              <a:t>µ</a:t>
            </a:r>
            <a:r>
              <a:rPr lang="en-US" sz="3200" i="1" baseline="-25000" dirty="0">
                <a:solidFill>
                  <a:srgbClr val="7030A0"/>
                </a:solidFill>
              </a:rPr>
              <a:t>diff</a:t>
            </a:r>
            <a:endParaRPr lang="en-US" sz="3200" dirty="0">
              <a:solidFill>
                <a:srgbClr val="7030A0"/>
              </a:solidFill>
            </a:endParaRPr>
          </a:p>
        </p:txBody>
      </p:sp>
      <p:sp>
        <p:nvSpPr>
          <p:cNvPr id="10" name="Rectangle 9">
            <a:extLst>
              <a:ext uri="{FF2B5EF4-FFF2-40B4-BE49-F238E27FC236}">
                <a16:creationId xmlns:a16="http://schemas.microsoft.com/office/drawing/2014/main" xmlns="" id="{B1A46F20-B1BB-436A-B98A-924C2ADDC706}"/>
              </a:ext>
            </a:extLst>
          </p:cNvPr>
          <p:cNvSpPr/>
          <p:nvPr/>
        </p:nvSpPr>
        <p:spPr>
          <a:xfrm>
            <a:off x="381000" y="1691165"/>
            <a:ext cx="1540133" cy="584775"/>
          </a:xfrm>
          <a:prstGeom prst="rect">
            <a:avLst/>
          </a:prstGeom>
          <a:ln w="38100">
            <a:solidFill>
              <a:srgbClr val="0070C0"/>
            </a:solidFill>
          </a:ln>
        </p:spPr>
        <p:txBody>
          <a:bodyPr wrap="square">
            <a:spAutoFit/>
          </a:bodyPr>
          <a:lstStyle/>
          <a:p>
            <a:r>
              <a:rPr lang="en-US" sz="3200" i="1" dirty="0">
                <a:solidFill>
                  <a:srgbClr val="0070C0"/>
                </a:solidFill>
              </a:rPr>
              <a:t>µ</a:t>
            </a:r>
            <a:r>
              <a:rPr lang="en-US" sz="3200" i="1" baseline="-25000" dirty="0">
                <a:solidFill>
                  <a:srgbClr val="0070C0"/>
                </a:solidFill>
              </a:rPr>
              <a:t>1</a:t>
            </a:r>
            <a:r>
              <a:rPr lang="en-US" sz="3200" i="1" dirty="0">
                <a:solidFill>
                  <a:srgbClr val="0070C0"/>
                </a:solidFill>
              </a:rPr>
              <a:t> – µ</a:t>
            </a:r>
            <a:r>
              <a:rPr lang="en-US" sz="3200" i="1" baseline="-25000" dirty="0">
                <a:solidFill>
                  <a:srgbClr val="0070C0"/>
                </a:solidFill>
              </a:rPr>
              <a:t>2</a:t>
            </a:r>
            <a:r>
              <a:rPr lang="en-US" sz="3200" i="1" dirty="0">
                <a:solidFill>
                  <a:srgbClr val="0070C0"/>
                </a:solidFill>
              </a:rPr>
              <a:t>  </a:t>
            </a:r>
            <a:endParaRPr lang="en-US" sz="3200" dirty="0">
              <a:solidFill>
                <a:srgbClr val="0070C0"/>
              </a:solidFill>
            </a:endParaRPr>
          </a:p>
        </p:txBody>
      </p:sp>
      <p:grpSp>
        <p:nvGrpSpPr>
          <p:cNvPr id="11" name="Group 10">
            <a:extLst>
              <a:ext uri="{FF2B5EF4-FFF2-40B4-BE49-F238E27FC236}">
                <a16:creationId xmlns:a16="http://schemas.microsoft.com/office/drawing/2014/main" xmlns="" id="{B51E5424-5125-42D0-A7CA-11507BC97425}"/>
              </a:ext>
            </a:extLst>
          </p:cNvPr>
          <p:cNvGrpSpPr/>
          <p:nvPr/>
        </p:nvGrpSpPr>
        <p:grpSpPr>
          <a:xfrm>
            <a:off x="679970" y="4238040"/>
            <a:ext cx="7777568" cy="1431487"/>
            <a:chOff x="866100" y="1401376"/>
            <a:chExt cx="7411800" cy="1431487"/>
          </a:xfrm>
        </p:grpSpPr>
        <p:sp>
          <p:nvSpPr>
            <p:cNvPr id="13" name="Rectangle 12">
              <a:extLst>
                <a:ext uri="{FF2B5EF4-FFF2-40B4-BE49-F238E27FC236}">
                  <a16:creationId xmlns:a16="http://schemas.microsoft.com/office/drawing/2014/main" xmlns="" id="{37969911-1197-4E6B-A7BF-C535B70947FE}"/>
                </a:ext>
              </a:extLst>
            </p:cNvPr>
            <p:cNvSpPr/>
            <p:nvPr/>
          </p:nvSpPr>
          <p:spPr>
            <a:xfrm>
              <a:off x="866100" y="1401376"/>
              <a:ext cx="7411800" cy="1431487"/>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pPr>
                <a:defRPr/>
              </a:pPr>
              <a:r>
                <a:rPr lang="en-US" sz="1600" b="1" dirty="0">
                  <a:solidFill>
                    <a:srgbClr val="C00000"/>
                  </a:solidFill>
                </a:rPr>
                <a:t>	  </a:t>
              </a:r>
              <a:r>
                <a:rPr lang="en-US" sz="4000" b="1" dirty="0">
                  <a:solidFill>
                    <a:srgbClr val="C00000"/>
                  </a:solidFill>
                </a:rPr>
                <a:t>    </a:t>
              </a:r>
              <a:r>
                <a:rPr lang="en-US" sz="2400" b="1" dirty="0">
                  <a:solidFill>
                    <a:srgbClr val="FF0000"/>
                  </a:solidFill>
                </a:rPr>
                <a:t>CAUTION</a:t>
              </a:r>
              <a:r>
                <a:rPr lang="en-US" sz="2400" dirty="0">
                  <a:solidFill>
                    <a:srgbClr val="FF0000"/>
                  </a:solidFill>
                </a:rPr>
                <a:t>: </a:t>
              </a:r>
            </a:p>
            <a:p>
              <a:pPr>
                <a:defRPr/>
              </a:pPr>
              <a:endParaRPr lang="en-US" sz="800" dirty="0"/>
            </a:p>
            <a:p>
              <a:r>
                <a:rPr lang="en-US" altLang="en-US" sz="2000" dirty="0"/>
                <a:t>The proper inference method depends on how the data were produced.</a:t>
              </a:r>
            </a:p>
          </p:txBody>
        </p:sp>
        <p:pic>
          <p:nvPicPr>
            <p:cNvPr id="14" name="Picture 13">
              <a:extLst>
                <a:ext uri="{FF2B5EF4-FFF2-40B4-BE49-F238E27FC236}">
                  <a16:creationId xmlns:a16="http://schemas.microsoft.com/office/drawing/2014/main" xmlns="" id="{892C3087-8002-42AD-AD46-8B754F8B65A4}"/>
                </a:ext>
              </a:extLst>
            </p:cNvPr>
            <p:cNvPicPr>
              <a:picLocks noChangeAspect="1"/>
            </p:cNvPicPr>
            <p:nvPr/>
          </p:nvPicPr>
          <p:blipFill>
            <a:blip r:embed="rId2"/>
            <a:stretch>
              <a:fillRect/>
            </a:stretch>
          </p:blipFill>
          <p:spPr>
            <a:xfrm>
              <a:off x="1207602" y="1499376"/>
              <a:ext cx="640311" cy="578893"/>
            </a:xfrm>
            <a:prstGeom prst="rect">
              <a:avLst/>
            </a:prstGeom>
          </p:spPr>
        </p:pic>
      </p:grpSp>
    </p:spTree>
    <p:extLst>
      <p:ext uri="{BB962C8B-B14F-4D97-AF65-F5344CB8AC3E}">
        <p14:creationId xmlns:p14="http://schemas.microsoft.com/office/powerpoint/2010/main" val="134362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8683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smtClean="0"/>
              <a:t>Example 4a</a:t>
            </a:r>
            <a:endParaRPr lang="en-US" sz="3600" b="1" dirty="0"/>
          </a:p>
        </p:txBody>
      </p:sp>
      <p:sp>
        <p:nvSpPr>
          <p:cNvPr id="12" name="Rectangle 11">
            <a:extLst>
              <a:ext uri="{FF2B5EF4-FFF2-40B4-BE49-F238E27FC236}">
                <a16:creationId xmlns:a16="http://schemas.microsoft.com/office/drawing/2014/main" xmlns="" id="{E90CD4DC-8B01-40BF-8451-8B8551D1535A}"/>
              </a:ext>
            </a:extLst>
          </p:cNvPr>
          <p:cNvSpPr/>
          <p:nvPr/>
        </p:nvSpPr>
        <p:spPr>
          <a:xfrm>
            <a:off x="628650" y="1344927"/>
            <a:ext cx="7886700" cy="3447098"/>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In each of the following settings, decide whether you should use two-sample </a:t>
            </a:r>
            <a:r>
              <a:rPr lang="en-US" i="1" dirty="0"/>
              <a:t>t </a:t>
            </a:r>
            <a:r>
              <a:rPr lang="en-US" dirty="0"/>
              <a:t>procedures to perform inference about a difference in means or paired </a:t>
            </a:r>
            <a:r>
              <a:rPr lang="en-US" i="1" dirty="0"/>
              <a:t>t </a:t>
            </a:r>
            <a:r>
              <a:rPr lang="en-US" dirty="0"/>
              <a:t>procedures to perform inference about a mean difference. Explain your choice.</a:t>
            </a:r>
          </a:p>
          <a:p>
            <a:pPr marL="344488" indent="-344488">
              <a:tabLst>
                <a:tab pos="344488" algn="l"/>
              </a:tabLst>
            </a:pPr>
            <a:r>
              <a:rPr lang="en-US" dirty="0"/>
              <a:t>(a) Before exiting the water, scuba divers remove their fins. A maker of scuba equipment advertises a new style of fins that is supposed to be faster to remove. A consumer advocacy group suspects that the time to remove the new fins may be no different than the time required to remove old fins, on average. Twenty experienced scuba divers are recruited to test the new fins. Each diver flips a coin to determine if they wear the new fin on the left foot and the old fin on the right foot, or vice versa. The time to remove each type of fin is recorded for every diver.</a:t>
            </a:r>
          </a:p>
        </p:txBody>
      </p:sp>
      <p:sp>
        <p:nvSpPr>
          <p:cNvPr id="15" name="Rectangle: Rounded Corners 14">
            <a:extLst>
              <a:ext uri="{FF2B5EF4-FFF2-40B4-BE49-F238E27FC236}">
                <a16:creationId xmlns:a16="http://schemas.microsoft.com/office/drawing/2014/main" xmlns="" id="{1205B6EC-BD32-4D65-B0D7-1A77517CA156}"/>
              </a:ext>
            </a:extLst>
          </p:cNvPr>
          <p:cNvSpPr/>
          <p:nvPr/>
        </p:nvSpPr>
        <p:spPr>
          <a:xfrm>
            <a:off x="651509" y="5257800"/>
            <a:ext cx="7886699" cy="73324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pPr>
            <a:r>
              <a:rPr lang="en-US" sz="1600" b="1" dirty="0">
                <a:latin typeface="Segoe Print" panose="02000600000000000000" pitchFamily="2" charset="0"/>
              </a:rPr>
              <a:t>Paired t procedures. The data come from two measurements of the same variable (time to remove fin) for each diver.</a:t>
            </a:r>
          </a:p>
        </p:txBody>
      </p:sp>
    </p:spTree>
    <p:extLst>
      <p:ext uri="{BB962C8B-B14F-4D97-AF65-F5344CB8AC3E}">
        <p14:creationId xmlns:p14="http://schemas.microsoft.com/office/powerpoint/2010/main" val="42546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921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smtClean="0"/>
              <a:t>Example 4b</a:t>
            </a:r>
            <a:endParaRPr lang="en-US" sz="3600" b="1" dirty="0"/>
          </a:p>
        </p:txBody>
      </p:sp>
      <p:sp>
        <p:nvSpPr>
          <p:cNvPr id="12" name="Rectangle 11">
            <a:extLst>
              <a:ext uri="{FF2B5EF4-FFF2-40B4-BE49-F238E27FC236}">
                <a16:creationId xmlns:a16="http://schemas.microsoft.com/office/drawing/2014/main" xmlns="" id="{E90CD4DC-8B01-40BF-8451-8B8551D1535A}"/>
              </a:ext>
            </a:extLst>
          </p:cNvPr>
          <p:cNvSpPr/>
          <p:nvPr/>
        </p:nvSpPr>
        <p:spPr>
          <a:xfrm>
            <a:off x="628650" y="1344927"/>
            <a:ext cx="7886700" cy="233910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In each of the following settings, decide whether you should use two-sample </a:t>
            </a:r>
            <a:r>
              <a:rPr lang="en-US" i="1" dirty="0"/>
              <a:t>t </a:t>
            </a:r>
            <a:r>
              <a:rPr lang="en-US" dirty="0"/>
              <a:t>procedures to perform inference about a difference in means or paired </a:t>
            </a:r>
            <a:r>
              <a:rPr lang="en-US" i="1" dirty="0"/>
              <a:t>t </a:t>
            </a:r>
            <a:r>
              <a:rPr lang="en-US" dirty="0"/>
              <a:t>procedures to perform inference about a mean difference. Explain your choice.</a:t>
            </a:r>
          </a:p>
          <a:p>
            <a:pPr marL="344488" indent="-344488">
              <a:tabLst>
                <a:tab pos="344488" algn="l"/>
              </a:tabLst>
            </a:pPr>
            <a:r>
              <a:rPr lang="en-US" dirty="0"/>
              <a:t>(b) To study the health of aquatic life, scientists gathered a random sample of 60 White Piranha fish from a tributary of the Amazon River during one year. The average length of these fish was compared to a random sample of 82 White Piranha from the same tributary a decade ago.</a:t>
            </a:r>
          </a:p>
        </p:txBody>
      </p:sp>
      <p:sp>
        <p:nvSpPr>
          <p:cNvPr id="15" name="Rectangle: Rounded Corners 14">
            <a:extLst>
              <a:ext uri="{FF2B5EF4-FFF2-40B4-BE49-F238E27FC236}">
                <a16:creationId xmlns:a16="http://schemas.microsoft.com/office/drawing/2014/main" xmlns="" id="{1205B6EC-BD32-4D65-B0D7-1A77517CA156}"/>
              </a:ext>
            </a:extLst>
          </p:cNvPr>
          <p:cNvSpPr/>
          <p:nvPr/>
        </p:nvSpPr>
        <p:spPr>
          <a:xfrm>
            <a:off x="647701" y="4419600"/>
            <a:ext cx="7886699" cy="675619"/>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pPr>
            <a:r>
              <a:rPr lang="en-US" sz="1600" dirty="0">
                <a:latin typeface="Segoe Print" panose="02000600000000000000" pitchFamily="2" charset="0"/>
              </a:rPr>
              <a:t>Two-sample t procedures. The data come from independent</a:t>
            </a:r>
          </a:p>
          <a:p>
            <a:pPr>
              <a:lnSpc>
                <a:spcPct val="114000"/>
              </a:lnSpc>
            </a:pPr>
            <a:r>
              <a:rPr lang="en-US" sz="1600" dirty="0">
                <a:latin typeface="Segoe Print" panose="02000600000000000000" pitchFamily="2" charset="0"/>
              </a:rPr>
              <a:t>random samples of White Piranha in two different years.</a:t>
            </a:r>
          </a:p>
        </p:txBody>
      </p:sp>
    </p:spTree>
    <p:extLst>
      <p:ext uri="{BB962C8B-B14F-4D97-AF65-F5344CB8AC3E}">
        <p14:creationId xmlns:p14="http://schemas.microsoft.com/office/powerpoint/2010/main" val="102436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15962"/>
          </a:xfrm>
        </p:spPr>
        <p:txBody>
          <a:bodyPr>
            <a:noAutofit/>
          </a:bodyPr>
          <a:lstStyle/>
          <a:p>
            <a:r>
              <a:rPr lang="en-US" sz="3600" b="1" dirty="0" smtClean="0"/>
              <a:t>Example 4c</a:t>
            </a:r>
            <a:endParaRPr lang="en-US" sz="3600" b="1" dirty="0"/>
          </a:p>
        </p:txBody>
      </p:sp>
      <p:sp>
        <p:nvSpPr>
          <p:cNvPr id="12" name="Rectangle 11">
            <a:extLst>
              <a:ext uri="{FF2B5EF4-FFF2-40B4-BE49-F238E27FC236}">
                <a16:creationId xmlns:a16="http://schemas.microsoft.com/office/drawing/2014/main" xmlns="" id="{E90CD4DC-8B01-40BF-8451-8B8551D1535A}"/>
              </a:ext>
            </a:extLst>
          </p:cNvPr>
          <p:cNvSpPr/>
          <p:nvPr/>
        </p:nvSpPr>
        <p:spPr>
          <a:xfrm>
            <a:off x="628650" y="1295400"/>
            <a:ext cx="7886700" cy="372409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In each of the following settings, decide whether you should use two-sample </a:t>
            </a:r>
            <a:r>
              <a:rPr lang="en-US" i="1" dirty="0"/>
              <a:t>t </a:t>
            </a:r>
            <a:r>
              <a:rPr lang="en-US" dirty="0"/>
              <a:t>procedures to perform inference about a difference in means or paired </a:t>
            </a:r>
            <a:r>
              <a:rPr lang="en-US" i="1" dirty="0"/>
              <a:t>t </a:t>
            </a:r>
            <a:r>
              <a:rPr lang="en-US" dirty="0"/>
              <a:t>procedures to perform inference about a mean difference. Explain your choice.</a:t>
            </a:r>
          </a:p>
          <a:p>
            <a:pPr marL="344488" indent="-344488">
              <a:tabLst>
                <a:tab pos="344488" algn="l"/>
              </a:tabLst>
            </a:pPr>
            <a:r>
              <a:rPr lang="en-US" dirty="0"/>
              <a:t>(c) Can a wetsuit deter shark attacks? A researcher has designed a new wetsuit with color variations that are suspected to deter shark attacks. To test this idea, she fills two identical drums with bait and covers one in the standard black neoprene wetsuit and the other in the new suit. Over a period of one week, she selects 16 two-hour time periods and randomly assigns 8 of them to the drum in the black wetsuit. The other 8 are assigned to the drum with the new suit. During each time period, the appropriate drum is submerged in waters that sharks frequent and the number of times a shark bites the drum is recorded.</a:t>
            </a:r>
          </a:p>
        </p:txBody>
      </p:sp>
      <p:sp>
        <p:nvSpPr>
          <p:cNvPr id="15" name="Rectangle: Rounded Corners 14">
            <a:extLst>
              <a:ext uri="{FF2B5EF4-FFF2-40B4-BE49-F238E27FC236}">
                <a16:creationId xmlns:a16="http://schemas.microsoft.com/office/drawing/2014/main" xmlns="" id="{1205B6EC-BD32-4D65-B0D7-1A77517CA156}"/>
              </a:ext>
            </a:extLst>
          </p:cNvPr>
          <p:cNvSpPr/>
          <p:nvPr/>
        </p:nvSpPr>
        <p:spPr>
          <a:xfrm>
            <a:off x="628650" y="5293261"/>
            <a:ext cx="7886699" cy="143901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a:lnSpc>
                <a:spcPct val="114000"/>
              </a:lnSpc>
            </a:pPr>
            <a:r>
              <a:rPr lang="en-US" sz="1600" b="1" dirty="0">
                <a:latin typeface="Segoe Print" panose="02000600000000000000" pitchFamily="2" charset="0"/>
              </a:rPr>
              <a:t>Two-sample t procedures. The data come from two groups in a randomized experiment, with each group consisting of 8 time periods in which a drum with a specific wetsuit (standard or new) was randomly</a:t>
            </a:r>
          </a:p>
          <a:p>
            <a:pPr>
              <a:lnSpc>
                <a:spcPct val="114000"/>
              </a:lnSpc>
            </a:pPr>
            <a:r>
              <a:rPr lang="en-US" sz="1600" b="1" dirty="0">
                <a:latin typeface="Segoe Print" panose="02000600000000000000" pitchFamily="2" charset="0"/>
              </a:rPr>
              <a:t>assigned to be submerged.</a:t>
            </a:r>
          </a:p>
        </p:txBody>
      </p:sp>
    </p:spTree>
    <p:extLst>
      <p:ext uri="{BB962C8B-B14F-4D97-AF65-F5344CB8AC3E}">
        <p14:creationId xmlns:p14="http://schemas.microsoft.com/office/powerpoint/2010/main" val="21511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46050"/>
            <a:ext cx="8229600" cy="762000"/>
          </a:xfrm>
        </p:spPr>
        <p:txBody>
          <a:bodyPr/>
          <a:lstStyle/>
          <a:p>
            <a:pPr eaLnBrk="1" hangingPunct="1"/>
            <a:r>
              <a:rPr lang="en-US" altLang="en-US" sz="3600" b="1" smtClean="0"/>
              <a:t>Summary and Homework</a:t>
            </a:r>
          </a:p>
        </p:txBody>
      </p:sp>
      <p:sp>
        <p:nvSpPr>
          <p:cNvPr id="40963" name="Rectangle 3"/>
          <p:cNvSpPr>
            <a:spLocks noGrp="1" noChangeArrowheads="1"/>
          </p:cNvSpPr>
          <p:nvPr>
            <p:ph type="body" idx="1"/>
          </p:nvPr>
        </p:nvSpPr>
        <p:spPr>
          <a:xfrm>
            <a:off x="228600" y="990600"/>
            <a:ext cx="8686800" cy="5486400"/>
          </a:xfrm>
        </p:spPr>
        <p:txBody>
          <a:bodyPr/>
          <a:lstStyle/>
          <a:p>
            <a:pPr eaLnBrk="1" hangingPunct="1"/>
            <a:r>
              <a:rPr lang="en-US" altLang="en-US" sz="2800" b="1" dirty="0" smtClean="0">
                <a:solidFill>
                  <a:srgbClr val="FFFF00"/>
                </a:solidFill>
              </a:rPr>
              <a:t>Summary</a:t>
            </a:r>
          </a:p>
          <a:p>
            <a:pPr lvl="1" eaLnBrk="1" hangingPunct="1"/>
            <a:r>
              <a:rPr lang="en-US" altLang="en-US" sz="2400" b="1" dirty="0" smtClean="0"/>
              <a:t>Two sets of data are </a:t>
            </a:r>
            <a:r>
              <a:rPr lang="en-US" altLang="en-US" sz="2400" b="1" dirty="0" smtClean="0"/>
              <a:t>dependent </a:t>
            </a:r>
            <a:r>
              <a:rPr lang="en-US" altLang="en-US" sz="2400" b="1" dirty="0" smtClean="0"/>
              <a:t>when observations in one </a:t>
            </a:r>
            <a:r>
              <a:rPr lang="en-US" altLang="en-US" sz="2400" b="1" dirty="0" smtClean="0"/>
              <a:t>are paired with ones from another set of observations</a:t>
            </a:r>
            <a:endParaRPr lang="en-US" altLang="en-US" sz="2400" b="1" dirty="0" smtClean="0"/>
          </a:p>
          <a:p>
            <a:pPr lvl="1" eaLnBrk="1" hangingPunct="1"/>
            <a:r>
              <a:rPr lang="en-US" altLang="en-US" sz="2400" b="1" dirty="0" smtClean="0"/>
              <a:t>The differences </a:t>
            </a:r>
            <a:r>
              <a:rPr lang="en-US" altLang="en-US" sz="2400" b="1" dirty="0" smtClean="0"/>
              <a:t>of the two means </a:t>
            </a:r>
            <a:r>
              <a:rPr lang="en-US" altLang="en-US" sz="2400" b="1" dirty="0" smtClean="0"/>
              <a:t>are used as a </a:t>
            </a:r>
            <a:r>
              <a:rPr lang="en-US" altLang="en-US" sz="2400" b="1" i="1" u="sng" dirty="0" smtClean="0"/>
              <a:t>single</a:t>
            </a:r>
            <a:r>
              <a:rPr lang="en-US" altLang="en-US" sz="2400" b="1" dirty="0" smtClean="0"/>
              <a:t> data set and usually </a:t>
            </a:r>
            <a:r>
              <a:rPr lang="en-US" altLang="en-US" sz="2400" b="1" dirty="0" smtClean="0"/>
              <a:t>use a Student’s t-test </a:t>
            </a:r>
            <a:endParaRPr lang="en-US" altLang="en-US" sz="2400" b="1" dirty="0"/>
          </a:p>
          <a:p>
            <a:pPr lvl="1" eaLnBrk="1" hangingPunct="1"/>
            <a:r>
              <a:rPr lang="en-US" altLang="en-US" sz="2400" b="1" dirty="0" smtClean="0"/>
              <a:t>The </a:t>
            </a:r>
            <a:r>
              <a:rPr lang="en-US" altLang="en-US" sz="2400" b="1" dirty="0" smtClean="0"/>
              <a:t>overall process, other than the formula for the standard error, are the general hypothesis test and confidence intervals process</a:t>
            </a:r>
          </a:p>
          <a:p>
            <a:pPr lvl="1" eaLnBrk="1" hangingPunct="1"/>
            <a:endParaRPr lang="en-US" altLang="en-US" sz="1800" b="1" dirty="0" smtClean="0"/>
          </a:p>
          <a:p>
            <a:pPr eaLnBrk="1" hangingPunct="1"/>
            <a:r>
              <a:rPr lang="en-US" altLang="en-US" sz="2800" b="1" dirty="0" smtClean="0">
                <a:solidFill>
                  <a:srgbClr val="FFFF00"/>
                </a:solidFill>
              </a:rPr>
              <a:t>Homework</a:t>
            </a:r>
            <a:endParaRPr lang="en-US" altLang="en-US" sz="2800" b="1" dirty="0" smtClean="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5888"/>
            <a:ext cx="8229600" cy="792162"/>
          </a:xfrm>
        </p:spPr>
        <p:txBody>
          <a:bodyPr/>
          <a:lstStyle/>
          <a:p>
            <a:r>
              <a:rPr lang="en-US" altLang="en-US" sz="3600" b="1" dirty="0" smtClean="0"/>
              <a:t>Inference Toolbox Review</a:t>
            </a:r>
          </a:p>
        </p:txBody>
      </p:sp>
      <p:sp>
        <p:nvSpPr>
          <p:cNvPr id="21507" name="Content Placeholder 2"/>
          <p:cNvSpPr>
            <a:spLocks noGrp="1"/>
          </p:cNvSpPr>
          <p:nvPr>
            <p:ph idx="1"/>
          </p:nvPr>
        </p:nvSpPr>
        <p:spPr>
          <a:xfrm>
            <a:off x="304800" y="990600"/>
            <a:ext cx="8610600" cy="5562600"/>
          </a:xfrm>
        </p:spPr>
        <p:txBody>
          <a:bodyPr/>
          <a:lstStyle/>
          <a:p>
            <a:r>
              <a:rPr lang="en-US" altLang="en-US" sz="2800" b="1" smtClean="0"/>
              <a:t>Step 1:  </a:t>
            </a:r>
            <a:r>
              <a:rPr lang="en-US" altLang="en-US" sz="2800" b="1" smtClean="0">
                <a:solidFill>
                  <a:srgbClr val="FFFF00"/>
                </a:solidFill>
              </a:rPr>
              <a:t>Hypothesis</a:t>
            </a:r>
          </a:p>
          <a:p>
            <a:pPr lvl="1"/>
            <a:r>
              <a:rPr lang="en-US" altLang="en-US" sz="2400" b="1" smtClean="0"/>
              <a:t>Identify population of interest and parameter </a:t>
            </a:r>
          </a:p>
          <a:p>
            <a:pPr lvl="1"/>
            <a:r>
              <a:rPr lang="en-US" altLang="en-US" sz="2400" b="1" smtClean="0"/>
              <a:t>State H</a:t>
            </a:r>
            <a:r>
              <a:rPr lang="en-US" altLang="en-US" sz="2400" b="1" baseline="-25000" smtClean="0"/>
              <a:t>0</a:t>
            </a:r>
            <a:r>
              <a:rPr lang="en-US" altLang="en-US" sz="2400" b="1" smtClean="0"/>
              <a:t> and H</a:t>
            </a:r>
            <a:r>
              <a:rPr lang="en-US" altLang="en-US" sz="2400" b="1" baseline="-25000" smtClean="0"/>
              <a:t>a</a:t>
            </a:r>
          </a:p>
          <a:p>
            <a:r>
              <a:rPr lang="en-US" altLang="en-US" sz="2800" b="1" smtClean="0"/>
              <a:t>Step 2:  </a:t>
            </a:r>
            <a:r>
              <a:rPr lang="en-US" altLang="en-US" sz="2800" b="1" smtClean="0">
                <a:solidFill>
                  <a:srgbClr val="FFFF00"/>
                </a:solidFill>
              </a:rPr>
              <a:t>Conditions</a:t>
            </a:r>
          </a:p>
          <a:p>
            <a:pPr lvl="1"/>
            <a:r>
              <a:rPr lang="en-US" altLang="en-US" sz="2400" b="1" smtClean="0"/>
              <a:t>Check appropriate conditions</a:t>
            </a:r>
          </a:p>
          <a:p>
            <a:r>
              <a:rPr lang="en-US" altLang="en-US" sz="2800" b="1" smtClean="0"/>
              <a:t>Step 3:  </a:t>
            </a:r>
            <a:r>
              <a:rPr lang="en-US" altLang="en-US" sz="2800" b="1" smtClean="0">
                <a:solidFill>
                  <a:srgbClr val="FFFF00"/>
                </a:solidFill>
              </a:rPr>
              <a:t>Calculations</a:t>
            </a:r>
          </a:p>
          <a:p>
            <a:pPr lvl="1"/>
            <a:r>
              <a:rPr lang="en-US" altLang="en-US" sz="2400" b="1" smtClean="0"/>
              <a:t>State test or test statistic</a:t>
            </a:r>
          </a:p>
          <a:p>
            <a:pPr lvl="1"/>
            <a:r>
              <a:rPr lang="en-US" altLang="en-US" sz="2400" b="1" smtClean="0"/>
              <a:t>Use calculator to calculate test statistic and p-value</a:t>
            </a:r>
          </a:p>
          <a:p>
            <a:r>
              <a:rPr lang="en-US" altLang="en-US" sz="2800" b="1" smtClean="0"/>
              <a:t>Step 4:  </a:t>
            </a:r>
            <a:r>
              <a:rPr lang="en-US" altLang="en-US" sz="2800" b="1" smtClean="0">
                <a:solidFill>
                  <a:srgbClr val="FFFF00"/>
                </a:solidFill>
              </a:rPr>
              <a:t>Interpretation</a:t>
            </a:r>
          </a:p>
          <a:p>
            <a:pPr lvl="1"/>
            <a:r>
              <a:rPr lang="en-US" altLang="en-US" sz="2400" b="1" smtClean="0"/>
              <a:t>Interpret the p-value (fail-to-reject or reject)</a:t>
            </a:r>
          </a:p>
          <a:p>
            <a:pPr lvl="1"/>
            <a:r>
              <a:rPr lang="en-US" altLang="en-US" sz="2400" b="1" smtClean="0"/>
              <a:t>Don’t forget 3 C’s:  conclusion, connection and context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8575"/>
            <a:ext cx="8229600" cy="944563"/>
          </a:xfrm>
        </p:spPr>
        <p:txBody>
          <a:bodyPr/>
          <a:lstStyle/>
          <a:p>
            <a:r>
              <a:rPr lang="en-US" altLang="en-US" sz="3600" b="1" smtClean="0"/>
              <a:t>Two Sample Problems</a:t>
            </a:r>
          </a:p>
        </p:txBody>
      </p:sp>
      <p:sp>
        <p:nvSpPr>
          <p:cNvPr id="5123" name="Content Placeholder 2"/>
          <p:cNvSpPr>
            <a:spLocks noGrp="1"/>
          </p:cNvSpPr>
          <p:nvPr>
            <p:ph idx="1"/>
          </p:nvPr>
        </p:nvSpPr>
        <p:spPr>
          <a:xfrm>
            <a:off x="457200" y="1371600"/>
            <a:ext cx="8229600" cy="4754563"/>
          </a:xfrm>
        </p:spPr>
        <p:txBody>
          <a:bodyPr/>
          <a:lstStyle/>
          <a:p>
            <a:r>
              <a:rPr lang="en-US" altLang="en-US" sz="2800" b="1" smtClean="0"/>
              <a:t>The goal of inference is to compare the responses to two treatments or to compare the characteristics of two populations</a:t>
            </a:r>
          </a:p>
          <a:p>
            <a:endParaRPr lang="en-US" altLang="en-US" sz="2800" b="1" smtClean="0"/>
          </a:p>
          <a:p>
            <a:r>
              <a:rPr lang="en-US" altLang="en-US" sz="2800" b="1" smtClean="0"/>
              <a:t>We have a separate sample from each treatment or each population</a:t>
            </a:r>
          </a:p>
          <a:p>
            <a:endParaRPr lang="en-US" altLang="en-US" sz="2800" b="1" smtClean="0"/>
          </a:p>
          <a:p>
            <a:r>
              <a:rPr lang="en-US" altLang="en-US" sz="2800" b="1" smtClean="0"/>
              <a:t>The response of each group are independent of those in other group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101600"/>
            <a:ext cx="8610600" cy="838200"/>
          </a:xfrm>
        </p:spPr>
        <p:txBody>
          <a:bodyPr/>
          <a:lstStyle/>
          <a:p>
            <a:pPr eaLnBrk="1" hangingPunct="1"/>
            <a:r>
              <a:rPr lang="en-US" altLang="en-US" sz="3600" b="1" dirty="0" smtClean="0"/>
              <a:t>Conditions for Comparing </a:t>
            </a:r>
            <a:r>
              <a:rPr lang="en-US" altLang="en-US" sz="3600" b="1" dirty="0" smtClean="0"/>
              <a:t>Match Pairs</a:t>
            </a:r>
            <a:endParaRPr lang="en-US" altLang="en-US" sz="3600" b="1" dirty="0" smtClean="0"/>
          </a:p>
        </p:txBody>
      </p:sp>
      <p:sp>
        <p:nvSpPr>
          <p:cNvPr id="8195" name="Rectangle 3"/>
          <p:cNvSpPr>
            <a:spLocks noGrp="1" noChangeArrowheads="1"/>
          </p:cNvSpPr>
          <p:nvPr>
            <p:ph type="body" idx="1"/>
          </p:nvPr>
        </p:nvSpPr>
        <p:spPr>
          <a:xfrm>
            <a:off x="381000" y="1143000"/>
            <a:ext cx="8610600" cy="5334000"/>
          </a:xfrm>
        </p:spPr>
        <p:txBody>
          <a:bodyPr/>
          <a:lstStyle/>
          <a:p>
            <a:pPr eaLnBrk="1" hangingPunct="1">
              <a:lnSpc>
                <a:spcPct val="90000"/>
              </a:lnSpc>
            </a:pPr>
            <a:r>
              <a:rPr lang="en-US" altLang="en-US" sz="2800" b="1" smtClean="0"/>
              <a:t>SRS</a:t>
            </a:r>
          </a:p>
          <a:p>
            <a:pPr lvl="1" eaLnBrk="1" hangingPunct="1">
              <a:lnSpc>
                <a:spcPct val="90000"/>
              </a:lnSpc>
            </a:pPr>
            <a:r>
              <a:rPr lang="en-US" altLang="en-US" sz="2400" b="1" smtClean="0"/>
              <a:t>Two SRS’s from two distinct populations</a:t>
            </a:r>
          </a:p>
          <a:p>
            <a:pPr lvl="1" eaLnBrk="1" hangingPunct="1">
              <a:lnSpc>
                <a:spcPct val="90000"/>
              </a:lnSpc>
            </a:pPr>
            <a:r>
              <a:rPr lang="en-US" altLang="en-US" sz="2400" b="1" smtClean="0"/>
              <a:t>Measure same variable from both populations</a:t>
            </a:r>
          </a:p>
          <a:p>
            <a:pPr lvl="1" eaLnBrk="1" hangingPunct="1">
              <a:lnSpc>
                <a:spcPct val="90000"/>
              </a:lnSpc>
            </a:pPr>
            <a:endParaRPr lang="en-US" altLang="en-US" sz="1800" b="1" smtClean="0"/>
          </a:p>
          <a:p>
            <a:pPr eaLnBrk="1" hangingPunct="1">
              <a:lnSpc>
                <a:spcPct val="90000"/>
              </a:lnSpc>
            </a:pPr>
            <a:r>
              <a:rPr lang="en-US" altLang="en-US" sz="2800" b="1" smtClean="0"/>
              <a:t>Independence</a:t>
            </a:r>
          </a:p>
          <a:p>
            <a:pPr lvl="1" eaLnBrk="1" hangingPunct="1">
              <a:lnSpc>
                <a:spcPct val="90000"/>
              </a:lnSpc>
            </a:pPr>
            <a:r>
              <a:rPr lang="en-US" altLang="en-US" sz="2400" b="1" smtClean="0"/>
              <a:t>Samples are independent of each other</a:t>
            </a:r>
            <a:br>
              <a:rPr lang="en-US" altLang="en-US" sz="2400" b="1" smtClean="0"/>
            </a:br>
            <a:r>
              <a:rPr lang="en-US" altLang="en-US" sz="2400" b="1" smtClean="0"/>
              <a:t>(not the test for match pair designs)</a:t>
            </a:r>
          </a:p>
          <a:p>
            <a:pPr lvl="1" eaLnBrk="1" hangingPunct="1">
              <a:lnSpc>
                <a:spcPct val="90000"/>
              </a:lnSpc>
            </a:pPr>
            <a:r>
              <a:rPr lang="en-US" altLang="en-US" sz="2400" b="1" smtClean="0"/>
              <a:t>N</a:t>
            </a:r>
            <a:r>
              <a:rPr lang="en-US" altLang="en-US" sz="2400" b="1" baseline="-25000" smtClean="0"/>
              <a:t>i</a:t>
            </a:r>
            <a:r>
              <a:rPr lang="en-US" altLang="en-US" sz="2400" b="1" smtClean="0"/>
              <a:t> ≥ 10n</a:t>
            </a:r>
            <a:r>
              <a:rPr lang="en-US" altLang="en-US" sz="2400" b="1" baseline="-25000" smtClean="0"/>
              <a:t>i</a:t>
            </a:r>
          </a:p>
          <a:p>
            <a:pPr lvl="1" eaLnBrk="1" hangingPunct="1">
              <a:lnSpc>
                <a:spcPct val="90000"/>
              </a:lnSpc>
            </a:pPr>
            <a:endParaRPr lang="en-US" altLang="en-US" sz="1800" b="1" smtClean="0"/>
          </a:p>
          <a:p>
            <a:pPr eaLnBrk="1" hangingPunct="1">
              <a:lnSpc>
                <a:spcPct val="90000"/>
              </a:lnSpc>
            </a:pPr>
            <a:r>
              <a:rPr lang="en-US" altLang="en-US" sz="2800" b="1" smtClean="0"/>
              <a:t>Normality</a:t>
            </a:r>
          </a:p>
          <a:p>
            <a:pPr lvl="1" eaLnBrk="1" hangingPunct="1">
              <a:lnSpc>
                <a:spcPct val="90000"/>
              </a:lnSpc>
            </a:pPr>
            <a:r>
              <a:rPr lang="en-US" altLang="en-US" sz="2400" b="1" smtClean="0"/>
              <a:t>Both populations are Normally distributed</a:t>
            </a:r>
          </a:p>
          <a:p>
            <a:pPr lvl="1" eaLnBrk="1" hangingPunct="1">
              <a:lnSpc>
                <a:spcPct val="90000"/>
              </a:lnSpc>
            </a:pPr>
            <a:r>
              <a:rPr lang="en-US" altLang="en-US" sz="2400" b="1" smtClean="0"/>
              <a:t>In practice, (large sample sizes for CLT to apply) similar shapes with no strong outliers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219075" y="76200"/>
            <a:ext cx="8686800" cy="868363"/>
          </a:xfrm>
        </p:spPr>
        <p:txBody>
          <a:bodyPr/>
          <a:lstStyle/>
          <a:p>
            <a:r>
              <a:rPr lang="en-US" altLang="en-US" sz="3600" b="1" dirty="0" smtClean="0"/>
              <a:t>Two-sample, </a:t>
            </a:r>
            <a:r>
              <a:rPr lang="en-US" altLang="en-US" sz="3600" b="1" dirty="0" smtClean="0"/>
              <a:t>dependent</a:t>
            </a:r>
            <a:r>
              <a:rPr lang="en-US" altLang="en-US" sz="3600" b="1" dirty="0" smtClean="0"/>
              <a:t>, T-Test on TI</a:t>
            </a:r>
          </a:p>
        </p:txBody>
      </p:sp>
      <p:sp>
        <p:nvSpPr>
          <p:cNvPr id="4" name="Content Placeholder 3"/>
          <p:cNvSpPr>
            <a:spLocks noGrp="1"/>
          </p:cNvSpPr>
          <p:nvPr>
            <p:ph idx="1"/>
          </p:nvPr>
        </p:nvSpPr>
        <p:spPr>
          <a:xfrm>
            <a:off x="304800" y="1143000"/>
            <a:ext cx="8534400" cy="5410200"/>
          </a:xfrm>
        </p:spPr>
        <p:txBody>
          <a:bodyPr/>
          <a:lstStyle/>
          <a:p>
            <a:pPr>
              <a:defRPr/>
            </a:pPr>
            <a:r>
              <a:rPr lang="en-US" sz="2800" b="1" dirty="0" smtClean="0"/>
              <a:t>If you have raw data:</a:t>
            </a:r>
          </a:p>
          <a:p>
            <a:pPr lvl="1">
              <a:defRPr/>
            </a:pPr>
            <a:r>
              <a:rPr lang="en-US" sz="2400" b="1" dirty="0" smtClean="0"/>
              <a:t>enter </a:t>
            </a:r>
            <a:r>
              <a:rPr lang="en-US" sz="2400" b="1" dirty="0" smtClean="0"/>
              <a:t>the difference data </a:t>
            </a:r>
            <a:r>
              <a:rPr lang="en-US" sz="2400" b="1" dirty="0" smtClean="0"/>
              <a:t>in L1 </a:t>
            </a:r>
          </a:p>
          <a:p>
            <a:pPr>
              <a:defRPr/>
            </a:pPr>
            <a:endParaRPr lang="en-US" sz="1200" b="1" dirty="0" smtClean="0"/>
          </a:p>
          <a:p>
            <a:pPr>
              <a:defRPr/>
            </a:pPr>
            <a:r>
              <a:rPr lang="en-US" sz="2800" b="1" dirty="0" smtClean="0"/>
              <a:t>Press STAT, TESTS, select </a:t>
            </a:r>
            <a:r>
              <a:rPr lang="en-US" sz="2800" b="1" dirty="0" smtClean="0"/>
              <a:t>T-Test</a:t>
            </a:r>
            <a:endParaRPr lang="en-US" sz="2800" b="1" dirty="0" smtClean="0"/>
          </a:p>
          <a:p>
            <a:pPr lvl="1">
              <a:defRPr/>
            </a:pPr>
            <a:r>
              <a:rPr lang="en-US" sz="2400" b="1" dirty="0" smtClean="0">
                <a:ea typeface="+mn-ea"/>
                <a:cs typeface="+mn-cs"/>
              </a:rPr>
              <a:t>raw data: List1 set to </a:t>
            </a:r>
            <a:r>
              <a:rPr lang="en-US" sz="2400" b="1" dirty="0" smtClean="0">
                <a:ea typeface="+mn-ea"/>
                <a:cs typeface="+mn-cs"/>
              </a:rPr>
              <a:t>L1 and </a:t>
            </a:r>
            <a:r>
              <a:rPr lang="en-US" sz="2400" b="1" dirty="0" smtClean="0">
                <a:ea typeface="+mn-ea"/>
                <a:cs typeface="+mn-cs"/>
              </a:rPr>
              <a:t>freq to 1</a:t>
            </a:r>
          </a:p>
          <a:p>
            <a:pPr lvl="1">
              <a:defRPr/>
            </a:pPr>
            <a:r>
              <a:rPr lang="en-US" sz="2400" b="1" dirty="0" smtClean="0">
                <a:ea typeface="+mn-ea"/>
                <a:cs typeface="+mn-cs"/>
              </a:rPr>
              <a:t>summary data: enter as before</a:t>
            </a:r>
          </a:p>
          <a:p>
            <a:pPr lvl="1">
              <a:defRPr/>
            </a:pPr>
            <a:r>
              <a:rPr lang="en-US" sz="2400" b="1" dirty="0" smtClean="0">
                <a:ea typeface="+mn-ea"/>
                <a:cs typeface="+mn-cs"/>
              </a:rPr>
              <a:t>Set Pooled to </a:t>
            </a:r>
            <a:r>
              <a:rPr lang="en-US" sz="2400" b="1" dirty="0" smtClean="0">
                <a:solidFill>
                  <a:srgbClr val="FFFF00"/>
                </a:solidFill>
                <a:ea typeface="+mn-ea"/>
                <a:cs typeface="+mn-cs"/>
              </a:rPr>
              <a:t>NO</a:t>
            </a:r>
          </a:p>
          <a:p>
            <a:pPr lvl="1">
              <a:defRPr/>
            </a:pPr>
            <a:r>
              <a:rPr lang="en-US" sz="2400" b="1" dirty="0" smtClean="0">
                <a:ea typeface="+mn-ea"/>
                <a:cs typeface="+mn-cs"/>
              </a:rPr>
              <a:t>copy off t* value and the degrees of freedom</a:t>
            </a:r>
          </a:p>
          <a:p>
            <a:pPr lvl="1">
              <a:defRPr/>
            </a:pPr>
            <a:endParaRPr lang="en-US" sz="1200" b="1" dirty="0" smtClean="0"/>
          </a:p>
          <a:p>
            <a:pPr>
              <a:defRPr/>
            </a:pPr>
            <a:r>
              <a:rPr lang="en-US" sz="2800" b="1" dirty="0" smtClean="0"/>
              <a:t>Confidence Intervals</a:t>
            </a:r>
          </a:p>
          <a:p>
            <a:pPr lvl="1">
              <a:defRPr/>
            </a:pPr>
            <a:r>
              <a:rPr lang="en-US" sz="2400" b="1" dirty="0" smtClean="0"/>
              <a:t>follow hypothesis test steps, except select </a:t>
            </a:r>
            <a:r>
              <a:rPr lang="en-US" sz="2400" b="1" dirty="0" err="1" smtClean="0"/>
              <a:t>TInterval</a:t>
            </a:r>
            <a:r>
              <a:rPr lang="en-US" sz="2400" b="1" dirty="0" smtClean="0"/>
              <a:t> </a:t>
            </a:r>
            <a:r>
              <a:rPr lang="en-US" sz="2400" b="1" dirty="0" smtClean="0"/>
              <a:t>and input confidence level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715962"/>
          </a:xfrm>
        </p:spPr>
        <p:txBody>
          <a:bodyPr>
            <a:noAutofit/>
          </a:bodyPr>
          <a:lstStyle/>
          <a:p>
            <a:r>
              <a:rPr lang="en-US" sz="3600" b="1" dirty="0"/>
              <a:t>Analyzing Paired Data</a:t>
            </a:r>
            <a:endParaRPr lang="en-US" sz="3600" b="1" i="1" dirty="0"/>
          </a:p>
        </p:txBody>
      </p:sp>
      <p:sp>
        <p:nvSpPr>
          <p:cNvPr id="5" name="Rectangle 4">
            <a:extLst>
              <a:ext uri="{FF2B5EF4-FFF2-40B4-BE49-F238E27FC236}">
                <a16:creationId xmlns:a16="http://schemas.microsoft.com/office/drawing/2014/main" xmlns="" id="{FB4E0E45-4927-45C1-B272-7F3B91F12CDB}"/>
              </a:ext>
            </a:extLst>
          </p:cNvPr>
          <p:cNvSpPr/>
          <p:nvPr/>
        </p:nvSpPr>
        <p:spPr>
          <a:xfrm>
            <a:off x="533400" y="1291154"/>
            <a:ext cx="7924800" cy="1631216"/>
          </a:xfrm>
          <a:prstGeom prst="rect">
            <a:avLst/>
          </a:prstGeom>
        </p:spPr>
        <p:txBody>
          <a:bodyPr wrap="square">
            <a:spAutoFit/>
          </a:bodyPr>
          <a:lstStyle/>
          <a:p>
            <a:r>
              <a:rPr lang="en-US" sz="2000" b="1" dirty="0"/>
              <a:t>A researcher studied a random sample of identical twins who had been separated and adopted at birth. In each case, one twin (Twin A) was adopted by a high-income family and the other (Twin B) by a low-income family. Both twins were given an IQ test as adults.</a:t>
            </a:r>
          </a:p>
        </p:txBody>
      </p:sp>
    </p:spTree>
    <p:extLst>
      <p:ext uri="{BB962C8B-B14F-4D97-AF65-F5344CB8AC3E}">
        <p14:creationId xmlns:p14="http://schemas.microsoft.com/office/powerpoint/2010/main" val="30826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E792-1FCA-41DC-9B89-A37150EE28E6}"/>
              </a:ext>
            </a:extLst>
          </p:cNvPr>
          <p:cNvSpPr>
            <a:spLocks noGrp="1"/>
          </p:cNvSpPr>
          <p:nvPr>
            <p:ph type="title"/>
          </p:nvPr>
        </p:nvSpPr>
        <p:spPr>
          <a:xfrm>
            <a:off x="457200" y="274638"/>
            <a:ext cx="8229600" cy="8683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600" b="1" dirty="0"/>
              <a:t>Analyzing Paired Data</a:t>
            </a:r>
          </a:p>
        </p:txBody>
      </p:sp>
      <p:pic>
        <p:nvPicPr>
          <p:cNvPr id="8" name="Picture 7">
            <a:extLst>
              <a:ext uri="{FF2B5EF4-FFF2-40B4-BE49-F238E27FC236}">
                <a16:creationId xmlns:a16="http://schemas.microsoft.com/office/drawing/2014/main" xmlns="" id="{260C086B-7CA0-4169-A32B-03A8B9FB5FB4}"/>
              </a:ext>
            </a:extLst>
          </p:cNvPr>
          <p:cNvPicPr>
            <a:picLocks noChangeAspect="1"/>
          </p:cNvPicPr>
          <p:nvPr/>
        </p:nvPicPr>
        <p:blipFill>
          <a:blip r:embed="rId2"/>
          <a:stretch>
            <a:fillRect/>
          </a:stretch>
        </p:blipFill>
        <p:spPr>
          <a:xfrm>
            <a:off x="3707084" y="4379434"/>
            <a:ext cx="4808266" cy="1792766"/>
          </a:xfrm>
          <a:prstGeom prst="rect">
            <a:avLst/>
          </a:prstGeom>
        </p:spPr>
      </p:pic>
      <p:pic>
        <p:nvPicPr>
          <p:cNvPr id="9" name="Picture 8">
            <a:extLst>
              <a:ext uri="{FF2B5EF4-FFF2-40B4-BE49-F238E27FC236}">
                <a16:creationId xmlns:a16="http://schemas.microsoft.com/office/drawing/2014/main" xmlns="" id="{8F4A80CA-C629-4ED9-9FDA-49B87CA86CDA}"/>
              </a:ext>
            </a:extLst>
          </p:cNvPr>
          <p:cNvPicPr>
            <a:picLocks noChangeAspect="1"/>
          </p:cNvPicPr>
          <p:nvPr/>
        </p:nvPicPr>
        <p:blipFill>
          <a:blip r:embed="rId3"/>
          <a:stretch>
            <a:fillRect/>
          </a:stretch>
        </p:blipFill>
        <p:spPr>
          <a:xfrm>
            <a:off x="631724" y="3235103"/>
            <a:ext cx="7883626" cy="1039968"/>
          </a:xfrm>
          <a:prstGeom prst="rect">
            <a:avLst/>
          </a:prstGeom>
        </p:spPr>
      </p:pic>
      <p:sp>
        <p:nvSpPr>
          <p:cNvPr id="6" name="Rectangle 5">
            <a:extLst>
              <a:ext uri="{FF2B5EF4-FFF2-40B4-BE49-F238E27FC236}">
                <a16:creationId xmlns:a16="http://schemas.microsoft.com/office/drawing/2014/main" xmlns="" id="{FB4E0E45-4927-45C1-B272-7F3B91F12CDB}"/>
              </a:ext>
            </a:extLst>
          </p:cNvPr>
          <p:cNvSpPr/>
          <p:nvPr/>
        </p:nvSpPr>
        <p:spPr>
          <a:xfrm>
            <a:off x="533400" y="1291154"/>
            <a:ext cx="7924800" cy="1631216"/>
          </a:xfrm>
          <a:prstGeom prst="rect">
            <a:avLst/>
          </a:prstGeom>
        </p:spPr>
        <p:txBody>
          <a:bodyPr wrap="square">
            <a:spAutoFit/>
          </a:bodyPr>
          <a:lstStyle/>
          <a:p>
            <a:r>
              <a:rPr lang="en-US" sz="2000" b="1" dirty="0"/>
              <a:t>A researcher studied a random sample of identical twins who had been separated and adopted at birth. In each case, one twin (Twin A) was adopted by a high-income family and the other (Twin B) by a low-income family. Both twins were given an IQ test as adults.</a:t>
            </a:r>
          </a:p>
        </p:txBody>
      </p:sp>
    </p:spTree>
    <p:extLst>
      <p:ext uri="{BB962C8B-B14F-4D97-AF65-F5344CB8AC3E}">
        <p14:creationId xmlns:p14="http://schemas.microsoft.com/office/powerpoint/2010/main" val="102230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1393</TotalTime>
  <Words>2242</Words>
  <Application>Microsoft Office PowerPoint</Application>
  <PresentationFormat>On-screen Show (4:3)</PresentationFormat>
  <Paragraphs>261</Paragraphs>
  <Slides>37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Wingdings</vt:lpstr>
      <vt:lpstr>ＭＳ Ｐゴシック</vt:lpstr>
      <vt:lpstr>Symbol</vt:lpstr>
      <vt:lpstr>Times New Roman</vt:lpstr>
      <vt:lpstr>Default Design</vt:lpstr>
      <vt:lpstr>Lesson 10 - 3</vt:lpstr>
      <vt:lpstr>Objectives</vt:lpstr>
      <vt:lpstr>Vocabulary</vt:lpstr>
      <vt:lpstr>Inference Toolbox Review</vt:lpstr>
      <vt:lpstr>Two Sample Problems</vt:lpstr>
      <vt:lpstr>Conditions for Comparing Match Pairs</vt:lpstr>
      <vt:lpstr>Two-sample, dependent, T-Test on TI</vt:lpstr>
      <vt:lpstr>Analyzing Paired Data</vt:lpstr>
      <vt:lpstr>Analyzing Paired Data</vt:lpstr>
      <vt:lpstr>Analyzing Paired Data</vt:lpstr>
      <vt:lpstr>Analyzing Paired Data</vt:lpstr>
      <vt:lpstr>Analyzing Paired Data</vt:lpstr>
      <vt:lpstr>Example 1</vt:lpstr>
      <vt:lpstr>Example 1a</vt:lpstr>
      <vt:lpstr>Example 1b</vt:lpstr>
      <vt:lpstr>Example 1c</vt:lpstr>
      <vt:lpstr>Analyzing Paired Data</vt:lpstr>
      <vt:lpstr>Confidence Intervals for µdiff</vt:lpstr>
      <vt:lpstr>Confidence Intervals for µdiff</vt:lpstr>
      <vt:lpstr>Example 2</vt:lpstr>
      <vt:lpstr>Example 2</vt:lpstr>
      <vt:lpstr>Example 2</vt:lpstr>
      <vt:lpstr>Example 2</vt:lpstr>
      <vt:lpstr>Example 2</vt:lpstr>
      <vt:lpstr>Example 2</vt:lpstr>
      <vt:lpstr>Significance Tests for µdiff</vt:lpstr>
      <vt:lpstr>Significance Tests for µdiff</vt:lpstr>
      <vt:lpstr>Example 3</vt:lpstr>
      <vt:lpstr>Example 3</vt:lpstr>
      <vt:lpstr>Example 3</vt:lpstr>
      <vt:lpstr>Example 3</vt:lpstr>
      <vt:lpstr>Example 3</vt:lpstr>
      <vt:lpstr>Paired Data or Two Samples?</vt:lpstr>
      <vt:lpstr>Example 4a</vt:lpstr>
      <vt:lpstr>Example 4b</vt:lpstr>
      <vt:lpstr>Example 4c</vt:lpstr>
      <vt:lpstr>Summary and 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Headlee</dc:creator>
  <cp:lastModifiedBy>Chris</cp:lastModifiedBy>
  <cp:revision>68</cp:revision>
  <cp:lastPrinted>1601-01-01T00:00:00Z</cp:lastPrinted>
  <dcterms:created xsi:type="dcterms:W3CDTF">1601-01-01T00:00:00Z</dcterms:created>
  <dcterms:modified xsi:type="dcterms:W3CDTF">2018-11-10T19:49:12Z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