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59" r:id="rId4"/>
    <p:sldId id="268" r:id="rId5"/>
    <p:sldId id="269" r:id="rId6"/>
    <p:sldId id="270" r:id="rId7"/>
    <p:sldId id="271" r:id="rId8"/>
    <p:sldId id="273" r:id="rId9"/>
    <p:sldId id="272" r:id="rId10"/>
    <p:sldId id="274" r:id="rId11"/>
    <p:sldId id="267" r:id="rId12"/>
    <p:sldId id="275" r:id="rId13"/>
    <p:sldId id="276" r:id="rId14"/>
    <p:sldId id="277" r:id="rId15"/>
    <p:sldId id="278" r:id="rId16"/>
    <p:sldId id="282" r:id="rId17"/>
    <p:sldId id="283" r:id="rId18"/>
    <p:sldId id="279" r:id="rId19"/>
    <p:sldId id="281" r:id="rId20"/>
    <p:sldId id="280" r:id="rId2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234444C1-16FA-4E66-BD3B-1E06D82FEEC2}" type="datetimeFigureOut">
              <a:rPr lang="en-US"/>
              <a:pPr>
                <a:defRPr/>
              </a:pPr>
              <a:t>11/7/2018</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2B31FC42-0C6E-4355-AB34-3F098DBF2ACE}" type="slidenum">
              <a:rPr lang="en-US"/>
              <a:pPr>
                <a:defRPr/>
              </a:pPr>
              <a:t>‹#›</a:t>
            </a:fld>
            <a:endParaRPr lang="en-US"/>
          </a:p>
        </p:txBody>
      </p:sp>
    </p:spTree>
    <p:extLst>
      <p:ext uri="{BB962C8B-B14F-4D97-AF65-F5344CB8AC3E}">
        <p14:creationId xmlns:p14="http://schemas.microsoft.com/office/powerpoint/2010/main" val="700252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0E9D094A-7B91-4395-AFEC-BE310EE12F07}" type="datetimeFigureOut">
              <a:rPr lang="en-US"/>
              <a:pPr>
                <a:defRPr/>
              </a:pPr>
              <a:t>11/7/2018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5FFE2021-34C5-4528-BC62-2054FB6EE9F1}" type="slidenum">
              <a:rPr lang="en-US"/>
              <a:pPr>
                <a:defRPr/>
              </a:pPr>
              <a:t>‹#›</a:t>
            </a:fld>
            <a:endParaRPr lang="en-US"/>
          </a:p>
        </p:txBody>
      </p:sp>
    </p:spTree>
    <p:extLst>
      <p:ext uri="{BB962C8B-B14F-4D97-AF65-F5344CB8AC3E}">
        <p14:creationId xmlns:p14="http://schemas.microsoft.com/office/powerpoint/2010/main" val="15977478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61AD490-57E3-4186-A41C-BE6079DAC525}" type="slidenum">
              <a:rPr lang="en-US" altLang="en-US" smtClean="0"/>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DF7F36C-50EB-468D-BBEA-CE3A2A1F2DDD}"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80FEB86-BA36-49F4-9053-802AEB7DFDD1}" type="slidenum">
              <a:rPr lang="en-US" altLang="en-US" smtClean="0"/>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774E614-362D-4E0A-B884-D3200337BCDF}" type="slidenum">
              <a:rPr lang="en-US" altLang="en-US" smtClean="0"/>
              <a:pPr/>
              <a:t>11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4DA24A-4A41-4E2A-B122-1DB98EBA460A}" type="slidenum">
              <a:rPr lang="en-US"/>
              <a:pPr>
                <a:defRPr/>
              </a:pPr>
              <a:t>‹#›</a:t>
            </a:fld>
            <a:endParaRPr lang="en-US"/>
          </a:p>
        </p:txBody>
      </p:sp>
    </p:spTree>
    <p:extLst>
      <p:ext uri="{BB962C8B-B14F-4D97-AF65-F5344CB8AC3E}">
        <p14:creationId xmlns:p14="http://schemas.microsoft.com/office/powerpoint/2010/main" val="3233926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2CD7F1-ACA0-4FDD-BA6F-DC2BE71633F8}" type="slidenum">
              <a:rPr lang="en-US"/>
              <a:pPr>
                <a:defRPr/>
              </a:pPr>
              <a:t>‹#›</a:t>
            </a:fld>
            <a:endParaRPr lang="en-US"/>
          </a:p>
        </p:txBody>
      </p:sp>
    </p:spTree>
    <p:extLst>
      <p:ext uri="{BB962C8B-B14F-4D97-AF65-F5344CB8AC3E}">
        <p14:creationId xmlns:p14="http://schemas.microsoft.com/office/powerpoint/2010/main" val="3739075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1B138D-7E0A-4CBC-B048-0F33F6A97BCE}" type="slidenum">
              <a:rPr lang="en-US"/>
              <a:pPr>
                <a:defRPr/>
              </a:pPr>
              <a:t>‹#›</a:t>
            </a:fld>
            <a:endParaRPr lang="en-US"/>
          </a:p>
        </p:txBody>
      </p:sp>
    </p:spTree>
    <p:extLst>
      <p:ext uri="{BB962C8B-B14F-4D97-AF65-F5344CB8AC3E}">
        <p14:creationId xmlns:p14="http://schemas.microsoft.com/office/powerpoint/2010/main" val="3617410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0AE9C3-2CEA-45AD-B404-16A4E276BBFC}" type="slidenum">
              <a:rPr lang="en-US"/>
              <a:pPr>
                <a:defRPr/>
              </a:pPr>
              <a:t>‹#›</a:t>
            </a:fld>
            <a:endParaRPr lang="en-US"/>
          </a:p>
        </p:txBody>
      </p:sp>
    </p:spTree>
    <p:extLst>
      <p:ext uri="{BB962C8B-B14F-4D97-AF65-F5344CB8AC3E}">
        <p14:creationId xmlns:p14="http://schemas.microsoft.com/office/powerpoint/2010/main" val="628592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831E8BA-05C0-45EA-9850-170871C057A5}" type="slidenum">
              <a:rPr lang="en-US"/>
              <a:pPr>
                <a:defRPr/>
              </a:pPr>
              <a:t>‹#›</a:t>
            </a:fld>
            <a:endParaRPr lang="en-US"/>
          </a:p>
        </p:txBody>
      </p:sp>
    </p:spTree>
    <p:extLst>
      <p:ext uri="{BB962C8B-B14F-4D97-AF65-F5344CB8AC3E}">
        <p14:creationId xmlns:p14="http://schemas.microsoft.com/office/powerpoint/2010/main" val="475873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EA85A67-147E-4D00-8F84-D9B94DAEF50B}" type="slidenum">
              <a:rPr lang="en-US"/>
              <a:pPr>
                <a:defRPr/>
              </a:pPr>
              <a:t>‹#›</a:t>
            </a:fld>
            <a:endParaRPr lang="en-US"/>
          </a:p>
        </p:txBody>
      </p:sp>
    </p:spTree>
    <p:extLst>
      <p:ext uri="{BB962C8B-B14F-4D97-AF65-F5344CB8AC3E}">
        <p14:creationId xmlns:p14="http://schemas.microsoft.com/office/powerpoint/2010/main" val="2288508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3FFCCBE-E63E-4F0F-9B91-4A82F94ED862}" type="slidenum">
              <a:rPr lang="en-US"/>
              <a:pPr>
                <a:defRPr/>
              </a:pPr>
              <a:t>‹#›</a:t>
            </a:fld>
            <a:endParaRPr lang="en-US"/>
          </a:p>
        </p:txBody>
      </p:sp>
    </p:spTree>
    <p:extLst>
      <p:ext uri="{BB962C8B-B14F-4D97-AF65-F5344CB8AC3E}">
        <p14:creationId xmlns:p14="http://schemas.microsoft.com/office/powerpoint/2010/main" val="524901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4C74064-AD94-48FD-8E3C-2C6F218CCE65}" type="slidenum">
              <a:rPr lang="en-US"/>
              <a:pPr>
                <a:defRPr/>
              </a:pPr>
              <a:t>‹#›</a:t>
            </a:fld>
            <a:endParaRPr lang="en-US"/>
          </a:p>
        </p:txBody>
      </p:sp>
    </p:spTree>
    <p:extLst>
      <p:ext uri="{BB962C8B-B14F-4D97-AF65-F5344CB8AC3E}">
        <p14:creationId xmlns:p14="http://schemas.microsoft.com/office/powerpoint/2010/main" val="1401535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119B7F-FD3A-4AFB-8C8B-DC9278CB0E18}" type="slidenum">
              <a:rPr lang="en-US"/>
              <a:pPr>
                <a:defRPr/>
              </a:pPr>
              <a:t>‹#›</a:t>
            </a:fld>
            <a:endParaRPr lang="en-US"/>
          </a:p>
        </p:txBody>
      </p:sp>
    </p:spTree>
    <p:extLst>
      <p:ext uri="{BB962C8B-B14F-4D97-AF65-F5344CB8AC3E}">
        <p14:creationId xmlns:p14="http://schemas.microsoft.com/office/powerpoint/2010/main" val="393613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088245E-62A7-424C-A09D-9D58A2BC52F8}" type="slidenum">
              <a:rPr lang="en-US"/>
              <a:pPr>
                <a:defRPr/>
              </a:pPr>
              <a:t>‹#›</a:t>
            </a:fld>
            <a:endParaRPr lang="en-US"/>
          </a:p>
        </p:txBody>
      </p:sp>
    </p:spTree>
    <p:extLst>
      <p:ext uri="{BB962C8B-B14F-4D97-AF65-F5344CB8AC3E}">
        <p14:creationId xmlns:p14="http://schemas.microsoft.com/office/powerpoint/2010/main" val="2657783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458FFB-64CF-4B53-94C1-5470E819AC9B}" type="slidenum">
              <a:rPr lang="en-US"/>
              <a:pPr>
                <a:defRPr/>
              </a:pPr>
              <a:t>‹#›</a:t>
            </a:fld>
            <a:endParaRPr lang="en-US"/>
          </a:p>
        </p:txBody>
      </p:sp>
    </p:spTree>
    <p:extLst>
      <p:ext uri="{BB962C8B-B14F-4D97-AF65-F5344CB8AC3E}">
        <p14:creationId xmlns:p14="http://schemas.microsoft.com/office/powerpoint/2010/main" val="2214200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27DD28D2-1805-4267-ABE3-066BD4BC5522}"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10 - R</a:t>
            </a:r>
          </a:p>
        </p:txBody>
      </p:sp>
      <p:sp>
        <p:nvSpPr>
          <p:cNvPr id="2051" name="Rectangle 5"/>
          <p:cNvSpPr>
            <a:spLocks noGrp="1" noChangeArrowheads="1"/>
          </p:cNvSpPr>
          <p:nvPr>
            <p:ph type="subTitle" idx="1"/>
          </p:nvPr>
        </p:nvSpPr>
        <p:spPr>
          <a:xfrm>
            <a:off x="457200" y="2514600"/>
            <a:ext cx="8229600" cy="1752600"/>
          </a:xfrm>
        </p:spPr>
        <p:txBody>
          <a:bodyPr/>
          <a:lstStyle/>
          <a:p>
            <a:pPr eaLnBrk="1" hangingPunct="1"/>
            <a:r>
              <a:rPr lang="en-US" altLang="en-US" b="1" smtClean="0"/>
              <a:t>Review of Chapter 10</a:t>
            </a:r>
          </a:p>
          <a:p>
            <a:pPr eaLnBrk="1" hangingPunct="1"/>
            <a:endParaRPr lang="en-US" altLang="en-US" b="1" smtClean="0"/>
          </a:p>
          <a:p>
            <a:pPr eaLnBrk="1" hangingPunct="1"/>
            <a:r>
              <a:rPr lang="en-US" altLang="en-US" b="1" smtClean="0"/>
              <a:t>Comparing Two Population Parameters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46088" y="39688"/>
            <a:ext cx="8229600" cy="927100"/>
          </a:xfrm>
        </p:spPr>
        <p:txBody>
          <a:bodyPr/>
          <a:lstStyle/>
          <a:p>
            <a:pPr eaLnBrk="1" hangingPunct="1"/>
            <a:r>
              <a:rPr lang="en-US" altLang="en-US" sz="3600" b="1" smtClean="0"/>
              <a:t>Sample Size for Estimating p</a:t>
            </a:r>
            <a:r>
              <a:rPr lang="en-US" altLang="en-US" sz="3600" b="1" baseline="-25000" smtClean="0"/>
              <a:t>1</a:t>
            </a:r>
            <a:r>
              <a:rPr lang="en-US" altLang="en-US" sz="3600" b="1" smtClean="0"/>
              <a:t> – p</a:t>
            </a:r>
            <a:r>
              <a:rPr lang="en-US" altLang="en-US" sz="3600" b="1" baseline="-25000" smtClean="0"/>
              <a:t>2</a:t>
            </a:r>
          </a:p>
        </p:txBody>
      </p:sp>
      <p:sp>
        <p:nvSpPr>
          <p:cNvPr id="11267" name="Text Box 3"/>
          <p:cNvSpPr txBox="1">
            <a:spLocks noChangeArrowheads="1"/>
          </p:cNvSpPr>
          <p:nvPr/>
        </p:nvSpPr>
        <p:spPr bwMode="auto">
          <a:xfrm>
            <a:off x="381000" y="1066800"/>
            <a:ext cx="8458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a:t>The sample size required to obtain a </a:t>
            </a:r>
            <a:r>
              <a:rPr lang="en-US" altLang="en-US" sz="2400" b="1">
                <a:cs typeface="Times New Roman" pitchFamily="18" charset="0"/>
              </a:rPr>
              <a:t>(1 – </a:t>
            </a:r>
            <a:r>
              <a:rPr lang="el-GR" altLang="en-US" sz="2400" b="1">
                <a:cs typeface="Arial" charset="0"/>
              </a:rPr>
              <a:t>α</a:t>
            </a:r>
            <a:r>
              <a:rPr lang="en-US" altLang="en-US" sz="2400" b="1">
                <a:cs typeface="Arial" charset="0"/>
              </a:rPr>
              <a:t>) * 100% confidence interval </a:t>
            </a:r>
            <a:r>
              <a:rPr lang="en-US" altLang="en-US" sz="2400" b="1">
                <a:cs typeface="Times New Roman" pitchFamily="18" charset="0"/>
              </a:rPr>
              <a:t>with a margin of error </a:t>
            </a:r>
            <a:r>
              <a:rPr lang="en-US" altLang="en-US" sz="2400" b="1" i="1">
                <a:cs typeface="Times New Roman" pitchFamily="18" charset="0"/>
              </a:rPr>
              <a:t>E</a:t>
            </a:r>
            <a:r>
              <a:rPr lang="en-US" altLang="en-US" sz="2400" b="1">
                <a:cs typeface="Times New Roman" pitchFamily="18" charset="0"/>
              </a:rPr>
              <a:t> is given by</a:t>
            </a:r>
          </a:p>
        </p:txBody>
      </p:sp>
      <p:sp>
        <p:nvSpPr>
          <p:cNvPr id="11268" name="Text Box 4"/>
          <p:cNvSpPr txBox="1">
            <a:spLocks noChangeArrowheads="1"/>
          </p:cNvSpPr>
          <p:nvPr/>
        </p:nvSpPr>
        <p:spPr bwMode="auto">
          <a:xfrm>
            <a:off x="381000" y="3048000"/>
            <a:ext cx="8305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a:t>rounded up to the next integer.  If a prior estimates of p</a:t>
            </a:r>
            <a:r>
              <a:rPr lang="en-US" altLang="en-US" sz="2400" b="1" baseline="-25000"/>
              <a:t>i</a:t>
            </a:r>
            <a:r>
              <a:rPr lang="en-US" altLang="en-US" sz="2400" b="1"/>
              <a:t> are unavailable, the sample required is</a:t>
            </a:r>
            <a:endParaRPr lang="en-US" altLang="en-US" sz="2400" b="1">
              <a:cs typeface="Arial" charset="0"/>
            </a:endParaRPr>
          </a:p>
        </p:txBody>
      </p:sp>
      <p:grpSp>
        <p:nvGrpSpPr>
          <p:cNvPr id="11269" name="Group 5"/>
          <p:cNvGrpSpPr>
            <a:grpSpLocks/>
          </p:cNvGrpSpPr>
          <p:nvPr/>
        </p:nvGrpSpPr>
        <p:grpSpPr bwMode="auto">
          <a:xfrm>
            <a:off x="6326188" y="5251450"/>
            <a:ext cx="84137" cy="66675"/>
            <a:chOff x="1380" y="1304"/>
            <a:chExt cx="53" cy="42"/>
          </a:xfrm>
        </p:grpSpPr>
        <p:sp>
          <p:nvSpPr>
            <p:cNvPr id="11292" name="Line 6"/>
            <p:cNvSpPr>
              <a:spLocks noChangeShapeType="1"/>
            </p:cNvSpPr>
            <p:nvPr/>
          </p:nvSpPr>
          <p:spPr bwMode="auto">
            <a:xfrm flipV="1">
              <a:off x="1380" y="1307"/>
              <a:ext cx="27" cy="3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93" name="Line 7"/>
            <p:cNvSpPr>
              <a:spLocks noChangeShapeType="1"/>
            </p:cNvSpPr>
            <p:nvPr/>
          </p:nvSpPr>
          <p:spPr bwMode="auto">
            <a:xfrm>
              <a:off x="1405" y="1304"/>
              <a:ext cx="28" cy="4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1270" name="Group 31"/>
          <p:cNvGrpSpPr>
            <a:grpSpLocks/>
          </p:cNvGrpSpPr>
          <p:nvPr/>
        </p:nvGrpSpPr>
        <p:grpSpPr bwMode="auto">
          <a:xfrm>
            <a:off x="3097213" y="4067175"/>
            <a:ext cx="2922587" cy="854075"/>
            <a:chOff x="1951" y="2735"/>
            <a:chExt cx="1841" cy="538"/>
          </a:xfrm>
        </p:grpSpPr>
        <p:sp>
          <p:nvSpPr>
            <p:cNvPr id="11289" name="Text Box 9"/>
            <p:cNvSpPr txBox="1">
              <a:spLocks noChangeArrowheads="1"/>
            </p:cNvSpPr>
            <p:nvPr/>
          </p:nvSpPr>
          <p:spPr bwMode="auto">
            <a:xfrm>
              <a:off x="1951" y="2753"/>
              <a:ext cx="1837"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pPr>
              <a:r>
                <a:rPr lang="en-US" altLang="en-US" sz="2000" b="1">
                  <a:solidFill>
                    <a:srgbClr val="FFFF00"/>
                  </a:solidFill>
                  <a:latin typeface="Times New Roman" pitchFamily="18" charset="0"/>
                  <a:cs typeface="Times New Roman" pitchFamily="18" charset="0"/>
                </a:rPr>
                <a:t>                                z</a:t>
              </a:r>
              <a:r>
                <a:rPr lang="el-GR" altLang="en-US" sz="2000" b="1" baseline="-25000">
                  <a:solidFill>
                    <a:srgbClr val="FFFF00"/>
                  </a:solidFill>
                  <a:latin typeface="Times New Roman" pitchFamily="18" charset="0"/>
                  <a:cs typeface="Times New Roman" pitchFamily="18" charset="0"/>
                </a:rPr>
                <a:t>α</a:t>
              </a:r>
              <a:r>
                <a:rPr lang="en-US" altLang="en-US" sz="2000" b="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 </a:t>
              </a:r>
            </a:p>
            <a:p>
              <a:pPr eaLnBrk="1" hangingPunct="1">
                <a:lnSpc>
                  <a:spcPct val="80000"/>
                </a:lnSpc>
              </a:pPr>
              <a:r>
                <a:rPr lang="en-US" altLang="en-US" sz="2000" b="1" i="1">
                  <a:solidFill>
                    <a:srgbClr val="FFFF00"/>
                  </a:solidFill>
                  <a:latin typeface="Times New Roman" pitchFamily="18" charset="0"/>
                  <a:cs typeface="Times New Roman" pitchFamily="18" charset="0"/>
                </a:rPr>
                <a:t>n</a:t>
              </a:r>
              <a:r>
                <a:rPr lang="en-US" altLang="en-US" sz="2000" b="1">
                  <a:solidFill>
                    <a:srgbClr val="FFFF00"/>
                  </a:solidFill>
                  <a:latin typeface="Times New Roman" pitchFamily="18" charset="0"/>
                  <a:cs typeface="Times New Roman" pitchFamily="18" charset="0"/>
                </a:rPr>
                <a:t> = </a:t>
              </a:r>
              <a:r>
                <a:rPr lang="en-US" altLang="en-US" sz="2000" b="1" i="1">
                  <a:solidFill>
                    <a:srgbClr val="FFFF00"/>
                  </a:solidFill>
                  <a:latin typeface="Times New Roman" pitchFamily="18" charset="0"/>
                  <a:cs typeface="Times New Roman" pitchFamily="18" charset="0"/>
                </a:rPr>
                <a:t>n</a:t>
              </a:r>
              <a:r>
                <a:rPr lang="en-US" altLang="en-US" sz="2000" b="1" i="1" baseline="-25000">
                  <a:solidFill>
                    <a:srgbClr val="FFFF00"/>
                  </a:solidFill>
                  <a:latin typeface="Times New Roman" pitchFamily="18" charset="0"/>
                  <a:cs typeface="Times New Roman" pitchFamily="18" charset="0"/>
                </a:rPr>
                <a:t>1</a:t>
              </a:r>
              <a:r>
                <a:rPr lang="en-US" altLang="en-US" sz="2000" b="1" i="1">
                  <a:solidFill>
                    <a:srgbClr val="FFFF00"/>
                  </a:solidFill>
                  <a:latin typeface="Times New Roman" pitchFamily="18" charset="0"/>
                  <a:cs typeface="Times New Roman" pitchFamily="18" charset="0"/>
                </a:rPr>
                <a:t>= n</a:t>
              </a:r>
              <a:r>
                <a:rPr lang="en-US" altLang="en-US" sz="2000" b="1" i="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 = </a:t>
              </a:r>
              <a:r>
                <a:rPr lang="en-US" altLang="en-US" sz="2000" b="1" i="1">
                  <a:solidFill>
                    <a:srgbClr val="FFFF00"/>
                  </a:solidFill>
                  <a:latin typeface="Times New Roman" pitchFamily="18" charset="0"/>
                  <a:cs typeface="Times New Roman" pitchFamily="18" charset="0"/>
                </a:rPr>
                <a:t>0.5</a:t>
              </a:r>
              <a:r>
                <a:rPr lang="en-US" altLang="en-US" sz="2000" b="1">
                  <a:solidFill>
                    <a:srgbClr val="FFFF00"/>
                  </a:solidFill>
                  <a:latin typeface="Times New Roman" pitchFamily="18" charset="0"/>
                  <a:cs typeface="Times New Roman" pitchFamily="18" charset="0"/>
                </a:rPr>
                <a:t>   ------</a:t>
              </a:r>
            </a:p>
            <a:p>
              <a:pPr eaLnBrk="1" hangingPunct="1">
                <a:lnSpc>
                  <a:spcPct val="80000"/>
                </a:lnSpc>
              </a:pPr>
              <a:r>
                <a:rPr lang="en-US" altLang="en-US" sz="2000" b="1">
                  <a:solidFill>
                    <a:srgbClr val="FFFF00"/>
                  </a:solidFill>
                  <a:latin typeface="Times New Roman" pitchFamily="18" charset="0"/>
                  <a:cs typeface="Times New Roman" pitchFamily="18" charset="0"/>
                </a:rPr>
                <a:t>                                  </a:t>
              </a:r>
              <a:r>
                <a:rPr lang="en-US" altLang="en-US" sz="2000" b="1" i="1">
                  <a:solidFill>
                    <a:srgbClr val="FFFF00"/>
                  </a:solidFill>
                  <a:latin typeface="Times New Roman" pitchFamily="18" charset="0"/>
                  <a:cs typeface="Times New Roman" pitchFamily="18" charset="0"/>
                </a:rPr>
                <a:t>E</a:t>
              </a:r>
              <a:endParaRPr lang="el-GR" altLang="en-US" sz="2000" b="1" i="1">
                <a:solidFill>
                  <a:srgbClr val="FFFF00"/>
                </a:solidFill>
                <a:latin typeface="Times New Roman" pitchFamily="18" charset="0"/>
                <a:cs typeface="Times New Roman" pitchFamily="18" charset="0"/>
              </a:endParaRPr>
            </a:p>
          </p:txBody>
        </p:sp>
        <p:sp>
          <p:nvSpPr>
            <p:cNvPr id="11290" name="AutoShape 10"/>
            <p:cNvSpPr>
              <a:spLocks noChangeArrowheads="1"/>
            </p:cNvSpPr>
            <p:nvPr/>
          </p:nvSpPr>
          <p:spPr bwMode="auto">
            <a:xfrm>
              <a:off x="3234" y="2805"/>
              <a:ext cx="395" cy="393"/>
            </a:xfrm>
            <a:prstGeom prst="bracketPair">
              <a:avLst>
                <a:gd name="adj" fmla="val 16667"/>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11291" name="Text Box 11"/>
            <p:cNvSpPr txBox="1">
              <a:spLocks noChangeArrowheads="1"/>
            </p:cNvSpPr>
            <p:nvPr/>
          </p:nvSpPr>
          <p:spPr bwMode="auto">
            <a:xfrm>
              <a:off x="3613" y="2735"/>
              <a:ext cx="17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400" b="1">
                  <a:solidFill>
                    <a:srgbClr val="FFFF00"/>
                  </a:solidFill>
                </a:rPr>
                <a:t>2</a:t>
              </a:r>
            </a:p>
          </p:txBody>
        </p:sp>
      </p:grpSp>
      <p:sp>
        <p:nvSpPr>
          <p:cNvPr id="11271" name="Text Box 12"/>
          <p:cNvSpPr txBox="1">
            <a:spLocks noChangeArrowheads="1"/>
          </p:cNvSpPr>
          <p:nvPr/>
        </p:nvSpPr>
        <p:spPr bwMode="auto">
          <a:xfrm>
            <a:off x="685800" y="5180013"/>
            <a:ext cx="77724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a:t>rounded up to the next integer, where p</a:t>
            </a:r>
            <a:r>
              <a:rPr lang="en-US" altLang="en-US" sz="2400" b="1" baseline="-25000"/>
              <a:t>i</a:t>
            </a:r>
            <a:r>
              <a:rPr lang="en-US" altLang="en-US" sz="2400" b="1"/>
              <a:t> is a prior estimate of p</a:t>
            </a:r>
            <a:r>
              <a:rPr lang="en-US" altLang="en-US" sz="2400" b="1" baseline="-25000"/>
              <a:t>i</a:t>
            </a:r>
            <a:r>
              <a:rPr lang="en-US" altLang="en-US" sz="2400" b="1"/>
              <a:t>.  The margin of error should always be expressed as a decimal when using either of these formulas.</a:t>
            </a:r>
            <a:endParaRPr lang="en-US" altLang="en-US" sz="2400" b="1">
              <a:cs typeface="Arial" charset="0"/>
            </a:endParaRPr>
          </a:p>
        </p:txBody>
      </p:sp>
      <p:grpSp>
        <p:nvGrpSpPr>
          <p:cNvPr id="11272" name="Group 30"/>
          <p:cNvGrpSpPr>
            <a:grpSpLocks/>
          </p:cNvGrpSpPr>
          <p:nvPr/>
        </p:nvGrpSpPr>
        <p:grpSpPr bwMode="auto">
          <a:xfrm>
            <a:off x="1817688" y="2057400"/>
            <a:ext cx="5500687" cy="842963"/>
            <a:chOff x="1145" y="1469"/>
            <a:chExt cx="3465" cy="531"/>
          </a:xfrm>
        </p:grpSpPr>
        <p:sp>
          <p:nvSpPr>
            <p:cNvPr id="11273" name="Text Box 14"/>
            <p:cNvSpPr txBox="1">
              <a:spLocks noChangeArrowheads="1"/>
            </p:cNvSpPr>
            <p:nvPr/>
          </p:nvSpPr>
          <p:spPr bwMode="auto">
            <a:xfrm>
              <a:off x="1145" y="1480"/>
              <a:ext cx="3465"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pPr>
              <a:r>
                <a:rPr lang="en-US" altLang="en-US" sz="2000" b="1">
                  <a:solidFill>
                    <a:srgbClr val="FFFF00"/>
                  </a:solidFill>
                  <a:latin typeface="Times New Roman" pitchFamily="18" charset="0"/>
                  <a:cs typeface="Times New Roman" pitchFamily="18" charset="0"/>
                </a:rPr>
                <a:t>                                                                 z</a:t>
              </a:r>
              <a:r>
                <a:rPr lang="el-GR" altLang="en-US" sz="2000" b="1" baseline="-25000">
                  <a:solidFill>
                    <a:srgbClr val="FFFF00"/>
                  </a:solidFill>
                  <a:latin typeface="Times New Roman" pitchFamily="18" charset="0"/>
                  <a:cs typeface="Times New Roman" pitchFamily="18" charset="0"/>
                </a:rPr>
                <a:t>α</a:t>
              </a:r>
              <a:r>
                <a:rPr lang="en-US" altLang="en-US" sz="2000" b="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 </a:t>
              </a:r>
            </a:p>
            <a:p>
              <a:pPr eaLnBrk="1" hangingPunct="1">
                <a:lnSpc>
                  <a:spcPct val="80000"/>
                </a:lnSpc>
              </a:pPr>
              <a:r>
                <a:rPr lang="en-US" altLang="en-US" sz="2000" b="1" i="1">
                  <a:solidFill>
                    <a:srgbClr val="FFFF00"/>
                  </a:solidFill>
                  <a:latin typeface="Times New Roman" pitchFamily="18" charset="0"/>
                  <a:cs typeface="Times New Roman" pitchFamily="18" charset="0"/>
                </a:rPr>
                <a:t>n</a:t>
              </a:r>
              <a:r>
                <a:rPr lang="en-US" altLang="en-US" sz="2000" b="1">
                  <a:solidFill>
                    <a:srgbClr val="FFFF00"/>
                  </a:solidFill>
                  <a:latin typeface="Times New Roman" pitchFamily="18" charset="0"/>
                  <a:cs typeface="Times New Roman" pitchFamily="18" charset="0"/>
                </a:rPr>
                <a:t> = </a:t>
              </a:r>
              <a:r>
                <a:rPr lang="en-US" altLang="en-US" sz="2000" b="1" i="1">
                  <a:solidFill>
                    <a:srgbClr val="FFFF00"/>
                  </a:solidFill>
                  <a:latin typeface="Times New Roman" pitchFamily="18" charset="0"/>
                  <a:cs typeface="Times New Roman" pitchFamily="18" charset="0"/>
                </a:rPr>
                <a:t>n</a:t>
              </a:r>
              <a:r>
                <a:rPr lang="en-US" altLang="en-US" sz="2000" b="1" i="1" baseline="-25000">
                  <a:solidFill>
                    <a:srgbClr val="FFFF00"/>
                  </a:solidFill>
                  <a:latin typeface="Times New Roman" pitchFamily="18" charset="0"/>
                  <a:cs typeface="Times New Roman" pitchFamily="18" charset="0"/>
                </a:rPr>
                <a:t>1</a:t>
              </a:r>
              <a:r>
                <a:rPr lang="en-US" altLang="en-US" sz="2000" b="1" i="1">
                  <a:solidFill>
                    <a:srgbClr val="FFFF00"/>
                  </a:solidFill>
                  <a:latin typeface="Times New Roman" pitchFamily="18" charset="0"/>
                  <a:cs typeface="Times New Roman" pitchFamily="18" charset="0"/>
                </a:rPr>
                <a:t>= n</a:t>
              </a:r>
              <a:r>
                <a:rPr lang="en-US" altLang="en-US" sz="2000" b="1" i="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 =    </a:t>
              </a:r>
              <a:r>
                <a:rPr lang="en-US" altLang="en-US" sz="2000" b="1" i="1">
                  <a:solidFill>
                    <a:srgbClr val="FFFF00"/>
                  </a:solidFill>
                  <a:latin typeface="Times New Roman" pitchFamily="18" charset="0"/>
                  <a:cs typeface="Times New Roman" pitchFamily="18" charset="0"/>
                </a:rPr>
                <a:t>p</a:t>
              </a:r>
              <a:r>
                <a:rPr lang="en-US" altLang="en-US" sz="2000" b="1" baseline="-25000">
                  <a:solidFill>
                    <a:srgbClr val="FFFF00"/>
                  </a:solidFill>
                  <a:latin typeface="Times New Roman" pitchFamily="18" charset="0"/>
                  <a:cs typeface="Times New Roman" pitchFamily="18" charset="0"/>
                </a:rPr>
                <a:t>1</a:t>
              </a:r>
              <a:r>
                <a:rPr lang="en-US" altLang="en-US" sz="2000" b="1">
                  <a:solidFill>
                    <a:srgbClr val="FFFF00"/>
                  </a:solidFill>
                  <a:latin typeface="Times New Roman" pitchFamily="18" charset="0"/>
                  <a:cs typeface="Times New Roman" pitchFamily="18" charset="0"/>
                </a:rPr>
                <a:t>(1 – </a:t>
              </a:r>
              <a:r>
                <a:rPr lang="en-US" altLang="en-US" sz="2000" b="1" i="1">
                  <a:solidFill>
                    <a:srgbClr val="FFFF00"/>
                  </a:solidFill>
                  <a:latin typeface="Times New Roman" pitchFamily="18" charset="0"/>
                  <a:cs typeface="Times New Roman" pitchFamily="18" charset="0"/>
                </a:rPr>
                <a:t>p</a:t>
              </a:r>
              <a:r>
                <a:rPr lang="en-US" altLang="en-US" sz="2000" b="1" baseline="-25000">
                  <a:solidFill>
                    <a:srgbClr val="FFFF00"/>
                  </a:solidFill>
                  <a:latin typeface="Times New Roman" pitchFamily="18" charset="0"/>
                  <a:cs typeface="Times New Roman" pitchFamily="18" charset="0"/>
                </a:rPr>
                <a:t>1</a:t>
              </a:r>
              <a:r>
                <a:rPr lang="en-US" altLang="en-US" sz="2000" b="1">
                  <a:solidFill>
                    <a:srgbClr val="FFFF00"/>
                  </a:solidFill>
                  <a:latin typeface="Times New Roman" pitchFamily="18" charset="0"/>
                  <a:cs typeface="Times New Roman" pitchFamily="18" charset="0"/>
                </a:rPr>
                <a:t>)  + p</a:t>
              </a:r>
              <a:r>
                <a:rPr lang="en-US" altLang="en-US" sz="2000" b="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(1 – p</a:t>
              </a:r>
              <a:r>
                <a:rPr lang="en-US" altLang="en-US" sz="2000" b="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   ------</a:t>
              </a:r>
            </a:p>
            <a:p>
              <a:pPr eaLnBrk="1" hangingPunct="1">
                <a:lnSpc>
                  <a:spcPct val="80000"/>
                </a:lnSpc>
              </a:pPr>
              <a:r>
                <a:rPr lang="en-US" altLang="en-US" sz="2000" b="1">
                  <a:solidFill>
                    <a:srgbClr val="FFFF00"/>
                  </a:solidFill>
                  <a:latin typeface="Times New Roman" pitchFamily="18" charset="0"/>
                  <a:cs typeface="Times New Roman" pitchFamily="18" charset="0"/>
                </a:rPr>
                <a:t>                                                                  </a:t>
              </a:r>
              <a:r>
                <a:rPr lang="en-US" altLang="en-US" sz="2000" b="1" i="1">
                  <a:solidFill>
                    <a:srgbClr val="FFFF00"/>
                  </a:solidFill>
                  <a:latin typeface="Times New Roman" pitchFamily="18" charset="0"/>
                  <a:cs typeface="Times New Roman" pitchFamily="18" charset="0"/>
                </a:rPr>
                <a:t>E</a:t>
              </a:r>
              <a:endParaRPr lang="el-GR" altLang="en-US" sz="2000" b="1" i="1">
                <a:solidFill>
                  <a:srgbClr val="FFFF00"/>
                </a:solidFill>
                <a:latin typeface="Times New Roman" pitchFamily="18" charset="0"/>
                <a:cs typeface="Times New Roman" pitchFamily="18" charset="0"/>
              </a:endParaRPr>
            </a:p>
          </p:txBody>
        </p:sp>
        <p:grpSp>
          <p:nvGrpSpPr>
            <p:cNvPr id="11274" name="Group 15"/>
            <p:cNvGrpSpPr>
              <a:grpSpLocks/>
            </p:cNvGrpSpPr>
            <p:nvPr/>
          </p:nvGrpSpPr>
          <p:grpSpPr bwMode="auto">
            <a:xfrm>
              <a:off x="2190" y="1618"/>
              <a:ext cx="53" cy="42"/>
              <a:chOff x="1380" y="1304"/>
              <a:chExt cx="53" cy="42"/>
            </a:xfrm>
          </p:grpSpPr>
          <p:sp>
            <p:nvSpPr>
              <p:cNvPr id="11287" name="Line 16"/>
              <p:cNvSpPr>
                <a:spLocks noChangeShapeType="1"/>
              </p:cNvSpPr>
              <p:nvPr/>
            </p:nvSpPr>
            <p:spPr bwMode="auto">
              <a:xfrm flipV="1">
                <a:off x="1380" y="1307"/>
                <a:ext cx="27" cy="3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8" name="Line 17"/>
              <p:cNvSpPr>
                <a:spLocks noChangeShapeType="1"/>
              </p:cNvSpPr>
              <p:nvPr/>
            </p:nvSpPr>
            <p:spPr bwMode="auto">
              <a:xfrm>
                <a:off x="1405" y="1304"/>
                <a:ext cx="28" cy="41"/>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1275" name="Group 18"/>
            <p:cNvGrpSpPr>
              <a:grpSpLocks/>
            </p:cNvGrpSpPr>
            <p:nvPr/>
          </p:nvGrpSpPr>
          <p:grpSpPr bwMode="auto">
            <a:xfrm>
              <a:off x="2625" y="1618"/>
              <a:ext cx="53" cy="42"/>
              <a:chOff x="1380" y="1304"/>
              <a:chExt cx="53" cy="42"/>
            </a:xfrm>
          </p:grpSpPr>
          <p:sp>
            <p:nvSpPr>
              <p:cNvPr id="11285" name="Line 19"/>
              <p:cNvSpPr>
                <a:spLocks noChangeShapeType="1"/>
              </p:cNvSpPr>
              <p:nvPr/>
            </p:nvSpPr>
            <p:spPr bwMode="auto">
              <a:xfrm flipV="1">
                <a:off x="1380" y="1307"/>
                <a:ext cx="27" cy="3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6" name="Line 20"/>
              <p:cNvSpPr>
                <a:spLocks noChangeShapeType="1"/>
              </p:cNvSpPr>
              <p:nvPr/>
            </p:nvSpPr>
            <p:spPr bwMode="auto">
              <a:xfrm>
                <a:off x="1405" y="1304"/>
                <a:ext cx="28" cy="41"/>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1276" name="AutoShape 21"/>
            <p:cNvSpPr>
              <a:spLocks noChangeArrowheads="1"/>
            </p:cNvSpPr>
            <p:nvPr/>
          </p:nvSpPr>
          <p:spPr bwMode="auto">
            <a:xfrm>
              <a:off x="3705" y="1546"/>
              <a:ext cx="393" cy="393"/>
            </a:xfrm>
            <a:prstGeom prst="bracketPair">
              <a:avLst>
                <a:gd name="adj" fmla="val 16667"/>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solidFill>
                  <a:srgbClr val="FFFF00"/>
                </a:solidFill>
              </a:endParaRPr>
            </a:p>
          </p:txBody>
        </p:sp>
        <p:sp>
          <p:nvSpPr>
            <p:cNvPr id="11277" name="Text Box 22"/>
            <p:cNvSpPr txBox="1">
              <a:spLocks noChangeArrowheads="1"/>
            </p:cNvSpPr>
            <p:nvPr/>
          </p:nvSpPr>
          <p:spPr bwMode="auto">
            <a:xfrm>
              <a:off x="4068" y="1469"/>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400" b="1">
                  <a:solidFill>
                    <a:srgbClr val="FFFF00"/>
                  </a:solidFill>
                </a:rPr>
                <a:t>2</a:t>
              </a:r>
            </a:p>
          </p:txBody>
        </p:sp>
        <p:sp>
          <p:nvSpPr>
            <p:cNvPr id="11278" name="AutoShape 23"/>
            <p:cNvSpPr>
              <a:spLocks noChangeArrowheads="1"/>
            </p:cNvSpPr>
            <p:nvPr/>
          </p:nvSpPr>
          <p:spPr bwMode="auto">
            <a:xfrm>
              <a:off x="2064" y="1554"/>
              <a:ext cx="1602" cy="393"/>
            </a:xfrm>
            <a:prstGeom prst="bracketPair">
              <a:avLst>
                <a:gd name="adj" fmla="val 16667"/>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solidFill>
                  <a:srgbClr val="FFFF00"/>
                </a:solidFill>
              </a:endParaRPr>
            </a:p>
          </p:txBody>
        </p:sp>
        <p:grpSp>
          <p:nvGrpSpPr>
            <p:cNvPr id="11279" name="Group 24"/>
            <p:cNvGrpSpPr>
              <a:grpSpLocks/>
            </p:cNvGrpSpPr>
            <p:nvPr/>
          </p:nvGrpSpPr>
          <p:grpSpPr bwMode="auto">
            <a:xfrm>
              <a:off x="3010" y="1612"/>
              <a:ext cx="53" cy="42"/>
              <a:chOff x="1380" y="1304"/>
              <a:chExt cx="53" cy="42"/>
            </a:xfrm>
          </p:grpSpPr>
          <p:sp>
            <p:nvSpPr>
              <p:cNvPr id="11283" name="Line 25"/>
              <p:cNvSpPr>
                <a:spLocks noChangeShapeType="1"/>
              </p:cNvSpPr>
              <p:nvPr/>
            </p:nvSpPr>
            <p:spPr bwMode="auto">
              <a:xfrm flipV="1">
                <a:off x="1380" y="1307"/>
                <a:ext cx="27" cy="3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4" name="Line 26"/>
              <p:cNvSpPr>
                <a:spLocks noChangeShapeType="1"/>
              </p:cNvSpPr>
              <p:nvPr/>
            </p:nvSpPr>
            <p:spPr bwMode="auto">
              <a:xfrm>
                <a:off x="1405" y="1304"/>
                <a:ext cx="28" cy="41"/>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1280" name="Group 27"/>
            <p:cNvGrpSpPr>
              <a:grpSpLocks/>
            </p:cNvGrpSpPr>
            <p:nvPr/>
          </p:nvGrpSpPr>
          <p:grpSpPr bwMode="auto">
            <a:xfrm>
              <a:off x="3451" y="1612"/>
              <a:ext cx="53" cy="42"/>
              <a:chOff x="1380" y="1304"/>
              <a:chExt cx="53" cy="42"/>
            </a:xfrm>
          </p:grpSpPr>
          <p:sp>
            <p:nvSpPr>
              <p:cNvPr id="11281" name="Line 28"/>
              <p:cNvSpPr>
                <a:spLocks noChangeShapeType="1"/>
              </p:cNvSpPr>
              <p:nvPr/>
            </p:nvSpPr>
            <p:spPr bwMode="auto">
              <a:xfrm flipV="1">
                <a:off x="1380" y="1307"/>
                <a:ext cx="27" cy="3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2" name="Line 29"/>
              <p:cNvSpPr>
                <a:spLocks noChangeShapeType="1"/>
              </p:cNvSpPr>
              <p:nvPr/>
            </p:nvSpPr>
            <p:spPr bwMode="auto">
              <a:xfrm>
                <a:off x="1405" y="1304"/>
                <a:ext cx="28" cy="41"/>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Summary and Homework</a:t>
            </a:r>
          </a:p>
        </p:txBody>
      </p:sp>
      <p:sp>
        <p:nvSpPr>
          <p:cNvPr id="12291" name="Rectangle 3"/>
          <p:cNvSpPr>
            <a:spLocks noGrp="1" noChangeArrowheads="1"/>
          </p:cNvSpPr>
          <p:nvPr>
            <p:ph type="body" idx="1"/>
          </p:nvPr>
        </p:nvSpPr>
        <p:spPr>
          <a:xfrm>
            <a:off x="228600" y="990600"/>
            <a:ext cx="8686800" cy="5486400"/>
          </a:xfrm>
        </p:spPr>
        <p:txBody>
          <a:bodyPr/>
          <a:lstStyle/>
          <a:p>
            <a:pPr eaLnBrk="1" hangingPunct="1"/>
            <a:r>
              <a:rPr lang="en-US" altLang="en-US" sz="2800" b="1" smtClean="0">
                <a:solidFill>
                  <a:srgbClr val="FFFF00"/>
                </a:solidFill>
              </a:rPr>
              <a:t>Summary</a:t>
            </a:r>
          </a:p>
          <a:p>
            <a:pPr lvl="1"/>
            <a:r>
              <a:rPr lang="en-US" altLang="en-US" sz="2400" b="1" smtClean="0"/>
              <a:t>Use inference and confidence interval toolkits to solve two population parameter problems</a:t>
            </a:r>
          </a:p>
          <a:p>
            <a:pPr lvl="1"/>
            <a:r>
              <a:rPr lang="en-US" altLang="en-US" sz="2400" b="1" smtClean="0"/>
              <a:t>H</a:t>
            </a:r>
            <a:r>
              <a:rPr lang="en-US" altLang="en-US" sz="2400" b="1" baseline="-25000" smtClean="0"/>
              <a:t>0</a:t>
            </a:r>
            <a:r>
              <a:rPr lang="en-US" altLang="en-US" sz="2400" b="1" smtClean="0"/>
              <a:t> assumption of equal parameters simply test statistics</a:t>
            </a:r>
          </a:p>
          <a:p>
            <a:pPr lvl="1"/>
            <a:r>
              <a:rPr lang="en-US" altLang="en-US" sz="2400" b="1" smtClean="0"/>
              <a:t>Never use pooled standard deviations in t-test</a:t>
            </a:r>
          </a:p>
          <a:p>
            <a:pPr lvl="1"/>
            <a:r>
              <a:rPr lang="en-US" altLang="en-US" sz="2400" b="1" smtClean="0"/>
              <a:t>Use combined  (not pooled) proportions in two proportion z-test</a:t>
            </a:r>
          </a:p>
          <a:p>
            <a:pPr lvl="1"/>
            <a:endParaRPr lang="en-US" altLang="en-US" b="1" smtClean="0"/>
          </a:p>
          <a:p>
            <a:pPr eaLnBrk="1" hangingPunct="1"/>
            <a:r>
              <a:rPr lang="en-US" altLang="en-US" sz="2800" b="1" smtClean="0">
                <a:solidFill>
                  <a:srgbClr val="FFFF00"/>
                </a:solidFill>
              </a:rPr>
              <a:t>Homework</a:t>
            </a:r>
          </a:p>
          <a:p>
            <a:pPr lvl="1" eaLnBrk="1" hangingPunct="1"/>
            <a:r>
              <a:rPr lang="en-US" altLang="en-US" sz="2400" b="1" smtClean="0"/>
              <a:t>none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52400"/>
            <a:ext cx="8229600" cy="715963"/>
          </a:xfrm>
        </p:spPr>
        <p:txBody>
          <a:bodyPr/>
          <a:lstStyle/>
          <a:p>
            <a:r>
              <a:rPr lang="en-US" altLang="en-US" sz="3600" b="1" smtClean="0"/>
              <a:t>Review Questions</a:t>
            </a:r>
          </a:p>
        </p:txBody>
      </p:sp>
      <p:sp>
        <p:nvSpPr>
          <p:cNvPr id="13315" name="Content Placeholder 2"/>
          <p:cNvSpPr>
            <a:spLocks noGrp="1"/>
          </p:cNvSpPr>
          <p:nvPr>
            <p:ph idx="1"/>
          </p:nvPr>
        </p:nvSpPr>
        <p:spPr>
          <a:xfrm>
            <a:off x="457200" y="990600"/>
            <a:ext cx="8382000" cy="5638800"/>
          </a:xfrm>
        </p:spPr>
        <p:txBody>
          <a:bodyPr/>
          <a:lstStyle/>
          <a:p>
            <a:pPr marL="231775" indent="-231775">
              <a:buFontTx/>
              <a:buAutoNum type="arabicPeriod"/>
              <a:tabLst>
                <a:tab pos="3886200" algn="l"/>
              </a:tabLst>
            </a:pPr>
            <a:r>
              <a:rPr lang="en-US" altLang="en-US" sz="2400" b="1" smtClean="0">
                <a:cs typeface="Times New Roman" pitchFamily="18" charset="0"/>
              </a:rPr>
              <a:t>  True or False.  Populations that are normally distributed or large sample sizes (n≥30) are usually a requirement in constructing confidence limits.</a:t>
            </a:r>
          </a:p>
          <a:p>
            <a:pPr marL="231775" indent="-231775">
              <a:buFontTx/>
              <a:buAutoNum type="arabicPeriod"/>
              <a:tabLst>
                <a:tab pos="3886200" algn="l"/>
              </a:tabLst>
            </a:pPr>
            <a:endParaRPr lang="en-US" altLang="en-US" sz="1200" b="1" smtClean="0">
              <a:cs typeface="Times New Roman" pitchFamily="18" charset="0"/>
            </a:endParaRPr>
          </a:p>
          <a:p>
            <a:pPr marL="231775" indent="-231775">
              <a:buFontTx/>
              <a:buAutoNum type="arabicPeriod"/>
              <a:tabLst>
                <a:tab pos="3886200" algn="l"/>
              </a:tabLst>
            </a:pPr>
            <a:r>
              <a:rPr lang="en-US" altLang="en-US" sz="2400" b="1" smtClean="0">
                <a:cs typeface="Times New Roman" pitchFamily="18" charset="0"/>
              </a:rPr>
              <a:t>  True or False.  Tests regarding matched pair differences are independent.</a:t>
            </a:r>
            <a:endParaRPr lang="el-GR" altLang="en-US" sz="2400" b="1" smtClean="0">
              <a:cs typeface="Times New Roman" pitchFamily="18" charset="0"/>
            </a:endParaRPr>
          </a:p>
          <a:p>
            <a:pPr marL="231775" indent="-231775">
              <a:buFontTx/>
              <a:buAutoNum type="arabicPeriod"/>
              <a:tabLst>
                <a:tab pos="3886200" algn="l"/>
              </a:tabLst>
            </a:pPr>
            <a:endParaRPr lang="en-US" altLang="en-US" sz="1200" b="1" smtClean="0">
              <a:cs typeface="Times New Roman" pitchFamily="18" charset="0"/>
            </a:endParaRPr>
          </a:p>
          <a:p>
            <a:pPr marL="231775" indent="-231775">
              <a:buFontTx/>
              <a:buAutoNum type="arabicPeriod"/>
              <a:tabLst>
                <a:tab pos="3886200" algn="l"/>
              </a:tabLst>
            </a:pPr>
            <a:r>
              <a:rPr lang="en-US" altLang="en-US" sz="2400" b="1" smtClean="0">
                <a:cs typeface="Times New Roman" pitchFamily="18" charset="0"/>
              </a:rPr>
              <a:t>  True or False.  Confidence intervals are usually in the form of a point estimate +/- margin of error.</a:t>
            </a:r>
          </a:p>
          <a:p>
            <a:pPr marL="231775" indent="-231775">
              <a:buFontTx/>
              <a:buAutoNum type="arabicPeriod"/>
              <a:tabLst>
                <a:tab pos="3886200" algn="l"/>
              </a:tabLst>
            </a:pPr>
            <a:endParaRPr lang="en-US" altLang="en-US" sz="1200" b="1" smtClean="0">
              <a:cs typeface="Times New Roman" pitchFamily="18" charset="0"/>
            </a:endParaRPr>
          </a:p>
          <a:p>
            <a:pPr marL="231775" indent="-231775">
              <a:buFontTx/>
              <a:buAutoNum type="arabicPeriod"/>
              <a:tabLst>
                <a:tab pos="3886200" algn="l"/>
              </a:tabLst>
            </a:pPr>
            <a:r>
              <a:rPr lang="en-US" altLang="en-US" sz="2400" b="1" smtClean="0">
                <a:cs typeface="Times New Roman" pitchFamily="18" charset="0"/>
              </a:rPr>
              <a:t>  Requirements to test the difference between two matched paired population means include all but which one?</a:t>
            </a:r>
            <a:br>
              <a:rPr lang="en-US" altLang="en-US" sz="2400" b="1" smtClean="0">
                <a:cs typeface="Times New Roman" pitchFamily="18" charset="0"/>
              </a:rPr>
            </a:br>
            <a:r>
              <a:rPr lang="en-US" altLang="en-US" sz="2400" b="1" smtClean="0">
                <a:cs typeface="Times New Roman" pitchFamily="18" charset="0"/>
              </a:rPr>
              <a:t>a.  Samples Independent           b. n &gt; 30 </a:t>
            </a:r>
            <a:br>
              <a:rPr lang="en-US" altLang="en-US" sz="2400" b="1" smtClean="0">
                <a:cs typeface="Times New Roman" pitchFamily="18" charset="0"/>
              </a:rPr>
            </a:br>
            <a:r>
              <a:rPr lang="en-US" altLang="en-US" sz="2400" b="1" smtClean="0">
                <a:cs typeface="Times New Roman" pitchFamily="18" charset="0"/>
              </a:rPr>
              <a:t>c.  Simple random sample         d. normally distributed</a:t>
            </a:r>
            <a:endParaRPr lang="en-US" altLang="en-US" sz="2400" smtClean="0"/>
          </a:p>
        </p:txBody>
      </p:sp>
      <p:sp>
        <p:nvSpPr>
          <p:cNvPr id="4" name="Oval 3"/>
          <p:cNvSpPr>
            <a:spLocks noChangeArrowheads="1"/>
          </p:cNvSpPr>
          <p:nvPr/>
        </p:nvSpPr>
        <p:spPr bwMode="auto">
          <a:xfrm>
            <a:off x="838200" y="990600"/>
            <a:ext cx="914400" cy="457200"/>
          </a:xfrm>
          <a:prstGeom prst="ellipse">
            <a:avLst/>
          </a:prstGeom>
          <a:solidFill>
            <a:srgbClr val="FFFF00">
              <a:alpha val="50195"/>
            </a:srgbClr>
          </a:solidFill>
          <a:ln w="9525" algn="ctr">
            <a:solidFill>
              <a:srgbClr val="FFFF00"/>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5" name="Oval 4"/>
          <p:cNvSpPr>
            <a:spLocks noChangeArrowheads="1"/>
          </p:cNvSpPr>
          <p:nvPr/>
        </p:nvSpPr>
        <p:spPr bwMode="auto">
          <a:xfrm>
            <a:off x="1981200" y="2362200"/>
            <a:ext cx="914400" cy="457200"/>
          </a:xfrm>
          <a:prstGeom prst="ellipse">
            <a:avLst/>
          </a:prstGeom>
          <a:solidFill>
            <a:srgbClr val="FFFF00">
              <a:alpha val="50195"/>
            </a:srgbClr>
          </a:solidFill>
          <a:ln w="9525" algn="ctr">
            <a:solidFill>
              <a:srgbClr val="FFFF00"/>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6" name="Oval 5"/>
          <p:cNvSpPr>
            <a:spLocks noChangeArrowheads="1"/>
          </p:cNvSpPr>
          <p:nvPr/>
        </p:nvSpPr>
        <p:spPr bwMode="auto">
          <a:xfrm>
            <a:off x="762000" y="3429000"/>
            <a:ext cx="914400" cy="457200"/>
          </a:xfrm>
          <a:prstGeom prst="ellipse">
            <a:avLst/>
          </a:prstGeom>
          <a:solidFill>
            <a:srgbClr val="FFFF00">
              <a:alpha val="50195"/>
            </a:srgbClr>
          </a:solidFill>
          <a:ln w="9525" algn="ctr">
            <a:solidFill>
              <a:srgbClr val="FFFF00"/>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7" name="Oval 6"/>
          <p:cNvSpPr>
            <a:spLocks noChangeArrowheads="1"/>
          </p:cNvSpPr>
          <p:nvPr/>
        </p:nvSpPr>
        <p:spPr bwMode="auto">
          <a:xfrm>
            <a:off x="685800" y="5562600"/>
            <a:ext cx="457200" cy="457200"/>
          </a:xfrm>
          <a:prstGeom prst="ellipse">
            <a:avLst/>
          </a:prstGeom>
          <a:solidFill>
            <a:srgbClr val="FFFF00">
              <a:alpha val="50195"/>
            </a:srgbClr>
          </a:solidFill>
          <a:ln w="9525" algn="ctr">
            <a:solidFill>
              <a:srgbClr val="FFFF00"/>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52400"/>
            <a:ext cx="8229600" cy="715963"/>
          </a:xfrm>
        </p:spPr>
        <p:txBody>
          <a:bodyPr/>
          <a:lstStyle/>
          <a:p>
            <a:r>
              <a:rPr lang="en-US" altLang="en-US" sz="3600" b="1" smtClean="0"/>
              <a:t>Two Sample vs Difference</a:t>
            </a:r>
          </a:p>
        </p:txBody>
      </p:sp>
      <p:sp>
        <p:nvSpPr>
          <p:cNvPr id="3" name="Content Placeholder 2"/>
          <p:cNvSpPr>
            <a:spLocks noGrp="1"/>
          </p:cNvSpPr>
          <p:nvPr>
            <p:ph idx="1"/>
          </p:nvPr>
        </p:nvSpPr>
        <p:spPr>
          <a:xfrm>
            <a:off x="228600" y="1600200"/>
            <a:ext cx="8763000" cy="4525963"/>
          </a:xfrm>
        </p:spPr>
        <p:txBody>
          <a:bodyPr/>
          <a:lstStyle/>
          <a:p>
            <a:pPr>
              <a:buFontTx/>
              <a:buNone/>
              <a:defRPr/>
            </a:pPr>
            <a:r>
              <a:rPr lang="en-US" sz="2800" b="1" dirty="0" smtClean="0">
                <a:cs typeface="Times New Roman" pitchFamily="18" charset="0"/>
              </a:rPr>
              <a:t>Match the following Types of Sampling Methods:</a:t>
            </a:r>
          </a:p>
          <a:p>
            <a:pPr>
              <a:defRPr/>
            </a:pPr>
            <a:endParaRPr lang="en-US" sz="2800" b="1" dirty="0" smtClean="0">
              <a:cs typeface="Times New Roman" pitchFamily="18" charset="0"/>
            </a:endParaRPr>
          </a:p>
          <a:p>
            <a:pPr marL="3025775" indent="-3025775">
              <a:buFontTx/>
              <a:buNone/>
              <a:defRPr/>
            </a:pPr>
            <a:r>
              <a:rPr lang="en-US" sz="2800" b="1" dirty="0" smtClean="0">
                <a:cs typeface="Times New Roman" pitchFamily="18" charset="0"/>
              </a:rPr>
              <a:t>Dependent</a:t>
            </a:r>
            <a:r>
              <a:rPr lang="en-US" sz="1600" b="1" dirty="0" smtClean="0">
                <a:cs typeface="Times New Roman" pitchFamily="18" charset="0"/>
              </a:rPr>
              <a:t>                  </a:t>
            </a:r>
            <a:r>
              <a:rPr lang="en-US" sz="2800" b="1" dirty="0" smtClean="0">
                <a:cs typeface="Times New Roman" pitchFamily="18" charset="0"/>
              </a:rPr>
              <a:t>Individuals selected in one sample determine those in 2</a:t>
            </a:r>
            <a:r>
              <a:rPr lang="en-US" sz="2800" b="1" baseline="30000" dirty="0" smtClean="0">
                <a:cs typeface="Times New Roman" pitchFamily="18" charset="0"/>
              </a:rPr>
              <a:t>nd</a:t>
            </a:r>
            <a:endParaRPr lang="en-US" sz="2800" b="1" dirty="0" smtClean="0">
              <a:cs typeface="Times New Roman" pitchFamily="18" charset="0"/>
            </a:endParaRPr>
          </a:p>
          <a:p>
            <a:pPr>
              <a:defRPr/>
            </a:pPr>
            <a:endParaRPr lang="en-US" sz="2800" b="1" dirty="0" smtClean="0">
              <a:cs typeface="Times New Roman" pitchFamily="18" charset="0"/>
            </a:endParaRPr>
          </a:p>
          <a:p>
            <a:pPr marL="3025775" indent="-3025775">
              <a:buFontTx/>
              <a:buNone/>
              <a:defRPr/>
            </a:pPr>
            <a:r>
              <a:rPr lang="en-US" sz="2800" b="1" dirty="0" smtClean="0">
                <a:cs typeface="Times New Roman" pitchFamily="18" charset="0"/>
              </a:rPr>
              <a:t>Independent        Individuals selected in one sample do not dictate those in 2</a:t>
            </a:r>
            <a:r>
              <a:rPr lang="en-US" sz="2800" b="1" baseline="30000" dirty="0" smtClean="0">
                <a:cs typeface="Times New Roman" pitchFamily="18" charset="0"/>
              </a:rPr>
              <a:t>nd</a:t>
            </a:r>
            <a:endParaRPr lang="en-US" sz="2800" dirty="0"/>
          </a:p>
        </p:txBody>
      </p:sp>
      <p:cxnSp>
        <p:nvCxnSpPr>
          <p:cNvPr id="5" name="Straight Arrow Connector 4"/>
          <p:cNvCxnSpPr>
            <a:cxnSpLocks noChangeShapeType="1"/>
          </p:cNvCxnSpPr>
          <p:nvPr/>
        </p:nvCxnSpPr>
        <p:spPr bwMode="auto">
          <a:xfrm>
            <a:off x="2286000" y="2971800"/>
            <a:ext cx="685800" cy="1588"/>
          </a:xfrm>
          <a:prstGeom prst="straightConnector1">
            <a:avLst/>
          </a:prstGeom>
          <a:noFill/>
          <a:ln w="57150" algn="ctr">
            <a:solidFill>
              <a:srgbClr val="FFFF00"/>
            </a:solidFill>
            <a:round/>
            <a:headEnd/>
            <a:tailEnd type="arrow" w="med" len="med"/>
          </a:ln>
          <a:extLst>
            <a:ext uri="{909E8E84-426E-40DD-AFC4-6F175D3DCCD1}">
              <a14:hiddenFill xmlns:a14="http://schemas.microsoft.com/office/drawing/2010/main">
                <a:noFill/>
              </a14:hiddenFill>
            </a:ext>
          </a:extLst>
        </p:spPr>
      </p:cxnSp>
      <p:cxnSp>
        <p:nvCxnSpPr>
          <p:cNvPr id="6" name="Straight Arrow Connector 5"/>
          <p:cNvCxnSpPr>
            <a:cxnSpLocks noChangeShapeType="1"/>
          </p:cNvCxnSpPr>
          <p:nvPr/>
        </p:nvCxnSpPr>
        <p:spPr bwMode="auto">
          <a:xfrm>
            <a:off x="2514600" y="4343400"/>
            <a:ext cx="685800" cy="1588"/>
          </a:xfrm>
          <a:prstGeom prst="straightConnector1">
            <a:avLst/>
          </a:prstGeom>
          <a:noFill/>
          <a:ln w="57150" algn="ctr">
            <a:solidFill>
              <a:srgbClr val="FFFF00"/>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2400"/>
            <a:ext cx="8229600" cy="762000"/>
          </a:xfrm>
        </p:spPr>
        <p:txBody>
          <a:bodyPr/>
          <a:lstStyle/>
          <a:p>
            <a:r>
              <a:rPr lang="en-US" altLang="en-US" sz="3600" b="1" smtClean="0"/>
              <a:t>Example 1</a:t>
            </a:r>
          </a:p>
        </p:txBody>
      </p:sp>
      <p:sp>
        <p:nvSpPr>
          <p:cNvPr id="15363" name="Content Placeholder 2"/>
          <p:cNvSpPr>
            <a:spLocks noGrp="1"/>
          </p:cNvSpPr>
          <p:nvPr>
            <p:ph idx="1"/>
          </p:nvPr>
        </p:nvSpPr>
        <p:spPr>
          <a:xfrm>
            <a:off x="457200" y="1066800"/>
            <a:ext cx="8229600" cy="3276600"/>
          </a:xfrm>
        </p:spPr>
        <p:txBody>
          <a:bodyPr/>
          <a:lstStyle/>
          <a:p>
            <a:pPr marL="0" indent="0">
              <a:buFontTx/>
              <a:buNone/>
            </a:pPr>
            <a:r>
              <a:rPr lang="en-US" altLang="en-US" sz="2400" b="1" smtClean="0"/>
              <a:t>In 2005 Gallup conducted a poll that surveyed 735 adults and 526 responded yes to a question about if prayer could heal.  Back in 2001, Gallup conducted a similar survey and 485 of the 735 individuals surveyed answered yes to the same question.  Test the claim that the proportion of adults who believe that prayer can heal has increased since 2001,  at </a:t>
            </a:r>
            <a:r>
              <a:rPr lang="el-GR" altLang="en-US" sz="2400" b="1" smtClean="0">
                <a:cs typeface="Times New Roman" pitchFamily="18" charset="0"/>
              </a:rPr>
              <a:t>α</a:t>
            </a:r>
            <a:r>
              <a:rPr lang="en-US" altLang="en-US" sz="2400" b="1" smtClean="0">
                <a:cs typeface="Times New Roman" pitchFamily="18" charset="0"/>
              </a:rPr>
              <a:t> = 0.10 level of significance.</a:t>
            </a:r>
            <a:endParaRPr lang="en-US" altLang="en-US" sz="2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85738"/>
            <a:ext cx="8229600" cy="639762"/>
          </a:xfrm>
        </p:spPr>
        <p:txBody>
          <a:bodyPr/>
          <a:lstStyle/>
          <a:p>
            <a:r>
              <a:rPr lang="en-US" altLang="en-US" sz="3600" b="1" smtClean="0"/>
              <a:t>Workout – Example 1</a:t>
            </a:r>
          </a:p>
        </p:txBody>
      </p:sp>
      <p:sp>
        <p:nvSpPr>
          <p:cNvPr id="16387" name="Content Placeholder 2"/>
          <p:cNvSpPr>
            <a:spLocks noGrp="1"/>
          </p:cNvSpPr>
          <p:nvPr>
            <p:ph idx="1"/>
          </p:nvPr>
        </p:nvSpPr>
        <p:spPr>
          <a:xfrm>
            <a:off x="457200" y="914400"/>
            <a:ext cx="8229600" cy="5486400"/>
          </a:xfrm>
        </p:spPr>
        <p:txBody>
          <a:bodyPr/>
          <a:lstStyle/>
          <a:p>
            <a:r>
              <a:rPr lang="en-US" altLang="en-US" sz="2400" b="1" smtClean="0"/>
              <a:t>a.  H</a:t>
            </a:r>
            <a:r>
              <a:rPr lang="en-US" altLang="en-US" sz="2400" b="1" baseline="-25000" smtClean="0"/>
              <a:t>0</a:t>
            </a:r>
            <a:r>
              <a:rPr lang="en-US" altLang="en-US" sz="2400" b="1" smtClean="0"/>
              <a:t> : </a:t>
            </a:r>
            <a:br>
              <a:rPr lang="en-US" altLang="en-US" sz="2400" b="1" smtClean="0"/>
            </a:br>
            <a:r>
              <a:rPr lang="en-US" altLang="en-US" sz="2400" b="1" smtClean="0"/>
              <a:t/>
            </a:r>
            <a:br>
              <a:rPr lang="en-US" altLang="en-US" sz="2400" b="1" smtClean="0"/>
            </a:br>
            <a:r>
              <a:rPr lang="en-US" altLang="en-US" sz="2400" b="1" smtClean="0"/>
              <a:t>b.  H</a:t>
            </a:r>
            <a:r>
              <a:rPr lang="en-US" altLang="en-US" sz="2400" b="1" baseline="-25000" smtClean="0"/>
              <a:t>1</a:t>
            </a:r>
            <a:r>
              <a:rPr lang="en-US" altLang="en-US" sz="2400" b="1" smtClean="0"/>
              <a:t> : </a:t>
            </a:r>
            <a:br>
              <a:rPr lang="en-US" altLang="en-US" sz="2400" b="1" smtClean="0"/>
            </a:br>
            <a:r>
              <a:rPr lang="en-US" altLang="en-US" sz="2400" b="1" smtClean="0"/>
              <a:t/>
            </a:r>
            <a:br>
              <a:rPr lang="en-US" altLang="en-US" sz="2400" b="1" smtClean="0"/>
            </a:br>
            <a:r>
              <a:rPr lang="en-US" altLang="en-US" sz="2400" b="1" smtClean="0"/>
              <a:t>c.  Conditions</a:t>
            </a:r>
            <a:br>
              <a:rPr lang="en-US" altLang="en-US" sz="2400" b="1" smtClean="0"/>
            </a:br>
            <a:r>
              <a:rPr lang="en-US" altLang="en-US" sz="2400" b="1" smtClean="0"/>
              <a:t/>
            </a:r>
            <a:br>
              <a:rPr lang="en-US" altLang="en-US" sz="2400" b="1" smtClean="0"/>
            </a:br>
            <a:r>
              <a:rPr lang="en-US" altLang="en-US" sz="2400" b="1" smtClean="0"/>
              <a:t/>
            </a:r>
            <a:br>
              <a:rPr lang="en-US" altLang="en-US" sz="2400" b="1" smtClean="0"/>
            </a:br>
            <a:endParaRPr lang="en-US" altLang="en-US" sz="2400" b="1" smtClean="0"/>
          </a:p>
          <a:p>
            <a:r>
              <a:rPr lang="en-US" altLang="en-US" sz="2400" b="1" smtClean="0"/>
              <a:t/>
            </a:r>
            <a:br>
              <a:rPr lang="en-US" altLang="en-US" sz="2400" b="1" smtClean="0"/>
            </a:br>
            <a:r>
              <a:rPr lang="en-US" altLang="en-US" sz="2400" b="1" smtClean="0"/>
              <a:t>d.  Test Statistic:</a:t>
            </a:r>
            <a:br>
              <a:rPr lang="en-US" altLang="en-US" sz="2400" b="1" smtClean="0"/>
            </a:br>
            <a:r>
              <a:rPr lang="en-US" altLang="en-US" sz="2400" b="1" smtClean="0"/>
              <a:t/>
            </a:r>
            <a:br>
              <a:rPr lang="en-US" altLang="en-US" sz="2400" b="1" smtClean="0"/>
            </a:br>
            <a:r>
              <a:rPr lang="en-US" altLang="en-US" sz="2400" b="1" smtClean="0"/>
              <a:t/>
            </a:r>
            <a:br>
              <a:rPr lang="en-US" altLang="en-US" sz="2400" b="1" smtClean="0"/>
            </a:br>
            <a:r>
              <a:rPr lang="en-US" altLang="en-US" sz="2400" b="1" smtClean="0"/>
              <a:t>e.  Conclusion: </a:t>
            </a:r>
            <a:endParaRPr lang="en-US" altLang="en-US" sz="2400" smtClean="0"/>
          </a:p>
        </p:txBody>
      </p:sp>
      <p:sp>
        <p:nvSpPr>
          <p:cNvPr id="16388" name="TextBox 3"/>
          <p:cNvSpPr txBox="1">
            <a:spLocks noChangeArrowheads="1"/>
          </p:cNvSpPr>
          <p:nvPr/>
        </p:nvSpPr>
        <p:spPr bwMode="auto">
          <a:xfrm>
            <a:off x="1905000" y="990600"/>
            <a:ext cx="942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FF00"/>
                </a:solidFill>
              </a:rPr>
              <a:t>p</a:t>
            </a:r>
            <a:r>
              <a:rPr lang="en-US" altLang="en-US" b="1" baseline="-25000">
                <a:solidFill>
                  <a:srgbClr val="FFFF00"/>
                </a:solidFill>
              </a:rPr>
              <a:t>1</a:t>
            </a:r>
            <a:r>
              <a:rPr lang="en-US" altLang="en-US" b="1">
                <a:solidFill>
                  <a:srgbClr val="FFFF00"/>
                </a:solidFill>
              </a:rPr>
              <a:t> = p</a:t>
            </a:r>
            <a:r>
              <a:rPr lang="en-US" altLang="en-US" b="1" baseline="-25000">
                <a:solidFill>
                  <a:srgbClr val="FFFF00"/>
                </a:solidFill>
              </a:rPr>
              <a:t>2 </a:t>
            </a:r>
          </a:p>
        </p:txBody>
      </p:sp>
      <p:sp>
        <p:nvSpPr>
          <p:cNvPr id="16389" name="TextBox 4"/>
          <p:cNvSpPr txBox="1">
            <a:spLocks noChangeArrowheads="1"/>
          </p:cNvSpPr>
          <p:nvPr/>
        </p:nvSpPr>
        <p:spPr bwMode="auto">
          <a:xfrm>
            <a:off x="1905000" y="1687513"/>
            <a:ext cx="942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FF00"/>
                </a:solidFill>
              </a:rPr>
              <a:t>p</a:t>
            </a:r>
            <a:r>
              <a:rPr lang="en-US" altLang="en-US" b="1" baseline="-25000">
                <a:solidFill>
                  <a:srgbClr val="FFFF00"/>
                </a:solidFill>
              </a:rPr>
              <a:t>1</a:t>
            </a:r>
            <a:r>
              <a:rPr lang="en-US" altLang="en-US" b="1">
                <a:solidFill>
                  <a:srgbClr val="FFFF00"/>
                </a:solidFill>
              </a:rPr>
              <a:t> &gt; p</a:t>
            </a:r>
            <a:r>
              <a:rPr lang="en-US" altLang="en-US" b="1" baseline="-25000">
                <a:solidFill>
                  <a:srgbClr val="FFFF00"/>
                </a:solidFill>
              </a:rPr>
              <a:t>2 </a:t>
            </a:r>
          </a:p>
        </p:txBody>
      </p:sp>
      <p:sp>
        <p:nvSpPr>
          <p:cNvPr id="16390" name="TextBox 5"/>
          <p:cNvSpPr txBox="1">
            <a:spLocks noChangeArrowheads="1"/>
          </p:cNvSpPr>
          <p:nvPr/>
        </p:nvSpPr>
        <p:spPr bwMode="auto">
          <a:xfrm>
            <a:off x="3276600" y="1219200"/>
            <a:ext cx="46497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FF00"/>
                </a:solidFill>
              </a:rPr>
              <a:t>p</a:t>
            </a:r>
            <a:r>
              <a:rPr lang="en-US" altLang="en-US" b="1" baseline="-25000">
                <a:solidFill>
                  <a:srgbClr val="FFFF00"/>
                </a:solidFill>
              </a:rPr>
              <a:t>1</a:t>
            </a:r>
            <a:r>
              <a:rPr lang="en-US" altLang="en-US" b="1">
                <a:solidFill>
                  <a:srgbClr val="FFFF00"/>
                </a:solidFill>
              </a:rPr>
              <a:t> = % of people believing in prayer 2005</a:t>
            </a:r>
          </a:p>
          <a:p>
            <a:r>
              <a:rPr lang="en-US" altLang="en-US" b="1">
                <a:solidFill>
                  <a:srgbClr val="FFFF00"/>
                </a:solidFill>
              </a:rPr>
              <a:t>p</a:t>
            </a:r>
            <a:r>
              <a:rPr lang="en-US" altLang="en-US" b="1" baseline="-25000">
                <a:solidFill>
                  <a:srgbClr val="FFFF00"/>
                </a:solidFill>
              </a:rPr>
              <a:t>2  </a:t>
            </a:r>
            <a:r>
              <a:rPr lang="en-US" altLang="en-US" b="1">
                <a:solidFill>
                  <a:srgbClr val="FFFF00"/>
                </a:solidFill>
              </a:rPr>
              <a:t>= % of people believing in prayer 2001</a:t>
            </a:r>
            <a:endParaRPr lang="en-US" altLang="en-US" b="1" baseline="-25000">
              <a:solidFill>
                <a:srgbClr val="FFFF00"/>
              </a:solidFill>
            </a:endParaRPr>
          </a:p>
        </p:txBody>
      </p:sp>
      <p:sp>
        <p:nvSpPr>
          <p:cNvPr id="16391" name="TextBox 6"/>
          <p:cNvSpPr txBox="1">
            <a:spLocks noChangeArrowheads="1"/>
          </p:cNvSpPr>
          <p:nvPr/>
        </p:nvSpPr>
        <p:spPr bwMode="auto">
          <a:xfrm>
            <a:off x="1928813" y="2789238"/>
            <a:ext cx="6148387"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FF00"/>
                </a:solidFill>
              </a:rPr>
              <a:t>SRS:  assume survey represents an SRS</a:t>
            </a:r>
          </a:p>
          <a:p>
            <a:r>
              <a:rPr lang="en-US" altLang="en-US" b="1">
                <a:solidFill>
                  <a:srgbClr val="FFFF00"/>
                </a:solidFill>
              </a:rPr>
              <a:t>Independence:  more than 7,350 adults in US; </a:t>
            </a:r>
            <a:br>
              <a:rPr lang="en-US" altLang="en-US" b="1">
                <a:solidFill>
                  <a:srgbClr val="FFFF00"/>
                </a:solidFill>
              </a:rPr>
            </a:br>
            <a:r>
              <a:rPr lang="en-US" altLang="en-US" b="1">
                <a:solidFill>
                  <a:srgbClr val="FFFF00"/>
                </a:solidFill>
              </a:rPr>
              <a:t>                            assume independent from each other </a:t>
            </a:r>
          </a:p>
          <a:p>
            <a:r>
              <a:rPr lang="en-US" altLang="en-US" b="1">
                <a:solidFill>
                  <a:srgbClr val="FFFF00"/>
                </a:solidFill>
              </a:rPr>
              <a:t>Normality:  np</a:t>
            </a:r>
            <a:r>
              <a:rPr lang="en-US" altLang="en-US" b="1" baseline="-25000">
                <a:solidFill>
                  <a:srgbClr val="FFFF00"/>
                </a:solidFill>
              </a:rPr>
              <a:t>1</a:t>
            </a:r>
            <a:r>
              <a:rPr lang="en-US" altLang="en-US" b="1">
                <a:solidFill>
                  <a:srgbClr val="FFFF00"/>
                </a:solidFill>
              </a:rPr>
              <a:t> = 526           np</a:t>
            </a:r>
            <a:r>
              <a:rPr lang="en-US" altLang="en-US" b="1" baseline="-25000">
                <a:solidFill>
                  <a:srgbClr val="FFFF00"/>
                </a:solidFill>
              </a:rPr>
              <a:t>2</a:t>
            </a:r>
            <a:r>
              <a:rPr lang="en-US" altLang="en-US" b="1">
                <a:solidFill>
                  <a:srgbClr val="FFFF00"/>
                </a:solidFill>
              </a:rPr>
              <a:t> = 485        both &gt; 10</a:t>
            </a:r>
          </a:p>
          <a:p>
            <a:r>
              <a:rPr lang="en-US" altLang="en-US" b="1">
                <a:solidFill>
                  <a:srgbClr val="FFFF00"/>
                </a:solidFill>
              </a:rPr>
              <a:t>                    n(1-p</a:t>
            </a:r>
            <a:r>
              <a:rPr lang="en-US" altLang="en-US" b="1" baseline="-25000">
                <a:solidFill>
                  <a:srgbClr val="FFFF00"/>
                </a:solidFill>
              </a:rPr>
              <a:t>1</a:t>
            </a:r>
            <a:r>
              <a:rPr lang="en-US" altLang="en-US" b="1">
                <a:solidFill>
                  <a:srgbClr val="FFFF00"/>
                </a:solidFill>
              </a:rPr>
              <a:t>) = 209     n(1-p</a:t>
            </a:r>
            <a:r>
              <a:rPr lang="en-US" altLang="en-US" b="1" baseline="-25000">
                <a:solidFill>
                  <a:srgbClr val="FFFF00"/>
                </a:solidFill>
              </a:rPr>
              <a:t>2</a:t>
            </a:r>
            <a:r>
              <a:rPr lang="en-US" altLang="en-US" b="1">
                <a:solidFill>
                  <a:srgbClr val="FFFF00"/>
                </a:solidFill>
              </a:rPr>
              <a:t>) = 250   both &gt; 10</a:t>
            </a:r>
          </a:p>
        </p:txBody>
      </p:sp>
      <p:sp>
        <p:nvSpPr>
          <p:cNvPr id="16392" name="TextBox 7"/>
          <p:cNvSpPr txBox="1">
            <a:spLocks noChangeArrowheads="1"/>
          </p:cNvSpPr>
          <p:nvPr/>
        </p:nvSpPr>
        <p:spPr bwMode="auto">
          <a:xfrm>
            <a:off x="1371600" y="5983288"/>
            <a:ext cx="7239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FF00"/>
                </a:solidFill>
              </a:rPr>
              <a:t>Since p-value &lt; </a:t>
            </a:r>
            <a:r>
              <a:rPr lang="el-GR" altLang="en-US" b="1">
                <a:solidFill>
                  <a:srgbClr val="FFFF00"/>
                </a:solidFill>
              </a:rPr>
              <a:t>α</a:t>
            </a:r>
            <a:r>
              <a:rPr lang="en-US" altLang="en-US" b="1">
                <a:solidFill>
                  <a:srgbClr val="FFFF00"/>
                </a:solidFill>
              </a:rPr>
              <a:t> (.01 &lt; .10) we reject the null hypothesis and conclude the more people believe in prayer in 2005 than in 2001</a:t>
            </a:r>
          </a:p>
        </p:txBody>
      </p:sp>
      <p:sp>
        <p:nvSpPr>
          <p:cNvPr id="16393" name="TextBox 8"/>
          <p:cNvSpPr txBox="1">
            <a:spLocks noChangeArrowheads="1"/>
          </p:cNvSpPr>
          <p:nvPr/>
        </p:nvSpPr>
        <p:spPr bwMode="auto">
          <a:xfrm>
            <a:off x="1066800" y="4572000"/>
            <a:ext cx="75644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FF00"/>
                </a:solidFill>
              </a:rPr>
              <a:t>                                           p</a:t>
            </a:r>
            <a:r>
              <a:rPr lang="en-US" altLang="en-US" b="1" baseline="-25000">
                <a:solidFill>
                  <a:srgbClr val="FFFF00"/>
                </a:solidFill>
              </a:rPr>
              <a:t>1</a:t>
            </a:r>
            <a:r>
              <a:rPr lang="en-US" altLang="en-US" b="1">
                <a:solidFill>
                  <a:srgbClr val="FFFF00"/>
                </a:solidFill>
              </a:rPr>
              <a:t> – p</a:t>
            </a:r>
            <a:r>
              <a:rPr lang="en-US" altLang="en-US" b="1" baseline="-25000">
                <a:solidFill>
                  <a:srgbClr val="FFFF00"/>
                </a:solidFill>
              </a:rPr>
              <a:t>2</a:t>
            </a:r>
          </a:p>
          <a:p>
            <a:r>
              <a:rPr lang="en-US" altLang="en-US" b="1">
                <a:solidFill>
                  <a:srgbClr val="FFFF00"/>
                </a:solidFill>
              </a:rPr>
              <a:t>2 prop-Ztest:  z =  --------------------------------  = 2.308   p-value = 0.0105 </a:t>
            </a:r>
          </a:p>
          <a:p>
            <a:r>
              <a:rPr lang="en-US" altLang="en-US" b="1">
                <a:solidFill>
                  <a:srgbClr val="FFFF00"/>
                </a:solidFill>
              </a:rPr>
              <a:t>                               √(p</a:t>
            </a:r>
            <a:r>
              <a:rPr lang="en-US" altLang="en-US" b="1" baseline="-25000">
                <a:solidFill>
                  <a:srgbClr val="FFFF00"/>
                </a:solidFill>
              </a:rPr>
              <a:t>c</a:t>
            </a:r>
            <a:r>
              <a:rPr lang="en-US" altLang="en-US" b="1">
                <a:solidFill>
                  <a:srgbClr val="FFFF00"/>
                </a:solidFill>
              </a:rPr>
              <a:t>(1-p</a:t>
            </a:r>
            <a:r>
              <a:rPr lang="en-US" altLang="en-US" b="1" baseline="-25000">
                <a:solidFill>
                  <a:srgbClr val="FFFF00"/>
                </a:solidFill>
              </a:rPr>
              <a:t>c</a:t>
            </a:r>
            <a:r>
              <a:rPr lang="en-US" altLang="en-US" b="1">
                <a:solidFill>
                  <a:srgbClr val="FFFF00"/>
                </a:solidFill>
              </a:rPr>
              <a:t>)(1/n</a:t>
            </a:r>
            <a:r>
              <a:rPr lang="en-US" altLang="en-US" b="1" baseline="-25000">
                <a:solidFill>
                  <a:srgbClr val="FFFF00"/>
                </a:solidFill>
              </a:rPr>
              <a:t>1</a:t>
            </a:r>
            <a:r>
              <a:rPr lang="en-US" altLang="en-US" b="1">
                <a:solidFill>
                  <a:srgbClr val="FFFF00"/>
                </a:solidFill>
              </a:rPr>
              <a:t> + 1/n</a:t>
            </a:r>
            <a:r>
              <a:rPr lang="en-US" altLang="en-US" b="1" baseline="-25000">
                <a:solidFill>
                  <a:srgbClr val="FFFF00"/>
                </a:solidFill>
              </a:rPr>
              <a:t>2</a:t>
            </a:r>
            <a:r>
              <a:rPr lang="en-US" altLang="en-US" b="1">
                <a:solidFill>
                  <a:srgbClr val="FFFF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 presetClass="entr" presetSubtype="16" fill="hold" grpId="0" nodeType="clickEffect">
                                  <p:stCondLst>
                                    <p:cond delay="0"/>
                                  </p:stCondLst>
                                  <p:childTnLst>
                                    <p:set>
                                      <p:cBhvr>
                                        <p:cTn id="10" dur="1" fill="hold">
                                          <p:stCondLst>
                                            <p:cond delay="0"/>
                                          </p:stCondLst>
                                        </p:cTn>
                                        <p:tgtEl>
                                          <p:spTgt spid="16389"/>
                                        </p:tgtEl>
                                        <p:attrNameLst>
                                          <p:attrName>style.visibility</p:attrName>
                                        </p:attrNameLst>
                                      </p:cBhvr>
                                      <p:to>
                                        <p:strVal val="visible"/>
                                      </p:to>
                                    </p:set>
                                    <p:animEffect transition="in" filter="box(in)">
                                      <p:cBhvr>
                                        <p:cTn id="11" dur="500"/>
                                        <p:tgtEl>
                                          <p:spTgt spid="1638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5" presetClass="entr" presetSubtype="0" fill="hold" grpId="0" nodeType="clickEffect">
                                  <p:stCondLst>
                                    <p:cond delay="0"/>
                                  </p:stCondLst>
                                  <p:childTnLst>
                                    <p:set>
                                      <p:cBhvr>
                                        <p:cTn id="15" dur="1" fill="hold">
                                          <p:stCondLst>
                                            <p:cond delay="0"/>
                                          </p:stCondLst>
                                        </p:cTn>
                                        <p:tgtEl>
                                          <p:spTgt spid="16390"/>
                                        </p:tgtEl>
                                        <p:attrNameLst>
                                          <p:attrName>style.visibility</p:attrName>
                                        </p:attrNameLst>
                                      </p:cBhvr>
                                      <p:to>
                                        <p:strVal val="visible"/>
                                      </p:to>
                                    </p:set>
                                    <p:anim calcmode="lin" valueType="num">
                                      <p:cBhvr>
                                        <p:cTn id="16" dur="1000" fill="hold"/>
                                        <p:tgtEl>
                                          <p:spTgt spid="16390"/>
                                        </p:tgtEl>
                                        <p:attrNameLst>
                                          <p:attrName>ppt_w</p:attrName>
                                        </p:attrNameLst>
                                      </p:cBhvr>
                                      <p:tavLst>
                                        <p:tav tm="0">
                                          <p:val>
                                            <p:fltVal val="0"/>
                                          </p:val>
                                        </p:tav>
                                        <p:tav tm="100000">
                                          <p:val>
                                            <p:strVal val="#ppt_w"/>
                                          </p:val>
                                        </p:tav>
                                      </p:tavLst>
                                    </p:anim>
                                    <p:anim calcmode="lin" valueType="num">
                                      <p:cBhvr>
                                        <p:cTn id="17" dur="1000" fill="hold"/>
                                        <p:tgtEl>
                                          <p:spTgt spid="16390"/>
                                        </p:tgtEl>
                                        <p:attrNameLst>
                                          <p:attrName>ppt_h</p:attrName>
                                        </p:attrNameLst>
                                      </p:cBhvr>
                                      <p:tavLst>
                                        <p:tav tm="0">
                                          <p:val>
                                            <p:fltVal val="0"/>
                                          </p:val>
                                        </p:tav>
                                        <p:tav tm="100000">
                                          <p:val>
                                            <p:strVal val="#ppt_h"/>
                                          </p:val>
                                        </p:tav>
                                      </p:tavLst>
                                    </p:anim>
                                    <p:anim calcmode="lin" valueType="num">
                                      <p:cBhvr>
                                        <p:cTn id="18" dur="1000" fill="hold"/>
                                        <p:tgtEl>
                                          <p:spTgt spid="16390"/>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1639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16391"/>
                                        </p:tgtEl>
                                        <p:attrNameLst>
                                          <p:attrName>style.visibility</p:attrName>
                                        </p:attrNameLst>
                                      </p:cBhvr>
                                      <p:to>
                                        <p:strVal val="visible"/>
                                      </p:to>
                                    </p:set>
                                    <p:animEffect transition="in" filter="wipe(up)">
                                      <p:cBhvr>
                                        <p:cTn id="24" dur="500"/>
                                        <p:tgtEl>
                                          <p:spTgt spid="1639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6393"/>
                                        </p:tgtEl>
                                        <p:attrNameLst>
                                          <p:attrName>style.visibility</p:attrName>
                                        </p:attrNameLst>
                                      </p:cBhvr>
                                      <p:to>
                                        <p:strVal val="visible"/>
                                      </p:to>
                                    </p:set>
                                    <p:animEffect transition="in" filter="wipe(left)">
                                      <p:cBhvr>
                                        <p:cTn id="29" dur="1000"/>
                                        <p:tgtEl>
                                          <p:spTgt spid="1639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6392"/>
                                        </p:tgtEl>
                                        <p:attrNameLst>
                                          <p:attrName>style.visibility</p:attrName>
                                        </p:attrNameLst>
                                      </p:cBhvr>
                                      <p:to>
                                        <p:strVal val="visible"/>
                                      </p:to>
                                    </p:set>
                                    <p:anim calcmode="lin" valueType="num">
                                      <p:cBhvr additive="base">
                                        <p:cTn id="34" dur="500" fill="hold"/>
                                        <p:tgtEl>
                                          <p:spTgt spid="16392"/>
                                        </p:tgtEl>
                                        <p:attrNameLst>
                                          <p:attrName>ppt_x</p:attrName>
                                        </p:attrNameLst>
                                      </p:cBhvr>
                                      <p:tavLst>
                                        <p:tav tm="0">
                                          <p:val>
                                            <p:strVal val="#ppt_x"/>
                                          </p:val>
                                        </p:tav>
                                        <p:tav tm="100000">
                                          <p:val>
                                            <p:strVal val="#ppt_x"/>
                                          </p:val>
                                        </p:tav>
                                      </p:tavLst>
                                    </p:anim>
                                    <p:anim calcmode="lin" valueType="num">
                                      <p:cBhvr additive="base">
                                        <p:cTn id="35" dur="500" fill="hold"/>
                                        <p:tgtEl>
                                          <p:spTgt spid="163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P spid="16389" grpId="0"/>
      <p:bldP spid="16390" grpId="0"/>
      <p:bldP spid="16391" grpId="0"/>
      <p:bldP spid="16392" grpId="0"/>
      <p:bldP spid="1639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174625"/>
            <a:ext cx="8229600" cy="685800"/>
          </a:xfrm>
        </p:spPr>
        <p:txBody>
          <a:bodyPr/>
          <a:lstStyle/>
          <a:p>
            <a:r>
              <a:rPr lang="en-US" altLang="en-US" sz="3600" b="1" smtClean="0"/>
              <a:t>Example 2</a:t>
            </a:r>
          </a:p>
        </p:txBody>
      </p:sp>
      <p:sp>
        <p:nvSpPr>
          <p:cNvPr id="17411" name="Content Placeholder 2"/>
          <p:cNvSpPr>
            <a:spLocks noGrp="1"/>
          </p:cNvSpPr>
          <p:nvPr>
            <p:ph idx="1"/>
          </p:nvPr>
        </p:nvSpPr>
        <p:spPr>
          <a:xfrm>
            <a:off x="457200" y="1066800"/>
            <a:ext cx="8229600" cy="5105400"/>
          </a:xfrm>
        </p:spPr>
        <p:txBody>
          <a:bodyPr/>
          <a:lstStyle/>
          <a:p>
            <a:pPr marL="0" indent="0">
              <a:buFontTx/>
              <a:buNone/>
            </a:pPr>
            <a:r>
              <a:rPr lang="en-US" altLang="en-US" sz="2400" b="1" smtClean="0"/>
              <a:t>McDonald’s executives want to experiment with redesigning the waiting lines in its restaurants from one line leading to four registers rather than four lines to separate registers.  Their data analyst checks the normality of the data and comes up with the results to the right.  Test  the claim that the mean waiting time in the single line is less than in the 4 lines at </a:t>
            </a:r>
            <a:r>
              <a:rPr lang="en-US" altLang="en-US" sz="2400" b="1" smtClean="0">
                <a:cs typeface="Times New Roman" pitchFamily="18" charset="0"/>
              </a:rPr>
              <a:t>α = 0.05 level of significance</a:t>
            </a:r>
            <a:r>
              <a:rPr lang="en-US" altLang="en-US" sz="2400" b="1" smtClean="0"/>
              <a:t>.</a:t>
            </a:r>
            <a:endParaRPr lang="en-US" altLang="en-US" sz="2400" smtClean="0"/>
          </a:p>
        </p:txBody>
      </p:sp>
      <p:graphicFrame>
        <p:nvGraphicFramePr>
          <p:cNvPr id="4" name="Group 108"/>
          <p:cNvGraphicFramePr>
            <a:graphicFrameLocks noGrp="1"/>
          </p:cNvGraphicFramePr>
          <p:nvPr/>
        </p:nvGraphicFramePr>
        <p:xfrm>
          <a:off x="4953000" y="3810000"/>
          <a:ext cx="3570288" cy="1584816"/>
        </p:xfrm>
        <a:graphic>
          <a:graphicData uri="http://schemas.openxmlformats.org/drawingml/2006/table">
            <a:tbl>
              <a:tblPr/>
              <a:tblGrid>
                <a:gridCol w="959338"/>
                <a:gridCol w="1305475"/>
                <a:gridCol w="1305475"/>
              </a:tblGrid>
              <a:tr h="396081">
                <a:tc>
                  <a:txBody>
                    <a:bodyPr/>
                    <a:lstStyle/>
                    <a:p>
                      <a:pPr marL="0" marR="0" lvl="0" indent="0" algn="r" defTabSz="914400" rtl="0" eaLnBrk="0" fontAlgn="b" latinLnBrk="0" hangingPunct="0">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L="91456" marR="91456" marT="45702" marB="4570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 Line</a:t>
                      </a:r>
                    </a:p>
                  </a:txBody>
                  <a:tcPr marL="91456" marR="91456" marT="45702" marB="4570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4 Lines</a:t>
                      </a:r>
                    </a:p>
                  </a:txBody>
                  <a:tcPr marL="91456" marR="91456" marT="45702" marB="4570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81">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Mean</a:t>
                      </a:r>
                    </a:p>
                  </a:txBody>
                  <a:tcPr marL="91456" marR="91456" marT="45702" marB="4570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cs typeface="Arial" charset="0"/>
                        </a:rPr>
                        <a:t>2.255</a:t>
                      </a:r>
                      <a:endParaRPr kumimoji="0" lang="en-US" sz="2000" b="1" i="0" u="none" strike="noStrike" cap="none" normalizeH="0" baseline="0" smtClean="0">
                        <a:ln>
                          <a:noFill/>
                        </a:ln>
                        <a:solidFill>
                          <a:schemeClr val="tx1"/>
                        </a:solidFill>
                        <a:effectLst/>
                        <a:latin typeface="Times New Roman" pitchFamily="18" charset="0"/>
                      </a:endParaRPr>
                    </a:p>
                  </a:txBody>
                  <a:tcPr marL="91456" marR="91456" marT="45702" marB="4570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cs typeface="Arial" charset="0"/>
                        </a:rPr>
                        <a:t>2.475</a:t>
                      </a:r>
                      <a:endParaRPr kumimoji="0" lang="en-US" sz="2000" b="1" i="0" u="none" strike="noStrike" cap="none" normalizeH="0" baseline="0" smtClean="0">
                        <a:ln>
                          <a:noFill/>
                        </a:ln>
                        <a:solidFill>
                          <a:schemeClr val="tx1"/>
                        </a:solidFill>
                        <a:effectLst/>
                        <a:latin typeface="Times New Roman" pitchFamily="18" charset="0"/>
                      </a:endParaRPr>
                    </a:p>
                  </a:txBody>
                  <a:tcPr marL="91456" marR="91456" marT="45702" marB="4570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81">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St Dev</a:t>
                      </a:r>
                    </a:p>
                  </a:txBody>
                  <a:tcPr marL="91456" marR="91456" marT="45702" marB="4570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cs typeface="Arial" charset="0"/>
                        </a:rPr>
                        <a:t>0.574433</a:t>
                      </a:r>
                      <a:endParaRPr kumimoji="0" lang="en-US" sz="2000" b="1" i="0" u="none" strike="noStrike" cap="none" normalizeH="0" baseline="0" smtClean="0">
                        <a:ln>
                          <a:noFill/>
                        </a:ln>
                        <a:solidFill>
                          <a:schemeClr val="tx1"/>
                        </a:solidFill>
                        <a:effectLst/>
                        <a:latin typeface="Times New Roman" pitchFamily="18" charset="0"/>
                      </a:endParaRPr>
                    </a:p>
                  </a:txBody>
                  <a:tcPr marL="91456" marR="91456" marT="45702" marB="4570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cs typeface="Arial" charset="0"/>
                        </a:rPr>
                        <a:t>1.012488</a:t>
                      </a:r>
                      <a:endParaRPr kumimoji="0" lang="en-US" sz="2000" b="1" i="0" u="none" strike="noStrike" cap="none" normalizeH="0" baseline="0" smtClean="0">
                        <a:ln>
                          <a:noFill/>
                        </a:ln>
                        <a:solidFill>
                          <a:schemeClr val="tx1"/>
                        </a:solidFill>
                        <a:effectLst/>
                        <a:latin typeface="Times New Roman" pitchFamily="18" charset="0"/>
                      </a:endParaRPr>
                    </a:p>
                  </a:txBody>
                  <a:tcPr marL="91456" marR="91456" marT="45702" marB="4570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81">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Nr</a:t>
                      </a:r>
                    </a:p>
                  </a:txBody>
                  <a:tcPr marL="91456" marR="91456" marT="45702" marB="4570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20</a:t>
                      </a:r>
                    </a:p>
                  </a:txBody>
                  <a:tcPr marL="91456" marR="91456" marT="45702" marB="4570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20</a:t>
                      </a:r>
                    </a:p>
                  </a:txBody>
                  <a:tcPr marL="91456" marR="91456" marT="45702" marB="4570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88913"/>
            <a:ext cx="8229600" cy="639762"/>
          </a:xfrm>
        </p:spPr>
        <p:txBody>
          <a:bodyPr/>
          <a:lstStyle/>
          <a:p>
            <a:r>
              <a:rPr lang="en-US" altLang="en-US" sz="3600" b="1" smtClean="0"/>
              <a:t>Workout – Example 2</a:t>
            </a:r>
          </a:p>
        </p:txBody>
      </p:sp>
      <p:sp>
        <p:nvSpPr>
          <p:cNvPr id="18435" name="Content Placeholder 2"/>
          <p:cNvSpPr>
            <a:spLocks noGrp="1"/>
          </p:cNvSpPr>
          <p:nvPr>
            <p:ph idx="1"/>
          </p:nvPr>
        </p:nvSpPr>
        <p:spPr>
          <a:xfrm>
            <a:off x="457200" y="990600"/>
            <a:ext cx="8229600" cy="5486400"/>
          </a:xfrm>
        </p:spPr>
        <p:txBody>
          <a:bodyPr/>
          <a:lstStyle/>
          <a:p>
            <a:r>
              <a:rPr lang="en-US" altLang="en-US" sz="2400" b="1" smtClean="0"/>
              <a:t>a.  H</a:t>
            </a:r>
            <a:r>
              <a:rPr lang="en-US" altLang="en-US" sz="2400" b="1" baseline="-25000" smtClean="0"/>
              <a:t>0</a:t>
            </a:r>
            <a:r>
              <a:rPr lang="en-US" altLang="en-US" sz="2400" b="1" smtClean="0"/>
              <a:t> : </a:t>
            </a:r>
            <a:br>
              <a:rPr lang="en-US" altLang="en-US" sz="2400" b="1" smtClean="0"/>
            </a:br>
            <a:r>
              <a:rPr lang="en-US" altLang="en-US" sz="2400" b="1" smtClean="0"/>
              <a:t/>
            </a:r>
            <a:br>
              <a:rPr lang="en-US" altLang="en-US" sz="2400" b="1" smtClean="0"/>
            </a:br>
            <a:r>
              <a:rPr lang="en-US" altLang="en-US" sz="2400" b="1" smtClean="0"/>
              <a:t>b.  H</a:t>
            </a:r>
            <a:r>
              <a:rPr lang="en-US" altLang="en-US" sz="2400" b="1" baseline="-25000" smtClean="0"/>
              <a:t>1</a:t>
            </a:r>
            <a:r>
              <a:rPr lang="en-US" altLang="en-US" sz="2400" b="1" smtClean="0"/>
              <a:t> : </a:t>
            </a:r>
            <a:br>
              <a:rPr lang="en-US" altLang="en-US" sz="2400" b="1" smtClean="0"/>
            </a:br>
            <a:r>
              <a:rPr lang="en-US" altLang="en-US" sz="2400" b="1" smtClean="0"/>
              <a:t/>
            </a:r>
            <a:br>
              <a:rPr lang="en-US" altLang="en-US" sz="2400" b="1" smtClean="0"/>
            </a:br>
            <a:r>
              <a:rPr lang="en-US" altLang="en-US" sz="2400" b="1" smtClean="0"/>
              <a:t>c.  Conditions</a:t>
            </a:r>
            <a:br>
              <a:rPr lang="en-US" altLang="en-US" sz="2400" b="1" smtClean="0"/>
            </a:br>
            <a:r>
              <a:rPr lang="en-US" altLang="en-US" sz="2400" b="1" smtClean="0"/>
              <a:t/>
            </a:r>
            <a:br>
              <a:rPr lang="en-US" altLang="en-US" sz="2400" b="1" smtClean="0"/>
            </a:br>
            <a:r>
              <a:rPr lang="en-US" altLang="en-US" sz="2400" b="1" smtClean="0"/>
              <a:t/>
            </a:r>
            <a:br>
              <a:rPr lang="en-US" altLang="en-US" sz="2400" b="1" smtClean="0"/>
            </a:br>
            <a:endParaRPr lang="en-US" altLang="en-US" sz="2400" b="1" smtClean="0"/>
          </a:p>
          <a:p>
            <a:r>
              <a:rPr lang="en-US" altLang="en-US" sz="2400" b="1" smtClean="0"/>
              <a:t/>
            </a:r>
            <a:br>
              <a:rPr lang="en-US" altLang="en-US" sz="2400" b="1" smtClean="0"/>
            </a:br>
            <a:r>
              <a:rPr lang="en-US" altLang="en-US" sz="2400" b="1" smtClean="0"/>
              <a:t>d.  Test Statistic:</a:t>
            </a:r>
            <a:br>
              <a:rPr lang="en-US" altLang="en-US" sz="2400" b="1" smtClean="0"/>
            </a:br>
            <a:r>
              <a:rPr lang="en-US" altLang="en-US" sz="2400" b="1" smtClean="0"/>
              <a:t/>
            </a:r>
            <a:br>
              <a:rPr lang="en-US" altLang="en-US" sz="2400" b="1" smtClean="0"/>
            </a:br>
            <a:r>
              <a:rPr lang="en-US" altLang="en-US" sz="2400" b="1" smtClean="0"/>
              <a:t/>
            </a:r>
            <a:br>
              <a:rPr lang="en-US" altLang="en-US" sz="2400" b="1" smtClean="0"/>
            </a:br>
            <a:r>
              <a:rPr lang="en-US" altLang="en-US" sz="2400" b="1" smtClean="0"/>
              <a:t>e.  Conclusion: </a:t>
            </a:r>
            <a:endParaRPr lang="en-US" altLang="en-US" sz="2400" smtClean="0"/>
          </a:p>
        </p:txBody>
      </p:sp>
      <p:sp>
        <p:nvSpPr>
          <p:cNvPr id="4" name="TextBox 3"/>
          <p:cNvSpPr txBox="1">
            <a:spLocks noChangeArrowheads="1"/>
          </p:cNvSpPr>
          <p:nvPr/>
        </p:nvSpPr>
        <p:spPr bwMode="auto">
          <a:xfrm>
            <a:off x="1905000" y="1066800"/>
            <a:ext cx="942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l-GR" altLang="en-US" b="1">
                <a:solidFill>
                  <a:srgbClr val="FFFF00"/>
                </a:solidFill>
              </a:rPr>
              <a:t>μ</a:t>
            </a:r>
            <a:r>
              <a:rPr lang="en-US" altLang="en-US" b="1" baseline="-25000">
                <a:solidFill>
                  <a:srgbClr val="FFFF00"/>
                </a:solidFill>
              </a:rPr>
              <a:t>1</a:t>
            </a:r>
            <a:r>
              <a:rPr lang="en-US" altLang="en-US" b="1">
                <a:solidFill>
                  <a:srgbClr val="FFFF00"/>
                </a:solidFill>
              </a:rPr>
              <a:t> = </a:t>
            </a:r>
            <a:r>
              <a:rPr lang="el-GR" altLang="en-US" b="1">
                <a:solidFill>
                  <a:srgbClr val="FFFF00"/>
                </a:solidFill>
              </a:rPr>
              <a:t>μ</a:t>
            </a:r>
            <a:r>
              <a:rPr lang="en-US" altLang="en-US" b="1" baseline="-25000">
                <a:solidFill>
                  <a:srgbClr val="FFFF00"/>
                </a:solidFill>
              </a:rPr>
              <a:t>4 </a:t>
            </a:r>
          </a:p>
        </p:txBody>
      </p:sp>
      <p:sp>
        <p:nvSpPr>
          <p:cNvPr id="5" name="TextBox 4"/>
          <p:cNvSpPr txBox="1">
            <a:spLocks noChangeArrowheads="1"/>
          </p:cNvSpPr>
          <p:nvPr/>
        </p:nvSpPr>
        <p:spPr bwMode="auto">
          <a:xfrm>
            <a:off x="1905000" y="1763713"/>
            <a:ext cx="942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l-GR" altLang="en-US" b="1">
                <a:solidFill>
                  <a:srgbClr val="FFFF00"/>
                </a:solidFill>
              </a:rPr>
              <a:t>μ</a:t>
            </a:r>
            <a:r>
              <a:rPr lang="en-US" altLang="en-US" b="1" baseline="-25000">
                <a:solidFill>
                  <a:srgbClr val="FFFF00"/>
                </a:solidFill>
              </a:rPr>
              <a:t>1</a:t>
            </a:r>
            <a:r>
              <a:rPr lang="en-US" altLang="en-US" b="1">
                <a:solidFill>
                  <a:srgbClr val="FFFF00"/>
                </a:solidFill>
              </a:rPr>
              <a:t> &lt; </a:t>
            </a:r>
            <a:r>
              <a:rPr lang="el-GR" altLang="en-US" b="1">
                <a:solidFill>
                  <a:srgbClr val="FFFF00"/>
                </a:solidFill>
              </a:rPr>
              <a:t>μ</a:t>
            </a:r>
            <a:r>
              <a:rPr lang="en-US" altLang="en-US" b="1" baseline="-25000">
                <a:solidFill>
                  <a:srgbClr val="FFFF00"/>
                </a:solidFill>
              </a:rPr>
              <a:t>4 </a:t>
            </a:r>
          </a:p>
        </p:txBody>
      </p:sp>
      <p:sp>
        <p:nvSpPr>
          <p:cNvPr id="6" name="TextBox 5"/>
          <p:cNvSpPr txBox="1">
            <a:spLocks noChangeArrowheads="1"/>
          </p:cNvSpPr>
          <p:nvPr/>
        </p:nvSpPr>
        <p:spPr bwMode="auto">
          <a:xfrm>
            <a:off x="3276600" y="1295400"/>
            <a:ext cx="45180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l-GR" altLang="en-US" b="1">
                <a:solidFill>
                  <a:srgbClr val="FFFF00"/>
                </a:solidFill>
              </a:rPr>
              <a:t>μ</a:t>
            </a:r>
            <a:r>
              <a:rPr lang="en-US" altLang="en-US" b="1" baseline="-25000">
                <a:solidFill>
                  <a:srgbClr val="FFFF00"/>
                </a:solidFill>
              </a:rPr>
              <a:t>1</a:t>
            </a:r>
            <a:r>
              <a:rPr lang="en-US" altLang="en-US" b="1">
                <a:solidFill>
                  <a:srgbClr val="FFFF00"/>
                </a:solidFill>
              </a:rPr>
              <a:t> = mean customer wait time of 1 line</a:t>
            </a:r>
          </a:p>
          <a:p>
            <a:r>
              <a:rPr lang="el-GR" altLang="en-US" b="1">
                <a:solidFill>
                  <a:srgbClr val="FFFF00"/>
                </a:solidFill>
              </a:rPr>
              <a:t>μ</a:t>
            </a:r>
            <a:r>
              <a:rPr lang="en-US" altLang="en-US" b="1" baseline="-25000">
                <a:solidFill>
                  <a:srgbClr val="FFFF00"/>
                </a:solidFill>
              </a:rPr>
              <a:t>4  </a:t>
            </a:r>
            <a:r>
              <a:rPr lang="en-US" altLang="en-US" b="1">
                <a:solidFill>
                  <a:srgbClr val="FFFF00"/>
                </a:solidFill>
              </a:rPr>
              <a:t>= mean customer wait time of 4 lines</a:t>
            </a:r>
            <a:endParaRPr lang="en-US" altLang="en-US" b="1" baseline="-25000">
              <a:solidFill>
                <a:srgbClr val="FFFF00"/>
              </a:solidFill>
            </a:endParaRPr>
          </a:p>
        </p:txBody>
      </p:sp>
      <p:sp>
        <p:nvSpPr>
          <p:cNvPr id="7" name="TextBox 6"/>
          <p:cNvSpPr txBox="1">
            <a:spLocks noChangeArrowheads="1"/>
          </p:cNvSpPr>
          <p:nvPr/>
        </p:nvSpPr>
        <p:spPr bwMode="auto">
          <a:xfrm>
            <a:off x="1928813" y="2789238"/>
            <a:ext cx="70072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FF00"/>
                </a:solidFill>
              </a:rPr>
              <a:t>SRS:  assume samples represents an SRS</a:t>
            </a:r>
          </a:p>
          <a:p>
            <a:r>
              <a:rPr lang="en-US" altLang="en-US" b="1">
                <a:solidFill>
                  <a:srgbClr val="FFFF00"/>
                </a:solidFill>
              </a:rPr>
              <a:t>Independence:  more than 200 McDonalds in US; </a:t>
            </a:r>
            <a:br>
              <a:rPr lang="en-US" altLang="en-US" b="1">
                <a:solidFill>
                  <a:srgbClr val="FFFF00"/>
                </a:solidFill>
              </a:rPr>
            </a:br>
            <a:r>
              <a:rPr lang="en-US" altLang="en-US" b="1">
                <a:solidFill>
                  <a:srgbClr val="FFFF00"/>
                </a:solidFill>
              </a:rPr>
              <a:t>                            easy to assume independent from each other </a:t>
            </a:r>
          </a:p>
          <a:p>
            <a:r>
              <a:rPr lang="en-US" altLang="en-US" b="1">
                <a:solidFill>
                  <a:srgbClr val="FFFF00"/>
                </a:solidFill>
              </a:rPr>
              <a:t>Normality:  ASSUME (analyst checked normality)</a:t>
            </a:r>
          </a:p>
        </p:txBody>
      </p:sp>
      <p:sp>
        <p:nvSpPr>
          <p:cNvPr id="8" name="TextBox 8"/>
          <p:cNvSpPr txBox="1">
            <a:spLocks noChangeArrowheads="1"/>
          </p:cNvSpPr>
          <p:nvPr/>
        </p:nvSpPr>
        <p:spPr bwMode="auto">
          <a:xfrm>
            <a:off x="1066800" y="4572000"/>
            <a:ext cx="78978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FF00"/>
                </a:solidFill>
              </a:rPr>
              <a:t>                                           x-bar</a:t>
            </a:r>
            <a:r>
              <a:rPr lang="en-US" altLang="en-US" b="1" baseline="-25000">
                <a:solidFill>
                  <a:srgbClr val="FFFF00"/>
                </a:solidFill>
              </a:rPr>
              <a:t>1</a:t>
            </a:r>
            <a:r>
              <a:rPr lang="en-US" altLang="en-US" b="1">
                <a:solidFill>
                  <a:srgbClr val="FFFF00"/>
                </a:solidFill>
              </a:rPr>
              <a:t> – x-bar</a:t>
            </a:r>
            <a:r>
              <a:rPr lang="en-US" altLang="en-US" b="1" baseline="-25000">
                <a:solidFill>
                  <a:srgbClr val="FFFF00"/>
                </a:solidFill>
              </a:rPr>
              <a:t>4</a:t>
            </a:r>
          </a:p>
          <a:p>
            <a:r>
              <a:rPr lang="en-US" altLang="en-US" b="1">
                <a:solidFill>
                  <a:srgbClr val="FFFF00"/>
                </a:solidFill>
              </a:rPr>
              <a:t>2 sample-t-test:  t =  --------------------------------  = -0.845   p-value = 0.2023 </a:t>
            </a:r>
          </a:p>
          <a:p>
            <a:r>
              <a:rPr lang="en-US" altLang="en-US" b="1">
                <a:solidFill>
                  <a:srgbClr val="FFFF00"/>
                </a:solidFill>
              </a:rPr>
              <a:t>                               √[ (s</a:t>
            </a:r>
            <a:r>
              <a:rPr lang="en-US" altLang="en-US" b="1" baseline="-25000">
                <a:solidFill>
                  <a:srgbClr val="FFFF00"/>
                </a:solidFill>
              </a:rPr>
              <a:t>1</a:t>
            </a:r>
            <a:r>
              <a:rPr lang="en-US" altLang="en-US" b="1">
                <a:solidFill>
                  <a:srgbClr val="FFFF00"/>
                </a:solidFill>
              </a:rPr>
              <a:t>)</a:t>
            </a:r>
            <a:r>
              <a:rPr lang="en-US" altLang="en-US" b="1" baseline="30000">
                <a:solidFill>
                  <a:srgbClr val="FFFF00"/>
                </a:solidFill>
              </a:rPr>
              <a:t>2</a:t>
            </a:r>
            <a:r>
              <a:rPr lang="en-US" altLang="en-US" b="1">
                <a:solidFill>
                  <a:srgbClr val="FFFF00"/>
                </a:solidFill>
              </a:rPr>
              <a:t> /n</a:t>
            </a:r>
            <a:r>
              <a:rPr lang="en-US" altLang="en-US" b="1" baseline="-25000">
                <a:solidFill>
                  <a:srgbClr val="FFFF00"/>
                </a:solidFill>
              </a:rPr>
              <a:t>1</a:t>
            </a:r>
            <a:r>
              <a:rPr lang="en-US" altLang="en-US" b="1">
                <a:solidFill>
                  <a:srgbClr val="FFFF00"/>
                </a:solidFill>
              </a:rPr>
              <a:t> + (s</a:t>
            </a:r>
            <a:r>
              <a:rPr lang="en-US" altLang="en-US" b="1" baseline="-25000">
                <a:solidFill>
                  <a:srgbClr val="FFFF00"/>
                </a:solidFill>
              </a:rPr>
              <a:t>2</a:t>
            </a:r>
            <a:r>
              <a:rPr lang="en-US" altLang="en-US" b="1">
                <a:solidFill>
                  <a:srgbClr val="FFFF00"/>
                </a:solidFill>
              </a:rPr>
              <a:t>)</a:t>
            </a:r>
            <a:r>
              <a:rPr lang="en-US" altLang="en-US" b="1" baseline="30000">
                <a:solidFill>
                  <a:srgbClr val="FFFF00"/>
                </a:solidFill>
              </a:rPr>
              <a:t>2</a:t>
            </a:r>
            <a:r>
              <a:rPr lang="en-US" altLang="en-US" b="1">
                <a:solidFill>
                  <a:srgbClr val="FFFF00"/>
                </a:solidFill>
              </a:rPr>
              <a:t> /n</a:t>
            </a:r>
            <a:r>
              <a:rPr lang="en-US" altLang="en-US" b="1" baseline="-25000">
                <a:solidFill>
                  <a:srgbClr val="FFFF00"/>
                </a:solidFill>
              </a:rPr>
              <a:t>2</a:t>
            </a:r>
            <a:r>
              <a:rPr lang="en-US" altLang="en-US" b="1">
                <a:solidFill>
                  <a:srgbClr val="FFFF00"/>
                </a:solidFill>
              </a:rPr>
              <a:t> ]</a:t>
            </a:r>
          </a:p>
        </p:txBody>
      </p:sp>
      <p:sp>
        <p:nvSpPr>
          <p:cNvPr id="9" name="TextBox 7"/>
          <p:cNvSpPr txBox="1">
            <a:spLocks noChangeArrowheads="1"/>
          </p:cNvSpPr>
          <p:nvPr/>
        </p:nvSpPr>
        <p:spPr bwMode="auto">
          <a:xfrm>
            <a:off x="1371600" y="5867400"/>
            <a:ext cx="7239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FF00"/>
                </a:solidFill>
              </a:rPr>
              <a:t>Since p-value &gt; </a:t>
            </a:r>
            <a:r>
              <a:rPr lang="el-GR" altLang="en-US" b="1">
                <a:solidFill>
                  <a:srgbClr val="FFFF00"/>
                </a:solidFill>
              </a:rPr>
              <a:t>α</a:t>
            </a:r>
            <a:r>
              <a:rPr lang="en-US" altLang="en-US" b="1">
                <a:solidFill>
                  <a:srgbClr val="FFFF00"/>
                </a:solidFill>
              </a:rPr>
              <a:t> (.20 &gt; .05) we fail to reject the null hypothesis and conclude we have insufficient evidence to say one-line is quicker than four-lines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 presetClass="entr" presetSubtype="16"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ox(in)">
                                      <p:cBhvr>
                                        <p:cTn id="11" dur="5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2"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1+#ppt_w/2"/>
                                          </p:val>
                                        </p:tav>
                                        <p:tav tm="100000">
                                          <p:val>
                                            <p:strVal val="#ppt_x"/>
                                          </p:val>
                                        </p:tav>
                                      </p:tavLst>
                                    </p:anim>
                                    <p:anim calcmode="lin" valueType="num">
                                      <p:cBhvr additive="base">
                                        <p:cTn id="17"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5"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1000" fill="hold"/>
                                        <p:tgtEl>
                                          <p:spTgt spid="8"/>
                                        </p:tgtEl>
                                        <p:attrNameLst>
                                          <p:attrName>ppt_w</p:attrName>
                                        </p:attrNameLst>
                                      </p:cBhvr>
                                      <p:tavLst>
                                        <p:tav tm="0">
                                          <p:val>
                                            <p:fltVal val="0"/>
                                          </p:val>
                                        </p:tav>
                                        <p:tav tm="100000">
                                          <p:val>
                                            <p:strVal val="#ppt_w"/>
                                          </p:val>
                                        </p:tav>
                                      </p:tavLst>
                                    </p:anim>
                                    <p:anim calcmode="lin" valueType="num">
                                      <p:cBhvr>
                                        <p:cTn id="28" dur="1000" fill="hold"/>
                                        <p:tgtEl>
                                          <p:spTgt spid="8"/>
                                        </p:tgtEl>
                                        <p:attrNameLst>
                                          <p:attrName>ppt_h</p:attrName>
                                        </p:attrNameLst>
                                      </p:cBhvr>
                                      <p:tavLst>
                                        <p:tav tm="0">
                                          <p:val>
                                            <p:fltVal val="0"/>
                                          </p:val>
                                        </p:tav>
                                        <p:tav tm="100000">
                                          <p:val>
                                            <p:strVal val="#ppt_h"/>
                                          </p:val>
                                        </p:tav>
                                      </p:tavLst>
                                    </p:anim>
                                    <p:anim calcmode="lin" valueType="num">
                                      <p:cBhvr>
                                        <p:cTn id="29"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87313"/>
            <a:ext cx="8229600" cy="868362"/>
          </a:xfrm>
        </p:spPr>
        <p:txBody>
          <a:bodyPr/>
          <a:lstStyle/>
          <a:p>
            <a:r>
              <a:rPr lang="en-US" altLang="en-US" sz="3600" b="1" smtClean="0"/>
              <a:t>Example 3</a:t>
            </a:r>
          </a:p>
        </p:txBody>
      </p:sp>
      <p:sp>
        <p:nvSpPr>
          <p:cNvPr id="19459" name="Content Placeholder 2"/>
          <p:cNvSpPr>
            <a:spLocks noGrp="1"/>
          </p:cNvSpPr>
          <p:nvPr>
            <p:ph idx="1"/>
          </p:nvPr>
        </p:nvSpPr>
        <p:spPr>
          <a:xfrm>
            <a:off x="457200" y="1143000"/>
            <a:ext cx="8229600" cy="2057400"/>
          </a:xfrm>
        </p:spPr>
        <p:txBody>
          <a:bodyPr/>
          <a:lstStyle/>
          <a:p>
            <a:pPr marL="0" indent="0">
              <a:buFontTx/>
              <a:buNone/>
            </a:pPr>
            <a:r>
              <a:rPr lang="en-US" altLang="en-US" sz="2400" b="1" smtClean="0"/>
              <a:t>In the problem 1 calculate the 90% confidence interval about </a:t>
            </a:r>
            <a:r>
              <a:rPr lang="en-US" altLang="en-US" sz="2400" b="1" smtClean="0">
                <a:cs typeface="Times New Roman" pitchFamily="18" charset="0"/>
              </a:rPr>
              <a:t>the difference between 2005 – 2001 population proportions. </a:t>
            </a:r>
            <a:r>
              <a:rPr lang="en-US" altLang="en-US" sz="2400" b="1" smtClean="0"/>
              <a:t>Locate your data from problem 1 on the interval and interpret (your conclusion).</a:t>
            </a:r>
            <a:endParaRPr lang="en-US" altLang="en-US" sz="2400" smtClean="0"/>
          </a:p>
        </p:txBody>
      </p:sp>
      <p:sp>
        <p:nvSpPr>
          <p:cNvPr id="19460" name="Line 6"/>
          <p:cNvSpPr>
            <a:spLocks noChangeShapeType="1"/>
          </p:cNvSpPr>
          <p:nvPr/>
        </p:nvSpPr>
        <p:spPr bwMode="auto">
          <a:xfrm>
            <a:off x="1600200" y="4438650"/>
            <a:ext cx="550068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1" name="Line 7"/>
          <p:cNvSpPr>
            <a:spLocks noChangeShapeType="1"/>
          </p:cNvSpPr>
          <p:nvPr/>
        </p:nvSpPr>
        <p:spPr bwMode="auto">
          <a:xfrm>
            <a:off x="1862138"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2" name="Line 8"/>
          <p:cNvSpPr>
            <a:spLocks noChangeShapeType="1"/>
          </p:cNvSpPr>
          <p:nvPr/>
        </p:nvSpPr>
        <p:spPr bwMode="auto">
          <a:xfrm>
            <a:off x="2308225"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3" name="Line 9"/>
          <p:cNvSpPr>
            <a:spLocks noChangeShapeType="1"/>
          </p:cNvSpPr>
          <p:nvPr/>
        </p:nvSpPr>
        <p:spPr bwMode="auto">
          <a:xfrm>
            <a:off x="2755900"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4" name="Line 10"/>
          <p:cNvSpPr>
            <a:spLocks noChangeShapeType="1"/>
          </p:cNvSpPr>
          <p:nvPr/>
        </p:nvSpPr>
        <p:spPr bwMode="auto">
          <a:xfrm>
            <a:off x="3203575"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5" name="Line 11"/>
          <p:cNvSpPr>
            <a:spLocks noChangeShapeType="1"/>
          </p:cNvSpPr>
          <p:nvPr/>
        </p:nvSpPr>
        <p:spPr bwMode="auto">
          <a:xfrm>
            <a:off x="3649663"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6" name="Line 12"/>
          <p:cNvSpPr>
            <a:spLocks noChangeShapeType="1"/>
          </p:cNvSpPr>
          <p:nvPr/>
        </p:nvSpPr>
        <p:spPr bwMode="auto">
          <a:xfrm>
            <a:off x="4097338"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7" name="Line 13"/>
          <p:cNvSpPr>
            <a:spLocks noChangeShapeType="1"/>
          </p:cNvSpPr>
          <p:nvPr/>
        </p:nvSpPr>
        <p:spPr bwMode="auto">
          <a:xfrm>
            <a:off x="4545013"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8" name="Line 14"/>
          <p:cNvSpPr>
            <a:spLocks noChangeShapeType="1"/>
          </p:cNvSpPr>
          <p:nvPr/>
        </p:nvSpPr>
        <p:spPr bwMode="auto">
          <a:xfrm>
            <a:off x="4992688"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9" name="Line 15"/>
          <p:cNvSpPr>
            <a:spLocks noChangeShapeType="1"/>
          </p:cNvSpPr>
          <p:nvPr/>
        </p:nvSpPr>
        <p:spPr bwMode="auto">
          <a:xfrm>
            <a:off x="5438775"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0" name="Line 16"/>
          <p:cNvSpPr>
            <a:spLocks noChangeShapeType="1"/>
          </p:cNvSpPr>
          <p:nvPr/>
        </p:nvSpPr>
        <p:spPr bwMode="auto">
          <a:xfrm>
            <a:off x="5886450"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1" name="Line 17"/>
          <p:cNvSpPr>
            <a:spLocks noChangeShapeType="1"/>
          </p:cNvSpPr>
          <p:nvPr/>
        </p:nvSpPr>
        <p:spPr bwMode="auto">
          <a:xfrm>
            <a:off x="6334125"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2" name="Line 18"/>
          <p:cNvSpPr>
            <a:spLocks noChangeShapeType="1"/>
          </p:cNvSpPr>
          <p:nvPr/>
        </p:nvSpPr>
        <p:spPr bwMode="auto">
          <a:xfrm>
            <a:off x="6781800"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3" name="Line 19"/>
          <p:cNvSpPr>
            <a:spLocks noChangeShapeType="1"/>
          </p:cNvSpPr>
          <p:nvPr/>
        </p:nvSpPr>
        <p:spPr bwMode="auto">
          <a:xfrm>
            <a:off x="1600200" y="4438650"/>
            <a:ext cx="550068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4" name="Line 20"/>
          <p:cNvSpPr>
            <a:spLocks noChangeShapeType="1"/>
          </p:cNvSpPr>
          <p:nvPr/>
        </p:nvSpPr>
        <p:spPr bwMode="auto">
          <a:xfrm>
            <a:off x="1862138"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5" name="Line 21"/>
          <p:cNvSpPr>
            <a:spLocks noChangeShapeType="1"/>
          </p:cNvSpPr>
          <p:nvPr/>
        </p:nvSpPr>
        <p:spPr bwMode="auto">
          <a:xfrm>
            <a:off x="2308225"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6" name="Line 22"/>
          <p:cNvSpPr>
            <a:spLocks noChangeShapeType="1"/>
          </p:cNvSpPr>
          <p:nvPr/>
        </p:nvSpPr>
        <p:spPr bwMode="auto">
          <a:xfrm>
            <a:off x="2755900"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7" name="Line 23"/>
          <p:cNvSpPr>
            <a:spLocks noChangeShapeType="1"/>
          </p:cNvSpPr>
          <p:nvPr/>
        </p:nvSpPr>
        <p:spPr bwMode="auto">
          <a:xfrm>
            <a:off x="3203575"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8" name="Line 24"/>
          <p:cNvSpPr>
            <a:spLocks noChangeShapeType="1"/>
          </p:cNvSpPr>
          <p:nvPr/>
        </p:nvSpPr>
        <p:spPr bwMode="auto">
          <a:xfrm>
            <a:off x="3649663"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9" name="Line 25"/>
          <p:cNvSpPr>
            <a:spLocks noChangeShapeType="1"/>
          </p:cNvSpPr>
          <p:nvPr/>
        </p:nvSpPr>
        <p:spPr bwMode="auto">
          <a:xfrm>
            <a:off x="4097338"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0" name="Line 26"/>
          <p:cNvSpPr>
            <a:spLocks noChangeShapeType="1"/>
          </p:cNvSpPr>
          <p:nvPr/>
        </p:nvSpPr>
        <p:spPr bwMode="auto">
          <a:xfrm>
            <a:off x="4545013"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1" name="Line 27"/>
          <p:cNvSpPr>
            <a:spLocks noChangeShapeType="1"/>
          </p:cNvSpPr>
          <p:nvPr/>
        </p:nvSpPr>
        <p:spPr bwMode="auto">
          <a:xfrm>
            <a:off x="4992688"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2" name="Line 28"/>
          <p:cNvSpPr>
            <a:spLocks noChangeShapeType="1"/>
          </p:cNvSpPr>
          <p:nvPr/>
        </p:nvSpPr>
        <p:spPr bwMode="auto">
          <a:xfrm>
            <a:off x="5438775"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3" name="Line 29"/>
          <p:cNvSpPr>
            <a:spLocks noChangeShapeType="1"/>
          </p:cNvSpPr>
          <p:nvPr/>
        </p:nvSpPr>
        <p:spPr bwMode="auto">
          <a:xfrm>
            <a:off x="5886450"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4" name="Line 30"/>
          <p:cNvSpPr>
            <a:spLocks noChangeShapeType="1"/>
          </p:cNvSpPr>
          <p:nvPr/>
        </p:nvSpPr>
        <p:spPr bwMode="auto">
          <a:xfrm>
            <a:off x="6334125"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5" name="Line 31"/>
          <p:cNvSpPr>
            <a:spLocks noChangeShapeType="1"/>
          </p:cNvSpPr>
          <p:nvPr/>
        </p:nvSpPr>
        <p:spPr bwMode="auto">
          <a:xfrm>
            <a:off x="6781800" y="4306888"/>
            <a:ext cx="0" cy="261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6" name="Text Box 58"/>
          <p:cNvSpPr txBox="1">
            <a:spLocks noChangeArrowheads="1"/>
          </p:cNvSpPr>
          <p:nvPr/>
        </p:nvSpPr>
        <p:spPr bwMode="auto">
          <a:xfrm>
            <a:off x="2147888" y="4567238"/>
            <a:ext cx="48561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i="1">
                <a:solidFill>
                  <a:srgbClr val="FFFF00"/>
                </a:solidFill>
                <a:cs typeface="Times New Roman" pitchFamily="18" charset="0"/>
              </a:rPr>
              <a:t>0      .01    .02    .03     .04    .05    .06    .07    .08    .09      </a:t>
            </a:r>
          </a:p>
        </p:txBody>
      </p:sp>
      <p:sp>
        <p:nvSpPr>
          <p:cNvPr id="31" name="TextBox 30"/>
          <p:cNvSpPr txBox="1">
            <a:spLocks noChangeArrowheads="1"/>
          </p:cNvSpPr>
          <p:nvPr/>
        </p:nvSpPr>
        <p:spPr bwMode="auto">
          <a:xfrm>
            <a:off x="1905000" y="3048000"/>
            <a:ext cx="5308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Interval:  [0.01609, .09547] </a:t>
            </a:r>
            <a:r>
              <a:rPr lang="en-US" altLang="en-US" sz="2000" b="1">
                <a:solidFill>
                  <a:srgbClr val="FFFF00"/>
                </a:solidFill>
                <a:sym typeface="Wingdings" pitchFamily="2" charset="2"/>
              </a:rPr>
              <a:t> 1.6% to 9.5%</a:t>
            </a:r>
            <a:endParaRPr lang="en-US" altLang="en-US" sz="2000" b="1">
              <a:solidFill>
                <a:srgbClr val="FFFF00"/>
              </a:solidFill>
            </a:endParaRPr>
          </a:p>
        </p:txBody>
      </p:sp>
      <p:sp>
        <p:nvSpPr>
          <p:cNvPr id="32" name="Double Bracket 31"/>
          <p:cNvSpPr>
            <a:spLocks noChangeArrowheads="1"/>
          </p:cNvSpPr>
          <p:nvPr/>
        </p:nvSpPr>
        <p:spPr bwMode="auto">
          <a:xfrm>
            <a:off x="3048000" y="3962400"/>
            <a:ext cx="3581400" cy="914400"/>
          </a:xfrm>
          <a:prstGeom prst="bracketPair">
            <a:avLst>
              <a:gd name="adj" fmla="val 16667"/>
            </a:avLst>
          </a:prstGeom>
          <a:solidFill>
            <a:schemeClr val="accent1">
              <a:alpha val="50195"/>
            </a:schemeClr>
          </a:solidFill>
          <a:ln w="28575" algn="ctr">
            <a:solidFill>
              <a:srgbClr val="FFFF00"/>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33" name="TextBox 32"/>
          <p:cNvSpPr txBox="1">
            <a:spLocks noChangeArrowheads="1"/>
          </p:cNvSpPr>
          <p:nvPr/>
        </p:nvSpPr>
        <p:spPr bwMode="auto">
          <a:xfrm>
            <a:off x="152400" y="5384800"/>
            <a:ext cx="8915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We are 90% confident that the true difference in proportion of people who believe in prayer from 2005 to 2001 lies between </a:t>
            </a:r>
            <a:r>
              <a:rPr lang="en-US" altLang="en-US" sz="2000" b="1">
                <a:solidFill>
                  <a:srgbClr val="FFFF00"/>
                </a:solidFill>
                <a:sym typeface="Wingdings" pitchFamily="2" charset="2"/>
              </a:rPr>
              <a:t>1.6% to 9.5%.  Since 0 is not in this interval we have evidence to say they are different.</a:t>
            </a:r>
            <a:endParaRPr lang="en-US" altLang="en-US" sz="20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fltVal val="0"/>
                                          </p:val>
                                        </p:tav>
                                        <p:tav tm="100000">
                                          <p:val>
                                            <p:strVal val="#ppt_w"/>
                                          </p:val>
                                        </p:tav>
                                      </p:tavLst>
                                    </p:anim>
                                    <p:anim calcmode="lin" valueType="num">
                                      <p:cBhvr>
                                        <p:cTn id="8" dur="1000" fill="hold"/>
                                        <p:tgtEl>
                                          <p:spTgt spid="31"/>
                                        </p:tgtEl>
                                        <p:attrNameLst>
                                          <p:attrName>ppt_h</p:attrName>
                                        </p:attrNameLst>
                                      </p:cBhvr>
                                      <p:tavLst>
                                        <p:tav tm="0">
                                          <p:val>
                                            <p:fltVal val="0"/>
                                          </p:val>
                                        </p:tav>
                                        <p:tav tm="100000">
                                          <p:val>
                                            <p:strVal val="#ppt_h"/>
                                          </p:val>
                                        </p:tav>
                                      </p:tavLst>
                                    </p:anim>
                                    <p:anim calcmode="lin" valueType="num">
                                      <p:cBhvr>
                                        <p:cTn id="9" dur="1000" fill="hold"/>
                                        <p:tgtEl>
                                          <p:spTgt spid="31"/>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dissolve">
                                      <p:cBhvr>
                                        <p:cTn id="15" dur="500"/>
                                        <p:tgtEl>
                                          <p:spTgt spid="3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3"/>
                                        </p:tgtEl>
                                        <p:attrNameLst>
                                          <p:attrName>style.visibility</p:attrName>
                                        </p:attrNameLst>
                                      </p:cBhvr>
                                      <p:to>
                                        <p:strVal val="visible"/>
                                      </p:to>
                                    </p:set>
                                    <p:anim calcmode="lin" valueType="num">
                                      <p:cBhvr additive="base">
                                        <p:cTn id="20" dur="500" fill="hold"/>
                                        <p:tgtEl>
                                          <p:spTgt spid="33"/>
                                        </p:tgtEl>
                                        <p:attrNameLst>
                                          <p:attrName>ppt_x</p:attrName>
                                        </p:attrNameLst>
                                      </p:cBhvr>
                                      <p:tavLst>
                                        <p:tav tm="0">
                                          <p:val>
                                            <p:strVal val="#ppt_x"/>
                                          </p:val>
                                        </p:tav>
                                        <p:tav tm="100000">
                                          <p:val>
                                            <p:strVal val="#ppt_x"/>
                                          </p:val>
                                        </p:tav>
                                      </p:tavLst>
                                    </p:anim>
                                    <p:anim calcmode="lin" valueType="num">
                                      <p:cBhvr additive="base">
                                        <p:cTn id="21"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animBg="1"/>
      <p:bldP spid="3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112713"/>
            <a:ext cx="8229600" cy="792162"/>
          </a:xfrm>
        </p:spPr>
        <p:txBody>
          <a:bodyPr/>
          <a:lstStyle/>
          <a:p>
            <a:r>
              <a:rPr lang="en-US" altLang="en-US" sz="3600" b="1" smtClean="0"/>
              <a:t>Example 4</a:t>
            </a:r>
          </a:p>
        </p:txBody>
      </p:sp>
      <p:sp>
        <p:nvSpPr>
          <p:cNvPr id="20483" name="Content Placeholder 2"/>
          <p:cNvSpPr>
            <a:spLocks noGrp="1"/>
          </p:cNvSpPr>
          <p:nvPr>
            <p:ph idx="1"/>
          </p:nvPr>
        </p:nvSpPr>
        <p:spPr>
          <a:xfrm>
            <a:off x="457200" y="1219200"/>
            <a:ext cx="8229600" cy="1524000"/>
          </a:xfrm>
        </p:spPr>
        <p:txBody>
          <a:bodyPr/>
          <a:lstStyle/>
          <a:p>
            <a:pPr marL="0" indent="0">
              <a:buFontTx/>
              <a:buNone/>
            </a:pPr>
            <a:r>
              <a:rPr lang="en-US" altLang="en-US" sz="2400" b="1" smtClean="0"/>
              <a:t>Construct a confidence interval for p</a:t>
            </a:r>
            <a:r>
              <a:rPr lang="en-US" altLang="en-US" sz="2400" b="1" baseline="-25000" smtClean="0"/>
              <a:t>1</a:t>
            </a:r>
            <a:r>
              <a:rPr lang="en-US" altLang="en-US" sz="2400" b="1" smtClean="0"/>
              <a:t> – p</a:t>
            </a:r>
            <a:r>
              <a:rPr lang="en-US" altLang="en-US" sz="2400" b="1" baseline="-25000" smtClean="0"/>
              <a:t>2</a:t>
            </a:r>
            <a:r>
              <a:rPr lang="en-US" altLang="en-US" sz="2400" b="1" smtClean="0"/>
              <a:t> at the 95% confidence level, given x</a:t>
            </a:r>
            <a:r>
              <a:rPr lang="en-US" altLang="en-US" sz="2400" b="1" baseline="-25000" smtClean="0"/>
              <a:t>1</a:t>
            </a:r>
            <a:r>
              <a:rPr lang="en-US" altLang="en-US" sz="2400" b="1" smtClean="0"/>
              <a:t> = 804, n</a:t>
            </a:r>
            <a:r>
              <a:rPr lang="en-US" altLang="en-US" sz="2400" b="1" baseline="-25000" smtClean="0"/>
              <a:t>1</a:t>
            </a:r>
            <a:r>
              <a:rPr lang="en-US" altLang="en-US" sz="2400" b="1" smtClean="0"/>
              <a:t> = 874, x</a:t>
            </a:r>
            <a:r>
              <a:rPr lang="en-US" altLang="en-US" sz="2400" b="1" baseline="-25000" smtClean="0"/>
              <a:t>2</a:t>
            </a:r>
            <a:r>
              <a:rPr lang="en-US" altLang="en-US" sz="2400" b="1" smtClean="0"/>
              <a:t> = 892 and n</a:t>
            </a:r>
            <a:r>
              <a:rPr lang="en-US" altLang="en-US" sz="2400" b="1" baseline="-25000" smtClean="0"/>
              <a:t>2</a:t>
            </a:r>
            <a:r>
              <a:rPr lang="en-US" altLang="en-US" sz="2400" b="1" smtClean="0"/>
              <a:t> = 954.</a:t>
            </a:r>
            <a:endParaRPr lang="en-US" altLang="en-US" sz="2400" smtClean="0"/>
          </a:p>
        </p:txBody>
      </p:sp>
      <p:sp>
        <p:nvSpPr>
          <p:cNvPr id="4" name="TextBox 3"/>
          <p:cNvSpPr txBox="1">
            <a:spLocks noChangeArrowheads="1"/>
          </p:cNvSpPr>
          <p:nvPr/>
        </p:nvSpPr>
        <p:spPr bwMode="auto">
          <a:xfrm>
            <a:off x="1828800" y="3962400"/>
            <a:ext cx="547846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2-prop-Z-interval:</a:t>
            </a:r>
          </a:p>
          <a:p>
            <a:endParaRPr lang="en-US" altLang="en-US" sz="2000" b="1">
              <a:solidFill>
                <a:srgbClr val="FFFF00"/>
              </a:solidFill>
            </a:endParaRPr>
          </a:p>
          <a:p>
            <a:r>
              <a:rPr lang="en-US" altLang="en-US" sz="2000" b="1">
                <a:solidFill>
                  <a:srgbClr val="FFFF00"/>
                </a:solidFill>
              </a:rPr>
              <a:t>Interval:  [-0.0389, 0.00874] </a:t>
            </a:r>
            <a:r>
              <a:rPr lang="en-US" altLang="en-US" sz="2000" b="1">
                <a:solidFill>
                  <a:srgbClr val="FFFF00"/>
                </a:solidFill>
                <a:sym typeface="Wingdings" pitchFamily="2" charset="2"/>
              </a:rPr>
              <a:t> -3.9% to 0.8%</a:t>
            </a:r>
            <a:endParaRPr lang="en-US" altLang="en-US" sz="2000" b="1">
              <a:solidFill>
                <a:srgbClr val="FFFF00"/>
              </a:solidFill>
            </a:endParaRPr>
          </a:p>
        </p:txBody>
      </p:sp>
      <p:sp>
        <p:nvSpPr>
          <p:cNvPr id="5" name="TextBox 4"/>
          <p:cNvSpPr txBox="1">
            <a:spLocks noChangeArrowheads="1"/>
          </p:cNvSpPr>
          <p:nvPr/>
        </p:nvSpPr>
        <p:spPr bwMode="auto">
          <a:xfrm>
            <a:off x="533400" y="5410200"/>
            <a:ext cx="8077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We are 95% confident that the true difference in proportion of p</a:t>
            </a:r>
            <a:r>
              <a:rPr lang="en-US" altLang="en-US" sz="2000" b="1" baseline="-25000">
                <a:solidFill>
                  <a:srgbClr val="FFFF00"/>
                </a:solidFill>
              </a:rPr>
              <a:t>1</a:t>
            </a:r>
            <a:r>
              <a:rPr lang="en-US" altLang="en-US" sz="2000" b="1">
                <a:solidFill>
                  <a:srgbClr val="FFFF00"/>
                </a:solidFill>
              </a:rPr>
              <a:t> – p</a:t>
            </a:r>
            <a:r>
              <a:rPr lang="en-US" altLang="en-US" sz="2000" b="1" baseline="-25000">
                <a:solidFill>
                  <a:srgbClr val="FFFF00"/>
                </a:solidFill>
              </a:rPr>
              <a:t>2</a:t>
            </a:r>
            <a:r>
              <a:rPr lang="en-US" altLang="en-US" sz="2000" b="1">
                <a:solidFill>
                  <a:srgbClr val="FFFF00"/>
                </a:solidFill>
              </a:rPr>
              <a:t> lies between </a:t>
            </a:r>
            <a:r>
              <a:rPr lang="en-US" altLang="en-US" sz="2000" b="1">
                <a:solidFill>
                  <a:srgbClr val="FFFF00"/>
                </a:solidFill>
                <a:sym typeface="Wingdings" pitchFamily="2" charset="2"/>
              </a:rPr>
              <a:t>-3.9% to 0.8%.  Since 0 is in this interval we have insufficient evidence to say they are different.</a:t>
            </a:r>
            <a:endParaRPr lang="en-US" altLang="en-US" sz="2000" b="1">
              <a:solidFill>
                <a:srgbClr val="FFFF00"/>
              </a:solidFill>
            </a:endParaRPr>
          </a:p>
        </p:txBody>
      </p:sp>
      <p:sp>
        <p:nvSpPr>
          <p:cNvPr id="6" name="TextBox 5"/>
          <p:cNvSpPr txBox="1">
            <a:spLocks noChangeArrowheads="1"/>
          </p:cNvSpPr>
          <p:nvPr/>
        </p:nvSpPr>
        <p:spPr bwMode="auto">
          <a:xfrm>
            <a:off x="762000" y="2743200"/>
            <a:ext cx="77041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Have to assume SRS and independence conditions are met.</a:t>
            </a:r>
            <a:br>
              <a:rPr lang="en-US" altLang="en-US" sz="2000" b="1">
                <a:solidFill>
                  <a:srgbClr val="FFFF00"/>
                </a:solidFill>
              </a:rPr>
            </a:br>
            <a:r>
              <a:rPr lang="en-US" altLang="en-US" sz="2000" b="1">
                <a:solidFill>
                  <a:srgbClr val="FFFF00"/>
                </a:solidFill>
              </a:rPr>
              <a:t>Normality:  804 and 892 (np) and 70 and 62 (n(1-p)) are all &gt; 10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checkerboard(across)">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52388"/>
            <a:ext cx="8229600" cy="914400"/>
          </a:xfrm>
        </p:spPr>
        <p:txBody>
          <a:bodyPr/>
          <a:lstStyle/>
          <a:p>
            <a:pPr eaLnBrk="1" hangingPunct="1"/>
            <a:r>
              <a:rPr lang="en-US" altLang="en-US" sz="3600" b="1" smtClean="0"/>
              <a:t>Objectives</a:t>
            </a:r>
          </a:p>
        </p:txBody>
      </p:sp>
      <p:sp>
        <p:nvSpPr>
          <p:cNvPr id="3075" name="Rectangle 3"/>
          <p:cNvSpPr>
            <a:spLocks noGrp="1" noChangeArrowheads="1"/>
          </p:cNvSpPr>
          <p:nvPr>
            <p:ph type="body" idx="1"/>
          </p:nvPr>
        </p:nvSpPr>
        <p:spPr>
          <a:xfrm>
            <a:off x="457200" y="990600"/>
            <a:ext cx="8229600" cy="5562600"/>
          </a:xfrm>
        </p:spPr>
        <p:txBody>
          <a:bodyPr/>
          <a:lstStyle/>
          <a:p>
            <a:r>
              <a:rPr lang="en-US" altLang="en-US" sz="2400" b="1" smtClean="0"/>
              <a:t>Identify the conditions that need to be satisfied in order to do </a:t>
            </a:r>
            <a:r>
              <a:rPr lang="en-US" altLang="en-US" sz="2400" b="1" i="1" smtClean="0"/>
              <a:t>inference for comparing two population means</a:t>
            </a:r>
            <a:r>
              <a:rPr lang="en-US" altLang="en-US" sz="2400" b="1" smtClean="0"/>
              <a:t>.</a:t>
            </a:r>
          </a:p>
          <a:p>
            <a:r>
              <a:rPr lang="en-US" altLang="en-US" sz="2400" b="1" smtClean="0"/>
              <a:t>Construct a </a:t>
            </a:r>
            <a:r>
              <a:rPr lang="en-US" altLang="en-US" sz="2400" b="1" i="1" smtClean="0"/>
              <a:t>confidence interval for the difference between two population means</a:t>
            </a:r>
            <a:r>
              <a:rPr lang="en-US" altLang="en-US" sz="2400" b="1" smtClean="0"/>
              <a:t>.</a:t>
            </a:r>
          </a:p>
          <a:p>
            <a:r>
              <a:rPr lang="en-US" altLang="en-US" sz="2400" b="1" smtClean="0"/>
              <a:t>Perform a </a:t>
            </a:r>
            <a:r>
              <a:rPr lang="en-US" altLang="en-US" sz="2400" b="1" i="1" smtClean="0"/>
              <a:t>significance test for the difference between two population means</a:t>
            </a:r>
            <a:r>
              <a:rPr lang="en-US" altLang="en-US" sz="2400" b="1" smtClean="0"/>
              <a:t>.</a:t>
            </a:r>
          </a:p>
          <a:p>
            <a:r>
              <a:rPr lang="en-US" altLang="en-US" sz="2400" b="1" smtClean="0"/>
              <a:t>Identify the conditions that need to be satisfied in order to do </a:t>
            </a:r>
            <a:r>
              <a:rPr lang="en-US" altLang="en-US" sz="2400" b="1" i="1" smtClean="0"/>
              <a:t>inference for comparing two population proportions</a:t>
            </a:r>
            <a:r>
              <a:rPr lang="en-US" altLang="en-US" sz="2400" b="1" smtClean="0"/>
              <a:t>.</a:t>
            </a:r>
          </a:p>
          <a:p>
            <a:r>
              <a:rPr lang="en-US" altLang="en-US" sz="2400" b="1" smtClean="0"/>
              <a:t>Construct a confidence interval for the </a:t>
            </a:r>
            <a:r>
              <a:rPr lang="en-US" altLang="en-US" sz="2400" b="1" i="1" smtClean="0"/>
              <a:t>difference between two population proportions</a:t>
            </a:r>
            <a:r>
              <a:rPr lang="en-US" altLang="en-US" sz="2400" b="1" smtClean="0"/>
              <a:t>.</a:t>
            </a:r>
          </a:p>
          <a:p>
            <a:r>
              <a:rPr lang="en-US" altLang="en-US" sz="2400" b="1" smtClean="0"/>
              <a:t>Perform a significance test for the </a:t>
            </a:r>
            <a:r>
              <a:rPr lang="en-US" altLang="en-US" sz="2400" b="1" i="1" smtClean="0"/>
              <a:t>difference between two population proportions</a:t>
            </a:r>
            <a:r>
              <a:rPr lang="en-US" altLang="en-US" sz="2400" b="1" smtClean="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88913"/>
            <a:ext cx="8229600" cy="639762"/>
          </a:xfrm>
        </p:spPr>
        <p:txBody>
          <a:bodyPr/>
          <a:lstStyle/>
          <a:p>
            <a:r>
              <a:rPr lang="en-US" altLang="en-US" sz="3600" b="1" smtClean="0"/>
              <a:t>Example 5</a:t>
            </a:r>
          </a:p>
        </p:txBody>
      </p:sp>
      <p:sp>
        <p:nvSpPr>
          <p:cNvPr id="21507" name="Content Placeholder 2"/>
          <p:cNvSpPr>
            <a:spLocks noGrp="1"/>
          </p:cNvSpPr>
          <p:nvPr>
            <p:ph idx="1"/>
          </p:nvPr>
        </p:nvSpPr>
        <p:spPr>
          <a:xfrm>
            <a:off x="457200" y="838200"/>
            <a:ext cx="8229600" cy="5287963"/>
          </a:xfrm>
        </p:spPr>
        <p:txBody>
          <a:bodyPr/>
          <a:lstStyle/>
          <a:p>
            <a:pPr marL="0" indent="0">
              <a:buFontTx/>
              <a:buNone/>
            </a:pPr>
            <a:r>
              <a:rPr lang="en-US" altLang="en-US" sz="2400" b="1" smtClean="0"/>
              <a:t>A sports performance analyst wants to analyze the difference between the proportion of males and females who play golf.  What sample size should he use if he wishes the estimate to be within 2 percentage points with a 99% level of confidence, assuming that</a:t>
            </a:r>
          </a:p>
          <a:p>
            <a:pPr marL="0" indent="0">
              <a:buFontTx/>
              <a:buNone/>
            </a:pPr>
            <a:r>
              <a:rPr lang="en-US" altLang="en-US" sz="2400" b="1" smtClean="0"/>
              <a:t/>
            </a:r>
            <a:br>
              <a:rPr lang="en-US" altLang="en-US" sz="2400" b="1" smtClean="0"/>
            </a:br>
            <a:r>
              <a:rPr lang="en-US" altLang="en-US" sz="2400" b="1" smtClean="0"/>
              <a:t>1) he uses the 2003 estimates of 32.9% male and 19.7% female from Golf Digest?</a:t>
            </a:r>
            <a:br>
              <a:rPr lang="en-US" altLang="en-US" sz="2400" b="1" smtClean="0"/>
            </a:br>
            <a:r>
              <a:rPr lang="en-US" altLang="en-US" sz="2400" b="1" smtClean="0"/>
              <a:t/>
            </a:r>
            <a:br>
              <a:rPr lang="en-US" altLang="en-US" sz="2400" b="1" smtClean="0"/>
            </a:br>
            <a:r>
              <a:rPr lang="en-US" altLang="en-US" sz="2400" b="1" smtClean="0"/>
              <a:t/>
            </a:r>
            <a:br>
              <a:rPr lang="en-US" altLang="en-US" sz="2400" b="1" smtClean="0"/>
            </a:br>
            <a:r>
              <a:rPr lang="en-US" altLang="en-US" sz="2400" b="1" smtClean="0"/>
              <a:t/>
            </a:r>
            <a:br>
              <a:rPr lang="en-US" altLang="en-US" sz="2400" b="1" smtClean="0"/>
            </a:br>
            <a:r>
              <a:rPr lang="en-US" altLang="en-US" sz="2400" b="1" smtClean="0"/>
              <a:t>2) he does not use any prior estimates?</a:t>
            </a:r>
            <a:endParaRPr lang="en-US" altLang="en-US" sz="2400" smtClean="0"/>
          </a:p>
        </p:txBody>
      </p:sp>
      <p:grpSp>
        <p:nvGrpSpPr>
          <p:cNvPr id="2" name="Group 31"/>
          <p:cNvGrpSpPr>
            <a:grpSpLocks/>
          </p:cNvGrpSpPr>
          <p:nvPr/>
        </p:nvGrpSpPr>
        <p:grpSpPr bwMode="auto">
          <a:xfrm>
            <a:off x="685800" y="5562600"/>
            <a:ext cx="2922588" cy="854075"/>
            <a:chOff x="1951" y="2735"/>
            <a:chExt cx="1841" cy="538"/>
          </a:xfrm>
        </p:grpSpPr>
        <p:sp>
          <p:nvSpPr>
            <p:cNvPr id="21528" name="Text Box 9"/>
            <p:cNvSpPr txBox="1">
              <a:spLocks noChangeArrowheads="1"/>
            </p:cNvSpPr>
            <p:nvPr/>
          </p:nvSpPr>
          <p:spPr bwMode="auto">
            <a:xfrm>
              <a:off x="1951" y="2753"/>
              <a:ext cx="1837"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pPr>
              <a:r>
                <a:rPr lang="en-US" altLang="en-US" sz="2000" b="1">
                  <a:solidFill>
                    <a:srgbClr val="FFFF00"/>
                  </a:solidFill>
                  <a:latin typeface="Times New Roman" pitchFamily="18" charset="0"/>
                  <a:cs typeface="Times New Roman" pitchFamily="18" charset="0"/>
                </a:rPr>
                <a:t>                                z</a:t>
              </a:r>
              <a:r>
                <a:rPr lang="el-GR" altLang="en-US" sz="2000" b="1" baseline="-25000">
                  <a:solidFill>
                    <a:srgbClr val="FFFF00"/>
                  </a:solidFill>
                  <a:latin typeface="Times New Roman" pitchFamily="18" charset="0"/>
                  <a:cs typeface="Times New Roman" pitchFamily="18" charset="0"/>
                </a:rPr>
                <a:t>α</a:t>
              </a:r>
              <a:r>
                <a:rPr lang="en-US" altLang="en-US" sz="2000" b="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 </a:t>
              </a:r>
            </a:p>
            <a:p>
              <a:pPr eaLnBrk="1" hangingPunct="1">
                <a:lnSpc>
                  <a:spcPct val="80000"/>
                </a:lnSpc>
              </a:pPr>
              <a:r>
                <a:rPr lang="en-US" altLang="en-US" sz="2000" b="1" i="1">
                  <a:solidFill>
                    <a:srgbClr val="FFFF00"/>
                  </a:solidFill>
                  <a:latin typeface="Times New Roman" pitchFamily="18" charset="0"/>
                  <a:cs typeface="Times New Roman" pitchFamily="18" charset="0"/>
                </a:rPr>
                <a:t>n</a:t>
              </a:r>
              <a:r>
                <a:rPr lang="en-US" altLang="en-US" sz="2000" b="1">
                  <a:solidFill>
                    <a:srgbClr val="FFFF00"/>
                  </a:solidFill>
                  <a:latin typeface="Times New Roman" pitchFamily="18" charset="0"/>
                  <a:cs typeface="Times New Roman" pitchFamily="18" charset="0"/>
                </a:rPr>
                <a:t> = </a:t>
              </a:r>
              <a:r>
                <a:rPr lang="en-US" altLang="en-US" sz="2000" b="1" i="1">
                  <a:solidFill>
                    <a:srgbClr val="FFFF00"/>
                  </a:solidFill>
                  <a:latin typeface="Times New Roman" pitchFamily="18" charset="0"/>
                  <a:cs typeface="Times New Roman" pitchFamily="18" charset="0"/>
                </a:rPr>
                <a:t>n</a:t>
              </a:r>
              <a:r>
                <a:rPr lang="en-US" altLang="en-US" sz="2000" b="1" i="1" baseline="-25000">
                  <a:solidFill>
                    <a:srgbClr val="FFFF00"/>
                  </a:solidFill>
                  <a:latin typeface="Times New Roman" pitchFamily="18" charset="0"/>
                  <a:cs typeface="Times New Roman" pitchFamily="18" charset="0"/>
                </a:rPr>
                <a:t>1</a:t>
              </a:r>
              <a:r>
                <a:rPr lang="en-US" altLang="en-US" sz="2000" b="1" i="1">
                  <a:solidFill>
                    <a:srgbClr val="FFFF00"/>
                  </a:solidFill>
                  <a:latin typeface="Times New Roman" pitchFamily="18" charset="0"/>
                  <a:cs typeface="Times New Roman" pitchFamily="18" charset="0"/>
                </a:rPr>
                <a:t>= n</a:t>
              </a:r>
              <a:r>
                <a:rPr lang="en-US" altLang="en-US" sz="2000" b="1" i="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 = </a:t>
              </a:r>
              <a:r>
                <a:rPr lang="en-US" altLang="en-US" sz="2000" b="1" i="1">
                  <a:solidFill>
                    <a:srgbClr val="FFFF00"/>
                  </a:solidFill>
                  <a:latin typeface="Times New Roman" pitchFamily="18" charset="0"/>
                  <a:cs typeface="Times New Roman" pitchFamily="18" charset="0"/>
                </a:rPr>
                <a:t>0.5</a:t>
              </a:r>
              <a:r>
                <a:rPr lang="en-US" altLang="en-US" sz="2000" b="1">
                  <a:solidFill>
                    <a:srgbClr val="FFFF00"/>
                  </a:solidFill>
                  <a:latin typeface="Times New Roman" pitchFamily="18" charset="0"/>
                  <a:cs typeface="Times New Roman" pitchFamily="18" charset="0"/>
                </a:rPr>
                <a:t>     ------</a:t>
              </a:r>
            </a:p>
            <a:p>
              <a:pPr eaLnBrk="1" hangingPunct="1">
                <a:lnSpc>
                  <a:spcPct val="80000"/>
                </a:lnSpc>
              </a:pPr>
              <a:r>
                <a:rPr lang="en-US" altLang="en-US" sz="2000" b="1">
                  <a:solidFill>
                    <a:srgbClr val="FFFF00"/>
                  </a:solidFill>
                  <a:latin typeface="Times New Roman" pitchFamily="18" charset="0"/>
                  <a:cs typeface="Times New Roman" pitchFamily="18" charset="0"/>
                </a:rPr>
                <a:t>                                  </a:t>
              </a:r>
              <a:r>
                <a:rPr lang="en-US" altLang="en-US" sz="2000" b="1" i="1">
                  <a:solidFill>
                    <a:srgbClr val="FFFF00"/>
                  </a:solidFill>
                  <a:latin typeface="Times New Roman" pitchFamily="18" charset="0"/>
                  <a:cs typeface="Times New Roman" pitchFamily="18" charset="0"/>
                </a:rPr>
                <a:t>E</a:t>
              </a:r>
              <a:endParaRPr lang="el-GR" altLang="en-US" sz="2000" b="1" i="1">
                <a:solidFill>
                  <a:srgbClr val="FFFF00"/>
                </a:solidFill>
                <a:latin typeface="Times New Roman" pitchFamily="18" charset="0"/>
                <a:cs typeface="Times New Roman" pitchFamily="18" charset="0"/>
              </a:endParaRPr>
            </a:p>
          </p:txBody>
        </p:sp>
        <p:sp>
          <p:nvSpPr>
            <p:cNvPr id="21529" name="AutoShape 10"/>
            <p:cNvSpPr>
              <a:spLocks noChangeArrowheads="1"/>
            </p:cNvSpPr>
            <p:nvPr/>
          </p:nvSpPr>
          <p:spPr bwMode="auto">
            <a:xfrm>
              <a:off x="3234" y="2805"/>
              <a:ext cx="395" cy="393"/>
            </a:xfrm>
            <a:prstGeom prst="bracketPair">
              <a:avLst>
                <a:gd name="adj" fmla="val 16667"/>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21530" name="Text Box 11"/>
            <p:cNvSpPr txBox="1">
              <a:spLocks noChangeArrowheads="1"/>
            </p:cNvSpPr>
            <p:nvPr/>
          </p:nvSpPr>
          <p:spPr bwMode="auto">
            <a:xfrm>
              <a:off x="3613" y="2735"/>
              <a:ext cx="17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400" b="1">
                  <a:solidFill>
                    <a:srgbClr val="FFFF00"/>
                  </a:solidFill>
                </a:rPr>
                <a:t>2</a:t>
              </a:r>
            </a:p>
          </p:txBody>
        </p:sp>
      </p:grpSp>
      <p:sp>
        <p:nvSpPr>
          <p:cNvPr id="21509" name="TextBox 7"/>
          <p:cNvSpPr txBox="1">
            <a:spLocks noChangeArrowheads="1"/>
          </p:cNvSpPr>
          <p:nvPr/>
        </p:nvSpPr>
        <p:spPr bwMode="auto">
          <a:xfrm>
            <a:off x="3657600" y="5791200"/>
            <a:ext cx="4578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 0.5 (2.576/0.02)</a:t>
            </a:r>
            <a:r>
              <a:rPr lang="en-US" altLang="en-US" sz="2000" b="1" baseline="30000">
                <a:solidFill>
                  <a:srgbClr val="FFFF00"/>
                </a:solidFill>
              </a:rPr>
              <a:t>2</a:t>
            </a:r>
            <a:r>
              <a:rPr lang="en-US" altLang="en-US" sz="2000" b="1">
                <a:solidFill>
                  <a:srgbClr val="FFFF00"/>
                </a:solidFill>
              </a:rPr>
              <a:t> = 8294.72 </a:t>
            </a:r>
            <a:r>
              <a:rPr lang="en-US" altLang="en-US" sz="2000" b="1">
                <a:solidFill>
                  <a:srgbClr val="FFFF00"/>
                </a:solidFill>
                <a:sym typeface="Wingdings" pitchFamily="2" charset="2"/>
              </a:rPr>
              <a:t> 8295</a:t>
            </a:r>
            <a:r>
              <a:rPr lang="en-US" altLang="en-US" sz="2000" b="1">
                <a:solidFill>
                  <a:srgbClr val="FFFF00"/>
                </a:solidFill>
              </a:rPr>
              <a:t> </a:t>
            </a:r>
          </a:p>
        </p:txBody>
      </p:sp>
      <p:grpSp>
        <p:nvGrpSpPr>
          <p:cNvPr id="3" name="Group 30"/>
          <p:cNvGrpSpPr>
            <a:grpSpLocks/>
          </p:cNvGrpSpPr>
          <p:nvPr/>
        </p:nvGrpSpPr>
        <p:grpSpPr bwMode="auto">
          <a:xfrm>
            <a:off x="152400" y="3810000"/>
            <a:ext cx="5500688" cy="842963"/>
            <a:chOff x="1145" y="1469"/>
            <a:chExt cx="3465" cy="531"/>
          </a:xfrm>
        </p:grpSpPr>
        <p:sp>
          <p:nvSpPr>
            <p:cNvPr id="21512" name="Text Box 14"/>
            <p:cNvSpPr txBox="1">
              <a:spLocks noChangeArrowheads="1"/>
            </p:cNvSpPr>
            <p:nvPr/>
          </p:nvSpPr>
          <p:spPr bwMode="auto">
            <a:xfrm>
              <a:off x="1145" y="1480"/>
              <a:ext cx="3465"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pPr>
              <a:r>
                <a:rPr lang="en-US" altLang="en-US" sz="2000" b="1">
                  <a:solidFill>
                    <a:srgbClr val="FFFF00"/>
                  </a:solidFill>
                  <a:latin typeface="Times New Roman" pitchFamily="18" charset="0"/>
                  <a:cs typeface="Times New Roman" pitchFamily="18" charset="0"/>
                </a:rPr>
                <a:t>                                                                 z</a:t>
              </a:r>
              <a:r>
                <a:rPr lang="el-GR" altLang="en-US" sz="2000" b="1" baseline="-25000">
                  <a:solidFill>
                    <a:srgbClr val="FFFF00"/>
                  </a:solidFill>
                  <a:latin typeface="Times New Roman" pitchFamily="18" charset="0"/>
                  <a:cs typeface="Times New Roman" pitchFamily="18" charset="0"/>
                </a:rPr>
                <a:t>α</a:t>
              </a:r>
              <a:r>
                <a:rPr lang="en-US" altLang="en-US" sz="2000" b="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 </a:t>
              </a:r>
            </a:p>
            <a:p>
              <a:pPr eaLnBrk="1" hangingPunct="1">
                <a:lnSpc>
                  <a:spcPct val="80000"/>
                </a:lnSpc>
              </a:pPr>
              <a:r>
                <a:rPr lang="en-US" altLang="en-US" sz="2000" b="1" i="1">
                  <a:solidFill>
                    <a:srgbClr val="FFFF00"/>
                  </a:solidFill>
                  <a:latin typeface="Times New Roman" pitchFamily="18" charset="0"/>
                  <a:cs typeface="Times New Roman" pitchFamily="18" charset="0"/>
                </a:rPr>
                <a:t>n</a:t>
              </a:r>
              <a:r>
                <a:rPr lang="en-US" altLang="en-US" sz="2000" b="1">
                  <a:solidFill>
                    <a:srgbClr val="FFFF00"/>
                  </a:solidFill>
                  <a:latin typeface="Times New Roman" pitchFamily="18" charset="0"/>
                  <a:cs typeface="Times New Roman" pitchFamily="18" charset="0"/>
                </a:rPr>
                <a:t> = </a:t>
              </a:r>
              <a:r>
                <a:rPr lang="en-US" altLang="en-US" sz="2000" b="1" i="1">
                  <a:solidFill>
                    <a:srgbClr val="FFFF00"/>
                  </a:solidFill>
                  <a:latin typeface="Times New Roman" pitchFamily="18" charset="0"/>
                  <a:cs typeface="Times New Roman" pitchFamily="18" charset="0"/>
                </a:rPr>
                <a:t>n</a:t>
              </a:r>
              <a:r>
                <a:rPr lang="en-US" altLang="en-US" sz="2000" b="1" i="1" baseline="-25000">
                  <a:solidFill>
                    <a:srgbClr val="FFFF00"/>
                  </a:solidFill>
                  <a:latin typeface="Times New Roman" pitchFamily="18" charset="0"/>
                  <a:cs typeface="Times New Roman" pitchFamily="18" charset="0"/>
                </a:rPr>
                <a:t>1</a:t>
              </a:r>
              <a:r>
                <a:rPr lang="en-US" altLang="en-US" sz="2000" b="1" i="1">
                  <a:solidFill>
                    <a:srgbClr val="FFFF00"/>
                  </a:solidFill>
                  <a:latin typeface="Times New Roman" pitchFamily="18" charset="0"/>
                  <a:cs typeface="Times New Roman" pitchFamily="18" charset="0"/>
                </a:rPr>
                <a:t>= n</a:t>
              </a:r>
              <a:r>
                <a:rPr lang="en-US" altLang="en-US" sz="2000" b="1" i="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 =    </a:t>
              </a:r>
              <a:r>
                <a:rPr lang="en-US" altLang="en-US" sz="2000" b="1" i="1">
                  <a:solidFill>
                    <a:srgbClr val="FFFF00"/>
                  </a:solidFill>
                  <a:latin typeface="Times New Roman" pitchFamily="18" charset="0"/>
                  <a:cs typeface="Times New Roman" pitchFamily="18" charset="0"/>
                </a:rPr>
                <a:t>p</a:t>
              </a:r>
              <a:r>
                <a:rPr lang="en-US" altLang="en-US" sz="2000" b="1" baseline="-25000">
                  <a:solidFill>
                    <a:srgbClr val="FFFF00"/>
                  </a:solidFill>
                  <a:latin typeface="Times New Roman" pitchFamily="18" charset="0"/>
                  <a:cs typeface="Times New Roman" pitchFamily="18" charset="0"/>
                </a:rPr>
                <a:t>1</a:t>
              </a:r>
              <a:r>
                <a:rPr lang="en-US" altLang="en-US" sz="2000" b="1">
                  <a:solidFill>
                    <a:srgbClr val="FFFF00"/>
                  </a:solidFill>
                  <a:latin typeface="Times New Roman" pitchFamily="18" charset="0"/>
                  <a:cs typeface="Times New Roman" pitchFamily="18" charset="0"/>
                </a:rPr>
                <a:t>(1 – </a:t>
              </a:r>
              <a:r>
                <a:rPr lang="en-US" altLang="en-US" sz="2000" b="1" i="1">
                  <a:solidFill>
                    <a:srgbClr val="FFFF00"/>
                  </a:solidFill>
                  <a:latin typeface="Times New Roman" pitchFamily="18" charset="0"/>
                  <a:cs typeface="Times New Roman" pitchFamily="18" charset="0"/>
                </a:rPr>
                <a:t>p</a:t>
              </a:r>
              <a:r>
                <a:rPr lang="en-US" altLang="en-US" sz="2000" b="1" baseline="-25000">
                  <a:solidFill>
                    <a:srgbClr val="FFFF00"/>
                  </a:solidFill>
                  <a:latin typeface="Times New Roman" pitchFamily="18" charset="0"/>
                  <a:cs typeface="Times New Roman" pitchFamily="18" charset="0"/>
                </a:rPr>
                <a:t>1</a:t>
              </a:r>
              <a:r>
                <a:rPr lang="en-US" altLang="en-US" sz="2000" b="1">
                  <a:solidFill>
                    <a:srgbClr val="FFFF00"/>
                  </a:solidFill>
                  <a:latin typeface="Times New Roman" pitchFamily="18" charset="0"/>
                  <a:cs typeface="Times New Roman" pitchFamily="18" charset="0"/>
                </a:rPr>
                <a:t>)  + p</a:t>
              </a:r>
              <a:r>
                <a:rPr lang="en-US" altLang="en-US" sz="2000" b="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(1 – p</a:t>
              </a:r>
              <a:r>
                <a:rPr lang="en-US" altLang="en-US" sz="2000" b="1" baseline="-25000">
                  <a:solidFill>
                    <a:srgbClr val="FFFF00"/>
                  </a:solidFill>
                  <a:latin typeface="Times New Roman" pitchFamily="18" charset="0"/>
                  <a:cs typeface="Times New Roman" pitchFamily="18" charset="0"/>
                </a:rPr>
                <a:t>2</a:t>
              </a:r>
              <a:r>
                <a:rPr lang="en-US" altLang="en-US" sz="2000" b="1">
                  <a:solidFill>
                    <a:srgbClr val="FFFF00"/>
                  </a:solidFill>
                  <a:latin typeface="Times New Roman" pitchFamily="18" charset="0"/>
                  <a:cs typeface="Times New Roman" pitchFamily="18" charset="0"/>
                </a:rPr>
                <a:t>)   ------</a:t>
              </a:r>
            </a:p>
            <a:p>
              <a:pPr eaLnBrk="1" hangingPunct="1">
                <a:lnSpc>
                  <a:spcPct val="80000"/>
                </a:lnSpc>
              </a:pPr>
              <a:r>
                <a:rPr lang="en-US" altLang="en-US" sz="2000" b="1">
                  <a:solidFill>
                    <a:srgbClr val="FFFF00"/>
                  </a:solidFill>
                  <a:latin typeface="Times New Roman" pitchFamily="18" charset="0"/>
                  <a:cs typeface="Times New Roman" pitchFamily="18" charset="0"/>
                </a:rPr>
                <a:t>                                                                  </a:t>
              </a:r>
              <a:r>
                <a:rPr lang="en-US" altLang="en-US" sz="2000" b="1" i="1">
                  <a:solidFill>
                    <a:srgbClr val="FFFF00"/>
                  </a:solidFill>
                  <a:latin typeface="Times New Roman" pitchFamily="18" charset="0"/>
                  <a:cs typeface="Times New Roman" pitchFamily="18" charset="0"/>
                </a:rPr>
                <a:t>E</a:t>
              </a:r>
              <a:endParaRPr lang="el-GR" altLang="en-US" sz="2000" b="1" i="1">
                <a:solidFill>
                  <a:srgbClr val="FFFF00"/>
                </a:solidFill>
                <a:latin typeface="Times New Roman" pitchFamily="18" charset="0"/>
                <a:cs typeface="Times New Roman" pitchFamily="18" charset="0"/>
              </a:endParaRPr>
            </a:p>
          </p:txBody>
        </p:sp>
        <p:grpSp>
          <p:nvGrpSpPr>
            <p:cNvPr id="21513" name="Group 15"/>
            <p:cNvGrpSpPr>
              <a:grpSpLocks/>
            </p:cNvGrpSpPr>
            <p:nvPr/>
          </p:nvGrpSpPr>
          <p:grpSpPr bwMode="auto">
            <a:xfrm>
              <a:off x="2190" y="1618"/>
              <a:ext cx="53" cy="42"/>
              <a:chOff x="1380" y="1304"/>
              <a:chExt cx="53" cy="42"/>
            </a:xfrm>
          </p:grpSpPr>
          <p:sp>
            <p:nvSpPr>
              <p:cNvPr id="21526" name="Line 16"/>
              <p:cNvSpPr>
                <a:spLocks noChangeShapeType="1"/>
              </p:cNvSpPr>
              <p:nvPr/>
            </p:nvSpPr>
            <p:spPr bwMode="auto">
              <a:xfrm flipV="1">
                <a:off x="1380" y="1307"/>
                <a:ext cx="27" cy="3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7" name="Line 17"/>
              <p:cNvSpPr>
                <a:spLocks noChangeShapeType="1"/>
              </p:cNvSpPr>
              <p:nvPr/>
            </p:nvSpPr>
            <p:spPr bwMode="auto">
              <a:xfrm>
                <a:off x="1405" y="1304"/>
                <a:ext cx="28" cy="41"/>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14" name="Group 18"/>
            <p:cNvGrpSpPr>
              <a:grpSpLocks/>
            </p:cNvGrpSpPr>
            <p:nvPr/>
          </p:nvGrpSpPr>
          <p:grpSpPr bwMode="auto">
            <a:xfrm>
              <a:off x="2625" y="1618"/>
              <a:ext cx="53" cy="42"/>
              <a:chOff x="1380" y="1304"/>
              <a:chExt cx="53" cy="42"/>
            </a:xfrm>
          </p:grpSpPr>
          <p:sp>
            <p:nvSpPr>
              <p:cNvPr id="21524" name="Line 19"/>
              <p:cNvSpPr>
                <a:spLocks noChangeShapeType="1"/>
              </p:cNvSpPr>
              <p:nvPr/>
            </p:nvSpPr>
            <p:spPr bwMode="auto">
              <a:xfrm flipV="1">
                <a:off x="1380" y="1307"/>
                <a:ext cx="27" cy="3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5" name="Line 20"/>
              <p:cNvSpPr>
                <a:spLocks noChangeShapeType="1"/>
              </p:cNvSpPr>
              <p:nvPr/>
            </p:nvSpPr>
            <p:spPr bwMode="auto">
              <a:xfrm>
                <a:off x="1405" y="1304"/>
                <a:ext cx="28" cy="41"/>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515" name="AutoShape 21"/>
            <p:cNvSpPr>
              <a:spLocks noChangeArrowheads="1"/>
            </p:cNvSpPr>
            <p:nvPr/>
          </p:nvSpPr>
          <p:spPr bwMode="auto">
            <a:xfrm>
              <a:off x="3705" y="1546"/>
              <a:ext cx="393" cy="393"/>
            </a:xfrm>
            <a:prstGeom prst="bracketPair">
              <a:avLst>
                <a:gd name="adj" fmla="val 16667"/>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solidFill>
                  <a:srgbClr val="FFFF00"/>
                </a:solidFill>
              </a:endParaRPr>
            </a:p>
          </p:txBody>
        </p:sp>
        <p:sp>
          <p:nvSpPr>
            <p:cNvPr id="21516" name="Text Box 22"/>
            <p:cNvSpPr txBox="1">
              <a:spLocks noChangeArrowheads="1"/>
            </p:cNvSpPr>
            <p:nvPr/>
          </p:nvSpPr>
          <p:spPr bwMode="auto">
            <a:xfrm>
              <a:off x="4068" y="1469"/>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400" b="1">
                  <a:solidFill>
                    <a:srgbClr val="FFFF00"/>
                  </a:solidFill>
                </a:rPr>
                <a:t>2</a:t>
              </a:r>
            </a:p>
          </p:txBody>
        </p:sp>
        <p:sp>
          <p:nvSpPr>
            <p:cNvPr id="21517" name="AutoShape 23"/>
            <p:cNvSpPr>
              <a:spLocks noChangeArrowheads="1"/>
            </p:cNvSpPr>
            <p:nvPr/>
          </p:nvSpPr>
          <p:spPr bwMode="auto">
            <a:xfrm>
              <a:off x="2064" y="1554"/>
              <a:ext cx="1602" cy="393"/>
            </a:xfrm>
            <a:prstGeom prst="bracketPair">
              <a:avLst>
                <a:gd name="adj" fmla="val 16667"/>
              </a:avLst>
            </a:pr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solidFill>
                  <a:srgbClr val="FFFF00"/>
                </a:solidFill>
              </a:endParaRPr>
            </a:p>
          </p:txBody>
        </p:sp>
        <p:grpSp>
          <p:nvGrpSpPr>
            <p:cNvPr id="21518" name="Group 24"/>
            <p:cNvGrpSpPr>
              <a:grpSpLocks/>
            </p:cNvGrpSpPr>
            <p:nvPr/>
          </p:nvGrpSpPr>
          <p:grpSpPr bwMode="auto">
            <a:xfrm>
              <a:off x="3010" y="1612"/>
              <a:ext cx="53" cy="42"/>
              <a:chOff x="1380" y="1304"/>
              <a:chExt cx="53" cy="42"/>
            </a:xfrm>
          </p:grpSpPr>
          <p:sp>
            <p:nvSpPr>
              <p:cNvPr id="21522" name="Line 25"/>
              <p:cNvSpPr>
                <a:spLocks noChangeShapeType="1"/>
              </p:cNvSpPr>
              <p:nvPr/>
            </p:nvSpPr>
            <p:spPr bwMode="auto">
              <a:xfrm flipV="1">
                <a:off x="1380" y="1307"/>
                <a:ext cx="27" cy="3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3" name="Line 26"/>
              <p:cNvSpPr>
                <a:spLocks noChangeShapeType="1"/>
              </p:cNvSpPr>
              <p:nvPr/>
            </p:nvSpPr>
            <p:spPr bwMode="auto">
              <a:xfrm>
                <a:off x="1405" y="1304"/>
                <a:ext cx="28" cy="41"/>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19" name="Group 27"/>
            <p:cNvGrpSpPr>
              <a:grpSpLocks/>
            </p:cNvGrpSpPr>
            <p:nvPr/>
          </p:nvGrpSpPr>
          <p:grpSpPr bwMode="auto">
            <a:xfrm>
              <a:off x="3451" y="1612"/>
              <a:ext cx="53" cy="42"/>
              <a:chOff x="1380" y="1304"/>
              <a:chExt cx="53" cy="42"/>
            </a:xfrm>
          </p:grpSpPr>
          <p:sp>
            <p:nvSpPr>
              <p:cNvPr id="21520" name="Line 28"/>
              <p:cNvSpPr>
                <a:spLocks noChangeShapeType="1"/>
              </p:cNvSpPr>
              <p:nvPr/>
            </p:nvSpPr>
            <p:spPr bwMode="auto">
              <a:xfrm flipV="1">
                <a:off x="1380" y="1307"/>
                <a:ext cx="27" cy="39"/>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1" name="Line 29"/>
              <p:cNvSpPr>
                <a:spLocks noChangeShapeType="1"/>
              </p:cNvSpPr>
              <p:nvPr/>
            </p:nvSpPr>
            <p:spPr bwMode="auto">
              <a:xfrm>
                <a:off x="1405" y="1304"/>
                <a:ext cx="28" cy="41"/>
              </a:xfrm>
              <a:prstGeom prst="line">
                <a:avLst/>
              </a:prstGeom>
              <a:noFill/>
              <a:ln w="127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26" name="TextBox 7"/>
          <p:cNvSpPr txBox="1">
            <a:spLocks noChangeArrowheads="1"/>
          </p:cNvSpPr>
          <p:nvPr/>
        </p:nvSpPr>
        <p:spPr bwMode="auto">
          <a:xfrm>
            <a:off x="5105400" y="4043363"/>
            <a:ext cx="38512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 [(.329)(.671)+(.197)(.803)] ()</a:t>
            </a:r>
            <a:r>
              <a:rPr lang="en-US" altLang="en-US" sz="2000" b="1" baseline="30000">
                <a:solidFill>
                  <a:srgbClr val="FFFF00"/>
                </a:solidFill>
              </a:rPr>
              <a:t>2</a:t>
            </a:r>
            <a:r>
              <a:rPr lang="en-US" altLang="en-US" sz="2000" b="1">
                <a:solidFill>
                  <a:srgbClr val="FFFF00"/>
                </a:solidFill>
              </a:rPr>
              <a:t> </a:t>
            </a:r>
          </a:p>
          <a:p>
            <a:r>
              <a:rPr lang="en-US" altLang="en-US" sz="2000" b="1">
                <a:solidFill>
                  <a:srgbClr val="FFFF00"/>
                </a:solidFill>
              </a:rPr>
              <a:t>= [.37895](2.576/0.02)</a:t>
            </a:r>
            <a:r>
              <a:rPr lang="en-US" altLang="en-US" sz="2000" b="1" baseline="30000">
                <a:solidFill>
                  <a:srgbClr val="FFFF00"/>
                </a:solidFill>
              </a:rPr>
              <a:t>2</a:t>
            </a:r>
            <a:r>
              <a:rPr lang="en-US" altLang="en-US" sz="2000" b="1">
                <a:solidFill>
                  <a:srgbClr val="FFFF00"/>
                </a:solidFill>
              </a:rPr>
              <a:t> </a:t>
            </a:r>
          </a:p>
          <a:p>
            <a:r>
              <a:rPr lang="en-US" altLang="en-US" sz="2000" b="1">
                <a:solidFill>
                  <a:srgbClr val="FFFF00"/>
                </a:solidFill>
              </a:rPr>
              <a:t>= 6286.57 </a:t>
            </a:r>
            <a:r>
              <a:rPr lang="en-US" altLang="en-US" sz="2000" b="1">
                <a:solidFill>
                  <a:srgbClr val="FFFF00"/>
                </a:solidFill>
                <a:sym typeface="Wingdings" pitchFamily="2" charset="2"/>
              </a:rPr>
              <a:t> 6287</a:t>
            </a:r>
            <a:r>
              <a:rPr lang="en-US" altLang="en-US" sz="2000" b="1">
                <a:solidFill>
                  <a:srgbClr val="FFFF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1+#ppt_w/2"/>
                                          </p:val>
                                        </p:tav>
                                        <p:tav tm="100000">
                                          <p:val>
                                            <p:strVal val="#ppt_x"/>
                                          </p:val>
                                        </p:tav>
                                      </p:tavLst>
                                    </p:anim>
                                    <p:anim calcmode="lin" valueType="num">
                                      <p:cBhvr additive="base">
                                        <p:cTn id="14"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509"/>
                                        </p:tgtEl>
                                        <p:attrNameLst>
                                          <p:attrName>style.visibility</p:attrName>
                                        </p:attrNameLst>
                                      </p:cBhvr>
                                      <p:to>
                                        <p:strVal val="visible"/>
                                      </p:to>
                                    </p:set>
                                    <p:anim calcmode="lin" valueType="num">
                                      <p:cBhvr additive="base">
                                        <p:cTn id="25" dur="500" fill="hold"/>
                                        <p:tgtEl>
                                          <p:spTgt spid="21509"/>
                                        </p:tgtEl>
                                        <p:attrNameLst>
                                          <p:attrName>ppt_x</p:attrName>
                                        </p:attrNameLst>
                                      </p:cBhvr>
                                      <p:tavLst>
                                        <p:tav tm="0">
                                          <p:val>
                                            <p:strVal val="#ppt_x"/>
                                          </p:val>
                                        </p:tav>
                                        <p:tav tm="100000">
                                          <p:val>
                                            <p:strVal val="#ppt_x"/>
                                          </p:val>
                                        </p:tav>
                                      </p:tavLst>
                                    </p:anim>
                                    <p:anim calcmode="lin" valueType="num">
                                      <p:cBhvr additive="base">
                                        <p:cTn id="26" dur="500" fill="hold"/>
                                        <p:tgtEl>
                                          <p:spTgt spid="215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P spid="2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Vocabulary</a:t>
            </a:r>
          </a:p>
        </p:txBody>
      </p:sp>
      <p:sp>
        <p:nvSpPr>
          <p:cNvPr id="4099" name="Rectangle 3"/>
          <p:cNvSpPr>
            <a:spLocks noGrp="1" noChangeArrowheads="1"/>
          </p:cNvSpPr>
          <p:nvPr>
            <p:ph type="body" idx="1"/>
          </p:nvPr>
        </p:nvSpPr>
        <p:spPr>
          <a:xfrm>
            <a:off x="457200" y="914400"/>
            <a:ext cx="8229600" cy="5410200"/>
          </a:xfrm>
        </p:spPr>
        <p:txBody>
          <a:bodyPr/>
          <a:lstStyle/>
          <a:p>
            <a:pPr eaLnBrk="1" hangingPunct="1"/>
            <a:r>
              <a:rPr lang="en-US" altLang="en-US" sz="2000" b="1" i="1" smtClean="0">
                <a:solidFill>
                  <a:srgbClr val="FFFF00"/>
                </a:solidFill>
              </a:rPr>
              <a:t>None new</a:t>
            </a:r>
            <a:endParaRPr lang="en-US" altLang="en-US" sz="2000" b="1"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101600"/>
            <a:ext cx="8229600" cy="838200"/>
          </a:xfrm>
        </p:spPr>
        <p:txBody>
          <a:bodyPr/>
          <a:lstStyle/>
          <a:p>
            <a:pPr eaLnBrk="1" hangingPunct="1"/>
            <a:r>
              <a:rPr lang="en-US" altLang="en-US" sz="3600" b="1" smtClean="0"/>
              <a:t>Conditions for Comparing 2 Means</a:t>
            </a:r>
          </a:p>
        </p:txBody>
      </p:sp>
      <p:sp>
        <p:nvSpPr>
          <p:cNvPr id="5123" name="Rectangle 3"/>
          <p:cNvSpPr>
            <a:spLocks noGrp="1" noChangeArrowheads="1"/>
          </p:cNvSpPr>
          <p:nvPr>
            <p:ph type="body" idx="1"/>
          </p:nvPr>
        </p:nvSpPr>
        <p:spPr>
          <a:xfrm>
            <a:off x="533400" y="1066800"/>
            <a:ext cx="8001000" cy="5562600"/>
          </a:xfrm>
        </p:spPr>
        <p:txBody>
          <a:bodyPr/>
          <a:lstStyle/>
          <a:p>
            <a:pPr eaLnBrk="1" hangingPunct="1">
              <a:lnSpc>
                <a:spcPct val="90000"/>
              </a:lnSpc>
            </a:pPr>
            <a:r>
              <a:rPr lang="en-US" altLang="en-US" sz="2800" b="1" smtClean="0"/>
              <a:t>SRS</a:t>
            </a:r>
          </a:p>
          <a:p>
            <a:pPr lvl="1" eaLnBrk="1" hangingPunct="1">
              <a:lnSpc>
                <a:spcPct val="90000"/>
              </a:lnSpc>
            </a:pPr>
            <a:r>
              <a:rPr lang="en-US" altLang="en-US" sz="2400" b="1" smtClean="0"/>
              <a:t>Two SRS’s from two distinct populations</a:t>
            </a:r>
          </a:p>
          <a:p>
            <a:pPr lvl="1" eaLnBrk="1" hangingPunct="1">
              <a:lnSpc>
                <a:spcPct val="90000"/>
              </a:lnSpc>
            </a:pPr>
            <a:r>
              <a:rPr lang="en-US" altLang="en-US" sz="2400" b="1" smtClean="0"/>
              <a:t>Measure same variable from both populations</a:t>
            </a:r>
          </a:p>
          <a:p>
            <a:pPr lvl="1" eaLnBrk="1" hangingPunct="1">
              <a:lnSpc>
                <a:spcPct val="90000"/>
              </a:lnSpc>
            </a:pPr>
            <a:endParaRPr lang="en-US" altLang="en-US" sz="1800" b="1" smtClean="0"/>
          </a:p>
          <a:p>
            <a:pPr eaLnBrk="1" hangingPunct="1">
              <a:lnSpc>
                <a:spcPct val="90000"/>
              </a:lnSpc>
            </a:pPr>
            <a:r>
              <a:rPr lang="en-US" altLang="en-US" sz="2800" b="1" smtClean="0"/>
              <a:t>Independence</a:t>
            </a:r>
          </a:p>
          <a:p>
            <a:pPr lvl="1" eaLnBrk="1" hangingPunct="1">
              <a:lnSpc>
                <a:spcPct val="90000"/>
              </a:lnSpc>
            </a:pPr>
            <a:r>
              <a:rPr lang="en-US" altLang="en-US" sz="2400" b="1" smtClean="0">
                <a:solidFill>
                  <a:srgbClr val="FFFF00"/>
                </a:solidFill>
              </a:rPr>
              <a:t>Samples are independent </a:t>
            </a:r>
            <a:r>
              <a:rPr lang="en-US" altLang="en-US" sz="2400" b="1" smtClean="0"/>
              <a:t>of each other</a:t>
            </a:r>
            <a:br>
              <a:rPr lang="en-US" altLang="en-US" sz="2400" b="1" smtClean="0"/>
            </a:br>
            <a:r>
              <a:rPr lang="en-US" altLang="en-US" sz="2400" b="1" smtClean="0"/>
              <a:t>(not the test for match pair designs)</a:t>
            </a:r>
          </a:p>
          <a:p>
            <a:pPr lvl="1" eaLnBrk="1" hangingPunct="1">
              <a:lnSpc>
                <a:spcPct val="90000"/>
              </a:lnSpc>
            </a:pPr>
            <a:r>
              <a:rPr lang="en-US" altLang="en-US" sz="2400" b="1" smtClean="0"/>
              <a:t>N</a:t>
            </a:r>
            <a:r>
              <a:rPr lang="en-US" altLang="en-US" sz="2400" b="1" baseline="-25000" smtClean="0"/>
              <a:t>i</a:t>
            </a:r>
            <a:r>
              <a:rPr lang="en-US" altLang="en-US" sz="2400" b="1" smtClean="0"/>
              <a:t> ≥ 10n</a:t>
            </a:r>
            <a:r>
              <a:rPr lang="en-US" altLang="en-US" sz="2400" b="1" baseline="-25000" smtClean="0"/>
              <a:t>i</a:t>
            </a:r>
          </a:p>
          <a:p>
            <a:pPr lvl="1" eaLnBrk="1" hangingPunct="1">
              <a:lnSpc>
                <a:spcPct val="90000"/>
              </a:lnSpc>
            </a:pPr>
            <a:endParaRPr lang="en-US" altLang="en-US" sz="2400" b="1" baseline="-25000" smtClean="0"/>
          </a:p>
          <a:p>
            <a:pPr eaLnBrk="1" hangingPunct="1">
              <a:lnSpc>
                <a:spcPct val="90000"/>
              </a:lnSpc>
            </a:pPr>
            <a:r>
              <a:rPr lang="en-US" altLang="en-US" sz="2800" b="1" smtClean="0"/>
              <a:t>Normality</a:t>
            </a:r>
          </a:p>
          <a:p>
            <a:pPr lvl="1" eaLnBrk="1" hangingPunct="1">
              <a:lnSpc>
                <a:spcPct val="90000"/>
              </a:lnSpc>
            </a:pPr>
            <a:r>
              <a:rPr lang="en-US" altLang="en-US" sz="2400" b="1" smtClean="0"/>
              <a:t>Both populations are Normally distributed</a:t>
            </a:r>
          </a:p>
          <a:p>
            <a:pPr lvl="1" eaLnBrk="1" hangingPunct="1">
              <a:lnSpc>
                <a:spcPct val="90000"/>
              </a:lnSpc>
            </a:pPr>
            <a:r>
              <a:rPr lang="en-US" altLang="en-US" sz="2400" b="1" smtClean="0"/>
              <a:t>In practice, (large sample sizes for CLT to apply) similar shapes with no strong outliers</a:t>
            </a:r>
          </a:p>
          <a:p>
            <a:pPr lvl="1" eaLnBrk="1" hangingPunct="1">
              <a:lnSpc>
                <a:spcPct val="90000"/>
              </a:lnSpc>
            </a:pPr>
            <a:r>
              <a:rPr lang="en-US" altLang="en-US" sz="2400" b="1" smtClean="0"/>
              <a:t>If all else fails then check graphs</a:t>
            </a:r>
            <a:endParaRPr lang="en-US" altLang="en-US" sz="1800" b="1"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11125"/>
            <a:ext cx="8229600" cy="792163"/>
          </a:xfrm>
        </p:spPr>
        <p:txBody>
          <a:bodyPr/>
          <a:lstStyle/>
          <a:p>
            <a:r>
              <a:rPr lang="en-US" altLang="en-US" sz="3600" b="1" smtClean="0"/>
              <a:t>t-Test Statistic</a:t>
            </a:r>
          </a:p>
        </p:txBody>
      </p:sp>
      <p:sp>
        <p:nvSpPr>
          <p:cNvPr id="6147" name="Content Placeholder 2"/>
          <p:cNvSpPr>
            <a:spLocks noGrp="1"/>
          </p:cNvSpPr>
          <p:nvPr>
            <p:ph idx="1"/>
          </p:nvPr>
        </p:nvSpPr>
        <p:spPr>
          <a:xfrm>
            <a:off x="304800" y="1066800"/>
            <a:ext cx="8534400" cy="5059363"/>
          </a:xfrm>
        </p:spPr>
        <p:txBody>
          <a:bodyPr/>
          <a:lstStyle/>
          <a:p>
            <a:r>
              <a:rPr lang="en-US" altLang="en-US" sz="2800" b="1" smtClean="0"/>
              <a:t>Since H</a:t>
            </a:r>
            <a:r>
              <a:rPr lang="en-US" altLang="en-US" sz="2800" b="1" baseline="-25000" smtClean="0"/>
              <a:t>0</a:t>
            </a:r>
            <a:r>
              <a:rPr lang="en-US" altLang="en-US" sz="2800" b="1" smtClean="0"/>
              <a:t> assumes that the two population means are the same, our test statistic is reduce to:</a:t>
            </a:r>
          </a:p>
          <a:p>
            <a:endParaRPr lang="en-US" altLang="en-US" sz="2800" b="1" smtClean="0"/>
          </a:p>
          <a:p>
            <a:endParaRPr lang="en-US" altLang="en-US" sz="2800" b="1" smtClean="0"/>
          </a:p>
          <a:p>
            <a:endParaRPr lang="en-US" altLang="en-US" sz="2800" b="1" smtClean="0"/>
          </a:p>
          <a:p>
            <a:endParaRPr lang="en-US" altLang="en-US" sz="2800" b="1" smtClean="0"/>
          </a:p>
          <a:p>
            <a:endParaRPr lang="en-US" altLang="en-US" sz="2800" b="1" smtClean="0"/>
          </a:p>
          <a:p>
            <a:endParaRPr lang="en-US" altLang="en-US" sz="2800" b="1" smtClean="0"/>
          </a:p>
          <a:p>
            <a:r>
              <a:rPr lang="en-US" altLang="en-US" sz="2800" b="1" smtClean="0"/>
              <a:t>Similar in form to all of our other test statistics</a:t>
            </a:r>
          </a:p>
        </p:txBody>
      </p:sp>
      <p:sp>
        <p:nvSpPr>
          <p:cNvPr id="6148" name="Text Box 3"/>
          <p:cNvSpPr txBox="1">
            <a:spLocks noChangeArrowheads="1"/>
          </p:cNvSpPr>
          <p:nvPr/>
        </p:nvSpPr>
        <p:spPr bwMode="auto">
          <a:xfrm>
            <a:off x="1219200" y="3352800"/>
            <a:ext cx="21796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a:solidFill>
                  <a:srgbClr val="FFFF00"/>
                </a:solidFill>
              </a:rPr>
              <a:t>Test Statistic:</a:t>
            </a:r>
            <a:endParaRPr lang="en-US" altLang="en-US" sz="2400" b="1">
              <a:solidFill>
                <a:srgbClr val="FFFF00"/>
              </a:solidFill>
              <a:latin typeface="Times New Roman" pitchFamily="18" charset="0"/>
              <a:cs typeface="Times New Roman" pitchFamily="18" charset="0"/>
            </a:endParaRPr>
          </a:p>
        </p:txBody>
      </p:sp>
      <p:grpSp>
        <p:nvGrpSpPr>
          <p:cNvPr id="6149" name="Group 60"/>
          <p:cNvGrpSpPr>
            <a:grpSpLocks/>
          </p:cNvGrpSpPr>
          <p:nvPr/>
        </p:nvGrpSpPr>
        <p:grpSpPr bwMode="auto">
          <a:xfrm>
            <a:off x="3581400" y="2971800"/>
            <a:ext cx="3930650" cy="1717675"/>
            <a:chOff x="2880" y="2028"/>
            <a:chExt cx="2476" cy="1082"/>
          </a:xfrm>
        </p:grpSpPr>
        <p:sp>
          <p:nvSpPr>
            <p:cNvPr id="6150" name="Text Box 61"/>
            <p:cNvSpPr txBox="1">
              <a:spLocks noChangeArrowheads="1"/>
            </p:cNvSpPr>
            <p:nvPr/>
          </p:nvSpPr>
          <p:spPr bwMode="auto">
            <a:xfrm>
              <a:off x="2880" y="2028"/>
              <a:ext cx="2476" cy="1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a:solidFill>
                    <a:srgbClr val="FFFF00"/>
                  </a:solidFill>
                </a:rPr>
                <a:t>                   (x</a:t>
              </a:r>
              <a:r>
                <a:rPr lang="en-US" altLang="en-US" sz="2400" b="1" baseline="-25000">
                  <a:solidFill>
                    <a:srgbClr val="FFFF00"/>
                  </a:solidFill>
                </a:rPr>
                <a:t>1</a:t>
              </a:r>
              <a:r>
                <a:rPr lang="en-US" altLang="en-US" sz="2400" b="1">
                  <a:solidFill>
                    <a:srgbClr val="FFFF00"/>
                  </a:solidFill>
                </a:rPr>
                <a:t> – x</a:t>
              </a:r>
              <a:r>
                <a:rPr lang="en-US" altLang="en-US" sz="2400" b="1" baseline="-25000">
                  <a:solidFill>
                    <a:srgbClr val="FFFF00"/>
                  </a:solidFill>
                </a:rPr>
                <a:t>2</a:t>
              </a:r>
              <a:r>
                <a:rPr lang="en-US" altLang="en-US" sz="2400" b="1">
                  <a:solidFill>
                    <a:srgbClr val="FFFF00"/>
                  </a:solidFill>
                </a:rPr>
                <a:t>)  </a:t>
              </a:r>
            </a:p>
            <a:p>
              <a:pPr eaLnBrk="1" hangingPunct="1"/>
              <a:r>
                <a:rPr lang="en-US" altLang="en-US" sz="2400" b="1">
                  <a:solidFill>
                    <a:srgbClr val="FFFF00"/>
                  </a:solidFill>
                </a:rPr>
                <a:t>t</a:t>
              </a:r>
              <a:r>
                <a:rPr lang="en-US" altLang="en-US" sz="2400" b="1" baseline="-25000">
                  <a:solidFill>
                    <a:srgbClr val="FFFF00"/>
                  </a:solidFill>
                </a:rPr>
                <a:t>0</a:t>
              </a:r>
              <a:r>
                <a:rPr lang="en-US" altLang="en-US" sz="2400" b="1">
                  <a:solidFill>
                    <a:srgbClr val="FFFF00"/>
                  </a:solidFill>
                </a:rPr>
                <a:t> = -------------------------------</a:t>
              </a:r>
            </a:p>
            <a:p>
              <a:pPr eaLnBrk="1" hangingPunct="1">
                <a:lnSpc>
                  <a:spcPct val="80000"/>
                </a:lnSpc>
              </a:pPr>
              <a:r>
                <a:rPr lang="en-US" altLang="en-US" sz="2400" b="1">
                  <a:solidFill>
                    <a:srgbClr val="FFFF00"/>
                  </a:solidFill>
                </a:rPr>
                <a:t>                 s</a:t>
              </a:r>
              <a:r>
                <a:rPr lang="en-US" altLang="en-US" sz="2400" b="1" baseline="-25000">
                  <a:solidFill>
                    <a:srgbClr val="FFFF00"/>
                  </a:solidFill>
                </a:rPr>
                <a:t>1</a:t>
              </a:r>
              <a:r>
                <a:rPr lang="en-US" altLang="en-US" sz="2400" b="1" baseline="30000">
                  <a:solidFill>
                    <a:srgbClr val="FFFF00"/>
                  </a:solidFill>
                </a:rPr>
                <a:t>2</a:t>
              </a:r>
              <a:r>
                <a:rPr lang="en-US" altLang="en-US" sz="2400" b="1">
                  <a:solidFill>
                    <a:srgbClr val="FFFF00"/>
                  </a:solidFill>
                </a:rPr>
                <a:t>         s</a:t>
              </a:r>
              <a:r>
                <a:rPr lang="en-US" altLang="en-US" sz="2400" b="1" baseline="-25000">
                  <a:solidFill>
                    <a:srgbClr val="FFFF00"/>
                  </a:solidFill>
                </a:rPr>
                <a:t>2</a:t>
              </a:r>
              <a:r>
                <a:rPr lang="en-US" altLang="en-US" sz="2400" b="1" baseline="30000">
                  <a:solidFill>
                    <a:srgbClr val="FFFF00"/>
                  </a:solidFill>
                </a:rPr>
                <a:t>2</a:t>
              </a:r>
            </a:p>
            <a:p>
              <a:pPr eaLnBrk="1" hangingPunct="1">
                <a:lnSpc>
                  <a:spcPct val="80000"/>
                </a:lnSpc>
              </a:pPr>
              <a:r>
                <a:rPr lang="en-US" altLang="en-US" sz="2400" b="1">
                  <a:solidFill>
                    <a:srgbClr val="FFFF00"/>
                  </a:solidFill>
                </a:rPr>
                <a:t>                -----   +  -----</a:t>
              </a:r>
            </a:p>
            <a:p>
              <a:pPr eaLnBrk="1" hangingPunct="1">
                <a:lnSpc>
                  <a:spcPct val="80000"/>
                </a:lnSpc>
              </a:pPr>
              <a:r>
                <a:rPr lang="en-US" altLang="en-US" sz="2400" b="1">
                  <a:solidFill>
                    <a:srgbClr val="FFFF00"/>
                  </a:solidFill>
                </a:rPr>
                <a:t>                  n</a:t>
              </a:r>
              <a:r>
                <a:rPr lang="en-US" altLang="en-US" sz="2400" b="1" baseline="-25000">
                  <a:solidFill>
                    <a:srgbClr val="FFFF00"/>
                  </a:solidFill>
                </a:rPr>
                <a:t>1</a:t>
              </a:r>
              <a:r>
                <a:rPr lang="en-US" altLang="en-US" sz="2400" b="1">
                  <a:solidFill>
                    <a:srgbClr val="FFFF00"/>
                  </a:solidFill>
                </a:rPr>
                <a:t>         n</a:t>
              </a:r>
              <a:r>
                <a:rPr lang="en-US" altLang="en-US" sz="2400" b="1" baseline="-25000">
                  <a:solidFill>
                    <a:srgbClr val="FFFF00"/>
                  </a:solidFill>
                </a:rPr>
                <a:t>2</a:t>
              </a:r>
            </a:p>
          </p:txBody>
        </p:sp>
        <p:sp>
          <p:nvSpPr>
            <p:cNvPr id="6151" name="Freeform 62"/>
            <p:cNvSpPr>
              <a:spLocks/>
            </p:cNvSpPr>
            <p:nvPr/>
          </p:nvSpPr>
          <p:spPr bwMode="auto">
            <a:xfrm>
              <a:off x="3408" y="2460"/>
              <a:ext cx="1680" cy="624"/>
            </a:xfrm>
            <a:custGeom>
              <a:avLst/>
              <a:gdLst>
                <a:gd name="T0" fmla="*/ 0 w 507"/>
                <a:gd name="T1" fmla="*/ 63329324 h 198"/>
                <a:gd name="T2" fmla="*/ 43881285 w 507"/>
                <a:gd name="T3" fmla="*/ 105192224 h 198"/>
                <a:gd name="T4" fmla="*/ 78894610 w 507"/>
                <a:gd name="T5" fmla="*/ 0 h 198"/>
                <a:gd name="T6" fmla="*/ 669125216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52" name="Line 63"/>
            <p:cNvSpPr>
              <a:spLocks noChangeShapeType="1"/>
            </p:cNvSpPr>
            <p:nvPr/>
          </p:nvSpPr>
          <p:spPr bwMode="auto">
            <a:xfrm>
              <a:off x="4382" y="2084"/>
              <a:ext cx="115" cy="0"/>
            </a:xfrm>
            <a:prstGeom prst="line">
              <a:avLst/>
            </a:prstGeom>
            <a:noFill/>
            <a:ln w="2857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3" name="Line 64"/>
            <p:cNvSpPr>
              <a:spLocks noChangeShapeType="1"/>
            </p:cNvSpPr>
            <p:nvPr/>
          </p:nvSpPr>
          <p:spPr bwMode="auto">
            <a:xfrm>
              <a:off x="3993" y="2081"/>
              <a:ext cx="115" cy="0"/>
            </a:xfrm>
            <a:prstGeom prst="line">
              <a:avLst/>
            </a:prstGeom>
            <a:noFill/>
            <a:ln w="2857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338138" y="177800"/>
            <a:ext cx="8458200" cy="646113"/>
          </a:xfrm>
          <a:prstGeom prst="rect">
            <a:avLst/>
          </a:prstGeom>
          <a:noFill/>
          <a:ln w="9525">
            <a:noFill/>
            <a:miter lim="800000"/>
            <a:headEnd/>
            <a:tailEnd/>
          </a:ln>
          <a:effectLst/>
        </p:spPr>
        <p:txBody>
          <a:bodyPr>
            <a:spAutoFit/>
          </a:bodyPr>
          <a:lstStyle/>
          <a:p>
            <a:pPr algn="ctr" eaLnBrk="1" hangingPunct="1">
              <a:defRPr/>
            </a:pPr>
            <a:r>
              <a:rPr lang="en-US" sz="3600" b="1" dirty="0">
                <a:solidFill>
                  <a:schemeClr val="tx2"/>
                </a:solidFill>
                <a:latin typeface="+mj-lt"/>
                <a:ea typeface="+mj-ea"/>
                <a:cs typeface="+mj-cs"/>
              </a:rPr>
              <a:t>Confidence Intervals</a:t>
            </a:r>
          </a:p>
        </p:txBody>
      </p:sp>
      <p:sp>
        <p:nvSpPr>
          <p:cNvPr id="7171" name="Text Box 3"/>
          <p:cNvSpPr txBox="1">
            <a:spLocks noChangeArrowheads="1"/>
          </p:cNvSpPr>
          <p:nvPr/>
        </p:nvSpPr>
        <p:spPr bwMode="auto">
          <a:xfrm>
            <a:off x="533400" y="1225550"/>
            <a:ext cx="85344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b="1">
              <a:latin typeface="Times New Roman" pitchFamily="18" charset="0"/>
            </a:endParaRPr>
          </a:p>
          <a:p>
            <a:pPr eaLnBrk="1" hangingPunct="1"/>
            <a:r>
              <a:rPr lang="en-US" altLang="en-US" sz="2400" b="1">
                <a:latin typeface="Times New Roman" pitchFamily="18" charset="0"/>
              </a:rPr>
              <a:t>Lower Bound:                         </a:t>
            </a:r>
            <a:r>
              <a:rPr lang="en-US" altLang="en-US" sz="2400" b="1">
                <a:latin typeface="Times New Roman" pitchFamily="18" charset="0"/>
                <a:cs typeface="Times New Roman" pitchFamily="18" charset="0"/>
              </a:rPr>
              <a:t>                  </a:t>
            </a:r>
          </a:p>
          <a:p>
            <a:pPr eaLnBrk="1" hangingPunct="1"/>
            <a:endParaRPr lang="en-US" altLang="en-US" sz="2400" b="1">
              <a:latin typeface="Times New Roman" pitchFamily="18" charset="0"/>
              <a:cs typeface="Times New Roman" pitchFamily="18" charset="0"/>
            </a:endParaRPr>
          </a:p>
          <a:p>
            <a:pPr eaLnBrk="1" hangingPunct="1"/>
            <a:endParaRPr lang="en-US" altLang="en-US" sz="2400" b="1">
              <a:latin typeface="Times New Roman" pitchFamily="18" charset="0"/>
              <a:cs typeface="Times New Roman" pitchFamily="18" charset="0"/>
            </a:endParaRPr>
          </a:p>
          <a:p>
            <a:pPr eaLnBrk="1" hangingPunct="1"/>
            <a:endParaRPr lang="en-US" altLang="en-US" sz="2400" b="1">
              <a:latin typeface="Times New Roman" pitchFamily="18" charset="0"/>
              <a:cs typeface="Times New Roman" pitchFamily="18" charset="0"/>
            </a:endParaRPr>
          </a:p>
          <a:p>
            <a:pPr eaLnBrk="1" hangingPunct="1"/>
            <a:r>
              <a:rPr lang="en-US" altLang="en-US" sz="2400" b="1">
                <a:latin typeface="Times New Roman" pitchFamily="18" charset="0"/>
              </a:rPr>
              <a:t>Upper Bound:</a:t>
            </a:r>
            <a:endParaRPr lang="en-US" altLang="en-US" sz="2400" b="1">
              <a:latin typeface="Times New Roman" pitchFamily="18" charset="0"/>
              <a:cs typeface="Times New Roman" pitchFamily="18" charset="0"/>
            </a:endParaRPr>
          </a:p>
          <a:p>
            <a:pPr eaLnBrk="1" hangingPunct="1"/>
            <a:endParaRPr lang="en-US" altLang="en-US" sz="2400" b="1">
              <a:latin typeface="Times New Roman" pitchFamily="18" charset="0"/>
              <a:cs typeface="Times New Roman" pitchFamily="18" charset="0"/>
            </a:endParaRPr>
          </a:p>
          <a:p>
            <a:pPr eaLnBrk="1" hangingPunct="1"/>
            <a:endParaRPr lang="en-US" altLang="en-US" sz="2400" b="1">
              <a:latin typeface="Times New Roman" pitchFamily="18" charset="0"/>
              <a:cs typeface="Times New Roman" pitchFamily="18" charset="0"/>
            </a:endParaRPr>
          </a:p>
          <a:p>
            <a:pPr eaLnBrk="1" hangingPunct="1">
              <a:lnSpc>
                <a:spcPct val="120000"/>
              </a:lnSpc>
            </a:pPr>
            <a:r>
              <a:rPr lang="en-US" altLang="en-US" sz="2000" b="1">
                <a:latin typeface="Times New Roman" pitchFamily="18" charset="0"/>
                <a:cs typeface="Times New Roman" pitchFamily="18" charset="0"/>
              </a:rPr>
              <a:t> </a:t>
            </a:r>
            <a:r>
              <a:rPr lang="en-US" altLang="en-US" sz="2000" b="1">
                <a:latin typeface="Times New Roman" pitchFamily="18" charset="0"/>
              </a:rPr>
              <a:t>t</a:t>
            </a:r>
            <a:r>
              <a:rPr lang="el-GR" altLang="en-US" sz="2000" b="1" baseline="-25000">
                <a:latin typeface="Times New Roman" pitchFamily="18" charset="0"/>
                <a:cs typeface="Arial" charset="0"/>
              </a:rPr>
              <a:t>α</a:t>
            </a:r>
            <a:r>
              <a:rPr lang="en-US" altLang="en-US" sz="2000" b="1" baseline="-25000">
                <a:latin typeface="Times New Roman" pitchFamily="18" charset="0"/>
                <a:cs typeface="Arial" charset="0"/>
              </a:rPr>
              <a:t>/2 </a:t>
            </a:r>
            <a:r>
              <a:rPr lang="en-US" altLang="en-US" sz="2000" b="1">
                <a:latin typeface="Times New Roman" pitchFamily="18" charset="0"/>
                <a:cs typeface="Arial" charset="0"/>
              </a:rPr>
              <a:t>is determined using the </a:t>
            </a:r>
            <a:r>
              <a:rPr lang="en-US" altLang="en-US" sz="2000" b="1">
                <a:solidFill>
                  <a:srgbClr val="FFFF00"/>
                </a:solidFill>
                <a:latin typeface="Times New Roman" pitchFamily="18" charset="0"/>
                <a:cs typeface="Arial" charset="0"/>
              </a:rPr>
              <a:t>smaller of </a:t>
            </a:r>
            <a:r>
              <a:rPr lang="en-US" altLang="en-US" sz="2000" b="1" i="1">
                <a:solidFill>
                  <a:srgbClr val="FFFF00"/>
                </a:solidFill>
                <a:latin typeface="Times New Roman" pitchFamily="18" charset="0"/>
                <a:cs typeface="Arial" charset="0"/>
              </a:rPr>
              <a:t>n</a:t>
            </a:r>
            <a:r>
              <a:rPr lang="en-US" altLang="en-US" sz="2000" b="1" i="1" baseline="-25000">
                <a:solidFill>
                  <a:srgbClr val="FFFF00"/>
                </a:solidFill>
                <a:latin typeface="Times New Roman" pitchFamily="18" charset="0"/>
                <a:cs typeface="Arial" charset="0"/>
              </a:rPr>
              <a:t>1</a:t>
            </a:r>
            <a:r>
              <a:rPr lang="en-US" altLang="en-US" sz="2000" b="1" i="1">
                <a:solidFill>
                  <a:srgbClr val="FFFF00"/>
                </a:solidFill>
                <a:latin typeface="Times New Roman" pitchFamily="18" charset="0"/>
                <a:cs typeface="Arial" charset="0"/>
              </a:rPr>
              <a:t> -1</a:t>
            </a:r>
            <a:r>
              <a:rPr lang="en-US" altLang="en-US" sz="2000" b="1">
                <a:solidFill>
                  <a:srgbClr val="FFFF00"/>
                </a:solidFill>
                <a:latin typeface="Times New Roman" pitchFamily="18" charset="0"/>
                <a:cs typeface="Arial" charset="0"/>
              </a:rPr>
              <a:t> or </a:t>
            </a:r>
            <a:r>
              <a:rPr lang="en-US" altLang="en-US" sz="2000" b="1" i="1">
                <a:solidFill>
                  <a:srgbClr val="FFFF00"/>
                </a:solidFill>
                <a:latin typeface="Times New Roman" pitchFamily="18" charset="0"/>
                <a:cs typeface="Arial" charset="0"/>
              </a:rPr>
              <a:t>n</a:t>
            </a:r>
            <a:r>
              <a:rPr lang="en-US" altLang="en-US" sz="2000" b="1" i="1" baseline="-25000">
                <a:solidFill>
                  <a:srgbClr val="FFFF00"/>
                </a:solidFill>
                <a:latin typeface="Times New Roman" pitchFamily="18" charset="0"/>
                <a:cs typeface="Arial" charset="0"/>
              </a:rPr>
              <a:t>2</a:t>
            </a:r>
            <a:r>
              <a:rPr lang="en-US" altLang="en-US" sz="2000" b="1" i="1">
                <a:solidFill>
                  <a:srgbClr val="FFFF00"/>
                </a:solidFill>
                <a:latin typeface="Times New Roman" pitchFamily="18" charset="0"/>
                <a:cs typeface="Arial" charset="0"/>
              </a:rPr>
              <a:t> -1</a:t>
            </a:r>
            <a:r>
              <a:rPr lang="en-US" altLang="en-US" sz="2000" b="1">
                <a:solidFill>
                  <a:srgbClr val="FFFF00"/>
                </a:solidFill>
                <a:latin typeface="Times New Roman" pitchFamily="18" charset="0"/>
                <a:cs typeface="Arial" charset="0"/>
              </a:rPr>
              <a:t> degrees of freedom</a:t>
            </a:r>
          </a:p>
          <a:p>
            <a:pPr eaLnBrk="1" hangingPunct="1">
              <a:lnSpc>
                <a:spcPct val="120000"/>
              </a:lnSpc>
            </a:pPr>
            <a:r>
              <a:rPr lang="en-US" altLang="en-US" sz="2000" b="1">
                <a:latin typeface="Times New Roman" pitchFamily="18" charset="0"/>
                <a:cs typeface="Arial" charset="0"/>
              </a:rPr>
              <a:t>x</a:t>
            </a:r>
            <a:r>
              <a:rPr lang="en-US" altLang="en-US" sz="2000" b="1" baseline="-25000">
                <a:latin typeface="Times New Roman" pitchFamily="18" charset="0"/>
                <a:cs typeface="Arial" charset="0"/>
              </a:rPr>
              <a:t>1</a:t>
            </a:r>
            <a:r>
              <a:rPr lang="en-US" altLang="en-US" sz="2000" b="1">
                <a:latin typeface="Times New Roman" pitchFamily="18" charset="0"/>
                <a:cs typeface="Arial" charset="0"/>
              </a:rPr>
              <a:t> and x</a:t>
            </a:r>
            <a:r>
              <a:rPr lang="en-US" altLang="en-US" sz="2000" b="1" baseline="-25000">
                <a:latin typeface="Times New Roman" pitchFamily="18" charset="0"/>
                <a:cs typeface="Arial" charset="0"/>
              </a:rPr>
              <a:t>2</a:t>
            </a:r>
            <a:r>
              <a:rPr lang="en-US" altLang="en-US" sz="2000" b="1">
                <a:latin typeface="Times New Roman" pitchFamily="18" charset="0"/>
                <a:cs typeface="Arial" charset="0"/>
              </a:rPr>
              <a:t> are the means of the two samples</a:t>
            </a:r>
          </a:p>
          <a:p>
            <a:pPr eaLnBrk="1" hangingPunct="1">
              <a:lnSpc>
                <a:spcPct val="120000"/>
              </a:lnSpc>
            </a:pPr>
            <a:r>
              <a:rPr lang="en-US" altLang="en-US" sz="2000" b="1">
                <a:latin typeface="Times New Roman" pitchFamily="18" charset="0"/>
                <a:cs typeface="Arial" charset="0"/>
              </a:rPr>
              <a:t>s</a:t>
            </a:r>
            <a:r>
              <a:rPr lang="en-US" altLang="en-US" sz="2000" b="1" baseline="-25000">
                <a:latin typeface="Times New Roman" pitchFamily="18" charset="0"/>
                <a:cs typeface="Arial" charset="0"/>
              </a:rPr>
              <a:t>1 </a:t>
            </a:r>
            <a:r>
              <a:rPr lang="en-US" altLang="en-US" sz="2000" b="1">
                <a:latin typeface="Times New Roman" pitchFamily="18" charset="0"/>
                <a:cs typeface="Arial" charset="0"/>
              </a:rPr>
              <a:t>and</a:t>
            </a:r>
            <a:r>
              <a:rPr lang="en-US" altLang="en-US" sz="2000" b="1" baseline="-25000">
                <a:latin typeface="Times New Roman" pitchFamily="18" charset="0"/>
                <a:cs typeface="Arial" charset="0"/>
              </a:rPr>
              <a:t> </a:t>
            </a:r>
            <a:r>
              <a:rPr lang="en-US" altLang="en-US" sz="2000" b="1">
                <a:latin typeface="Times New Roman" pitchFamily="18" charset="0"/>
                <a:cs typeface="Arial" charset="0"/>
              </a:rPr>
              <a:t>s</a:t>
            </a:r>
            <a:r>
              <a:rPr lang="en-US" altLang="en-US" sz="2000" b="1" baseline="-25000">
                <a:latin typeface="Times New Roman" pitchFamily="18" charset="0"/>
                <a:cs typeface="Arial" charset="0"/>
              </a:rPr>
              <a:t>2</a:t>
            </a:r>
            <a:r>
              <a:rPr lang="en-US" altLang="en-US" sz="2000" b="1">
                <a:latin typeface="Times New Roman" pitchFamily="18" charset="0"/>
                <a:cs typeface="Arial" charset="0"/>
              </a:rPr>
              <a:t> are the standard deviations of the two samples</a:t>
            </a:r>
          </a:p>
          <a:p>
            <a:pPr eaLnBrk="1" hangingPunct="1"/>
            <a:endParaRPr lang="en-US" altLang="en-US" sz="2000" b="1">
              <a:latin typeface="Times New Roman" pitchFamily="18" charset="0"/>
              <a:cs typeface="Arial" charset="0"/>
            </a:endParaRPr>
          </a:p>
          <a:p>
            <a:pPr eaLnBrk="1" hangingPunct="1"/>
            <a:r>
              <a:rPr lang="en-US" altLang="en-US" sz="2000" b="1">
                <a:latin typeface="Times New Roman" pitchFamily="18" charset="0"/>
                <a:cs typeface="Arial" charset="0"/>
              </a:rPr>
              <a:t>Note:  The two populations need to be normally distributed or the sample sizes large</a:t>
            </a:r>
          </a:p>
        </p:txBody>
      </p:sp>
      <p:sp>
        <p:nvSpPr>
          <p:cNvPr id="7172" name="Line 4"/>
          <p:cNvSpPr>
            <a:spLocks noChangeShapeType="1"/>
          </p:cNvSpPr>
          <p:nvPr/>
        </p:nvSpPr>
        <p:spPr bwMode="auto">
          <a:xfrm>
            <a:off x="650875" y="4648200"/>
            <a:ext cx="936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3" name="Line 5"/>
          <p:cNvSpPr>
            <a:spLocks noChangeShapeType="1"/>
          </p:cNvSpPr>
          <p:nvPr/>
        </p:nvSpPr>
        <p:spPr bwMode="auto">
          <a:xfrm>
            <a:off x="1392238" y="4656138"/>
            <a:ext cx="93662"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4" name="Line 7"/>
          <p:cNvSpPr>
            <a:spLocks noChangeShapeType="1"/>
          </p:cNvSpPr>
          <p:nvPr/>
        </p:nvSpPr>
        <p:spPr bwMode="auto">
          <a:xfrm>
            <a:off x="2876550" y="1765300"/>
            <a:ext cx="112713"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0" name="Text Box 8"/>
          <p:cNvSpPr txBox="1">
            <a:spLocks noChangeArrowheads="1"/>
          </p:cNvSpPr>
          <p:nvPr/>
        </p:nvSpPr>
        <p:spPr bwMode="auto">
          <a:xfrm>
            <a:off x="2667000" y="1600200"/>
            <a:ext cx="2228850" cy="461963"/>
          </a:xfrm>
          <a:prstGeom prst="rect">
            <a:avLst/>
          </a:prstGeom>
          <a:noFill/>
          <a:ln w="9525">
            <a:noFill/>
            <a:miter lim="800000"/>
            <a:headEnd/>
            <a:tailEnd/>
          </a:ln>
          <a:effectLst/>
        </p:spPr>
        <p:txBody>
          <a:bodyPr wrap="none">
            <a:spAutoFit/>
          </a:bodyPr>
          <a:lstStyle/>
          <a:p>
            <a:pPr eaLnBrk="1" hangingPunct="1">
              <a:defRPr/>
            </a:pPr>
            <a:r>
              <a:rPr lang="en-US" sz="2400" b="1" dirty="0">
                <a:solidFill>
                  <a:schemeClr val="accent1">
                    <a:lumMod val="20000"/>
                    <a:lumOff val="80000"/>
                  </a:schemeClr>
                </a:solidFill>
                <a:latin typeface="Times New Roman" pitchFamily="18" charset="0"/>
              </a:rPr>
              <a:t>(x</a:t>
            </a:r>
            <a:r>
              <a:rPr lang="en-US" sz="2400" b="1" baseline="-25000" dirty="0">
                <a:solidFill>
                  <a:schemeClr val="accent1">
                    <a:lumMod val="20000"/>
                    <a:lumOff val="80000"/>
                  </a:schemeClr>
                </a:solidFill>
                <a:latin typeface="Times New Roman" pitchFamily="18" charset="0"/>
              </a:rPr>
              <a:t>1</a:t>
            </a:r>
            <a:r>
              <a:rPr lang="en-US" sz="2400" b="1" dirty="0">
                <a:solidFill>
                  <a:schemeClr val="accent1">
                    <a:lumMod val="20000"/>
                    <a:lumOff val="80000"/>
                  </a:schemeClr>
                </a:solidFill>
                <a:latin typeface="Times New Roman" pitchFamily="18" charset="0"/>
              </a:rPr>
              <a:t> – x</a:t>
            </a:r>
            <a:r>
              <a:rPr lang="en-US" sz="2400" b="1" baseline="-25000" dirty="0">
                <a:solidFill>
                  <a:schemeClr val="accent1">
                    <a:lumMod val="20000"/>
                    <a:lumOff val="80000"/>
                  </a:schemeClr>
                </a:solidFill>
                <a:latin typeface="Times New Roman" pitchFamily="18" charset="0"/>
              </a:rPr>
              <a:t>2</a:t>
            </a:r>
            <a:r>
              <a:rPr lang="en-US" sz="2400" b="1" dirty="0">
                <a:solidFill>
                  <a:schemeClr val="accent1">
                    <a:lumMod val="20000"/>
                    <a:lumOff val="80000"/>
                  </a:schemeClr>
                </a:solidFill>
                <a:latin typeface="Times New Roman" pitchFamily="18" charset="0"/>
              </a:rPr>
              <a:t>)  </a:t>
            </a:r>
            <a:r>
              <a:rPr lang="en-US" sz="2400" b="1" dirty="0">
                <a:latin typeface="Times New Roman" pitchFamily="18" charset="0"/>
              </a:rPr>
              <a:t>– </a:t>
            </a:r>
            <a:r>
              <a:rPr lang="en-US" sz="2400" b="1" dirty="0">
                <a:solidFill>
                  <a:srgbClr val="FFFF00"/>
                </a:solidFill>
                <a:latin typeface="Times New Roman" pitchFamily="18" charset="0"/>
              </a:rPr>
              <a:t>t</a:t>
            </a:r>
            <a:r>
              <a:rPr lang="el-GR" sz="2400" b="1" baseline="-25000" dirty="0">
                <a:solidFill>
                  <a:srgbClr val="FFFF00"/>
                </a:solidFill>
                <a:latin typeface="Times New Roman" pitchFamily="18" charset="0"/>
                <a:cs typeface="Arial" charset="0"/>
              </a:rPr>
              <a:t>α</a:t>
            </a:r>
            <a:r>
              <a:rPr lang="en-US" sz="2400" b="1" baseline="-25000" dirty="0">
                <a:solidFill>
                  <a:srgbClr val="FFFF00"/>
                </a:solidFill>
                <a:latin typeface="Times New Roman" pitchFamily="18" charset="0"/>
                <a:cs typeface="Arial" charset="0"/>
              </a:rPr>
              <a:t>/2</a:t>
            </a:r>
            <a:r>
              <a:rPr lang="en-US" sz="2400" b="1" dirty="0">
                <a:solidFill>
                  <a:srgbClr val="FFFF00"/>
                </a:solidFill>
                <a:latin typeface="Times New Roman" pitchFamily="18" charset="0"/>
                <a:cs typeface="Arial" charset="0"/>
              </a:rPr>
              <a:t> · </a:t>
            </a:r>
            <a:endParaRPr lang="en-US" sz="2400" b="1" dirty="0">
              <a:solidFill>
                <a:srgbClr val="FFFF00"/>
              </a:solidFill>
              <a:latin typeface="Times New Roman" pitchFamily="18" charset="0"/>
              <a:cs typeface="Times New Roman" pitchFamily="18" charset="0"/>
            </a:endParaRPr>
          </a:p>
        </p:txBody>
      </p:sp>
      <p:sp>
        <p:nvSpPr>
          <p:cNvPr id="7176" name="Freeform 9"/>
          <p:cNvSpPr>
            <a:spLocks/>
          </p:cNvSpPr>
          <p:nvPr/>
        </p:nvSpPr>
        <p:spPr bwMode="auto">
          <a:xfrm>
            <a:off x="4527550" y="1539875"/>
            <a:ext cx="1690688" cy="693738"/>
          </a:xfrm>
          <a:custGeom>
            <a:avLst/>
            <a:gdLst>
              <a:gd name="T0" fmla="*/ 0 w 507"/>
              <a:gd name="T1" fmla="*/ 2147483647 h 198"/>
              <a:gd name="T2" fmla="*/ 2147483647 w 507"/>
              <a:gd name="T3" fmla="*/ 2147483647 h 198"/>
              <a:gd name="T4" fmla="*/ 2147483647 w 507"/>
              <a:gd name="T5" fmla="*/ 0 h 198"/>
              <a:gd name="T6" fmla="*/ 2147483647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77" name="Rectangle 10"/>
          <p:cNvSpPr>
            <a:spLocks noChangeArrowheads="1"/>
          </p:cNvSpPr>
          <p:nvPr/>
        </p:nvSpPr>
        <p:spPr bwMode="auto">
          <a:xfrm>
            <a:off x="4527550" y="1516063"/>
            <a:ext cx="316865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pPr>
            <a:r>
              <a:rPr lang="en-US" altLang="en-US" sz="2400" b="1">
                <a:solidFill>
                  <a:srgbClr val="FFFF00"/>
                </a:solidFill>
                <a:latin typeface="Times New Roman" pitchFamily="18" charset="0"/>
              </a:rPr>
              <a:t>   s</a:t>
            </a:r>
            <a:r>
              <a:rPr lang="en-US" altLang="en-US" sz="2400" b="1" baseline="-25000">
                <a:solidFill>
                  <a:srgbClr val="FFFF00"/>
                </a:solidFill>
                <a:latin typeface="Times New Roman" pitchFamily="18" charset="0"/>
              </a:rPr>
              <a:t>1</a:t>
            </a:r>
            <a:r>
              <a:rPr lang="en-US" altLang="en-US" sz="2400" b="1" baseline="30000">
                <a:solidFill>
                  <a:srgbClr val="FFFF00"/>
                </a:solidFill>
                <a:latin typeface="Times New Roman" pitchFamily="18" charset="0"/>
              </a:rPr>
              <a:t>2</a:t>
            </a:r>
            <a:r>
              <a:rPr lang="en-US" altLang="en-US" sz="2400" b="1">
                <a:solidFill>
                  <a:srgbClr val="FFFF00"/>
                </a:solidFill>
                <a:latin typeface="Times New Roman" pitchFamily="18" charset="0"/>
              </a:rPr>
              <a:t>        s</a:t>
            </a:r>
            <a:r>
              <a:rPr lang="en-US" altLang="en-US" sz="2400" b="1" baseline="-25000">
                <a:solidFill>
                  <a:srgbClr val="FFFF00"/>
                </a:solidFill>
                <a:latin typeface="Times New Roman" pitchFamily="18" charset="0"/>
              </a:rPr>
              <a:t>2</a:t>
            </a:r>
            <a:r>
              <a:rPr lang="en-US" altLang="en-US" sz="2400" b="1" baseline="30000">
                <a:solidFill>
                  <a:srgbClr val="FFFF00"/>
                </a:solidFill>
                <a:latin typeface="Times New Roman" pitchFamily="18" charset="0"/>
              </a:rPr>
              <a:t>2</a:t>
            </a:r>
            <a:br>
              <a:rPr lang="en-US" altLang="en-US" sz="2400" b="1" baseline="30000">
                <a:solidFill>
                  <a:srgbClr val="FFFF00"/>
                </a:solidFill>
                <a:latin typeface="Times New Roman" pitchFamily="18" charset="0"/>
              </a:rPr>
            </a:br>
            <a:r>
              <a:rPr lang="en-US" altLang="en-US" sz="2400" b="1">
                <a:solidFill>
                  <a:srgbClr val="FFFF00"/>
                </a:solidFill>
                <a:latin typeface="Times New Roman" pitchFamily="18" charset="0"/>
              </a:rPr>
              <a:t> -----   +  -----</a:t>
            </a:r>
          </a:p>
          <a:p>
            <a:pPr eaLnBrk="1" hangingPunct="1">
              <a:lnSpc>
                <a:spcPct val="80000"/>
              </a:lnSpc>
            </a:pPr>
            <a:r>
              <a:rPr lang="en-US" altLang="en-US" sz="2400" b="1">
                <a:solidFill>
                  <a:srgbClr val="FFFF00"/>
                </a:solidFill>
                <a:latin typeface="Times New Roman" pitchFamily="18" charset="0"/>
              </a:rPr>
              <a:t>   n</a:t>
            </a:r>
            <a:r>
              <a:rPr lang="en-US" altLang="en-US" sz="2400" b="1" baseline="-25000">
                <a:solidFill>
                  <a:srgbClr val="FFFF00"/>
                </a:solidFill>
                <a:latin typeface="Times New Roman" pitchFamily="18" charset="0"/>
              </a:rPr>
              <a:t>1</a:t>
            </a:r>
            <a:r>
              <a:rPr lang="en-US" altLang="en-US" sz="2400" b="1">
                <a:solidFill>
                  <a:srgbClr val="FFFF00"/>
                </a:solidFill>
                <a:latin typeface="Times New Roman" pitchFamily="18" charset="0"/>
              </a:rPr>
              <a:t>         n</a:t>
            </a:r>
            <a:r>
              <a:rPr lang="en-US" altLang="en-US" sz="2400" b="1" baseline="-25000">
                <a:solidFill>
                  <a:srgbClr val="FFFF00"/>
                </a:solidFill>
                <a:latin typeface="Times New Roman" pitchFamily="18" charset="0"/>
              </a:rPr>
              <a:t>2</a:t>
            </a:r>
          </a:p>
        </p:txBody>
      </p:sp>
      <p:sp>
        <p:nvSpPr>
          <p:cNvPr id="7178" name="Line 11"/>
          <p:cNvSpPr>
            <a:spLocks noChangeShapeType="1"/>
          </p:cNvSpPr>
          <p:nvPr/>
        </p:nvSpPr>
        <p:spPr bwMode="auto">
          <a:xfrm>
            <a:off x="3425825" y="1765300"/>
            <a:ext cx="112713"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9" name="Line 13"/>
          <p:cNvSpPr>
            <a:spLocks noChangeShapeType="1"/>
          </p:cNvSpPr>
          <p:nvPr/>
        </p:nvSpPr>
        <p:spPr bwMode="auto">
          <a:xfrm>
            <a:off x="2844800" y="3198813"/>
            <a:ext cx="112713"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6" name="Text Box 14"/>
          <p:cNvSpPr txBox="1">
            <a:spLocks noChangeArrowheads="1"/>
          </p:cNvSpPr>
          <p:nvPr/>
        </p:nvSpPr>
        <p:spPr bwMode="auto">
          <a:xfrm>
            <a:off x="2635250" y="3028950"/>
            <a:ext cx="2249488" cy="461963"/>
          </a:xfrm>
          <a:prstGeom prst="rect">
            <a:avLst/>
          </a:prstGeom>
          <a:noFill/>
          <a:ln w="9525">
            <a:noFill/>
            <a:miter lim="800000"/>
            <a:headEnd/>
            <a:tailEnd/>
          </a:ln>
          <a:effectLst/>
        </p:spPr>
        <p:txBody>
          <a:bodyPr wrap="none">
            <a:spAutoFit/>
          </a:bodyPr>
          <a:lstStyle/>
          <a:p>
            <a:pPr eaLnBrk="1" hangingPunct="1">
              <a:defRPr/>
            </a:pPr>
            <a:r>
              <a:rPr lang="en-US" sz="2400" b="1" dirty="0">
                <a:solidFill>
                  <a:schemeClr val="accent1">
                    <a:lumMod val="20000"/>
                    <a:lumOff val="80000"/>
                  </a:schemeClr>
                </a:solidFill>
                <a:latin typeface="Times New Roman" pitchFamily="18" charset="0"/>
              </a:rPr>
              <a:t>(x</a:t>
            </a:r>
            <a:r>
              <a:rPr lang="en-US" sz="2400" b="1" baseline="-25000" dirty="0">
                <a:solidFill>
                  <a:schemeClr val="accent1">
                    <a:lumMod val="20000"/>
                    <a:lumOff val="80000"/>
                  </a:schemeClr>
                </a:solidFill>
                <a:latin typeface="Times New Roman" pitchFamily="18" charset="0"/>
              </a:rPr>
              <a:t>1</a:t>
            </a:r>
            <a:r>
              <a:rPr lang="en-US" sz="2400" b="1" dirty="0">
                <a:solidFill>
                  <a:schemeClr val="accent1">
                    <a:lumMod val="20000"/>
                    <a:lumOff val="80000"/>
                  </a:schemeClr>
                </a:solidFill>
                <a:latin typeface="Times New Roman" pitchFamily="18" charset="0"/>
              </a:rPr>
              <a:t> – x</a:t>
            </a:r>
            <a:r>
              <a:rPr lang="en-US" sz="2400" b="1" baseline="-25000" dirty="0">
                <a:solidFill>
                  <a:schemeClr val="accent1">
                    <a:lumMod val="20000"/>
                    <a:lumOff val="80000"/>
                  </a:schemeClr>
                </a:solidFill>
                <a:latin typeface="Times New Roman" pitchFamily="18" charset="0"/>
              </a:rPr>
              <a:t>2</a:t>
            </a:r>
            <a:r>
              <a:rPr lang="en-US" sz="2400" b="1" dirty="0">
                <a:solidFill>
                  <a:schemeClr val="accent1">
                    <a:lumMod val="20000"/>
                    <a:lumOff val="80000"/>
                  </a:schemeClr>
                </a:solidFill>
                <a:latin typeface="Times New Roman" pitchFamily="18" charset="0"/>
              </a:rPr>
              <a:t>)  </a:t>
            </a:r>
            <a:r>
              <a:rPr lang="en-US" sz="2400" b="1" dirty="0">
                <a:latin typeface="Times New Roman" pitchFamily="18" charset="0"/>
              </a:rPr>
              <a:t>+ </a:t>
            </a:r>
            <a:r>
              <a:rPr lang="en-US" sz="2400" b="1" dirty="0">
                <a:solidFill>
                  <a:srgbClr val="FFFF00"/>
                </a:solidFill>
                <a:latin typeface="Times New Roman" pitchFamily="18" charset="0"/>
              </a:rPr>
              <a:t>t</a:t>
            </a:r>
            <a:r>
              <a:rPr lang="el-GR" sz="2400" b="1" baseline="-25000" dirty="0">
                <a:solidFill>
                  <a:srgbClr val="FFFF00"/>
                </a:solidFill>
                <a:latin typeface="Times New Roman" pitchFamily="18" charset="0"/>
                <a:cs typeface="Arial" charset="0"/>
              </a:rPr>
              <a:t>α</a:t>
            </a:r>
            <a:r>
              <a:rPr lang="en-US" sz="2400" b="1" baseline="-25000" dirty="0">
                <a:solidFill>
                  <a:srgbClr val="FFFF00"/>
                </a:solidFill>
                <a:latin typeface="Times New Roman" pitchFamily="18" charset="0"/>
                <a:cs typeface="Arial" charset="0"/>
              </a:rPr>
              <a:t>/2</a:t>
            </a:r>
            <a:r>
              <a:rPr lang="en-US" sz="2400" b="1" dirty="0">
                <a:solidFill>
                  <a:srgbClr val="FFFF00"/>
                </a:solidFill>
                <a:latin typeface="Times New Roman" pitchFamily="18" charset="0"/>
                <a:cs typeface="Arial" charset="0"/>
              </a:rPr>
              <a:t> · </a:t>
            </a:r>
            <a:endParaRPr lang="en-US" sz="2400" b="1" dirty="0">
              <a:solidFill>
                <a:srgbClr val="FFFF00"/>
              </a:solidFill>
              <a:latin typeface="Times New Roman" pitchFamily="18" charset="0"/>
              <a:cs typeface="Times New Roman" pitchFamily="18" charset="0"/>
            </a:endParaRPr>
          </a:p>
        </p:txBody>
      </p:sp>
      <p:sp>
        <p:nvSpPr>
          <p:cNvPr id="7181" name="Freeform 15"/>
          <p:cNvSpPr>
            <a:spLocks/>
          </p:cNvSpPr>
          <p:nvPr/>
        </p:nvSpPr>
        <p:spPr bwMode="auto">
          <a:xfrm>
            <a:off x="4495800" y="2968625"/>
            <a:ext cx="1690688" cy="693738"/>
          </a:xfrm>
          <a:custGeom>
            <a:avLst/>
            <a:gdLst>
              <a:gd name="T0" fmla="*/ 0 w 507"/>
              <a:gd name="T1" fmla="*/ 2147483647 h 198"/>
              <a:gd name="T2" fmla="*/ 2147483647 w 507"/>
              <a:gd name="T3" fmla="*/ 2147483647 h 198"/>
              <a:gd name="T4" fmla="*/ 2147483647 w 507"/>
              <a:gd name="T5" fmla="*/ 0 h 198"/>
              <a:gd name="T6" fmla="*/ 2147483647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2" name="Rectangle 16"/>
          <p:cNvSpPr>
            <a:spLocks noChangeArrowheads="1"/>
          </p:cNvSpPr>
          <p:nvPr/>
        </p:nvSpPr>
        <p:spPr bwMode="auto">
          <a:xfrm>
            <a:off x="4495800" y="2944813"/>
            <a:ext cx="2967038"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pPr>
            <a:r>
              <a:rPr lang="en-US" altLang="en-US" sz="2400" b="1">
                <a:solidFill>
                  <a:srgbClr val="FFFF00"/>
                </a:solidFill>
                <a:latin typeface="Times New Roman" pitchFamily="18" charset="0"/>
              </a:rPr>
              <a:t>   s</a:t>
            </a:r>
            <a:r>
              <a:rPr lang="en-US" altLang="en-US" sz="2400" b="1" baseline="-25000">
                <a:solidFill>
                  <a:srgbClr val="FFFF00"/>
                </a:solidFill>
                <a:latin typeface="Times New Roman" pitchFamily="18" charset="0"/>
              </a:rPr>
              <a:t>1</a:t>
            </a:r>
            <a:r>
              <a:rPr lang="en-US" altLang="en-US" sz="2400" b="1" baseline="30000">
                <a:solidFill>
                  <a:srgbClr val="FFFF00"/>
                </a:solidFill>
                <a:latin typeface="Times New Roman" pitchFamily="18" charset="0"/>
              </a:rPr>
              <a:t>2</a:t>
            </a:r>
            <a:r>
              <a:rPr lang="en-US" altLang="en-US" sz="2400" b="1">
                <a:solidFill>
                  <a:srgbClr val="FFFF00"/>
                </a:solidFill>
                <a:latin typeface="Times New Roman" pitchFamily="18" charset="0"/>
              </a:rPr>
              <a:t>        s</a:t>
            </a:r>
            <a:r>
              <a:rPr lang="en-US" altLang="en-US" sz="2400" b="1" baseline="-25000">
                <a:solidFill>
                  <a:srgbClr val="FFFF00"/>
                </a:solidFill>
                <a:latin typeface="Times New Roman" pitchFamily="18" charset="0"/>
              </a:rPr>
              <a:t>2</a:t>
            </a:r>
            <a:r>
              <a:rPr lang="en-US" altLang="en-US" sz="2400" b="1" baseline="30000">
                <a:solidFill>
                  <a:srgbClr val="FFFF00"/>
                </a:solidFill>
                <a:latin typeface="Times New Roman" pitchFamily="18" charset="0"/>
              </a:rPr>
              <a:t>2</a:t>
            </a:r>
            <a:br>
              <a:rPr lang="en-US" altLang="en-US" sz="2400" b="1" baseline="30000">
                <a:solidFill>
                  <a:srgbClr val="FFFF00"/>
                </a:solidFill>
                <a:latin typeface="Times New Roman" pitchFamily="18" charset="0"/>
              </a:rPr>
            </a:br>
            <a:r>
              <a:rPr lang="en-US" altLang="en-US" sz="2400" b="1">
                <a:solidFill>
                  <a:srgbClr val="FFFF00"/>
                </a:solidFill>
                <a:latin typeface="Times New Roman" pitchFamily="18" charset="0"/>
              </a:rPr>
              <a:t> -----   +  -----</a:t>
            </a:r>
          </a:p>
          <a:p>
            <a:pPr eaLnBrk="1" hangingPunct="1">
              <a:lnSpc>
                <a:spcPct val="80000"/>
              </a:lnSpc>
            </a:pPr>
            <a:r>
              <a:rPr lang="en-US" altLang="en-US" sz="2400" b="1">
                <a:solidFill>
                  <a:srgbClr val="FFFF00"/>
                </a:solidFill>
                <a:latin typeface="Times New Roman" pitchFamily="18" charset="0"/>
              </a:rPr>
              <a:t>   n</a:t>
            </a:r>
            <a:r>
              <a:rPr lang="en-US" altLang="en-US" sz="2400" b="1" baseline="-25000">
                <a:solidFill>
                  <a:srgbClr val="FFFF00"/>
                </a:solidFill>
                <a:latin typeface="Times New Roman" pitchFamily="18" charset="0"/>
              </a:rPr>
              <a:t>1</a:t>
            </a:r>
            <a:r>
              <a:rPr lang="en-US" altLang="en-US" sz="2400" b="1">
                <a:solidFill>
                  <a:srgbClr val="FFFF00"/>
                </a:solidFill>
                <a:latin typeface="Times New Roman" pitchFamily="18" charset="0"/>
              </a:rPr>
              <a:t>         n</a:t>
            </a:r>
            <a:r>
              <a:rPr lang="en-US" altLang="en-US" sz="2400" b="1" baseline="-25000">
                <a:solidFill>
                  <a:srgbClr val="FFFF00"/>
                </a:solidFill>
                <a:latin typeface="Times New Roman" pitchFamily="18" charset="0"/>
              </a:rPr>
              <a:t>2</a:t>
            </a:r>
          </a:p>
        </p:txBody>
      </p:sp>
      <p:sp>
        <p:nvSpPr>
          <p:cNvPr id="7183" name="Line 17"/>
          <p:cNvSpPr>
            <a:spLocks noChangeShapeType="1"/>
          </p:cNvSpPr>
          <p:nvPr/>
        </p:nvSpPr>
        <p:spPr bwMode="auto">
          <a:xfrm>
            <a:off x="3398838" y="3198813"/>
            <a:ext cx="112712"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TextBox 17"/>
          <p:cNvSpPr txBox="1"/>
          <p:nvPr/>
        </p:nvSpPr>
        <p:spPr>
          <a:xfrm>
            <a:off x="838200" y="2362200"/>
            <a:ext cx="1535113" cy="400050"/>
          </a:xfrm>
          <a:prstGeom prst="rect">
            <a:avLst/>
          </a:prstGeom>
          <a:noFill/>
        </p:spPr>
        <p:txBody>
          <a:bodyPr wrap="none">
            <a:spAutoFit/>
          </a:bodyPr>
          <a:lstStyle/>
          <a:p>
            <a:pPr>
              <a:defRPr/>
            </a:pPr>
            <a:r>
              <a:rPr lang="en-US" sz="2000" b="1" dirty="0">
                <a:solidFill>
                  <a:schemeClr val="accent1">
                    <a:lumMod val="20000"/>
                    <a:lumOff val="80000"/>
                  </a:schemeClr>
                </a:solidFill>
              </a:rPr>
              <a:t>PE  ±  </a:t>
            </a:r>
            <a:r>
              <a:rPr lang="en-US" sz="2000" b="1" dirty="0">
                <a:solidFill>
                  <a:srgbClr val="FFFF00"/>
                </a:solidFill>
              </a:rPr>
              <a:t>MOE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90488"/>
            <a:ext cx="8229600" cy="838200"/>
          </a:xfrm>
        </p:spPr>
        <p:txBody>
          <a:bodyPr/>
          <a:lstStyle/>
          <a:p>
            <a:pPr eaLnBrk="1" hangingPunct="1"/>
            <a:r>
              <a:rPr lang="en-US" altLang="en-US" sz="3600" b="1" smtClean="0"/>
              <a:t>2-Proportion Requirements</a:t>
            </a:r>
          </a:p>
        </p:txBody>
      </p:sp>
      <p:sp>
        <p:nvSpPr>
          <p:cNvPr id="8195" name="Rectangle 3"/>
          <p:cNvSpPr>
            <a:spLocks noGrp="1" noChangeArrowheads="1"/>
          </p:cNvSpPr>
          <p:nvPr>
            <p:ph type="body" idx="1"/>
          </p:nvPr>
        </p:nvSpPr>
        <p:spPr>
          <a:xfrm>
            <a:off x="228600" y="1066800"/>
            <a:ext cx="8763000" cy="5059363"/>
          </a:xfrm>
        </p:spPr>
        <p:txBody>
          <a:bodyPr/>
          <a:lstStyle/>
          <a:p>
            <a:pPr marL="457200" indent="-457200" eaLnBrk="1" hangingPunct="1">
              <a:buFontTx/>
              <a:buNone/>
            </a:pPr>
            <a:r>
              <a:rPr lang="en-US" altLang="en-US" sz="2400" b="1" smtClean="0"/>
              <a:t>Testing a claim regarding the confidence interval of the difference of two proportions</a:t>
            </a:r>
          </a:p>
          <a:p>
            <a:pPr marL="457200" indent="-457200" eaLnBrk="1" hangingPunct="1">
              <a:buFontTx/>
              <a:buNone/>
            </a:pPr>
            <a:endParaRPr lang="en-US" altLang="en-US" sz="1400" b="1" smtClean="0"/>
          </a:p>
          <a:p>
            <a:pPr marL="457200" indent="-457200" eaLnBrk="1" hangingPunct="1"/>
            <a:r>
              <a:rPr lang="en-US" altLang="en-US" sz="2400" b="1" smtClean="0"/>
              <a:t>SRS - Samples are independently obtained using SRS (simple random sampling)</a:t>
            </a:r>
          </a:p>
          <a:p>
            <a:pPr marL="457200" indent="-457200" eaLnBrk="1" hangingPunct="1"/>
            <a:endParaRPr lang="en-US" altLang="en-US" sz="2400" b="1" smtClean="0"/>
          </a:p>
          <a:p>
            <a:pPr marL="457200" indent="-457200" eaLnBrk="1" hangingPunct="1"/>
            <a:r>
              <a:rPr lang="en-US" altLang="en-US" sz="2400" b="1" smtClean="0"/>
              <a:t>Independence:     n</a:t>
            </a:r>
            <a:r>
              <a:rPr lang="en-US" altLang="en-US" sz="2400" b="1" baseline="-25000" smtClean="0"/>
              <a:t>1</a:t>
            </a:r>
            <a:r>
              <a:rPr lang="en-US" altLang="en-US" sz="2400" b="1" smtClean="0"/>
              <a:t> ≤ 0.10N</a:t>
            </a:r>
            <a:r>
              <a:rPr lang="en-US" altLang="en-US" sz="2400" b="1" baseline="-25000" smtClean="0"/>
              <a:t>1</a:t>
            </a:r>
            <a:r>
              <a:rPr lang="en-US" altLang="en-US" sz="2400" b="1" smtClean="0"/>
              <a:t> and n</a:t>
            </a:r>
            <a:r>
              <a:rPr lang="en-US" altLang="en-US" sz="2400" b="1" baseline="-25000" smtClean="0"/>
              <a:t>2</a:t>
            </a:r>
            <a:r>
              <a:rPr lang="en-US" altLang="en-US" sz="2400" b="1" smtClean="0"/>
              <a:t> ≤ 0.10N</a:t>
            </a:r>
            <a:r>
              <a:rPr lang="en-US" altLang="en-US" sz="2400" b="1" baseline="-25000" smtClean="0"/>
              <a:t>2</a:t>
            </a:r>
            <a:r>
              <a:rPr lang="en-US" altLang="en-US" sz="2400" b="1" smtClean="0"/>
              <a:t>;  </a:t>
            </a:r>
          </a:p>
          <a:p>
            <a:pPr marL="457200" indent="-457200" eaLnBrk="1" hangingPunct="1"/>
            <a:endParaRPr lang="en-US" altLang="en-US" sz="2400" b="1" smtClean="0"/>
          </a:p>
          <a:p>
            <a:pPr marL="457200" indent="-457200" eaLnBrk="1" hangingPunct="1"/>
            <a:r>
              <a:rPr lang="en-US" altLang="en-US" sz="2400" b="1" smtClean="0"/>
              <a:t>Normality:    </a:t>
            </a:r>
            <a:r>
              <a:rPr lang="en-US" altLang="en-US" sz="2400" b="1" smtClean="0">
                <a:solidFill>
                  <a:srgbClr val="FFFF00"/>
                </a:solidFill>
              </a:rPr>
              <a:t>n</a:t>
            </a:r>
            <a:r>
              <a:rPr lang="en-US" altLang="en-US" sz="2400" b="1" baseline="-25000" smtClean="0">
                <a:solidFill>
                  <a:srgbClr val="FFFF00"/>
                </a:solidFill>
              </a:rPr>
              <a:t>1</a:t>
            </a:r>
            <a:r>
              <a:rPr lang="en-US" altLang="en-US" sz="2400" b="1" smtClean="0">
                <a:solidFill>
                  <a:srgbClr val="FFFF00"/>
                </a:solidFill>
              </a:rPr>
              <a:t>p</a:t>
            </a:r>
            <a:r>
              <a:rPr lang="en-US" altLang="en-US" sz="2400" b="1" baseline="-25000" smtClean="0">
                <a:solidFill>
                  <a:srgbClr val="FFFF00"/>
                </a:solidFill>
              </a:rPr>
              <a:t>1</a:t>
            </a:r>
            <a:r>
              <a:rPr lang="en-US" altLang="en-US" sz="2400" b="1" smtClean="0">
                <a:solidFill>
                  <a:srgbClr val="FFFF00"/>
                </a:solidFill>
              </a:rPr>
              <a:t> ≥ 10 and n</a:t>
            </a:r>
            <a:r>
              <a:rPr lang="en-US" altLang="en-US" sz="2400" b="1" baseline="-25000" smtClean="0">
                <a:solidFill>
                  <a:srgbClr val="FFFF00"/>
                </a:solidFill>
              </a:rPr>
              <a:t>1</a:t>
            </a:r>
            <a:r>
              <a:rPr lang="en-US" altLang="en-US" sz="2400" b="1" smtClean="0">
                <a:solidFill>
                  <a:srgbClr val="FFFF00"/>
                </a:solidFill>
              </a:rPr>
              <a:t>(1-p</a:t>
            </a:r>
            <a:r>
              <a:rPr lang="en-US" altLang="en-US" sz="2400" b="1" baseline="-25000" smtClean="0">
                <a:solidFill>
                  <a:srgbClr val="FFFF00"/>
                </a:solidFill>
              </a:rPr>
              <a:t>1</a:t>
            </a:r>
            <a:r>
              <a:rPr lang="en-US" altLang="en-US" sz="2400" b="1" smtClean="0">
                <a:solidFill>
                  <a:srgbClr val="FFFF00"/>
                </a:solidFill>
              </a:rPr>
              <a:t>) ≥ 10 </a:t>
            </a:r>
            <a:br>
              <a:rPr lang="en-US" altLang="en-US" sz="2400" b="1" smtClean="0">
                <a:solidFill>
                  <a:srgbClr val="FFFF00"/>
                </a:solidFill>
              </a:rPr>
            </a:br>
            <a:r>
              <a:rPr lang="en-US" altLang="en-US" sz="2400" b="1" smtClean="0">
                <a:solidFill>
                  <a:srgbClr val="FFFF00"/>
                </a:solidFill>
              </a:rPr>
              <a:t>                      n</a:t>
            </a:r>
            <a:r>
              <a:rPr lang="en-US" altLang="en-US" sz="2400" b="1" baseline="-25000" smtClean="0">
                <a:solidFill>
                  <a:srgbClr val="FFFF00"/>
                </a:solidFill>
              </a:rPr>
              <a:t>2</a:t>
            </a:r>
            <a:r>
              <a:rPr lang="en-US" altLang="en-US" sz="2400" b="1" smtClean="0">
                <a:solidFill>
                  <a:srgbClr val="FFFF00"/>
                </a:solidFill>
              </a:rPr>
              <a:t>p</a:t>
            </a:r>
            <a:r>
              <a:rPr lang="en-US" altLang="en-US" sz="2400" b="1" baseline="-25000" smtClean="0">
                <a:solidFill>
                  <a:srgbClr val="FFFF00"/>
                </a:solidFill>
              </a:rPr>
              <a:t>2</a:t>
            </a:r>
            <a:r>
              <a:rPr lang="en-US" altLang="en-US" sz="2400" b="1" smtClean="0">
                <a:solidFill>
                  <a:srgbClr val="FFFF00"/>
                </a:solidFill>
              </a:rPr>
              <a:t> ≥ 10 and n</a:t>
            </a:r>
            <a:r>
              <a:rPr lang="en-US" altLang="en-US" sz="2400" b="1" baseline="-25000" smtClean="0">
                <a:solidFill>
                  <a:srgbClr val="FFFF00"/>
                </a:solidFill>
              </a:rPr>
              <a:t>2</a:t>
            </a:r>
            <a:r>
              <a:rPr lang="en-US" altLang="en-US" sz="2400" b="1" smtClean="0">
                <a:solidFill>
                  <a:srgbClr val="FFFF00"/>
                </a:solidFill>
              </a:rPr>
              <a:t>(1-p</a:t>
            </a:r>
            <a:r>
              <a:rPr lang="en-US" altLang="en-US" sz="2400" b="1" baseline="-25000" smtClean="0">
                <a:solidFill>
                  <a:srgbClr val="FFFF00"/>
                </a:solidFill>
              </a:rPr>
              <a:t>2</a:t>
            </a:r>
            <a:r>
              <a:rPr lang="en-US" altLang="en-US" sz="2400" b="1" smtClean="0">
                <a:solidFill>
                  <a:srgbClr val="FFFF00"/>
                </a:solidFill>
              </a:rPr>
              <a:t>) ≥ 10</a:t>
            </a:r>
            <a:br>
              <a:rPr lang="en-US" altLang="en-US" sz="2400" b="1" smtClean="0">
                <a:solidFill>
                  <a:srgbClr val="FFFF00"/>
                </a:solidFill>
              </a:rPr>
            </a:br>
            <a:endParaRPr lang="en-US" altLang="en-US" sz="2400" b="1"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42875" y="58738"/>
            <a:ext cx="8870950" cy="523875"/>
          </a:xfrm>
          <a:prstGeom prst="rect">
            <a:avLst/>
          </a:prstGeom>
          <a:noFill/>
          <a:ln w="9525">
            <a:noFill/>
            <a:miter lim="800000"/>
            <a:headEnd/>
            <a:tailEnd/>
          </a:ln>
        </p:spPr>
        <p:txBody>
          <a:bodyPr wrap="none">
            <a:spAutoFit/>
          </a:bodyPr>
          <a:lstStyle/>
          <a:p>
            <a:pPr eaLnBrk="1" hangingPunct="1">
              <a:defRPr/>
            </a:pPr>
            <a:r>
              <a:rPr lang="en-US" sz="2800" b="1" dirty="0">
                <a:solidFill>
                  <a:schemeClr val="tx2"/>
                </a:solidFill>
                <a:latin typeface="+mj-lt"/>
                <a:ea typeface="+mj-ea"/>
                <a:cs typeface="+mj-cs"/>
              </a:rPr>
              <a:t>Classical and P-Value Approach – Two Proportions</a:t>
            </a:r>
          </a:p>
        </p:txBody>
      </p:sp>
      <p:sp>
        <p:nvSpPr>
          <p:cNvPr id="9219" name="Text Box 3"/>
          <p:cNvSpPr txBox="1">
            <a:spLocks noChangeArrowheads="1"/>
          </p:cNvSpPr>
          <p:nvPr/>
        </p:nvSpPr>
        <p:spPr bwMode="auto">
          <a:xfrm>
            <a:off x="1379538" y="3521075"/>
            <a:ext cx="1682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b="1"/>
              <a:t>Test Statistic:</a:t>
            </a:r>
            <a:endParaRPr lang="en-US" altLang="en-US" b="1">
              <a:latin typeface="Times New Roman" pitchFamily="18" charset="0"/>
              <a:cs typeface="Times New Roman" pitchFamily="18" charset="0"/>
            </a:endParaRPr>
          </a:p>
        </p:txBody>
      </p:sp>
      <p:grpSp>
        <p:nvGrpSpPr>
          <p:cNvPr id="9220" name="Group 4"/>
          <p:cNvGrpSpPr>
            <a:grpSpLocks/>
          </p:cNvGrpSpPr>
          <p:nvPr/>
        </p:nvGrpSpPr>
        <p:grpSpPr bwMode="auto">
          <a:xfrm>
            <a:off x="6205538" y="1381125"/>
            <a:ext cx="2595562" cy="1362075"/>
            <a:chOff x="3927" y="704"/>
            <a:chExt cx="1635" cy="858"/>
          </a:xfrm>
        </p:grpSpPr>
        <p:sp>
          <p:nvSpPr>
            <p:cNvPr id="9283" name="Freeform 5"/>
            <p:cNvSpPr>
              <a:spLocks/>
            </p:cNvSpPr>
            <p:nvPr/>
          </p:nvSpPr>
          <p:spPr bwMode="auto">
            <a:xfrm>
              <a:off x="5133" y="1316"/>
              <a:ext cx="427" cy="87"/>
            </a:xfrm>
            <a:custGeom>
              <a:avLst/>
              <a:gdLst>
                <a:gd name="T0" fmla="*/ 427 w 427"/>
                <a:gd name="T1" fmla="*/ 62 h 87"/>
                <a:gd name="T2" fmla="*/ 427 w 427"/>
                <a:gd name="T3" fmla="*/ 87 h 87"/>
                <a:gd name="T4" fmla="*/ 195 w 427"/>
                <a:gd name="T5" fmla="*/ 79 h 87"/>
                <a:gd name="T6" fmla="*/ 0 w 427"/>
                <a:gd name="T7" fmla="*/ 87 h 87"/>
                <a:gd name="T8" fmla="*/ 0 w 427"/>
                <a:gd name="T9" fmla="*/ 0 h 87"/>
                <a:gd name="T10" fmla="*/ 76 w 427"/>
                <a:gd name="T11" fmla="*/ 29 h 87"/>
                <a:gd name="T12" fmla="*/ 156 w 427"/>
                <a:gd name="T13" fmla="*/ 44 h 87"/>
                <a:gd name="T14" fmla="*/ 250 w 427"/>
                <a:gd name="T15" fmla="*/ 54 h 87"/>
                <a:gd name="T16" fmla="*/ 344 w 427"/>
                <a:gd name="T17" fmla="*/ 59 h 87"/>
                <a:gd name="T18" fmla="*/ 427 w 427"/>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95" y="79"/>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grpSp>
          <p:nvGrpSpPr>
            <p:cNvPr id="9284" name="Group 6"/>
            <p:cNvGrpSpPr>
              <a:grpSpLocks noChangeAspect="1"/>
            </p:cNvGrpSpPr>
            <p:nvPr/>
          </p:nvGrpSpPr>
          <p:grpSpPr bwMode="auto">
            <a:xfrm>
              <a:off x="3927" y="704"/>
              <a:ext cx="1635" cy="702"/>
              <a:chOff x="1748" y="1010"/>
              <a:chExt cx="2270" cy="1185"/>
            </a:xfrm>
          </p:grpSpPr>
          <p:sp>
            <p:nvSpPr>
              <p:cNvPr id="9287" name="Freeform 7"/>
              <p:cNvSpPr>
                <a:spLocks noChangeAspect="1"/>
              </p:cNvSpPr>
              <p:nvPr/>
            </p:nvSpPr>
            <p:spPr bwMode="auto">
              <a:xfrm>
                <a:off x="1748" y="1010"/>
                <a:ext cx="2270" cy="1145"/>
              </a:xfrm>
              <a:custGeom>
                <a:avLst/>
                <a:gdLst>
                  <a:gd name="T0" fmla="*/ 0 w 2270"/>
                  <a:gd name="T1" fmla="*/ 1145 h 1145"/>
                  <a:gd name="T2" fmla="*/ 554 w 2270"/>
                  <a:gd name="T3" fmla="*/ 1048 h 1145"/>
                  <a:gd name="T4" fmla="*/ 844 w 2270"/>
                  <a:gd name="T5" fmla="*/ 670 h 1145"/>
                  <a:gd name="T6" fmla="*/ 1118 w 2270"/>
                  <a:gd name="T7" fmla="*/ 0 h 1145"/>
                  <a:gd name="T8" fmla="*/ 1419 w 2270"/>
                  <a:gd name="T9" fmla="*/ 669 h 1145"/>
                  <a:gd name="T10" fmla="*/ 1706 w 2270"/>
                  <a:gd name="T11" fmla="*/ 1048 h 1145"/>
                  <a:gd name="T12" fmla="*/ 2270 w 2270"/>
                  <a:gd name="T13" fmla="*/ 1138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88" name="Line 8"/>
              <p:cNvSpPr>
                <a:spLocks noChangeAspect="1" noChangeShapeType="1"/>
              </p:cNvSpPr>
              <p:nvPr/>
            </p:nvSpPr>
            <p:spPr bwMode="auto">
              <a:xfrm>
                <a:off x="1748" y="2194"/>
                <a:ext cx="2264"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285" name="Text Box 9"/>
            <p:cNvSpPr txBox="1">
              <a:spLocks noChangeArrowheads="1"/>
            </p:cNvSpPr>
            <p:nvPr/>
          </p:nvSpPr>
          <p:spPr bwMode="auto">
            <a:xfrm>
              <a:off x="5037" y="1370"/>
              <a:ext cx="2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400" b="1"/>
                <a:t>z</a:t>
              </a:r>
              <a:r>
                <a:rPr lang="el-GR" altLang="en-US" sz="1400" b="1" baseline="-25000">
                  <a:cs typeface="Arial" charset="0"/>
                </a:rPr>
                <a:t>α</a:t>
              </a:r>
              <a:endParaRPr lang="en-US" altLang="en-US" sz="1400" b="1" baseline="-25000">
                <a:cs typeface="Arial" charset="0"/>
              </a:endParaRPr>
            </a:p>
          </p:txBody>
        </p:sp>
        <p:sp>
          <p:nvSpPr>
            <p:cNvPr id="9286" name="Line 10"/>
            <p:cNvSpPr>
              <a:spLocks noChangeShapeType="1"/>
            </p:cNvSpPr>
            <p:nvPr/>
          </p:nvSpPr>
          <p:spPr bwMode="auto">
            <a:xfrm>
              <a:off x="5128" y="1350"/>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221" name="Group 11"/>
          <p:cNvGrpSpPr>
            <a:grpSpLocks/>
          </p:cNvGrpSpPr>
          <p:nvPr/>
        </p:nvGrpSpPr>
        <p:grpSpPr bwMode="auto">
          <a:xfrm>
            <a:off x="3244850" y="1381125"/>
            <a:ext cx="2595563" cy="1355725"/>
            <a:chOff x="2062" y="712"/>
            <a:chExt cx="1635" cy="854"/>
          </a:xfrm>
        </p:grpSpPr>
        <p:sp>
          <p:nvSpPr>
            <p:cNvPr id="9275" name="Freeform 12"/>
            <p:cNvSpPr>
              <a:spLocks/>
            </p:cNvSpPr>
            <p:nvPr/>
          </p:nvSpPr>
          <p:spPr bwMode="auto">
            <a:xfrm>
              <a:off x="3269" y="1323"/>
              <a:ext cx="427" cy="87"/>
            </a:xfrm>
            <a:custGeom>
              <a:avLst/>
              <a:gdLst>
                <a:gd name="T0" fmla="*/ 427 w 427"/>
                <a:gd name="T1" fmla="*/ 62 h 87"/>
                <a:gd name="T2" fmla="*/ 427 w 427"/>
                <a:gd name="T3" fmla="*/ 87 h 87"/>
                <a:gd name="T4" fmla="*/ 187 w 427"/>
                <a:gd name="T5" fmla="*/ 86 h 87"/>
                <a:gd name="T6" fmla="*/ 0 w 427"/>
                <a:gd name="T7" fmla="*/ 87 h 87"/>
                <a:gd name="T8" fmla="*/ 0 w 427"/>
                <a:gd name="T9" fmla="*/ 0 h 87"/>
                <a:gd name="T10" fmla="*/ 76 w 427"/>
                <a:gd name="T11" fmla="*/ 29 h 87"/>
                <a:gd name="T12" fmla="*/ 156 w 427"/>
                <a:gd name="T13" fmla="*/ 44 h 87"/>
                <a:gd name="T14" fmla="*/ 250 w 427"/>
                <a:gd name="T15" fmla="*/ 54 h 87"/>
                <a:gd name="T16" fmla="*/ 344 w 427"/>
                <a:gd name="T17" fmla="*/ 59 h 87"/>
                <a:gd name="T18" fmla="*/ 427 w 427"/>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87" y="86"/>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sp>
          <p:nvSpPr>
            <p:cNvPr id="9276" name="Freeform 13"/>
            <p:cNvSpPr>
              <a:spLocks/>
            </p:cNvSpPr>
            <p:nvPr/>
          </p:nvSpPr>
          <p:spPr bwMode="auto">
            <a:xfrm>
              <a:off x="2069" y="1322"/>
              <a:ext cx="427" cy="93"/>
            </a:xfrm>
            <a:custGeom>
              <a:avLst/>
              <a:gdLst>
                <a:gd name="T0" fmla="*/ 0 w 427"/>
                <a:gd name="T1" fmla="*/ 62 h 93"/>
                <a:gd name="T2" fmla="*/ 0 w 427"/>
                <a:gd name="T3" fmla="*/ 87 h 93"/>
                <a:gd name="T4" fmla="*/ 228 w 427"/>
                <a:gd name="T5" fmla="*/ 93 h 93"/>
                <a:gd name="T6" fmla="*/ 427 w 427"/>
                <a:gd name="T7" fmla="*/ 87 h 93"/>
                <a:gd name="T8" fmla="*/ 427 w 427"/>
                <a:gd name="T9" fmla="*/ 0 h 93"/>
                <a:gd name="T10" fmla="*/ 351 w 427"/>
                <a:gd name="T11" fmla="*/ 29 h 93"/>
                <a:gd name="T12" fmla="*/ 271 w 427"/>
                <a:gd name="T13" fmla="*/ 44 h 93"/>
                <a:gd name="T14" fmla="*/ 177 w 427"/>
                <a:gd name="T15" fmla="*/ 54 h 93"/>
                <a:gd name="T16" fmla="*/ 83 w 427"/>
                <a:gd name="T17" fmla="*/ 59 h 93"/>
                <a:gd name="T18" fmla="*/ 0 w 427"/>
                <a:gd name="T19" fmla="*/ 62 h 9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93"/>
                <a:gd name="T32" fmla="*/ 427 w 427"/>
                <a:gd name="T33" fmla="*/ 93 h 9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93">
                  <a:moveTo>
                    <a:pt x="0" y="62"/>
                  </a:moveTo>
                  <a:lnTo>
                    <a:pt x="0" y="87"/>
                  </a:lnTo>
                  <a:lnTo>
                    <a:pt x="228" y="93"/>
                  </a:lnTo>
                  <a:lnTo>
                    <a:pt x="427" y="87"/>
                  </a:lnTo>
                  <a:lnTo>
                    <a:pt x="427" y="0"/>
                  </a:lnTo>
                  <a:lnTo>
                    <a:pt x="351" y="29"/>
                  </a:lnTo>
                  <a:lnTo>
                    <a:pt x="271" y="44"/>
                  </a:lnTo>
                  <a:lnTo>
                    <a:pt x="177" y="54"/>
                  </a:lnTo>
                  <a:lnTo>
                    <a:pt x="83" y="59"/>
                  </a:lnTo>
                  <a:lnTo>
                    <a:pt x="0" y="62"/>
                  </a:lnTo>
                  <a:close/>
                </a:path>
              </a:pathLst>
            </a:custGeom>
            <a:solidFill>
              <a:srgbClr val="FFFF00"/>
            </a:solidFill>
            <a:ln w="9525">
              <a:solidFill>
                <a:srgbClr val="FFFF00"/>
              </a:solidFill>
              <a:round/>
              <a:headEnd/>
              <a:tailEnd/>
            </a:ln>
          </p:spPr>
          <p:txBody>
            <a:bodyPr/>
            <a:lstStyle/>
            <a:p>
              <a:endParaRPr lang="en-US"/>
            </a:p>
          </p:txBody>
        </p:sp>
        <p:sp>
          <p:nvSpPr>
            <p:cNvPr id="9277" name="Text Box 14"/>
            <p:cNvSpPr txBox="1">
              <a:spLocks noChangeArrowheads="1"/>
            </p:cNvSpPr>
            <p:nvPr/>
          </p:nvSpPr>
          <p:spPr bwMode="auto">
            <a:xfrm>
              <a:off x="2402" y="1365"/>
              <a:ext cx="31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400" b="1"/>
                <a:t>-z</a:t>
              </a:r>
              <a:r>
                <a:rPr lang="el-GR" altLang="en-US" sz="1400" b="1" baseline="-25000">
                  <a:cs typeface="Arial" charset="0"/>
                </a:rPr>
                <a:t>α</a:t>
              </a:r>
              <a:r>
                <a:rPr lang="en-US" altLang="en-US" sz="1400" b="1" baseline="-25000">
                  <a:cs typeface="Arial" charset="0"/>
                </a:rPr>
                <a:t>/2</a:t>
              </a:r>
            </a:p>
          </p:txBody>
        </p:sp>
        <p:sp>
          <p:nvSpPr>
            <p:cNvPr id="9278" name="Text Box 15"/>
            <p:cNvSpPr txBox="1">
              <a:spLocks noChangeArrowheads="1"/>
            </p:cNvSpPr>
            <p:nvPr/>
          </p:nvSpPr>
          <p:spPr bwMode="auto">
            <a:xfrm>
              <a:off x="3166" y="1374"/>
              <a:ext cx="27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400" b="1"/>
                <a:t>z</a:t>
              </a:r>
              <a:r>
                <a:rPr lang="el-GR" altLang="en-US" sz="1400" b="1" baseline="-25000">
                  <a:cs typeface="Arial" charset="0"/>
                </a:rPr>
                <a:t>α</a:t>
              </a:r>
              <a:r>
                <a:rPr lang="en-US" altLang="en-US" sz="1400" b="1" baseline="-25000">
                  <a:cs typeface="Arial" charset="0"/>
                </a:rPr>
                <a:t>/2</a:t>
              </a:r>
            </a:p>
          </p:txBody>
        </p:sp>
        <p:sp>
          <p:nvSpPr>
            <p:cNvPr id="9279" name="Freeform 16"/>
            <p:cNvSpPr>
              <a:spLocks noChangeAspect="1"/>
            </p:cNvSpPr>
            <p:nvPr/>
          </p:nvSpPr>
          <p:spPr bwMode="auto">
            <a:xfrm>
              <a:off x="2062" y="712"/>
              <a:ext cx="1635" cy="678"/>
            </a:xfrm>
            <a:custGeom>
              <a:avLst/>
              <a:gdLst>
                <a:gd name="T0" fmla="*/ 0 w 2270"/>
                <a:gd name="T1" fmla="*/ 1 h 1145"/>
                <a:gd name="T2" fmla="*/ 6 w 2270"/>
                <a:gd name="T3" fmla="*/ 1 h 1145"/>
                <a:gd name="T4" fmla="*/ 9 w 2270"/>
                <a:gd name="T5" fmla="*/ 1 h 1145"/>
                <a:gd name="T6" fmla="*/ 12 w 2270"/>
                <a:gd name="T7" fmla="*/ 0 h 1145"/>
                <a:gd name="T8" fmla="*/ 14 w 2270"/>
                <a:gd name="T9" fmla="*/ 1 h 1145"/>
                <a:gd name="T10" fmla="*/ 17 w 2270"/>
                <a:gd name="T11" fmla="*/ 1 h 1145"/>
                <a:gd name="T12" fmla="*/ 23 w 2270"/>
                <a:gd name="T13" fmla="*/ 1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80" name="Freeform 17"/>
            <p:cNvSpPr>
              <a:spLocks/>
            </p:cNvSpPr>
            <p:nvPr/>
          </p:nvSpPr>
          <p:spPr bwMode="auto">
            <a:xfrm>
              <a:off x="2067" y="1408"/>
              <a:ext cx="1626" cy="1"/>
            </a:xfrm>
            <a:custGeom>
              <a:avLst/>
              <a:gdLst>
                <a:gd name="T0" fmla="*/ 0 w 1626"/>
                <a:gd name="T1" fmla="*/ 0 h 1"/>
                <a:gd name="T2" fmla="*/ 1396 w 1626"/>
                <a:gd name="T3" fmla="*/ 1 h 1"/>
                <a:gd name="T4" fmla="*/ 1626 w 1626"/>
                <a:gd name="T5" fmla="*/ 0 h 1"/>
                <a:gd name="T6" fmla="*/ 0 60000 65536"/>
                <a:gd name="T7" fmla="*/ 0 60000 65536"/>
                <a:gd name="T8" fmla="*/ 0 60000 65536"/>
                <a:gd name="T9" fmla="*/ 0 w 1626"/>
                <a:gd name="T10" fmla="*/ 0 h 1"/>
                <a:gd name="T11" fmla="*/ 1626 w 1626"/>
                <a:gd name="T12" fmla="*/ 1 h 1"/>
              </a:gdLst>
              <a:ahLst/>
              <a:cxnLst>
                <a:cxn ang="T6">
                  <a:pos x="T0" y="T1"/>
                </a:cxn>
                <a:cxn ang="T7">
                  <a:pos x="T2" y="T3"/>
                </a:cxn>
                <a:cxn ang="T8">
                  <a:pos x="T4" y="T5"/>
                </a:cxn>
              </a:cxnLst>
              <a:rect l="T9" t="T10" r="T11" b="T12"/>
              <a:pathLst>
                <a:path w="1626" h="1">
                  <a:moveTo>
                    <a:pt x="0" y="0"/>
                  </a:moveTo>
                  <a:lnTo>
                    <a:pt x="1396" y="1"/>
                  </a:lnTo>
                  <a:lnTo>
                    <a:pt x="1626"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81" name="Line 18"/>
            <p:cNvSpPr>
              <a:spLocks noChangeShapeType="1"/>
            </p:cNvSpPr>
            <p:nvPr/>
          </p:nvSpPr>
          <p:spPr bwMode="auto">
            <a:xfrm>
              <a:off x="3267" y="1351"/>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82" name="Line 19"/>
            <p:cNvSpPr>
              <a:spLocks noChangeShapeType="1"/>
            </p:cNvSpPr>
            <p:nvPr/>
          </p:nvSpPr>
          <p:spPr bwMode="auto">
            <a:xfrm>
              <a:off x="2496" y="1346"/>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222" name="Group 20"/>
          <p:cNvGrpSpPr>
            <a:grpSpLocks/>
          </p:cNvGrpSpPr>
          <p:nvPr/>
        </p:nvGrpSpPr>
        <p:grpSpPr bwMode="auto">
          <a:xfrm>
            <a:off x="219075" y="1381125"/>
            <a:ext cx="2597150" cy="1374775"/>
            <a:chOff x="154" y="583"/>
            <a:chExt cx="1636" cy="866"/>
          </a:xfrm>
        </p:grpSpPr>
        <p:sp>
          <p:nvSpPr>
            <p:cNvPr id="9269" name="Freeform 21"/>
            <p:cNvSpPr>
              <a:spLocks/>
            </p:cNvSpPr>
            <p:nvPr/>
          </p:nvSpPr>
          <p:spPr bwMode="auto">
            <a:xfrm>
              <a:off x="160" y="1201"/>
              <a:ext cx="411" cy="87"/>
            </a:xfrm>
            <a:custGeom>
              <a:avLst/>
              <a:gdLst>
                <a:gd name="T0" fmla="*/ 0 w 411"/>
                <a:gd name="T1" fmla="*/ 62 h 87"/>
                <a:gd name="T2" fmla="*/ 0 w 411"/>
                <a:gd name="T3" fmla="*/ 87 h 87"/>
                <a:gd name="T4" fmla="*/ 211 w 411"/>
                <a:gd name="T5" fmla="*/ 86 h 87"/>
                <a:gd name="T6" fmla="*/ 411 w 411"/>
                <a:gd name="T7" fmla="*/ 87 h 87"/>
                <a:gd name="T8" fmla="*/ 411 w 411"/>
                <a:gd name="T9" fmla="*/ 0 h 87"/>
                <a:gd name="T10" fmla="*/ 338 w 411"/>
                <a:gd name="T11" fmla="*/ 29 h 87"/>
                <a:gd name="T12" fmla="*/ 261 w 411"/>
                <a:gd name="T13" fmla="*/ 44 h 87"/>
                <a:gd name="T14" fmla="*/ 170 w 411"/>
                <a:gd name="T15" fmla="*/ 54 h 87"/>
                <a:gd name="T16" fmla="*/ 80 w 411"/>
                <a:gd name="T17" fmla="*/ 59 h 87"/>
                <a:gd name="T18" fmla="*/ 0 w 411"/>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1"/>
                <a:gd name="T31" fmla="*/ 0 h 87"/>
                <a:gd name="T32" fmla="*/ 411 w 411"/>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1" h="87">
                  <a:moveTo>
                    <a:pt x="0" y="62"/>
                  </a:moveTo>
                  <a:lnTo>
                    <a:pt x="0" y="87"/>
                  </a:lnTo>
                  <a:lnTo>
                    <a:pt x="211" y="86"/>
                  </a:lnTo>
                  <a:lnTo>
                    <a:pt x="411" y="87"/>
                  </a:lnTo>
                  <a:lnTo>
                    <a:pt x="411" y="0"/>
                  </a:lnTo>
                  <a:lnTo>
                    <a:pt x="338" y="29"/>
                  </a:lnTo>
                  <a:lnTo>
                    <a:pt x="261" y="44"/>
                  </a:lnTo>
                  <a:lnTo>
                    <a:pt x="170" y="54"/>
                  </a:lnTo>
                  <a:lnTo>
                    <a:pt x="80" y="59"/>
                  </a:lnTo>
                  <a:lnTo>
                    <a:pt x="0" y="62"/>
                  </a:lnTo>
                  <a:close/>
                </a:path>
              </a:pathLst>
            </a:custGeom>
            <a:solidFill>
              <a:srgbClr val="FFFF00"/>
            </a:solidFill>
            <a:ln w="9525">
              <a:solidFill>
                <a:srgbClr val="FFFF00"/>
              </a:solidFill>
              <a:round/>
              <a:headEnd/>
              <a:tailEnd/>
            </a:ln>
          </p:spPr>
          <p:txBody>
            <a:bodyPr/>
            <a:lstStyle/>
            <a:p>
              <a:endParaRPr lang="en-US"/>
            </a:p>
          </p:txBody>
        </p:sp>
        <p:sp>
          <p:nvSpPr>
            <p:cNvPr id="9270" name="Text Box 22"/>
            <p:cNvSpPr txBox="1">
              <a:spLocks noChangeArrowheads="1"/>
            </p:cNvSpPr>
            <p:nvPr/>
          </p:nvSpPr>
          <p:spPr bwMode="auto">
            <a:xfrm>
              <a:off x="482" y="1257"/>
              <a:ext cx="25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400" b="1"/>
                <a:t>-z</a:t>
              </a:r>
              <a:r>
                <a:rPr lang="el-GR" altLang="en-US" sz="1400" b="1" baseline="-25000">
                  <a:cs typeface="Arial" charset="0"/>
                </a:rPr>
                <a:t>α</a:t>
              </a:r>
            </a:p>
          </p:txBody>
        </p:sp>
        <p:sp>
          <p:nvSpPr>
            <p:cNvPr id="9271" name="Line 23"/>
            <p:cNvSpPr>
              <a:spLocks noChangeShapeType="1"/>
            </p:cNvSpPr>
            <p:nvPr/>
          </p:nvSpPr>
          <p:spPr bwMode="auto">
            <a:xfrm>
              <a:off x="571" y="1242"/>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9272" name="Group 24"/>
            <p:cNvGrpSpPr>
              <a:grpSpLocks/>
            </p:cNvGrpSpPr>
            <p:nvPr/>
          </p:nvGrpSpPr>
          <p:grpSpPr bwMode="auto">
            <a:xfrm>
              <a:off x="154" y="583"/>
              <a:ext cx="1636" cy="704"/>
              <a:chOff x="156" y="906"/>
              <a:chExt cx="1636" cy="704"/>
            </a:xfrm>
          </p:grpSpPr>
          <p:sp>
            <p:nvSpPr>
              <p:cNvPr id="9273" name="Freeform 25"/>
              <p:cNvSpPr>
                <a:spLocks noChangeAspect="1"/>
              </p:cNvSpPr>
              <p:nvPr/>
            </p:nvSpPr>
            <p:spPr bwMode="auto">
              <a:xfrm>
                <a:off x="157" y="906"/>
                <a:ext cx="1635" cy="678"/>
              </a:xfrm>
              <a:custGeom>
                <a:avLst/>
                <a:gdLst>
                  <a:gd name="T0" fmla="*/ 0 w 2270"/>
                  <a:gd name="T1" fmla="*/ 1 h 1145"/>
                  <a:gd name="T2" fmla="*/ 6 w 2270"/>
                  <a:gd name="T3" fmla="*/ 1 h 1145"/>
                  <a:gd name="T4" fmla="*/ 9 w 2270"/>
                  <a:gd name="T5" fmla="*/ 1 h 1145"/>
                  <a:gd name="T6" fmla="*/ 12 w 2270"/>
                  <a:gd name="T7" fmla="*/ 0 h 1145"/>
                  <a:gd name="T8" fmla="*/ 14 w 2270"/>
                  <a:gd name="T9" fmla="*/ 1 h 1145"/>
                  <a:gd name="T10" fmla="*/ 17 w 2270"/>
                  <a:gd name="T11" fmla="*/ 1 h 1145"/>
                  <a:gd name="T12" fmla="*/ 23 w 2270"/>
                  <a:gd name="T13" fmla="*/ 1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74" name="Line 26"/>
              <p:cNvSpPr>
                <a:spLocks noChangeShapeType="1"/>
              </p:cNvSpPr>
              <p:nvPr/>
            </p:nvSpPr>
            <p:spPr bwMode="auto">
              <a:xfrm>
                <a:off x="156" y="1610"/>
                <a:ext cx="163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9223" name="Text Box 27"/>
          <p:cNvSpPr txBox="1">
            <a:spLocks noChangeArrowheads="1"/>
          </p:cNvSpPr>
          <p:nvPr/>
        </p:nvSpPr>
        <p:spPr bwMode="auto">
          <a:xfrm>
            <a:off x="3735388" y="2840038"/>
            <a:ext cx="15128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600" b="1">
                <a:latin typeface="Times New Roman" pitchFamily="18" charset="0"/>
              </a:rPr>
              <a:t>Critical Region</a:t>
            </a:r>
          </a:p>
        </p:txBody>
      </p:sp>
      <p:cxnSp>
        <p:nvCxnSpPr>
          <p:cNvPr id="9224" name="AutoShape 28"/>
          <p:cNvCxnSpPr>
            <a:cxnSpLocks noChangeShapeType="1"/>
            <a:stCxn id="9223" idx="1"/>
          </p:cNvCxnSpPr>
          <p:nvPr/>
        </p:nvCxnSpPr>
        <p:spPr bwMode="auto">
          <a:xfrm rot="10800000">
            <a:off x="563563" y="2498725"/>
            <a:ext cx="3171825" cy="509588"/>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225" name="AutoShape 29"/>
          <p:cNvCxnSpPr>
            <a:cxnSpLocks noChangeShapeType="1"/>
            <a:stCxn id="9223" idx="1"/>
          </p:cNvCxnSpPr>
          <p:nvPr/>
        </p:nvCxnSpPr>
        <p:spPr bwMode="auto">
          <a:xfrm rot="10800000">
            <a:off x="3617913" y="2497138"/>
            <a:ext cx="117475" cy="511175"/>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226" name="AutoShape 30"/>
          <p:cNvCxnSpPr>
            <a:cxnSpLocks noChangeShapeType="1"/>
            <a:stCxn id="9223" idx="3"/>
          </p:cNvCxnSpPr>
          <p:nvPr/>
        </p:nvCxnSpPr>
        <p:spPr bwMode="auto">
          <a:xfrm flipV="1">
            <a:off x="5248275" y="2478088"/>
            <a:ext cx="3181350" cy="530225"/>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227" name="AutoShape 31"/>
          <p:cNvCxnSpPr>
            <a:cxnSpLocks noChangeShapeType="1"/>
            <a:stCxn id="9223" idx="3"/>
          </p:cNvCxnSpPr>
          <p:nvPr/>
        </p:nvCxnSpPr>
        <p:spPr bwMode="auto">
          <a:xfrm flipV="1">
            <a:off x="5248275" y="2487613"/>
            <a:ext cx="209550" cy="5207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9228" name="Text Box 32"/>
          <p:cNvSpPr txBox="1">
            <a:spLocks noChangeArrowheads="1"/>
          </p:cNvSpPr>
          <p:nvPr/>
        </p:nvSpPr>
        <p:spPr bwMode="auto">
          <a:xfrm>
            <a:off x="3749675" y="623888"/>
            <a:ext cx="16033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1600" b="1">
                <a:latin typeface="Times New Roman" pitchFamily="18" charset="0"/>
              </a:rPr>
              <a:t>P-Value is the</a:t>
            </a:r>
            <a:br>
              <a:rPr lang="en-US" altLang="en-US" sz="1600" b="1">
                <a:latin typeface="Times New Roman" pitchFamily="18" charset="0"/>
              </a:rPr>
            </a:br>
            <a:r>
              <a:rPr lang="en-US" altLang="en-US" sz="1600" b="1">
                <a:latin typeface="Times New Roman" pitchFamily="18" charset="0"/>
              </a:rPr>
              <a:t>area highlighted</a:t>
            </a:r>
          </a:p>
        </p:txBody>
      </p:sp>
      <p:cxnSp>
        <p:nvCxnSpPr>
          <p:cNvPr id="9229" name="AutoShape 33"/>
          <p:cNvCxnSpPr>
            <a:cxnSpLocks noChangeShapeType="1"/>
            <a:stCxn id="9228" idx="1"/>
          </p:cNvCxnSpPr>
          <p:nvPr/>
        </p:nvCxnSpPr>
        <p:spPr bwMode="auto">
          <a:xfrm rot="10800000" flipV="1">
            <a:off x="839788" y="914400"/>
            <a:ext cx="2909887" cy="1452563"/>
          </a:xfrm>
          <a:prstGeom prst="bentConnector3">
            <a:avLst>
              <a:gd name="adj1" fmla="val 100218"/>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230" name="AutoShape 34"/>
          <p:cNvCxnSpPr>
            <a:cxnSpLocks noChangeShapeType="1"/>
            <a:stCxn id="9228" idx="2"/>
          </p:cNvCxnSpPr>
          <p:nvPr/>
        </p:nvCxnSpPr>
        <p:spPr bwMode="auto">
          <a:xfrm rot="5400000">
            <a:off x="3626644" y="1442244"/>
            <a:ext cx="1162050" cy="687388"/>
          </a:xfrm>
          <a:prstGeom prst="bentConnector4">
            <a:avLst>
              <a:gd name="adj1" fmla="val 7514"/>
              <a:gd name="adj2" fmla="val 100227"/>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231" name="AutoShape 35"/>
          <p:cNvCxnSpPr>
            <a:cxnSpLocks noChangeShapeType="1"/>
            <a:stCxn id="9228" idx="3"/>
          </p:cNvCxnSpPr>
          <p:nvPr/>
        </p:nvCxnSpPr>
        <p:spPr bwMode="auto">
          <a:xfrm>
            <a:off x="5353050" y="914400"/>
            <a:ext cx="2817813" cy="1452563"/>
          </a:xfrm>
          <a:prstGeom prst="bentConnector3">
            <a:avLst>
              <a:gd name="adj1" fmla="val 100056"/>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232" name="AutoShape 36"/>
          <p:cNvCxnSpPr>
            <a:cxnSpLocks noChangeShapeType="1"/>
            <a:stCxn id="9228" idx="2"/>
          </p:cNvCxnSpPr>
          <p:nvPr/>
        </p:nvCxnSpPr>
        <p:spPr bwMode="auto">
          <a:xfrm rot="16200000" flipH="1">
            <a:off x="4299744" y="1456532"/>
            <a:ext cx="1162050" cy="658812"/>
          </a:xfrm>
          <a:prstGeom prst="bentConnector4">
            <a:avLst>
              <a:gd name="adj1" fmla="val 7514"/>
              <a:gd name="adj2" fmla="val 100481"/>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9233" name="Text Box 37"/>
          <p:cNvSpPr txBox="1">
            <a:spLocks noChangeArrowheads="1"/>
          </p:cNvSpPr>
          <p:nvPr/>
        </p:nvSpPr>
        <p:spPr bwMode="auto">
          <a:xfrm>
            <a:off x="5181600" y="1830388"/>
            <a:ext cx="4032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200" b="1"/>
              <a:t>|z</a:t>
            </a:r>
            <a:r>
              <a:rPr lang="en-US" altLang="en-US" sz="1200" b="1" baseline="-25000"/>
              <a:t>0</a:t>
            </a:r>
            <a:r>
              <a:rPr lang="en-US" altLang="en-US" sz="1200" b="1"/>
              <a:t>|</a:t>
            </a:r>
            <a:endParaRPr lang="en-US" altLang="en-US" sz="1200" b="1" baseline="-25000"/>
          </a:p>
        </p:txBody>
      </p:sp>
      <p:sp>
        <p:nvSpPr>
          <p:cNvPr id="9234" name="Text Box 38"/>
          <p:cNvSpPr txBox="1">
            <a:spLocks noChangeArrowheads="1"/>
          </p:cNvSpPr>
          <p:nvPr/>
        </p:nvSpPr>
        <p:spPr bwMode="auto">
          <a:xfrm>
            <a:off x="3375025" y="1830388"/>
            <a:ext cx="4540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200" b="1"/>
              <a:t>-|z</a:t>
            </a:r>
            <a:r>
              <a:rPr lang="en-US" altLang="en-US" sz="1200" b="1" baseline="-25000"/>
              <a:t>0</a:t>
            </a:r>
            <a:r>
              <a:rPr lang="en-US" altLang="en-US" sz="1200" b="1"/>
              <a:t>|</a:t>
            </a:r>
            <a:endParaRPr lang="en-US" altLang="en-US" sz="1200" b="1" baseline="-25000"/>
          </a:p>
        </p:txBody>
      </p:sp>
      <p:sp>
        <p:nvSpPr>
          <p:cNvPr id="9235" name="Text Box 39"/>
          <p:cNvSpPr txBox="1">
            <a:spLocks noChangeArrowheads="1"/>
          </p:cNvSpPr>
          <p:nvPr/>
        </p:nvSpPr>
        <p:spPr bwMode="auto">
          <a:xfrm>
            <a:off x="388938" y="1831975"/>
            <a:ext cx="317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200" b="1"/>
              <a:t>z</a:t>
            </a:r>
            <a:r>
              <a:rPr lang="en-US" altLang="en-US" sz="1200" b="1" baseline="-25000"/>
              <a:t>0</a:t>
            </a:r>
          </a:p>
        </p:txBody>
      </p:sp>
      <p:sp>
        <p:nvSpPr>
          <p:cNvPr id="9236" name="Text Box 40"/>
          <p:cNvSpPr txBox="1">
            <a:spLocks noChangeArrowheads="1"/>
          </p:cNvSpPr>
          <p:nvPr/>
        </p:nvSpPr>
        <p:spPr bwMode="auto">
          <a:xfrm>
            <a:off x="8220075" y="1831975"/>
            <a:ext cx="317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200" b="1"/>
              <a:t>z</a:t>
            </a:r>
            <a:r>
              <a:rPr lang="en-US" altLang="en-US" sz="1200" b="1" baseline="-25000"/>
              <a:t>0</a:t>
            </a:r>
          </a:p>
        </p:txBody>
      </p:sp>
      <p:graphicFrame>
        <p:nvGraphicFramePr>
          <p:cNvPr id="16425" name="Group 41"/>
          <p:cNvGraphicFramePr>
            <a:graphicFrameLocks noGrp="1"/>
          </p:cNvGraphicFramePr>
          <p:nvPr/>
        </p:nvGraphicFramePr>
        <p:xfrm>
          <a:off x="1517650" y="4564063"/>
          <a:ext cx="6108700" cy="2111498"/>
        </p:xfrm>
        <a:graphic>
          <a:graphicData uri="http://schemas.openxmlformats.org/drawingml/2006/table">
            <a:tbl>
              <a:tblPr/>
              <a:tblGrid>
                <a:gridCol w="2044700"/>
                <a:gridCol w="2032000"/>
                <a:gridCol w="2032000"/>
              </a:tblGrid>
              <a:tr h="365705">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Arial" pitchFamily="34" charset="0"/>
                        </a:rPr>
                        <a:t>Reject null hypothesis, if</a:t>
                      </a:r>
                    </a:p>
                  </a:txBody>
                  <a:tcPr marT="45713" marB="4571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705">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Arial" pitchFamily="34" charset="0"/>
                        </a:rPr>
                        <a:t>P-value &lt; </a:t>
                      </a:r>
                      <a:r>
                        <a:rPr kumimoji="0" lang="el-GR" sz="1800" b="1" i="0" u="none" strike="noStrike" cap="none" normalizeH="0" baseline="0" smtClean="0">
                          <a:ln>
                            <a:noFill/>
                          </a:ln>
                          <a:solidFill>
                            <a:schemeClr val="tx1"/>
                          </a:solidFill>
                          <a:effectLst/>
                          <a:latin typeface="Times New Roman" pitchFamily="18" charset="0"/>
                          <a:cs typeface="Arial" pitchFamily="34" charset="0"/>
                        </a:rPr>
                        <a:t>α</a:t>
                      </a:r>
                    </a:p>
                  </a:txBody>
                  <a:tcPr marT="45713" marB="4571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70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Left-Tailed</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Two-Tailed</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Right-Tailed</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42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z</a:t>
                      </a:r>
                      <a:r>
                        <a:rPr kumimoji="0" lang="en-US" sz="1800" b="1" i="0" u="none" strike="noStrike" cap="none" normalizeH="0" baseline="-25000" smtClean="0">
                          <a:ln>
                            <a:noFill/>
                          </a:ln>
                          <a:solidFill>
                            <a:schemeClr val="tx1"/>
                          </a:solidFill>
                          <a:effectLst/>
                          <a:latin typeface="Times New Roman" pitchFamily="18" charset="0"/>
                        </a:rPr>
                        <a:t>0</a:t>
                      </a:r>
                      <a:r>
                        <a:rPr kumimoji="0" lang="en-US" sz="1800" b="1" i="0" u="none" strike="noStrike" cap="none" normalizeH="0" baseline="0" smtClean="0">
                          <a:ln>
                            <a:noFill/>
                          </a:ln>
                          <a:solidFill>
                            <a:schemeClr val="tx1"/>
                          </a:solidFill>
                          <a:effectLst/>
                          <a:latin typeface="Times New Roman" pitchFamily="18" charset="0"/>
                        </a:rPr>
                        <a:t> &lt; - z</a:t>
                      </a:r>
                      <a:r>
                        <a:rPr kumimoji="0" lang="el-GR" sz="1800" b="1" i="0" u="none" strike="noStrike" cap="none" normalizeH="0" baseline="-25000" smtClean="0">
                          <a:ln>
                            <a:noFill/>
                          </a:ln>
                          <a:solidFill>
                            <a:schemeClr val="tx1"/>
                          </a:solidFill>
                          <a:effectLst/>
                          <a:latin typeface="Times New Roman" pitchFamily="18" charset="0"/>
                          <a:cs typeface="Arial" pitchFamily="34" charset="0"/>
                        </a:rPr>
                        <a:t>α</a:t>
                      </a:r>
                    </a:p>
                  </a:txBody>
                  <a:tcPr marT="45713" marB="4571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z</a:t>
                      </a:r>
                      <a:r>
                        <a:rPr kumimoji="0" lang="en-US" sz="1800" b="1" i="0" u="none" strike="noStrike" cap="none" normalizeH="0" baseline="-25000" smtClean="0">
                          <a:ln>
                            <a:noFill/>
                          </a:ln>
                          <a:solidFill>
                            <a:schemeClr val="tx1"/>
                          </a:solidFill>
                          <a:effectLst/>
                          <a:latin typeface="Times New Roman" pitchFamily="18" charset="0"/>
                        </a:rPr>
                        <a:t>0</a:t>
                      </a:r>
                      <a:r>
                        <a:rPr kumimoji="0" lang="en-US" sz="1800" b="1" i="0" u="none" strike="noStrike" cap="none" normalizeH="0" baseline="0" smtClean="0">
                          <a:ln>
                            <a:noFill/>
                          </a:ln>
                          <a:solidFill>
                            <a:schemeClr val="tx1"/>
                          </a:solidFill>
                          <a:effectLst/>
                          <a:latin typeface="Times New Roman" pitchFamily="18" charset="0"/>
                        </a:rPr>
                        <a:t> &lt; - z</a:t>
                      </a:r>
                      <a:r>
                        <a:rPr kumimoji="0" lang="el-GR" sz="1800" b="1" i="0" u="none" strike="noStrike" cap="none" normalizeH="0" baseline="-25000" smtClean="0">
                          <a:ln>
                            <a:noFill/>
                          </a:ln>
                          <a:solidFill>
                            <a:schemeClr val="tx1"/>
                          </a:solidFill>
                          <a:effectLst/>
                          <a:latin typeface="Times New Roman" pitchFamily="18" charset="0"/>
                          <a:cs typeface="Arial" pitchFamily="34" charset="0"/>
                        </a:rPr>
                        <a:t>α</a:t>
                      </a:r>
                      <a:r>
                        <a:rPr kumimoji="0" lang="en-US" sz="1800" b="1" i="0" u="none" strike="noStrike" cap="none" normalizeH="0" baseline="-25000" smtClean="0">
                          <a:ln>
                            <a:noFill/>
                          </a:ln>
                          <a:solidFill>
                            <a:schemeClr val="tx1"/>
                          </a:solidFill>
                          <a:effectLst/>
                          <a:latin typeface="Times New Roman" pitchFamily="18" charset="0"/>
                          <a:cs typeface="Arial" pitchFamily="34" charset="0"/>
                        </a:rPr>
                        <a:t>/2</a:t>
                      </a:r>
                      <a:br>
                        <a:rPr kumimoji="0" lang="en-US" sz="1800" b="1" i="0" u="none" strike="noStrike" cap="none" normalizeH="0" baseline="-25000" smtClean="0">
                          <a:ln>
                            <a:noFill/>
                          </a:ln>
                          <a:solidFill>
                            <a:schemeClr val="tx1"/>
                          </a:solidFill>
                          <a:effectLst/>
                          <a:latin typeface="Times New Roman" pitchFamily="18" charset="0"/>
                          <a:cs typeface="Arial" pitchFamily="34" charset="0"/>
                        </a:rPr>
                      </a:br>
                      <a:r>
                        <a:rPr kumimoji="0" lang="en-US" sz="1800" b="1" i="0" u="none" strike="noStrike" cap="none" normalizeH="0" baseline="0" smtClean="0">
                          <a:ln>
                            <a:noFill/>
                          </a:ln>
                          <a:solidFill>
                            <a:schemeClr val="tx1"/>
                          </a:solidFill>
                          <a:effectLst/>
                          <a:latin typeface="Times New Roman" pitchFamily="18" charset="0"/>
                        </a:rPr>
                        <a:t>or</a:t>
                      </a:r>
                      <a:br>
                        <a:rPr kumimoji="0" lang="en-US" sz="1800" b="1" i="0" u="none" strike="noStrike" cap="none" normalizeH="0" baseline="0" smtClean="0">
                          <a:ln>
                            <a:noFill/>
                          </a:ln>
                          <a:solidFill>
                            <a:schemeClr val="tx1"/>
                          </a:solidFill>
                          <a:effectLst/>
                          <a:latin typeface="Times New Roman" pitchFamily="18" charset="0"/>
                        </a:rPr>
                      </a:br>
                      <a:r>
                        <a:rPr kumimoji="0" lang="en-US" sz="1800" b="1" i="0" u="none" strike="noStrike" cap="none" normalizeH="0" baseline="0" smtClean="0">
                          <a:ln>
                            <a:noFill/>
                          </a:ln>
                          <a:solidFill>
                            <a:schemeClr val="tx1"/>
                          </a:solidFill>
                          <a:effectLst/>
                          <a:latin typeface="Times New Roman" pitchFamily="18" charset="0"/>
                        </a:rPr>
                        <a:t>z</a:t>
                      </a:r>
                      <a:r>
                        <a:rPr kumimoji="0" lang="en-US" sz="1800" b="1" i="0" u="none" strike="noStrike" cap="none" normalizeH="0" baseline="-25000" smtClean="0">
                          <a:ln>
                            <a:noFill/>
                          </a:ln>
                          <a:solidFill>
                            <a:schemeClr val="tx1"/>
                          </a:solidFill>
                          <a:effectLst/>
                          <a:latin typeface="Times New Roman" pitchFamily="18" charset="0"/>
                        </a:rPr>
                        <a:t>0</a:t>
                      </a:r>
                      <a:r>
                        <a:rPr kumimoji="0" lang="en-US" sz="1800" b="1" i="0" u="none" strike="noStrike" cap="none" normalizeH="0" baseline="0" smtClean="0">
                          <a:ln>
                            <a:noFill/>
                          </a:ln>
                          <a:solidFill>
                            <a:schemeClr val="tx1"/>
                          </a:solidFill>
                          <a:effectLst/>
                          <a:latin typeface="Times New Roman" pitchFamily="18" charset="0"/>
                        </a:rPr>
                        <a:t> &gt;  z</a:t>
                      </a:r>
                      <a:r>
                        <a:rPr kumimoji="0" lang="el-GR" sz="1800" b="1" i="0" u="none" strike="noStrike" cap="none" normalizeH="0" baseline="-25000" smtClean="0">
                          <a:ln>
                            <a:noFill/>
                          </a:ln>
                          <a:solidFill>
                            <a:schemeClr val="tx1"/>
                          </a:solidFill>
                          <a:effectLst/>
                          <a:latin typeface="Times New Roman" pitchFamily="18" charset="0"/>
                          <a:cs typeface="Arial" pitchFamily="34" charset="0"/>
                        </a:rPr>
                        <a:t>α</a:t>
                      </a:r>
                      <a:r>
                        <a:rPr kumimoji="0" lang="en-US" sz="1800" b="1" i="0" u="none" strike="noStrike" cap="none" normalizeH="0" baseline="-25000" smtClean="0">
                          <a:ln>
                            <a:noFill/>
                          </a:ln>
                          <a:solidFill>
                            <a:schemeClr val="tx1"/>
                          </a:solidFill>
                          <a:effectLst/>
                          <a:latin typeface="Times New Roman" pitchFamily="18" charset="0"/>
                          <a:cs typeface="Arial" pitchFamily="34" charset="0"/>
                        </a:rPr>
                        <a:t>/2</a:t>
                      </a:r>
                    </a:p>
                  </a:txBody>
                  <a:tcPr marT="45713" marB="4571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z</a:t>
                      </a:r>
                      <a:r>
                        <a:rPr kumimoji="0" lang="en-US" sz="1800" b="1" i="0" u="none" strike="noStrike" cap="none" normalizeH="0" baseline="-25000" smtClean="0">
                          <a:ln>
                            <a:noFill/>
                          </a:ln>
                          <a:solidFill>
                            <a:schemeClr val="tx1"/>
                          </a:solidFill>
                          <a:effectLst/>
                          <a:latin typeface="Times New Roman" pitchFamily="18" charset="0"/>
                        </a:rPr>
                        <a:t>0</a:t>
                      </a:r>
                      <a:r>
                        <a:rPr kumimoji="0" lang="en-US" sz="1800" b="1" i="0" u="none" strike="noStrike" cap="none" normalizeH="0" baseline="0" smtClean="0">
                          <a:ln>
                            <a:noFill/>
                          </a:ln>
                          <a:solidFill>
                            <a:schemeClr val="tx1"/>
                          </a:solidFill>
                          <a:effectLst/>
                          <a:latin typeface="Times New Roman" pitchFamily="18" charset="0"/>
                        </a:rPr>
                        <a:t> &gt;  z</a:t>
                      </a:r>
                      <a:r>
                        <a:rPr kumimoji="0" lang="el-GR" sz="1800" b="1" i="0" u="none" strike="noStrike" cap="none" normalizeH="0" baseline="-25000" smtClean="0">
                          <a:ln>
                            <a:noFill/>
                          </a:ln>
                          <a:solidFill>
                            <a:schemeClr val="tx1"/>
                          </a:solidFill>
                          <a:effectLst/>
                          <a:latin typeface="Times New Roman" pitchFamily="18" charset="0"/>
                          <a:cs typeface="Arial" pitchFamily="34" charset="0"/>
                        </a:rPr>
                        <a:t>α</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55" name="Text Box 59"/>
          <p:cNvSpPr txBox="1">
            <a:spLocks noChangeArrowheads="1"/>
          </p:cNvSpPr>
          <p:nvPr/>
        </p:nvSpPr>
        <p:spPr bwMode="auto">
          <a:xfrm>
            <a:off x="3162300" y="1095375"/>
            <a:ext cx="28860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b="1"/>
              <a:t>Remember to add the areas in the two-tailed!</a:t>
            </a:r>
          </a:p>
        </p:txBody>
      </p:sp>
      <p:grpSp>
        <p:nvGrpSpPr>
          <p:cNvPr id="9256" name="Group 60"/>
          <p:cNvGrpSpPr>
            <a:grpSpLocks/>
          </p:cNvGrpSpPr>
          <p:nvPr/>
        </p:nvGrpSpPr>
        <p:grpSpPr bwMode="auto">
          <a:xfrm>
            <a:off x="6946900" y="3267075"/>
            <a:ext cx="1511300" cy="1019175"/>
            <a:chOff x="162" y="2031"/>
            <a:chExt cx="952" cy="642"/>
          </a:xfrm>
        </p:grpSpPr>
        <p:sp>
          <p:nvSpPr>
            <p:cNvPr id="8243" name="Text Box 61"/>
            <p:cNvSpPr txBox="1">
              <a:spLocks noChangeArrowheads="1"/>
            </p:cNvSpPr>
            <p:nvPr/>
          </p:nvSpPr>
          <p:spPr bwMode="auto">
            <a:xfrm>
              <a:off x="162" y="2031"/>
              <a:ext cx="952" cy="642"/>
            </a:xfrm>
            <a:prstGeom prst="rect">
              <a:avLst/>
            </a:prstGeom>
            <a:noFill/>
            <a:ln w="9525">
              <a:noFill/>
              <a:miter lim="800000"/>
              <a:headEnd/>
              <a:tailEnd/>
            </a:ln>
          </p:spPr>
          <p:txBody>
            <a:bodyPr wrap="none">
              <a:spAutoFit/>
            </a:bodyPr>
            <a:lstStyle/>
            <a:p>
              <a:pPr eaLnBrk="1" hangingPunct="1">
                <a:lnSpc>
                  <a:spcPct val="70000"/>
                </a:lnSpc>
                <a:defRPr/>
              </a:pPr>
              <a:r>
                <a:rPr lang="en-US" b="1" dirty="0">
                  <a:solidFill>
                    <a:schemeClr val="accent2">
                      <a:lumMod val="40000"/>
                      <a:lumOff val="60000"/>
                    </a:schemeClr>
                  </a:solidFill>
                </a:rPr>
                <a:t>    where</a:t>
              </a:r>
            </a:p>
            <a:p>
              <a:pPr eaLnBrk="1" hangingPunct="1">
                <a:lnSpc>
                  <a:spcPct val="70000"/>
                </a:lnSpc>
                <a:defRPr/>
              </a:pPr>
              <a:r>
                <a:rPr lang="en-US" sz="1100" b="1" dirty="0">
                  <a:solidFill>
                    <a:schemeClr val="accent2">
                      <a:lumMod val="40000"/>
                      <a:lumOff val="60000"/>
                    </a:schemeClr>
                  </a:solidFill>
                </a:rPr>
                <a:t/>
              </a:r>
              <a:br>
                <a:rPr lang="en-US" sz="1100" b="1" dirty="0">
                  <a:solidFill>
                    <a:schemeClr val="accent2">
                      <a:lumMod val="40000"/>
                      <a:lumOff val="60000"/>
                    </a:schemeClr>
                  </a:solidFill>
                </a:rPr>
              </a:br>
              <a:r>
                <a:rPr lang="en-US" b="1" dirty="0">
                  <a:solidFill>
                    <a:schemeClr val="accent2">
                      <a:lumMod val="40000"/>
                      <a:lumOff val="60000"/>
                    </a:schemeClr>
                  </a:solidFill>
                </a:rPr>
                <a:t>        x</a:t>
              </a:r>
              <a:r>
                <a:rPr lang="en-US" b="1" baseline="-25000" dirty="0">
                  <a:solidFill>
                    <a:schemeClr val="accent2">
                      <a:lumMod val="40000"/>
                      <a:lumOff val="60000"/>
                    </a:schemeClr>
                  </a:solidFill>
                </a:rPr>
                <a:t>1</a:t>
              </a:r>
              <a:r>
                <a:rPr lang="en-US" b="1" dirty="0">
                  <a:solidFill>
                    <a:schemeClr val="accent2">
                      <a:lumMod val="40000"/>
                      <a:lumOff val="60000"/>
                    </a:schemeClr>
                  </a:solidFill>
                </a:rPr>
                <a:t> + x</a:t>
              </a:r>
              <a:r>
                <a:rPr lang="en-US" b="1" baseline="-25000" dirty="0">
                  <a:solidFill>
                    <a:schemeClr val="accent2">
                      <a:lumMod val="40000"/>
                      <a:lumOff val="60000"/>
                    </a:schemeClr>
                  </a:solidFill>
                </a:rPr>
                <a:t>2</a:t>
              </a:r>
            </a:p>
            <a:p>
              <a:pPr eaLnBrk="1" hangingPunct="1">
                <a:lnSpc>
                  <a:spcPct val="70000"/>
                </a:lnSpc>
                <a:defRPr/>
              </a:pPr>
              <a:r>
                <a:rPr lang="en-US" b="1" dirty="0">
                  <a:solidFill>
                    <a:schemeClr val="accent2">
                      <a:lumMod val="40000"/>
                      <a:lumOff val="60000"/>
                    </a:schemeClr>
                  </a:solidFill>
                </a:rPr>
                <a:t>p = ------------</a:t>
              </a:r>
            </a:p>
            <a:p>
              <a:pPr eaLnBrk="1" hangingPunct="1">
                <a:lnSpc>
                  <a:spcPct val="70000"/>
                </a:lnSpc>
                <a:defRPr/>
              </a:pPr>
              <a:r>
                <a:rPr lang="en-US" b="1" dirty="0">
                  <a:solidFill>
                    <a:schemeClr val="accent2">
                      <a:lumMod val="40000"/>
                      <a:lumOff val="60000"/>
                    </a:schemeClr>
                  </a:solidFill>
                </a:rPr>
                <a:t>        n</a:t>
              </a:r>
              <a:r>
                <a:rPr lang="en-US" b="1" baseline="-25000" dirty="0">
                  <a:solidFill>
                    <a:schemeClr val="accent2">
                      <a:lumMod val="40000"/>
                      <a:lumOff val="60000"/>
                    </a:schemeClr>
                  </a:solidFill>
                </a:rPr>
                <a:t>1</a:t>
              </a:r>
              <a:r>
                <a:rPr lang="en-US" b="1" dirty="0">
                  <a:solidFill>
                    <a:schemeClr val="accent2">
                      <a:lumMod val="40000"/>
                      <a:lumOff val="60000"/>
                    </a:schemeClr>
                  </a:solidFill>
                </a:rPr>
                <a:t> + n</a:t>
              </a:r>
              <a:r>
                <a:rPr lang="en-US" b="1" baseline="-25000" dirty="0">
                  <a:solidFill>
                    <a:schemeClr val="accent2">
                      <a:lumMod val="40000"/>
                      <a:lumOff val="60000"/>
                    </a:schemeClr>
                  </a:solidFill>
                </a:rPr>
                <a:t>2</a:t>
              </a:r>
            </a:p>
          </p:txBody>
        </p:sp>
        <p:sp>
          <p:nvSpPr>
            <p:cNvPr id="9268" name="Freeform 62"/>
            <p:cNvSpPr>
              <a:spLocks/>
            </p:cNvSpPr>
            <p:nvPr/>
          </p:nvSpPr>
          <p:spPr bwMode="auto">
            <a:xfrm>
              <a:off x="244" y="2339"/>
              <a:ext cx="40" cy="34"/>
            </a:xfrm>
            <a:custGeom>
              <a:avLst/>
              <a:gdLst>
                <a:gd name="T0" fmla="*/ 0 w 40"/>
                <a:gd name="T1" fmla="*/ 34 h 34"/>
                <a:gd name="T2" fmla="*/ 22 w 40"/>
                <a:gd name="T3" fmla="*/ 0 h 34"/>
                <a:gd name="T4" fmla="*/ 40 w 40"/>
                <a:gd name="T5" fmla="*/ 34 h 34"/>
                <a:gd name="T6" fmla="*/ 0 60000 65536"/>
                <a:gd name="T7" fmla="*/ 0 60000 65536"/>
                <a:gd name="T8" fmla="*/ 0 60000 65536"/>
                <a:gd name="T9" fmla="*/ 0 w 40"/>
                <a:gd name="T10" fmla="*/ 0 h 34"/>
                <a:gd name="T11" fmla="*/ 40 w 40"/>
                <a:gd name="T12" fmla="*/ 34 h 34"/>
              </a:gdLst>
              <a:ahLst/>
              <a:cxnLst>
                <a:cxn ang="T6">
                  <a:pos x="T0" y="T1"/>
                </a:cxn>
                <a:cxn ang="T7">
                  <a:pos x="T2" y="T3"/>
                </a:cxn>
                <a:cxn ang="T8">
                  <a:pos x="T4" y="T5"/>
                </a:cxn>
              </a:cxnLst>
              <a:rect l="T9" t="T10" r="T11" b="T12"/>
              <a:pathLst>
                <a:path w="40" h="34">
                  <a:moveTo>
                    <a:pt x="0" y="34"/>
                  </a:moveTo>
                  <a:lnTo>
                    <a:pt x="22" y="0"/>
                  </a:lnTo>
                  <a:lnTo>
                    <a:pt x="40" y="3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9257" name="Group 63"/>
          <p:cNvGrpSpPr>
            <a:grpSpLocks/>
          </p:cNvGrpSpPr>
          <p:nvPr/>
        </p:nvGrpSpPr>
        <p:grpSpPr bwMode="auto">
          <a:xfrm>
            <a:off x="3074988" y="3249613"/>
            <a:ext cx="3157537" cy="1225550"/>
            <a:chOff x="3078" y="1996"/>
            <a:chExt cx="1989" cy="772"/>
          </a:xfrm>
        </p:grpSpPr>
        <p:sp>
          <p:nvSpPr>
            <p:cNvPr id="9258" name="Text Box 64"/>
            <p:cNvSpPr txBox="1">
              <a:spLocks noChangeArrowheads="1"/>
            </p:cNvSpPr>
            <p:nvPr/>
          </p:nvSpPr>
          <p:spPr bwMode="auto">
            <a:xfrm>
              <a:off x="3078" y="1996"/>
              <a:ext cx="1989"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b="1">
                  <a:solidFill>
                    <a:srgbClr val="FFFF00"/>
                  </a:solidFill>
                </a:rPr>
                <a:t>                   p</a:t>
              </a:r>
              <a:r>
                <a:rPr lang="en-US" altLang="en-US" b="1" baseline="-25000">
                  <a:solidFill>
                    <a:srgbClr val="FFFF00"/>
                  </a:solidFill>
                </a:rPr>
                <a:t>1</a:t>
              </a:r>
              <a:r>
                <a:rPr lang="en-US" altLang="en-US" b="1">
                  <a:solidFill>
                    <a:srgbClr val="FFFF00"/>
                  </a:solidFill>
                </a:rPr>
                <a:t> – p</a:t>
              </a:r>
              <a:r>
                <a:rPr lang="en-US" altLang="en-US" b="1" baseline="-25000">
                  <a:solidFill>
                    <a:srgbClr val="FFFF00"/>
                  </a:solidFill>
                </a:rPr>
                <a:t>2</a:t>
              </a:r>
            </a:p>
            <a:p>
              <a:pPr eaLnBrk="1" hangingPunct="1"/>
              <a:r>
                <a:rPr lang="en-US" altLang="en-US" b="1">
                  <a:solidFill>
                    <a:srgbClr val="FFFF00"/>
                  </a:solidFill>
                </a:rPr>
                <a:t>z</a:t>
              </a:r>
              <a:r>
                <a:rPr lang="en-US" altLang="en-US" b="1" baseline="-25000">
                  <a:solidFill>
                    <a:srgbClr val="FFFF00"/>
                  </a:solidFill>
                </a:rPr>
                <a:t>0</a:t>
              </a:r>
              <a:r>
                <a:rPr lang="en-US" altLang="en-US" b="1">
                  <a:solidFill>
                    <a:srgbClr val="FFFF00"/>
                  </a:solidFill>
                </a:rPr>
                <a:t> = ---------------------------------</a:t>
              </a:r>
            </a:p>
            <a:p>
              <a:pPr eaLnBrk="1" hangingPunct="1"/>
              <a:r>
                <a:rPr lang="en-US" altLang="en-US" b="1">
                  <a:solidFill>
                    <a:srgbClr val="FFFF00"/>
                  </a:solidFill>
                </a:rPr>
                <a:t>          p</a:t>
              </a:r>
              <a:r>
                <a:rPr lang="en-US" altLang="en-US" b="1" baseline="-25000">
                  <a:solidFill>
                    <a:srgbClr val="FFFF00"/>
                  </a:solidFill>
                </a:rPr>
                <a:t> </a:t>
              </a:r>
              <a:r>
                <a:rPr lang="en-US" altLang="en-US" b="1">
                  <a:solidFill>
                    <a:srgbClr val="FFFF00"/>
                  </a:solidFill>
                </a:rPr>
                <a:t>(1-</a:t>
              </a:r>
              <a:r>
                <a:rPr lang="en-US" altLang="en-US" b="1" baseline="-25000">
                  <a:solidFill>
                    <a:srgbClr val="FFFF00"/>
                  </a:solidFill>
                </a:rPr>
                <a:t> </a:t>
              </a:r>
              <a:r>
                <a:rPr lang="en-US" altLang="en-US" b="1">
                  <a:solidFill>
                    <a:srgbClr val="FFFF00"/>
                  </a:solidFill>
                </a:rPr>
                <a:t>p)</a:t>
              </a:r>
            </a:p>
          </p:txBody>
        </p:sp>
        <p:sp>
          <p:nvSpPr>
            <p:cNvPr id="9259" name="Freeform 65"/>
            <p:cNvSpPr>
              <a:spLocks/>
            </p:cNvSpPr>
            <p:nvPr/>
          </p:nvSpPr>
          <p:spPr bwMode="auto">
            <a:xfrm>
              <a:off x="3435" y="2362"/>
              <a:ext cx="580" cy="207"/>
            </a:xfrm>
            <a:custGeom>
              <a:avLst/>
              <a:gdLst>
                <a:gd name="T0" fmla="*/ 0 w 507"/>
                <a:gd name="T1" fmla="*/ 221 h 198"/>
                <a:gd name="T2" fmla="*/ 216 w 507"/>
                <a:gd name="T3" fmla="*/ 368 h 198"/>
                <a:gd name="T4" fmla="*/ 394 w 507"/>
                <a:gd name="T5" fmla="*/ 0 h 198"/>
                <a:gd name="T6" fmla="*/ 3335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60" name="Freeform 66"/>
            <p:cNvSpPr>
              <a:spLocks/>
            </p:cNvSpPr>
            <p:nvPr/>
          </p:nvSpPr>
          <p:spPr bwMode="auto">
            <a:xfrm>
              <a:off x="3924" y="2038"/>
              <a:ext cx="27" cy="29"/>
            </a:xfrm>
            <a:custGeom>
              <a:avLst/>
              <a:gdLst>
                <a:gd name="T0" fmla="*/ 0 w 27"/>
                <a:gd name="T1" fmla="*/ 29 h 29"/>
                <a:gd name="T2" fmla="*/ 14 w 27"/>
                <a:gd name="T3" fmla="*/ 0 h 29"/>
                <a:gd name="T4" fmla="*/ 27 w 27"/>
                <a:gd name="T5" fmla="*/ 29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61" name="Freeform 67"/>
            <p:cNvSpPr>
              <a:spLocks/>
            </p:cNvSpPr>
            <p:nvPr/>
          </p:nvSpPr>
          <p:spPr bwMode="auto">
            <a:xfrm>
              <a:off x="4223" y="2038"/>
              <a:ext cx="27" cy="29"/>
            </a:xfrm>
            <a:custGeom>
              <a:avLst/>
              <a:gdLst>
                <a:gd name="T0" fmla="*/ 0 w 27"/>
                <a:gd name="T1" fmla="*/ 29 h 29"/>
                <a:gd name="T2" fmla="*/ 14 w 27"/>
                <a:gd name="T3" fmla="*/ 0 h 29"/>
                <a:gd name="T4" fmla="*/ 27 w 27"/>
                <a:gd name="T5" fmla="*/ 29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9262" name="Group 68"/>
            <p:cNvGrpSpPr>
              <a:grpSpLocks/>
            </p:cNvGrpSpPr>
            <p:nvPr/>
          </p:nvGrpSpPr>
          <p:grpSpPr bwMode="auto">
            <a:xfrm>
              <a:off x="4120" y="2338"/>
              <a:ext cx="725" cy="430"/>
              <a:chOff x="4932" y="3143"/>
              <a:chExt cx="725" cy="430"/>
            </a:xfrm>
          </p:grpSpPr>
          <p:sp>
            <p:nvSpPr>
              <p:cNvPr id="9265" name="Freeform 69"/>
              <p:cNvSpPr>
                <a:spLocks/>
              </p:cNvSpPr>
              <p:nvPr/>
            </p:nvSpPr>
            <p:spPr bwMode="auto">
              <a:xfrm>
                <a:off x="4932" y="3143"/>
                <a:ext cx="686" cy="430"/>
              </a:xfrm>
              <a:custGeom>
                <a:avLst/>
                <a:gdLst>
                  <a:gd name="T0" fmla="*/ 0 w 507"/>
                  <a:gd name="T1" fmla="*/ 6163646 h 198"/>
                  <a:gd name="T2" fmla="*/ 2316 w 507"/>
                  <a:gd name="T3" fmla="*/ 10277027 h 198"/>
                  <a:gd name="T4" fmla="*/ 4139 w 507"/>
                  <a:gd name="T5" fmla="*/ 0 h 198"/>
                  <a:gd name="T6" fmla="*/ 34948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66" name="Text Box 70"/>
              <p:cNvSpPr txBox="1">
                <a:spLocks noChangeArrowheads="1"/>
              </p:cNvSpPr>
              <p:nvPr/>
            </p:nvSpPr>
            <p:spPr bwMode="auto">
              <a:xfrm>
                <a:off x="4973" y="3154"/>
                <a:ext cx="684"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65000"/>
                  </a:lnSpc>
                </a:pPr>
                <a:r>
                  <a:rPr lang="en-US" altLang="en-US" b="1">
                    <a:solidFill>
                      <a:srgbClr val="FFFF00"/>
                    </a:solidFill>
                  </a:rPr>
                  <a:t> 1        1</a:t>
                </a:r>
              </a:p>
              <a:p>
                <a:pPr eaLnBrk="1" hangingPunct="1">
                  <a:lnSpc>
                    <a:spcPct val="65000"/>
                  </a:lnSpc>
                </a:pPr>
                <a:r>
                  <a:rPr lang="en-US" altLang="en-US" b="1">
                    <a:solidFill>
                      <a:srgbClr val="FFFF00"/>
                    </a:solidFill>
                  </a:rPr>
                  <a:t>---  +  ---</a:t>
                </a:r>
              </a:p>
              <a:p>
                <a:pPr eaLnBrk="1" hangingPunct="1">
                  <a:lnSpc>
                    <a:spcPct val="65000"/>
                  </a:lnSpc>
                </a:pPr>
                <a:r>
                  <a:rPr lang="en-US" altLang="en-US" b="1">
                    <a:solidFill>
                      <a:srgbClr val="FFFF00"/>
                    </a:solidFill>
                  </a:rPr>
                  <a:t> n</a:t>
                </a:r>
                <a:r>
                  <a:rPr lang="en-US" altLang="en-US" b="1" baseline="-25000">
                    <a:solidFill>
                      <a:srgbClr val="FFFF00"/>
                    </a:solidFill>
                  </a:rPr>
                  <a:t>1</a:t>
                </a:r>
                <a:r>
                  <a:rPr lang="en-US" altLang="en-US" b="1">
                    <a:solidFill>
                      <a:srgbClr val="FFFF00"/>
                    </a:solidFill>
                  </a:rPr>
                  <a:t>      n</a:t>
                </a:r>
                <a:r>
                  <a:rPr lang="en-US" altLang="en-US" b="1" baseline="-25000">
                    <a:solidFill>
                      <a:srgbClr val="FFFF00"/>
                    </a:solidFill>
                  </a:rPr>
                  <a:t>2</a:t>
                </a:r>
              </a:p>
            </p:txBody>
          </p:sp>
        </p:grpSp>
        <p:sp>
          <p:nvSpPr>
            <p:cNvPr id="9263" name="Freeform 71"/>
            <p:cNvSpPr>
              <a:spLocks/>
            </p:cNvSpPr>
            <p:nvPr/>
          </p:nvSpPr>
          <p:spPr bwMode="auto">
            <a:xfrm>
              <a:off x="3568" y="2376"/>
              <a:ext cx="27" cy="29"/>
            </a:xfrm>
            <a:custGeom>
              <a:avLst/>
              <a:gdLst>
                <a:gd name="T0" fmla="*/ 0 w 27"/>
                <a:gd name="T1" fmla="*/ 29 h 29"/>
                <a:gd name="T2" fmla="*/ 14 w 27"/>
                <a:gd name="T3" fmla="*/ 0 h 29"/>
                <a:gd name="T4" fmla="*/ 27 w 27"/>
                <a:gd name="T5" fmla="*/ 29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64" name="Freeform 72"/>
            <p:cNvSpPr>
              <a:spLocks/>
            </p:cNvSpPr>
            <p:nvPr/>
          </p:nvSpPr>
          <p:spPr bwMode="auto">
            <a:xfrm>
              <a:off x="3878" y="2376"/>
              <a:ext cx="27" cy="29"/>
            </a:xfrm>
            <a:custGeom>
              <a:avLst/>
              <a:gdLst>
                <a:gd name="T0" fmla="*/ 0 w 27"/>
                <a:gd name="T1" fmla="*/ 29 h 29"/>
                <a:gd name="T2" fmla="*/ 14 w 27"/>
                <a:gd name="T3" fmla="*/ 0 h 29"/>
                <a:gd name="T4" fmla="*/ 27 w 27"/>
                <a:gd name="T5" fmla="*/ 29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9525">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3"/>
          <p:cNvSpPr txBox="1">
            <a:spLocks noChangeArrowheads="1"/>
          </p:cNvSpPr>
          <p:nvPr/>
        </p:nvSpPr>
        <p:spPr bwMode="auto">
          <a:xfrm>
            <a:off x="771525" y="1905000"/>
            <a:ext cx="7561263"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b="1">
              <a:latin typeface="Times New Roman" pitchFamily="18" charset="0"/>
            </a:endParaRPr>
          </a:p>
          <a:p>
            <a:pPr eaLnBrk="1" hangingPunct="1"/>
            <a:r>
              <a:rPr lang="en-US" altLang="en-US" sz="2400" b="1">
                <a:latin typeface="Times New Roman" pitchFamily="18" charset="0"/>
              </a:rPr>
              <a:t>Lower Bound:                         </a:t>
            </a:r>
            <a:r>
              <a:rPr lang="en-US" altLang="en-US" sz="2400" b="1">
                <a:latin typeface="Times New Roman" pitchFamily="18" charset="0"/>
                <a:cs typeface="Times New Roman" pitchFamily="18" charset="0"/>
              </a:rPr>
              <a:t>                  </a:t>
            </a:r>
          </a:p>
          <a:p>
            <a:pPr eaLnBrk="1" hangingPunct="1"/>
            <a:endParaRPr lang="en-US" altLang="en-US" sz="2400" b="1">
              <a:latin typeface="Times New Roman" pitchFamily="18" charset="0"/>
              <a:cs typeface="Times New Roman" pitchFamily="18" charset="0"/>
            </a:endParaRPr>
          </a:p>
          <a:p>
            <a:pPr eaLnBrk="1" hangingPunct="1"/>
            <a:endParaRPr lang="en-US" altLang="en-US" sz="2400" b="1">
              <a:latin typeface="Times New Roman" pitchFamily="18" charset="0"/>
              <a:cs typeface="Times New Roman" pitchFamily="18" charset="0"/>
            </a:endParaRPr>
          </a:p>
          <a:p>
            <a:pPr eaLnBrk="1" hangingPunct="1"/>
            <a:endParaRPr lang="en-US" altLang="en-US" sz="2400" b="1">
              <a:latin typeface="Times New Roman" pitchFamily="18" charset="0"/>
              <a:cs typeface="Times New Roman" pitchFamily="18" charset="0"/>
            </a:endParaRPr>
          </a:p>
          <a:p>
            <a:pPr eaLnBrk="1" hangingPunct="1"/>
            <a:r>
              <a:rPr lang="en-US" altLang="en-US" sz="2400" b="1">
                <a:latin typeface="Times New Roman" pitchFamily="18" charset="0"/>
              </a:rPr>
              <a:t>Upper Bound:</a:t>
            </a:r>
            <a:endParaRPr lang="en-US" altLang="en-US" sz="2400" b="1">
              <a:latin typeface="Times New Roman" pitchFamily="18" charset="0"/>
              <a:cs typeface="Times New Roman" pitchFamily="18" charset="0"/>
            </a:endParaRPr>
          </a:p>
          <a:p>
            <a:pPr eaLnBrk="1" hangingPunct="1"/>
            <a:endParaRPr lang="en-US" altLang="en-US" sz="2400" b="1">
              <a:latin typeface="Times New Roman" pitchFamily="18" charset="0"/>
              <a:cs typeface="Times New Roman" pitchFamily="18" charset="0"/>
            </a:endParaRPr>
          </a:p>
          <a:p>
            <a:pPr eaLnBrk="1" hangingPunct="1"/>
            <a:endParaRPr lang="en-US" altLang="en-US" sz="2400" b="1">
              <a:latin typeface="Times New Roman" pitchFamily="18" charset="0"/>
              <a:cs typeface="Times New Roman" pitchFamily="18" charset="0"/>
            </a:endParaRPr>
          </a:p>
          <a:p>
            <a:pPr eaLnBrk="1" hangingPunct="1"/>
            <a:endParaRPr lang="en-US" altLang="en-US" sz="2400" b="1">
              <a:latin typeface="Times New Roman" pitchFamily="18" charset="0"/>
              <a:cs typeface="Times New Roman" pitchFamily="18" charset="0"/>
            </a:endParaRPr>
          </a:p>
          <a:p>
            <a:pPr eaLnBrk="1" hangingPunct="1">
              <a:lnSpc>
                <a:spcPct val="120000"/>
              </a:lnSpc>
            </a:pPr>
            <a:r>
              <a:rPr lang="en-US" altLang="en-US" sz="2000" b="1" baseline="-25000">
                <a:latin typeface="Times New Roman" pitchFamily="18" charset="0"/>
                <a:cs typeface="Arial" charset="0"/>
              </a:rPr>
              <a:t> </a:t>
            </a:r>
          </a:p>
          <a:p>
            <a:pPr eaLnBrk="1" hangingPunct="1">
              <a:lnSpc>
                <a:spcPct val="120000"/>
              </a:lnSpc>
            </a:pPr>
            <a:r>
              <a:rPr lang="en-US" altLang="en-US" sz="2000" b="1">
                <a:latin typeface="Times New Roman" pitchFamily="18" charset="0"/>
                <a:cs typeface="Arial" charset="0"/>
              </a:rPr>
              <a:t>p</a:t>
            </a:r>
            <a:r>
              <a:rPr lang="en-US" altLang="en-US" sz="2000" b="1" baseline="-25000">
                <a:latin typeface="Times New Roman" pitchFamily="18" charset="0"/>
                <a:cs typeface="Arial" charset="0"/>
              </a:rPr>
              <a:t>1</a:t>
            </a:r>
            <a:r>
              <a:rPr lang="en-US" altLang="en-US" sz="2000" b="1">
                <a:latin typeface="Times New Roman" pitchFamily="18" charset="0"/>
                <a:cs typeface="Arial" charset="0"/>
              </a:rPr>
              <a:t> and p</a:t>
            </a:r>
            <a:r>
              <a:rPr lang="en-US" altLang="en-US" sz="2000" b="1" baseline="-25000">
                <a:latin typeface="Times New Roman" pitchFamily="18" charset="0"/>
                <a:cs typeface="Arial" charset="0"/>
              </a:rPr>
              <a:t>2</a:t>
            </a:r>
            <a:r>
              <a:rPr lang="en-US" altLang="en-US" sz="2000" b="1">
                <a:latin typeface="Times New Roman" pitchFamily="18" charset="0"/>
                <a:cs typeface="Arial" charset="0"/>
              </a:rPr>
              <a:t> are the sample proportions of the two samples</a:t>
            </a:r>
          </a:p>
          <a:p>
            <a:pPr eaLnBrk="1" hangingPunct="1"/>
            <a:endParaRPr lang="en-US" altLang="en-US" sz="2000" b="1">
              <a:latin typeface="Times New Roman" pitchFamily="18" charset="0"/>
              <a:cs typeface="Arial" charset="0"/>
            </a:endParaRPr>
          </a:p>
          <a:p>
            <a:pPr eaLnBrk="1" hangingPunct="1"/>
            <a:r>
              <a:rPr lang="en-US" altLang="en-US" sz="2000" b="1">
                <a:latin typeface="Times New Roman" pitchFamily="18" charset="0"/>
                <a:cs typeface="Arial" charset="0"/>
              </a:rPr>
              <a:t>Note:  the same requirements hold as for the hypothesis testing</a:t>
            </a:r>
          </a:p>
        </p:txBody>
      </p:sp>
      <p:sp>
        <p:nvSpPr>
          <p:cNvPr id="10243" name="Text Box 4"/>
          <p:cNvSpPr txBox="1">
            <a:spLocks noChangeArrowheads="1"/>
          </p:cNvSpPr>
          <p:nvPr/>
        </p:nvSpPr>
        <p:spPr bwMode="auto">
          <a:xfrm>
            <a:off x="2827338" y="2230438"/>
            <a:ext cx="2263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a:latin typeface="Times New Roman" pitchFamily="18" charset="0"/>
              </a:rPr>
              <a:t>(p</a:t>
            </a:r>
            <a:r>
              <a:rPr lang="en-US" altLang="en-US" sz="2400" b="1" baseline="-25000">
                <a:latin typeface="Times New Roman" pitchFamily="18" charset="0"/>
              </a:rPr>
              <a:t>1</a:t>
            </a:r>
            <a:r>
              <a:rPr lang="en-US" altLang="en-US" sz="2400" b="1">
                <a:latin typeface="Times New Roman" pitchFamily="18" charset="0"/>
              </a:rPr>
              <a:t> – p</a:t>
            </a:r>
            <a:r>
              <a:rPr lang="en-US" altLang="en-US" sz="2400" b="1" baseline="-25000">
                <a:latin typeface="Times New Roman" pitchFamily="18" charset="0"/>
              </a:rPr>
              <a:t>2</a:t>
            </a:r>
            <a:r>
              <a:rPr lang="en-US" altLang="en-US" sz="2400" b="1">
                <a:latin typeface="Times New Roman" pitchFamily="18" charset="0"/>
              </a:rPr>
              <a:t>)  – z</a:t>
            </a:r>
            <a:r>
              <a:rPr lang="el-GR" altLang="en-US" sz="2400" b="1" baseline="-25000">
                <a:latin typeface="Times New Roman" pitchFamily="18" charset="0"/>
                <a:cs typeface="Arial" charset="0"/>
              </a:rPr>
              <a:t>α</a:t>
            </a:r>
            <a:r>
              <a:rPr lang="en-US" altLang="en-US" sz="2400" b="1" baseline="-25000">
                <a:latin typeface="Times New Roman" pitchFamily="18" charset="0"/>
                <a:cs typeface="Arial" charset="0"/>
              </a:rPr>
              <a:t>/2</a:t>
            </a:r>
            <a:r>
              <a:rPr lang="en-US" altLang="en-US" sz="2400" b="1">
                <a:latin typeface="Times New Roman" pitchFamily="18" charset="0"/>
                <a:cs typeface="Arial" charset="0"/>
              </a:rPr>
              <a:t> · </a:t>
            </a:r>
            <a:endParaRPr lang="en-US" altLang="en-US" sz="2400" b="1">
              <a:latin typeface="Times New Roman" pitchFamily="18" charset="0"/>
              <a:cs typeface="Times New Roman" pitchFamily="18" charset="0"/>
            </a:endParaRPr>
          </a:p>
        </p:txBody>
      </p:sp>
      <p:sp>
        <p:nvSpPr>
          <p:cNvPr id="10244" name="Text Box 5"/>
          <p:cNvSpPr txBox="1">
            <a:spLocks noChangeArrowheads="1"/>
          </p:cNvSpPr>
          <p:nvPr/>
        </p:nvSpPr>
        <p:spPr bwMode="auto">
          <a:xfrm>
            <a:off x="2805113" y="3736975"/>
            <a:ext cx="2284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a:latin typeface="Times New Roman" pitchFamily="18" charset="0"/>
              </a:rPr>
              <a:t>(p</a:t>
            </a:r>
            <a:r>
              <a:rPr lang="en-US" altLang="en-US" sz="2400" b="1" baseline="-25000">
                <a:latin typeface="Times New Roman" pitchFamily="18" charset="0"/>
              </a:rPr>
              <a:t>1</a:t>
            </a:r>
            <a:r>
              <a:rPr lang="en-US" altLang="en-US" sz="2400" b="1">
                <a:latin typeface="Times New Roman" pitchFamily="18" charset="0"/>
              </a:rPr>
              <a:t> – p</a:t>
            </a:r>
            <a:r>
              <a:rPr lang="en-US" altLang="en-US" sz="2400" b="1" baseline="-25000">
                <a:latin typeface="Times New Roman" pitchFamily="18" charset="0"/>
              </a:rPr>
              <a:t>2</a:t>
            </a:r>
            <a:r>
              <a:rPr lang="en-US" altLang="en-US" sz="2400" b="1">
                <a:latin typeface="Times New Roman" pitchFamily="18" charset="0"/>
              </a:rPr>
              <a:t>)  + z</a:t>
            </a:r>
            <a:r>
              <a:rPr lang="el-GR" altLang="en-US" sz="2400" b="1" baseline="-25000">
                <a:latin typeface="Times New Roman" pitchFamily="18" charset="0"/>
                <a:cs typeface="Arial" charset="0"/>
              </a:rPr>
              <a:t>α</a:t>
            </a:r>
            <a:r>
              <a:rPr lang="en-US" altLang="en-US" sz="2400" b="1" baseline="-25000">
                <a:latin typeface="Times New Roman" pitchFamily="18" charset="0"/>
                <a:cs typeface="Arial" charset="0"/>
              </a:rPr>
              <a:t>/2</a:t>
            </a:r>
            <a:r>
              <a:rPr lang="en-US" altLang="en-US" sz="2400" b="1">
                <a:latin typeface="Times New Roman" pitchFamily="18" charset="0"/>
                <a:cs typeface="Arial" charset="0"/>
              </a:rPr>
              <a:t> · </a:t>
            </a:r>
            <a:endParaRPr lang="en-US" altLang="en-US" sz="2400" b="1">
              <a:latin typeface="Times New Roman" pitchFamily="18" charset="0"/>
              <a:cs typeface="Times New Roman" pitchFamily="18" charset="0"/>
            </a:endParaRPr>
          </a:p>
        </p:txBody>
      </p:sp>
      <p:sp>
        <p:nvSpPr>
          <p:cNvPr id="10245" name="Freeform 7"/>
          <p:cNvSpPr>
            <a:spLocks/>
          </p:cNvSpPr>
          <p:nvPr/>
        </p:nvSpPr>
        <p:spPr bwMode="auto">
          <a:xfrm>
            <a:off x="4475163" y="2170113"/>
            <a:ext cx="4364037" cy="954087"/>
          </a:xfrm>
          <a:custGeom>
            <a:avLst/>
            <a:gdLst>
              <a:gd name="T0" fmla="*/ 0 w 507"/>
              <a:gd name="T1" fmla="*/ 2147483647 h 198"/>
              <a:gd name="T2" fmla="*/ 2147483647 w 507"/>
              <a:gd name="T3" fmla="*/ 2147483647 h 198"/>
              <a:gd name="T4" fmla="*/ 2147483647 w 507"/>
              <a:gd name="T5" fmla="*/ 0 h 198"/>
              <a:gd name="T6" fmla="*/ 2147483647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46" name="Rectangle 9"/>
          <p:cNvSpPr>
            <a:spLocks noChangeArrowheads="1"/>
          </p:cNvSpPr>
          <p:nvPr/>
        </p:nvSpPr>
        <p:spPr bwMode="auto">
          <a:xfrm>
            <a:off x="4791075" y="2219325"/>
            <a:ext cx="4048125"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pPr>
            <a:r>
              <a:rPr lang="en-US" altLang="en-US" sz="2400" b="1"/>
              <a:t>   p</a:t>
            </a:r>
            <a:r>
              <a:rPr lang="en-US" altLang="en-US" sz="2400" b="1" baseline="-25000"/>
              <a:t>1</a:t>
            </a:r>
            <a:r>
              <a:rPr lang="en-US" altLang="en-US" sz="2400" b="1"/>
              <a:t>(1 – p</a:t>
            </a:r>
            <a:r>
              <a:rPr lang="en-US" altLang="en-US" sz="2400" b="1" baseline="-25000"/>
              <a:t>1</a:t>
            </a:r>
            <a:r>
              <a:rPr lang="en-US" altLang="en-US" sz="2400" b="1"/>
              <a:t>)         p</a:t>
            </a:r>
            <a:r>
              <a:rPr lang="en-US" altLang="en-US" sz="2400" b="1" baseline="-25000"/>
              <a:t>2</a:t>
            </a:r>
            <a:r>
              <a:rPr lang="en-US" altLang="en-US" sz="2400" b="1"/>
              <a:t>(1 – p</a:t>
            </a:r>
            <a:r>
              <a:rPr lang="en-US" altLang="en-US" sz="2400" b="1" baseline="-25000"/>
              <a:t>2</a:t>
            </a:r>
            <a:r>
              <a:rPr lang="en-US" altLang="en-US" sz="2400" b="1"/>
              <a:t>)</a:t>
            </a:r>
            <a:r>
              <a:rPr lang="en-US" altLang="en-US" sz="2400" b="1" baseline="30000"/>
              <a:t/>
            </a:r>
            <a:br>
              <a:rPr lang="en-US" altLang="en-US" sz="2400" b="1" baseline="30000"/>
            </a:br>
            <a:r>
              <a:rPr lang="en-US" altLang="en-US" sz="2400" b="1"/>
              <a:t> ---------------   +  --------------</a:t>
            </a:r>
          </a:p>
          <a:p>
            <a:pPr eaLnBrk="1" hangingPunct="1">
              <a:lnSpc>
                <a:spcPct val="80000"/>
              </a:lnSpc>
            </a:pPr>
            <a:r>
              <a:rPr lang="en-US" altLang="en-US" sz="2400" b="1"/>
              <a:t>         n</a:t>
            </a:r>
            <a:r>
              <a:rPr lang="en-US" altLang="en-US" sz="2400" b="1" baseline="-25000"/>
              <a:t>1</a:t>
            </a:r>
            <a:r>
              <a:rPr lang="en-US" altLang="en-US" sz="2400" b="1"/>
              <a:t>                     n</a:t>
            </a:r>
            <a:r>
              <a:rPr lang="en-US" altLang="en-US" sz="2400" b="1" baseline="-25000"/>
              <a:t>2</a:t>
            </a:r>
          </a:p>
        </p:txBody>
      </p:sp>
      <p:sp>
        <p:nvSpPr>
          <p:cNvPr id="10247" name="Freeform 10"/>
          <p:cNvSpPr>
            <a:spLocks/>
          </p:cNvSpPr>
          <p:nvPr/>
        </p:nvSpPr>
        <p:spPr bwMode="auto">
          <a:xfrm>
            <a:off x="5160963" y="2198688"/>
            <a:ext cx="42862"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48" name="Freeform 11"/>
          <p:cNvSpPr>
            <a:spLocks/>
          </p:cNvSpPr>
          <p:nvPr/>
        </p:nvSpPr>
        <p:spPr bwMode="auto">
          <a:xfrm>
            <a:off x="6137275" y="2198688"/>
            <a:ext cx="42863"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49" name="Freeform 12"/>
          <p:cNvSpPr>
            <a:spLocks/>
          </p:cNvSpPr>
          <p:nvPr/>
        </p:nvSpPr>
        <p:spPr bwMode="auto">
          <a:xfrm>
            <a:off x="7324725" y="2198688"/>
            <a:ext cx="42863"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0" name="Freeform 13"/>
          <p:cNvSpPr>
            <a:spLocks/>
          </p:cNvSpPr>
          <p:nvPr/>
        </p:nvSpPr>
        <p:spPr bwMode="auto">
          <a:xfrm>
            <a:off x="8194675" y="2198688"/>
            <a:ext cx="42863"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1" name="Freeform 14"/>
          <p:cNvSpPr>
            <a:spLocks/>
          </p:cNvSpPr>
          <p:nvPr/>
        </p:nvSpPr>
        <p:spPr bwMode="auto">
          <a:xfrm>
            <a:off x="941388" y="5529263"/>
            <a:ext cx="42862"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2" name="Freeform 15"/>
          <p:cNvSpPr>
            <a:spLocks/>
          </p:cNvSpPr>
          <p:nvPr/>
        </p:nvSpPr>
        <p:spPr bwMode="auto">
          <a:xfrm>
            <a:off x="1709738" y="5529263"/>
            <a:ext cx="42862"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3" name="Freeform 16"/>
          <p:cNvSpPr>
            <a:spLocks/>
          </p:cNvSpPr>
          <p:nvPr/>
        </p:nvSpPr>
        <p:spPr bwMode="auto">
          <a:xfrm>
            <a:off x="3041650" y="2347913"/>
            <a:ext cx="42863"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4" name="Freeform 17"/>
          <p:cNvSpPr>
            <a:spLocks/>
          </p:cNvSpPr>
          <p:nvPr/>
        </p:nvSpPr>
        <p:spPr bwMode="auto">
          <a:xfrm>
            <a:off x="3471863" y="2347913"/>
            <a:ext cx="42862"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5" name="Freeform 19"/>
          <p:cNvSpPr>
            <a:spLocks/>
          </p:cNvSpPr>
          <p:nvPr/>
        </p:nvSpPr>
        <p:spPr bwMode="auto">
          <a:xfrm>
            <a:off x="4614863" y="3667125"/>
            <a:ext cx="3919537" cy="981075"/>
          </a:xfrm>
          <a:custGeom>
            <a:avLst/>
            <a:gdLst>
              <a:gd name="T0" fmla="*/ 0 w 507"/>
              <a:gd name="T1" fmla="*/ 2147483647 h 198"/>
              <a:gd name="T2" fmla="*/ 2147483647 w 507"/>
              <a:gd name="T3" fmla="*/ 2147483647 h 198"/>
              <a:gd name="T4" fmla="*/ 2147483647 w 507"/>
              <a:gd name="T5" fmla="*/ 0 h 198"/>
              <a:gd name="T6" fmla="*/ 2147483647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6" name="Rectangle 21"/>
          <p:cNvSpPr>
            <a:spLocks noChangeArrowheads="1"/>
          </p:cNvSpPr>
          <p:nvPr/>
        </p:nvSpPr>
        <p:spPr bwMode="auto">
          <a:xfrm>
            <a:off x="4843463" y="3716338"/>
            <a:ext cx="4071937"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pPr>
            <a:r>
              <a:rPr lang="en-US" altLang="en-US" sz="2400" b="1"/>
              <a:t>   p</a:t>
            </a:r>
            <a:r>
              <a:rPr lang="en-US" altLang="en-US" sz="2400" b="1" baseline="-25000"/>
              <a:t>1</a:t>
            </a:r>
            <a:r>
              <a:rPr lang="en-US" altLang="en-US" sz="2400" b="1"/>
              <a:t>(1 – p</a:t>
            </a:r>
            <a:r>
              <a:rPr lang="en-US" altLang="en-US" sz="2400" b="1" baseline="-25000"/>
              <a:t>1</a:t>
            </a:r>
            <a:r>
              <a:rPr lang="en-US" altLang="en-US" sz="2400" b="1"/>
              <a:t>)         p</a:t>
            </a:r>
            <a:r>
              <a:rPr lang="en-US" altLang="en-US" sz="2400" b="1" baseline="-25000"/>
              <a:t>2</a:t>
            </a:r>
            <a:r>
              <a:rPr lang="en-US" altLang="en-US" sz="2400" b="1"/>
              <a:t>(1 – p</a:t>
            </a:r>
            <a:r>
              <a:rPr lang="en-US" altLang="en-US" sz="2400" b="1" baseline="-25000"/>
              <a:t>2</a:t>
            </a:r>
            <a:r>
              <a:rPr lang="en-US" altLang="en-US" sz="2400" b="1"/>
              <a:t>)</a:t>
            </a:r>
            <a:r>
              <a:rPr lang="en-US" altLang="en-US" sz="2400" b="1" baseline="30000"/>
              <a:t/>
            </a:r>
            <a:br>
              <a:rPr lang="en-US" altLang="en-US" sz="2400" b="1" baseline="30000"/>
            </a:br>
            <a:r>
              <a:rPr lang="en-US" altLang="en-US" sz="2400" b="1"/>
              <a:t> ---------------   +  --------------</a:t>
            </a:r>
          </a:p>
          <a:p>
            <a:pPr eaLnBrk="1" hangingPunct="1">
              <a:lnSpc>
                <a:spcPct val="80000"/>
              </a:lnSpc>
            </a:pPr>
            <a:r>
              <a:rPr lang="en-US" altLang="en-US" sz="2400" b="1"/>
              <a:t>         n</a:t>
            </a:r>
            <a:r>
              <a:rPr lang="en-US" altLang="en-US" sz="2400" b="1" baseline="-25000"/>
              <a:t>1</a:t>
            </a:r>
            <a:r>
              <a:rPr lang="en-US" altLang="en-US" sz="2400" b="1"/>
              <a:t>                     n</a:t>
            </a:r>
            <a:r>
              <a:rPr lang="en-US" altLang="en-US" sz="2400" b="1" baseline="-25000"/>
              <a:t>2</a:t>
            </a:r>
          </a:p>
        </p:txBody>
      </p:sp>
      <p:sp>
        <p:nvSpPr>
          <p:cNvPr id="10257" name="Freeform 22"/>
          <p:cNvSpPr>
            <a:spLocks/>
          </p:cNvSpPr>
          <p:nvPr/>
        </p:nvSpPr>
        <p:spPr bwMode="auto">
          <a:xfrm>
            <a:off x="5257800" y="3695700"/>
            <a:ext cx="42863" cy="46038"/>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8" name="Freeform 23"/>
          <p:cNvSpPr>
            <a:spLocks/>
          </p:cNvSpPr>
          <p:nvPr/>
        </p:nvSpPr>
        <p:spPr bwMode="auto">
          <a:xfrm>
            <a:off x="6162675" y="3695700"/>
            <a:ext cx="42863" cy="46038"/>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9" name="Freeform 24"/>
          <p:cNvSpPr>
            <a:spLocks/>
          </p:cNvSpPr>
          <p:nvPr/>
        </p:nvSpPr>
        <p:spPr bwMode="auto">
          <a:xfrm>
            <a:off x="7310438" y="3695700"/>
            <a:ext cx="42862" cy="46038"/>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60" name="Freeform 25"/>
          <p:cNvSpPr>
            <a:spLocks/>
          </p:cNvSpPr>
          <p:nvPr/>
        </p:nvSpPr>
        <p:spPr bwMode="auto">
          <a:xfrm>
            <a:off x="8213725" y="3695700"/>
            <a:ext cx="42863" cy="46038"/>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61" name="Freeform 26"/>
          <p:cNvSpPr>
            <a:spLocks/>
          </p:cNvSpPr>
          <p:nvPr/>
        </p:nvSpPr>
        <p:spPr bwMode="auto">
          <a:xfrm>
            <a:off x="3049588" y="3770313"/>
            <a:ext cx="42862"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62" name="Freeform 27"/>
          <p:cNvSpPr>
            <a:spLocks/>
          </p:cNvSpPr>
          <p:nvPr/>
        </p:nvSpPr>
        <p:spPr bwMode="auto">
          <a:xfrm>
            <a:off x="3657600" y="3770313"/>
            <a:ext cx="42863" cy="46037"/>
          </a:xfrm>
          <a:custGeom>
            <a:avLst/>
            <a:gdLst>
              <a:gd name="T0" fmla="*/ 0 w 27"/>
              <a:gd name="T1" fmla="*/ 2147483647 h 29"/>
              <a:gd name="T2" fmla="*/ 2147483647 w 27"/>
              <a:gd name="T3" fmla="*/ 0 h 29"/>
              <a:gd name="T4" fmla="*/ 2147483647 w 27"/>
              <a:gd name="T5" fmla="*/ 2147483647 h 29"/>
              <a:gd name="T6" fmla="*/ 0 60000 65536"/>
              <a:gd name="T7" fmla="*/ 0 60000 65536"/>
              <a:gd name="T8" fmla="*/ 0 60000 65536"/>
              <a:gd name="T9" fmla="*/ 0 w 27"/>
              <a:gd name="T10" fmla="*/ 0 h 29"/>
              <a:gd name="T11" fmla="*/ 27 w 27"/>
              <a:gd name="T12" fmla="*/ 29 h 29"/>
            </a:gdLst>
            <a:ahLst/>
            <a:cxnLst>
              <a:cxn ang="T6">
                <a:pos x="T0" y="T1"/>
              </a:cxn>
              <a:cxn ang="T7">
                <a:pos x="T2" y="T3"/>
              </a:cxn>
              <a:cxn ang="T8">
                <a:pos x="T4" y="T5"/>
              </a:cxn>
            </a:cxnLst>
            <a:rect l="T9" t="T10" r="T11" b="T12"/>
            <a:pathLst>
              <a:path w="27" h="29">
                <a:moveTo>
                  <a:pt x="0" y="29"/>
                </a:moveTo>
                <a:lnTo>
                  <a:pt x="14" y="0"/>
                </a:lnTo>
                <a:lnTo>
                  <a:pt x="27" y="29"/>
                </a:lnTo>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63" name="Rectangle 28"/>
          <p:cNvSpPr>
            <a:spLocks noGrp="1" noChangeArrowheads="1"/>
          </p:cNvSpPr>
          <p:nvPr>
            <p:ph type="title"/>
          </p:nvPr>
        </p:nvSpPr>
        <p:spPr>
          <a:xfrm>
            <a:off x="457200" y="152400"/>
            <a:ext cx="8229600" cy="1265238"/>
          </a:xfrm>
        </p:spPr>
        <p:txBody>
          <a:bodyPr/>
          <a:lstStyle/>
          <a:p>
            <a:pPr eaLnBrk="1" hangingPunct="1"/>
            <a:r>
              <a:rPr lang="en-US" altLang="en-US" sz="3600" b="1" smtClean="0"/>
              <a:t>Confidence Interval – Difference in Two Proportions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645</TotalTime>
  <Words>1485</Words>
  <Application>Microsoft Office PowerPoint</Application>
  <PresentationFormat>On-screen Show (4:3)</PresentationFormat>
  <Paragraphs>231</Paragraphs>
  <Slides>20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 New Roman</vt:lpstr>
      <vt:lpstr>Wingdings</vt:lpstr>
      <vt:lpstr>Default Design</vt:lpstr>
      <vt:lpstr>Lesson 10 - R</vt:lpstr>
      <vt:lpstr>Objectives</vt:lpstr>
      <vt:lpstr>Vocabulary</vt:lpstr>
      <vt:lpstr>Conditions for Comparing 2 Means</vt:lpstr>
      <vt:lpstr>t-Test Statistic</vt:lpstr>
      <vt:lpstr>PowerPoint Presentation</vt:lpstr>
      <vt:lpstr>2-Proportion Requirements</vt:lpstr>
      <vt:lpstr>PowerPoint Presentation</vt:lpstr>
      <vt:lpstr>Confidence Interval – Difference in Two Proportions</vt:lpstr>
      <vt:lpstr>Sample Size for Estimating p1 – p2</vt:lpstr>
      <vt:lpstr>Summary and Homework</vt:lpstr>
      <vt:lpstr>Review Questions</vt:lpstr>
      <vt:lpstr>Two Sample vs Difference</vt:lpstr>
      <vt:lpstr>Example 1</vt:lpstr>
      <vt:lpstr>Workout – Example 1</vt:lpstr>
      <vt:lpstr>Example 2</vt:lpstr>
      <vt:lpstr>Workout – Example 2</vt:lpstr>
      <vt:lpstr>Example 3</vt:lpstr>
      <vt:lpstr>Example 4</vt:lpstr>
      <vt:lpstr>Example 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 Headlee</cp:lastModifiedBy>
  <cp:revision>44</cp:revision>
  <cp:lastPrinted>1601-01-01T00:00:00Z</cp:lastPrinted>
  <dcterms:created xsi:type="dcterms:W3CDTF">1601-01-01T00:00:00Z</dcterms:created>
  <dcterms:modified xsi:type="dcterms:W3CDTF">2018-11-07T16:48:38Z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