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82" r:id="rId3"/>
    <p:sldId id="280" r:id="rId4"/>
    <p:sldId id="301" r:id="rId5"/>
    <p:sldId id="302" r:id="rId6"/>
    <p:sldId id="293" r:id="rId7"/>
    <p:sldId id="285" r:id="rId8"/>
    <p:sldId id="292" r:id="rId9"/>
    <p:sldId id="299" r:id="rId10"/>
    <p:sldId id="286" r:id="rId11"/>
    <p:sldId id="298" r:id="rId12"/>
    <p:sldId id="294" r:id="rId13"/>
    <p:sldId id="295" r:id="rId14"/>
    <p:sldId id="296" r:id="rId15"/>
    <p:sldId id="297" r:id="rId16"/>
    <p:sldId id="287" r:id="rId17"/>
    <p:sldId id="300" r:id="rId18"/>
    <p:sldId id="288" r:id="rId19"/>
    <p:sldId id="289" r:id="rId20"/>
    <p:sldId id="303" r:id="rId21"/>
    <p:sldId id="304" r:id="rId22"/>
    <p:sldId id="305" r:id="rId23"/>
    <p:sldId id="306" r:id="rId24"/>
    <p:sldId id="307" r:id="rId25"/>
    <p:sldId id="281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99FF99"/>
    <a:srgbClr val="66FF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C1D2938-9753-42B9-9AEB-0500D47D5F03}" type="datetimeFigureOut">
              <a:rPr lang="en-US"/>
              <a:pPr>
                <a:defRPr/>
              </a:pPr>
              <a:t>11/26/2018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565F6BA-940E-4610-8C95-204B4DFAD7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7259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0A210BA-650E-4FF0-A633-C837E1D9B6E8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AC31F2F-F199-4B9C-B83F-CAD05B136068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04CBD08-195D-49D8-804B-8BBDBD69E491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489786E-1B97-48B6-8CF4-4F8E66C48EEB}" type="slidenum">
              <a:rPr lang="en-US" altLang="en-US" smtClean="0"/>
              <a:pPr/>
              <a:t>25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6567AC-C4A9-4554-8E4C-06926A4C8B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216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F9E20-E958-45E3-B986-A6C38760E0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87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38894-10C1-4FCF-8449-90E1C13E6D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828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635EE-DA7D-4EB3-A1F4-60C253552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361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05CCC4-209F-4A2B-B3AB-3ADFE46F7E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290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E2242E-5813-4679-B43C-0EE6B44A34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58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9F7B15-B7F9-49B5-930F-C5F157BE9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07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E8D84-F753-4D9C-8174-7B06F336DB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665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1BF11-75E7-447A-A47A-7930946DEC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342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6470D-77E9-41F5-A552-FF140B8351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31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23C7B8-D7A7-4A0C-9228-10D76FD2E9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000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901DC81F-2026-4274-B0E2-C9A9E1B1B8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Lesson 11 - 1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90600" y="2514600"/>
            <a:ext cx="7162800" cy="17526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Test for Goodness of Fit</a:t>
            </a:r>
          </a:p>
          <a:p>
            <a:pPr eaLnBrk="1" hangingPunct="1"/>
            <a:endParaRPr lang="en-US" altLang="en-US" b="1" smtClean="0"/>
          </a:p>
          <a:p>
            <a:pPr eaLnBrk="1" hangingPunct="1"/>
            <a:r>
              <a:rPr lang="en-US" altLang="en-US" b="1" smtClean="0"/>
              <a:t>One-Way Tables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reeform 2"/>
          <p:cNvSpPr>
            <a:spLocks/>
          </p:cNvSpPr>
          <p:nvPr/>
        </p:nvSpPr>
        <p:spPr bwMode="auto">
          <a:xfrm>
            <a:off x="4256088" y="2439988"/>
            <a:ext cx="882650" cy="171450"/>
          </a:xfrm>
          <a:custGeom>
            <a:avLst/>
            <a:gdLst>
              <a:gd name="T0" fmla="*/ 0 w 556"/>
              <a:gd name="T1" fmla="*/ 0 h 108"/>
              <a:gd name="T2" fmla="*/ 0 w 556"/>
              <a:gd name="T3" fmla="*/ 2147483647 h 108"/>
              <a:gd name="T4" fmla="*/ 2147483647 w 556"/>
              <a:gd name="T5" fmla="*/ 2147483647 h 108"/>
              <a:gd name="T6" fmla="*/ 2147483647 w 556"/>
              <a:gd name="T7" fmla="*/ 2147483647 h 108"/>
              <a:gd name="T8" fmla="*/ 2147483647 w 556"/>
              <a:gd name="T9" fmla="*/ 2147483647 h 108"/>
              <a:gd name="T10" fmla="*/ 2147483647 w 556"/>
              <a:gd name="T11" fmla="*/ 2147483647 h 108"/>
              <a:gd name="T12" fmla="*/ 2147483647 w 556"/>
              <a:gd name="T13" fmla="*/ 2147483647 h 108"/>
              <a:gd name="T14" fmla="*/ 2147483647 w 556"/>
              <a:gd name="T15" fmla="*/ 2147483647 h 108"/>
              <a:gd name="T16" fmla="*/ 0 w 556"/>
              <a:gd name="T17" fmla="*/ 0 h 10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56"/>
              <a:gd name="T28" fmla="*/ 0 h 108"/>
              <a:gd name="T29" fmla="*/ 556 w 556"/>
              <a:gd name="T30" fmla="*/ 108 h 10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56" h="108">
                <a:moveTo>
                  <a:pt x="0" y="0"/>
                </a:moveTo>
                <a:lnTo>
                  <a:pt x="0" y="108"/>
                </a:lnTo>
                <a:lnTo>
                  <a:pt x="268" y="102"/>
                </a:lnTo>
                <a:lnTo>
                  <a:pt x="556" y="108"/>
                </a:lnTo>
                <a:lnTo>
                  <a:pt x="556" y="72"/>
                </a:lnTo>
                <a:lnTo>
                  <a:pt x="339" y="72"/>
                </a:lnTo>
                <a:lnTo>
                  <a:pt x="182" y="62"/>
                </a:lnTo>
                <a:lnTo>
                  <a:pt x="56" y="36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846388" y="3025775"/>
            <a:ext cx="15128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latin typeface="Times New Roman" charset="0"/>
              </a:rPr>
              <a:t>Critical Region</a:t>
            </a:r>
          </a:p>
        </p:txBody>
      </p:sp>
      <p:graphicFrame>
        <p:nvGraphicFramePr>
          <p:cNvPr id="14340" name="Group 4"/>
          <p:cNvGraphicFramePr>
            <a:graphicFrameLocks noGrp="1"/>
          </p:cNvGraphicFramePr>
          <p:nvPr/>
        </p:nvGraphicFramePr>
        <p:xfrm>
          <a:off x="1517650" y="5303838"/>
          <a:ext cx="6108700" cy="1097142"/>
        </p:xfrm>
        <a:graphic>
          <a:graphicData uri="http://schemas.openxmlformats.org/drawingml/2006/table">
            <a:tbl>
              <a:tblPr/>
              <a:tblGrid>
                <a:gridCol w="6108700"/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Reject null hypothesis, if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P-value &lt; </a:t>
                      </a:r>
                      <a:r>
                        <a:rPr kumimoji="0" lang="el-G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α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χ</a:t>
                      </a:r>
                      <a:r>
                        <a:rPr kumimoji="0" lang="en-US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&gt; </a:t>
                      </a:r>
                      <a:r>
                        <a:rPr kumimoji="0" lang="el-G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χ</a:t>
                      </a:r>
                      <a:r>
                        <a:rPr kumimoji="0" lang="en-US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l-GR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α</a:t>
                      </a:r>
                      <a:r>
                        <a:rPr kumimoji="0" lang="en-US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k-1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5867400" y="1219200"/>
            <a:ext cx="16383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latin typeface="Times New Roman" charset="0"/>
              </a:rPr>
              <a:t>P-Value is the</a:t>
            </a:r>
            <a:br>
              <a:rPr lang="en-US" altLang="en-US" sz="1600" b="1">
                <a:latin typeface="Times New Roman" charset="0"/>
              </a:rPr>
            </a:br>
            <a:r>
              <a:rPr lang="en-US" altLang="en-US" sz="1600" b="1">
                <a:latin typeface="Times New Roman" charset="0"/>
              </a:rPr>
              <a:t>area highlighted</a:t>
            </a:r>
          </a:p>
        </p:txBody>
      </p:sp>
      <p:grpSp>
        <p:nvGrpSpPr>
          <p:cNvPr id="11279" name="Group 15"/>
          <p:cNvGrpSpPr>
            <a:grpSpLocks/>
          </p:cNvGrpSpPr>
          <p:nvPr/>
        </p:nvGrpSpPr>
        <p:grpSpPr bwMode="auto">
          <a:xfrm>
            <a:off x="2743200" y="914400"/>
            <a:ext cx="2451100" cy="1693863"/>
            <a:chOff x="1139" y="1597"/>
            <a:chExt cx="2297" cy="1715"/>
          </a:xfrm>
        </p:grpSpPr>
        <p:sp>
          <p:nvSpPr>
            <p:cNvPr id="11292" name="Line 16"/>
            <p:cNvSpPr>
              <a:spLocks noChangeShapeType="1"/>
            </p:cNvSpPr>
            <p:nvPr/>
          </p:nvSpPr>
          <p:spPr bwMode="auto">
            <a:xfrm flipV="1">
              <a:off x="1145" y="1597"/>
              <a:ext cx="0" cy="17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3" name="Line 17"/>
            <p:cNvSpPr>
              <a:spLocks noChangeShapeType="1"/>
            </p:cNvSpPr>
            <p:nvPr/>
          </p:nvSpPr>
          <p:spPr bwMode="auto">
            <a:xfrm>
              <a:off x="1139" y="3312"/>
              <a:ext cx="22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4" name="Freeform 18"/>
            <p:cNvSpPr>
              <a:spLocks/>
            </p:cNvSpPr>
            <p:nvPr/>
          </p:nvSpPr>
          <p:spPr bwMode="auto">
            <a:xfrm>
              <a:off x="1139" y="1910"/>
              <a:ext cx="2245" cy="1402"/>
            </a:xfrm>
            <a:custGeom>
              <a:avLst/>
              <a:gdLst>
                <a:gd name="T0" fmla="*/ 0 w 2245"/>
                <a:gd name="T1" fmla="*/ 1402 h 1402"/>
                <a:gd name="T2" fmla="*/ 340 w 2245"/>
                <a:gd name="T3" fmla="*/ 819 h 1402"/>
                <a:gd name="T4" fmla="*/ 674 w 2245"/>
                <a:gd name="T5" fmla="*/ 1 h 1402"/>
                <a:gd name="T6" fmla="*/ 1152 w 2245"/>
                <a:gd name="T7" fmla="*/ 826 h 1402"/>
                <a:gd name="T8" fmla="*/ 1499 w 2245"/>
                <a:gd name="T9" fmla="*/ 1284 h 1402"/>
                <a:gd name="T10" fmla="*/ 2245 w 2245"/>
                <a:gd name="T11" fmla="*/ 1350 h 140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45"/>
                <a:gd name="T19" fmla="*/ 0 h 1402"/>
                <a:gd name="T20" fmla="*/ 2245 w 2245"/>
                <a:gd name="T21" fmla="*/ 1402 h 140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45" h="1402">
                  <a:moveTo>
                    <a:pt x="0" y="1402"/>
                  </a:moveTo>
                  <a:cubicBezTo>
                    <a:pt x="57" y="1305"/>
                    <a:pt x="228" y="1052"/>
                    <a:pt x="340" y="819"/>
                  </a:cubicBezTo>
                  <a:cubicBezTo>
                    <a:pt x="452" y="586"/>
                    <a:pt x="539" y="0"/>
                    <a:pt x="674" y="1"/>
                  </a:cubicBezTo>
                  <a:cubicBezTo>
                    <a:pt x="809" y="2"/>
                    <a:pt x="1015" y="612"/>
                    <a:pt x="1152" y="826"/>
                  </a:cubicBezTo>
                  <a:cubicBezTo>
                    <a:pt x="1289" y="1040"/>
                    <a:pt x="1317" y="1197"/>
                    <a:pt x="1499" y="1284"/>
                  </a:cubicBezTo>
                  <a:cubicBezTo>
                    <a:pt x="1681" y="1371"/>
                    <a:pt x="2090" y="1336"/>
                    <a:pt x="2245" y="135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80" name="Line 19"/>
          <p:cNvSpPr>
            <a:spLocks noChangeShapeType="1"/>
          </p:cNvSpPr>
          <p:nvPr/>
        </p:nvSpPr>
        <p:spPr bwMode="auto">
          <a:xfrm>
            <a:off x="4249738" y="2439988"/>
            <a:ext cx="0" cy="158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1" name="Text Box 20"/>
          <p:cNvSpPr txBox="1">
            <a:spLocks noChangeArrowheads="1"/>
          </p:cNvSpPr>
          <p:nvPr/>
        </p:nvSpPr>
        <p:spPr bwMode="auto">
          <a:xfrm>
            <a:off x="4040188" y="2620963"/>
            <a:ext cx="4254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n-US" sz="1600" b="1">
                <a:latin typeface="Times New Roman" charset="0"/>
                <a:cs typeface="Times New Roman" charset="0"/>
              </a:rPr>
              <a:t>χ</a:t>
            </a:r>
            <a:r>
              <a:rPr lang="en-US" altLang="en-US" sz="1600" b="1" baseline="30000">
                <a:latin typeface="Times New Roman" charset="0"/>
                <a:cs typeface="Times New Roman" charset="0"/>
              </a:rPr>
              <a:t>2</a:t>
            </a:r>
            <a:r>
              <a:rPr lang="el-GR" altLang="en-US" sz="1600" b="1" baseline="-25000">
                <a:latin typeface="Times New Roman" charset="0"/>
                <a:cs typeface="Times New Roman" charset="0"/>
              </a:rPr>
              <a:t>α</a:t>
            </a:r>
            <a:endParaRPr lang="en-US" altLang="en-US" sz="1600" b="1" baseline="-25000">
              <a:latin typeface="Times New Roman" charset="0"/>
              <a:cs typeface="Times New Roman" charset="0"/>
            </a:endParaRPr>
          </a:p>
        </p:txBody>
      </p:sp>
      <p:sp>
        <p:nvSpPr>
          <p:cNvPr id="11282" name="Text Box 21"/>
          <p:cNvSpPr txBox="1">
            <a:spLocks noChangeArrowheads="1"/>
          </p:cNvSpPr>
          <p:nvPr/>
        </p:nvSpPr>
        <p:spPr bwMode="auto">
          <a:xfrm>
            <a:off x="5854700" y="2074863"/>
            <a:ext cx="17700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Times New Roman" charset="0"/>
                <a:cs typeface="Times New Roman" charset="0"/>
              </a:rPr>
              <a:t>P-value = P(</a:t>
            </a:r>
            <a:r>
              <a:rPr lang="el-GR" altLang="en-US" sz="1800" b="1">
                <a:latin typeface="Times New Roman" charset="0"/>
                <a:cs typeface="Times New Roman" charset="0"/>
              </a:rPr>
              <a:t>χ</a:t>
            </a:r>
            <a:r>
              <a:rPr lang="en-US" altLang="en-US" sz="1800" b="1" baseline="30000">
                <a:latin typeface="Times New Roman" charset="0"/>
                <a:cs typeface="Times New Roman" charset="0"/>
              </a:rPr>
              <a:t>2</a:t>
            </a:r>
            <a:r>
              <a:rPr lang="en-US" altLang="en-US" sz="1800" b="1" baseline="-25000">
                <a:latin typeface="Times New Roman" charset="0"/>
                <a:cs typeface="Times New Roman" charset="0"/>
              </a:rPr>
              <a:t> 0</a:t>
            </a:r>
            <a:r>
              <a:rPr lang="en-US" altLang="en-US" sz="1800" b="1">
                <a:latin typeface="Times New Roman" charset="0"/>
                <a:cs typeface="Times New Roman" charset="0"/>
              </a:rPr>
              <a:t>)</a:t>
            </a:r>
            <a:endParaRPr lang="en-US" altLang="en-US" sz="1800" b="1" baseline="-25000">
              <a:latin typeface="Times New Roman" charset="0"/>
              <a:cs typeface="Times New Roman" charset="0"/>
            </a:endParaRPr>
          </a:p>
        </p:txBody>
      </p:sp>
      <p:sp>
        <p:nvSpPr>
          <p:cNvPr id="11283" name="Rectangle 22"/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9600" cy="7620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Goodness-of-Fit Test</a:t>
            </a:r>
          </a:p>
        </p:txBody>
      </p:sp>
      <p:sp>
        <p:nvSpPr>
          <p:cNvPr id="11284" name="Text Box 23"/>
          <p:cNvSpPr txBox="1">
            <a:spLocks noChangeArrowheads="1"/>
          </p:cNvSpPr>
          <p:nvPr/>
        </p:nvSpPr>
        <p:spPr bwMode="auto">
          <a:xfrm>
            <a:off x="6248400" y="3429000"/>
            <a:ext cx="2484438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Times New Roman" charset="0"/>
                <a:cs typeface="Times New Roman" charset="0"/>
              </a:rPr>
              <a:t>where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Times New Roman" charset="0"/>
                <a:cs typeface="Times New Roman" charset="0"/>
              </a:rPr>
              <a:t>O</a:t>
            </a:r>
            <a:r>
              <a:rPr lang="en-US" altLang="en-US" sz="1800" b="1" baseline="-25000">
                <a:latin typeface="Times New Roman" charset="0"/>
                <a:cs typeface="Times New Roman" charset="0"/>
              </a:rPr>
              <a:t>i</a:t>
            </a:r>
            <a:r>
              <a:rPr lang="en-US" altLang="en-US" sz="1800" b="1">
                <a:latin typeface="Times New Roman" charset="0"/>
                <a:cs typeface="Times New Roman" charset="0"/>
              </a:rPr>
              <a:t> is observed count </a:t>
            </a:r>
            <a:br>
              <a:rPr lang="en-US" altLang="en-US" sz="1800" b="1">
                <a:latin typeface="Times New Roman" charset="0"/>
                <a:cs typeface="Times New Roman" charset="0"/>
              </a:rPr>
            </a:br>
            <a:r>
              <a:rPr lang="en-US" altLang="en-US" sz="1800" b="1">
                <a:latin typeface="Times New Roman" charset="0"/>
                <a:cs typeface="Times New Roman" charset="0"/>
              </a:rPr>
              <a:t>for ith category and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Times New Roman" charset="0"/>
                <a:cs typeface="Times New Roman" charset="0"/>
              </a:rPr>
              <a:t>E</a:t>
            </a:r>
            <a:r>
              <a:rPr lang="en-US" altLang="en-US" sz="1800" b="1" baseline="-25000">
                <a:latin typeface="Times New Roman" charset="0"/>
                <a:cs typeface="Times New Roman" charset="0"/>
              </a:rPr>
              <a:t>i</a:t>
            </a:r>
            <a:r>
              <a:rPr lang="en-US" altLang="en-US" sz="1800" b="1">
                <a:latin typeface="Times New Roman" charset="0"/>
                <a:cs typeface="Times New Roman" charset="0"/>
              </a:rPr>
              <a:t> is the expected count</a:t>
            </a:r>
            <a:br>
              <a:rPr lang="en-US" altLang="en-US" sz="1800" b="1">
                <a:latin typeface="Times New Roman" charset="0"/>
                <a:cs typeface="Times New Roman" charset="0"/>
              </a:rPr>
            </a:br>
            <a:r>
              <a:rPr lang="en-US" altLang="en-US" sz="1800" b="1">
                <a:latin typeface="Times New Roman" charset="0"/>
                <a:cs typeface="Times New Roman" charset="0"/>
              </a:rPr>
              <a:t>for the ith category</a:t>
            </a:r>
            <a:endParaRPr lang="en-US" altLang="en-US" sz="1800" b="1" baseline="-25000">
              <a:latin typeface="Times New Roman" charset="0"/>
              <a:cs typeface="Times New Roman" charset="0"/>
            </a:endParaRPr>
          </a:p>
        </p:txBody>
      </p:sp>
      <p:grpSp>
        <p:nvGrpSpPr>
          <p:cNvPr id="11285" name="Group 24"/>
          <p:cNvGrpSpPr>
            <a:grpSpLocks/>
          </p:cNvGrpSpPr>
          <p:nvPr/>
        </p:nvGrpSpPr>
        <p:grpSpPr bwMode="auto">
          <a:xfrm>
            <a:off x="1524000" y="3810000"/>
            <a:ext cx="4443413" cy="830263"/>
            <a:chOff x="1748" y="2160"/>
            <a:chExt cx="2799" cy="523"/>
          </a:xfrm>
        </p:grpSpPr>
        <p:sp>
          <p:nvSpPr>
            <p:cNvPr id="11289" name="Text Box 25"/>
            <p:cNvSpPr txBox="1">
              <a:spLocks noChangeArrowheads="1"/>
            </p:cNvSpPr>
            <p:nvPr/>
          </p:nvSpPr>
          <p:spPr bwMode="auto">
            <a:xfrm>
              <a:off x="1748" y="2193"/>
              <a:ext cx="2799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75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2000" b="1">
                  <a:solidFill>
                    <a:srgbClr val="FFFF00"/>
                  </a:solidFill>
                </a:rPr>
                <a:t>                                              (</a:t>
              </a:r>
              <a:r>
                <a:rPr lang="en-US" altLang="en-US" sz="2000" b="1">
                  <a:solidFill>
                    <a:srgbClr val="FFFF00"/>
                  </a:solidFill>
                  <a:latin typeface="Times New Roman" charset="0"/>
                </a:rPr>
                <a:t>O</a:t>
              </a:r>
              <a:r>
                <a:rPr lang="en-US" altLang="en-US" sz="2000" b="1" baseline="-25000">
                  <a:solidFill>
                    <a:srgbClr val="FFFF00"/>
                  </a:solidFill>
                  <a:latin typeface="Times New Roman" charset="0"/>
                  <a:cs typeface="Times New Roman" charset="0"/>
                </a:rPr>
                <a:t>i</a:t>
              </a:r>
              <a:r>
                <a:rPr lang="en-US" altLang="en-US" sz="2000" b="1">
                  <a:solidFill>
                    <a:srgbClr val="FFFF00"/>
                  </a:solidFill>
                </a:rPr>
                <a:t> – </a:t>
              </a:r>
              <a:r>
                <a:rPr lang="en-US" altLang="en-US" sz="2000" b="1">
                  <a:solidFill>
                    <a:srgbClr val="FFFF00"/>
                  </a:solidFill>
                  <a:latin typeface="Times New Roman" charset="0"/>
                  <a:cs typeface="Times New Roman" charset="0"/>
                </a:rPr>
                <a:t>E</a:t>
              </a:r>
              <a:r>
                <a:rPr lang="en-US" altLang="en-US" sz="2000" b="1" baseline="-25000">
                  <a:solidFill>
                    <a:srgbClr val="FFFF00"/>
                  </a:solidFill>
                  <a:latin typeface="Times New Roman" charset="0"/>
                  <a:cs typeface="Times New Roman" charset="0"/>
                </a:rPr>
                <a:t>i</a:t>
              </a:r>
              <a:r>
                <a:rPr lang="en-US" altLang="en-US" sz="2000" b="1">
                  <a:solidFill>
                    <a:srgbClr val="FFFF00"/>
                  </a:solidFill>
                  <a:latin typeface="Times New Roman" charset="0"/>
                  <a:cs typeface="Times New Roman" charset="0"/>
                </a:rPr>
                <a:t>)</a:t>
              </a:r>
              <a:r>
                <a:rPr lang="en-US" altLang="en-US" sz="2000" b="1" baseline="30000">
                  <a:solidFill>
                    <a:srgbClr val="FFFF00"/>
                  </a:solidFill>
                  <a:latin typeface="Times New Roman" charset="0"/>
                  <a:cs typeface="Times New Roman" charset="0"/>
                </a:rPr>
                <a:t>2</a:t>
              </a:r>
              <a:endParaRPr lang="el-GR" altLang="en-US" sz="2000" b="1" baseline="30000">
                <a:solidFill>
                  <a:srgbClr val="FFFF00"/>
                </a:solidFill>
                <a:latin typeface="Times New Roman" charset="0"/>
                <a:cs typeface="Times New Roman" charset="0"/>
              </a:endParaRPr>
            </a:p>
            <a:p>
              <a:pPr eaLnBrk="1" hangingPunct="1">
                <a:lnSpc>
                  <a:spcPct val="75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2000" b="1">
                  <a:solidFill>
                    <a:srgbClr val="FFFF00"/>
                  </a:solidFill>
                </a:rPr>
                <a:t>Test Statistic:      </a:t>
              </a:r>
              <a:r>
                <a:rPr lang="el-GR" altLang="en-US" sz="2000" b="1">
                  <a:solidFill>
                    <a:srgbClr val="FFFF00"/>
                  </a:solidFill>
                  <a:latin typeface="Times New Roman" charset="0"/>
                  <a:cs typeface="Times New Roman" charset="0"/>
                </a:rPr>
                <a:t>χ</a:t>
              </a:r>
              <a:r>
                <a:rPr lang="en-US" altLang="en-US" sz="2000" b="1" baseline="30000">
                  <a:solidFill>
                    <a:srgbClr val="FFFF00"/>
                  </a:solidFill>
                  <a:latin typeface="Times New Roman" charset="0"/>
                  <a:cs typeface="Times New Roman" charset="0"/>
                </a:rPr>
                <a:t>2</a:t>
              </a:r>
              <a:r>
                <a:rPr lang="en-US" altLang="en-US" sz="2000" b="1" baseline="-25000">
                  <a:solidFill>
                    <a:srgbClr val="FFFF00"/>
                  </a:solidFill>
                  <a:latin typeface="Times New Roman" charset="0"/>
                  <a:cs typeface="Times New Roman" charset="0"/>
                </a:rPr>
                <a:t>0</a:t>
              </a:r>
              <a:r>
                <a:rPr lang="en-US" altLang="en-US" sz="2000" b="1">
                  <a:solidFill>
                    <a:srgbClr val="FFFF00"/>
                  </a:solidFill>
                </a:rPr>
                <a:t> =        -------------</a:t>
              </a:r>
              <a:endParaRPr lang="en-US" altLang="en-US" sz="2000" b="1">
                <a:solidFill>
                  <a:srgbClr val="FFFF00"/>
                </a:solidFill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1290" name="Text Box 26"/>
            <p:cNvSpPr txBox="1">
              <a:spLocks noChangeArrowheads="1"/>
            </p:cNvSpPr>
            <p:nvPr/>
          </p:nvSpPr>
          <p:spPr bwMode="auto">
            <a:xfrm>
              <a:off x="3789" y="2419"/>
              <a:ext cx="457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>
                  <a:solidFill>
                    <a:srgbClr val="FFFF00"/>
                  </a:solidFill>
                  <a:latin typeface="Times New Roman" charset="0"/>
                  <a:cs typeface="Times New Roman" charset="0"/>
                </a:rPr>
                <a:t>     E</a:t>
              </a:r>
              <a:r>
                <a:rPr lang="en-US" altLang="en-US" sz="2000" b="1" baseline="-25000">
                  <a:solidFill>
                    <a:srgbClr val="FFFF00"/>
                  </a:solidFill>
                  <a:latin typeface="Times New Roman" charset="0"/>
                  <a:cs typeface="Times New Roman" charset="0"/>
                </a:rPr>
                <a:t>i</a:t>
              </a:r>
              <a:endParaRPr lang="en-US" altLang="en-US" sz="2000" b="1" baseline="-25000">
                <a:solidFill>
                  <a:srgbClr val="FFFF00"/>
                </a:solidFill>
                <a:latin typeface="Times New Roman" charset="0"/>
              </a:endParaRPr>
            </a:p>
          </p:txBody>
        </p:sp>
        <p:sp>
          <p:nvSpPr>
            <p:cNvPr id="11291" name="Text Box 27"/>
            <p:cNvSpPr txBox="1">
              <a:spLocks noChangeArrowheads="1"/>
            </p:cNvSpPr>
            <p:nvPr/>
          </p:nvSpPr>
          <p:spPr bwMode="auto">
            <a:xfrm>
              <a:off x="3436" y="2160"/>
              <a:ext cx="343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n-US" sz="4800">
                  <a:solidFill>
                    <a:srgbClr val="FFFF00"/>
                  </a:solidFill>
                  <a:latin typeface="Times New Roman" charset="0"/>
                  <a:cs typeface="Times New Roman" charset="0"/>
                </a:rPr>
                <a:t>Σ</a:t>
              </a:r>
            </a:p>
          </p:txBody>
        </p:sp>
      </p:grpSp>
      <p:cxnSp>
        <p:nvCxnSpPr>
          <p:cNvPr id="11286" name="AutoShape 28"/>
          <p:cNvCxnSpPr>
            <a:cxnSpLocks noChangeShapeType="1"/>
            <a:stCxn id="11267" idx="3"/>
            <a:endCxn id="11266" idx="2"/>
          </p:cNvCxnSpPr>
          <p:nvPr/>
        </p:nvCxnSpPr>
        <p:spPr bwMode="auto">
          <a:xfrm flipV="1">
            <a:off x="4359275" y="2601913"/>
            <a:ext cx="322263" cy="592137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87" name="Rectangle 29"/>
          <p:cNvSpPr>
            <a:spLocks noChangeArrowheads="1"/>
          </p:cNvSpPr>
          <p:nvPr/>
        </p:nvSpPr>
        <p:spPr bwMode="auto">
          <a:xfrm>
            <a:off x="5967413" y="6034088"/>
            <a:ext cx="1657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/>
              <a:t>(Right-Tailed)</a:t>
            </a:r>
          </a:p>
        </p:txBody>
      </p:sp>
      <p:cxnSp>
        <p:nvCxnSpPr>
          <p:cNvPr id="11288" name="AutoShape 30"/>
          <p:cNvCxnSpPr>
            <a:cxnSpLocks noChangeShapeType="1"/>
            <a:stCxn id="11278" idx="1"/>
          </p:cNvCxnSpPr>
          <p:nvPr/>
        </p:nvCxnSpPr>
        <p:spPr bwMode="auto">
          <a:xfrm rot="10800000" flipV="1">
            <a:off x="4876800" y="1511300"/>
            <a:ext cx="990600" cy="10795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3"/>
          </a:xfrm>
        </p:spPr>
        <p:txBody>
          <a:bodyPr/>
          <a:lstStyle/>
          <a:p>
            <a:r>
              <a:rPr lang="en-US" altLang="en-US" sz="3600" b="1" smtClean="0"/>
              <a:t>Things to Avoid</a:t>
            </a:r>
          </a:p>
        </p:txBody>
      </p:sp>
      <p:pic>
        <p:nvPicPr>
          <p:cNvPr id="12291" name="Picture 11" descr="Yates_3e_Ch14_p832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676400"/>
            <a:ext cx="4611688" cy="367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7" descr="Yates_3e_Ch14_p8320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295400"/>
            <a:ext cx="3941763" cy="438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2"/>
          <p:cNvSpPr>
            <a:spLocks noGrp="1"/>
          </p:cNvSpPr>
          <p:nvPr>
            <p:ph type="title"/>
          </p:nvPr>
        </p:nvSpPr>
        <p:spPr>
          <a:xfrm>
            <a:off x="457200" y="111125"/>
            <a:ext cx="8229600" cy="792163"/>
          </a:xfrm>
        </p:spPr>
        <p:txBody>
          <a:bodyPr/>
          <a:lstStyle/>
          <a:p>
            <a:r>
              <a:rPr lang="en-US" altLang="en-US" sz="3600" b="1" smtClean="0"/>
              <a:t>Example 1</a:t>
            </a:r>
          </a:p>
        </p:txBody>
      </p:sp>
      <p:sp>
        <p:nvSpPr>
          <p:cNvPr id="13315" name="Content Placeholder 3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2400" b="1" smtClean="0"/>
              <a:t>Are you more likely to have a motor vehicle collision when using a cell phone?  A study of 699 drivers who were using a cell-phone when they were involved in a collision examined this question.  These drivers made 26,798 cell phone calls during a 14 month study period.  Each of the 699 collisions was classified in various ways.  </a:t>
            </a:r>
          </a:p>
          <a:p>
            <a:pPr marL="0" indent="0">
              <a:buFontTx/>
              <a:buNone/>
            </a:pPr>
            <a:endParaRPr lang="en-US" altLang="en-US" sz="2400" b="1" smtClean="0"/>
          </a:p>
          <a:p>
            <a:pPr marL="0" indent="0">
              <a:buFontTx/>
              <a:buNone/>
            </a:pPr>
            <a:endParaRPr lang="en-US" altLang="en-US" sz="2400" b="1" smtClean="0"/>
          </a:p>
          <a:p>
            <a:pPr marL="0" indent="0">
              <a:buFontTx/>
              <a:buNone/>
            </a:pPr>
            <a:endParaRPr lang="en-US" altLang="en-US" sz="2400" b="1" smtClean="0"/>
          </a:p>
          <a:p>
            <a:pPr marL="0" indent="0">
              <a:buFontTx/>
              <a:buNone/>
            </a:pPr>
            <a:r>
              <a:rPr lang="en-US" altLang="en-US" sz="2400" b="1" smtClean="0"/>
              <a:t>Are accidents equally likely to occur on any day of the week?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95400" y="4038600"/>
          <a:ext cx="6095999" cy="741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68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Sun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Mon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Tue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Wed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Thu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Fri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Sat</a:t>
                      </a:r>
                      <a:endParaRPr lang="en-US" sz="1800" dirty="0"/>
                    </a:p>
                  </a:txBody>
                  <a:tcPr marT="45700" marB="45700"/>
                </a:tc>
              </a:tr>
              <a:tr h="37068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133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126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159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136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113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12</a:t>
                      </a:r>
                      <a:endParaRPr lang="en-US" sz="1800" dirty="0"/>
                    </a:p>
                  </a:txBody>
                  <a:tcPr marT="45700" marB="4570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>
          <a:xfrm>
            <a:off x="457200" y="111125"/>
            <a:ext cx="8229600" cy="792163"/>
          </a:xfrm>
        </p:spPr>
        <p:txBody>
          <a:bodyPr/>
          <a:lstStyle/>
          <a:p>
            <a:r>
              <a:rPr lang="en-US" altLang="en-US" sz="3600" b="1" smtClean="0"/>
              <a:t>Example 1 – Graphical Analysis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1066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2400" b="1" smtClean="0"/>
              <a:t>Are accidents equally likely to occur on any day of the week?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76400" y="1447800"/>
          <a:ext cx="6095999" cy="741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68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Sun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Mon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Tue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Wed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Thu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Fri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Sat</a:t>
                      </a:r>
                      <a:endParaRPr lang="en-US" sz="1800" dirty="0"/>
                    </a:p>
                  </a:txBody>
                  <a:tcPr marT="45700" marB="45700"/>
                </a:tc>
              </a:tr>
              <a:tr h="37068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133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126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159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136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113</a:t>
                      </a:r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12</a:t>
                      </a:r>
                      <a:endParaRPr lang="en-US" sz="1800" dirty="0"/>
                    </a:p>
                  </a:txBody>
                  <a:tcPr marT="45700" marB="45700"/>
                </a:tc>
              </a:tr>
            </a:tbl>
          </a:graphicData>
        </a:graphic>
      </p:graphicFrame>
      <p:pic>
        <p:nvPicPr>
          <p:cNvPr id="14366" name="Picture 10" descr="Yates_3e_Ch14_p832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286000"/>
            <a:ext cx="5608638" cy="438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2"/>
          <p:cNvSpPr>
            <a:spLocks noGrp="1"/>
          </p:cNvSpPr>
          <p:nvPr>
            <p:ph type="title"/>
          </p:nvPr>
        </p:nvSpPr>
        <p:spPr>
          <a:xfrm>
            <a:off x="457200" y="111125"/>
            <a:ext cx="8229600" cy="792163"/>
          </a:xfrm>
        </p:spPr>
        <p:txBody>
          <a:bodyPr/>
          <a:lstStyle/>
          <a:p>
            <a:r>
              <a:rPr lang="en-US" altLang="en-US" sz="3600" b="1" smtClean="0"/>
              <a:t>Example 1 – Chi-Square Analysis</a:t>
            </a:r>
          </a:p>
        </p:txBody>
      </p:sp>
      <p:sp>
        <p:nvSpPr>
          <p:cNvPr id="15363" name="Content Placeholder 3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3886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2400" b="1" smtClean="0"/>
              <a:t>Are accidents equally likely to occur on any day of the week?</a:t>
            </a:r>
          </a:p>
          <a:p>
            <a:pPr marL="0" indent="0">
              <a:buFontTx/>
              <a:buNone/>
            </a:pPr>
            <a:endParaRPr lang="en-US" altLang="en-US" sz="1600" b="1" smtClean="0"/>
          </a:p>
          <a:p>
            <a:pPr marL="0" indent="0">
              <a:buFontTx/>
              <a:buNone/>
            </a:pPr>
            <a:r>
              <a:rPr lang="en-US" altLang="en-US" sz="2400" b="1" smtClean="0"/>
              <a:t>Hypotheses:</a:t>
            </a:r>
          </a:p>
          <a:p>
            <a:pPr marL="0" indent="0">
              <a:buFontTx/>
              <a:buNone/>
            </a:pPr>
            <a:endParaRPr lang="en-US" altLang="en-US" sz="2400" b="1" smtClean="0"/>
          </a:p>
          <a:p>
            <a:pPr marL="0" indent="0">
              <a:buFontTx/>
              <a:buNone/>
            </a:pPr>
            <a:endParaRPr lang="en-US" altLang="en-US" sz="2400" b="1" smtClean="0"/>
          </a:p>
          <a:p>
            <a:pPr marL="0" indent="0">
              <a:buFontTx/>
              <a:buNone/>
            </a:pPr>
            <a:endParaRPr lang="en-US" altLang="en-US" sz="2400" b="1" smtClean="0"/>
          </a:p>
          <a:p>
            <a:pPr marL="0" indent="0">
              <a:buFontTx/>
              <a:buNone/>
            </a:pPr>
            <a:endParaRPr lang="en-US" altLang="en-US" sz="2400" b="1" smtClean="0"/>
          </a:p>
          <a:p>
            <a:pPr marL="0" indent="0">
              <a:buFontTx/>
              <a:buNone/>
            </a:pPr>
            <a:r>
              <a:rPr lang="en-US" altLang="en-US" sz="2400" b="1" smtClean="0"/>
              <a:t>Conditions: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85800" y="2590800"/>
            <a:ext cx="8077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H</a:t>
            </a:r>
            <a:r>
              <a:rPr lang="en-US" altLang="en-US" sz="2000" b="1" baseline="-25000">
                <a:solidFill>
                  <a:srgbClr val="FFFF00"/>
                </a:solidFill>
              </a:rPr>
              <a:t>0</a:t>
            </a:r>
            <a:r>
              <a:rPr lang="en-US" altLang="en-US" sz="2000" b="1">
                <a:solidFill>
                  <a:srgbClr val="FFFF00"/>
                </a:solidFill>
              </a:rPr>
              <a:t>:  Motor vehicle accidents involving cell phones are equally likely to occur everyday of the week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85800" y="3276600"/>
            <a:ext cx="8077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H</a:t>
            </a:r>
            <a:r>
              <a:rPr lang="en-US" altLang="en-US" sz="2000" b="1" baseline="-25000">
                <a:solidFill>
                  <a:srgbClr val="FFFF00"/>
                </a:solidFill>
              </a:rPr>
              <a:t>a</a:t>
            </a:r>
            <a:r>
              <a:rPr lang="en-US" altLang="en-US" sz="2000" b="1">
                <a:solidFill>
                  <a:srgbClr val="FFFF00"/>
                </a:solidFill>
              </a:rPr>
              <a:t>:  Motor vehicle accidents involving cell phones will vary everyday of the week (not all the same)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2000" y="4724400"/>
            <a:ext cx="8077200" cy="1631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FFFF00"/>
                </a:solidFill>
              </a:rPr>
              <a:t>SRS – must be assumed</a:t>
            </a:r>
          </a:p>
          <a:p>
            <a:pPr>
              <a:defRPr/>
            </a:pPr>
            <a:endParaRPr lang="en-US" sz="2000" b="1" dirty="0">
              <a:solidFill>
                <a:srgbClr val="FFFF00"/>
              </a:solidFill>
            </a:endParaRPr>
          </a:p>
          <a:p>
            <a:pPr>
              <a:defRPr/>
            </a:pPr>
            <a:r>
              <a:rPr lang="en-US" sz="2000" b="1" dirty="0">
                <a:solidFill>
                  <a:srgbClr val="FFFF00"/>
                </a:solidFill>
              </a:rPr>
              <a:t>Expected counts (everyday) = 699/7 = 99.857</a:t>
            </a:r>
          </a:p>
          <a:p>
            <a:pPr marL="457200" indent="-457200">
              <a:buFontTx/>
              <a:buAutoNum type="arabicParenR"/>
              <a:defRPr/>
            </a:pPr>
            <a:r>
              <a:rPr lang="en-US" sz="2000" b="1" dirty="0">
                <a:solidFill>
                  <a:srgbClr val="FFFF00"/>
                </a:solidFill>
              </a:rPr>
              <a:t>All expected counts &gt; 0</a:t>
            </a:r>
          </a:p>
          <a:p>
            <a:pPr marL="457200" indent="-457200">
              <a:buFontTx/>
              <a:buAutoNum type="arabicParenR"/>
              <a:defRPr/>
            </a:pPr>
            <a:r>
              <a:rPr lang="en-US" sz="2000" b="1" dirty="0">
                <a:solidFill>
                  <a:srgbClr val="FFFF00"/>
                </a:solidFill>
              </a:rPr>
              <a:t>All expected counts &gt;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2"/>
          <p:cNvSpPr>
            <a:spLocks noGrp="1"/>
          </p:cNvSpPr>
          <p:nvPr>
            <p:ph type="title"/>
          </p:nvPr>
        </p:nvSpPr>
        <p:spPr>
          <a:xfrm>
            <a:off x="457200" y="111125"/>
            <a:ext cx="8229600" cy="792163"/>
          </a:xfrm>
        </p:spPr>
        <p:txBody>
          <a:bodyPr/>
          <a:lstStyle/>
          <a:p>
            <a:r>
              <a:rPr lang="en-US" altLang="en-US" sz="3600" b="1" smtClean="0"/>
              <a:t>Example 1 – Chi-Square Analysis</a:t>
            </a:r>
          </a:p>
        </p:txBody>
      </p:sp>
      <p:sp>
        <p:nvSpPr>
          <p:cNvPr id="16387" name="Content Placeholder 3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648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2400" b="1" smtClean="0"/>
              <a:t>Are accidents equally likely to occur on any day of the week?</a:t>
            </a:r>
          </a:p>
          <a:p>
            <a:pPr marL="0" indent="0">
              <a:buFontTx/>
              <a:buNone/>
            </a:pPr>
            <a:endParaRPr lang="en-US" altLang="en-US" sz="1400" b="1" smtClean="0"/>
          </a:p>
          <a:p>
            <a:pPr marL="0" indent="0">
              <a:buFontTx/>
              <a:buNone/>
            </a:pPr>
            <a:r>
              <a:rPr lang="en-US" altLang="en-US" sz="2400" b="1" smtClean="0"/>
              <a:t>Calculations:</a:t>
            </a:r>
          </a:p>
          <a:p>
            <a:pPr marL="0" indent="0">
              <a:buFontTx/>
              <a:buNone/>
            </a:pPr>
            <a:endParaRPr lang="en-US" altLang="en-US" sz="2400" b="1" smtClean="0"/>
          </a:p>
          <a:p>
            <a:pPr marL="0" indent="0">
              <a:buFontTx/>
              <a:buNone/>
            </a:pPr>
            <a:endParaRPr lang="en-US" altLang="en-US" sz="2400" b="1" smtClean="0"/>
          </a:p>
          <a:p>
            <a:pPr marL="0" indent="0">
              <a:buFontTx/>
              <a:buNone/>
            </a:pPr>
            <a:endParaRPr lang="en-US" altLang="en-US" sz="2400" b="1" smtClean="0"/>
          </a:p>
          <a:p>
            <a:pPr marL="0" indent="0">
              <a:buFontTx/>
              <a:buNone/>
            </a:pPr>
            <a:endParaRPr lang="en-US" altLang="en-US" sz="2400" b="1" smtClean="0"/>
          </a:p>
          <a:p>
            <a:pPr marL="0" indent="0">
              <a:buFontTx/>
              <a:buNone/>
            </a:pPr>
            <a:endParaRPr lang="en-US" altLang="en-US" sz="2400" b="1" smtClean="0"/>
          </a:p>
          <a:p>
            <a:pPr marL="0" indent="0">
              <a:buFontTx/>
              <a:buNone/>
            </a:pPr>
            <a:endParaRPr lang="en-US" altLang="en-US" sz="1400" b="1" smtClean="0"/>
          </a:p>
          <a:p>
            <a:pPr marL="0" indent="0">
              <a:buFontTx/>
              <a:buNone/>
            </a:pPr>
            <a:r>
              <a:rPr lang="en-US" altLang="en-US" sz="2400" b="1" smtClean="0"/>
              <a:t>Interpretation: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90600" y="2438400"/>
          <a:ext cx="6570661" cy="1482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6920"/>
                <a:gridCol w="761963"/>
                <a:gridCol w="761963"/>
                <a:gridCol w="761963"/>
                <a:gridCol w="761963"/>
                <a:gridCol w="761963"/>
                <a:gridCol w="761963"/>
                <a:gridCol w="761963"/>
              </a:tblGrid>
              <a:tr h="37068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Item</a:t>
                      </a:r>
                      <a:endParaRPr lang="en-US" sz="1800" dirty="0"/>
                    </a:p>
                  </a:txBody>
                  <a:tcPr marL="91436" marR="91436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Sun</a:t>
                      </a:r>
                      <a:endParaRPr lang="en-US" sz="1800" dirty="0"/>
                    </a:p>
                  </a:txBody>
                  <a:tcPr marL="91436" marR="91436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Mon</a:t>
                      </a:r>
                      <a:endParaRPr lang="en-US" sz="1800" dirty="0"/>
                    </a:p>
                  </a:txBody>
                  <a:tcPr marL="91436" marR="91436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Tue</a:t>
                      </a:r>
                      <a:endParaRPr lang="en-US" sz="1800" dirty="0"/>
                    </a:p>
                  </a:txBody>
                  <a:tcPr marL="91436" marR="91436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Wed</a:t>
                      </a:r>
                      <a:endParaRPr lang="en-US" sz="1800" dirty="0"/>
                    </a:p>
                  </a:txBody>
                  <a:tcPr marL="91436" marR="91436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Thu</a:t>
                      </a:r>
                      <a:endParaRPr lang="en-US" sz="1800" dirty="0"/>
                    </a:p>
                  </a:txBody>
                  <a:tcPr marL="91436" marR="91436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Fri</a:t>
                      </a:r>
                      <a:endParaRPr lang="en-US" sz="1800" dirty="0"/>
                    </a:p>
                  </a:txBody>
                  <a:tcPr marL="91436" marR="91436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Sat</a:t>
                      </a:r>
                      <a:endParaRPr lang="en-US" sz="1800" dirty="0"/>
                    </a:p>
                  </a:txBody>
                  <a:tcPr marL="91436" marR="91436" marT="45700" marB="45700"/>
                </a:tc>
              </a:tr>
              <a:tr h="37068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Observed</a:t>
                      </a:r>
                      <a:endParaRPr lang="en-US" sz="1800" dirty="0"/>
                    </a:p>
                  </a:txBody>
                  <a:tcPr marL="91436" marR="91436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20</a:t>
                      </a:r>
                      <a:endParaRPr lang="en-US" sz="1800" dirty="0"/>
                    </a:p>
                  </a:txBody>
                  <a:tcPr marL="91436" marR="91436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133</a:t>
                      </a:r>
                      <a:endParaRPr lang="en-US" sz="1800" dirty="0"/>
                    </a:p>
                  </a:txBody>
                  <a:tcPr marL="91436" marR="91436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126</a:t>
                      </a:r>
                      <a:endParaRPr lang="en-US" sz="1800" dirty="0"/>
                    </a:p>
                  </a:txBody>
                  <a:tcPr marL="91436" marR="91436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159</a:t>
                      </a:r>
                      <a:endParaRPr lang="en-US" sz="1800" dirty="0"/>
                    </a:p>
                  </a:txBody>
                  <a:tcPr marL="91436" marR="91436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136</a:t>
                      </a:r>
                      <a:endParaRPr lang="en-US" sz="1800" dirty="0"/>
                    </a:p>
                  </a:txBody>
                  <a:tcPr marL="91436" marR="91436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113</a:t>
                      </a:r>
                      <a:endParaRPr lang="en-US" sz="1800" dirty="0"/>
                    </a:p>
                  </a:txBody>
                  <a:tcPr marL="91436" marR="91436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12</a:t>
                      </a:r>
                      <a:endParaRPr lang="en-US" sz="1800" dirty="0"/>
                    </a:p>
                  </a:txBody>
                  <a:tcPr marL="91436" marR="91436" marT="45700" marB="45700"/>
                </a:tc>
              </a:tr>
              <a:tr h="37068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Expected</a:t>
                      </a:r>
                      <a:endParaRPr lang="en-US" sz="1800" dirty="0"/>
                    </a:p>
                  </a:txBody>
                  <a:tcPr marL="91436" marR="91436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99.86</a:t>
                      </a:r>
                      <a:endParaRPr lang="en-US" sz="1800" dirty="0"/>
                    </a:p>
                  </a:txBody>
                  <a:tcPr marL="91436" marR="91436" marT="45700" marB="457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99.86</a:t>
                      </a:r>
                    </a:p>
                  </a:txBody>
                  <a:tcPr marL="91436" marR="91436" marT="45700" marB="457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99.86</a:t>
                      </a:r>
                    </a:p>
                  </a:txBody>
                  <a:tcPr marL="91436" marR="91436" marT="45700" marB="457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99.86</a:t>
                      </a:r>
                    </a:p>
                  </a:txBody>
                  <a:tcPr marL="91436" marR="91436" marT="45700" marB="457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99.86</a:t>
                      </a:r>
                    </a:p>
                  </a:txBody>
                  <a:tcPr marL="91436" marR="91436" marT="45700" marB="457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99.86</a:t>
                      </a:r>
                    </a:p>
                  </a:txBody>
                  <a:tcPr marL="91436" marR="91436" marT="45700" marB="457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99.86</a:t>
                      </a:r>
                    </a:p>
                  </a:txBody>
                  <a:tcPr marL="91436" marR="91436" marT="45700" marB="45700"/>
                </a:tc>
              </a:tr>
              <a:tr h="370681"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/>
                        <a:t>χ²</a:t>
                      </a:r>
                      <a:endParaRPr lang="en-US" sz="1800" dirty="0"/>
                    </a:p>
                  </a:txBody>
                  <a:tcPr marL="91436" marR="91436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63.86</a:t>
                      </a:r>
                      <a:endParaRPr lang="en-US" sz="1800" dirty="0"/>
                    </a:p>
                  </a:txBody>
                  <a:tcPr marL="91436" marR="91436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11.00</a:t>
                      </a:r>
                      <a:endParaRPr lang="en-US" sz="1800" dirty="0"/>
                    </a:p>
                  </a:txBody>
                  <a:tcPr marL="91436" marR="91436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6.84</a:t>
                      </a:r>
                      <a:endParaRPr lang="en-US" sz="1800" dirty="0"/>
                    </a:p>
                  </a:txBody>
                  <a:tcPr marL="91436" marR="91436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35.03</a:t>
                      </a:r>
                      <a:endParaRPr lang="en-US" sz="1800" dirty="0"/>
                    </a:p>
                  </a:txBody>
                  <a:tcPr marL="91436" marR="91436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13.08</a:t>
                      </a:r>
                      <a:endParaRPr lang="en-US" sz="1800" dirty="0"/>
                    </a:p>
                  </a:txBody>
                  <a:tcPr marL="91436" marR="91436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1.73</a:t>
                      </a:r>
                      <a:endParaRPr lang="en-US" sz="1800" dirty="0"/>
                    </a:p>
                  </a:txBody>
                  <a:tcPr marL="91436" marR="91436" marT="45700" marB="457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77.30</a:t>
                      </a:r>
                      <a:endParaRPr lang="en-US" sz="1800" dirty="0"/>
                    </a:p>
                  </a:txBody>
                  <a:tcPr marL="91436" marR="91436" marT="45700" marB="45700"/>
                </a:tc>
              </a:tr>
            </a:tbl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90800" y="1447800"/>
            <a:ext cx="32035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             (Obs – Exp)²</a:t>
            </a:r>
          </a:p>
          <a:p>
            <a:pPr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χ² =  ∑   ----------------- </a:t>
            </a:r>
          </a:p>
          <a:p>
            <a:pPr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                    Exp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62000" y="4038600"/>
            <a:ext cx="79438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χ² =  ∑ (63.86 + 11 + 6.84 + 35.03 + 13.08 + 1.73 + 77.3)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    =  208.84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09600" y="5334000"/>
            <a:ext cx="8382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Since our χ² value is much greater than the critical value (208 &gt; 24.1), we would reject H</a:t>
            </a:r>
            <a:r>
              <a:rPr lang="en-US" altLang="en-US" sz="2400" b="1" baseline="-25000">
                <a:solidFill>
                  <a:srgbClr val="FFFF00"/>
                </a:solidFill>
              </a:rPr>
              <a:t>0</a:t>
            </a:r>
            <a:r>
              <a:rPr lang="en-US" altLang="en-US" sz="2400" b="1">
                <a:solidFill>
                  <a:srgbClr val="FFFF00"/>
                </a:solidFill>
              </a:rPr>
              <a:t> and conclude that the accidents are not equally likely each day of the week.  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895600" y="4648200"/>
            <a:ext cx="55324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92D050"/>
                </a:solidFill>
              </a:rPr>
              <a:t>χ² (n-1,p-value) = χ² (6, 0.0005) = 24.1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6400800" y="1725613"/>
            <a:ext cx="21780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C000"/>
                </a:solidFill>
              </a:rPr>
              <a:t>P-value=2.486e-42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7475"/>
            <a:ext cx="8229600" cy="7620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Example 2</a:t>
            </a:r>
          </a:p>
        </p:txBody>
      </p:sp>
      <p:graphicFrame>
        <p:nvGraphicFramePr>
          <p:cNvPr id="16588" name="Group 2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268556"/>
              </p:ext>
            </p:extLst>
          </p:nvPr>
        </p:nvGraphicFramePr>
        <p:xfrm>
          <a:off x="381000" y="2065338"/>
          <a:ext cx="8382000" cy="4335463"/>
        </p:xfrm>
        <a:graphic>
          <a:graphicData uri="http://schemas.openxmlformats.org/drawingml/2006/table">
            <a:tbl>
              <a:tblPr/>
              <a:tblGrid>
                <a:gridCol w="1104900"/>
                <a:gridCol w="936625"/>
                <a:gridCol w="1006475"/>
                <a:gridCol w="182563"/>
                <a:gridCol w="935037"/>
                <a:gridCol w="1223963"/>
                <a:gridCol w="1116012"/>
                <a:gridCol w="939800"/>
                <a:gridCol w="936625"/>
              </a:tblGrid>
              <a:tr h="685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Arial" charset="0"/>
                        </a:rPr>
                        <a:t>Yellow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Orange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Arial" charset="0"/>
                        </a:rPr>
                        <a:t>Red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Arial" charset="0"/>
                        </a:rPr>
                        <a:t>Green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Brown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Blue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2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Sample 1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66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88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38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59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53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96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2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Sample 2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55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8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Peanut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0.15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0.23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0.12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0.15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0.12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0.23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8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Plain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0.14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0.2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0.13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0.16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0.13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0.24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 = 6 classes (different colors)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8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CS(5,.1)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CS(5,.05)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CS(5,.025)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CS(5,.01)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FF99"/>
                          </a:solidFill>
                          <a:effectLst/>
                          <a:latin typeface="Arial" charset="0"/>
                          <a:cs typeface="Arial" charset="0"/>
                        </a:rPr>
                        <a:t>9.236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FF99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FF99"/>
                          </a:solidFill>
                          <a:effectLst/>
                          <a:latin typeface="Arial" charset="0"/>
                          <a:cs typeface="Arial" charset="0"/>
                        </a:rPr>
                        <a:t>11.071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FF99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FF99"/>
                          </a:solidFill>
                          <a:effectLst/>
                          <a:latin typeface="Arial" charset="0"/>
                          <a:cs typeface="Arial" charset="0"/>
                        </a:rPr>
                        <a:t>12.833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FF99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FF99"/>
                          </a:solidFill>
                          <a:effectLst/>
                          <a:latin typeface="Arial" charset="0"/>
                          <a:cs typeface="Arial" charset="0"/>
                        </a:rPr>
                        <a:t>15.086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FF99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7481" name="Picture 7" descr="Yates_3e_Ch14_p832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73375" cy="213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82" name="Picture 7" descr="Yates_3e_Ch14_p832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625" y="0"/>
            <a:ext cx="2873375" cy="213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7475"/>
            <a:ext cx="8229600" cy="1254125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2:</a:t>
            </a:r>
            <a:br>
              <a:rPr lang="en-US" altLang="en-US" sz="3600" b="1" dirty="0" smtClean="0"/>
            </a:br>
            <a:r>
              <a:rPr lang="en-US" altLang="en-US" sz="3600" b="1" dirty="0" smtClean="0"/>
              <a:t>Conditions</a:t>
            </a:r>
          </a:p>
        </p:txBody>
      </p:sp>
      <p:graphicFrame>
        <p:nvGraphicFramePr>
          <p:cNvPr id="16588" name="Group 2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519546"/>
              </p:ext>
            </p:extLst>
          </p:nvPr>
        </p:nvGraphicFramePr>
        <p:xfrm>
          <a:off x="381000" y="2065338"/>
          <a:ext cx="8382000" cy="4335463"/>
        </p:xfrm>
        <a:graphic>
          <a:graphicData uri="http://schemas.openxmlformats.org/drawingml/2006/table">
            <a:tbl>
              <a:tblPr/>
              <a:tblGrid>
                <a:gridCol w="1104900"/>
                <a:gridCol w="936625"/>
                <a:gridCol w="1189038"/>
                <a:gridCol w="935037"/>
                <a:gridCol w="1223963"/>
                <a:gridCol w="1116012"/>
                <a:gridCol w="939800"/>
                <a:gridCol w="936625"/>
              </a:tblGrid>
              <a:tr h="685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Arial" charset="0"/>
                        </a:rPr>
                        <a:t>Yellow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Orange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Arial" charset="0"/>
                        </a:rPr>
                        <a:t>Red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Arial" charset="0"/>
                        </a:rPr>
                        <a:t>Green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Brown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Blue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2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Sample 1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66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88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38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59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53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96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2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Sample 2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55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8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Peanut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8.25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12.65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6.6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8.25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6.6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12.65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55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8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Plain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7.7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7.15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8.8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7.15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13.2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55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FFFF"/>
                          </a:solidFill>
                          <a:effectLst/>
                          <a:latin typeface="Arial" charset="0"/>
                        </a:rPr>
                        <a:t>Expected Counts for snack bag will be the smallest</a:t>
                      </a: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8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Assume each bag is an SRS</a:t>
                      </a: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All expected counts &gt; 5</a:t>
                      </a: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8499" name="Picture 7" descr="Yates_3e_Ch14_p832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73375" cy="213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500" name="Picture 7" descr="Yates_3e_Ch14_p832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625" y="0"/>
            <a:ext cx="2873375" cy="213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868363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Example 2 (sample 1)</a:t>
            </a:r>
          </a:p>
        </p:txBody>
      </p:sp>
      <p:sp>
        <p:nvSpPr>
          <p:cNvPr id="19459" name="Content Placeholder 4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/>
          <a:lstStyle/>
          <a:p>
            <a:pPr eaLnBrk="1" hangingPunct="1"/>
            <a:r>
              <a:rPr lang="en-US" altLang="en-US" sz="2400" b="1" dirty="0" smtClean="0"/>
              <a:t>H</a:t>
            </a:r>
            <a:r>
              <a:rPr lang="en-US" altLang="en-US" sz="2400" b="1" baseline="-25000" dirty="0" smtClean="0"/>
              <a:t>0</a:t>
            </a:r>
            <a:r>
              <a:rPr lang="en-US" altLang="en-US" sz="2400" b="1" dirty="0" smtClean="0"/>
              <a:t>:</a:t>
            </a:r>
            <a:br>
              <a:rPr lang="en-US" altLang="en-US" sz="2400" b="1" dirty="0" smtClean="0"/>
            </a:br>
            <a:r>
              <a:rPr lang="en-US" altLang="en-US" sz="2400" b="1" dirty="0" smtClean="0"/>
              <a:t>H</a:t>
            </a:r>
            <a:r>
              <a:rPr lang="en-US" altLang="en-US" sz="2400" b="1" baseline="-25000" dirty="0" smtClean="0"/>
              <a:t>a</a:t>
            </a:r>
            <a:r>
              <a:rPr lang="en-US" altLang="en-US" sz="2400" b="1" dirty="0" smtClean="0"/>
              <a:t>:</a:t>
            </a:r>
          </a:p>
          <a:p>
            <a:pPr eaLnBrk="1" hangingPunct="1"/>
            <a:endParaRPr lang="en-US" altLang="en-US" sz="2400" b="1" dirty="0" smtClean="0"/>
          </a:p>
          <a:p>
            <a:pPr eaLnBrk="1" hangingPunct="1"/>
            <a:r>
              <a:rPr lang="en-US" altLang="en-US" sz="2400" b="1" dirty="0" smtClean="0"/>
              <a:t>Test Statistic</a:t>
            </a:r>
          </a:p>
          <a:p>
            <a:pPr eaLnBrk="1" hangingPunct="1"/>
            <a:endParaRPr lang="en-US" altLang="en-US" sz="2400" b="1" dirty="0" smtClean="0"/>
          </a:p>
          <a:p>
            <a:pPr eaLnBrk="1" hangingPunct="1"/>
            <a:endParaRPr lang="en-US" altLang="en-US" sz="2400" b="1" dirty="0" smtClean="0"/>
          </a:p>
          <a:p>
            <a:pPr eaLnBrk="1" hangingPunct="1"/>
            <a:endParaRPr lang="en-US" altLang="en-US" sz="2400" b="1" dirty="0" smtClean="0"/>
          </a:p>
          <a:p>
            <a:pPr eaLnBrk="1" hangingPunct="1"/>
            <a:endParaRPr lang="en-US" altLang="en-US" sz="2400" b="1" dirty="0" smtClean="0"/>
          </a:p>
          <a:p>
            <a:pPr eaLnBrk="1" hangingPunct="1"/>
            <a:endParaRPr lang="en-US" altLang="en-US" sz="2400" b="1" dirty="0" smtClean="0"/>
          </a:p>
          <a:p>
            <a:pPr eaLnBrk="1" hangingPunct="1"/>
            <a:r>
              <a:rPr lang="en-US" altLang="en-US" sz="2400" b="1" dirty="0" smtClean="0"/>
              <a:t>Critical Value:</a:t>
            </a:r>
          </a:p>
          <a:p>
            <a:pPr eaLnBrk="1" hangingPunct="1"/>
            <a:endParaRPr lang="en-US" altLang="en-US" sz="2400" b="1" dirty="0" smtClean="0"/>
          </a:p>
          <a:p>
            <a:pPr eaLnBrk="1" hangingPunct="1"/>
            <a:r>
              <a:rPr lang="en-US" altLang="en-US" sz="2400" b="1" dirty="0" smtClean="0"/>
              <a:t>Conclusion: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0420820"/>
              </p:ext>
            </p:extLst>
          </p:nvPr>
        </p:nvGraphicFramePr>
        <p:xfrm>
          <a:off x="421675" y="3276600"/>
          <a:ext cx="8417524" cy="1122600"/>
        </p:xfrm>
        <a:graphic>
          <a:graphicData uri="http://schemas.openxmlformats.org/drawingml/2006/table">
            <a:tbl>
              <a:tblPr/>
              <a:tblGrid>
                <a:gridCol w="2550125"/>
                <a:gridCol w="1143000"/>
                <a:gridCol w="914400"/>
                <a:gridCol w="609600"/>
                <a:gridCol w="914400"/>
                <a:gridCol w="762000"/>
                <a:gridCol w="685800"/>
                <a:gridCol w="838199"/>
              </a:tblGrid>
              <a:tr h="280591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FFFF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Yellow</a:t>
                      </a: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Orange</a:t>
                      </a: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Red</a:t>
                      </a: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Green</a:t>
                      </a: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Brown</a:t>
                      </a: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Blue</a:t>
                      </a: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Totals</a:t>
                      </a: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5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66FFFF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L1</a:t>
                      </a:r>
                      <a:r>
                        <a:rPr lang="en-US" sz="16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-Observed</a:t>
                      </a:r>
                      <a:endParaRPr lang="en-US" sz="1600" b="1" dirty="0">
                        <a:solidFill>
                          <a:srgbClr val="FFFF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66</a:t>
                      </a: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88</a:t>
                      </a: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38</a:t>
                      </a: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59</a:t>
                      </a: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53</a:t>
                      </a: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96</a:t>
                      </a: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400</a:t>
                      </a: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5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66FFFF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L2</a:t>
                      </a:r>
                      <a:r>
                        <a:rPr lang="en-US" sz="16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-Expected</a:t>
                      </a:r>
                      <a:endParaRPr lang="en-US" sz="1600" b="1" dirty="0">
                        <a:solidFill>
                          <a:srgbClr val="FFFF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60</a:t>
                      </a:r>
                      <a:endParaRPr lang="en-US" sz="1600" b="1" dirty="0">
                        <a:solidFill>
                          <a:srgbClr val="FFFF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92</a:t>
                      </a:r>
                      <a:endParaRPr lang="en-US" sz="1600" b="1" dirty="0">
                        <a:solidFill>
                          <a:srgbClr val="FFFF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48</a:t>
                      </a:r>
                      <a:endParaRPr lang="en-US" sz="1600" b="1" dirty="0">
                        <a:solidFill>
                          <a:srgbClr val="FFFF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60</a:t>
                      </a:r>
                      <a:endParaRPr lang="en-US" sz="1600" b="1" dirty="0">
                        <a:solidFill>
                          <a:srgbClr val="FFFF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48</a:t>
                      </a:r>
                      <a:endParaRPr lang="en-US" sz="1600" b="1" dirty="0">
                        <a:solidFill>
                          <a:srgbClr val="FFFF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92</a:t>
                      </a:r>
                      <a:endParaRPr lang="en-US" sz="1600" b="1" dirty="0">
                        <a:solidFill>
                          <a:srgbClr val="FFFF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400</a:t>
                      </a: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5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66FFFF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CNTRB</a:t>
                      </a:r>
                      <a:r>
                        <a:rPr lang="en-US" sz="16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-Chi-value</a:t>
                      </a:r>
                      <a:endParaRPr lang="en-US" sz="1600" b="1" dirty="0">
                        <a:solidFill>
                          <a:srgbClr val="FFFF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0.6</a:t>
                      </a:r>
                      <a:endParaRPr lang="en-US" sz="1600" b="1" dirty="0">
                        <a:solidFill>
                          <a:srgbClr val="FFFF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0.174</a:t>
                      </a:r>
                      <a:endParaRPr lang="en-US" sz="1600" b="1" dirty="0">
                        <a:solidFill>
                          <a:srgbClr val="FFFF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2.632</a:t>
                      </a:r>
                      <a:endParaRPr lang="en-US" sz="1600" b="1" dirty="0">
                        <a:solidFill>
                          <a:srgbClr val="FFFF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0.017</a:t>
                      </a:r>
                      <a:endParaRPr lang="en-US" sz="1600" b="1" dirty="0">
                        <a:solidFill>
                          <a:srgbClr val="FFFF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0.521</a:t>
                      </a:r>
                      <a:endParaRPr lang="en-US" sz="1600" b="1" dirty="0">
                        <a:solidFill>
                          <a:srgbClr val="FFFF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0.174</a:t>
                      </a:r>
                      <a:endParaRPr lang="en-US" sz="1600" b="1" dirty="0">
                        <a:solidFill>
                          <a:srgbClr val="FFFF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4.118</a:t>
                      </a:r>
                      <a:endParaRPr lang="en-US" sz="1600" b="1" dirty="0">
                        <a:solidFill>
                          <a:srgbClr val="FFFF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3124200" y="2133600"/>
            <a:ext cx="4443413" cy="830263"/>
            <a:chOff x="1748" y="2160"/>
            <a:chExt cx="2799" cy="523"/>
          </a:xfrm>
        </p:grpSpPr>
        <p:sp>
          <p:nvSpPr>
            <p:cNvPr id="19512" name="Text Box 25"/>
            <p:cNvSpPr txBox="1">
              <a:spLocks noChangeArrowheads="1"/>
            </p:cNvSpPr>
            <p:nvPr/>
          </p:nvSpPr>
          <p:spPr bwMode="auto">
            <a:xfrm>
              <a:off x="1748" y="2193"/>
              <a:ext cx="2799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75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2000" b="1">
                  <a:solidFill>
                    <a:srgbClr val="FFFF00"/>
                  </a:solidFill>
                </a:rPr>
                <a:t>                                              (</a:t>
              </a:r>
              <a:r>
                <a:rPr lang="en-US" altLang="en-US" sz="2000" b="1">
                  <a:solidFill>
                    <a:srgbClr val="FFFF00"/>
                  </a:solidFill>
                  <a:latin typeface="Times New Roman" charset="0"/>
                </a:rPr>
                <a:t>O</a:t>
              </a:r>
              <a:r>
                <a:rPr lang="en-US" altLang="en-US" sz="2000" b="1" baseline="-25000">
                  <a:solidFill>
                    <a:srgbClr val="FFFF00"/>
                  </a:solidFill>
                  <a:latin typeface="Times New Roman" charset="0"/>
                  <a:cs typeface="Times New Roman" charset="0"/>
                </a:rPr>
                <a:t>i</a:t>
              </a:r>
              <a:r>
                <a:rPr lang="en-US" altLang="en-US" sz="2000" b="1">
                  <a:solidFill>
                    <a:srgbClr val="FFFF00"/>
                  </a:solidFill>
                </a:rPr>
                <a:t> – </a:t>
              </a:r>
              <a:r>
                <a:rPr lang="en-US" altLang="en-US" sz="2000" b="1">
                  <a:solidFill>
                    <a:srgbClr val="FFFF00"/>
                  </a:solidFill>
                  <a:latin typeface="Times New Roman" charset="0"/>
                  <a:cs typeface="Times New Roman" charset="0"/>
                </a:rPr>
                <a:t>E</a:t>
              </a:r>
              <a:r>
                <a:rPr lang="en-US" altLang="en-US" sz="2000" b="1" baseline="-25000">
                  <a:solidFill>
                    <a:srgbClr val="FFFF00"/>
                  </a:solidFill>
                  <a:latin typeface="Times New Roman" charset="0"/>
                  <a:cs typeface="Times New Roman" charset="0"/>
                </a:rPr>
                <a:t>i</a:t>
              </a:r>
              <a:r>
                <a:rPr lang="en-US" altLang="en-US" sz="2000" b="1">
                  <a:solidFill>
                    <a:srgbClr val="FFFF00"/>
                  </a:solidFill>
                  <a:latin typeface="Times New Roman" charset="0"/>
                  <a:cs typeface="Times New Roman" charset="0"/>
                </a:rPr>
                <a:t>)</a:t>
              </a:r>
              <a:r>
                <a:rPr lang="en-US" altLang="en-US" sz="2000" b="1" baseline="30000">
                  <a:solidFill>
                    <a:srgbClr val="FFFF00"/>
                  </a:solidFill>
                  <a:latin typeface="Times New Roman" charset="0"/>
                  <a:cs typeface="Times New Roman" charset="0"/>
                </a:rPr>
                <a:t>2</a:t>
              </a:r>
              <a:endParaRPr lang="el-GR" altLang="en-US" sz="2000" b="1" baseline="30000">
                <a:solidFill>
                  <a:srgbClr val="FFFF00"/>
                </a:solidFill>
                <a:latin typeface="Times New Roman" charset="0"/>
                <a:cs typeface="Times New Roman" charset="0"/>
              </a:endParaRPr>
            </a:p>
            <a:p>
              <a:pPr eaLnBrk="1" hangingPunct="1">
                <a:lnSpc>
                  <a:spcPct val="75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2000" b="1">
                  <a:solidFill>
                    <a:srgbClr val="FFFF00"/>
                  </a:solidFill>
                </a:rPr>
                <a:t>Test Statistic:      </a:t>
              </a:r>
              <a:r>
                <a:rPr lang="el-GR" altLang="en-US" sz="2000" b="1">
                  <a:solidFill>
                    <a:srgbClr val="FFFF00"/>
                  </a:solidFill>
                  <a:latin typeface="Times New Roman" charset="0"/>
                  <a:cs typeface="Times New Roman" charset="0"/>
                </a:rPr>
                <a:t>χ</a:t>
              </a:r>
              <a:r>
                <a:rPr lang="en-US" altLang="en-US" sz="2000" b="1" baseline="30000">
                  <a:solidFill>
                    <a:srgbClr val="FFFF00"/>
                  </a:solidFill>
                  <a:latin typeface="Times New Roman" charset="0"/>
                  <a:cs typeface="Times New Roman" charset="0"/>
                </a:rPr>
                <a:t>2</a:t>
              </a:r>
              <a:r>
                <a:rPr lang="en-US" altLang="en-US" sz="2000" b="1" baseline="-25000">
                  <a:solidFill>
                    <a:srgbClr val="FFFF00"/>
                  </a:solidFill>
                  <a:latin typeface="Times New Roman" charset="0"/>
                  <a:cs typeface="Times New Roman" charset="0"/>
                </a:rPr>
                <a:t>0</a:t>
              </a:r>
              <a:r>
                <a:rPr lang="en-US" altLang="en-US" sz="2000" b="1">
                  <a:solidFill>
                    <a:srgbClr val="FFFF00"/>
                  </a:solidFill>
                </a:rPr>
                <a:t> =        -------------</a:t>
              </a:r>
              <a:endParaRPr lang="en-US" altLang="en-US" sz="2000" b="1">
                <a:solidFill>
                  <a:srgbClr val="FFFF00"/>
                </a:solidFill>
                <a:latin typeface="Times New Roman" charset="0"/>
                <a:cs typeface="Times New Roman" charset="0"/>
              </a:endParaRPr>
            </a:p>
          </p:txBody>
        </p:sp>
        <p:sp>
          <p:nvSpPr>
            <p:cNvPr id="19513" name="Text Box 26"/>
            <p:cNvSpPr txBox="1">
              <a:spLocks noChangeArrowheads="1"/>
            </p:cNvSpPr>
            <p:nvPr/>
          </p:nvSpPr>
          <p:spPr bwMode="auto">
            <a:xfrm>
              <a:off x="3789" y="2419"/>
              <a:ext cx="457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>
                  <a:solidFill>
                    <a:srgbClr val="FFFF00"/>
                  </a:solidFill>
                  <a:latin typeface="Times New Roman" charset="0"/>
                  <a:cs typeface="Times New Roman" charset="0"/>
                </a:rPr>
                <a:t>     E</a:t>
              </a:r>
              <a:r>
                <a:rPr lang="en-US" altLang="en-US" sz="2000" b="1" baseline="-25000">
                  <a:solidFill>
                    <a:srgbClr val="FFFF00"/>
                  </a:solidFill>
                  <a:latin typeface="Times New Roman" charset="0"/>
                  <a:cs typeface="Times New Roman" charset="0"/>
                </a:rPr>
                <a:t>i</a:t>
              </a:r>
              <a:endParaRPr lang="en-US" altLang="en-US" sz="2000" b="1" baseline="-25000">
                <a:solidFill>
                  <a:srgbClr val="FFFF00"/>
                </a:solidFill>
                <a:latin typeface="Times New Roman" charset="0"/>
              </a:endParaRPr>
            </a:p>
          </p:txBody>
        </p:sp>
        <p:sp>
          <p:nvSpPr>
            <p:cNvPr id="19514" name="Text Box 27"/>
            <p:cNvSpPr txBox="1">
              <a:spLocks noChangeArrowheads="1"/>
            </p:cNvSpPr>
            <p:nvPr/>
          </p:nvSpPr>
          <p:spPr bwMode="auto">
            <a:xfrm>
              <a:off x="3436" y="2160"/>
              <a:ext cx="343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n-US" sz="4800">
                  <a:solidFill>
                    <a:srgbClr val="FFFF00"/>
                  </a:solidFill>
                  <a:latin typeface="Times New Roman" charset="0"/>
                  <a:cs typeface="Times New Roman" charset="0"/>
                </a:rPr>
                <a:t>Σ</a:t>
              </a:r>
            </a:p>
          </p:txBody>
        </p:sp>
      </p:grp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600200" y="1066800"/>
            <a:ext cx="4741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The big bag came from Peanut M&amp;Ms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600200" y="1447800"/>
            <a:ext cx="56816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The big bag did not come from Peanut M&amp;Ms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048000" y="4876800"/>
            <a:ext cx="49936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FFFF00"/>
                </a:solidFill>
              </a:rPr>
              <a:t>All critical values are bigger than </a:t>
            </a:r>
            <a:r>
              <a:rPr lang="en-US" altLang="en-US" sz="2000" b="1" dirty="0" smtClean="0">
                <a:solidFill>
                  <a:srgbClr val="FFFF00"/>
                </a:solidFill>
              </a:rPr>
              <a:t>9.236</a:t>
            </a:r>
            <a:endParaRPr lang="en-US" altLang="en-US" sz="2000" b="1" dirty="0">
              <a:solidFill>
                <a:srgbClr val="FFFF00"/>
              </a:solidFill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819400" y="5791200"/>
            <a:ext cx="56546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FTR H</a:t>
            </a:r>
            <a:r>
              <a:rPr lang="en-US" altLang="en-US" sz="2000" b="1" baseline="-25000">
                <a:solidFill>
                  <a:srgbClr val="FFFF00"/>
                </a:solidFill>
              </a:rPr>
              <a:t>0</a:t>
            </a:r>
            <a:r>
              <a:rPr lang="en-US" altLang="en-US" sz="2000" b="1">
                <a:solidFill>
                  <a:srgbClr val="FFFF00"/>
                </a:solidFill>
              </a:rPr>
              <a:t>, not sufficient evidence to conclude </a:t>
            </a:r>
            <a:br>
              <a:rPr lang="en-US" altLang="en-US" sz="2000" b="1">
                <a:solidFill>
                  <a:srgbClr val="FFFF00"/>
                </a:solidFill>
              </a:rPr>
            </a:br>
            <a:r>
              <a:rPr lang="en-US" altLang="en-US" sz="2000" b="1">
                <a:solidFill>
                  <a:srgbClr val="FFFF00"/>
                </a:solidFill>
              </a:rPr>
              <a:t>bag is not peanut M&amp;M’s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868363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Example 2 (sample 2)</a:t>
            </a:r>
          </a:p>
        </p:txBody>
      </p:sp>
      <p:sp>
        <p:nvSpPr>
          <p:cNvPr id="20483" name="Content Placeholder 4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/>
          <a:lstStyle/>
          <a:p>
            <a:pPr eaLnBrk="1" hangingPunct="1"/>
            <a:r>
              <a:rPr lang="en-US" altLang="en-US" sz="2400" b="1" dirty="0" smtClean="0"/>
              <a:t>H</a:t>
            </a:r>
            <a:r>
              <a:rPr lang="en-US" altLang="en-US" sz="2400" b="1" baseline="-25000" dirty="0" smtClean="0"/>
              <a:t>0</a:t>
            </a:r>
            <a:r>
              <a:rPr lang="en-US" altLang="en-US" sz="2400" b="1" dirty="0" smtClean="0"/>
              <a:t>:</a:t>
            </a:r>
            <a:br>
              <a:rPr lang="en-US" altLang="en-US" sz="2400" b="1" dirty="0" smtClean="0"/>
            </a:br>
            <a:r>
              <a:rPr lang="en-US" altLang="en-US" sz="2400" b="1" dirty="0" smtClean="0"/>
              <a:t>H</a:t>
            </a:r>
            <a:r>
              <a:rPr lang="en-US" altLang="en-US" sz="2400" b="1" baseline="-25000" dirty="0" smtClean="0"/>
              <a:t>a</a:t>
            </a:r>
            <a:r>
              <a:rPr lang="en-US" altLang="en-US" sz="2400" b="1" dirty="0" smtClean="0"/>
              <a:t>:</a:t>
            </a:r>
          </a:p>
          <a:p>
            <a:pPr eaLnBrk="1" hangingPunct="1"/>
            <a:endParaRPr lang="en-US" altLang="en-US" sz="2400" b="1" dirty="0" smtClean="0"/>
          </a:p>
          <a:p>
            <a:pPr eaLnBrk="1" hangingPunct="1"/>
            <a:r>
              <a:rPr lang="en-US" altLang="en-US" sz="2400" b="1" dirty="0" smtClean="0"/>
              <a:t>Test Statistic</a:t>
            </a:r>
          </a:p>
          <a:p>
            <a:pPr eaLnBrk="1" hangingPunct="1"/>
            <a:endParaRPr lang="en-US" altLang="en-US" sz="2400" b="1" dirty="0" smtClean="0"/>
          </a:p>
          <a:p>
            <a:pPr eaLnBrk="1" hangingPunct="1"/>
            <a:endParaRPr lang="en-US" altLang="en-US" sz="2400" b="1" dirty="0" smtClean="0"/>
          </a:p>
          <a:p>
            <a:pPr eaLnBrk="1" hangingPunct="1"/>
            <a:endParaRPr lang="en-US" altLang="en-US" sz="2400" b="1" dirty="0" smtClean="0"/>
          </a:p>
          <a:p>
            <a:pPr eaLnBrk="1" hangingPunct="1"/>
            <a:endParaRPr lang="en-US" altLang="en-US" sz="2400" b="1" dirty="0" smtClean="0"/>
          </a:p>
          <a:p>
            <a:pPr eaLnBrk="1" hangingPunct="1"/>
            <a:endParaRPr lang="en-US" altLang="en-US" sz="2400" b="1" dirty="0" smtClean="0"/>
          </a:p>
          <a:p>
            <a:pPr eaLnBrk="1" hangingPunct="1"/>
            <a:r>
              <a:rPr lang="en-US" altLang="en-US" sz="2400" b="1" dirty="0" smtClean="0"/>
              <a:t>Critical Value:</a:t>
            </a:r>
          </a:p>
          <a:p>
            <a:pPr eaLnBrk="1" hangingPunct="1"/>
            <a:endParaRPr lang="en-US" altLang="en-US" sz="2400" b="1" dirty="0" smtClean="0"/>
          </a:p>
          <a:p>
            <a:pPr eaLnBrk="1" hangingPunct="1"/>
            <a:r>
              <a:rPr lang="en-US" altLang="en-US" sz="2400" b="1" dirty="0" smtClean="0"/>
              <a:t>Conclusion: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657546"/>
              </p:ext>
            </p:extLst>
          </p:nvPr>
        </p:nvGraphicFramePr>
        <p:xfrm>
          <a:off x="228598" y="3352800"/>
          <a:ext cx="8452977" cy="1122600"/>
        </p:xfrm>
        <a:graphic>
          <a:graphicData uri="http://schemas.openxmlformats.org/drawingml/2006/table">
            <a:tbl>
              <a:tblPr/>
              <a:tblGrid>
                <a:gridCol w="1905002"/>
                <a:gridCol w="990600"/>
                <a:gridCol w="1066800"/>
                <a:gridCol w="762000"/>
                <a:gridCol w="914400"/>
                <a:gridCol w="990600"/>
                <a:gridCol w="914400"/>
                <a:gridCol w="909175"/>
              </a:tblGrid>
              <a:tr h="280591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FFFF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Yellow</a:t>
                      </a: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Orange</a:t>
                      </a: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Red</a:t>
                      </a: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Green</a:t>
                      </a: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Brown</a:t>
                      </a: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Blue</a:t>
                      </a: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Totals</a:t>
                      </a: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5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66FFFF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L1</a:t>
                      </a:r>
                      <a:r>
                        <a:rPr lang="en-US" sz="16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-Observed</a:t>
                      </a:r>
                      <a:endParaRPr lang="en-US" sz="1600" b="1" dirty="0">
                        <a:solidFill>
                          <a:srgbClr val="FFFF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10</a:t>
                      </a:r>
                      <a:endParaRPr lang="en-US" sz="2400" dirty="0">
                        <a:solidFill>
                          <a:srgbClr val="FFFF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</a:t>
                      </a:r>
                      <a:endParaRPr lang="en-US" sz="2400" dirty="0">
                        <a:solidFill>
                          <a:srgbClr val="FFFF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</a:t>
                      </a:r>
                      <a:endParaRPr lang="en-US" sz="2400" dirty="0">
                        <a:solidFill>
                          <a:srgbClr val="FFFF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16</a:t>
                      </a:r>
                      <a:endParaRPr lang="en-US" sz="2400" dirty="0">
                        <a:solidFill>
                          <a:srgbClr val="FFFF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</a:t>
                      </a:r>
                      <a:endParaRPr lang="en-US" sz="2400" dirty="0">
                        <a:solidFill>
                          <a:srgbClr val="FFFF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7</a:t>
                      </a:r>
                      <a:endParaRPr lang="en-US" sz="2400" dirty="0">
                        <a:solidFill>
                          <a:srgbClr val="FFFF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55</a:t>
                      </a:r>
                      <a:endParaRPr lang="en-US" sz="2400" dirty="0">
                        <a:solidFill>
                          <a:srgbClr val="FFFF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5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66FFFF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L2</a:t>
                      </a:r>
                      <a:r>
                        <a:rPr lang="en-US" sz="16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-Expected</a:t>
                      </a:r>
                      <a:endParaRPr lang="en-US" sz="1600" b="1" dirty="0">
                        <a:solidFill>
                          <a:srgbClr val="FFFF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8.25</a:t>
                      </a:r>
                      <a:endParaRPr lang="en-US" sz="1600" b="1" dirty="0">
                        <a:solidFill>
                          <a:srgbClr val="FFFF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12.65</a:t>
                      </a:r>
                      <a:endParaRPr lang="en-US" sz="1600" b="1" dirty="0">
                        <a:solidFill>
                          <a:srgbClr val="FFFF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6.6</a:t>
                      </a:r>
                      <a:endParaRPr lang="en-US" sz="1600" b="1" dirty="0">
                        <a:solidFill>
                          <a:srgbClr val="FFFF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8.25</a:t>
                      </a:r>
                      <a:endParaRPr lang="en-US" sz="1600" b="1" dirty="0">
                        <a:solidFill>
                          <a:srgbClr val="FFFF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6.6</a:t>
                      </a:r>
                      <a:endParaRPr lang="en-US" sz="1600" b="1" dirty="0">
                        <a:solidFill>
                          <a:srgbClr val="FFFF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12.65</a:t>
                      </a:r>
                      <a:endParaRPr lang="en-US" sz="1600" b="1" dirty="0">
                        <a:solidFill>
                          <a:srgbClr val="FFFF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55</a:t>
                      </a:r>
                      <a:endParaRPr lang="en-US" sz="1600" b="1" dirty="0">
                        <a:solidFill>
                          <a:srgbClr val="FFFF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5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66FFFF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CNTRB</a:t>
                      </a:r>
                      <a:r>
                        <a:rPr lang="en-US" sz="16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-Chi-value</a:t>
                      </a:r>
                      <a:endParaRPr lang="en-US" sz="1600" b="1" dirty="0">
                        <a:solidFill>
                          <a:srgbClr val="FFFF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0.371</a:t>
                      </a:r>
                      <a:endParaRPr lang="en-US" sz="1600" b="1" dirty="0">
                        <a:solidFill>
                          <a:srgbClr val="FFFF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1.053</a:t>
                      </a:r>
                      <a:endParaRPr lang="en-US" sz="1600" b="1" dirty="0">
                        <a:solidFill>
                          <a:srgbClr val="FFFF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1.024</a:t>
                      </a:r>
                      <a:endParaRPr lang="en-US" sz="1600" b="1" dirty="0">
                        <a:solidFill>
                          <a:srgbClr val="FFFF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7.280</a:t>
                      </a:r>
                      <a:endParaRPr lang="en-US" sz="1600" b="1" dirty="0">
                        <a:solidFill>
                          <a:srgbClr val="FFFF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0.873</a:t>
                      </a:r>
                      <a:endParaRPr lang="en-US" sz="1600" b="1" dirty="0">
                        <a:solidFill>
                          <a:srgbClr val="FFFF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2.524</a:t>
                      </a:r>
                      <a:endParaRPr lang="en-US" sz="1600" b="1" dirty="0">
                        <a:solidFill>
                          <a:srgbClr val="FFFF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13.125</a:t>
                      </a:r>
                      <a:endParaRPr lang="en-US" sz="1600" b="1" dirty="0">
                        <a:solidFill>
                          <a:srgbClr val="FFFF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5720" marR="45720" marT="18405" marB="1840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3124200" y="2133600"/>
            <a:ext cx="4443413" cy="830263"/>
            <a:chOff x="1748" y="2160"/>
            <a:chExt cx="2799" cy="523"/>
          </a:xfrm>
        </p:grpSpPr>
        <p:sp>
          <p:nvSpPr>
            <p:cNvPr id="20536" name="Text Box 25"/>
            <p:cNvSpPr txBox="1">
              <a:spLocks noChangeArrowheads="1"/>
            </p:cNvSpPr>
            <p:nvPr/>
          </p:nvSpPr>
          <p:spPr bwMode="auto">
            <a:xfrm>
              <a:off x="1748" y="2193"/>
              <a:ext cx="2799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75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2000" b="1">
                  <a:solidFill>
                    <a:srgbClr val="FFFF00"/>
                  </a:solidFill>
                </a:rPr>
                <a:t>                                              (</a:t>
              </a:r>
              <a:r>
                <a:rPr lang="en-US" altLang="en-US" sz="2000" b="1">
                  <a:solidFill>
                    <a:srgbClr val="FFFF00"/>
                  </a:solidFill>
                  <a:latin typeface="Times New Roman" charset="0"/>
                </a:rPr>
                <a:t>O</a:t>
              </a:r>
              <a:r>
                <a:rPr lang="en-US" altLang="en-US" sz="2000" b="1" baseline="-25000">
                  <a:solidFill>
                    <a:srgbClr val="FFFF00"/>
                  </a:solidFill>
                  <a:latin typeface="Times New Roman" charset="0"/>
                  <a:cs typeface="Times New Roman" charset="0"/>
                </a:rPr>
                <a:t>i</a:t>
              </a:r>
              <a:r>
                <a:rPr lang="en-US" altLang="en-US" sz="2000" b="1">
                  <a:solidFill>
                    <a:srgbClr val="FFFF00"/>
                  </a:solidFill>
                </a:rPr>
                <a:t> – </a:t>
              </a:r>
              <a:r>
                <a:rPr lang="en-US" altLang="en-US" sz="2000" b="1">
                  <a:solidFill>
                    <a:srgbClr val="FFFF00"/>
                  </a:solidFill>
                  <a:latin typeface="Times New Roman" charset="0"/>
                  <a:cs typeface="Times New Roman" charset="0"/>
                </a:rPr>
                <a:t>E</a:t>
              </a:r>
              <a:r>
                <a:rPr lang="en-US" altLang="en-US" sz="2000" b="1" baseline="-25000">
                  <a:solidFill>
                    <a:srgbClr val="FFFF00"/>
                  </a:solidFill>
                  <a:latin typeface="Times New Roman" charset="0"/>
                  <a:cs typeface="Times New Roman" charset="0"/>
                </a:rPr>
                <a:t>i</a:t>
              </a:r>
              <a:r>
                <a:rPr lang="en-US" altLang="en-US" sz="2000" b="1">
                  <a:solidFill>
                    <a:srgbClr val="FFFF00"/>
                  </a:solidFill>
                  <a:latin typeface="Times New Roman" charset="0"/>
                  <a:cs typeface="Times New Roman" charset="0"/>
                </a:rPr>
                <a:t>)</a:t>
              </a:r>
              <a:r>
                <a:rPr lang="en-US" altLang="en-US" sz="2000" b="1" baseline="30000">
                  <a:solidFill>
                    <a:srgbClr val="FFFF00"/>
                  </a:solidFill>
                  <a:latin typeface="Times New Roman" charset="0"/>
                  <a:cs typeface="Times New Roman" charset="0"/>
                </a:rPr>
                <a:t>2</a:t>
              </a:r>
              <a:endParaRPr lang="el-GR" altLang="en-US" sz="2000" b="1" baseline="30000">
                <a:solidFill>
                  <a:srgbClr val="FFFF00"/>
                </a:solidFill>
                <a:latin typeface="Times New Roman" charset="0"/>
                <a:cs typeface="Times New Roman" charset="0"/>
              </a:endParaRPr>
            </a:p>
            <a:p>
              <a:pPr eaLnBrk="1" hangingPunct="1">
                <a:lnSpc>
                  <a:spcPct val="75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2000" b="1">
                  <a:solidFill>
                    <a:srgbClr val="FFFF00"/>
                  </a:solidFill>
                </a:rPr>
                <a:t>Test Statistic:      </a:t>
              </a:r>
              <a:r>
                <a:rPr lang="el-GR" altLang="en-US" sz="2000" b="1">
                  <a:solidFill>
                    <a:srgbClr val="FFFF00"/>
                  </a:solidFill>
                  <a:latin typeface="Times New Roman" charset="0"/>
                  <a:cs typeface="Times New Roman" charset="0"/>
                </a:rPr>
                <a:t>χ</a:t>
              </a:r>
              <a:r>
                <a:rPr lang="en-US" altLang="en-US" sz="2000" b="1" baseline="30000">
                  <a:solidFill>
                    <a:srgbClr val="FFFF00"/>
                  </a:solidFill>
                  <a:latin typeface="Times New Roman" charset="0"/>
                  <a:cs typeface="Times New Roman" charset="0"/>
                </a:rPr>
                <a:t>2</a:t>
              </a:r>
              <a:r>
                <a:rPr lang="en-US" altLang="en-US" sz="2000" b="1" baseline="-25000">
                  <a:solidFill>
                    <a:srgbClr val="FFFF00"/>
                  </a:solidFill>
                  <a:latin typeface="Times New Roman" charset="0"/>
                  <a:cs typeface="Times New Roman" charset="0"/>
                </a:rPr>
                <a:t>0</a:t>
              </a:r>
              <a:r>
                <a:rPr lang="en-US" altLang="en-US" sz="2000" b="1">
                  <a:solidFill>
                    <a:srgbClr val="FFFF00"/>
                  </a:solidFill>
                </a:rPr>
                <a:t> =        -------------</a:t>
              </a:r>
              <a:endParaRPr lang="en-US" altLang="en-US" sz="2000" b="1">
                <a:solidFill>
                  <a:srgbClr val="FFFF00"/>
                </a:solidFill>
                <a:latin typeface="Times New Roman" charset="0"/>
                <a:cs typeface="Times New Roman" charset="0"/>
              </a:endParaRPr>
            </a:p>
          </p:txBody>
        </p:sp>
        <p:sp>
          <p:nvSpPr>
            <p:cNvPr id="20537" name="Text Box 26"/>
            <p:cNvSpPr txBox="1">
              <a:spLocks noChangeArrowheads="1"/>
            </p:cNvSpPr>
            <p:nvPr/>
          </p:nvSpPr>
          <p:spPr bwMode="auto">
            <a:xfrm>
              <a:off x="3789" y="2419"/>
              <a:ext cx="457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>
                  <a:solidFill>
                    <a:srgbClr val="FFFF00"/>
                  </a:solidFill>
                  <a:latin typeface="Times New Roman" charset="0"/>
                  <a:cs typeface="Times New Roman" charset="0"/>
                </a:rPr>
                <a:t>     E</a:t>
              </a:r>
              <a:r>
                <a:rPr lang="en-US" altLang="en-US" sz="2000" b="1" baseline="-25000">
                  <a:solidFill>
                    <a:srgbClr val="FFFF00"/>
                  </a:solidFill>
                  <a:latin typeface="Times New Roman" charset="0"/>
                  <a:cs typeface="Times New Roman" charset="0"/>
                </a:rPr>
                <a:t>i</a:t>
              </a:r>
              <a:endParaRPr lang="en-US" altLang="en-US" sz="2000" b="1" baseline="-25000">
                <a:solidFill>
                  <a:srgbClr val="FFFF00"/>
                </a:solidFill>
                <a:latin typeface="Times New Roman" charset="0"/>
              </a:endParaRPr>
            </a:p>
          </p:txBody>
        </p:sp>
        <p:sp>
          <p:nvSpPr>
            <p:cNvPr id="20538" name="Text Box 27"/>
            <p:cNvSpPr txBox="1">
              <a:spLocks noChangeArrowheads="1"/>
            </p:cNvSpPr>
            <p:nvPr/>
          </p:nvSpPr>
          <p:spPr bwMode="auto">
            <a:xfrm>
              <a:off x="3436" y="2160"/>
              <a:ext cx="343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n-US" sz="4800">
                  <a:solidFill>
                    <a:srgbClr val="FFFF00"/>
                  </a:solidFill>
                  <a:latin typeface="Times New Roman" charset="0"/>
                  <a:cs typeface="Times New Roman" charset="0"/>
                </a:rPr>
                <a:t>Σ</a:t>
              </a:r>
            </a:p>
          </p:txBody>
        </p:sp>
      </p:grp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600200" y="1066800"/>
            <a:ext cx="50847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The snack bag came from Peanut M&amp;Ms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600200" y="1447800"/>
            <a:ext cx="60245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The snack bag did not come from Peanut M&amp;Ms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048000" y="4876800"/>
            <a:ext cx="56340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FFFF00"/>
                </a:solidFill>
              </a:rPr>
              <a:t>All critical values are less than 13, except for</a:t>
            </a:r>
            <a:br>
              <a:rPr lang="en-US" altLang="en-US" sz="2000" b="1" dirty="0">
                <a:solidFill>
                  <a:srgbClr val="FFFF00"/>
                </a:solidFill>
              </a:rPr>
            </a:br>
            <a:r>
              <a:rPr lang="el-GR" altLang="en-US" sz="2000" b="1" dirty="0">
                <a:solidFill>
                  <a:srgbClr val="FFFF00"/>
                </a:solidFill>
                <a:latin typeface="Times New Roman" charset="0"/>
                <a:cs typeface="Times New Roman" charset="0"/>
              </a:rPr>
              <a:t>α</a:t>
            </a:r>
            <a:r>
              <a:rPr lang="en-US" altLang="en-US" sz="2000" b="1" dirty="0">
                <a:solidFill>
                  <a:srgbClr val="FFFF00"/>
                </a:solidFill>
                <a:latin typeface="Times New Roman" charset="0"/>
                <a:cs typeface="Times New Roman" charset="0"/>
              </a:rPr>
              <a:t> = </a:t>
            </a:r>
            <a:r>
              <a:rPr lang="en-US" altLang="en-US" sz="2000" b="1" dirty="0" smtClean="0">
                <a:solidFill>
                  <a:srgbClr val="FFFF00"/>
                </a:solidFill>
                <a:latin typeface="Times New Roman" charset="0"/>
                <a:cs typeface="Times New Roman" charset="0"/>
              </a:rPr>
              <a:t>0.01</a:t>
            </a:r>
            <a:r>
              <a:rPr lang="en-US" altLang="en-US" sz="2000" b="1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819400" y="5791200"/>
            <a:ext cx="49625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Rej H</a:t>
            </a:r>
            <a:r>
              <a:rPr lang="en-US" altLang="en-US" sz="2000" b="1" baseline="-25000">
                <a:solidFill>
                  <a:srgbClr val="FFFF00"/>
                </a:solidFill>
              </a:rPr>
              <a:t>0</a:t>
            </a:r>
            <a:r>
              <a:rPr lang="en-US" altLang="en-US" sz="2000" b="1">
                <a:solidFill>
                  <a:srgbClr val="FFFF00"/>
                </a:solidFill>
              </a:rPr>
              <a:t>, sufficient evidence to conclude </a:t>
            </a:r>
            <a:br>
              <a:rPr lang="en-US" altLang="en-US" sz="2000" b="1">
                <a:solidFill>
                  <a:srgbClr val="FFFF00"/>
                </a:solidFill>
              </a:rPr>
            </a:br>
            <a:r>
              <a:rPr lang="en-US" altLang="en-US" sz="2000" b="1">
                <a:solidFill>
                  <a:srgbClr val="FFFF00"/>
                </a:solidFill>
              </a:rPr>
              <a:t>bag is not peanut M&amp;M’s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2388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4102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400" b="1" dirty="0"/>
              <a:t>State appropriate hypotheses and compute the expected counts and chi-square test statistic for a chi-square test for goodness of fit</a:t>
            </a:r>
          </a:p>
          <a:p>
            <a:pPr>
              <a:spcBef>
                <a:spcPts val="1200"/>
              </a:spcBef>
            </a:pPr>
            <a:r>
              <a:rPr lang="en-US" sz="2400" b="1" dirty="0"/>
              <a:t>State and check the Random, 10%, and Large Counts conditions for performing a chi-square test for goodness of fit</a:t>
            </a:r>
          </a:p>
          <a:p>
            <a:pPr>
              <a:spcBef>
                <a:spcPts val="1200"/>
              </a:spcBef>
            </a:pPr>
            <a:r>
              <a:rPr lang="en-US" sz="2400" b="1" dirty="0"/>
              <a:t>Calculate the degrees of freedom and P-value for a chi-square for goodness of fit</a:t>
            </a:r>
          </a:p>
          <a:p>
            <a:pPr>
              <a:spcBef>
                <a:spcPts val="1200"/>
              </a:spcBef>
            </a:pPr>
            <a:r>
              <a:rPr lang="en-US" sz="2400" b="1" dirty="0"/>
              <a:t>Perform a chi-square test for goodness of fit</a:t>
            </a:r>
          </a:p>
          <a:p>
            <a:pPr>
              <a:spcBef>
                <a:spcPts val="1200"/>
              </a:spcBef>
            </a:pPr>
            <a:r>
              <a:rPr lang="en-US" sz="2400" b="1" dirty="0"/>
              <a:t>Conduct a follow-up analysis when the results of a chi-square test are statistically significantly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3600" b="1" dirty="0" smtClean="0"/>
              <a:t>TI-Calculator Help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Enter observed data into L1</a:t>
            </a:r>
          </a:p>
          <a:p>
            <a:r>
              <a:rPr lang="en-US" sz="2800" b="1" dirty="0" smtClean="0"/>
              <a:t>Enter expected data into L2</a:t>
            </a:r>
            <a:br>
              <a:rPr lang="en-US" sz="2800" b="1" dirty="0" smtClean="0"/>
            </a:br>
            <a:r>
              <a:rPr lang="en-US" sz="2800" b="1" dirty="0" smtClean="0"/>
              <a:t>(can let the calculator do the “math”)</a:t>
            </a:r>
          </a:p>
          <a:p>
            <a:r>
              <a:rPr lang="en-US" sz="2800" b="1" dirty="0" smtClean="0"/>
              <a:t>Select GOF-Test</a:t>
            </a:r>
          </a:p>
          <a:p>
            <a:endParaRPr lang="en-US" sz="2800" b="1" dirty="0"/>
          </a:p>
          <a:p>
            <a:r>
              <a:rPr lang="en-US" sz="2800" b="1" dirty="0" smtClean="0"/>
              <a:t>Remember: Must write two terms of the Chi-Square statistic down before writing down test statistic and p-value from calculator in the calculations section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829244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111125"/>
            <a:ext cx="8229600" cy="792163"/>
          </a:xfrm>
        </p:spPr>
        <p:txBody>
          <a:bodyPr/>
          <a:lstStyle/>
          <a:p>
            <a:r>
              <a:rPr lang="en-US" altLang="en-US" sz="3600" b="1" dirty="0" smtClean="0"/>
              <a:t>AP Tip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/>
          <a:lstStyle/>
          <a:p>
            <a:r>
              <a:rPr lang="en-US" altLang="en-US" sz="2800" b="1" smtClean="0"/>
              <a:t>Writing out an entire </a:t>
            </a:r>
            <a:r>
              <a:rPr lang="el-GR" altLang="en-US" sz="2800" b="1" smtClean="0"/>
              <a:t>χ²</a:t>
            </a:r>
            <a:r>
              <a:rPr lang="en-US" altLang="en-US" sz="2800" b="1" smtClean="0"/>
              <a:t> summation will be very time consuming (something you don’t have much of on the test)</a:t>
            </a:r>
          </a:p>
          <a:p>
            <a:endParaRPr lang="en-US" altLang="en-US" sz="2800" b="1" smtClean="0"/>
          </a:p>
          <a:p>
            <a:r>
              <a:rPr lang="en-US" altLang="en-US" sz="2800" b="1" smtClean="0"/>
              <a:t>To demonstrate to the AP reader that you have an understanding of </a:t>
            </a:r>
            <a:r>
              <a:rPr lang="el-GR" altLang="en-US" sz="2800" b="1" smtClean="0"/>
              <a:t>χ²</a:t>
            </a:r>
            <a:r>
              <a:rPr lang="en-US" altLang="en-US" sz="2800" b="1" smtClean="0"/>
              <a:t> statistic do:</a:t>
            </a:r>
            <a:br>
              <a:rPr lang="en-US" altLang="en-US" sz="2800" b="1" smtClean="0"/>
            </a:br>
            <a:r>
              <a:rPr lang="en-US" altLang="en-US" sz="2800" b="1" smtClean="0"/>
              <a:t/>
            </a:r>
            <a:br>
              <a:rPr lang="en-US" altLang="en-US" sz="2800" b="1" smtClean="0"/>
            </a:br>
            <a:r>
              <a:rPr lang="en-US" altLang="en-US" sz="2800" b="1" smtClean="0"/>
              <a:t/>
            </a:r>
            <a:br>
              <a:rPr lang="en-US" altLang="en-US" sz="2800" b="1" smtClean="0"/>
            </a:br>
            <a:r>
              <a:rPr lang="en-US" altLang="en-US" sz="2800" b="1" smtClean="0"/>
              <a:t/>
            </a:r>
            <a:br>
              <a:rPr lang="en-US" altLang="en-US" sz="2800" b="1" smtClean="0"/>
            </a:br>
            <a:r>
              <a:rPr lang="en-US" altLang="en-US" sz="2800" b="1" smtClean="0"/>
              <a:t>write out statistic, </a:t>
            </a:r>
            <a:r>
              <a:rPr lang="en-US" altLang="en-US" sz="2800" b="1" u="sng" smtClean="0"/>
              <a:t>definition</a:t>
            </a:r>
            <a:r>
              <a:rPr lang="en-US" altLang="en-US" sz="2800" b="1" smtClean="0"/>
              <a:t>, </a:t>
            </a:r>
            <a:r>
              <a:rPr lang="en-US" altLang="en-US" sz="2800" b="1" u="sng" smtClean="0"/>
              <a:t>first</a:t>
            </a:r>
            <a:r>
              <a:rPr lang="en-US" altLang="en-US" sz="2800" b="1" smtClean="0"/>
              <a:t> and </a:t>
            </a:r>
            <a:r>
              <a:rPr lang="en-US" altLang="en-US" sz="2800" b="1" u="sng" smtClean="0"/>
              <a:t>last</a:t>
            </a:r>
            <a:r>
              <a:rPr lang="en-US" altLang="en-US" sz="2800" b="1" smtClean="0"/>
              <a:t> terms and what’s its </a:t>
            </a:r>
            <a:r>
              <a:rPr lang="en-US" altLang="en-US" sz="2800" b="1" u="sng" smtClean="0"/>
              <a:t>sum</a:t>
            </a:r>
            <a:r>
              <a:rPr lang="en-US" altLang="en-US" sz="2800" b="1" smtClean="0"/>
              <a:t> is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1066800" y="4149725"/>
            <a:ext cx="7029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            (O – E)²     (# - #)²             (# - #)²</a:t>
            </a:r>
          </a:p>
          <a:p>
            <a:pPr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χ² = ∑  ----------- = --------- + . . . + --------- = ###.## </a:t>
            </a:r>
          </a:p>
          <a:p>
            <a:pPr>
              <a:lnSpc>
                <a:spcPct val="75000"/>
              </a:lnSpc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                 E              #                      #</a:t>
            </a:r>
          </a:p>
        </p:txBody>
      </p:sp>
    </p:spTree>
    <p:extLst>
      <p:ext uri="{BB962C8B-B14F-4D97-AF65-F5344CB8AC3E}">
        <p14:creationId xmlns:p14="http://schemas.microsoft.com/office/powerpoint/2010/main" val="328308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r>
              <a:rPr lang="en-US" sz="3600" b="1" dirty="0" smtClean="0"/>
              <a:t>Example 3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114799"/>
          </a:xfrm>
        </p:spPr>
        <p:txBody>
          <a:bodyPr/>
          <a:lstStyle/>
          <a:p>
            <a:r>
              <a:rPr lang="en-US" altLang="en-US" sz="2400" b="1" dirty="0"/>
              <a:t>A </a:t>
            </a:r>
            <a:r>
              <a:rPr lang="en-US" sz="2400" b="1" dirty="0"/>
              <a:t>random sample of 80 NHL players from a recent </a:t>
            </a:r>
            <a:r>
              <a:rPr lang="en-US" sz="2400" b="1" dirty="0" smtClean="0"/>
              <a:t>season </a:t>
            </a:r>
            <a:r>
              <a:rPr lang="en-US" sz="2400" b="1" dirty="0"/>
              <a:t>was selected and their birthdays were recorded. The one-way table summarizes the data on birthdays for these </a:t>
            </a:r>
            <a:r>
              <a:rPr lang="en-US" sz="2400" b="1" dirty="0" smtClean="0"/>
              <a:t>80 </a:t>
            </a:r>
            <a:r>
              <a:rPr lang="en-US" sz="2400" b="1" dirty="0"/>
              <a:t>players. </a:t>
            </a:r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r>
              <a:rPr lang="en-US" sz="2400" b="1" dirty="0"/>
              <a:t>Do these data provide convincing evidence that the birthdays of NHL players are not uniformly distributed across the four quarters of the year?</a:t>
            </a:r>
          </a:p>
          <a:p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ACAF820D-B4F7-4D45-804E-F6915DB4D6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2971800"/>
            <a:ext cx="7123769" cy="737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57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52400"/>
            <a:ext cx="8229600" cy="762000"/>
          </a:xfrm>
        </p:spPr>
        <p:txBody>
          <a:bodyPr/>
          <a:lstStyle/>
          <a:p>
            <a:r>
              <a:rPr lang="en-US" sz="3600" b="1" dirty="0" smtClean="0"/>
              <a:t>Example 3</a:t>
            </a:r>
            <a:endParaRPr lang="en-US" sz="3600" b="1" dirty="0"/>
          </a:p>
        </p:txBody>
      </p:sp>
      <p:sp>
        <p:nvSpPr>
          <p:cNvPr id="4" name="Rectangle: Rounded Corners 9">
            <a:extLst>
              <a:ext uri="{FF2B5EF4-FFF2-40B4-BE49-F238E27FC236}">
                <a16:creationId xmlns:a16="http://schemas.microsoft.com/office/drawing/2014/main" xmlns="" id="{92E5D655-977E-446F-8F32-57140BC80D2B}"/>
              </a:ext>
            </a:extLst>
          </p:cNvPr>
          <p:cNvSpPr/>
          <p:nvPr/>
        </p:nvSpPr>
        <p:spPr>
          <a:xfrm>
            <a:off x="628650" y="1219200"/>
            <a:ext cx="7886699" cy="2224016"/>
          </a:xfrm>
          <a:prstGeom prst="roundRect">
            <a:avLst/>
          </a:prstGeom>
          <a:solidFill>
            <a:srgbClr val="CCCCFF"/>
          </a:solidFill>
          <a:ln>
            <a:solidFill>
              <a:srgbClr val="CCCC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>
              <a:lnSpc>
                <a:spcPct val="114000"/>
              </a:lnSpc>
            </a:pPr>
            <a:r>
              <a:rPr lang="en-US" sz="1600" b="1" dirty="0" smtClean="0">
                <a:solidFill>
                  <a:srgbClr val="7030A0"/>
                </a:solidFill>
                <a:latin typeface="Segoe Print" panose="02000600000000000000" pitchFamily="2" charset="0"/>
              </a:rPr>
              <a:t>Hypothesis:</a:t>
            </a:r>
            <a:r>
              <a:rPr lang="en-US" sz="1600" dirty="0">
                <a:latin typeface="Segoe Print" panose="02000600000000000000" pitchFamily="2" charset="0"/>
              </a:rPr>
              <a:t/>
            </a:r>
            <a:br>
              <a:rPr lang="en-US" sz="1600" dirty="0">
                <a:latin typeface="Segoe Print" panose="02000600000000000000" pitchFamily="2" charset="0"/>
              </a:rPr>
            </a:br>
            <a:r>
              <a:rPr lang="en-US" sz="1600" b="1" i="1" dirty="0">
                <a:latin typeface="Segoe Print" panose="02000600000000000000" pitchFamily="2" charset="0"/>
              </a:rPr>
              <a:t>H</a:t>
            </a:r>
            <a:r>
              <a:rPr lang="en-US" sz="1600" b="1" baseline="-25000" dirty="0">
                <a:latin typeface="Segoe Print" panose="02000600000000000000" pitchFamily="2" charset="0"/>
              </a:rPr>
              <a:t>0</a:t>
            </a:r>
            <a:r>
              <a:rPr lang="en-US" sz="1600" b="1" dirty="0">
                <a:latin typeface="Segoe Print" panose="02000600000000000000" pitchFamily="2" charset="0"/>
              </a:rPr>
              <a:t>: The birthdays of all NHL players are uniformly distributed across the four quarters of the year.</a:t>
            </a:r>
          </a:p>
          <a:p>
            <a:pPr>
              <a:lnSpc>
                <a:spcPct val="114000"/>
              </a:lnSpc>
            </a:pPr>
            <a:r>
              <a:rPr lang="en-US" sz="1600" b="1" i="1" dirty="0">
                <a:latin typeface="Segoe Print" panose="02000600000000000000" pitchFamily="2" charset="0"/>
              </a:rPr>
              <a:t>H</a:t>
            </a:r>
            <a:r>
              <a:rPr lang="en-US" sz="1600" b="1" baseline="-25000" dirty="0">
                <a:latin typeface="Segoe Print" panose="02000600000000000000" pitchFamily="2" charset="0"/>
              </a:rPr>
              <a:t>a</a:t>
            </a:r>
            <a:r>
              <a:rPr lang="en-US" sz="1600" b="1" dirty="0">
                <a:latin typeface="Segoe Print" panose="02000600000000000000" pitchFamily="2" charset="0"/>
              </a:rPr>
              <a:t>: The birthdays of all NHL players are not uniformly distributed across the four quarters of the year.</a:t>
            </a:r>
          </a:p>
          <a:p>
            <a:pPr>
              <a:lnSpc>
                <a:spcPct val="114000"/>
              </a:lnSpc>
            </a:pPr>
            <a:endParaRPr lang="en-US" sz="1600" b="1" dirty="0" smtClean="0">
              <a:latin typeface="Segoe Print" panose="02000600000000000000" pitchFamily="2" charset="0"/>
            </a:endParaRPr>
          </a:p>
          <a:p>
            <a:pPr>
              <a:lnSpc>
                <a:spcPct val="114000"/>
              </a:lnSpc>
            </a:pPr>
            <a:r>
              <a:rPr lang="en-US" sz="1600" b="1" dirty="0" smtClean="0">
                <a:latin typeface="Segoe Print" panose="02000600000000000000" pitchFamily="2" charset="0"/>
              </a:rPr>
              <a:t>We’ll </a:t>
            </a:r>
            <a:r>
              <a:rPr lang="en-US" sz="1600" b="1" dirty="0">
                <a:latin typeface="Segoe Print" panose="02000600000000000000" pitchFamily="2" charset="0"/>
              </a:rPr>
              <a:t>use </a:t>
            </a:r>
            <a:r>
              <a:rPr lang="el-GR" sz="1600" b="1" dirty="0">
                <a:latin typeface="Segoe Print" panose="02000600000000000000" pitchFamily="2" charset="0"/>
              </a:rPr>
              <a:t>α</a:t>
            </a:r>
            <a:r>
              <a:rPr lang="en-US" sz="1600" b="1" dirty="0">
                <a:latin typeface="Segoe Print" panose="02000600000000000000" pitchFamily="2" charset="0"/>
              </a:rPr>
              <a:t> = 0.05.</a:t>
            </a:r>
          </a:p>
        </p:txBody>
      </p:sp>
      <p:sp>
        <p:nvSpPr>
          <p:cNvPr id="5" name="Rectangle: Rounded Corners 9">
            <a:extLst>
              <a:ext uri="{FF2B5EF4-FFF2-40B4-BE49-F238E27FC236}">
                <a16:creationId xmlns:a16="http://schemas.microsoft.com/office/drawing/2014/main" xmlns="" id="{92E5D655-977E-446F-8F32-57140BC80D2B}"/>
              </a:ext>
            </a:extLst>
          </p:cNvPr>
          <p:cNvSpPr/>
          <p:nvPr/>
        </p:nvSpPr>
        <p:spPr>
          <a:xfrm>
            <a:off x="628650" y="4054416"/>
            <a:ext cx="7886699" cy="2224016"/>
          </a:xfrm>
          <a:prstGeom prst="roundRect">
            <a:avLst/>
          </a:prstGeom>
          <a:solidFill>
            <a:srgbClr val="CCCCFF"/>
          </a:solidFill>
          <a:ln>
            <a:solidFill>
              <a:srgbClr val="CCCC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>
              <a:lnSpc>
                <a:spcPct val="114000"/>
              </a:lnSpc>
            </a:pPr>
            <a:r>
              <a:rPr lang="en-US" sz="1600" b="1" dirty="0" smtClean="0">
                <a:solidFill>
                  <a:srgbClr val="7030A0"/>
                </a:solidFill>
                <a:latin typeface="Segoe Print" panose="02000600000000000000" pitchFamily="2" charset="0"/>
              </a:rPr>
              <a:t>Conditions:         </a:t>
            </a:r>
            <a:r>
              <a:rPr lang="en-US" sz="1600" b="1" dirty="0" smtClean="0">
                <a:latin typeface="Segoe Print" panose="02000600000000000000" pitchFamily="2" charset="0"/>
              </a:rPr>
              <a:t>Chi-square </a:t>
            </a:r>
            <a:r>
              <a:rPr lang="en-US" sz="1600" b="1" dirty="0">
                <a:latin typeface="Segoe Print" panose="02000600000000000000" pitchFamily="2" charset="0"/>
              </a:rPr>
              <a:t>test for goodness of </a:t>
            </a:r>
            <a:r>
              <a:rPr lang="en-US" sz="1600" b="1" dirty="0" smtClean="0">
                <a:latin typeface="Segoe Print" panose="02000600000000000000" pitchFamily="2" charset="0"/>
              </a:rPr>
              <a:t>fit</a:t>
            </a:r>
          </a:p>
          <a:p>
            <a:pPr>
              <a:lnSpc>
                <a:spcPct val="114000"/>
              </a:lnSpc>
            </a:pPr>
            <a:endParaRPr lang="en-US" sz="1600" b="1" dirty="0">
              <a:latin typeface="Segoe Print" panose="02000600000000000000" pitchFamily="2" charset="0"/>
            </a:endParaRPr>
          </a:p>
          <a:p>
            <a:pPr>
              <a:lnSpc>
                <a:spcPct val="114000"/>
              </a:lnSpc>
            </a:pPr>
            <a:r>
              <a:rPr lang="en-US" sz="1600" b="1" dirty="0">
                <a:latin typeface="Segoe Print" panose="02000600000000000000" pitchFamily="2" charset="0"/>
              </a:rPr>
              <a:t>• </a:t>
            </a:r>
            <a:r>
              <a:rPr lang="en-US" sz="1600" b="1" dirty="0">
                <a:solidFill>
                  <a:srgbClr val="C00000"/>
                </a:solidFill>
                <a:latin typeface="Segoe Print" panose="02000600000000000000" pitchFamily="2" charset="0"/>
              </a:rPr>
              <a:t>Random: </a:t>
            </a:r>
            <a:r>
              <a:rPr lang="en-US" sz="1600" b="1" dirty="0">
                <a:latin typeface="Segoe Print" panose="02000600000000000000" pitchFamily="2" charset="0"/>
              </a:rPr>
              <a:t>The data came from a random sample of NHL players ✓</a:t>
            </a:r>
          </a:p>
          <a:p>
            <a:pPr>
              <a:lnSpc>
                <a:spcPct val="114000"/>
              </a:lnSpc>
            </a:pPr>
            <a:r>
              <a:rPr lang="en-US" sz="1600" b="1" dirty="0">
                <a:latin typeface="Segoe Print" panose="02000600000000000000" pitchFamily="2" charset="0"/>
              </a:rPr>
              <a:t>◦ </a:t>
            </a:r>
            <a:r>
              <a:rPr lang="en-US" sz="1600" b="1" dirty="0">
                <a:solidFill>
                  <a:srgbClr val="C00000"/>
                </a:solidFill>
                <a:latin typeface="Segoe Print" panose="02000600000000000000" pitchFamily="2" charset="0"/>
              </a:rPr>
              <a:t>10%: </a:t>
            </a:r>
            <a:r>
              <a:rPr lang="en-US" sz="1600" b="1" dirty="0">
                <a:latin typeface="Segoe Print" panose="02000600000000000000" pitchFamily="2" charset="0"/>
              </a:rPr>
              <a:t>We must assume that 80 is less than 10% of all NHL players ✓</a:t>
            </a:r>
          </a:p>
          <a:p>
            <a:pPr>
              <a:lnSpc>
                <a:spcPct val="114000"/>
              </a:lnSpc>
            </a:pPr>
            <a:r>
              <a:rPr lang="en-US" sz="1600" b="1" dirty="0">
                <a:latin typeface="Segoe Print" panose="02000600000000000000" pitchFamily="2" charset="0"/>
              </a:rPr>
              <a:t>• </a:t>
            </a:r>
            <a:r>
              <a:rPr lang="en-US" sz="1600" b="1" dirty="0">
                <a:solidFill>
                  <a:srgbClr val="C00000"/>
                </a:solidFill>
                <a:latin typeface="Segoe Print" panose="02000600000000000000" pitchFamily="2" charset="0"/>
              </a:rPr>
              <a:t>Large Counts: </a:t>
            </a:r>
            <a:r>
              <a:rPr lang="en-US" sz="1600" b="1" dirty="0">
                <a:latin typeface="Segoe Print" panose="02000600000000000000" pitchFamily="2" charset="0"/>
              </a:rPr>
              <a:t>All expected counts = 80(1/4) = 20 ≥ 5 ✓</a:t>
            </a:r>
          </a:p>
        </p:txBody>
      </p:sp>
    </p:spTree>
    <p:extLst>
      <p:ext uri="{BB962C8B-B14F-4D97-AF65-F5344CB8AC3E}">
        <p14:creationId xmlns:p14="http://schemas.microsoft.com/office/powerpoint/2010/main" val="3622742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52400"/>
            <a:ext cx="8229600" cy="762000"/>
          </a:xfrm>
        </p:spPr>
        <p:txBody>
          <a:bodyPr/>
          <a:lstStyle/>
          <a:p>
            <a:r>
              <a:rPr lang="en-US" sz="3600" b="1" dirty="0" smtClean="0"/>
              <a:t>Example 3</a:t>
            </a:r>
            <a:endParaRPr lang="en-US" sz="3600" b="1" dirty="0"/>
          </a:p>
        </p:txBody>
      </p:sp>
      <p:sp>
        <p:nvSpPr>
          <p:cNvPr id="5" name="Rectangle: Rounded Corners 9">
            <a:extLst>
              <a:ext uri="{FF2B5EF4-FFF2-40B4-BE49-F238E27FC236}">
                <a16:creationId xmlns:a16="http://schemas.microsoft.com/office/drawing/2014/main" xmlns="" id="{92E5D655-977E-446F-8F32-57140BC80D2B}"/>
              </a:ext>
            </a:extLst>
          </p:cNvPr>
          <p:cNvSpPr/>
          <p:nvPr/>
        </p:nvSpPr>
        <p:spPr>
          <a:xfrm>
            <a:off x="310488" y="1066800"/>
            <a:ext cx="8458200" cy="2224016"/>
          </a:xfrm>
          <a:prstGeom prst="roundRect">
            <a:avLst/>
          </a:prstGeom>
          <a:solidFill>
            <a:srgbClr val="CCCCFF"/>
          </a:solidFill>
          <a:ln>
            <a:solidFill>
              <a:srgbClr val="CCCC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>
              <a:lnSpc>
                <a:spcPct val="114000"/>
              </a:lnSpc>
            </a:pPr>
            <a:r>
              <a:rPr lang="en-US" sz="1600" b="1" dirty="0" smtClean="0">
                <a:solidFill>
                  <a:srgbClr val="7030A0"/>
                </a:solidFill>
                <a:latin typeface="Segoe Print" panose="02000600000000000000" pitchFamily="2" charset="0"/>
              </a:rPr>
              <a:t>Calculations:</a:t>
            </a:r>
            <a:r>
              <a:rPr lang="en-US" sz="1600" b="1" dirty="0">
                <a:latin typeface="Segoe Print" panose="02000600000000000000" pitchFamily="2" charset="0"/>
              </a:rPr>
              <a:t/>
            </a:r>
            <a:br>
              <a:rPr lang="en-US" sz="1600" b="1" dirty="0">
                <a:latin typeface="Segoe Print" panose="02000600000000000000" pitchFamily="2" charset="0"/>
              </a:rPr>
            </a:br>
            <a:endParaRPr lang="en-US" sz="1600" b="1" dirty="0">
              <a:latin typeface="Segoe Print" panose="02000600000000000000" pitchFamily="2" charset="0"/>
            </a:endParaRPr>
          </a:p>
          <a:p>
            <a:pPr>
              <a:lnSpc>
                <a:spcPct val="114000"/>
              </a:lnSpc>
            </a:pPr>
            <a:endParaRPr lang="en-US" sz="1600" b="1" dirty="0">
              <a:latin typeface="Segoe Print" panose="02000600000000000000" pitchFamily="2" charset="0"/>
            </a:endParaRPr>
          </a:p>
          <a:p>
            <a:pPr>
              <a:lnSpc>
                <a:spcPct val="114000"/>
              </a:lnSpc>
            </a:pPr>
            <a:endParaRPr lang="en-US" sz="1600" b="1" dirty="0">
              <a:latin typeface="Segoe Print" panose="02000600000000000000" pitchFamily="2" charset="0"/>
            </a:endParaRPr>
          </a:p>
          <a:p>
            <a:pPr>
              <a:lnSpc>
                <a:spcPct val="114000"/>
              </a:lnSpc>
            </a:pPr>
            <a:r>
              <a:rPr lang="en-US" sz="1600" b="1" dirty="0">
                <a:solidFill>
                  <a:srgbClr val="C00000"/>
                </a:solidFill>
                <a:latin typeface="Segoe Print" panose="02000600000000000000" pitchFamily="2" charset="0"/>
              </a:rPr>
              <a:t>df = 4 – 1 = 3</a:t>
            </a:r>
          </a:p>
          <a:p>
            <a:pPr>
              <a:lnSpc>
                <a:spcPct val="114000"/>
              </a:lnSpc>
            </a:pPr>
            <a:r>
              <a:rPr lang="en-US" sz="1600" b="1" dirty="0">
                <a:latin typeface="Segoe Print" panose="02000600000000000000" pitchFamily="2" charset="0"/>
              </a:rPr>
              <a:t>Using Table C: The P-value is between 0.01 and 0.02</a:t>
            </a:r>
          </a:p>
          <a:p>
            <a:pPr>
              <a:lnSpc>
                <a:spcPct val="114000"/>
              </a:lnSpc>
            </a:pPr>
            <a:r>
              <a:rPr lang="en-US" sz="1600" b="1" dirty="0">
                <a:latin typeface="Segoe Print" panose="02000600000000000000" pitchFamily="2" charset="0"/>
              </a:rPr>
              <a:t>Using technology: </a:t>
            </a:r>
            <a:r>
              <a:rPr lang="en-US" sz="1600" b="1" dirty="0">
                <a:sym typeface="Symbol" panose="05050102010706020507" pitchFamily="18" charset="2"/>
              </a:rPr>
              <a:t></a:t>
            </a:r>
            <a:r>
              <a:rPr lang="en-US" sz="1600" b="1" baseline="30000" dirty="0">
                <a:sym typeface="Symbol" panose="05050102010706020507" pitchFamily="18" charset="2"/>
              </a:rPr>
              <a:t>2 </a:t>
            </a:r>
            <a:r>
              <a:rPr lang="en-US" sz="1600" b="1" dirty="0" err="1">
                <a:latin typeface="Segoe Print" panose="02000600000000000000" pitchFamily="2" charset="0"/>
              </a:rPr>
              <a:t>cdf</a:t>
            </a:r>
            <a:r>
              <a:rPr lang="en-US" sz="1600" b="1" dirty="0">
                <a:latin typeface="Segoe Print" panose="02000600000000000000" pitchFamily="2" charset="0"/>
              </a:rPr>
              <a:t>(lower:11.2, upper:10000, df:3) = </a:t>
            </a:r>
            <a:r>
              <a:rPr lang="en-US" sz="1600" b="1" dirty="0">
                <a:solidFill>
                  <a:srgbClr val="C00000"/>
                </a:solidFill>
                <a:latin typeface="Segoe Print" panose="02000600000000000000" pitchFamily="2" charset="0"/>
              </a:rPr>
              <a:t>0.011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78DAD36B-AB84-41E2-8D9A-F2EC38F46D24}"/>
                  </a:ext>
                </a:extLst>
              </p:cNvPr>
              <p:cNvSpPr/>
              <p:nvPr/>
            </p:nvSpPr>
            <p:spPr>
              <a:xfrm>
                <a:off x="392376" y="1559141"/>
                <a:ext cx="8305800" cy="5927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1" i="1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𝝌</m:t>
                          </m:r>
                        </m:e>
                        <m:sup>
                          <m:r>
                            <a:rPr lang="en-US" sz="16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1600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1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b="1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6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16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16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𝟐𝟎</m:t>
                              </m:r>
                              <m:r>
                                <a:rPr lang="en-US" sz="16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16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16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𝟐𝟎</m:t>
                          </m:r>
                        </m:den>
                      </m:f>
                      <m:r>
                        <a:rPr lang="en-US" sz="1600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600" b="1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b="1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6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𝟐𝟎</m:t>
                              </m:r>
                              <m:r>
                                <a:rPr lang="en-US" sz="16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𝟐𝟎</m:t>
                              </m:r>
                              <m:r>
                                <a:rPr lang="en-US" sz="16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16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16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𝟐𝟎</m:t>
                          </m:r>
                        </m:den>
                      </m:f>
                      <m:r>
                        <a:rPr lang="en-US" sz="1600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600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b="1" i="1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𝟏𝟔</m:t>
                              </m:r>
                              <m:r>
                                <a:rPr lang="en-US" sz="16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𝟐𝟎</m:t>
                              </m:r>
                              <m:r>
                                <a:rPr lang="en-US" sz="16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16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16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𝟐𝟎</m:t>
                          </m:r>
                        </m:den>
                      </m:f>
                      <m:r>
                        <a:rPr lang="en-US" sz="16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600" b="1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b="1" i="1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sz="16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16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𝟐𝟎</m:t>
                              </m:r>
                              <m:r>
                                <a:rPr lang="en-US" sz="16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16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16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𝟐𝟎</m:t>
                          </m:r>
                        </m:den>
                      </m:f>
                      <m:r>
                        <a:rPr lang="en-US" sz="1600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</m:t>
                      </m:r>
                      <m:r>
                        <a:rPr lang="en-US" sz="1600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sz="1600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1600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1600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1600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sz="1600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</m:t>
                      </m:r>
                      <m:r>
                        <a:rPr lang="en-US" sz="1600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en-US" sz="1600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sz="1600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16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𝟏𝟏</m:t>
                      </m:r>
                      <m:r>
                        <a:rPr lang="en-US" sz="16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US" sz="16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1600" b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78DAD36B-AB84-41E2-8D9A-F2EC38F46D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76" y="1559141"/>
                <a:ext cx="8305800" cy="59272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: Rounded Corners 9">
            <a:extLst>
              <a:ext uri="{FF2B5EF4-FFF2-40B4-BE49-F238E27FC236}">
                <a16:creationId xmlns:a16="http://schemas.microsoft.com/office/drawing/2014/main" xmlns="" id="{92E5D655-977E-446F-8F32-57140BC80D2B}"/>
              </a:ext>
            </a:extLst>
          </p:cNvPr>
          <p:cNvSpPr/>
          <p:nvPr/>
        </p:nvSpPr>
        <p:spPr>
          <a:xfrm>
            <a:off x="310488" y="3733800"/>
            <a:ext cx="8458200" cy="2224016"/>
          </a:xfrm>
          <a:prstGeom prst="roundRect">
            <a:avLst/>
          </a:prstGeom>
          <a:solidFill>
            <a:srgbClr val="CCCCFF"/>
          </a:solidFill>
          <a:ln>
            <a:solidFill>
              <a:srgbClr val="CCCC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>
              <a:lnSpc>
                <a:spcPct val="114000"/>
              </a:lnSpc>
            </a:pPr>
            <a:r>
              <a:rPr lang="en-US" sz="1600" b="1" dirty="0" smtClean="0">
                <a:solidFill>
                  <a:srgbClr val="7030A0"/>
                </a:solidFill>
                <a:latin typeface="Segoe Print" panose="02000600000000000000" pitchFamily="2" charset="0"/>
              </a:rPr>
              <a:t>Interpretation:</a:t>
            </a:r>
          </a:p>
          <a:p>
            <a:pPr>
              <a:lnSpc>
                <a:spcPct val="114000"/>
              </a:lnSpc>
            </a:pPr>
            <a:r>
              <a:rPr lang="en-US" sz="1600" dirty="0">
                <a:latin typeface="Segoe Print" panose="02000600000000000000" pitchFamily="2" charset="0"/>
              </a:rPr>
              <a:t/>
            </a:r>
            <a:br>
              <a:rPr lang="en-US" sz="1600" dirty="0">
                <a:latin typeface="Segoe Print" panose="02000600000000000000" pitchFamily="2" charset="0"/>
              </a:rPr>
            </a:br>
            <a:r>
              <a:rPr lang="en-US" sz="1600" b="1" dirty="0">
                <a:latin typeface="Segoe Print" panose="02000600000000000000" pitchFamily="2" charset="0"/>
              </a:rPr>
              <a:t>Because the </a:t>
            </a:r>
            <a:r>
              <a:rPr lang="en-US" sz="1600" b="1" dirty="0">
                <a:solidFill>
                  <a:schemeClr val="accent1"/>
                </a:solidFill>
                <a:latin typeface="Segoe Print" panose="02000600000000000000" pitchFamily="2" charset="0"/>
              </a:rPr>
              <a:t>P-value of 0.011 &lt; </a:t>
            </a:r>
            <a:r>
              <a:rPr lang="el-GR" sz="1600" b="1" dirty="0">
                <a:solidFill>
                  <a:schemeClr val="accent1"/>
                </a:solidFill>
                <a:latin typeface="Segoe Print" panose="02000600000000000000" pitchFamily="2" charset="0"/>
              </a:rPr>
              <a:t>α</a:t>
            </a:r>
            <a:r>
              <a:rPr lang="en-US" sz="1600" b="1" dirty="0">
                <a:solidFill>
                  <a:schemeClr val="accent1"/>
                </a:solidFill>
                <a:latin typeface="Segoe Print" panose="02000600000000000000" pitchFamily="2" charset="0"/>
              </a:rPr>
              <a:t> = 0.05</a:t>
            </a:r>
            <a:r>
              <a:rPr lang="en-US" sz="1600" b="1" dirty="0">
                <a:latin typeface="Segoe Print" panose="02000600000000000000" pitchFamily="2" charset="0"/>
              </a:rPr>
              <a:t>, we </a:t>
            </a:r>
            <a:r>
              <a:rPr lang="en-US" sz="1600" b="1" dirty="0">
                <a:solidFill>
                  <a:srgbClr val="C00000"/>
                </a:solidFill>
                <a:latin typeface="Segoe Print" panose="02000600000000000000" pitchFamily="2" charset="0"/>
              </a:rPr>
              <a:t>reject H</a:t>
            </a:r>
            <a:r>
              <a:rPr lang="en-US" sz="1600" b="1" baseline="-25000" dirty="0">
                <a:solidFill>
                  <a:srgbClr val="C00000"/>
                </a:solidFill>
                <a:latin typeface="Segoe Print" panose="02000600000000000000" pitchFamily="2" charset="0"/>
              </a:rPr>
              <a:t>0</a:t>
            </a:r>
            <a:r>
              <a:rPr lang="en-US" sz="1600" b="1" dirty="0">
                <a:latin typeface="Segoe Print" panose="02000600000000000000" pitchFamily="2" charset="0"/>
              </a:rPr>
              <a:t>. </a:t>
            </a:r>
            <a:r>
              <a:rPr lang="en-US" sz="1600" b="1" dirty="0">
                <a:solidFill>
                  <a:srgbClr val="663300"/>
                </a:solidFill>
                <a:latin typeface="Segoe Print" panose="02000600000000000000" pitchFamily="2" charset="0"/>
              </a:rPr>
              <a:t>We have convincing evidence that the birthdays of NHL players are not uniformly distributed across the four quarters of the year</a:t>
            </a:r>
            <a:r>
              <a:rPr lang="en-US" sz="1600" b="1" dirty="0">
                <a:latin typeface="Segoe Print" panose="02000600000000000000" pitchFamily="2" charset="0"/>
              </a:rPr>
              <a:t>.</a:t>
            </a:r>
            <a:endParaRPr lang="en-US" sz="1400" b="1" dirty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614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3825"/>
            <a:ext cx="8229600" cy="7620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and Homework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686800" cy="5486400"/>
          </a:xfrm>
        </p:spPr>
        <p:txBody>
          <a:bodyPr/>
          <a:lstStyle/>
          <a:p>
            <a:pPr eaLnBrk="1" hangingPunct="1"/>
            <a:r>
              <a:rPr lang="en-US" altLang="en-US" sz="2800" b="1" smtClean="0">
                <a:solidFill>
                  <a:srgbClr val="FFFF00"/>
                </a:solidFill>
              </a:rPr>
              <a:t>Summary</a:t>
            </a:r>
          </a:p>
          <a:p>
            <a:pPr lvl="1" eaLnBrk="1" hangingPunct="1"/>
            <a:r>
              <a:rPr lang="en-US" altLang="en-US" sz="2400" b="1" smtClean="0"/>
              <a:t>Goodness-of-fit tests apply to situations where there are a series of independent trials, and each trial has 3 or more possible outcomes</a:t>
            </a:r>
          </a:p>
          <a:p>
            <a:pPr lvl="1" eaLnBrk="1" hangingPunct="1"/>
            <a:r>
              <a:rPr lang="en-US" altLang="en-US" sz="2400" b="1" smtClean="0"/>
              <a:t>The test statistic to be used combines all of the outcomes and all of the expected counts</a:t>
            </a:r>
          </a:p>
          <a:p>
            <a:pPr lvl="1" eaLnBrk="1" hangingPunct="1"/>
            <a:r>
              <a:rPr lang="en-US" altLang="en-US" sz="2400" b="1" smtClean="0"/>
              <a:t>The test statistic has approximately a chi-square distribution</a:t>
            </a:r>
          </a:p>
          <a:p>
            <a:pPr lvl="1" eaLnBrk="1" hangingPunct="1"/>
            <a:r>
              <a:rPr lang="en-US" altLang="en-US" sz="2400" b="1" smtClean="0"/>
              <a:t>Calculator is a tool for one-way tables not a crutch!</a:t>
            </a:r>
          </a:p>
          <a:p>
            <a:pPr eaLnBrk="1" hangingPunct="1"/>
            <a:endParaRPr lang="en-US" altLang="en-US" sz="2800" b="1" smtClean="0"/>
          </a:p>
          <a:p>
            <a:pPr eaLnBrk="1" hangingPunct="1"/>
            <a:r>
              <a:rPr lang="en-US" altLang="en-US" sz="2800" b="1" smtClean="0">
                <a:solidFill>
                  <a:srgbClr val="FFFF00"/>
                </a:solidFill>
              </a:rPr>
              <a:t>Homework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3825"/>
            <a:ext cx="8229600" cy="7620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610600" cy="5715000"/>
          </a:xfrm>
        </p:spPr>
        <p:txBody>
          <a:bodyPr/>
          <a:lstStyle/>
          <a:p>
            <a:r>
              <a:rPr lang="en-US" sz="2400" b="1" i="1" dirty="0">
                <a:solidFill>
                  <a:srgbClr val="FFFF00"/>
                </a:solidFill>
              </a:rPr>
              <a:t>Chi-square test statistic </a:t>
            </a:r>
            <a:r>
              <a:rPr lang="en-US" sz="2400" b="1" i="1" dirty="0"/>
              <a:t>– a measure of how far the observed counts are from the expected counts.</a:t>
            </a:r>
            <a:endParaRPr lang="en-US" sz="2400" b="1" dirty="0"/>
          </a:p>
          <a:p>
            <a:r>
              <a:rPr lang="en-US" sz="2400" b="1" i="1" dirty="0">
                <a:solidFill>
                  <a:srgbClr val="FFFF00"/>
                </a:solidFill>
              </a:rPr>
              <a:t>Chi-square distribution </a:t>
            </a:r>
            <a:r>
              <a:rPr lang="en-US" sz="2400" b="1" i="1" dirty="0"/>
              <a:t>– defined by a density curve that takes only nonnegative values and is skewed to the right.  A particular chi-square distribution is specified by its degrees of freedom</a:t>
            </a:r>
            <a:endParaRPr lang="en-US" sz="2400" b="1" dirty="0"/>
          </a:p>
          <a:p>
            <a:pPr eaLnBrk="1" hangingPunct="1"/>
            <a:r>
              <a:rPr lang="en-US" altLang="en-US" sz="2400" b="1" i="1" dirty="0" smtClean="0">
                <a:solidFill>
                  <a:srgbClr val="FFFF00"/>
                </a:solidFill>
              </a:rPr>
              <a:t>Goodness-of-fit test </a:t>
            </a:r>
            <a:r>
              <a:rPr lang="en-US" altLang="en-US" sz="2400" b="1" i="1" dirty="0" smtClean="0"/>
              <a:t>– an inferential procedure used to determine whether a categorical frequency distribution follows a claimed distribution.</a:t>
            </a:r>
          </a:p>
          <a:p>
            <a:pPr eaLnBrk="1" hangingPunct="1"/>
            <a:r>
              <a:rPr lang="en-US" altLang="en-US" sz="2400" b="1" i="1" dirty="0" smtClean="0">
                <a:solidFill>
                  <a:srgbClr val="FFFF00"/>
                </a:solidFill>
              </a:rPr>
              <a:t>Expected counts </a:t>
            </a:r>
            <a:r>
              <a:rPr lang="en-US" altLang="en-US" sz="2400" b="1" i="1" dirty="0" smtClean="0"/>
              <a:t>– probability of an outcome times the sample size for k mutually exclusive outcomes</a:t>
            </a:r>
          </a:p>
          <a:p>
            <a:pPr eaLnBrk="1" hangingPunct="1"/>
            <a:r>
              <a:rPr lang="en-US" altLang="en-US" sz="2400" b="1" i="1" dirty="0" smtClean="0">
                <a:solidFill>
                  <a:srgbClr val="FFFF00"/>
                </a:solidFill>
              </a:rPr>
              <a:t>One-way table </a:t>
            </a:r>
            <a:r>
              <a:rPr lang="en-US" altLang="en-US" sz="2400" b="1" i="1" dirty="0" smtClean="0"/>
              <a:t>– a table of k mutually exclusive observed values</a:t>
            </a:r>
          </a:p>
          <a:p>
            <a:pPr eaLnBrk="1" hangingPunct="1"/>
            <a:r>
              <a:rPr lang="en-US" altLang="en-US" sz="2400" b="1" i="1" dirty="0" smtClean="0">
                <a:solidFill>
                  <a:srgbClr val="FFFF00"/>
                </a:solidFill>
              </a:rPr>
              <a:t>Cells </a:t>
            </a:r>
            <a:r>
              <a:rPr lang="en-US" altLang="en-US" sz="2400" b="1" i="1" dirty="0" smtClean="0"/>
              <a:t>– one item in the one-way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90488"/>
            <a:ext cx="8229600" cy="792162"/>
          </a:xfrm>
        </p:spPr>
        <p:txBody>
          <a:bodyPr/>
          <a:lstStyle/>
          <a:p>
            <a:r>
              <a:rPr lang="en-US" altLang="en-US" sz="3600" b="1" smtClean="0"/>
              <a:t>Introduction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3048000"/>
          </a:xfrm>
        </p:spPr>
        <p:txBody>
          <a:bodyPr/>
          <a:lstStyle/>
          <a:p>
            <a:r>
              <a:rPr lang="en-US" altLang="en-US" sz="2400" b="1" smtClean="0"/>
              <a:t>In the previous chapter, we discussed inference procedures for comparing the proportion of successes for two populations or treatments. Sometimes we want to examine the distribution of a single categorical variable in a population. The chi-square </a:t>
            </a:r>
            <a:r>
              <a:rPr lang="en-US" altLang="en-US" sz="2400" b="1" smtClean="0">
                <a:solidFill>
                  <a:srgbClr val="FFFF00"/>
                </a:solidFill>
              </a:rPr>
              <a:t>goodness-of-fit test </a:t>
            </a:r>
            <a:r>
              <a:rPr lang="en-US" altLang="en-US" sz="2400" b="1" smtClean="0"/>
              <a:t>allows us to determine whether a hypothesized distribution seems valid.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90488"/>
            <a:ext cx="8229600" cy="792162"/>
          </a:xfrm>
        </p:spPr>
        <p:txBody>
          <a:bodyPr/>
          <a:lstStyle/>
          <a:p>
            <a:r>
              <a:rPr lang="en-US" altLang="en-US" sz="3600" b="1" smtClean="0"/>
              <a:t>Introduction - cont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53000"/>
          </a:xfrm>
        </p:spPr>
        <p:txBody>
          <a:bodyPr/>
          <a:lstStyle/>
          <a:p>
            <a:r>
              <a:rPr lang="en-US" altLang="en-US" sz="2400" b="1" smtClean="0"/>
              <a:t>We can decide whether the distribution of a categorical variable differs for two or more populations or treatments using a </a:t>
            </a:r>
            <a:r>
              <a:rPr lang="en-US" altLang="en-US" sz="2400" b="1" smtClean="0">
                <a:solidFill>
                  <a:srgbClr val="FFFF00"/>
                </a:solidFill>
              </a:rPr>
              <a:t>chi-square test for homogeneity</a:t>
            </a:r>
            <a:r>
              <a:rPr lang="en-US" altLang="en-US" sz="2400" b="1" smtClean="0"/>
              <a:t>. In doing so, we will often organize our data in a two-way table.</a:t>
            </a:r>
          </a:p>
          <a:p>
            <a:endParaRPr lang="en-US" altLang="en-US" sz="2400" b="1" smtClean="0"/>
          </a:p>
          <a:p>
            <a:r>
              <a:rPr lang="en-US" altLang="en-US" sz="2400" b="1" smtClean="0"/>
              <a:t>It is also possible to use the information in a two-way table to study the relationship between two categorical variables. The </a:t>
            </a:r>
            <a:r>
              <a:rPr lang="en-US" altLang="en-US" sz="2400" b="1" smtClean="0">
                <a:solidFill>
                  <a:srgbClr val="FFFF00"/>
                </a:solidFill>
              </a:rPr>
              <a:t>chi-square test for association/independence</a:t>
            </a:r>
            <a:r>
              <a:rPr lang="en-US" altLang="en-US" sz="2400" b="1" smtClean="0"/>
              <a:t> allows us to determine if there is convincing evidence of an association between the variables in the population at large.</a:t>
            </a:r>
            <a:endParaRPr lang="en-US" altLang="en-US" sz="2400" b="1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39688"/>
            <a:ext cx="8229600" cy="944562"/>
          </a:xfrm>
        </p:spPr>
        <p:txBody>
          <a:bodyPr/>
          <a:lstStyle/>
          <a:p>
            <a:r>
              <a:rPr lang="en-US" altLang="en-US" sz="3600" b="1" smtClean="0"/>
              <a:t>Chi-Square Distributions</a:t>
            </a:r>
          </a:p>
        </p:txBody>
      </p:sp>
      <p:pic>
        <p:nvPicPr>
          <p:cNvPr id="7171" name="Picture 7" descr="Yates_3e_Ch14_p83210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066800"/>
            <a:ext cx="70104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Chi-Square Distribution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534400" cy="5257800"/>
          </a:xfrm>
        </p:spPr>
        <p:txBody>
          <a:bodyPr/>
          <a:lstStyle/>
          <a:p>
            <a:pPr marL="339725" indent="-339725" eaLnBrk="1" hangingPunct="1">
              <a:lnSpc>
                <a:spcPct val="90000"/>
              </a:lnSpc>
            </a:pPr>
            <a:r>
              <a:rPr lang="en-US" altLang="en-US" sz="2400" b="1" smtClean="0"/>
              <a:t>Total area under a chi-square curve is equal to 1</a:t>
            </a:r>
          </a:p>
          <a:p>
            <a:pPr marL="339725" indent="-339725" eaLnBrk="1" hangingPunct="1">
              <a:lnSpc>
                <a:spcPct val="90000"/>
              </a:lnSpc>
            </a:pPr>
            <a:endParaRPr lang="en-US" altLang="en-US" sz="1200" b="1" smtClean="0"/>
          </a:p>
          <a:p>
            <a:pPr marL="339725" indent="-339725" eaLnBrk="1" hangingPunct="1">
              <a:lnSpc>
                <a:spcPct val="90000"/>
              </a:lnSpc>
            </a:pPr>
            <a:r>
              <a:rPr lang="en-US" altLang="en-US" sz="2400" b="1" smtClean="0"/>
              <a:t>It is not symmetric, it is skewed right</a:t>
            </a:r>
          </a:p>
          <a:p>
            <a:pPr marL="339725" indent="-339725" eaLnBrk="1" hangingPunct="1">
              <a:lnSpc>
                <a:spcPct val="90000"/>
              </a:lnSpc>
            </a:pPr>
            <a:endParaRPr lang="en-US" altLang="en-US" sz="1200" b="1" smtClean="0"/>
          </a:p>
          <a:p>
            <a:pPr marL="339725" indent="-339725" eaLnBrk="1" hangingPunct="1">
              <a:lnSpc>
                <a:spcPct val="90000"/>
              </a:lnSpc>
            </a:pPr>
            <a:r>
              <a:rPr lang="en-US" altLang="en-US" sz="2400" b="1" smtClean="0"/>
              <a:t>The shape of the chi-square distribution depends on the degrees of freedom (just like t-distribution)</a:t>
            </a:r>
          </a:p>
          <a:p>
            <a:pPr marL="339725" indent="-339725" eaLnBrk="1" hangingPunct="1">
              <a:lnSpc>
                <a:spcPct val="90000"/>
              </a:lnSpc>
            </a:pPr>
            <a:endParaRPr lang="en-US" altLang="en-US" sz="1200" b="1" smtClean="0"/>
          </a:p>
          <a:p>
            <a:pPr marL="339725" indent="-339725" eaLnBrk="1" hangingPunct="1">
              <a:lnSpc>
                <a:spcPct val="90000"/>
              </a:lnSpc>
            </a:pPr>
            <a:r>
              <a:rPr lang="en-US" altLang="en-US" sz="2400" b="1" smtClean="0"/>
              <a:t>As the number of degrees of freedom increases, the chi-square distribution becomes more nearly symmetric</a:t>
            </a:r>
          </a:p>
          <a:p>
            <a:pPr marL="339725" indent="-339725" eaLnBrk="1" hangingPunct="1">
              <a:lnSpc>
                <a:spcPct val="90000"/>
              </a:lnSpc>
            </a:pPr>
            <a:endParaRPr lang="en-US" altLang="en-US" sz="1200" b="1" smtClean="0"/>
          </a:p>
          <a:p>
            <a:pPr marL="339725" indent="-339725" eaLnBrk="1" hangingPunct="1">
              <a:lnSpc>
                <a:spcPct val="90000"/>
              </a:lnSpc>
            </a:pPr>
            <a:r>
              <a:rPr lang="en-US" altLang="en-US" sz="2400" b="1" smtClean="0"/>
              <a:t>The values of χ² are nonnegative; that is, values of χ² are always greater than or equal to zero (0); they increase to a peak and then asymptotically approach 0</a:t>
            </a:r>
          </a:p>
          <a:p>
            <a:pPr marL="339725" indent="-339725" eaLnBrk="1" hangingPunct="1">
              <a:lnSpc>
                <a:spcPct val="90000"/>
              </a:lnSpc>
            </a:pPr>
            <a:endParaRPr lang="en-US" altLang="en-US" sz="1200" b="1" smtClean="0"/>
          </a:p>
          <a:p>
            <a:pPr marL="339725" indent="-339725" eaLnBrk="1" hangingPunct="1">
              <a:lnSpc>
                <a:spcPct val="90000"/>
              </a:lnSpc>
            </a:pPr>
            <a:r>
              <a:rPr lang="en-US" altLang="en-US" sz="2400" b="1" smtClean="0"/>
              <a:t>Table D in the back of the book gives critical values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3"/>
          <p:cNvSpPr>
            <a:spLocks noGrp="1"/>
          </p:cNvSpPr>
          <p:nvPr>
            <p:ph type="title"/>
          </p:nvPr>
        </p:nvSpPr>
        <p:spPr>
          <a:xfrm>
            <a:off x="457200" y="39688"/>
            <a:ext cx="8229600" cy="944562"/>
          </a:xfrm>
        </p:spPr>
        <p:txBody>
          <a:bodyPr/>
          <a:lstStyle/>
          <a:p>
            <a:r>
              <a:rPr lang="en-US" altLang="en-US" sz="3600" b="1" smtClean="0"/>
              <a:t>Chi-Square Test for Goodness of Fit</a:t>
            </a:r>
          </a:p>
        </p:txBody>
      </p:sp>
      <p:pic>
        <p:nvPicPr>
          <p:cNvPr id="9219" name="Picture 7" descr="Yates_3e_Ch14_p832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862013"/>
            <a:ext cx="6515100" cy="592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366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Conditions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marL="609600" indent="-609600" eaLnBrk="1" hangingPunct="1">
              <a:buFontTx/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Goodness-of-fit test:</a:t>
            </a:r>
          </a:p>
          <a:p>
            <a:pPr marL="609600" indent="-609600" eaLnBrk="1" hangingPunct="1">
              <a:buFontTx/>
              <a:buNone/>
              <a:defRPr/>
            </a:pPr>
            <a:endParaRPr lang="en-US" sz="1600" b="1" dirty="0" smtClean="0"/>
          </a:p>
          <a:p>
            <a:pPr marL="457200" indent="-457200" eaLnBrk="1" hangingPunct="1">
              <a:defRPr/>
            </a:pPr>
            <a:r>
              <a:rPr lang="en-US" sz="2800" b="1" dirty="0" smtClean="0"/>
              <a:t>Independent SRSs</a:t>
            </a:r>
          </a:p>
          <a:p>
            <a:pPr marL="457200" indent="-457200" eaLnBrk="1" hangingPunct="1">
              <a:defRPr/>
            </a:pPr>
            <a:endParaRPr lang="en-US" sz="1600" b="1" dirty="0" smtClean="0"/>
          </a:p>
          <a:p>
            <a:pPr marL="457200" indent="-457200" eaLnBrk="1" hangingPunct="1">
              <a:defRPr/>
            </a:pPr>
            <a:r>
              <a:rPr lang="en-US" sz="2800" b="1" dirty="0" smtClean="0">
                <a:solidFill>
                  <a:srgbClr val="FFFF99"/>
                </a:solidFill>
              </a:rPr>
              <a:t>All </a:t>
            </a:r>
            <a:r>
              <a:rPr lang="en-US" sz="2800" b="1" i="1" dirty="0" smtClean="0">
                <a:solidFill>
                  <a:srgbClr val="FFFF99"/>
                </a:solidFill>
              </a:rPr>
              <a:t>expected</a:t>
            </a:r>
            <a:r>
              <a:rPr lang="en-US" sz="2800" b="1" dirty="0" smtClean="0">
                <a:solidFill>
                  <a:srgbClr val="FFFF99"/>
                </a:solidFill>
              </a:rPr>
              <a:t> counts are greater than or equal to 1 (all </a:t>
            </a:r>
            <a:r>
              <a:rPr lang="en-US" sz="2800" b="1" dirty="0" err="1" smtClean="0">
                <a:solidFill>
                  <a:srgbClr val="FFFF99"/>
                </a:solidFill>
              </a:rPr>
              <a:t>E</a:t>
            </a:r>
            <a:r>
              <a:rPr lang="en-US" sz="2800" b="1" baseline="-25000" dirty="0" err="1" smtClean="0">
                <a:solidFill>
                  <a:srgbClr val="FFFF99"/>
                </a:solidFill>
              </a:rPr>
              <a:t>i</a:t>
            </a:r>
            <a:r>
              <a:rPr lang="en-US" sz="2800" b="1" dirty="0" smtClean="0">
                <a:solidFill>
                  <a:srgbClr val="FFFF99"/>
                </a:solidFill>
              </a:rPr>
              <a:t> ≥ 1)</a:t>
            </a:r>
          </a:p>
          <a:p>
            <a:pPr marL="457200" indent="-457200" eaLnBrk="1" hangingPunct="1">
              <a:defRPr/>
            </a:pPr>
            <a:endParaRPr lang="en-US" sz="1600" b="1" dirty="0" smtClean="0">
              <a:solidFill>
                <a:srgbClr val="FFFF99"/>
              </a:solidFill>
            </a:endParaRPr>
          </a:p>
          <a:p>
            <a:pPr marL="457200" indent="-457200" eaLnBrk="1" hangingPunct="1">
              <a:defRPr/>
            </a:pPr>
            <a:r>
              <a:rPr lang="en-US" sz="2800" b="1" dirty="0" smtClean="0">
                <a:solidFill>
                  <a:srgbClr val="FFFF99"/>
                </a:solidFill>
              </a:rPr>
              <a:t>No more than 20% of </a:t>
            </a:r>
            <a:r>
              <a:rPr lang="en-US" sz="2800" b="1" i="1" dirty="0" smtClean="0">
                <a:solidFill>
                  <a:srgbClr val="FFFF99"/>
                </a:solidFill>
              </a:rPr>
              <a:t>expected</a:t>
            </a:r>
            <a:r>
              <a:rPr lang="en-US" sz="2800" b="1" dirty="0" smtClean="0">
                <a:solidFill>
                  <a:srgbClr val="FFFF99"/>
                </a:solidFill>
              </a:rPr>
              <a:t> counts are less than 5</a:t>
            </a:r>
            <a:r>
              <a:rPr lang="en-US" sz="2800" dirty="0" smtClean="0">
                <a:solidFill>
                  <a:srgbClr val="FFFF99"/>
                </a:solidFill>
              </a:rPr>
              <a:t> </a:t>
            </a:r>
          </a:p>
          <a:p>
            <a:pPr marL="609600" indent="-609600" eaLnBrk="1" hangingPunct="1">
              <a:defRPr/>
            </a:pPr>
            <a:endParaRPr lang="en-US" sz="1600" dirty="0" smtClean="0"/>
          </a:p>
          <a:p>
            <a:pPr marL="609600" indent="-609600" eaLnBrk="1" hangingPunct="1">
              <a:buFontTx/>
              <a:buNone/>
              <a:defRPr/>
            </a:pPr>
            <a:r>
              <a:rPr lang="en-US" sz="2800" b="1" dirty="0" smtClean="0"/>
              <a:t>Remember it is the </a:t>
            </a:r>
            <a:r>
              <a:rPr lang="en-US" sz="2800" b="1" i="1" u="sng" dirty="0" smtClean="0">
                <a:solidFill>
                  <a:srgbClr val="FFC000"/>
                </a:solidFill>
              </a:rPr>
              <a:t>expected</a:t>
            </a:r>
            <a:r>
              <a:rPr lang="en-US" sz="2800" b="1" dirty="0" smtClean="0">
                <a:solidFill>
                  <a:srgbClr val="FFC000"/>
                </a:solidFill>
              </a:rPr>
              <a:t> counts</a:t>
            </a:r>
            <a:r>
              <a:rPr lang="en-US" sz="2800" b="1" dirty="0" smtClean="0"/>
              <a:t>, not the observed that are critical conditions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850</TotalTime>
  <Words>1526</Words>
  <Application>Microsoft Office PowerPoint</Application>
  <PresentationFormat>On-screen Show (4:3)</PresentationFormat>
  <Paragraphs>412</Paragraphs>
  <Slides>25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Default Design</vt:lpstr>
      <vt:lpstr>Lesson 11 - 1</vt:lpstr>
      <vt:lpstr>Objectives</vt:lpstr>
      <vt:lpstr>Vocabulary</vt:lpstr>
      <vt:lpstr>Introduction</vt:lpstr>
      <vt:lpstr>Introduction - cont</vt:lpstr>
      <vt:lpstr>Chi-Square Distributions</vt:lpstr>
      <vt:lpstr>Chi-Square Distribution</vt:lpstr>
      <vt:lpstr>Chi-Square Test for Goodness of Fit</vt:lpstr>
      <vt:lpstr>Conditions</vt:lpstr>
      <vt:lpstr>Goodness-of-Fit Test</vt:lpstr>
      <vt:lpstr>Things to Avoid</vt:lpstr>
      <vt:lpstr>Example 1</vt:lpstr>
      <vt:lpstr>Example 1 – Graphical Analysis</vt:lpstr>
      <vt:lpstr>Example 1 – Chi-Square Analysis</vt:lpstr>
      <vt:lpstr>Example 1 – Chi-Square Analysis</vt:lpstr>
      <vt:lpstr>Example 2</vt:lpstr>
      <vt:lpstr>Example 2: Conditions</vt:lpstr>
      <vt:lpstr>Example 2 (sample 1)</vt:lpstr>
      <vt:lpstr>Example 2 (sample 2)</vt:lpstr>
      <vt:lpstr>TI-Calculator Help</vt:lpstr>
      <vt:lpstr>AP Tip</vt:lpstr>
      <vt:lpstr>Example 3</vt:lpstr>
      <vt:lpstr>Example 3</vt:lpstr>
      <vt:lpstr>Example 3</vt:lpstr>
      <vt:lpstr>Summary and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Headlee</dc:creator>
  <cp:lastModifiedBy>Chris</cp:lastModifiedBy>
  <cp:revision>54</cp:revision>
  <cp:lastPrinted>1601-01-01T00:00:00Z</cp:lastPrinted>
  <dcterms:created xsi:type="dcterms:W3CDTF">1601-01-01T00:00:00Z</dcterms:created>
  <dcterms:modified xsi:type="dcterms:W3CDTF">2018-11-27T04:27:40Z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