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60" r:id="rId4"/>
    <p:sldId id="268" r:id="rId5"/>
    <p:sldId id="269" r:id="rId6"/>
    <p:sldId id="271" r:id="rId7"/>
    <p:sldId id="272" r:id="rId8"/>
    <p:sldId id="270" r:id="rId9"/>
    <p:sldId id="262" r:id="rId10"/>
    <p:sldId id="291" r:id="rId11"/>
    <p:sldId id="263" r:id="rId12"/>
    <p:sldId id="273" r:id="rId13"/>
    <p:sldId id="274" r:id="rId14"/>
    <p:sldId id="276" r:id="rId15"/>
    <p:sldId id="275" r:id="rId16"/>
    <p:sldId id="277" r:id="rId17"/>
    <p:sldId id="264" r:id="rId18"/>
    <p:sldId id="278" r:id="rId19"/>
    <p:sldId id="267" r:id="rId20"/>
    <p:sldId id="266" r:id="rId21"/>
    <p:sldId id="292" r:id="rId22"/>
    <p:sldId id="293" r:id="rId23"/>
    <p:sldId id="294" r:id="rId24"/>
    <p:sldId id="295" r:id="rId25"/>
    <p:sldId id="296" r:id="rId26"/>
    <p:sldId id="297" r:id="rId27"/>
    <p:sldId id="279" r:id="rId28"/>
    <p:sldId id="284" r:id="rId29"/>
    <p:sldId id="261" r:id="rId30"/>
    <p:sldId id="280" r:id="rId31"/>
    <p:sldId id="281" r:id="rId32"/>
    <p:sldId id="282" r:id="rId33"/>
    <p:sldId id="290" r:id="rId34"/>
    <p:sldId id="283" r:id="rId35"/>
    <p:sldId id="286" r:id="rId36"/>
    <p:sldId id="285" r:id="rId37"/>
    <p:sldId id="287" r:id="rId38"/>
    <p:sldId id="298" r:id="rId39"/>
    <p:sldId id="299" r:id="rId40"/>
    <p:sldId id="300" r:id="rId41"/>
    <p:sldId id="288" r:id="rId42"/>
    <p:sldId id="289" r:id="rId43"/>
    <p:sldId id="265"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443B6E5-CA3E-4F4A-BE23-271FFC33513F}" type="datetimeFigureOut">
              <a:rPr lang="en-US"/>
              <a:pPr>
                <a:defRPr/>
              </a:pPr>
              <a:t>11/27/2018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5344F9D-D2F5-402E-A567-63F6FA2C7D85}" type="slidenum">
              <a:rPr lang="en-US"/>
              <a:pPr>
                <a:defRPr/>
              </a:pPr>
              <a:t>‹#›</a:t>
            </a:fld>
            <a:endParaRPr lang="en-US"/>
          </a:p>
        </p:txBody>
      </p:sp>
    </p:spTree>
    <p:extLst>
      <p:ext uri="{BB962C8B-B14F-4D97-AF65-F5344CB8AC3E}">
        <p14:creationId xmlns:p14="http://schemas.microsoft.com/office/powerpoint/2010/main" val="3268458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620009-5FE5-460D-ABA2-7F995C9E8FED}"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678E246-3988-40B4-9C74-B1164F882CC4}"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3467C1-A6FB-4153-B6E6-0CFD73217B9F}"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AAEBC5-7F76-4345-B5A1-D91019E31C99}" type="slidenum">
              <a:rPr lang="en-US" altLang="en-US" smtClean="0"/>
              <a:pPr/>
              <a:t>29</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5344F9D-D2F5-402E-A567-63F6FA2C7D85}" type="slidenum">
              <a:rPr lang="en-US" smtClean="0"/>
              <a:pPr>
                <a:defRPr/>
              </a:pPr>
              <a:t>39</a:t>
            </a:fld>
            <a:endParaRPr lang="en-US"/>
          </a:p>
        </p:txBody>
      </p:sp>
    </p:spTree>
    <p:extLst>
      <p:ext uri="{BB962C8B-B14F-4D97-AF65-F5344CB8AC3E}">
        <p14:creationId xmlns:p14="http://schemas.microsoft.com/office/powerpoint/2010/main" val="2030944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5344F9D-D2F5-402E-A567-63F6FA2C7D85}" type="slidenum">
              <a:rPr lang="en-US" smtClean="0"/>
              <a:pPr>
                <a:defRPr/>
              </a:pPr>
              <a:t>40</a:t>
            </a:fld>
            <a:endParaRPr lang="en-US"/>
          </a:p>
        </p:txBody>
      </p:sp>
    </p:spTree>
    <p:extLst>
      <p:ext uri="{BB962C8B-B14F-4D97-AF65-F5344CB8AC3E}">
        <p14:creationId xmlns:p14="http://schemas.microsoft.com/office/powerpoint/2010/main" val="2030944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FC64E1-D0FD-44FB-A16A-68717CC1F677}" type="slidenum">
              <a:rPr lang="en-US" altLang="en-US" smtClean="0"/>
              <a:pPr/>
              <a:t>43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86D12A6-467B-47BB-ACE6-181B717597CE}" type="slidenum">
              <a:rPr lang="en-US"/>
              <a:pPr>
                <a:defRPr/>
              </a:pPr>
              <a:t>‹#›</a:t>
            </a:fld>
            <a:endParaRPr lang="en-US"/>
          </a:p>
        </p:txBody>
      </p:sp>
    </p:spTree>
    <p:extLst>
      <p:ext uri="{BB962C8B-B14F-4D97-AF65-F5344CB8AC3E}">
        <p14:creationId xmlns:p14="http://schemas.microsoft.com/office/powerpoint/2010/main" val="339744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5FEB6DA-0C88-493A-B9B2-316D8E4D742B}" type="slidenum">
              <a:rPr lang="en-US"/>
              <a:pPr>
                <a:defRPr/>
              </a:pPr>
              <a:t>‹#›</a:t>
            </a:fld>
            <a:endParaRPr lang="en-US"/>
          </a:p>
        </p:txBody>
      </p:sp>
    </p:spTree>
    <p:extLst>
      <p:ext uri="{BB962C8B-B14F-4D97-AF65-F5344CB8AC3E}">
        <p14:creationId xmlns:p14="http://schemas.microsoft.com/office/powerpoint/2010/main" val="40526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10AB7E-66E6-40AD-901C-11B23D4A789D}" type="slidenum">
              <a:rPr lang="en-US"/>
              <a:pPr>
                <a:defRPr/>
              </a:pPr>
              <a:t>‹#›</a:t>
            </a:fld>
            <a:endParaRPr lang="en-US"/>
          </a:p>
        </p:txBody>
      </p:sp>
    </p:spTree>
    <p:extLst>
      <p:ext uri="{BB962C8B-B14F-4D97-AF65-F5344CB8AC3E}">
        <p14:creationId xmlns:p14="http://schemas.microsoft.com/office/powerpoint/2010/main" val="2215271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F0AD80-C6D8-4AEA-B6F5-37AD4E387FD8}" type="slidenum">
              <a:rPr lang="en-US"/>
              <a:pPr>
                <a:defRPr/>
              </a:pPr>
              <a:t>‹#›</a:t>
            </a:fld>
            <a:endParaRPr lang="en-US"/>
          </a:p>
        </p:txBody>
      </p:sp>
    </p:spTree>
    <p:extLst>
      <p:ext uri="{BB962C8B-B14F-4D97-AF65-F5344CB8AC3E}">
        <p14:creationId xmlns:p14="http://schemas.microsoft.com/office/powerpoint/2010/main" val="192944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5058E6-FF70-421A-A9B6-7B7E5B35199E}" type="slidenum">
              <a:rPr lang="en-US"/>
              <a:pPr>
                <a:defRPr/>
              </a:pPr>
              <a:t>‹#›</a:t>
            </a:fld>
            <a:endParaRPr lang="en-US"/>
          </a:p>
        </p:txBody>
      </p:sp>
    </p:spTree>
    <p:extLst>
      <p:ext uri="{BB962C8B-B14F-4D97-AF65-F5344CB8AC3E}">
        <p14:creationId xmlns:p14="http://schemas.microsoft.com/office/powerpoint/2010/main" val="291648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4DCF75-E979-4948-AF51-47531F6269EB}" type="slidenum">
              <a:rPr lang="en-US"/>
              <a:pPr>
                <a:defRPr/>
              </a:pPr>
              <a:t>‹#›</a:t>
            </a:fld>
            <a:endParaRPr lang="en-US"/>
          </a:p>
        </p:txBody>
      </p:sp>
    </p:spTree>
    <p:extLst>
      <p:ext uri="{BB962C8B-B14F-4D97-AF65-F5344CB8AC3E}">
        <p14:creationId xmlns:p14="http://schemas.microsoft.com/office/powerpoint/2010/main" val="29829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6205D9D-EFF1-4AF4-A7E4-515EBB0557A4}" type="slidenum">
              <a:rPr lang="en-US"/>
              <a:pPr>
                <a:defRPr/>
              </a:pPr>
              <a:t>‹#›</a:t>
            </a:fld>
            <a:endParaRPr lang="en-US"/>
          </a:p>
        </p:txBody>
      </p:sp>
    </p:spTree>
    <p:extLst>
      <p:ext uri="{BB962C8B-B14F-4D97-AF65-F5344CB8AC3E}">
        <p14:creationId xmlns:p14="http://schemas.microsoft.com/office/powerpoint/2010/main" val="85767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154AF8E-6158-47C6-8C9A-BD5B97C43C5B}" type="slidenum">
              <a:rPr lang="en-US"/>
              <a:pPr>
                <a:defRPr/>
              </a:pPr>
              <a:t>‹#›</a:t>
            </a:fld>
            <a:endParaRPr lang="en-US"/>
          </a:p>
        </p:txBody>
      </p:sp>
    </p:spTree>
    <p:extLst>
      <p:ext uri="{BB962C8B-B14F-4D97-AF65-F5344CB8AC3E}">
        <p14:creationId xmlns:p14="http://schemas.microsoft.com/office/powerpoint/2010/main" val="135844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5E8BED-5891-41A0-9408-0EE7C3993D34}" type="slidenum">
              <a:rPr lang="en-US"/>
              <a:pPr>
                <a:defRPr/>
              </a:pPr>
              <a:t>‹#›</a:t>
            </a:fld>
            <a:endParaRPr lang="en-US"/>
          </a:p>
        </p:txBody>
      </p:sp>
    </p:spTree>
    <p:extLst>
      <p:ext uri="{BB962C8B-B14F-4D97-AF65-F5344CB8AC3E}">
        <p14:creationId xmlns:p14="http://schemas.microsoft.com/office/powerpoint/2010/main" val="342795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6684A8A-44BC-472D-9E59-EC6217C97C97}" type="slidenum">
              <a:rPr lang="en-US"/>
              <a:pPr>
                <a:defRPr/>
              </a:pPr>
              <a:t>‹#›</a:t>
            </a:fld>
            <a:endParaRPr lang="en-US"/>
          </a:p>
        </p:txBody>
      </p:sp>
    </p:spTree>
    <p:extLst>
      <p:ext uri="{BB962C8B-B14F-4D97-AF65-F5344CB8AC3E}">
        <p14:creationId xmlns:p14="http://schemas.microsoft.com/office/powerpoint/2010/main" val="11844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71916A-240C-4B5F-8B23-E4076FB1497A}" type="slidenum">
              <a:rPr lang="en-US"/>
              <a:pPr>
                <a:defRPr/>
              </a:pPr>
              <a:t>‹#›</a:t>
            </a:fld>
            <a:endParaRPr lang="en-US"/>
          </a:p>
        </p:txBody>
      </p:sp>
    </p:spTree>
    <p:extLst>
      <p:ext uri="{BB962C8B-B14F-4D97-AF65-F5344CB8AC3E}">
        <p14:creationId xmlns:p14="http://schemas.microsoft.com/office/powerpoint/2010/main" val="174001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BD341BA-8360-4789-ADF3-C859049F1F5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11 - 2</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Inference for Two-Way Tables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lstStyle/>
          <a:p>
            <a:r>
              <a:rPr lang="en-US" sz="3600" b="1" dirty="0" smtClean="0"/>
              <a:t>Problem of Multiple Comparisons</a:t>
            </a:r>
            <a:endParaRPr lang="en-US" sz="3600" b="1" dirty="0"/>
          </a:p>
        </p:txBody>
      </p:sp>
      <p:sp>
        <p:nvSpPr>
          <p:cNvPr id="3" name="Content Placeholder 2"/>
          <p:cNvSpPr>
            <a:spLocks noGrp="1"/>
          </p:cNvSpPr>
          <p:nvPr>
            <p:ph idx="1"/>
          </p:nvPr>
        </p:nvSpPr>
        <p:spPr>
          <a:xfrm>
            <a:off x="457200" y="1295400"/>
            <a:ext cx="8229600" cy="5181600"/>
          </a:xfrm>
        </p:spPr>
        <p:txBody>
          <a:bodyPr/>
          <a:lstStyle/>
          <a:p>
            <a:r>
              <a:rPr lang="en-US" sz="2400" b="1" dirty="0"/>
              <a:t>The problem of how to do many comparisons at once without increasing the overall probability of a Type I error is common in statistics. Statistical methods for dealing with multiple comparisons usually have two steps</a:t>
            </a:r>
            <a:r>
              <a:rPr lang="en-US" sz="2400" b="1" dirty="0" smtClean="0"/>
              <a:t>:</a:t>
            </a:r>
          </a:p>
          <a:p>
            <a:pPr marL="857250" lvl="1" indent="-457200">
              <a:buAutoNum type="arabicPeriod"/>
            </a:pPr>
            <a:r>
              <a:rPr lang="en-US" sz="2000" b="1" dirty="0"/>
              <a:t>Perform an </a:t>
            </a:r>
            <a:r>
              <a:rPr lang="en-US" sz="2000" b="1" i="1" dirty="0"/>
              <a:t>overall test </a:t>
            </a:r>
            <a:r>
              <a:rPr lang="en-US" sz="2000" b="1" dirty="0"/>
              <a:t>to see if there is convincing evidence of any differences among the parameters that we want to compare.</a:t>
            </a:r>
          </a:p>
          <a:p>
            <a:pPr marL="857250" lvl="1" indent="-457200">
              <a:buAutoNum type="arabicPeriod"/>
            </a:pPr>
            <a:endParaRPr lang="en-US" sz="2000" b="1" dirty="0"/>
          </a:p>
          <a:p>
            <a:pPr marL="857250" lvl="1" indent="-457200">
              <a:buAutoNum type="arabicPeriod"/>
            </a:pPr>
            <a:r>
              <a:rPr lang="en-US" sz="2000" b="1" dirty="0"/>
              <a:t>When the overall test shows there is convincing evidence of a difference, perform a detailed </a:t>
            </a:r>
            <a:r>
              <a:rPr lang="en-US" sz="2000" b="1" i="1" dirty="0"/>
              <a:t>follow-up analysis </a:t>
            </a:r>
            <a:r>
              <a:rPr lang="en-US" sz="2000" b="1" dirty="0"/>
              <a:t>to decide which of the parameters differ and to estimate how large the differences are.</a:t>
            </a:r>
          </a:p>
          <a:p>
            <a:endParaRPr lang="en-US" sz="2400" b="1" dirty="0"/>
          </a:p>
          <a:p>
            <a:endParaRPr lang="en-US" sz="2400" b="1" dirty="0"/>
          </a:p>
        </p:txBody>
      </p:sp>
    </p:spTree>
    <p:extLst>
      <p:ext uri="{BB962C8B-B14F-4D97-AF65-F5344CB8AC3E}">
        <p14:creationId xmlns:p14="http://schemas.microsoft.com/office/powerpoint/2010/main" val="3498854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11125"/>
            <a:ext cx="8229600" cy="792163"/>
          </a:xfrm>
        </p:spPr>
        <p:txBody>
          <a:bodyPr/>
          <a:lstStyle/>
          <a:p>
            <a:r>
              <a:rPr lang="en-US" altLang="en-US" sz="3600" b="1" smtClean="0"/>
              <a:t>Expected Cell Counts</a:t>
            </a:r>
          </a:p>
        </p:txBody>
      </p:sp>
      <p:sp>
        <p:nvSpPr>
          <p:cNvPr id="3" name="Content Placeholder 2"/>
          <p:cNvSpPr>
            <a:spLocks noGrp="1"/>
          </p:cNvSpPr>
          <p:nvPr>
            <p:ph idx="1"/>
          </p:nvPr>
        </p:nvSpPr>
        <p:spPr>
          <a:xfrm>
            <a:off x="304800" y="1066800"/>
            <a:ext cx="8534400" cy="5334000"/>
          </a:xfrm>
        </p:spPr>
        <p:txBody>
          <a:bodyPr/>
          <a:lstStyle/>
          <a:p>
            <a:pPr marL="0" indent="0">
              <a:buFontTx/>
              <a:buNone/>
              <a:defRPr/>
            </a:pPr>
            <a:r>
              <a:rPr lang="en-US" sz="2400" b="1" dirty="0" smtClean="0"/>
              <a:t>Figuring out expected cell counts in two-way tables is a little more difficult, but still follows an understandable mathematical formula:</a:t>
            </a:r>
          </a:p>
          <a:p>
            <a:pPr>
              <a:buFontTx/>
              <a:buNone/>
              <a:defRPr/>
            </a:pPr>
            <a:endParaRPr lang="en-US" sz="2400" b="1" dirty="0" smtClean="0"/>
          </a:p>
          <a:p>
            <a:pPr>
              <a:defRPr/>
            </a:pPr>
            <a:endParaRPr lang="en-US" sz="2400" b="1" dirty="0" smtClean="0"/>
          </a:p>
          <a:p>
            <a:pPr>
              <a:defRPr/>
            </a:pPr>
            <a:endParaRPr lang="en-US" sz="2400" b="1" dirty="0" smtClean="0"/>
          </a:p>
          <a:p>
            <a:pPr>
              <a:defRPr/>
            </a:pPr>
            <a:endParaRPr lang="en-US" sz="2400" b="1" dirty="0" smtClean="0"/>
          </a:p>
          <a:p>
            <a:pPr>
              <a:defRPr/>
            </a:pPr>
            <a:endParaRPr lang="en-US" sz="2400" b="1" dirty="0" smtClean="0"/>
          </a:p>
          <a:p>
            <a:pPr>
              <a:buFontTx/>
              <a:buNone/>
              <a:defRPr/>
            </a:pPr>
            <a:r>
              <a:rPr lang="en-US" sz="2400" b="1" i="1" dirty="0" smtClean="0"/>
              <a:t>n</a:t>
            </a:r>
            <a:r>
              <a:rPr lang="en-US" sz="2400" b="1" dirty="0" smtClean="0"/>
              <a:t> is the table total (sum of either all rows or all columns)</a:t>
            </a:r>
          </a:p>
          <a:p>
            <a:pPr>
              <a:defRPr/>
            </a:pPr>
            <a:endParaRPr lang="en-US" sz="2400" b="1" dirty="0" smtClean="0"/>
          </a:p>
          <a:p>
            <a:pPr>
              <a:defRPr/>
            </a:pPr>
            <a:r>
              <a:rPr lang="en-US" sz="2400" b="1" dirty="0" smtClean="0"/>
              <a:t>Note that although the observed counts will be whole numbers, an expected count need not be</a:t>
            </a:r>
            <a:endParaRPr lang="en-US" sz="2400" b="1" dirty="0"/>
          </a:p>
        </p:txBody>
      </p:sp>
      <p:pic>
        <p:nvPicPr>
          <p:cNvPr id="11268" name="Picture 7" descr="Yates_3e_Ch14_p832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514600"/>
            <a:ext cx="82296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6200"/>
            <a:ext cx="8229600" cy="868363"/>
          </a:xfrm>
        </p:spPr>
        <p:txBody>
          <a:bodyPr/>
          <a:lstStyle/>
          <a:p>
            <a:r>
              <a:rPr lang="en-US" altLang="en-US" sz="3600" b="1" smtClean="0"/>
              <a:t>Example 1 revisited</a:t>
            </a:r>
          </a:p>
        </p:txBody>
      </p:sp>
      <p:sp>
        <p:nvSpPr>
          <p:cNvPr id="12291" name="Content Placeholder 2"/>
          <p:cNvSpPr>
            <a:spLocks noGrp="1"/>
          </p:cNvSpPr>
          <p:nvPr>
            <p:ph idx="1"/>
          </p:nvPr>
        </p:nvSpPr>
        <p:spPr>
          <a:xfrm>
            <a:off x="228600" y="914400"/>
            <a:ext cx="8763000" cy="762000"/>
          </a:xfrm>
        </p:spPr>
        <p:txBody>
          <a:bodyPr/>
          <a:lstStyle/>
          <a:p>
            <a:pPr marL="0" indent="0">
              <a:buFontTx/>
              <a:buNone/>
            </a:pPr>
            <a:r>
              <a:rPr lang="en-US" altLang="en-US" sz="2400" b="1" smtClean="0"/>
              <a:t>Here is a table that summarizes the observed data:</a:t>
            </a:r>
          </a:p>
        </p:txBody>
      </p:sp>
      <p:graphicFrame>
        <p:nvGraphicFramePr>
          <p:cNvPr id="4" name="Table 3"/>
          <p:cNvGraphicFramePr>
            <a:graphicFrameLocks noGrp="1"/>
          </p:cNvGraphicFramePr>
          <p:nvPr/>
        </p:nvGraphicFramePr>
        <p:xfrm>
          <a:off x="1524000" y="1447800"/>
          <a:ext cx="6096000" cy="2225676"/>
        </p:xfrm>
        <a:graphic>
          <a:graphicData uri="http://schemas.openxmlformats.org/drawingml/2006/table">
            <a:tbl>
              <a:tblPr firstRow="1" firstCol="1" lastCol="1" bandRow="1">
                <a:tableStyleId>{5C22544A-7EE6-4342-B048-85BDC9FD1C3A}</a:tableStyleId>
              </a:tblPr>
              <a:tblGrid>
                <a:gridCol w="1219200"/>
                <a:gridCol w="1219200"/>
                <a:gridCol w="1219200"/>
                <a:gridCol w="1219200"/>
                <a:gridCol w="1219200"/>
              </a:tblGrid>
              <a:tr h="370946">
                <a:tc gridSpan="5">
                  <a:txBody>
                    <a:bodyPr/>
                    <a:lstStyle/>
                    <a:p>
                      <a:pPr algn="ctr"/>
                      <a:r>
                        <a:rPr lang="en-US" sz="1800" dirty="0" smtClean="0"/>
                        <a:t>Music</a:t>
                      </a:r>
                      <a:endParaRPr lang="en-US" sz="1800" dirty="0"/>
                    </a:p>
                  </a:txBody>
                  <a:tcPr marT="45733" marB="4573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946">
                <a:tc>
                  <a:txBody>
                    <a:bodyPr/>
                    <a:lstStyle/>
                    <a:p>
                      <a:pPr algn="ctr"/>
                      <a:r>
                        <a:rPr lang="en-US" sz="1800" dirty="0" smtClean="0"/>
                        <a:t>Wine</a:t>
                      </a:r>
                      <a:endParaRPr lang="en-US" sz="1800" dirty="0"/>
                    </a:p>
                  </a:txBody>
                  <a:tcPr marT="45733" marB="45733"/>
                </a:tc>
                <a:tc>
                  <a:txBody>
                    <a:bodyPr/>
                    <a:lstStyle/>
                    <a:p>
                      <a:pPr algn="ctr"/>
                      <a:r>
                        <a:rPr lang="en-US" sz="1800" b="1" kern="1200" dirty="0" smtClean="0">
                          <a:solidFill>
                            <a:schemeClr val="lt1"/>
                          </a:solidFill>
                          <a:latin typeface="+mn-lt"/>
                          <a:ea typeface="+mn-ea"/>
                          <a:cs typeface="+mn-cs"/>
                        </a:rPr>
                        <a:t>None</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French</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Italian</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dirty="0" smtClean="0"/>
                        <a:t>Total</a:t>
                      </a:r>
                      <a:endParaRPr lang="en-US" sz="1800" dirty="0"/>
                    </a:p>
                  </a:txBody>
                  <a:tcPr marT="45733" marB="45733"/>
                </a:tc>
              </a:tr>
              <a:tr h="370946">
                <a:tc>
                  <a:txBody>
                    <a:bodyPr/>
                    <a:lstStyle/>
                    <a:p>
                      <a:pPr algn="ctr"/>
                      <a:r>
                        <a:rPr lang="en-US" sz="1800" dirty="0" smtClean="0"/>
                        <a:t>French</a:t>
                      </a:r>
                      <a:endParaRPr lang="en-US" sz="1800" dirty="0"/>
                    </a:p>
                  </a:txBody>
                  <a:tcPr marT="45733" marB="45733"/>
                </a:tc>
                <a:tc>
                  <a:txBody>
                    <a:bodyPr/>
                    <a:lstStyle/>
                    <a:p>
                      <a:pPr algn="ctr"/>
                      <a:r>
                        <a:rPr lang="en-US" sz="1800" dirty="0" smtClean="0"/>
                        <a:t>30</a:t>
                      </a:r>
                      <a:endParaRPr lang="en-US" sz="1800" dirty="0"/>
                    </a:p>
                  </a:txBody>
                  <a:tcPr marT="45733" marB="45733"/>
                </a:tc>
                <a:tc>
                  <a:txBody>
                    <a:bodyPr/>
                    <a:lstStyle/>
                    <a:p>
                      <a:pPr algn="ctr"/>
                      <a:r>
                        <a:rPr lang="en-US" sz="1800" dirty="0" smtClean="0"/>
                        <a:t>39</a:t>
                      </a:r>
                      <a:endParaRPr lang="en-US" sz="1800" dirty="0"/>
                    </a:p>
                  </a:txBody>
                  <a:tcPr marT="45733" marB="45733"/>
                </a:tc>
                <a:tc>
                  <a:txBody>
                    <a:bodyPr/>
                    <a:lstStyle/>
                    <a:p>
                      <a:pPr algn="ctr"/>
                      <a:r>
                        <a:rPr lang="en-US" sz="1800" dirty="0" smtClean="0"/>
                        <a:t>30</a:t>
                      </a:r>
                      <a:endParaRPr lang="en-US" sz="1800" dirty="0"/>
                    </a:p>
                  </a:txBody>
                  <a:tcPr marT="45733" marB="45733"/>
                </a:tc>
                <a:tc>
                  <a:txBody>
                    <a:bodyPr/>
                    <a:lstStyle/>
                    <a:p>
                      <a:pPr algn="ctr"/>
                      <a:r>
                        <a:rPr lang="en-US" sz="1800" dirty="0" smtClean="0">
                          <a:solidFill>
                            <a:srgbClr val="FFFF00"/>
                          </a:solidFill>
                        </a:rPr>
                        <a:t>99</a:t>
                      </a:r>
                      <a:endParaRPr lang="en-US" sz="1800" dirty="0">
                        <a:solidFill>
                          <a:srgbClr val="FFFF00"/>
                        </a:solidFill>
                      </a:endParaRPr>
                    </a:p>
                  </a:txBody>
                  <a:tcPr marT="45733" marB="45733"/>
                </a:tc>
              </a:tr>
              <a:tr h="370946">
                <a:tc>
                  <a:txBody>
                    <a:bodyPr/>
                    <a:lstStyle/>
                    <a:p>
                      <a:pPr algn="ctr"/>
                      <a:r>
                        <a:rPr lang="en-US" sz="1800" dirty="0" smtClean="0"/>
                        <a:t>Italian</a:t>
                      </a:r>
                      <a:endParaRPr lang="en-US" sz="1800" dirty="0"/>
                    </a:p>
                  </a:txBody>
                  <a:tcPr marT="45733" marB="45733"/>
                </a:tc>
                <a:tc>
                  <a:txBody>
                    <a:bodyPr/>
                    <a:lstStyle/>
                    <a:p>
                      <a:pPr algn="ctr"/>
                      <a:r>
                        <a:rPr lang="en-US" sz="1800" dirty="0" smtClean="0"/>
                        <a:t>11</a:t>
                      </a:r>
                      <a:endParaRPr lang="en-US" sz="1800" dirty="0"/>
                    </a:p>
                  </a:txBody>
                  <a:tcPr marT="45733" marB="45733"/>
                </a:tc>
                <a:tc>
                  <a:txBody>
                    <a:bodyPr/>
                    <a:lstStyle/>
                    <a:p>
                      <a:pPr algn="ctr"/>
                      <a:r>
                        <a:rPr lang="en-US" sz="1800" dirty="0" smtClean="0"/>
                        <a:t>1</a:t>
                      </a:r>
                      <a:endParaRPr lang="en-US" sz="1800" dirty="0"/>
                    </a:p>
                  </a:txBody>
                  <a:tcPr marT="45733" marB="45733"/>
                </a:tc>
                <a:tc>
                  <a:txBody>
                    <a:bodyPr/>
                    <a:lstStyle/>
                    <a:p>
                      <a:pPr algn="ctr"/>
                      <a:r>
                        <a:rPr lang="en-US" sz="1800" dirty="0" smtClean="0"/>
                        <a:t>19</a:t>
                      </a:r>
                      <a:endParaRPr lang="en-US" sz="1800" dirty="0"/>
                    </a:p>
                  </a:txBody>
                  <a:tcPr marT="45733" marB="45733"/>
                </a:tc>
                <a:tc>
                  <a:txBody>
                    <a:bodyPr/>
                    <a:lstStyle/>
                    <a:p>
                      <a:pPr algn="ctr"/>
                      <a:r>
                        <a:rPr lang="en-US" sz="1800" dirty="0" smtClean="0">
                          <a:solidFill>
                            <a:srgbClr val="FFFF00"/>
                          </a:solidFill>
                        </a:rPr>
                        <a:t>31</a:t>
                      </a:r>
                      <a:endParaRPr lang="en-US" sz="1800" dirty="0">
                        <a:solidFill>
                          <a:srgbClr val="FFFF00"/>
                        </a:solidFill>
                      </a:endParaRPr>
                    </a:p>
                  </a:txBody>
                  <a:tcPr marT="45733" marB="45733"/>
                </a:tc>
              </a:tr>
              <a:tr h="370946">
                <a:tc>
                  <a:txBody>
                    <a:bodyPr/>
                    <a:lstStyle/>
                    <a:p>
                      <a:pPr algn="ctr"/>
                      <a:r>
                        <a:rPr lang="en-US" sz="1800" dirty="0" smtClean="0"/>
                        <a:t>Other</a:t>
                      </a:r>
                      <a:endParaRPr lang="en-US" sz="1800" dirty="0"/>
                    </a:p>
                  </a:txBody>
                  <a:tcPr marT="45733" marB="45733"/>
                </a:tc>
                <a:tc>
                  <a:txBody>
                    <a:bodyPr/>
                    <a:lstStyle/>
                    <a:p>
                      <a:pPr algn="ctr"/>
                      <a:r>
                        <a:rPr lang="en-US" sz="1800" dirty="0" smtClean="0"/>
                        <a:t>43</a:t>
                      </a:r>
                      <a:endParaRPr lang="en-US" sz="1800" dirty="0"/>
                    </a:p>
                  </a:txBody>
                  <a:tcPr marT="45733" marB="45733"/>
                </a:tc>
                <a:tc>
                  <a:txBody>
                    <a:bodyPr/>
                    <a:lstStyle/>
                    <a:p>
                      <a:pPr algn="ctr"/>
                      <a:r>
                        <a:rPr lang="en-US" sz="1800" dirty="0" smtClean="0"/>
                        <a:t>35</a:t>
                      </a:r>
                      <a:endParaRPr lang="en-US" sz="1800" dirty="0"/>
                    </a:p>
                  </a:txBody>
                  <a:tcPr marT="45733" marB="45733"/>
                </a:tc>
                <a:tc>
                  <a:txBody>
                    <a:bodyPr/>
                    <a:lstStyle/>
                    <a:p>
                      <a:pPr algn="ctr"/>
                      <a:r>
                        <a:rPr lang="en-US" sz="1800" dirty="0" smtClean="0"/>
                        <a:t>35</a:t>
                      </a:r>
                      <a:endParaRPr lang="en-US" sz="1800" dirty="0"/>
                    </a:p>
                  </a:txBody>
                  <a:tcPr marT="45733" marB="45733"/>
                </a:tc>
                <a:tc>
                  <a:txBody>
                    <a:bodyPr/>
                    <a:lstStyle/>
                    <a:p>
                      <a:pPr algn="ctr"/>
                      <a:r>
                        <a:rPr lang="en-US" sz="1800" dirty="0" smtClean="0">
                          <a:solidFill>
                            <a:srgbClr val="FFFF00"/>
                          </a:solidFill>
                        </a:rPr>
                        <a:t>113</a:t>
                      </a:r>
                      <a:endParaRPr lang="en-US" sz="1800" dirty="0">
                        <a:solidFill>
                          <a:srgbClr val="FFFF00"/>
                        </a:solidFill>
                      </a:endParaRPr>
                    </a:p>
                  </a:txBody>
                  <a:tcPr marT="45733" marB="45733"/>
                </a:tc>
              </a:tr>
              <a:tr h="370946">
                <a:tc>
                  <a:txBody>
                    <a:bodyPr/>
                    <a:lstStyle/>
                    <a:p>
                      <a:pPr algn="ctr"/>
                      <a:r>
                        <a:rPr lang="en-US" sz="1800" dirty="0" smtClean="0"/>
                        <a:t>Total</a:t>
                      </a:r>
                      <a:endParaRPr lang="en-US" sz="1800" dirty="0"/>
                    </a:p>
                  </a:txBody>
                  <a:tcPr marT="45733" marB="45733"/>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75</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243</a:t>
                      </a:r>
                      <a:endParaRPr lang="en-US" sz="1800" dirty="0">
                        <a:solidFill>
                          <a:srgbClr val="FFFF00"/>
                        </a:solidFill>
                      </a:endParaRPr>
                    </a:p>
                  </a:txBody>
                  <a:tcPr marT="45733" marB="45733"/>
                </a:tc>
              </a:tr>
            </a:tbl>
          </a:graphicData>
        </a:graphic>
      </p:graphicFrame>
      <p:sp>
        <p:nvSpPr>
          <p:cNvPr id="5" name="Content Placeholder 2"/>
          <p:cNvSpPr txBox="1">
            <a:spLocks/>
          </p:cNvSpPr>
          <p:nvPr/>
        </p:nvSpPr>
        <p:spPr bwMode="auto">
          <a:xfrm>
            <a:off x="236538" y="3733800"/>
            <a:ext cx="8763000" cy="762000"/>
          </a:xfrm>
          <a:prstGeom prst="rect">
            <a:avLst/>
          </a:prstGeom>
          <a:noFill/>
          <a:ln w="9525">
            <a:noFill/>
            <a:miter lim="800000"/>
            <a:headEnd/>
            <a:tailEnd/>
          </a:ln>
        </p:spPr>
        <p:txBody>
          <a:bodyPr/>
          <a:lstStyle/>
          <a:p>
            <a:pPr>
              <a:spcBef>
                <a:spcPct val="20000"/>
              </a:spcBef>
              <a:defRPr/>
            </a:pPr>
            <a:r>
              <a:rPr lang="en-US" sz="2400" b="1" kern="0" dirty="0">
                <a:latin typeface="+mn-lt"/>
              </a:rPr>
              <a:t>Here is a table that summarizes the expected data:</a:t>
            </a:r>
          </a:p>
        </p:txBody>
      </p:sp>
      <p:graphicFrame>
        <p:nvGraphicFramePr>
          <p:cNvPr id="6" name="Table 5"/>
          <p:cNvGraphicFramePr>
            <a:graphicFrameLocks noGrp="1"/>
          </p:cNvGraphicFramePr>
          <p:nvPr/>
        </p:nvGraphicFramePr>
        <p:xfrm>
          <a:off x="1524000" y="4267200"/>
          <a:ext cx="6096000" cy="2225676"/>
        </p:xfrm>
        <a:graphic>
          <a:graphicData uri="http://schemas.openxmlformats.org/drawingml/2006/table">
            <a:tbl>
              <a:tblPr firstRow="1" firstCol="1" lastCol="1" bandRow="1">
                <a:tableStyleId>{5C22544A-7EE6-4342-B048-85BDC9FD1C3A}</a:tableStyleId>
              </a:tblPr>
              <a:tblGrid>
                <a:gridCol w="1219200"/>
                <a:gridCol w="1219200"/>
                <a:gridCol w="1219200"/>
                <a:gridCol w="1219200"/>
                <a:gridCol w="1219200"/>
              </a:tblGrid>
              <a:tr h="370946">
                <a:tc gridSpan="5">
                  <a:txBody>
                    <a:bodyPr/>
                    <a:lstStyle/>
                    <a:p>
                      <a:pPr algn="ctr"/>
                      <a:r>
                        <a:rPr lang="en-US" sz="1800" dirty="0" smtClean="0"/>
                        <a:t>Music</a:t>
                      </a:r>
                      <a:endParaRPr lang="en-US" sz="1800" dirty="0"/>
                    </a:p>
                  </a:txBody>
                  <a:tcPr marT="45733" marB="4573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946">
                <a:tc>
                  <a:txBody>
                    <a:bodyPr/>
                    <a:lstStyle/>
                    <a:p>
                      <a:pPr algn="ctr"/>
                      <a:r>
                        <a:rPr lang="en-US" sz="1800" dirty="0" smtClean="0"/>
                        <a:t>Wine</a:t>
                      </a:r>
                      <a:endParaRPr lang="en-US" sz="1800" dirty="0"/>
                    </a:p>
                  </a:txBody>
                  <a:tcPr marT="45733" marB="45733"/>
                </a:tc>
                <a:tc>
                  <a:txBody>
                    <a:bodyPr/>
                    <a:lstStyle/>
                    <a:p>
                      <a:pPr algn="ctr"/>
                      <a:r>
                        <a:rPr lang="en-US" sz="1800" b="1" kern="1200" dirty="0" smtClean="0">
                          <a:solidFill>
                            <a:schemeClr val="lt1"/>
                          </a:solidFill>
                          <a:latin typeface="+mn-lt"/>
                          <a:ea typeface="+mn-ea"/>
                          <a:cs typeface="+mn-cs"/>
                        </a:rPr>
                        <a:t>None</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French</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Italian</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dirty="0" smtClean="0"/>
                        <a:t>Total</a:t>
                      </a:r>
                      <a:endParaRPr lang="en-US" sz="1800" dirty="0"/>
                    </a:p>
                  </a:txBody>
                  <a:tcPr marT="45733" marB="45733"/>
                </a:tc>
              </a:tr>
              <a:tr h="370946">
                <a:tc>
                  <a:txBody>
                    <a:bodyPr/>
                    <a:lstStyle/>
                    <a:p>
                      <a:pPr algn="ctr"/>
                      <a:r>
                        <a:rPr lang="en-US" sz="1800" dirty="0" smtClean="0"/>
                        <a:t>French</a:t>
                      </a:r>
                      <a:endParaRPr lang="en-US" sz="1800" dirty="0"/>
                    </a:p>
                  </a:txBody>
                  <a:tcPr marT="45733" marB="45733"/>
                </a:tc>
                <a:tc>
                  <a:txBody>
                    <a:bodyPr/>
                    <a:lstStyle/>
                    <a:p>
                      <a:pPr algn="ctr"/>
                      <a:r>
                        <a:rPr lang="en-US" sz="1800" dirty="0" smtClean="0"/>
                        <a:t>34.22</a:t>
                      </a:r>
                      <a:endParaRPr lang="en-US" sz="1800" dirty="0"/>
                    </a:p>
                  </a:txBody>
                  <a:tcPr marT="45733" marB="45733"/>
                </a:tc>
                <a:tc>
                  <a:txBody>
                    <a:bodyPr/>
                    <a:lstStyle/>
                    <a:p>
                      <a:pPr algn="ctr"/>
                      <a:r>
                        <a:rPr lang="en-US" sz="1800" dirty="0" smtClean="0"/>
                        <a:t>30.56</a:t>
                      </a:r>
                      <a:endParaRPr lang="en-US" sz="1800" dirty="0"/>
                    </a:p>
                  </a:txBody>
                  <a:tcPr marT="45733" marB="45733"/>
                </a:tc>
                <a:tc>
                  <a:txBody>
                    <a:bodyPr/>
                    <a:lstStyle/>
                    <a:p>
                      <a:pPr algn="ctr"/>
                      <a:r>
                        <a:rPr lang="en-US" sz="1800" dirty="0" smtClean="0"/>
                        <a:t>34.22</a:t>
                      </a:r>
                      <a:endParaRPr lang="en-US" sz="1800" dirty="0"/>
                    </a:p>
                  </a:txBody>
                  <a:tcPr marT="45733" marB="45733"/>
                </a:tc>
                <a:tc>
                  <a:txBody>
                    <a:bodyPr/>
                    <a:lstStyle/>
                    <a:p>
                      <a:pPr algn="ctr"/>
                      <a:r>
                        <a:rPr lang="en-US" sz="1800" dirty="0" smtClean="0">
                          <a:solidFill>
                            <a:srgbClr val="FFFF00"/>
                          </a:solidFill>
                        </a:rPr>
                        <a:t>99</a:t>
                      </a:r>
                      <a:endParaRPr lang="en-US" sz="1800" dirty="0">
                        <a:solidFill>
                          <a:srgbClr val="FFFF00"/>
                        </a:solidFill>
                      </a:endParaRPr>
                    </a:p>
                  </a:txBody>
                  <a:tcPr marT="45733" marB="45733"/>
                </a:tc>
              </a:tr>
              <a:tr h="370946">
                <a:tc>
                  <a:txBody>
                    <a:bodyPr/>
                    <a:lstStyle/>
                    <a:p>
                      <a:pPr algn="ctr"/>
                      <a:r>
                        <a:rPr lang="en-US" sz="1800" dirty="0" smtClean="0"/>
                        <a:t>Italian</a:t>
                      </a:r>
                      <a:endParaRPr lang="en-US" sz="1800" dirty="0"/>
                    </a:p>
                  </a:txBody>
                  <a:tcPr marT="45733" marB="45733"/>
                </a:tc>
                <a:tc>
                  <a:txBody>
                    <a:bodyPr/>
                    <a:lstStyle/>
                    <a:p>
                      <a:pPr algn="ctr"/>
                      <a:r>
                        <a:rPr lang="en-US" sz="1800" dirty="0" smtClean="0"/>
                        <a:t>10.72</a:t>
                      </a:r>
                      <a:endParaRPr lang="en-US" sz="1800" dirty="0"/>
                    </a:p>
                  </a:txBody>
                  <a:tcPr marT="45733" marB="45733"/>
                </a:tc>
                <a:tc>
                  <a:txBody>
                    <a:bodyPr/>
                    <a:lstStyle/>
                    <a:p>
                      <a:pPr algn="ctr"/>
                      <a:r>
                        <a:rPr lang="en-US" sz="1800" dirty="0" smtClean="0"/>
                        <a:t>9.57</a:t>
                      </a:r>
                      <a:endParaRPr lang="en-US" sz="1800" dirty="0"/>
                    </a:p>
                  </a:txBody>
                  <a:tcPr marT="45733" marB="45733"/>
                </a:tc>
                <a:tc>
                  <a:txBody>
                    <a:bodyPr/>
                    <a:lstStyle/>
                    <a:p>
                      <a:pPr algn="ctr"/>
                      <a:r>
                        <a:rPr lang="en-US" sz="1800" dirty="0" smtClean="0"/>
                        <a:t>10.72</a:t>
                      </a:r>
                      <a:endParaRPr lang="en-US" sz="1800" dirty="0"/>
                    </a:p>
                  </a:txBody>
                  <a:tcPr marT="45733" marB="45733"/>
                </a:tc>
                <a:tc>
                  <a:txBody>
                    <a:bodyPr/>
                    <a:lstStyle/>
                    <a:p>
                      <a:pPr algn="ctr"/>
                      <a:r>
                        <a:rPr lang="en-US" sz="1800" dirty="0" smtClean="0">
                          <a:solidFill>
                            <a:srgbClr val="FFFF00"/>
                          </a:solidFill>
                        </a:rPr>
                        <a:t>31</a:t>
                      </a:r>
                      <a:endParaRPr lang="en-US" sz="1800" dirty="0">
                        <a:solidFill>
                          <a:srgbClr val="FFFF00"/>
                        </a:solidFill>
                      </a:endParaRPr>
                    </a:p>
                  </a:txBody>
                  <a:tcPr marT="45733" marB="45733"/>
                </a:tc>
              </a:tr>
              <a:tr h="370946">
                <a:tc>
                  <a:txBody>
                    <a:bodyPr/>
                    <a:lstStyle/>
                    <a:p>
                      <a:pPr algn="ctr"/>
                      <a:r>
                        <a:rPr lang="en-US" sz="1800" dirty="0" smtClean="0"/>
                        <a:t>Other</a:t>
                      </a:r>
                      <a:endParaRPr lang="en-US" sz="1800" dirty="0"/>
                    </a:p>
                  </a:txBody>
                  <a:tcPr marT="45733" marB="45733"/>
                </a:tc>
                <a:tc>
                  <a:txBody>
                    <a:bodyPr/>
                    <a:lstStyle/>
                    <a:p>
                      <a:pPr algn="ctr"/>
                      <a:r>
                        <a:rPr lang="en-US" sz="1800" dirty="0" smtClean="0"/>
                        <a:t>39.06</a:t>
                      </a:r>
                      <a:endParaRPr lang="en-US" sz="1800" dirty="0"/>
                    </a:p>
                  </a:txBody>
                  <a:tcPr marT="45733" marB="45733"/>
                </a:tc>
                <a:tc>
                  <a:txBody>
                    <a:bodyPr/>
                    <a:lstStyle/>
                    <a:p>
                      <a:pPr algn="ctr"/>
                      <a:r>
                        <a:rPr lang="en-US" sz="1800" dirty="0" smtClean="0"/>
                        <a:t>34.88</a:t>
                      </a:r>
                      <a:endParaRPr lang="en-US" sz="1800" dirty="0"/>
                    </a:p>
                  </a:txBody>
                  <a:tcPr marT="45733" marB="45733"/>
                </a:tc>
                <a:tc>
                  <a:txBody>
                    <a:bodyPr/>
                    <a:lstStyle/>
                    <a:p>
                      <a:pPr algn="ctr"/>
                      <a:r>
                        <a:rPr lang="en-US" sz="1800" dirty="0" smtClean="0"/>
                        <a:t>39.06</a:t>
                      </a:r>
                      <a:endParaRPr lang="en-US" sz="1800" dirty="0"/>
                    </a:p>
                  </a:txBody>
                  <a:tcPr marT="45733" marB="45733"/>
                </a:tc>
                <a:tc>
                  <a:txBody>
                    <a:bodyPr/>
                    <a:lstStyle/>
                    <a:p>
                      <a:pPr algn="ctr"/>
                      <a:r>
                        <a:rPr lang="en-US" sz="1800" dirty="0" smtClean="0">
                          <a:solidFill>
                            <a:srgbClr val="FFFF00"/>
                          </a:solidFill>
                        </a:rPr>
                        <a:t>113</a:t>
                      </a:r>
                      <a:endParaRPr lang="en-US" sz="1800" dirty="0">
                        <a:solidFill>
                          <a:srgbClr val="FFFF00"/>
                        </a:solidFill>
                      </a:endParaRPr>
                    </a:p>
                  </a:txBody>
                  <a:tcPr marT="45733" marB="45733"/>
                </a:tc>
              </a:tr>
              <a:tr h="370946">
                <a:tc>
                  <a:txBody>
                    <a:bodyPr/>
                    <a:lstStyle/>
                    <a:p>
                      <a:pPr algn="ctr"/>
                      <a:r>
                        <a:rPr lang="en-US" sz="1800" dirty="0" smtClean="0"/>
                        <a:t>Total</a:t>
                      </a:r>
                      <a:endParaRPr lang="en-US" sz="1800" dirty="0"/>
                    </a:p>
                  </a:txBody>
                  <a:tcPr marT="45733" marB="45733"/>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75</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243</a:t>
                      </a:r>
                      <a:endParaRPr lang="en-US" sz="1800" dirty="0">
                        <a:solidFill>
                          <a:srgbClr val="FFFF00"/>
                        </a:solidFill>
                      </a:endParaRPr>
                    </a:p>
                  </a:txBody>
                  <a:tcPr marT="45733" marB="45733"/>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52400"/>
            <a:ext cx="8229600" cy="715963"/>
          </a:xfrm>
        </p:spPr>
        <p:txBody>
          <a:bodyPr/>
          <a:lstStyle/>
          <a:p>
            <a:r>
              <a:rPr lang="en-US" altLang="en-US" sz="3600" b="1" smtClean="0"/>
              <a:t>Chi-Square Test for Homogeneity</a:t>
            </a:r>
          </a:p>
        </p:txBody>
      </p:sp>
      <p:sp>
        <p:nvSpPr>
          <p:cNvPr id="13315" name="Content Placeholder 2"/>
          <p:cNvSpPr>
            <a:spLocks noGrp="1"/>
          </p:cNvSpPr>
          <p:nvPr>
            <p:ph idx="1"/>
          </p:nvPr>
        </p:nvSpPr>
        <p:spPr>
          <a:xfrm>
            <a:off x="457200" y="4114800"/>
            <a:ext cx="8229600" cy="2057400"/>
          </a:xfrm>
        </p:spPr>
        <p:txBody>
          <a:bodyPr/>
          <a:lstStyle/>
          <a:p>
            <a:r>
              <a:rPr lang="en-US" altLang="en-US" sz="2400" b="1" smtClean="0"/>
              <a:t>Large values of </a:t>
            </a:r>
            <a:r>
              <a:rPr lang="el-GR" altLang="en-US" sz="2400" b="1" smtClean="0"/>
              <a:t>χ²</a:t>
            </a:r>
            <a:r>
              <a:rPr lang="en-US" altLang="en-US" sz="2400" b="1" smtClean="0"/>
              <a:t> are evidence against H</a:t>
            </a:r>
            <a:r>
              <a:rPr lang="en-US" altLang="en-US" sz="2400" b="1" baseline="-25000" smtClean="0"/>
              <a:t>0</a:t>
            </a:r>
            <a:r>
              <a:rPr lang="en-US" altLang="en-US" sz="2400" b="1" smtClean="0"/>
              <a:t> because they say the observed counts are far from what we would expect if H</a:t>
            </a:r>
            <a:r>
              <a:rPr lang="en-US" altLang="en-US" sz="2400" b="1" baseline="-25000" smtClean="0"/>
              <a:t>0</a:t>
            </a:r>
            <a:r>
              <a:rPr lang="en-US" altLang="en-US" sz="2400" b="1" smtClean="0"/>
              <a:t> were true.</a:t>
            </a:r>
          </a:p>
          <a:p>
            <a:r>
              <a:rPr lang="en-US" altLang="en-US" sz="2400" b="1" smtClean="0"/>
              <a:t>Chi-Square tests are one-side (even though Ha is many-sided)</a:t>
            </a:r>
          </a:p>
        </p:txBody>
      </p:sp>
      <p:pic>
        <p:nvPicPr>
          <p:cNvPr id="13316" name="Picture 7" descr="Yates_3e_Ch14_p832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8229600"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a:xfrm>
            <a:off x="457200" y="109538"/>
            <a:ext cx="8229600" cy="792162"/>
          </a:xfrm>
        </p:spPr>
        <p:txBody>
          <a:bodyPr/>
          <a:lstStyle/>
          <a:p>
            <a:r>
              <a:rPr lang="en-US" altLang="en-US" sz="3600" b="1" smtClean="0"/>
              <a:t>Chi-Square Test for Homogeneity</a:t>
            </a:r>
            <a:endParaRPr lang="en-US" altLang="en-US" sz="3600" smtClean="0"/>
          </a:p>
        </p:txBody>
      </p:sp>
      <p:sp>
        <p:nvSpPr>
          <p:cNvPr id="14339" name="Content Placeholder 5"/>
          <p:cNvSpPr>
            <a:spLocks noGrp="1"/>
          </p:cNvSpPr>
          <p:nvPr>
            <p:ph idx="1"/>
          </p:nvPr>
        </p:nvSpPr>
        <p:spPr>
          <a:xfrm>
            <a:off x="228600" y="838200"/>
            <a:ext cx="8686800" cy="2971800"/>
          </a:xfrm>
        </p:spPr>
        <p:txBody>
          <a:bodyPr/>
          <a:lstStyle/>
          <a:p>
            <a:r>
              <a:rPr lang="en-US" altLang="en-US" sz="2400" b="1" dirty="0" smtClean="0"/>
              <a:t>H</a:t>
            </a:r>
            <a:r>
              <a:rPr lang="en-US" altLang="en-US" sz="2400" b="1" baseline="-25000" dirty="0" smtClean="0"/>
              <a:t>0</a:t>
            </a:r>
            <a:r>
              <a:rPr lang="en-US" altLang="en-US" sz="2400" b="1" dirty="0" smtClean="0"/>
              <a:t>:  </a:t>
            </a:r>
            <a:r>
              <a:rPr lang="en-US" altLang="en-US" sz="2400" b="1" dirty="0" smtClean="0">
                <a:solidFill>
                  <a:srgbClr val="FFFF00"/>
                </a:solidFill>
              </a:rPr>
              <a:t>distribution</a:t>
            </a:r>
            <a:r>
              <a:rPr lang="en-US" altLang="en-US" sz="2400" b="1" dirty="0" smtClean="0"/>
              <a:t> of </a:t>
            </a:r>
            <a:r>
              <a:rPr lang="en-US" altLang="en-US" sz="2400" b="1" i="1" dirty="0" smtClean="0"/>
              <a:t>response variable </a:t>
            </a:r>
            <a:r>
              <a:rPr lang="en-US" altLang="en-US" sz="2400" b="1" dirty="0" smtClean="0">
                <a:solidFill>
                  <a:srgbClr val="FFFF00"/>
                </a:solidFill>
              </a:rPr>
              <a:t>is the same </a:t>
            </a:r>
            <a:r>
              <a:rPr lang="en-US" altLang="en-US" sz="2400" b="1" dirty="0" smtClean="0"/>
              <a:t>for all c populations</a:t>
            </a:r>
          </a:p>
          <a:p>
            <a:r>
              <a:rPr lang="en-US" altLang="en-US" sz="2400" b="1" dirty="0" smtClean="0"/>
              <a:t>H</a:t>
            </a:r>
            <a:r>
              <a:rPr lang="en-US" altLang="en-US" sz="2400" b="1" baseline="-25000" dirty="0" smtClean="0"/>
              <a:t>a</a:t>
            </a:r>
            <a:r>
              <a:rPr lang="en-US" altLang="en-US" sz="2400" b="1" dirty="0" smtClean="0"/>
              <a:t>:  </a:t>
            </a:r>
            <a:r>
              <a:rPr lang="en-US" altLang="en-US" sz="2400" b="1" dirty="0" smtClean="0">
                <a:solidFill>
                  <a:srgbClr val="FFFF00"/>
                </a:solidFill>
              </a:rPr>
              <a:t>distributions are not all the same</a:t>
            </a:r>
          </a:p>
          <a:p>
            <a:pPr>
              <a:buFontTx/>
              <a:buNone/>
            </a:pPr>
            <a:r>
              <a:rPr lang="en-US" altLang="en-US" sz="2400" b="1" dirty="0" smtClean="0"/>
              <a:t>Conditions:</a:t>
            </a:r>
          </a:p>
          <a:p>
            <a:r>
              <a:rPr lang="en-US" altLang="en-US" sz="2400" b="1" dirty="0" smtClean="0"/>
              <a:t>Independent SRS from each of c populations (the same)</a:t>
            </a:r>
          </a:p>
          <a:p>
            <a:r>
              <a:rPr lang="en-US" altLang="en-US" sz="2400" b="1" dirty="0" smtClean="0"/>
              <a:t>No more than 20% of the expected counts are less than 5 and all individual counts are 1 or greater</a:t>
            </a:r>
          </a:p>
        </p:txBody>
      </p:sp>
      <p:pic>
        <p:nvPicPr>
          <p:cNvPr id="14340" name="Picture 7" descr="Yates_3e_Ch14_p83229a"/>
          <p:cNvPicPr>
            <a:picLocks noChangeAspect="1" noChangeArrowheads="1"/>
          </p:cNvPicPr>
          <p:nvPr/>
        </p:nvPicPr>
        <p:blipFill>
          <a:blip r:embed="rId2">
            <a:extLst>
              <a:ext uri="{28A0092B-C50C-407E-A947-70E740481C1C}">
                <a14:useLocalDpi xmlns:a14="http://schemas.microsoft.com/office/drawing/2010/main" val="0"/>
              </a:ext>
            </a:extLst>
          </a:blip>
          <a:srcRect t="48334"/>
          <a:stretch>
            <a:fillRect/>
          </a:stretch>
        </p:blipFill>
        <p:spPr bwMode="auto">
          <a:xfrm>
            <a:off x="1574800" y="3946525"/>
            <a:ext cx="59690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6200"/>
            <a:ext cx="8229600" cy="868363"/>
          </a:xfrm>
        </p:spPr>
        <p:txBody>
          <a:bodyPr/>
          <a:lstStyle/>
          <a:p>
            <a:r>
              <a:rPr lang="en-US" altLang="en-US" sz="3600" b="1" smtClean="0"/>
              <a:t>Example 1 revisited</a:t>
            </a:r>
          </a:p>
        </p:txBody>
      </p:sp>
      <p:sp>
        <p:nvSpPr>
          <p:cNvPr id="15363" name="Content Placeholder 2"/>
          <p:cNvSpPr>
            <a:spLocks noGrp="1"/>
          </p:cNvSpPr>
          <p:nvPr>
            <p:ph idx="1"/>
          </p:nvPr>
        </p:nvSpPr>
        <p:spPr>
          <a:xfrm>
            <a:off x="228600" y="914400"/>
            <a:ext cx="8763000" cy="762000"/>
          </a:xfrm>
        </p:spPr>
        <p:txBody>
          <a:bodyPr/>
          <a:lstStyle/>
          <a:p>
            <a:pPr marL="0" indent="0">
              <a:buFontTx/>
              <a:buNone/>
            </a:pPr>
            <a:r>
              <a:rPr lang="en-US" altLang="en-US" sz="2400" b="1" smtClean="0"/>
              <a:t>Here is a table that summarizes the observed data:</a:t>
            </a:r>
          </a:p>
        </p:txBody>
      </p:sp>
      <p:graphicFrame>
        <p:nvGraphicFramePr>
          <p:cNvPr id="4" name="Table 3"/>
          <p:cNvGraphicFramePr>
            <a:graphicFrameLocks noGrp="1"/>
          </p:cNvGraphicFramePr>
          <p:nvPr/>
        </p:nvGraphicFramePr>
        <p:xfrm>
          <a:off x="1524000" y="1447800"/>
          <a:ext cx="6096000" cy="2225676"/>
        </p:xfrm>
        <a:graphic>
          <a:graphicData uri="http://schemas.openxmlformats.org/drawingml/2006/table">
            <a:tbl>
              <a:tblPr firstRow="1" firstCol="1" lastCol="1" bandRow="1">
                <a:tableStyleId>{5C22544A-7EE6-4342-B048-85BDC9FD1C3A}</a:tableStyleId>
              </a:tblPr>
              <a:tblGrid>
                <a:gridCol w="1219200"/>
                <a:gridCol w="1219200"/>
                <a:gridCol w="1219200"/>
                <a:gridCol w="1219200"/>
                <a:gridCol w="1219200"/>
              </a:tblGrid>
              <a:tr h="370946">
                <a:tc gridSpan="5">
                  <a:txBody>
                    <a:bodyPr/>
                    <a:lstStyle/>
                    <a:p>
                      <a:pPr algn="ctr"/>
                      <a:r>
                        <a:rPr lang="en-US" sz="1800" dirty="0" smtClean="0"/>
                        <a:t>Music</a:t>
                      </a:r>
                      <a:endParaRPr lang="en-US" sz="1800" dirty="0"/>
                    </a:p>
                  </a:txBody>
                  <a:tcPr marT="45733" marB="4573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946">
                <a:tc>
                  <a:txBody>
                    <a:bodyPr/>
                    <a:lstStyle/>
                    <a:p>
                      <a:pPr algn="ctr"/>
                      <a:r>
                        <a:rPr lang="en-US" sz="1800" dirty="0" smtClean="0"/>
                        <a:t>Wine</a:t>
                      </a:r>
                      <a:endParaRPr lang="en-US" sz="1800" dirty="0"/>
                    </a:p>
                  </a:txBody>
                  <a:tcPr marT="45733" marB="45733"/>
                </a:tc>
                <a:tc>
                  <a:txBody>
                    <a:bodyPr/>
                    <a:lstStyle/>
                    <a:p>
                      <a:pPr algn="ctr"/>
                      <a:r>
                        <a:rPr lang="en-US" sz="1800" b="1" kern="1200" dirty="0" smtClean="0">
                          <a:solidFill>
                            <a:schemeClr val="lt1"/>
                          </a:solidFill>
                          <a:latin typeface="+mn-lt"/>
                          <a:ea typeface="+mn-ea"/>
                          <a:cs typeface="+mn-cs"/>
                        </a:rPr>
                        <a:t>None</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French</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Italian</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dirty="0" smtClean="0"/>
                        <a:t>Total</a:t>
                      </a:r>
                      <a:endParaRPr lang="en-US" sz="1800" dirty="0"/>
                    </a:p>
                  </a:txBody>
                  <a:tcPr marT="45733" marB="45733"/>
                </a:tc>
              </a:tr>
              <a:tr h="370946">
                <a:tc>
                  <a:txBody>
                    <a:bodyPr/>
                    <a:lstStyle/>
                    <a:p>
                      <a:pPr algn="ctr"/>
                      <a:r>
                        <a:rPr lang="en-US" sz="1800" dirty="0" smtClean="0"/>
                        <a:t>French</a:t>
                      </a:r>
                      <a:endParaRPr lang="en-US" sz="1800" dirty="0"/>
                    </a:p>
                  </a:txBody>
                  <a:tcPr marT="45733" marB="45733"/>
                </a:tc>
                <a:tc>
                  <a:txBody>
                    <a:bodyPr/>
                    <a:lstStyle/>
                    <a:p>
                      <a:pPr algn="ctr"/>
                      <a:r>
                        <a:rPr lang="en-US" sz="1800" dirty="0" smtClean="0"/>
                        <a:t>30</a:t>
                      </a:r>
                      <a:endParaRPr lang="en-US" sz="1800" dirty="0"/>
                    </a:p>
                  </a:txBody>
                  <a:tcPr marT="45733" marB="45733"/>
                </a:tc>
                <a:tc>
                  <a:txBody>
                    <a:bodyPr/>
                    <a:lstStyle/>
                    <a:p>
                      <a:pPr algn="ctr"/>
                      <a:r>
                        <a:rPr lang="en-US" sz="1800" dirty="0" smtClean="0"/>
                        <a:t>39</a:t>
                      </a:r>
                      <a:endParaRPr lang="en-US" sz="1800" dirty="0"/>
                    </a:p>
                  </a:txBody>
                  <a:tcPr marT="45733" marB="45733"/>
                </a:tc>
                <a:tc>
                  <a:txBody>
                    <a:bodyPr/>
                    <a:lstStyle/>
                    <a:p>
                      <a:pPr algn="ctr"/>
                      <a:r>
                        <a:rPr lang="en-US" sz="1800" dirty="0" smtClean="0"/>
                        <a:t>30</a:t>
                      </a:r>
                      <a:endParaRPr lang="en-US" sz="1800" dirty="0"/>
                    </a:p>
                  </a:txBody>
                  <a:tcPr marT="45733" marB="45733"/>
                </a:tc>
                <a:tc>
                  <a:txBody>
                    <a:bodyPr/>
                    <a:lstStyle/>
                    <a:p>
                      <a:pPr algn="ctr"/>
                      <a:r>
                        <a:rPr lang="en-US" sz="1800" dirty="0" smtClean="0">
                          <a:solidFill>
                            <a:srgbClr val="FFFF00"/>
                          </a:solidFill>
                        </a:rPr>
                        <a:t>99</a:t>
                      </a:r>
                      <a:endParaRPr lang="en-US" sz="1800" dirty="0">
                        <a:solidFill>
                          <a:srgbClr val="FFFF00"/>
                        </a:solidFill>
                      </a:endParaRPr>
                    </a:p>
                  </a:txBody>
                  <a:tcPr marT="45733" marB="45733"/>
                </a:tc>
              </a:tr>
              <a:tr h="370946">
                <a:tc>
                  <a:txBody>
                    <a:bodyPr/>
                    <a:lstStyle/>
                    <a:p>
                      <a:pPr algn="ctr"/>
                      <a:r>
                        <a:rPr lang="en-US" sz="1800" dirty="0" smtClean="0"/>
                        <a:t>Italian</a:t>
                      </a:r>
                      <a:endParaRPr lang="en-US" sz="1800" dirty="0"/>
                    </a:p>
                  </a:txBody>
                  <a:tcPr marT="45733" marB="45733"/>
                </a:tc>
                <a:tc>
                  <a:txBody>
                    <a:bodyPr/>
                    <a:lstStyle/>
                    <a:p>
                      <a:pPr algn="ctr"/>
                      <a:r>
                        <a:rPr lang="en-US" sz="1800" dirty="0" smtClean="0"/>
                        <a:t>11</a:t>
                      </a:r>
                      <a:endParaRPr lang="en-US" sz="1800" dirty="0"/>
                    </a:p>
                  </a:txBody>
                  <a:tcPr marT="45733" marB="45733"/>
                </a:tc>
                <a:tc>
                  <a:txBody>
                    <a:bodyPr/>
                    <a:lstStyle/>
                    <a:p>
                      <a:pPr algn="ctr"/>
                      <a:r>
                        <a:rPr lang="en-US" sz="1800" dirty="0" smtClean="0"/>
                        <a:t>1</a:t>
                      </a:r>
                      <a:endParaRPr lang="en-US" sz="1800" dirty="0"/>
                    </a:p>
                  </a:txBody>
                  <a:tcPr marT="45733" marB="45733"/>
                </a:tc>
                <a:tc>
                  <a:txBody>
                    <a:bodyPr/>
                    <a:lstStyle/>
                    <a:p>
                      <a:pPr algn="ctr"/>
                      <a:r>
                        <a:rPr lang="en-US" sz="1800" dirty="0" smtClean="0"/>
                        <a:t>19</a:t>
                      </a:r>
                      <a:endParaRPr lang="en-US" sz="1800" dirty="0"/>
                    </a:p>
                  </a:txBody>
                  <a:tcPr marT="45733" marB="45733"/>
                </a:tc>
                <a:tc>
                  <a:txBody>
                    <a:bodyPr/>
                    <a:lstStyle/>
                    <a:p>
                      <a:pPr algn="ctr"/>
                      <a:r>
                        <a:rPr lang="en-US" sz="1800" dirty="0" smtClean="0">
                          <a:solidFill>
                            <a:srgbClr val="FFFF00"/>
                          </a:solidFill>
                        </a:rPr>
                        <a:t>31</a:t>
                      </a:r>
                      <a:endParaRPr lang="en-US" sz="1800" dirty="0">
                        <a:solidFill>
                          <a:srgbClr val="FFFF00"/>
                        </a:solidFill>
                      </a:endParaRPr>
                    </a:p>
                  </a:txBody>
                  <a:tcPr marT="45733" marB="45733"/>
                </a:tc>
              </a:tr>
              <a:tr h="370946">
                <a:tc>
                  <a:txBody>
                    <a:bodyPr/>
                    <a:lstStyle/>
                    <a:p>
                      <a:pPr algn="ctr"/>
                      <a:r>
                        <a:rPr lang="en-US" sz="1800" dirty="0" smtClean="0"/>
                        <a:t>Other</a:t>
                      </a:r>
                      <a:endParaRPr lang="en-US" sz="1800" dirty="0"/>
                    </a:p>
                  </a:txBody>
                  <a:tcPr marT="45733" marB="45733"/>
                </a:tc>
                <a:tc>
                  <a:txBody>
                    <a:bodyPr/>
                    <a:lstStyle/>
                    <a:p>
                      <a:pPr algn="ctr"/>
                      <a:r>
                        <a:rPr lang="en-US" sz="1800" dirty="0" smtClean="0"/>
                        <a:t>43</a:t>
                      </a:r>
                      <a:endParaRPr lang="en-US" sz="1800" dirty="0"/>
                    </a:p>
                  </a:txBody>
                  <a:tcPr marT="45733" marB="45733"/>
                </a:tc>
                <a:tc>
                  <a:txBody>
                    <a:bodyPr/>
                    <a:lstStyle/>
                    <a:p>
                      <a:pPr algn="ctr"/>
                      <a:r>
                        <a:rPr lang="en-US" sz="1800" dirty="0" smtClean="0"/>
                        <a:t>35</a:t>
                      </a:r>
                      <a:endParaRPr lang="en-US" sz="1800" dirty="0"/>
                    </a:p>
                  </a:txBody>
                  <a:tcPr marT="45733" marB="45733"/>
                </a:tc>
                <a:tc>
                  <a:txBody>
                    <a:bodyPr/>
                    <a:lstStyle/>
                    <a:p>
                      <a:pPr algn="ctr"/>
                      <a:r>
                        <a:rPr lang="en-US" sz="1800" dirty="0" smtClean="0"/>
                        <a:t>35</a:t>
                      </a:r>
                      <a:endParaRPr lang="en-US" sz="1800" dirty="0"/>
                    </a:p>
                  </a:txBody>
                  <a:tcPr marT="45733" marB="45733"/>
                </a:tc>
                <a:tc>
                  <a:txBody>
                    <a:bodyPr/>
                    <a:lstStyle/>
                    <a:p>
                      <a:pPr algn="ctr"/>
                      <a:r>
                        <a:rPr lang="en-US" sz="1800" dirty="0" smtClean="0">
                          <a:solidFill>
                            <a:srgbClr val="FFFF00"/>
                          </a:solidFill>
                        </a:rPr>
                        <a:t>113</a:t>
                      </a:r>
                      <a:endParaRPr lang="en-US" sz="1800" dirty="0">
                        <a:solidFill>
                          <a:srgbClr val="FFFF00"/>
                        </a:solidFill>
                      </a:endParaRPr>
                    </a:p>
                  </a:txBody>
                  <a:tcPr marT="45733" marB="45733"/>
                </a:tc>
              </a:tr>
              <a:tr h="370946">
                <a:tc>
                  <a:txBody>
                    <a:bodyPr/>
                    <a:lstStyle/>
                    <a:p>
                      <a:pPr algn="ctr"/>
                      <a:r>
                        <a:rPr lang="en-US" sz="1800" dirty="0" smtClean="0"/>
                        <a:t>Total</a:t>
                      </a:r>
                      <a:endParaRPr lang="en-US" sz="1800" dirty="0"/>
                    </a:p>
                  </a:txBody>
                  <a:tcPr marT="45733" marB="45733"/>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75</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243</a:t>
                      </a:r>
                      <a:endParaRPr lang="en-US" sz="1800" dirty="0">
                        <a:solidFill>
                          <a:srgbClr val="FFFF00"/>
                        </a:solidFill>
                      </a:endParaRPr>
                    </a:p>
                  </a:txBody>
                  <a:tcPr marT="45733" marB="45733"/>
                </a:tc>
              </a:tr>
            </a:tbl>
          </a:graphicData>
        </a:graphic>
      </p:graphicFrame>
      <p:sp>
        <p:nvSpPr>
          <p:cNvPr id="5" name="Content Placeholder 2"/>
          <p:cNvSpPr txBox="1">
            <a:spLocks/>
          </p:cNvSpPr>
          <p:nvPr/>
        </p:nvSpPr>
        <p:spPr bwMode="auto">
          <a:xfrm>
            <a:off x="236538" y="3733800"/>
            <a:ext cx="8763000" cy="762000"/>
          </a:xfrm>
          <a:prstGeom prst="rect">
            <a:avLst/>
          </a:prstGeom>
          <a:noFill/>
          <a:ln w="9525">
            <a:noFill/>
            <a:miter lim="800000"/>
            <a:headEnd/>
            <a:tailEnd/>
          </a:ln>
        </p:spPr>
        <p:txBody>
          <a:bodyPr/>
          <a:lstStyle/>
          <a:p>
            <a:pPr>
              <a:spcBef>
                <a:spcPct val="20000"/>
              </a:spcBef>
              <a:defRPr/>
            </a:pPr>
            <a:r>
              <a:rPr lang="en-US" sz="2400" b="1" kern="0" dirty="0">
                <a:latin typeface="+mn-lt"/>
              </a:rPr>
              <a:t>Here is a table that summarizes the expected data:</a:t>
            </a:r>
          </a:p>
        </p:txBody>
      </p:sp>
      <p:graphicFrame>
        <p:nvGraphicFramePr>
          <p:cNvPr id="6" name="Table 5"/>
          <p:cNvGraphicFramePr>
            <a:graphicFrameLocks noGrp="1"/>
          </p:cNvGraphicFramePr>
          <p:nvPr/>
        </p:nvGraphicFramePr>
        <p:xfrm>
          <a:off x="1524000" y="4267200"/>
          <a:ext cx="6096000" cy="2225676"/>
        </p:xfrm>
        <a:graphic>
          <a:graphicData uri="http://schemas.openxmlformats.org/drawingml/2006/table">
            <a:tbl>
              <a:tblPr firstRow="1" firstCol="1" lastCol="1" bandRow="1">
                <a:tableStyleId>{5C22544A-7EE6-4342-B048-85BDC9FD1C3A}</a:tableStyleId>
              </a:tblPr>
              <a:tblGrid>
                <a:gridCol w="1219200"/>
                <a:gridCol w="1219200"/>
                <a:gridCol w="1219200"/>
                <a:gridCol w="1219200"/>
                <a:gridCol w="1219200"/>
              </a:tblGrid>
              <a:tr h="370946">
                <a:tc gridSpan="5">
                  <a:txBody>
                    <a:bodyPr/>
                    <a:lstStyle/>
                    <a:p>
                      <a:pPr algn="ctr"/>
                      <a:r>
                        <a:rPr lang="en-US" sz="1800" dirty="0" smtClean="0"/>
                        <a:t>Music</a:t>
                      </a:r>
                      <a:endParaRPr lang="en-US" sz="1800" dirty="0"/>
                    </a:p>
                  </a:txBody>
                  <a:tcPr marT="45733" marB="4573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946">
                <a:tc>
                  <a:txBody>
                    <a:bodyPr/>
                    <a:lstStyle/>
                    <a:p>
                      <a:pPr algn="ctr"/>
                      <a:r>
                        <a:rPr lang="en-US" sz="1800" dirty="0" smtClean="0"/>
                        <a:t>Wine</a:t>
                      </a:r>
                      <a:endParaRPr lang="en-US" sz="1800" dirty="0"/>
                    </a:p>
                  </a:txBody>
                  <a:tcPr marT="45733" marB="45733"/>
                </a:tc>
                <a:tc>
                  <a:txBody>
                    <a:bodyPr/>
                    <a:lstStyle/>
                    <a:p>
                      <a:pPr algn="ctr"/>
                      <a:r>
                        <a:rPr lang="en-US" sz="1800" b="1" kern="1200" dirty="0" smtClean="0">
                          <a:solidFill>
                            <a:schemeClr val="lt1"/>
                          </a:solidFill>
                          <a:latin typeface="+mn-lt"/>
                          <a:ea typeface="+mn-ea"/>
                          <a:cs typeface="+mn-cs"/>
                        </a:rPr>
                        <a:t>None</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French</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Italian</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dirty="0" smtClean="0"/>
                        <a:t>Total</a:t>
                      </a:r>
                      <a:endParaRPr lang="en-US" sz="1800" dirty="0"/>
                    </a:p>
                  </a:txBody>
                  <a:tcPr marT="45733" marB="45733"/>
                </a:tc>
              </a:tr>
              <a:tr h="370946">
                <a:tc>
                  <a:txBody>
                    <a:bodyPr/>
                    <a:lstStyle/>
                    <a:p>
                      <a:pPr algn="ctr"/>
                      <a:r>
                        <a:rPr lang="en-US" sz="1800" dirty="0" smtClean="0"/>
                        <a:t>French</a:t>
                      </a:r>
                      <a:endParaRPr lang="en-US" sz="1800" dirty="0"/>
                    </a:p>
                  </a:txBody>
                  <a:tcPr marT="45733" marB="45733"/>
                </a:tc>
                <a:tc>
                  <a:txBody>
                    <a:bodyPr/>
                    <a:lstStyle/>
                    <a:p>
                      <a:pPr algn="ctr"/>
                      <a:r>
                        <a:rPr lang="en-US" sz="1800" dirty="0" smtClean="0"/>
                        <a:t>34.22</a:t>
                      </a:r>
                      <a:endParaRPr lang="en-US" sz="1800" dirty="0"/>
                    </a:p>
                  </a:txBody>
                  <a:tcPr marT="45733" marB="45733"/>
                </a:tc>
                <a:tc>
                  <a:txBody>
                    <a:bodyPr/>
                    <a:lstStyle/>
                    <a:p>
                      <a:pPr algn="ctr"/>
                      <a:r>
                        <a:rPr lang="en-US" sz="1800" dirty="0" smtClean="0"/>
                        <a:t>30.56</a:t>
                      </a:r>
                      <a:endParaRPr lang="en-US" sz="1800" dirty="0"/>
                    </a:p>
                  </a:txBody>
                  <a:tcPr marT="45733" marB="45733"/>
                </a:tc>
                <a:tc>
                  <a:txBody>
                    <a:bodyPr/>
                    <a:lstStyle/>
                    <a:p>
                      <a:pPr algn="ctr"/>
                      <a:r>
                        <a:rPr lang="en-US" sz="1800" dirty="0" smtClean="0"/>
                        <a:t>34.22</a:t>
                      </a:r>
                      <a:endParaRPr lang="en-US" sz="1800" dirty="0"/>
                    </a:p>
                  </a:txBody>
                  <a:tcPr marT="45733" marB="45733"/>
                </a:tc>
                <a:tc>
                  <a:txBody>
                    <a:bodyPr/>
                    <a:lstStyle/>
                    <a:p>
                      <a:pPr algn="ctr"/>
                      <a:r>
                        <a:rPr lang="en-US" sz="1800" dirty="0" smtClean="0">
                          <a:solidFill>
                            <a:srgbClr val="FFFF00"/>
                          </a:solidFill>
                        </a:rPr>
                        <a:t>99</a:t>
                      </a:r>
                      <a:endParaRPr lang="en-US" sz="1800" dirty="0">
                        <a:solidFill>
                          <a:srgbClr val="FFFF00"/>
                        </a:solidFill>
                      </a:endParaRPr>
                    </a:p>
                  </a:txBody>
                  <a:tcPr marT="45733" marB="45733"/>
                </a:tc>
              </a:tr>
              <a:tr h="370946">
                <a:tc>
                  <a:txBody>
                    <a:bodyPr/>
                    <a:lstStyle/>
                    <a:p>
                      <a:pPr algn="ctr"/>
                      <a:r>
                        <a:rPr lang="en-US" sz="1800" dirty="0" smtClean="0"/>
                        <a:t>Italian</a:t>
                      </a:r>
                      <a:endParaRPr lang="en-US" sz="1800" dirty="0"/>
                    </a:p>
                  </a:txBody>
                  <a:tcPr marT="45733" marB="45733"/>
                </a:tc>
                <a:tc>
                  <a:txBody>
                    <a:bodyPr/>
                    <a:lstStyle/>
                    <a:p>
                      <a:pPr algn="ctr"/>
                      <a:r>
                        <a:rPr lang="en-US" sz="1800" dirty="0" smtClean="0"/>
                        <a:t>10.72</a:t>
                      </a:r>
                      <a:endParaRPr lang="en-US" sz="1800" dirty="0"/>
                    </a:p>
                  </a:txBody>
                  <a:tcPr marT="45733" marB="45733"/>
                </a:tc>
                <a:tc>
                  <a:txBody>
                    <a:bodyPr/>
                    <a:lstStyle/>
                    <a:p>
                      <a:pPr algn="ctr"/>
                      <a:r>
                        <a:rPr lang="en-US" sz="1800" dirty="0" smtClean="0"/>
                        <a:t>9.57</a:t>
                      </a:r>
                      <a:endParaRPr lang="en-US" sz="1800" dirty="0"/>
                    </a:p>
                  </a:txBody>
                  <a:tcPr marT="45733" marB="45733"/>
                </a:tc>
                <a:tc>
                  <a:txBody>
                    <a:bodyPr/>
                    <a:lstStyle/>
                    <a:p>
                      <a:pPr algn="ctr"/>
                      <a:r>
                        <a:rPr lang="en-US" sz="1800" dirty="0" smtClean="0"/>
                        <a:t>10.72</a:t>
                      </a:r>
                      <a:endParaRPr lang="en-US" sz="1800" dirty="0"/>
                    </a:p>
                  </a:txBody>
                  <a:tcPr marT="45733" marB="45733"/>
                </a:tc>
                <a:tc>
                  <a:txBody>
                    <a:bodyPr/>
                    <a:lstStyle/>
                    <a:p>
                      <a:pPr algn="ctr"/>
                      <a:r>
                        <a:rPr lang="en-US" sz="1800" dirty="0" smtClean="0">
                          <a:solidFill>
                            <a:srgbClr val="FFFF00"/>
                          </a:solidFill>
                        </a:rPr>
                        <a:t>31</a:t>
                      </a:r>
                      <a:endParaRPr lang="en-US" sz="1800" dirty="0">
                        <a:solidFill>
                          <a:srgbClr val="FFFF00"/>
                        </a:solidFill>
                      </a:endParaRPr>
                    </a:p>
                  </a:txBody>
                  <a:tcPr marT="45733" marB="45733"/>
                </a:tc>
              </a:tr>
              <a:tr h="370946">
                <a:tc>
                  <a:txBody>
                    <a:bodyPr/>
                    <a:lstStyle/>
                    <a:p>
                      <a:pPr algn="ctr"/>
                      <a:r>
                        <a:rPr lang="en-US" sz="1800" dirty="0" smtClean="0"/>
                        <a:t>Other</a:t>
                      </a:r>
                      <a:endParaRPr lang="en-US" sz="1800" dirty="0"/>
                    </a:p>
                  </a:txBody>
                  <a:tcPr marT="45733" marB="45733"/>
                </a:tc>
                <a:tc>
                  <a:txBody>
                    <a:bodyPr/>
                    <a:lstStyle/>
                    <a:p>
                      <a:pPr algn="ctr"/>
                      <a:r>
                        <a:rPr lang="en-US" sz="1800" dirty="0" smtClean="0"/>
                        <a:t>39.06</a:t>
                      </a:r>
                      <a:endParaRPr lang="en-US" sz="1800" dirty="0"/>
                    </a:p>
                  </a:txBody>
                  <a:tcPr marT="45733" marB="45733"/>
                </a:tc>
                <a:tc>
                  <a:txBody>
                    <a:bodyPr/>
                    <a:lstStyle/>
                    <a:p>
                      <a:pPr algn="ctr"/>
                      <a:r>
                        <a:rPr lang="en-US" sz="1800" dirty="0" smtClean="0"/>
                        <a:t>34.88</a:t>
                      </a:r>
                      <a:endParaRPr lang="en-US" sz="1800" dirty="0"/>
                    </a:p>
                  </a:txBody>
                  <a:tcPr marT="45733" marB="45733"/>
                </a:tc>
                <a:tc>
                  <a:txBody>
                    <a:bodyPr/>
                    <a:lstStyle/>
                    <a:p>
                      <a:pPr algn="ctr"/>
                      <a:r>
                        <a:rPr lang="en-US" sz="1800" dirty="0" smtClean="0"/>
                        <a:t>39.06</a:t>
                      </a:r>
                      <a:endParaRPr lang="en-US" sz="1800" dirty="0"/>
                    </a:p>
                  </a:txBody>
                  <a:tcPr marT="45733" marB="45733"/>
                </a:tc>
                <a:tc>
                  <a:txBody>
                    <a:bodyPr/>
                    <a:lstStyle/>
                    <a:p>
                      <a:pPr algn="ctr"/>
                      <a:r>
                        <a:rPr lang="en-US" sz="1800" dirty="0" smtClean="0">
                          <a:solidFill>
                            <a:srgbClr val="FFFF00"/>
                          </a:solidFill>
                        </a:rPr>
                        <a:t>113</a:t>
                      </a:r>
                      <a:endParaRPr lang="en-US" sz="1800" dirty="0">
                        <a:solidFill>
                          <a:srgbClr val="FFFF00"/>
                        </a:solidFill>
                      </a:endParaRPr>
                    </a:p>
                  </a:txBody>
                  <a:tcPr marT="45733" marB="45733"/>
                </a:tc>
              </a:tr>
              <a:tr h="370946">
                <a:tc>
                  <a:txBody>
                    <a:bodyPr/>
                    <a:lstStyle/>
                    <a:p>
                      <a:pPr algn="ctr"/>
                      <a:r>
                        <a:rPr lang="en-US" sz="1800" dirty="0" smtClean="0"/>
                        <a:t>Total</a:t>
                      </a:r>
                      <a:endParaRPr lang="en-US" sz="1800" dirty="0"/>
                    </a:p>
                  </a:txBody>
                  <a:tcPr marT="45733" marB="45733"/>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75</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243</a:t>
                      </a:r>
                      <a:endParaRPr lang="en-US" sz="1800" dirty="0">
                        <a:solidFill>
                          <a:srgbClr val="FFFF00"/>
                        </a:solidFill>
                      </a:endParaRPr>
                    </a:p>
                  </a:txBody>
                  <a:tcPr marT="45733" marB="45733"/>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715963"/>
          </a:xfrm>
        </p:spPr>
        <p:txBody>
          <a:bodyPr/>
          <a:lstStyle/>
          <a:p>
            <a:r>
              <a:rPr lang="en-US" altLang="en-US" sz="3600" b="1" smtClean="0"/>
              <a:t>Example 1 Completed</a:t>
            </a:r>
          </a:p>
        </p:txBody>
      </p:sp>
      <p:sp>
        <p:nvSpPr>
          <p:cNvPr id="16387" name="Content Placeholder 2"/>
          <p:cNvSpPr>
            <a:spLocks noGrp="1"/>
          </p:cNvSpPr>
          <p:nvPr>
            <p:ph idx="1"/>
          </p:nvPr>
        </p:nvSpPr>
        <p:spPr>
          <a:xfrm>
            <a:off x="457200" y="914400"/>
            <a:ext cx="8229600" cy="5211763"/>
          </a:xfrm>
        </p:spPr>
        <p:txBody>
          <a:bodyPr/>
          <a:lstStyle/>
          <a:p>
            <a:pPr marL="514350" indent="-514350">
              <a:buFontTx/>
              <a:buAutoNum type="arabicPeriod"/>
            </a:pPr>
            <a:r>
              <a:rPr lang="en-US" altLang="en-US" sz="2400" b="1" dirty="0" smtClean="0"/>
              <a:t>Hypotheses:</a:t>
            </a:r>
          </a:p>
          <a:p>
            <a:pPr marL="514350" indent="-514350">
              <a:buFontTx/>
              <a:buAutoNum type="arabicPeriod"/>
            </a:pPr>
            <a:endParaRPr lang="en-US" altLang="en-US" sz="2400" b="1" dirty="0" smtClean="0"/>
          </a:p>
          <a:p>
            <a:pPr marL="514350" indent="-514350">
              <a:buFontTx/>
              <a:buAutoNum type="arabicPeriod"/>
            </a:pPr>
            <a:endParaRPr lang="en-US" altLang="en-US" sz="2400" b="1" dirty="0" smtClean="0"/>
          </a:p>
          <a:p>
            <a:pPr marL="514350" indent="-514350">
              <a:buFontTx/>
              <a:buAutoNum type="arabicPeriod"/>
            </a:pPr>
            <a:r>
              <a:rPr lang="en-US" altLang="en-US" sz="2400" b="1" dirty="0" smtClean="0"/>
              <a:t>Conditions:</a:t>
            </a:r>
          </a:p>
          <a:p>
            <a:pPr marL="514350" indent="-514350">
              <a:buFontTx/>
              <a:buAutoNum type="arabicPeriod"/>
            </a:pPr>
            <a:endParaRPr lang="en-US" altLang="en-US" sz="2400" b="1" dirty="0" smtClean="0"/>
          </a:p>
          <a:p>
            <a:pPr marL="514350" indent="-514350">
              <a:buFontTx/>
              <a:buAutoNum type="arabicPeriod"/>
            </a:pPr>
            <a:endParaRPr lang="en-US" altLang="en-US" sz="2400" b="1" dirty="0" smtClean="0"/>
          </a:p>
          <a:p>
            <a:pPr marL="514350" indent="-514350">
              <a:buFontTx/>
              <a:buAutoNum type="arabicPeriod"/>
            </a:pPr>
            <a:r>
              <a:rPr lang="en-US" altLang="en-US" sz="2400" b="1" dirty="0" smtClean="0"/>
              <a:t>Calculations:</a:t>
            </a:r>
          </a:p>
          <a:p>
            <a:pPr marL="514350" indent="-514350">
              <a:buFontTx/>
              <a:buAutoNum type="arabicPeriod"/>
            </a:pPr>
            <a:endParaRPr lang="en-US" altLang="en-US" sz="2400" b="1" dirty="0" smtClean="0"/>
          </a:p>
          <a:p>
            <a:pPr marL="514350" indent="-514350">
              <a:buFontTx/>
              <a:buAutoNum type="arabicPeriod"/>
            </a:pPr>
            <a:endParaRPr lang="en-US" altLang="en-US" sz="2400" b="1" dirty="0" smtClean="0"/>
          </a:p>
          <a:p>
            <a:pPr marL="514350" indent="-514350">
              <a:buFontTx/>
              <a:buAutoNum type="arabicPeriod"/>
            </a:pPr>
            <a:endParaRPr lang="en-US" altLang="en-US" sz="2400" b="1" dirty="0" smtClean="0"/>
          </a:p>
          <a:p>
            <a:pPr marL="514350" indent="-514350">
              <a:buFontTx/>
              <a:buAutoNum type="arabicPeriod"/>
            </a:pPr>
            <a:r>
              <a:rPr lang="en-US" altLang="en-US" sz="2400" b="1" dirty="0" smtClean="0"/>
              <a:t>Interpretation:  </a:t>
            </a:r>
          </a:p>
        </p:txBody>
      </p:sp>
      <p:sp>
        <p:nvSpPr>
          <p:cNvPr id="4" name="TextBox 3"/>
          <p:cNvSpPr txBox="1">
            <a:spLocks noChangeArrowheads="1"/>
          </p:cNvSpPr>
          <p:nvPr/>
        </p:nvSpPr>
        <p:spPr bwMode="auto">
          <a:xfrm>
            <a:off x="914400" y="1371600"/>
            <a:ext cx="76692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dirty="0">
                <a:solidFill>
                  <a:srgbClr val="FFFF00"/>
                </a:solidFill>
              </a:rPr>
              <a:t>H</a:t>
            </a:r>
            <a:r>
              <a:rPr lang="en-US" altLang="en-US" sz="1800" b="1" baseline="-25000" dirty="0">
                <a:solidFill>
                  <a:srgbClr val="FFFF00"/>
                </a:solidFill>
              </a:rPr>
              <a:t>0</a:t>
            </a:r>
            <a:r>
              <a:rPr lang="en-US" altLang="en-US" sz="1800" b="1" dirty="0">
                <a:solidFill>
                  <a:srgbClr val="FFFF00"/>
                </a:solidFill>
              </a:rPr>
              <a:t>:  Distributions of wine selected are the same for all 3 music types</a:t>
            </a:r>
          </a:p>
        </p:txBody>
      </p:sp>
      <p:sp>
        <p:nvSpPr>
          <p:cNvPr id="5" name="TextBox 4"/>
          <p:cNvSpPr txBox="1">
            <a:spLocks noChangeArrowheads="1"/>
          </p:cNvSpPr>
          <p:nvPr/>
        </p:nvSpPr>
        <p:spPr bwMode="auto">
          <a:xfrm>
            <a:off x="914400" y="1828800"/>
            <a:ext cx="6130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dirty="0">
                <a:solidFill>
                  <a:srgbClr val="FFFF00"/>
                </a:solidFill>
              </a:rPr>
              <a:t>H</a:t>
            </a:r>
            <a:r>
              <a:rPr lang="en-US" altLang="en-US" sz="1800" b="1" baseline="-25000" dirty="0">
                <a:solidFill>
                  <a:srgbClr val="FFFF00"/>
                </a:solidFill>
              </a:rPr>
              <a:t>a</a:t>
            </a:r>
            <a:r>
              <a:rPr lang="en-US" altLang="en-US" sz="1800" b="1" dirty="0">
                <a:solidFill>
                  <a:srgbClr val="FFFF00"/>
                </a:solidFill>
              </a:rPr>
              <a:t>:  Distributions of wine selected are not all the same</a:t>
            </a:r>
          </a:p>
        </p:txBody>
      </p:sp>
      <p:sp>
        <p:nvSpPr>
          <p:cNvPr id="6" name="TextBox 5"/>
          <p:cNvSpPr txBox="1">
            <a:spLocks noChangeArrowheads="1"/>
          </p:cNvSpPr>
          <p:nvPr/>
        </p:nvSpPr>
        <p:spPr bwMode="auto">
          <a:xfrm>
            <a:off x="3298824" y="990600"/>
            <a:ext cx="24669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dirty="0">
                <a:solidFill>
                  <a:srgbClr val="FFFF00"/>
                </a:solidFill>
              </a:rPr>
              <a:t>Distributions of wine</a:t>
            </a:r>
          </a:p>
        </p:txBody>
      </p:sp>
      <p:sp>
        <p:nvSpPr>
          <p:cNvPr id="7" name="TextBox 6"/>
          <p:cNvSpPr txBox="1">
            <a:spLocks noChangeArrowheads="1"/>
          </p:cNvSpPr>
          <p:nvPr/>
        </p:nvSpPr>
        <p:spPr bwMode="auto">
          <a:xfrm>
            <a:off x="990600" y="2667000"/>
            <a:ext cx="7083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Independent SRSs from the populations of interest is assumed</a:t>
            </a:r>
          </a:p>
        </p:txBody>
      </p:sp>
      <p:sp>
        <p:nvSpPr>
          <p:cNvPr id="8" name="TextBox 7"/>
          <p:cNvSpPr txBox="1">
            <a:spLocks noChangeArrowheads="1"/>
          </p:cNvSpPr>
          <p:nvPr/>
        </p:nvSpPr>
        <p:spPr bwMode="auto">
          <a:xfrm>
            <a:off x="990600" y="3124200"/>
            <a:ext cx="7661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Smallest expected count is 9.57; so expected counts conditions met</a:t>
            </a:r>
          </a:p>
        </p:txBody>
      </p:sp>
      <p:sp>
        <p:nvSpPr>
          <p:cNvPr id="9" name="TextBox 8"/>
          <p:cNvSpPr txBox="1">
            <a:spLocks noChangeArrowheads="1"/>
          </p:cNvSpPr>
          <p:nvPr/>
        </p:nvSpPr>
        <p:spPr bwMode="auto">
          <a:xfrm>
            <a:off x="1066800" y="4114800"/>
            <a:ext cx="6350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             (O – E)²     (30 - 34.22)²            (35 - 39.06)²</a:t>
            </a:r>
          </a:p>
          <a:p>
            <a:pPr>
              <a:spcBef>
                <a:spcPct val="0"/>
              </a:spcBef>
              <a:buFontTx/>
              <a:buNone/>
            </a:pPr>
            <a:r>
              <a:rPr lang="el-GR" altLang="en-US" sz="1800" b="1">
                <a:solidFill>
                  <a:srgbClr val="FFFF00"/>
                </a:solidFill>
              </a:rPr>
              <a:t>χ²</a:t>
            </a:r>
            <a:r>
              <a:rPr lang="en-US" altLang="en-US" sz="1800" b="1">
                <a:solidFill>
                  <a:srgbClr val="FFFF00"/>
                </a:solidFill>
              </a:rPr>
              <a:t> =  ∑  ----------  = ----------------  + … +  ---------------  = 18.28 </a:t>
            </a:r>
          </a:p>
          <a:p>
            <a:pPr>
              <a:spcBef>
                <a:spcPct val="0"/>
              </a:spcBef>
              <a:buFontTx/>
              <a:buNone/>
            </a:pPr>
            <a:r>
              <a:rPr lang="en-US" altLang="en-US" sz="1800" b="1">
                <a:solidFill>
                  <a:srgbClr val="FFFF00"/>
                </a:solidFill>
              </a:rPr>
              <a:t>                  E              34.22                        39.06</a:t>
            </a:r>
          </a:p>
        </p:txBody>
      </p:sp>
      <p:sp>
        <p:nvSpPr>
          <p:cNvPr id="10" name="TextBox 9"/>
          <p:cNvSpPr txBox="1">
            <a:spLocks noChangeArrowheads="1"/>
          </p:cNvSpPr>
          <p:nvPr/>
        </p:nvSpPr>
        <p:spPr bwMode="auto">
          <a:xfrm>
            <a:off x="838200" y="5791200"/>
            <a:ext cx="8077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There is strong evidence to reject H</a:t>
            </a:r>
            <a:r>
              <a:rPr lang="en-US" altLang="en-US" sz="1800" b="1" baseline="-25000">
                <a:solidFill>
                  <a:srgbClr val="FFFF00"/>
                </a:solidFill>
              </a:rPr>
              <a:t>0</a:t>
            </a:r>
            <a:r>
              <a:rPr lang="en-US" altLang="en-US" sz="1800" b="1">
                <a:solidFill>
                  <a:srgbClr val="FFFF00"/>
                </a:solidFill>
              </a:rPr>
              <a:t> (</a:t>
            </a:r>
            <a:r>
              <a:rPr lang="el-GR" altLang="en-US" sz="1800" b="1">
                <a:solidFill>
                  <a:srgbClr val="FFFF00"/>
                </a:solidFill>
              </a:rPr>
              <a:t>χ²</a:t>
            </a:r>
            <a:r>
              <a:rPr lang="en-US" altLang="en-US" sz="1800" b="1">
                <a:solidFill>
                  <a:srgbClr val="FFFF00"/>
                </a:solidFill>
              </a:rPr>
              <a:t> = 18.28, df = 4, p-value &lt; 0.0025) and conclude that the type of music being played has a significant effect on wine sales.</a:t>
            </a:r>
          </a:p>
        </p:txBody>
      </p:sp>
      <p:sp>
        <p:nvSpPr>
          <p:cNvPr id="11" name="TextBox 10"/>
          <p:cNvSpPr txBox="1">
            <a:spLocks noChangeArrowheads="1"/>
          </p:cNvSpPr>
          <p:nvPr/>
        </p:nvSpPr>
        <p:spPr bwMode="auto">
          <a:xfrm>
            <a:off x="4343400" y="5181600"/>
            <a:ext cx="469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5050"/>
                </a:solidFill>
              </a:rPr>
              <a:t>calculator:  </a:t>
            </a:r>
            <a:r>
              <a:rPr lang="el-GR" altLang="en-US" sz="1800" b="1">
                <a:solidFill>
                  <a:srgbClr val="FF5050"/>
                </a:solidFill>
              </a:rPr>
              <a:t>χ²</a:t>
            </a:r>
            <a:r>
              <a:rPr lang="en-US" altLang="en-US" sz="1800" b="1">
                <a:solidFill>
                  <a:srgbClr val="FF5050"/>
                </a:solidFill>
              </a:rPr>
              <a:t> = 18.279  p-value = 0.00109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11125"/>
            <a:ext cx="8229600" cy="792163"/>
          </a:xfrm>
        </p:spPr>
        <p:txBody>
          <a:bodyPr/>
          <a:lstStyle/>
          <a:p>
            <a:r>
              <a:rPr lang="en-US" altLang="en-US" sz="3600" b="1" smtClean="0"/>
              <a:t>AP Tip</a:t>
            </a:r>
          </a:p>
        </p:txBody>
      </p:sp>
      <p:sp>
        <p:nvSpPr>
          <p:cNvPr id="17411" name="Content Placeholder 2"/>
          <p:cNvSpPr>
            <a:spLocks noGrp="1"/>
          </p:cNvSpPr>
          <p:nvPr>
            <p:ph idx="1"/>
          </p:nvPr>
        </p:nvSpPr>
        <p:spPr>
          <a:xfrm>
            <a:off x="457200" y="1143000"/>
            <a:ext cx="8229600" cy="5334000"/>
          </a:xfrm>
        </p:spPr>
        <p:txBody>
          <a:bodyPr/>
          <a:lstStyle/>
          <a:p>
            <a:r>
              <a:rPr lang="en-US" altLang="en-US" sz="2800" b="1" smtClean="0"/>
              <a:t>Writing out an entire </a:t>
            </a:r>
            <a:r>
              <a:rPr lang="el-GR" altLang="en-US" sz="2800" b="1" smtClean="0"/>
              <a:t>χ²</a:t>
            </a:r>
            <a:r>
              <a:rPr lang="en-US" altLang="en-US" sz="2800" b="1" smtClean="0"/>
              <a:t> summation will be very time consuming (something you don’t have much of on the test)</a:t>
            </a:r>
          </a:p>
          <a:p>
            <a:endParaRPr lang="en-US" altLang="en-US" sz="2800" b="1" smtClean="0"/>
          </a:p>
          <a:p>
            <a:r>
              <a:rPr lang="en-US" altLang="en-US" sz="2800" b="1" smtClean="0"/>
              <a:t>To demonstrate to the AP reader that you have an understanding of </a:t>
            </a:r>
            <a:r>
              <a:rPr lang="el-GR" altLang="en-US" sz="2800" b="1" smtClean="0"/>
              <a:t>χ²</a:t>
            </a:r>
            <a:r>
              <a:rPr lang="en-US" altLang="en-US" sz="2800" b="1" smtClean="0"/>
              <a:t> statistic do:</a:t>
            </a:r>
            <a:br>
              <a:rPr lang="en-US" altLang="en-US" sz="2800" b="1" smtClean="0"/>
            </a:br>
            <a:r>
              <a:rPr lang="en-US" altLang="en-US" sz="2800" b="1" smtClean="0"/>
              <a:t/>
            </a:r>
            <a:br>
              <a:rPr lang="en-US" altLang="en-US" sz="2800" b="1" smtClean="0"/>
            </a:br>
            <a:r>
              <a:rPr lang="en-US" altLang="en-US" sz="2800" b="1" smtClean="0"/>
              <a:t/>
            </a:r>
            <a:br>
              <a:rPr lang="en-US" altLang="en-US" sz="2800" b="1" smtClean="0"/>
            </a:br>
            <a:r>
              <a:rPr lang="en-US" altLang="en-US" sz="2800" b="1" smtClean="0"/>
              <a:t/>
            </a:r>
            <a:br>
              <a:rPr lang="en-US" altLang="en-US" sz="2800" b="1" smtClean="0"/>
            </a:br>
            <a:r>
              <a:rPr lang="en-US" altLang="en-US" sz="2800" b="1" smtClean="0"/>
              <a:t>write out statistic, </a:t>
            </a:r>
            <a:r>
              <a:rPr lang="en-US" altLang="en-US" sz="2800" b="1" u="sng" smtClean="0"/>
              <a:t>definition</a:t>
            </a:r>
            <a:r>
              <a:rPr lang="en-US" altLang="en-US" sz="2800" b="1" smtClean="0"/>
              <a:t>, </a:t>
            </a:r>
            <a:r>
              <a:rPr lang="en-US" altLang="en-US" sz="2800" b="1" u="sng" smtClean="0"/>
              <a:t>first</a:t>
            </a:r>
            <a:r>
              <a:rPr lang="en-US" altLang="en-US" sz="2800" b="1" smtClean="0"/>
              <a:t> and </a:t>
            </a:r>
            <a:r>
              <a:rPr lang="en-US" altLang="en-US" sz="2800" b="1" u="sng" smtClean="0"/>
              <a:t>last</a:t>
            </a:r>
            <a:r>
              <a:rPr lang="en-US" altLang="en-US" sz="2800" b="1" smtClean="0"/>
              <a:t> terms and what’s its </a:t>
            </a:r>
            <a:r>
              <a:rPr lang="en-US" altLang="en-US" sz="2800" b="1" u="sng" smtClean="0"/>
              <a:t>sum</a:t>
            </a:r>
            <a:r>
              <a:rPr lang="en-US" altLang="en-US" sz="2800" b="1" smtClean="0"/>
              <a:t> is</a:t>
            </a:r>
          </a:p>
        </p:txBody>
      </p:sp>
      <p:sp>
        <p:nvSpPr>
          <p:cNvPr id="17412" name="TextBox 3"/>
          <p:cNvSpPr txBox="1">
            <a:spLocks noChangeArrowheads="1"/>
          </p:cNvSpPr>
          <p:nvPr/>
        </p:nvSpPr>
        <p:spPr bwMode="auto">
          <a:xfrm>
            <a:off x="1066800" y="4149725"/>
            <a:ext cx="70294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5000"/>
              </a:lnSpc>
              <a:spcBef>
                <a:spcPct val="0"/>
              </a:spcBef>
              <a:buFontTx/>
              <a:buNone/>
            </a:pPr>
            <a:r>
              <a:rPr lang="en-US" altLang="en-US" sz="2400" b="1">
                <a:solidFill>
                  <a:srgbClr val="FFFF00"/>
                </a:solidFill>
              </a:rPr>
              <a:t>            (O – E)²     (# - #)²             (# - #)²</a:t>
            </a:r>
          </a:p>
          <a:p>
            <a:pPr>
              <a:lnSpc>
                <a:spcPct val="75000"/>
              </a:lnSpc>
              <a:spcBef>
                <a:spcPct val="0"/>
              </a:spcBef>
              <a:buFontTx/>
              <a:buNone/>
            </a:pPr>
            <a:r>
              <a:rPr lang="en-US" altLang="en-US" sz="2400" b="1">
                <a:solidFill>
                  <a:srgbClr val="FFFF00"/>
                </a:solidFill>
              </a:rPr>
              <a:t>χ² = ∑  ----------- = --------- + . . . + --------- = ###.## </a:t>
            </a:r>
          </a:p>
          <a:p>
            <a:pPr>
              <a:lnSpc>
                <a:spcPct val="75000"/>
              </a:lnSpc>
              <a:spcBef>
                <a:spcPct val="0"/>
              </a:spcBef>
              <a:buFontTx/>
              <a:buNone/>
            </a:pPr>
            <a:r>
              <a:rPr lang="en-US" altLang="en-US" sz="2400" b="1">
                <a:solidFill>
                  <a:srgbClr val="FFFF00"/>
                </a:solidFill>
              </a:rPr>
              <a:t>                 E              #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85738"/>
            <a:ext cx="8229600" cy="639762"/>
          </a:xfrm>
        </p:spPr>
        <p:txBody>
          <a:bodyPr/>
          <a:lstStyle/>
          <a:p>
            <a:r>
              <a:rPr lang="en-US" altLang="en-US" sz="3600" b="1" smtClean="0"/>
              <a:t>MiniTab Output for Example 1</a:t>
            </a:r>
          </a:p>
        </p:txBody>
      </p:sp>
      <p:pic>
        <p:nvPicPr>
          <p:cNvPr id="18435" name="Picture 7" descr="Yates_3e_Ch14_p832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90600"/>
            <a:ext cx="70739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8100"/>
            <a:ext cx="8229600" cy="944563"/>
          </a:xfrm>
        </p:spPr>
        <p:txBody>
          <a:bodyPr/>
          <a:lstStyle/>
          <a:p>
            <a:r>
              <a:rPr lang="en-US" altLang="en-US" sz="3600" b="1" smtClean="0"/>
              <a:t>GOF and Homogeneity Differences</a:t>
            </a:r>
          </a:p>
        </p:txBody>
      </p:sp>
      <p:sp>
        <p:nvSpPr>
          <p:cNvPr id="19459" name="Content Placeholder 2"/>
          <p:cNvSpPr>
            <a:spLocks noGrp="1"/>
          </p:cNvSpPr>
          <p:nvPr>
            <p:ph idx="1"/>
          </p:nvPr>
        </p:nvSpPr>
        <p:spPr>
          <a:xfrm>
            <a:off x="457200" y="1066800"/>
            <a:ext cx="8229600" cy="4953000"/>
          </a:xfrm>
        </p:spPr>
        <p:txBody>
          <a:bodyPr/>
          <a:lstStyle/>
          <a:p>
            <a:pPr marL="0" indent="0">
              <a:buFontTx/>
              <a:buNone/>
            </a:pPr>
            <a:r>
              <a:rPr lang="en-US" altLang="en-US" sz="2400" b="1" smtClean="0"/>
              <a:t>Once </a:t>
            </a:r>
            <a:r>
              <a:rPr lang="el-GR" altLang="en-US" sz="2400" b="1" smtClean="0"/>
              <a:t>χ²</a:t>
            </a:r>
            <a:r>
              <a:rPr lang="en-US" altLang="en-US" sz="2400" b="1" smtClean="0"/>
              <a:t> has been calculated, the difference between a goodness-of-fit test and a test for homogeneity of populations lies in the degrees of freedom used to compute the P-value</a:t>
            </a:r>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r>
              <a:rPr lang="en-US" altLang="en-US" sz="2400" b="1" smtClean="0"/>
              <a:t>where </a:t>
            </a:r>
            <a:r>
              <a:rPr lang="en-US" altLang="en-US" sz="2400" b="1" i="1" smtClean="0"/>
              <a:t>n</a:t>
            </a:r>
            <a:r>
              <a:rPr lang="en-US" altLang="en-US" sz="2400" b="1" smtClean="0"/>
              <a:t> is the number of categories and where </a:t>
            </a:r>
            <a:r>
              <a:rPr lang="en-US" altLang="en-US" sz="2400" b="1" i="1" smtClean="0"/>
              <a:t>r</a:t>
            </a:r>
            <a:r>
              <a:rPr lang="en-US" altLang="en-US" sz="2400" b="1" smtClean="0"/>
              <a:t> is the number of rows and </a:t>
            </a:r>
            <a:r>
              <a:rPr lang="en-US" altLang="en-US" sz="2400" b="1" i="1" smtClean="0"/>
              <a:t>c</a:t>
            </a:r>
            <a:r>
              <a:rPr lang="en-US" altLang="en-US" sz="2400" b="1" smtClean="0"/>
              <a:t> the number of columns in the two-way table</a:t>
            </a:r>
          </a:p>
        </p:txBody>
      </p:sp>
      <p:graphicFrame>
        <p:nvGraphicFramePr>
          <p:cNvPr id="4" name="Table 3"/>
          <p:cNvGraphicFramePr>
            <a:graphicFrameLocks noGrp="1"/>
          </p:cNvGraphicFramePr>
          <p:nvPr/>
        </p:nvGraphicFramePr>
        <p:xfrm>
          <a:off x="1154113" y="2895600"/>
          <a:ext cx="6700837" cy="1097116"/>
        </p:xfrm>
        <a:graphic>
          <a:graphicData uri="http://schemas.openxmlformats.org/drawingml/2006/table">
            <a:tbl>
              <a:tblPr firstRow="1" bandRow="1">
                <a:tableStyleId>{5940675A-B579-460E-94D1-54222C63F5DA}</a:tableStyleId>
              </a:tblPr>
              <a:tblGrid>
                <a:gridCol w="2455947"/>
                <a:gridCol w="2213083"/>
                <a:gridCol w="2031807"/>
              </a:tblGrid>
              <a:tr h="396107">
                <a:tc>
                  <a:txBody>
                    <a:bodyPr/>
                    <a:lstStyle/>
                    <a:p>
                      <a:pPr algn="ctr"/>
                      <a:endParaRPr lang="en-US" sz="2000" b="1" dirty="0"/>
                    </a:p>
                  </a:txBody>
                  <a:tcPr marL="91431" marR="91431" marT="45679" marB="45679">
                    <a:solidFill>
                      <a:schemeClr val="accent1"/>
                    </a:solidFill>
                  </a:tcPr>
                </a:tc>
                <a:tc>
                  <a:txBody>
                    <a:bodyPr/>
                    <a:lstStyle/>
                    <a:p>
                      <a:r>
                        <a:rPr lang="en-US" sz="2000" b="1" dirty="0" smtClean="0"/>
                        <a:t>Goodness-of-Fit</a:t>
                      </a:r>
                      <a:endParaRPr lang="en-US" sz="2000" b="1" dirty="0"/>
                    </a:p>
                  </a:txBody>
                  <a:tcPr marL="91431" marR="91431" marT="45679" marB="45679">
                    <a:solidFill>
                      <a:schemeClr val="accent1"/>
                    </a:solidFill>
                  </a:tcPr>
                </a:tc>
                <a:tc>
                  <a:txBody>
                    <a:bodyPr/>
                    <a:lstStyle/>
                    <a:p>
                      <a:r>
                        <a:rPr lang="en-US" sz="2000" b="1" dirty="0" smtClean="0"/>
                        <a:t>Homogeneity</a:t>
                      </a:r>
                      <a:endParaRPr lang="en-US" sz="2000" b="1" dirty="0"/>
                    </a:p>
                  </a:txBody>
                  <a:tcPr marL="91431" marR="91431" marT="45679" marB="45679">
                    <a:solidFill>
                      <a:schemeClr val="accent1"/>
                    </a:solidFill>
                  </a:tcPr>
                </a:tc>
              </a:tr>
              <a:tr h="700856">
                <a:tc>
                  <a:txBody>
                    <a:bodyPr/>
                    <a:lstStyle/>
                    <a:p>
                      <a:pPr algn="ctr"/>
                      <a:r>
                        <a:rPr lang="en-US" sz="2000" b="1" dirty="0" smtClean="0"/>
                        <a:t>Degrees</a:t>
                      </a:r>
                      <a:r>
                        <a:rPr lang="en-US" sz="2000" b="1" baseline="0" dirty="0" smtClean="0"/>
                        <a:t> of Freedom</a:t>
                      </a:r>
                      <a:endParaRPr lang="en-US" sz="2000" b="1" dirty="0"/>
                    </a:p>
                  </a:txBody>
                  <a:tcPr marL="91431" marR="91431" marT="45679" marB="45679">
                    <a:solidFill>
                      <a:schemeClr val="accent1"/>
                    </a:solidFill>
                  </a:tcPr>
                </a:tc>
                <a:tc>
                  <a:txBody>
                    <a:bodyPr/>
                    <a:lstStyle/>
                    <a:p>
                      <a:pPr algn="ctr"/>
                      <a:r>
                        <a:rPr lang="en-US" sz="2000" b="1" i="1" dirty="0" smtClean="0"/>
                        <a:t>n</a:t>
                      </a:r>
                      <a:r>
                        <a:rPr lang="en-US" sz="2000" b="1" dirty="0" smtClean="0"/>
                        <a:t> - 1</a:t>
                      </a:r>
                      <a:endParaRPr lang="en-US" sz="2000" b="1" dirty="0"/>
                    </a:p>
                  </a:txBody>
                  <a:tcPr marL="91431" marR="91431" marT="45679" marB="45679" anchor="ctr" anchorCtr="1"/>
                </a:tc>
                <a:tc>
                  <a:txBody>
                    <a:bodyPr/>
                    <a:lstStyle/>
                    <a:p>
                      <a:r>
                        <a:rPr lang="en-US" sz="2000" b="1" dirty="0" smtClean="0"/>
                        <a:t>(</a:t>
                      </a:r>
                      <a:r>
                        <a:rPr lang="en-US" sz="2000" b="1" i="1" dirty="0" smtClean="0"/>
                        <a:t>r</a:t>
                      </a:r>
                      <a:r>
                        <a:rPr lang="en-US" sz="2000" b="1" dirty="0" smtClean="0"/>
                        <a:t> – 1)(</a:t>
                      </a:r>
                      <a:r>
                        <a:rPr lang="en-US" sz="2000" b="1" i="1" dirty="0" smtClean="0"/>
                        <a:t>c</a:t>
                      </a:r>
                      <a:r>
                        <a:rPr lang="en-US" sz="2000" b="1" dirty="0" smtClean="0"/>
                        <a:t> – 1)</a:t>
                      </a:r>
                      <a:endParaRPr lang="en-US" sz="2000" b="1" dirty="0"/>
                    </a:p>
                  </a:txBody>
                  <a:tcPr marL="91431" marR="91431" marT="45679" marB="45679" anchor="ctr" anchorCtr="1"/>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304800" y="1143000"/>
            <a:ext cx="8610600" cy="5410200"/>
          </a:xfrm>
        </p:spPr>
        <p:txBody>
          <a:bodyPr/>
          <a:lstStyle/>
          <a:p>
            <a:pPr>
              <a:spcBef>
                <a:spcPts val="1200"/>
              </a:spcBef>
            </a:pPr>
            <a:r>
              <a:rPr lang="en-US" sz="2400" b="1" dirty="0"/>
              <a:t>State appropriate hypothesis and compute the expected counts and chi-square statistic for a chi-square test based on data in a two-way table</a:t>
            </a:r>
          </a:p>
          <a:p>
            <a:pPr>
              <a:spcBef>
                <a:spcPts val="1200"/>
              </a:spcBef>
            </a:pPr>
            <a:r>
              <a:rPr lang="en-US" sz="2400" b="1" dirty="0"/>
              <a:t>State and check the Random, 10%, and Large Count conditions for a chi-square test based on data in a two-way table</a:t>
            </a:r>
          </a:p>
          <a:p>
            <a:pPr>
              <a:spcBef>
                <a:spcPts val="1200"/>
              </a:spcBef>
            </a:pPr>
            <a:r>
              <a:rPr lang="en-US" sz="2400" b="1" dirty="0"/>
              <a:t>Calculate the degrees of freedom and P-value for a chi-square test based on data in a two-way table</a:t>
            </a:r>
          </a:p>
          <a:p>
            <a:pPr>
              <a:spcBef>
                <a:spcPts val="1200"/>
              </a:spcBef>
            </a:pPr>
            <a:r>
              <a:rPr lang="en-US" sz="2400" b="1" dirty="0"/>
              <a:t>Perform a chi-square test for homogeneity</a:t>
            </a:r>
          </a:p>
          <a:p>
            <a:pPr>
              <a:spcBef>
                <a:spcPts val="1200"/>
              </a:spcBef>
            </a:pPr>
            <a:r>
              <a:rPr lang="en-US" sz="2400" b="1" dirty="0"/>
              <a:t>Perform a chi-square test for independence</a:t>
            </a:r>
          </a:p>
          <a:p>
            <a:pPr>
              <a:spcBef>
                <a:spcPts val="1200"/>
              </a:spcBef>
            </a:pPr>
            <a:r>
              <a:rPr lang="en-US" sz="2400" b="1" dirty="0"/>
              <a:t>Choose the appropriate chi-square test in a given </a:t>
            </a:r>
            <a:r>
              <a:rPr lang="en-US" sz="2400" b="1" dirty="0" smtClean="0"/>
              <a:t>setting</a:t>
            </a:r>
            <a:endParaRPr lang="en-US" sz="2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
          <p:cNvSpPr>
            <a:spLocks noGrp="1"/>
          </p:cNvSpPr>
          <p:nvPr>
            <p:ph type="title"/>
          </p:nvPr>
        </p:nvSpPr>
        <p:spPr>
          <a:xfrm>
            <a:off x="457200" y="122238"/>
            <a:ext cx="8229600" cy="792162"/>
          </a:xfrm>
        </p:spPr>
        <p:txBody>
          <a:bodyPr/>
          <a:lstStyle/>
          <a:p>
            <a:pPr eaLnBrk="1" hangingPunct="1"/>
            <a:r>
              <a:rPr lang="en-US" altLang="en-US" sz="3600" b="1" smtClean="0"/>
              <a:t>Chi-Square Test on TI</a:t>
            </a:r>
          </a:p>
        </p:txBody>
      </p:sp>
      <p:sp>
        <p:nvSpPr>
          <p:cNvPr id="22531" name="Content Placeholder 3"/>
          <p:cNvSpPr>
            <a:spLocks noGrp="1"/>
          </p:cNvSpPr>
          <p:nvPr>
            <p:ph idx="1"/>
          </p:nvPr>
        </p:nvSpPr>
        <p:spPr>
          <a:xfrm>
            <a:off x="457200" y="990600"/>
            <a:ext cx="8229600" cy="5334000"/>
          </a:xfrm>
        </p:spPr>
        <p:txBody>
          <a:bodyPr/>
          <a:lstStyle/>
          <a:p>
            <a:pPr eaLnBrk="1" hangingPunct="1"/>
            <a:r>
              <a:rPr lang="en-US" altLang="en-US" sz="2400" b="1" smtClean="0"/>
              <a:t>Press 2</a:t>
            </a:r>
            <a:r>
              <a:rPr lang="en-US" altLang="en-US" sz="2400" b="1" baseline="30000" smtClean="0"/>
              <a:t>nd</a:t>
            </a:r>
            <a:r>
              <a:rPr lang="en-US" altLang="en-US" sz="2400" b="1" smtClean="0"/>
              <a:t> X</a:t>
            </a:r>
            <a:r>
              <a:rPr lang="en-US" altLang="en-US" sz="2400" b="1" baseline="30000" smtClean="0"/>
              <a:t>-1  </a:t>
            </a:r>
            <a:r>
              <a:rPr lang="en-US" altLang="en-US" sz="2400" b="1" smtClean="0"/>
              <a:t>(access MATRIX menu)</a:t>
            </a:r>
          </a:p>
          <a:p>
            <a:pPr lvl="1" eaLnBrk="1" hangingPunct="1"/>
            <a:r>
              <a:rPr lang="en-US" altLang="en-US" sz="2000" b="1" smtClean="0"/>
              <a:t>Arrow to EDIT and select 1: [A]</a:t>
            </a:r>
          </a:p>
          <a:p>
            <a:pPr eaLnBrk="1" hangingPunct="1"/>
            <a:r>
              <a:rPr lang="en-US" altLang="en-US" sz="2400" b="1" smtClean="0"/>
              <a:t>Enter the number of rows and columns of the matrix</a:t>
            </a:r>
          </a:p>
          <a:p>
            <a:pPr eaLnBrk="1" hangingPunct="1"/>
            <a:r>
              <a:rPr lang="en-US" altLang="en-US" sz="2400" b="1" smtClean="0"/>
              <a:t>Enter the cell entries for the observed data and press 2</a:t>
            </a:r>
            <a:r>
              <a:rPr lang="en-US" altLang="en-US" sz="2400" b="1" baseline="30000" smtClean="0"/>
              <a:t>nd</a:t>
            </a:r>
            <a:r>
              <a:rPr lang="en-US" altLang="en-US" sz="2400" b="1" smtClean="0"/>
              <a:t> QUIT</a:t>
            </a:r>
          </a:p>
          <a:p>
            <a:pPr eaLnBrk="1" hangingPunct="1"/>
            <a:r>
              <a:rPr lang="en-US" altLang="en-US" sz="2400" b="1" smtClean="0"/>
              <a:t>Press STAT, highlight TESTS and select C: </a:t>
            </a:r>
            <a:r>
              <a:rPr lang="el-GR" altLang="en-US" sz="2400" b="1" smtClean="0"/>
              <a:t>χ²</a:t>
            </a:r>
            <a:r>
              <a:rPr lang="en-US" altLang="en-US" sz="2400" b="1" smtClean="0"/>
              <a:t>-Test</a:t>
            </a:r>
          </a:p>
          <a:p>
            <a:pPr eaLnBrk="1" hangingPunct="1"/>
            <a:r>
              <a:rPr lang="en-US" altLang="en-US" sz="2400" b="1" smtClean="0"/>
              <a:t>Matrix [A] (and Matrix [B] for expected) are defaults</a:t>
            </a:r>
          </a:p>
          <a:p>
            <a:pPr eaLnBrk="1" hangingPunct="1"/>
            <a:r>
              <a:rPr lang="en-US" altLang="en-US" sz="2400" b="1" smtClean="0"/>
              <a:t>Highlight Calculate and press ENTER</a:t>
            </a:r>
          </a:p>
          <a:p>
            <a:pPr eaLnBrk="1" hangingPunct="1"/>
            <a:r>
              <a:rPr lang="en-US" altLang="en-US" sz="2400" b="1" smtClean="0"/>
              <a:t>Highlight  Draw and the </a:t>
            </a:r>
            <a:r>
              <a:rPr lang="el-GR" altLang="en-US" sz="2400" b="1" smtClean="0"/>
              <a:t>χ²</a:t>
            </a:r>
            <a:r>
              <a:rPr lang="en-US" altLang="en-US" sz="2400" b="1" smtClean="0"/>
              <a:t> curve will be drawn, the critical area in the tail shaded and the p-value displayed</a:t>
            </a:r>
          </a:p>
          <a:p>
            <a:pPr eaLnBrk="1" hangingPunct="1"/>
            <a:r>
              <a:rPr lang="en-US" altLang="en-US" sz="2400" b="1" smtClean="0"/>
              <a:t>If you need the expect counts display Matrix B from the matrix menu</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600" b="1" dirty="0" smtClean="0"/>
              <a:t>Example 2</a:t>
            </a:r>
            <a:endParaRPr lang="en-US" sz="3600" b="1"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sz="2400" b="1" dirty="0" smtClean="0"/>
              <a:t>For </a:t>
            </a:r>
            <a:r>
              <a:rPr lang="en-US" sz="2400" b="1" dirty="0"/>
              <a:t>a class project, Abby and Mia wanted to know if the </a:t>
            </a:r>
            <a:r>
              <a:rPr lang="en-US" sz="2400" b="1" dirty="0" smtClean="0"/>
              <a:t>gender of </a:t>
            </a:r>
            <a:r>
              <a:rPr lang="en-US" sz="2400" b="1" dirty="0"/>
              <a:t>an interviewer could affect the responses to a survey question. </a:t>
            </a:r>
            <a:r>
              <a:rPr lang="en-US" sz="2400" b="1" dirty="0" smtClean="0"/>
              <a:t>The subjects </a:t>
            </a:r>
            <a:r>
              <a:rPr lang="en-US" sz="2400" b="1" dirty="0"/>
              <a:t>in their experiment were 100 males from their school. Half of </a:t>
            </a:r>
            <a:r>
              <a:rPr lang="en-US" sz="2400" b="1" dirty="0" smtClean="0"/>
              <a:t>the males </a:t>
            </a:r>
            <a:r>
              <a:rPr lang="en-US" sz="2400" b="1" dirty="0"/>
              <a:t>were randomly assigned to be asked, “Would you vote for a </a:t>
            </a:r>
            <a:r>
              <a:rPr lang="en-US" sz="2400" b="1" dirty="0" smtClean="0"/>
              <a:t>female president</a:t>
            </a:r>
            <a:r>
              <a:rPr lang="en-US" sz="2400" b="1" dirty="0"/>
              <a:t>?” by a female interviewer. The other half of the males were asked the same question by a male interviewer. The table shows the results.</a:t>
            </a:r>
          </a:p>
          <a:p>
            <a:pPr marL="0" indent="0">
              <a:buNone/>
            </a:pPr>
            <a:endParaRPr lang="en-US" sz="2400" b="1" dirty="0"/>
          </a:p>
        </p:txBody>
      </p:sp>
      <p:pic>
        <p:nvPicPr>
          <p:cNvPr id="4" name="Picture 3">
            <a:extLst>
              <a:ext uri="{FF2B5EF4-FFF2-40B4-BE49-F238E27FC236}">
                <a16:creationId xmlns:a16="http://schemas.microsoft.com/office/drawing/2014/main" xmlns="" id="{FB079895-B7AB-4ABD-8E3F-8F05251C195F}"/>
              </a:ext>
            </a:extLst>
          </p:cNvPr>
          <p:cNvPicPr>
            <a:picLocks noChangeAspect="1"/>
          </p:cNvPicPr>
          <p:nvPr/>
        </p:nvPicPr>
        <p:blipFill>
          <a:blip r:embed="rId2"/>
          <a:stretch>
            <a:fillRect/>
          </a:stretch>
        </p:blipFill>
        <p:spPr>
          <a:xfrm>
            <a:off x="1676400" y="4267197"/>
            <a:ext cx="5176072" cy="2233563"/>
          </a:xfrm>
          <a:prstGeom prst="rect">
            <a:avLst/>
          </a:prstGeom>
        </p:spPr>
      </p:pic>
    </p:spTree>
    <p:extLst>
      <p:ext uri="{BB962C8B-B14F-4D97-AF65-F5344CB8AC3E}">
        <p14:creationId xmlns:p14="http://schemas.microsoft.com/office/powerpoint/2010/main" val="4007451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3600" b="1" dirty="0" smtClean="0"/>
              <a:t>Example 2 Questions</a:t>
            </a:r>
            <a:endParaRPr lang="en-US" sz="3600" b="1" dirty="0"/>
          </a:p>
        </p:txBody>
      </p:sp>
      <p:sp>
        <p:nvSpPr>
          <p:cNvPr id="3" name="Content Placeholder 2"/>
          <p:cNvSpPr>
            <a:spLocks noGrp="1"/>
          </p:cNvSpPr>
          <p:nvPr>
            <p:ph idx="1"/>
          </p:nvPr>
        </p:nvSpPr>
        <p:spPr>
          <a:xfrm>
            <a:off x="457200" y="1371600"/>
            <a:ext cx="8229600" cy="4525963"/>
          </a:xfrm>
        </p:spPr>
        <p:txBody>
          <a:bodyPr/>
          <a:lstStyle/>
          <a:p>
            <a:pPr marL="514350" indent="-514350">
              <a:buFont typeface="+mj-lt"/>
              <a:buAutoNum type="alphaLcParenR"/>
              <a:tabLst>
                <a:tab pos="344488" algn="l"/>
              </a:tabLst>
            </a:pPr>
            <a:r>
              <a:rPr lang="en-US" sz="2400" b="1" dirty="0" smtClean="0"/>
              <a:t>State </a:t>
            </a:r>
            <a:r>
              <a:rPr lang="en-US" sz="2400" b="1" dirty="0"/>
              <a:t>the appropriate null </a:t>
            </a:r>
            <a:r>
              <a:rPr lang="en-US" sz="2400" b="1" dirty="0" smtClean="0"/>
              <a:t>and </a:t>
            </a:r>
            <a:r>
              <a:rPr lang="en-US" sz="2400" b="1" dirty="0"/>
              <a:t>alternative hypotheses</a:t>
            </a:r>
            <a:r>
              <a:rPr lang="en-US" sz="2400" b="1" dirty="0" smtClean="0"/>
              <a:t>.</a:t>
            </a:r>
          </a:p>
          <a:p>
            <a:pPr marL="514350" indent="-514350">
              <a:buFont typeface="+mj-lt"/>
              <a:buAutoNum type="alphaLcParenR"/>
              <a:tabLst>
                <a:tab pos="344488" algn="l"/>
              </a:tabLst>
            </a:pPr>
            <a:endParaRPr lang="en-US" sz="2400" b="1" dirty="0"/>
          </a:p>
          <a:p>
            <a:pPr marL="514350" indent="-514350">
              <a:buFont typeface="+mj-lt"/>
              <a:buAutoNum type="alphaLcParenR"/>
              <a:tabLst>
                <a:tab pos="344488" algn="l"/>
              </a:tabLst>
            </a:pPr>
            <a:r>
              <a:rPr lang="en-US" sz="2400" b="1" dirty="0" smtClean="0"/>
              <a:t>Show </a:t>
            </a:r>
            <a:r>
              <a:rPr lang="en-US" sz="2400" b="1" dirty="0"/>
              <a:t>the calculation for </a:t>
            </a:r>
            <a:r>
              <a:rPr lang="en-US" sz="2400" b="1" dirty="0" smtClean="0"/>
              <a:t>the expected </a:t>
            </a:r>
            <a:r>
              <a:rPr lang="en-US" sz="2400" b="1" dirty="0"/>
              <a:t>count in the </a:t>
            </a:r>
            <a:r>
              <a:rPr lang="en-US" sz="2400" b="1" dirty="0" smtClean="0"/>
              <a:t>Male/Yes </a:t>
            </a:r>
            <a:r>
              <a:rPr lang="en-US" sz="2400" b="1" dirty="0"/>
              <a:t>cell. Then provide </a:t>
            </a:r>
            <a:r>
              <a:rPr lang="en-US" sz="2400" b="1" dirty="0" smtClean="0"/>
              <a:t>a </a:t>
            </a:r>
            <a:r>
              <a:rPr lang="en-US" sz="2400" b="1" dirty="0"/>
              <a:t>complete table of expected </a:t>
            </a:r>
            <a:r>
              <a:rPr lang="en-US" sz="2400" b="1" dirty="0" smtClean="0"/>
              <a:t>counts.</a:t>
            </a:r>
          </a:p>
          <a:p>
            <a:pPr marL="514350" indent="-514350">
              <a:buFont typeface="+mj-lt"/>
              <a:buAutoNum type="alphaLcParenR"/>
              <a:tabLst>
                <a:tab pos="344488" algn="l"/>
              </a:tabLst>
            </a:pPr>
            <a:endParaRPr lang="en-US" sz="2400" b="1" dirty="0"/>
          </a:p>
          <a:p>
            <a:pPr marL="514350" indent="-514350">
              <a:buFont typeface="+mj-lt"/>
              <a:buAutoNum type="alphaLcParenR"/>
              <a:tabLst>
                <a:tab pos="344488" algn="l"/>
              </a:tabLst>
            </a:pPr>
            <a:r>
              <a:rPr lang="en-US" sz="2400" b="1" dirty="0" smtClean="0"/>
              <a:t>Calculate </a:t>
            </a:r>
            <a:r>
              <a:rPr lang="en-US" sz="2400" b="1" dirty="0"/>
              <a:t>the value of the chi-square test statistic</a:t>
            </a:r>
            <a:r>
              <a:rPr lang="en-US" sz="2400" b="1" dirty="0" smtClean="0"/>
              <a:t>.</a:t>
            </a:r>
          </a:p>
          <a:p>
            <a:pPr marL="514350" indent="-514350">
              <a:buFont typeface="+mj-lt"/>
              <a:buAutoNum type="alphaLcParenR"/>
              <a:tabLst>
                <a:tab pos="344488" algn="l"/>
              </a:tabLst>
            </a:pPr>
            <a:endParaRPr lang="en-US" sz="2400" b="1" dirty="0"/>
          </a:p>
          <a:p>
            <a:pPr marL="514350" indent="-514350">
              <a:buFont typeface="+mj-lt"/>
              <a:buAutoNum type="alphaLcParenR"/>
              <a:tabLst>
                <a:tab pos="344488" algn="l"/>
              </a:tabLst>
            </a:pPr>
            <a:r>
              <a:rPr lang="en-US" sz="2400" b="1" dirty="0" smtClean="0"/>
              <a:t>Calculate the p-value and give your interpretation</a:t>
            </a:r>
            <a:endParaRPr lang="en-US" sz="2400" b="1" dirty="0"/>
          </a:p>
          <a:p>
            <a:pPr marL="514350" indent="-514350">
              <a:buFont typeface="+mj-lt"/>
              <a:buAutoNum type="alphaLcParenR"/>
            </a:pPr>
            <a:endParaRPr lang="en-US" sz="2400" b="1" dirty="0"/>
          </a:p>
        </p:txBody>
      </p:sp>
    </p:spTree>
    <p:extLst>
      <p:ext uri="{BB962C8B-B14F-4D97-AF65-F5344CB8AC3E}">
        <p14:creationId xmlns:p14="http://schemas.microsoft.com/office/powerpoint/2010/main" val="3983340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3600" b="1" dirty="0" smtClean="0"/>
              <a:t>Example 2</a:t>
            </a:r>
            <a:endParaRPr lang="en-US" sz="3600" b="1" dirty="0"/>
          </a:p>
        </p:txBody>
      </p:sp>
      <p:sp>
        <p:nvSpPr>
          <p:cNvPr id="3" name="Content Placeholder 2"/>
          <p:cNvSpPr>
            <a:spLocks noGrp="1"/>
          </p:cNvSpPr>
          <p:nvPr>
            <p:ph idx="1"/>
          </p:nvPr>
        </p:nvSpPr>
        <p:spPr>
          <a:xfrm>
            <a:off x="381000" y="1295400"/>
            <a:ext cx="8229600" cy="1143000"/>
          </a:xfrm>
        </p:spPr>
        <p:txBody>
          <a:bodyPr/>
          <a:lstStyle/>
          <a:p>
            <a:pPr marL="514350" indent="-514350">
              <a:buFont typeface="+mj-lt"/>
              <a:buAutoNum type="alphaLcParenR"/>
              <a:tabLst>
                <a:tab pos="344488" algn="l"/>
              </a:tabLst>
            </a:pPr>
            <a:r>
              <a:rPr lang="en-US" sz="2400" b="1" dirty="0" smtClean="0"/>
              <a:t>State </a:t>
            </a:r>
            <a:r>
              <a:rPr lang="en-US" sz="2400" b="1" dirty="0"/>
              <a:t>the appropriate null </a:t>
            </a:r>
            <a:r>
              <a:rPr lang="en-US" sz="2400" b="1" dirty="0" smtClean="0"/>
              <a:t>and </a:t>
            </a:r>
            <a:r>
              <a:rPr lang="en-US" sz="2400" b="1" dirty="0"/>
              <a:t>alternative hypotheses</a:t>
            </a:r>
            <a:r>
              <a:rPr lang="en-US" sz="2400" b="1" dirty="0" smtClean="0"/>
              <a:t>.</a:t>
            </a:r>
            <a:endParaRPr lang="en-US" sz="2400" b="1" dirty="0"/>
          </a:p>
        </p:txBody>
      </p:sp>
      <p:sp>
        <p:nvSpPr>
          <p:cNvPr id="4" name="Rectangle: Rounded Corners 4">
            <a:extLst>
              <a:ext uri="{FF2B5EF4-FFF2-40B4-BE49-F238E27FC236}">
                <a16:creationId xmlns:a16="http://schemas.microsoft.com/office/drawing/2014/main" xmlns="" id="{C837AF4E-BDDE-4457-A31F-A24C4B7B9AB9}"/>
              </a:ext>
            </a:extLst>
          </p:cNvPr>
          <p:cNvSpPr/>
          <p:nvPr/>
        </p:nvSpPr>
        <p:spPr>
          <a:xfrm>
            <a:off x="628649" y="2667000"/>
            <a:ext cx="7886700" cy="3604404"/>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marL="344488" indent="-344488">
              <a:lnSpc>
                <a:spcPct val="114000"/>
              </a:lnSpc>
              <a:tabLst>
                <a:tab pos="344488" algn="l"/>
              </a:tabLst>
            </a:pPr>
            <a:r>
              <a:rPr lang="en-US" sz="2000" b="1" dirty="0" smtClean="0">
                <a:latin typeface="Segoe Print" panose="02000600000000000000" pitchFamily="2" charset="0"/>
                <a:ea typeface="Cambria Math" panose="02040503050406030204" pitchFamily="18" charset="0"/>
              </a:rPr>
              <a:t>H</a:t>
            </a:r>
            <a:r>
              <a:rPr lang="en-US" sz="2000" b="1" baseline="-25000" dirty="0" smtClean="0">
                <a:latin typeface="Segoe Print" panose="02000600000000000000" pitchFamily="2" charset="0"/>
                <a:ea typeface="Cambria Math" panose="02040503050406030204" pitchFamily="18" charset="0"/>
              </a:rPr>
              <a:t>0</a:t>
            </a:r>
            <a:r>
              <a:rPr lang="en-US" sz="2000" b="1" dirty="0">
                <a:latin typeface="Segoe Print" panose="02000600000000000000" pitchFamily="2" charset="0"/>
                <a:ea typeface="Cambria Math" panose="02040503050406030204" pitchFamily="18" charset="0"/>
              </a:rPr>
              <a:t>: There is </a:t>
            </a:r>
            <a:r>
              <a:rPr lang="en-US" sz="2000" b="1" dirty="0">
                <a:solidFill>
                  <a:srgbClr val="FF0000"/>
                </a:solidFill>
                <a:latin typeface="Segoe Print" panose="02000600000000000000" pitchFamily="2" charset="0"/>
                <a:ea typeface="Cambria Math" panose="02040503050406030204" pitchFamily="18" charset="0"/>
              </a:rPr>
              <a:t>no difference </a:t>
            </a:r>
            <a:r>
              <a:rPr lang="en-US" sz="2000" b="1" dirty="0">
                <a:latin typeface="Segoe Print" panose="02000600000000000000" pitchFamily="2" charset="0"/>
                <a:ea typeface="Cambria Math" panose="02040503050406030204" pitchFamily="18" charset="0"/>
              </a:rPr>
              <a:t>in the true distributions of response to this question when asked by a male interviewer and when asked by a female interviewer for subjects like these</a:t>
            </a:r>
            <a:r>
              <a:rPr lang="en-US" sz="2000" b="1" dirty="0" smtClean="0">
                <a:latin typeface="Segoe Print" panose="02000600000000000000" pitchFamily="2" charset="0"/>
                <a:ea typeface="Cambria Math" panose="02040503050406030204" pitchFamily="18" charset="0"/>
              </a:rPr>
              <a:t>.</a:t>
            </a:r>
          </a:p>
          <a:p>
            <a:pPr marL="344488" indent="-344488">
              <a:lnSpc>
                <a:spcPct val="114000"/>
              </a:lnSpc>
              <a:tabLst>
                <a:tab pos="344488" algn="l"/>
              </a:tabLst>
            </a:pPr>
            <a:endParaRPr lang="en-US" sz="2000" b="1" dirty="0">
              <a:latin typeface="Segoe Print" panose="02000600000000000000" pitchFamily="2" charset="0"/>
              <a:ea typeface="Cambria Math" panose="02040503050406030204" pitchFamily="18" charset="0"/>
            </a:endParaRPr>
          </a:p>
          <a:p>
            <a:pPr marL="344488" indent="-344488">
              <a:lnSpc>
                <a:spcPct val="114000"/>
              </a:lnSpc>
              <a:tabLst>
                <a:tab pos="344488" algn="l"/>
              </a:tabLst>
            </a:pPr>
            <a:r>
              <a:rPr lang="en-US" sz="2000" b="1" dirty="0">
                <a:latin typeface="Segoe Print" panose="02000600000000000000" pitchFamily="2" charset="0"/>
                <a:ea typeface="Cambria Math" panose="02040503050406030204" pitchFamily="18" charset="0"/>
              </a:rPr>
              <a:t>H</a:t>
            </a:r>
            <a:r>
              <a:rPr lang="en-US" sz="2000" b="1" baseline="-25000" dirty="0">
                <a:latin typeface="Segoe Print" panose="02000600000000000000" pitchFamily="2" charset="0"/>
                <a:ea typeface="Cambria Math" panose="02040503050406030204" pitchFamily="18" charset="0"/>
              </a:rPr>
              <a:t>a</a:t>
            </a:r>
            <a:r>
              <a:rPr lang="en-US" sz="2000" b="1" dirty="0">
                <a:latin typeface="Segoe Print" panose="02000600000000000000" pitchFamily="2" charset="0"/>
                <a:ea typeface="Cambria Math" panose="02040503050406030204" pitchFamily="18" charset="0"/>
              </a:rPr>
              <a:t>: There is </a:t>
            </a:r>
            <a:r>
              <a:rPr lang="en-US" sz="2000" b="1" dirty="0">
                <a:solidFill>
                  <a:srgbClr val="FF0000"/>
                </a:solidFill>
                <a:latin typeface="Segoe Print" panose="02000600000000000000" pitchFamily="2" charset="0"/>
                <a:ea typeface="Cambria Math" panose="02040503050406030204" pitchFamily="18" charset="0"/>
              </a:rPr>
              <a:t>a difference </a:t>
            </a:r>
            <a:r>
              <a:rPr lang="en-US" sz="2000" b="1" dirty="0">
                <a:latin typeface="Segoe Print" panose="02000600000000000000" pitchFamily="2" charset="0"/>
                <a:ea typeface="Cambria Math" panose="02040503050406030204" pitchFamily="18" charset="0"/>
              </a:rPr>
              <a:t>in the true distributions of response to this question when asked by a male interviewer and when asked by a female interviewer for subjects like these.</a:t>
            </a:r>
          </a:p>
        </p:txBody>
      </p:sp>
    </p:spTree>
    <p:extLst>
      <p:ext uri="{BB962C8B-B14F-4D97-AF65-F5344CB8AC3E}">
        <p14:creationId xmlns:p14="http://schemas.microsoft.com/office/powerpoint/2010/main" val="1973633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3600" b="1" dirty="0" smtClean="0"/>
              <a:t>Example 2</a:t>
            </a:r>
            <a:endParaRPr lang="en-US" sz="3600" b="1" dirty="0"/>
          </a:p>
        </p:txBody>
      </p:sp>
      <p:sp>
        <p:nvSpPr>
          <p:cNvPr id="3" name="Content Placeholder 2"/>
          <p:cNvSpPr>
            <a:spLocks noGrp="1"/>
          </p:cNvSpPr>
          <p:nvPr>
            <p:ph idx="1"/>
          </p:nvPr>
        </p:nvSpPr>
        <p:spPr>
          <a:xfrm>
            <a:off x="457200" y="1371600"/>
            <a:ext cx="8229600" cy="4525963"/>
          </a:xfrm>
        </p:spPr>
        <p:txBody>
          <a:bodyPr/>
          <a:lstStyle/>
          <a:p>
            <a:pPr marL="514350" indent="-514350">
              <a:buFont typeface="+mj-lt"/>
              <a:buAutoNum type="alphaLcParenR" startAt="2"/>
              <a:tabLst>
                <a:tab pos="344488" algn="l"/>
              </a:tabLst>
            </a:pPr>
            <a:r>
              <a:rPr lang="en-US" sz="2400" b="1" dirty="0" smtClean="0"/>
              <a:t>Show </a:t>
            </a:r>
            <a:r>
              <a:rPr lang="en-US" sz="2400" b="1" dirty="0"/>
              <a:t>the calculation for </a:t>
            </a:r>
            <a:r>
              <a:rPr lang="en-US" sz="2400" b="1" dirty="0" smtClean="0"/>
              <a:t>the expected </a:t>
            </a:r>
            <a:r>
              <a:rPr lang="en-US" sz="2400" b="1" dirty="0"/>
              <a:t>count in the </a:t>
            </a:r>
            <a:r>
              <a:rPr lang="en-US" sz="2400" b="1" dirty="0" smtClean="0"/>
              <a:t>Male/Yes </a:t>
            </a:r>
            <a:r>
              <a:rPr lang="en-US" sz="2400" b="1" dirty="0"/>
              <a:t>cell. Then provide </a:t>
            </a:r>
            <a:r>
              <a:rPr lang="en-US" sz="2400" b="1" dirty="0" smtClean="0"/>
              <a:t>a </a:t>
            </a:r>
            <a:r>
              <a:rPr lang="en-US" sz="2400" b="1" dirty="0"/>
              <a:t>complete table of expected </a:t>
            </a:r>
            <a:r>
              <a:rPr lang="en-US" sz="2400" b="1" dirty="0" smtClean="0"/>
              <a:t>counts</a:t>
            </a:r>
            <a:r>
              <a:rPr lang="en-US" sz="2400" b="1" dirty="0"/>
              <a:t>.</a:t>
            </a:r>
          </a:p>
          <a:p>
            <a:pPr marL="514350" indent="-514350">
              <a:buFont typeface="+mj-lt"/>
              <a:buAutoNum type="alphaLcParenR" startAt="2"/>
            </a:pPr>
            <a:endParaRPr lang="en-US" sz="2400" b="1" dirty="0"/>
          </a:p>
        </p:txBody>
      </p:sp>
      <p:sp>
        <p:nvSpPr>
          <p:cNvPr id="4" name="Rectangle: Rounded Corners 4">
            <a:extLst>
              <a:ext uri="{FF2B5EF4-FFF2-40B4-BE49-F238E27FC236}">
                <a16:creationId xmlns:a16="http://schemas.microsoft.com/office/drawing/2014/main" xmlns="" id="{C837AF4E-BDDE-4457-A31F-A24C4B7B9AB9}"/>
              </a:ext>
            </a:extLst>
          </p:cNvPr>
          <p:cNvSpPr/>
          <p:nvPr/>
        </p:nvSpPr>
        <p:spPr>
          <a:xfrm>
            <a:off x="381000" y="3563568"/>
            <a:ext cx="8610600" cy="2227632"/>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marL="344488" indent="-344488">
              <a:lnSpc>
                <a:spcPct val="114000"/>
              </a:lnSpc>
              <a:tabLst>
                <a:tab pos="344488" algn="l"/>
              </a:tabLst>
            </a:pPr>
            <a:r>
              <a:rPr lang="en-US" sz="1600" dirty="0" smtClean="0">
                <a:latin typeface="Segoe Print" panose="02000600000000000000" pitchFamily="2" charset="0"/>
                <a:ea typeface="Cambria Math" panose="02040503050406030204" pitchFamily="18" charset="0"/>
              </a:rPr>
              <a:t> </a:t>
            </a:r>
            <a:r>
              <a:rPr lang="en-US" sz="2000" b="1" dirty="0" smtClean="0">
                <a:latin typeface="Segoe Print" panose="02000600000000000000" pitchFamily="2" charset="0"/>
                <a:ea typeface="Cambria Math" panose="02040503050406030204" pitchFamily="18" charset="0"/>
              </a:rPr>
              <a:t>The </a:t>
            </a:r>
            <a:r>
              <a:rPr lang="en-US" sz="2000" b="1" dirty="0">
                <a:latin typeface="Segoe Print" panose="02000600000000000000" pitchFamily="2" charset="0"/>
                <a:ea typeface="Cambria Math" panose="02040503050406030204" pitchFamily="18" charset="0"/>
              </a:rPr>
              <a:t>expected count </a:t>
            </a:r>
            <a:br>
              <a:rPr lang="en-US" sz="2000" b="1" dirty="0">
                <a:latin typeface="Segoe Print" panose="02000600000000000000" pitchFamily="2" charset="0"/>
                <a:ea typeface="Cambria Math" panose="02040503050406030204" pitchFamily="18" charset="0"/>
              </a:rPr>
            </a:br>
            <a:r>
              <a:rPr lang="en-US" sz="2000" b="1" dirty="0">
                <a:latin typeface="Segoe Print" panose="02000600000000000000" pitchFamily="2" charset="0"/>
                <a:ea typeface="Cambria Math" panose="02040503050406030204" pitchFamily="18" charset="0"/>
              </a:rPr>
              <a:t>for the Male/Yes cell </a:t>
            </a:r>
            <a:br>
              <a:rPr lang="en-US" sz="2000" b="1" dirty="0">
                <a:latin typeface="Segoe Print" panose="02000600000000000000" pitchFamily="2" charset="0"/>
                <a:ea typeface="Cambria Math" panose="02040503050406030204" pitchFamily="18" charset="0"/>
              </a:rPr>
            </a:br>
            <a:r>
              <a:rPr lang="en-US" sz="2000" b="1" dirty="0">
                <a:latin typeface="Segoe Print" panose="02000600000000000000" pitchFamily="2" charset="0"/>
                <a:ea typeface="Cambria Math" panose="02040503050406030204" pitchFamily="18" charset="0"/>
              </a:rPr>
              <a:t>is (69 · 50)/100 = 34.5.</a:t>
            </a:r>
            <a:br>
              <a:rPr lang="en-US" sz="2000" b="1" dirty="0">
                <a:latin typeface="Segoe Print" panose="02000600000000000000" pitchFamily="2" charset="0"/>
                <a:ea typeface="Cambria Math" panose="02040503050406030204" pitchFamily="18" charset="0"/>
              </a:rPr>
            </a:br>
            <a:r>
              <a:rPr lang="en-US" sz="2000" b="1" dirty="0">
                <a:latin typeface="Segoe Print" panose="02000600000000000000" pitchFamily="2" charset="0"/>
                <a:ea typeface="Cambria Math" panose="02040503050406030204" pitchFamily="18" charset="0"/>
              </a:rPr>
              <a:t/>
            </a:r>
            <a:br>
              <a:rPr lang="en-US" sz="2000" b="1" dirty="0">
                <a:latin typeface="Segoe Print" panose="02000600000000000000" pitchFamily="2" charset="0"/>
                <a:ea typeface="Cambria Math" panose="02040503050406030204" pitchFamily="18" charset="0"/>
              </a:rPr>
            </a:br>
            <a:r>
              <a:rPr lang="en-US" sz="2000" b="1" dirty="0">
                <a:latin typeface="Segoe Print" panose="02000600000000000000" pitchFamily="2" charset="0"/>
                <a:ea typeface="Cambria Math" panose="02040503050406030204" pitchFamily="18" charset="0"/>
              </a:rPr>
              <a:t>The rest of the expected</a:t>
            </a:r>
            <a:br>
              <a:rPr lang="en-US" sz="2000" b="1" dirty="0">
                <a:latin typeface="Segoe Print" panose="02000600000000000000" pitchFamily="2" charset="0"/>
                <a:ea typeface="Cambria Math" panose="02040503050406030204" pitchFamily="18" charset="0"/>
              </a:rPr>
            </a:br>
            <a:r>
              <a:rPr lang="en-US" sz="2000" b="1" dirty="0">
                <a:latin typeface="Segoe Print" panose="02000600000000000000" pitchFamily="2" charset="0"/>
                <a:ea typeface="Cambria Math" panose="02040503050406030204" pitchFamily="18" charset="0"/>
              </a:rPr>
              <a:t>counts are shown in the table.</a:t>
            </a:r>
          </a:p>
        </p:txBody>
      </p:sp>
      <p:pic>
        <p:nvPicPr>
          <p:cNvPr id="5" name="Picture 4">
            <a:extLst>
              <a:ext uri="{FF2B5EF4-FFF2-40B4-BE49-F238E27FC236}">
                <a16:creationId xmlns:a16="http://schemas.microsoft.com/office/drawing/2014/main" xmlns="" id="{3022A0EA-16CC-483B-A200-B5FFCB81E0B7}"/>
              </a:ext>
            </a:extLst>
          </p:cNvPr>
          <p:cNvPicPr>
            <a:picLocks noChangeAspect="1"/>
          </p:cNvPicPr>
          <p:nvPr/>
        </p:nvPicPr>
        <p:blipFill>
          <a:blip r:embed="rId2"/>
          <a:stretch>
            <a:fillRect/>
          </a:stretch>
        </p:blipFill>
        <p:spPr>
          <a:xfrm>
            <a:off x="4800600" y="3646186"/>
            <a:ext cx="4007313" cy="2062395"/>
          </a:xfrm>
          <a:prstGeom prst="rect">
            <a:avLst/>
          </a:prstGeom>
        </p:spPr>
      </p:pic>
      <mc:AlternateContent xmlns:mc="http://schemas.openxmlformats.org/markup-compatibility/2006" xmlns:a14="http://schemas.microsoft.com/office/drawing/2010/main">
        <mc:Choice Requires="a14">
          <p:sp>
            <p:nvSpPr>
              <p:cNvPr id="6" name="TextBox 5"/>
              <p:cNvSpPr txBox="1"/>
              <p:nvPr/>
            </p:nvSpPr>
            <p:spPr>
              <a:xfrm>
                <a:off x="1981200" y="2667000"/>
                <a:ext cx="4791696" cy="61664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1" i="1" dirty="0" smtClean="0">
                          <a:solidFill>
                            <a:srgbClr val="FF5050"/>
                          </a:solidFill>
                          <a:latin typeface="Cambria Math"/>
                        </a:rPr>
                        <m:t>𝑬𝒙𝒑</m:t>
                      </m:r>
                      <m:r>
                        <a:rPr lang="en-US" b="1" i="1" dirty="0" smtClean="0">
                          <a:solidFill>
                            <a:srgbClr val="FF5050"/>
                          </a:solidFill>
                          <a:latin typeface="Cambria Math"/>
                        </a:rPr>
                        <m:t> </m:t>
                      </m:r>
                      <m:r>
                        <a:rPr lang="en-US" b="1" i="1" dirty="0" smtClean="0">
                          <a:solidFill>
                            <a:srgbClr val="FF5050"/>
                          </a:solidFill>
                          <a:latin typeface="Cambria Math"/>
                        </a:rPr>
                        <m:t>𝒄𝒐𝒖𝒏𝒕</m:t>
                      </m:r>
                      <m:r>
                        <a:rPr lang="en-US" b="1" i="1" dirty="0" smtClean="0">
                          <a:solidFill>
                            <a:srgbClr val="FF5050"/>
                          </a:solidFill>
                          <a:latin typeface="Cambria Math"/>
                        </a:rPr>
                        <m:t> = </m:t>
                      </m:r>
                      <m:f>
                        <m:fPr>
                          <m:ctrlPr>
                            <a:rPr lang="en-US" b="1" i="1" dirty="0" smtClean="0">
                              <a:solidFill>
                                <a:srgbClr val="FF5050"/>
                              </a:solidFill>
                              <a:latin typeface="Cambria Math"/>
                            </a:rPr>
                          </m:ctrlPr>
                        </m:fPr>
                        <m:num>
                          <m:r>
                            <a:rPr lang="en-US" b="1" i="1" dirty="0">
                              <a:solidFill>
                                <a:srgbClr val="FF5050"/>
                              </a:solidFill>
                              <a:latin typeface="Cambria Math"/>
                            </a:rPr>
                            <m:t>𝒓𝒐𝒘</m:t>
                          </m:r>
                          <m:r>
                            <a:rPr lang="en-US" b="1" i="1" dirty="0">
                              <a:solidFill>
                                <a:srgbClr val="FF5050"/>
                              </a:solidFill>
                              <a:latin typeface="Cambria Math"/>
                            </a:rPr>
                            <m:t> </m:t>
                          </m:r>
                          <m:r>
                            <a:rPr lang="en-US" b="1" i="1" dirty="0">
                              <a:solidFill>
                                <a:srgbClr val="FF5050"/>
                              </a:solidFill>
                              <a:latin typeface="Cambria Math"/>
                            </a:rPr>
                            <m:t>𝒕𝒐𝒕𝒂𝒍</m:t>
                          </m:r>
                          <m:r>
                            <a:rPr lang="en-US" b="1" i="1" dirty="0">
                              <a:solidFill>
                                <a:srgbClr val="FF5050"/>
                              </a:solidFill>
                              <a:latin typeface="Cambria Math"/>
                            </a:rPr>
                            <m:t> × </m:t>
                          </m:r>
                          <m:r>
                            <a:rPr lang="en-US" b="1" i="1" dirty="0">
                              <a:solidFill>
                                <a:srgbClr val="FF5050"/>
                              </a:solidFill>
                              <a:latin typeface="Cambria Math"/>
                            </a:rPr>
                            <m:t>𝒄𝒐𝒍𝒖𝒎𝒏</m:t>
                          </m:r>
                          <m:r>
                            <a:rPr lang="en-US" b="1" i="1" dirty="0">
                              <a:solidFill>
                                <a:srgbClr val="FF5050"/>
                              </a:solidFill>
                              <a:latin typeface="Cambria Math"/>
                            </a:rPr>
                            <m:t> </m:t>
                          </m:r>
                          <m:r>
                            <a:rPr lang="en-US" b="1" i="1" dirty="0">
                              <a:solidFill>
                                <a:srgbClr val="FF5050"/>
                              </a:solidFill>
                              <a:latin typeface="Cambria Math"/>
                            </a:rPr>
                            <m:t>𝒕𝒐𝒕𝒂𝒍</m:t>
                          </m:r>
                        </m:num>
                        <m:den>
                          <m:r>
                            <a:rPr lang="en-US" b="1" i="1" dirty="0">
                              <a:solidFill>
                                <a:srgbClr val="FF5050"/>
                              </a:solidFill>
                              <a:latin typeface="Cambria Math"/>
                            </a:rPr>
                            <m:t>𝒕𝒐𝒕𝒂𝒍</m:t>
                          </m:r>
                          <m:r>
                            <a:rPr lang="en-US" b="1" i="1" dirty="0">
                              <a:solidFill>
                                <a:srgbClr val="FF5050"/>
                              </a:solidFill>
                              <a:latin typeface="Cambria Math"/>
                            </a:rPr>
                            <m:t> </m:t>
                          </m:r>
                          <m:r>
                            <a:rPr lang="en-US" b="1" i="1" dirty="0" err="1">
                              <a:solidFill>
                                <a:srgbClr val="FF5050"/>
                              </a:solidFill>
                              <a:latin typeface="Cambria Math"/>
                            </a:rPr>
                            <m:t>𝒕𝒐𝒕𝒂𝒍</m:t>
                          </m:r>
                        </m:den>
                      </m:f>
                    </m:oMath>
                  </m:oMathPara>
                </a14:m>
                <a:endParaRPr lang="en-US" b="1" dirty="0">
                  <a:solidFill>
                    <a:srgbClr val="FF5050"/>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1981200" y="2667000"/>
                <a:ext cx="4791696" cy="616644"/>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64830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3600" b="1" dirty="0" smtClean="0"/>
              <a:t>Example 2</a:t>
            </a:r>
            <a:endParaRPr lang="en-US" sz="3600" b="1" dirty="0"/>
          </a:p>
        </p:txBody>
      </p:sp>
      <p:sp>
        <p:nvSpPr>
          <p:cNvPr id="3" name="Content Placeholder 2"/>
          <p:cNvSpPr>
            <a:spLocks noGrp="1"/>
          </p:cNvSpPr>
          <p:nvPr>
            <p:ph idx="1"/>
          </p:nvPr>
        </p:nvSpPr>
        <p:spPr>
          <a:xfrm>
            <a:off x="457200" y="1371600"/>
            <a:ext cx="8229600" cy="4525963"/>
          </a:xfrm>
        </p:spPr>
        <p:txBody>
          <a:bodyPr/>
          <a:lstStyle/>
          <a:p>
            <a:pPr marL="514350" indent="-514350">
              <a:buFont typeface="+mj-lt"/>
              <a:buAutoNum type="alphaLcParenR" startAt="3"/>
              <a:tabLst>
                <a:tab pos="344488" algn="l"/>
              </a:tabLst>
            </a:pPr>
            <a:r>
              <a:rPr lang="en-US" sz="2400" b="1" dirty="0" smtClean="0"/>
              <a:t>Calculate </a:t>
            </a:r>
            <a:r>
              <a:rPr lang="en-US" sz="2400" b="1" dirty="0"/>
              <a:t>the value of the chi-square test statistic.</a:t>
            </a:r>
          </a:p>
          <a:p>
            <a:pPr marL="514350" indent="-514350">
              <a:buFont typeface="+mj-lt"/>
              <a:buAutoNum type="alphaLcParenR" startAt="3"/>
            </a:pPr>
            <a:endParaRPr lang="en-US" sz="2400" b="1" dirty="0"/>
          </a:p>
        </p:txBody>
      </p:sp>
      <mc:AlternateContent xmlns:mc="http://schemas.openxmlformats.org/markup-compatibility/2006" xmlns:a14="http://schemas.microsoft.com/office/drawing/2010/main">
        <mc:Choice Requires="a14">
          <p:sp>
            <p:nvSpPr>
              <p:cNvPr id="4" name="Rectangle: Rounded Corners 4">
                <a:extLst>
                  <a:ext uri="{FF2B5EF4-FFF2-40B4-BE49-F238E27FC236}">
                    <a16:creationId xmlns:a16="http://schemas.microsoft.com/office/drawing/2014/main" xmlns="" id="{C837AF4E-BDDE-4457-A31F-A24C4B7B9AB9}"/>
                  </a:ext>
                </a:extLst>
              </p:cNvPr>
              <p:cNvSpPr/>
              <p:nvPr/>
            </p:nvSpPr>
            <p:spPr>
              <a:xfrm>
                <a:off x="685800" y="2438400"/>
                <a:ext cx="7886700" cy="2227632"/>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spcAft>
                    <a:spcPts val="600"/>
                  </a:spcAft>
                </a:pPr>
                <a14:m>
                  <m:oMathPara xmlns:m="http://schemas.openxmlformats.org/officeDocument/2006/math">
                    <m:oMathParaPr>
                      <m:jc m:val="left"/>
                    </m:oMathParaPr>
                    <m:oMath xmlns:m="http://schemas.openxmlformats.org/officeDocument/2006/math">
                      <m:sSup>
                        <m:sSupPr>
                          <m:ctrlPr>
                            <a:rPr lang="en-US" sz="2400" i="1">
                              <a:latin typeface="Cambria Math"/>
                              <a:ea typeface="Cambria Math" panose="02040503050406030204" pitchFamily="18" charset="0"/>
                            </a:rPr>
                          </m:ctrlPr>
                        </m:sSupPr>
                        <m:e>
                          <m:r>
                            <a:rPr lang="en-US" sz="2400" i="1">
                              <a:latin typeface="Cambria Math" panose="02040503050406030204" pitchFamily="18" charset="0"/>
                              <a:ea typeface="Cambria Math" panose="02040503050406030204" pitchFamily="18" charset="0"/>
                            </a:rPr>
                            <m:t>𝜒</m:t>
                          </m:r>
                        </m:e>
                        <m:sup>
                          <m:r>
                            <a:rPr lang="en-US" sz="2400" i="1">
                              <a:latin typeface="Cambria Math" panose="02040503050406030204" pitchFamily="18" charset="0"/>
                              <a:ea typeface="Cambria Math" panose="02040503050406030204" pitchFamily="18" charset="0"/>
                            </a:rPr>
                            <m:t>2</m:t>
                          </m:r>
                        </m:sup>
                      </m:sSup>
                      <m:r>
                        <a:rPr lang="en-US" sz="2400" i="1">
                          <a:latin typeface="Cambria Math" panose="02040503050406030204" pitchFamily="18" charset="0"/>
                          <a:ea typeface="Cambria Math" panose="02040503050406030204" pitchFamily="18" charset="0"/>
                        </a:rPr>
                        <m:t>=</m:t>
                      </m:r>
                      <m:f>
                        <m:fPr>
                          <m:ctrlPr>
                            <a:rPr lang="en-US" sz="2400" i="1">
                              <a:latin typeface="Cambria Math"/>
                              <a:ea typeface="Cambria Math" panose="02040503050406030204" pitchFamily="18" charset="0"/>
                            </a:rPr>
                          </m:ctrlPr>
                        </m:fPr>
                        <m:num>
                          <m:sSup>
                            <m:sSupPr>
                              <m:ctrlPr>
                                <a:rPr lang="en-US" sz="2400" i="1">
                                  <a:latin typeface="Cambria Math"/>
                                  <a:ea typeface="Cambria Math" panose="02040503050406030204" pitchFamily="18" charset="0"/>
                                </a:rPr>
                              </m:ctrlPr>
                            </m:sSupPr>
                            <m:e>
                              <m:r>
                                <a:rPr lang="en-US" sz="2400" i="1">
                                  <a:latin typeface="Cambria Math" panose="02040503050406030204" pitchFamily="18" charset="0"/>
                                  <a:ea typeface="Cambria Math" panose="02040503050406030204" pitchFamily="18" charset="0"/>
                                </a:rPr>
                                <m:t>(30−34.</m:t>
                              </m:r>
                              <m:r>
                                <a:rPr lang="en-US" sz="2400" b="0" i="1" smtClean="0">
                                  <a:latin typeface="Cambria Math" panose="02040503050406030204" pitchFamily="18" charset="0"/>
                                  <a:ea typeface="Cambria Math" panose="02040503050406030204" pitchFamily="18" charset="0"/>
                                </a:rPr>
                                <m:t>5</m:t>
                              </m:r>
                              <m:r>
                                <a:rPr lang="en-US" sz="2400" i="1">
                                  <a:latin typeface="Cambria Math" panose="02040503050406030204" pitchFamily="18" charset="0"/>
                                  <a:ea typeface="Cambria Math" panose="02040503050406030204" pitchFamily="18" charset="0"/>
                                </a:rPr>
                                <m:t>)</m:t>
                              </m:r>
                            </m:e>
                            <m:sup>
                              <m:r>
                                <a:rPr lang="en-US" sz="2400" i="1">
                                  <a:latin typeface="Cambria Math" panose="02040503050406030204" pitchFamily="18" charset="0"/>
                                  <a:ea typeface="Cambria Math" panose="02040503050406030204" pitchFamily="18" charset="0"/>
                                </a:rPr>
                                <m:t>2</m:t>
                              </m:r>
                            </m:sup>
                          </m:sSup>
                        </m:num>
                        <m:den>
                          <m:r>
                            <a:rPr lang="en-US" sz="2400" i="1">
                              <a:latin typeface="Cambria Math" panose="02040503050406030204" pitchFamily="18" charset="0"/>
                              <a:ea typeface="Cambria Math" panose="02040503050406030204" pitchFamily="18" charset="0"/>
                            </a:rPr>
                            <m:t>34.</m:t>
                          </m:r>
                          <m:r>
                            <a:rPr lang="en-US" sz="2400" b="0" i="1" smtClean="0">
                              <a:latin typeface="Cambria Math" panose="02040503050406030204" pitchFamily="18" charset="0"/>
                              <a:ea typeface="Cambria Math" panose="02040503050406030204" pitchFamily="18" charset="0"/>
                            </a:rPr>
                            <m:t>5</m:t>
                          </m:r>
                        </m:den>
                      </m:f>
                      <m:r>
                        <a:rPr lang="en-US" sz="2400" i="1">
                          <a:latin typeface="Cambria Math" panose="02040503050406030204" pitchFamily="18" charset="0"/>
                          <a:ea typeface="Cambria Math" panose="02040503050406030204" pitchFamily="18" charset="0"/>
                        </a:rPr>
                        <m:t>+</m:t>
                      </m:r>
                      <m:f>
                        <m:fPr>
                          <m:ctrlPr>
                            <a:rPr lang="en-US" sz="2400" i="1">
                              <a:latin typeface="Cambria Math"/>
                              <a:ea typeface="Cambria Math" panose="02040503050406030204" pitchFamily="18" charset="0"/>
                            </a:rPr>
                          </m:ctrlPr>
                        </m:fPr>
                        <m:num>
                          <m:sSup>
                            <m:sSupPr>
                              <m:ctrlPr>
                                <a:rPr lang="en-US" sz="2400" i="1">
                                  <a:latin typeface="Cambria Math"/>
                                  <a:ea typeface="Cambria Math" panose="02040503050406030204" pitchFamily="18" charset="0"/>
                                </a:rPr>
                              </m:ctrlPr>
                            </m:sSupPr>
                            <m:e>
                              <m:r>
                                <a:rPr lang="en-US" sz="2400" i="1">
                                  <a:latin typeface="Cambria Math" panose="02040503050406030204" pitchFamily="18" charset="0"/>
                                  <a:ea typeface="Cambria Math" panose="02040503050406030204" pitchFamily="18" charset="0"/>
                                </a:rPr>
                                <m:t>(39−3</m:t>
                              </m:r>
                              <m:r>
                                <a:rPr lang="en-US" sz="2400" b="0" i="1" smtClean="0">
                                  <a:latin typeface="Cambria Math" panose="02040503050406030204" pitchFamily="18" charset="0"/>
                                  <a:ea typeface="Cambria Math" panose="02040503050406030204" pitchFamily="18" charset="0"/>
                                </a:rPr>
                                <m:t>4.5</m:t>
                              </m:r>
                              <m:r>
                                <a:rPr lang="en-US" sz="2400" i="1">
                                  <a:latin typeface="Cambria Math" panose="02040503050406030204" pitchFamily="18" charset="0"/>
                                  <a:ea typeface="Cambria Math" panose="02040503050406030204" pitchFamily="18" charset="0"/>
                                </a:rPr>
                                <m:t>)</m:t>
                              </m:r>
                            </m:e>
                            <m:sup>
                              <m:r>
                                <a:rPr lang="en-US" sz="2400" i="1">
                                  <a:latin typeface="Cambria Math" panose="02040503050406030204" pitchFamily="18" charset="0"/>
                                  <a:ea typeface="Cambria Math" panose="02040503050406030204" pitchFamily="18" charset="0"/>
                                </a:rPr>
                                <m:t>2</m:t>
                              </m:r>
                            </m:sup>
                          </m:sSup>
                        </m:num>
                        <m:den>
                          <m:r>
                            <a:rPr lang="en-US" sz="2400" i="1">
                              <a:latin typeface="Cambria Math" panose="02040503050406030204" pitchFamily="18" charset="0"/>
                              <a:ea typeface="Cambria Math" panose="02040503050406030204" pitchFamily="18" charset="0"/>
                            </a:rPr>
                            <m:t>3</m:t>
                          </m:r>
                          <m:r>
                            <a:rPr lang="en-US" sz="2400" b="0" i="1" smtClean="0">
                              <a:latin typeface="Cambria Math" panose="02040503050406030204" pitchFamily="18" charset="0"/>
                              <a:ea typeface="Cambria Math" panose="02040503050406030204" pitchFamily="18" charset="0"/>
                            </a:rPr>
                            <m:t>4.5</m:t>
                          </m:r>
                        </m:den>
                      </m:f>
                      <m:r>
                        <a:rPr lang="en-US" sz="2400" i="1">
                          <a:latin typeface="Cambria Math" panose="02040503050406030204" pitchFamily="18" charset="0"/>
                          <a:ea typeface="Cambria Math" panose="02040503050406030204" pitchFamily="18" charset="0"/>
                        </a:rPr>
                        <m:t>+⋯+</m:t>
                      </m:r>
                      <m:f>
                        <m:fPr>
                          <m:ctrlPr>
                            <a:rPr lang="en-US" sz="2400" i="1">
                              <a:latin typeface="Cambria Math"/>
                              <a:ea typeface="Cambria Math" panose="02040503050406030204" pitchFamily="18" charset="0"/>
                            </a:rPr>
                          </m:ctrlPr>
                        </m:fPr>
                        <m:num>
                          <m:sSup>
                            <m:sSupPr>
                              <m:ctrlPr>
                                <a:rPr lang="en-US" sz="2400" i="1">
                                  <a:latin typeface="Cambria Math"/>
                                  <a:ea typeface="Cambria Math" panose="02040503050406030204" pitchFamily="18" charset="0"/>
                                </a:rPr>
                              </m:ctrlPr>
                            </m:sSupPr>
                            <m:e>
                              <m:r>
                                <a:rPr lang="en-US" sz="2400" i="1">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8</m:t>
                              </m:r>
                              <m:r>
                                <a:rPr lang="en-US" sz="2400" i="1">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10</m:t>
                              </m:r>
                              <m:r>
                                <a:rPr lang="en-US" sz="2400" i="1">
                                  <a:latin typeface="Cambria Math" panose="02040503050406030204" pitchFamily="18" charset="0"/>
                                  <a:ea typeface="Cambria Math" panose="02040503050406030204" pitchFamily="18" charset="0"/>
                                </a:rPr>
                                <m:t>)</m:t>
                              </m:r>
                            </m:e>
                            <m:sup>
                              <m:r>
                                <a:rPr lang="en-US" sz="2400" i="1">
                                  <a:latin typeface="Cambria Math" panose="02040503050406030204" pitchFamily="18" charset="0"/>
                                  <a:ea typeface="Cambria Math" panose="02040503050406030204" pitchFamily="18" charset="0"/>
                                </a:rPr>
                                <m:t>2</m:t>
                              </m:r>
                            </m:sup>
                          </m:sSup>
                        </m:num>
                        <m:den>
                          <m:r>
                            <a:rPr lang="en-US" sz="2400" b="0" i="1" smtClean="0">
                              <a:latin typeface="Cambria Math" panose="02040503050406030204" pitchFamily="18" charset="0"/>
                              <a:ea typeface="Cambria Math" panose="02040503050406030204" pitchFamily="18" charset="0"/>
                            </a:rPr>
                            <m:t>10</m:t>
                          </m:r>
                        </m:den>
                      </m:f>
                    </m:oMath>
                  </m:oMathPara>
                </a14:m>
                <a:endParaRPr lang="en-US" sz="2400" dirty="0"/>
              </a:p>
              <a:p>
                <a:r>
                  <a:rPr lang="en-US" sz="2400" dirty="0"/>
                  <a:t>      </a:t>
                </a:r>
                <a:endParaRPr lang="en-US" sz="2400" dirty="0">
                  <a:ea typeface="Cambria Math" panose="02040503050406030204" pitchFamily="18" charset="0"/>
                </a:endParaRPr>
              </a:p>
              <a:p>
                <a:r>
                  <a:rPr lang="en-US" sz="2400" dirty="0"/>
                  <a:t>      </a:t>
                </a:r>
                <a14:m>
                  <m:oMath xmlns:m="http://schemas.openxmlformats.org/officeDocument/2006/math">
                    <m:r>
                      <a:rPr lang="en-US" sz="2400" i="1">
                        <a:latin typeface="Cambria Math" panose="02040503050406030204" pitchFamily="18" charset="0"/>
                      </a:rPr>
                      <m:t>=</m:t>
                    </m:r>
                    <m:r>
                      <a:rPr lang="en-US" sz="2400" b="0" i="1" smtClean="0">
                        <a:latin typeface="Cambria Math" panose="02040503050406030204" pitchFamily="18" charset="0"/>
                      </a:rPr>
                      <m:t>4.25</m:t>
                    </m:r>
                  </m:oMath>
                </a14:m>
                <a:endParaRPr lang="en-US" sz="2400" dirty="0"/>
              </a:p>
              <a:p>
                <a:pPr marL="344488" indent="-344488">
                  <a:lnSpc>
                    <a:spcPct val="114000"/>
                  </a:lnSpc>
                  <a:tabLst>
                    <a:tab pos="344488" algn="l"/>
                  </a:tabLst>
                </a:pPr>
                <a:endParaRPr lang="en-US" sz="1600" dirty="0">
                  <a:latin typeface="Segoe Print" panose="02000600000000000000" pitchFamily="2" charset="0"/>
                  <a:ea typeface="Cambria Math" panose="02040503050406030204" pitchFamily="18" charset="0"/>
                </a:endParaRPr>
              </a:p>
            </p:txBody>
          </p:sp>
        </mc:Choice>
        <mc:Fallback xmlns="">
          <p:sp>
            <p:nvSpPr>
              <p:cNvPr id="4" name="Rectangle: Rounded Corners 4">
                <a:extLst>
                  <a:ext uri="{FF2B5EF4-FFF2-40B4-BE49-F238E27FC236}">
                    <a16:creationId xmlns="" xmlns:a16="http://schemas.microsoft.com/office/drawing/2014/main" xmlns:a14="http://schemas.microsoft.com/office/drawing/2010/main" id="{C837AF4E-BDDE-4457-A31F-A24C4B7B9AB9}"/>
                  </a:ext>
                </a:extLst>
              </p:cNvPr>
              <p:cNvSpPr>
                <a:spLocks noRot="1" noChangeAspect="1" noMove="1" noResize="1" noEditPoints="1" noAdjustHandles="1" noChangeArrowheads="1" noChangeShapeType="1" noTextEdit="1"/>
              </p:cNvSpPr>
              <p:nvPr/>
            </p:nvSpPr>
            <p:spPr>
              <a:xfrm>
                <a:off x="685800" y="2438400"/>
                <a:ext cx="7886700" cy="2227632"/>
              </a:xfrm>
              <a:prstGeom prst="roundRect">
                <a:avLst/>
              </a:prstGeom>
              <a:blipFill rotWithShape="1">
                <a:blip r:embed="rId2"/>
                <a:stretch>
                  <a:fillRect/>
                </a:stretch>
              </a:blipFill>
              <a:ln>
                <a:solidFill>
                  <a:srgbClr val="CCCCFF"/>
                </a:solidFill>
              </a:ln>
              <a:effectLst>
                <a:outerShdw blurRad="50800" dist="38100" dir="2700000" algn="tl" rotWithShape="0">
                  <a:prstClr val="black">
                    <a:alpha val="40000"/>
                  </a:prstClr>
                </a:outerShdw>
              </a:effectLst>
            </p:spPr>
            <p:txBody>
              <a:bodyPr/>
              <a:lstStyle/>
              <a:p>
                <a:r>
                  <a:rPr lang="en-US">
                    <a:noFill/>
                  </a:rPr>
                  <a:t> </a:t>
                </a:r>
              </a:p>
            </p:txBody>
          </p:sp>
        </mc:Fallback>
      </mc:AlternateContent>
    </p:spTree>
    <p:extLst>
      <p:ext uri="{BB962C8B-B14F-4D97-AF65-F5344CB8AC3E}">
        <p14:creationId xmlns:p14="http://schemas.microsoft.com/office/powerpoint/2010/main" val="18254313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3600" b="1" dirty="0" smtClean="0"/>
              <a:t>Example 2</a:t>
            </a:r>
            <a:endParaRPr lang="en-US" sz="3600" b="1" dirty="0"/>
          </a:p>
        </p:txBody>
      </p:sp>
      <p:sp>
        <p:nvSpPr>
          <p:cNvPr id="3" name="Content Placeholder 2"/>
          <p:cNvSpPr>
            <a:spLocks noGrp="1"/>
          </p:cNvSpPr>
          <p:nvPr>
            <p:ph idx="1"/>
          </p:nvPr>
        </p:nvSpPr>
        <p:spPr>
          <a:xfrm>
            <a:off x="457200" y="1371600"/>
            <a:ext cx="8229600" cy="4525963"/>
          </a:xfrm>
        </p:spPr>
        <p:txBody>
          <a:bodyPr/>
          <a:lstStyle/>
          <a:p>
            <a:pPr marL="514350" indent="-514350">
              <a:buFont typeface="+mj-lt"/>
              <a:buAutoNum type="alphaLcParenR" startAt="4"/>
              <a:tabLst>
                <a:tab pos="344488" algn="l"/>
              </a:tabLst>
            </a:pPr>
            <a:r>
              <a:rPr lang="en-US" sz="2400" b="1" dirty="0"/>
              <a:t>Calculate the p-value and give your </a:t>
            </a:r>
            <a:r>
              <a:rPr lang="en-US" sz="2400" b="1" dirty="0" smtClean="0"/>
              <a:t>interpretation</a:t>
            </a:r>
            <a:endParaRPr lang="en-US" sz="2400" b="1" dirty="0"/>
          </a:p>
        </p:txBody>
      </p:sp>
      <p:sp>
        <p:nvSpPr>
          <p:cNvPr id="5" name="Rectangle: Rounded Corners 6">
            <a:extLst>
              <a:ext uri="{FF2B5EF4-FFF2-40B4-BE49-F238E27FC236}">
                <a16:creationId xmlns:a16="http://schemas.microsoft.com/office/drawing/2014/main" xmlns="" id="{CEC03424-3033-43EB-B331-78A7A1CD962A}"/>
              </a:ext>
            </a:extLst>
          </p:cNvPr>
          <p:cNvSpPr/>
          <p:nvPr/>
        </p:nvSpPr>
        <p:spPr>
          <a:xfrm>
            <a:off x="628649" y="1981200"/>
            <a:ext cx="7886700" cy="2057399"/>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lnSpc>
                <a:spcPct val="114000"/>
              </a:lnSpc>
            </a:pPr>
            <a:r>
              <a:rPr lang="en-US" sz="2000" b="1" dirty="0" smtClean="0">
                <a:latin typeface="Segoe Print" panose="02000600000000000000" pitchFamily="2" charset="0"/>
                <a:ea typeface="Cambria Math" panose="02040503050406030204" pitchFamily="18" charset="0"/>
              </a:rPr>
              <a:t>Assuming </a:t>
            </a:r>
            <a:r>
              <a:rPr lang="en-US" sz="2000" b="1" dirty="0">
                <a:latin typeface="Segoe Print" panose="02000600000000000000" pitchFamily="2" charset="0"/>
                <a:ea typeface="Cambria Math" panose="02040503050406030204" pitchFamily="18" charset="0"/>
              </a:rPr>
              <a:t>that the gender of the interviewer doesn’t affect responses to this question, there is a 0.119 probability of observing differences in the distributions of responses as large as or larger than those in this study by chance alone.</a:t>
            </a:r>
          </a:p>
        </p:txBody>
      </p:sp>
      <p:sp>
        <p:nvSpPr>
          <p:cNvPr id="6" name="Rectangle: Rounded Corners 6">
            <a:extLst>
              <a:ext uri="{FF2B5EF4-FFF2-40B4-BE49-F238E27FC236}">
                <a16:creationId xmlns:a16="http://schemas.microsoft.com/office/drawing/2014/main" xmlns="" id="{CEC03424-3033-43EB-B331-78A7A1CD962A}"/>
              </a:ext>
            </a:extLst>
          </p:cNvPr>
          <p:cNvSpPr/>
          <p:nvPr/>
        </p:nvSpPr>
        <p:spPr>
          <a:xfrm>
            <a:off x="628649" y="4214704"/>
            <a:ext cx="7886700" cy="2033695"/>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lnSpc>
                <a:spcPct val="114000"/>
              </a:lnSpc>
            </a:pPr>
            <a:r>
              <a:rPr lang="en-US" sz="2000" b="1" dirty="0" smtClean="0">
                <a:latin typeface="Segoe Print" panose="02000600000000000000" pitchFamily="2" charset="0"/>
                <a:ea typeface="Cambria Math" panose="02040503050406030204" pitchFamily="18" charset="0"/>
              </a:rPr>
              <a:t>Because </a:t>
            </a:r>
            <a:r>
              <a:rPr lang="en-US" sz="2000" b="1" dirty="0">
                <a:latin typeface="Segoe Print" panose="02000600000000000000" pitchFamily="2" charset="0"/>
                <a:ea typeface="Cambria Math" panose="02040503050406030204" pitchFamily="18" charset="0"/>
              </a:rPr>
              <a:t>the P-value of 0.119 &gt; </a:t>
            </a:r>
            <a:r>
              <a:rPr lang="el-GR" sz="2000" b="1" dirty="0">
                <a:latin typeface="Segoe Print" panose="02000600000000000000" pitchFamily="2" charset="0"/>
                <a:ea typeface="Cambria Math" panose="02040503050406030204" pitchFamily="18" charset="0"/>
              </a:rPr>
              <a:t>α</a:t>
            </a:r>
            <a:r>
              <a:rPr lang="en-US" sz="2000" b="1" dirty="0">
                <a:latin typeface="Segoe Print" panose="02000600000000000000" pitchFamily="2" charset="0"/>
                <a:ea typeface="Cambria Math" panose="02040503050406030204" pitchFamily="18" charset="0"/>
              </a:rPr>
              <a:t> = 0.05, we fail to reject H</a:t>
            </a:r>
            <a:r>
              <a:rPr lang="en-US" sz="2000" b="1" baseline="-25000" dirty="0">
                <a:latin typeface="Segoe Print" panose="02000600000000000000" pitchFamily="2" charset="0"/>
                <a:ea typeface="Cambria Math" panose="02040503050406030204" pitchFamily="18" charset="0"/>
              </a:rPr>
              <a:t>0</a:t>
            </a:r>
            <a:r>
              <a:rPr lang="en-US" sz="2000" b="1" dirty="0">
                <a:latin typeface="Segoe Print" panose="02000600000000000000" pitchFamily="2" charset="0"/>
                <a:ea typeface="Cambria Math" panose="02040503050406030204" pitchFamily="18" charset="0"/>
              </a:rPr>
              <a:t>. There is not convincing evidence of a difference in the true distributions of response to this question when asked by a male interviewer and </a:t>
            </a:r>
            <a:r>
              <a:rPr lang="en-US" sz="2000" b="1" dirty="0" smtClean="0">
                <a:latin typeface="Segoe Print" panose="02000600000000000000" pitchFamily="2" charset="0"/>
                <a:ea typeface="Cambria Math" panose="02040503050406030204" pitchFamily="18" charset="0"/>
              </a:rPr>
              <a:t>when asked </a:t>
            </a:r>
            <a:r>
              <a:rPr lang="en-US" sz="2000" b="1" dirty="0">
                <a:latin typeface="Segoe Print" panose="02000600000000000000" pitchFamily="2" charset="0"/>
                <a:ea typeface="Cambria Math" panose="02040503050406030204" pitchFamily="18" charset="0"/>
              </a:rPr>
              <a:t>by a female interviewer for subjects like these.</a:t>
            </a:r>
          </a:p>
        </p:txBody>
      </p:sp>
    </p:spTree>
    <p:extLst>
      <p:ext uri="{BB962C8B-B14F-4D97-AF65-F5344CB8AC3E}">
        <p14:creationId xmlns:p14="http://schemas.microsoft.com/office/powerpoint/2010/main" val="1477961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6200"/>
            <a:ext cx="8229600" cy="868363"/>
          </a:xfrm>
        </p:spPr>
        <p:txBody>
          <a:bodyPr/>
          <a:lstStyle/>
          <a:p>
            <a:r>
              <a:rPr lang="en-US" altLang="en-US" sz="3600" b="1" smtClean="0"/>
              <a:t>Warnings</a:t>
            </a:r>
          </a:p>
        </p:txBody>
      </p:sp>
      <p:sp>
        <p:nvSpPr>
          <p:cNvPr id="20483" name="Content Placeholder 2"/>
          <p:cNvSpPr>
            <a:spLocks noGrp="1"/>
          </p:cNvSpPr>
          <p:nvPr>
            <p:ph idx="1"/>
          </p:nvPr>
        </p:nvSpPr>
        <p:spPr>
          <a:xfrm>
            <a:off x="228600" y="1066800"/>
            <a:ext cx="8686800" cy="5059363"/>
          </a:xfrm>
        </p:spPr>
        <p:txBody>
          <a:bodyPr/>
          <a:lstStyle/>
          <a:p>
            <a:r>
              <a:rPr lang="en-US" altLang="en-US" sz="2400" b="1" smtClean="0"/>
              <a:t>If we reject H</a:t>
            </a:r>
            <a:r>
              <a:rPr lang="en-US" altLang="en-US" sz="2400" b="1" baseline="-25000" smtClean="0"/>
              <a:t>0</a:t>
            </a:r>
            <a:r>
              <a:rPr lang="en-US" altLang="en-US" sz="2400" b="1" smtClean="0"/>
              <a:t> and conclude that the distributions are not the same – we don’t know which one (or more) are different.  More analysis is required.  The Tukey test, beyond AP Stats course, would be able to tell us which ones were different.</a:t>
            </a:r>
          </a:p>
          <a:p>
            <a:endParaRPr lang="en-US" altLang="en-US" sz="2400" b="1" smtClean="0"/>
          </a:p>
          <a:p>
            <a:r>
              <a:rPr lang="en-US" altLang="en-US" sz="2400" b="1" smtClean="0"/>
              <a:t>The test confirms only that there is some relationship.  The chi-square test does not in itself tell us what population our conclusion describes.  Researchers may invoke their understanding of the problem to argue that their findings apply more generally, but that is beyond the scope of the statistical analysis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1438"/>
            <a:ext cx="8229600" cy="868362"/>
          </a:xfrm>
        </p:spPr>
        <p:txBody>
          <a:bodyPr/>
          <a:lstStyle/>
          <a:p>
            <a:r>
              <a:rPr lang="en-US" altLang="en-US" sz="3600" b="1" smtClean="0"/>
              <a:t>z-Test versus </a:t>
            </a:r>
            <a:r>
              <a:rPr lang="el-GR" altLang="en-US" sz="3600" b="1" smtClean="0"/>
              <a:t>χ²</a:t>
            </a:r>
            <a:r>
              <a:rPr lang="en-US" altLang="en-US" sz="3600" b="1" smtClean="0"/>
              <a:t> Test</a:t>
            </a:r>
          </a:p>
        </p:txBody>
      </p:sp>
      <p:sp>
        <p:nvSpPr>
          <p:cNvPr id="21507" name="Content Placeholder 2"/>
          <p:cNvSpPr>
            <a:spLocks noGrp="1"/>
          </p:cNvSpPr>
          <p:nvPr>
            <p:ph idx="1"/>
          </p:nvPr>
        </p:nvSpPr>
        <p:spPr>
          <a:xfrm>
            <a:off x="457200" y="1219200"/>
            <a:ext cx="8229600" cy="4906963"/>
          </a:xfrm>
        </p:spPr>
        <p:txBody>
          <a:bodyPr/>
          <a:lstStyle/>
          <a:p>
            <a:r>
              <a:rPr lang="en-US" altLang="en-US" sz="2800" b="1" smtClean="0"/>
              <a:t>We use the </a:t>
            </a:r>
            <a:r>
              <a:rPr lang="el-GR" altLang="en-US" sz="2800" b="1" smtClean="0"/>
              <a:t>χ²</a:t>
            </a:r>
            <a:r>
              <a:rPr lang="en-US" altLang="en-US" sz="2800" b="1" smtClean="0"/>
              <a:t> test to compare any number of proportions</a:t>
            </a:r>
          </a:p>
          <a:p>
            <a:endParaRPr lang="en-US" altLang="en-US" sz="2000" b="1" smtClean="0"/>
          </a:p>
          <a:p>
            <a:r>
              <a:rPr lang="en-US" altLang="en-US" sz="2800" b="1" smtClean="0"/>
              <a:t>The results from the </a:t>
            </a:r>
            <a:r>
              <a:rPr lang="el-GR" altLang="en-US" sz="2800" b="1" smtClean="0"/>
              <a:t>χ²</a:t>
            </a:r>
            <a:r>
              <a:rPr lang="en-US" altLang="en-US" sz="2800" b="1" smtClean="0"/>
              <a:t> test for 2 proportions will be the same as a z-test for 2 proportions</a:t>
            </a:r>
          </a:p>
          <a:p>
            <a:endParaRPr lang="en-US" altLang="en-US" sz="2000" b="1" smtClean="0"/>
          </a:p>
          <a:p>
            <a:r>
              <a:rPr lang="en-US" altLang="en-US" sz="2800" b="1" smtClean="0"/>
              <a:t>z-Test is recommended to compare two proportions because it gives you a choice of a one-side test and is related to the confidence interval for </a:t>
            </a:r>
            <a:r>
              <a:rPr lang="en-US" altLang="en-US" sz="2800" b="1" i="1" smtClean="0"/>
              <a:t>p</a:t>
            </a:r>
            <a:r>
              <a:rPr lang="en-US" altLang="en-US" sz="2800" b="1" baseline="-25000" smtClean="0"/>
              <a:t>1</a:t>
            </a:r>
            <a:r>
              <a:rPr lang="en-US" altLang="en-US" sz="2800" b="1" smtClean="0"/>
              <a:t> – </a:t>
            </a:r>
            <a:r>
              <a:rPr lang="en-US" altLang="en-US" sz="2800" b="1" i="1" smtClean="0"/>
              <a:t>p</a:t>
            </a:r>
            <a:r>
              <a:rPr lang="en-US" altLang="en-US" sz="2800" b="1" baseline="-25000" smtClean="0"/>
              <a:t>2</a:t>
            </a:r>
            <a:r>
              <a:rPr lang="en-US" altLang="en-US" sz="2800" b="1"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3825"/>
            <a:ext cx="8229600" cy="762000"/>
          </a:xfrm>
        </p:spPr>
        <p:txBody>
          <a:bodyPr/>
          <a:lstStyle/>
          <a:p>
            <a:pPr eaLnBrk="1" hangingPunct="1"/>
            <a:r>
              <a:rPr lang="en-US" altLang="en-US" sz="3600" b="1" dirty="0" smtClean="0"/>
              <a:t>Summary</a:t>
            </a:r>
          </a:p>
        </p:txBody>
      </p:sp>
      <p:sp>
        <p:nvSpPr>
          <p:cNvPr id="23555" name="Rectangle 3"/>
          <p:cNvSpPr>
            <a:spLocks noGrp="1" noChangeArrowheads="1"/>
          </p:cNvSpPr>
          <p:nvPr>
            <p:ph type="body" idx="1"/>
          </p:nvPr>
        </p:nvSpPr>
        <p:spPr>
          <a:xfrm>
            <a:off x="228600" y="990600"/>
            <a:ext cx="8686800" cy="5486400"/>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Often, in contingency tables, we wish to test specific relationships, or lack of, between the two variables</a:t>
            </a:r>
          </a:p>
          <a:p>
            <a:pPr lvl="1" eaLnBrk="1" hangingPunct="1"/>
            <a:r>
              <a:rPr lang="en-US" altLang="en-US" sz="2400" b="1" dirty="0" smtClean="0"/>
              <a:t>The test for homogeneity analyzes whether the observed proportions are the same across the different populations or treatments</a:t>
            </a:r>
          </a:p>
          <a:p>
            <a:pPr lvl="1" eaLnBrk="1" hangingPunct="1"/>
            <a:endParaRPr lang="en-US" altLang="en-US" sz="24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a:spcBef>
                <a:spcPts val="1200"/>
              </a:spcBef>
            </a:pPr>
            <a:r>
              <a:rPr lang="en-US" sz="2400" b="1" i="1" dirty="0">
                <a:solidFill>
                  <a:srgbClr val="FFFF00"/>
                </a:solidFill>
              </a:rPr>
              <a:t>Statistical Inference </a:t>
            </a:r>
            <a:r>
              <a:rPr lang="en-US" sz="2400" b="1" i="1" dirty="0"/>
              <a:t>– provides methods for drawing conclusions about a population parameter from sample data</a:t>
            </a:r>
            <a:endParaRPr lang="en-US" sz="2400" b="1" dirty="0"/>
          </a:p>
          <a:p>
            <a:pPr>
              <a:spcBef>
                <a:spcPts val="1200"/>
              </a:spcBef>
            </a:pPr>
            <a:r>
              <a:rPr lang="en-US" sz="2400" b="1" i="1" dirty="0">
                <a:solidFill>
                  <a:srgbClr val="FFFF00"/>
                </a:solidFill>
              </a:rPr>
              <a:t>Chi-Squared Test for Independence </a:t>
            </a:r>
            <a:r>
              <a:rPr lang="en-US" sz="2400" b="1" i="1" dirty="0"/>
              <a:t>– used to determine if there is an association between a row variable and a column variable in a contingency table constructed from </a:t>
            </a:r>
            <a:r>
              <a:rPr lang="en-US" sz="2400" b="1" i="1" dirty="0" smtClean="0">
                <a:solidFill>
                  <a:srgbClr val="FFC000"/>
                </a:solidFill>
              </a:rPr>
              <a:t>single sample </a:t>
            </a:r>
            <a:r>
              <a:rPr lang="en-US" sz="2400" b="1" i="1" dirty="0">
                <a:solidFill>
                  <a:srgbClr val="FFC000"/>
                </a:solidFill>
              </a:rPr>
              <a:t>data</a:t>
            </a:r>
            <a:endParaRPr lang="en-US" sz="2400" b="1" dirty="0">
              <a:solidFill>
                <a:srgbClr val="FFC000"/>
              </a:solidFill>
            </a:endParaRPr>
          </a:p>
          <a:p>
            <a:pPr>
              <a:spcBef>
                <a:spcPts val="1200"/>
              </a:spcBef>
            </a:pPr>
            <a:r>
              <a:rPr lang="en-US" sz="2400" b="1" i="1" dirty="0">
                <a:solidFill>
                  <a:srgbClr val="FFFF00"/>
                </a:solidFill>
              </a:rPr>
              <a:t>Expected Frequencies </a:t>
            </a:r>
            <a:r>
              <a:rPr lang="en-US" sz="2400" b="1" i="1" dirty="0"/>
              <a:t>– row total * column total / table total</a:t>
            </a:r>
            <a:endParaRPr lang="en-US" sz="2400" b="1" dirty="0"/>
          </a:p>
          <a:p>
            <a:pPr>
              <a:spcBef>
                <a:spcPts val="1200"/>
              </a:spcBef>
            </a:pPr>
            <a:r>
              <a:rPr lang="en-US" sz="2400" b="1" i="1" dirty="0">
                <a:solidFill>
                  <a:srgbClr val="FFFF00"/>
                </a:solidFill>
              </a:rPr>
              <a:t>Chi-Squared Test for Homogeneity of Proportions </a:t>
            </a:r>
            <a:r>
              <a:rPr lang="en-US" sz="2400" b="1" i="1" dirty="0"/>
              <a:t>– used to test if different populations </a:t>
            </a:r>
            <a:r>
              <a:rPr lang="en-US" sz="2400" b="1" i="1" dirty="0" smtClean="0"/>
              <a:t>(</a:t>
            </a:r>
            <a:r>
              <a:rPr lang="en-US" sz="2400" b="1" i="1" dirty="0" smtClean="0">
                <a:solidFill>
                  <a:srgbClr val="FFC000"/>
                </a:solidFill>
              </a:rPr>
              <a:t>different samples or treatments</a:t>
            </a:r>
            <a:r>
              <a:rPr lang="en-US" sz="2400" b="1" i="1" dirty="0" smtClean="0"/>
              <a:t>) have </a:t>
            </a:r>
            <a:r>
              <a:rPr lang="en-US" sz="2400" b="1" i="1" dirty="0"/>
              <a:t>the same proportions of individuals with a particular characteristic</a:t>
            </a:r>
            <a:endParaRPr lang="en-US"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52400"/>
            <a:ext cx="8229600" cy="715963"/>
          </a:xfrm>
        </p:spPr>
        <p:txBody>
          <a:bodyPr/>
          <a:lstStyle/>
          <a:p>
            <a:r>
              <a:rPr lang="en-US" altLang="en-US" sz="3600" b="1" smtClean="0"/>
              <a:t>Expanding Chi-Square Tests</a:t>
            </a:r>
          </a:p>
        </p:txBody>
      </p:sp>
      <p:sp>
        <p:nvSpPr>
          <p:cNvPr id="24579" name="Content Placeholder 2"/>
          <p:cNvSpPr>
            <a:spLocks noGrp="1"/>
          </p:cNvSpPr>
          <p:nvPr>
            <p:ph idx="1"/>
          </p:nvPr>
        </p:nvSpPr>
        <p:spPr>
          <a:xfrm>
            <a:off x="304800" y="1143000"/>
            <a:ext cx="8534400" cy="4983163"/>
          </a:xfrm>
        </p:spPr>
        <p:txBody>
          <a:bodyPr/>
          <a:lstStyle/>
          <a:p>
            <a:r>
              <a:rPr lang="en-US" altLang="en-US" sz="2800" b="1" smtClean="0"/>
              <a:t>In looking at the types of </a:t>
            </a:r>
            <a:r>
              <a:rPr lang="el-GR" altLang="en-US" sz="2800" b="1" smtClean="0"/>
              <a:t>χ²</a:t>
            </a:r>
            <a:r>
              <a:rPr lang="en-US" altLang="en-US" sz="2800" b="1" smtClean="0"/>
              <a:t> problems we have dealt with so far, we have measured a single </a:t>
            </a:r>
            <a:r>
              <a:rPr lang="en-US" altLang="en-US" sz="2800" b="1" smtClean="0">
                <a:solidFill>
                  <a:srgbClr val="FFFF00"/>
                </a:solidFill>
              </a:rPr>
              <a:t>categorical variable </a:t>
            </a:r>
            <a:r>
              <a:rPr lang="en-US" altLang="en-US" sz="2800" b="1" smtClean="0"/>
              <a:t>effects across multiple (two or more) populations.</a:t>
            </a:r>
          </a:p>
          <a:p>
            <a:endParaRPr lang="en-US" altLang="en-US" sz="2000" b="1" smtClean="0"/>
          </a:p>
          <a:p>
            <a:r>
              <a:rPr lang="en-US" altLang="en-US" sz="2800" b="1" smtClean="0"/>
              <a:t>Now we look at </a:t>
            </a:r>
            <a:r>
              <a:rPr lang="el-GR" altLang="en-US" sz="2800" b="1" smtClean="0"/>
              <a:t>χ²</a:t>
            </a:r>
            <a:r>
              <a:rPr lang="en-US" altLang="en-US" sz="2800" b="1" smtClean="0"/>
              <a:t> problems where </a:t>
            </a:r>
            <a:r>
              <a:rPr lang="en-US" altLang="en-US" sz="2800" b="1" smtClean="0">
                <a:solidFill>
                  <a:srgbClr val="FFFF00"/>
                </a:solidFill>
              </a:rPr>
              <a:t>two categorical variables</a:t>
            </a:r>
            <a:r>
              <a:rPr lang="en-US" altLang="en-US" sz="2800" b="1" smtClean="0"/>
              <a:t> are measured across a single population.</a:t>
            </a:r>
          </a:p>
          <a:p>
            <a:endParaRPr lang="en-US" altLang="en-US" sz="2000" b="1" smtClean="0"/>
          </a:p>
          <a:p>
            <a:r>
              <a:rPr lang="en-US" altLang="en-US" sz="2800" b="1" smtClean="0"/>
              <a:t>We draw a </a:t>
            </a:r>
            <a:r>
              <a:rPr lang="en-US" altLang="en-US" sz="2800" b="1" smtClean="0">
                <a:solidFill>
                  <a:srgbClr val="FFFF00"/>
                </a:solidFill>
              </a:rPr>
              <a:t>single independent SRS </a:t>
            </a:r>
            <a:r>
              <a:rPr lang="en-US" altLang="en-US" sz="2800" b="1" smtClean="0"/>
              <a:t>and break it down into categories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87313"/>
            <a:ext cx="8458200" cy="838200"/>
          </a:xfrm>
        </p:spPr>
        <p:txBody>
          <a:bodyPr/>
          <a:lstStyle/>
          <a:p>
            <a:r>
              <a:rPr lang="el-GR" altLang="en-US" sz="3600" b="1" smtClean="0"/>
              <a:t>χ²</a:t>
            </a:r>
            <a:r>
              <a:rPr lang="en-US" altLang="en-US" sz="3600" b="1" smtClean="0"/>
              <a:t> Test of Association/Independence</a:t>
            </a:r>
          </a:p>
        </p:txBody>
      </p:sp>
      <p:sp>
        <p:nvSpPr>
          <p:cNvPr id="25603" name="Content Placeholder 2"/>
          <p:cNvSpPr>
            <a:spLocks noGrp="1"/>
          </p:cNvSpPr>
          <p:nvPr>
            <p:ph idx="1"/>
          </p:nvPr>
        </p:nvSpPr>
        <p:spPr>
          <a:xfrm>
            <a:off x="304800" y="4267200"/>
            <a:ext cx="8534400" cy="1858963"/>
          </a:xfrm>
        </p:spPr>
        <p:txBody>
          <a:bodyPr/>
          <a:lstStyle/>
          <a:p>
            <a:pPr marL="0" indent="0">
              <a:buFontTx/>
              <a:buNone/>
            </a:pPr>
            <a:r>
              <a:rPr lang="en-US" altLang="en-US" sz="2400" b="1" smtClean="0"/>
              <a:t>This test assesses whether this observed association is statistically significant.  That is, is the relationship in the sample sufficiently strong for us to conclude that it is due to a relationship between the two variables and not merely to chance.</a:t>
            </a:r>
          </a:p>
        </p:txBody>
      </p:sp>
      <p:pic>
        <p:nvPicPr>
          <p:cNvPr id="25604" name="Picture 7" descr="Yates_3e_Ch14_p832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2296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87313"/>
            <a:ext cx="8458200" cy="838200"/>
          </a:xfrm>
        </p:spPr>
        <p:txBody>
          <a:bodyPr/>
          <a:lstStyle/>
          <a:p>
            <a:r>
              <a:rPr lang="en-US" altLang="en-US" sz="3600" b="1" smtClean="0"/>
              <a:t>Other Acceptable Hypotheses</a:t>
            </a:r>
          </a:p>
        </p:txBody>
      </p:sp>
      <p:sp>
        <p:nvSpPr>
          <p:cNvPr id="3" name="Content Placeholder 2"/>
          <p:cNvSpPr>
            <a:spLocks noGrp="1"/>
          </p:cNvSpPr>
          <p:nvPr>
            <p:ph idx="1"/>
          </p:nvPr>
        </p:nvSpPr>
        <p:spPr>
          <a:xfrm>
            <a:off x="304800" y="1219200"/>
            <a:ext cx="8534400" cy="5410200"/>
          </a:xfrm>
        </p:spPr>
        <p:txBody>
          <a:bodyPr/>
          <a:lstStyle/>
          <a:p>
            <a:pPr marL="688975" indent="-688975">
              <a:buFontTx/>
              <a:buNone/>
              <a:defRPr/>
            </a:pPr>
            <a:r>
              <a:rPr lang="en-US" sz="2400" b="1" dirty="0" smtClean="0"/>
              <a:t>H</a:t>
            </a:r>
            <a:r>
              <a:rPr lang="en-US" sz="2400" b="1" baseline="-25000" dirty="0" smtClean="0"/>
              <a:t>0</a:t>
            </a:r>
            <a:r>
              <a:rPr lang="en-US" sz="2400" b="1" dirty="0" smtClean="0"/>
              <a:t>:  no association between </a:t>
            </a:r>
            <a:r>
              <a:rPr lang="en-US" sz="2400" b="1" dirty="0" smtClean="0">
                <a:solidFill>
                  <a:srgbClr val="FFFF00"/>
                </a:solidFill>
              </a:rPr>
              <a:t>two categorical variables</a:t>
            </a:r>
          </a:p>
          <a:p>
            <a:pPr marL="688975" indent="-688975">
              <a:buFontTx/>
              <a:buNone/>
              <a:defRPr/>
            </a:pPr>
            <a:r>
              <a:rPr lang="en-US" sz="2400" b="1" dirty="0" smtClean="0"/>
              <a:t>H</a:t>
            </a:r>
            <a:r>
              <a:rPr lang="en-US" sz="2400" b="1" baseline="-25000" dirty="0" smtClean="0"/>
              <a:t>a</a:t>
            </a:r>
            <a:r>
              <a:rPr lang="en-US" sz="2400" b="1" dirty="0" smtClean="0"/>
              <a:t>:  an association between </a:t>
            </a:r>
            <a:r>
              <a:rPr lang="en-US" sz="2400" b="1" dirty="0" smtClean="0">
                <a:solidFill>
                  <a:srgbClr val="FFFF00"/>
                </a:solidFill>
              </a:rPr>
              <a:t>two categorical variables</a:t>
            </a:r>
          </a:p>
          <a:p>
            <a:pPr marL="688975" indent="-688975">
              <a:buFontTx/>
              <a:buNone/>
              <a:defRPr/>
            </a:pPr>
            <a:endParaRPr lang="en-US" sz="1200" b="1" dirty="0" smtClean="0">
              <a:solidFill>
                <a:srgbClr val="FFFF00"/>
              </a:solidFill>
            </a:endParaRPr>
          </a:p>
          <a:p>
            <a:pPr marL="688975" indent="-688975">
              <a:buFontTx/>
              <a:buNone/>
              <a:defRPr/>
            </a:pPr>
            <a:r>
              <a:rPr lang="en-US" sz="2400" b="1" dirty="0" smtClean="0"/>
              <a:t>H</a:t>
            </a:r>
            <a:r>
              <a:rPr lang="en-US" sz="2400" b="1" baseline="-25000" dirty="0" smtClean="0"/>
              <a:t>0</a:t>
            </a:r>
            <a:r>
              <a:rPr lang="en-US" sz="2400" b="1" dirty="0" smtClean="0"/>
              <a:t>:  the </a:t>
            </a:r>
            <a:r>
              <a:rPr lang="en-US" sz="2400" b="1" dirty="0" smtClean="0">
                <a:solidFill>
                  <a:srgbClr val="FFFF00"/>
                </a:solidFill>
              </a:rPr>
              <a:t>two categorical variables </a:t>
            </a:r>
            <a:r>
              <a:rPr lang="en-US" sz="2400" b="1" dirty="0" smtClean="0"/>
              <a:t>are independent</a:t>
            </a:r>
          </a:p>
          <a:p>
            <a:pPr marL="688975" indent="-688975">
              <a:buFontTx/>
              <a:buNone/>
              <a:defRPr/>
            </a:pPr>
            <a:r>
              <a:rPr lang="en-US" sz="2400" b="1" dirty="0" smtClean="0"/>
              <a:t>H</a:t>
            </a:r>
            <a:r>
              <a:rPr lang="en-US" sz="2400" b="1" baseline="-25000" dirty="0" smtClean="0"/>
              <a:t>a</a:t>
            </a:r>
            <a:r>
              <a:rPr lang="en-US" sz="2400" b="1" dirty="0" smtClean="0"/>
              <a:t>:  the </a:t>
            </a:r>
            <a:r>
              <a:rPr lang="en-US" sz="2400" b="1" dirty="0" smtClean="0">
                <a:solidFill>
                  <a:srgbClr val="FFFF00"/>
                </a:solidFill>
              </a:rPr>
              <a:t>two categorical variables </a:t>
            </a:r>
            <a:r>
              <a:rPr lang="en-US" sz="2400" b="1" dirty="0" smtClean="0"/>
              <a:t>are not independent</a:t>
            </a:r>
          </a:p>
          <a:p>
            <a:pPr marL="688975" indent="-688975">
              <a:buFontTx/>
              <a:buNone/>
              <a:defRPr/>
            </a:pPr>
            <a:endParaRPr lang="en-US" sz="1200" b="1" dirty="0" smtClean="0">
              <a:solidFill>
                <a:srgbClr val="FFFF00"/>
              </a:solidFill>
            </a:endParaRPr>
          </a:p>
          <a:p>
            <a:pPr marL="688975" indent="-688975">
              <a:buFontTx/>
              <a:buNone/>
              <a:defRPr/>
            </a:pPr>
            <a:r>
              <a:rPr lang="en-US" sz="2400" b="1" dirty="0" smtClean="0"/>
              <a:t>H</a:t>
            </a:r>
            <a:r>
              <a:rPr lang="en-US" sz="2400" b="1" baseline="-25000" dirty="0" smtClean="0"/>
              <a:t>0</a:t>
            </a:r>
            <a:r>
              <a:rPr lang="en-US" sz="2400" b="1" dirty="0" smtClean="0"/>
              <a:t>:  the </a:t>
            </a:r>
            <a:r>
              <a:rPr lang="en-US" sz="2400" b="1" dirty="0" smtClean="0">
                <a:solidFill>
                  <a:srgbClr val="FFFF00"/>
                </a:solidFill>
              </a:rPr>
              <a:t>two categorical variables </a:t>
            </a:r>
            <a:r>
              <a:rPr lang="en-US" sz="2400" b="1" dirty="0" smtClean="0"/>
              <a:t>are not related</a:t>
            </a:r>
          </a:p>
          <a:p>
            <a:pPr marL="688975" indent="-688975">
              <a:buFontTx/>
              <a:buNone/>
              <a:defRPr/>
            </a:pPr>
            <a:r>
              <a:rPr lang="en-US" sz="2400" b="1" dirty="0" smtClean="0"/>
              <a:t>H</a:t>
            </a:r>
            <a:r>
              <a:rPr lang="en-US" sz="2400" b="1" baseline="-25000" dirty="0" smtClean="0"/>
              <a:t>a</a:t>
            </a:r>
            <a:r>
              <a:rPr lang="en-US" sz="2400" b="1" dirty="0" smtClean="0"/>
              <a:t>:  the </a:t>
            </a:r>
            <a:r>
              <a:rPr lang="en-US" sz="2400" b="1" dirty="0" smtClean="0">
                <a:solidFill>
                  <a:srgbClr val="FFFF00"/>
                </a:solidFill>
              </a:rPr>
              <a:t>two categorical variables </a:t>
            </a:r>
            <a:r>
              <a:rPr lang="en-US" sz="2400" b="1" dirty="0" smtClean="0"/>
              <a:t>are related</a:t>
            </a:r>
          </a:p>
          <a:p>
            <a:pPr marL="688975" indent="-688975">
              <a:buFontTx/>
              <a:buNone/>
              <a:defRPr/>
            </a:pPr>
            <a:endParaRPr lang="en-US" sz="1800" b="1" dirty="0" smtClean="0">
              <a:solidFill>
                <a:srgbClr val="FFFF00"/>
              </a:solidFill>
            </a:endParaRPr>
          </a:p>
          <a:p>
            <a:pPr marL="0" indent="0">
              <a:buFontTx/>
              <a:buNone/>
              <a:defRPr/>
            </a:pPr>
            <a:endParaRPr lang="en-US" sz="2400" b="1" dirty="0" smtClean="0"/>
          </a:p>
          <a:p>
            <a:pPr marL="0" indent="0">
              <a:buFontTx/>
              <a:buNone/>
              <a:defRPr/>
            </a:pPr>
            <a:r>
              <a:rPr lang="en-US" sz="2400" b="1" dirty="0" smtClean="0"/>
              <a:t>Remember to specify the specific variables in place of </a:t>
            </a:r>
            <a:r>
              <a:rPr lang="en-US" sz="2400" b="1" dirty="0" smtClean="0">
                <a:solidFill>
                  <a:srgbClr val="FFFF00"/>
                </a:solidFill>
              </a:rPr>
              <a:t>the yellow text.  </a:t>
            </a:r>
            <a:r>
              <a:rPr lang="en-US" sz="2400" b="1" dirty="0" smtClean="0"/>
              <a:t>Do not leave it in general terms – that will lack problem context and be docked.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38100"/>
            <a:ext cx="8229600" cy="944563"/>
          </a:xfrm>
        </p:spPr>
        <p:txBody>
          <a:bodyPr/>
          <a:lstStyle/>
          <a:p>
            <a:r>
              <a:rPr lang="en-US" altLang="en-US" sz="3600" b="1" smtClean="0"/>
              <a:t>GOF and Independence Differences</a:t>
            </a:r>
          </a:p>
        </p:txBody>
      </p:sp>
      <p:sp>
        <p:nvSpPr>
          <p:cNvPr id="27651" name="Content Placeholder 2"/>
          <p:cNvSpPr>
            <a:spLocks noGrp="1"/>
          </p:cNvSpPr>
          <p:nvPr>
            <p:ph idx="1"/>
          </p:nvPr>
        </p:nvSpPr>
        <p:spPr>
          <a:xfrm>
            <a:off x="457200" y="1066800"/>
            <a:ext cx="8229600" cy="4953000"/>
          </a:xfrm>
        </p:spPr>
        <p:txBody>
          <a:bodyPr/>
          <a:lstStyle/>
          <a:p>
            <a:pPr marL="0" indent="0">
              <a:buFontTx/>
              <a:buNone/>
            </a:pPr>
            <a:r>
              <a:rPr lang="en-US" altLang="en-US" sz="2400" b="1" smtClean="0"/>
              <a:t>Once </a:t>
            </a:r>
            <a:r>
              <a:rPr lang="el-GR" altLang="en-US" sz="2400" b="1" smtClean="0"/>
              <a:t>χ²</a:t>
            </a:r>
            <a:r>
              <a:rPr lang="en-US" altLang="en-US" sz="2400" b="1" smtClean="0"/>
              <a:t> has been calculated, the difference between a goodness-of-fit test and a test for Independence of populations lies in the degrees of freedom used to compute the P-value</a:t>
            </a:r>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r>
              <a:rPr lang="en-US" altLang="en-US" sz="2400" b="1" smtClean="0"/>
              <a:t>where </a:t>
            </a:r>
            <a:r>
              <a:rPr lang="en-US" altLang="en-US" sz="2400" b="1" i="1" smtClean="0"/>
              <a:t>n</a:t>
            </a:r>
            <a:r>
              <a:rPr lang="en-US" altLang="en-US" sz="2400" b="1" smtClean="0"/>
              <a:t> is the number of categories and where </a:t>
            </a:r>
            <a:r>
              <a:rPr lang="en-US" altLang="en-US" sz="2400" b="1" i="1" smtClean="0"/>
              <a:t>r</a:t>
            </a:r>
            <a:r>
              <a:rPr lang="en-US" altLang="en-US" sz="2400" b="1" smtClean="0"/>
              <a:t> is the number of rows and </a:t>
            </a:r>
            <a:r>
              <a:rPr lang="en-US" altLang="en-US" sz="2400" b="1" i="1" smtClean="0"/>
              <a:t>c</a:t>
            </a:r>
            <a:r>
              <a:rPr lang="en-US" altLang="en-US" sz="2400" b="1" smtClean="0"/>
              <a:t> the number of columns in the two-way table</a:t>
            </a:r>
          </a:p>
        </p:txBody>
      </p:sp>
      <p:graphicFrame>
        <p:nvGraphicFramePr>
          <p:cNvPr id="4" name="Table 3"/>
          <p:cNvGraphicFramePr>
            <a:graphicFrameLocks noGrp="1"/>
          </p:cNvGraphicFramePr>
          <p:nvPr/>
        </p:nvGraphicFramePr>
        <p:xfrm>
          <a:off x="1154113" y="2895600"/>
          <a:ext cx="6700837" cy="1097116"/>
        </p:xfrm>
        <a:graphic>
          <a:graphicData uri="http://schemas.openxmlformats.org/drawingml/2006/table">
            <a:tbl>
              <a:tblPr firstRow="1" bandRow="1">
                <a:tableStyleId>{5940675A-B579-460E-94D1-54222C63F5DA}</a:tableStyleId>
              </a:tblPr>
              <a:tblGrid>
                <a:gridCol w="2455947"/>
                <a:gridCol w="2213083"/>
                <a:gridCol w="2031807"/>
              </a:tblGrid>
              <a:tr h="396107">
                <a:tc>
                  <a:txBody>
                    <a:bodyPr/>
                    <a:lstStyle/>
                    <a:p>
                      <a:pPr algn="ctr"/>
                      <a:endParaRPr lang="en-US" sz="2000" b="1" dirty="0"/>
                    </a:p>
                  </a:txBody>
                  <a:tcPr marL="91431" marR="91431" marT="45679" marB="45679">
                    <a:solidFill>
                      <a:schemeClr val="accent1"/>
                    </a:solidFill>
                  </a:tcPr>
                </a:tc>
                <a:tc>
                  <a:txBody>
                    <a:bodyPr/>
                    <a:lstStyle/>
                    <a:p>
                      <a:r>
                        <a:rPr lang="en-US" sz="2000" b="1" dirty="0" smtClean="0"/>
                        <a:t>Goodness-of-Fit</a:t>
                      </a:r>
                      <a:endParaRPr lang="en-US" sz="2000" b="1" dirty="0"/>
                    </a:p>
                  </a:txBody>
                  <a:tcPr marL="91431" marR="91431" marT="45679" marB="45679">
                    <a:solidFill>
                      <a:schemeClr val="accent1"/>
                    </a:solidFill>
                  </a:tcPr>
                </a:tc>
                <a:tc>
                  <a:txBody>
                    <a:bodyPr/>
                    <a:lstStyle/>
                    <a:p>
                      <a:r>
                        <a:rPr lang="en-US" sz="2000" b="1" dirty="0" smtClean="0"/>
                        <a:t>Independence</a:t>
                      </a:r>
                      <a:endParaRPr lang="en-US" sz="2000" b="1" dirty="0"/>
                    </a:p>
                  </a:txBody>
                  <a:tcPr marL="91431" marR="91431" marT="45679" marB="45679">
                    <a:solidFill>
                      <a:schemeClr val="accent1"/>
                    </a:solidFill>
                  </a:tcPr>
                </a:tc>
              </a:tr>
              <a:tr h="700856">
                <a:tc>
                  <a:txBody>
                    <a:bodyPr/>
                    <a:lstStyle/>
                    <a:p>
                      <a:pPr algn="ctr"/>
                      <a:r>
                        <a:rPr lang="en-US" sz="2000" b="1" dirty="0" smtClean="0"/>
                        <a:t>Degrees</a:t>
                      </a:r>
                      <a:r>
                        <a:rPr lang="en-US" sz="2000" b="1" baseline="0" dirty="0" smtClean="0"/>
                        <a:t> of Freedom</a:t>
                      </a:r>
                      <a:endParaRPr lang="en-US" sz="2000" b="1" dirty="0"/>
                    </a:p>
                  </a:txBody>
                  <a:tcPr marL="91431" marR="91431" marT="45679" marB="45679">
                    <a:solidFill>
                      <a:schemeClr val="accent1"/>
                    </a:solidFill>
                  </a:tcPr>
                </a:tc>
                <a:tc>
                  <a:txBody>
                    <a:bodyPr/>
                    <a:lstStyle/>
                    <a:p>
                      <a:pPr algn="ctr"/>
                      <a:r>
                        <a:rPr lang="en-US" sz="2000" b="1" i="1" dirty="0" smtClean="0"/>
                        <a:t>n</a:t>
                      </a:r>
                      <a:r>
                        <a:rPr lang="en-US" sz="2000" b="1" dirty="0" smtClean="0"/>
                        <a:t> - 1</a:t>
                      </a:r>
                      <a:endParaRPr lang="en-US" sz="2000" b="1" dirty="0"/>
                    </a:p>
                  </a:txBody>
                  <a:tcPr marL="91431" marR="91431" marT="45679" marB="45679" anchor="ctr" anchorCtr="1"/>
                </a:tc>
                <a:tc>
                  <a:txBody>
                    <a:bodyPr/>
                    <a:lstStyle/>
                    <a:p>
                      <a:r>
                        <a:rPr lang="en-US" sz="2000" b="1" dirty="0" smtClean="0"/>
                        <a:t>(</a:t>
                      </a:r>
                      <a:r>
                        <a:rPr lang="en-US" sz="2000" b="1" i="1" dirty="0" smtClean="0"/>
                        <a:t>r</a:t>
                      </a:r>
                      <a:r>
                        <a:rPr lang="en-US" sz="2000" b="1" dirty="0" smtClean="0"/>
                        <a:t> – 1)(</a:t>
                      </a:r>
                      <a:r>
                        <a:rPr lang="en-US" sz="2000" b="1" i="1" dirty="0" smtClean="0"/>
                        <a:t>c</a:t>
                      </a:r>
                      <a:r>
                        <a:rPr lang="en-US" sz="2000" b="1" dirty="0" smtClean="0"/>
                        <a:t> – 1)</a:t>
                      </a:r>
                      <a:endParaRPr lang="en-US" sz="2000" b="1" dirty="0"/>
                    </a:p>
                  </a:txBody>
                  <a:tcPr marL="91431" marR="91431" marT="45679" marB="45679" anchor="ctr" anchorCtr="1"/>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87313"/>
            <a:ext cx="8458200" cy="838200"/>
          </a:xfrm>
        </p:spPr>
        <p:txBody>
          <a:bodyPr/>
          <a:lstStyle/>
          <a:p>
            <a:r>
              <a:rPr lang="en-US" altLang="en-US" sz="3600" b="1" dirty="0" smtClean="0"/>
              <a:t>Example 3</a:t>
            </a:r>
          </a:p>
        </p:txBody>
      </p:sp>
      <p:sp>
        <p:nvSpPr>
          <p:cNvPr id="28675" name="Content Placeholder 2"/>
          <p:cNvSpPr>
            <a:spLocks noGrp="1"/>
          </p:cNvSpPr>
          <p:nvPr>
            <p:ph idx="1"/>
          </p:nvPr>
        </p:nvSpPr>
        <p:spPr>
          <a:xfrm>
            <a:off x="304800" y="914400"/>
            <a:ext cx="8534400" cy="3200400"/>
          </a:xfrm>
        </p:spPr>
        <p:txBody>
          <a:bodyPr/>
          <a:lstStyle/>
          <a:p>
            <a:pPr marL="0" indent="0">
              <a:buFontTx/>
              <a:buNone/>
            </a:pPr>
            <a:r>
              <a:rPr lang="en-US" altLang="en-US" sz="2400" b="1" smtClean="0"/>
              <a:t>Many popular businesses, like McDonald’s, are franchises.  Some contracts with franchises include a right to exclusive territory (another McDonald’s can’t open in that area).  How does the presence of an exclusive territory clause in the contract relate to the survival of the business?  A study designed to address this question collected data from a sample of 170 new franchise firms.  Here are the observed count data:</a:t>
            </a:r>
          </a:p>
        </p:txBody>
      </p:sp>
      <p:graphicFrame>
        <p:nvGraphicFramePr>
          <p:cNvPr id="4" name="Table 3"/>
          <p:cNvGraphicFramePr>
            <a:graphicFrameLocks noGrp="1"/>
          </p:cNvGraphicFramePr>
          <p:nvPr/>
        </p:nvGraphicFramePr>
        <p:xfrm>
          <a:off x="2133600" y="4191000"/>
          <a:ext cx="4876800" cy="1854200"/>
        </p:xfrm>
        <a:graphic>
          <a:graphicData uri="http://schemas.openxmlformats.org/drawingml/2006/table">
            <a:tbl>
              <a:tblPr firstRow="1" firstCol="1" lastCol="1" bandRow="1">
                <a:tableStyleId>{5C22544A-7EE6-4342-B048-85BDC9FD1C3A}</a:tableStyleId>
              </a:tblPr>
              <a:tblGrid>
                <a:gridCol w="1219200"/>
                <a:gridCol w="1219200"/>
                <a:gridCol w="1219200"/>
                <a:gridCol w="1219200"/>
              </a:tblGrid>
              <a:tr h="370840">
                <a:tc gridSpan="4">
                  <a:txBody>
                    <a:bodyPr/>
                    <a:lstStyle/>
                    <a:p>
                      <a:pPr algn="ctr"/>
                      <a:r>
                        <a:rPr lang="en-US" dirty="0" smtClean="0"/>
                        <a:t>Exclusive</a:t>
                      </a:r>
                      <a:r>
                        <a:rPr lang="en-US" baseline="0" dirty="0" smtClean="0"/>
                        <a:t> Territory</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dirty="0" smtClean="0"/>
                        <a:t>Success</a:t>
                      </a:r>
                      <a:endParaRPr lang="en-US" dirty="0"/>
                    </a:p>
                  </a:txBody>
                  <a:tcPr/>
                </a:tc>
                <a:tc>
                  <a:txBody>
                    <a:bodyPr/>
                    <a:lstStyle/>
                    <a:p>
                      <a:pPr algn="ctr"/>
                      <a:r>
                        <a:rPr lang="en-US" sz="1800" b="1" kern="1200" dirty="0" smtClean="0">
                          <a:solidFill>
                            <a:schemeClr val="lt1"/>
                          </a:solidFill>
                          <a:latin typeface="+mn-lt"/>
                          <a:ea typeface="+mn-ea"/>
                          <a:cs typeface="+mn-cs"/>
                        </a:rPr>
                        <a:t>Yes</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sz="1800" b="1" kern="1200" dirty="0" smtClean="0">
                          <a:solidFill>
                            <a:schemeClr val="lt1"/>
                          </a:solidFill>
                          <a:latin typeface="+mn-lt"/>
                          <a:ea typeface="+mn-ea"/>
                          <a:cs typeface="+mn-cs"/>
                        </a:rPr>
                        <a:t>No</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dirty="0" smtClean="0"/>
                        <a:t>Total</a:t>
                      </a:r>
                      <a:endParaRPr lang="en-US" dirty="0"/>
                    </a:p>
                  </a:txBody>
                  <a:tcPr/>
                </a:tc>
              </a:tr>
              <a:tr h="370840">
                <a:tc>
                  <a:txBody>
                    <a:bodyPr/>
                    <a:lstStyle/>
                    <a:p>
                      <a:pPr algn="ctr"/>
                      <a:r>
                        <a:rPr lang="en-US" dirty="0" smtClean="0"/>
                        <a:t>Yes</a:t>
                      </a:r>
                      <a:endParaRPr lang="en-US" dirty="0"/>
                    </a:p>
                  </a:txBody>
                  <a:tcPr/>
                </a:tc>
                <a:tc>
                  <a:txBody>
                    <a:bodyPr/>
                    <a:lstStyle/>
                    <a:p>
                      <a:pPr algn="ctr"/>
                      <a:r>
                        <a:rPr lang="en-US" dirty="0" smtClean="0"/>
                        <a:t>108</a:t>
                      </a:r>
                      <a:endParaRPr lang="en-US" dirty="0"/>
                    </a:p>
                  </a:txBody>
                  <a:tcPr/>
                </a:tc>
                <a:tc>
                  <a:txBody>
                    <a:bodyPr/>
                    <a:lstStyle/>
                    <a:p>
                      <a:pPr algn="ctr"/>
                      <a:r>
                        <a:rPr lang="en-US" dirty="0" smtClean="0"/>
                        <a:t>15</a:t>
                      </a:r>
                      <a:endParaRPr lang="en-US" dirty="0"/>
                    </a:p>
                  </a:txBody>
                  <a:tcPr/>
                </a:tc>
                <a:tc>
                  <a:txBody>
                    <a:bodyPr/>
                    <a:lstStyle/>
                    <a:p>
                      <a:pPr algn="ctr"/>
                      <a:r>
                        <a:rPr lang="en-US" dirty="0" smtClean="0">
                          <a:solidFill>
                            <a:srgbClr val="FFFF00"/>
                          </a:solidFill>
                        </a:rPr>
                        <a:t>123</a:t>
                      </a:r>
                      <a:endParaRPr lang="en-US" dirty="0">
                        <a:solidFill>
                          <a:srgbClr val="FFFF00"/>
                        </a:solidFill>
                      </a:endParaRPr>
                    </a:p>
                  </a:txBody>
                  <a:tcPr/>
                </a:tc>
              </a:tr>
              <a:tr h="370840">
                <a:tc>
                  <a:txBody>
                    <a:bodyPr/>
                    <a:lstStyle/>
                    <a:p>
                      <a:pPr algn="ctr"/>
                      <a:r>
                        <a:rPr lang="en-US" dirty="0" smtClean="0"/>
                        <a:t>No</a:t>
                      </a:r>
                      <a:endParaRPr lang="en-US" dirty="0"/>
                    </a:p>
                  </a:txBody>
                  <a:tcPr/>
                </a:tc>
                <a:tc>
                  <a:txBody>
                    <a:bodyPr/>
                    <a:lstStyle/>
                    <a:p>
                      <a:pPr algn="ctr"/>
                      <a:r>
                        <a:rPr lang="en-US" dirty="0" smtClean="0"/>
                        <a:t>34</a:t>
                      </a:r>
                      <a:endParaRPr lang="en-US" dirty="0"/>
                    </a:p>
                  </a:txBody>
                  <a:tcPr/>
                </a:tc>
                <a:tc>
                  <a:txBody>
                    <a:bodyPr/>
                    <a:lstStyle/>
                    <a:p>
                      <a:pPr algn="ctr"/>
                      <a:r>
                        <a:rPr lang="en-US" dirty="0" smtClean="0"/>
                        <a:t>13</a:t>
                      </a:r>
                      <a:endParaRPr lang="en-US" dirty="0"/>
                    </a:p>
                  </a:txBody>
                  <a:tcPr/>
                </a:tc>
                <a:tc>
                  <a:txBody>
                    <a:bodyPr/>
                    <a:lstStyle/>
                    <a:p>
                      <a:pPr algn="ctr"/>
                      <a:r>
                        <a:rPr lang="en-US" dirty="0" smtClean="0">
                          <a:solidFill>
                            <a:srgbClr val="FFFF00"/>
                          </a:solidFill>
                        </a:rPr>
                        <a:t>47</a:t>
                      </a:r>
                      <a:endParaRPr lang="en-US" dirty="0">
                        <a:solidFill>
                          <a:srgbClr val="FFFF00"/>
                        </a:solidFill>
                      </a:endParaRPr>
                    </a:p>
                  </a:txBody>
                  <a:tcPr/>
                </a:tc>
              </a:tr>
              <a:tr h="370840">
                <a:tc>
                  <a:txBody>
                    <a:bodyPr/>
                    <a:lstStyle/>
                    <a:p>
                      <a:pPr algn="ctr"/>
                      <a:r>
                        <a:rPr lang="en-US" dirty="0" smtClean="0"/>
                        <a:t>Total</a:t>
                      </a:r>
                      <a:endParaRPr lang="en-US" dirty="0"/>
                    </a:p>
                  </a:txBody>
                  <a:tcPr/>
                </a:tc>
                <a:tc>
                  <a:txBody>
                    <a:bodyPr/>
                    <a:lstStyle/>
                    <a:p>
                      <a:pPr algn="ctr"/>
                      <a:r>
                        <a:rPr lang="en-US" dirty="0" smtClean="0">
                          <a:solidFill>
                            <a:srgbClr val="FFFF00"/>
                          </a:solidFill>
                        </a:rPr>
                        <a:t>142</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28</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170</a:t>
                      </a:r>
                      <a:endParaRPr lang="en-US" dirty="0">
                        <a:solidFill>
                          <a:srgbClr val="FFFF00"/>
                        </a:solidFill>
                      </a:endParaRPr>
                    </a:p>
                  </a:txBody>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87313"/>
            <a:ext cx="8458200" cy="838200"/>
          </a:xfrm>
        </p:spPr>
        <p:txBody>
          <a:bodyPr/>
          <a:lstStyle/>
          <a:p>
            <a:r>
              <a:rPr lang="en-US" altLang="en-US" sz="3600" b="1" dirty="0" smtClean="0"/>
              <a:t>Example 3</a:t>
            </a:r>
          </a:p>
        </p:txBody>
      </p:sp>
      <p:sp>
        <p:nvSpPr>
          <p:cNvPr id="29699" name="Content Placeholder 2"/>
          <p:cNvSpPr>
            <a:spLocks noGrp="1"/>
          </p:cNvSpPr>
          <p:nvPr>
            <p:ph idx="1"/>
          </p:nvPr>
        </p:nvSpPr>
        <p:spPr>
          <a:xfrm>
            <a:off x="304800" y="5486400"/>
            <a:ext cx="8534400" cy="990600"/>
          </a:xfrm>
        </p:spPr>
        <p:txBody>
          <a:bodyPr/>
          <a:lstStyle/>
          <a:p>
            <a:pPr marL="0" indent="0">
              <a:buFontTx/>
              <a:buNone/>
            </a:pPr>
            <a:r>
              <a:rPr lang="en-US" altLang="en-US" sz="2400" b="1" smtClean="0"/>
              <a:t>There definitely appears to be a relationship, but is it statistically significant?</a:t>
            </a:r>
          </a:p>
        </p:txBody>
      </p:sp>
      <p:graphicFrame>
        <p:nvGraphicFramePr>
          <p:cNvPr id="4" name="Table 3"/>
          <p:cNvGraphicFramePr>
            <a:graphicFrameLocks noGrp="1"/>
          </p:cNvGraphicFramePr>
          <p:nvPr/>
        </p:nvGraphicFramePr>
        <p:xfrm>
          <a:off x="2133600" y="990600"/>
          <a:ext cx="4876800" cy="1854200"/>
        </p:xfrm>
        <a:graphic>
          <a:graphicData uri="http://schemas.openxmlformats.org/drawingml/2006/table">
            <a:tbl>
              <a:tblPr firstRow="1" firstCol="1" lastCol="1" bandRow="1">
                <a:tableStyleId>{5C22544A-7EE6-4342-B048-85BDC9FD1C3A}</a:tableStyleId>
              </a:tblPr>
              <a:tblGrid>
                <a:gridCol w="1219200"/>
                <a:gridCol w="1219200"/>
                <a:gridCol w="1219200"/>
                <a:gridCol w="1219200"/>
              </a:tblGrid>
              <a:tr h="370840">
                <a:tc gridSpan="4">
                  <a:txBody>
                    <a:bodyPr/>
                    <a:lstStyle/>
                    <a:p>
                      <a:pPr algn="ctr"/>
                      <a:r>
                        <a:rPr lang="en-US" dirty="0" smtClean="0"/>
                        <a:t>Exclusive</a:t>
                      </a:r>
                      <a:r>
                        <a:rPr lang="en-US" baseline="0" dirty="0" smtClean="0"/>
                        <a:t> Territory - Observed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dirty="0" smtClean="0"/>
                        <a:t>Success</a:t>
                      </a:r>
                      <a:endParaRPr lang="en-US" dirty="0"/>
                    </a:p>
                  </a:txBody>
                  <a:tcPr/>
                </a:tc>
                <a:tc>
                  <a:txBody>
                    <a:bodyPr/>
                    <a:lstStyle/>
                    <a:p>
                      <a:pPr algn="ctr"/>
                      <a:r>
                        <a:rPr lang="en-US" sz="1800" b="1" kern="1200" dirty="0" smtClean="0">
                          <a:solidFill>
                            <a:schemeClr val="lt1"/>
                          </a:solidFill>
                          <a:latin typeface="+mn-lt"/>
                          <a:ea typeface="+mn-ea"/>
                          <a:cs typeface="+mn-cs"/>
                        </a:rPr>
                        <a:t>Yes</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sz="1800" b="1" kern="1200" dirty="0" smtClean="0">
                          <a:solidFill>
                            <a:schemeClr val="lt1"/>
                          </a:solidFill>
                          <a:latin typeface="+mn-lt"/>
                          <a:ea typeface="+mn-ea"/>
                          <a:cs typeface="+mn-cs"/>
                        </a:rPr>
                        <a:t>No</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dirty="0" smtClean="0"/>
                        <a:t>Total</a:t>
                      </a:r>
                      <a:endParaRPr lang="en-US" dirty="0"/>
                    </a:p>
                  </a:txBody>
                  <a:tcPr/>
                </a:tc>
              </a:tr>
              <a:tr h="370840">
                <a:tc>
                  <a:txBody>
                    <a:bodyPr/>
                    <a:lstStyle/>
                    <a:p>
                      <a:pPr algn="ctr"/>
                      <a:r>
                        <a:rPr lang="en-US" dirty="0" smtClean="0"/>
                        <a:t>Yes</a:t>
                      </a:r>
                      <a:endParaRPr lang="en-US" dirty="0"/>
                    </a:p>
                  </a:txBody>
                  <a:tcPr/>
                </a:tc>
                <a:tc>
                  <a:txBody>
                    <a:bodyPr/>
                    <a:lstStyle/>
                    <a:p>
                      <a:pPr algn="ctr"/>
                      <a:r>
                        <a:rPr lang="en-US" dirty="0" smtClean="0"/>
                        <a:t>108</a:t>
                      </a:r>
                      <a:endParaRPr lang="en-US" dirty="0"/>
                    </a:p>
                  </a:txBody>
                  <a:tcPr/>
                </a:tc>
                <a:tc>
                  <a:txBody>
                    <a:bodyPr/>
                    <a:lstStyle/>
                    <a:p>
                      <a:pPr algn="ctr"/>
                      <a:r>
                        <a:rPr lang="en-US" dirty="0" smtClean="0"/>
                        <a:t>15</a:t>
                      </a:r>
                      <a:endParaRPr lang="en-US" dirty="0"/>
                    </a:p>
                  </a:txBody>
                  <a:tcPr/>
                </a:tc>
                <a:tc>
                  <a:txBody>
                    <a:bodyPr/>
                    <a:lstStyle/>
                    <a:p>
                      <a:pPr algn="ctr"/>
                      <a:r>
                        <a:rPr lang="en-US" dirty="0" smtClean="0">
                          <a:solidFill>
                            <a:srgbClr val="FFFF00"/>
                          </a:solidFill>
                        </a:rPr>
                        <a:t>123</a:t>
                      </a:r>
                      <a:endParaRPr lang="en-US" dirty="0">
                        <a:solidFill>
                          <a:srgbClr val="FFFF00"/>
                        </a:solidFill>
                      </a:endParaRPr>
                    </a:p>
                  </a:txBody>
                  <a:tcPr/>
                </a:tc>
              </a:tr>
              <a:tr h="370840">
                <a:tc>
                  <a:txBody>
                    <a:bodyPr/>
                    <a:lstStyle/>
                    <a:p>
                      <a:pPr algn="ctr"/>
                      <a:r>
                        <a:rPr lang="en-US" dirty="0" smtClean="0"/>
                        <a:t>No</a:t>
                      </a:r>
                      <a:endParaRPr lang="en-US" dirty="0"/>
                    </a:p>
                  </a:txBody>
                  <a:tcPr/>
                </a:tc>
                <a:tc>
                  <a:txBody>
                    <a:bodyPr/>
                    <a:lstStyle/>
                    <a:p>
                      <a:pPr algn="ctr"/>
                      <a:r>
                        <a:rPr lang="en-US" dirty="0" smtClean="0"/>
                        <a:t>34</a:t>
                      </a:r>
                      <a:endParaRPr lang="en-US" dirty="0"/>
                    </a:p>
                  </a:txBody>
                  <a:tcPr/>
                </a:tc>
                <a:tc>
                  <a:txBody>
                    <a:bodyPr/>
                    <a:lstStyle/>
                    <a:p>
                      <a:pPr algn="ctr"/>
                      <a:r>
                        <a:rPr lang="en-US" dirty="0" smtClean="0"/>
                        <a:t>13</a:t>
                      </a:r>
                      <a:endParaRPr lang="en-US" dirty="0"/>
                    </a:p>
                  </a:txBody>
                  <a:tcPr/>
                </a:tc>
                <a:tc>
                  <a:txBody>
                    <a:bodyPr/>
                    <a:lstStyle/>
                    <a:p>
                      <a:pPr algn="ctr"/>
                      <a:r>
                        <a:rPr lang="en-US" dirty="0" smtClean="0">
                          <a:solidFill>
                            <a:srgbClr val="FFFF00"/>
                          </a:solidFill>
                        </a:rPr>
                        <a:t>47</a:t>
                      </a:r>
                      <a:endParaRPr lang="en-US" dirty="0">
                        <a:solidFill>
                          <a:srgbClr val="FFFF00"/>
                        </a:solidFill>
                      </a:endParaRPr>
                    </a:p>
                  </a:txBody>
                  <a:tcPr/>
                </a:tc>
              </a:tr>
              <a:tr h="370840">
                <a:tc>
                  <a:txBody>
                    <a:bodyPr/>
                    <a:lstStyle/>
                    <a:p>
                      <a:pPr algn="ctr"/>
                      <a:r>
                        <a:rPr lang="en-US" dirty="0" smtClean="0"/>
                        <a:t>Total</a:t>
                      </a:r>
                      <a:endParaRPr lang="en-US" dirty="0"/>
                    </a:p>
                  </a:txBody>
                  <a:tcPr/>
                </a:tc>
                <a:tc>
                  <a:txBody>
                    <a:bodyPr/>
                    <a:lstStyle/>
                    <a:p>
                      <a:pPr algn="ctr"/>
                      <a:r>
                        <a:rPr lang="en-US" dirty="0" smtClean="0">
                          <a:solidFill>
                            <a:srgbClr val="FFFF00"/>
                          </a:solidFill>
                        </a:rPr>
                        <a:t>142</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28</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170</a:t>
                      </a:r>
                      <a:endParaRPr lang="en-US" dirty="0">
                        <a:solidFill>
                          <a:srgbClr val="FFFF00"/>
                        </a:solidFill>
                      </a:endParaRPr>
                    </a:p>
                  </a:txBody>
                  <a:tcPr/>
                </a:tc>
              </a:tr>
            </a:tbl>
          </a:graphicData>
        </a:graphic>
      </p:graphicFrame>
      <p:graphicFrame>
        <p:nvGraphicFramePr>
          <p:cNvPr id="5" name="Table 4"/>
          <p:cNvGraphicFramePr>
            <a:graphicFrameLocks noGrp="1"/>
          </p:cNvGraphicFramePr>
          <p:nvPr/>
        </p:nvGraphicFramePr>
        <p:xfrm>
          <a:off x="2743200" y="3124200"/>
          <a:ext cx="3657600" cy="2124075"/>
        </p:xfrm>
        <a:graphic>
          <a:graphicData uri="http://schemas.openxmlformats.org/drawingml/2006/table">
            <a:tbl>
              <a:tblPr firstRow="1" firstCol="1" lastCol="1" bandRow="1">
                <a:tableStyleId>{5C22544A-7EE6-4342-B048-85BDC9FD1C3A}</a:tableStyleId>
              </a:tblPr>
              <a:tblGrid>
                <a:gridCol w="1219200"/>
                <a:gridCol w="1219200"/>
                <a:gridCol w="1219200"/>
              </a:tblGrid>
              <a:tr h="640271">
                <a:tc gridSpan="3">
                  <a:txBody>
                    <a:bodyPr/>
                    <a:lstStyle/>
                    <a:p>
                      <a:pPr algn="ctr"/>
                      <a:r>
                        <a:rPr lang="en-US" sz="1800" dirty="0" smtClean="0"/>
                        <a:t>Exclusive</a:t>
                      </a:r>
                      <a:r>
                        <a:rPr lang="en-US" sz="1800" baseline="0" dirty="0" smtClean="0"/>
                        <a:t> Territory - Percentages</a:t>
                      </a:r>
                      <a:endParaRPr lang="en-US" sz="1800" dirty="0"/>
                    </a:p>
                  </a:txBody>
                  <a:tcPr marT="45734" marB="45734"/>
                </a:tc>
                <a:tc hMerge="1">
                  <a:txBody>
                    <a:bodyPr/>
                    <a:lstStyle/>
                    <a:p>
                      <a:endParaRPr lang="en-US" dirty="0"/>
                    </a:p>
                  </a:txBody>
                  <a:tcPr/>
                </a:tc>
                <a:tc hMerge="1">
                  <a:txBody>
                    <a:bodyPr/>
                    <a:lstStyle/>
                    <a:p>
                      <a:endParaRPr lang="en-US" dirty="0"/>
                    </a:p>
                  </a:txBody>
                  <a:tcPr/>
                </a:tc>
              </a:tr>
              <a:tr h="370951">
                <a:tc>
                  <a:txBody>
                    <a:bodyPr/>
                    <a:lstStyle/>
                    <a:p>
                      <a:pPr algn="ctr"/>
                      <a:r>
                        <a:rPr lang="en-US" sz="1800" dirty="0" smtClean="0"/>
                        <a:t>Success</a:t>
                      </a:r>
                      <a:endParaRPr lang="en-US" sz="1800" dirty="0"/>
                    </a:p>
                  </a:txBody>
                  <a:tcPr marT="45734" marB="45734"/>
                </a:tc>
                <a:tc>
                  <a:txBody>
                    <a:bodyPr/>
                    <a:lstStyle/>
                    <a:p>
                      <a:pPr algn="ctr"/>
                      <a:r>
                        <a:rPr lang="en-US" sz="1800" b="1" kern="1200" dirty="0" smtClean="0">
                          <a:solidFill>
                            <a:schemeClr val="lt1"/>
                          </a:solidFill>
                          <a:latin typeface="+mn-lt"/>
                          <a:ea typeface="+mn-ea"/>
                          <a:cs typeface="+mn-cs"/>
                        </a:rPr>
                        <a:t>Yes</a:t>
                      </a:r>
                      <a:endParaRPr lang="en-US" sz="1800" b="1" kern="1200" dirty="0">
                        <a:solidFill>
                          <a:schemeClr val="lt1"/>
                        </a:solidFill>
                        <a:latin typeface="+mn-lt"/>
                        <a:ea typeface="+mn-ea"/>
                        <a:cs typeface="+mn-cs"/>
                      </a:endParaRPr>
                    </a:p>
                  </a:txBody>
                  <a:tcPr marT="45734" marB="45734">
                    <a:solidFill>
                      <a:schemeClr val="accent1"/>
                    </a:solidFill>
                  </a:tcPr>
                </a:tc>
                <a:tc>
                  <a:txBody>
                    <a:bodyPr/>
                    <a:lstStyle/>
                    <a:p>
                      <a:pPr algn="ctr"/>
                      <a:r>
                        <a:rPr lang="en-US" sz="1800" b="1" kern="1200" dirty="0" smtClean="0">
                          <a:solidFill>
                            <a:schemeClr val="lt1"/>
                          </a:solidFill>
                          <a:latin typeface="+mn-lt"/>
                          <a:ea typeface="+mn-ea"/>
                          <a:cs typeface="+mn-cs"/>
                        </a:rPr>
                        <a:t>No</a:t>
                      </a:r>
                      <a:endParaRPr lang="en-US" sz="1800" b="1" kern="1200" dirty="0">
                        <a:solidFill>
                          <a:schemeClr val="lt1"/>
                        </a:solidFill>
                        <a:latin typeface="+mn-lt"/>
                        <a:ea typeface="+mn-ea"/>
                        <a:cs typeface="+mn-cs"/>
                      </a:endParaRPr>
                    </a:p>
                  </a:txBody>
                  <a:tcPr marT="45734" marB="45734">
                    <a:solidFill>
                      <a:schemeClr val="accent1"/>
                    </a:solidFill>
                  </a:tcPr>
                </a:tc>
              </a:tr>
              <a:tr h="370951">
                <a:tc>
                  <a:txBody>
                    <a:bodyPr/>
                    <a:lstStyle/>
                    <a:p>
                      <a:pPr algn="ctr"/>
                      <a:r>
                        <a:rPr lang="en-US" sz="1800" dirty="0" smtClean="0"/>
                        <a:t>Yes</a:t>
                      </a:r>
                      <a:endParaRPr lang="en-US" sz="1800" dirty="0"/>
                    </a:p>
                  </a:txBody>
                  <a:tcPr marT="45734" marB="45734"/>
                </a:tc>
                <a:tc>
                  <a:txBody>
                    <a:bodyPr/>
                    <a:lstStyle/>
                    <a:p>
                      <a:pPr algn="ctr"/>
                      <a:r>
                        <a:rPr lang="en-US" sz="1800" b="1" dirty="0" smtClean="0"/>
                        <a:t>76%</a:t>
                      </a:r>
                      <a:endParaRPr lang="en-US" sz="1800" b="1" dirty="0"/>
                    </a:p>
                  </a:txBody>
                  <a:tcPr marT="45734" marB="45734">
                    <a:solidFill>
                      <a:srgbClr val="FFFFFF"/>
                    </a:solidFill>
                  </a:tcPr>
                </a:tc>
                <a:tc>
                  <a:txBody>
                    <a:bodyPr/>
                    <a:lstStyle/>
                    <a:p>
                      <a:pPr marL="0" algn="ctr" defTabSz="914400" rtl="0" eaLnBrk="1" latinLnBrk="0" hangingPunct="1"/>
                      <a:r>
                        <a:rPr lang="en-US" sz="1800" b="1" kern="1200" dirty="0" smtClean="0">
                          <a:solidFill>
                            <a:schemeClr val="dk1"/>
                          </a:solidFill>
                          <a:latin typeface="+mn-lt"/>
                          <a:ea typeface="+mn-ea"/>
                          <a:cs typeface="+mn-cs"/>
                        </a:rPr>
                        <a:t>54%</a:t>
                      </a:r>
                    </a:p>
                  </a:txBody>
                  <a:tcPr marT="45734" marB="45734">
                    <a:solidFill>
                      <a:srgbClr val="FFFFFF"/>
                    </a:solidFill>
                  </a:tcPr>
                </a:tc>
              </a:tr>
              <a:tr h="370951">
                <a:tc>
                  <a:txBody>
                    <a:bodyPr/>
                    <a:lstStyle/>
                    <a:p>
                      <a:pPr algn="ctr"/>
                      <a:r>
                        <a:rPr lang="en-US" sz="1800" dirty="0" smtClean="0"/>
                        <a:t>No</a:t>
                      </a:r>
                      <a:endParaRPr lang="en-US" sz="1800" dirty="0"/>
                    </a:p>
                  </a:txBody>
                  <a:tcPr marT="45734" marB="45734"/>
                </a:tc>
                <a:tc>
                  <a:txBody>
                    <a:bodyPr/>
                    <a:lstStyle/>
                    <a:p>
                      <a:pPr algn="ctr"/>
                      <a:r>
                        <a:rPr lang="en-US" sz="1800" b="1" dirty="0" smtClean="0"/>
                        <a:t>24%</a:t>
                      </a:r>
                      <a:endParaRPr lang="en-US" sz="1800" b="1" dirty="0"/>
                    </a:p>
                  </a:txBody>
                  <a:tcPr marT="45734" marB="45734">
                    <a:solidFill>
                      <a:schemeClr val="tx2"/>
                    </a:solidFill>
                  </a:tcPr>
                </a:tc>
                <a:tc>
                  <a:txBody>
                    <a:bodyPr/>
                    <a:lstStyle/>
                    <a:p>
                      <a:pPr marL="0" algn="ctr" defTabSz="914400" rtl="0" eaLnBrk="1" latinLnBrk="0" hangingPunct="1"/>
                      <a:r>
                        <a:rPr lang="en-US" sz="1800" b="1" kern="1200" dirty="0" smtClean="0">
                          <a:solidFill>
                            <a:schemeClr val="dk1"/>
                          </a:solidFill>
                          <a:latin typeface="+mn-lt"/>
                          <a:ea typeface="+mn-ea"/>
                          <a:cs typeface="+mn-cs"/>
                        </a:rPr>
                        <a:t>46%</a:t>
                      </a:r>
                    </a:p>
                  </a:txBody>
                  <a:tcPr marT="45734" marB="45734">
                    <a:solidFill>
                      <a:schemeClr val="tx2"/>
                    </a:solidFill>
                  </a:tcPr>
                </a:tc>
              </a:tr>
              <a:tr h="370951">
                <a:tc>
                  <a:txBody>
                    <a:bodyPr/>
                    <a:lstStyle/>
                    <a:p>
                      <a:pPr algn="ctr"/>
                      <a:r>
                        <a:rPr lang="en-US" sz="1800" dirty="0" smtClean="0"/>
                        <a:t>Total</a:t>
                      </a:r>
                      <a:endParaRPr lang="en-US" sz="1800" dirty="0"/>
                    </a:p>
                  </a:txBody>
                  <a:tcPr marT="45734" marB="45734"/>
                </a:tc>
                <a:tc>
                  <a:txBody>
                    <a:bodyPr/>
                    <a:lstStyle/>
                    <a:p>
                      <a:pPr algn="ctr"/>
                      <a:r>
                        <a:rPr lang="en-US" sz="1800" dirty="0" smtClean="0">
                          <a:solidFill>
                            <a:srgbClr val="FFFF00"/>
                          </a:solidFill>
                        </a:rPr>
                        <a:t>100%</a:t>
                      </a:r>
                      <a:endParaRPr lang="en-US" sz="1800" dirty="0">
                        <a:solidFill>
                          <a:srgbClr val="FFFF00"/>
                        </a:solidFill>
                      </a:endParaRPr>
                    </a:p>
                  </a:txBody>
                  <a:tcPr marT="45734" marB="45734">
                    <a:solidFill>
                      <a:schemeClr val="accent1"/>
                    </a:solidFill>
                  </a:tcPr>
                </a:tc>
                <a:tc>
                  <a:txBody>
                    <a:bodyPr/>
                    <a:lstStyle/>
                    <a:p>
                      <a:pPr algn="ctr"/>
                      <a:r>
                        <a:rPr lang="en-US" sz="1800" dirty="0" smtClean="0">
                          <a:solidFill>
                            <a:srgbClr val="FFFF00"/>
                          </a:solidFill>
                        </a:rPr>
                        <a:t>100%</a:t>
                      </a:r>
                      <a:endParaRPr lang="en-US" sz="1800" dirty="0">
                        <a:solidFill>
                          <a:srgbClr val="FFFF00"/>
                        </a:solidFill>
                      </a:endParaRPr>
                    </a:p>
                  </a:txBody>
                  <a:tcPr marT="45734" marB="45734">
                    <a:solidFill>
                      <a:schemeClr val="accent1"/>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87313"/>
            <a:ext cx="8458200" cy="838200"/>
          </a:xfrm>
        </p:spPr>
        <p:txBody>
          <a:bodyPr/>
          <a:lstStyle/>
          <a:p>
            <a:r>
              <a:rPr lang="en-US" altLang="en-US" sz="3600" b="1" dirty="0" smtClean="0"/>
              <a:t>Example 3</a:t>
            </a:r>
          </a:p>
        </p:txBody>
      </p:sp>
      <p:sp>
        <p:nvSpPr>
          <p:cNvPr id="30723" name="Content Placeholder 2"/>
          <p:cNvSpPr>
            <a:spLocks noGrp="1"/>
          </p:cNvSpPr>
          <p:nvPr>
            <p:ph idx="1"/>
          </p:nvPr>
        </p:nvSpPr>
        <p:spPr>
          <a:xfrm>
            <a:off x="381000" y="2971800"/>
            <a:ext cx="8534400" cy="990600"/>
          </a:xfrm>
        </p:spPr>
        <p:txBody>
          <a:bodyPr/>
          <a:lstStyle/>
          <a:p>
            <a:pPr marL="0" indent="0">
              <a:buFontTx/>
              <a:buNone/>
            </a:pPr>
            <a:r>
              <a:rPr lang="en-US" altLang="en-US" sz="2400" b="1" smtClean="0"/>
              <a:t>To figure out the expected counts we use the same formula as in other </a:t>
            </a:r>
            <a:r>
              <a:rPr lang="el-GR" altLang="en-US" sz="2400" b="1" smtClean="0"/>
              <a:t>χ²</a:t>
            </a:r>
            <a:r>
              <a:rPr lang="en-US" altLang="en-US" sz="2400" b="1" smtClean="0"/>
              <a:t> tests </a:t>
            </a:r>
          </a:p>
        </p:txBody>
      </p:sp>
      <p:graphicFrame>
        <p:nvGraphicFramePr>
          <p:cNvPr id="4" name="Table 3"/>
          <p:cNvGraphicFramePr>
            <a:graphicFrameLocks noGrp="1"/>
          </p:cNvGraphicFramePr>
          <p:nvPr/>
        </p:nvGraphicFramePr>
        <p:xfrm>
          <a:off x="2133600" y="914400"/>
          <a:ext cx="4876800" cy="1854200"/>
        </p:xfrm>
        <a:graphic>
          <a:graphicData uri="http://schemas.openxmlformats.org/drawingml/2006/table">
            <a:tbl>
              <a:tblPr firstRow="1" firstCol="1" lastCol="1" bandRow="1">
                <a:tableStyleId>{5C22544A-7EE6-4342-B048-85BDC9FD1C3A}</a:tableStyleId>
              </a:tblPr>
              <a:tblGrid>
                <a:gridCol w="1219200"/>
                <a:gridCol w="1219200"/>
                <a:gridCol w="1219200"/>
                <a:gridCol w="1219200"/>
              </a:tblGrid>
              <a:tr h="370840">
                <a:tc gridSpan="4">
                  <a:txBody>
                    <a:bodyPr/>
                    <a:lstStyle/>
                    <a:p>
                      <a:pPr algn="ctr"/>
                      <a:r>
                        <a:rPr lang="en-US" dirty="0" smtClean="0"/>
                        <a:t>Exclusive</a:t>
                      </a:r>
                      <a:r>
                        <a:rPr lang="en-US" baseline="0" dirty="0" smtClean="0"/>
                        <a:t> Territory - Observed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dirty="0" smtClean="0"/>
                        <a:t>Success</a:t>
                      </a:r>
                      <a:endParaRPr lang="en-US" dirty="0"/>
                    </a:p>
                  </a:txBody>
                  <a:tcPr/>
                </a:tc>
                <a:tc>
                  <a:txBody>
                    <a:bodyPr/>
                    <a:lstStyle/>
                    <a:p>
                      <a:pPr algn="ctr"/>
                      <a:r>
                        <a:rPr lang="en-US" sz="1800" b="1" kern="1200" dirty="0" smtClean="0">
                          <a:solidFill>
                            <a:schemeClr val="lt1"/>
                          </a:solidFill>
                          <a:latin typeface="+mn-lt"/>
                          <a:ea typeface="+mn-ea"/>
                          <a:cs typeface="+mn-cs"/>
                        </a:rPr>
                        <a:t>Yes</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sz="1800" b="1" kern="1200" dirty="0" smtClean="0">
                          <a:solidFill>
                            <a:schemeClr val="lt1"/>
                          </a:solidFill>
                          <a:latin typeface="+mn-lt"/>
                          <a:ea typeface="+mn-ea"/>
                          <a:cs typeface="+mn-cs"/>
                        </a:rPr>
                        <a:t>No</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dirty="0" smtClean="0"/>
                        <a:t>Total</a:t>
                      </a:r>
                      <a:endParaRPr lang="en-US" dirty="0"/>
                    </a:p>
                  </a:txBody>
                  <a:tcPr/>
                </a:tc>
              </a:tr>
              <a:tr h="370840">
                <a:tc>
                  <a:txBody>
                    <a:bodyPr/>
                    <a:lstStyle/>
                    <a:p>
                      <a:pPr algn="ctr"/>
                      <a:r>
                        <a:rPr lang="en-US" dirty="0" smtClean="0"/>
                        <a:t>Yes</a:t>
                      </a:r>
                      <a:endParaRPr lang="en-US" dirty="0"/>
                    </a:p>
                  </a:txBody>
                  <a:tcPr/>
                </a:tc>
                <a:tc>
                  <a:txBody>
                    <a:bodyPr/>
                    <a:lstStyle/>
                    <a:p>
                      <a:pPr algn="ctr"/>
                      <a:r>
                        <a:rPr lang="en-US" dirty="0" smtClean="0"/>
                        <a:t>108</a:t>
                      </a:r>
                      <a:endParaRPr lang="en-US" dirty="0"/>
                    </a:p>
                  </a:txBody>
                  <a:tcPr/>
                </a:tc>
                <a:tc>
                  <a:txBody>
                    <a:bodyPr/>
                    <a:lstStyle/>
                    <a:p>
                      <a:pPr algn="ctr"/>
                      <a:r>
                        <a:rPr lang="en-US" dirty="0" smtClean="0"/>
                        <a:t>15</a:t>
                      </a:r>
                      <a:endParaRPr lang="en-US" dirty="0"/>
                    </a:p>
                  </a:txBody>
                  <a:tcPr/>
                </a:tc>
                <a:tc>
                  <a:txBody>
                    <a:bodyPr/>
                    <a:lstStyle/>
                    <a:p>
                      <a:pPr algn="ctr"/>
                      <a:r>
                        <a:rPr lang="en-US" dirty="0" smtClean="0">
                          <a:solidFill>
                            <a:srgbClr val="FFFF00"/>
                          </a:solidFill>
                        </a:rPr>
                        <a:t>123</a:t>
                      </a:r>
                      <a:endParaRPr lang="en-US" dirty="0">
                        <a:solidFill>
                          <a:srgbClr val="FFFF00"/>
                        </a:solidFill>
                      </a:endParaRPr>
                    </a:p>
                  </a:txBody>
                  <a:tcPr/>
                </a:tc>
              </a:tr>
              <a:tr h="370840">
                <a:tc>
                  <a:txBody>
                    <a:bodyPr/>
                    <a:lstStyle/>
                    <a:p>
                      <a:pPr algn="ctr"/>
                      <a:r>
                        <a:rPr lang="en-US" dirty="0" smtClean="0"/>
                        <a:t>No</a:t>
                      </a:r>
                      <a:endParaRPr lang="en-US" dirty="0"/>
                    </a:p>
                  </a:txBody>
                  <a:tcPr/>
                </a:tc>
                <a:tc>
                  <a:txBody>
                    <a:bodyPr/>
                    <a:lstStyle/>
                    <a:p>
                      <a:pPr algn="ctr"/>
                      <a:r>
                        <a:rPr lang="en-US" dirty="0" smtClean="0"/>
                        <a:t>34</a:t>
                      </a:r>
                      <a:endParaRPr lang="en-US" dirty="0"/>
                    </a:p>
                  </a:txBody>
                  <a:tcPr/>
                </a:tc>
                <a:tc>
                  <a:txBody>
                    <a:bodyPr/>
                    <a:lstStyle/>
                    <a:p>
                      <a:pPr algn="ctr"/>
                      <a:r>
                        <a:rPr lang="en-US" dirty="0" smtClean="0"/>
                        <a:t>13</a:t>
                      </a:r>
                      <a:endParaRPr lang="en-US" dirty="0"/>
                    </a:p>
                  </a:txBody>
                  <a:tcPr/>
                </a:tc>
                <a:tc>
                  <a:txBody>
                    <a:bodyPr/>
                    <a:lstStyle/>
                    <a:p>
                      <a:pPr algn="ctr"/>
                      <a:r>
                        <a:rPr lang="en-US" dirty="0" smtClean="0">
                          <a:solidFill>
                            <a:srgbClr val="FFFF00"/>
                          </a:solidFill>
                        </a:rPr>
                        <a:t>47</a:t>
                      </a:r>
                      <a:endParaRPr lang="en-US" dirty="0">
                        <a:solidFill>
                          <a:srgbClr val="FFFF00"/>
                        </a:solidFill>
                      </a:endParaRPr>
                    </a:p>
                  </a:txBody>
                  <a:tcPr/>
                </a:tc>
              </a:tr>
              <a:tr h="370840">
                <a:tc>
                  <a:txBody>
                    <a:bodyPr/>
                    <a:lstStyle/>
                    <a:p>
                      <a:pPr algn="ctr"/>
                      <a:r>
                        <a:rPr lang="en-US" dirty="0" smtClean="0"/>
                        <a:t>Total</a:t>
                      </a:r>
                      <a:endParaRPr lang="en-US" dirty="0"/>
                    </a:p>
                  </a:txBody>
                  <a:tcPr/>
                </a:tc>
                <a:tc>
                  <a:txBody>
                    <a:bodyPr/>
                    <a:lstStyle/>
                    <a:p>
                      <a:pPr algn="ctr"/>
                      <a:r>
                        <a:rPr lang="en-US" dirty="0" smtClean="0">
                          <a:solidFill>
                            <a:srgbClr val="FFFF00"/>
                          </a:solidFill>
                        </a:rPr>
                        <a:t>142</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28</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170</a:t>
                      </a:r>
                      <a:endParaRPr lang="en-US" dirty="0">
                        <a:solidFill>
                          <a:srgbClr val="FFFF00"/>
                        </a:solidFill>
                      </a:endParaRPr>
                    </a:p>
                  </a:txBody>
                  <a:tcPr/>
                </a:tc>
              </a:tr>
            </a:tbl>
          </a:graphicData>
        </a:graphic>
      </p:graphicFrame>
      <p:graphicFrame>
        <p:nvGraphicFramePr>
          <p:cNvPr id="5" name="Table 4"/>
          <p:cNvGraphicFramePr>
            <a:graphicFrameLocks noGrp="1"/>
          </p:cNvGraphicFramePr>
          <p:nvPr/>
        </p:nvGraphicFramePr>
        <p:xfrm>
          <a:off x="2133600" y="4495800"/>
          <a:ext cx="4876800" cy="1854200"/>
        </p:xfrm>
        <a:graphic>
          <a:graphicData uri="http://schemas.openxmlformats.org/drawingml/2006/table">
            <a:tbl>
              <a:tblPr firstRow="1" firstCol="1" lastCol="1" bandRow="1">
                <a:tableStyleId>{5C22544A-7EE6-4342-B048-85BDC9FD1C3A}</a:tableStyleId>
              </a:tblPr>
              <a:tblGrid>
                <a:gridCol w="1219200"/>
                <a:gridCol w="1219200"/>
                <a:gridCol w="1219200"/>
                <a:gridCol w="1219200"/>
              </a:tblGrid>
              <a:tr h="370840">
                <a:tc gridSpan="4">
                  <a:txBody>
                    <a:bodyPr/>
                    <a:lstStyle/>
                    <a:p>
                      <a:pPr algn="ctr"/>
                      <a:r>
                        <a:rPr lang="en-US" dirty="0" smtClean="0"/>
                        <a:t>Exclusive</a:t>
                      </a:r>
                      <a:r>
                        <a:rPr lang="en-US" baseline="0" dirty="0" smtClean="0"/>
                        <a:t> Territory - Expected</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dirty="0" smtClean="0"/>
                        <a:t>Success</a:t>
                      </a:r>
                      <a:endParaRPr lang="en-US" dirty="0"/>
                    </a:p>
                  </a:txBody>
                  <a:tcPr/>
                </a:tc>
                <a:tc>
                  <a:txBody>
                    <a:bodyPr/>
                    <a:lstStyle/>
                    <a:p>
                      <a:pPr algn="ctr"/>
                      <a:r>
                        <a:rPr lang="en-US" sz="1800" b="1" kern="1200" dirty="0" smtClean="0">
                          <a:solidFill>
                            <a:schemeClr val="lt1"/>
                          </a:solidFill>
                          <a:latin typeface="+mn-lt"/>
                          <a:ea typeface="+mn-ea"/>
                          <a:cs typeface="+mn-cs"/>
                        </a:rPr>
                        <a:t>Yes</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sz="1800" b="1" kern="1200" dirty="0" smtClean="0">
                          <a:solidFill>
                            <a:schemeClr val="lt1"/>
                          </a:solidFill>
                          <a:latin typeface="+mn-lt"/>
                          <a:ea typeface="+mn-ea"/>
                          <a:cs typeface="+mn-cs"/>
                        </a:rPr>
                        <a:t>No</a:t>
                      </a:r>
                      <a:endParaRPr lang="en-US" sz="1800" b="1" kern="1200" dirty="0">
                        <a:solidFill>
                          <a:schemeClr val="lt1"/>
                        </a:solidFill>
                        <a:latin typeface="+mn-lt"/>
                        <a:ea typeface="+mn-ea"/>
                        <a:cs typeface="+mn-cs"/>
                      </a:endParaRPr>
                    </a:p>
                  </a:txBody>
                  <a:tcPr>
                    <a:solidFill>
                      <a:schemeClr val="accent1"/>
                    </a:solidFill>
                  </a:tcPr>
                </a:tc>
                <a:tc>
                  <a:txBody>
                    <a:bodyPr/>
                    <a:lstStyle/>
                    <a:p>
                      <a:pPr algn="ctr"/>
                      <a:r>
                        <a:rPr lang="en-US" dirty="0" smtClean="0"/>
                        <a:t>Total</a:t>
                      </a:r>
                      <a:endParaRPr lang="en-US" dirty="0"/>
                    </a:p>
                  </a:txBody>
                  <a:tcPr/>
                </a:tc>
              </a:tr>
              <a:tr h="370840">
                <a:tc>
                  <a:txBody>
                    <a:bodyPr/>
                    <a:lstStyle/>
                    <a:p>
                      <a:pPr algn="ctr"/>
                      <a:r>
                        <a:rPr lang="en-US" dirty="0" smtClean="0"/>
                        <a:t>Yes</a:t>
                      </a:r>
                      <a:endParaRPr lang="en-US" dirty="0"/>
                    </a:p>
                  </a:txBody>
                  <a:tcPr/>
                </a:tc>
                <a:tc>
                  <a:txBody>
                    <a:bodyPr/>
                    <a:lstStyle/>
                    <a:p>
                      <a:pPr algn="ctr"/>
                      <a:r>
                        <a:rPr lang="en-US" dirty="0" smtClean="0"/>
                        <a:t>102.74</a:t>
                      </a:r>
                      <a:endParaRPr lang="en-US" dirty="0"/>
                    </a:p>
                  </a:txBody>
                  <a:tcPr/>
                </a:tc>
                <a:tc>
                  <a:txBody>
                    <a:bodyPr/>
                    <a:lstStyle/>
                    <a:p>
                      <a:pPr algn="ctr"/>
                      <a:r>
                        <a:rPr lang="en-US" dirty="0" smtClean="0"/>
                        <a:t>20.26</a:t>
                      </a:r>
                      <a:endParaRPr lang="en-US" dirty="0"/>
                    </a:p>
                  </a:txBody>
                  <a:tcPr/>
                </a:tc>
                <a:tc>
                  <a:txBody>
                    <a:bodyPr/>
                    <a:lstStyle/>
                    <a:p>
                      <a:pPr algn="ctr"/>
                      <a:r>
                        <a:rPr lang="en-US" dirty="0" smtClean="0">
                          <a:solidFill>
                            <a:srgbClr val="FFFF00"/>
                          </a:solidFill>
                        </a:rPr>
                        <a:t>123</a:t>
                      </a:r>
                      <a:endParaRPr lang="en-US" dirty="0">
                        <a:solidFill>
                          <a:srgbClr val="FFFF00"/>
                        </a:solidFill>
                      </a:endParaRPr>
                    </a:p>
                  </a:txBody>
                  <a:tcPr/>
                </a:tc>
              </a:tr>
              <a:tr h="370840">
                <a:tc>
                  <a:txBody>
                    <a:bodyPr/>
                    <a:lstStyle/>
                    <a:p>
                      <a:pPr algn="ctr"/>
                      <a:r>
                        <a:rPr lang="en-US" dirty="0" smtClean="0"/>
                        <a:t>No</a:t>
                      </a:r>
                      <a:endParaRPr lang="en-US" dirty="0"/>
                    </a:p>
                  </a:txBody>
                  <a:tcPr/>
                </a:tc>
                <a:tc>
                  <a:txBody>
                    <a:bodyPr/>
                    <a:lstStyle/>
                    <a:p>
                      <a:pPr algn="ctr"/>
                      <a:r>
                        <a:rPr lang="en-US" dirty="0" smtClean="0"/>
                        <a:t>39.26</a:t>
                      </a:r>
                      <a:endParaRPr lang="en-US" dirty="0"/>
                    </a:p>
                  </a:txBody>
                  <a:tcPr/>
                </a:tc>
                <a:tc>
                  <a:txBody>
                    <a:bodyPr/>
                    <a:lstStyle/>
                    <a:p>
                      <a:pPr algn="ctr"/>
                      <a:r>
                        <a:rPr lang="en-US" dirty="0" smtClean="0"/>
                        <a:t>7.74</a:t>
                      </a:r>
                      <a:endParaRPr lang="en-US" dirty="0"/>
                    </a:p>
                  </a:txBody>
                  <a:tcPr/>
                </a:tc>
                <a:tc>
                  <a:txBody>
                    <a:bodyPr/>
                    <a:lstStyle/>
                    <a:p>
                      <a:pPr algn="ctr"/>
                      <a:r>
                        <a:rPr lang="en-US" dirty="0" smtClean="0">
                          <a:solidFill>
                            <a:srgbClr val="FFFF00"/>
                          </a:solidFill>
                        </a:rPr>
                        <a:t>47</a:t>
                      </a:r>
                      <a:endParaRPr lang="en-US" dirty="0">
                        <a:solidFill>
                          <a:srgbClr val="FFFF00"/>
                        </a:solidFill>
                      </a:endParaRPr>
                    </a:p>
                  </a:txBody>
                  <a:tcPr/>
                </a:tc>
              </a:tr>
              <a:tr h="370840">
                <a:tc>
                  <a:txBody>
                    <a:bodyPr/>
                    <a:lstStyle/>
                    <a:p>
                      <a:pPr algn="ctr"/>
                      <a:r>
                        <a:rPr lang="en-US" dirty="0" smtClean="0"/>
                        <a:t>Total</a:t>
                      </a:r>
                      <a:endParaRPr lang="en-US" dirty="0"/>
                    </a:p>
                  </a:txBody>
                  <a:tcPr/>
                </a:tc>
                <a:tc>
                  <a:txBody>
                    <a:bodyPr/>
                    <a:lstStyle/>
                    <a:p>
                      <a:pPr algn="ctr"/>
                      <a:r>
                        <a:rPr lang="en-US" dirty="0" smtClean="0">
                          <a:solidFill>
                            <a:srgbClr val="FFFF00"/>
                          </a:solidFill>
                        </a:rPr>
                        <a:t>142</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28</a:t>
                      </a:r>
                      <a:endParaRPr lang="en-US" dirty="0">
                        <a:solidFill>
                          <a:srgbClr val="FFFF00"/>
                        </a:solidFill>
                      </a:endParaRPr>
                    </a:p>
                  </a:txBody>
                  <a:tcPr>
                    <a:solidFill>
                      <a:schemeClr val="accent1"/>
                    </a:solidFill>
                  </a:tcPr>
                </a:tc>
                <a:tc>
                  <a:txBody>
                    <a:bodyPr/>
                    <a:lstStyle/>
                    <a:p>
                      <a:pPr algn="ctr"/>
                      <a:r>
                        <a:rPr lang="en-US" dirty="0" smtClean="0">
                          <a:solidFill>
                            <a:srgbClr val="FFFF00"/>
                          </a:solidFill>
                        </a:rPr>
                        <a:t>170</a:t>
                      </a:r>
                      <a:endParaRPr lang="en-US" dirty="0">
                        <a:solidFill>
                          <a:srgbClr val="FFFF00"/>
                        </a:solidFill>
                      </a:endParaRPr>
                    </a:p>
                  </a:txBody>
                  <a:tcPr/>
                </a:tc>
              </a:tr>
            </a:tbl>
          </a:graphicData>
        </a:graphic>
      </p:graphicFrame>
      <p:sp>
        <p:nvSpPr>
          <p:cNvPr id="6" name="Content Placeholder 2"/>
          <p:cNvSpPr txBox="1">
            <a:spLocks/>
          </p:cNvSpPr>
          <p:nvPr/>
        </p:nvSpPr>
        <p:spPr bwMode="auto">
          <a:xfrm>
            <a:off x="3200400" y="3505200"/>
            <a:ext cx="5562600" cy="990600"/>
          </a:xfrm>
          <a:prstGeom prst="rect">
            <a:avLst/>
          </a:prstGeom>
          <a:noFill/>
          <a:ln w="9525">
            <a:noFill/>
            <a:miter lim="800000"/>
            <a:headEnd/>
            <a:tailEnd/>
          </a:ln>
        </p:spPr>
        <p:txBody>
          <a:bodyPr/>
          <a:lstStyle/>
          <a:p>
            <a:pPr>
              <a:lnSpc>
                <a:spcPct val="75000"/>
              </a:lnSpc>
              <a:spcBef>
                <a:spcPct val="20000"/>
              </a:spcBef>
              <a:defRPr/>
            </a:pPr>
            <a:r>
              <a:rPr lang="en-US" sz="2000" b="1" kern="0" dirty="0">
                <a:solidFill>
                  <a:srgbClr val="FFFF00"/>
                </a:solidFill>
                <a:latin typeface="+mn-lt"/>
              </a:rPr>
              <a:t>                                 row total </a:t>
            </a:r>
            <a:r>
              <a:rPr lang="en-US" sz="2000" b="1" kern="0" dirty="0">
                <a:solidFill>
                  <a:srgbClr val="FFFF00"/>
                </a:solidFill>
                <a:latin typeface="+mn-lt"/>
                <a:sym typeface="Symbol"/>
              </a:rPr>
              <a:t> column total</a:t>
            </a:r>
            <a:endParaRPr lang="en-US" sz="2000" b="1" kern="0" dirty="0">
              <a:solidFill>
                <a:srgbClr val="FFFF00"/>
              </a:solidFill>
              <a:latin typeface="+mn-lt"/>
            </a:endParaRPr>
          </a:p>
          <a:p>
            <a:pPr>
              <a:lnSpc>
                <a:spcPct val="75000"/>
              </a:lnSpc>
              <a:spcBef>
                <a:spcPct val="20000"/>
              </a:spcBef>
              <a:defRPr/>
            </a:pPr>
            <a:r>
              <a:rPr lang="en-US" sz="2000" b="1" kern="0" dirty="0">
                <a:solidFill>
                  <a:srgbClr val="FFFF00"/>
                </a:solidFill>
                <a:latin typeface="+mn-lt"/>
              </a:rPr>
              <a:t>expected count = -------------------------------------</a:t>
            </a:r>
          </a:p>
          <a:p>
            <a:pPr>
              <a:lnSpc>
                <a:spcPct val="75000"/>
              </a:lnSpc>
              <a:spcBef>
                <a:spcPct val="20000"/>
              </a:spcBef>
              <a:defRPr/>
            </a:pPr>
            <a:r>
              <a:rPr lang="en-US" sz="2000" b="1" kern="0" dirty="0">
                <a:solidFill>
                  <a:srgbClr val="FFFF00"/>
                </a:solidFill>
                <a:latin typeface="+mn-lt"/>
              </a:rPr>
              <a:t>                                         table total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52400"/>
            <a:ext cx="8229600" cy="715963"/>
          </a:xfrm>
        </p:spPr>
        <p:txBody>
          <a:bodyPr/>
          <a:lstStyle/>
          <a:p>
            <a:r>
              <a:rPr lang="en-US" altLang="en-US" sz="3600" b="1" smtClean="0"/>
              <a:t>Example 2 Completed</a:t>
            </a:r>
          </a:p>
        </p:txBody>
      </p:sp>
      <p:sp>
        <p:nvSpPr>
          <p:cNvPr id="31747" name="Content Placeholder 2"/>
          <p:cNvSpPr>
            <a:spLocks noGrp="1"/>
          </p:cNvSpPr>
          <p:nvPr>
            <p:ph idx="1"/>
          </p:nvPr>
        </p:nvSpPr>
        <p:spPr>
          <a:xfrm>
            <a:off x="457200" y="914400"/>
            <a:ext cx="8229600" cy="5211763"/>
          </a:xfrm>
        </p:spPr>
        <p:txBody>
          <a:bodyPr/>
          <a:lstStyle/>
          <a:p>
            <a:pPr marL="514350" indent="-514350">
              <a:buFontTx/>
              <a:buAutoNum type="arabicPeriod"/>
            </a:pPr>
            <a:r>
              <a:rPr lang="en-US" altLang="en-US" sz="2400" b="1" smtClean="0"/>
              <a:t>Parameter and Hypotheses</a:t>
            </a:r>
          </a:p>
          <a:p>
            <a:pPr marL="514350" indent="-514350">
              <a:buFontTx/>
              <a:buAutoNum type="arabicPeriod"/>
            </a:pPr>
            <a:endParaRPr lang="en-US" altLang="en-US" sz="2400" b="1" smtClean="0"/>
          </a:p>
          <a:p>
            <a:pPr marL="514350" indent="-514350">
              <a:buFontTx/>
              <a:buAutoNum type="arabicPeriod"/>
            </a:pPr>
            <a:endParaRPr lang="en-US" altLang="en-US" sz="2400" b="1" smtClean="0"/>
          </a:p>
          <a:p>
            <a:pPr marL="514350" indent="-514350">
              <a:buFontTx/>
              <a:buAutoNum type="arabicPeriod"/>
            </a:pPr>
            <a:r>
              <a:rPr lang="en-US" altLang="en-US" sz="2400" b="1" smtClean="0"/>
              <a:t>Conditions:</a:t>
            </a:r>
          </a:p>
          <a:p>
            <a:pPr marL="514350" indent="-514350">
              <a:buFontTx/>
              <a:buAutoNum type="arabicPeriod"/>
            </a:pPr>
            <a:endParaRPr lang="en-US" altLang="en-US" sz="2400" b="1" smtClean="0"/>
          </a:p>
          <a:p>
            <a:pPr marL="514350" indent="-514350">
              <a:buFontTx/>
              <a:buAutoNum type="arabicPeriod"/>
            </a:pPr>
            <a:endParaRPr lang="en-US" altLang="en-US" sz="2400" b="1" smtClean="0"/>
          </a:p>
          <a:p>
            <a:pPr marL="514350" indent="-514350">
              <a:buFontTx/>
              <a:buAutoNum type="arabicPeriod"/>
            </a:pPr>
            <a:r>
              <a:rPr lang="en-US" altLang="en-US" sz="2400" b="1" smtClean="0"/>
              <a:t>Calculations:</a:t>
            </a:r>
          </a:p>
          <a:p>
            <a:pPr marL="514350" indent="-514350">
              <a:buFontTx/>
              <a:buAutoNum type="arabicPeriod"/>
            </a:pPr>
            <a:endParaRPr lang="en-US" altLang="en-US" sz="2400" b="1" smtClean="0"/>
          </a:p>
          <a:p>
            <a:pPr marL="514350" indent="-514350">
              <a:buFontTx/>
              <a:buAutoNum type="arabicPeriod"/>
            </a:pPr>
            <a:endParaRPr lang="en-US" altLang="en-US" sz="2400" b="1" smtClean="0"/>
          </a:p>
          <a:p>
            <a:pPr marL="514350" indent="-514350">
              <a:buFontTx/>
              <a:buAutoNum type="arabicPeriod"/>
            </a:pPr>
            <a:endParaRPr lang="en-US" altLang="en-US" sz="2400" b="1" smtClean="0"/>
          </a:p>
          <a:p>
            <a:pPr marL="514350" indent="-514350">
              <a:buFontTx/>
              <a:buAutoNum type="arabicPeriod"/>
            </a:pPr>
            <a:r>
              <a:rPr lang="en-US" altLang="en-US" sz="2400" b="1" smtClean="0"/>
              <a:t>Interpretation:  </a:t>
            </a:r>
          </a:p>
        </p:txBody>
      </p:sp>
      <p:sp>
        <p:nvSpPr>
          <p:cNvPr id="4" name="TextBox 3"/>
          <p:cNvSpPr txBox="1">
            <a:spLocks noChangeArrowheads="1"/>
          </p:cNvSpPr>
          <p:nvPr/>
        </p:nvSpPr>
        <p:spPr bwMode="auto">
          <a:xfrm>
            <a:off x="914400" y="1371600"/>
            <a:ext cx="5886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H</a:t>
            </a:r>
            <a:r>
              <a:rPr lang="en-US" altLang="en-US" sz="1800" b="1" baseline="-25000">
                <a:solidFill>
                  <a:srgbClr val="FFFF00"/>
                </a:solidFill>
              </a:rPr>
              <a:t>0</a:t>
            </a:r>
            <a:r>
              <a:rPr lang="en-US" altLang="en-US" sz="1800" b="1">
                <a:solidFill>
                  <a:srgbClr val="FFFF00"/>
                </a:solidFill>
              </a:rPr>
              <a:t>: Success and exclusive territory are independent</a:t>
            </a:r>
          </a:p>
        </p:txBody>
      </p:sp>
      <p:sp>
        <p:nvSpPr>
          <p:cNvPr id="5" name="TextBox 4"/>
          <p:cNvSpPr txBox="1">
            <a:spLocks noChangeArrowheads="1"/>
          </p:cNvSpPr>
          <p:nvPr/>
        </p:nvSpPr>
        <p:spPr bwMode="auto">
          <a:xfrm>
            <a:off x="914400" y="1905000"/>
            <a:ext cx="5745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H</a:t>
            </a:r>
            <a:r>
              <a:rPr lang="en-US" altLang="en-US" sz="1800" b="1" baseline="-25000">
                <a:solidFill>
                  <a:srgbClr val="FFFF00"/>
                </a:solidFill>
              </a:rPr>
              <a:t>a</a:t>
            </a:r>
            <a:r>
              <a:rPr lang="en-US" altLang="en-US" sz="1800" b="1">
                <a:solidFill>
                  <a:srgbClr val="FFFF00"/>
                </a:solidFill>
              </a:rPr>
              <a:t>:  Success and exclusive territory are dependent</a:t>
            </a:r>
          </a:p>
        </p:txBody>
      </p:sp>
      <p:sp>
        <p:nvSpPr>
          <p:cNvPr id="6" name="TextBox 5"/>
          <p:cNvSpPr txBox="1">
            <a:spLocks noChangeArrowheads="1"/>
          </p:cNvSpPr>
          <p:nvPr/>
        </p:nvSpPr>
        <p:spPr bwMode="auto">
          <a:xfrm>
            <a:off x="5334000" y="990600"/>
            <a:ext cx="3565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Success vs Exclusive Territory</a:t>
            </a:r>
          </a:p>
        </p:txBody>
      </p:sp>
      <p:sp>
        <p:nvSpPr>
          <p:cNvPr id="7" name="TextBox 6"/>
          <p:cNvSpPr txBox="1">
            <a:spLocks noChangeArrowheads="1"/>
          </p:cNvSpPr>
          <p:nvPr/>
        </p:nvSpPr>
        <p:spPr bwMode="auto">
          <a:xfrm>
            <a:off x="990600" y="2667000"/>
            <a:ext cx="71485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Independent SRS from the population of franchises is assumed</a:t>
            </a:r>
          </a:p>
        </p:txBody>
      </p:sp>
      <p:sp>
        <p:nvSpPr>
          <p:cNvPr id="8" name="TextBox 7"/>
          <p:cNvSpPr txBox="1">
            <a:spLocks noChangeArrowheads="1"/>
          </p:cNvSpPr>
          <p:nvPr/>
        </p:nvSpPr>
        <p:spPr bwMode="auto">
          <a:xfrm>
            <a:off x="990600" y="3124200"/>
            <a:ext cx="7661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Smallest expected count is 7.74; so expected counts conditions met</a:t>
            </a:r>
          </a:p>
        </p:txBody>
      </p:sp>
      <p:sp>
        <p:nvSpPr>
          <p:cNvPr id="9" name="TextBox 8"/>
          <p:cNvSpPr txBox="1">
            <a:spLocks noChangeArrowheads="1"/>
          </p:cNvSpPr>
          <p:nvPr/>
        </p:nvSpPr>
        <p:spPr bwMode="auto">
          <a:xfrm>
            <a:off x="1066800" y="4114800"/>
            <a:ext cx="6773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             (O – E)²     (108 – 102.74)²             (13 – 7.74)²</a:t>
            </a:r>
          </a:p>
          <a:p>
            <a:pPr>
              <a:spcBef>
                <a:spcPct val="0"/>
              </a:spcBef>
              <a:buFontTx/>
              <a:buNone/>
            </a:pPr>
            <a:r>
              <a:rPr lang="el-GR" altLang="en-US" sz="1800" b="1">
                <a:solidFill>
                  <a:srgbClr val="FFFF00"/>
                </a:solidFill>
              </a:rPr>
              <a:t>χ²</a:t>
            </a:r>
            <a:r>
              <a:rPr lang="en-US" altLang="en-US" sz="1800" b="1">
                <a:solidFill>
                  <a:srgbClr val="FFFF00"/>
                </a:solidFill>
              </a:rPr>
              <a:t> =  ∑  ----------  = --------------------  + … +  ---------------  = 5.9112 </a:t>
            </a:r>
          </a:p>
          <a:p>
            <a:pPr>
              <a:spcBef>
                <a:spcPct val="0"/>
              </a:spcBef>
              <a:buFontTx/>
              <a:buNone/>
            </a:pPr>
            <a:r>
              <a:rPr lang="en-US" altLang="en-US" sz="1800" b="1">
                <a:solidFill>
                  <a:srgbClr val="FFFF00"/>
                </a:solidFill>
              </a:rPr>
              <a:t>                  E              102.74                           7.74</a:t>
            </a:r>
          </a:p>
        </p:txBody>
      </p:sp>
      <p:sp>
        <p:nvSpPr>
          <p:cNvPr id="10" name="TextBox 9"/>
          <p:cNvSpPr txBox="1">
            <a:spLocks noChangeArrowheads="1"/>
          </p:cNvSpPr>
          <p:nvPr/>
        </p:nvSpPr>
        <p:spPr bwMode="auto">
          <a:xfrm>
            <a:off x="838200" y="5791200"/>
            <a:ext cx="8077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There is sufficient evidence to reject H</a:t>
            </a:r>
            <a:r>
              <a:rPr lang="en-US" altLang="en-US" sz="1800" b="1" baseline="-25000">
                <a:solidFill>
                  <a:srgbClr val="FFFF00"/>
                </a:solidFill>
              </a:rPr>
              <a:t>0</a:t>
            </a:r>
            <a:r>
              <a:rPr lang="en-US" altLang="en-US" sz="1800" b="1">
                <a:solidFill>
                  <a:srgbClr val="FFFF00"/>
                </a:solidFill>
              </a:rPr>
              <a:t> (</a:t>
            </a:r>
            <a:r>
              <a:rPr lang="el-GR" altLang="en-US" sz="1800" b="1">
                <a:solidFill>
                  <a:srgbClr val="FFFF00"/>
                </a:solidFill>
              </a:rPr>
              <a:t>χ²</a:t>
            </a:r>
            <a:r>
              <a:rPr lang="en-US" altLang="en-US" sz="1800" b="1">
                <a:solidFill>
                  <a:srgbClr val="FFFF00"/>
                </a:solidFill>
              </a:rPr>
              <a:t> = 5.91, df = 1, p-value &lt; 0.02) and conclude that there is an association between franchise success and exclusive territory</a:t>
            </a:r>
          </a:p>
        </p:txBody>
      </p:sp>
      <p:sp>
        <p:nvSpPr>
          <p:cNvPr id="11" name="TextBox 10"/>
          <p:cNvSpPr txBox="1">
            <a:spLocks noChangeArrowheads="1"/>
          </p:cNvSpPr>
          <p:nvPr/>
        </p:nvSpPr>
        <p:spPr bwMode="auto">
          <a:xfrm>
            <a:off x="4343400" y="5181600"/>
            <a:ext cx="4537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5050"/>
                </a:solidFill>
              </a:rPr>
              <a:t>calculator:  </a:t>
            </a:r>
            <a:r>
              <a:rPr lang="el-GR" altLang="en-US" sz="1800" b="1">
                <a:solidFill>
                  <a:srgbClr val="FF5050"/>
                </a:solidFill>
              </a:rPr>
              <a:t>χ²</a:t>
            </a:r>
            <a:r>
              <a:rPr lang="en-US" altLang="en-US" sz="1800" b="1">
                <a:solidFill>
                  <a:srgbClr val="FF5050"/>
                </a:solidFill>
              </a:rPr>
              <a:t> = 5.91112  p-value = 0.015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lstStyle/>
          <a:p>
            <a:r>
              <a:rPr lang="en-US" sz="3600" b="1" dirty="0" smtClean="0"/>
              <a:t>Example 4</a:t>
            </a:r>
            <a:endParaRPr lang="en-US" sz="3600" b="1" dirty="0"/>
          </a:p>
        </p:txBody>
      </p:sp>
      <p:sp>
        <p:nvSpPr>
          <p:cNvPr id="3" name="Content Placeholder 2"/>
          <p:cNvSpPr>
            <a:spLocks noGrp="1"/>
          </p:cNvSpPr>
          <p:nvPr>
            <p:ph idx="1"/>
          </p:nvPr>
        </p:nvSpPr>
        <p:spPr>
          <a:xfrm>
            <a:off x="228600" y="1219200"/>
            <a:ext cx="8686800" cy="5486400"/>
          </a:xfrm>
        </p:spPr>
        <p:txBody>
          <a:bodyPr/>
          <a:lstStyle/>
          <a:p>
            <a:pPr marL="0" indent="0">
              <a:buNone/>
            </a:pPr>
            <a:r>
              <a:rPr lang="en-US" sz="2400" b="1" dirty="0" smtClean="0"/>
              <a:t>A random </a:t>
            </a:r>
            <a:r>
              <a:rPr lang="en-US" sz="2400" b="1" dirty="0"/>
              <a:t>sample </a:t>
            </a:r>
            <a:r>
              <a:rPr lang="en-US" sz="2400" b="1" dirty="0" smtClean="0"/>
              <a:t>of  1526 visitors winter </a:t>
            </a:r>
            <a:r>
              <a:rPr lang="en-US" sz="2400" b="1" dirty="0"/>
              <a:t>visitors to Yellowstone National </a:t>
            </a:r>
            <a:r>
              <a:rPr lang="en-US" sz="2400" b="1" dirty="0" smtClean="0"/>
              <a:t>Park was asked </a:t>
            </a:r>
            <a:r>
              <a:rPr lang="en-US" sz="2400" b="1" dirty="0"/>
              <a:t>two questions:</a:t>
            </a:r>
          </a:p>
          <a:p>
            <a:pPr marL="400050" lvl="1" indent="0">
              <a:buNone/>
              <a:tabLst>
                <a:tab pos="173038" algn="l"/>
              </a:tabLst>
            </a:pPr>
            <a:r>
              <a:rPr lang="en-US" sz="1800" b="1" dirty="0">
                <a:solidFill>
                  <a:srgbClr val="FFFF00"/>
                </a:solidFill>
              </a:rPr>
              <a:t>1. Do you belong to an environmental club (like the Sierra </a:t>
            </a:r>
            <a:r>
              <a:rPr lang="en-US" sz="1800" b="1" dirty="0" smtClean="0">
                <a:solidFill>
                  <a:srgbClr val="FFFF00"/>
                </a:solidFill>
              </a:rPr>
              <a:t>Club</a:t>
            </a:r>
            <a:r>
              <a:rPr lang="en-US" sz="1800" b="1" dirty="0">
                <a:solidFill>
                  <a:srgbClr val="FFFF00"/>
                </a:solidFill>
              </a:rPr>
              <a:t>)?</a:t>
            </a:r>
          </a:p>
          <a:p>
            <a:pPr marL="400050" lvl="1" indent="0">
              <a:buNone/>
              <a:tabLst>
                <a:tab pos="173038" algn="l"/>
              </a:tabLst>
            </a:pPr>
            <a:r>
              <a:rPr lang="en-US" sz="1800" b="1" dirty="0">
                <a:solidFill>
                  <a:srgbClr val="FFFF00"/>
                </a:solidFill>
              </a:rPr>
              <a:t>2. What is your experience with a </a:t>
            </a:r>
            <a:r>
              <a:rPr lang="en-US" sz="1800" b="1" dirty="0" smtClean="0">
                <a:solidFill>
                  <a:srgbClr val="FFFF00"/>
                </a:solidFill>
              </a:rPr>
              <a:t>snowmobile</a:t>
            </a:r>
            <a:r>
              <a:rPr lang="en-US" sz="1800" b="1" dirty="0">
                <a:solidFill>
                  <a:srgbClr val="FFFF00"/>
                </a:solidFill>
              </a:rPr>
              <a:t>: own, rent</a:t>
            </a:r>
            <a:r>
              <a:rPr lang="en-US" sz="1800" b="1" dirty="0" smtClean="0">
                <a:solidFill>
                  <a:srgbClr val="FFFF00"/>
                </a:solidFill>
              </a:rPr>
              <a:t>, or </a:t>
            </a:r>
            <a:r>
              <a:rPr lang="en-US" sz="1800" b="1" dirty="0">
                <a:solidFill>
                  <a:srgbClr val="FFFF00"/>
                </a:solidFill>
              </a:rPr>
              <a:t>never used?</a:t>
            </a:r>
          </a:p>
          <a:p>
            <a:pPr marL="0" indent="0">
              <a:buNone/>
            </a:pPr>
            <a:r>
              <a:rPr lang="en-US" sz="2400" b="1" dirty="0"/>
              <a:t>The two-way table summarizes the results.</a:t>
            </a:r>
          </a:p>
          <a:p>
            <a:pPr marL="0" indent="0">
              <a:buNone/>
            </a:pPr>
            <a:endParaRPr lang="en-US" sz="2400" b="1" dirty="0"/>
          </a:p>
          <a:p>
            <a:pPr marL="0" indent="0">
              <a:buNone/>
            </a:pPr>
            <a:endParaRPr lang="en-US" sz="2400" b="1" dirty="0"/>
          </a:p>
          <a:p>
            <a:pPr marL="0" indent="0">
              <a:buNone/>
            </a:pPr>
            <a:endParaRPr lang="en-US" sz="1800" b="1" dirty="0" smtClean="0"/>
          </a:p>
          <a:p>
            <a:pPr marL="0" indent="0">
              <a:buNone/>
            </a:pPr>
            <a:endParaRPr lang="en-US" sz="1800" b="1" dirty="0"/>
          </a:p>
          <a:p>
            <a:pPr marL="0" indent="0">
              <a:buNone/>
            </a:pPr>
            <a:endParaRPr lang="en-US" sz="2400" b="1" dirty="0"/>
          </a:p>
          <a:p>
            <a:pPr marL="0" indent="0">
              <a:buNone/>
            </a:pPr>
            <a:r>
              <a:rPr lang="en-US" sz="2400" b="1" dirty="0" smtClean="0"/>
              <a:t>Do </a:t>
            </a:r>
            <a:r>
              <a:rPr lang="en-US" sz="2400" b="1" dirty="0"/>
              <a:t>these data provide convincing evidence of an association between environmental club status and type of snowmobile use in the population of winter visitors to Yellowstone National Park?</a:t>
            </a:r>
          </a:p>
          <a:p>
            <a:pPr marL="0" indent="0">
              <a:buNone/>
            </a:pPr>
            <a:endParaRPr lang="en-US" sz="2400" b="1" dirty="0"/>
          </a:p>
        </p:txBody>
      </p:sp>
      <p:pic>
        <p:nvPicPr>
          <p:cNvPr id="4" name="Picture 3">
            <a:extLst>
              <a:ext uri="{FF2B5EF4-FFF2-40B4-BE49-F238E27FC236}">
                <a16:creationId xmlns:a16="http://schemas.microsoft.com/office/drawing/2014/main" xmlns="" id="{62959283-943B-4639-9850-0F4E473B9EEF}"/>
              </a:ext>
            </a:extLst>
          </p:cNvPr>
          <p:cNvPicPr>
            <a:picLocks noChangeAspect="1"/>
          </p:cNvPicPr>
          <p:nvPr/>
        </p:nvPicPr>
        <p:blipFill>
          <a:blip r:embed="rId2"/>
          <a:stretch>
            <a:fillRect/>
          </a:stretch>
        </p:blipFill>
        <p:spPr>
          <a:xfrm>
            <a:off x="1295400" y="3142976"/>
            <a:ext cx="5948240" cy="1962424"/>
          </a:xfrm>
          <a:prstGeom prst="rect">
            <a:avLst/>
          </a:prstGeom>
          <a:solidFill>
            <a:schemeClr val="tx1"/>
          </a:solidFill>
        </p:spPr>
      </p:pic>
    </p:spTree>
    <p:extLst>
      <p:ext uri="{BB962C8B-B14F-4D97-AF65-F5344CB8AC3E}">
        <p14:creationId xmlns:p14="http://schemas.microsoft.com/office/powerpoint/2010/main" val="36828896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4638"/>
            <a:ext cx="8229600" cy="715962"/>
          </a:xfrm>
        </p:spPr>
        <p:txBody>
          <a:bodyPr/>
          <a:lstStyle/>
          <a:p>
            <a:r>
              <a:rPr lang="en-US" sz="3600" b="1" dirty="0" smtClean="0"/>
              <a:t>Example 4 – Hypothesis Conditions</a:t>
            </a:r>
            <a:endParaRPr lang="en-US" sz="3600" b="1" dirty="0"/>
          </a:p>
        </p:txBody>
      </p:sp>
      <p:sp>
        <p:nvSpPr>
          <p:cNvPr id="4" name="Rectangle: Rounded Corners 7">
            <a:extLst>
              <a:ext uri="{FF2B5EF4-FFF2-40B4-BE49-F238E27FC236}">
                <a16:creationId xmlns:a16="http://schemas.microsoft.com/office/drawing/2014/main" xmlns="" id="{A7A774B7-5A2D-4021-A329-E2C1EBA04F44}"/>
              </a:ext>
            </a:extLst>
          </p:cNvPr>
          <p:cNvSpPr/>
          <p:nvPr/>
        </p:nvSpPr>
        <p:spPr>
          <a:xfrm>
            <a:off x="628650" y="1371600"/>
            <a:ext cx="7886699" cy="2620832"/>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marL="457200" indent="-457200">
              <a:lnSpc>
                <a:spcPct val="114000"/>
              </a:lnSpc>
              <a:tabLst>
                <a:tab pos="457200" algn="l"/>
              </a:tabLst>
            </a:pPr>
            <a:r>
              <a:rPr lang="en-US" sz="1600" b="1" dirty="0" smtClean="0">
                <a:solidFill>
                  <a:srgbClr val="7030A0"/>
                </a:solidFill>
                <a:latin typeface="Segoe Print" panose="02000600000000000000" pitchFamily="2" charset="0"/>
              </a:rPr>
              <a:t>Hypothesis:</a:t>
            </a:r>
            <a:endParaRPr lang="en-US" sz="1600" b="1" dirty="0">
              <a:solidFill>
                <a:srgbClr val="7030A0"/>
              </a:solidFill>
              <a:latin typeface="Segoe Print" panose="02000600000000000000" pitchFamily="2" charset="0"/>
            </a:endParaRPr>
          </a:p>
          <a:p>
            <a:pPr marL="457200" indent="-457200">
              <a:lnSpc>
                <a:spcPct val="114000"/>
              </a:lnSpc>
              <a:tabLst>
                <a:tab pos="457200" algn="l"/>
              </a:tabLst>
            </a:pPr>
            <a:r>
              <a:rPr lang="en-US" sz="1600" b="1" i="1" dirty="0">
                <a:latin typeface="Segoe Print" panose="02000600000000000000" pitchFamily="2" charset="0"/>
              </a:rPr>
              <a:t>H</a:t>
            </a:r>
            <a:r>
              <a:rPr lang="en-US" sz="1600" b="1" baseline="-25000" dirty="0">
                <a:latin typeface="Segoe Print" panose="02000600000000000000" pitchFamily="2" charset="0"/>
              </a:rPr>
              <a:t>0</a:t>
            </a:r>
            <a:r>
              <a:rPr lang="en-US" sz="1600" b="1" dirty="0">
                <a:latin typeface="Segoe Print" panose="02000600000000000000" pitchFamily="2" charset="0"/>
              </a:rPr>
              <a:t>: There is no association between environmental club status and type of snowmobile use in the population of winter visitors to YNP.</a:t>
            </a:r>
          </a:p>
          <a:p>
            <a:pPr marL="457200" indent="-457200">
              <a:lnSpc>
                <a:spcPct val="114000"/>
              </a:lnSpc>
              <a:tabLst>
                <a:tab pos="457200" algn="l"/>
              </a:tabLst>
            </a:pPr>
            <a:r>
              <a:rPr lang="en-US" sz="1600" b="1" i="1" dirty="0">
                <a:latin typeface="Segoe Print" panose="02000600000000000000" pitchFamily="2" charset="0"/>
              </a:rPr>
              <a:t>H</a:t>
            </a:r>
            <a:r>
              <a:rPr lang="en-US" sz="1600" b="1" baseline="-25000" dirty="0">
                <a:latin typeface="Segoe Print" panose="02000600000000000000" pitchFamily="2" charset="0"/>
              </a:rPr>
              <a:t>a</a:t>
            </a:r>
            <a:r>
              <a:rPr lang="en-US" sz="1600" b="1" dirty="0">
                <a:latin typeface="Segoe Print" panose="02000600000000000000" pitchFamily="2" charset="0"/>
              </a:rPr>
              <a:t>: There is an association between environmental club status and type of snowmobile use in the population of winter visitors to YNP.</a:t>
            </a:r>
          </a:p>
          <a:p>
            <a:pPr>
              <a:lnSpc>
                <a:spcPct val="114000"/>
              </a:lnSpc>
            </a:pPr>
            <a:endParaRPr lang="en-US" sz="1600" b="1" dirty="0" smtClean="0">
              <a:latin typeface="Segoe Print" panose="02000600000000000000" pitchFamily="2" charset="0"/>
            </a:endParaRPr>
          </a:p>
          <a:p>
            <a:pPr>
              <a:lnSpc>
                <a:spcPct val="114000"/>
              </a:lnSpc>
            </a:pPr>
            <a:r>
              <a:rPr lang="en-US" sz="1600" b="1" dirty="0" smtClean="0">
                <a:latin typeface="Segoe Print" panose="02000600000000000000" pitchFamily="2" charset="0"/>
              </a:rPr>
              <a:t>We’ll </a:t>
            </a:r>
            <a:r>
              <a:rPr lang="en-US" sz="1600" b="1" dirty="0">
                <a:latin typeface="Segoe Print" panose="02000600000000000000" pitchFamily="2" charset="0"/>
              </a:rPr>
              <a:t>use </a:t>
            </a:r>
            <a:r>
              <a:rPr lang="el-GR" sz="1600" b="1" dirty="0">
                <a:latin typeface="Segoe Print" panose="02000600000000000000" pitchFamily="2" charset="0"/>
              </a:rPr>
              <a:t>α</a:t>
            </a:r>
            <a:r>
              <a:rPr lang="en-US" sz="1600" b="1" dirty="0">
                <a:latin typeface="Segoe Print" panose="02000600000000000000" pitchFamily="2" charset="0"/>
              </a:rPr>
              <a:t> = 0.05.</a:t>
            </a:r>
          </a:p>
        </p:txBody>
      </p:sp>
      <p:sp>
        <p:nvSpPr>
          <p:cNvPr id="5" name="Rectangle: Rounded Corners 7">
            <a:extLst>
              <a:ext uri="{FF2B5EF4-FFF2-40B4-BE49-F238E27FC236}">
                <a16:creationId xmlns:a16="http://schemas.microsoft.com/office/drawing/2014/main" xmlns="" id="{A7A774B7-5A2D-4021-A329-E2C1EBA04F44}"/>
              </a:ext>
            </a:extLst>
          </p:cNvPr>
          <p:cNvSpPr/>
          <p:nvPr/>
        </p:nvSpPr>
        <p:spPr>
          <a:xfrm>
            <a:off x="628650" y="4252984"/>
            <a:ext cx="7886699" cy="2224016"/>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lnSpc>
                <a:spcPct val="114000"/>
              </a:lnSpc>
            </a:pPr>
            <a:r>
              <a:rPr lang="en-US" sz="1600" b="1" dirty="0" smtClean="0">
                <a:solidFill>
                  <a:srgbClr val="7030A0"/>
                </a:solidFill>
                <a:latin typeface="Segoe Print" panose="02000600000000000000" pitchFamily="2" charset="0"/>
              </a:rPr>
              <a:t>Conditions:   </a:t>
            </a:r>
            <a:r>
              <a:rPr lang="en-US" sz="1600" b="1" dirty="0" smtClean="0">
                <a:latin typeface="Segoe Print" panose="02000600000000000000" pitchFamily="2" charset="0"/>
              </a:rPr>
              <a:t>Chi-square </a:t>
            </a:r>
            <a:r>
              <a:rPr lang="en-US" sz="1600" b="1" dirty="0">
                <a:latin typeface="Segoe Print" panose="02000600000000000000" pitchFamily="2" charset="0"/>
              </a:rPr>
              <a:t>test for </a:t>
            </a:r>
            <a:r>
              <a:rPr lang="en-US" sz="1600" b="1" dirty="0" smtClean="0">
                <a:latin typeface="Segoe Print" panose="02000600000000000000" pitchFamily="2" charset="0"/>
              </a:rPr>
              <a:t>independence</a:t>
            </a:r>
          </a:p>
          <a:p>
            <a:pPr>
              <a:lnSpc>
                <a:spcPct val="114000"/>
              </a:lnSpc>
            </a:pPr>
            <a:endParaRPr lang="en-US" sz="1600" b="1" dirty="0">
              <a:latin typeface="Segoe Print" panose="02000600000000000000" pitchFamily="2" charset="0"/>
            </a:endParaRPr>
          </a:p>
          <a:p>
            <a:pPr>
              <a:lnSpc>
                <a:spcPct val="114000"/>
              </a:lnSpc>
            </a:pPr>
            <a:r>
              <a:rPr lang="en-US" sz="1600" b="1" dirty="0">
                <a:latin typeface="Segoe Print" panose="02000600000000000000" pitchFamily="2" charset="0"/>
              </a:rPr>
              <a:t>• Random: Random sample of 1526 winter visitors to Yellowstone. ✓</a:t>
            </a:r>
          </a:p>
          <a:p>
            <a:pPr marL="1258888" indent="-801688">
              <a:lnSpc>
                <a:spcPct val="114000"/>
              </a:lnSpc>
            </a:pPr>
            <a:r>
              <a:rPr lang="en-US" sz="1600" b="1" dirty="0">
                <a:latin typeface="Segoe Print" panose="02000600000000000000" pitchFamily="2" charset="0"/>
              </a:rPr>
              <a:t>º 10%: 	It is reasonable to assume that 1526 * 10% of all winter visitors to Yellowstone. ✓</a:t>
            </a:r>
          </a:p>
          <a:p>
            <a:pPr>
              <a:lnSpc>
                <a:spcPct val="114000"/>
              </a:lnSpc>
            </a:pPr>
            <a:r>
              <a:rPr lang="en-US" sz="1600" b="1" dirty="0">
                <a:latin typeface="Segoe Print" panose="02000600000000000000" pitchFamily="2" charset="0"/>
              </a:rPr>
              <a:t>• Large Counts: All expected counts are at least 5 (see table below).✓</a:t>
            </a:r>
          </a:p>
        </p:txBody>
      </p:sp>
    </p:spTree>
    <p:extLst>
      <p:ext uri="{BB962C8B-B14F-4D97-AF65-F5344CB8AC3E}">
        <p14:creationId xmlns:p14="http://schemas.microsoft.com/office/powerpoint/2010/main" val="489016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0813"/>
            <a:ext cx="8229600" cy="715962"/>
          </a:xfrm>
        </p:spPr>
        <p:txBody>
          <a:bodyPr/>
          <a:lstStyle/>
          <a:p>
            <a:r>
              <a:rPr lang="en-US" altLang="en-US" sz="3600" b="1" smtClean="0"/>
              <a:t>Expanding Chapter 11 Material</a:t>
            </a:r>
          </a:p>
        </p:txBody>
      </p:sp>
      <p:sp>
        <p:nvSpPr>
          <p:cNvPr id="5123" name="Content Placeholder 2"/>
          <p:cNvSpPr>
            <a:spLocks noGrp="1"/>
          </p:cNvSpPr>
          <p:nvPr>
            <p:ph idx="1"/>
          </p:nvPr>
        </p:nvSpPr>
        <p:spPr>
          <a:xfrm>
            <a:off x="457200" y="1219200"/>
            <a:ext cx="8229600" cy="4906963"/>
          </a:xfrm>
        </p:spPr>
        <p:txBody>
          <a:bodyPr/>
          <a:lstStyle/>
          <a:p>
            <a:pPr marL="0" indent="0">
              <a:buFontTx/>
              <a:buNone/>
            </a:pPr>
            <a:r>
              <a:rPr lang="en-US" altLang="en-US" sz="2400" b="1" smtClean="0"/>
              <a:t>Two-sample z procedures allowed us to compare the proportions of successes in two groups (either two populations or two treatment groups in an experiment).</a:t>
            </a:r>
          </a:p>
          <a:p>
            <a:pPr marL="0" indent="0">
              <a:buFontTx/>
              <a:buNone/>
            </a:pPr>
            <a:endParaRPr lang="en-US" altLang="en-US" sz="2400" b="1" smtClean="0"/>
          </a:p>
          <a:p>
            <a:pPr marL="0" indent="0">
              <a:buFontTx/>
              <a:buNone/>
            </a:pPr>
            <a:r>
              <a:rPr lang="en-US" altLang="en-US" sz="2400" b="1" smtClean="0"/>
              <a:t>What do we do if we have more than two groups that we would like to compare?</a:t>
            </a:r>
          </a:p>
          <a:p>
            <a:pPr marL="0" indent="0">
              <a:buFontTx/>
              <a:buNone/>
            </a:pPr>
            <a:endParaRPr lang="en-US" altLang="en-US" sz="2400" b="1" smtClean="0"/>
          </a:p>
          <a:p>
            <a:pPr marL="0" indent="0">
              <a:buFontTx/>
              <a:buNone/>
            </a:pPr>
            <a:r>
              <a:rPr lang="en-US" altLang="en-US" sz="2400" b="1" smtClean="0"/>
              <a:t>Remember back to conditional probability, in chapter 6, we had tables of observed values that we used for conditional probabilities.  We us something similar now called a two-way table.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74638"/>
            <a:ext cx="8763000" cy="715962"/>
          </a:xfrm>
        </p:spPr>
        <p:txBody>
          <a:bodyPr/>
          <a:lstStyle/>
          <a:p>
            <a:r>
              <a:rPr lang="en-US" sz="3600" b="1" dirty="0" smtClean="0"/>
              <a:t>Example 4 – Calculations Interpretation</a:t>
            </a:r>
            <a:endParaRPr lang="en-US" sz="3600" b="1" dirty="0"/>
          </a:p>
        </p:txBody>
      </p:sp>
      <p:sp>
        <p:nvSpPr>
          <p:cNvPr id="6" name="Rectangle: Rounded Corners 7">
            <a:extLst>
              <a:ext uri="{FF2B5EF4-FFF2-40B4-BE49-F238E27FC236}">
                <a16:creationId xmlns:a16="http://schemas.microsoft.com/office/drawing/2014/main" xmlns="" id="{A7A774B7-5A2D-4021-A329-E2C1EBA04F44}"/>
              </a:ext>
            </a:extLst>
          </p:cNvPr>
          <p:cNvSpPr/>
          <p:nvPr/>
        </p:nvSpPr>
        <p:spPr>
          <a:xfrm>
            <a:off x="628650" y="1143000"/>
            <a:ext cx="7886699" cy="2224016"/>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lnSpc>
                <a:spcPct val="114000"/>
              </a:lnSpc>
            </a:pPr>
            <a:r>
              <a:rPr lang="en-US" sz="1600" b="1" dirty="0" smtClean="0">
                <a:solidFill>
                  <a:srgbClr val="7030A0"/>
                </a:solidFill>
                <a:latin typeface="Segoe Print" panose="02000600000000000000" pitchFamily="2" charset="0"/>
              </a:rPr>
              <a:t>Calculation:</a:t>
            </a:r>
            <a:endParaRPr lang="en-US" sz="1600" b="1" dirty="0">
              <a:solidFill>
                <a:srgbClr val="7030A0"/>
              </a:solidFill>
              <a:latin typeface="Segoe Print" panose="02000600000000000000" pitchFamily="2" charset="0"/>
            </a:endParaRPr>
          </a:p>
          <a:p>
            <a:pPr>
              <a:lnSpc>
                <a:spcPct val="114000"/>
              </a:lnSpc>
            </a:pPr>
            <a:r>
              <a:rPr lang="en-US" sz="1600" dirty="0">
                <a:latin typeface="Segoe Print" panose="02000600000000000000" pitchFamily="2" charset="0"/>
              </a:rPr>
              <a:t/>
            </a:r>
            <a:br>
              <a:rPr lang="en-US" sz="1600" dirty="0">
                <a:latin typeface="Segoe Print" panose="02000600000000000000" pitchFamily="2" charset="0"/>
              </a:rPr>
            </a:br>
            <a:endParaRPr lang="en-US" sz="1600" dirty="0">
              <a:latin typeface="Segoe Print" panose="02000600000000000000" pitchFamily="2" charset="0"/>
            </a:endParaRPr>
          </a:p>
          <a:p>
            <a:pPr>
              <a:lnSpc>
                <a:spcPct val="114000"/>
              </a:lnSpc>
            </a:pPr>
            <a:r>
              <a:rPr lang="en-US" sz="1600" dirty="0">
                <a:latin typeface="Segoe Print" panose="02000600000000000000" pitchFamily="2" charset="0"/>
              </a:rPr>
              <a:t>df = (3 – 1)(2 – 1) = 2</a:t>
            </a:r>
          </a:p>
          <a:p>
            <a:pPr>
              <a:lnSpc>
                <a:spcPct val="114000"/>
              </a:lnSpc>
            </a:pPr>
            <a:r>
              <a:rPr lang="en-US" sz="1600" dirty="0">
                <a:latin typeface="Segoe Print" panose="02000600000000000000" pitchFamily="2" charset="0"/>
              </a:rPr>
              <a:t>Using Table C: P-value &lt; 0.0005</a:t>
            </a:r>
          </a:p>
          <a:p>
            <a:pPr>
              <a:lnSpc>
                <a:spcPct val="114000"/>
              </a:lnSpc>
            </a:pPr>
            <a:r>
              <a:rPr lang="en-US" sz="1600" dirty="0">
                <a:latin typeface="Segoe Print" panose="02000600000000000000" pitchFamily="2" charset="0"/>
              </a:rPr>
              <a:t>Using technology: calculator </a:t>
            </a:r>
            <a:r>
              <a:rPr lang="en-US" sz="1600" dirty="0">
                <a:sym typeface="Symbol" panose="05050102010706020507" pitchFamily="18" charset="2"/>
              </a:rPr>
              <a:t></a:t>
            </a:r>
            <a:r>
              <a:rPr lang="en-US" sz="1600" baseline="30000" dirty="0">
                <a:sym typeface="Symbol" panose="05050102010706020507" pitchFamily="18" charset="2"/>
              </a:rPr>
              <a:t>2 </a:t>
            </a:r>
            <a:r>
              <a:rPr lang="en-US" sz="1600" dirty="0">
                <a:latin typeface="Segoe Print" panose="02000600000000000000" pitchFamily="2" charset="0"/>
              </a:rPr>
              <a:t>–Test gives P-value = 4.82 × 10</a:t>
            </a:r>
            <a:r>
              <a:rPr lang="en-US" sz="1600" baseline="30000" dirty="0">
                <a:latin typeface="Segoe Print" panose="02000600000000000000" pitchFamily="2" charset="0"/>
              </a:rPr>
              <a:t>-26</a:t>
            </a:r>
          </a:p>
        </p:txBody>
      </p:sp>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xmlns="" id="{9E66EC2D-7D09-4826-8478-A94F95E38303}"/>
                  </a:ext>
                </a:extLst>
              </p:cNvPr>
              <p:cNvSpPr/>
              <p:nvPr/>
            </p:nvSpPr>
            <p:spPr>
              <a:xfrm>
                <a:off x="701919" y="1503823"/>
                <a:ext cx="5268856" cy="58644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sz="1600" i="1" smtClean="0">
                              <a:solidFill>
                                <a:srgbClr val="C00000"/>
                              </a:solidFill>
                              <a:latin typeface="Cambria Math"/>
                              <a:ea typeface="Cambria Math" panose="02040503050406030204" pitchFamily="18" charset="0"/>
                            </a:rPr>
                          </m:ctrlPr>
                        </m:sSupPr>
                        <m:e>
                          <m:r>
                            <a:rPr lang="en-US" sz="1600" i="1">
                              <a:solidFill>
                                <a:srgbClr val="C00000"/>
                              </a:solidFill>
                              <a:latin typeface="Cambria Math" panose="02040503050406030204" pitchFamily="18" charset="0"/>
                              <a:ea typeface="Cambria Math" panose="02040503050406030204" pitchFamily="18" charset="0"/>
                            </a:rPr>
                            <m:t>𝜒</m:t>
                          </m:r>
                        </m:e>
                        <m:sup>
                          <m:r>
                            <a:rPr lang="en-US" sz="1600" i="1">
                              <a:solidFill>
                                <a:srgbClr val="C00000"/>
                              </a:solidFill>
                              <a:latin typeface="Cambria Math" panose="02040503050406030204" pitchFamily="18" charset="0"/>
                              <a:ea typeface="Cambria Math" panose="02040503050406030204" pitchFamily="18" charset="0"/>
                            </a:rPr>
                            <m:t>2</m:t>
                          </m:r>
                        </m:sup>
                      </m:sSup>
                      <m:r>
                        <a:rPr lang="en-US" sz="1600" i="1">
                          <a:solidFill>
                            <a:srgbClr val="C00000"/>
                          </a:solidFill>
                          <a:latin typeface="Cambria Math" panose="02040503050406030204" pitchFamily="18" charset="0"/>
                          <a:ea typeface="Cambria Math" panose="02040503050406030204" pitchFamily="18" charset="0"/>
                        </a:rPr>
                        <m:t>=</m:t>
                      </m:r>
                      <m:f>
                        <m:fPr>
                          <m:ctrlPr>
                            <a:rPr lang="en-US" sz="1600" i="1">
                              <a:solidFill>
                                <a:srgbClr val="C00000"/>
                              </a:solidFill>
                              <a:latin typeface="Cambria Math"/>
                              <a:ea typeface="Cambria Math" panose="02040503050406030204" pitchFamily="18" charset="0"/>
                            </a:rPr>
                          </m:ctrlPr>
                        </m:fPr>
                        <m:num>
                          <m:sSup>
                            <m:sSupPr>
                              <m:ctrlPr>
                                <a:rPr lang="en-US" sz="1600" i="1">
                                  <a:solidFill>
                                    <a:srgbClr val="C00000"/>
                                  </a:solidFill>
                                  <a:latin typeface="Cambria Math"/>
                                  <a:ea typeface="Cambria Math" panose="02040503050406030204" pitchFamily="18" charset="0"/>
                                </a:rPr>
                              </m:ctrlPr>
                            </m:sSupPr>
                            <m:e>
                              <m:r>
                                <a:rPr lang="en-US" sz="1600" i="1">
                                  <a:solidFill>
                                    <a:srgbClr val="C00000"/>
                                  </a:solidFill>
                                  <a:latin typeface="Cambria Math" panose="02040503050406030204" pitchFamily="18" charset="0"/>
                                  <a:ea typeface="Cambria Math" panose="02040503050406030204" pitchFamily="18" charset="0"/>
                                </a:rPr>
                                <m:t>(</m:t>
                              </m:r>
                              <m:r>
                                <a:rPr lang="en-US" sz="1600" b="0" i="1" smtClean="0">
                                  <a:solidFill>
                                    <a:srgbClr val="C00000"/>
                                  </a:solidFill>
                                  <a:latin typeface="Cambria Math" panose="02040503050406030204" pitchFamily="18" charset="0"/>
                                  <a:ea typeface="Cambria Math" panose="02040503050406030204" pitchFamily="18" charset="0"/>
                                </a:rPr>
                                <m:t>445</m:t>
                              </m:r>
                              <m:r>
                                <a:rPr lang="en-US" sz="1600" i="1">
                                  <a:solidFill>
                                    <a:srgbClr val="C00000"/>
                                  </a:solidFill>
                                  <a:latin typeface="Cambria Math" panose="02040503050406030204" pitchFamily="18" charset="0"/>
                                  <a:ea typeface="Cambria Math" panose="02040503050406030204" pitchFamily="18" charset="0"/>
                                </a:rPr>
                                <m:t>−</m:t>
                              </m:r>
                              <m:r>
                                <a:rPr lang="en-US" sz="1600" b="0" i="1" smtClean="0">
                                  <a:solidFill>
                                    <a:srgbClr val="C00000"/>
                                  </a:solidFill>
                                  <a:latin typeface="Cambria Math" panose="02040503050406030204" pitchFamily="18" charset="0"/>
                                  <a:ea typeface="Cambria Math" panose="02040503050406030204" pitchFamily="18" charset="0"/>
                                </a:rPr>
                                <m:t>525.7</m:t>
                              </m:r>
                              <m:r>
                                <a:rPr lang="en-US" sz="1600" i="1">
                                  <a:solidFill>
                                    <a:srgbClr val="C00000"/>
                                  </a:solidFill>
                                  <a:latin typeface="Cambria Math" panose="02040503050406030204" pitchFamily="18" charset="0"/>
                                  <a:ea typeface="Cambria Math" panose="02040503050406030204" pitchFamily="18" charset="0"/>
                                </a:rPr>
                                <m:t>)</m:t>
                              </m:r>
                            </m:e>
                            <m:sup>
                              <m:r>
                                <a:rPr lang="en-US" sz="1600" i="1">
                                  <a:solidFill>
                                    <a:srgbClr val="C00000"/>
                                  </a:solidFill>
                                  <a:latin typeface="Cambria Math" panose="02040503050406030204" pitchFamily="18" charset="0"/>
                                  <a:ea typeface="Cambria Math" panose="02040503050406030204" pitchFamily="18" charset="0"/>
                                </a:rPr>
                                <m:t>2</m:t>
                              </m:r>
                            </m:sup>
                          </m:sSup>
                        </m:num>
                        <m:den>
                          <m:r>
                            <a:rPr lang="en-US" sz="1600" b="0" i="1" smtClean="0">
                              <a:solidFill>
                                <a:srgbClr val="C00000"/>
                              </a:solidFill>
                              <a:latin typeface="Cambria Math" panose="02040503050406030204" pitchFamily="18" charset="0"/>
                              <a:ea typeface="Cambria Math" panose="02040503050406030204" pitchFamily="18" charset="0"/>
                            </a:rPr>
                            <m:t>525.7</m:t>
                          </m:r>
                        </m:den>
                      </m:f>
                      <m:r>
                        <a:rPr lang="en-US" sz="1600" i="1">
                          <a:solidFill>
                            <a:srgbClr val="C00000"/>
                          </a:solidFill>
                          <a:latin typeface="Cambria Math" panose="02040503050406030204" pitchFamily="18" charset="0"/>
                          <a:ea typeface="Cambria Math" panose="02040503050406030204" pitchFamily="18" charset="0"/>
                        </a:rPr>
                        <m:t>+</m:t>
                      </m:r>
                      <m:f>
                        <m:fPr>
                          <m:ctrlPr>
                            <a:rPr lang="en-US" sz="1600" i="1">
                              <a:solidFill>
                                <a:srgbClr val="C00000"/>
                              </a:solidFill>
                              <a:latin typeface="Cambria Math"/>
                              <a:ea typeface="Cambria Math" panose="02040503050406030204" pitchFamily="18" charset="0"/>
                            </a:rPr>
                          </m:ctrlPr>
                        </m:fPr>
                        <m:num>
                          <m:sSup>
                            <m:sSupPr>
                              <m:ctrlPr>
                                <a:rPr lang="en-US" sz="1600" i="1">
                                  <a:solidFill>
                                    <a:srgbClr val="C00000"/>
                                  </a:solidFill>
                                  <a:latin typeface="Cambria Math"/>
                                  <a:ea typeface="Cambria Math" panose="02040503050406030204" pitchFamily="18" charset="0"/>
                                </a:rPr>
                              </m:ctrlPr>
                            </m:sSupPr>
                            <m:e>
                              <m:r>
                                <a:rPr lang="en-US" sz="1600" i="1">
                                  <a:solidFill>
                                    <a:srgbClr val="C00000"/>
                                  </a:solidFill>
                                  <a:latin typeface="Cambria Math" panose="02040503050406030204" pitchFamily="18" charset="0"/>
                                  <a:ea typeface="Cambria Math" panose="02040503050406030204" pitchFamily="18" charset="0"/>
                                </a:rPr>
                                <m:t>(</m:t>
                              </m:r>
                              <m:r>
                                <a:rPr lang="en-US" sz="1600" b="0" i="1" smtClean="0">
                                  <a:solidFill>
                                    <a:srgbClr val="C00000"/>
                                  </a:solidFill>
                                  <a:latin typeface="Cambria Math" panose="02040503050406030204" pitchFamily="18" charset="0"/>
                                  <a:ea typeface="Cambria Math" panose="02040503050406030204" pitchFamily="18" charset="0"/>
                                </a:rPr>
                                <m:t>212</m:t>
                              </m:r>
                              <m:r>
                                <a:rPr lang="en-US" sz="1600" i="1">
                                  <a:solidFill>
                                    <a:srgbClr val="C00000"/>
                                  </a:solidFill>
                                  <a:latin typeface="Cambria Math" panose="02040503050406030204" pitchFamily="18" charset="0"/>
                                  <a:ea typeface="Cambria Math" panose="02040503050406030204" pitchFamily="18" charset="0"/>
                                </a:rPr>
                                <m:t>−</m:t>
                              </m:r>
                              <m:r>
                                <a:rPr lang="en-US" sz="1600" b="0" i="1" smtClean="0">
                                  <a:solidFill>
                                    <a:srgbClr val="C00000"/>
                                  </a:solidFill>
                                  <a:latin typeface="Cambria Math" panose="02040503050406030204" pitchFamily="18" charset="0"/>
                                  <a:ea typeface="Cambria Math" panose="02040503050406030204" pitchFamily="18" charset="0"/>
                                </a:rPr>
                                <m:t>131.3</m:t>
                              </m:r>
                              <m:r>
                                <a:rPr lang="en-US" sz="1600" i="1">
                                  <a:solidFill>
                                    <a:srgbClr val="C00000"/>
                                  </a:solidFill>
                                  <a:latin typeface="Cambria Math" panose="02040503050406030204" pitchFamily="18" charset="0"/>
                                  <a:ea typeface="Cambria Math" panose="02040503050406030204" pitchFamily="18" charset="0"/>
                                </a:rPr>
                                <m:t>)</m:t>
                              </m:r>
                            </m:e>
                            <m:sup>
                              <m:r>
                                <a:rPr lang="en-US" sz="1600" i="1">
                                  <a:solidFill>
                                    <a:srgbClr val="C00000"/>
                                  </a:solidFill>
                                  <a:latin typeface="Cambria Math" panose="02040503050406030204" pitchFamily="18" charset="0"/>
                                  <a:ea typeface="Cambria Math" panose="02040503050406030204" pitchFamily="18" charset="0"/>
                                </a:rPr>
                                <m:t>2</m:t>
                              </m:r>
                            </m:sup>
                          </m:sSup>
                        </m:num>
                        <m:den>
                          <m:r>
                            <a:rPr lang="en-US" sz="1600" b="0" i="1" smtClean="0">
                              <a:solidFill>
                                <a:srgbClr val="C00000"/>
                              </a:solidFill>
                              <a:latin typeface="Cambria Math" panose="02040503050406030204" pitchFamily="18" charset="0"/>
                              <a:ea typeface="Cambria Math" panose="02040503050406030204" pitchFamily="18" charset="0"/>
                            </a:rPr>
                            <m:t>131.3</m:t>
                          </m:r>
                        </m:den>
                      </m:f>
                      <m:r>
                        <a:rPr lang="en-US" sz="1600" i="1">
                          <a:solidFill>
                            <a:srgbClr val="C00000"/>
                          </a:solidFill>
                          <a:latin typeface="Cambria Math" panose="02040503050406030204" pitchFamily="18" charset="0"/>
                          <a:ea typeface="Cambria Math" panose="02040503050406030204" pitchFamily="18" charset="0"/>
                        </a:rPr>
                        <m:t>+</m:t>
                      </m:r>
                      <m:r>
                        <a:rPr lang="en-US" sz="1600" b="0" i="0" smtClean="0">
                          <a:solidFill>
                            <a:srgbClr val="C00000"/>
                          </a:solidFill>
                          <a:latin typeface="Cambria Math" panose="02040503050406030204" pitchFamily="18" charset="0"/>
                          <a:ea typeface="Cambria Math" panose="02040503050406030204" pitchFamily="18" charset="0"/>
                        </a:rPr>
                        <m:t> </m:t>
                      </m:r>
                      <m:r>
                        <a:rPr lang="en-US" sz="1600" b="0" i="1" smtClean="0">
                          <a:solidFill>
                            <a:srgbClr val="C00000"/>
                          </a:solidFill>
                          <a:latin typeface="Cambria Math" panose="02040503050406030204" pitchFamily="18" charset="0"/>
                          <a:ea typeface="Cambria Math" panose="02040503050406030204" pitchFamily="18" charset="0"/>
                        </a:rPr>
                        <m:t>⋯</m:t>
                      </m:r>
                      <m:r>
                        <a:rPr lang="en-US" sz="1600" b="0" i="0" smtClean="0">
                          <a:solidFill>
                            <a:srgbClr val="C00000"/>
                          </a:solidFill>
                          <a:latin typeface="Cambria Math" panose="02040503050406030204" pitchFamily="18" charset="0"/>
                          <a:ea typeface="Cambria Math" panose="02040503050406030204" pitchFamily="18" charset="0"/>
                        </a:rPr>
                        <m:t>=116.6</m:t>
                      </m:r>
                    </m:oMath>
                  </m:oMathPara>
                </a14:m>
                <a:endParaRPr lang="en-US" sz="1600" dirty="0">
                  <a:solidFill>
                    <a:srgbClr val="C00000"/>
                  </a:solidFill>
                </a:endParaRPr>
              </a:p>
            </p:txBody>
          </p:sp>
        </mc:Choice>
        <mc:Fallback xmlns="">
          <p:sp>
            <p:nvSpPr>
              <p:cNvPr id="7" name="Rectangle 6">
                <a:extLst>
                  <a:ext uri="{FF2B5EF4-FFF2-40B4-BE49-F238E27FC236}">
                    <a16:creationId xmlns="" xmlns:a16="http://schemas.microsoft.com/office/drawing/2014/main" xmlns:a14="http://schemas.microsoft.com/office/drawing/2010/main" id="{9E66EC2D-7D09-4826-8478-A94F95E38303}"/>
                  </a:ext>
                </a:extLst>
              </p:cNvPr>
              <p:cNvSpPr>
                <a:spLocks noRot="1" noChangeAspect="1" noMove="1" noResize="1" noEditPoints="1" noAdjustHandles="1" noChangeArrowheads="1" noChangeShapeType="1" noTextEdit="1"/>
              </p:cNvSpPr>
              <p:nvPr/>
            </p:nvSpPr>
            <p:spPr>
              <a:xfrm>
                <a:off x="701919" y="1503823"/>
                <a:ext cx="5268856" cy="586443"/>
              </a:xfrm>
              <a:prstGeom prst="rect">
                <a:avLst/>
              </a:prstGeom>
              <a:blipFill rotWithShape="1">
                <a:blip r:embed="rId3"/>
                <a:stretch>
                  <a:fillRect/>
                </a:stretch>
              </a:blipFill>
            </p:spPr>
            <p:txBody>
              <a:bodyPr/>
              <a:lstStyle/>
              <a:p>
                <a:r>
                  <a:rPr lang="en-US">
                    <a:noFill/>
                  </a:rPr>
                  <a:t> </a:t>
                </a:r>
              </a:p>
            </p:txBody>
          </p:sp>
        </mc:Fallback>
      </mc:AlternateContent>
      <p:sp>
        <p:nvSpPr>
          <p:cNvPr id="8" name="Rectangle: Rounded Corners 7">
            <a:extLst>
              <a:ext uri="{FF2B5EF4-FFF2-40B4-BE49-F238E27FC236}">
                <a16:creationId xmlns:a16="http://schemas.microsoft.com/office/drawing/2014/main" xmlns="" id="{A7A774B7-5A2D-4021-A329-E2C1EBA04F44}"/>
              </a:ext>
            </a:extLst>
          </p:cNvPr>
          <p:cNvSpPr/>
          <p:nvPr/>
        </p:nvSpPr>
        <p:spPr>
          <a:xfrm>
            <a:off x="628650" y="4054416"/>
            <a:ext cx="7886699" cy="2224016"/>
          </a:xfrm>
          <a:prstGeom prst="roundRect">
            <a:avLst/>
          </a:prstGeom>
          <a:solidFill>
            <a:srgbClr val="CCCCFF"/>
          </a:solidFill>
          <a:ln>
            <a:solidFill>
              <a:srgbClr val="CCCCFF"/>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wrap="square">
            <a:noAutofit/>
          </a:bodyPr>
          <a:lstStyle/>
          <a:p>
            <a:pPr>
              <a:lnSpc>
                <a:spcPct val="114000"/>
              </a:lnSpc>
            </a:pPr>
            <a:r>
              <a:rPr lang="en-US" sz="1600" b="1" dirty="0" smtClean="0">
                <a:solidFill>
                  <a:srgbClr val="7030A0"/>
                </a:solidFill>
                <a:latin typeface="Segoe Print" panose="02000600000000000000" pitchFamily="2" charset="0"/>
              </a:rPr>
              <a:t>Interpretation:</a:t>
            </a:r>
            <a:endParaRPr lang="en-US" sz="1600" b="1" dirty="0">
              <a:solidFill>
                <a:srgbClr val="7030A0"/>
              </a:solidFill>
              <a:latin typeface="Segoe Print" panose="02000600000000000000" pitchFamily="2" charset="0"/>
            </a:endParaRPr>
          </a:p>
          <a:p>
            <a:pPr>
              <a:lnSpc>
                <a:spcPct val="114000"/>
              </a:lnSpc>
            </a:pPr>
            <a:r>
              <a:rPr lang="en-US" sz="1600" b="1" dirty="0">
                <a:latin typeface="Segoe Print" panose="02000600000000000000" pitchFamily="2" charset="0"/>
              </a:rPr>
              <a:t>Because the P-value of approximately 0 &lt; </a:t>
            </a:r>
            <a:r>
              <a:rPr lang="el-GR" sz="1600" b="1" dirty="0">
                <a:latin typeface="Segoe Print" panose="02000600000000000000" pitchFamily="2" charset="0"/>
              </a:rPr>
              <a:t>α</a:t>
            </a:r>
            <a:r>
              <a:rPr lang="en-US" sz="1600" b="1" dirty="0">
                <a:latin typeface="Segoe Print" panose="02000600000000000000" pitchFamily="2" charset="0"/>
              </a:rPr>
              <a:t> = 0.05, we reject H</a:t>
            </a:r>
            <a:r>
              <a:rPr lang="en-US" sz="1600" b="1" baseline="-25000" dirty="0">
                <a:latin typeface="Segoe Print" panose="02000600000000000000" pitchFamily="2" charset="0"/>
              </a:rPr>
              <a:t>0</a:t>
            </a:r>
            <a:r>
              <a:rPr lang="en-US" sz="1600" b="1" dirty="0">
                <a:latin typeface="Segoe Print" panose="02000600000000000000" pitchFamily="2" charset="0"/>
              </a:rPr>
              <a:t>. We have convincing evidence of an association between environmental club status and type of snowmobile use in the population of winter visitors to Yellowstone National Park.</a:t>
            </a:r>
          </a:p>
        </p:txBody>
      </p:sp>
    </p:spTree>
    <p:extLst>
      <p:ext uri="{BB962C8B-B14F-4D97-AF65-F5344CB8AC3E}">
        <p14:creationId xmlns:p14="http://schemas.microsoft.com/office/powerpoint/2010/main" val="19456042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90488"/>
            <a:ext cx="8229600" cy="792162"/>
          </a:xfrm>
        </p:spPr>
        <p:txBody>
          <a:bodyPr/>
          <a:lstStyle/>
          <a:p>
            <a:r>
              <a:rPr lang="en-US" altLang="en-US" sz="3600" b="1" smtClean="0">
                <a:solidFill>
                  <a:schemeClr val="tx1"/>
                </a:solidFill>
              </a:rPr>
              <a:t>Using Chi-Square Tests Wisely</a:t>
            </a:r>
          </a:p>
        </p:txBody>
      </p:sp>
      <p:sp>
        <p:nvSpPr>
          <p:cNvPr id="32771" name="Content Placeholder 2"/>
          <p:cNvSpPr>
            <a:spLocks noGrp="1"/>
          </p:cNvSpPr>
          <p:nvPr>
            <p:ph idx="1"/>
          </p:nvPr>
        </p:nvSpPr>
        <p:spPr>
          <a:xfrm>
            <a:off x="457200" y="1066800"/>
            <a:ext cx="8229600" cy="2514600"/>
          </a:xfrm>
        </p:spPr>
        <p:txBody>
          <a:bodyPr/>
          <a:lstStyle/>
          <a:p>
            <a:r>
              <a:rPr lang="en-US" altLang="en-US" sz="2400" b="1" smtClean="0"/>
              <a:t>Both the chi-square test for homogeneity and the chi-square test for association/independence start with a two-way table of observed counts. They even calculate the test statistic, degrees of freedom, and </a:t>
            </a:r>
            <a:r>
              <a:rPr lang="en-US" altLang="en-US" sz="2400" b="1" i="1" smtClean="0"/>
              <a:t>P</a:t>
            </a:r>
            <a:r>
              <a:rPr lang="en-US" altLang="en-US" sz="2400" b="1" smtClean="0"/>
              <a:t>-value in the same way. </a:t>
            </a:r>
            <a:r>
              <a:rPr lang="en-US" altLang="en-US" sz="2400" b="1" i="1" smtClean="0"/>
              <a:t>The questions that these two tests answer are different, however.</a:t>
            </a:r>
          </a:p>
          <a:p>
            <a:endParaRPr lang="en-US" altLang="en-US" sz="2400" b="1" smtClean="0"/>
          </a:p>
        </p:txBody>
      </p:sp>
      <p:sp>
        <p:nvSpPr>
          <p:cNvPr id="4" name="Rectangle 3"/>
          <p:cNvSpPr>
            <a:spLocks noChangeArrowheads="1"/>
          </p:cNvSpPr>
          <p:nvPr/>
        </p:nvSpPr>
        <p:spPr bwMode="auto">
          <a:xfrm>
            <a:off x="1160463" y="3765550"/>
            <a:ext cx="68135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600"/>
              </a:spcAft>
              <a:buClr>
                <a:srgbClr val="E81F30"/>
              </a:buClr>
              <a:buFont typeface="Wingdings" charset="2"/>
              <a:buChar char="§"/>
            </a:pPr>
            <a:r>
              <a:rPr lang="en-US" altLang="en-US" sz="2000" b="1" dirty="0"/>
              <a:t>A chi-square test for homogeneity tests whether the distribution of a categorical variable is the same for each of </a:t>
            </a:r>
            <a:r>
              <a:rPr lang="en-US" altLang="en-US" sz="2000" b="1" dirty="0">
                <a:solidFill>
                  <a:srgbClr val="FFFF00"/>
                </a:solidFill>
              </a:rPr>
              <a:t>several populations or treatments.</a:t>
            </a:r>
          </a:p>
        </p:txBody>
      </p:sp>
      <p:sp>
        <p:nvSpPr>
          <p:cNvPr id="5" name="Rectangle 4"/>
          <p:cNvSpPr>
            <a:spLocks noChangeArrowheads="1"/>
          </p:cNvSpPr>
          <p:nvPr/>
        </p:nvSpPr>
        <p:spPr bwMode="auto">
          <a:xfrm>
            <a:off x="1143000" y="5080000"/>
            <a:ext cx="6858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600"/>
              </a:spcAft>
              <a:buClr>
                <a:srgbClr val="E81F30"/>
              </a:buClr>
              <a:buFont typeface="Wingdings" charset="2"/>
              <a:buChar char="§"/>
            </a:pPr>
            <a:r>
              <a:rPr lang="en-US" altLang="en-US" sz="2000" b="1"/>
              <a:t>The chi-square test for association/independence tests whether two categorical variables are associated in </a:t>
            </a:r>
            <a:r>
              <a:rPr lang="en-US" altLang="en-US" sz="2000" b="1">
                <a:solidFill>
                  <a:srgbClr val="FFFF00"/>
                </a:solidFill>
              </a:rPr>
              <a:t>same population </a:t>
            </a:r>
            <a:r>
              <a:rPr lang="en-US" altLang="en-US" sz="2000" b="1"/>
              <a:t>of interest.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76200"/>
            <a:ext cx="8229600" cy="792163"/>
          </a:xfrm>
        </p:spPr>
        <p:txBody>
          <a:bodyPr/>
          <a:lstStyle/>
          <a:p>
            <a:r>
              <a:rPr lang="en-US" altLang="en-US" sz="3600" b="1" smtClean="0">
                <a:solidFill>
                  <a:schemeClr val="tx1"/>
                </a:solidFill>
              </a:rPr>
              <a:t>Using Chi-Square Tests Wisely</a:t>
            </a:r>
            <a:endParaRPr lang="en-US" altLang="en-US" sz="3600" smtClean="0"/>
          </a:p>
        </p:txBody>
      </p:sp>
      <p:sp>
        <p:nvSpPr>
          <p:cNvPr id="33795" name="Content Placeholder 2"/>
          <p:cNvSpPr>
            <a:spLocks noGrp="1"/>
          </p:cNvSpPr>
          <p:nvPr>
            <p:ph idx="1"/>
          </p:nvPr>
        </p:nvSpPr>
        <p:spPr>
          <a:xfrm>
            <a:off x="457200" y="1143000"/>
            <a:ext cx="8229600" cy="4983163"/>
          </a:xfrm>
        </p:spPr>
        <p:txBody>
          <a:bodyPr/>
          <a:lstStyle/>
          <a:p>
            <a:pPr marL="0" indent="0">
              <a:spcAft>
                <a:spcPts val="600"/>
              </a:spcAft>
              <a:buNone/>
            </a:pPr>
            <a:r>
              <a:rPr lang="en-US" altLang="en-US" sz="2400" b="1" dirty="0" smtClean="0"/>
              <a:t>Instead of focusing on the question asked, it’s much easier to look at how the data were produced.</a:t>
            </a:r>
          </a:p>
          <a:p>
            <a:pPr>
              <a:spcAft>
                <a:spcPts val="600"/>
              </a:spcAft>
              <a:buClr>
                <a:srgbClr val="E81F30"/>
              </a:buClr>
              <a:buFont typeface="Wingdings" charset="2"/>
              <a:buChar char="ü"/>
            </a:pPr>
            <a:r>
              <a:rPr lang="en-US" altLang="en-US" sz="2400" b="1" dirty="0" smtClean="0"/>
              <a:t>If the data come from </a:t>
            </a:r>
            <a:r>
              <a:rPr lang="en-US" altLang="en-US" sz="2400" b="1" dirty="0" smtClean="0">
                <a:solidFill>
                  <a:srgbClr val="FFFF00"/>
                </a:solidFill>
              </a:rPr>
              <a:t>two or more independent random samples </a:t>
            </a:r>
            <a:r>
              <a:rPr lang="en-US" altLang="en-US" sz="2400" b="1" dirty="0" smtClean="0"/>
              <a:t>or treatment groups in a randomized experiment, then do a </a:t>
            </a:r>
            <a:r>
              <a:rPr lang="en-US" altLang="en-US" sz="2400" b="1" dirty="0" smtClean="0">
                <a:solidFill>
                  <a:srgbClr val="FFFF00"/>
                </a:solidFill>
              </a:rPr>
              <a:t>chi-square test for homogeneity.</a:t>
            </a:r>
          </a:p>
          <a:p>
            <a:pPr>
              <a:buClr>
                <a:srgbClr val="E81F30"/>
              </a:buClr>
              <a:buFont typeface="Wingdings" charset="2"/>
              <a:buChar char="ü"/>
            </a:pPr>
            <a:r>
              <a:rPr lang="en-US" altLang="en-US" sz="2400" b="1" dirty="0" smtClean="0"/>
              <a:t>If the data come from a </a:t>
            </a:r>
            <a:r>
              <a:rPr lang="en-US" altLang="en-US" sz="2400" b="1" dirty="0" smtClean="0">
                <a:solidFill>
                  <a:srgbClr val="FFC000"/>
                </a:solidFill>
              </a:rPr>
              <a:t>single random sample</a:t>
            </a:r>
            <a:r>
              <a:rPr lang="en-US" altLang="en-US" sz="2400" b="1" dirty="0" smtClean="0"/>
              <a:t>, with the individuals classified according to two categorical variables, use a </a:t>
            </a:r>
            <a:r>
              <a:rPr lang="en-US" altLang="en-US" sz="2400" b="1" dirty="0" smtClean="0">
                <a:solidFill>
                  <a:srgbClr val="FFC000"/>
                </a:solidFill>
              </a:rPr>
              <a:t>chi-square test for association/independence.</a:t>
            </a:r>
          </a:p>
          <a:p>
            <a:endParaRPr lang="en-US" altLang="en-US" sz="2400" b="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34819" name="Rectangle 3"/>
          <p:cNvSpPr>
            <a:spLocks noGrp="1" noChangeArrowheads="1"/>
          </p:cNvSpPr>
          <p:nvPr>
            <p:ph type="body" idx="1"/>
          </p:nvPr>
        </p:nvSpPr>
        <p:spPr>
          <a:xfrm>
            <a:off x="228600" y="990600"/>
            <a:ext cx="8686800" cy="5486400"/>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Often, in contingency tables, we wish to test specific relationships, or lack of, between the two variables</a:t>
            </a:r>
          </a:p>
          <a:p>
            <a:pPr lvl="1" eaLnBrk="1" hangingPunct="1"/>
            <a:r>
              <a:rPr lang="en-US" altLang="en-US" sz="2400" b="1" dirty="0" smtClean="0"/>
              <a:t>The test for independence analyzes whether the row and column variables are independent</a:t>
            </a:r>
          </a:p>
          <a:p>
            <a:pPr lvl="1" eaLnBrk="1" hangingPunct="1"/>
            <a:r>
              <a:rPr lang="en-US" altLang="en-US" sz="2400" b="1" dirty="0" smtClean="0"/>
              <a:t>It differs from the test for homogeneity</a:t>
            </a:r>
          </a:p>
          <a:p>
            <a:pPr lvl="2" eaLnBrk="1" hangingPunct="1"/>
            <a:r>
              <a:rPr lang="en-US" altLang="en-US" sz="2000" b="1" dirty="0" smtClean="0"/>
              <a:t>Homogeneity:  one categorical variable across several populations (one independent SRSs for each population)</a:t>
            </a:r>
          </a:p>
          <a:p>
            <a:pPr lvl="2" eaLnBrk="1" hangingPunct="1"/>
            <a:r>
              <a:rPr lang="en-US" altLang="en-US" sz="2000" b="1" dirty="0" smtClean="0"/>
              <a:t>Independence:  two categorical variables across one population (one independent SRS)</a:t>
            </a:r>
          </a:p>
          <a:p>
            <a:pPr eaLnBrk="1" hangingPunct="1"/>
            <a:r>
              <a:rPr lang="en-US" altLang="en-US" sz="2800" b="1" dirty="0" smtClean="0">
                <a:solidFill>
                  <a:srgbClr val="FFFF00"/>
                </a:solidFill>
              </a:rPr>
              <a:t>Homework</a:t>
            </a:r>
          </a:p>
          <a:p>
            <a:pPr lvl="1" eaLnBrk="1" hangingPunct="1"/>
            <a:r>
              <a:rPr lang="en-US" sz="2400" b="1" dirty="0" smtClean="0"/>
              <a:t>Problems 29</a:t>
            </a:r>
            <a:r>
              <a:rPr lang="en-US" sz="2400" b="1" dirty="0"/>
              <a:t>, 31, 35, 43, 49 </a:t>
            </a:r>
            <a:endParaRPr lang="en-US" altLang="en-US"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868363"/>
          </a:xfrm>
        </p:spPr>
        <p:txBody>
          <a:bodyPr/>
          <a:lstStyle/>
          <a:p>
            <a:r>
              <a:rPr lang="en-US" altLang="en-US" sz="3600" b="1" smtClean="0"/>
              <a:t>Example 1</a:t>
            </a:r>
          </a:p>
        </p:txBody>
      </p:sp>
      <p:sp>
        <p:nvSpPr>
          <p:cNvPr id="6147" name="Content Placeholder 2"/>
          <p:cNvSpPr>
            <a:spLocks noGrp="1"/>
          </p:cNvSpPr>
          <p:nvPr>
            <p:ph idx="1"/>
          </p:nvPr>
        </p:nvSpPr>
        <p:spPr>
          <a:xfrm>
            <a:off x="228600" y="914400"/>
            <a:ext cx="8763000" cy="3200400"/>
          </a:xfrm>
        </p:spPr>
        <p:txBody>
          <a:bodyPr/>
          <a:lstStyle/>
          <a:p>
            <a:pPr marL="0" indent="0">
              <a:buFontTx/>
              <a:buNone/>
            </a:pPr>
            <a:r>
              <a:rPr lang="en-US" altLang="en-US" sz="2400" b="1" dirty="0" smtClean="0"/>
              <a:t>Market researchers know that background music can influence the mood and purchasing behavior of customers.  One study in supermarket in Northern Ireland compared </a:t>
            </a:r>
            <a:r>
              <a:rPr lang="en-US" altLang="en-US" sz="2400" b="1" i="1" dirty="0" smtClean="0">
                <a:solidFill>
                  <a:srgbClr val="FFFF00"/>
                </a:solidFill>
              </a:rPr>
              <a:t>three treatments</a:t>
            </a:r>
            <a:r>
              <a:rPr lang="en-US" altLang="en-US" sz="2400" b="1" dirty="0" smtClean="0"/>
              <a:t>: no music, French accordion music, and Italian string music.  Under each condition, the researchers recorded the numbers of bottles of French, Italian, and other wine purchased.  Here is a table that summarizes the data:</a:t>
            </a:r>
          </a:p>
        </p:txBody>
      </p:sp>
      <p:graphicFrame>
        <p:nvGraphicFramePr>
          <p:cNvPr id="4" name="Table 3"/>
          <p:cNvGraphicFramePr>
            <a:graphicFrameLocks noGrp="1"/>
          </p:cNvGraphicFramePr>
          <p:nvPr/>
        </p:nvGraphicFramePr>
        <p:xfrm>
          <a:off x="1524000" y="4038600"/>
          <a:ext cx="6096000" cy="2225676"/>
        </p:xfrm>
        <a:graphic>
          <a:graphicData uri="http://schemas.openxmlformats.org/drawingml/2006/table">
            <a:tbl>
              <a:tblPr firstRow="1" firstCol="1" lastCol="1" bandRow="1">
                <a:tableStyleId>{5C22544A-7EE6-4342-B048-85BDC9FD1C3A}</a:tableStyleId>
              </a:tblPr>
              <a:tblGrid>
                <a:gridCol w="1219200"/>
                <a:gridCol w="1219200"/>
                <a:gridCol w="1219200"/>
                <a:gridCol w="1219200"/>
                <a:gridCol w="1219200"/>
              </a:tblGrid>
              <a:tr h="370946">
                <a:tc gridSpan="5">
                  <a:txBody>
                    <a:bodyPr/>
                    <a:lstStyle/>
                    <a:p>
                      <a:pPr algn="ctr"/>
                      <a:r>
                        <a:rPr lang="en-US" sz="1800" dirty="0" smtClean="0"/>
                        <a:t>Music</a:t>
                      </a:r>
                      <a:endParaRPr lang="en-US" sz="1800" dirty="0"/>
                    </a:p>
                  </a:txBody>
                  <a:tcPr marT="45733" marB="4573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946">
                <a:tc>
                  <a:txBody>
                    <a:bodyPr/>
                    <a:lstStyle/>
                    <a:p>
                      <a:pPr algn="ctr"/>
                      <a:r>
                        <a:rPr lang="en-US" sz="1800" dirty="0" smtClean="0"/>
                        <a:t>Wine</a:t>
                      </a:r>
                      <a:endParaRPr lang="en-US" sz="1800" dirty="0"/>
                    </a:p>
                  </a:txBody>
                  <a:tcPr marT="45733" marB="45733"/>
                </a:tc>
                <a:tc>
                  <a:txBody>
                    <a:bodyPr/>
                    <a:lstStyle/>
                    <a:p>
                      <a:pPr algn="ctr"/>
                      <a:r>
                        <a:rPr lang="en-US" sz="1800" b="1" kern="1200" dirty="0" smtClean="0">
                          <a:solidFill>
                            <a:schemeClr val="lt1"/>
                          </a:solidFill>
                          <a:latin typeface="+mn-lt"/>
                          <a:ea typeface="+mn-ea"/>
                          <a:cs typeface="+mn-cs"/>
                        </a:rPr>
                        <a:t>None</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French</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b="1" kern="1200" dirty="0" smtClean="0">
                          <a:solidFill>
                            <a:schemeClr val="lt1"/>
                          </a:solidFill>
                          <a:latin typeface="+mn-lt"/>
                          <a:ea typeface="+mn-ea"/>
                          <a:cs typeface="+mn-cs"/>
                        </a:rPr>
                        <a:t>Italian</a:t>
                      </a:r>
                      <a:endParaRPr lang="en-US" sz="1800" b="1" kern="1200" dirty="0">
                        <a:solidFill>
                          <a:schemeClr val="lt1"/>
                        </a:solidFill>
                        <a:latin typeface="+mn-lt"/>
                        <a:ea typeface="+mn-ea"/>
                        <a:cs typeface="+mn-cs"/>
                      </a:endParaRPr>
                    </a:p>
                  </a:txBody>
                  <a:tcPr marT="45733" marB="45733">
                    <a:solidFill>
                      <a:schemeClr val="accent1"/>
                    </a:solidFill>
                  </a:tcPr>
                </a:tc>
                <a:tc>
                  <a:txBody>
                    <a:bodyPr/>
                    <a:lstStyle/>
                    <a:p>
                      <a:pPr algn="ctr"/>
                      <a:r>
                        <a:rPr lang="en-US" sz="1800" dirty="0" smtClean="0"/>
                        <a:t>Total</a:t>
                      </a:r>
                      <a:endParaRPr lang="en-US" sz="1800" dirty="0"/>
                    </a:p>
                  </a:txBody>
                  <a:tcPr marT="45733" marB="45733"/>
                </a:tc>
              </a:tr>
              <a:tr h="370946">
                <a:tc>
                  <a:txBody>
                    <a:bodyPr/>
                    <a:lstStyle/>
                    <a:p>
                      <a:pPr algn="ctr"/>
                      <a:r>
                        <a:rPr lang="en-US" sz="1800" dirty="0" smtClean="0"/>
                        <a:t>French</a:t>
                      </a:r>
                      <a:endParaRPr lang="en-US" sz="1800" dirty="0"/>
                    </a:p>
                  </a:txBody>
                  <a:tcPr marT="45733" marB="45733"/>
                </a:tc>
                <a:tc>
                  <a:txBody>
                    <a:bodyPr/>
                    <a:lstStyle/>
                    <a:p>
                      <a:pPr algn="ctr"/>
                      <a:r>
                        <a:rPr lang="en-US" sz="1800" dirty="0" smtClean="0"/>
                        <a:t>30</a:t>
                      </a:r>
                      <a:endParaRPr lang="en-US" sz="1800" dirty="0"/>
                    </a:p>
                  </a:txBody>
                  <a:tcPr marT="45733" marB="45733"/>
                </a:tc>
                <a:tc>
                  <a:txBody>
                    <a:bodyPr/>
                    <a:lstStyle/>
                    <a:p>
                      <a:pPr algn="ctr"/>
                      <a:r>
                        <a:rPr lang="en-US" sz="1800" dirty="0" smtClean="0"/>
                        <a:t>39</a:t>
                      </a:r>
                      <a:endParaRPr lang="en-US" sz="1800" dirty="0"/>
                    </a:p>
                  </a:txBody>
                  <a:tcPr marT="45733" marB="45733"/>
                </a:tc>
                <a:tc>
                  <a:txBody>
                    <a:bodyPr/>
                    <a:lstStyle/>
                    <a:p>
                      <a:pPr algn="ctr"/>
                      <a:r>
                        <a:rPr lang="en-US" sz="1800" dirty="0" smtClean="0"/>
                        <a:t>30</a:t>
                      </a:r>
                      <a:endParaRPr lang="en-US" sz="1800" dirty="0"/>
                    </a:p>
                  </a:txBody>
                  <a:tcPr marT="45733" marB="45733"/>
                </a:tc>
                <a:tc>
                  <a:txBody>
                    <a:bodyPr/>
                    <a:lstStyle/>
                    <a:p>
                      <a:pPr algn="ctr"/>
                      <a:r>
                        <a:rPr lang="en-US" sz="1800" dirty="0" smtClean="0">
                          <a:solidFill>
                            <a:srgbClr val="FFFF00"/>
                          </a:solidFill>
                        </a:rPr>
                        <a:t>99</a:t>
                      </a:r>
                      <a:endParaRPr lang="en-US" sz="1800" dirty="0">
                        <a:solidFill>
                          <a:srgbClr val="FFFF00"/>
                        </a:solidFill>
                      </a:endParaRPr>
                    </a:p>
                  </a:txBody>
                  <a:tcPr marT="45733" marB="45733"/>
                </a:tc>
              </a:tr>
              <a:tr h="370946">
                <a:tc>
                  <a:txBody>
                    <a:bodyPr/>
                    <a:lstStyle/>
                    <a:p>
                      <a:pPr algn="ctr"/>
                      <a:r>
                        <a:rPr lang="en-US" sz="1800" dirty="0" smtClean="0"/>
                        <a:t>Italian</a:t>
                      </a:r>
                      <a:endParaRPr lang="en-US" sz="1800" dirty="0"/>
                    </a:p>
                  </a:txBody>
                  <a:tcPr marT="45733" marB="45733"/>
                </a:tc>
                <a:tc>
                  <a:txBody>
                    <a:bodyPr/>
                    <a:lstStyle/>
                    <a:p>
                      <a:pPr algn="ctr"/>
                      <a:r>
                        <a:rPr lang="en-US" sz="1800" dirty="0" smtClean="0"/>
                        <a:t>11</a:t>
                      </a:r>
                      <a:endParaRPr lang="en-US" sz="1800" dirty="0"/>
                    </a:p>
                  </a:txBody>
                  <a:tcPr marT="45733" marB="45733"/>
                </a:tc>
                <a:tc>
                  <a:txBody>
                    <a:bodyPr/>
                    <a:lstStyle/>
                    <a:p>
                      <a:pPr algn="ctr"/>
                      <a:r>
                        <a:rPr lang="en-US" sz="1800" dirty="0" smtClean="0"/>
                        <a:t>1</a:t>
                      </a:r>
                      <a:endParaRPr lang="en-US" sz="1800" dirty="0"/>
                    </a:p>
                  </a:txBody>
                  <a:tcPr marT="45733" marB="45733"/>
                </a:tc>
                <a:tc>
                  <a:txBody>
                    <a:bodyPr/>
                    <a:lstStyle/>
                    <a:p>
                      <a:pPr algn="ctr"/>
                      <a:r>
                        <a:rPr lang="en-US" sz="1800" dirty="0" smtClean="0"/>
                        <a:t>19</a:t>
                      </a:r>
                      <a:endParaRPr lang="en-US" sz="1800" dirty="0"/>
                    </a:p>
                  </a:txBody>
                  <a:tcPr marT="45733" marB="45733"/>
                </a:tc>
                <a:tc>
                  <a:txBody>
                    <a:bodyPr/>
                    <a:lstStyle/>
                    <a:p>
                      <a:pPr algn="ctr"/>
                      <a:r>
                        <a:rPr lang="en-US" sz="1800" dirty="0" smtClean="0">
                          <a:solidFill>
                            <a:srgbClr val="FFFF00"/>
                          </a:solidFill>
                        </a:rPr>
                        <a:t>31</a:t>
                      </a:r>
                      <a:endParaRPr lang="en-US" sz="1800" dirty="0">
                        <a:solidFill>
                          <a:srgbClr val="FFFF00"/>
                        </a:solidFill>
                      </a:endParaRPr>
                    </a:p>
                  </a:txBody>
                  <a:tcPr marT="45733" marB="45733"/>
                </a:tc>
              </a:tr>
              <a:tr h="370946">
                <a:tc>
                  <a:txBody>
                    <a:bodyPr/>
                    <a:lstStyle/>
                    <a:p>
                      <a:pPr algn="ctr"/>
                      <a:r>
                        <a:rPr lang="en-US" sz="1800" dirty="0" smtClean="0"/>
                        <a:t>Other</a:t>
                      </a:r>
                      <a:endParaRPr lang="en-US" sz="1800" dirty="0"/>
                    </a:p>
                  </a:txBody>
                  <a:tcPr marT="45733" marB="45733"/>
                </a:tc>
                <a:tc>
                  <a:txBody>
                    <a:bodyPr/>
                    <a:lstStyle/>
                    <a:p>
                      <a:pPr algn="ctr"/>
                      <a:r>
                        <a:rPr lang="en-US" sz="1800" dirty="0" smtClean="0"/>
                        <a:t>43</a:t>
                      </a:r>
                      <a:endParaRPr lang="en-US" sz="1800" dirty="0"/>
                    </a:p>
                  </a:txBody>
                  <a:tcPr marT="45733" marB="45733"/>
                </a:tc>
                <a:tc>
                  <a:txBody>
                    <a:bodyPr/>
                    <a:lstStyle/>
                    <a:p>
                      <a:pPr algn="ctr"/>
                      <a:r>
                        <a:rPr lang="en-US" sz="1800" dirty="0" smtClean="0"/>
                        <a:t>35</a:t>
                      </a:r>
                      <a:endParaRPr lang="en-US" sz="1800" dirty="0"/>
                    </a:p>
                  </a:txBody>
                  <a:tcPr marT="45733" marB="45733"/>
                </a:tc>
                <a:tc>
                  <a:txBody>
                    <a:bodyPr/>
                    <a:lstStyle/>
                    <a:p>
                      <a:pPr algn="ctr"/>
                      <a:r>
                        <a:rPr lang="en-US" sz="1800" dirty="0" smtClean="0"/>
                        <a:t>35</a:t>
                      </a:r>
                      <a:endParaRPr lang="en-US" sz="1800" dirty="0"/>
                    </a:p>
                  </a:txBody>
                  <a:tcPr marT="45733" marB="45733"/>
                </a:tc>
                <a:tc>
                  <a:txBody>
                    <a:bodyPr/>
                    <a:lstStyle/>
                    <a:p>
                      <a:pPr algn="ctr"/>
                      <a:r>
                        <a:rPr lang="en-US" sz="1800" dirty="0" smtClean="0">
                          <a:solidFill>
                            <a:srgbClr val="FFFF00"/>
                          </a:solidFill>
                        </a:rPr>
                        <a:t>113</a:t>
                      </a:r>
                      <a:endParaRPr lang="en-US" sz="1800" dirty="0">
                        <a:solidFill>
                          <a:srgbClr val="FFFF00"/>
                        </a:solidFill>
                      </a:endParaRPr>
                    </a:p>
                  </a:txBody>
                  <a:tcPr marT="45733" marB="45733"/>
                </a:tc>
              </a:tr>
              <a:tr h="370946">
                <a:tc>
                  <a:txBody>
                    <a:bodyPr/>
                    <a:lstStyle/>
                    <a:p>
                      <a:pPr algn="ctr"/>
                      <a:r>
                        <a:rPr lang="en-US" sz="1800" dirty="0" smtClean="0"/>
                        <a:t>Total</a:t>
                      </a:r>
                      <a:endParaRPr lang="en-US" sz="1800" dirty="0"/>
                    </a:p>
                  </a:txBody>
                  <a:tcPr marT="45733" marB="45733"/>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75</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84</a:t>
                      </a:r>
                      <a:endParaRPr lang="en-US" sz="1800" dirty="0">
                        <a:solidFill>
                          <a:srgbClr val="FFFF00"/>
                        </a:solidFill>
                      </a:endParaRPr>
                    </a:p>
                  </a:txBody>
                  <a:tcPr marT="45733" marB="45733">
                    <a:solidFill>
                      <a:schemeClr val="accent1"/>
                    </a:solidFill>
                  </a:tcPr>
                </a:tc>
                <a:tc>
                  <a:txBody>
                    <a:bodyPr/>
                    <a:lstStyle/>
                    <a:p>
                      <a:pPr algn="ctr"/>
                      <a:r>
                        <a:rPr lang="en-US" sz="1800" dirty="0" smtClean="0">
                          <a:solidFill>
                            <a:srgbClr val="FFFF00"/>
                          </a:solidFill>
                        </a:rPr>
                        <a:t>243</a:t>
                      </a:r>
                      <a:endParaRPr lang="en-US" sz="1800" dirty="0">
                        <a:solidFill>
                          <a:srgbClr val="FFFF00"/>
                        </a:solidFill>
                      </a:endParaRPr>
                    </a:p>
                  </a:txBody>
                  <a:tcPr marT="45733" marB="45733"/>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76200"/>
            <a:ext cx="8229600" cy="868363"/>
          </a:xfrm>
        </p:spPr>
        <p:txBody>
          <a:bodyPr/>
          <a:lstStyle/>
          <a:p>
            <a:r>
              <a:rPr lang="en-US" altLang="en-US" sz="3600" b="1" smtClean="0"/>
              <a:t>Example 1 cont</a:t>
            </a:r>
          </a:p>
        </p:txBody>
      </p:sp>
      <p:sp>
        <p:nvSpPr>
          <p:cNvPr id="7171" name="Content Placeholder 2"/>
          <p:cNvSpPr>
            <a:spLocks noGrp="1"/>
          </p:cNvSpPr>
          <p:nvPr>
            <p:ph idx="1"/>
          </p:nvPr>
        </p:nvSpPr>
        <p:spPr>
          <a:xfrm>
            <a:off x="174625" y="5715000"/>
            <a:ext cx="8763000" cy="914400"/>
          </a:xfrm>
        </p:spPr>
        <p:txBody>
          <a:bodyPr/>
          <a:lstStyle/>
          <a:p>
            <a:pPr marL="0" indent="0">
              <a:buFontTx/>
              <a:buNone/>
            </a:pPr>
            <a:r>
              <a:rPr lang="en-US" altLang="en-US" sz="2400" b="1" smtClean="0"/>
              <a:t>There appears to be an association between the music played and the type of wine customers buy by Column %’s.</a:t>
            </a:r>
          </a:p>
        </p:txBody>
      </p:sp>
      <p:pic>
        <p:nvPicPr>
          <p:cNvPr id="7172" name="Picture 8" descr="Yates_3e_Ch14_p83220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225" y="892175"/>
            <a:ext cx="2332038"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7" descr="Yates_3e_Ch14_p83220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6775" y="892175"/>
            <a:ext cx="2341563"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8" descr="Yates_3e_Ch14_p83220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5400" y="892175"/>
            <a:ext cx="2343150" cy="466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76200"/>
            <a:ext cx="8229600" cy="868363"/>
          </a:xfrm>
        </p:spPr>
        <p:txBody>
          <a:bodyPr/>
          <a:lstStyle/>
          <a:p>
            <a:r>
              <a:rPr lang="en-US" altLang="en-US" sz="3600" b="1" smtClean="0"/>
              <a:t>Example 1 cont</a:t>
            </a:r>
          </a:p>
        </p:txBody>
      </p:sp>
      <p:sp>
        <p:nvSpPr>
          <p:cNvPr id="8195" name="Content Placeholder 2"/>
          <p:cNvSpPr>
            <a:spLocks noGrp="1"/>
          </p:cNvSpPr>
          <p:nvPr>
            <p:ph idx="1"/>
          </p:nvPr>
        </p:nvSpPr>
        <p:spPr>
          <a:xfrm>
            <a:off x="174625" y="5715000"/>
            <a:ext cx="8763000" cy="914400"/>
          </a:xfrm>
        </p:spPr>
        <p:txBody>
          <a:bodyPr/>
          <a:lstStyle/>
          <a:p>
            <a:pPr marL="0" indent="0">
              <a:buFontTx/>
              <a:buNone/>
            </a:pPr>
            <a:r>
              <a:rPr lang="en-US" altLang="en-US" sz="2400" b="1" smtClean="0"/>
              <a:t>The negative effect of French music on Italian wine is even more evident looking at the Row %’s</a:t>
            </a:r>
          </a:p>
        </p:txBody>
      </p:sp>
      <p:pic>
        <p:nvPicPr>
          <p:cNvPr id="8196" name="Picture 8" descr="Yates_3e_Ch14_p8322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879475"/>
            <a:ext cx="23749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Yates_3e_Ch14_p83221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9313" y="879475"/>
            <a:ext cx="2352675"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7" descr="Yates_3e_Ch14_p83221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5400" y="879475"/>
            <a:ext cx="2352675"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04800" y="76200"/>
            <a:ext cx="8534400" cy="868363"/>
          </a:xfrm>
        </p:spPr>
        <p:txBody>
          <a:bodyPr/>
          <a:lstStyle/>
          <a:p>
            <a:r>
              <a:rPr lang="en-US" altLang="en-US" sz="3600" b="1" smtClean="0"/>
              <a:t>Comparing 3 Population Distributions</a:t>
            </a:r>
          </a:p>
        </p:txBody>
      </p:sp>
      <p:sp>
        <p:nvSpPr>
          <p:cNvPr id="3" name="Content Placeholder 2"/>
          <p:cNvSpPr>
            <a:spLocks noGrp="1"/>
          </p:cNvSpPr>
          <p:nvPr>
            <p:ph idx="1"/>
          </p:nvPr>
        </p:nvSpPr>
        <p:spPr>
          <a:xfrm>
            <a:off x="304800" y="1143000"/>
            <a:ext cx="8534400" cy="5257800"/>
          </a:xfrm>
        </p:spPr>
        <p:txBody>
          <a:bodyPr/>
          <a:lstStyle/>
          <a:p>
            <a:pPr marL="0" indent="0">
              <a:buFontTx/>
              <a:buNone/>
              <a:defRPr/>
            </a:pPr>
            <a:r>
              <a:rPr lang="en-US" sz="2400" b="1" dirty="0" smtClean="0"/>
              <a:t>We might use chi-square goodness of fit procedures 3 times:</a:t>
            </a:r>
          </a:p>
          <a:p>
            <a:pPr>
              <a:defRPr/>
            </a:pPr>
            <a:r>
              <a:rPr lang="en-US" sz="2400" b="1" dirty="0" smtClean="0"/>
              <a:t>Test H</a:t>
            </a:r>
            <a:r>
              <a:rPr lang="en-US" sz="2400" b="1" baseline="-25000" dirty="0" smtClean="0"/>
              <a:t>0</a:t>
            </a:r>
            <a:r>
              <a:rPr lang="en-US" sz="2400" b="1" dirty="0" smtClean="0"/>
              <a:t>:  the distribution of wine types for no music is the same as the distribution of wine types for French music</a:t>
            </a:r>
          </a:p>
          <a:p>
            <a:pPr>
              <a:defRPr/>
            </a:pPr>
            <a:r>
              <a:rPr lang="en-US" sz="2400" b="1" dirty="0" smtClean="0"/>
              <a:t>Test H</a:t>
            </a:r>
            <a:r>
              <a:rPr lang="en-US" sz="2400" b="1" baseline="-25000" dirty="0" smtClean="0"/>
              <a:t>0</a:t>
            </a:r>
            <a:r>
              <a:rPr lang="en-US" sz="2400" b="1" dirty="0" smtClean="0"/>
              <a:t>:  the distribution of wine types for no music is the same as the distribution of wine types for Italian music</a:t>
            </a:r>
          </a:p>
          <a:p>
            <a:pPr>
              <a:defRPr/>
            </a:pPr>
            <a:r>
              <a:rPr lang="en-US" sz="2400" b="1" dirty="0" smtClean="0"/>
              <a:t>Test H</a:t>
            </a:r>
            <a:r>
              <a:rPr lang="en-US" sz="2400" b="1" baseline="-25000" dirty="0" smtClean="0"/>
              <a:t>0</a:t>
            </a:r>
            <a:r>
              <a:rPr lang="en-US" sz="2400" b="1" dirty="0" smtClean="0"/>
              <a:t>:  the distribution of wine types for French music is the same as the distribution of wine types for Italian music</a:t>
            </a:r>
          </a:p>
          <a:p>
            <a:pPr marL="0" indent="0">
              <a:buFontTx/>
              <a:buNone/>
              <a:defRPr/>
            </a:pPr>
            <a:r>
              <a:rPr lang="en-US" sz="2400" b="1" dirty="0" smtClean="0"/>
              <a:t>The problem is that we get 3 results and we can’t expand it to take all 3 into consideration at the same time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11125"/>
            <a:ext cx="8229600" cy="792163"/>
          </a:xfrm>
        </p:spPr>
        <p:txBody>
          <a:bodyPr/>
          <a:lstStyle/>
          <a:p>
            <a:r>
              <a:rPr lang="en-US" altLang="en-US" sz="3600" b="1" smtClean="0"/>
              <a:t>Problem of Multiple Comparisons</a:t>
            </a:r>
          </a:p>
        </p:txBody>
      </p:sp>
      <p:sp>
        <p:nvSpPr>
          <p:cNvPr id="10243" name="Content Placeholder 2"/>
          <p:cNvSpPr>
            <a:spLocks noGrp="1"/>
          </p:cNvSpPr>
          <p:nvPr>
            <p:ph idx="1"/>
          </p:nvPr>
        </p:nvSpPr>
        <p:spPr>
          <a:xfrm>
            <a:off x="228600" y="1066800"/>
            <a:ext cx="8686800" cy="5486400"/>
          </a:xfrm>
        </p:spPr>
        <p:txBody>
          <a:bodyPr/>
          <a:lstStyle/>
          <a:p>
            <a:pPr>
              <a:buFontTx/>
              <a:buNone/>
            </a:pPr>
            <a:r>
              <a:rPr lang="en-US" altLang="en-US" sz="2400" b="1" dirty="0" smtClean="0"/>
              <a:t>Statistical methods for dealing with multiple comparisons usually have two parts</a:t>
            </a:r>
          </a:p>
          <a:p>
            <a:pPr>
              <a:buFontTx/>
              <a:buNone/>
            </a:pPr>
            <a:endParaRPr lang="en-US" altLang="en-US" sz="1200" b="1" dirty="0" smtClean="0"/>
          </a:p>
          <a:p>
            <a:r>
              <a:rPr lang="en-US" altLang="en-US" sz="2400" b="1" dirty="0" smtClean="0"/>
              <a:t>An </a:t>
            </a:r>
            <a:r>
              <a:rPr lang="en-US" altLang="en-US" sz="2400" b="1" i="1" dirty="0" smtClean="0">
                <a:solidFill>
                  <a:srgbClr val="FFFF00"/>
                </a:solidFill>
              </a:rPr>
              <a:t>overall</a:t>
            </a:r>
            <a:r>
              <a:rPr lang="en-US" altLang="en-US" sz="2400" b="1" dirty="0" smtClean="0"/>
              <a:t> test to see if there is good evidence of any differences among the parameters that we want to compare</a:t>
            </a:r>
          </a:p>
          <a:p>
            <a:endParaRPr lang="en-US" altLang="en-US" sz="1200" b="1" dirty="0" smtClean="0"/>
          </a:p>
          <a:p>
            <a:r>
              <a:rPr lang="en-US" altLang="en-US" sz="2400" b="1" dirty="0" smtClean="0"/>
              <a:t>A detailed </a:t>
            </a:r>
            <a:r>
              <a:rPr lang="en-US" altLang="en-US" sz="2400" b="1" i="1" dirty="0" smtClean="0">
                <a:solidFill>
                  <a:srgbClr val="FFFF00"/>
                </a:solidFill>
              </a:rPr>
              <a:t>follow-up analysis </a:t>
            </a:r>
            <a:r>
              <a:rPr lang="en-US" altLang="en-US" sz="2400" b="1" dirty="0" smtClean="0"/>
              <a:t>to decide which of the parameters differ and to estimate how large the differences are</a:t>
            </a:r>
          </a:p>
          <a:p>
            <a:r>
              <a:rPr lang="en-US" altLang="en-US" sz="2400" b="1" dirty="0" smtClean="0"/>
              <a:t>Caution</a:t>
            </a:r>
            <a:r>
              <a:rPr lang="en-US" altLang="en-US" sz="2400" dirty="0" smtClean="0"/>
              <a:t>:</a:t>
            </a:r>
          </a:p>
          <a:p>
            <a:pPr lvl="1"/>
            <a:r>
              <a:rPr lang="en-US" altLang="en-US" sz="2000" b="1" dirty="0" smtClean="0"/>
              <a:t>Many students </a:t>
            </a:r>
            <a:r>
              <a:rPr lang="en-US" altLang="en-US" sz="2000" b="1" i="1" dirty="0" smtClean="0"/>
              <a:t>incorrectly state H</a:t>
            </a:r>
            <a:r>
              <a:rPr lang="en-US" altLang="en-US" sz="2000" b="1" i="1" baseline="-25000" dirty="0" smtClean="0"/>
              <a:t>a</a:t>
            </a:r>
            <a:r>
              <a:rPr lang="en-US" altLang="en-US" sz="2000" b="1" i="1" dirty="0" smtClean="0"/>
              <a:t> </a:t>
            </a:r>
            <a:r>
              <a:rPr lang="en-US" altLang="en-US" sz="2000" b="1" dirty="0" smtClean="0"/>
              <a:t>as “all the proportions are different.”</a:t>
            </a:r>
          </a:p>
          <a:p>
            <a:pPr lvl="1"/>
            <a:r>
              <a:rPr lang="en-US" altLang="en-US" sz="2000" b="1" dirty="0" smtClean="0"/>
              <a:t>Think about it this way: the opposite of “all the proportions are equal” is “some of the proportions are not equal.”</a:t>
            </a:r>
            <a:endParaRPr lang="en-US" altLang="en-US" sz="24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1040</TotalTime>
  <Words>3140</Words>
  <Application>Microsoft Office PowerPoint</Application>
  <PresentationFormat>On-screen Show (4:3)</PresentationFormat>
  <Paragraphs>494</Paragraphs>
  <Slides>43</Slides>
  <Notes>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Default Design</vt:lpstr>
      <vt:lpstr>Lesson 11 - 2</vt:lpstr>
      <vt:lpstr>Objectives</vt:lpstr>
      <vt:lpstr>Vocabulary</vt:lpstr>
      <vt:lpstr>Expanding Chapter 11 Material</vt:lpstr>
      <vt:lpstr>Example 1</vt:lpstr>
      <vt:lpstr>Example 1 cont</vt:lpstr>
      <vt:lpstr>Example 1 cont</vt:lpstr>
      <vt:lpstr>Comparing 3 Population Distributions</vt:lpstr>
      <vt:lpstr>Problem of Multiple Comparisons</vt:lpstr>
      <vt:lpstr>Problem of Multiple Comparisons</vt:lpstr>
      <vt:lpstr>Expected Cell Counts</vt:lpstr>
      <vt:lpstr>Example 1 revisited</vt:lpstr>
      <vt:lpstr>Chi-Square Test for Homogeneity</vt:lpstr>
      <vt:lpstr>Chi-Square Test for Homogeneity</vt:lpstr>
      <vt:lpstr>Example 1 revisited</vt:lpstr>
      <vt:lpstr>Example 1 Completed</vt:lpstr>
      <vt:lpstr>AP Tip</vt:lpstr>
      <vt:lpstr>MiniTab Output for Example 1</vt:lpstr>
      <vt:lpstr>GOF and Homogeneity Differences</vt:lpstr>
      <vt:lpstr>Chi-Square Test on TI</vt:lpstr>
      <vt:lpstr>Example 2</vt:lpstr>
      <vt:lpstr>Example 2 Questions</vt:lpstr>
      <vt:lpstr>Example 2</vt:lpstr>
      <vt:lpstr>Example 2</vt:lpstr>
      <vt:lpstr>Example 2</vt:lpstr>
      <vt:lpstr>Example 2</vt:lpstr>
      <vt:lpstr>Warnings</vt:lpstr>
      <vt:lpstr>z-Test versus χ² Test</vt:lpstr>
      <vt:lpstr>Summary</vt:lpstr>
      <vt:lpstr>Expanding Chi-Square Tests</vt:lpstr>
      <vt:lpstr>χ² Test of Association/Independence</vt:lpstr>
      <vt:lpstr>Other Acceptable Hypotheses</vt:lpstr>
      <vt:lpstr>GOF and Independence Differences</vt:lpstr>
      <vt:lpstr>Example 3</vt:lpstr>
      <vt:lpstr>Example 3</vt:lpstr>
      <vt:lpstr>Example 3</vt:lpstr>
      <vt:lpstr>Example 2 Completed</vt:lpstr>
      <vt:lpstr>Example 4</vt:lpstr>
      <vt:lpstr>Example 4 – Hypothesis Conditions</vt:lpstr>
      <vt:lpstr>Example 4 – Calculations Interpretation</vt:lpstr>
      <vt:lpstr>Using Chi-Square Tests Wisely</vt:lpstr>
      <vt:lpstr>Using Chi-Square Tests Wisely</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70</cp:revision>
  <cp:lastPrinted>1601-01-01T00:00:00Z</cp:lastPrinted>
  <dcterms:created xsi:type="dcterms:W3CDTF">1601-01-01T00:00:00Z</dcterms:created>
  <dcterms:modified xsi:type="dcterms:W3CDTF">2018-11-27T13:48:54Z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