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60" r:id="rId4"/>
    <p:sldId id="278" r:id="rId5"/>
    <p:sldId id="277" r:id="rId6"/>
    <p:sldId id="276" r:id="rId7"/>
    <p:sldId id="275" r:id="rId8"/>
    <p:sldId id="272" r:id="rId9"/>
    <p:sldId id="279" r:id="rId10"/>
    <p:sldId id="274" r:id="rId11"/>
    <p:sldId id="261" r:id="rId12"/>
    <p:sldId id="262" r:id="rId13"/>
    <p:sldId id="263" r:id="rId14"/>
    <p:sldId id="264" r:id="rId15"/>
    <p:sldId id="265" r:id="rId16"/>
    <p:sldId id="266" r:id="rId17"/>
    <p:sldId id="267" r:id="rId18"/>
    <p:sldId id="268" r:id="rId19"/>
    <p:sldId id="269" r:id="rId20"/>
    <p:sldId id="270" r:id="rId21"/>
    <p:sldId id="271"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F795BADB-A47F-4BB2-A19C-587D62AD8E00}" type="datetimeFigureOut">
              <a:rPr lang="en-US"/>
              <a:pPr>
                <a:defRPr/>
              </a:pPr>
              <a:t>11/25/2018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C837307-2C6C-420C-B649-954CA9A99A60}" type="slidenum">
              <a:rPr lang="en-US"/>
              <a:pPr>
                <a:defRPr/>
              </a:pPr>
              <a:t>‹#›</a:t>
            </a:fld>
            <a:endParaRPr lang="en-US"/>
          </a:p>
        </p:txBody>
      </p:sp>
    </p:spTree>
    <p:extLst>
      <p:ext uri="{BB962C8B-B14F-4D97-AF65-F5344CB8AC3E}">
        <p14:creationId xmlns:p14="http://schemas.microsoft.com/office/powerpoint/2010/main" val="292289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DF2BAD8-356B-4C6A-BCB7-B5319C86E4CF}" type="slidenum">
              <a:rPr lang="en-US" altLang="en-US" smtClean="0"/>
              <a:pPr/>
              <a:t>1</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534B9A4-5FE7-43D1-825B-A19A5B1864A1}"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056C604-1AF2-4B47-8A37-B040986C3CAC}"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C8684F7-A781-4DD2-A3CF-700133ACEF90}" type="slidenum">
              <a:rPr lang="en-US" altLang="en-US" smtClean="0"/>
              <a:pPr/>
              <a:t>11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C03CA6-264B-4ABD-93AE-EA567B2DA956}" type="slidenum">
              <a:rPr lang="en-US"/>
              <a:pPr>
                <a:defRPr/>
              </a:pPr>
              <a:t>‹#›</a:t>
            </a:fld>
            <a:endParaRPr lang="en-US"/>
          </a:p>
        </p:txBody>
      </p:sp>
    </p:spTree>
    <p:extLst>
      <p:ext uri="{BB962C8B-B14F-4D97-AF65-F5344CB8AC3E}">
        <p14:creationId xmlns:p14="http://schemas.microsoft.com/office/powerpoint/2010/main" val="792024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D658D2F-DD08-458E-BEE9-B345A3A21676}" type="slidenum">
              <a:rPr lang="en-US"/>
              <a:pPr>
                <a:defRPr/>
              </a:pPr>
              <a:t>‹#›</a:t>
            </a:fld>
            <a:endParaRPr lang="en-US"/>
          </a:p>
        </p:txBody>
      </p:sp>
    </p:spTree>
    <p:extLst>
      <p:ext uri="{BB962C8B-B14F-4D97-AF65-F5344CB8AC3E}">
        <p14:creationId xmlns:p14="http://schemas.microsoft.com/office/powerpoint/2010/main" val="778060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2A65F5-0F33-4FFE-8035-5C98E405CE98}" type="slidenum">
              <a:rPr lang="en-US"/>
              <a:pPr>
                <a:defRPr/>
              </a:pPr>
              <a:t>‹#›</a:t>
            </a:fld>
            <a:endParaRPr lang="en-US"/>
          </a:p>
        </p:txBody>
      </p:sp>
    </p:spTree>
    <p:extLst>
      <p:ext uri="{BB962C8B-B14F-4D97-AF65-F5344CB8AC3E}">
        <p14:creationId xmlns:p14="http://schemas.microsoft.com/office/powerpoint/2010/main" val="861689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5D788B-698C-4713-836F-16B734A0D856}" type="slidenum">
              <a:rPr lang="en-US"/>
              <a:pPr>
                <a:defRPr/>
              </a:pPr>
              <a:t>‹#›</a:t>
            </a:fld>
            <a:endParaRPr lang="en-US"/>
          </a:p>
        </p:txBody>
      </p:sp>
    </p:spTree>
    <p:extLst>
      <p:ext uri="{BB962C8B-B14F-4D97-AF65-F5344CB8AC3E}">
        <p14:creationId xmlns:p14="http://schemas.microsoft.com/office/powerpoint/2010/main" val="3641443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D245E6-E443-43EB-8680-F6F731C9F66F}" type="slidenum">
              <a:rPr lang="en-US"/>
              <a:pPr>
                <a:defRPr/>
              </a:pPr>
              <a:t>‹#›</a:t>
            </a:fld>
            <a:endParaRPr lang="en-US"/>
          </a:p>
        </p:txBody>
      </p:sp>
    </p:spTree>
    <p:extLst>
      <p:ext uri="{BB962C8B-B14F-4D97-AF65-F5344CB8AC3E}">
        <p14:creationId xmlns:p14="http://schemas.microsoft.com/office/powerpoint/2010/main" val="745940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FD10FE4-31AB-42FD-89E3-CFFC0901174A}" type="slidenum">
              <a:rPr lang="en-US"/>
              <a:pPr>
                <a:defRPr/>
              </a:pPr>
              <a:t>‹#›</a:t>
            </a:fld>
            <a:endParaRPr lang="en-US"/>
          </a:p>
        </p:txBody>
      </p:sp>
    </p:spTree>
    <p:extLst>
      <p:ext uri="{BB962C8B-B14F-4D97-AF65-F5344CB8AC3E}">
        <p14:creationId xmlns:p14="http://schemas.microsoft.com/office/powerpoint/2010/main" val="2537672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8E2E20F-2C78-46EB-95BE-F6C087C5A26C}" type="slidenum">
              <a:rPr lang="en-US"/>
              <a:pPr>
                <a:defRPr/>
              </a:pPr>
              <a:t>‹#›</a:t>
            </a:fld>
            <a:endParaRPr lang="en-US"/>
          </a:p>
        </p:txBody>
      </p:sp>
    </p:spTree>
    <p:extLst>
      <p:ext uri="{BB962C8B-B14F-4D97-AF65-F5344CB8AC3E}">
        <p14:creationId xmlns:p14="http://schemas.microsoft.com/office/powerpoint/2010/main" val="1306547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0B57287-881A-40A7-889C-D025F7D55526}" type="slidenum">
              <a:rPr lang="en-US"/>
              <a:pPr>
                <a:defRPr/>
              </a:pPr>
              <a:t>‹#›</a:t>
            </a:fld>
            <a:endParaRPr lang="en-US"/>
          </a:p>
        </p:txBody>
      </p:sp>
    </p:spTree>
    <p:extLst>
      <p:ext uri="{BB962C8B-B14F-4D97-AF65-F5344CB8AC3E}">
        <p14:creationId xmlns:p14="http://schemas.microsoft.com/office/powerpoint/2010/main" val="2254899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5ED28C3-558B-4264-9E20-BB1C1A70ACF4}" type="slidenum">
              <a:rPr lang="en-US"/>
              <a:pPr>
                <a:defRPr/>
              </a:pPr>
              <a:t>‹#›</a:t>
            </a:fld>
            <a:endParaRPr lang="en-US"/>
          </a:p>
        </p:txBody>
      </p:sp>
    </p:spTree>
    <p:extLst>
      <p:ext uri="{BB962C8B-B14F-4D97-AF65-F5344CB8AC3E}">
        <p14:creationId xmlns:p14="http://schemas.microsoft.com/office/powerpoint/2010/main" val="897115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1FE5F53-EEFA-4611-B7FA-501A6A7C24E0}" type="slidenum">
              <a:rPr lang="en-US"/>
              <a:pPr>
                <a:defRPr/>
              </a:pPr>
              <a:t>‹#›</a:t>
            </a:fld>
            <a:endParaRPr lang="en-US"/>
          </a:p>
        </p:txBody>
      </p:sp>
    </p:spTree>
    <p:extLst>
      <p:ext uri="{BB962C8B-B14F-4D97-AF65-F5344CB8AC3E}">
        <p14:creationId xmlns:p14="http://schemas.microsoft.com/office/powerpoint/2010/main" val="2400127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979BF4-5457-4720-8979-DB2989353991}" type="slidenum">
              <a:rPr lang="en-US"/>
              <a:pPr>
                <a:defRPr/>
              </a:pPr>
              <a:t>‹#›</a:t>
            </a:fld>
            <a:endParaRPr lang="en-US"/>
          </a:p>
        </p:txBody>
      </p:sp>
    </p:spTree>
    <p:extLst>
      <p:ext uri="{BB962C8B-B14F-4D97-AF65-F5344CB8AC3E}">
        <p14:creationId xmlns:p14="http://schemas.microsoft.com/office/powerpoint/2010/main" val="68274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A7F4EF4-27EE-407C-9A21-EA6D3FC5849E}"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11 - R</a:t>
            </a:r>
          </a:p>
        </p:txBody>
      </p:sp>
      <p:sp>
        <p:nvSpPr>
          <p:cNvPr id="2051" name="Rectangle 5"/>
          <p:cNvSpPr>
            <a:spLocks noGrp="1" noChangeArrowheads="1"/>
          </p:cNvSpPr>
          <p:nvPr>
            <p:ph type="subTitle" idx="1"/>
          </p:nvPr>
        </p:nvSpPr>
        <p:spPr>
          <a:xfrm>
            <a:off x="990600" y="2286000"/>
            <a:ext cx="7162800" cy="2362200"/>
          </a:xfrm>
        </p:spPr>
        <p:txBody>
          <a:bodyPr/>
          <a:lstStyle/>
          <a:p>
            <a:pPr eaLnBrk="1" hangingPunct="1"/>
            <a:r>
              <a:rPr lang="en-US" altLang="en-US" b="1" smtClean="0"/>
              <a:t>Chapter 11 Review:</a:t>
            </a:r>
          </a:p>
          <a:p>
            <a:pPr eaLnBrk="1" hangingPunct="1"/>
            <a:r>
              <a:rPr lang="en-US" altLang="en-US" b="1" smtClean="0"/>
              <a:t>Inference for Distribution of Categorical Variables: </a:t>
            </a:r>
            <a:br>
              <a:rPr lang="en-US" altLang="en-US" b="1" smtClean="0"/>
            </a:br>
            <a:r>
              <a:rPr lang="en-US" altLang="en-US" b="1" smtClean="0"/>
              <a:t>Chi-Square Procedures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71438"/>
            <a:ext cx="8229600" cy="868362"/>
          </a:xfrm>
        </p:spPr>
        <p:txBody>
          <a:bodyPr/>
          <a:lstStyle/>
          <a:p>
            <a:r>
              <a:rPr lang="en-US" altLang="en-US" sz="3600" b="1" smtClean="0"/>
              <a:t>z-Test versus </a:t>
            </a:r>
            <a:r>
              <a:rPr lang="el-GR" altLang="en-US" sz="3600" b="1" smtClean="0"/>
              <a:t>χ²</a:t>
            </a:r>
            <a:r>
              <a:rPr lang="en-US" altLang="en-US" sz="3600" b="1" smtClean="0"/>
              <a:t> Test</a:t>
            </a:r>
          </a:p>
        </p:txBody>
      </p:sp>
      <p:sp>
        <p:nvSpPr>
          <p:cNvPr id="11267" name="Content Placeholder 2"/>
          <p:cNvSpPr>
            <a:spLocks noGrp="1"/>
          </p:cNvSpPr>
          <p:nvPr>
            <p:ph idx="1"/>
          </p:nvPr>
        </p:nvSpPr>
        <p:spPr>
          <a:xfrm>
            <a:off x="304800" y="990600"/>
            <a:ext cx="8382000" cy="5486400"/>
          </a:xfrm>
        </p:spPr>
        <p:txBody>
          <a:bodyPr/>
          <a:lstStyle/>
          <a:p>
            <a:r>
              <a:rPr lang="en-US" altLang="en-US" sz="2800" b="1" smtClean="0"/>
              <a:t>We use the </a:t>
            </a:r>
            <a:r>
              <a:rPr lang="el-GR" altLang="en-US" sz="2800" b="1" smtClean="0"/>
              <a:t>χ²</a:t>
            </a:r>
            <a:r>
              <a:rPr lang="en-US" altLang="en-US" sz="2800" b="1" smtClean="0"/>
              <a:t> test to compare any number of proportions</a:t>
            </a:r>
          </a:p>
          <a:p>
            <a:endParaRPr lang="en-US" altLang="en-US" sz="2000" b="1" smtClean="0"/>
          </a:p>
          <a:p>
            <a:r>
              <a:rPr lang="en-US" altLang="en-US" sz="2800" b="1" smtClean="0"/>
              <a:t>The results from the </a:t>
            </a:r>
            <a:r>
              <a:rPr lang="el-GR" altLang="en-US" sz="2800" b="1" smtClean="0"/>
              <a:t>χ²</a:t>
            </a:r>
            <a:r>
              <a:rPr lang="en-US" altLang="en-US" sz="2800" b="1" smtClean="0"/>
              <a:t> test for 2 proportions will be the same as a z-test for 2 proportions</a:t>
            </a:r>
          </a:p>
          <a:p>
            <a:pPr lvl="1"/>
            <a:r>
              <a:rPr lang="en-US" altLang="en-US" sz="2400" b="1" smtClean="0">
                <a:solidFill>
                  <a:srgbClr val="FFC000"/>
                </a:solidFill>
              </a:rPr>
              <a:t>z and χ</a:t>
            </a:r>
            <a:r>
              <a:rPr lang="en-US" altLang="en-US" sz="2400" b="1" baseline="30000" smtClean="0">
                <a:solidFill>
                  <a:srgbClr val="FFC000"/>
                </a:solidFill>
              </a:rPr>
              <a:t>2  </a:t>
            </a:r>
            <a:r>
              <a:rPr lang="en-US" altLang="en-US" sz="2400" b="1" smtClean="0">
                <a:solidFill>
                  <a:srgbClr val="FFC000"/>
                </a:solidFill>
              </a:rPr>
              <a:t>p-value will be the same</a:t>
            </a:r>
          </a:p>
          <a:p>
            <a:pPr lvl="1"/>
            <a:r>
              <a:rPr lang="en-US" altLang="en-US" sz="2400" b="1" smtClean="0">
                <a:solidFill>
                  <a:srgbClr val="FFFF00"/>
                </a:solidFill>
              </a:rPr>
              <a:t>χ</a:t>
            </a:r>
            <a:r>
              <a:rPr lang="en-US" altLang="en-US" sz="2400" b="1" baseline="30000" smtClean="0">
                <a:solidFill>
                  <a:srgbClr val="FFFF00"/>
                </a:solidFill>
              </a:rPr>
              <a:t>2</a:t>
            </a:r>
            <a:r>
              <a:rPr lang="en-US" altLang="en-US" sz="2400" b="1" smtClean="0">
                <a:solidFill>
                  <a:srgbClr val="FFFF00"/>
                </a:solidFill>
              </a:rPr>
              <a:t> test statistic with df = 1 will be z test statistic squared</a:t>
            </a:r>
          </a:p>
          <a:p>
            <a:endParaRPr lang="en-US" altLang="en-US" sz="2000" b="1" smtClean="0"/>
          </a:p>
          <a:p>
            <a:r>
              <a:rPr lang="en-US" altLang="en-US" sz="2800" b="1" smtClean="0"/>
              <a:t>z-Test is recommended to compare two proportions because it gives you a choice of a one-side test and is related to the confidence interval for </a:t>
            </a:r>
            <a:r>
              <a:rPr lang="en-US" altLang="en-US" sz="2800" b="1" i="1" smtClean="0"/>
              <a:t>p</a:t>
            </a:r>
            <a:r>
              <a:rPr lang="en-US" altLang="en-US" sz="2800" b="1" baseline="-25000" smtClean="0"/>
              <a:t>1</a:t>
            </a:r>
            <a:r>
              <a:rPr lang="en-US" altLang="en-US" sz="2800" b="1" smtClean="0"/>
              <a:t> – </a:t>
            </a:r>
            <a:r>
              <a:rPr lang="en-US" altLang="en-US" sz="2800" b="1" i="1" smtClean="0"/>
              <a:t>p</a:t>
            </a:r>
            <a:r>
              <a:rPr lang="en-US" altLang="en-US" sz="2800" b="1" baseline="-25000" smtClean="0"/>
              <a:t>2</a:t>
            </a:r>
            <a:r>
              <a:rPr lang="en-US" altLang="en-US" sz="2800" b="1"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Summary and Homework</a:t>
            </a:r>
          </a:p>
        </p:txBody>
      </p:sp>
      <p:sp>
        <p:nvSpPr>
          <p:cNvPr id="12291" name="Rectangle 3"/>
          <p:cNvSpPr>
            <a:spLocks noGrp="1" noChangeArrowheads="1"/>
          </p:cNvSpPr>
          <p:nvPr>
            <p:ph type="body" idx="1"/>
          </p:nvPr>
        </p:nvSpPr>
        <p:spPr>
          <a:xfrm>
            <a:off x="228600" y="990600"/>
            <a:ext cx="8686800" cy="5486400"/>
          </a:xfrm>
        </p:spPr>
        <p:txBody>
          <a:bodyPr/>
          <a:lstStyle/>
          <a:p>
            <a:pPr eaLnBrk="1" hangingPunct="1"/>
            <a:r>
              <a:rPr lang="en-US" altLang="en-US" sz="2800" b="1" dirty="0" smtClean="0">
                <a:solidFill>
                  <a:srgbClr val="FFFF00"/>
                </a:solidFill>
              </a:rPr>
              <a:t>Summary</a:t>
            </a:r>
          </a:p>
          <a:p>
            <a:pPr lvl="1" eaLnBrk="1" hangingPunct="1"/>
            <a:r>
              <a:rPr lang="en-US" altLang="en-US" sz="2400" b="1" dirty="0" smtClean="0"/>
              <a:t>Goodness-of-fit tests apply to situations where there are a series of independent trials, and each trial has 3 or more possible outcomes</a:t>
            </a:r>
          </a:p>
          <a:p>
            <a:pPr lvl="1" eaLnBrk="1" hangingPunct="1"/>
            <a:r>
              <a:rPr lang="en-US" altLang="en-US" sz="2400" b="1" dirty="0" smtClean="0"/>
              <a:t>The test for homogeneity analyzes whether the observed proportions are the same across the different samples of the populations</a:t>
            </a:r>
          </a:p>
          <a:p>
            <a:pPr lvl="1" eaLnBrk="1" hangingPunct="1"/>
            <a:r>
              <a:rPr lang="en-US" altLang="en-US" sz="2400" b="1" dirty="0" smtClean="0"/>
              <a:t>The test for independence analyzes whether the row and column variables are independent in the same sample</a:t>
            </a:r>
            <a:endParaRPr lang="en-US" altLang="en-US" b="1" dirty="0" smtClean="0"/>
          </a:p>
          <a:p>
            <a:pPr eaLnBrk="1" hangingPunct="1"/>
            <a:r>
              <a:rPr lang="en-US" altLang="en-US" sz="2800" b="1" dirty="0" smtClean="0">
                <a:solidFill>
                  <a:srgbClr val="FFFF00"/>
                </a:solidFill>
              </a:rPr>
              <a:t>Homework</a:t>
            </a:r>
          </a:p>
          <a:p>
            <a:pPr lvl="1" eaLnBrk="1" hangingPunct="1"/>
            <a:r>
              <a:rPr lang="en-US" altLang="en-US" sz="2400" b="1" dirty="0" smtClean="0"/>
              <a:t>Quiz</a:t>
            </a:r>
            <a:endParaRPr lang="en-US" altLang="en-US" sz="2400" b="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15888"/>
            <a:ext cx="8229600" cy="792162"/>
          </a:xfrm>
        </p:spPr>
        <p:txBody>
          <a:bodyPr/>
          <a:lstStyle/>
          <a:p>
            <a:r>
              <a:rPr lang="en-US" altLang="en-US" sz="3600" b="1" smtClean="0"/>
              <a:t>Problem 1</a:t>
            </a:r>
          </a:p>
        </p:txBody>
      </p:sp>
      <p:sp>
        <p:nvSpPr>
          <p:cNvPr id="3" name="Content Placeholder 2"/>
          <p:cNvSpPr>
            <a:spLocks noGrp="1"/>
          </p:cNvSpPr>
          <p:nvPr>
            <p:ph idx="1"/>
          </p:nvPr>
        </p:nvSpPr>
        <p:spPr>
          <a:xfrm>
            <a:off x="457200" y="990600"/>
            <a:ext cx="8229600" cy="5410200"/>
          </a:xfrm>
        </p:spPr>
        <p:txBody>
          <a:bodyPr/>
          <a:lstStyle/>
          <a:p>
            <a:pPr marL="0" indent="0">
              <a:buFontTx/>
              <a:buNone/>
              <a:defRPr/>
            </a:pPr>
            <a:r>
              <a:rPr lang="en-US" sz="2400" b="1" dirty="0" smtClean="0"/>
              <a:t>The makers of the movie </a:t>
            </a:r>
            <a:r>
              <a:rPr lang="en-US" sz="2400" b="1" i="1" dirty="0" smtClean="0"/>
              <a:t>Titanic</a:t>
            </a:r>
            <a:r>
              <a:rPr lang="en-US" sz="2400" b="1" dirty="0" smtClean="0"/>
              <a:t> imply that lower-class passengers were treated unfairly when the lifeboats were being filled.  We want to determine whether that portrayal is accurate.  The following table contains the survival data by passenger class for the 1316 passengers.</a:t>
            </a:r>
          </a:p>
          <a:p>
            <a:pPr marL="0" indent="0">
              <a:buFontTx/>
              <a:buNone/>
              <a:defRPr/>
            </a:pPr>
            <a:endParaRPr lang="en-US" sz="2400" b="1" dirty="0" smtClean="0"/>
          </a:p>
          <a:p>
            <a:pPr>
              <a:buFontTx/>
              <a:buNone/>
              <a:defRPr/>
            </a:pPr>
            <a:r>
              <a:rPr lang="en-US" sz="2400" b="1" dirty="0" smtClean="0"/>
              <a:t> </a:t>
            </a:r>
          </a:p>
          <a:p>
            <a:pPr>
              <a:buFontTx/>
              <a:buNone/>
              <a:defRPr/>
            </a:pPr>
            <a:endParaRPr lang="en-US" sz="2400" b="1" dirty="0" smtClean="0"/>
          </a:p>
          <a:p>
            <a:pPr>
              <a:buFontTx/>
              <a:buNone/>
              <a:defRPr/>
            </a:pPr>
            <a:endParaRPr lang="en-US" sz="2400" b="1" dirty="0" smtClean="0"/>
          </a:p>
          <a:p>
            <a:pPr marL="0" indent="0">
              <a:buFontTx/>
              <a:buNone/>
              <a:defRPr/>
            </a:pPr>
            <a:r>
              <a:rPr lang="en-US" sz="2400" b="1" dirty="0" smtClean="0"/>
              <a:t>Following the outline on the next page, you will use a chi-square test to determine whether there is a relationship between survival and passenger class.</a:t>
            </a:r>
          </a:p>
          <a:p>
            <a:pPr>
              <a:buFontTx/>
              <a:buNone/>
              <a:defRPr/>
            </a:pPr>
            <a:endParaRPr lang="en-US" sz="2400" b="1" dirty="0"/>
          </a:p>
        </p:txBody>
      </p:sp>
      <p:graphicFrame>
        <p:nvGraphicFramePr>
          <p:cNvPr id="4" name="Table 3"/>
          <p:cNvGraphicFramePr>
            <a:graphicFrameLocks noGrp="1"/>
          </p:cNvGraphicFramePr>
          <p:nvPr/>
        </p:nvGraphicFramePr>
        <p:xfrm>
          <a:off x="2514600" y="3352800"/>
          <a:ext cx="4043362" cy="1463676"/>
        </p:xfrm>
        <a:graphic>
          <a:graphicData uri="http://schemas.openxmlformats.org/drawingml/2006/table">
            <a:tbl>
              <a:tblPr/>
              <a:tblGrid>
                <a:gridCol w="1145042"/>
                <a:gridCol w="1381543"/>
                <a:gridCol w="1516777"/>
              </a:tblGrid>
              <a:tr h="365919">
                <a:tc>
                  <a:txBody>
                    <a:bodyPr/>
                    <a:lstStyle/>
                    <a:p>
                      <a:pPr marL="0" marR="0" algn="ctr">
                        <a:spcBef>
                          <a:spcPts val="0"/>
                        </a:spcBef>
                        <a:spcAft>
                          <a:spcPts val="0"/>
                        </a:spcAft>
                      </a:pPr>
                      <a:r>
                        <a:rPr lang="en-US" sz="2400" b="1" dirty="0">
                          <a:solidFill>
                            <a:srgbClr val="FFFF00"/>
                          </a:solidFill>
                          <a:latin typeface="Times New Roman"/>
                          <a:ea typeface="Times New Roman"/>
                        </a:rPr>
                        <a:t>Class</a:t>
                      </a:r>
                      <a:endParaRPr lang="en-US" sz="3600" b="1" dirty="0">
                        <a:solidFill>
                          <a:srgbClr val="FFFF00"/>
                        </a:solidFill>
                        <a:latin typeface="Times New Roman"/>
                        <a:ea typeface="Times New Roman"/>
                      </a:endParaRPr>
                    </a:p>
                  </a:txBody>
                  <a:tcPr marL="68569" marR="68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FFFF00"/>
                          </a:solidFill>
                          <a:latin typeface="Times New Roman"/>
                          <a:ea typeface="Times New Roman"/>
                        </a:rPr>
                        <a:t>Survived</a:t>
                      </a:r>
                      <a:endParaRPr lang="en-US" sz="3600" b="1">
                        <a:solidFill>
                          <a:srgbClr val="FFFF00"/>
                        </a:solidFill>
                        <a:latin typeface="Times New Roman"/>
                        <a:ea typeface="Times New Roman"/>
                      </a:endParaRPr>
                    </a:p>
                  </a:txBody>
                  <a:tcPr marL="68569" marR="68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FFFF00"/>
                          </a:solidFill>
                          <a:latin typeface="Times New Roman"/>
                          <a:ea typeface="Times New Roman"/>
                        </a:rPr>
                        <a:t>Lost</a:t>
                      </a:r>
                      <a:endParaRPr lang="en-US" sz="3600" b="1">
                        <a:solidFill>
                          <a:srgbClr val="FFFF00"/>
                        </a:solidFill>
                        <a:latin typeface="Times New Roman"/>
                        <a:ea typeface="Times New Roman"/>
                      </a:endParaRPr>
                    </a:p>
                  </a:txBody>
                  <a:tcPr marL="68569" marR="68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19">
                <a:tc>
                  <a:txBody>
                    <a:bodyPr/>
                    <a:lstStyle/>
                    <a:p>
                      <a:pPr marL="0" marR="0" algn="ctr">
                        <a:spcBef>
                          <a:spcPts val="0"/>
                        </a:spcBef>
                        <a:spcAft>
                          <a:spcPts val="0"/>
                        </a:spcAft>
                      </a:pPr>
                      <a:r>
                        <a:rPr lang="en-US" sz="2400" b="1">
                          <a:solidFill>
                            <a:srgbClr val="FFFF00"/>
                          </a:solidFill>
                          <a:latin typeface="Times New Roman"/>
                          <a:ea typeface="Times New Roman"/>
                        </a:rPr>
                        <a:t>First</a:t>
                      </a:r>
                      <a:endParaRPr lang="en-US" sz="3600" b="1">
                        <a:solidFill>
                          <a:srgbClr val="FFFF00"/>
                        </a:solidFill>
                        <a:latin typeface="Times New Roman"/>
                        <a:ea typeface="Times New Roman"/>
                      </a:endParaRPr>
                    </a:p>
                  </a:txBody>
                  <a:tcPr marL="68569" marR="68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FFFF00"/>
                          </a:solidFill>
                          <a:latin typeface="Times New Roman"/>
                          <a:ea typeface="Times New Roman"/>
                        </a:rPr>
                        <a:t>203</a:t>
                      </a:r>
                      <a:endParaRPr lang="en-US" sz="3600" b="1">
                        <a:solidFill>
                          <a:srgbClr val="FFFF00"/>
                        </a:solidFill>
                        <a:latin typeface="Times New Roman"/>
                        <a:ea typeface="Times New Roman"/>
                      </a:endParaRPr>
                    </a:p>
                  </a:txBody>
                  <a:tcPr marL="68569" marR="68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FFFF00"/>
                          </a:solidFill>
                          <a:latin typeface="Times New Roman"/>
                          <a:ea typeface="Times New Roman"/>
                        </a:rPr>
                        <a:t>122</a:t>
                      </a:r>
                      <a:endParaRPr lang="en-US" sz="3600" b="1">
                        <a:solidFill>
                          <a:srgbClr val="FFFF00"/>
                        </a:solidFill>
                        <a:latin typeface="Times New Roman"/>
                        <a:ea typeface="Times New Roman"/>
                      </a:endParaRPr>
                    </a:p>
                  </a:txBody>
                  <a:tcPr marL="68569" marR="68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19">
                <a:tc>
                  <a:txBody>
                    <a:bodyPr/>
                    <a:lstStyle/>
                    <a:p>
                      <a:pPr marL="0" marR="0" algn="ctr">
                        <a:spcBef>
                          <a:spcPts val="0"/>
                        </a:spcBef>
                        <a:spcAft>
                          <a:spcPts val="0"/>
                        </a:spcAft>
                      </a:pPr>
                      <a:r>
                        <a:rPr lang="en-US" sz="2400" b="1">
                          <a:solidFill>
                            <a:srgbClr val="FFFF00"/>
                          </a:solidFill>
                          <a:latin typeface="Times New Roman"/>
                          <a:ea typeface="Times New Roman"/>
                        </a:rPr>
                        <a:t>Second</a:t>
                      </a:r>
                      <a:endParaRPr lang="en-US" sz="3600" b="1">
                        <a:solidFill>
                          <a:srgbClr val="FFFF00"/>
                        </a:solidFill>
                        <a:latin typeface="Times New Roman"/>
                        <a:ea typeface="Times New Roman"/>
                      </a:endParaRPr>
                    </a:p>
                  </a:txBody>
                  <a:tcPr marL="68569" marR="68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FFFF00"/>
                          </a:solidFill>
                          <a:latin typeface="Times New Roman"/>
                          <a:ea typeface="Times New Roman"/>
                        </a:rPr>
                        <a:t>118</a:t>
                      </a:r>
                      <a:endParaRPr lang="en-US" sz="3600" b="1" dirty="0">
                        <a:solidFill>
                          <a:srgbClr val="FFFF00"/>
                        </a:solidFill>
                        <a:latin typeface="Times New Roman"/>
                        <a:ea typeface="Times New Roman"/>
                      </a:endParaRPr>
                    </a:p>
                  </a:txBody>
                  <a:tcPr marL="68569" marR="68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FFFF00"/>
                          </a:solidFill>
                          <a:latin typeface="Times New Roman"/>
                          <a:ea typeface="Times New Roman"/>
                        </a:rPr>
                        <a:t>167</a:t>
                      </a:r>
                      <a:endParaRPr lang="en-US" sz="3600" b="1">
                        <a:solidFill>
                          <a:srgbClr val="FFFF00"/>
                        </a:solidFill>
                        <a:latin typeface="Times New Roman"/>
                        <a:ea typeface="Times New Roman"/>
                      </a:endParaRPr>
                    </a:p>
                  </a:txBody>
                  <a:tcPr marL="68569" marR="68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19">
                <a:tc>
                  <a:txBody>
                    <a:bodyPr/>
                    <a:lstStyle/>
                    <a:p>
                      <a:pPr marL="0" marR="0" algn="ctr">
                        <a:spcBef>
                          <a:spcPts val="0"/>
                        </a:spcBef>
                        <a:spcAft>
                          <a:spcPts val="0"/>
                        </a:spcAft>
                      </a:pPr>
                      <a:r>
                        <a:rPr lang="en-US" sz="2400" b="1" dirty="0">
                          <a:solidFill>
                            <a:srgbClr val="FFFF00"/>
                          </a:solidFill>
                          <a:latin typeface="Times New Roman"/>
                          <a:ea typeface="Times New Roman"/>
                        </a:rPr>
                        <a:t>Third</a:t>
                      </a:r>
                      <a:endParaRPr lang="en-US" sz="3600" b="1" dirty="0">
                        <a:solidFill>
                          <a:srgbClr val="FFFF00"/>
                        </a:solidFill>
                        <a:latin typeface="Times New Roman"/>
                        <a:ea typeface="Times New Roman"/>
                      </a:endParaRPr>
                    </a:p>
                  </a:txBody>
                  <a:tcPr marL="68569" marR="68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FFFF00"/>
                          </a:solidFill>
                          <a:latin typeface="Times New Roman"/>
                          <a:ea typeface="Times New Roman"/>
                        </a:rPr>
                        <a:t>178</a:t>
                      </a:r>
                      <a:endParaRPr lang="en-US" sz="3600" b="1">
                        <a:solidFill>
                          <a:srgbClr val="FFFF00"/>
                        </a:solidFill>
                        <a:latin typeface="Times New Roman"/>
                        <a:ea typeface="Times New Roman"/>
                      </a:endParaRPr>
                    </a:p>
                  </a:txBody>
                  <a:tcPr marL="68569" marR="68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FFFF00"/>
                          </a:solidFill>
                          <a:latin typeface="Times New Roman"/>
                          <a:ea typeface="Times New Roman"/>
                        </a:rPr>
                        <a:t>528</a:t>
                      </a:r>
                      <a:endParaRPr lang="en-US" sz="3600" b="1" dirty="0">
                        <a:solidFill>
                          <a:srgbClr val="FFFF00"/>
                        </a:solidFill>
                        <a:latin typeface="Times New Roman"/>
                        <a:ea typeface="Times New Roman"/>
                      </a:endParaRPr>
                    </a:p>
                  </a:txBody>
                  <a:tcPr marL="68569" marR="685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15888"/>
            <a:ext cx="8229600" cy="792162"/>
          </a:xfrm>
        </p:spPr>
        <p:txBody>
          <a:bodyPr/>
          <a:lstStyle/>
          <a:p>
            <a:r>
              <a:rPr lang="en-US" altLang="en-US" sz="3600" b="1" smtClean="0"/>
              <a:t>Problem 1 cont</a:t>
            </a:r>
          </a:p>
        </p:txBody>
      </p:sp>
      <p:sp>
        <p:nvSpPr>
          <p:cNvPr id="14339" name="Content Placeholder 2"/>
          <p:cNvSpPr>
            <a:spLocks noGrp="1"/>
          </p:cNvSpPr>
          <p:nvPr>
            <p:ph idx="1"/>
          </p:nvPr>
        </p:nvSpPr>
        <p:spPr>
          <a:xfrm>
            <a:off x="304800" y="990600"/>
            <a:ext cx="8534400" cy="5410200"/>
          </a:xfrm>
        </p:spPr>
        <p:txBody>
          <a:bodyPr/>
          <a:lstStyle/>
          <a:p>
            <a:pPr>
              <a:buFontTx/>
              <a:buNone/>
            </a:pPr>
            <a:r>
              <a:rPr lang="en-US" altLang="en-US" sz="2400" b="1" smtClean="0"/>
              <a:t>(a) If this table is considered an </a:t>
            </a:r>
            <a:r>
              <a:rPr lang="en-US" altLang="en-US" sz="2400" b="1" i="1" smtClean="0"/>
              <a:t>r </a:t>
            </a:r>
            <a:r>
              <a:rPr lang="en-US" altLang="en-US" sz="2400" b="1" smtClean="0"/>
              <a:t>x </a:t>
            </a:r>
            <a:r>
              <a:rPr lang="en-US" altLang="en-US" sz="2400" b="1" i="1" smtClean="0"/>
              <a:t>c </a:t>
            </a:r>
            <a:r>
              <a:rPr lang="en-US" altLang="en-US" sz="2400" b="1" smtClean="0"/>
              <a:t>table, </a:t>
            </a:r>
            <a:br>
              <a:rPr lang="en-US" altLang="en-US" sz="2400" b="1" smtClean="0"/>
            </a:br>
            <a:r>
              <a:rPr lang="en-US" altLang="en-US" sz="2400" b="1" i="1" smtClean="0"/>
              <a:t>r</a:t>
            </a:r>
            <a:r>
              <a:rPr lang="en-US" altLang="en-US" sz="2400" b="1" smtClean="0"/>
              <a:t> = ______ and </a:t>
            </a:r>
            <a:r>
              <a:rPr lang="en-US" altLang="en-US" sz="2400" b="1" i="1" smtClean="0"/>
              <a:t>c</a:t>
            </a:r>
            <a:r>
              <a:rPr lang="en-US" altLang="en-US" sz="2400" b="1" smtClean="0"/>
              <a:t> = _______.</a:t>
            </a:r>
          </a:p>
          <a:p>
            <a:pPr>
              <a:buFontTx/>
              <a:buNone/>
            </a:pPr>
            <a:r>
              <a:rPr lang="en-US" altLang="en-US" sz="2400" b="1" smtClean="0"/>
              <a:t> </a:t>
            </a:r>
          </a:p>
          <a:p>
            <a:pPr>
              <a:buFontTx/>
              <a:buNone/>
            </a:pPr>
            <a:r>
              <a:rPr lang="en-US" altLang="en-US" sz="2400" b="1" smtClean="0"/>
              <a:t>(b) State the null and alternative hypotheses that would be appropriate for this test: </a:t>
            </a:r>
          </a:p>
          <a:p>
            <a:pPr>
              <a:buFontTx/>
              <a:buNone/>
            </a:pPr>
            <a:r>
              <a:rPr lang="en-US" altLang="en-US" sz="2400" b="1" smtClean="0"/>
              <a:t> </a:t>
            </a:r>
          </a:p>
          <a:p>
            <a:pPr>
              <a:buFontTx/>
              <a:buNone/>
            </a:pPr>
            <a:r>
              <a:rPr lang="en-US" altLang="en-US" sz="2400" b="1" smtClean="0"/>
              <a:t> </a:t>
            </a:r>
          </a:p>
          <a:p>
            <a:pPr>
              <a:buFontTx/>
              <a:buNone/>
            </a:pPr>
            <a:r>
              <a:rPr lang="en-US" altLang="en-US" sz="2400" b="1" smtClean="0"/>
              <a:t> </a:t>
            </a:r>
          </a:p>
          <a:p>
            <a:pPr>
              <a:buFontTx/>
              <a:buNone/>
            </a:pPr>
            <a:r>
              <a:rPr lang="en-US" altLang="en-US" sz="2400" b="1" smtClean="0"/>
              <a:t>(c) Show how to determine the expected number of second class survivors.</a:t>
            </a:r>
          </a:p>
          <a:p>
            <a:pPr>
              <a:buFontTx/>
              <a:buNone/>
            </a:pPr>
            <a:endParaRPr lang="en-US" altLang="en-US" sz="2400" b="1" smtClean="0"/>
          </a:p>
        </p:txBody>
      </p:sp>
      <p:sp>
        <p:nvSpPr>
          <p:cNvPr id="4" name="TextBox 3"/>
          <p:cNvSpPr txBox="1">
            <a:spLocks noChangeArrowheads="1"/>
          </p:cNvSpPr>
          <p:nvPr/>
        </p:nvSpPr>
        <p:spPr bwMode="auto">
          <a:xfrm>
            <a:off x="1447800" y="1328738"/>
            <a:ext cx="355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3</a:t>
            </a:r>
          </a:p>
        </p:txBody>
      </p:sp>
      <p:sp>
        <p:nvSpPr>
          <p:cNvPr id="5" name="TextBox 4"/>
          <p:cNvSpPr txBox="1">
            <a:spLocks noChangeArrowheads="1"/>
          </p:cNvSpPr>
          <p:nvPr/>
        </p:nvSpPr>
        <p:spPr bwMode="auto">
          <a:xfrm>
            <a:off x="3733800" y="1317625"/>
            <a:ext cx="35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2</a:t>
            </a:r>
          </a:p>
        </p:txBody>
      </p:sp>
      <p:sp>
        <p:nvSpPr>
          <p:cNvPr id="7" name="TextBox 6"/>
          <p:cNvSpPr txBox="1">
            <a:spLocks noChangeArrowheads="1"/>
          </p:cNvSpPr>
          <p:nvPr/>
        </p:nvSpPr>
        <p:spPr bwMode="auto">
          <a:xfrm>
            <a:off x="533400" y="3048000"/>
            <a:ext cx="840422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H</a:t>
            </a:r>
            <a:r>
              <a:rPr lang="en-US" altLang="en-US" sz="2400" b="1" baseline="-25000">
                <a:solidFill>
                  <a:srgbClr val="FFFF00"/>
                </a:solidFill>
              </a:rPr>
              <a:t>0</a:t>
            </a:r>
            <a:r>
              <a:rPr lang="en-US" altLang="en-US" sz="2400" b="1">
                <a:solidFill>
                  <a:srgbClr val="FFFF00"/>
                </a:solidFill>
              </a:rPr>
              <a:t>:  proportions of survivors is the same across classes</a:t>
            </a:r>
          </a:p>
          <a:p>
            <a:pPr>
              <a:spcBef>
                <a:spcPct val="0"/>
              </a:spcBef>
              <a:buFontTx/>
              <a:buNone/>
            </a:pPr>
            <a:r>
              <a:rPr lang="en-US" altLang="en-US" sz="2400" b="1">
                <a:solidFill>
                  <a:srgbClr val="FFFF00"/>
                </a:solidFill>
              </a:rPr>
              <a:t>H</a:t>
            </a:r>
            <a:r>
              <a:rPr lang="en-US" altLang="en-US" sz="2400" b="1" baseline="-25000">
                <a:solidFill>
                  <a:srgbClr val="FFFF00"/>
                </a:solidFill>
              </a:rPr>
              <a:t>a</a:t>
            </a:r>
            <a:r>
              <a:rPr lang="en-US" altLang="en-US" sz="2400" b="1">
                <a:solidFill>
                  <a:srgbClr val="FFFF00"/>
                </a:solidFill>
              </a:rPr>
              <a:t>:  at least one proportion is different</a:t>
            </a:r>
          </a:p>
        </p:txBody>
      </p:sp>
      <p:sp>
        <p:nvSpPr>
          <p:cNvPr id="8" name="TextBox 7"/>
          <p:cNvSpPr txBox="1">
            <a:spLocks noChangeArrowheads="1"/>
          </p:cNvSpPr>
          <p:nvPr/>
        </p:nvSpPr>
        <p:spPr bwMode="auto">
          <a:xfrm>
            <a:off x="1336675" y="5257800"/>
            <a:ext cx="6511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Exp = rt </a:t>
            </a:r>
            <a:r>
              <a:rPr lang="en-US" altLang="en-US" sz="2400" b="1">
                <a:solidFill>
                  <a:srgbClr val="FFFF00"/>
                </a:solidFill>
                <a:sym typeface="Symbol" pitchFamily="18" charset="2"/>
              </a:rPr>
              <a:t> ct / tt  = 499  285  1316 = 108.07</a:t>
            </a:r>
            <a:endParaRPr lang="en-US" altLang="en-US" sz="24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1+#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1+#ppt_w/2"/>
                                          </p:val>
                                        </p:tav>
                                        <p:tav tm="100000">
                                          <p:val>
                                            <p:strVal val="#ppt_x"/>
                                          </p:val>
                                        </p:tav>
                                      </p:tavLst>
                                    </p:anim>
                                    <p:anim calcmode="lin" valueType="num">
                                      <p:cBhvr additive="base">
                                        <p:cTn id="1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1+#ppt_w/2"/>
                                          </p:val>
                                        </p:tav>
                                        <p:tav tm="100000">
                                          <p:val>
                                            <p:strVal val="#ppt_x"/>
                                          </p:val>
                                        </p:tav>
                                      </p:tavLst>
                                    </p:anim>
                                    <p:anim calcmode="lin" valueType="num">
                                      <p:cBhvr additive="base">
                                        <p:cTn id="24"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15888"/>
            <a:ext cx="8229600" cy="792162"/>
          </a:xfrm>
        </p:spPr>
        <p:txBody>
          <a:bodyPr/>
          <a:lstStyle/>
          <a:p>
            <a:r>
              <a:rPr lang="en-US" altLang="en-US" sz="3600" b="1" smtClean="0"/>
              <a:t>Problem 1 cont</a:t>
            </a:r>
          </a:p>
        </p:txBody>
      </p:sp>
      <p:sp>
        <p:nvSpPr>
          <p:cNvPr id="15363" name="Content Placeholder 2"/>
          <p:cNvSpPr>
            <a:spLocks noGrp="1"/>
          </p:cNvSpPr>
          <p:nvPr>
            <p:ph idx="1"/>
          </p:nvPr>
        </p:nvSpPr>
        <p:spPr>
          <a:xfrm>
            <a:off x="304800" y="990600"/>
            <a:ext cx="8534400" cy="2971800"/>
          </a:xfrm>
        </p:spPr>
        <p:txBody>
          <a:bodyPr/>
          <a:lstStyle/>
          <a:p>
            <a:pPr>
              <a:buFontTx/>
              <a:buNone/>
            </a:pPr>
            <a:r>
              <a:rPr lang="en-US" altLang="en-US" sz="2400" b="1" smtClean="0"/>
              <a:t>(d) In order to validly use the chi-square test, how many expected values could be less than 5? _______  How many expected values could be less than 1? ________</a:t>
            </a:r>
          </a:p>
          <a:p>
            <a:pPr>
              <a:buFontTx/>
              <a:buNone/>
            </a:pPr>
            <a:r>
              <a:rPr lang="en-US" altLang="en-US" sz="2400" b="1" smtClean="0"/>
              <a:t> </a:t>
            </a:r>
          </a:p>
          <a:p>
            <a:pPr>
              <a:buFontTx/>
              <a:buNone/>
            </a:pPr>
            <a:r>
              <a:rPr lang="en-US" altLang="en-US" sz="2400" b="1" smtClean="0"/>
              <a:t>(e) How many degrees of freedom would be associated with this test?  _________  Show how you determined the degrees of freedom:</a:t>
            </a:r>
          </a:p>
          <a:p>
            <a:pPr>
              <a:buFontTx/>
              <a:buNone/>
            </a:pPr>
            <a:endParaRPr lang="en-US" altLang="en-US" sz="2400" b="1" smtClean="0"/>
          </a:p>
        </p:txBody>
      </p:sp>
      <p:sp>
        <p:nvSpPr>
          <p:cNvPr id="4" name="TextBox 3"/>
          <p:cNvSpPr txBox="1">
            <a:spLocks noChangeArrowheads="1"/>
          </p:cNvSpPr>
          <p:nvPr/>
        </p:nvSpPr>
        <p:spPr bwMode="auto">
          <a:xfrm>
            <a:off x="6629400" y="1295400"/>
            <a:ext cx="35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1</a:t>
            </a:r>
          </a:p>
        </p:txBody>
      </p:sp>
      <p:sp>
        <p:nvSpPr>
          <p:cNvPr id="5" name="TextBox 4"/>
          <p:cNvSpPr txBox="1">
            <a:spLocks noChangeArrowheads="1"/>
          </p:cNvSpPr>
          <p:nvPr/>
        </p:nvSpPr>
        <p:spPr bwMode="auto">
          <a:xfrm>
            <a:off x="7620000" y="1676400"/>
            <a:ext cx="35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0</a:t>
            </a:r>
          </a:p>
        </p:txBody>
      </p:sp>
      <p:sp>
        <p:nvSpPr>
          <p:cNvPr id="6" name="TextBox 5"/>
          <p:cNvSpPr txBox="1">
            <a:spLocks noChangeArrowheads="1"/>
          </p:cNvSpPr>
          <p:nvPr/>
        </p:nvSpPr>
        <p:spPr bwMode="auto">
          <a:xfrm>
            <a:off x="3429000" y="2895600"/>
            <a:ext cx="355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2</a:t>
            </a:r>
          </a:p>
        </p:txBody>
      </p:sp>
      <p:sp>
        <p:nvSpPr>
          <p:cNvPr id="7" name="TextBox 6"/>
          <p:cNvSpPr txBox="1">
            <a:spLocks noChangeArrowheads="1"/>
          </p:cNvSpPr>
          <p:nvPr/>
        </p:nvSpPr>
        <p:spPr bwMode="auto">
          <a:xfrm>
            <a:off x="914400" y="4267200"/>
            <a:ext cx="4505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(r-1)(c-1) = (3-1)(2-1) = 2(1) = 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1+#ppt_w/2"/>
                                          </p:val>
                                        </p:tav>
                                        <p:tav tm="100000">
                                          <p:val>
                                            <p:strVal val="#ppt_x"/>
                                          </p:val>
                                        </p:tav>
                                      </p:tavLst>
                                    </p:anim>
                                    <p:anim calcmode="lin" valueType="num">
                                      <p:cBhvr additive="base">
                                        <p:cTn id="26"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15888"/>
            <a:ext cx="8229600" cy="792162"/>
          </a:xfrm>
        </p:spPr>
        <p:txBody>
          <a:bodyPr/>
          <a:lstStyle/>
          <a:p>
            <a:r>
              <a:rPr lang="en-US" altLang="en-US" sz="3600" b="1" smtClean="0"/>
              <a:t>Problem 1 cont</a:t>
            </a:r>
          </a:p>
        </p:txBody>
      </p:sp>
      <p:sp>
        <p:nvSpPr>
          <p:cNvPr id="3" name="Content Placeholder 2"/>
          <p:cNvSpPr>
            <a:spLocks noGrp="1"/>
          </p:cNvSpPr>
          <p:nvPr>
            <p:ph idx="1"/>
          </p:nvPr>
        </p:nvSpPr>
        <p:spPr>
          <a:xfrm>
            <a:off x="304800" y="838200"/>
            <a:ext cx="8534400" cy="5867400"/>
          </a:xfrm>
        </p:spPr>
        <p:txBody>
          <a:bodyPr/>
          <a:lstStyle/>
          <a:p>
            <a:pPr>
              <a:buFontTx/>
              <a:buNone/>
              <a:defRPr/>
            </a:pPr>
            <a:r>
              <a:rPr lang="en-US" sz="2400" b="1" dirty="0" smtClean="0"/>
              <a:t>(f) Use your calculator to perform this chi-square test.  	</a:t>
            </a:r>
          </a:p>
          <a:p>
            <a:pPr marL="514350" indent="-514350">
              <a:buFontTx/>
              <a:buAutoNum type="romanLcParenBoth"/>
              <a:defRPr/>
            </a:pPr>
            <a:r>
              <a:rPr lang="en-US" sz="2400" b="1" dirty="0" smtClean="0"/>
              <a:t>Examine the matrix of expected values and write the expected values for each cell next to their observed frequencies in the table.  (Round to tenths.)</a:t>
            </a:r>
          </a:p>
          <a:p>
            <a:pPr marL="514350" indent="-514350">
              <a:buFontTx/>
              <a:buAutoNum type="romanLcParenBoth"/>
              <a:defRPr/>
            </a:pPr>
            <a:endParaRPr lang="en-US" sz="2400" b="1" dirty="0" smtClean="0"/>
          </a:p>
          <a:p>
            <a:pPr marL="514350" indent="-514350">
              <a:buFontTx/>
              <a:buAutoNum type="romanLcParenBoth"/>
              <a:defRPr/>
            </a:pPr>
            <a:endParaRPr lang="en-US" sz="2400" b="1" dirty="0" smtClean="0"/>
          </a:p>
          <a:p>
            <a:pPr marL="514350" indent="-514350">
              <a:buFontTx/>
              <a:buAutoNum type="romanLcParenBoth"/>
              <a:defRPr/>
            </a:pPr>
            <a:endParaRPr lang="en-US" sz="2400" b="1" dirty="0" smtClean="0"/>
          </a:p>
          <a:p>
            <a:pPr marL="514350" indent="-514350">
              <a:buFontTx/>
              <a:buAutoNum type="romanLcParenBoth"/>
              <a:defRPr/>
            </a:pPr>
            <a:endParaRPr lang="en-US" sz="2400" b="1" dirty="0" smtClean="0"/>
          </a:p>
          <a:p>
            <a:pPr marL="514350" indent="-514350">
              <a:buFontTx/>
              <a:buAutoNum type="romanLcParenBoth"/>
              <a:defRPr/>
            </a:pPr>
            <a:r>
              <a:rPr lang="en-US" sz="2400" b="1" dirty="0" smtClean="0"/>
              <a:t>In what classes are there more survivors than would be expected under the assumption of the null hypothesis? </a:t>
            </a:r>
          </a:p>
          <a:p>
            <a:pPr marL="514350" indent="-514350">
              <a:buFontTx/>
              <a:buAutoNum type="romanLcParenBoth"/>
              <a:defRPr/>
            </a:pPr>
            <a:endParaRPr lang="en-US" sz="2000" b="1" dirty="0" smtClean="0"/>
          </a:p>
          <a:p>
            <a:pPr marL="514350" indent="-514350">
              <a:buFontTx/>
              <a:buAutoNum type="romanLcParenBoth"/>
              <a:defRPr/>
            </a:pPr>
            <a:endParaRPr lang="en-US" sz="2400" b="1" dirty="0" smtClean="0"/>
          </a:p>
          <a:p>
            <a:pPr marL="514350" indent="-514350">
              <a:buFontTx/>
              <a:buAutoNum type="romanLcParenBoth"/>
              <a:defRPr/>
            </a:pPr>
            <a:r>
              <a:rPr lang="en-US" sz="2400" b="1" dirty="0" smtClean="0"/>
              <a:t>What is the value of the chi-square statistic? ______</a:t>
            </a:r>
          </a:p>
        </p:txBody>
      </p:sp>
      <p:graphicFrame>
        <p:nvGraphicFramePr>
          <p:cNvPr id="4" name="Table 3"/>
          <p:cNvGraphicFramePr>
            <a:graphicFrameLocks noGrp="1"/>
          </p:cNvGraphicFramePr>
          <p:nvPr/>
        </p:nvGraphicFramePr>
        <p:xfrm>
          <a:off x="990600" y="2667000"/>
          <a:ext cx="7010400" cy="1463676"/>
        </p:xfrm>
        <a:graphic>
          <a:graphicData uri="http://schemas.openxmlformats.org/drawingml/2006/table">
            <a:tbl>
              <a:tblPr/>
              <a:tblGrid>
                <a:gridCol w="1985279"/>
                <a:gridCol w="2395326"/>
                <a:gridCol w="2629795"/>
              </a:tblGrid>
              <a:tr h="365919">
                <a:tc>
                  <a:txBody>
                    <a:bodyPr/>
                    <a:lstStyle/>
                    <a:p>
                      <a:pPr marL="0" marR="0" algn="ctr">
                        <a:spcBef>
                          <a:spcPts val="0"/>
                        </a:spcBef>
                        <a:spcAft>
                          <a:spcPts val="0"/>
                        </a:spcAft>
                      </a:pPr>
                      <a:r>
                        <a:rPr lang="en-US" sz="2400" b="1" dirty="0">
                          <a:solidFill>
                            <a:srgbClr val="CCFFFF"/>
                          </a:solidFill>
                          <a:latin typeface="Times New Roman"/>
                          <a:ea typeface="Times New Roman"/>
                        </a:rPr>
                        <a:t>Class</a:t>
                      </a:r>
                      <a:endParaRPr lang="en-US" sz="3600" b="1" dirty="0">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CCFFFF"/>
                          </a:solidFill>
                          <a:latin typeface="Times New Roman"/>
                          <a:ea typeface="Times New Roman"/>
                        </a:rPr>
                        <a:t>Survived</a:t>
                      </a:r>
                      <a:endParaRPr lang="en-US" sz="3600" b="1">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CCFFFF"/>
                          </a:solidFill>
                          <a:latin typeface="Times New Roman"/>
                          <a:ea typeface="Times New Roman"/>
                        </a:rPr>
                        <a:t>Lost</a:t>
                      </a:r>
                      <a:endParaRPr lang="en-US" sz="3600" b="1">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19">
                <a:tc>
                  <a:txBody>
                    <a:bodyPr/>
                    <a:lstStyle/>
                    <a:p>
                      <a:pPr marL="0" marR="0" algn="ctr">
                        <a:spcBef>
                          <a:spcPts val="0"/>
                        </a:spcBef>
                        <a:spcAft>
                          <a:spcPts val="0"/>
                        </a:spcAft>
                      </a:pPr>
                      <a:r>
                        <a:rPr lang="en-US" sz="2400" b="1">
                          <a:solidFill>
                            <a:srgbClr val="CCFFFF"/>
                          </a:solidFill>
                          <a:latin typeface="Times New Roman"/>
                          <a:ea typeface="Times New Roman"/>
                        </a:rPr>
                        <a:t>First</a:t>
                      </a:r>
                      <a:endParaRPr lang="en-US" sz="3600" b="1">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CCFFFF"/>
                          </a:solidFill>
                          <a:latin typeface="Times New Roman"/>
                          <a:ea typeface="Times New Roman"/>
                        </a:rPr>
                        <a:t>203</a:t>
                      </a:r>
                      <a:endParaRPr lang="en-US" sz="3600" b="1" dirty="0">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CCFFFF"/>
                          </a:solidFill>
                          <a:latin typeface="Times New Roman"/>
                          <a:ea typeface="Times New Roman"/>
                        </a:rPr>
                        <a:t>122</a:t>
                      </a:r>
                      <a:endParaRPr lang="en-US" sz="3600" b="1">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19">
                <a:tc>
                  <a:txBody>
                    <a:bodyPr/>
                    <a:lstStyle/>
                    <a:p>
                      <a:pPr marL="0" marR="0" algn="ctr">
                        <a:spcBef>
                          <a:spcPts val="0"/>
                        </a:spcBef>
                        <a:spcAft>
                          <a:spcPts val="0"/>
                        </a:spcAft>
                      </a:pPr>
                      <a:r>
                        <a:rPr lang="en-US" sz="2400" b="1">
                          <a:solidFill>
                            <a:srgbClr val="CCFFFF"/>
                          </a:solidFill>
                          <a:latin typeface="Times New Roman"/>
                          <a:ea typeface="Times New Roman"/>
                        </a:rPr>
                        <a:t>Second</a:t>
                      </a:r>
                      <a:endParaRPr lang="en-US" sz="3600" b="1">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CCFFFF"/>
                          </a:solidFill>
                          <a:latin typeface="Times New Roman"/>
                          <a:ea typeface="Times New Roman"/>
                        </a:rPr>
                        <a:t>118</a:t>
                      </a:r>
                      <a:endParaRPr lang="en-US" sz="3600" b="1" dirty="0">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CCFFFF"/>
                          </a:solidFill>
                          <a:latin typeface="Times New Roman"/>
                          <a:ea typeface="Times New Roman"/>
                        </a:rPr>
                        <a:t>167</a:t>
                      </a:r>
                      <a:endParaRPr lang="en-US" sz="3600" b="1">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19">
                <a:tc>
                  <a:txBody>
                    <a:bodyPr/>
                    <a:lstStyle/>
                    <a:p>
                      <a:pPr marL="0" marR="0" algn="ctr">
                        <a:spcBef>
                          <a:spcPts val="0"/>
                        </a:spcBef>
                        <a:spcAft>
                          <a:spcPts val="0"/>
                        </a:spcAft>
                      </a:pPr>
                      <a:r>
                        <a:rPr lang="en-US" sz="2400" b="1" dirty="0">
                          <a:solidFill>
                            <a:srgbClr val="CCFFFF"/>
                          </a:solidFill>
                          <a:latin typeface="Times New Roman"/>
                          <a:ea typeface="Times New Roman"/>
                        </a:rPr>
                        <a:t>Third</a:t>
                      </a:r>
                      <a:endParaRPr lang="en-US" sz="3600" b="1" dirty="0">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CCFFFF"/>
                          </a:solidFill>
                          <a:latin typeface="Times New Roman"/>
                          <a:ea typeface="Times New Roman"/>
                        </a:rPr>
                        <a:t>178</a:t>
                      </a:r>
                      <a:endParaRPr lang="en-US" sz="3600" b="1">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CCFFFF"/>
                          </a:solidFill>
                          <a:latin typeface="Times New Roman"/>
                          <a:ea typeface="Times New Roman"/>
                        </a:rPr>
                        <a:t>528</a:t>
                      </a:r>
                      <a:endParaRPr lang="en-US" sz="3600" b="1" dirty="0">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a:spLocks noChangeArrowheads="1"/>
          </p:cNvSpPr>
          <p:nvPr/>
        </p:nvSpPr>
        <p:spPr bwMode="auto">
          <a:xfrm>
            <a:off x="762000" y="5410200"/>
            <a:ext cx="75580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about 80 more in 1</a:t>
            </a:r>
            <a:r>
              <a:rPr lang="en-US" altLang="en-US" sz="2400" b="1" baseline="30000">
                <a:solidFill>
                  <a:srgbClr val="FFFF00"/>
                </a:solidFill>
              </a:rPr>
              <a:t>st</a:t>
            </a:r>
            <a:r>
              <a:rPr lang="en-US" altLang="en-US" sz="2400" b="1">
                <a:solidFill>
                  <a:srgbClr val="FFFF00"/>
                </a:solidFill>
              </a:rPr>
              <a:t> class and 10 more in 2</a:t>
            </a:r>
            <a:r>
              <a:rPr lang="en-US" altLang="en-US" sz="2400" b="1" baseline="30000">
                <a:solidFill>
                  <a:srgbClr val="FFFF00"/>
                </a:solidFill>
              </a:rPr>
              <a:t>nd</a:t>
            </a:r>
            <a:r>
              <a:rPr lang="en-US" altLang="en-US" sz="2400" b="1">
                <a:solidFill>
                  <a:srgbClr val="FFFF00"/>
                </a:solidFill>
              </a:rPr>
              <a:t> class</a:t>
            </a:r>
          </a:p>
        </p:txBody>
      </p:sp>
      <p:sp>
        <p:nvSpPr>
          <p:cNvPr id="6" name="TextBox 5"/>
          <p:cNvSpPr txBox="1">
            <a:spLocks noChangeArrowheads="1"/>
          </p:cNvSpPr>
          <p:nvPr/>
        </p:nvSpPr>
        <p:spPr bwMode="auto">
          <a:xfrm>
            <a:off x="7543800" y="6096000"/>
            <a:ext cx="1127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133.05</a:t>
            </a:r>
          </a:p>
        </p:txBody>
      </p:sp>
      <p:sp>
        <p:nvSpPr>
          <p:cNvPr id="7" name="TextBox 6"/>
          <p:cNvSpPr txBox="1">
            <a:spLocks noChangeArrowheads="1"/>
          </p:cNvSpPr>
          <p:nvPr/>
        </p:nvSpPr>
        <p:spPr bwMode="auto">
          <a:xfrm>
            <a:off x="4724400" y="2971800"/>
            <a:ext cx="37687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123.23                    201.77</a:t>
            </a:r>
          </a:p>
          <a:p>
            <a:pPr>
              <a:spcBef>
                <a:spcPct val="0"/>
              </a:spcBef>
              <a:buFontTx/>
              <a:buNone/>
            </a:pPr>
            <a:r>
              <a:rPr lang="en-US" altLang="en-US" sz="2400" b="1">
                <a:solidFill>
                  <a:srgbClr val="FFFF00"/>
                </a:solidFill>
              </a:rPr>
              <a:t>108.07                    176.93</a:t>
            </a:r>
          </a:p>
          <a:p>
            <a:pPr>
              <a:spcBef>
                <a:spcPct val="0"/>
              </a:spcBef>
              <a:buFontTx/>
              <a:buNone/>
            </a:pPr>
            <a:r>
              <a:rPr lang="en-US" altLang="en-US" sz="2400" b="1">
                <a:solidFill>
                  <a:srgbClr val="FFFF00"/>
                </a:solidFill>
              </a:rPr>
              <a:t>267.7                       438.3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15888"/>
            <a:ext cx="8229600" cy="792162"/>
          </a:xfrm>
        </p:spPr>
        <p:txBody>
          <a:bodyPr/>
          <a:lstStyle/>
          <a:p>
            <a:r>
              <a:rPr lang="en-US" altLang="en-US" sz="3600" b="1" smtClean="0"/>
              <a:t>Problem 1 cont</a:t>
            </a:r>
          </a:p>
        </p:txBody>
      </p:sp>
      <p:sp>
        <p:nvSpPr>
          <p:cNvPr id="17411" name="Content Placeholder 2"/>
          <p:cNvSpPr>
            <a:spLocks noGrp="1"/>
          </p:cNvSpPr>
          <p:nvPr>
            <p:ph idx="1"/>
          </p:nvPr>
        </p:nvSpPr>
        <p:spPr>
          <a:xfrm>
            <a:off x="304800" y="990600"/>
            <a:ext cx="8534400" cy="5410200"/>
          </a:xfrm>
        </p:spPr>
        <p:txBody>
          <a:bodyPr/>
          <a:lstStyle/>
          <a:p>
            <a:pPr>
              <a:buFontTx/>
              <a:buNone/>
            </a:pPr>
            <a:r>
              <a:rPr lang="en-US" altLang="en-US" sz="2400" b="1" smtClean="0"/>
              <a:t>(iv) What is the </a:t>
            </a:r>
            <a:r>
              <a:rPr lang="en-US" altLang="en-US" sz="2400" b="1" i="1" smtClean="0"/>
              <a:t>P-</a:t>
            </a:r>
            <a:r>
              <a:rPr lang="en-US" altLang="en-US" sz="2400" b="1" smtClean="0"/>
              <a:t>value associated with the chi-square statistic? __________</a:t>
            </a:r>
          </a:p>
          <a:p>
            <a:pPr>
              <a:buFontTx/>
              <a:buNone/>
            </a:pPr>
            <a:r>
              <a:rPr lang="en-US" altLang="en-US" sz="2400" b="1" smtClean="0"/>
              <a:t>	</a:t>
            </a:r>
          </a:p>
          <a:p>
            <a:pPr>
              <a:buFontTx/>
              <a:buNone/>
            </a:pPr>
            <a:r>
              <a:rPr lang="en-US" altLang="en-US" sz="2400" b="1" smtClean="0"/>
              <a:t>(v) State your conclusion regarding the hypotheses of this test:</a:t>
            </a:r>
          </a:p>
          <a:p>
            <a:pPr>
              <a:buFontTx/>
              <a:buNone/>
            </a:pPr>
            <a:r>
              <a:rPr lang="en-US" altLang="en-US" sz="2400" b="1" smtClean="0"/>
              <a:t>  </a:t>
            </a:r>
          </a:p>
          <a:p>
            <a:pPr>
              <a:buFontTx/>
              <a:buNone/>
            </a:pPr>
            <a:endParaRPr lang="en-US" altLang="en-US" sz="2400" b="1" smtClean="0"/>
          </a:p>
          <a:p>
            <a:pPr>
              <a:buFontTx/>
              <a:buNone/>
            </a:pPr>
            <a:r>
              <a:rPr lang="en-US" altLang="en-US" sz="2400" b="1" smtClean="0"/>
              <a:t> </a:t>
            </a:r>
          </a:p>
          <a:p>
            <a:pPr>
              <a:buFontTx/>
              <a:buNone/>
            </a:pPr>
            <a:r>
              <a:rPr lang="en-US" altLang="en-US" sz="2400" b="1" smtClean="0"/>
              <a:t>(vi) Examine the matrix of chi-square components that is created by your calculator.  Which entry has the greatest contribution to your test statistic?   What is the value of this component?</a:t>
            </a:r>
          </a:p>
          <a:p>
            <a:pPr>
              <a:buFontTx/>
              <a:buNone/>
            </a:pPr>
            <a:endParaRPr lang="en-US" altLang="en-US" sz="2400" b="1" smtClean="0"/>
          </a:p>
        </p:txBody>
      </p:sp>
      <p:sp>
        <p:nvSpPr>
          <p:cNvPr id="4" name="TextBox 3"/>
          <p:cNvSpPr txBox="1">
            <a:spLocks noChangeArrowheads="1"/>
          </p:cNvSpPr>
          <p:nvPr/>
        </p:nvSpPr>
        <p:spPr bwMode="auto">
          <a:xfrm>
            <a:off x="2133600" y="1295400"/>
            <a:ext cx="15906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1.2 </a:t>
            </a:r>
            <a:r>
              <a:rPr lang="en-US" altLang="en-US" sz="2400" b="1">
                <a:solidFill>
                  <a:srgbClr val="FFFF00"/>
                </a:solidFill>
                <a:sym typeface="Symbol" pitchFamily="18" charset="2"/>
              </a:rPr>
              <a:t> 10</a:t>
            </a:r>
            <a:r>
              <a:rPr lang="en-US" altLang="en-US" sz="2400" b="1" baseline="30000">
                <a:solidFill>
                  <a:srgbClr val="FFFF00"/>
                </a:solidFill>
                <a:sym typeface="Symbol" pitchFamily="18" charset="2"/>
              </a:rPr>
              <a:t>-29</a:t>
            </a:r>
            <a:endParaRPr lang="en-US" altLang="en-US" sz="2400" b="1" baseline="30000">
              <a:solidFill>
                <a:srgbClr val="FFFF00"/>
              </a:solidFill>
            </a:endParaRPr>
          </a:p>
        </p:txBody>
      </p:sp>
      <p:sp>
        <p:nvSpPr>
          <p:cNvPr id="5" name="TextBox 4"/>
          <p:cNvSpPr txBox="1">
            <a:spLocks noChangeArrowheads="1"/>
          </p:cNvSpPr>
          <p:nvPr/>
        </p:nvSpPr>
        <p:spPr bwMode="auto">
          <a:xfrm>
            <a:off x="609600" y="3048000"/>
            <a:ext cx="8534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Since the p-value is so small we have strong evidence to reject H</a:t>
            </a:r>
            <a:r>
              <a:rPr lang="en-US" altLang="en-US" sz="2400" b="1" baseline="-25000">
                <a:solidFill>
                  <a:srgbClr val="FFFF00"/>
                </a:solidFill>
              </a:rPr>
              <a:t>0</a:t>
            </a:r>
            <a:r>
              <a:rPr lang="en-US" altLang="en-US" sz="2400" b="1">
                <a:solidFill>
                  <a:srgbClr val="FFFF00"/>
                </a:solidFill>
              </a:rPr>
              <a:t> and conclude that survivor rates were different between classes.</a:t>
            </a:r>
            <a:endParaRPr lang="en-US" altLang="en-US" sz="2400" b="1" baseline="30000">
              <a:solidFill>
                <a:srgbClr val="FFFF00"/>
              </a:solidFill>
            </a:endParaRPr>
          </a:p>
        </p:txBody>
      </p:sp>
      <p:sp>
        <p:nvSpPr>
          <p:cNvPr id="6" name="TextBox 5"/>
          <p:cNvSpPr txBox="1">
            <a:spLocks noChangeArrowheads="1"/>
          </p:cNvSpPr>
          <p:nvPr/>
        </p:nvSpPr>
        <p:spPr bwMode="auto">
          <a:xfrm>
            <a:off x="609600" y="5943600"/>
            <a:ext cx="8534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51.94 from first class survivors </a:t>
            </a:r>
            <a:endParaRPr lang="en-US" altLang="en-US" sz="2400" b="1" baseline="30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15888"/>
            <a:ext cx="8229600" cy="792162"/>
          </a:xfrm>
        </p:spPr>
        <p:txBody>
          <a:bodyPr/>
          <a:lstStyle/>
          <a:p>
            <a:r>
              <a:rPr lang="en-US" altLang="en-US" sz="3600" b="1" smtClean="0"/>
              <a:t>Problem 2</a:t>
            </a:r>
          </a:p>
        </p:txBody>
      </p:sp>
      <p:sp>
        <p:nvSpPr>
          <p:cNvPr id="18435" name="Content Placeholder 2"/>
          <p:cNvSpPr>
            <a:spLocks noGrp="1"/>
          </p:cNvSpPr>
          <p:nvPr>
            <p:ph idx="1"/>
          </p:nvPr>
        </p:nvSpPr>
        <p:spPr>
          <a:xfrm>
            <a:off x="304800" y="838200"/>
            <a:ext cx="8534400" cy="5867400"/>
          </a:xfrm>
        </p:spPr>
        <p:txBody>
          <a:bodyPr/>
          <a:lstStyle/>
          <a:p>
            <a:pPr>
              <a:buFontTx/>
              <a:buNone/>
            </a:pPr>
            <a:endParaRPr lang="en-US" altLang="en-US" sz="2400" b="1" smtClean="0"/>
          </a:p>
          <a:p>
            <a:pPr>
              <a:buFontTx/>
              <a:buNone/>
            </a:pPr>
            <a:endParaRPr lang="en-US" altLang="en-US" sz="2400" b="1" smtClean="0"/>
          </a:p>
          <a:p>
            <a:pPr>
              <a:buFontTx/>
              <a:buNone/>
            </a:pPr>
            <a:endParaRPr lang="en-US" altLang="en-US" sz="2400" b="1" smtClean="0"/>
          </a:p>
          <a:p>
            <a:pPr>
              <a:buFontTx/>
              <a:buNone/>
            </a:pPr>
            <a:endParaRPr lang="en-US" altLang="en-US" sz="2400" b="1" smtClean="0"/>
          </a:p>
          <a:p>
            <a:pPr>
              <a:buFontTx/>
              <a:buNone/>
            </a:pPr>
            <a:r>
              <a:rPr lang="en-US" altLang="en-US" sz="2400" b="1" smtClean="0"/>
              <a:t>(a) What proportion of all 1316 passengers were third class passengers?</a:t>
            </a:r>
          </a:p>
          <a:p>
            <a:pPr>
              <a:buFontTx/>
              <a:buNone/>
            </a:pPr>
            <a:r>
              <a:rPr lang="en-US" altLang="en-US" sz="2400" b="1" smtClean="0"/>
              <a:t> </a:t>
            </a:r>
          </a:p>
          <a:p>
            <a:pPr>
              <a:buFontTx/>
              <a:buNone/>
            </a:pPr>
            <a:r>
              <a:rPr lang="en-US" altLang="en-US" sz="2400" b="1" smtClean="0"/>
              <a:t> </a:t>
            </a:r>
          </a:p>
          <a:p>
            <a:pPr>
              <a:buFontTx/>
              <a:buNone/>
            </a:pPr>
            <a:r>
              <a:rPr lang="en-US" altLang="en-US" sz="2400" b="1" smtClean="0"/>
              <a:t>(b) What proportion of survivors were third class passengers?	</a:t>
            </a:r>
          </a:p>
          <a:p>
            <a:pPr>
              <a:buFontTx/>
              <a:buNone/>
            </a:pPr>
            <a:endParaRPr lang="en-US" altLang="en-US" sz="2400" b="1" smtClean="0"/>
          </a:p>
          <a:p>
            <a:pPr>
              <a:buFontTx/>
              <a:buNone/>
            </a:pPr>
            <a:r>
              <a:rPr lang="en-US" altLang="en-US" sz="2400" b="1" smtClean="0"/>
              <a:t>(c) What proportion of first class passengers survived?</a:t>
            </a:r>
          </a:p>
        </p:txBody>
      </p:sp>
      <p:graphicFrame>
        <p:nvGraphicFramePr>
          <p:cNvPr id="4" name="Table 3"/>
          <p:cNvGraphicFramePr>
            <a:graphicFrameLocks noGrp="1"/>
          </p:cNvGraphicFramePr>
          <p:nvPr/>
        </p:nvGraphicFramePr>
        <p:xfrm>
          <a:off x="914400" y="762000"/>
          <a:ext cx="7010400" cy="1463676"/>
        </p:xfrm>
        <a:graphic>
          <a:graphicData uri="http://schemas.openxmlformats.org/drawingml/2006/table">
            <a:tbl>
              <a:tblPr/>
              <a:tblGrid>
                <a:gridCol w="1985279"/>
                <a:gridCol w="2395326"/>
                <a:gridCol w="2629795"/>
              </a:tblGrid>
              <a:tr h="365919">
                <a:tc>
                  <a:txBody>
                    <a:bodyPr/>
                    <a:lstStyle/>
                    <a:p>
                      <a:pPr marL="0" marR="0" algn="ctr">
                        <a:spcBef>
                          <a:spcPts val="0"/>
                        </a:spcBef>
                        <a:spcAft>
                          <a:spcPts val="0"/>
                        </a:spcAft>
                      </a:pPr>
                      <a:r>
                        <a:rPr lang="en-US" sz="2400" b="1" dirty="0">
                          <a:solidFill>
                            <a:srgbClr val="CCFFFF"/>
                          </a:solidFill>
                          <a:latin typeface="Times New Roman"/>
                          <a:ea typeface="Times New Roman"/>
                        </a:rPr>
                        <a:t>Class</a:t>
                      </a:r>
                      <a:endParaRPr lang="en-US" sz="3600" b="1" dirty="0">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CCFFFF"/>
                          </a:solidFill>
                          <a:latin typeface="Times New Roman"/>
                          <a:ea typeface="Times New Roman"/>
                        </a:rPr>
                        <a:t>Survived</a:t>
                      </a:r>
                      <a:endParaRPr lang="en-US" sz="3600" b="1">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CCFFFF"/>
                          </a:solidFill>
                          <a:latin typeface="Times New Roman"/>
                          <a:ea typeface="Times New Roman"/>
                        </a:rPr>
                        <a:t>Lost</a:t>
                      </a:r>
                      <a:endParaRPr lang="en-US" sz="3600" b="1">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19">
                <a:tc>
                  <a:txBody>
                    <a:bodyPr/>
                    <a:lstStyle/>
                    <a:p>
                      <a:pPr marL="0" marR="0" algn="ctr">
                        <a:spcBef>
                          <a:spcPts val="0"/>
                        </a:spcBef>
                        <a:spcAft>
                          <a:spcPts val="0"/>
                        </a:spcAft>
                      </a:pPr>
                      <a:r>
                        <a:rPr lang="en-US" sz="2400" b="1" dirty="0">
                          <a:solidFill>
                            <a:srgbClr val="CCFFFF"/>
                          </a:solidFill>
                          <a:latin typeface="Times New Roman"/>
                          <a:ea typeface="Times New Roman"/>
                        </a:rPr>
                        <a:t>First</a:t>
                      </a:r>
                      <a:endParaRPr lang="en-US" sz="3600" b="1" dirty="0">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CCFFFF"/>
                          </a:solidFill>
                          <a:latin typeface="Times New Roman"/>
                          <a:ea typeface="Times New Roman"/>
                        </a:rPr>
                        <a:t>203</a:t>
                      </a:r>
                      <a:endParaRPr lang="en-US" sz="3600" b="1">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CCFFFF"/>
                          </a:solidFill>
                          <a:latin typeface="Times New Roman"/>
                          <a:ea typeface="Times New Roman"/>
                        </a:rPr>
                        <a:t>122</a:t>
                      </a:r>
                      <a:endParaRPr lang="en-US" sz="3600" b="1">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19">
                <a:tc>
                  <a:txBody>
                    <a:bodyPr/>
                    <a:lstStyle/>
                    <a:p>
                      <a:pPr marL="0" marR="0" algn="ctr">
                        <a:spcBef>
                          <a:spcPts val="0"/>
                        </a:spcBef>
                        <a:spcAft>
                          <a:spcPts val="0"/>
                        </a:spcAft>
                      </a:pPr>
                      <a:r>
                        <a:rPr lang="en-US" sz="2400" b="1">
                          <a:solidFill>
                            <a:srgbClr val="CCFFFF"/>
                          </a:solidFill>
                          <a:latin typeface="Times New Roman"/>
                          <a:ea typeface="Times New Roman"/>
                        </a:rPr>
                        <a:t>Second</a:t>
                      </a:r>
                      <a:endParaRPr lang="en-US" sz="3600" b="1">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CCFFFF"/>
                          </a:solidFill>
                          <a:latin typeface="Times New Roman"/>
                          <a:ea typeface="Times New Roman"/>
                        </a:rPr>
                        <a:t>118</a:t>
                      </a:r>
                      <a:endParaRPr lang="en-US" sz="3600" b="1" dirty="0">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CCFFFF"/>
                          </a:solidFill>
                          <a:latin typeface="Times New Roman"/>
                          <a:ea typeface="Times New Roman"/>
                        </a:rPr>
                        <a:t>167</a:t>
                      </a:r>
                      <a:endParaRPr lang="en-US" sz="3600" b="1" dirty="0">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919">
                <a:tc>
                  <a:txBody>
                    <a:bodyPr/>
                    <a:lstStyle/>
                    <a:p>
                      <a:pPr marL="0" marR="0" algn="ctr">
                        <a:spcBef>
                          <a:spcPts val="0"/>
                        </a:spcBef>
                        <a:spcAft>
                          <a:spcPts val="0"/>
                        </a:spcAft>
                      </a:pPr>
                      <a:r>
                        <a:rPr lang="en-US" sz="2400" b="1" dirty="0">
                          <a:solidFill>
                            <a:srgbClr val="CCFFFF"/>
                          </a:solidFill>
                          <a:latin typeface="Times New Roman"/>
                          <a:ea typeface="Times New Roman"/>
                        </a:rPr>
                        <a:t>Third</a:t>
                      </a:r>
                      <a:endParaRPr lang="en-US" sz="3600" b="1" dirty="0">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solidFill>
                            <a:srgbClr val="CCFFFF"/>
                          </a:solidFill>
                          <a:latin typeface="Times New Roman"/>
                          <a:ea typeface="Times New Roman"/>
                        </a:rPr>
                        <a:t>178</a:t>
                      </a:r>
                      <a:endParaRPr lang="en-US" sz="3600" b="1">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CCFFFF"/>
                          </a:solidFill>
                          <a:latin typeface="Times New Roman"/>
                          <a:ea typeface="Times New Roman"/>
                        </a:rPr>
                        <a:t>528</a:t>
                      </a:r>
                      <a:endParaRPr lang="en-US" sz="3600" b="1" dirty="0">
                        <a:solidFill>
                          <a:srgbClr val="CCFFFF"/>
                        </a:solidFill>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a:spLocks noChangeArrowheads="1"/>
          </p:cNvSpPr>
          <p:nvPr/>
        </p:nvSpPr>
        <p:spPr bwMode="auto">
          <a:xfrm>
            <a:off x="609600" y="3581400"/>
            <a:ext cx="3429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706 / 1316 = 53.65%</a:t>
            </a:r>
            <a:endParaRPr lang="en-US" altLang="en-US" sz="2400" b="1" baseline="30000">
              <a:solidFill>
                <a:srgbClr val="FFFF00"/>
              </a:solidFill>
            </a:endParaRPr>
          </a:p>
        </p:txBody>
      </p:sp>
      <p:sp>
        <p:nvSpPr>
          <p:cNvPr id="6" name="TextBox 5"/>
          <p:cNvSpPr txBox="1">
            <a:spLocks noChangeArrowheads="1"/>
          </p:cNvSpPr>
          <p:nvPr/>
        </p:nvSpPr>
        <p:spPr bwMode="auto">
          <a:xfrm>
            <a:off x="685800" y="5105400"/>
            <a:ext cx="3429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178 / 499 = 35.67%</a:t>
            </a:r>
            <a:endParaRPr lang="en-US" altLang="en-US" sz="2400" b="1" baseline="30000">
              <a:solidFill>
                <a:srgbClr val="FFFF00"/>
              </a:solidFill>
            </a:endParaRPr>
          </a:p>
        </p:txBody>
      </p:sp>
      <p:sp>
        <p:nvSpPr>
          <p:cNvPr id="7" name="TextBox 6"/>
          <p:cNvSpPr txBox="1">
            <a:spLocks noChangeArrowheads="1"/>
          </p:cNvSpPr>
          <p:nvPr/>
        </p:nvSpPr>
        <p:spPr bwMode="auto">
          <a:xfrm>
            <a:off x="762000" y="6172200"/>
            <a:ext cx="3429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203 / 325 = 62.46%</a:t>
            </a:r>
            <a:endParaRPr lang="en-US" altLang="en-US" sz="2400" b="1" baseline="30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1+#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15888"/>
            <a:ext cx="8229600" cy="792162"/>
          </a:xfrm>
        </p:spPr>
        <p:txBody>
          <a:bodyPr/>
          <a:lstStyle/>
          <a:p>
            <a:r>
              <a:rPr lang="en-US" altLang="en-US" sz="3600" b="1" smtClean="0"/>
              <a:t>Problem 3</a:t>
            </a:r>
          </a:p>
        </p:txBody>
      </p:sp>
      <p:sp>
        <p:nvSpPr>
          <p:cNvPr id="19459" name="Content Placeholder 2"/>
          <p:cNvSpPr>
            <a:spLocks noGrp="1"/>
          </p:cNvSpPr>
          <p:nvPr>
            <p:ph idx="1"/>
          </p:nvPr>
        </p:nvSpPr>
        <p:spPr>
          <a:xfrm>
            <a:off x="304800" y="990600"/>
            <a:ext cx="8610600" cy="5410200"/>
          </a:xfrm>
        </p:spPr>
        <p:txBody>
          <a:bodyPr/>
          <a:lstStyle/>
          <a:p>
            <a:pPr marL="0" indent="0">
              <a:buFontTx/>
              <a:buNone/>
            </a:pPr>
            <a:r>
              <a:rPr lang="en-US" altLang="en-US" sz="2400" b="1" smtClean="0"/>
              <a:t>It is sometimes said that older people are over-represented on juries.  The table below gives the percentage distribution of all people over 21 years of age in Alameda County, CA by age group.  The table also shows the age group classification for a sample of 66 people who served on grand juries in this county.</a:t>
            </a:r>
          </a:p>
          <a:p>
            <a:pPr marL="0" indent="0">
              <a:buFontTx/>
              <a:buNone/>
            </a:pPr>
            <a:endParaRPr lang="en-US" altLang="en-US" sz="2400" b="1" smtClean="0"/>
          </a:p>
          <a:p>
            <a:pPr marL="0" indent="0">
              <a:buFontTx/>
              <a:buNone/>
            </a:pPr>
            <a:endParaRPr lang="en-US" altLang="en-US" sz="2400" b="1" smtClean="0"/>
          </a:p>
          <a:p>
            <a:pPr marL="0" indent="0">
              <a:buFontTx/>
              <a:buNone/>
            </a:pPr>
            <a:endParaRPr lang="en-US" altLang="en-US" sz="2400" b="1" smtClean="0"/>
          </a:p>
          <a:p>
            <a:pPr marL="0" indent="0">
              <a:buFontTx/>
              <a:buNone/>
            </a:pPr>
            <a:endParaRPr lang="en-US" altLang="en-US" sz="2400" b="1" smtClean="0"/>
          </a:p>
          <a:p>
            <a:pPr marL="0" indent="0">
              <a:buFontTx/>
              <a:buNone/>
            </a:pPr>
            <a:endParaRPr lang="en-US" altLang="en-US" sz="2400" b="1" smtClean="0"/>
          </a:p>
          <a:p>
            <a:pPr marL="0" indent="0">
              <a:buFontTx/>
              <a:buNone/>
            </a:pPr>
            <a:endParaRPr lang="en-US" altLang="en-US" sz="2400" b="1" smtClean="0"/>
          </a:p>
        </p:txBody>
      </p:sp>
      <p:graphicFrame>
        <p:nvGraphicFramePr>
          <p:cNvPr id="5" name="Table 4"/>
          <p:cNvGraphicFramePr>
            <a:graphicFrameLocks noGrp="1"/>
          </p:cNvGraphicFramePr>
          <p:nvPr/>
        </p:nvGraphicFramePr>
        <p:xfrm>
          <a:off x="609600" y="3505200"/>
          <a:ext cx="7431088" cy="2194560"/>
        </p:xfrm>
        <a:graphic>
          <a:graphicData uri="http://schemas.openxmlformats.org/drawingml/2006/table">
            <a:tbl>
              <a:tblPr/>
              <a:tblGrid>
                <a:gridCol w="1628551"/>
                <a:gridCol w="3296913"/>
                <a:gridCol w="2505624"/>
              </a:tblGrid>
              <a:tr h="365654">
                <a:tc>
                  <a:txBody>
                    <a:bodyPr/>
                    <a:lstStyle/>
                    <a:p>
                      <a:pPr marL="0" marR="0" algn="ctr">
                        <a:spcBef>
                          <a:spcPts val="0"/>
                        </a:spcBef>
                        <a:spcAft>
                          <a:spcPts val="0"/>
                        </a:spcAft>
                      </a:pPr>
                      <a:r>
                        <a:rPr lang="en-US" sz="2400" b="1" dirty="0">
                          <a:latin typeface="Times New Roman"/>
                          <a:ea typeface="Times New Roman"/>
                        </a:rPr>
                        <a:t>Age</a:t>
                      </a:r>
                      <a:endParaRPr lang="en-US" sz="3600" b="1" dirty="0">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latin typeface="Times New Roman"/>
                          <a:ea typeface="Times New Roman"/>
                        </a:rPr>
                        <a:t>Countywide Percentage</a:t>
                      </a:r>
                      <a:endParaRPr lang="en-US" sz="3600" b="1" dirty="0">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Number of jurors</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654">
                <a:tc>
                  <a:txBody>
                    <a:bodyPr/>
                    <a:lstStyle/>
                    <a:p>
                      <a:pPr marL="0" marR="0" algn="ctr">
                        <a:spcBef>
                          <a:spcPts val="0"/>
                        </a:spcBef>
                        <a:spcAft>
                          <a:spcPts val="0"/>
                        </a:spcAft>
                      </a:pPr>
                      <a:r>
                        <a:rPr lang="en-US" sz="2400" b="1">
                          <a:latin typeface="Times New Roman"/>
                          <a:ea typeface="Times New Roman"/>
                        </a:rPr>
                        <a:t>21 to 40</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42</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5</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654">
                <a:tc>
                  <a:txBody>
                    <a:bodyPr/>
                    <a:lstStyle/>
                    <a:p>
                      <a:pPr marL="0" marR="0" algn="ctr">
                        <a:spcBef>
                          <a:spcPts val="0"/>
                        </a:spcBef>
                        <a:spcAft>
                          <a:spcPts val="0"/>
                        </a:spcAft>
                      </a:pPr>
                      <a:r>
                        <a:rPr lang="en-US" sz="2400" b="1">
                          <a:latin typeface="Times New Roman"/>
                          <a:ea typeface="Times New Roman"/>
                        </a:rPr>
                        <a:t>41 to 50</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23</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9</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654">
                <a:tc>
                  <a:txBody>
                    <a:bodyPr/>
                    <a:lstStyle/>
                    <a:p>
                      <a:pPr marL="0" marR="0" algn="ctr">
                        <a:spcBef>
                          <a:spcPts val="0"/>
                        </a:spcBef>
                        <a:spcAft>
                          <a:spcPts val="0"/>
                        </a:spcAft>
                      </a:pPr>
                      <a:r>
                        <a:rPr lang="en-US" sz="2400" b="1">
                          <a:latin typeface="Times New Roman"/>
                          <a:ea typeface="Times New Roman"/>
                        </a:rPr>
                        <a:t>51 to 60</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16</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19</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654">
                <a:tc>
                  <a:txBody>
                    <a:bodyPr/>
                    <a:lstStyle/>
                    <a:p>
                      <a:pPr marL="0" marR="0" algn="ctr">
                        <a:spcBef>
                          <a:spcPts val="0"/>
                        </a:spcBef>
                        <a:spcAft>
                          <a:spcPts val="0"/>
                        </a:spcAft>
                      </a:pPr>
                      <a:r>
                        <a:rPr lang="en-US" sz="2400" b="1">
                          <a:latin typeface="Times New Roman"/>
                          <a:ea typeface="Times New Roman"/>
                        </a:rPr>
                        <a:t>61 or older</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19</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33</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654">
                <a:tc>
                  <a:txBody>
                    <a:bodyPr/>
                    <a:lstStyle/>
                    <a:p>
                      <a:pPr marL="0" marR="0" algn="ctr">
                        <a:spcBef>
                          <a:spcPts val="0"/>
                        </a:spcBef>
                        <a:spcAft>
                          <a:spcPts val="0"/>
                        </a:spcAft>
                      </a:pPr>
                      <a:r>
                        <a:rPr lang="en-US" sz="2400" b="1">
                          <a:latin typeface="Times New Roman"/>
                          <a:ea typeface="Times New Roman"/>
                        </a:rPr>
                        <a:t>Total</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100</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latin typeface="Times New Roman"/>
                          <a:ea typeface="Times New Roman"/>
                        </a:rPr>
                        <a:t>66</a:t>
                      </a:r>
                      <a:endParaRPr lang="en-US" sz="3600" b="1" dirty="0">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15888"/>
            <a:ext cx="8229600" cy="792162"/>
          </a:xfrm>
        </p:spPr>
        <p:txBody>
          <a:bodyPr/>
          <a:lstStyle/>
          <a:p>
            <a:r>
              <a:rPr lang="en-US" altLang="en-US" sz="3600" b="1" smtClean="0"/>
              <a:t>Problem 3 cont</a:t>
            </a:r>
          </a:p>
        </p:txBody>
      </p:sp>
      <p:sp>
        <p:nvSpPr>
          <p:cNvPr id="3" name="Content Placeholder 2"/>
          <p:cNvSpPr>
            <a:spLocks noGrp="1"/>
          </p:cNvSpPr>
          <p:nvPr>
            <p:ph idx="1"/>
          </p:nvPr>
        </p:nvSpPr>
        <p:spPr>
          <a:xfrm>
            <a:off x="304800" y="990600"/>
            <a:ext cx="8610600" cy="5410200"/>
          </a:xfrm>
        </p:spPr>
        <p:txBody>
          <a:bodyPr/>
          <a:lstStyle/>
          <a:p>
            <a:pPr marL="0" indent="0">
              <a:buFontTx/>
              <a:buNone/>
              <a:defRPr/>
            </a:pPr>
            <a:r>
              <a:rPr lang="en-US" sz="2400" b="1" dirty="0" smtClean="0"/>
              <a:t>We would like to perform a chi-square test to determine whether the age distribution of jurors is significantly different from the age distribution of county residents.  That is, we want to test the following hypotheses: </a:t>
            </a:r>
          </a:p>
          <a:p>
            <a:pPr>
              <a:buFontTx/>
              <a:buNone/>
              <a:defRPr/>
            </a:pPr>
            <a:endParaRPr lang="en-US" sz="2400" b="1" dirty="0" smtClean="0"/>
          </a:p>
          <a:p>
            <a:pPr>
              <a:buFontTx/>
              <a:buNone/>
              <a:defRPr/>
            </a:pPr>
            <a:r>
              <a:rPr lang="en-US" sz="2400" b="1" dirty="0" smtClean="0"/>
              <a:t> H</a:t>
            </a:r>
            <a:r>
              <a:rPr lang="en-US" sz="2400" b="1" baseline="-25000" dirty="0" smtClean="0"/>
              <a:t>0</a:t>
            </a:r>
            <a:r>
              <a:rPr lang="en-US" sz="2400" b="1" dirty="0" smtClean="0"/>
              <a:t>:  42% of jurors are 21 to 40 years old, 23% of jurors are 41 to 50 years old, 16% of jurors are 51 to 60 years old, and 19% of jurors are 61 or older.</a:t>
            </a:r>
          </a:p>
          <a:p>
            <a:pPr>
              <a:buFontTx/>
              <a:buNone/>
              <a:defRPr/>
            </a:pPr>
            <a:r>
              <a:rPr lang="en-US" sz="2400" b="1" dirty="0" smtClean="0"/>
              <a:t> H</a:t>
            </a:r>
            <a:r>
              <a:rPr lang="en-US" sz="2400" b="1" baseline="-25000" dirty="0" smtClean="0"/>
              <a:t>a</a:t>
            </a:r>
            <a:r>
              <a:rPr lang="en-US" sz="2400" b="1" dirty="0" smtClean="0"/>
              <a:t>:  The age distribution of jurors is different from the one above.</a:t>
            </a:r>
          </a:p>
          <a:p>
            <a:pPr>
              <a:buFontTx/>
              <a:buNone/>
              <a:defRPr/>
            </a:pPr>
            <a:r>
              <a:rPr lang="en-US" sz="2400" b="1" dirty="0" smtClean="0"/>
              <a:t> </a:t>
            </a:r>
          </a:p>
          <a:p>
            <a:pPr marL="0" indent="0">
              <a:buFontTx/>
              <a:buNone/>
              <a:defRPr/>
            </a:pPr>
            <a:endParaRPr lang="en-US" sz="2400" b="1" dirty="0" smtClean="0"/>
          </a:p>
          <a:p>
            <a:pPr marL="0" indent="0">
              <a:buFontTx/>
              <a:buNone/>
              <a:defRPr/>
            </a:pPr>
            <a:endParaRPr lang="en-US" sz="2400" b="1" dirty="0" smtClean="0"/>
          </a:p>
          <a:p>
            <a:pPr marL="0" indent="0">
              <a:buFontTx/>
              <a:buNone/>
              <a:defRPr/>
            </a:pPr>
            <a:endParaRPr lang="en-US" sz="2400" b="1" dirty="0" smtClean="0"/>
          </a:p>
          <a:p>
            <a:pPr marL="0" indent="0">
              <a:buFontTx/>
              <a:buNone/>
              <a:defRPr/>
            </a:pPr>
            <a:endParaRPr lang="en-US" sz="2400" b="1" dirty="0" smtClean="0"/>
          </a:p>
          <a:p>
            <a:pPr marL="0" indent="0">
              <a:buFontTx/>
              <a:buNone/>
              <a:defRPr/>
            </a:pPr>
            <a:endParaRPr lang="en-US" sz="24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52388"/>
            <a:ext cx="8229600" cy="914400"/>
          </a:xfrm>
        </p:spPr>
        <p:txBody>
          <a:bodyPr/>
          <a:lstStyle/>
          <a:p>
            <a:pPr eaLnBrk="1" hangingPunct="1"/>
            <a:r>
              <a:rPr lang="en-US" altLang="en-US" sz="3600" b="1" smtClean="0"/>
              <a:t>Objectives</a:t>
            </a:r>
          </a:p>
        </p:txBody>
      </p:sp>
      <p:sp>
        <p:nvSpPr>
          <p:cNvPr id="3075" name="Rectangle 3"/>
          <p:cNvSpPr>
            <a:spLocks noGrp="1" noChangeArrowheads="1"/>
          </p:cNvSpPr>
          <p:nvPr>
            <p:ph type="body" idx="1"/>
          </p:nvPr>
        </p:nvSpPr>
        <p:spPr>
          <a:xfrm>
            <a:off x="152400" y="1143000"/>
            <a:ext cx="8839200" cy="5410200"/>
          </a:xfrm>
        </p:spPr>
        <p:txBody>
          <a:bodyPr/>
          <a:lstStyle/>
          <a:p>
            <a:pPr>
              <a:spcBef>
                <a:spcPts val="1200"/>
              </a:spcBef>
              <a:spcAft>
                <a:spcPts val="600"/>
              </a:spcAft>
            </a:pPr>
            <a:r>
              <a:rPr lang="en-US" altLang="en-US" sz="2400" b="1" smtClean="0"/>
              <a:t>Explain what is meant by a </a:t>
            </a:r>
            <a:r>
              <a:rPr lang="en-US" altLang="en-US" sz="2400" b="1" i="1" smtClean="0"/>
              <a:t>chi-square goodness of fit test</a:t>
            </a:r>
            <a:endParaRPr lang="en-US" altLang="en-US" sz="2400" b="1" smtClean="0"/>
          </a:p>
          <a:p>
            <a:pPr>
              <a:spcBef>
                <a:spcPts val="1200"/>
              </a:spcBef>
              <a:spcAft>
                <a:spcPts val="600"/>
              </a:spcAft>
            </a:pPr>
            <a:r>
              <a:rPr lang="en-US" altLang="en-US" sz="2400" b="1" smtClean="0"/>
              <a:t>Conduct a chi-square goodness of fit test</a:t>
            </a:r>
          </a:p>
          <a:p>
            <a:pPr>
              <a:spcBef>
                <a:spcPts val="1200"/>
              </a:spcBef>
              <a:spcAft>
                <a:spcPts val="600"/>
              </a:spcAft>
            </a:pPr>
            <a:r>
              <a:rPr lang="en-US" altLang="en-US" sz="2400" b="1" smtClean="0"/>
              <a:t>Given a two-way table, compute </a:t>
            </a:r>
            <a:r>
              <a:rPr lang="en-US" altLang="en-US" sz="2400" b="1" i="1" smtClean="0"/>
              <a:t>conditional distributions</a:t>
            </a:r>
            <a:endParaRPr lang="en-US" altLang="en-US" sz="2400" b="1" smtClean="0"/>
          </a:p>
          <a:p>
            <a:pPr>
              <a:spcBef>
                <a:spcPts val="1200"/>
              </a:spcBef>
              <a:spcAft>
                <a:spcPts val="600"/>
              </a:spcAft>
            </a:pPr>
            <a:r>
              <a:rPr lang="en-US" altLang="en-US" sz="2400" b="1" smtClean="0"/>
              <a:t>Conduct a </a:t>
            </a:r>
            <a:r>
              <a:rPr lang="en-US" altLang="en-US" sz="2400" b="1" i="1" smtClean="0"/>
              <a:t>chi-square test for homogeneity of populations</a:t>
            </a:r>
            <a:endParaRPr lang="en-US" altLang="en-US" sz="2400" b="1" smtClean="0"/>
          </a:p>
          <a:p>
            <a:pPr>
              <a:spcBef>
                <a:spcPts val="1200"/>
              </a:spcBef>
              <a:spcAft>
                <a:spcPts val="600"/>
              </a:spcAft>
            </a:pPr>
            <a:r>
              <a:rPr lang="en-US" altLang="en-US" sz="2400" b="1" smtClean="0"/>
              <a:t>Conduct a </a:t>
            </a:r>
            <a:r>
              <a:rPr lang="en-US" altLang="en-US" sz="2400" b="1" i="1" smtClean="0"/>
              <a:t>chi-square test for association / independence</a:t>
            </a:r>
            <a:endParaRPr lang="en-US" altLang="en-US" sz="2400" b="1" smtClean="0"/>
          </a:p>
          <a:p>
            <a:pPr>
              <a:spcBef>
                <a:spcPts val="1200"/>
              </a:spcBef>
              <a:spcAft>
                <a:spcPts val="600"/>
              </a:spcAft>
            </a:pPr>
            <a:r>
              <a:rPr lang="en-US" altLang="en-US" sz="2400" b="1" smtClean="0"/>
              <a:t>Use technology to conduct a chi-square significance test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15888"/>
            <a:ext cx="8229600" cy="792162"/>
          </a:xfrm>
        </p:spPr>
        <p:txBody>
          <a:bodyPr/>
          <a:lstStyle/>
          <a:p>
            <a:r>
              <a:rPr lang="en-US" altLang="en-US" sz="3600" b="1" smtClean="0"/>
              <a:t>Problem 3 cont</a:t>
            </a:r>
          </a:p>
        </p:txBody>
      </p:sp>
      <p:sp>
        <p:nvSpPr>
          <p:cNvPr id="3" name="Content Placeholder 2"/>
          <p:cNvSpPr>
            <a:spLocks noGrp="1"/>
          </p:cNvSpPr>
          <p:nvPr>
            <p:ph idx="1"/>
          </p:nvPr>
        </p:nvSpPr>
        <p:spPr>
          <a:xfrm>
            <a:off x="304800" y="762000"/>
            <a:ext cx="8610600" cy="5105400"/>
          </a:xfrm>
        </p:spPr>
        <p:txBody>
          <a:bodyPr/>
          <a:lstStyle/>
          <a:p>
            <a:pPr marL="457200" indent="-457200">
              <a:buFontTx/>
              <a:buAutoNum type="alphaLcParenBoth"/>
              <a:defRPr/>
            </a:pPr>
            <a:r>
              <a:rPr lang="en-US" sz="2400" b="1" dirty="0" smtClean="0"/>
              <a:t>Working under the assumption that the H</a:t>
            </a:r>
            <a:r>
              <a:rPr lang="en-US" sz="2400" b="1" baseline="-25000" dirty="0" smtClean="0"/>
              <a:t>0</a:t>
            </a:r>
            <a:r>
              <a:rPr lang="en-US" sz="2400" b="1" dirty="0" smtClean="0"/>
              <a:t> is true, write how many of the 66 jurors would you expect next to the observed values in the table below:</a:t>
            </a:r>
          </a:p>
          <a:p>
            <a:pPr marL="457200" indent="-457200">
              <a:buFontTx/>
              <a:buAutoNum type="alphaLcParenBoth"/>
              <a:defRPr/>
            </a:pPr>
            <a:endParaRPr lang="en-US" sz="2400" b="1" dirty="0" smtClean="0"/>
          </a:p>
          <a:p>
            <a:pPr marL="457200" indent="-457200">
              <a:buFontTx/>
              <a:buAutoNum type="alphaLcParenBoth"/>
              <a:defRPr/>
            </a:pPr>
            <a:endParaRPr lang="en-US" sz="2400" b="1" dirty="0" smtClean="0"/>
          </a:p>
          <a:p>
            <a:pPr marL="457200" indent="-457200">
              <a:buFontTx/>
              <a:buAutoNum type="alphaLcParenBoth"/>
              <a:defRPr/>
            </a:pPr>
            <a:endParaRPr lang="en-US" sz="2400" b="1" dirty="0" smtClean="0"/>
          </a:p>
          <a:p>
            <a:pPr marL="457200" indent="-457200">
              <a:buFontTx/>
              <a:buAutoNum type="alphaLcParenBoth"/>
              <a:defRPr/>
            </a:pPr>
            <a:endParaRPr lang="en-US" sz="2400" b="1" dirty="0" smtClean="0"/>
          </a:p>
          <a:p>
            <a:pPr marL="457200" indent="-457200">
              <a:buFontTx/>
              <a:buAutoNum type="alphaLcParenBoth"/>
              <a:defRPr/>
            </a:pPr>
            <a:endParaRPr lang="en-US" sz="2400" b="1" dirty="0" smtClean="0"/>
          </a:p>
          <a:p>
            <a:pPr marL="457200" indent="-457200">
              <a:buFontTx/>
              <a:buAutoNum type="alphaLcParenBoth"/>
              <a:defRPr/>
            </a:pPr>
            <a:endParaRPr lang="en-US" sz="2400" b="1" dirty="0" smtClean="0"/>
          </a:p>
          <a:p>
            <a:pPr marL="457200" indent="-457200">
              <a:buFontTx/>
              <a:buAutoNum type="alphaLcParenBoth"/>
              <a:defRPr/>
            </a:pPr>
            <a:r>
              <a:rPr lang="en-US" sz="2400" b="1" dirty="0" smtClean="0"/>
              <a:t>Write a few sentences to describe how the counts you expect if the null hypothesis is true compared to the counts observed in this sample.</a:t>
            </a:r>
          </a:p>
          <a:p>
            <a:pPr marL="0" indent="0">
              <a:buFontTx/>
              <a:buNone/>
              <a:defRPr/>
            </a:pPr>
            <a:endParaRPr lang="en-US" sz="2400" b="1" dirty="0" smtClean="0"/>
          </a:p>
          <a:p>
            <a:pPr marL="0" indent="0">
              <a:buFontTx/>
              <a:buNone/>
              <a:defRPr/>
            </a:pPr>
            <a:endParaRPr lang="en-US" sz="2400" b="1" dirty="0" smtClean="0"/>
          </a:p>
        </p:txBody>
      </p:sp>
      <p:graphicFrame>
        <p:nvGraphicFramePr>
          <p:cNvPr id="4" name="Table 3"/>
          <p:cNvGraphicFramePr>
            <a:graphicFrameLocks noGrp="1"/>
          </p:cNvGraphicFramePr>
          <p:nvPr/>
        </p:nvGraphicFramePr>
        <p:xfrm>
          <a:off x="838200" y="2133600"/>
          <a:ext cx="7431088" cy="2194560"/>
        </p:xfrm>
        <a:graphic>
          <a:graphicData uri="http://schemas.openxmlformats.org/drawingml/2006/table">
            <a:tbl>
              <a:tblPr/>
              <a:tblGrid>
                <a:gridCol w="1628551"/>
                <a:gridCol w="3296913"/>
                <a:gridCol w="2505624"/>
              </a:tblGrid>
              <a:tr h="365654">
                <a:tc>
                  <a:txBody>
                    <a:bodyPr/>
                    <a:lstStyle/>
                    <a:p>
                      <a:pPr marL="0" marR="0" algn="ctr">
                        <a:spcBef>
                          <a:spcPts val="0"/>
                        </a:spcBef>
                        <a:spcAft>
                          <a:spcPts val="0"/>
                        </a:spcAft>
                      </a:pPr>
                      <a:r>
                        <a:rPr lang="en-US" sz="2400" b="1" dirty="0">
                          <a:latin typeface="Times New Roman"/>
                          <a:ea typeface="Times New Roman"/>
                        </a:rPr>
                        <a:t>Age</a:t>
                      </a:r>
                      <a:endParaRPr lang="en-US" sz="3600" b="1" dirty="0">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latin typeface="Times New Roman"/>
                          <a:ea typeface="Times New Roman"/>
                        </a:rPr>
                        <a:t>Countywide Percentage</a:t>
                      </a:r>
                      <a:endParaRPr lang="en-US" sz="3600" b="1" dirty="0">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Number of jurors</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654">
                <a:tc>
                  <a:txBody>
                    <a:bodyPr/>
                    <a:lstStyle/>
                    <a:p>
                      <a:pPr marL="0" marR="0" algn="ctr">
                        <a:spcBef>
                          <a:spcPts val="0"/>
                        </a:spcBef>
                        <a:spcAft>
                          <a:spcPts val="0"/>
                        </a:spcAft>
                      </a:pPr>
                      <a:r>
                        <a:rPr lang="en-US" sz="2400" b="1">
                          <a:latin typeface="Times New Roman"/>
                          <a:ea typeface="Times New Roman"/>
                        </a:rPr>
                        <a:t>21 to 40</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42</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5</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654">
                <a:tc>
                  <a:txBody>
                    <a:bodyPr/>
                    <a:lstStyle/>
                    <a:p>
                      <a:pPr marL="0" marR="0" algn="ctr">
                        <a:spcBef>
                          <a:spcPts val="0"/>
                        </a:spcBef>
                        <a:spcAft>
                          <a:spcPts val="0"/>
                        </a:spcAft>
                      </a:pPr>
                      <a:r>
                        <a:rPr lang="en-US" sz="2400" b="1">
                          <a:latin typeface="Times New Roman"/>
                          <a:ea typeface="Times New Roman"/>
                        </a:rPr>
                        <a:t>41 to 50</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latin typeface="Times New Roman"/>
                          <a:ea typeface="Times New Roman"/>
                        </a:rPr>
                        <a:t>23</a:t>
                      </a:r>
                      <a:endParaRPr lang="en-US" sz="3600" b="1" dirty="0">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9</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654">
                <a:tc>
                  <a:txBody>
                    <a:bodyPr/>
                    <a:lstStyle/>
                    <a:p>
                      <a:pPr marL="0" marR="0" algn="ctr">
                        <a:spcBef>
                          <a:spcPts val="0"/>
                        </a:spcBef>
                        <a:spcAft>
                          <a:spcPts val="0"/>
                        </a:spcAft>
                      </a:pPr>
                      <a:r>
                        <a:rPr lang="en-US" sz="2400" b="1">
                          <a:latin typeface="Times New Roman"/>
                          <a:ea typeface="Times New Roman"/>
                        </a:rPr>
                        <a:t>51 to 60</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16</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19</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654">
                <a:tc>
                  <a:txBody>
                    <a:bodyPr/>
                    <a:lstStyle/>
                    <a:p>
                      <a:pPr marL="0" marR="0" algn="ctr">
                        <a:spcBef>
                          <a:spcPts val="0"/>
                        </a:spcBef>
                        <a:spcAft>
                          <a:spcPts val="0"/>
                        </a:spcAft>
                      </a:pPr>
                      <a:r>
                        <a:rPr lang="en-US" sz="2400" b="1">
                          <a:latin typeface="Times New Roman"/>
                          <a:ea typeface="Times New Roman"/>
                        </a:rPr>
                        <a:t>61 or older</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19</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33</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654">
                <a:tc>
                  <a:txBody>
                    <a:bodyPr/>
                    <a:lstStyle/>
                    <a:p>
                      <a:pPr marL="0" marR="0" algn="ctr">
                        <a:spcBef>
                          <a:spcPts val="0"/>
                        </a:spcBef>
                        <a:spcAft>
                          <a:spcPts val="0"/>
                        </a:spcAft>
                      </a:pPr>
                      <a:r>
                        <a:rPr lang="en-US" sz="2400" b="1">
                          <a:latin typeface="Times New Roman"/>
                          <a:ea typeface="Times New Roman"/>
                        </a:rPr>
                        <a:t>Total</a:t>
                      </a:r>
                      <a:endParaRPr lang="en-US" sz="3600" b="1">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latin typeface="Times New Roman"/>
                          <a:ea typeface="Times New Roman"/>
                        </a:rPr>
                        <a:t>100</a:t>
                      </a:r>
                      <a:endParaRPr lang="en-US" sz="3600" b="1" dirty="0">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latin typeface="Times New Roman"/>
                          <a:ea typeface="Times New Roman"/>
                        </a:rPr>
                        <a:t>66</a:t>
                      </a:r>
                      <a:endParaRPr lang="en-US" sz="3600" b="1" dirty="0">
                        <a:latin typeface="Times New Roman"/>
                        <a:ea typeface="Times New Roman"/>
                      </a:endParaRPr>
                    </a:p>
                  </a:txBody>
                  <a:tcPr marL="68576" marR="68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a:spLocks noChangeArrowheads="1"/>
          </p:cNvSpPr>
          <p:nvPr/>
        </p:nvSpPr>
        <p:spPr bwMode="auto">
          <a:xfrm>
            <a:off x="685800" y="5867400"/>
            <a:ext cx="7924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the expected counts will be close to the observed  values if the null hypothesis is true.</a:t>
            </a:r>
            <a:endParaRPr lang="en-US" altLang="en-US" sz="2400" b="1" baseline="30000">
              <a:solidFill>
                <a:srgbClr val="FFFF00"/>
              </a:solidFill>
            </a:endParaRPr>
          </a:p>
        </p:txBody>
      </p:sp>
      <p:sp>
        <p:nvSpPr>
          <p:cNvPr id="6" name="TextBox 5"/>
          <p:cNvSpPr txBox="1">
            <a:spLocks noChangeArrowheads="1"/>
          </p:cNvSpPr>
          <p:nvPr/>
        </p:nvSpPr>
        <p:spPr bwMode="auto">
          <a:xfrm>
            <a:off x="5334000" y="2438400"/>
            <a:ext cx="1752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27.72</a:t>
            </a:r>
          </a:p>
          <a:p>
            <a:pPr>
              <a:spcBef>
                <a:spcPct val="0"/>
              </a:spcBef>
              <a:buFontTx/>
              <a:buNone/>
            </a:pPr>
            <a:r>
              <a:rPr lang="en-US" altLang="en-US" sz="2400" b="1">
                <a:solidFill>
                  <a:srgbClr val="FFFF00"/>
                </a:solidFill>
              </a:rPr>
              <a:t>15.18</a:t>
            </a:r>
          </a:p>
          <a:p>
            <a:pPr>
              <a:spcBef>
                <a:spcPct val="0"/>
              </a:spcBef>
              <a:buFontTx/>
              <a:buNone/>
            </a:pPr>
            <a:r>
              <a:rPr lang="en-US" altLang="en-US" sz="2400" b="1">
                <a:solidFill>
                  <a:srgbClr val="FFFF00"/>
                </a:solidFill>
              </a:rPr>
              <a:t>10.56</a:t>
            </a:r>
          </a:p>
          <a:p>
            <a:pPr>
              <a:spcBef>
                <a:spcPct val="0"/>
              </a:spcBef>
              <a:buFontTx/>
              <a:buNone/>
            </a:pPr>
            <a:r>
              <a:rPr lang="en-US" altLang="en-US" sz="2400" b="1">
                <a:solidFill>
                  <a:srgbClr val="FFFF00"/>
                </a:solidFill>
              </a:rPr>
              <a:t>12.54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15888"/>
            <a:ext cx="8229600" cy="792162"/>
          </a:xfrm>
        </p:spPr>
        <p:txBody>
          <a:bodyPr/>
          <a:lstStyle/>
          <a:p>
            <a:r>
              <a:rPr lang="en-US" altLang="en-US" sz="3600" b="1" smtClean="0"/>
              <a:t>Problem 3 cont</a:t>
            </a:r>
          </a:p>
        </p:txBody>
      </p:sp>
      <p:sp>
        <p:nvSpPr>
          <p:cNvPr id="3" name="Content Placeholder 2"/>
          <p:cNvSpPr>
            <a:spLocks noGrp="1"/>
          </p:cNvSpPr>
          <p:nvPr>
            <p:ph idx="1"/>
          </p:nvPr>
        </p:nvSpPr>
        <p:spPr>
          <a:xfrm>
            <a:off x="304800" y="762000"/>
            <a:ext cx="8610600" cy="5410200"/>
          </a:xfrm>
        </p:spPr>
        <p:txBody>
          <a:bodyPr/>
          <a:lstStyle/>
          <a:p>
            <a:pPr marL="457200" indent="-457200">
              <a:buFont typeface="Wingdings" pitchFamily="2" charset="2"/>
              <a:buAutoNum type="alphaLcParenBoth" startAt="3"/>
              <a:defRPr/>
            </a:pPr>
            <a:r>
              <a:rPr lang="en-US" sz="2400" b="1" dirty="0" smtClean="0"/>
              <a:t>Use a chi-square test to determine whether the age distribution of jurors differs significantly from the age distribution of the general population.  Show the computations needed to compute the chi-square statistic, and state the degrees of freedom, the P-value, and the conclusion.  You do not need to state or check conditions.</a:t>
            </a:r>
          </a:p>
          <a:p>
            <a:pPr>
              <a:buFontTx/>
              <a:buNone/>
              <a:defRPr/>
            </a:pPr>
            <a:r>
              <a:rPr lang="en-US" sz="2400" b="1" dirty="0" smtClean="0"/>
              <a:t> </a:t>
            </a:r>
          </a:p>
          <a:p>
            <a:pPr marL="0" indent="0">
              <a:buFontTx/>
              <a:buNone/>
              <a:defRPr/>
            </a:pPr>
            <a:endParaRPr lang="en-US" sz="2400" b="1" dirty="0" smtClean="0"/>
          </a:p>
          <a:p>
            <a:pPr marL="0" indent="0">
              <a:buFontTx/>
              <a:buNone/>
              <a:defRPr/>
            </a:pPr>
            <a:endParaRPr lang="en-US" sz="2400" b="1" dirty="0" smtClean="0"/>
          </a:p>
          <a:p>
            <a:pPr marL="0" indent="0">
              <a:buFontTx/>
              <a:buNone/>
              <a:defRPr/>
            </a:pPr>
            <a:endParaRPr lang="en-US" sz="2400" b="1" dirty="0" smtClean="0"/>
          </a:p>
          <a:p>
            <a:pPr marL="0" indent="0">
              <a:buFontTx/>
              <a:buNone/>
              <a:defRPr/>
            </a:pPr>
            <a:endParaRPr lang="en-US" sz="2400" b="1" dirty="0" smtClean="0"/>
          </a:p>
          <a:p>
            <a:pPr marL="0" indent="0">
              <a:buFontTx/>
              <a:buNone/>
              <a:defRPr/>
            </a:pPr>
            <a:endParaRPr lang="en-US" sz="2400" b="1" dirty="0" smtClean="0"/>
          </a:p>
        </p:txBody>
      </p:sp>
      <p:graphicFrame>
        <p:nvGraphicFramePr>
          <p:cNvPr id="4" name="Table 3"/>
          <p:cNvGraphicFramePr>
            <a:graphicFrameLocks noGrp="1"/>
          </p:cNvGraphicFramePr>
          <p:nvPr/>
        </p:nvGraphicFramePr>
        <p:xfrm>
          <a:off x="304800" y="3505200"/>
          <a:ext cx="4862513" cy="2560638"/>
        </p:xfrm>
        <a:graphic>
          <a:graphicData uri="http://schemas.openxmlformats.org/drawingml/2006/table">
            <a:tbl>
              <a:tblPr/>
              <a:tblGrid>
                <a:gridCol w="1628520"/>
                <a:gridCol w="1865802"/>
                <a:gridCol w="1368191"/>
              </a:tblGrid>
              <a:tr h="731612">
                <a:tc>
                  <a:txBody>
                    <a:bodyPr/>
                    <a:lstStyle/>
                    <a:p>
                      <a:pPr marL="0" marR="0" algn="ctr">
                        <a:spcBef>
                          <a:spcPts val="0"/>
                        </a:spcBef>
                        <a:spcAft>
                          <a:spcPts val="0"/>
                        </a:spcAft>
                      </a:pPr>
                      <a:r>
                        <a:rPr lang="en-US" sz="2400" b="1" dirty="0">
                          <a:latin typeface="Times New Roman"/>
                          <a:ea typeface="Times New Roman"/>
                        </a:rPr>
                        <a:t>Age</a:t>
                      </a:r>
                      <a:endParaRPr lang="en-US" sz="3600" b="1" dirty="0">
                        <a:latin typeface="Times New Roman"/>
                        <a:ea typeface="Times New Roman"/>
                      </a:endParaRPr>
                    </a:p>
                  </a:txBody>
                  <a:tcPr marL="68575" marR="6857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latin typeface="Times New Roman"/>
                          <a:ea typeface="Times New Roman"/>
                        </a:rPr>
                        <a:t>Countywide </a:t>
                      </a:r>
                      <a:r>
                        <a:rPr lang="en-US" sz="2400" b="1" dirty="0" smtClean="0">
                          <a:latin typeface="Times New Roman"/>
                          <a:ea typeface="Times New Roman"/>
                        </a:rPr>
                        <a:t/>
                      </a:r>
                      <a:br>
                        <a:rPr lang="en-US" sz="2400" b="1" dirty="0" smtClean="0">
                          <a:latin typeface="Times New Roman"/>
                          <a:ea typeface="Times New Roman"/>
                        </a:rPr>
                      </a:br>
                      <a:r>
                        <a:rPr lang="en-US" sz="2400" b="1" dirty="0" smtClean="0">
                          <a:latin typeface="Times New Roman"/>
                          <a:ea typeface="Times New Roman"/>
                        </a:rPr>
                        <a:t>Percentage</a:t>
                      </a:r>
                      <a:endParaRPr lang="en-US" sz="3600" b="1" dirty="0">
                        <a:latin typeface="Times New Roman"/>
                        <a:ea typeface="Times New Roman"/>
                      </a:endParaRPr>
                    </a:p>
                  </a:txBody>
                  <a:tcPr marL="68575" marR="6857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latin typeface="Times New Roman"/>
                          <a:ea typeface="Times New Roman"/>
                        </a:rPr>
                        <a:t>Number </a:t>
                      </a:r>
                      <a:r>
                        <a:rPr lang="en-US" sz="2400" b="1" dirty="0" smtClean="0">
                          <a:latin typeface="Times New Roman"/>
                          <a:ea typeface="Times New Roman"/>
                        </a:rPr>
                        <a:t/>
                      </a:r>
                      <a:br>
                        <a:rPr lang="en-US" sz="2400" b="1" dirty="0" smtClean="0">
                          <a:latin typeface="Times New Roman"/>
                          <a:ea typeface="Times New Roman"/>
                        </a:rPr>
                      </a:br>
                      <a:r>
                        <a:rPr lang="en-US" sz="2400" b="1" dirty="0" smtClean="0">
                          <a:latin typeface="Times New Roman"/>
                          <a:ea typeface="Times New Roman"/>
                        </a:rPr>
                        <a:t>of </a:t>
                      </a:r>
                      <a:r>
                        <a:rPr lang="en-US" sz="2400" b="1" dirty="0">
                          <a:latin typeface="Times New Roman"/>
                          <a:ea typeface="Times New Roman"/>
                        </a:rPr>
                        <a:t>jurors</a:t>
                      </a:r>
                      <a:endParaRPr lang="en-US" sz="3600" b="1" dirty="0">
                        <a:latin typeface="Times New Roman"/>
                        <a:ea typeface="Times New Roman"/>
                      </a:endParaRPr>
                    </a:p>
                  </a:txBody>
                  <a:tcPr marL="68575" marR="68575" marT="0" marB="0" anchor="ctr" anchorCtr="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805">
                <a:tc>
                  <a:txBody>
                    <a:bodyPr/>
                    <a:lstStyle/>
                    <a:p>
                      <a:pPr marL="0" marR="0" algn="ctr">
                        <a:spcBef>
                          <a:spcPts val="0"/>
                        </a:spcBef>
                        <a:spcAft>
                          <a:spcPts val="0"/>
                        </a:spcAft>
                      </a:pPr>
                      <a:r>
                        <a:rPr lang="en-US" sz="2400" b="1">
                          <a:latin typeface="Times New Roman"/>
                          <a:ea typeface="Times New Roman"/>
                        </a:rPr>
                        <a:t>21 to 40</a:t>
                      </a:r>
                      <a:endParaRPr lang="en-US" sz="3600" b="1">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latin typeface="Times New Roman"/>
                          <a:ea typeface="Times New Roman"/>
                        </a:rPr>
                        <a:t>42</a:t>
                      </a:r>
                      <a:endParaRPr lang="en-US" sz="3600" b="1" dirty="0">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5</a:t>
                      </a:r>
                      <a:endParaRPr lang="en-US" sz="3600" b="1">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805">
                <a:tc>
                  <a:txBody>
                    <a:bodyPr/>
                    <a:lstStyle/>
                    <a:p>
                      <a:pPr marL="0" marR="0" algn="ctr">
                        <a:spcBef>
                          <a:spcPts val="0"/>
                        </a:spcBef>
                        <a:spcAft>
                          <a:spcPts val="0"/>
                        </a:spcAft>
                      </a:pPr>
                      <a:r>
                        <a:rPr lang="en-US" sz="2400" b="1">
                          <a:latin typeface="Times New Roman"/>
                          <a:ea typeface="Times New Roman"/>
                        </a:rPr>
                        <a:t>41 to 50</a:t>
                      </a:r>
                      <a:endParaRPr lang="en-US" sz="3600" b="1">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latin typeface="Times New Roman"/>
                          <a:ea typeface="Times New Roman"/>
                        </a:rPr>
                        <a:t>23</a:t>
                      </a:r>
                      <a:endParaRPr lang="en-US" sz="3600" b="1" dirty="0">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latin typeface="Times New Roman"/>
                          <a:ea typeface="Times New Roman"/>
                        </a:rPr>
                        <a:t>9</a:t>
                      </a:r>
                      <a:endParaRPr lang="en-US" sz="3600" b="1" dirty="0">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805">
                <a:tc>
                  <a:txBody>
                    <a:bodyPr/>
                    <a:lstStyle/>
                    <a:p>
                      <a:pPr marL="0" marR="0" algn="ctr">
                        <a:spcBef>
                          <a:spcPts val="0"/>
                        </a:spcBef>
                        <a:spcAft>
                          <a:spcPts val="0"/>
                        </a:spcAft>
                      </a:pPr>
                      <a:r>
                        <a:rPr lang="en-US" sz="2400" b="1">
                          <a:latin typeface="Times New Roman"/>
                          <a:ea typeface="Times New Roman"/>
                        </a:rPr>
                        <a:t>51 to 60</a:t>
                      </a:r>
                      <a:endParaRPr lang="en-US" sz="3600" b="1">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16</a:t>
                      </a:r>
                      <a:endParaRPr lang="en-US" sz="3600" b="1">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19</a:t>
                      </a:r>
                      <a:endParaRPr lang="en-US" sz="3600" b="1">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805">
                <a:tc>
                  <a:txBody>
                    <a:bodyPr/>
                    <a:lstStyle/>
                    <a:p>
                      <a:pPr marL="0" marR="0" algn="ctr">
                        <a:spcBef>
                          <a:spcPts val="0"/>
                        </a:spcBef>
                        <a:spcAft>
                          <a:spcPts val="0"/>
                        </a:spcAft>
                      </a:pPr>
                      <a:r>
                        <a:rPr lang="en-US" sz="2400" b="1">
                          <a:latin typeface="Times New Roman"/>
                          <a:ea typeface="Times New Roman"/>
                        </a:rPr>
                        <a:t>61 or older</a:t>
                      </a:r>
                      <a:endParaRPr lang="en-US" sz="3600" b="1">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19</a:t>
                      </a:r>
                      <a:endParaRPr lang="en-US" sz="3600" b="1">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a:latin typeface="Times New Roman"/>
                          <a:ea typeface="Times New Roman"/>
                        </a:rPr>
                        <a:t>33</a:t>
                      </a:r>
                      <a:endParaRPr lang="en-US" sz="3600" b="1">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805">
                <a:tc>
                  <a:txBody>
                    <a:bodyPr/>
                    <a:lstStyle/>
                    <a:p>
                      <a:pPr marL="0" marR="0" algn="ctr">
                        <a:spcBef>
                          <a:spcPts val="0"/>
                        </a:spcBef>
                        <a:spcAft>
                          <a:spcPts val="0"/>
                        </a:spcAft>
                      </a:pPr>
                      <a:r>
                        <a:rPr lang="en-US" sz="2400" b="1">
                          <a:latin typeface="Times New Roman"/>
                          <a:ea typeface="Times New Roman"/>
                        </a:rPr>
                        <a:t>Total</a:t>
                      </a:r>
                      <a:endParaRPr lang="en-US" sz="3600" b="1">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latin typeface="Times New Roman"/>
                          <a:ea typeface="Times New Roman"/>
                        </a:rPr>
                        <a:t>100</a:t>
                      </a:r>
                      <a:endParaRPr lang="en-US" sz="3600" b="1" dirty="0">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latin typeface="Times New Roman"/>
                          <a:ea typeface="Times New Roman"/>
                        </a:rPr>
                        <a:t>66</a:t>
                      </a:r>
                      <a:endParaRPr lang="en-US" sz="3600" b="1" dirty="0">
                        <a:latin typeface="Times New Roman"/>
                        <a:ea typeface="Times New Roman"/>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TextBox 4"/>
          <p:cNvSpPr txBox="1">
            <a:spLocks noChangeArrowheads="1"/>
          </p:cNvSpPr>
          <p:nvPr/>
        </p:nvSpPr>
        <p:spPr bwMode="auto">
          <a:xfrm>
            <a:off x="5257800" y="3276600"/>
            <a:ext cx="3886200" cy="240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75000"/>
              </a:lnSpc>
              <a:spcBef>
                <a:spcPct val="0"/>
              </a:spcBef>
              <a:buFontTx/>
              <a:buNone/>
            </a:pPr>
            <a:r>
              <a:rPr lang="en-US" altLang="en-US" sz="2000" b="1">
                <a:solidFill>
                  <a:srgbClr val="FFFF00"/>
                </a:solidFill>
              </a:rPr>
              <a:t>        (O – E)²</a:t>
            </a:r>
          </a:p>
          <a:p>
            <a:pPr>
              <a:lnSpc>
                <a:spcPct val="75000"/>
              </a:lnSpc>
              <a:spcBef>
                <a:spcPct val="0"/>
              </a:spcBef>
              <a:buFontTx/>
              <a:buNone/>
            </a:pPr>
            <a:r>
              <a:rPr lang="en-US" altLang="en-US" sz="2000" b="1">
                <a:solidFill>
                  <a:srgbClr val="FFFF00"/>
                </a:solidFill>
              </a:rPr>
              <a:t>χ² = ------------ </a:t>
            </a:r>
          </a:p>
          <a:p>
            <a:pPr>
              <a:lnSpc>
                <a:spcPct val="75000"/>
              </a:lnSpc>
              <a:spcBef>
                <a:spcPct val="0"/>
              </a:spcBef>
              <a:buFontTx/>
              <a:buNone/>
            </a:pPr>
            <a:r>
              <a:rPr lang="en-US" altLang="en-US" sz="2000" b="1">
                <a:solidFill>
                  <a:srgbClr val="FFFF00"/>
                </a:solidFill>
              </a:rPr>
              <a:t>             E</a:t>
            </a:r>
          </a:p>
          <a:p>
            <a:pPr>
              <a:lnSpc>
                <a:spcPct val="75000"/>
              </a:lnSpc>
              <a:spcBef>
                <a:spcPct val="0"/>
              </a:spcBef>
              <a:buFontTx/>
              <a:buNone/>
            </a:pPr>
            <a:endParaRPr lang="en-US" altLang="en-US" sz="2000" b="1">
              <a:solidFill>
                <a:srgbClr val="FFFF00"/>
              </a:solidFill>
            </a:endParaRPr>
          </a:p>
          <a:p>
            <a:pPr>
              <a:lnSpc>
                <a:spcPct val="75000"/>
              </a:lnSpc>
              <a:spcBef>
                <a:spcPct val="0"/>
              </a:spcBef>
              <a:buFontTx/>
              <a:buNone/>
            </a:pPr>
            <a:r>
              <a:rPr lang="en-US" altLang="en-US" sz="2000" b="1">
                <a:solidFill>
                  <a:srgbClr val="FFFF00"/>
                </a:solidFill>
              </a:rPr>
              <a:t>     = 17.02 + 2.52 + 6.75 + 33.38</a:t>
            </a:r>
          </a:p>
          <a:p>
            <a:pPr>
              <a:lnSpc>
                <a:spcPct val="75000"/>
              </a:lnSpc>
              <a:spcBef>
                <a:spcPct val="0"/>
              </a:spcBef>
              <a:buFontTx/>
              <a:buNone/>
            </a:pPr>
            <a:endParaRPr lang="en-US" altLang="en-US" sz="2000" b="1">
              <a:solidFill>
                <a:srgbClr val="FFFF00"/>
              </a:solidFill>
            </a:endParaRPr>
          </a:p>
          <a:p>
            <a:pPr>
              <a:lnSpc>
                <a:spcPct val="75000"/>
              </a:lnSpc>
              <a:spcBef>
                <a:spcPct val="0"/>
              </a:spcBef>
              <a:buFontTx/>
              <a:buNone/>
            </a:pPr>
            <a:r>
              <a:rPr lang="en-US" altLang="en-US" sz="2000" b="1">
                <a:solidFill>
                  <a:srgbClr val="FFFF00"/>
                </a:solidFill>
              </a:rPr>
              <a:t>     = 59.66       df = 3</a:t>
            </a:r>
          </a:p>
          <a:p>
            <a:pPr>
              <a:lnSpc>
                <a:spcPct val="75000"/>
              </a:lnSpc>
              <a:spcBef>
                <a:spcPct val="0"/>
              </a:spcBef>
              <a:buFontTx/>
              <a:buNone/>
            </a:pPr>
            <a:endParaRPr lang="en-US" altLang="en-US" sz="2000" b="1">
              <a:solidFill>
                <a:srgbClr val="FFFF00"/>
              </a:solidFill>
            </a:endParaRPr>
          </a:p>
          <a:p>
            <a:pPr>
              <a:lnSpc>
                <a:spcPct val="75000"/>
              </a:lnSpc>
              <a:spcBef>
                <a:spcPct val="0"/>
              </a:spcBef>
              <a:buFontTx/>
              <a:buNone/>
            </a:pPr>
            <a:r>
              <a:rPr lang="en-US" altLang="en-US" sz="2000" b="1">
                <a:solidFill>
                  <a:srgbClr val="FFFF00"/>
                </a:solidFill>
              </a:rPr>
              <a:t>p-value &lt; 0.0005</a:t>
            </a:r>
          </a:p>
          <a:p>
            <a:pPr>
              <a:lnSpc>
                <a:spcPct val="75000"/>
              </a:lnSpc>
              <a:spcBef>
                <a:spcPct val="0"/>
              </a:spcBef>
              <a:buFontTx/>
              <a:buNone/>
            </a:pPr>
            <a:endParaRPr lang="en-US" altLang="en-US" sz="2000" b="1">
              <a:solidFill>
                <a:srgbClr val="FFFF00"/>
              </a:solidFill>
            </a:endParaRPr>
          </a:p>
        </p:txBody>
      </p:sp>
      <p:sp>
        <p:nvSpPr>
          <p:cNvPr id="6" name="Rectangle 5"/>
          <p:cNvSpPr>
            <a:spLocks noChangeArrowheads="1"/>
          </p:cNvSpPr>
          <p:nvPr/>
        </p:nvSpPr>
        <p:spPr bwMode="auto">
          <a:xfrm>
            <a:off x="381000" y="6096000"/>
            <a:ext cx="8382000"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nSpc>
                <a:spcPct val="75000"/>
              </a:lnSpc>
              <a:spcBef>
                <a:spcPct val="0"/>
              </a:spcBef>
              <a:buFontTx/>
              <a:buNone/>
            </a:pPr>
            <a:r>
              <a:rPr lang="en-US" altLang="en-US" sz="2000" b="1">
                <a:solidFill>
                  <a:srgbClr val="FFFF00"/>
                </a:solidFill>
              </a:rPr>
              <a:t>With such a low p-value we have strong evidence to reject H0 and conclude that the percentages of jurors by age does not follow the county’s percentages by age.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Vocabulary</a:t>
            </a:r>
          </a:p>
        </p:txBody>
      </p:sp>
      <p:sp>
        <p:nvSpPr>
          <p:cNvPr id="4099" name="Rectangle 3"/>
          <p:cNvSpPr>
            <a:spLocks noGrp="1" noChangeArrowheads="1"/>
          </p:cNvSpPr>
          <p:nvPr>
            <p:ph type="body" idx="1"/>
          </p:nvPr>
        </p:nvSpPr>
        <p:spPr>
          <a:xfrm>
            <a:off x="457200" y="914400"/>
            <a:ext cx="8229600" cy="5410200"/>
          </a:xfrm>
        </p:spPr>
        <p:txBody>
          <a:bodyPr/>
          <a:lstStyle/>
          <a:p>
            <a:pPr eaLnBrk="1" hangingPunct="1"/>
            <a:r>
              <a:rPr lang="en-US" altLang="en-US" sz="2000" b="1" i="1" smtClean="0">
                <a:solidFill>
                  <a:srgbClr val="FFFF00"/>
                </a:solidFill>
              </a:rPr>
              <a:t>none new</a:t>
            </a:r>
            <a:endParaRPr lang="en-US" altLang="en-US" sz="2000" b="1"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82550"/>
            <a:ext cx="8229600" cy="838200"/>
          </a:xfrm>
        </p:spPr>
        <p:txBody>
          <a:bodyPr/>
          <a:lstStyle/>
          <a:p>
            <a:pPr eaLnBrk="1" hangingPunct="1"/>
            <a:r>
              <a:rPr lang="en-US" altLang="en-US" sz="3600" b="1" smtClean="0"/>
              <a:t>Chi-Square Distribution</a:t>
            </a:r>
          </a:p>
        </p:txBody>
      </p:sp>
      <p:sp>
        <p:nvSpPr>
          <p:cNvPr id="5123" name="Rectangle 3"/>
          <p:cNvSpPr>
            <a:spLocks noGrp="1" noChangeArrowheads="1"/>
          </p:cNvSpPr>
          <p:nvPr>
            <p:ph type="body" idx="1"/>
          </p:nvPr>
        </p:nvSpPr>
        <p:spPr>
          <a:xfrm>
            <a:off x="304800" y="1143000"/>
            <a:ext cx="8534400" cy="5257800"/>
          </a:xfrm>
        </p:spPr>
        <p:txBody>
          <a:bodyPr/>
          <a:lstStyle/>
          <a:p>
            <a:pPr marL="339725" indent="-339725" eaLnBrk="1" hangingPunct="1">
              <a:lnSpc>
                <a:spcPct val="90000"/>
              </a:lnSpc>
            </a:pPr>
            <a:r>
              <a:rPr lang="en-US" altLang="en-US" sz="2400" b="1" smtClean="0"/>
              <a:t>Total area under a chi-square curve is equal to 1</a:t>
            </a:r>
          </a:p>
          <a:p>
            <a:pPr marL="339725" indent="-339725" eaLnBrk="1" hangingPunct="1">
              <a:lnSpc>
                <a:spcPct val="90000"/>
              </a:lnSpc>
            </a:pPr>
            <a:endParaRPr lang="en-US" altLang="en-US" sz="1200" b="1" smtClean="0"/>
          </a:p>
          <a:p>
            <a:pPr marL="339725" indent="-339725" eaLnBrk="1" hangingPunct="1">
              <a:lnSpc>
                <a:spcPct val="90000"/>
              </a:lnSpc>
            </a:pPr>
            <a:r>
              <a:rPr lang="en-US" altLang="en-US" sz="2400" b="1" smtClean="0">
                <a:solidFill>
                  <a:srgbClr val="FFFF00"/>
                </a:solidFill>
              </a:rPr>
              <a:t>It is not symmetric, it is skewed right</a:t>
            </a:r>
          </a:p>
          <a:p>
            <a:pPr marL="339725" indent="-339725" eaLnBrk="1" hangingPunct="1">
              <a:lnSpc>
                <a:spcPct val="90000"/>
              </a:lnSpc>
            </a:pPr>
            <a:endParaRPr lang="en-US" altLang="en-US" sz="1200" b="1" smtClean="0"/>
          </a:p>
          <a:p>
            <a:pPr marL="339725" indent="-339725" eaLnBrk="1" hangingPunct="1">
              <a:lnSpc>
                <a:spcPct val="90000"/>
              </a:lnSpc>
            </a:pPr>
            <a:r>
              <a:rPr lang="en-US" altLang="en-US" sz="2400" b="1" smtClean="0">
                <a:solidFill>
                  <a:srgbClr val="CCFFFF"/>
                </a:solidFill>
              </a:rPr>
              <a:t>The shape of the chi-square distribution depends on the degrees of freedom (just like t-distribution)</a:t>
            </a:r>
          </a:p>
          <a:p>
            <a:pPr marL="339725" indent="-339725" eaLnBrk="1" hangingPunct="1">
              <a:lnSpc>
                <a:spcPct val="90000"/>
              </a:lnSpc>
            </a:pPr>
            <a:endParaRPr lang="en-US" altLang="en-US" sz="1200" b="1" smtClean="0"/>
          </a:p>
          <a:p>
            <a:pPr marL="339725" indent="-339725" eaLnBrk="1" hangingPunct="1">
              <a:lnSpc>
                <a:spcPct val="90000"/>
              </a:lnSpc>
            </a:pPr>
            <a:r>
              <a:rPr lang="en-US" altLang="en-US" sz="2400" b="1" smtClean="0">
                <a:solidFill>
                  <a:srgbClr val="FFC000"/>
                </a:solidFill>
              </a:rPr>
              <a:t>As the number of degrees of freedom increases, the chi-square distribution becomes more nearly symmetric</a:t>
            </a:r>
          </a:p>
          <a:p>
            <a:pPr marL="339725" indent="-339725" eaLnBrk="1" hangingPunct="1">
              <a:lnSpc>
                <a:spcPct val="90000"/>
              </a:lnSpc>
            </a:pPr>
            <a:endParaRPr lang="en-US" altLang="en-US" sz="1200" b="1" smtClean="0"/>
          </a:p>
          <a:p>
            <a:pPr marL="339725" indent="-339725" eaLnBrk="1" hangingPunct="1">
              <a:lnSpc>
                <a:spcPct val="90000"/>
              </a:lnSpc>
            </a:pPr>
            <a:r>
              <a:rPr lang="en-US" altLang="en-US" sz="2400" b="1" smtClean="0">
                <a:solidFill>
                  <a:srgbClr val="FF0000"/>
                </a:solidFill>
              </a:rPr>
              <a:t>The values of χ² are nonnegative; </a:t>
            </a:r>
            <a:r>
              <a:rPr lang="en-US" altLang="en-US" sz="2400" b="1" smtClean="0"/>
              <a:t>that is, values of χ² are always greater than or equal to zero (0); they increase to a peak and then asymptotically approach 0</a:t>
            </a:r>
          </a:p>
          <a:p>
            <a:pPr marL="339725" indent="-339725" eaLnBrk="1" hangingPunct="1">
              <a:lnSpc>
                <a:spcPct val="90000"/>
              </a:lnSpc>
            </a:pPr>
            <a:endParaRPr lang="en-US" altLang="en-US" sz="1200" b="1" smtClean="0"/>
          </a:p>
          <a:p>
            <a:pPr marL="339725" indent="-339725" eaLnBrk="1" hangingPunct="1">
              <a:lnSpc>
                <a:spcPct val="90000"/>
              </a:lnSpc>
            </a:pPr>
            <a:r>
              <a:rPr lang="en-US" altLang="en-US" sz="2400" b="1" smtClean="0"/>
              <a:t>Table D in the back of the book gives critical values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93663"/>
            <a:ext cx="8229600" cy="838200"/>
          </a:xfrm>
        </p:spPr>
        <p:txBody>
          <a:bodyPr/>
          <a:lstStyle/>
          <a:p>
            <a:pPr eaLnBrk="1" hangingPunct="1"/>
            <a:r>
              <a:rPr lang="en-US" altLang="en-US" sz="3600" b="1" smtClean="0"/>
              <a:t>Conditions</a:t>
            </a:r>
          </a:p>
        </p:txBody>
      </p:sp>
      <p:sp>
        <p:nvSpPr>
          <p:cNvPr id="5123" name="Rectangle 3"/>
          <p:cNvSpPr>
            <a:spLocks noGrp="1" noChangeArrowheads="1"/>
          </p:cNvSpPr>
          <p:nvPr>
            <p:ph type="body" idx="1"/>
          </p:nvPr>
        </p:nvSpPr>
        <p:spPr>
          <a:xfrm>
            <a:off x="457200" y="1066800"/>
            <a:ext cx="8229600" cy="5562600"/>
          </a:xfrm>
        </p:spPr>
        <p:txBody>
          <a:bodyPr/>
          <a:lstStyle/>
          <a:p>
            <a:pPr marL="609600" indent="-609600" eaLnBrk="1" hangingPunct="1">
              <a:buFontTx/>
              <a:buNone/>
              <a:defRPr/>
            </a:pPr>
            <a:r>
              <a:rPr lang="en-US" sz="2800" b="1" dirty="0" smtClean="0">
                <a:solidFill>
                  <a:srgbClr val="FFFF00"/>
                </a:solidFill>
              </a:rPr>
              <a:t>All Chi-Square tests (GOF, Homogeneity, Independence):</a:t>
            </a:r>
          </a:p>
          <a:p>
            <a:pPr marL="609600" indent="-609600" eaLnBrk="1" hangingPunct="1">
              <a:buFontTx/>
              <a:buNone/>
              <a:defRPr/>
            </a:pPr>
            <a:endParaRPr lang="en-US" sz="1600" b="1" dirty="0" smtClean="0"/>
          </a:p>
          <a:p>
            <a:pPr marL="457200" indent="-457200" eaLnBrk="1" hangingPunct="1">
              <a:defRPr/>
            </a:pPr>
            <a:r>
              <a:rPr lang="en-US" sz="2800" b="1" dirty="0" smtClean="0"/>
              <a:t>Independent SRS(s)</a:t>
            </a:r>
          </a:p>
          <a:p>
            <a:pPr marL="457200" indent="-457200" eaLnBrk="1" hangingPunct="1">
              <a:defRPr/>
            </a:pPr>
            <a:endParaRPr lang="en-US" sz="1600" b="1" dirty="0" smtClean="0"/>
          </a:p>
          <a:p>
            <a:pPr marL="457200" indent="-457200" eaLnBrk="1" hangingPunct="1">
              <a:defRPr/>
            </a:pPr>
            <a:r>
              <a:rPr lang="en-US" sz="2800" b="1" dirty="0" smtClean="0">
                <a:solidFill>
                  <a:srgbClr val="99FFCC"/>
                </a:solidFill>
              </a:rPr>
              <a:t>All </a:t>
            </a:r>
            <a:r>
              <a:rPr lang="en-US" sz="2800" b="1" i="1" dirty="0" smtClean="0">
                <a:solidFill>
                  <a:srgbClr val="99FFCC"/>
                </a:solidFill>
              </a:rPr>
              <a:t>expected</a:t>
            </a:r>
            <a:r>
              <a:rPr lang="en-US" sz="2800" b="1" dirty="0" smtClean="0">
                <a:solidFill>
                  <a:srgbClr val="99FFCC"/>
                </a:solidFill>
              </a:rPr>
              <a:t> counts are greater than or equal to 1 (all </a:t>
            </a:r>
            <a:r>
              <a:rPr lang="en-US" sz="2800" b="1" dirty="0" err="1" smtClean="0">
                <a:solidFill>
                  <a:srgbClr val="99FFCC"/>
                </a:solidFill>
              </a:rPr>
              <a:t>E</a:t>
            </a:r>
            <a:r>
              <a:rPr lang="en-US" sz="2800" b="1" baseline="-25000" dirty="0" err="1" smtClean="0">
                <a:solidFill>
                  <a:srgbClr val="99FFCC"/>
                </a:solidFill>
              </a:rPr>
              <a:t>i</a:t>
            </a:r>
            <a:r>
              <a:rPr lang="en-US" sz="2800" b="1" dirty="0" smtClean="0">
                <a:solidFill>
                  <a:srgbClr val="99FFCC"/>
                </a:solidFill>
              </a:rPr>
              <a:t> ≥ 1)</a:t>
            </a:r>
          </a:p>
          <a:p>
            <a:pPr marL="457200" indent="-457200" eaLnBrk="1" hangingPunct="1">
              <a:defRPr/>
            </a:pPr>
            <a:endParaRPr lang="en-US" sz="1600" b="1" dirty="0" smtClean="0">
              <a:solidFill>
                <a:srgbClr val="99FFCC"/>
              </a:solidFill>
            </a:endParaRPr>
          </a:p>
          <a:p>
            <a:pPr marL="457200" indent="-457200" eaLnBrk="1" hangingPunct="1">
              <a:defRPr/>
            </a:pPr>
            <a:r>
              <a:rPr lang="en-US" sz="2800" b="1" dirty="0" smtClean="0">
                <a:solidFill>
                  <a:srgbClr val="99FFCC"/>
                </a:solidFill>
              </a:rPr>
              <a:t>No more than 20% of </a:t>
            </a:r>
            <a:r>
              <a:rPr lang="en-US" sz="2800" b="1" i="1" dirty="0" smtClean="0">
                <a:solidFill>
                  <a:srgbClr val="99FFCC"/>
                </a:solidFill>
              </a:rPr>
              <a:t>expected</a:t>
            </a:r>
            <a:r>
              <a:rPr lang="en-US" sz="2800" b="1" dirty="0" smtClean="0">
                <a:solidFill>
                  <a:srgbClr val="99FFCC"/>
                </a:solidFill>
              </a:rPr>
              <a:t> counts are less than 5</a:t>
            </a:r>
            <a:r>
              <a:rPr lang="en-US" sz="2800" dirty="0" smtClean="0">
                <a:solidFill>
                  <a:srgbClr val="99FFCC"/>
                </a:solidFill>
              </a:rPr>
              <a:t> </a:t>
            </a:r>
          </a:p>
          <a:p>
            <a:pPr marL="609600" indent="-609600" eaLnBrk="1" hangingPunct="1">
              <a:defRPr/>
            </a:pPr>
            <a:endParaRPr lang="en-US" sz="1600" dirty="0" smtClean="0"/>
          </a:p>
          <a:p>
            <a:pPr marL="609600" indent="-609600" eaLnBrk="1" hangingPunct="1">
              <a:buFontTx/>
              <a:buNone/>
              <a:defRPr/>
            </a:pPr>
            <a:r>
              <a:rPr lang="en-US" sz="2800" b="1" dirty="0" smtClean="0"/>
              <a:t>Remember it is the </a:t>
            </a:r>
            <a:r>
              <a:rPr lang="en-US" sz="2800" b="1" i="1" dirty="0" smtClean="0">
                <a:solidFill>
                  <a:srgbClr val="FFC000"/>
                </a:solidFill>
              </a:rPr>
              <a:t>expected</a:t>
            </a:r>
            <a:r>
              <a:rPr lang="en-US" sz="2800" b="1" dirty="0" smtClean="0"/>
              <a:t> counts, not the observed that are critical conditions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457200" y="39688"/>
            <a:ext cx="8229600" cy="944562"/>
          </a:xfrm>
        </p:spPr>
        <p:txBody>
          <a:bodyPr/>
          <a:lstStyle/>
          <a:p>
            <a:r>
              <a:rPr lang="en-US" altLang="en-US" sz="3600" b="1" smtClean="0"/>
              <a:t>Chi-Square Test for Goodness of Fit</a:t>
            </a:r>
          </a:p>
        </p:txBody>
      </p:sp>
      <p:pic>
        <p:nvPicPr>
          <p:cNvPr id="7171" name="Picture 7" descr="Yates_3e_Ch14_p832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862013"/>
            <a:ext cx="6515100" cy="592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3"/>
          <p:cNvSpPr>
            <a:spLocks noGrp="1"/>
          </p:cNvSpPr>
          <p:nvPr>
            <p:ph type="title"/>
          </p:nvPr>
        </p:nvSpPr>
        <p:spPr>
          <a:xfrm>
            <a:off x="457200" y="109538"/>
            <a:ext cx="8229600" cy="792162"/>
          </a:xfrm>
        </p:spPr>
        <p:txBody>
          <a:bodyPr/>
          <a:lstStyle/>
          <a:p>
            <a:r>
              <a:rPr lang="en-US" altLang="en-US" sz="3600" b="1" smtClean="0"/>
              <a:t>Chi-Square Test for Homogeneity</a:t>
            </a:r>
            <a:endParaRPr lang="en-US" altLang="en-US" sz="3600" smtClean="0"/>
          </a:p>
        </p:txBody>
      </p:sp>
      <p:sp>
        <p:nvSpPr>
          <p:cNvPr id="8195" name="Content Placeholder 5"/>
          <p:cNvSpPr>
            <a:spLocks noGrp="1"/>
          </p:cNvSpPr>
          <p:nvPr>
            <p:ph idx="1"/>
          </p:nvPr>
        </p:nvSpPr>
        <p:spPr>
          <a:xfrm>
            <a:off x="228600" y="838200"/>
            <a:ext cx="8686800" cy="1600200"/>
          </a:xfrm>
        </p:spPr>
        <p:txBody>
          <a:bodyPr/>
          <a:lstStyle/>
          <a:p>
            <a:r>
              <a:rPr lang="en-US" altLang="en-US" sz="2400" b="1" smtClean="0"/>
              <a:t>H</a:t>
            </a:r>
            <a:r>
              <a:rPr lang="en-US" altLang="en-US" sz="2400" b="1" baseline="-25000" smtClean="0"/>
              <a:t>0</a:t>
            </a:r>
            <a:r>
              <a:rPr lang="en-US" altLang="en-US" sz="2400" b="1" smtClean="0"/>
              <a:t>:  distribution of response variable is the same for all c populations</a:t>
            </a:r>
          </a:p>
          <a:p>
            <a:r>
              <a:rPr lang="en-US" altLang="en-US" sz="2400" b="1" smtClean="0"/>
              <a:t>H</a:t>
            </a:r>
            <a:r>
              <a:rPr lang="en-US" altLang="en-US" sz="2400" b="1" baseline="-25000" smtClean="0"/>
              <a:t>a</a:t>
            </a:r>
            <a:r>
              <a:rPr lang="en-US" altLang="en-US" sz="2400" b="1" smtClean="0"/>
              <a:t>:  distributions are not the same</a:t>
            </a:r>
          </a:p>
        </p:txBody>
      </p:sp>
      <p:pic>
        <p:nvPicPr>
          <p:cNvPr id="8196" name="Picture 7" descr="Yates_3e_Ch14_p83229a"/>
          <p:cNvPicPr>
            <a:picLocks noChangeAspect="1" noChangeArrowheads="1"/>
          </p:cNvPicPr>
          <p:nvPr/>
        </p:nvPicPr>
        <p:blipFill>
          <a:blip r:embed="rId2">
            <a:extLst>
              <a:ext uri="{28A0092B-C50C-407E-A947-70E740481C1C}">
                <a14:useLocalDpi xmlns:a14="http://schemas.microsoft.com/office/drawing/2010/main" val="0"/>
              </a:ext>
            </a:extLst>
          </a:blip>
          <a:srcRect t="48334"/>
          <a:stretch>
            <a:fillRect/>
          </a:stretch>
        </p:blipFill>
        <p:spPr bwMode="auto">
          <a:xfrm>
            <a:off x="1524000" y="2819400"/>
            <a:ext cx="5969000"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87313"/>
            <a:ext cx="8458200" cy="838200"/>
          </a:xfrm>
        </p:spPr>
        <p:txBody>
          <a:bodyPr/>
          <a:lstStyle/>
          <a:p>
            <a:r>
              <a:rPr lang="el-GR" altLang="en-US" sz="3600" b="1" smtClean="0"/>
              <a:t>χ²</a:t>
            </a:r>
            <a:r>
              <a:rPr lang="en-US" altLang="en-US" sz="3600" b="1" smtClean="0"/>
              <a:t> Test of Association/Independence</a:t>
            </a:r>
          </a:p>
        </p:txBody>
      </p:sp>
      <p:sp>
        <p:nvSpPr>
          <p:cNvPr id="9219" name="Content Placeholder 2"/>
          <p:cNvSpPr>
            <a:spLocks noGrp="1"/>
          </p:cNvSpPr>
          <p:nvPr>
            <p:ph idx="1"/>
          </p:nvPr>
        </p:nvSpPr>
        <p:spPr>
          <a:xfrm>
            <a:off x="304800" y="4267200"/>
            <a:ext cx="8534400" cy="1858963"/>
          </a:xfrm>
        </p:spPr>
        <p:txBody>
          <a:bodyPr/>
          <a:lstStyle/>
          <a:p>
            <a:pPr marL="0" indent="0">
              <a:buFontTx/>
              <a:buNone/>
            </a:pPr>
            <a:r>
              <a:rPr lang="en-US" altLang="en-US" sz="2400" b="1" smtClean="0"/>
              <a:t>This test assesses whether this observed association is statistically significant.  That is, is the relationship in the sample sufficiently strong for us to conclude that it is due to a relationship between the two variables and not merely to chance.</a:t>
            </a:r>
          </a:p>
        </p:txBody>
      </p:sp>
      <p:pic>
        <p:nvPicPr>
          <p:cNvPr id="9220" name="Picture 7" descr="Yates_3e_Ch14_p832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822960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76200"/>
            <a:ext cx="8229600" cy="868363"/>
          </a:xfrm>
        </p:spPr>
        <p:txBody>
          <a:bodyPr/>
          <a:lstStyle/>
          <a:p>
            <a:r>
              <a:rPr lang="en-US" altLang="en-US" sz="3600" b="1" smtClean="0"/>
              <a:t>Homogeneity vs Independence</a:t>
            </a:r>
          </a:p>
        </p:txBody>
      </p:sp>
      <p:sp>
        <p:nvSpPr>
          <p:cNvPr id="10243" name="Content Placeholder 2"/>
          <p:cNvSpPr>
            <a:spLocks noGrp="1"/>
          </p:cNvSpPr>
          <p:nvPr>
            <p:ph idx="1"/>
          </p:nvPr>
        </p:nvSpPr>
        <p:spPr/>
        <p:txBody>
          <a:bodyPr/>
          <a:lstStyle/>
          <a:p>
            <a:r>
              <a:rPr lang="en-US" altLang="en-US" sz="2800" b="1" smtClean="0"/>
              <a:t>Homogeneity – </a:t>
            </a:r>
            <a:r>
              <a:rPr lang="en-US" altLang="en-US" sz="2800" b="1" smtClean="0">
                <a:solidFill>
                  <a:srgbClr val="FFC000"/>
                </a:solidFill>
              </a:rPr>
              <a:t>two or more random samples from two or more distinct populations</a:t>
            </a:r>
            <a:r>
              <a:rPr lang="en-US" altLang="en-US" sz="2800" b="1" smtClean="0"/>
              <a:t>. </a:t>
            </a:r>
          </a:p>
          <a:p>
            <a:pPr>
              <a:buFontTx/>
              <a:buNone/>
            </a:pPr>
            <a:endParaRPr lang="en-US" altLang="en-US" sz="2800" b="1" smtClean="0"/>
          </a:p>
          <a:p>
            <a:pPr>
              <a:buFontTx/>
              <a:buNone/>
            </a:pPr>
            <a:endParaRPr lang="en-US" altLang="en-US" sz="2800" b="1" smtClean="0"/>
          </a:p>
          <a:p>
            <a:r>
              <a:rPr lang="en-US" altLang="en-US" sz="2800" b="1" smtClean="0"/>
              <a:t>Independence – </a:t>
            </a:r>
            <a:r>
              <a:rPr lang="en-US" altLang="en-US" sz="2800" b="1" smtClean="0">
                <a:solidFill>
                  <a:srgbClr val="FFFF00"/>
                </a:solidFill>
              </a:rPr>
              <a:t>a single sample from a single population</a:t>
            </a:r>
            <a:r>
              <a:rPr lang="en-US" altLang="en-US" sz="2800" b="1" smtClean="0"/>
              <a:t>, where two categorical variables are measured</a:t>
            </a:r>
          </a:p>
          <a:p>
            <a:endParaRPr lang="en-US" altLang="en-US" sz="2800" b="1" smtClean="0"/>
          </a:p>
        </p:txBody>
      </p:sp>
    </p:spTree>
  </p:cSld>
  <p:clrMapOvr>
    <a:masterClrMapping/>
  </p:clrMapOvr>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625</TotalTime>
  <Words>1178</Words>
  <Application>Microsoft Office PowerPoint</Application>
  <PresentationFormat>On-screen Show (4:3)</PresentationFormat>
  <Paragraphs>268</Paragraphs>
  <Slides>21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Times New Roman</vt:lpstr>
      <vt:lpstr>Symbol</vt:lpstr>
      <vt:lpstr>Wingdings</vt:lpstr>
      <vt:lpstr>Default Design</vt:lpstr>
      <vt:lpstr>Lesson 11 - R</vt:lpstr>
      <vt:lpstr>Objectives</vt:lpstr>
      <vt:lpstr>Vocabulary</vt:lpstr>
      <vt:lpstr>Chi-Square Distribution</vt:lpstr>
      <vt:lpstr>Conditions</vt:lpstr>
      <vt:lpstr>Chi-Square Test for Goodness of Fit</vt:lpstr>
      <vt:lpstr>Chi-Square Test for Homogeneity</vt:lpstr>
      <vt:lpstr>χ² Test of Association/Independence</vt:lpstr>
      <vt:lpstr>Homogeneity vs Independence</vt:lpstr>
      <vt:lpstr>z-Test versus χ² Test</vt:lpstr>
      <vt:lpstr>Summary and Homework</vt:lpstr>
      <vt:lpstr>Problem 1</vt:lpstr>
      <vt:lpstr>Problem 1 cont</vt:lpstr>
      <vt:lpstr>Problem 1 cont</vt:lpstr>
      <vt:lpstr>Problem 1 cont</vt:lpstr>
      <vt:lpstr>Problem 1 cont</vt:lpstr>
      <vt:lpstr>Problem 2</vt:lpstr>
      <vt:lpstr>Problem 3</vt:lpstr>
      <vt:lpstr>Problem 3 cont</vt:lpstr>
      <vt:lpstr>Problem 3 cont</vt:lpstr>
      <vt:lpstr>Problem 3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cp:lastModifiedBy>
  <cp:revision>41</cp:revision>
  <cp:lastPrinted>1601-01-01T00:00:00Z</cp:lastPrinted>
  <dcterms:created xsi:type="dcterms:W3CDTF">1601-01-01T00:00:00Z</dcterms:created>
  <dcterms:modified xsi:type="dcterms:W3CDTF">2018-11-26T00:12:32Z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