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8" r:id="rId3"/>
    <p:sldId id="280" r:id="rId4"/>
    <p:sldId id="297" r:id="rId5"/>
    <p:sldId id="298" r:id="rId6"/>
    <p:sldId id="300" r:id="rId7"/>
    <p:sldId id="301" r:id="rId8"/>
    <p:sldId id="303" r:id="rId9"/>
    <p:sldId id="286" r:id="rId10"/>
    <p:sldId id="302" r:id="rId11"/>
    <p:sldId id="281" r:id="rId12"/>
    <p:sldId id="305" r:id="rId13"/>
    <p:sldId id="282" r:id="rId14"/>
    <p:sldId id="304" r:id="rId15"/>
    <p:sldId id="307" r:id="rId16"/>
    <p:sldId id="306" r:id="rId17"/>
    <p:sldId id="308" r:id="rId18"/>
    <p:sldId id="283" r:id="rId19"/>
    <p:sldId id="309" r:id="rId20"/>
    <p:sldId id="284" r:id="rId21"/>
    <p:sldId id="285" r:id="rId22"/>
    <p:sldId id="310" r:id="rId23"/>
    <p:sldId id="287" r:id="rId24"/>
    <p:sldId id="288" r:id="rId25"/>
    <p:sldId id="311" r:id="rId26"/>
    <p:sldId id="313" r:id="rId27"/>
    <p:sldId id="314" r:id="rId28"/>
    <p:sldId id="315" r:id="rId29"/>
    <p:sldId id="312" r:id="rId30"/>
    <p:sldId id="292" r:id="rId31"/>
    <p:sldId id="316" r:id="rId32"/>
    <p:sldId id="317" r:id="rId33"/>
    <p:sldId id="318" r:id="rId34"/>
    <p:sldId id="294" r:id="rId35"/>
    <p:sldId id="295" r:id="rId36"/>
    <p:sldId id="289" r:id="rId37"/>
    <p:sldId id="296" r:id="rId38"/>
    <p:sldId id="290" r:id="rId39"/>
    <p:sldId id="293" r:id="rId40"/>
    <p:sldId id="291" r:id="rId41"/>
    <p:sldId id="277" r:id="rId4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1C4FB5B-517D-41D7-9D7C-A1EDAEDD2FCC}" type="datetimeFigureOut">
              <a:rPr lang="en-US"/>
              <a:pPr>
                <a:defRPr/>
              </a:pPr>
              <a:t>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1DB7F3F-F0CF-4EAC-85B1-E4E3B647AC25}" type="slidenum">
              <a:rPr lang="en-US"/>
              <a:pPr>
                <a:defRPr/>
              </a:pPr>
              <a:t>‹#›</a:t>
            </a:fld>
            <a:endParaRPr lang="en-US"/>
          </a:p>
        </p:txBody>
      </p:sp>
    </p:spTree>
    <p:extLst>
      <p:ext uri="{BB962C8B-B14F-4D97-AF65-F5344CB8AC3E}">
        <p14:creationId xmlns:p14="http://schemas.microsoft.com/office/powerpoint/2010/main" val="5987736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BF1FB2E-76D2-42F7-9CAC-C7EEFCF488B2}"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0B3201-282A-413E-BADE-3AAFDDBFA025}"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787CD9-B251-4D5C-B70C-FFBD5C4A93E3}"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403647-F0E0-4580-AE0B-0A186D06B0FB}" type="slidenum">
              <a:rPr lang="en-US" altLang="en-US" smtClean="0"/>
              <a:pPr/>
              <a:t>41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743CC3-EDE8-4BC8-8D54-AF941F2C0D2B}" type="slidenum">
              <a:rPr lang="en-US"/>
              <a:pPr>
                <a:defRPr/>
              </a:pPr>
              <a:t>‹#›</a:t>
            </a:fld>
            <a:endParaRPr lang="en-US"/>
          </a:p>
        </p:txBody>
      </p:sp>
    </p:spTree>
    <p:extLst>
      <p:ext uri="{BB962C8B-B14F-4D97-AF65-F5344CB8AC3E}">
        <p14:creationId xmlns:p14="http://schemas.microsoft.com/office/powerpoint/2010/main" val="2650266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219F07-D020-44DA-B18D-D84AC1EBAC2D}" type="slidenum">
              <a:rPr lang="en-US"/>
              <a:pPr>
                <a:defRPr/>
              </a:pPr>
              <a:t>‹#›</a:t>
            </a:fld>
            <a:endParaRPr lang="en-US"/>
          </a:p>
        </p:txBody>
      </p:sp>
    </p:spTree>
    <p:extLst>
      <p:ext uri="{BB962C8B-B14F-4D97-AF65-F5344CB8AC3E}">
        <p14:creationId xmlns:p14="http://schemas.microsoft.com/office/powerpoint/2010/main" val="3603439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DB7B9B-857F-4986-90C4-7788A4F4E726}" type="slidenum">
              <a:rPr lang="en-US"/>
              <a:pPr>
                <a:defRPr/>
              </a:pPr>
              <a:t>‹#›</a:t>
            </a:fld>
            <a:endParaRPr lang="en-US"/>
          </a:p>
        </p:txBody>
      </p:sp>
    </p:spTree>
    <p:extLst>
      <p:ext uri="{BB962C8B-B14F-4D97-AF65-F5344CB8AC3E}">
        <p14:creationId xmlns:p14="http://schemas.microsoft.com/office/powerpoint/2010/main" val="2128536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C346A0-0631-487E-8416-89CD1C86F322}" type="slidenum">
              <a:rPr lang="en-US"/>
              <a:pPr>
                <a:defRPr/>
              </a:pPr>
              <a:t>‹#›</a:t>
            </a:fld>
            <a:endParaRPr lang="en-US"/>
          </a:p>
        </p:txBody>
      </p:sp>
    </p:spTree>
    <p:extLst>
      <p:ext uri="{BB962C8B-B14F-4D97-AF65-F5344CB8AC3E}">
        <p14:creationId xmlns:p14="http://schemas.microsoft.com/office/powerpoint/2010/main" val="34410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46FBF-5C18-4944-ABE2-5DD683FB2167}" type="slidenum">
              <a:rPr lang="en-US"/>
              <a:pPr>
                <a:defRPr/>
              </a:pPr>
              <a:t>‹#›</a:t>
            </a:fld>
            <a:endParaRPr lang="en-US"/>
          </a:p>
        </p:txBody>
      </p:sp>
    </p:spTree>
    <p:extLst>
      <p:ext uri="{BB962C8B-B14F-4D97-AF65-F5344CB8AC3E}">
        <p14:creationId xmlns:p14="http://schemas.microsoft.com/office/powerpoint/2010/main" val="356627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3A1252-A4DA-4EBD-BE7D-0BEF8B253D31}" type="slidenum">
              <a:rPr lang="en-US"/>
              <a:pPr>
                <a:defRPr/>
              </a:pPr>
              <a:t>‹#›</a:t>
            </a:fld>
            <a:endParaRPr lang="en-US"/>
          </a:p>
        </p:txBody>
      </p:sp>
    </p:spTree>
    <p:extLst>
      <p:ext uri="{BB962C8B-B14F-4D97-AF65-F5344CB8AC3E}">
        <p14:creationId xmlns:p14="http://schemas.microsoft.com/office/powerpoint/2010/main" val="9248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9742D31-32AA-499A-ABDC-D6CFADAB7D8E}" type="slidenum">
              <a:rPr lang="en-US"/>
              <a:pPr>
                <a:defRPr/>
              </a:pPr>
              <a:t>‹#›</a:t>
            </a:fld>
            <a:endParaRPr lang="en-US"/>
          </a:p>
        </p:txBody>
      </p:sp>
    </p:spTree>
    <p:extLst>
      <p:ext uri="{BB962C8B-B14F-4D97-AF65-F5344CB8AC3E}">
        <p14:creationId xmlns:p14="http://schemas.microsoft.com/office/powerpoint/2010/main" val="280666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335054-9F7D-4592-80A7-2AE30E7E0EA3}" type="slidenum">
              <a:rPr lang="en-US"/>
              <a:pPr>
                <a:defRPr/>
              </a:pPr>
              <a:t>‹#›</a:t>
            </a:fld>
            <a:endParaRPr lang="en-US"/>
          </a:p>
        </p:txBody>
      </p:sp>
    </p:spTree>
    <p:extLst>
      <p:ext uri="{BB962C8B-B14F-4D97-AF65-F5344CB8AC3E}">
        <p14:creationId xmlns:p14="http://schemas.microsoft.com/office/powerpoint/2010/main" val="207099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9AC04DE-5ECA-4416-96F6-C4AFF013271D}" type="slidenum">
              <a:rPr lang="en-US"/>
              <a:pPr>
                <a:defRPr/>
              </a:pPr>
              <a:t>‹#›</a:t>
            </a:fld>
            <a:endParaRPr lang="en-US"/>
          </a:p>
        </p:txBody>
      </p:sp>
    </p:spTree>
    <p:extLst>
      <p:ext uri="{BB962C8B-B14F-4D97-AF65-F5344CB8AC3E}">
        <p14:creationId xmlns:p14="http://schemas.microsoft.com/office/powerpoint/2010/main" val="363755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991DDE-BDF8-40A1-AD58-5C616F6C33D3}" type="slidenum">
              <a:rPr lang="en-US"/>
              <a:pPr>
                <a:defRPr/>
              </a:pPr>
              <a:t>‹#›</a:t>
            </a:fld>
            <a:endParaRPr lang="en-US"/>
          </a:p>
        </p:txBody>
      </p:sp>
    </p:spTree>
    <p:extLst>
      <p:ext uri="{BB962C8B-B14F-4D97-AF65-F5344CB8AC3E}">
        <p14:creationId xmlns:p14="http://schemas.microsoft.com/office/powerpoint/2010/main" val="21965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81D9F7-EE78-48A9-8E34-A769AEF356BD}" type="slidenum">
              <a:rPr lang="en-US"/>
              <a:pPr>
                <a:defRPr/>
              </a:pPr>
              <a:t>‹#›</a:t>
            </a:fld>
            <a:endParaRPr lang="en-US"/>
          </a:p>
        </p:txBody>
      </p:sp>
    </p:spTree>
    <p:extLst>
      <p:ext uri="{BB962C8B-B14F-4D97-AF65-F5344CB8AC3E}">
        <p14:creationId xmlns:p14="http://schemas.microsoft.com/office/powerpoint/2010/main" val="3542813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629E1624-2848-450F-A5F3-CD3FD4A41FC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685800" y="0"/>
            <a:ext cx="7772400" cy="1066800"/>
          </a:xfrm>
        </p:spPr>
        <p:txBody>
          <a:bodyPr/>
          <a:lstStyle/>
          <a:p>
            <a:pPr eaLnBrk="1" hangingPunct="1"/>
            <a:r>
              <a:rPr lang="en-US" altLang="en-US" b="1" smtClean="0"/>
              <a:t>Lesson 12 - 1</a:t>
            </a:r>
          </a:p>
        </p:txBody>
      </p:sp>
      <p:sp>
        <p:nvSpPr>
          <p:cNvPr id="2051" name="Rectangle 5"/>
          <p:cNvSpPr>
            <a:spLocks noGrp="1" noChangeArrowheads="1"/>
          </p:cNvSpPr>
          <p:nvPr>
            <p:ph type="subTitle" idx="1"/>
          </p:nvPr>
        </p:nvSpPr>
        <p:spPr>
          <a:xfrm>
            <a:off x="990600" y="2514600"/>
            <a:ext cx="7162800" cy="1752600"/>
          </a:xfrm>
        </p:spPr>
        <p:txBody>
          <a:bodyPr/>
          <a:lstStyle/>
          <a:p>
            <a:pPr eaLnBrk="1" hangingPunct="1"/>
            <a:r>
              <a:rPr lang="en-US" altLang="en-US" b="1" smtClean="0"/>
              <a:t>Inference for Regression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53975"/>
            <a:ext cx="8229600" cy="868363"/>
          </a:xfrm>
        </p:spPr>
        <p:txBody>
          <a:bodyPr/>
          <a:lstStyle/>
          <a:p>
            <a:r>
              <a:rPr lang="en-US" altLang="en-US" sz="3600" b="1" smtClean="0"/>
              <a:t>Conditions for Regression Inference</a:t>
            </a:r>
          </a:p>
        </p:txBody>
      </p:sp>
      <p:sp>
        <p:nvSpPr>
          <p:cNvPr id="11267" name="Content Placeholder 2"/>
          <p:cNvSpPr>
            <a:spLocks noGrp="1"/>
          </p:cNvSpPr>
          <p:nvPr>
            <p:ph idx="1"/>
          </p:nvPr>
        </p:nvSpPr>
        <p:spPr>
          <a:xfrm>
            <a:off x="457200" y="1219200"/>
            <a:ext cx="8229600" cy="3810000"/>
          </a:xfrm>
        </p:spPr>
        <p:txBody>
          <a:bodyPr/>
          <a:lstStyle/>
          <a:p>
            <a:r>
              <a:rPr lang="en-US" altLang="en-US" sz="2800" b="1" smtClean="0"/>
              <a:t>The slope </a:t>
            </a:r>
            <a:r>
              <a:rPr lang="en-US" altLang="en-US" sz="2800" b="1" i="1" smtClean="0"/>
              <a:t>b </a:t>
            </a:r>
            <a:r>
              <a:rPr lang="en-US" altLang="en-US" sz="2800" b="1" smtClean="0"/>
              <a:t>and intercept </a:t>
            </a:r>
            <a:r>
              <a:rPr lang="en-US" altLang="en-US" sz="2800" b="1" i="1" smtClean="0"/>
              <a:t>a </a:t>
            </a:r>
            <a:r>
              <a:rPr lang="en-US" altLang="en-US" sz="2800" b="1" smtClean="0"/>
              <a:t>of the least-squares line are </a:t>
            </a:r>
            <a:r>
              <a:rPr lang="en-US" altLang="en-US" sz="2800" b="1" i="1" smtClean="0"/>
              <a:t>statistics</a:t>
            </a:r>
            <a:r>
              <a:rPr lang="en-US" altLang="en-US" sz="2800" b="1" smtClean="0"/>
              <a:t>. That is, we calculate them from the sample data. These statistics would take somewhat different values if we repeated the data production process. To do inference, think of </a:t>
            </a:r>
            <a:r>
              <a:rPr lang="en-US" altLang="en-US" sz="2800" b="1" i="1" smtClean="0"/>
              <a:t>a </a:t>
            </a:r>
            <a:r>
              <a:rPr lang="en-US" altLang="en-US" sz="2800" b="1" smtClean="0"/>
              <a:t>and </a:t>
            </a:r>
            <a:r>
              <a:rPr lang="en-US" altLang="en-US" sz="2800" b="1" i="1" smtClean="0"/>
              <a:t>b </a:t>
            </a:r>
            <a:r>
              <a:rPr lang="en-US" altLang="en-US" sz="2800" b="1" smtClean="0"/>
              <a:t>as estimates of unknown parameters </a:t>
            </a:r>
            <a:r>
              <a:rPr lang="en-US" altLang="en-US" sz="2800" b="1" i="1" smtClean="0"/>
              <a:t>α</a:t>
            </a:r>
            <a:r>
              <a:rPr lang="en-US" altLang="en-US" sz="2800" b="1" smtClean="0"/>
              <a:t> and </a:t>
            </a:r>
            <a:r>
              <a:rPr lang="en-US" altLang="en-US" sz="2800" b="1" i="1" smtClean="0"/>
              <a:t>β </a:t>
            </a:r>
            <a:r>
              <a:rPr lang="en-US" altLang="en-US" sz="2800" b="1" smtClean="0"/>
              <a:t>that describe the population of interest.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6200"/>
            <a:ext cx="8229600" cy="868363"/>
          </a:xfrm>
        </p:spPr>
        <p:txBody>
          <a:bodyPr/>
          <a:lstStyle/>
          <a:p>
            <a:r>
              <a:rPr lang="en-US" altLang="en-US" sz="3600" b="1" smtClean="0"/>
              <a:t>Conditions for Regression Inference</a:t>
            </a:r>
          </a:p>
        </p:txBody>
      </p:sp>
      <p:sp>
        <p:nvSpPr>
          <p:cNvPr id="12291" name="Content Placeholder 2"/>
          <p:cNvSpPr>
            <a:spLocks noGrp="1"/>
          </p:cNvSpPr>
          <p:nvPr>
            <p:ph idx="1"/>
          </p:nvPr>
        </p:nvSpPr>
        <p:spPr>
          <a:xfrm>
            <a:off x="457200" y="1295400"/>
            <a:ext cx="8229600" cy="4830763"/>
          </a:xfrm>
        </p:spPr>
        <p:txBody>
          <a:bodyPr/>
          <a:lstStyle/>
          <a:p>
            <a:r>
              <a:rPr lang="en-US" altLang="en-US" sz="2400" b="1" dirty="0"/>
              <a:t>The </a:t>
            </a:r>
            <a:r>
              <a:rPr lang="en-US" altLang="en-US" sz="2400" b="1" dirty="0">
                <a:solidFill>
                  <a:srgbClr val="FFFF00"/>
                </a:solidFill>
              </a:rPr>
              <a:t>mean response, </a:t>
            </a:r>
            <a:r>
              <a:rPr lang="el-GR" altLang="en-US" sz="2400" b="1" dirty="0">
                <a:solidFill>
                  <a:srgbClr val="FFFF00"/>
                </a:solidFill>
              </a:rPr>
              <a:t>μ</a:t>
            </a:r>
            <a:r>
              <a:rPr lang="en-US" altLang="en-US" sz="2400" b="1" baseline="-25000" dirty="0">
                <a:solidFill>
                  <a:srgbClr val="FFFF00"/>
                </a:solidFill>
              </a:rPr>
              <a:t>y</a:t>
            </a:r>
            <a:r>
              <a:rPr lang="en-US" altLang="en-US" sz="2400" b="1" dirty="0">
                <a:solidFill>
                  <a:srgbClr val="FFFF00"/>
                </a:solidFill>
              </a:rPr>
              <a:t>, has a straight-line relationship with x</a:t>
            </a:r>
            <a:r>
              <a:rPr lang="en-US" altLang="en-US" sz="2400" b="1" dirty="0"/>
              <a:t>:</a:t>
            </a:r>
            <a:br>
              <a:rPr lang="en-US" altLang="en-US" sz="2400" b="1" dirty="0"/>
            </a:br>
            <a:r>
              <a:rPr lang="el-GR" altLang="en-US" sz="2400" b="1" dirty="0"/>
              <a:t> </a:t>
            </a:r>
            <a:r>
              <a:rPr lang="en-US" altLang="en-US" sz="2400" b="1" dirty="0"/>
              <a:t>                                   </a:t>
            </a:r>
            <a:r>
              <a:rPr lang="el-GR" altLang="en-US" sz="2400" b="1" i="1" dirty="0"/>
              <a:t>μ</a:t>
            </a:r>
            <a:r>
              <a:rPr lang="en-US" altLang="en-US" sz="2400" b="1" i="1" baseline="-25000" dirty="0"/>
              <a:t>y</a:t>
            </a:r>
            <a:r>
              <a:rPr lang="en-US" altLang="en-US" sz="2400" b="1" i="1" dirty="0"/>
              <a:t> = </a:t>
            </a:r>
            <a:r>
              <a:rPr lang="el-GR" altLang="en-US" sz="2400" b="1" i="1" dirty="0"/>
              <a:t>α</a:t>
            </a:r>
            <a:r>
              <a:rPr lang="en-US" altLang="en-US" sz="2400" b="1" i="1" dirty="0"/>
              <a:t> + </a:t>
            </a:r>
            <a:r>
              <a:rPr lang="el-GR" altLang="en-US" sz="2400" b="1" i="1" dirty="0"/>
              <a:t>β</a:t>
            </a:r>
            <a:r>
              <a:rPr lang="en-US" altLang="en-US" sz="2400" b="1" i="1" dirty="0"/>
              <a:t>x</a:t>
            </a:r>
            <a:br>
              <a:rPr lang="en-US" altLang="en-US" sz="2400" b="1" i="1" dirty="0"/>
            </a:br>
            <a:r>
              <a:rPr lang="en-US" altLang="en-US" sz="2400" b="1" i="1" dirty="0"/>
              <a:t/>
            </a:r>
            <a:br>
              <a:rPr lang="en-US" altLang="en-US" sz="2400" b="1" i="1" dirty="0"/>
            </a:br>
            <a:r>
              <a:rPr lang="en-US" altLang="en-US" sz="2000" b="1" dirty="0"/>
              <a:t>where the slope </a:t>
            </a:r>
            <a:r>
              <a:rPr lang="el-GR" altLang="en-US" sz="2000" b="1" i="1" dirty="0"/>
              <a:t>β</a:t>
            </a:r>
            <a:r>
              <a:rPr lang="en-US" altLang="en-US" sz="2000" b="1" i="1" dirty="0"/>
              <a:t> </a:t>
            </a:r>
            <a:r>
              <a:rPr lang="en-US" altLang="en-US" sz="2000" b="1" dirty="0"/>
              <a:t>and intercept </a:t>
            </a:r>
            <a:r>
              <a:rPr lang="el-GR" altLang="en-US" sz="2000" b="1" i="1" dirty="0"/>
              <a:t>α</a:t>
            </a:r>
            <a:r>
              <a:rPr lang="en-US" altLang="en-US" sz="2000" b="1" i="1" dirty="0"/>
              <a:t> </a:t>
            </a:r>
            <a:r>
              <a:rPr lang="en-US" altLang="en-US" sz="2000" b="1" dirty="0"/>
              <a:t>are unknown parameters</a:t>
            </a:r>
            <a:endParaRPr lang="en-US" altLang="en-US" sz="2400" b="1" dirty="0"/>
          </a:p>
          <a:p>
            <a:r>
              <a:rPr lang="en-US" altLang="en-US" sz="2400" b="1" dirty="0" smtClean="0"/>
              <a:t>Repeated </a:t>
            </a:r>
            <a:r>
              <a:rPr lang="en-US" altLang="en-US" sz="2400" b="1" dirty="0" smtClean="0"/>
              <a:t>responses y are </a:t>
            </a:r>
            <a:r>
              <a:rPr lang="en-US" altLang="en-US" sz="2400" b="1" dirty="0" smtClean="0">
                <a:solidFill>
                  <a:srgbClr val="FFFF00"/>
                </a:solidFill>
              </a:rPr>
              <a:t>independent</a:t>
            </a:r>
            <a:r>
              <a:rPr lang="en-US" altLang="en-US" sz="2400" b="1" dirty="0" smtClean="0"/>
              <a:t> of each other</a:t>
            </a:r>
          </a:p>
          <a:p>
            <a:r>
              <a:rPr lang="en-US" altLang="en-US" sz="2400" b="1" dirty="0"/>
              <a:t>For any fixed value of x, the </a:t>
            </a:r>
            <a:r>
              <a:rPr lang="en-US" altLang="en-US" sz="2400" b="1" dirty="0">
                <a:solidFill>
                  <a:srgbClr val="FFFF00"/>
                </a:solidFill>
              </a:rPr>
              <a:t>response variable y varies according to a Normal distribution</a:t>
            </a:r>
          </a:p>
          <a:p>
            <a:r>
              <a:rPr lang="en-US" altLang="en-US" sz="2400" b="1" dirty="0" smtClean="0"/>
              <a:t>The </a:t>
            </a:r>
            <a:r>
              <a:rPr lang="en-US" altLang="en-US" sz="2400" b="1" dirty="0" smtClean="0">
                <a:solidFill>
                  <a:srgbClr val="FFFF00"/>
                </a:solidFill>
              </a:rPr>
              <a:t>standard deviation of y </a:t>
            </a:r>
            <a:r>
              <a:rPr lang="en-US" altLang="en-US" sz="2400" b="1" dirty="0" smtClean="0"/>
              <a:t>(call it </a:t>
            </a:r>
            <a:r>
              <a:rPr lang="el-GR" altLang="en-US" sz="2400" b="1" dirty="0" smtClean="0"/>
              <a:t>σ</a:t>
            </a:r>
            <a:r>
              <a:rPr lang="en-US" altLang="en-US" sz="2400" b="1" dirty="0" smtClean="0"/>
              <a:t>) </a:t>
            </a:r>
            <a:r>
              <a:rPr lang="en-US" altLang="en-US" sz="2400" b="1" dirty="0" smtClean="0">
                <a:solidFill>
                  <a:srgbClr val="FFFF00"/>
                </a:solidFill>
              </a:rPr>
              <a:t>is the same </a:t>
            </a:r>
            <a:r>
              <a:rPr lang="en-US" altLang="en-US" sz="2400" b="1" dirty="0" smtClean="0"/>
              <a:t>for all values of x.  The value of </a:t>
            </a:r>
            <a:r>
              <a:rPr lang="el-GR" altLang="en-US" sz="2400" b="1" dirty="0" smtClean="0"/>
              <a:t>σ</a:t>
            </a:r>
            <a:r>
              <a:rPr lang="en-US" altLang="en-US" sz="2400" b="1" dirty="0" smtClean="0"/>
              <a:t> is unknown</a:t>
            </a:r>
            <a:r>
              <a:rPr lang="en-US" altLang="en-US" sz="2400" b="1" dirty="0" smtClean="0"/>
              <a:t>.</a:t>
            </a:r>
          </a:p>
          <a:p>
            <a:r>
              <a:rPr lang="en-US" altLang="en-US" sz="2400" b="1" dirty="0" smtClean="0"/>
              <a:t>Simple </a:t>
            </a:r>
            <a:r>
              <a:rPr lang="en-US" altLang="en-US" sz="2400" b="1" dirty="0" smtClean="0">
                <a:solidFill>
                  <a:srgbClr val="FFFF00"/>
                </a:solidFill>
              </a:rPr>
              <a:t>Random</a:t>
            </a:r>
            <a:r>
              <a:rPr lang="en-US" altLang="en-US" sz="2400" b="1" dirty="0" smtClean="0"/>
              <a:t> Sample</a:t>
            </a:r>
            <a:endParaRPr lang="en-US" altLang="en-US" sz="24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868363"/>
          </a:xfrm>
        </p:spPr>
        <p:txBody>
          <a:bodyPr/>
          <a:lstStyle/>
          <a:p>
            <a:r>
              <a:rPr lang="en-US" altLang="en-US" sz="3600" b="1" smtClean="0"/>
              <a:t>Conditions for Regression Inference</a:t>
            </a:r>
          </a:p>
        </p:txBody>
      </p:sp>
      <p:sp>
        <p:nvSpPr>
          <p:cNvPr id="13315" name="Content Placeholder 2"/>
          <p:cNvSpPr>
            <a:spLocks noGrp="1"/>
          </p:cNvSpPr>
          <p:nvPr>
            <p:ph idx="1"/>
          </p:nvPr>
        </p:nvSpPr>
        <p:spPr>
          <a:xfrm>
            <a:off x="457200" y="6019800"/>
            <a:ext cx="8229600" cy="533400"/>
          </a:xfrm>
        </p:spPr>
        <p:txBody>
          <a:bodyPr/>
          <a:lstStyle/>
          <a:p>
            <a:r>
              <a:rPr lang="en-US" altLang="en-US" sz="2400" b="1" smtClean="0">
                <a:solidFill>
                  <a:srgbClr val="FFFF00"/>
                </a:solidFill>
              </a:rPr>
              <a:t>Note the acronym:  LINER  or  Line Regression</a:t>
            </a:r>
          </a:p>
        </p:txBody>
      </p:sp>
      <p:sp>
        <p:nvSpPr>
          <p:cNvPr id="4" name="TextBox 3"/>
          <p:cNvSpPr txBox="1"/>
          <p:nvPr/>
        </p:nvSpPr>
        <p:spPr bwMode="auto">
          <a:xfrm>
            <a:off x="485775" y="1149350"/>
            <a:ext cx="8153400" cy="4708525"/>
          </a:xfrm>
          <a:prstGeom prst="rect">
            <a:avLst/>
          </a:prstGeom>
          <a:solidFill>
            <a:srgbClr val="FAEDB8"/>
          </a:solidFill>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sz="2000" dirty="0">
                <a:solidFill>
                  <a:srgbClr val="000000"/>
                </a:solidFill>
                <a:ea typeface="ＭＳ Ｐゴシック" pitchFamily="-111" charset="-128"/>
              </a:rPr>
              <a:t>Suppose we have </a:t>
            </a:r>
            <a:r>
              <a:rPr lang="en-US" sz="2000" i="1" dirty="0">
                <a:solidFill>
                  <a:srgbClr val="000000"/>
                </a:solidFill>
                <a:ea typeface="ＭＳ Ｐゴシック" pitchFamily="-111" charset="-128"/>
              </a:rPr>
              <a:t>n </a:t>
            </a:r>
            <a:r>
              <a:rPr lang="en-US" sz="2000" dirty="0">
                <a:solidFill>
                  <a:srgbClr val="000000"/>
                </a:solidFill>
                <a:ea typeface="ＭＳ Ｐゴシック" pitchFamily="-111" charset="-128"/>
              </a:rPr>
              <a:t>observations on an explanatory variable </a:t>
            </a:r>
            <a:r>
              <a:rPr lang="en-US" sz="2000" i="1" dirty="0">
                <a:solidFill>
                  <a:srgbClr val="000000"/>
                </a:solidFill>
                <a:ea typeface="ＭＳ Ｐゴシック" pitchFamily="-111" charset="-128"/>
              </a:rPr>
              <a:t>x </a:t>
            </a:r>
            <a:r>
              <a:rPr lang="en-US" sz="2000" dirty="0">
                <a:solidFill>
                  <a:srgbClr val="000000"/>
                </a:solidFill>
                <a:ea typeface="ＭＳ Ｐゴシック" pitchFamily="-111" charset="-128"/>
              </a:rPr>
              <a:t>and a response variable </a:t>
            </a:r>
            <a:r>
              <a:rPr lang="en-US" sz="2000" i="1" dirty="0">
                <a:solidFill>
                  <a:srgbClr val="000000"/>
                </a:solidFill>
                <a:ea typeface="ＭＳ Ｐゴシック" pitchFamily="-111" charset="-128"/>
              </a:rPr>
              <a:t>y</a:t>
            </a:r>
            <a:r>
              <a:rPr lang="en-US" sz="2000" dirty="0">
                <a:solidFill>
                  <a:srgbClr val="000000"/>
                </a:solidFill>
                <a:ea typeface="ＭＳ Ｐゴシック" pitchFamily="-111" charset="-128"/>
              </a:rPr>
              <a:t>. Our goal is to study or predict the behavior of </a:t>
            </a:r>
            <a:r>
              <a:rPr lang="en-US" sz="2000" i="1" dirty="0">
                <a:solidFill>
                  <a:srgbClr val="000000"/>
                </a:solidFill>
                <a:ea typeface="ＭＳ Ｐゴシック" pitchFamily="-111" charset="-128"/>
              </a:rPr>
              <a:t>y </a:t>
            </a:r>
            <a:r>
              <a:rPr lang="en-US" sz="2000" dirty="0">
                <a:solidFill>
                  <a:srgbClr val="000000"/>
                </a:solidFill>
                <a:ea typeface="ＭＳ Ｐゴシック" pitchFamily="-111" charset="-128"/>
              </a:rPr>
              <a:t>for given values of </a:t>
            </a:r>
            <a:r>
              <a:rPr lang="en-US" sz="2000" i="1" dirty="0">
                <a:solidFill>
                  <a:srgbClr val="000000"/>
                </a:solidFill>
                <a:ea typeface="ＭＳ Ｐゴシック" pitchFamily="-111" charset="-128"/>
              </a:rPr>
              <a:t>x</a:t>
            </a:r>
            <a:r>
              <a:rPr lang="en-US" sz="2000" dirty="0">
                <a:solidFill>
                  <a:srgbClr val="000000"/>
                </a:solidFill>
                <a:ea typeface="ＭＳ Ｐゴシック" pitchFamily="-111" charset="-128"/>
              </a:rPr>
              <a:t>.</a:t>
            </a:r>
          </a:p>
          <a:p>
            <a:pPr>
              <a:defRPr/>
            </a:pPr>
            <a:r>
              <a:rPr lang="en-US" sz="2000" dirty="0">
                <a:solidFill>
                  <a:srgbClr val="000000"/>
                </a:solidFill>
                <a:ea typeface="ＭＳ Ｐゴシック" pitchFamily="-111" charset="-128"/>
              </a:rPr>
              <a:t>•  </a:t>
            </a:r>
            <a:r>
              <a:rPr lang="en-US" sz="2000" b="1" dirty="0">
                <a:solidFill>
                  <a:srgbClr val="000000"/>
                </a:solidFill>
                <a:ea typeface="ＭＳ Ｐゴシック" pitchFamily="-111" charset="-128"/>
              </a:rPr>
              <a:t>Linear </a:t>
            </a:r>
            <a:r>
              <a:rPr lang="en-US" sz="2000" dirty="0">
                <a:solidFill>
                  <a:srgbClr val="000000"/>
                </a:solidFill>
                <a:ea typeface="ＭＳ Ｐゴシック" pitchFamily="-111" charset="-128"/>
              </a:rPr>
              <a:t>The (true) relationship between </a:t>
            </a:r>
            <a:r>
              <a:rPr lang="en-US" sz="2000" i="1" dirty="0">
                <a:solidFill>
                  <a:srgbClr val="000000"/>
                </a:solidFill>
                <a:ea typeface="ＭＳ Ｐゴシック" pitchFamily="-111" charset="-128"/>
              </a:rPr>
              <a:t>x </a:t>
            </a:r>
            <a:r>
              <a:rPr lang="en-US" sz="2000" dirty="0">
                <a:solidFill>
                  <a:srgbClr val="000000"/>
                </a:solidFill>
                <a:ea typeface="ＭＳ Ｐゴシック" pitchFamily="-111" charset="-128"/>
              </a:rPr>
              <a:t>and </a:t>
            </a:r>
            <a:r>
              <a:rPr lang="en-US" sz="2000" i="1" dirty="0">
                <a:solidFill>
                  <a:srgbClr val="000000"/>
                </a:solidFill>
                <a:ea typeface="ＭＳ Ｐゴシック" pitchFamily="-111" charset="-128"/>
              </a:rPr>
              <a:t>y </a:t>
            </a:r>
            <a:r>
              <a:rPr lang="en-US" sz="2000" dirty="0">
                <a:solidFill>
                  <a:srgbClr val="000000"/>
                </a:solidFill>
                <a:ea typeface="ＭＳ Ｐゴシック" pitchFamily="-111" charset="-128"/>
              </a:rPr>
              <a:t>is linear. For any fixed value of </a:t>
            </a:r>
            <a:r>
              <a:rPr lang="en-US" sz="2000" i="1" dirty="0">
                <a:solidFill>
                  <a:srgbClr val="000000"/>
                </a:solidFill>
                <a:ea typeface="ＭＳ Ｐゴシック" pitchFamily="-111" charset="-128"/>
              </a:rPr>
              <a:t>x</a:t>
            </a:r>
            <a:r>
              <a:rPr lang="en-US" sz="2000" dirty="0">
                <a:solidFill>
                  <a:srgbClr val="000000"/>
                </a:solidFill>
                <a:ea typeface="ＭＳ Ｐゴシック" pitchFamily="-111" charset="-128"/>
              </a:rPr>
              <a:t>, the mean response </a:t>
            </a:r>
            <a:r>
              <a:rPr lang="en-US" sz="2000" i="1" dirty="0">
                <a:solidFill>
                  <a:srgbClr val="000000"/>
                </a:solidFill>
                <a:ea typeface="ＭＳ Ｐゴシック" pitchFamily="-111" charset="-128"/>
              </a:rPr>
              <a:t>µ</a:t>
            </a:r>
            <a:r>
              <a:rPr lang="en-US" sz="2000" i="1" baseline="-25000" dirty="0">
                <a:solidFill>
                  <a:srgbClr val="000000"/>
                </a:solidFill>
                <a:ea typeface="ＭＳ Ｐゴシック" pitchFamily="-111" charset="-128"/>
              </a:rPr>
              <a:t>y</a:t>
            </a:r>
            <a:r>
              <a:rPr lang="en-US" sz="2000" dirty="0">
                <a:solidFill>
                  <a:srgbClr val="000000"/>
                </a:solidFill>
                <a:ea typeface="ＭＳ Ｐゴシック" pitchFamily="-111" charset="-128"/>
              </a:rPr>
              <a:t> falls on the population (true) regression line </a:t>
            </a:r>
            <a:r>
              <a:rPr lang="en-US" sz="2000" i="1" dirty="0">
                <a:solidFill>
                  <a:srgbClr val="000000"/>
                </a:solidFill>
                <a:ea typeface="ＭＳ Ｐゴシック" pitchFamily="-111" charset="-128"/>
              </a:rPr>
              <a:t>µ</a:t>
            </a:r>
            <a:r>
              <a:rPr lang="en-US" sz="2000" i="1" baseline="-25000" dirty="0">
                <a:solidFill>
                  <a:srgbClr val="000000"/>
                </a:solidFill>
                <a:ea typeface="ＭＳ Ｐゴシック" pitchFamily="-111" charset="-128"/>
              </a:rPr>
              <a:t>y</a:t>
            </a:r>
            <a:r>
              <a:rPr lang="en-US" sz="2000" dirty="0">
                <a:solidFill>
                  <a:srgbClr val="000000"/>
                </a:solidFill>
                <a:ea typeface="ＭＳ Ｐゴシック" pitchFamily="-111" charset="-128"/>
              </a:rPr>
              <a:t>= </a:t>
            </a:r>
            <a:r>
              <a:rPr lang="en-US" sz="2000" i="1" dirty="0">
                <a:solidFill>
                  <a:srgbClr val="000000"/>
                </a:solidFill>
                <a:ea typeface="ＭＳ Ｐゴシック" pitchFamily="-111" charset="-128"/>
              </a:rPr>
              <a:t>α </a:t>
            </a:r>
            <a:r>
              <a:rPr lang="en-US" sz="2000" dirty="0">
                <a:solidFill>
                  <a:srgbClr val="000000"/>
                </a:solidFill>
                <a:ea typeface="ＭＳ Ｐゴシック" pitchFamily="-111" charset="-128"/>
              </a:rPr>
              <a:t>+ </a:t>
            </a:r>
            <a:r>
              <a:rPr lang="en-US" sz="2000" i="1" dirty="0" err="1">
                <a:solidFill>
                  <a:srgbClr val="000000"/>
                </a:solidFill>
                <a:ea typeface="ＭＳ Ｐゴシック" pitchFamily="-111" charset="-128"/>
              </a:rPr>
              <a:t>βx</a:t>
            </a:r>
            <a:r>
              <a:rPr lang="en-US" sz="2000" dirty="0">
                <a:solidFill>
                  <a:srgbClr val="000000"/>
                </a:solidFill>
                <a:ea typeface="ＭＳ Ｐゴシック" pitchFamily="-111" charset="-128"/>
              </a:rPr>
              <a:t>. The slope </a:t>
            </a:r>
            <a:r>
              <a:rPr lang="en-US" sz="2000" i="1" dirty="0">
                <a:solidFill>
                  <a:srgbClr val="000000"/>
                </a:solidFill>
                <a:ea typeface="ＭＳ Ｐゴシック" pitchFamily="-111" charset="-128"/>
              </a:rPr>
              <a:t>b </a:t>
            </a:r>
            <a:r>
              <a:rPr lang="en-US" sz="2000" dirty="0">
                <a:solidFill>
                  <a:srgbClr val="000000"/>
                </a:solidFill>
                <a:ea typeface="ＭＳ Ｐゴシック" pitchFamily="-111" charset="-128"/>
              </a:rPr>
              <a:t>and intercept </a:t>
            </a:r>
            <a:r>
              <a:rPr lang="en-US" sz="2000" i="1" dirty="0">
                <a:solidFill>
                  <a:srgbClr val="000000"/>
                </a:solidFill>
                <a:ea typeface="ＭＳ Ｐゴシック" pitchFamily="-111" charset="-128"/>
              </a:rPr>
              <a:t>a </a:t>
            </a:r>
            <a:r>
              <a:rPr lang="en-US" sz="2000" dirty="0">
                <a:solidFill>
                  <a:srgbClr val="000000"/>
                </a:solidFill>
                <a:ea typeface="ＭＳ Ｐゴシック" pitchFamily="-111" charset="-128"/>
              </a:rPr>
              <a:t>are usually unknown parameters.</a:t>
            </a:r>
          </a:p>
          <a:p>
            <a:pPr>
              <a:defRPr/>
            </a:pPr>
            <a:r>
              <a:rPr lang="en-US" sz="2000" dirty="0">
                <a:solidFill>
                  <a:srgbClr val="000000"/>
                </a:solidFill>
                <a:ea typeface="ＭＳ Ｐゴシック" pitchFamily="-111" charset="-128"/>
              </a:rPr>
              <a:t>•  </a:t>
            </a:r>
            <a:r>
              <a:rPr lang="en-US" sz="2000" b="1" dirty="0">
                <a:solidFill>
                  <a:srgbClr val="000000"/>
                </a:solidFill>
                <a:ea typeface="ＭＳ Ｐゴシック" pitchFamily="-111" charset="-128"/>
              </a:rPr>
              <a:t>Independent </a:t>
            </a:r>
            <a:r>
              <a:rPr lang="en-US" sz="2000" dirty="0">
                <a:solidFill>
                  <a:srgbClr val="000000"/>
                </a:solidFill>
                <a:ea typeface="ＭＳ Ｐゴシック" pitchFamily="-111" charset="-128"/>
              </a:rPr>
              <a:t>Individual observations are independent of each other.</a:t>
            </a:r>
          </a:p>
          <a:p>
            <a:pPr>
              <a:defRPr/>
            </a:pPr>
            <a:r>
              <a:rPr lang="en-US" sz="2000" dirty="0">
                <a:solidFill>
                  <a:srgbClr val="000000"/>
                </a:solidFill>
                <a:ea typeface="ＭＳ Ｐゴシック" pitchFamily="-111" charset="-128"/>
              </a:rPr>
              <a:t>•  </a:t>
            </a:r>
            <a:r>
              <a:rPr lang="en-US" sz="2000" b="1" dirty="0">
                <a:solidFill>
                  <a:srgbClr val="000000"/>
                </a:solidFill>
                <a:ea typeface="ＭＳ Ｐゴシック" pitchFamily="-111" charset="-128"/>
              </a:rPr>
              <a:t>Normal </a:t>
            </a:r>
            <a:r>
              <a:rPr lang="en-US" sz="2000" dirty="0">
                <a:solidFill>
                  <a:srgbClr val="000000"/>
                </a:solidFill>
                <a:ea typeface="ＭＳ Ｐゴシック" pitchFamily="-111" charset="-128"/>
              </a:rPr>
              <a:t>For any fixed value of </a:t>
            </a:r>
            <a:r>
              <a:rPr lang="en-US" sz="2000" i="1" dirty="0">
                <a:solidFill>
                  <a:srgbClr val="000000"/>
                </a:solidFill>
                <a:ea typeface="ＭＳ Ｐゴシック" pitchFamily="-111" charset="-128"/>
              </a:rPr>
              <a:t>x</a:t>
            </a:r>
            <a:r>
              <a:rPr lang="en-US" sz="2000" dirty="0">
                <a:solidFill>
                  <a:srgbClr val="000000"/>
                </a:solidFill>
                <a:ea typeface="ＭＳ Ｐゴシック" pitchFamily="-111" charset="-128"/>
              </a:rPr>
              <a:t>, the response </a:t>
            </a:r>
            <a:r>
              <a:rPr lang="en-US" sz="2000" i="1" dirty="0">
                <a:solidFill>
                  <a:srgbClr val="000000"/>
                </a:solidFill>
                <a:ea typeface="ＭＳ Ｐゴシック" pitchFamily="-111" charset="-128"/>
              </a:rPr>
              <a:t>y </a:t>
            </a:r>
            <a:r>
              <a:rPr lang="en-US" sz="2000" dirty="0">
                <a:solidFill>
                  <a:srgbClr val="000000"/>
                </a:solidFill>
                <a:ea typeface="ＭＳ Ｐゴシック" pitchFamily="-111" charset="-128"/>
              </a:rPr>
              <a:t>varies according to a Normal distribution.</a:t>
            </a:r>
          </a:p>
          <a:p>
            <a:pPr>
              <a:defRPr/>
            </a:pPr>
            <a:r>
              <a:rPr lang="en-US" sz="2000" dirty="0">
                <a:solidFill>
                  <a:srgbClr val="000000"/>
                </a:solidFill>
                <a:ea typeface="ＭＳ Ｐゴシック" pitchFamily="-111" charset="-128"/>
              </a:rPr>
              <a:t>•  </a:t>
            </a:r>
            <a:r>
              <a:rPr lang="en-US" sz="2000" b="1" dirty="0">
                <a:solidFill>
                  <a:srgbClr val="000000"/>
                </a:solidFill>
                <a:ea typeface="ＭＳ Ｐゴシック" pitchFamily="-111" charset="-128"/>
              </a:rPr>
              <a:t>Equal variance </a:t>
            </a:r>
            <a:r>
              <a:rPr lang="en-US" sz="2000" dirty="0">
                <a:solidFill>
                  <a:srgbClr val="000000"/>
                </a:solidFill>
                <a:ea typeface="ＭＳ Ｐゴシック" pitchFamily="-111" charset="-128"/>
              </a:rPr>
              <a:t>The standard deviation of </a:t>
            </a:r>
            <a:r>
              <a:rPr lang="en-US" sz="2000" i="1" dirty="0">
                <a:solidFill>
                  <a:srgbClr val="000000"/>
                </a:solidFill>
                <a:ea typeface="ＭＳ Ｐゴシック" pitchFamily="-111" charset="-128"/>
              </a:rPr>
              <a:t>y </a:t>
            </a:r>
            <a:r>
              <a:rPr lang="en-US" sz="2000" dirty="0">
                <a:solidFill>
                  <a:srgbClr val="000000"/>
                </a:solidFill>
                <a:ea typeface="ＭＳ Ｐゴシック" pitchFamily="-111" charset="-128"/>
              </a:rPr>
              <a:t>(call it </a:t>
            </a:r>
            <a:r>
              <a:rPr lang="en-US" sz="2000" i="1" dirty="0">
                <a:solidFill>
                  <a:srgbClr val="000000"/>
                </a:solidFill>
                <a:ea typeface="ＭＳ Ｐゴシック" pitchFamily="-111" charset="-128"/>
              </a:rPr>
              <a:t>σ</a:t>
            </a:r>
            <a:r>
              <a:rPr lang="en-US" sz="2000" dirty="0">
                <a:solidFill>
                  <a:srgbClr val="000000"/>
                </a:solidFill>
                <a:ea typeface="ＭＳ Ｐゴシック" pitchFamily="-111" charset="-128"/>
              </a:rPr>
              <a:t>) is the same for all values of </a:t>
            </a:r>
            <a:r>
              <a:rPr lang="en-US" sz="2000" i="1" dirty="0">
                <a:solidFill>
                  <a:srgbClr val="000000"/>
                </a:solidFill>
                <a:ea typeface="ＭＳ Ｐゴシック" pitchFamily="-111" charset="-128"/>
              </a:rPr>
              <a:t>x</a:t>
            </a:r>
            <a:r>
              <a:rPr lang="en-US" sz="2000" dirty="0">
                <a:solidFill>
                  <a:srgbClr val="000000"/>
                </a:solidFill>
                <a:ea typeface="ＭＳ Ｐゴシック" pitchFamily="-111" charset="-128"/>
              </a:rPr>
              <a:t>. The common standard deviation </a:t>
            </a:r>
            <a:r>
              <a:rPr lang="en-US" sz="2000" i="1" dirty="0">
                <a:solidFill>
                  <a:srgbClr val="000000"/>
                </a:solidFill>
                <a:ea typeface="ＭＳ Ｐゴシック" pitchFamily="-111" charset="-128"/>
              </a:rPr>
              <a:t>σ </a:t>
            </a:r>
            <a:r>
              <a:rPr lang="en-US" sz="2000" dirty="0">
                <a:solidFill>
                  <a:srgbClr val="000000"/>
                </a:solidFill>
                <a:ea typeface="ＭＳ Ｐゴシック" pitchFamily="-111" charset="-128"/>
              </a:rPr>
              <a:t>is usually an unknown parameter.</a:t>
            </a:r>
          </a:p>
          <a:p>
            <a:pPr>
              <a:defRPr/>
            </a:pPr>
            <a:r>
              <a:rPr lang="en-US" sz="2000" dirty="0">
                <a:solidFill>
                  <a:srgbClr val="000000"/>
                </a:solidFill>
                <a:ea typeface="ＭＳ Ｐゴシック" pitchFamily="-111" charset="-128"/>
              </a:rPr>
              <a:t>•  </a:t>
            </a:r>
            <a:r>
              <a:rPr lang="en-US" sz="2000" b="1" dirty="0">
                <a:solidFill>
                  <a:srgbClr val="000000"/>
                </a:solidFill>
                <a:ea typeface="ＭＳ Ｐゴシック" pitchFamily="-111" charset="-128"/>
              </a:rPr>
              <a:t>Random </a:t>
            </a:r>
            <a:r>
              <a:rPr lang="en-US" sz="2000" dirty="0">
                <a:solidFill>
                  <a:srgbClr val="000000"/>
                </a:solidFill>
                <a:ea typeface="ＭＳ Ｐゴシック" pitchFamily="-111" charset="-128"/>
              </a:rPr>
              <a:t>The data come from a well-designed random sample or randomized experiment.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1000"/>
                                        <p:tgtEl>
                                          <p:spTgt spid="4">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1000"/>
                                        <p:tgtEl>
                                          <p:spTgt spid="4">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76200"/>
            <a:ext cx="8229600" cy="868363"/>
          </a:xfrm>
        </p:spPr>
        <p:txBody>
          <a:bodyPr/>
          <a:lstStyle/>
          <a:p>
            <a:r>
              <a:rPr lang="en-US" altLang="en-US" sz="3600" b="1" smtClean="0"/>
              <a:t>Checking Regression Conditions</a:t>
            </a:r>
          </a:p>
        </p:txBody>
      </p:sp>
      <p:sp>
        <p:nvSpPr>
          <p:cNvPr id="14339" name="Content Placeholder 2"/>
          <p:cNvSpPr>
            <a:spLocks noGrp="1"/>
          </p:cNvSpPr>
          <p:nvPr>
            <p:ph idx="1"/>
          </p:nvPr>
        </p:nvSpPr>
        <p:spPr>
          <a:xfrm>
            <a:off x="152400" y="838200"/>
            <a:ext cx="8839200" cy="1828800"/>
          </a:xfrm>
        </p:spPr>
        <p:txBody>
          <a:bodyPr/>
          <a:lstStyle/>
          <a:p>
            <a:pPr>
              <a:spcBef>
                <a:spcPct val="0"/>
              </a:spcBef>
              <a:spcAft>
                <a:spcPts val="600"/>
              </a:spcAft>
            </a:pPr>
            <a:r>
              <a:rPr lang="en-US" altLang="en-US" sz="1800" b="1" smtClean="0"/>
              <a:t>You should always check the conditions before doing inference about the regression model. Although the conditions for regression inference are a bit complicated, it is not hard to check for major violations.</a:t>
            </a:r>
          </a:p>
          <a:p>
            <a:pPr>
              <a:spcBef>
                <a:spcPct val="0"/>
              </a:spcBef>
              <a:spcAft>
                <a:spcPts val="600"/>
              </a:spcAft>
            </a:pPr>
            <a:r>
              <a:rPr lang="en-US" altLang="en-US" sz="1800" b="1" smtClean="0"/>
              <a:t>Start by making a histogram or Normal probability plot of the residuals and also a residual plot. Here’s a summary of how to check the conditions one by one.</a:t>
            </a:r>
          </a:p>
        </p:txBody>
      </p:sp>
      <p:sp>
        <p:nvSpPr>
          <p:cNvPr id="4" name="TextBox 3"/>
          <p:cNvSpPr txBox="1"/>
          <p:nvPr/>
        </p:nvSpPr>
        <p:spPr bwMode="auto">
          <a:xfrm>
            <a:off x="631825" y="2632075"/>
            <a:ext cx="8131175" cy="4154488"/>
          </a:xfrm>
          <a:prstGeom prst="rect">
            <a:avLst/>
          </a:prstGeom>
          <a:solidFill>
            <a:srgbClr val="FAEDB8"/>
          </a:solidFill>
        </p:spPr>
        <p:style>
          <a:lnRef idx="1">
            <a:schemeClr val="accent5"/>
          </a:lnRef>
          <a:fillRef idx="2">
            <a:schemeClr val="accent5"/>
          </a:fillRef>
          <a:effectRef idx="1">
            <a:schemeClr val="accent5"/>
          </a:effectRef>
          <a:fontRef idx="minor">
            <a:schemeClr val="dk1"/>
          </a:fontRef>
        </p:style>
        <p:txBody>
          <a:bodyPr>
            <a:spAutoFit/>
          </a:bodyPr>
          <a:lstStyle/>
          <a:p>
            <a:pPr marL="233363" indent="-233363">
              <a:spcAft>
                <a:spcPts val="1200"/>
              </a:spcAft>
              <a:defRPr/>
            </a:pPr>
            <a:r>
              <a:rPr lang="en-US" sz="1600">
                <a:solidFill>
                  <a:srgbClr val="000000"/>
                </a:solidFill>
                <a:ea typeface="ＭＳ Ｐゴシック" pitchFamily="-111" charset="-128"/>
              </a:rPr>
              <a:t>•  </a:t>
            </a:r>
            <a:r>
              <a:rPr lang="en-US" sz="1600" b="1">
                <a:solidFill>
                  <a:srgbClr val="000000"/>
                </a:solidFill>
                <a:ea typeface="ＭＳ Ｐゴシック" pitchFamily="-111" charset="-128"/>
              </a:rPr>
              <a:t>Linear </a:t>
            </a:r>
            <a:r>
              <a:rPr lang="en-US" sz="1600">
                <a:solidFill>
                  <a:srgbClr val="000000"/>
                </a:solidFill>
                <a:ea typeface="ＭＳ Ｐゴシック" pitchFamily="-111" charset="-128"/>
              </a:rPr>
              <a:t>Examine the scatterplot to check that the overall pattern is roughly linear. Look for curved patterns in the residual plot. Check to see that the residuals center on the “residual = 0” line at each </a:t>
            </a:r>
            <a:r>
              <a:rPr lang="en-US" sz="1600" i="1">
                <a:solidFill>
                  <a:srgbClr val="000000"/>
                </a:solidFill>
                <a:ea typeface="ＭＳ Ｐゴシック" pitchFamily="-111" charset="-128"/>
              </a:rPr>
              <a:t>x</a:t>
            </a:r>
            <a:r>
              <a:rPr lang="en-US" sz="1600">
                <a:solidFill>
                  <a:srgbClr val="000000"/>
                </a:solidFill>
                <a:ea typeface="ＭＳ Ｐゴシック" pitchFamily="-111" charset="-128"/>
              </a:rPr>
              <a:t>-value in the residual plot.</a:t>
            </a:r>
          </a:p>
          <a:p>
            <a:pPr marL="233363" indent="-233363">
              <a:spcAft>
                <a:spcPts val="1200"/>
              </a:spcAft>
              <a:defRPr/>
            </a:pPr>
            <a:r>
              <a:rPr lang="en-US" sz="1600">
                <a:solidFill>
                  <a:srgbClr val="000000"/>
                </a:solidFill>
                <a:ea typeface="ＭＳ Ｐゴシック" pitchFamily="-111" charset="-128"/>
              </a:rPr>
              <a:t>•  </a:t>
            </a:r>
            <a:r>
              <a:rPr lang="en-US" sz="1600" b="1">
                <a:solidFill>
                  <a:srgbClr val="000000"/>
                </a:solidFill>
                <a:ea typeface="ＭＳ Ｐゴシック" pitchFamily="-111" charset="-128"/>
              </a:rPr>
              <a:t>Independent </a:t>
            </a:r>
            <a:r>
              <a:rPr lang="en-US" sz="1600">
                <a:solidFill>
                  <a:srgbClr val="000000"/>
                </a:solidFill>
                <a:ea typeface="ＭＳ Ｐゴシック" pitchFamily="-111" charset="-128"/>
              </a:rPr>
              <a:t>Look at how the data were produced. Random sampling and random assignment help ensure the independence of individual observations. If sampling is done without replacement, remember to check that the population is at least 10 times as large as the sample (10% condition).</a:t>
            </a:r>
          </a:p>
          <a:p>
            <a:pPr marL="233363" indent="-233363">
              <a:spcAft>
                <a:spcPts val="1200"/>
              </a:spcAft>
              <a:defRPr/>
            </a:pPr>
            <a:r>
              <a:rPr lang="en-US" sz="1600">
                <a:solidFill>
                  <a:srgbClr val="000000"/>
                </a:solidFill>
                <a:ea typeface="ＭＳ Ｐゴシック" pitchFamily="-111" charset="-128"/>
              </a:rPr>
              <a:t>•  </a:t>
            </a:r>
            <a:r>
              <a:rPr lang="en-US" sz="1600" b="1">
                <a:solidFill>
                  <a:srgbClr val="000000"/>
                </a:solidFill>
                <a:ea typeface="ＭＳ Ｐゴシック" pitchFamily="-111" charset="-128"/>
              </a:rPr>
              <a:t>Normal </a:t>
            </a:r>
            <a:r>
              <a:rPr lang="en-US" sz="1600">
                <a:solidFill>
                  <a:srgbClr val="000000"/>
                </a:solidFill>
                <a:ea typeface="ＭＳ Ｐゴシック" pitchFamily="-111" charset="-128"/>
              </a:rPr>
              <a:t>Make a stemplot, histogram, or Normal probability plot of the residuals and check for clear skewness or other major departures from Normality.</a:t>
            </a:r>
          </a:p>
          <a:p>
            <a:pPr marL="233363" indent="-233363">
              <a:spcAft>
                <a:spcPts val="1200"/>
              </a:spcAft>
              <a:defRPr/>
            </a:pPr>
            <a:r>
              <a:rPr lang="en-US" sz="1600">
                <a:solidFill>
                  <a:srgbClr val="000000"/>
                </a:solidFill>
                <a:ea typeface="ＭＳ Ｐゴシック" pitchFamily="-111" charset="-128"/>
              </a:rPr>
              <a:t>•  </a:t>
            </a:r>
            <a:r>
              <a:rPr lang="en-US" sz="1600" b="1">
                <a:solidFill>
                  <a:srgbClr val="000000"/>
                </a:solidFill>
                <a:ea typeface="ＭＳ Ｐゴシック" pitchFamily="-111" charset="-128"/>
              </a:rPr>
              <a:t>Equal variance </a:t>
            </a:r>
            <a:r>
              <a:rPr lang="en-US" sz="1600">
                <a:solidFill>
                  <a:srgbClr val="000000"/>
                </a:solidFill>
                <a:ea typeface="ＭＳ Ｐゴシック" pitchFamily="-111" charset="-128"/>
              </a:rPr>
              <a:t>Look at the scatter of the residuals above and below the “residual = 0” line in the residual plot. The amount of scatter should be roughly the same from the smallest to the largest </a:t>
            </a:r>
            <a:r>
              <a:rPr lang="en-US" sz="1600" i="1">
                <a:solidFill>
                  <a:srgbClr val="000000"/>
                </a:solidFill>
                <a:ea typeface="ＭＳ Ｐゴシック" pitchFamily="-111" charset="-128"/>
              </a:rPr>
              <a:t>x</a:t>
            </a:r>
            <a:r>
              <a:rPr lang="en-US" sz="1600">
                <a:solidFill>
                  <a:srgbClr val="000000"/>
                </a:solidFill>
                <a:ea typeface="ＭＳ Ｐゴシック" pitchFamily="-111" charset="-128"/>
              </a:rPr>
              <a:t>-value.</a:t>
            </a:r>
          </a:p>
          <a:p>
            <a:pPr marL="233363" indent="-233363">
              <a:spcAft>
                <a:spcPts val="1200"/>
              </a:spcAft>
              <a:defRPr/>
            </a:pPr>
            <a:r>
              <a:rPr lang="en-US" sz="1600">
                <a:solidFill>
                  <a:srgbClr val="000000"/>
                </a:solidFill>
                <a:ea typeface="ＭＳ Ｐゴシック" pitchFamily="-111" charset="-128"/>
              </a:rPr>
              <a:t>•  </a:t>
            </a:r>
            <a:r>
              <a:rPr lang="en-US" sz="1600" b="1">
                <a:solidFill>
                  <a:srgbClr val="000000"/>
                </a:solidFill>
                <a:ea typeface="ＭＳ Ｐゴシック" pitchFamily="-111" charset="-128"/>
              </a:rPr>
              <a:t>Random </a:t>
            </a:r>
            <a:r>
              <a:rPr lang="en-US" sz="1600">
                <a:solidFill>
                  <a:srgbClr val="000000"/>
                </a:solidFill>
                <a:ea typeface="ＭＳ Ｐゴシック" pitchFamily="-111" charset="-128"/>
              </a:rPr>
              <a:t>See if the data were produced by random sampling or a randomized experiment.</a:t>
            </a:r>
          </a:p>
        </p:txBody>
      </p:sp>
      <p:sp>
        <p:nvSpPr>
          <p:cNvPr id="5" name="TextBox 4"/>
          <p:cNvSpPr txBox="1"/>
          <p:nvPr/>
        </p:nvSpPr>
        <p:spPr>
          <a:xfrm>
            <a:off x="127000" y="2824163"/>
            <a:ext cx="415925" cy="461962"/>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b="1" dirty="0">
                <a:solidFill>
                  <a:srgbClr val="000000"/>
                </a:solidFill>
              </a:rPr>
              <a:t>L</a:t>
            </a:r>
          </a:p>
        </p:txBody>
      </p:sp>
      <p:sp>
        <p:nvSpPr>
          <p:cNvPr id="6" name="TextBox 5"/>
          <p:cNvSpPr txBox="1"/>
          <p:nvPr/>
        </p:nvSpPr>
        <p:spPr>
          <a:xfrm>
            <a:off x="127000" y="3776663"/>
            <a:ext cx="415925" cy="460375"/>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b="1" dirty="0">
                <a:solidFill>
                  <a:srgbClr val="000000"/>
                </a:solidFill>
              </a:rPr>
              <a:t>I</a:t>
            </a:r>
          </a:p>
        </p:txBody>
      </p:sp>
      <p:sp>
        <p:nvSpPr>
          <p:cNvPr id="7" name="TextBox 6"/>
          <p:cNvSpPr txBox="1"/>
          <p:nvPr/>
        </p:nvSpPr>
        <p:spPr>
          <a:xfrm>
            <a:off x="127000" y="4648200"/>
            <a:ext cx="415925" cy="461963"/>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b="1" dirty="0">
                <a:solidFill>
                  <a:srgbClr val="000000"/>
                </a:solidFill>
              </a:rPr>
              <a:t>N</a:t>
            </a:r>
          </a:p>
        </p:txBody>
      </p:sp>
      <p:sp>
        <p:nvSpPr>
          <p:cNvPr id="8" name="TextBox 7"/>
          <p:cNvSpPr txBox="1"/>
          <p:nvPr/>
        </p:nvSpPr>
        <p:spPr>
          <a:xfrm>
            <a:off x="127000" y="5435600"/>
            <a:ext cx="415925" cy="461963"/>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b="1" dirty="0">
                <a:solidFill>
                  <a:srgbClr val="000000"/>
                </a:solidFill>
              </a:rPr>
              <a:t>E</a:t>
            </a:r>
          </a:p>
        </p:txBody>
      </p:sp>
      <p:sp>
        <p:nvSpPr>
          <p:cNvPr id="9" name="TextBox 8"/>
          <p:cNvSpPr txBox="1"/>
          <p:nvPr/>
        </p:nvSpPr>
        <p:spPr>
          <a:xfrm>
            <a:off x="127000" y="6235700"/>
            <a:ext cx="415925" cy="461963"/>
          </a:xfrm>
          <a:prstGeom prst="rect">
            <a:avLst/>
          </a:prstGeom>
          <a:solidFill>
            <a:srgbClr val="92D050"/>
          </a:solidFill>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n-US" b="1" dirty="0">
                <a:solidFill>
                  <a:srgbClr val="000000"/>
                </a:solidFill>
              </a:rPr>
              <a:t>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1000"/>
                                        <p:tgtEl>
                                          <p:spTgt spid="4">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1000"/>
                                        <p:tgtEl>
                                          <p:spTgt spid="4">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1000"/>
                                        <p:tgtEl>
                                          <p:spTgt spid="4">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anim calcmode="lin" valueType="num">
                                      <p:cBhvr>
                                        <p:cTn id="38" dur="500" fill="hold"/>
                                        <p:tgtEl>
                                          <p:spTgt spid="5"/>
                                        </p:tgtEl>
                                        <p:attrNameLst>
                                          <p:attrName>ppt_x</p:attrName>
                                        </p:attrNameLst>
                                      </p:cBhvr>
                                      <p:tavLst>
                                        <p:tav tm="0">
                                          <p:val>
                                            <p:strVal val="#ppt_x"/>
                                          </p:val>
                                        </p:tav>
                                        <p:tav tm="100000">
                                          <p:val>
                                            <p:strVal val="#ppt_x"/>
                                          </p:val>
                                        </p:tav>
                                      </p:tavLst>
                                    </p:anim>
                                    <p:anim calcmode="lin" valueType="num">
                                      <p:cBhvr>
                                        <p:cTn id="39" dur="450" decel="100000" fill="hold"/>
                                        <p:tgtEl>
                                          <p:spTgt spid="5"/>
                                        </p:tgtEl>
                                        <p:attrNameLst>
                                          <p:attrName>ppt_y</p:attrName>
                                        </p:attrNameLst>
                                      </p:cBhvr>
                                      <p:tavLst>
                                        <p:tav tm="0">
                                          <p:val>
                                            <p:strVal val="#ppt_y+1"/>
                                          </p:val>
                                        </p:tav>
                                        <p:tav tm="100000">
                                          <p:val>
                                            <p:strVal val="#ppt_y-.03"/>
                                          </p:val>
                                        </p:tav>
                                      </p:tavLst>
                                    </p:anim>
                                    <p:anim calcmode="lin" valueType="num">
                                      <p:cBhvr>
                                        <p:cTn id="40"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41" fill="hold" nodeType="afterGroup">
                            <p:stCondLst>
                              <p:cond delay="500"/>
                            </p:stCondLst>
                            <p:childTnLst>
                              <p:par>
                                <p:cTn id="42" presetID="37"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anim calcmode="lin" valueType="num">
                                      <p:cBhvr>
                                        <p:cTn id="45" dur="500" fill="hold"/>
                                        <p:tgtEl>
                                          <p:spTgt spid="6"/>
                                        </p:tgtEl>
                                        <p:attrNameLst>
                                          <p:attrName>ppt_x</p:attrName>
                                        </p:attrNameLst>
                                      </p:cBhvr>
                                      <p:tavLst>
                                        <p:tav tm="0">
                                          <p:val>
                                            <p:strVal val="#ppt_x"/>
                                          </p:val>
                                        </p:tav>
                                        <p:tav tm="100000">
                                          <p:val>
                                            <p:strVal val="#ppt_x"/>
                                          </p:val>
                                        </p:tav>
                                      </p:tavLst>
                                    </p:anim>
                                    <p:anim calcmode="lin" valueType="num">
                                      <p:cBhvr>
                                        <p:cTn id="46" dur="450" decel="100000" fill="hold"/>
                                        <p:tgtEl>
                                          <p:spTgt spid="6"/>
                                        </p:tgtEl>
                                        <p:attrNameLst>
                                          <p:attrName>ppt_y</p:attrName>
                                        </p:attrNameLst>
                                      </p:cBhvr>
                                      <p:tavLst>
                                        <p:tav tm="0">
                                          <p:val>
                                            <p:strVal val="#ppt_y+1"/>
                                          </p:val>
                                        </p:tav>
                                        <p:tav tm="100000">
                                          <p:val>
                                            <p:strVal val="#ppt_y-.03"/>
                                          </p:val>
                                        </p:tav>
                                      </p:tavLst>
                                    </p:anim>
                                    <p:anim calcmode="lin" valueType="num">
                                      <p:cBhvr>
                                        <p:cTn id="47"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id="48" fill="hold" nodeType="afterGroup">
                            <p:stCondLst>
                              <p:cond delay="1000"/>
                            </p:stCondLst>
                            <p:childTnLst>
                              <p:par>
                                <p:cTn id="49" presetID="37" presetClass="entr" presetSubtype="0" fill="hold"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anim calcmode="lin" valueType="num">
                                      <p:cBhvr>
                                        <p:cTn id="52" dur="500" fill="hold"/>
                                        <p:tgtEl>
                                          <p:spTgt spid="7"/>
                                        </p:tgtEl>
                                        <p:attrNameLst>
                                          <p:attrName>ppt_x</p:attrName>
                                        </p:attrNameLst>
                                      </p:cBhvr>
                                      <p:tavLst>
                                        <p:tav tm="0">
                                          <p:val>
                                            <p:strVal val="#ppt_x"/>
                                          </p:val>
                                        </p:tav>
                                        <p:tav tm="100000">
                                          <p:val>
                                            <p:strVal val="#ppt_x"/>
                                          </p:val>
                                        </p:tav>
                                      </p:tavLst>
                                    </p:anim>
                                    <p:anim calcmode="lin" valueType="num">
                                      <p:cBhvr>
                                        <p:cTn id="53" dur="450" decel="100000" fill="hold"/>
                                        <p:tgtEl>
                                          <p:spTgt spid="7"/>
                                        </p:tgtEl>
                                        <p:attrNameLst>
                                          <p:attrName>ppt_y</p:attrName>
                                        </p:attrNameLst>
                                      </p:cBhvr>
                                      <p:tavLst>
                                        <p:tav tm="0">
                                          <p:val>
                                            <p:strVal val="#ppt_y+1"/>
                                          </p:val>
                                        </p:tav>
                                        <p:tav tm="100000">
                                          <p:val>
                                            <p:strVal val="#ppt_y-.03"/>
                                          </p:val>
                                        </p:tav>
                                      </p:tavLst>
                                    </p:anim>
                                    <p:anim calcmode="lin" valueType="num">
                                      <p:cBhvr>
                                        <p:cTn id="54"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55" fill="hold" nodeType="afterGroup">
                            <p:stCondLst>
                              <p:cond delay="1500"/>
                            </p:stCondLst>
                            <p:childTnLst>
                              <p:par>
                                <p:cTn id="56" presetID="37" presetClass="entr" presetSubtype="0"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fade">
                                      <p:cBhvr>
                                        <p:cTn id="58" dur="500"/>
                                        <p:tgtEl>
                                          <p:spTgt spid="8"/>
                                        </p:tgtEl>
                                      </p:cBhvr>
                                    </p:animEffect>
                                    <p:anim calcmode="lin" valueType="num">
                                      <p:cBhvr>
                                        <p:cTn id="59" dur="500" fill="hold"/>
                                        <p:tgtEl>
                                          <p:spTgt spid="8"/>
                                        </p:tgtEl>
                                        <p:attrNameLst>
                                          <p:attrName>ppt_x</p:attrName>
                                        </p:attrNameLst>
                                      </p:cBhvr>
                                      <p:tavLst>
                                        <p:tav tm="0">
                                          <p:val>
                                            <p:strVal val="#ppt_x"/>
                                          </p:val>
                                        </p:tav>
                                        <p:tav tm="100000">
                                          <p:val>
                                            <p:strVal val="#ppt_x"/>
                                          </p:val>
                                        </p:tav>
                                      </p:tavLst>
                                    </p:anim>
                                    <p:anim calcmode="lin" valueType="num">
                                      <p:cBhvr>
                                        <p:cTn id="60" dur="450" decel="100000" fill="hold"/>
                                        <p:tgtEl>
                                          <p:spTgt spid="8"/>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62" fill="hold" nodeType="afterGroup">
                            <p:stCondLst>
                              <p:cond delay="2000"/>
                            </p:stCondLst>
                            <p:childTnLst>
                              <p:par>
                                <p:cTn id="63" presetID="37" presetClass="entr" presetSubtype="0"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anim calcmode="lin" valueType="num">
                                      <p:cBhvr>
                                        <p:cTn id="66" dur="500" fill="hold"/>
                                        <p:tgtEl>
                                          <p:spTgt spid="9"/>
                                        </p:tgtEl>
                                        <p:attrNameLst>
                                          <p:attrName>ppt_x</p:attrName>
                                        </p:attrNameLst>
                                      </p:cBhvr>
                                      <p:tavLst>
                                        <p:tav tm="0">
                                          <p:val>
                                            <p:strVal val="#ppt_x"/>
                                          </p:val>
                                        </p:tav>
                                        <p:tav tm="100000">
                                          <p:val>
                                            <p:strVal val="#ppt_x"/>
                                          </p:val>
                                        </p:tav>
                                      </p:tavLst>
                                    </p:anim>
                                    <p:anim calcmode="lin" valueType="num">
                                      <p:cBhvr>
                                        <p:cTn id="67" dur="450" decel="100000" fill="hold"/>
                                        <p:tgtEl>
                                          <p:spTgt spid="9"/>
                                        </p:tgtEl>
                                        <p:attrNameLst>
                                          <p:attrName>ppt_y</p:attrName>
                                        </p:attrNameLst>
                                      </p:cBhvr>
                                      <p:tavLst>
                                        <p:tav tm="0">
                                          <p:val>
                                            <p:strVal val="#ppt_y+1"/>
                                          </p:val>
                                        </p:tav>
                                        <p:tav tm="100000">
                                          <p:val>
                                            <p:strVal val="#ppt_y-.03"/>
                                          </p:val>
                                        </p:tav>
                                      </p:tavLst>
                                    </p:anim>
                                    <p:anim calcmode="lin" valueType="num">
                                      <p:cBhvr>
                                        <p:cTn id="68"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200"/>
            <a:ext cx="8229600" cy="868363"/>
          </a:xfrm>
        </p:spPr>
        <p:txBody>
          <a:bodyPr/>
          <a:lstStyle/>
          <a:p>
            <a:r>
              <a:rPr lang="en-US" altLang="en-US" sz="3600" b="1" smtClean="0"/>
              <a:t>Example:  Helicopter Experiment</a:t>
            </a:r>
          </a:p>
        </p:txBody>
      </p:sp>
      <p:sp>
        <p:nvSpPr>
          <p:cNvPr id="14339" name="Content Placeholder 2"/>
          <p:cNvSpPr>
            <a:spLocks noGrp="1"/>
          </p:cNvSpPr>
          <p:nvPr>
            <p:ph idx="1"/>
          </p:nvPr>
        </p:nvSpPr>
        <p:spPr>
          <a:xfrm>
            <a:off x="304800" y="990600"/>
            <a:ext cx="8610600" cy="2971800"/>
          </a:xfrm>
        </p:spPr>
        <p:txBody>
          <a:bodyPr/>
          <a:lstStyle/>
          <a:p>
            <a:pPr marL="0" indent="0">
              <a:buFontTx/>
              <a:buNone/>
              <a:defRPr/>
            </a:pPr>
            <a:r>
              <a:rPr lang="en-US" sz="2400" b="1" dirty="0" smtClean="0"/>
              <a:t>Mrs. Barrett’s class did a variation of the helicopter experiment on page 738. Students randomly assigned 14 helicopters to each of five drop heights: 152 centimeters (cm), 203 cm, 254 cm, 307 cm, and 442 cm. Teams of students released the 70 helicopters in a predetermined random order and measured the flight times in seconds. </a:t>
            </a:r>
            <a:endParaRPr lang="en-US" sz="2000" b="1" dirty="0" smtClean="0"/>
          </a:p>
          <a:p>
            <a:pPr>
              <a:defRPr/>
            </a:pPr>
            <a:endParaRPr lang="en-US" sz="2400"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76200"/>
            <a:ext cx="8229600" cy="868363"/>
          </a:xfrm>
        </p:spPr>
        <p:txBody>
          <a:bodyPr/>
          <a:lstStyle/>
          <a:p>
            <a:r>
              <a:rPr lang="en-US" altLang="en-US" sz="3600" b="1" smtClean="0"/>
              <a:t>Example:  Helicopter Experiment</a:t>
            </a:r>
          </a:p>
        </p:txBody>
      </p:sp>
      <p:sp>
        <p:nvSpPr>
          <p:cNvPr id="14339" name="Content Placeholder 2"/>
          <p:cNvSpPr>
            <a:spLocks noGrp="1"/>
          </p:cNvSpPr>
          <p:nvPr>
            <p:ph idx="1"/>
          </p:nvPr>
        </p:nvSpPr>
        <p:spPr>
          <a:xfrm>
            <a:off x="304800" y="990600"/>
            <a:ext cx="8610600" cy="1600200"/>
          </a:xfrm>
        </p:spPr>
        <p:txBody>
          <a:bodyPr/>
          <a:lstStyle/>
          <a:p>
            <a:pPr marL="0" indent="0">
              <a:buFontTx/>
              <a:buNone/>
              <a:defRPr/>
            </a:pPr>
            <a:r>
              <a:rPr lang="en-US" sz="2400" b="1" dirty="0" smtClean="0"/>
              <a:t>The class used Minitab to carry out a least-squares regression analysis for these data. A scatterplot, residual plot, histogram, and Normal probability plot of the residuals are shown below.</a:t>
            </a:r>
            <a:endParaRPr lang="en-US" sz="2000" b="1" dirty="0" smtClean="0"/>
          </a:p>
          <a:p>
            <a:pPr>
              <a:defRPr/>
            </a:pPr>
            <a:endParaRPr lang="en-US" sz="2400" b="1" dirty="0" smtClean="0"/>
          </a:p>
        </p:txBody>
      </p:sp>
      <p:pic>
        <p:nvPicPr>
          <p:cNvPr id="16388" name="Picture 10" descr="Screen shot 2010-12-06 at 9.27.28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0025" y="2667000"/>
            <a:ext cx="28733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1" descr="Screen shot 2010-12-06 at 9.27.43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2667000"/>
            <a:ext cx="28575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2" descr="Screen shot 2010-12-06 at 9.28.00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81138" y="4800600"/>
            <a:ext cx="2862262"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3" descr="Screen shot 2010-12-06 at 9.28.17 A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92663" y="4800600"/>
            <a:ext cx="2789237"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6200"/>
            <a:ext cx="8229600" cy="868363"/>
          </a:xfrm>
        </p:spPr>
        <p:txBody>
          <a:bodyPr/>
          <a:lstStyle/>
          <a:p>
            <a:r>
              <a:rPr lang="en-US" altLang="en-US" sz="3600" b="1" smtClean="0"/>
              <a:t>Conditions Check</a:t>
            </a:r>
          </a:p>
        </p:txBody>
      </p:sp>
      <p:sp>
        <p:nvSpPr>
          <p:cNvPr id="10" name="Rectangle 9"/>
          <p:cNvSpPr>
            <a:spLocks noChangeArrowheads="1"/>
          </p:cNvSpPr>
          <p:nvPr/>
        </p:nvSpPr>
        <p:spPr bwMode="auto">
          <a:xfrm>
            <a:off x="155575" y="1066800"/>
            <a:ext cx="403383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
                <a:srgbClr val="E81F30"/>
              </a:buClr>
              <a:buFont typeface="Wingdings" pitchFamily="-111" charset="2"/>
              <a:buChar char="ü"/>
            </a:pPr>
            <a:r>
              <a:rPr lang="en-US" altLang="en-US" sz="1800" b="1" dirty="0"/>
              <a:t> </a:t>
            </a:r>
            <a:r>
              <a:rPr lang="en-US" altLang="en-US" sz="1800" b="1" dirty="0">
                <a:solidFill>
                  <a:srgbClr val="FFFF00"/>
                </a:solidFill>
              </a:rPr>
              <a:t>Linear </a:t>
            </a:r>
            <a:r>
              <a:rPr lang="en-US" altLang="en-US" sz="1800" dirty="0"/>
              <a:t>The </a:t>
            </a:r>
            <a:r>
              <a:rPr lang="en-US" altLang="en-US" sz="1800" dirty="0">
                <a:solidFill>
                  <a:srgbClr val="FFC000"/>
                </a:solidFill>
              </a:rPr>
              <a:t>scatterplot shows a clear linear form</a:t>
            </a:r>
            <a:r>
              <a:rPr lang="en-US" altLang="en-US" sz="1800" dirty="0"/>
              <a:t>. For each drop height used in the experiment, the residuals are centered on the horizontal line at 0. The </a:t>
            </a:r>
            <a:r>
              <a:rPr lang="en-US" altLang="en-US" sz="1800" dirty="0">
                <a:solidFill>
                  <a:srgbClr val="FFC000"/>
                </a:solidFill>
              </a:rPr>
              <a:t>residual plot shows a random scatter </a:t>
            </a:r>
            <a:r>
              <a:rPr lang="en-US" altLang="en-US" sz="1800" dirty="0"/>
              <a:t>about the horizontal line.</a:t>
            </a:r>
          </a:p>
        </p:txBody>
      </p:sp>
      <p:sp>
        <p:nvSpPr>
          <p:cNvPr id="11" name="Rectangle 10"/>
          <p:cNvSpPr>
            <a:spLocks noChangeArrowheads="1"/>
          </p:cNvSpPr>
          <p:nvPr/>
        </p:nvSpPr>
        <p:spPr bwMode="auto">
          <a:xfrm>
            <a:off x="4189413" y="2741613"/>
            <a:ext cx="4151312"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
                <a:srgbClr val="E81F30"/>
              </a:buClr>
              <a:buFont typeface="Wingdings" pitchFamily="-111" charset="2"/>
              <a:buChar char="ü"/>
            </a:pPr>
            <a:r>
              <a:rPr lang="en-US" altLang="en-US" sz="1800" b="1" dirty="0"/>
              <a:t> </a:t>
            </a:r>
            <a:r>
              <a:rPr lang="en-US" altLang="en-US" sz="1800" b="1" dirty="0">
                <a:solidFill>
                  <a:srgbClr val="FFFF00"/>
                </a:solidFill>
              </a:rPr>
              <a:t>Independent</a:t>
            </a:r>
            <a:r>
              <a:rPr lang="en-US" altLang="en-US" sz="1800" b="1" dirty="0"/>
              <a:t> </a:t>
            </a:r>
            <a:r>
              <a:rPr lang="en-US" altLang="en-US" sz="1800" dirty="0"/>
              <a:t>Because the helicopters were released in a random order and </a:t>
            </a:r>
            <a:r>
              <a:rPr lang="en-US" altLang="en-US" sz="1800" dirty="0">
                <a:solidFill>
                  <a:srgbClr val="FFC000"/>
                </a:solidFill>
              </a:rPr>
              <a:t>no helicopter was used twice</a:t>
            </a:r>
            <a:r>
              <a:rPr lang="en-US" altLang="en-US" sz="1800" dirty="0"/>
              <a:t>, knowing the result of one observation should give no additional information about another observation.</a:t>
            </a:r>
          </a:p>
        </p:txBody>
      </p:sp>
      <p:sp>
        <p:nvSpPr>
          <p:cNvPr id="12" name="Rectangle 11"/>
          <p:cNvSpPr>
            <a:spLocks noChangeArrowheads="1"/>
          </p:cNvSpPr>
          <p:nvPr/>
        </p:nvSpPr>
        <p:spPr bwMode="auto">
          <a:xfrm>
            <a:off x="4189413" y="1066800"/>
            <a:ext cx="40338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Clr>
                <a:srgbClr val="E81F30"/>
              </a:buClr>
              <a:buFont typeface="Wingdings" pitchFamily="-111" charset="2"/>
              <a:buChar char="ü"/>
            </a:pPr>
            <a:r>
              <a:rPr lang="en-US" altLang="en-US" sz="1800" b="1" dirty="0">
                <a:solidFill>
                  <a:srgbClr val="FFFF00"/>
                </a:solidFill>
              </a:rPr>
              <a:t> Normal </a:t>
            </a:r>
            <a:r>
              <a:rPr lang="en-US" altLang="en-US" sz="1800" dirty="0"/>
              <a:t>The histogram of the residuals is single-peaked, unimodal, and somewhat bell-shaped. In addition, the </a:t>
            </a:r>
            <a:r>
              <a:rPr lang="en-US" altLang="en-US" sz="1800" dirty="0">
                <a:solidFill>
                  <a:srgbClr val="FFC000"/>
                </a:solidFill>
              </a:rPr>
              <a:t>Normal probability plot is very close to linear</a:t>
            </a:r>
            <a:r>
              <a:rPr lang="en-US" altLang="en-US" sz="1800" dirty="0"/>
              <a:t>.</a:t>
            </a:r>
          </a:p>
        </p:txBody>
      </p:sp>
      <p:sp>
        <p:nvSpPr>
          <p:cNvPr id="13" name="Rectangle 12"/>
          <p:cNvSpPr/>
          <p:nvPr/>
        </p:nvSpPr>
        <p:spPr>
          <a:xfrm>
            <a:off x="155575" y="3254375"/>
            <a:ext cx="4033838" cy="2308225"/>
          </a:xfrm>
          <a:prstGeom prst="rect">
            <a:avLst/>
          </a:prstGeom>
        </p:spPr>
        <p:txBody>
          <a:bodyPr>
            <a:spAutoFit/>
          </a:bodyPr>
          <a:lstStyle/>
          <a:p>
            <a:pPr>
              <a:buClr>
                <a:schemeClr val="accent3"/>
              </a:buClr>
              <a:buFont typeface="Wingdings" charset="2"/>
              <a:buChar char="ü"/>
              <a:defRPr/>
            </a:pPr>
            <a:r>
              <a:rPr lang="en-US" b="1" dirty="0">
                <a:ea typeface="ＭＳ Ｐゴシック" charset="-128"/>
                <a:cs typeface="ＭＳ Ｐゴシック" charset="-128"/>
              </a:rPr>
              <a:t> </a:t>
            </a:r>
            <a:r>
              <a:rPr lang="en-US" b="1" dirty="0">
                <a:solidFill>
                  <a:srgbClr val="FFFF00"/>
                </a:solidFill>
                <a:ea typeface="ＭＳ Ｐゴシック" charset="-128"/>
                <a:cs typeface="ＭＳ Ｐゴシック" charset="-128"/>
              </a:rPr>
              <a:t>Equal variance </a:t>
            </a:r>
            <a:r>
              <a:rPr lang="en-US" dirty="0">
                <a:ea typeface="ＭＳ Ｐゴシック" charset="-128"/>
                <a:cs typeface="ＭＳ Ｐゴシック" charset="-128"/>
              </a:rPr>
              <a:t>The </a:t>
            </a:r>
            <a:r>
              <a:rPr lang="en-US" dirty="0">
                <a:solidFill>
                  <a:srgbClr val="FFC000"/>
                </a:solidFill>
                <a:ea typeface="ＭＳ Ｐゴシック" charset="-128"/>
                <a:cs typeface="ＭＳ Ｐゴシック" charset="-128"/>
              </a:rPr>
              <a:t>residual plot shows a similar amount of scatter </a:t>
            </a:r>
            <a:r>
              <a:rPr lang="en-US" dirty="0">
                <a:ea typeface="ＭＳ Ｐゴシック" charset="-128"/>
                <a:cs typeface="ＭＳ Ｐゴシック" charset="-128"/>
              </a:rPr>
              <a:t>about the residual = 0 line for the 152, 203, 254, and 442 cm drop heights. Flight times (and the corresponding residuals) seem to vary more for the helicopters that were dropped from a height of 307 cm.</a:t>
            </a:r>
          </a:p>
        </p:txBody>
      </p:sp>
      <p:sp>
        <p:nvSpPr>
          <p:cNvPr id="14" name="Rectangle 13"/>
          <p:cNvSpPr/>
          <p:nvPr/>
        </p:nvSpPr>
        <p:spPr>
          <a:xfrm>
            <a:off x="4189413" y="4791075"/>
            <a:ext cx="4521200" cy="923925"/>
          </a:xfrm>
          <a:prstGeom prst="rect">
            <a:avLst/>
          </a:prstGeom>
        </p:spPr>
        <p:txBody>
          <a:bodyPr>
            <a:spAutoFit/>
          </a:bodyPr>
          <a:lstStyle/>
          <a:p>
            <a:pPr>
              <a:buClr>
                <a:schemeClr val="accent3"/>
              </a:buClr>
              <a:buFont typeface="Wingdings" charset="2"/>
              <a:buChar char="ü"/>
              <a:defRPr/>
            </a:pPr>
            <a:r>
              <a:rPr lang="en-US" b="1" dirty="0">
                <a:ea typeface="ＭＳ Ｐゴシック" charset="-128"/>
                <a:cs typeface="ＭＳ Ｐゴシック" charset="-128"/>
              </a:rPr>
              <a:t> </a:t>
            </a:r>
            <a:r>
              <a:rPr lang="en-US" b="1" dirty="0">
                <a:solidFill>
                  <a:srgbClr val="FFFF00"/>
                </a:solidFill>
                <a:ea typeface="ＭＳ Ｐゴシック" charset="-128"/>
                <a:cs typeface="ＭＳ Ｐゴシック" charset="-128"/>
              </a:rPr>
              <a:t>Random </a:t>
            </a:r>
            <a:r>
              <a:rPr lang="en-US" dirty="0">
                <a:ea typeface="ＭＳ Ｐゴシック" charset="-128"/>
                <a:cs typeface="ＭＳ Ｐゴシック" charset="-128"/>
              </a:rPr>
              <a:t>The helicopters were </a:t>
            </a:r>
            <a:r>
              <a:rPr lang="en-US" dirty="0">
                <a:solidFill>
                  <a:srgbClr val="FFC000"/>
                </a:solidFill>
                <a:ea typeface="ＭＳ Ｐゴシック" charset="-128"/>
                <a:cs typeface="ＭＳ Ｐゴシック" charset="-128"/>
              </a:rPr>
              <a:t>randomly assigned </a:t>
            </a:r>
            <a:r>
              <a:rPr lang="en-US" dirty="0">
                <a:ea typeface="ＭＳ Ｐゴシック" charset="-128"/>
                <a:cs typeface="ＭＳ Ｐゴシック" charset="-128"/>
              </a:rPr>
              <a:t>to the five possible drop heights.</a:t>
            </a:r>
          </a:p>
        </p:txBody>
      </p:sp>
      <p:sp>
        <p:nvSpPr>
          <p:cNvPr id="15" name="Rectangle 14"/>
          <p:cNvSpPr/>
          <p:nvPr/>
        </p:nvSpPr>
        <p:spPr>
          <a:xfrm>
            <a:off x="363538" y="5754688"/>
            <a:ext cx="8388350" cy="646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b="1" dirty="0">
                <a:solidFill>
                  <a:srgbClr val="FF0000"/>
                </a:solidFill>
              </a:rPr>
              <a:t>Except for a slight concern about the equal-variance condition, we should be safe performing inference about the regression model in this setting.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900" decel="100000" fill="hold"/>
                                        <p:tgtEl>
                                          <p:spTgt spid="14"/>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57200" y="76200"/>
            <a:ext cx="8229600" cy="868363"/>
          </a:xfrm>
        </p:spPr>
        <p:txBody>
          <a:bodyPr/>
          <a:lstStyle/>
          <a:p>
            <a:r>
              <a:rPr lang="en-US" altLang="en-US" sz="3600" b="1" smtClean="0"/>
              <a:t>Estimating the Parameters</a:t>
            </a:r>
          </a:p>
        </p:txBody>
      </p:sp>
      <p:sp>
        <p:nvSpPr>
          <p:cNvPr id="18435" name="Content Placeholder 3"/>
          <p:cNvSpPr>
            <a:spLocks noGrp="1"/>
          </p:cNvSpPr>
          <p:nvPr>
            <p:ph idx="1"/>
          </p:nvPr>
        </p:nvSpPr>
        <p:spPr>
          <a:xfrm>
            <a:off x="304800" y="1219200"/>
            <a:ext cx="8534400" cy="4906963"/>
          </a:xfrm>
        </p:spPr>
        <p:txBody>
          <a:bodyPr/>
          <a:lstStyle/>
          <a:p>
            <a:pPr>
              <a:spcAft>
                <a:spcPts val="600"/>
              </a:spcAft>
            </a:pPr>
            <a:r>
              <a:rPr lang="en-US" altLang="en-US" sz="2400" b="1" smtClean="0"/>
              <a:t>When the conditions are met, we can do inference about the regression model </a:t>
            </a:r>
            <a:r>
              <a:rPr lang="en-US" altLang="en-US" sz="2400" b="1" i="1" smtClean="0">
                <a:solidFill>
                  <a:srgbClr val="FFFF00"/>
                </a:solidFill>
              </a:rPr>
              <a:t>µ</a:t>
            </a:r>
            <a:r>
              <a:rPr lang="en-US" altLang="en-US" sz="2400" b="1" i="1" baseline="-25000" smtClean="0">
                <a:solidFill>
                  <a:srgbClr val="FFFF00"/>
                </a:solidFill>
              </a:rPr>
              <a:t>y </a:t>
            </a:r>
            <a:r>
              <a:rPr lang="en-US" altLang="en-US" sz="2400" b="1" smtClean="0">
                <a:solidFill>
                  <a:srgbClr val="FFFF00"/>
                </a:solidFill>
              </a:rPr>
              <a:t>= </a:t>
            </a:r>
            <a:r>
              <a:rPr lang="en-US" altLang="en-US" sz="2400" b="1" i="1" smtClean="0">
                <a:solidFill>
                  <a:srgbClr val="FFFF00"/>
                </a:solidFill>
              </a:rPr>
              <a:t>α</a:t>
            </a:r>
            <a:r>
              <a:rPr lang="en-US" altLang="en-US" sz="2400" b="1" smtClean="0">
                <a:solidFill>
                  <a:srgbClr val="FFFF00"/>
                </a:solidFill>
              </a:rPr>
              <a:t>+ </a:t>
            </a:r>
            <a:r>
              <a:rPr lang="en-US" altLang="en-US" sz="2400" b="1" i="1" smtClean="0">
                <a:solidFill>
                  <a:srgbClr val="FFFF00"/>
                </a:solidFill>
              </a:rPr>
              <a:t>βx</a:t>
            </a:r>
            <a:r>
              <a:rPr lang="en-US" altLang="en-US" sz="2400" b="1" smtClean="0"/>
              <a:t>. The first step is to estimate the unknown parameters.</a:t>
            </a:r>
          </a:p>
          <a:p>
            <a:pPr>
              <a:spcAft>
                <a:spcPts val="600"/>
              </a:spcAft>
            </a:pPr>
            <a:endParaRPr lang="en-US" altLang="en-US" sz="1200" b="1" smtClean="0"/>
          </a:p>
          <a:p>
            <a:pPr lvl="1">
              <a:spcAft>
                <a:spcPts val="600"/>
              </a:spcAft>
              <a:buClr>
                <a:srgbClr val="E81F30"/>
              </a:buClr>
              <a:buFont typeface="Wingdings" pitchFamily="-111" charset="2"/>
              <a:buChar char="ü"/>
            </a:pPr>
            <a:r>
              <a:rPr lang="en-US" altLang="en-US" sz="2400" b="1" smtClean="0"/>
              <a:t>If we calculate the least-squares regression line, the slope </a:t>
            </a:r>
            <a:r>
              <a:rPr lang="en-US" altLang="en-US" sz="2400" b="1" i="1" smtClean="0">
                <a:solidFill>
                  <a:srgbClr val="FF66FF"/>
                </a:solidFill>
              </a:rPr>
              <a:t>b </a:t>
            </a:r>
            <a:r>
              <a:rPr lang="en-US" altLang="en-US" sz="2400" b="1" smtClean="0">
                <a:solidFill>
                  <a:srgbClr val="FF66FF"/>
                </a:solidFill>
              </a:rPr>
              <a:t>is an unbiased estimator </a:t>
            </a:r>
            <a:r>
              <a:rPr lang="en-US" altLang="en-US" sz="2400" b="1" smtClean="0"/>
              <a:t>of the population slope </a:t>
            </a:r>
            <a:r>
              <a:rPr lang="en-US" altLang="en-US" sz="2400" b="1" i="1" smtClean="0">
                <a:solidFill>
                  <a:srgbClr val="FFFF00"/>
                </a:solidFill>
              </a:rPr>
              <a:t>β</a:t>
            </a:r>
            <a:r>
              <a:rPr lang="en-US" altLang="en-US" sz="2400" b="1" smtClean="0"/>
              <a:t>, and the </a:t>
            </a:r>
            <a:r>
              <a:rPr lang="en-US" altLang="en-US" sz="2400" b="1" i="1" smtClean="0"/>
              <a:t>y</a:t>
            </a:r>
            <a:r>
              <a:rPr lang="en-US" altLang="en-US" sz="2400" b="1" smtClean="0"/>
              <a:t>-intercept </a:t>
            </a:r>
            <a:r>
              <a:rPr lang="en-US" altLang="en-US" sz="2400" b="1" i="1" smtClean="0">
                <a:solidFill>
                  <a:srgbClr val="FF66FF"/>
                </a:solidFill>
              </a:rPr>
              <a:t>a </a:t>
            </a:r>
            <a:r>
              <a:rPr lang="en-US" altLang="en-US" sz="2400" b="1" smtClean="0">
                <a:solidFill>
                  <a:srgbClr val="FF66FF"/>
                </a:solidFill>
              </a:rPr>
              <a:t>is an unbiased estimator</a:t>
            </a:r>
            <a:r>
              <a:rPr lang="en-US" altLang="en-US" sz="2400" b="1" smtClean="0"/>
              <a:t> of the population </a:t>
            </a:r>
            <a:r>
              <a:rPr lang="en-US" altLang="en-US" sz="2400" b="1" i="1" smtClean="0"/>
              <a:t>y-</a:t>
            </a:r>
            <a:r>
              <a:rPr lang="en-US" altLang="en-US" sz="2400" b="1" smtClean="0"/>
              <a:t>intercept </a:t>
            </a:r>
            <a:r>
              <a:rPr lang="en-US" altLang="en-US" sz="2400" b="1" i="1" smtClean="0">
                <a:solidFill>
                  <a:srgbClr val="FFFF00"/>
                </a:solidFill>
              </a:rPr>
              <a:t>α</a:t>
            </a:r>
            <a:r>
              <a:rPr lang="en-US" altLang="en-US" sz="2400" b="1" smtClean="0"/>
              <a:t>.</a:t>
            </a:r>
          </a:p>
          <a:p>
            <a:pPr lvl="1">
              <a:spcAft>
                <a:spcPts val="600"/>
              </a:spcAft>
              <a:buClr>
                <a:srgbClr val="E81F30"/>
              </a:buClr>
              <a:buFont typeface="Wingdings" pitchFamily="-111" charset="2"/>
              <a:buChar char="ü"/>
            </a:pPr>
            <a:r>
              <a:rPr lang="en-US" altLang="en-US" sz="2400" b="1" smtClean="0"/>
              <a:t>The remaining parameter is the standard deviation </a:t>
            </a:r>
            <a:r>
              <a:rPr lang="en-US" altLang="en-US" sz="2400" b="1" i="1" smtClean="0"/>
              <a:t>σ</a:t>
            </a:r>
            <a:r>
              <a:rPr lang="en-US" altLang="en-US" sz="2400" b="1" smtClean="0"/>
              <a:t>, which describes the variability of the response </a:t>
            </a:r>
            <a:r>
              <a:rPr lang="en-US" altLang="en-US" sz="2400" b="1" i="1" smtClean="0"/>
              <a:t>y </a:t>
            </a:r>
            <a:r>
              <a:rPr lang="en-US" altLang="en-US" sz="2400" b="1" smtClean="0"/>
              <a:t>about the population regression line.</a:t>
            </a:r>
            <a:endParaRPr lang="en-US" altLang="en-US" sz="3600" b="1"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76200"/>
            <a:ext cx="8229600" cy="868363"/>
          </a:xfrm>
        </p:spPr>
        <p:txBody>
          <a:bodyPr/>
          <a:lstStyle/>
          <a:p>
            <a:r>
              <a:rPr lang="en-US" altLang="en-US" sz="3600" b="1" smtClean="0"/>
              <a:t>Estimating the Parameters</a:t>
            </a:r>
          </a:p>
        </p:txBody>
      </p:sp>
      <p:sp>
        <p:nvSpPr>
          <p:cNvPr id="19459" name="Content Placeholder 2"/>
          <p:cNvSpPr>
            <a:spLocks noGrp="1"/>
          </p:cNvSpPr>
          <p:nvPr>
            <p:ph idx="1"/>
          </p:nvPr>
        </p:nvSpPr>
        <p:spPr>
          <a:xfrm>
            <a:off x="228600" y="914400"/>
            <a:ext cx="8763000" cy="5715000"/>
          </a:xfrm>
        </p:spPr>
        <p:txBody>
          <a:bodyPr/>
          <a:lstStyle/>
          <a:p>
            <a:r>
              <a:rPr lang="en-US" altLang="en-US" sz="2400" b="1" smtClean="0"/>
              <a:t>We need to estimate parameters for </a:t>
            </a:r>
            <a:r>
              <a:rPr lang="el-GR" altLang="en-US" sz="2400" b="1" i="1" smtClean="0"/>
              <a:t>μ</a:t>
            </a:r>
            <a:r>
              <a:rPr lang="en-US" altLang="en-US" sz="2400" b="1" i="1" baseline="-25000" smtClean="0"/>
              <a:t>y</a:t>
            </a:r>
            <a:r>
              <a:rPr lang="en-US" altLang="en-US" sz="2400" b="1" i="1" smtClean="0"/>
              <a:t> = </a:t>
            </a:r>
            <a:r>
              <a:rPr lang="el-GR" altLang="en-US" sz="2400" b="1" i="1" smtClean="0"/>
              <a:t>α</a:t>
            </a:r>
            <a:r>
              <a:rPr lang="en-US" altLang="en-US" sz="2400" b="1" i="1" smtClean="0"/>
              <a:t> + </a:t>
            </a:r>
            <a:r>
              <a:rPr lang="el-GR" altLang="en-US" sz="2400" b="1" i="1" smtClean="0"/>
              <a:t>β</a:t>
            </a:r>
            <a:r>
              <a:rPr lang="en-US" altLang="en-US" sz="2400" b="1" i="1" smtClean="0"/>
              <a:t>x </a:t>
            </a:r>
            <a:r>
              <a:rPr lang="en-US" altLang="en-US" sz="2400" b="1" smtClean="0"/>
              <a:t>and</a:t>
            </a:r>
            <a:r>
              <a:rPr lang="en-US" altLang="en-US" sz="2400" b="1" i="1" smtClean="0"/>
              <a:t> </a:t>
            </a:r>
            <a:r>
              <a:rPr lang="el-GR" altLang="en-US" sz="2400" b="1" i="1" smtClean="0"/>
              <a:t>σ</a:t>
            </a:r>
            <a:endParaRPr lang="en-US" altLang="en-US" sz="2400" b="1" i="1" smtClean="0"/>
          </a:p>
          <a:p>
            <a:r>
              <a:rPr lang="en-US" altLang="en-US" sz="2400" b="1" smtClean="0"/>
              <a:t>From the least square regression line:  </a:t>
            </a:r>
            <a:r>
              <a:rPr lang="en-US" altLang="en-US" sz="2400" b="1" i="1" smtClean="0"/>
              <a:t>y-hat</a:t>
            </a:r>
            <a:r>
              <a:rPr lang="en-US" altLang="en-US" sz="2400" b="1" smtClean="0"/>
              <a:t> = a + b</a:t>
            </a:r>
            <a:r>
              <a:rPr lang="en-US" altLang="en-US" sz="2400" b="1" i="1" smtClean="0"/>
              <a:t>x </a:t>
            </a:r>
            <a:br>
              <a:rPr lang="en-US" altLang="en-US" sz="2400" b="1" i="1" smtClean="0"/>
            </a:br>
            <a:r>
              <a:rPr lang="en-US" altLang="en-US" sz="2400" b="1" smtClean="0"/>
              <a:t>we get unbiased estimators a (for </a:t>
            </a:r>
            <a:r>
              <a:rPr lang="el-GR" altLang="en-US" sz="2400" b="1" smtClean="0"/>
              <a:t>α</a:t>
            </a:r>
            <a:r>
              <a:rPr lang="en-US" altLang="en-US" sz="2400" b="1" smtClean="0"/>
              <a:t>) and b (for </a:t>
            </a:r>
            <a:r>
              <a:rPr lang="el-GR" altLang="en-US" sz="2400" b="1" smtClean="0"/>
              <a:t>β</a:t>
            </a:r>
            <a:r>
              <a:rPr lang="en-US" altLang="en-US" sz="2400" b="1" smtClean="0"/>
              <a:t>)</a:t>
            </a:r>
          </a:p>
          <a:p>
            <a:endParaRPr lang="en-US" altLang="en-US" sz="2400" b="1" smtClean="0"/>
          </a:p>
          <a:p>
            <a:endParaRPr lang="en-US" altLang="en-US" sz="2400" b="1" smtClean="0"/>
          </a:p>
          <a:p>
            <a:endParaRPr lang="en-US" altLang="en-US" sz="2400" b="1" smtClean="0"/>
          </a:p>
          <a:p>
            <a:endParaRPr lang="en-US" altLang="en-US" sz="2400" b="1" smtClean="0"/>
          </a:p>
          <a:p>
            <a:endParaRPr lang="en-US" altLang="en-US" sz="2400" b="1" smtClean="0"/>
          </a:p>
          <a:p>
            <a:endParaRPr lang="en-US" altLang="en-US" sz="2400" b="1" smtClean="0"/>
          </a:p>
          <a:p>
            <a:endParaRPr lang="en-US" altLang="en-US" sz="2400" b="1" smtClean="0"/>
          </a:p>
          <a:p>
            <a:endParaRPr lang="en-US" altLang="en-US" sz="2400" b="1" smtClean="0"/>
          </a:p>
          <a:p>
            <a:endParaRPr lang="en-US" altLang="en-US" sz="2400" b="1" smtClean="0"/>
          </a:p>
          <a:p>
            <a:r>
              <a:rPr lang="en-US" altLang="en-US" sz="2400" b="1" smtClean="0"/>
              <a:t>We use </a:t>
            </a:r>
            <a:r>
              <a:rPr lang="en-US" altLang="en-US" sz="2400" b="1" i="1" smtClean="0"/>
              <a:t>n – 2</a:t>
            </a:r>
            <a:r>
              <a:rPr lang="en-US" altLang="en-US" sz="2400" b="1" smtClean="0"/>
              <a:t> because we used a and b as estimators</a:t>
            </a: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2200275"/>
            <a:ext cx="82486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8850" y="3762375"/>
            <a:ext cx="47434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1981200"/>
            <a:ext cx="681990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a:spLocks noGrp="1"/>
          </p:cNvSpPr>
          <p:nvPr>
            <p:ph type="title"/>
          </p:nvPr>
        </p:nvSpPr>
        <p:spPr>
          <a:xfrm>
            <a:off x="457200" y="76200"/>
            <a:ext cx="8229600" cy="868363"/>
          </a:xfrm>
        </p:spPr>
        <p:txBody>
          <a:bodyPr/>
          <a:lstStyle/>
          <a:p>
            <a:r>
              <a:rPr lang="en-US" altLang="en-US" sz="3600" b="1" smtClean="0"/>
              <a:t>Example:  Helicopter Experiment</a:t>
            </a:r>
          </a:p>
        </p:txBody>
      </p:sp>
      <p:sp>
        <p:nvSpPr>
          <p:cNvPr id="20485" name="Content Placeholder 2"/>
          <p:cNvSpPr>
            <a:spLocks noGrp="1"/>
          </p:cNvSpPr>
          <p:nvPr>
            <p:ph idx="1"/>
          </p:nvPr>
        </p:nvSpPr>
        <p:spPr>
          <a:xfrm>
            <a:off x="261938" y="1131888"/>
            <a:ext cx="8610600" cy="773112"/>
          </a:xfrm>
        </p:spPr>
        <p:txBody>
          <a:bodyPr/>
          <a:lstStyle/>
          <a:p>
            <a:r>
              <a:rPr lang="en-US" altLang="en-US" sz="2000" b="1" smtClean="0"/>
              <a:t>Computer output from the least-squares regression analysis on the helicopter data for Mrs. Barrett’s class is shown below.</a:t>
            </a:r>
            <a:endParaRPr lang="en-US" altLang="en-US" sz="1800" b="1" smtClean="0"/>
          </a:p>
        </p:txBody>
      </p:sp>
      <p:grpSp>
        <p:nvGrpSpPr>
          <p:cNvPr id="2" name="Group 33"/>
          <p:cNvGrpSpPr>
            <a:grpSpLocks/>
          </p:cNvGrpSpPr>
          <p:nvPr/>
        </p:nvGrpSpPr>
        <p:grpSpPr bwMode="auto">
          <a:xfrm>
            <a:off x="361950" y="2976563"/>
            <a:ext cx="7743825" cy="3651250"/>
            <a:chOff x="200539" y="2324680"/>
            <a:chExt cx="7743724" cy="3650633"/>
          </a:xfrm>
        </p:grpSpPr>
        <p:sp>
          <p:nvSpPr>
            <p:cNvPr id="15" name="Rectangle 14"/>
            <p:cNvSpPr/>
            <p:nvPr/>
          </p:nvSpPr>
          <p:spPr>
            <a:xfrm>
              <a:off x="200539" y="4143648"/>
              <a:ext cx="7743724" cy="183166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spcAft>
                  <a:spcPts val="600"/>
                </a:spcAft>
                <a:defRPr/>
              </a:pPr>
              <a:r>
                <a:rPr lang="en-US">
                  <a:solidFill>
                    <a:srgbClr val="000000"/>
                  </a:solidFill>
                  <a:ea typeface="ＭＳ Ｐゴシック" pitchFamily="-111" charset="-128"/>
                </a:rPr>
                <a:t>The slope </a:t>
              </a:r>
              <a:r>
                <a:rPr lang="en-US" i="1">
                  <a:solidFill>
                    <a:srgbClr val="000000"/>
                  </a:solidFill>
                  <a:ea typeface="ＭＳ Ｐゴシック" pitchFamily="-111" charset="-128"/>
                </a:rPr>
                <a:t>β </a:t>
              </a:r>
              <a:r>
                <a:rPr lang="en-US">
                  <a:solidFill>
                    <a:srgbClr val="000000"/>
                  </a:solidFill>
                  <a:ea typeface="ＭＳ Ｐゴシック" pitchFamily="-111" charset="-128"/>
                </a:rPr>
                <a:t>of the true regression line says how much the average flight time of the paper helicopters increases when the drop height increases by 1 centimeter.</a:t>
              </a:r>
            </a:p>
            <a:p>
              <a:pPr>
                <a:spcAft>
                  <a:spcPts val="600"/>
                </a:spcAft>
                <a:defRPr/>
              </a:pPr>
              <a:r>
                <a:rPr lang="en-US">
                  <a:solidFill>
                    <a:srgbClr val="000000"/>
                  </a:solidFill>
                  <a:ea typeface="ＭＳ Ｐゴシック" pitchFamily="-111" charset="-128"/>
                </a:rPr>
                <a:t>Because </a:t>
              </a:r>
              <a:r>
                <a:rPr lang="en-US" i="1">
                  <a:solidFill>
                    <a:srgbClr val="000000"/>
                  </a:solidFill>
                  <a:ea typeface="ＭＳ Ｐゴシック" pitchFamily="-111" charset="-128"/>
                </a:rPr>
                <a:t>b</a:t>
              </a:r>
              <a:r>
                <a:rPr lang="en-US">
                  <a:solidFill>
                    <a:srgbClr val="000000"/>
                  </a:solidFill>
                  <a:ea typeface="ＭＳ Ｐゴシック" pitchFamily="-111" charset="-128"/>
                </a:rPr>
                <a:t> = 0.0057244 estimates the unknown </a:t>
              </a:r>
              <a:r>
                <a:rPr lang="en-US" i="1">
                  <a:solidFill>
                    <a:srgbClr val="000000"/>
                  </a:solidFill>
                  <a:ea typeface="ＭＳ Ｐゴシック" pitchFamily="-111" charset="-128"/>
                </a:rPr>
                <a:t>β</a:t>
              </a:r>
              <a:r>
                <a:rPr lang="en-US">
                  <a:solidFill>
                    <a:srgbClr val="000000"/>
                  </a:solidFill>
                  <a:ea typeface="ＭＳ Ｐゴシック" pitchFamily="-111" charset="-128"/>
                </a:rPr>
                <a:t>, we estimate that, on average, flight time increases by about 0.0057244 seconds for each additional centimeter of drop height.</a:t>
              </a:r>
            </a:p>
          </p:txBody>
        </p:sp>
        <p:sp>
          <p:nvSpPr>
            <p:cNvPr id="16" name="Rectangle 15"/>
            <p:cNvSpPr/>
            <p:nvPr/>
          </p:nvSpPr>
          <p:spPr>
            <a:xfrm>
              <a:off x="978404" y="2324680"/>
              <a:ext cx="3578178" cy="304748"/>
            </a:xfrm>
            <a:prstGeom prst="rect">
              <a:avLst/>
            </a:prstGeom>
            <a:noFill/>
            <a:ln w="25400" cap="flat" cmpd="sng" algn="ctr">
              <a:solidFill>
                <a:schemeClr val="accent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Rectangle 16"/>
            <p:cNvSpPr/>
            <p:nvPr/>
          </p:nvSpPr>
          <p:spPr>
            <a:xfrm>
              <a:off x="4401009" y="3702397"/>
              <a:ext cx="1036624" cy="303161"/>
            </a:xfrm>
            <a:prstGeom prst="rect">
              <a:avLst/>
            </a:prstGeom>
            <a:noFill/>
            <a:ln w="25400" cap="flat" cmpd="sng" algn="ctr">
              <a:solidFill>
                <a:schemeClr val="accent6"/>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3" name="Group 36"/>
          <p:cNvGrpSpPr>
            <a:grpSpLocks/>
          </p:cNvGrpSpPr>
          <p:nvPr/>
        </p:nvGrpSpPr>
        <p:grpSpPr bwMode="auto">
          <a:xfrm>
            <a:off x="304800" y="2668588"/>
            <a:ext cx="8610600" cy="4043362"/>
            <a:chOff x="142952" y="2016322"/>
            <a:chExt cx="8610519" cy="4043321"/>
          </a:xfrm>
        </p:grpSpPr>
        <p:sp>
          <p:nvSpPr>
            <p:cNvPr id="19" name="Rectangle 18"/>
            <p:cNvSpPr/>
            <p:nvPr/>
          </p:nvSpPr>
          <p:spPr>
            <a:xfrm>
              <a:off x="142952" y="4151487"/>
              <a:ext cx="8610519" cy="190815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spcAft>
                  <a:spcPts val="600"/>
                </a:spcAft>
                <a:defRPr/>
              </a:pPr>
              <a:r>
                <a:rPr lang="en-US">
                  <a:solidFill>
                    <a:srgbClr val="000000"/>
                  </a:solidFill>
                  <a:ea typeface="ＭＳ Ｐゴシック" pitchFamily="-111" charset="-128"/>
                </a:rPr>
                <a:t>We need the intercept </a:t>
              </a:r>
              <a:r>
                <a:rPr lang="en-US" i="1">
                  <a:solidFill>
                    <a:srgbClr val="000000"/>
                  </a:solidFill>
                  <a:ea typeface="ＭＳ Ｐゴシック" pitchFamily="-111" charset="-128"/>
                </a:rPr>
                <a:t>a </a:t>
              </a:r>
              <a:r>
                <a:rPr lang="en-US">
                  <a:solidFill>
                    <a:srgbClr val="000000"/>
                  </a:solidFill>
                  <a:ea typeface="ＭＳ Ｐゴシック" pitchFamily="-111" charset="-128"/>
                </a:rPr>
                <a:t>= -0.03761 to draw the line and make predictions, but it has no statistical meaning in this example. No helicopter was dropped from less than 150 cm, so we have no data near </a:t>
              </a:r>
              <a:r>
                <a:rPr lang="en-US" i="1">
                  <a:solidFill>
                    <a:srgbClr val="000000"/>
                  </a:solidFill>
                  <a:ea typeface="ＭＳ Ｐゴシック" pitchFamily="-111" charset="-128"/>
                </a:rPr>
                <a:t>x </a:t>
              </a:r>
              <a:r>
                <a:rPr lang="en-US">
                  <a:solidFill>
                    <a:srgbClr val="000000"/>
                  </a:solidFill>
                  <a:ea typeface="ＭＳ Ｐゴシック" pitchFamily="-111" charset="-128"/>
                </a:rPr>
                <a:t>= 0.</a:t>
              </a:r>
            </a:p>
            <a:p>
              <a:pPr>
                <a:spcAft>
                  <a:spcPts val="600"/>
                </a:spcAft>
                <a:defRPr/>
              </a:pPr>
              <a:r>
                <a:rPr lang="en-US">
                  <a:solidFill>
                    <a:srgbClr val="000000"/>
                  </a:solidFill>
                  <a:ea typeface="ＭＳ Ｐゴシック" pitchFamily="-111" charset="-128"/>
                </a:rPr>
                <a:t>We might expect the actual </a:t>
              </a:r>
              <a:r>
                <a:rPr lang="en-US" i="1">
                  <a:solidFill>
                    <a:srgbClr val="000000"/>
                  </a:solidFill>
                  <a:ea typeface="ＭＳ Ｐゴシック" pitchFamily="-111" charset="-128"/>
                </a:rPr>
                <a:t>y-</a:t>
              </a:r>
              <a:r>
                <a:rPr lang="en-US">
                  <a:solidFill>
                    <a:srgbClr val="000000"/>
                  </a:solidFill>
                  <a:ea typeface="ＭＳ Ｐゴシック" pitchFamily="-111" charset="-128"/>
                </a:rPr>
                <a:t>intercept </a:t>
              </a:r>
              <a:r>
                <a:rPr lang="en-US" i="1">
                  <a:solidFill>
                    <a:srgbClr val="000000"/>
                  </a:solidFill>
                  <a:ea typeface="ＭＳ Ｐゴシック" pitchFamily="-111" charset="-128"/>
                </a:rPr>
                <a:t>α </a:t>
              </a:r>
              <a:r>
                <a:rPr lang="en-US">
                  <a:solidFill>
                    <a:srgbClr val="000000"/>
                  </a:solidFill>
                  <a:ea typeface="ＭＳ Ｐゴシック" pitchFamily="-111" charset="-128"/>
                </a:rPr>
                <a:t>of the true regression line to be 0 because it should take no time for a helicopter to fall no distance.</a:t>
              </a:r>
            </a:p>
            <a:p>
              <a:pPr>
                <a:spcAft>
                  <a:spcPts val="600"/>
                </a:spcAft>
                <a:defRPr/>
              </a:pPr>
              <a:r>
                <a:rPr lang="en-US">
                  <a:solidFill>
                    <a:srgbClr val="000000"/>
                  </a:solidFill>
                  <a:ea typeface="ＭＳ Ｐゴシック" pitchFamily="-111" charset="-128"/>
                </a:rPr>
                <a:t>The </a:t>
              </a:r>
              <a:r>
                <a:rPr lang="en-US" i="1">
                  <a:solidFill>
                    <a:srgbClr val="000000"/>
                  </a:solidFill>
                  <a:ea typeface="ＭＳ Ｐゴシック" pitchFamily="-111" charset="-128"/>
                </a:rPr>
                <a:t>y-</a:t>
              </a:r>
              <a:r>
                <a:rPr lang="en-US">
                  <a:solidFill>
                    <a:srgbClr val="000000"/>
                  </a:solidFill>
                  <a:ea typeface="ＭＳ Ｐゴシック" pitchFamily="-111" charset="-128"/>
                </a:rPr>
                <a:t>intercept of the sample regression line is -0.03761, which is pretty close to 0.</a:t>
              </a:r>
            </a:p>
          </p:txBody>
        </p:sp>
        <p:sp>
          <p:nvSpPr>
            <p:cNvPr id="20" name="Rectangle 19"/>
            <p:cNvSpPr/>
            <p:nvPr/>
          </p:nvSpPr>
          <p:spPr>
            <a:xfrm>
              <a:off x="977969" y="2016322"/>
              <a:ext cx="3578191" cy="307972"/>
            </a:xfrm>
            <a:prstGeom prst="rect">
              <a:avLst/>
            </a:prstGeom>
            <a:noFill/>
            <a:ln w="254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3498895" y="3702230"/>
              <a:ext cx="806442" cy="307972"/>
            </a:xfrm>
            <a:prstGeom prst="rect">
              <a:avLst/>
            </a:prstGeom>
            <a:noFill/>
            <a:ln w="25400" cap="flat" cmpd="sng" algn="ctr">
              <a:solidFill>
                <a:schemeClr val="accent4"/>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4" name="Group 38"/>
          <p:cNvGrpSpPr>
            <a:grpSpLocks/>
          </p:cNvGrpSpPr>
          <p:nvPr/>
        </p:nvGrpSpPr>
        <p:grpSpPr bwMode="auto">
          <a:xfrm>
            <a:off x="635000" y="3338513"/>
            <a:ext cx="7845425" cy="3094037"/>
            <a:chOff x="472955" y="2686799"/>
            <a:chExt cx="7844753" cy="3093770"/>
          </a:xfrm>
        </p:grpSpPr>
        <p:sp>
          <p:nvSpPr>
            <p:cNvPr id="23" name="Rectangle 22"/>
            <p:cNvSpPr/>
            <p:nvPr/>
          </p:nvSpPr>
          <p:spPr>
            <a:xfrm>
              <a:off x="472955" y="4502742"/>
              <a:ext cx="7844753" cy="127782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spcAft>
                  <a:spcPts val="600"/>
                </a:spcAft>
                <a:defRPr/>
              </a:pPr>
              <a:r>
                <a:rPr lang="en-US" dirty="0">
                  <a:solidFill>
                    <a:srgbClr val="000000"/>
                  </a:solidFill>
                  <a:ea typeface="ＭＳ Ｐゴシック" pitchFamily="-111" charset="-128"/>
                </a:rPr>
                <a:t>Our estimate for the standard deviation </a:t>
              </a:r>
              <a:r>
                <a:rPr lang="en-US" i="1" dirty="0">
                  <a:solidFill>
                    <a:srgbClr val="000000"/>
                  </a:solidFill>
                  <a:ea typeface="ＭＳ Ｐゴシック" pitchFamily="-111" charset="-128"/>
                </a:rPr>
                <a:t>σ </a:t>
              </a:r>
              <a:r>
                <a:rPr lang="en-US" dirty="0">
                  <a:solidFill>
                    <a:srgbClr val="000000"/>
                  </a:solidFill>
                  <a:ea typeface="ＭＳ Ｐゴシック" pitchFamily="-111" charset="-128"/>
                </a:rPr>
                <a:t>of flight times about the true regression line at each </a:t>
              </a:r>
              <a:r>
                <a:rPr lang="en-US" i="1" dirty="0">
                  <a:solidFill>
                    <a:srgbClr val="000000"/>
                  </a:solidFill>
                  <a:ea typeface="ＭＳ Ｐゴシック" pitchFamily="-111" charset="-128"/>
                </a:rPr>
                <a:t>x</a:t>
              </a:r>
              <a:r>
                <a:rPr lang="en-US" dirty="0">
                  <a:solidFill>
                    <a:srgbClr val="000000"/>
                  </a:solidFill>
                  <a:ea typeface="ＭＳ Ｐゴシック" pitchFamily="-111" charset="-128"/>
                </a:rPr>
                <a:t>-value is </a:t>
              </a:r>
              <a:r>
                <a:rPr lang="en-US" i="1" dirty="0">
                  <a:solidFill>
                    <a:srgbClr val="000000"/>
                  </a:solidFill>
                  <a:ea typeface="ＭＳ Ｐゴシック" pitchFamily="-111" charset="-128"/>
                </a:rPr>
                <a:t>s </a:t>
              </a:r>
              <a:r>
                <a:rPr lang="en-US" dirty="0">
                  <a:solidFill>
                    <a:srgbClr val="000000"/>
                  </a:solidFill>
                  <a:ea typeface="ＭＳ Ｐゴシック" pitchFamily="-111" charset="-128"/>
                </a:rPr>
                <a:t>= 0.168 seconds.</a:t>
              </a:r>
            </a:p>
            <a:p>
              <a:pPr>
                <a:spcAft>
                  <a:spcPts val="600"/>
                </a:spcAft>
                <a:defRPr/>
              </a:pPr>
              <a:r>
                <a:rPr lang="en-US" dirty="0">
                  <a:solidFill>
                    <a:srgbClr val="000000"/>
                  </a:solidFill>
                  <a:ea typeface="ＭＳ Ｐゴシック" pitchFamily="-111" charset="-128"/>
                </a:rPr>
                <a:t>This is also the size of a typical prediction error if we use the least-squares regression line to predict the flight time of a helicopter from its drop height.</a:t>
              </a:r>
            </a:p>
          </p:txBody>
        </p:sp>
        <p:sp>
          <p:nvSpPr>
            <p:cNvPr id="24" name="Rectangle 23"/>
            <p:cNvSpPr/>
            <p:nvPr/>
          </p:nvSpPr>
          <p:spPr>
            <a:xfrm>
              <a:off x="977737" y="2686799"/>
              <a:ext cx="1673082" cy="250803"/>
            </a:xfrm>
            <a:prstGeom prst="rect">
              <a:avLst/>
            </a:prstGeom>
            <a:noFill/>
            <a:ln w="25400" cap="flat" cmpd="sng" algn="ctr">
              <a:solidFill>
                <a:srgbClr val="008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5" name="Group 40"/>
          <p:cNvGrpSpPr>
            <a:grpSpLocks/>
          </p:cNvGrpSpPr>
          <p:nvPr/>
        </p:nvGrpSpPr>
        <p:grpSpPr bwMode="auto">
          <a:xfrm>
            <a:off x="2452688" y="2386013"/>
            <a:ext cx="4271962" cy="2338387"/>
            <a:chOff x="2290800" y="1704404"/>
            <a:chExt cx="4271266" cy="2339161"/>
          </a:xfrm>
        </p:grpSpPr>
        <p:sp>
          <p:nvSpPr>
            <p:cNvPr id="26" name="Rectangle 25"/>
            <p:cNvSpPr/>
            <p:nvPr/>
          </p:nvSpPr>
          <p:spPr>
            <a:xfrm>
              <a:off x="3260604" y="1704404"/>
              <a:ext cx="1296777" cy="913114"/>
            </a:xfrm>
            <a:prstGeom prst="rect">
              <a:avLst/>
            </a:prstGeom>
            <a:noFill/>
            <a:ln w="254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p:cNvSpPr/>
            <p:nvPr/>
          </p:nvSpPr>
          <p:spPr>
            <a:xfrm>
              <a:off x="2290800" y="3598918"/>
              <a:ext cx="4271266" cy="444647"/>
            </a:xfrm>
            <a:prstGeom prst="rect">
              <a:avLst/>
            </a:prstGeom>
            <a:noFill/>
            <a:ln w="25400" cap="flat" cmpd="sng" algn="ctr">
              <a:solidFill>
                <a:srgbClr val="FF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xit" presetSubtype="0" fill="hold" nodeType="clickEffect">
                                  <p:stCondLst>
                                    <p:cond delay="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3"/>
                                        </p:tgtEl>
                                      </p:cBhvr>
                                    </p:animEffect>
                                    <p:set>
                                      <p:cBhvr>
                                        <p:cTn id="34" dur="1" fill="hold">
                                          <p:stCondLst>
                                            <p:cond delay="499"/>
                                          </p:stCondLst>
                                        </p:cTn>
                                        <p:tgtEl>
                                          <p:spTgt spid="3"/>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52388"/>
            <a:ext cx="8229600" cy="914400"/>
          </a:xfrm>
        </p:spPr>
        <p:txBody>
          <a:bodyPr/>
          <a:lstStyle/>
          <a:p>
            <a:pPr eaLnBrk="1" hangingPunct="1"/>
            <a:r>
              <a:rPr lang="en-US" altLang="en-US" sz="3600" b="1" smtClean="0"/>
              <a:t>Objectives</a:t>
            </a:r>
          </a:p>
        </p:txBody>
      </p:sp>
      <mc:AlternateContent xmlns:mc="http://schemas.openxmlformats.org/markup-compatibility/2006" xmlns:a14="http://schemas.microsoft.com/office/drawing/2010/main">
        <mc:Choice Requires="a14">
          <p:sp>
            <p:nvSpPr>
              <p:cNvPr id="3075" name="Rectangle 3"/>
              <p:cNvSpPr>
                <a:spLocks noGrp="1" noChangeArrowheads="1"/>
              </p:cNvSpPr>
              <p:nvPr>
                <p:ph type="body" idx="1"/>
              </p:nvPr>
            </p:nvSpPr>
            <p:spPr>
              <a:xfrm>
                <a:off x="457200" y="1143000"/>
                <a:ext cx="8229600" cy="5410200"/>
              </a:xfrm>
            </p:spPr>
            <p:txBody>
              <a:bodyPr/>
              <a:lstStyle/>
              <a:p>
                <a:pPr>
                  <a:spcBef>
                    <a:spcPts val="1200"/>
                  </a:spcBef>
                  <a:spcAft>
                    <a:spcPts val="600"/>
                  </a:spcAft>
                </a:pPr>
                <a:r>
                  <a:rPr lang="en-US" sz="2400" b="1" dirty="0"/>
                  <a:t>Check the conditions for performing inference about the slope </a:t>
                </a:r>
                <a14:m>
                  <m:oMath xmlns:m="http://schemas.openxmlformats.org/officeDocument/2006/math">
                    <m:sSub>
                      <m:sSubPr>
                        <m:ctrlPr>
                          <a:rPr lang="en-US" sz="2400" b="1" i="1">
                            <a:latin typeface="Cambria Math"/>
                          </a:rPr>
                        </m:ctrlPr>
                      </m:sSubPr>
                      <m:e>
                        <m:r>
                          <a:rPr lang="en-US" sz="2400" b="1" i="1">
                            <a:latin typeface="Cambria Math"/>
                          </a:rPr>
                          <m:t>𝜷</m:t>
                        </m:r>
                      </m:e>
                      <m:sub>
                        <m:r>
                          <a:rPr lang="en-US" sz="2400" b="1" i="1">
                            <a:latin typeface="Cambria Math"/>
                          </a:rPr>
                          <m:t>𝟏</m:t>
                        </m:r>
                      </m:sub>
                    </m:sSub>
                  </m:oMath>
                </a14:m>
                <a:r>
                  <a:rPr lang="en-US" sz="2400" b="1" dirty="0"/>
                  <a:t>of the population (true) regression line</a:t>
                </a:r>
              </a:p>
              <a:p>
                <a:pPr>
                  <a:spcBef>
                    <a:spcPts val="1200"/>
                  </a:spcBef>
                  <a:spcAft>
                    <a:spcPts val="600"/>
                  </a:spcAft>
                </a:pPr>
                <a:r>
                  <a:rPr lang="en-US" sz="2400" b="1" dirty="0"/>
                  <a:t>Interpret the values of </a:t>
                </a:r>
                <a14:m>
                  <m:oMath xmlns:m="http://schemas.openxmlformats.org/officeDocument/2006/math">
                    <m:sSub>
                      <m:sSubPr>
                        <m:ctrlPr>
                          <a:rPr lang="en-US" sz="2400" b="1" i="1">
                            <a:latin typeface="Cambria Math"/>
                          </a:rPr>
                        </m:ctrlPr>
                      </m:sSubPr>
                      <m:e>
                        <m:r>
                          <a:rPr lang="en-US" sz="2400" b="1" i="1">
                            <a:latin typeface="Cambria Math"/>
                          </a:rPr>
                          <m:t>𝒃</m:t>
                        </m:r>
                      </m:e>
                      <m:sub>
                        <m:r>
                          <a:rPr lang="en-US" sz="2400" b="1" i="1">
                            <a:latin typeface="Cambria Math"/>
                          </a:rPr>
                          <m:t>𝟎</m:t>
                        </m:r>
                      </m:sub>
                    </m:sSub>
                  </m:oMath>
                </a14:m>
                <a:r>
                  <a:rPr lang="en-US" sz="2400" b="1" dirty="0"/>
                  <a:t>, </a:t>
                </a:r>
                <a14:m>
                  <m:oMath xmlns:m="http://schemas.openxmlformats.org/officeDocument/2006/math">
                    <m:sSub>
                      <m:sSubPr>
                        <m:ctrlPr>
                          <a:rPr lang="en-US" sz="2400" b="1" i="1">
                            <a:latin typeface="Cambria Math"/>
                          </a:rPr>
                        </m:ctrlPr>
                      </m:sSubPr>
                      <m:e>
                        <m:r>
                          <a:rPr lang="en-US" sz="2400" b="1" i="1">
                            <a:latin typeface="Cambria Math"/>
                          </a:rPr>
                          <m:t>𝒃</m:t>
                        </m:r>
                      </m:e>
                      <m:sub>
                        <m:r>
                          <a:rPr lang="en-US" sz="2400" b="1" i="1">
                            <a:latin typeface="Cambria Math"/>
                          </a:rPr>
                          <m:t>𝟏</m:t>
                        </m:r>
                      </m:sub>
                    </m:sSub>
                  </m:oMath>
                </a14:m>
                <a:r>
                  <a:rPr lang="en-US" sz="2400" b="1" dirty="0"/>
                  <a:t>, s and </a:t>
                </a:r>
                <a14:m>
                  <m:oMath xmlns:m="http://schemas.openxmlformats.org/officeDocument/2006/math">
                    <m:sSub>
                      <m:sSubPr>
                        <m:ctrlPr>
                          <a:rPr lang="en-US" sz="2400" b="1" i="1">
                            <a:latin typeface="Cambria Math"/>
                          </a:rPr>
                        </m:ctrlPr>
                      </m:sSubPr>
                      <m:e>
                        <m:r>
                          <a:rPr lang="en-US" sz="2400" b="1" i="1">
                            <a:latin typeface="Cambria Math"/>
                          </a:rPr>
                          <m:t>𝑺𝑬</m:t>
                        </m:r>
                      </m:e>
                      <m:sub>
                        <m:r>
                          <a:rPr lang="en-US" sz="2400" b="1" i="1">
                            <a:latin typeface="Cambria Math"/>
                          </a:rPr>
                          <m:t>𝒃</m:t>
                        </m:r>
                        <m:r>
                          <a:rPr lang="en-US" sz="2400" b="1" i="1">
                            <a:latin typeface="Cambria Math"/>
                          </a:rPr>
                          <m:t>𝟏</m:t>
                        </m:r>
                      </m:sub>
                    </m:sSub>
                  </m:oMath>
                </a14:m>
                <a:r>
                  <a:rPr lang="en-US" sz="2400" b="1" dirty="0"/>
                  <a:t> in context, and determine these values from computer output</a:t>
                </a:r>
              </a:p>
              <a:p>
                <a:pPr>
                  <a:spcBef>
                    <a:spcPts val="1200"/>
                  </a:spcBef>
                  <a:spcAft>
                    <a:spcPts val="600"/>
                  </a:spcAft>
                </a:pPr>
                <a:r>
                  <a:rPr lang="en-US" sz="2400" b="1" dirty="0"/>
                  <a:t>Construct and interpret a confidence interval for the slope </a:t>
                </a:r>
                <a14:m>
                  <m:oMath xmlns:m="http://schemas.openxmlformats.org/officeDocument/2006/math">
                    <m:sSub>
                      <m:sSubPr>
                        <m:ctrlPr>
                          <a:rPr lang="en-US" sz="2400" b="1" i="1">
                            <a:latin typeface="Cambria Math"/>
                          </a:rPr>
                        </m:ctrlPr>
                      </m:sSubPr>
                      <m:e>
                        <m:r>
                          <a:rPr lang="en-US" sz="2400" b="1" i="1">
                            <a:latin typeface="Cambria Math"/>
                          </a:rPr>
                          <m:t>𝜷</m:t>
                        </m:r>
                      </m:e>
                      <m:sub>
                        <m:r>
                          <a:rPr lang="en-US" sz="2400" b="1" i="1">
                            <a:latin typeface="Cambria Math"/>
                          </a:rPr>
                          <m:t>𝟏</m:t>
                        </m:r>
                      </m:sub>
                    </m:sSub>
                  </m:oMath>
                </a14:m>
                <a:r>
                  <a:rPr lang="en-US" sz="2400" b="1" dirty="0"/>
                  <a:t> of the population (true) regression line</a:t>
                </a:r>
              </a:p>
              <a:p>
                <a:pPr>
                  <a:spcBef>
                    <a:spcPts val="1200"/>
                  </a:spcBef>
                  <a:spcAft>
                    <a:spcPts val="600"/>
                  </a:spcAft>
                </a:pPr>
                <a:r>
                  <a:rPr lang="en-US" sz="2400" b="1" dirty="0"/>
                  <a:t>Perform a significance test about the slope </a:t>
                </a:r>
                <a14:m>
                  <m:oMath xmlns:m="http://schemas.openxmlformats.org/officeDocument/2006/math">
                    <m:sSub>
                      <m:sSubPr>
                        <m:ctrlPr>
                          <a:rPr lang="en-US" sz="2400" b="1" i="1">
                            <a:latin typeface="Cambria Math"/>
                          </a:rPr>
                        </m:ctrlPr>
                      </m:sSubPr>
                      <m:e>
                        <m:r>
                          <a:rPr lang="en-US" sz="2400" b="1" i="1">
                            <a:latin typeface="Cambria Math"/>
                          </a:rPr>
                          <m:t>𝜷</m:t>
                        </m:r>
                      </m:e>
                      <m:sub>
                        <m:r>
                          <a:rPr lang="en-US" sz="2400" b="1" i="1">
                            <a:latin typeface="Cambria Math"/>
                          </a:rPr>
                          <m:t>𝟏</m:t>
                        </m:r>
                      </m:sub>
                    </m:sSub>
                  </m:oMath>
                </a14:m>
                <a:r>
                  <a:rPr lang="en-US" sz="2400" b="1" dirty="0"/>
                  <a:t> of the population (true) regression line</a:t>
                </a:r>
              </a:p>
            </p:txBody>
          </p:sp>
        </mc:Choice>
        <mc:Fallback xmlns="">
          <p:sp>
            <p:nvSpPr>
              <p:cNvPr id="3075" name="Rectangle 3"/>
              <p:cNvSpPr>
                <a:spLocks noGrp="1" noRot="1" noChangeAspect="1" noMove="1" noResize="1" noEditPoints="1" noAdjustHandles="1" noChangeArrowheads="1" noChangeShapeType="1" noTextEdit="1"/>
              </p:cNvSpPr>
              <p:nvPr>
                <p:ph type="body" idx="1"/>
              </p:nvPr>
            </p:nvSpPr>
            <p:spPr>
              <a:xfrm>
                <a:off x="457200" y="1143000"/>
                <a:ext cx="8229600" cy="5410200"/>
              </a:xfrm>
              <a:blipFill rotWithShape="1">
                <a:blip r:embed="rId3"/>
                <a:stretch>
                  <a:fillRect l="-963" t="-789" r="-1037"/>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6200"/>
            <a:ext cx="8229600" cy="868363"/>
          </a:xfrm>
        </p:spPr>
        <p:txBody>
          <a:bodyPr/>
          <a:lstStyle/>
          <a:p>
            <a:r>
              <a:rPr lang="en-US" altLang="en-US" sz="3600" b="1" smtClean="0"/>
              <a:t>Confidence Interval on </a:t>
            </a:r>
            <a:r>
              <a:rPr lang="el-GR" altLang="en-US" sz="3600" b="1" smtClean="0"/>
              <a:t>β</a:t>
            </a:r>
            <a:endParaRPr lang="en-US" altLang="en-US" sz="3600" b="1" smtClean="0"/>
          </a:p>
        </p:txBody>
      </p:sp>
      <p:sp>
        <p:nvSpPr>
          <p:cNvPr id="21507" name="Content Placeholder 2"/>
          <p:cNvSpPr>
            <a:spLocks noGrp="1"/>
          </p:cNvSpPr>
          <p:nvPr>
            <p:ph idx="1"/>
          </p:nvPr>
        </p:nvSpPr>
        <p:spPr>
          <a:xfrm>
            <a:off x="228600" y="1219200"/>
            <a:ext cx="8763000" cy="5029200"/>
          </a:xfrm>
        </p:spPr>
        <p:txBody>
          <a:bodyPr/>
          <a:lstStyle/>
          <a:p>
            <a:r>
              <a:rPr lang="en-US" altLang="en-US" sz="2400" b="1" smtClean="0"/>
              <a:t>Remember our form:  </a:t>
            </a:r>
            <a:r>
              <a:rPr lang="en-US" altLang="en-US" sz="2400" b="1" smtClean="0">
                <a:solidFill>
                  <a:srgbClr val="FFFF00"/>
                </a:solidFill>
              </a:rPr>
              <a:t>Point Estimate ± Margin of Error</a:t>
            </a:r>
          </a:p>
          <a:p>
            <a:r>
              <a:rPr lang="en-US" altLang="en-US" sz="2400" b="1" smtClean="0"/>
              <a:t>Since </a:t>
            </a:r>
            <a:r>
              <a:rPr lang="el-GR" altLang="en-US" sz="2400" b="1" smtClean="0"/>
              <a:t>β</a:t>
            </a:r>
            <a:r>
              <a:rPr lang="en-US" altLang="en-US" sz="2400" b="1" smtClean="0"/>
              <a:t> is the true slope, then b is the point estimate</a:t>
            </a:r>
          </a:p>
          <a:p>
            <a:r>
              <a:rPr lang="en-US" altLang="en-US" sz="2400" b="1" smtClean="0"/>
              <a:t>The Margin of Error takes the form of t* </a:t>
            </a:r>
            <a:r>
              <a:rPr lang="en-US" altLang="en-US" sz="2400" b="1" smtClean="0">
                <a:sym typeface="Symbol" pitchFamily="18" charset="2"/>
              </a:rPr>
              <a:t></a:t>
            </a:r>
            <a:r>
              <a:rPr lang="en-US" altLang="en-US" sz="2400" b="1" smtClean="0"/>
              <a:t> SE</a:t>
            </a:r>
            <a:r>
              <a:rPr lang="en-US" altLang="en-US" sz="2400" b="1" i="1" baseline="-25000" smtClean="0"/>
              <a:t>b</a:t>
            </a:r>
            <a:r>
              <a:rPr lang="en-US" altLang="en-US" sz="2400" b="1" smtClean="0"/>
              <a:t>  </a:t>
            </a:r>
            <a:endParaRPr lang="en-US" altLang="en-US" sz="2000" b="1" smtClean="0"/>
          </a:p>
        </p:txBody>
      </p:sp>
      <p:pic>
        <p:nvPicPr>
          <p:cNvPr id="2150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2762250"/>
            <a:ext cx="82486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914525"/>
            <a:ext cx="82486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1"/>
          <p:cNvSpPr>
            <a:spLocks noGrp="1"/>
          </p:cNvSpPr>
          <p:nvPr>
            <p:ph type="title"/>
          </p:nvPr>
        </p:nvSpPr>
        <p:spPr>
          <a:xfrm>
            <a:off x="457200" y="119063"/>
            <a:ext cx="8229600" cy="792162"/>
          </a:xfrm>
        </p:spPr>
        <p:txBody>
          <a:bodyPr/>
          <a:lstStyle/>
          <a:p>
            <a:r>
              <a:rPr lang="en-US" altLang="en-US" sz="3600" b="1" smtClean="0"/>
              <a:t>Confidence Intervals in Practice</a:t>
            </a:r>
          </a:p>
        </p:txBody>
      </p:sp>
      <p:sp>
        <p:nvSpPr>
          <p:cNvPr id="22532" name="Content Placeholder 2"/>
          <p:cNvSpPr>
            <a:spLocks noGrp="1"/>
          </p:cNvSpPr>
          <p:nvPr>
            <p:ph idx="1"/>
          </p:nvPr>
        </p:nvSpPr>
        <p:spPr>
          <a:xfrm>
            <a:off x="457200" y="914400"/>
            <a:ext cx="8229600" cy="5211763"/>
          </a:xfrm>
        </p:spPr>
        <p:txBody>
          <a:bodyPr/>
          <a:lstStyle/>
          <a:p>
            <a:r>
              <a:rPr lang="en-US" altLang="en-US" sz="2400" b="1" smtClean="0"/>
              <a:t>We use rarely have to calculate this by hand</a:t>
            </a:r>
          </a:p>
          <a:p>
            <a:r>
              <a:rPr lang="en-US" altLang="en-US" sz="2400" b="1" smtClean="0"/>
              <a:t>Output from Minitab:</a:t>
            </a:r>
          </a:p>
        </p:txBody>
      </p:sp>
      <p:sp>
        <p:nvSpPr>
          <p:cNvPr id="22533" name="TextBox 4"/>
          <p:cNvSpPr txBox="1">
            <a:spLocks noChangeArrowheads="1"/>
          </p:cNvSpPr>
          <p:nvPr/>
        </p:nvSpPr>
        <p:spPr bwMode="auto">
          <a:xfrm>
            <a:off x="4038600" y="1828800"/>
            <a:ext cx="468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0000"/>
                </a:solidFill>
              </a:rPr>
              <a:t>Parameters:  b (1.4929), a (91.3), s (17.50)</a:t>
            </a:r>
          </a:p>
        </p:txBody>
      </p:sp>
      <p:sp>
        <p:nvSpPr>
          <p:cNvPr id="22534" name="TextBox 5"/>
          <p:cNvSpPr txBox="1">
            <a:spLocks noChangeArrowheads="1"/>
          </p:cNvSpPr>
          <p:nvPr/>
        </p:nvSpPr>
        <p:spPr bwMode="auto">
          <a:xfrm>
            <a:off x="457200" y="5715000"/>
            <a:ext cx="45799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CI = PE ± MOE = 1.4929 ± (2.042)(0.4870)</a:t>
            </a:r>
          </a:p>
          <a:p>
            <a:pPr>
              <a:spcBef>
                <a:spcPct val="0"/>
              </a:spcBef>
              <a:buFontTx/>
              <a:buNone/>
            </a:pPr>
            <a:r>
              <a:rPr lang="en-US" altLang="en-US" sz="1800" b="1">
                <a:solidFill>
                  <a:srgbClr val="FFFF00"/>
                </a:solidFill>
              </a:rPr>
              <a:t>                          = 1.4929 ± 0.9944</a:t>
            </a:r>
          </a:p>
          <a:p>
            <a:pPr>
              <a:spcBef>
                <a:spcPct val="0"/>
              </a:spcBef>
              <a:buFontTx/>
              <a:buNone/>
            </a:pPr>
            <a:r>
              <a:rPr lang="en-US" altLang="en-US" sz="1800" b="1">
                <a:solidFill>
                  <a:srgbClr val="FFFF00"/>
                </a:solidFill>
              </a:rPr>
              <a:t>                             [0.4985, 2.4873]</a:t>
            </a:r>
          </a:p>
        </p:txBody>
      </p:sp>
      <p:sp>
        <p:nvSpPr>
          <p:cNvPr id="22535" name="TextBox 6"/>
          <p:cNvSpPr txBox="1">
            <a:spLocks noChangeArrowheads="1"/>
          </p:cNvSpPr>
          <p:nvPr/>
        </p:nvSpPr>
        <p:spPr bwMode="auto">
          <a:xfrm>
            <a:off x="5257800" y="5562600"/>
            <a:ext cx="3384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C000"/>
                </a:solidFill>
              </a:rPr>
              <a:t> t* = 2.042 from n – 2, 95% CL</a:t>
            </a:r>
          </a:p>
        </p:txBody>
      </p:sp>
      <p:sp>
        <p:nvSpPr>
          <p:cNvPr id="8" name="TextBox 7"/>
          <p:cNvSpPr txBox="1"/>
          <p:nvPr/>
        </p:nvSpPr>
        <p:spPr>
          <a:xfrm>
            <a:off x="5181600" y="6172200"/>
            <a:ext cx="3886200" cy="646113"/>
          </a:xfrm>
          <a:prstGeom prst="rect">
            <a:avLst/>
          </a:prstGeom>
          <a:noFill/>
        </p:spPr>
        <p:txBody>
          <a:bodyPr>
            <a:spAutoFit/>
          </a:bodyPr>
          <a:lstStyle/>
          <a:p>
            <a:pPr>
              <a:defRPr/>
            </a:pPr>
            <a:r>
              <a:rPr lang="en-US" b="1" dirty="0">
                <a:solidFill>
                  <a:schemeClr val="tx2">
                    <a:lumMod val="90000"/>
                  </a:schemeClr>
                </a:solidFill>
              </a:rPr>
              <a:t>Since 0 is not in the interval, then we might conclude that </a:t>
            </a:r>
            <a:r>
              <a:rPr lang="el-GR" b="1" dirty="0">
                <a:solidFill>
                  <a:schemeClr val="tx2">
                    <a:lumMod val="90000"/>
                  </a:schemeClr>
                </a:solidFill>
              </a:rPr>
              <a:t>β</a:t>
            </a:r>
            <a:r>
              <a:rPr lang="en-US" b="1" dirty="0">
                <a:solidFill>
                  <a:schemeClr val="tx2">
                    <a:lumMod val="90000"/>
                  </a:schemeClr>
                </a:solidFill>
              </a:rPr>
              <a:t> ≠ 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55563"/>
            <a:ext cx="8229600" cy="868362"/>
          </a:xfrm>
        </p:spPr>
        <p:txBody>
          <a:bodyPr/>
          <a:lstStyle/>
          <a:p>
            <a:r>
              <a:rPr lang="en-US" altLang="en-US" sz="3600" b="1" smtClean="0">
                <a:solidFill>
                  <a:schemeClr val="tx1"/>
                </a:solidFill>
                <a:ea typeface="ＭＳ Ｐゴシック" pitchFamily="-111" charset="-128"/>
              </a:rPr>
              <a:t>Example: Helicopter Experiment</a:t>
            </a:r>
            <a:endParaRPr lang="en-US" altLang="en-US" sz="3600" smtClean="0">
              <a:solidFill>
                <a:schemeClr val="tx1"/>
              </a:solidFill>
            </a:endParaRPr>
          </a:p>
        </p:txBody>
      </p:sp>
      <p:sp>
        <p:nvSpPr>
          <p:cNvPr id="23555" name="Content Placeholder 2"/>
          <p:cNvSpPr>
            <a:spLocks noGrp="1"/>
          </p:cNvSpPr>
          <p:nvPr>
            <p:ph idx="1"/>
          </p:nvPr>
        </p:nvSpPr>
        <p:spPr>
          <a:xfrm>
            <a:off x="228600" y="990600"/>
            <a:ext cx="8686800" cy="2133600"/>
          </a:xfrm>
        </p:spPr>
        <p:txBody>
          <a:bodyPr/>
          <a:lstStyle/>
          <a:p>
            <a:r>
              <a:rPr lang="en-US" altLang="en-US" sz="2000" b="1" smtClean="0"/>
              <a:t>Earlier, we used Minitab to perform a least-squares regression analysis on the helicopter data for Mrs. Barrett’s class. Recall that the data came from dropping 70 paper helicopters from various heights and measuring the flight times. We checked conditions for performing inference earlier. Construct and interpret a 95% confidence interval for the slope of the population regression line.</a:t>
            </a:r>
          </a:p>
          <a:p>
            <a:endParaRPr lang="en-US" altLang="en-US" sz="2000" b="1" smtClean="0"/>
          </a:p>
        </p:txBody>
      </p:sp>
      <p:pic>
        <p:nvPicPr>
          <p:cNvPr id="235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971800"/>
            <a:ext cx="5791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p:cNvSpPr>
            <a:spLocks noChangeArrowheads="1"/>
          </p:cNvSpPr>
          <p:nvPr/>
        </p:nvSpPr>
        <p:spPr bwMode="auto">
          <a:xfrm>
            <a:off x="446088" y="4462463"/>
            <a:ext cx="7788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t>SE</a:t>
            </a:r>
            <a:r>
              <a:rPr lang="en-US" altLang="en-US" sz="1600" b="1" i="1" baseline="-25000"/>
              <a:t>b</a:t>
            </a:r>
            <a:r>
              <a:rPr lang="en-US" altLang="en-US" sz="1600" b="1"/>
              <a:t> = 0.0002018, from the “SE Coef ” column in the computer output. </a:t>
            </a:r>
          </a:p>
        </p:txBody>
      </p:sp>
      <p:sp>
        <p:nvSpPr>
          <p:cNvPr id="7" name="Rectangle 6"/>
          <p:cNvSpPr>
            <a:spLocks noChangeArrowheads="1"/>
          </p:cNvSpPr>
          <p:nvPr/>
        </p:nvSpPr>
        <p:spPr bwMode="auto">
          <a:xfrm>
            <a:off x="228600" y="4724400"/>
            <a:ext cx="8610600"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600"/>
              </a:spcAft>
              <a:buFontTx/>
              <a:buNone/>
            </a:pPr>
            <a:r>
              <a:rPr lang="en-US" altLang="en-US" sz="1800"/>
              <a:t>Because the conditions are met, we can calculate a </a:t>
            </a:r>
            <a:r>
              <a:rPr lang="en-US" altLang="en-US" sz="1800" i="1"/>
              <a:t>t </a:t>
            </a:r>
            <a:r>
              <a:rPr lang="en-US" altLang="en-US" sz="1800"/>
              <a:t>interval for the slope </a:t>
            </a:r>
            <a:r>
              <a:rPr lang="en-US" altLang="en-US" sz="1800" i="1"/>
              <a:t>β </a:t>
            </a:r>
            <a:r>
              <a:rPr lang="en-US" altLang="en-US" sz="1800"/>
              <a:t>based on a </a:t>
            </a:r>
            <a:r>
              <a:rPr lang="en-US" altLang="en-US" sz="1800" i="1"/>
              <a:t>t </a:t>
            </a:r>
            <a:r>
              <a:rPr lang="en-US" altLang="en-US" sz="1800"/>
              <a:t>distribution with df = </a:t>
            </a:r>
            <a:r>
              <a:rPr lang="en-US" altLang="en-US" sz="1800" i="1"/>
              <a:t>n </a:t>
            </a:r>
            <a:r>
              <a:rPr lang="en-US" altLang="en-US" sz="1800"/>
              <a:t>- 2 = 70 - 2 = 68. Using the more conservative df = 60 from Table B</a:t>
            </a:r>
            <a:r>
              <a:rPr lang="en-US" altLang="en-US" sz="1800" i="1"/>
              <a:t> </a:t>
            </a:r>
            <a:r>
              <a:rPr lang="en-US" altLang="en-US" sz="1800"/>
              <a:t>gives </a:t>
            </a:r>
            <a:r>
              <a:rPr lang="en-US" altLang="en-US" sz="1800" i="1"/>
              <a:t>t</a:t>
            </a:r>
            <a:r>
              <a:rPr lang="en-US" altLang="en-US" sz="1800"/>
              <a:t>* = 2.000. </a:t>
            </a:r>
          </a:p>
          <a:p>
            <a:pPr>
              <a:spcBef>
                <a:spcPct val="0"/>
              </a:spcBef>
              <a:buFontTx/>
              <a:buNone/>
            </a:pPr>
            <a:r>
              <a:rPr lang="en-US" altLang="en-US" sz="1800"/>
              <a:t>The 95% confidence interval is</a:t>
            </a:r>
          </a:p>
          <a:p>
            <a:pPr>
              <a:spcBef>
                <a:spcPct val="0"/>
              </a:spcBef>
              <a:buFontTx/>
              <a:buNone/>
            </a:pPr>
            <a:r>
              <a:rPr lang="en-US" altLang="en-US" sz="1800"/>
              <a:t>		</a:t>
            </a:r>
            <a:r>
              <a:rPr lang="en-US" altLang="en-US" sz="1800" i="1"/>
              <a:t>b </a:t>
            </a:r>
            <a:r>
              <a:rPr lang="en-US" altLang="en-US" sz="1800"/>
              <a:t>± </a:t>
            </a:r>
            <a:r>
              <a:rPr lang="en-US" altLang="en-US" sz="1800" i="1"/>
              <a:t>t</a:t>
            </a:r>
            <a:r>
              <a:rPr lang="en-US" altLang="en-US" sz="1800"/>
              <a:t>* SE</a:t>
            </a:r>
            <a:r>
              <a:rPr lang="en-US" altLang="en-US" sz="1800" i="1" baseline="-25000"/>
              <a:t>b</a:t>
            </a:r>
            <a:r>
              <a:rPr lang="en-US" altLang="en-US" sz="1800"/>
              <a:t> 	= 0.0057244 ± 2.000(0.0002018) </a:t>
            </a:r>
          </a:p>
          <a:p>
            <a:pPr>
              <a:spcBef>
                <a:spcPct val="0"/>
              </a:spcBef>
              <a:buFontTx/>
              <a:buNone/>
            </a:pPr>
            <a:r>
              <a:rPr lang="en-US" altLang="en-US" sz="1800"/>
              <a:t>					= 0.0057244 ± 0.0004036 </a:t>
            </a:r>
          </a:p>
          <a:p>
            <a:pPr>
              <a:spcBef>
                <a:spcPct val="0"/>
              </a:spcBef>
              <a:buFontTx/>
              <a:buNone/>
            </a:pPr>
            <a:r>
              <a:rPr lang="en-US" altLang="en-US" sz="1800"/>
              <a:t>					= (0.0053208, 0.0061280)</a:t>
            </a:r>
          </a:p>
        </p:txBody>
      </p:sp>
      <p:sp>
        <p:nvSpPr>
          <p:cNvPr id="8" name="Rectangle 7"/>
          <p:cNvSpPr/>
          <p:nvPr/>
        </p:nvSpPr>
        <p:spPr>
          <a:xfrm>
            <a:off x="304800" y="4800600"/>
            <a:ext cx="8316913" cy="92233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spcAft>
                <a:spcPts val="600"/>
              </a:spcAft>
              <a:defRPr/>
            </a:pPr>
            <a:r>
              <a:rPr lang="en-US" dirty="0">
                <a:solidFill>
                  <a:srgbClr val="000000"/>
                </a:solidFill>
                <a:ea typeface="ＭＳ Ｐゴシック" pitchFamily="-111" charset="-128"/>
              </a:rPr>
              <a:t>We are 95% confident that the interval from 0.0053208 to 0.0061280 seconds per cm captures the slope of the true regression line relating the flight time </a:t>
            </a:r>
            <a:r>
              <a:rPr lang="en-US" i="1" dirty="0">
                <a:solidFill>
                  <a:srgbClr val="000000"/>
                </a:solidFill>
                <a:ea typeface="ＭＳ Ｐゴシック" pitchFamily="-111" charset="-128"/>
              </a:rPr>
              <a:t>y </a:t>
            </a:r>
            <a:r>
              <a:rPr lang="en-US" dirty="0">
                <a:solidFill>
                  <a:srgbClr val="000000"/>
                </a:solidFill>
                <a:ea typeface="ＭＳ Ｐゴシック" pitchFamily="-111" charset="-128"/>
              </a:rPr>
              <a:t>and drop height </a:t>
            </a:r>
            <a:r>
              <a:rPr lang="en-US" i="1" dirty="0">
                <a:solidFill>
                  <a:srgbClr val="000000"/>
                </a:solidFill>
                <a:ea typeface="ＭＳ Ｐゴシック" pitchFamily="-111" charset="-128"/>
              </a:rPr>
              <a:t>x </a:t>
            </a:r>
            <a:r>
              <a:rPr lang="en-US" dirty="0">
                <a:solidFill>
                  <a:srgbClr val="000000"/>
                </a:solidFill>
                <a:ea typeface="ＭＳ Ｐゴシック" pitchFamily="-111" charset="-128"/>
              </a:rPr>
              <a:t>of paper helicopters.</a:t>
            </a:r>
          </a:p>
        </p:txBody>
      </p:sp>
      <p:cxnSp>
        <p:nvCxnSpPr>
          <p:cNvPr id="9" name="Straight Arrow Connector 8"/>
          <p:cNvCxnSpPr/>
          <p:nvPr/>
        </p:nvCxnSpPr>
        <p:spPr>
          <a:xfrm rot="10800000" flipV="1">
            <a:off x="1816100" y="3963988"/>
            <a:ext cx="3057525" cy="49847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1000"/>
                                        <p:tgtEl>
                                          <p:spTgt spid="9"/>
                                        </p:tgtEl>
                                      </p:cBhvr>
                                    </p:animEffect>
                                    <p:set>
                                      <p:cBhvr>
                                        <p:cTn id="15" dur="1" fill="hold">
                                          <p:stCondLst>
                                            <p:cond delay="999"/>
                                          </p:stCondLst>
                                        </p:cTn>
                                        <p:tgtEl>
                                          <p:spTgt spid="9"/>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50813"/>
            <a:ext cx="8229600" cy="715962"/>
          </a:xfrm>
        </p:spPr>
        <p:txBody>
          <a:bodyPr/>
          <a:lstStyle/>
          <a:p>
            <a:r>
              <a:rPr lang="en-US" altLang="en-US" sz="3600" b="1" smtClean="0"/>
              <a:t>Inference Tests on </a:t>
            </a:r>
            <a:r>
              <a:rPr lang="el-GR" altLang="en-US" sz="3600" b="1" smtClean="0"/>
              <a:t>β</a:t>
            </a:r>
            <a:endParaRPr lang="en-US" altLang="en-US" sz="3600" b="1" smtClean="0"/>
          </a:p>
        </p:txBody>
      </p:sp>
      <p:sp>
        <p:nvSpPr>
          <p:cNvPr id="24579" name="Content Placeholder 2"/>
          <p:cNvSpPr>
            <a:spLocks noGrp="1"/>
          </p:cNvSpPr>
          <p:nvPr>
            <p:ph idx="1"/>
          </p:nvPr>
        </p:nvSpPr>
        <p:spPr>
          <a:xfrm>
            <a:off x="457200" y="1143000"/>
            <a:ext cx="8382000" cy="4983163"/>
          </a:xfrm>
        </p:spPr>
        <p:txBody>
          <a:bodyPr/>
          <a:lstStyle/>
          <a:p>
            <a:r>
              <a:rPr lang="en-US" altLang="en-US" sz="2400" b="1" dirty="0" smtClean="0"/>
              <a:t>Since the null hypothesis can not be proved, our hypotheses for tests on the regression slope will be:</a:t>
            </a:r>
            <a:br>
              <a:rPr lang="en-US" altLang="en-US" sz="2400" b="1" dirty="0" smtClean="0"/>
            </a:br>
            <a:r>
              <a:rPr lang="en-US" altLang="en-US" sz="2400" b="1" dirty="0" smtClean="0"/>
              <a:t/>
            </a:r>
            <a:br>
              <a:rPr lang="en-US" altLang="en-US" sz="2400" b="1" dirty="0" smtClean="0"/>
            </a:br>
            <a:r>
              <a:rPr lang="en-US" altLang="en-US" sz="2400" b="1" dirty="0" smtClean="0"/>
              <a:t>H</a:t>
            </a:r>
            <a:r>
              <a:rPr lang="en-US" altLang="en-US" sz="2400" b="1" baseline="-25000" dirty="0" smtClean="0"/>
              <a:t>0</a:t>
            </a:r>
            <a:r>
              <a:rPr lang="en-US" altLang="en-US" sz="2400" b="1" dirty="0" smtClean="0"/>
              <a:t>:  </a:t>
            </a:r>
            <a:r>
              <a:rPr lang="el-GR" altLang="en-US" sz="2400" b="1" dirty="0" smtClean="0"/>
              <a:t>β</a:t>
            </a:r>
            <a:r>
              <a:rPr lang="en-US" altLang="en-US" sz="2400" b="1" dirty="0" smtClean="0"/>
              <a:t> = 0          (no correlation between x and y)</a:t>
            </a:r>
            <a:br>
              <a:rPr lang="en-US" altLang="en-US" sz="2400" b="1" dirty="0" smtClean="0"/>
            </a:br>
            <a:r>
              <a:rPr lang="en-US" altLang="en-US" sz="2400" b="1" dirty="0" smtClean="0"/>
              <a:t>H</a:t>
            </a:r>
            <a:r>
              <a:rPr lang="en-US" altLang="en-US" sz="2400" b="1" baseline="-25000" dirty="0" smtClean="0"/>
              <a:t>a</a:t>
            </a:r>
            <a:r>
              <a:rPr lang="en-US" altLang="en-US" sz="2400" b="1" dirty="0" smtClean="0"/>
              <a:t>:  </a:t>
            </a:r>
            <a:r>
              <a:rPr lang="el-GR" altLang="en-US" sz="2400" b="1" dirty="0" smtClean="0"/>
              <a:t>β</a:t>
            </a:r>
            <a:r>
              <a:rPr lang="en-US" altLang="en-US" sz="2400" b="1" dirty="0" smtClean="0"/>
              <a:t> ≠ 0          (some linear correlation)</a:t>
            </a:r>
          </a:p>
          <a:p>
            <a:endParaRPr lang="en-US" altLang="en-US" sz="2400" b="1" dirty="0" smtClean="0"/>
          </a:p>
          <a:p>
            <a:r>
              <a:rPr lang="en-US" altLang="en-US" sz="2400" b="1" dirty="0" smtClean="0"/>
              <a:t>Testing correlation makes sense only if the observations are a random sample.</a:t>
            </a:r>
          </a:p>
          <a:p>
            <a:pPr lvl="1"/>
            <a:r>
              <a:rPr lang="en-US" altLang="en-US" sz="2000" b="1" dirty="0" smtClean="0"/>
              <a:t>This is often not the case in regression settings, where researchers often fix in advance </a:t>
            </a:r>
            <a:r>
              <a:rPr lang="en-US" altLang="en-US" sz="2000" b="1" dirty="0" smtClean="0"/>
              <a:t>the </a:t>
            </a:r>
            <a:r>
              <a:rPr lang="en-US" altLang="en-US" sz="2000" b="1" dirty="0" smtClean="0"/>
              <a:t>values of x being </a:t>
            </a:r>
            <a:r>
              <a:rPr lang="en-US" altLang="en-US" sz="2000" b="1" dirty="0" smtClean="0"/>
              <a:t>tested</a:t>
            </a:r>
          </a:p>
          <a:p>
            <a:pPr lvl="1"/>
            <a:r>
              <a:rPr lang="en-US" altLang="en-US" sz="2000" b="1" dirty="0" smtClean="0"/>
              <a:t>Random assignment of the values of x to the order in which they are tested is usually the best we can hope for</a:t>
            </a:r>
            <a:endParaRPr lang="en-US" altLang="en-US" sz="2000" b="1" dirty="0" smtClean="0"/>
          </a:p>
          <a:p>
            <a:endParaRPr lang="en-US" altLang="en-US" sz="2400" b="1"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95263"/>
            <a:ext cx="8229600" cy="639762"/>
          </a:xfrm>
        </p:spPr>
        <p:txBody>
          <a:bodyPr/>
          <a:lstStyle/>
          <a:p>
            <a:r>
              <a:rPr lang="en-US" altLang="en-US" sz="3600" b="1" smtClean="0"/>
              <a:t>Test Statistic</a:t>
            </a:r>
          </a:p>
        </p:txBody>
      </p:sp>
      <p:pic>
        <p:nvPicPr>
          <p:cNvPr id="256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047750"/>
            <a:ext cx="760095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38113"/>
            <a:ext cx="8229600" cy="715962"/>
          </a:xfrm>
        </p:spPr>
        <p:txBody>
          <a:bodyPr/>
          <a:lstStyle/>
          <a:p>
            <a:r>
              <a:rPr lang="en-US" altLang="en-US" sz="3600" b="1" smtClean="0">
                <a:solidFill>
                  <a:schemeClr val="tx1"/>
                </a:solidFill>
                <a:ea typeface="ＭＳ Ｐゴシック" pitchFamily="-111" charset="-128"/>
              </a:rPr>
              <a:t>Example:   Crying and IQ</a:t>
            </a:r>
            <a:endParaRPr lang="en-US" altLang="en-US" sz="3600" smtClean="0">
              <a:solidFill>
                <a:schemeClr val="tx1"/>
              </a:solidFill>
            </a:endParaRPr>
          </a:p>
        </p:txBody>
      </p:sp>
      <p:sp>
        <p:nvSpPr>
          <p:cNvPr id="26627" name="Content Placeholder 2"/>
          <p:cNvSpPr>
            <a:spLocks noGrp="1"/>
          </p:cNvSpPr>
          <p:nvPr>
            <p:ph idx="1"/>
          </p:nvPr>
        </p:nvSpPr>
        <p:spPr>
          <a:xfrm>
            <a:off x="228600" y="914400"/>
            <a:ext cx="8686800" cy="3429000"/>
          </a:xfrm>
        </p:spPr>
        <p:txBody>
          <a:bodyPr/>
          <a:lstStyle/>
          <a:p>
            <a:r>
              <a:rPr lang="en-US" altLang="en-US" sz="2000" b="1" smtClean="0"/>
              <a:t>Infants who cry easily may be more easily stimulated than others. This may be a sign of higher IQ. Child development researchers explored the relationship between the crying of infants 4 to 10 days old and their later IQ test scores. A snap of a rubber band on the sole of the foot caused the infants to cry. The researchers recorded the crying and measured its intensity by the number of peaks in the most active 20 seconds. They later measured the children’s IQ at age three years using the Stanford-Binet IQ test. A scatterplot and Minitab output for the data from a random sample of 38 infants is below.</a:t>
            </a:r>
          </a:p>
          <a:p>
            <a:endParaRPr lang="en-US" altLang="en-US" sz="2000" b="1" smtClean="0"/>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25" y="3714750"/>
            <a:ext cx="38004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114800"/>
            <a:ext cx="4286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3"/>
          <p:cNvSpPr>
            <a:spLocks noChangeArrowheads="1"/>
          </p:cNvSpPr>
          <p:nvPr/>
        </p:nvSpPr>
        <p:spPr bwMode="auto">
          <a:xfrm>
            <a:off x="566738" y="5638800"/>
            <a:ext cx="44846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t>Do these data provide convincing evidence that there is a positive linear relationship between crying counts and IQ in the population of infants?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138113"/>
            <a:ext cx="8229600" cy="715962"/>
          </a:xfrm>
        </p:spPr>
        <p:txBody>
          <a:bodyPr/>
          <a:lstStyle/>
          <a:p>
            <a:r>
              <a:rPr lang="en-US" altLang="en-US" sz="3600" b="1" smtClean="0">
                <a:solidFill>
                  <a:schemeClr val="tx1"/>
                </a:solidFill>
                <a:ea typeface="ＭＳ Ｐゴシック" pitchFamily="-111" charset="-128"/>
              </a:rPr>
              <a:t>Example:   Crying and IQ Test</a:t>
            </a:r>
            <a:endParaRPr lang="en-US" altLang="en-US" sz="3600" smtClean="0">
              <a:solidFill>
                <a:schemeClr val="tx1"/>
              </a:solidFill>
            </a:endParaRPr>
          </a:p>
        </p:txBody>
      </p:sp>
      <p:sp>
        <p:nvSpPr>
          <p:cNvPr id="27651" name="Content Placeholder 2"/>
          <p:cNvSpPr>
            <a:spLocks noGrp="1"/>
          </p:cNvSpPr>
          <p:nvPr>
            <p:ph idx="1"/>
          </p:nvPr>
        </p:nvSpPr>
        <p:spPr>
          <a:xfrm>
            <a:off x="228600" y="914400"/>
            <a:ext cx="8686800" cy="3429000"/>
          </a:xfrm>
        </p:spPr>
        <p:txBody>
          <a:bodyPr/>
          <a:lstStyle/>
          <a:p>
            <a:r>
              <a:rPr lang="en-US" altLang="en-US" sz="2400" b="1" smtClean="0"/>
              <a:t>We want to perform a test of</a:t>
            </a:r>
          </a:p>
          <a:p>
            <a:pPr algn="ctr"/>
            <a:r>
              <a:rPr lang="en-US" altLang="en-US" sz="2400" b="1" i="1" smtClean="0"/>
              <a:t>H</a:t>
            </a:r>
            <a:r>
              <a:rPr lang="en-US" altLang="en-US" sz="2400" b="1" i="1" baseline="-25000" smtClean="0"/>
              <a:t>0</a:t>
            </a:r>
            <a:r>
              <a:rPr lang="en-US" altLang="en-US" sz="2400" b="1" i="1" smtClean="0"/>
              <a:t> </a:t>
            </a:r>
            <a:r>
              <a:rPr lang="en-US" altLang="en-US" sz="2400" b="1" smtClean="0"/>
              <a:t>: </a:t>
            </a:r>
            <a:r>
              <a:rPr lang="en-US" altLang="en-US" sz="2400" b="1" i="1" smtClean="0"/>
              <a:t>β </a:t>
            </a:r>
            <a:r>
              <a:rPr lang="en-US" altLang="en-US" sz="2400" b="1" smtClean="0"/>
              <a:t>= 0 </a:t>
            </a:r>
          </a:p>
          <a:p>
            <a:pPr algn="ctr"/>
            <a:r>
              <a:rPr lang="en-US" altLang="en-US" sz="2400" b="1" i="1" smtClean="0"/>
              <a:t>H</a:t>
            </a:r>
            <a:r>
              <a:rPr lang="en-US" altLang="en-US" sz="2400" b="1" i="1" baseline="-25000" smtClean="0"/>
              <a:t>a</a:t>
            </a:r>
            <a:r>
              <a:rPr lang="en-US" altLang="en-US" sz="2400" b="1" i="1" smtClean="0"/>
              <a:t> </a:t>
            </a:r>
            <a:r>
              <a:rPr lang="en-US" altLang="en-US" sz="2400" b="1" smtClean="0"/>
              <a:t>: </a:t>
            </a:r>
            <a:r>
              <a:rPr lang="en-US" altLang="en-US" sz="2400" b="1" i="1" smtClean="0"/>
              <a:t>β </a:t>
            </a:r>
            <a:r>
              <a:rPr lang="en-US" altLang="en-US" sz="2400" b="1" smtClean="0"/>
              <a:t>&gt; 0</a:t>
            </a:r>
          </a:p>
          <a:p>
            <a:pPr>
              <a:buFontTx/>
              <a:buNone/>
            </a:pPr>
            <a:r>
              <a:rPr lang="en-US" altLang="en-US" sz="2400" b="1" smtClean="0"/>
              <a:t>where </a:t>
            </a:r>
            <a:r>
              <a:rPr lang="en-US" altLang="en-US" sz="2400" b="1" i="1" smtClean="0"/>
              <a:t>β</a:t>
            </a:r>
            <a:r>
              <a:rPr lang="en-US" altLang="en-US" sz="2400" b="1" smtClean="0"/>
              <a:t> is the true slope of the population regression line relating crying count to IQ score. No significance level was given, so we’ll use </a:t>
            </a:r>
            <a:r>
              <a:rPr lang="en-US" altLang="en-US" sz="2400" b="1" i="1" smtClean="0"/>
              <a:t>α</a:t>
            </a:r>
            <a:r>
              <a:rPr lang="en-US" altLang="en-US" sz="2400" b="1" smtClean="0"/>
              <a:t> = 0.05.</a:t>
            </a:r>
            <a:endParaRPr lang="en-US" altLang="en-US" sz="2800" b="1" smtClean="0"/>
          </a:p>
          <a:p>
            <a:endParaRPr lang="en-US" altLang="en-US" sz="2400" b="1"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38113"/>
            <a:ext cx="8229600" cy="715962"/>
          </a:xfrm>
        </p:spPr>
        <p:txBody>
          <a:bodyPr/>
          <a:lstStyle/>
          <a:p>
            <a:r>
              <a:rPr lang="en-US" altLang="en-US" sz="3600" b="1" smtClean="0">
                <a:solidFill>
                  <a:schemeClr val="tx1"/>
                </a:solidFill>
                <a:ea typeface="ＭＳ Ｐゴシック" pitchFamily="-111" charset="-128"/>
              </a:rPr>
              <a:t>Example:   Crying and IQ Conditions</a:t>
            </a:r>
            <a:endParaRPr lang="en-US" altLang="en-US" sz="3600" smtClean="0">
              <a:solidFill>
                <a:schemeClr val="tx1"/>
              </a:solidFill>
            </a:endParaRPr>
          </a:p>
        </p:txBody>
      </p:sp>
      <p:sp>
        <p:nvSpPr>
          <p:cNvPr id="28675" name="Content Placeholder 2"/>
          <p:cNvSpPr>
            <a:spLocks noGrp="1"/>
          </p:cNvSpPr>
          <p:nvPr>
            <p:ph idx="1"/>
          </p:nvPr>
        </p:nvSpPr>
        <p:spPr>
          <a:xfrm>
            <a:off x="228600" y="914400"/>
            <a:ext cx="8686800" cy="5715000"/>
          </a:xfrm>
        </p:spPr>
        <p:txBody>
          <a:bodyPr/>
          <a:lstStyle/>
          <a:p>
            <a:pPr>
              <a:spcAft>
                <a:spcPts val="600"/>
              </a:spcAft>
            </a:pPr>
            <a:r>
              <a:rPr lang="en-US" altLang="en-US" sz="2400" b="1" smtClean="0">
                <a:solidFill>
                  <a:srgbClr val="E81F30"/>
                </a:solidFill>
              </a:rPr>
              <a:t>Plan: </a:t>
            </a:r>
            <a:r>
              <a:rPr lang="en-US" altLang="en-US" sz="2000" b="1" smtClean="0"/>
              <a:t>If the conditions are met, we will perform a </a:t>
            </a:r>
            <a:r>
              <a:rPr lang="en-US" altLang="en-US" sz="2000" b="1" i="1" smtClean="0"/>
              <a:t>t </a:t>
            </a:r>
            <a:r>
              <a:rPr lang="en-US" altLang="en-US" sz="2000" b="1" smtClean="0"/>
              <a:t>test for the slope </a:t>
            </a:r>
            <a:r>
              <a:rPr lang="en-US" altLang="en-US" sz="2000" b="1" i="1" smtClean="0"/>
              <a:t>β</a:t>
            </a:r>
            <a:r>
              <a:rPr lang="en-US" altLang="en-US" sz="2000" b="1" smtClean="0"/>
              <a:t>. </a:t>
            </a:r>
          </a:p>
          <a:p>
            <a:pPr>
              <a:spcAft>
                <a:spcPts val="600"/>
              </a:spcAft>
            </a:pPr>
            <a:r>
              <a:rPr lang="en-US" altLang="en-US" sz="2000" b="1" smtClean="0"/>
              <a:t>•  </a:t>
            </a:r>
            <a:r>
              <a:rPr lang="en-US" altLang="en-US" sz="2000" b="1" smtClean="0">
                <a:solidFill>
                  <a:srgbClr val="FFFF00"/>
                </a:solidFill>
              </a:rPr>
              <a:t>Linear :  </a:t>
            </a:r>
            <a:r>
              <a:rPr lang="en-US" altLang="en-US" sz="2000" b="1" smtClean="0"/>
              <a:t>The scatterplot suggests a moderately weak positive linear relationship between crying peaks and IQ. The residual plot shows a random scatter of points about the residual = 0 line.</a:t>
            </a:r>
          </a:p>
          <a:p>
            <a:pPr>
              <a:spcAft>
                <a:spcPts val="600"/>
              </a:spcAft>
            </a:pPr>
            <a:endParaRPr lang="en-US" altLang="en-US" sz="2000" b="1" smtClean="0"/>
          </a:p>
          <a:p>
            <a:pPr>
              <a:spcAft>
                <a:spcPts val="600"/>
              </a:spcAft>
            </a:pPr>
            <a:endParaRPr lang="en-US" altLang="en-US" sz="2000" b="1" smtClean="0"/>
          </a:p>
          <a:p>
            <a:pPr>
              <a:spcAft>
                <a:spcPts val="600"/>
              </a:spcAft>
            </a:pPr>
            <a:endParaRPr lang="en-US" altLang="en-US" sz="2000" b="1" smtClean="0"/>
          </a:p>
          <a:p>
            <a:pPr>
              <a:spcAft>
                <a:spcPts val="600"/>
              </a:spcAft>
            </a:pPr>
            <a:endParaRPr lang="en-US" altLang="en-US" sz="2000" b="1" smtClean="0"/>
          </a:p>
          <a:p>
            <a:pPr>
              <a:spcAft>
                <a:spcPts val="600"/>
              </a:spcAft>
            </a:pPr>
            <a:endParaRPr lang="en-US" altLang="en-US" sz="2000" b="1" smtClean="0"/>
          </a:p>
          <a:p>
            <a:pPr>
              <a:spcAft>
                <a:spcPts val="600"/>
              </a:spcAft>
            </a:pPr>
            <a:r>
              <a:rPr lang="en-US" altLang="en-US" sz="2000" b="1" smtClean="0"/>
              <a:t>•  </a:t>
            </a:r>
            <a:r>
              <a:rPr lang="en-US" altLang="en-US" sz="2000" b="1" smtClean="0">
                <a:solidFill>
                  <a:srgbClr val="FFFF00"/>
                </a:solidFill>
              </a:rPr>
              <a:t>Independent:  </a:t>
            </a:r>
            <a:r>
              <a:rPr lang="en-US" altLang="en-US" sz="2000" b="1" smtClean="0"/>
              <a:t> Later IQ scores of individual infants should be independent. Due to sampling without replacement, there have to be at least 10(38) = 380 infants in the population from which these children were selected.</a:t>
            </a: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21013"/>
            <a:ext cx="8550275"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38113"/>
            <a:ext cx="8229600" cy="715962"/>
          </a:xfrm>
        </p:spPr>
        <p:txBody>
          <a:bodyPr/>
          <a:lstStyle/>
          <a:p>
            <a:r>
              <a:rPr lang="en-US" altLang="en-US" sz="3600" b="1" smtClean="0">
                <a:solidFill>
                  <a:schemeClr val="tx1"/>
                </a:solidFill>
                <a:ea typeface="ＭＳ Ｐゴシック" pitchFamily="-111" charset="-128"/>
              </a:rPr>
              <a:t>Example:   Crying and IQ Conditions</a:t>
            </a:r>
            <a:endParaRPr lang="en-US" altLang="en-US" sz="3600" smtClean="0">
              <a:solidFill>
                <a:schemeClr val="tx1"/>
              </a:solidFill>
            </a:endParaRPr>
          </a:p>
        </p:txBody>
      </p:sp>
      <p:sp>
        <p:nvSpPr>
          <p:cNvPr id="29699" name="Content Placeholder 2"/>
          <p:cNvSpPr>
            <a:spLocks noGrp="1"/>
          </p:cNvSpPr>
          <p:nvPr>
            <p:ph idx="1"/>
          </p:nvPr>
        </p:nvSpPr>
        <p:spPr>
          <a:xfrm>
            <a:off x="228600" y="914400"/>
            <a:ext cx="8686800" cy="5181600"/>
          </a:xfrm>
        </p:spPr>
        <p:txBody>
          <a:bodyPr/>
          <a:lstStyle/>
          <a:p>
            <a:pPr>
              <a:spcAft>
                <a:spcPts val="600"/>
              </a:spcAft>
            </a:pPr>
            <a:r>
              <a:rPr lang="en-US" altLang="en-US" sz="2400" b="1" dirty="0" smtClean="0">
                <a:solidFill>
                  <a:srgbClr val="E81F30"/>
                </a:solidFill>
              </a:rPr>
              <a:t>Plan: </a:t>
            </a:r>
            <a:r>
              <a:rPr lang="en-US" altLang="en-US" sz="2000" b="1" dirty="0" smtClean="0"/>
              <a:t>If the conditions are met, we will perform a </a:t>
            </a:r>
            <a:r>
              <a:rPr lang="en-US" altLang="en-US" sz="2000" b="1" i="1" dirty="0" smtClean="0"/>
              <a:t>t </a:t>
            </a:r>
            <a:r>
              <a:rPr lang="en-US" altLang="en-US" sz="2000" b="1" dirty="0" smtClean="0"/>
              <a:t>test for the slope </a:t>
            </a:r>
            <a:r>
              <a:rPr lang="en-US" altLang="en-US" sz="2000" b="1" i="1" dirty="0" smtClean="0"/>
              <a:t>β</a:t>
            </a:r>
            <a:r>
              <a:rPr lang="en-US" altLang="en-US" sz="2000" b="1" dirty="0" smtClean="0"/>
              <a:t>. </a:t>
            </a:r>
          </a:p>
          <a:p>
            <a:pPr>
              <a:spcAft>
                <a:spcPts val="600"/>
              </a:spcAft>
            </a:pPr>
            <a:endParaRPr lang="en-US" altLang="en-US" sz="2000" b="1" dirty="0" smtClean="0"/>
          </a:p>
          <a:p>
            <a:pPr>
              <a:spcAft>
                <a:spcPts val="600"/>
              </a:spcAft>
            </a:pPr>
            <a:endParaRPr lang="en-US" altLang="en-US" sz="2000" b="1" dirty="0" smtClean="0"/>
          </a:p>
          <a:p>
            <a:pPr>
              <a:spcAft>
                <a:spcPts val="600"/>
              </a:spcAft>
            </a:pPr>
            <a:r>
              <a:rPr lang="en-US" altLang="en-US" sz="2000" b="1" dirty="0" smtClean="0"/>
              <a:t>•  </a:t>
            </a:r>
            <a:r>
              <a:rPr lang="en-US" altLang="en-US" sz="2000" b="1" dirty="0" smtClean="0">
                <a:solidFill>
                  <a:srgbClr val="FFFF00"/>
                </a:solidFill>
              </a:rPr>
              <a:t>Normal:   </a:t>
            </a:r>
            <a:r>
              <a:rPr lang="en-US" altLang="en-US" sz="2000" b="1" dirty="0" smtClean="0"/>
              <a:t>The Normal probability plot of the residuals shows a slight curvature, which suggests that the responses may not be Normally</a:t>
            </a:r>
            <a:r>
              <a:rPr lang="en-US" altLang="en-US" sz="2400" b="1" dirty="0" smtClean="0"/>
              <a:t> </a:t>
            </a:r>
            <a:r>
              <a:rPr lang="en-US" altLang="en-US" sz="2000" b="1" dirty="0" smtClean="0"/>
              <a:t>distributed about the line at each </a:t>
            </a:r>
            <a:r>
              <a:rPr lang="en-US" altLang="en-US" sz="2000" b="1" i="1" dirty="0" smtClean="0"/>
              <a:t>x</a:t>
            </a:r>
            <a:r>
              <a:rPr lang="en-US" altLang="en-US" sz="2000" b="1" dirty="0" smtClean="0"/>
              <a:t>-value. With such a large sample size (</a:t>
            </a:r>
            <a:r>
              <a:rPr lang="en-US" altLang="en-US" sz="2000" b="1" i="1" dirty="0" smtClean="0"/>
              <a:t>n </a:t>
            </a:r>
            <a:r>
              <a:rPr lang="en-US" altLang="en-US" sz="2000" b="1" dirty="0" smtClean="0"/>
              <a:t>= 38), however, the </a:t>
            </a:r>
            <a:r>
              <a:rPr lang="en-US" altLang="en-US" sz="2000" b="1" i="1" dirty="0" smtClean="0"/>
              <a:t>t </a:t>
            </a:r>
            <a:r>
              <a:rPr lang="en-US" altLang="en-US" sz="2000" b="1" dirty="0" smtClean="0"/>
              <a:t>procedures are robust against departures from Normality.</a:t>
            </a:r>
          </a:p>
          <a:p>
            <a:pPr>
              <a:spcAft>
                <a:spcPts val="600"/>
              </a:spcAft>
            </a:pPr>
            <a:r>
              <a:rPr lang="en-US" altLang="en-US" sz="2000" b="1" dirty="0" smtClean="0"/>
              <a:t>•  </a:t>
            </a:r>
            <a:r>
              <a:rPr lang="en-US" altLang="en-US" sz="2000" b="1" dirty="0" smtClean="0">
                <a:solidFill>
                  <a:srgbClr val="FFFF00"/>
                </a:solidFill>
              </a:rPr>
              <a:t>Equal variance: </a:t>
            </a:r>
            <a:r>
              <a:rPr lang="en-US" altLang="en-US" sz="2000" b="1" dirty="0" smtClean="0"/>
              <a:t>The residual plot shows a fairly equal amount of scatter around the horizontal line at 0 for all </a:t>
            </a:r>
            <a:r>
              <a:rPr lang="en-US" altLang="en-US" sz="2000" b="1" i="1" dirty="0" smtClean="0"/>
              <a:t>x</a:t>
            </a:r>
            <a:r>
              <a:rPr lang="en-US" altLang="en-US" sz="2000" b="1" dirty="0" smtClean="0"/>
              <a:t>-values.</a:t>
            </a:r>
          </a:p>
          <a:p>
            <a:pPr>
              <a:spcAft>
                <a:spcPts val="600"/>
              </a:spcAft>
            </a:pPr>
            <a:r>
              <a:rPr lang="en-US" altLang="en-US" sz="2000" b="1" dirty="0" smtClean="0"/>
              <a:t>•  </a:t>
            </a:r>
            <a:r>
              <a:rPr lang="en-US" altLang="en-US" sz="2000" b="1" dirty="0" smtClean="0">
                <a:solidFill>
                  <a:srgbClr val="FFFF00"/>
                </a:solidFill>
              </a:rPr>
              <a:t>Random: </a:t>
            </a:r>
            <a:r>
              <a:rPr lang="en-US" altLang="en-US" sz="2000" b="1" dirty="0" smtClean="0"/>
              <a:t> We are told that these 38 infants were randomly selected.</a:t>
            </a:r>
          </a:p>
          <a:p>
            <a:endParaRPr lang="en-US" altLang="en-US" sz="2000" b="1"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47244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itle 1"/>
          <p:cNvSpPr>
            <a:spLocks noGrp="1"/>
          </p:cNvSpPr>
          <p:nvPr>
            <p:ph type="title"/>
          </p:nvPr>
        </p:nvSpPr>
        <p:spPr>
          <a:xfrm>
            <a:off x="457200" y="76200"/>
            <a:ext cx="8229600" cy="792163"/>
          </a:xfrm>
        </p:spPr>
        <p:txBody>
          <a:bodyPr/>
          <a:lstStyle/>
          <a:p>
            <a:r>
              <a:rPr lang="en-US" altLang="en-US" sz="3600" b="1" smtClean="0">
                <a:solidFill>
                  <a:schemeClr val="tx1"/>
                </a:solidFill>
                <a:ea typeface="ＭＳ Ｐゴシック" pitchFamily="-111" charset="-128"/>
              </a:rPr>
              <a:t>Example:   Crying and IQ t-Test</a:t>
            </a:r>
            <a:endParaRPr lang="en-US" altLang="en-US" sz="3600" smtClean="0"/>
          </a:p>
        </p:txBody>
      </p:sp>
      <p:sp>
        <p:nvSpPr>
          <p:cNvPr id="30724" name="Content Placeholder 2"/>
          <p:cNvSpPr>
            <a:spLocks noGrp="1"/>
          </p:cNvSpPr>
          <p:nvPr>
            <p:ph idx="1"/>
          </p:nvPr>
        </p:nvSpPr>
        <p:spPr>
          <a:xfrm>
            <a:off x="457200" y="990600"/>
            <a:ext cx="8229600" cy="5135563"/>
          </a:xfrm>
        </p:spPr>
        <p:txBody>
          <a:bodyPr/>
          <a:lstStyle/>
          <a:p>
            <a:r>
              <a:rPr lang="en-US" altLang="en-US" sz="2400" b="1" smtClean="0"/>
              <a:t>With no obvious violations of the conditions, we proceed to inference. The test statistic and </a:t>
            </a:r>
            <a:r>
              <a:rPr lang="en-US" altLang="en-US" sz="2400" b="1" i="1" smtClean="0"/>
              <a:t>P</a:t>
            </a:r>
            <a:r>
              <a:rPr lang="en-US" altLang="en-US" sz="2400" b="1" smtClean="0"/>
              <a:t>-value can be found in the Minitab output.</a:t>
            </a:r>
          </a:p>
        </p:txBody>
      </p:sp>
      <p:grpSp>
        <p:nvGrpSpPr>
          <p:cNvPr id="4" name="Group 17"/>
          <p:cNvGrpSpPr>
            <a:grpSpLocks/>
          </p:cNvGrpSpPr>
          <p:nvPr/>
        </p:nvGrpSpPr>
        <p:grpSpPr bwMode="auto">
          <a:xfrm>
            <a:off x="381000" y="3263900"/>
            <a:ext cx="5045075" cy="2051050"/>
            <a:chOff x="259715" y="2687911"/>
            <a:chExt cx="5045840" cy="2051109"/>
          </a:xfrm>
        </p:grpSpPr>
        <p:sp>
          <p:nvSpPr>
            <p:cNvPr id="30729" name="Rectangle 12"/>
            <p:cNvSpPr>
              <a:spLocks noChangeArrowheads="1"/>
            </p:cNvSpPr>
            <p:nvPr/>
          </p:nvSpPr>
          <p:spPr bwMode="auto">
            <a:xfrm>
              <a:off x="259715" y="3538762"/>
              <a:ext cx="4572000" cy="1200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t>The Minitab output gives </a:t>
              </a:r>
              <a:r>
                <a:rPr lang="en-US" altLang="en-US" sz="1800" b="1" i="1"/>
                <a:t>P </a:t>
              </a:r>
              <a:r>
                <a:rPr lang="en-US" altLang="en-US" sz="1800" b="1"/>
                <a:t>= 0.004 as the </a:t>
              </a:r>
              <a:r>
                <a:rPr lang="en-US" altLang="en-US" sz="1800" b="1" i="1"/>
                <a:t>P</a:t>
              </a:r>
              <a:r>
                <a:rPr lang="en-US" altLang="en-US" sz="1800" b="1"/>
                <a:t>-value for a two-sided test. The </a:t>
              </a:r>
              <a:r>
                <a:rPr lang="en-US" altLang="en-US" sz="1800" b="1" i="1"/>
                <a:t>P</a:t>
              </a:r>
              <a:r>
                <a:rPr lang="en-US" altLang="en-US" sz="1800" b="1"/>
                <a:t>-value for the one-sided test is half of this, </a:t>
              </a:r>
              <a:r>
                <a:rPr lang="en-US" altLang="en-US" sz="1800" b="1" i="1"/>
                <a:t>P </a:t>
              </a:r>
              <a:r>
                <a:rPr lang="en-US" altLang="en-US" sz="1800" b="1"/>
                <a:t>= 0.002.</a:t>
              </a:r>
            </a:p>
          </p:txBody>
        </p:sp>
        <p:sp>
          <p:nvSpPr>
            <p:cNvPr id="11" name="Curved Down Arrow 10"/>
            <p:cNvSpPr/>
            <p:nvPr/>
          </p:nvSpPr>
          <p:spPr>
            <a:xfrm rot="6131771">
              <a:off x="4251391" y="3192717"/>
              <a:ext cx="1558970" cy="549358"/>
            </a:xfrm>
            <a:prstGeom prst="curvedDown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a:solidFill>
                  <a:schemeClr val="tx1"/>
                </a:solidFill>
              </a:endParaRPr>
            </a:p>
          </p:txBody>
        </p:sp>
      </p:grpSp>
      <p:pic>
        <p:nvPicPr>
          <p:cNvPr id="307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133600"/>
            <a:ext cx="4467225"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3200400"/>
            <a:ext cx="31432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8"/>
          <p:cNvSpPr>
            <a:spLocks noChangeArrowheads="1"/>
          </p:cNvSpPr>
          <p:nvPr/>
        </p:nvSpPr>
        <p:spPr bwMode="auto">
          <a:xfrm>
            <a:off x="244475" y="5562600"/>
            <a:ext cx="8594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Conclude: </a:t>
            </a:r>
            <a:r>
              <a:rPr lang="en-US" altLang="en-US" sz="1800" b="1"/>
              <a:t>The </a:t>
            </a:r>
            <a:r>
              <a:rPr lang="en-US" altLang="en-US" sz="1800" b="1" i="1"/>
              <a:t>P</a:t>
            </a:r>
            <a:r>
              <a:rPr lang="en-US" altLang="en-US" sz="1800" b="1"/>
              <a:t>-value, 0.002, is less than our </a:t>
            </a:r>
            <a:r>
              <a:rPr lang="en-US" altLang="en-US" sz="1800" b="1" i="1"/>
              <a:t>α </a:t>
            </a:r>
            <a:r>
              <a:rPr lang="en-US" altLang="en-US" sz="1800" b="1"/>
              <a:t>= 0.05 significance level, so we have enough evidence to reject </a:t>
            </a:r>
            <a:r>
              <a:rPr lang="en-US" altLang="en-US" sz="1800" b="1" i="1"/>
              <a:t>H</a:t>
            </a:r>
            <a:r>
              <a:rPr lang="en-US" altLang="en-US" sz="1800" b="1" i="1" baseline="-25000"/>
              <a:t>0</a:t>
            </a:r>
            <a:r>
              <a:rPr lang="en-US" altLang="en-US" sz="1800" b="1" i="1"/>
              <a:t> </a:t>
            </a:r>
            <a:r>
              <a:rPr lang="en-US" altLang="en-US" sz="1800" b="1"/>
              <a:t>and conclude that there is a positive linear relationship between intensity of crying and IQ score in the population of infants.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500"/>
                                        <p:tgtEl>
                                          <p:spTgt spid="30726"/>
                                        </p:tgtEl>
                                      </p:cBhvr>
                                    </p:animEffect>
                                  </p:childTnLst>
                                </p:cTn>
                              </p:par>
                              <p:par>
                                <p:cTn id="8" presetID="10" presetClass="entr" presetSubtype="0" fill="hold" nodeType="withEffect">
                                  <p:stCondLst>
                                    <p:cond delay="0"/>
                                  </p:stCondLst>
                                  <p:childTnLst>
                                    <p:set>
                                      <p:cBhvr>
                                        <p:cTn id="9" dur="1" fill="hold">
                                          <p:stCondLst>
                                            <p:cond delay="0"/>
                                          </p:stCondLst>
                                        </p:cTn>
                                        <p:tgtEl>
                                          <p:spTgt spid="30727"/>
                                        </p:tgtEl>
                                        <p:attrNameLst>
                                          <p:attrName>style.visibility</p:attrName>
                                        </p:attrNameLst>
                                      </p:cBhvr>
                                      <p:to>
                                        <p:strVal val="visible"/>
                                      </p:to>
                                    </p:set>
                                    <p:animEffect transition="in" filter="fade">
                                      <p:cBhvr>
                                        <p:cTn id="10" dur="500"/>
                                        <p:tgtEl>
                                          <p:spTgt spid="3072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900" decel="100000" fill="hold"/>
                                        <p:tgtEl>
                                          <p:spTgt spid="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23825"/>
            <a:ext cx="8229600" cy="762000"/>
          </a:xfrm>
        </p:spPr>
        <p:txBody>
          <a:bodyPr/>
          <a:lstStyle/>
          <a:p>
            <a:pPr eaLnBrk="1" hangingPunct="1"/>
            <a:r>
              <a:rPr lang="en-US" altLang="en-US" sz="3600" b="1" smtClean="0"/>
              <a:t>Vocabulary</a:t>
            </a:r>
          </a:p>
        </p:txBody>
      </p:sp>
      <p:sp>
        <p:nvSpPr>
          <p:cNvPr id="4099" name="Rectangle 3"/>
          <p:cNvSpPr>
            <a:spLocks noGrp="1" noChangeArrowheads="1"/>
          </p:cNvSpPr>
          <p:nvPr>
            <p:ph type="body" idx="1"/>
          </p:nvPr>
        </p:nvSpPr>
        <p:spPr>
          <a:xfrm>
            <a:off x="457200" y="914400"/>
            <a:ext cx="8229600" cy="5410200"/>
          </a:xfrm>
        </p:spPr>
        <p:txBody>
          <a:bodyPr/>
          <a:lstStyle/>
          <a:p>
            <a:pPr eaLnBrk="1" hangingPunct="1"/>
            <a:r>
              <a:rPr lang="en-US" altLang="en-US" sz="2000" b="1" i="1" smtClean="0">
                <a:solidFill>
                  <a:srgbClr val="FFFF00"/>
                </a:solidFill>
              </a:rPr>
              <a:t>Statistical Inference </a:t>
            </a:r>
            <a:r>
              <a:rPr lang="en-US" altLang="en-US" sz="2000" b="1" i="1" smtClean="0"/>
              <a:t>– tests to see if the relationship is statistically significant </a:t>
            </a:r>
            <a:endParaRPr lang="en-US" altLang="en-US" sz="2000"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19063"/>
            <a:ext cx="8229600" cy="792162"/>
          </a:xfrm>
        </p:spPr>
        <p:txBody>
          <a:bodyPr/>
          <a:lstStyle/>
          <a:p>
            <a:r>
              <a:rPr lang="en-US" altLang="en-US" sz="3600" b="1" smtClean="0"/>
              <a:t>TI Output from Cry-count</a:t>
            </a:r>
          </a:p>
        </p:txBody>
      </p:sp>
      <p:sp>
        <p:nvSpPr>
          <p:cNvPr id="31747" name="Content Placeholder 2"/>
          <p:cNvSpPr>
            <a:spLocks noGrp="1"/>
          </p:cNvSpPr>
          <p:nvPr>
            <p:ph idx="1"/>
          </p:nvPr>
        </p:nvSpPr>
        <p:spPr>
          <a:xfrm>
            <a:off x="228600" y="1066800"/>
            <a:ext cx="8458200" cy="5181600"/>
          </a:xfrm>
        </p:spPr>
        <p:txBody>
          <a:bodyPr/>
          <a:lstStyle/>
          <a:p>
            <a:pPr>
              <a:buFontTx/>
              <a:buNone/>
            </a:pPr>
            <a:r>
              <a:rPr lang="en-US" altLang="en-US" sz="2800" b="1" smtClean="0"/>
              <a:t> y = a + bx</a:t>
            </a:r>
          </a:p>
          <a:p>
            <a:pPr>
              <a:buFontTx/>
              <a:buNone/>
            </a:pPr>
            <a:r>
              <a:rPr lang="en-US" altLang="en-US" sz="2800" b="1" smtClean="0"/>
              <a:t> </a:t>
            </a:r>
            <a:r>
              <a:rPr lang="el-GR" altLang="en-US" sz="2800" b="1" smtClean="0"/>
              <a:t>β</a:t>
            </a:r>
            <a:r>
              <a:rPr lang="en-US" altLang="en-US" sz="2800" b="1" smtClean="0"/>
              <a:t> ≠ 0 and </a:t>
            </a:r>
            <a:r>
              <a:rPr lang="el-GR" altLang="en-US" sz="2800" b="1" smtClean="0"/>
              <a:t>ρ</a:t>
            </a:r>
            <a:r>
              <a:rPr lang="en-US" altLang="en-US" sz="2800" b="1" smtClean="0"/>
              <a:t> ≠ 0</a:t>
            </a:r>
          </a:p>
          <a:p>
            <a:pPr>
              <a:buFontTx/>
              <a:buNone/>
            </a:pPr>
            <a:r>
              <a:rPr lang="en-US" altLang="en-US" sz="2800" b="1" smtClean="0"/>
              <a:t> t = 3.06548</a:t>
            </a:r>
          </a:p>
          <a:p>
            <a:pPr>
              <a:buFontTx/>
              <a:buNone/>
            </a:pPr>
            <a:r>
              <a:rPr lang="en-US" altLang="en-US" sz="2800" b="1" smtClean="0"/>
              <a:t> p = .004105</a:t>
            </a:r>
          </a:p>
          <a:p>
            <a:pPr>
              <a:buFontTx/>
              <a:buNone/>
            </a:pPr>
            <a:r>
              <a:rPr lang="en-US" altLang="en-US" sz="2800" b="1" smtClean="0"/>
              <a:t> df = 36</a:t>
            </a:r>
          </a:p>
          <a:p>
            <a:pPr>
              <a:buFontTx/>
              <a:buNone/>
            </a:pPr>
            <a:r>
              <a:rPr lang="en-US" altLang="en-US" sz="2800" b="1" smtClean="0"/>
              <a:t> a = 91.26829</a:t>
            </a:r>
          </a:p>
          <a:p>
            <a:pPr>
              <a:buFontTx/>
              <a:buNone/>
            </a:pPr>
            <a:r>
              <a:rPr lang="en-US" altLang="en-US" sz="2800" b="1" smtClean="0"/>
              <a:t> b = 1.492896</a:t>
            </a:r>
          </a:p>
          <a:p>
            <a:pPr>
              <a:buFontTx/>
              <a:buNone/>
            </a:pPr>
            <a:r>
              <a:rPr lang="en-US" altLang="en-US" sz="2800" b="1" smtClean="0"/>
              <a:t> s = 17.49872</a:t>
            </a:r>
          </a:p>
          <a:p>
            <a:pPr>
              <a:buFontTx/>
              <a:buNone/>
            </a:pPr>
            <a:r>
              <a:rPr lang="en-US" altLang="en-US" sz="2800" b="1" smtClean="0"/>
              <a:t> r</a:t>
            </a:r>
            <a:r>
              <a:rPr lang="en-US" altLang="en-US" sz="2800" b="1" baseline="30000" smtClean="0"/>
              <a:t>2</a:t>
            </a:r>
            <a:r>
              <a:rPr lang="en-US" altLang="en-US" sz="2800" b="1" smtClean="0"/>
              <a:t> = .206999</a:t>
            </a:r>
          </a:p>
          <a:p>
            <a:pPr>
              <a:buFontTx/>
              <a:buNone/>
            </a:pPr>
            <a:r>
              <a:rPr lang="en-US" altLang="en-US" sz="2800" b="1" smtClean="0"/>
              <a:t> r = .4549725</a:t>
            </a:r>
          </a:p>
        </p:txBody>
      </p:sp>
      <p:pic>
        <p:nvPicPr>
          <p:cNvPr id="31748" name="Picture 9" descr="Yates_3e_Ch15_p886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0"/>
            <a:ext cx="608965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4"/>
          <p:cNvSpPr txBox="1">
            <a:spLocks noChangeArrowheads="1"/>
          </p:cNvSpPr>
          <p:nvPr/>
        </p:nvSpPr>
        <p:spPr bwMode="auto">
          <a:xfrm>
            <a:off x="4876800" y="1828800"/>
            <a:ext cx="24368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Minitab  Output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38113"/>
            <a:ext cx="8229600" cy="715962"/>
          </a:xfrm>
        </p:spPr>
        <p:txBody>
          <a:bodyPr/>
          <a:lstStyle/>
          <a:p>
            <a:r>
              <a:rPr lang="en-US" altLang="en-US" sz="3600" b="1" smtClean="0">
                <a:solidFill>
                  <a:schemeClr val="tx1"/>
                </a:solidFill>
                <a:ea typeface="ＭＳ Ｐゴシック" pitchFamily="-111" charset="-128"/>
              </a:rPr>
              <a:t>Example:   Fidgeting</a:t>
            </a:r>
            <a:endParaRPr lang="en-US" altLang="en-US" sz="3600" smtClean="0">
              <a:solidFill>
                <a:schemeClr val="tx1"/>
              </a:solidFill>
            </a:endParaRPr>
          </a:p>
        </p:txBody>
      </p:sp>
      <p:sp>
        <p:nvSpPr>
          <p:cNvPr id="32771" name="Content Placeholder 2"/>
          <p:cNvSpPr>
            <a:spLocks noGrp="1"/>
          </p:cNvSpPr>
          <p:nvPr>
            <p:ph idx="1"/>
          </p:nvPr>
        </p:nvSpPr>
        <p:spPr>
          <a:xfrm>
            <a:off x="228600" y="914400"/>
            <a:ext cx="8686800" cy="2286000"/>
          </a:xfrm>
        </p:spPr>
        <p:txBody>
          <a:bodyPr/>
          <a:lstStyle/>
          <a:p>
            <a:r>
              <a:rPr lang="en-US" altLang="en-US" sz="2000" b="1" smtClean="0"/>
              <a:t>In Chapter 3, we examined data from a study that investigated why some people don’t gain weight even when they overeat. Perhaps fidgeting and other “nonexercise activity” (NEA) explains why. Researchers deliberately overfed a random sample of 16 healthy young adults for 8 weeks. They measured fat gain (in kilograms) and change in energy use (in calories) from activity other than deliberate exercise for each subject. Here are the data:</a:t>
            </a:r>
          </a:p>
        </p:txBody>
      </p:sp>
      <p:pic>
        <p:nvPicPr>
          <p:cNvPr id="327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192463"/>
            <a:ext cx="6527800"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48200"/>
            <a:ext cx="3324225"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8100" y="4986338"/>
            <a:ext cx="5102225"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38113"/>
            <a:ext cx="8229600" cy="715962"/>
          </a:xfrm>
        </p:spPr>
        <p:txBody>
          <a:bodyPr/>
          <a:lstStyle/>
          <a:p>
            <a:r>
              <a:rPr lang="en-US" altLang="en-US" sz="3600" b="1" smtClean="0">
                <a:solidFill>
                  <a:schemeClr val="tx1"/>
                </a:solidFill>
                <a:ea typeface="ＭＳ Ｐゴシック" pitchFamily="-111" charset="-128"/>
              </a:rPr>
              <a:t>Example:   Fidgeting Conditions</a:t>
            </a:r>
            <a:endParaRPr lang="en-US" altLang="en-US" sz="3600" smtClean="0">
              <a:solidFill>
                <a:schemeClr val="tx1"/>
              </a:solidFill>
            </a:endParaRPr>
          </a:p>
        </p:txBody>
      </p:sp>
      <p:sp>
        <p:nvSpPr>
          <p:cNvPr id="33795" name="Content Placeholder 2"/>
          <p:cNvSpPr>
            <a:spLocks noGrp="1"/>
          </p:cNvSpPr>
          <p:nvPr>
            <p:ph idx="1"/>
          </p:nvPr>
        </p:nvSpPr>
        <p:spPr>
          <a:xfrm>
            <a:off x="228600" y="914400"/>
            <a:ext cx="8686800" cy="2286000"/>
          </a:xfrm>
        </p:spPr>
        <p:txBody>
          <a:bodyPr/>
          <a:lstStyle/>
          <a:p>
            <a:r>
              <a:rPr lang="en-US" altLang="en-US" sz="2000" b="1" smtClean="0"/>
              <a:t>Construct and interpret a 90% confidence interval for the slope of the population regression line</a:t>
            </a:r>
          </a:p>
        </p:txBody>
      </p:sp>
      <p:sp>
        <p:nvSpPr>
          <p:cNvPr id="7" name="Rectangle 8"/>
          <p:cNvSpPr>
            <a:spLocks noChangeArrowheads="1"/>
          </p:cNvSpPr>
          <p:nvPr/>
        </p:nvSpPr>
        <p:spPr bwMode="auto">
          <a:xfrm>
            <a:off x="533400" y="1666875"/>
            <a:ext cx="82296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600"/>
              </a:spcAft>
              <a:buFontTx/>
              <a:buNone/>
            </a:pPr>
            <a:r>
              <a:rPr lang="en-US" altLang="en-US" sz="1800" b="1" dirty="0">
                <a:solidFill>
                  <a:srgbClr val="E81F30"/>
                </a:solidFill>
              </a:rPr>
              <a:t>Plan: </a:t>
            </a:r>
            <a:r>
              <a:rPr lang="en-US" altLang="en-US" sz="1600" b="1" dirty="0"/>
              <a:t>If the conditions are met, we will use a </a:t>
            </a:r>
            <a:r>
              <a:rPr lang="en-US" altLang="en-US" sz="1600" b="1" i="1" dirty="0"/>
              <a:t>t </a:t>
            </a:r>
            <a:r>
              <a:rPr lang="en-US" altLang="en-US" sz="1600" b="1" dirty="0"/>
              <a:t>interval for the slope to estimate </a:t>
            </a:r>
            <a:r>
              <a:rPr lang="en-US" altLang="en-US" sz="1600" b="1" i="1" dirty="0"/>
              <a:t>β</a:t>
            </a:r>
            <a:r>
              <a:rPr lang="en-US" altLang="en-US" sz="1600" b="1" dirty="0"/>
              <a:t>. </a:t>
            </a:r>
          </a:p>
          <a:p>
            <a:pPr>
              <a:spcBef>
                <a:spcPct val="0"/>
              </a:spcBef>
              <a:spcAft>
                <a:spcPts val="600"/>
              </a:spcAft>
              <a:buFontTx/>
              <a:buNone/>
            </a:pPr>
            <a:r>
              <a:rPr lang="en-US" altLang="en-US" sz="1600" b="1" dirty="0">
                <a:solidFill>
                  <a:srgbClr val="FFFF00"/>
                </a:solidFill>
              </a:rPr>
              <a:t>•  Linear </a:t>
            </a:r>
            <a:r>
              <a:rPr lang="en-US" altLang="en-US" sz="1600" b="1" dirty="0"/>
              <a:t>The scatterplot shows a clear linear pattern. Also, the residual plot shows a random scatter of points about the “residual = 0” line.</a:t>
            </a:r>
          </a:p>
          <a:p>
            <a:pPr>
              <a:spcBef>
                <a:spcPct val="0"/>
              </a:spcBef>
              <a:spcAft>
                <a:spcPts val="600"/>
              </a:spcAft>
              <a:buFontTx/>
              <a:buNone/>
            </a:pPr>
            <a:endParaRPr lang="en-US" altLang="en-US" sz="1600" b="1" dirty="0"/>
          </a:p>
          <a:p>
            <a:pPr>
              <a:spcBef>
                <a:spcPct val="0"/>
              </a:spcBef>
              <a:spcAft>
                <a:spcPts val="600"/>
              </a:spcAft>
              <a:buFontTx/>
              <a:buNone/>
            </a:pPr>
            <a:endParaRPr lang="en-US" altLang="en-US" sz="1600" b="1" dirty="0"/>
          </a:p>
          <a:p>
            <a:pPr>
              <a:spcBef>
                <a:spcPct val="0"/>
              </a:spcBef>
              <a:spcAft>
                <a:spcPts val="600"/>
              </a:spcAft>
              <a:buFontTx/>
              <a:buNone/>
            </a:pPr>
            <a:endParaRPr lang="en-US" altLang="en-US" sz="1600" b="1" dirty="0"/>
          </a:p>
          <a:p>
            <a:pPr>
              <a:spcBef>
                <a:spcPct val="0"/>
              </a:spcBef>
              <a:spcAft>
                <a:spcPts val="600"/>
              </a:spcAft>
              <a:buFontTx/>
              <a:buNone/>
            </a:pPr>
            <a:endParaRPr lang="en-US" altLang="en-US" sz="1600" b="1" dirty="0"/>
          </a:p>
          <a:p>
            <a:pPr>
              <a:spcBef>
                <a:spcPct val="0"/>
              </a:spcBef>
              <a:spcAft>
                <a:spcPts val="600"/>
              </a:spcAft>
              <a:buFontTx/>
              <a:buNone/>
            </a:pPr>
            <a:endParaRPr lang="en-US" altLang="en-US" sz="1600" b="1" dirty="0"/>
          </a:p>
          <a:p>
            <a:pPr>
              <a:spcBef>
                <a:spcPct val="0"/>
              </a:spcBef>
              <a:spcAft>
                <a:spcPts val="600"/>
              </a:spcAft>
              <a:buFontTx/>
              <a:buNone/>
            </a:pPr>
            <a:r>
              <a:rPr lang="en-US" altLang="en-US" sz="1600" b="1" dirty="0">
                <a:solidFill>
                  <a:srgbClr val="FFFF00"/>
                </a:solidFill>
              </a:rPr>
              <a:t>•  Independent </a:t>
            </a:r>
            <a:r>
              <a:rPr lang="en-US" altLang="en-US" sz="1600" b="1" dirty="0"/>
              <a:t>Individual observations of fat gain should be independent if the study is carried out properly. Because researchers sampled without replacement, there have to be at least 10(16) = 160 healthy young adults in the population of interest.</a:t>
            </a:r>
          </a:p>
          <a:p>
            <a:pPr>
              <a:spcBef>
                <a:spcPct val="0"/>
              </a:spcBef>
              <a:spcAft>
                <a:spcPts val="600"/>
              </a:spcAft>
              <a:buFontTx/>
              <a:buNone/>
            </a:pPr>
            <a:r>
              <a:rPr lang="en-US" altLang="en-US" sz="1600" b="1" dirty="0">
                <a:solidFill>
                  <a:srgbClr val="FFFF00"/>
                </a:solidFill>
              </a:rPr>
              <a:t>•  Normal </a:t>
            </a:r>
            <a:r>
              <a:rPr lang="en-US" altLang="en-US" sz="1600" b="1" dirty="0"/>
              <a:t>The histogram of the residuals is roughly symmetric and single-peaked, so there are no obvious departures from normality.</a:t>
            </a:r>
          </a:p>
          <a:p>
            <a:pPr>
              <a:spcBef>
                <a:spcPct val="0"/>
              </a:spcBef>
              <a:spcAft>
                <a:spcPts val="600"/>
              </a:spcAft>
              <a:buFontTx/>
              <a:buNone/>
            </a:pPr>
            <a:r>
              <a:rPr lang="en-US" altLang="en-US" sz="1600" b="1" dirty="0">
                <a:solidFill>
                  <a:srgbClr val="FFFF00"/>
                </a:solidFill>
              </a:rPr>
              <a:t>•  Equal variance </a:t>
            </a:r>
            <a:r>
              <a:rPr lang="en-US" altLang="en-US" sz="1600" b="1" dirty="0"/>
              <a:t>It is hard to tell from so few points whether the scatter of points around the residual = 0 line is about the same at all </a:t>
            </a:r>
            <a:r>
              <a:rPr lang="en-US" altLang="en-US" sz="1600" b="1" i="1" dirty="0"/>
              <a:t>x</a:t>
            </a:r>
            <a:r>
              <a:rPr lang="en-US" altLang="en-US" sz="1600" b="1" dirty="0"/>
              <a:t>-values.</a:t>
            </a:r>
          </a:p>
          <a:p>
            <a:pPr>
              <a:spcBef>
                <a:spcPct val="0"/>
              </a:spcBef>
              <a:spcAft>
                <a:spcPts val="600"/>
              </a:spcAft>
              <a:buFontTx/>
              <a:buNone/>
            </a:pPr>
            <a:r>
              <a:rPr lang="en-US" altLang="en-US" sz="1600" b="1" dirty="0">
                <a:solidFill>
                  <a:srgbClr val="FFFF00"/>
                </a:solidFill>
              </a:rPr>
              <a:t>•  Random</a:t>
            </a:r>
            <a:r>
              <a:rPr lang="en-US" altLang="en-US" sz="1600" b="1" dirty="0"/>
              <a:t> The subjects in this study were randomly selected to participate.</a:t>
            </a:r>
          </a:p>
        </p:txBody>
      </p:sp>
      <p:grpSp>
        <p:nvGrpSpPr>
          <p:cNvPr id="4" name="Group 13"/>
          <p:cNvGrpSpPr>
            <a:grpSpLocks/>
          </p:cNvGrpSpPr>
          <p:nvPr/>
        </p:nvGrpSpPr>
        <p:grpSpPr bwMode="auto">
          <a:xfrm>
            <a:off x="690563" y="2716213"/>
            <a:ext cx="7485062" cy="1493837"/>
            <a:chOff x="478472" y="2715577"/>
            <a:chExt cx="7484316" cy="1493784"/>
          </a:xfrm>
        </p:grpSpPr>
        <p:pic>
          <p:nvPicPr>
            <p:cNvPr id="33798" name="Picture 10" descr="Screen shot 2010-12-06 at 10.59.48 A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472" y="2715578"/>
              <a:ext cx="2437448" cy="149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descr="Screen shot 2010-12-06 at 11.04.36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85523" y="2715577"/>
              <a:ext cx="1877265" cy="14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2" descr="Screen shot 2010-12-06 at 11.04.27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4072" y="2715578"/>
              <a:ext cx="2020888" cy="148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1000"/>
                                        <p:tgtEl>
                                          <p:spTgt spid="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7" end="7"/>
                                            </p:txEl>
                                          </p:spTgt>
                                        </p:tgtEl>
                                        <p:attrNameLst>
                                          <p:attrName>style.visibility</p:attrName>
                                        </p:attrNameLst>
                                      </p:cBhvr>
                                      <p:to>
                                        <p:strVal val="visible"/>
                                      </p:to>
                                    </p:set>
                                    <p:animEffect transition="in" filter="fade">
                                      <p:cBhvr>
                                        <p:cTn id="20" dur="1000"/>
                                        <p:tgtEl>
                                          <p:spTgt spid="7">
                                            <p:txEl>
                                              <p:pRg st="7" end="7"/>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Effect transition="in" filter="fade">
                                      <p:cBhvr>
                                        <p:cTn id="25" dur="1000"/>
                                        <p:tgtEl>
                                          <p:spTgt spid="7">
                                            <p:txEl>
                                              <p:pRg st="8" end="8"/>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9" end="9"/>
                                            </p:txEl>
                                          </p:spTgt>
                                        </p:tgtEl>
                                        <p:attrNameLst>
                                          <p:attrName>style.visibility</p:attrName>
                                        </p:attrNameLst>
                                      </p:cBhvr>
                                      <p:to>
                                        <p:strVal val="visible"/>
                                      </p:to>
                                    </p:set>
                                    <p:animEffect transition="in" filter="fade">
                                      <p:cBhvr>
                                        <p:cTn id="30" dur="1000"/>
                                        <p:tgtEl>
                                          <p:spTgt spid="7">
                                            <p:txEl>
                                              <p:pRg st="9" end="9"/>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animEffect transition="in" filter="fade">
                                      <p:cBhvr>
                                        <p:cTn id="35" dur="10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5"/>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38113"/>
            <a:ext cx="8229600" cy="715962"/>
          </a:xfrm>
        </p:spPr>
        <p:txBody>
          <a:bodyPr/>
          <a:lstStyle/>
          <a:p>
            <a:r>
              <a:rPr lang="en-US" altLang="en-US" sz="3600" b="1" smtClean="0">
                <a:solidFill>
                  <a:schemeClr val="tx1"/>
                </a:solidFill>
                <a:ea typeface="ＭＳ Ｐゴシック" pitchFamily="-111" charset="-128"/>
              </a:rPr>
              <a:t>Example:   Fidgeting Finished</a:t>
            </a:r>
            <a:endParaRPr lang="en-US" altLang="en-US" sz="3600" smtClean="0">
              <a:solidFill>
                <a:schemeClr val="tx1"/>
              </a:solidFill>
            </a:endParaRPr>
          </a:p>
        </p:txBody>
      </p:sp>
      <p:sp>
        <p:nvSpPr>
          <p:cNvPr id="34819" name="Content Placeholder 2"/>
          <p:cNvSpPr>
            <a:spLocks noGrp="1"/>
          </p:cNvSpPr>
          <p:nvPr>
            <p:ph idx="1"/>
          </p:nvPr>
        </p:nvSpPr>
        <p:spPr>
          <a:xfrm>
            <a:off x="228600" y="914400"/>
            <a:ext cx="8686800" cy="2286000"/>
          </a:xfrm>
        </p:spPr>
        <p:txBody>
          <a:bodyPr/>
          <a:lstStyle/>
          <a:p>
            <a:r>
              <a:rPr lang="en-US" altLang="en-US" sz="2000" b="1" smtClean="0"/>
              <a:t>Construct and interpret a 90% confidence interval for the slope of the population regression line</a:t>
            </a:r>
          </a:p>
        </p:txBody>
      </p:sp>
      <p:sp>
        <p:nvSpPr>
          <p:cNvPr id="34820" name="Rectangle 8"/>
          <p:cNvSpPr>
            <a:spLocks noChangeArrowheads="1"/>
          </p:cNvSpPr>
          <p:nvPr/>
        </p:nvSpPr>
        <p:spPr bwMode="auto">
          <a:xfrm>
            <a:off x="590550" y="1692275"/>
            <a:ext cx="802005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dirty="0" smtClean="0">
                <a:solidFill>
                  <a:srgbClr val="FFFF00"/>
                </a:solidFill>
              </a:rPr>
              <a:t>Calculations: </a:t>
            </a:r>
            <a:r>
              <a:rPr lang="en-US" altLang="en-US" sz="1800" b="1" dirty="0"/>
              <a:t>We use the </a:t>
            </a:r>
            <a:r>
              <a:rPr lang="en-US" altLang="en-US" sz="1800" b="1" i="1" dirty="0"/>
              <a:t>t </a:t>
            </a:r>
            <a:r>
              <a:rPr lang="en-US" altLang="en-US" sz="1800" b="1" dirty="0"/>
              <a:t>distribution with 16 - 2 = 14 degrees of freedom to find the critical value. For a 90% confidence level, the critical value is </a:t>
            </a:r>
            <a:r>
              <a:rPr lang="en-US" altLang="en-US" sz="1800" b="1" i="1" dirty="0"/>
              <a:t>t</a:t>
            </a:r>
            <a:r>
              <a:rPr lang="en-US" altLang="en-US" sz="1800" b="1" dirty="0"/>
              <a:t>* = 1.761. So the 90% confidence interval for </a:t>
            </a:r>
            <a:r>
              <a:rPr lang="en-US" altLang="en-US" sz="1800" b="1" i="1" dirty="0"/>
              <a:t>β </a:t>
            </a:r>
            <a:r>
              <a:rPr lang="en-US" altLang="en-US" sz="1800" b="1" dirty="0"/>
              <a:t>is</a:t>
            </a:r>
          </a:p>
          <a:p>
            <a:pPr>
              <a:spcBef>
                <a:spcPct val="0"/>
              </a:spcBef>
              <a:buFontTx/>
              <a:buNone/>
            </a:pPr>
            <a:endParaRPr lang="en-US" altLang="en-US" sz="1800" b="1" dirty="0"/>
          </a:p>
          <a:p>
            <a:pPr>
              <a:spcBef>
                <a:spcPct val="0"/>
              </a:spcBef>
              <a:buFontTx/>
              <a:buNone/>
            </a:pPr>
            <a:r>
              <a:rPr lang="en-US" altLang="en-US" sz="1800" b="1" dirty="0"/>
              <a:t>	</a:t>
            </a:r>
            <a:r>
              <a:rPr lang="en-US" altLang="en-US" sz="2000" b="1" dirty="0"/>
              <a:t>		</a:t>
            </a:r>
          </a:p>
        </p:txBody>
      </p:sp>
      <p:sp>
        <p:nvSpPr>
          <p:cNvPr id="13" name="Rectangle 8"/>
          <p:cNvSpPr>
            <a:spLocks noChangeArrowheads="1"/>
          </p:cNvSpPr>
          <p:nvPr/>
        </p:nvSpPr>
        <p:spPr bwMode="auto">
          <a:xfrm>
            <a:off x="590550" y="4216400"/>
            <a:ext cx="37988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dirty="0" smtClean="0">
                <a:solidFill>
                  <a:srgbClr val="FFFF00"/>
                </a:solidFill>
              </a:rPr>
              <a:t>Interpretation: </a:t>
            </a:r>
            <a:r>
              <a:rPr lang="en-US" altLang="en-US" sz="1800" b="1" dirty="0"/>
              <a:t>We are 90% confident that the interval from -0.004747 to -0.002136 kg captures the actual slope of the population regression line relating NEA change to fat gain for healthy young adults.</a:t>
            </a:r>
          </a:p>
        </p:txBody>
      </p:sp>
      <p:sp>
        <p:nvSpPr>
          <p:cNvPr id="15" name="Rectangle 14"/>
          <p:cNvSpPr>
            <a:spLocks noChangeArrowheads="1"/>
          </p:cNvSpPr>
          <p:nvPr/>
        </p:nvSpPr>
        <p:spPr bwMode="auto">
          <a:xfrm>
            <a:off x="1828800" y="2743200"/>
            <a:ext cx="63293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i="1"/>
              <a:t>b </a:t>
            </a:r>
            <a:r>
              <a:rPr lang="en-US" altLang="en-US" sz="2000"/>
              <a:t>± </a:t>
            </a:r>
            <a:r>
              <a:rPr lang="en-US" altLang="en-US" sz="2000" i="1"/>
              <a:t>t</a:t>
            </a:r>
            <a:r>
              <a:rPr lang="en-US" altLang="en-US" sz="2000"/>
              <a:t>* SE</a:t>
            </a:r>
            <a:r>
              <a:rPr lang="en-US" altLang="en-US" sz="2000" i="1" baseline="-25000"/>
              <a:t>b</a:t>
            </a:r>
            <a:r>
              <a:rPr lang="en-US" altLang="en-US" sz="2000"/>
              <a:t> 	= −0.0034415 ± 1.761(0.0007414)</a:t>
            </a:r>
          </a:p>
          <a:p>
            <a:pPr>
              <a:spcBef>
                <a:spcPct val="0"/>
              </a:spcBef>
              <a:buFontTx/>
              <a:buNone/>
            </a:pPr>
            <a:r>
              <a:rPr lang="en-US" altLang="en-US" sz="2000"/>
              <a:t>		= −0.0034415 ± 0.0013056</a:t>
            </a:r>
          </a:p>
          <a:p>
            <a:pPr>
              <a:spcBef>
                <a:spcPct val="0"/>
              </a:spcBef>
              <a:buFontTx/>
              <a:buNone/>
            </a:pPr>
            <a:r>
              <a:rPr lang="en-US" altLang="en-US" sz="2000"/>
              <a:t>		= (−0.004747,−0.002136)</a:t>
            </a:r>
          </a:p>
        </p:txBody>
      </p:sp>
      <p:pic>
        <p:nvPicPr>
          <p:cNvPr id="348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886200"/>
            <a:ext cx="42481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457200" y="109538"/>
            <a:ext cx="8229600" cy="792162"/>
          </a:xfrm>
        </p:spPr>
        <p:txBody>
          <a:bodyPr/>
          <a:lstStyle/>
          <a:p>
            <a:r>
              <a:rPr lang="en-US" altLang="en-US" sz="3600" b="1" smtClean="0"/>
              <a:t>Beer vs BAC Example</a:t>
            </a:r>
          </a:p>
        </p:txBody>
      </p:sp>
      <p:sp>
        <p:nvSpPr>
          <p:cNvPr id="4" name="Content Placeholder 3"/>
          <p:cNvSpPr>
            <a:spLocks noGrp="1"/>
          </p:cNvSpPr>
          <p:nvPr>
            <p:ph idx="1"/>
          </p:nvPr>
        </p:nvSpPr>
        <p:spPr>
          <a:xfrm>
            <a:off x="228600" y="1066800"/>
            <a:ext cx="8763000" cy="5257800"/>
          </a:xfrm>
        </p:spPr>
        <p:txBody>
          <a:bodyPr/>
          <a:lstStyle/>
          <a:p>
            <a:pPr marL="0" indent="0">
              <a:buFontTx/>
              <a:buNone/>
              <a:defRPr/>
            </a:pPr>
            <a:r>
              <a:rPr lang="en-US" sz="2400" b="1" dirty="0" smtClean="0"/>
              <a:t>16 student volunteers at Ohio State drank a randomly assigned number of cans of beer.  Thirty minutes later, a police officer measured their BAC.  Here are the data:</a:t>
            </a:r>
          </a:p>
          <a:p>
            <a:pPr marL="0" indent="0">
              <a:buFontTx/>
              <a:buNone/>
              <a:defRPr/>
            </a:pPr>
            <a:endParaRPr lang="en-US" sz="2400" b="1" dirty="0" smtClean="0"/>
          </a:p>
          <a:p>
            <a:pPr marL="0" indent="0">
              <a:buFontTx/>
              <a:buNone/>
              <a:defRPr/>
            </a:pPr>
            <a:endParaRPr lang="en-US" sz="2400" b="1" dirty="0" smtClean="0"/>
          </a:p>
          <a:p>
            <a:pPr marL="0" indent="0">
              <a:buFontTx/>
              <a:buNone/>
              <a:defRPr/>
            </a:pPr>
            <a:endParaRPr lang="en-US" sz="2400" b="1" dirty="0" smtClean="0"/>
          </a:p>
          <a:p>
            <a:pPr marL="0" indent="0">
              <a:buFontTx/>
              <a:buNone/>
              <a:defRPr/>
            </a:pPr>
            <a:endParaRPr lang="en-US" sz="2400" b="1" dirty="0" smtClean="0"/>
          </a:p>
          <a:p>
            <a:pPr marL="0" indent="0">
              <a:buFontTx/>
              <a:buNone/>
              <a:defRPr/>
            </a:pPr>
            <a:endParaRPr lang="en-US" sz="2400" b="1" dirty="0" smtClean="0"/>
          </a:p>
          <a:p>
            <a:pPr marL="0" indent="0">
              <a:buFontTx/>
              <a:buNone/>
              <a:defRPr/>
            </a:pPr>
            <a:endParaRPr lang="en-US" sz="2400" b="1" dirty="0" smtClean="0"/>
          </a:p>
          <a:p>
            <a:pPr marL="0" indent="0">
              <a:buFontTx/>
              <a:buNone/>
              <a:defRPr/>
            </a:pPr>
            <a:r>
              <a:rPr lang="en-US" sz="2400" b="1" dirty="0" smtClean="0"/>
              <a:t>Enter the data into your calculator. </a:t>
            </a:r>
          </a:p>
          <a:p>
            <a:pPr marL="457200" indent="-457200">
              <a:buFontTx/>
              <a:buAutoNum type="alphaLcParenR"/>
              <a:defRPr/>
            </a:pPr>
            <a:r>
              <a:rPr lang="en-US" sz="2400" b="1" dirty="0" smtClean="0"/>
              <a:t>Draw a scatter plot of the data and the regression line</a:t>
            </a:r>
          </a:p>
          <a:p>
            <a:pPr marL="457200" indent="-457200">
              <a:buFontTx/>
              <a:buAutoNum type="alphaLcParenR"/>
              <a:defRPr/>
            </a:pPr>
            <a:r>
              <a:rPr lang="en-US" sz="2400" b="1" dirty="0" smtClean="0"/>
              <a:t>Conduct an inference test on the effect of beers on BAC</a:t>
            </a:r>
            <a:endParaRPr lang="en-US" sz="2400" b="1" dirty="0"/>
          </a:p>
        </p:txBody>
      </p:sp>
      <p:graphicFrame>
        <p:nvGraphicFramePr>
          <p:cNvPr id="5" name="Table 4"/>
          <p:cNvGraphicFramePr>
            <a:graphicFrameLocks noGrp="1"/>
          </p:cNvGraphicFramePr>
          <p:nvPr/>
        </p:nvGraphicFramePr>
        <p:xfrm>
          <a:off x="1185863" y="2457450"/>
          <a:ext cx="6734174" cy="2225676"/>
        </p:xfrm>
        <a:graphic>
          <a:graphicData uri="http://schemas.openxmlformats.org/drawingml/2006/table">
            <a:tbl>
              <a:tblPr firstRow="1" bandRow="1">
                <a:tableStyleId>{5940675A-B579-460E-94D1-54222C63F5DA}</a:tableStyleId>
              </a:tblPr>
              <a:tblGrid>
                <a:gridCol w="1033878"/>
                <a:gridCol w="677397"/>
                <a:gridCol w="677397"/>
                <a:gridCol w="677397"/>
                <a:gridCol w="677397"/>
                <a:gridCol w="817957"/>
                <a:gridCol w="817957"/>
                <a:gridCol w="677397"/>
                <a:gridCol w="677397"/>
              </a:tblGrid>
              <a:tr h="370946">
                <a:tc>
                  <a:txBody>
                    <a:bodyPr/>
                    <a:lstStyle/>
                    <a:p>
                      <a:pPr algn="ctr"/>
                      <a:r>
                        <a:rPr lang="en-US" sz="1800" b="1" dirty="0" smtClean="0">
                          <a:solidFill>
                            <a:srgbClr val="FFFF00"/>
                          </a:solidFill>
                        </a:rPr>
                        <a:t>Student</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1</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2</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3</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4</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5</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6</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7</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8</a:t>
                      </a:r>
                      <a:endParaRPr lang="en-US" sz="1800" b="1" dirty="0">
                        <a:solidFill>
                          <a:srgbClr val="FFFF00"/>
                        </a:solidFill>
                      </a:endParaRPr>
                    </a:p>
                  </a:txBody>
                  <a:tcPr marL="91449" marR="91449" marT="45733" marB="45733"/>
                </a:tc>
              </a:tr>
              <a:tr h="370946">
                <a:tc>
                  <a:txBody>
                    <a:bodyPr/>
                    <a:lstStyle/>
                    <a:p>
                      <a:pPr algn="ctr"/>
                      <a:r>
                        <a:rPr lang="en-US" sz="1800" b="1" dirty="0" smtClean="0">
                          <a:solidFill>
                            <a:srgbClr val="FFFF00"/>
                          </a:solidFill>
                        </a:rPr>
                        <a:t>Beers</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5</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2</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9</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8</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3</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7</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3</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5</a:t>
                      </a:r>
                      <a:endParaRPr lang="en-US" sz="1800" b="1" dirty="0">
                        <a:solidFill>
                          <a:srgbClr val="FFFF00"/>
                        </a:solidFill>
                      </a:endParaRPr>
                    </a:p>
                  </a:txBody>
                  <a:tcPr marL="91449" marR="91449" marT="45733" marB="45733"/>
                </a:tc>
              </a:tr>
              <a:tr h="370946">
                <a:tc>
                  <a:txBody>
                    <a:bodyPr/>
                    <a:lstStyle/>
                    <a:p>
                      <a:pPr algn="ctr"/>
                      <a:r>
                        <a:rPr lang="en-US" sz="1800" b="1" dirty="0" smtClean="0">
                          <a:solidFill>
                            <a:srgbClr val="FFFF00"/>
                          </a:solidFill>
                        </a:rPr>
                        <a:t>BAC</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0.10</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0.03</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0.19</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0.12</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0.04</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0.095</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0.07</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0.06</a:t>
                      </a:r>
                      <a:endParaRPr lang="en-US" sz="1800" b="1" dirty="0">
                        <a:solidFill>
                          <a:srgbClr val="FFFF00"/>
                        </a:solidFill>
                      </a:endParaRPr>
                    </a:p>
                  </a:txBody>
                  <a:tcPr marL="91449" marR="91449" marT="45733" marB="45733"/>
                </a:tc>
              </a:tr>
              <a:tr h="370946">
                <a:tc>
                  <a:txBody>
                    <a:bodyPr/>
                    <a:lstStyle/>
                    <a:p>
                      <a:pPr algn="ctr"/>
                      <a:r>
                        <a:rPr lang="en-US" sz="1800" b="1" dirty="0" smtClean="0">
                          <a:solidFill>
                            <a:srgbClr val="FFFF00"/>
                          </a:solidFill>
                        </a:rPr>
                        <a:t>Student</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9</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10</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11</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12</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13</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14</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15</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16</a:t>
                      </a:r>
                      <a:endParaRPr lang="en-US" sz="1800" b="1" dirty="0">
                        <a:solidFill>
                          <a:srgbClr val="FFFF00"/>
                        </a:solidFill>
                      </a:endParaRPr>
                    </a:p>
                  </a:txBody>
                  <a:tcPr marL="91449" marR="91449" marT="45733" marB="45733"/>
                </a:tc>
              </a:tr>
              <a:tr h="370946">
                <a:tc>
                  <a:txBody>
                    <a:bodyPr/>
                    <a:lstStyle/>
                    <a:p>
                      <a:pPr algn="ctr"/>
                      <a:r>
                        <a:rPr lang="en-US" sz="1800" b="1" dirty="0" smtClean="0">
                          <a:solidFill>
                            <a:srgbClr val="FFFF00"/>
                          </a:solidFill>
                        </a:rPr>
                        <a:t>Beers</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3</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5</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4</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6</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5</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7</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1</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4</a:t>
                      </a:r>
                      <a:endParaRPr lang="en-US" sz="1800" b="1" dirty="0">
                        <a:solidFill>
                          <a:srgbClr val="FFFF00"/>
                        </a:solidFill>
                      </a:endParaRPr>
                    </a:p>
                  </a:txBody>
                  <a:tcPr marL="91449" marR="91449" marT="45733" marB="45733"/>
                </a:tc>
              </a:tr>
              <a:tr h="370946">
                <a:tc>
                  <a:txBody>
                    <a:bodyPr/>
                    <a:lstStyle/>
                    <a:p>
                      <a:pPr algn="ctr"/>
                      <a:r>
                        <a:rPr lang="en-US" sz="1800" b="1" dirty="0" smtClean="0">
                          <a:solidFill>
                            <a:srgbClr val="FFFF00"/>
                          </a:solidFill>
                        </a:rPr>
                        <a:t>BAC</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0.02</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0.05</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0.07</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0.10</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0.085</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0.09</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0.01</a:t>
                      </a:r>
                      <a:endParaRPr lang="en-US" sz="1800" b="1" dirty="0">
                        <a:solidFill>
                          <a:srgbClr val="FFFF00"/>
                        </a:solidFill>
                      </a:endParaRPr>
                    </a:p>
                  </a:txBody>
                  <a:tcPr marL="91449" marR="91449" marT="45733" marB="45733"/>
                </a:tc>
                <a:tc>
                  <a:txBody>
                    <a:bodyPr/>
                    <a:lstStyle/>
                    <a:p>
                      <a:pPr algn="ctr"/>
                      <a:r>
                        <a:rPr lang="en-US" sz="1800" b="1" dirty="0" smtClean="0">
                          <a:solidFill>
                            <a:srgbClr val="FFFF00"/>
                          </a:solidFill>
                        </a:rPr>
                        <a:t>0.05</a:t>
                      </a:r>
                      <a:endParaRPr lang="en-US" sz="1800" b="1" dirty="0">
                        <a:solidFill>
                          <a:srgbClr val="FFFF00"/>
                        </a:solidFill>
                      </a:endParaRPr>
                    </a:p>
                  </a:txBody>
                  <a:tcPr marL="91449" marR="91449" marT="45733" marB="45733"/>
                </a:tc>
              </a:tr>
            </a:tbl>
          </a:graphicData>
        </a:graphic>
      </p:graphicFrame>
      <p:sp>
        <p:nvSpPr>
          <p:cNvPr id="35916" name="TextBox 5"/>
          <p:cNvSpPr txBox="1">
            <a:spLocks noChangeArrowheads="1"/>
          </p:cNvSpPr>
          <p:nvPr/>
        </p:nvSpPr>
        <p:spPr bwMode="auto">
          <a:xfrm>
            <a:off x="3101975" y="6324600"/>
            <a:ext cx="2917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LinReg(a + bx) L1, L2, Y1</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50813"/>
            <a:ext cx="8229600" cy="715962"/>
          </a:xfrm>
        </p:spPr>
        <p:txBody>
          <a:bodyPr/>
          <a:lstStyle/>
          <a:p>
            <a:r>
              <a:rPr lang="en-US" altLang="en-US" sz="3600" b="1" smtClean="0"/>
              <a:t>Scatter plot and Regression Line</a:t>
            </a:r>
          </a:p>
        </p:txBody>
      </p:sp>
      <p:sp>
        <p:nvSpPr>
          <p:cNvPr id="36867" name="Content Placeholder 2"/>
          <p:cNvSpPr>
            <a:spLocks noGrp="1"/>
          </p:cNvSpPr>
          <p:nvPr>
            <p:ph idx="1"/>
          </p:nvPr>
        </p:nvSpPr>
        <p:spPr>
          <a:xfrm>
            <a:off x="457200" y="5943600"/>
            <a:ext cx="8229600" cy="639763"/>
          </a:xfrm>
        </p:spPr>
        <p:txBody>
          <a:bodyPr/>
          <a:lstStyle/>
          <a:p>
            <a:r>
              <a:rPr lang="en-US" altLang="en-US" sz="2400" b="1" smtClean="0"/>
              <a:t>Interpret the scatter plot</a:t>
            </a:r>
          </a:p>
        </p:txBody>
      </p:sp>
      <p:sp>
        <p:nvSpPr>
          <p:cNvPr id="36868" name="TextBox 4"/>
          <p:cNvSpPr txBox="1">
            <a:spLocks noChangeArrowheads="1"/>
          </p:cNvSpPr>
          <p:nvPr/>
        </p:nvSpPr>
        <p:spPr bwMode="auto">
          <a:xfrm>
            <a:off x="6934200" y="2667000"/>
            <a:ext cx="3841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D</a:t>
            </a:r>
          </a:p>
          <a:p>
            <a:pPr>
              <a:spcBef>
                <a:spcPct val="0"/>
              </a:spcBef>
              <a:buFontTx/>
              <a:buNone/>
            </a:pPr>
            <a:r>
              <a:rPr lang="en-US" altLang="en-US" sz="2000" b="1"/>
              <a:t>F</a:t>
            </a:r>
          </a:p>
          <a:p>
            <a:pPr>
              <a:spcBef>
                <a:spcPct val="0"/>
              </a:spcBef>
              <a:buFontTx/>
              <a:buNone/>
            </a:pPr>
            <a:r>
              <a:rPr lang="en-US" altLang="en-US" sz="2000" b="1"/>
              <a:t>S</a:t>
            </a:r>
          </a:p>
          <a:p>
            <a:pPr>
              <a:spcBef>
                <a:spcPct val="0"/>
              </a:spcBef>
              <a:buFontTx/>
              <a:buNone/>
            </a:pPr>
            <a:r>
              <a:rPr lang="en-US" altLang="en-US" sz="2000" b="1"/>
              <a:t>O</a:t>
            </a:r>
          </a:p>
          <a:p>
            <a:pPr>
              <a:spcBef>
                <a:spcPct val="0"/>
              </a:spcBef>
              <a:buFontTx/>
              <a:buNone/>
            </a:pPr>
            <a:r>
              <a:rPr lang="en-US" altLang="en-US" sz="2000" b="1"/>
              <a:t>C</a:t>
            </a:r>
          </a:p>
        </p:txBody>
      </p:sp>
      <p:pic>
        <p:nvPicPr>
          <p:cNvPr id="3686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952500"/>
            <a:ext cx="60007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p:cNvSpPr>
            <a:spLocks noGrp="1"/>
          </p:cNvSpPr>
          <p:nvPr>
            <p:ph type="title"/>
          </p:nvPr>
        </p:nvSpPr>
        <p:spPr>
          <a:xfrm>
            <a:off x="457200" y="150813"/>
            <a:ext cx="8229600" cy="715962"/>
          </a:xfrm>
        </p:spPr>
        <p:txBody>
          <a:bodyPr/>
          <a:lstStyle/>
          <a:p>
            <a:r>
              <a:rPr lang="en-US" altLang="en-US" sz="3600" b="1" smtClean="0"/>
              <a:t>Using the TI for Inference Test on </a:t>
            </a:r>
            <a:r>
              <a:rPr lang="el-GR" altLang="en-US" sz="3600" b="1" smtClean="0"/>
              <a:t>β</a:t>
            </a:r>
            <a:endParaRPr lang="en-US" altLang="en-US" sz="3600" b="1" smtClean="0"/>
          </a:p>
        </p:txBody>
      </p:sp>
      <p:sp>
        <p:nvSpPr>
          <p:cNvPr id="37891" name="Content Placeholder 3"/>
          <p:cNvSpPr>
            <a:spLocks noGrp="1"/>
          </p:cNvSpPr>
          <p:nvPr>
            <p:ph idx="1"/>
          </p:nvPr>
        </p:nvSpPr>
        <p:spPr>
          <a:xfrm>
            <a:off x="457200" y="1066800"/>
            <a:ext cx="8229600" cy="5059363"/>
          </a:xfrm>
        </p:spPr>
        <p:txBody>
          <a:bodyPr/>
          <a:lstStyle/>
          <a:p>
            <a:r>
              <a:rPr lang="en-US" altLang="en-US" sz="2400" b="1" smtClean="0"/>
              <a:t>Enter explanatory data into L1</a:t>
            </a:r>
          </a:p>
          <a:p>
            <a:r>
              <a:rPr lang="en-US" altLang="en-US" sz="2400" b="1" smtClean="0"/>
              <a:t>Enter response data into L2</a:t>
            </a:r>
          </a:p>
          <a:p>
            <a:r>
              <a:rPr lang="en-US" altLang="en-US" sz="2400" b="1" smtClean="0"/>
              <a:t>Stat </a:t>
            </a:r>
            <a:r>
              <a:rPr lang="en-US" altLang="en-US" sz="2400" b="1" smtClean="0">
                <a:sym typeface="Wingdings" pitchFamily="-111" charset="2"/>
              </a:rPr>
              <a:t> Tests  E:LinRegTTest</a:t>
            </a:r>
          </a:p>
          <a:p>
            <a:r>
              <a:rPr lang="en-US" altLang="en-US" sz="2400" b="1" smtClean="0">
                <a:sym typeface="Wingdings" pitchFamily="-111" charset="2"/>
              </a:rPr>
              <a:t>Xlist:  L1</a:t>
            </a:r>
          </a:p>
          <a:p>
            <a:r>
              <a:rPr lang="en-US" altLang="en-US" sz="2400" b="1" smtClean="0">
                <a:sym typeface="Wingdings" pitchFamily="-111" charset="2"/>
              </a:rPr>
              <a:t>Ylist:  L2</a:t>
            </a:r>
          </a:p>
          <a:p>
            <a:r>
              <a:rPr lang="en-US" altLang="en-US" sz="2400" b="1" smtClean="0">
                <a:sym typeface="Wingdings" pitchFamily="-111" charset="2"/>
              </a:rPr>
              <a:t>(Test type) </a:t>
            </a:r>
            <a:r>
              <a:rPr lang="el-GR" altLang="en-US" sz="2400" b="1" smtClean="0">
                <a:sym typeface="Wingdings" pitchFamily="-111" charset="2"/>
              </a:rPr>
              <a:t>β</a:t>
            </a:r>
            <a:r>
              <a:rPr lang="en-US" altLang="en-US" sz="2400" b="1" smtClean="0">
                <a:sym typeface="Wingdings" pitchFamily="-111" charset="2"/>
              </a:rPr>
              <a:t> &amp; </a:t>
            </a:r>
            <a:r>
              <a:rPr lang="el-GR" altLang="en-US" sz="2400" b="1" smtClean="0">
                <a:sym typeface="Wingdings" pitchFamily="-111" charset="2"/>
              </a:rPr>
              <a:t>ρ</a:t>
            </a:r>
            <a:r>
              <a:rPr lang="en-US" altLang="en-US" sz="2400" b="1" smtClean="0">
                <a:sym typeface="Wingdings" pitchFamily="-111" charset="2"/>
              </a:rPr>
              <a:t>:  ≠ 0     &lt;0       &gt;0</a:t>
            </a:r>
          </a:p>
          <a:p>
            <a:r>
              <a:rPr lang="en-US" altLang="en-US" sz="2400" b="1" smtClean="0">
                <a:sym typeface="Wingdings" pitchFamily="-111" charset="2"/>
              </a:rPr>
              <a:t>RegEq:  (leave blank)</a:t>
            </a:r>
          </a:p>
          <a:p>
            <a:endParaRPr lang="en-US" altLang="en-US" sz="2400" b="1" smtClean="0">
              <a:sym typeface="Wingdings" pitchFamily="-111" charset="2"/>
            </a:endParaRPr>
          </a:p>
          <a:p>
            <a:r>
              <a:rPr lang="en-US" altLang="en-US" sz="2400" b="1" smtClean="0">
                <a:sym typeface="Wingdings" pitchFamily="-111" charset="2"/>
              </a:rPr>
              <a:t>Test will take two screens to output the data</a:t>
            </a:r>
            <a:br>
              <a:rPr lang="en-US" altLang="en-US" sz="2400" b="1" smtClean="0">
                <a:sym typeface="Wingdings" pitchFamily="-111" charset="2"/>
              </a:rPr>
            </a:br>
            <a:r>
              <a:rPr lang="en-US" altLang="en-US" sz="2400" b="1" smtClean="0">
                <a:sym typeface="Wingdings" pitchFamily="-111" charset="2"/>
              </a:rPr>
              <a:t>Inference: t-statistic, degrees of freedom and p-value</a:t>
            </a:r>
            <a:br>
              <a:rPr lang="en-US" altLang="en-US" sz="2400" b="1" smtClean="0">
                <a:sym typeface="Wingdings" pitchFamily="-111" charset="2"/>
              </a:rPr>
            </a:br>
            <a:r>
              <a:rPr lang="en-US" altLang="en-US" sz="2400" b="1" smtClean="0">
                <a:sym typeface="Wingdings" pitchFamily="-111" charset="2"/>
              </a:rPr>
              <a:t>Regression: a, b, s, r², and r</a:t>
            </a:r>
            <a:endParaRPr lang="en-US" altLang="en-US" sz="2400" b="1"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50813"/>
            <a:ext cx="8229600" cy="715962"/>
          </a:xfrm>
        </p:spPr>
        <p:txBody>
          <a:bodyPr/>
          <a:lstStyle/>
          <a:p>
            <a:r>
              <a:rPr lang="en-US" altLang="en-US" sz="3600" b="1" smtClean="0"/>
              <a:t>Output from Minitab</a:t>
            </a:r>
          </a:p>
        </p:txBody>
      </p:sp>
      <p:sp>
        <p:nvSpPr>
          <p:cNvPr id="38915" name="Content Placeholder 2"/>
          <p:cNvSpPr>
            <a:spLocks noGrp="1"/>
          </p:cNvSpPr>
          <p:nvPr>
            <p:ph idx="1"/>
          </p:nvPr>
        </p:nvSpPr>
        <p:spPr>
          <a:xfrm>
            <a:off x="457200" y="4267200"/>
            <a:ext cx="8229600" cy="914400"/>
          </a:xfrm>
        </p:spPr>
        <p:txBody>
          <a:bodyPr/>
          <a:lstStyle/>
          <a:p>
            <a:r>
              <a:rPr lang="en-US" altLang="en-US" sz="2400" b="1" smtClean="0"/>
              <a:t>Could we have used this instead of output from our calculator?</a:t>
            </a:r>
          </a:p>
        </p:txBody>
      </p:sp>
      <p:pic>
        <p:nvPicPr>
          <p:cNvPr id="3891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171575"/>
            <a:ext cx="82486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57200" y="115888"/>
            <a:ext cx="8229600" cy="792162"/>
          </a:xfrm>
        </p:spPr>
        <p:txBody>
          <a:bodyPr/>
          <a:lstStyle/>
          <a:p>
            <a:r>
              <a:rPr lang="en-US" altLang="en-US" sz="3600" b="1" smtClean="0"/>
              <a:t>Interpreting Computer Output</a:t>
            </a:r>
          </a:p>
        </p:txBody>
      </p:sp>
      <p:sp>
        <p:nvSpPr>
          <p:cNvPr id="3" name="Content Placeholder 2"/>
          <p:cNvSpPr>
            <a:spLocks noGrp="1"/>
          </p:cNvSpPr>
          <p:nvPr>
            <p:ph idx="1"/>
          </p:nvPr>
        </p:nvSpPr>
        <p:spPr>
          <a:xfrm>
            <a:off x="457200" y="1219200"/>
            <a:ext cx="8382000" cy="4906963"/>
          </a:xfrm>
        </p:spPr>
        <p:txBody>
          <a:bodyPr/>
          <a:lstStyle/>
          <a:p>
            <a:pPr marL="0" indent="0">
              <a:buFontTx/>
              <a:buNone/>
              <a:defRPr/>
            </a:pPr>
            <a:r>
              <a:rPr lang="en-US" sz="2800" b="1" dirty="0" smtClean="0"/>
              <a:t>In the following examples of computer output from commonly used statistical packages:</a:t>
            </a:r>
          </a:p>
          <a:p>
            <a:pPr>
              <a:defRPr/>
            </a:pPr>
            <a:r>
              <a:rPr lang="en-US" sz="2800" b="1" dirty="0" smtClean="0"/>
              <a:t>Find the a and b values for the regression </a:t>
            </a:r>
            <a:r>
              <a:rPr lang="en-US" sz="2800" b="1" dirty="0" err="1" smtClean="0"/>
              <a:t>eqn</a:t>
            </a:r>
            <a:endParaRPr lang="en-US" sz="2800" b="1" dirty="0" smtClean="0"/>
          </a:p>
          <a:p>
            <a:pPr>
              <a:defRPr/>
            </a:pPr>
            <a:r>
              <a:rPr lang="en-US" sz="2800" b="1" dirty="0" smtClean="0"/>
              <a:t>Find r and r</a:t>
            </a:r>
            <a:r>
              <a:rPr lang="en-US" sz="2800" b="1" baseline="30000" dirty="0" smtClean="0"/>
              <a:t>2</a:t>
            </a:r>
          </a:p>
          <a:p>
            <a:pPr>
              <a:defRPr/>
            </a:pPr>
            <a:r>
              <a:rPr lang="en-US" sz="2800" b="1" dirty="0" smtClean="0"/>
              <a:t>Find SE</a:t>
            </a:r>
            <a:r>
              <a:rPr lang="en-US" sz="2800" b="1" baseline="-25000" dirty="0" smtClean="0"/>
              <a:t>b</a:t>
            </a:r>
            <a:r>
              <a:rPr lang="en-US" sz="2800" b="1" dirty="0" smtClean="0"/>
              <a:t>, t-value and p-value (if available)</a:t>
            </a:r>
          </a:p>
          <a:p>
            <a:pPr>
              <a:defRPr/>
            </a:pPr>
            <a:endParaRPr lang="en-US" sz="2800" b="1" dirty="0" smtClean="0"/>
          </a:p>
          <a:p>
            <a:pPr marL="0" indent="0">
              <a:buFontTx/>
              <a:buNone/>
              <a:defRPr/>
            </a:pPr>
            <a:r>
              <a:rPr lang="en-US" sz="2800" b="1" dirty="0" smtClean="0"/>
              <a:t>We can use these outputs to finish an inference test on the association of our explanatory and response variables.</a:t>
            </a:r>
          </a:p>
          <a:p>
            <a:pPr>
              <a:defRPr/>
            </a:pPr>
            <a:endParaRPr lang="en-US" sz="28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166688"/>
            <a:ext cx="8229600" cy="715962"/>
          </a:xfrm>
        </p:spPr>
        <p:txBody>
          <a:bodyPr/>
          <a:lstStyle/>
          <a:p>
            <a:r>
              <a:rPr lang="en-US" altLang="en-US" sz="3600" b="1" smtClean="0"/>
              <a:t>Sample from Excel  prob 15.10</a:t>
            </a:r>
          </a:p>
        </p:txBody>
      </p:sp>
      <p:pic>
        <p:nvPicPr>
          <p:cNvPr id="40963" name="Picture 8" descr="Yates_3e_Ch15_p886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30300"/>
            <a:ext cx="82296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2238"/>
            <a:ext cx="8229600" cy="792162"/>
          </a:xfrm>
        </p:spPr>
        <p:txBody>
          <a:bodyPr/>
          <a:lstStyle/>
          <a:p>
            <a:r>
              <a:rPr lang="en-US" altLang="en-US" sz="3600" b="1" smtClean="0"/>
              <a:t>Introduction</a:t>
            </a:r>
          </a:p>
        </p:txBody>
      </p:sp>
      <p:sp>
        <p:nvSpPr>
          <p:cNvPr id="5123" name="Content Placeholder 2"/>
          <p:cNvSpPr>
            <a:spLocks noGrp="1"/>
          </p:cNvSpPr>
          <p:nvPr>
            <p:ph idx="1"/>
          </p:nvPr>
        </p:nvSpPr>
        <p:spPr>
          <a:xfrm>
            <a:off x="304800" y="1143000"/>
            <a:ext cx="8534400" cy="2819400"/>
          </a:xfrm>
        </p:spPr>
        <p:txBody>
          <a:bodyPr/>
          <a:lstStyle/>
          <a:p>
            <a:r>
              <a:rPr lang="en-US" altLang="en-US" sz="2400" b="1" smtClean="0">
                <a:ea typeface="ＭＳ Ｐゴシック" pitchFamily="-111" charset="-128"/>
              </a:rPr>
              <a:t>When a scatterplot shows a linear relationship between a quantitative explanatory variable </a:t>
            </a:r>
            <a:r>
              <a:rPr lang="en-US" altLang="en-US" sz="2400" b="1" i="1" smtClean="0">
                <a:ea typeface="ＭＳ Ｐゴシック" pitchFamily="-111" charset="-128"/>
              </a:rPr>
              <a:t>x </a:t>
            </a:r>
            <a:r>
              <a:rPr lang="en-US" altLang="en-US" sz="2400" b="1" smtClean="0">
                <a:ea typeface="ＭＳ Ｐゴシック" pitchFamily="-111" charset="-128"/>
              </a:rPr>
              <a:t>and a quantitative response variable </a:t>
            </a:r>
            <a:r>
              <a:rPr lang="en-US" altLang="en-US" sz="2400" b="1" i="1" smtClean="0">
                <a:ea typeface="ＭＳ Ｐゴシック" pitchFamily="-111" charset="-128"/>
              </a:rPr>
              <a:t>y</a:t>
            </a:r>
            <a:r>
              <a:rPr lang="en-US" altLang="en-US" sz="2400" b="1" smtClean="0">
                <a:ea typeface="ＭＳ Ｐゴシック" pitchFamily="-111" charset="-128"/>
              </a:rPr>
              <a:t>, we can use the least-squares line fitted to the data to predict </a:t>
            </a:r>
            <a:r>
              <a:rPr lang="en-US" altLang="en-US" sz="2400" b="1" i="1" smtClean="0">
                <a:ea typeface="ＭＳ Ｐゴシック" pitchFamily="-111" charset="-128"/>
              </a:rPr>
              <a:t>y </a:t>
            </a:r>
            <a:r>
              <a:rPr lang="en-US" altLang="en-US" sz="2400" b="1" smtClean="0">
                <a:ea typeface="ＭＳ Ｐゴシック" pitchFamily="-111" charset="-128"/>
              </a:rPr>
              <a:t>for a given value of </a:t>
            </a:r>
            <a:r>
              <a:rPr lang="en-US" altLang="en-US" sz="2400" b="1" i="1" smtClean="0">
                <a:ea typeface="ＭＳ Ｐゴシック" pitchFamily="-111" charset="-128"/>
              </a:rPr>
              <a:t>x</a:t>
            </a:r>
            <a:r>
              <a:rPr lang="en-US" altLang="en-US" sz="2400" b="1" smtClean="0">
                <a:ea typeface="ＭＳ Ｐゴシック" pitchFamily="-111" charset="-128"/>
              </a:rPr>
              <a:t>. If the data are a random sample from a larger population, we need statistical inference to answer questions like these:</a:t>
            </a:r>
          </a:p>
          <a:p>
            <a:endParaRPr lang="en-US" altLang="en-US" sz="2400" b="1" smtClean="0"/>
          </a:p>
        </p:txBody>
      </p:sp>
      <p:sp>
        <p:nvSpPr>
          <p:cNvPr id="4" name="Rectangle 3"/>
          <p:cNvSpPr>
            <a:spLocks noChangeArrowheads="1"/>
          </p:cNvSpPr>
          <p:nvPr/>
        </p:nvSpPr>
        <p:spPr bwMode="auto">
          <a:xfrm>
            <a:off x="696913" y="4233863"/>
            <a:ext cx="7761287"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t>• Is there really a linear relationship between </a:t>
            </a:r>
            <a:r>
              <a:rPr lang="en-US" altLang="en-US" sz="2000" b="1" i="1"/>
              <a:t>x </a:t>
            </a:r>
            <a:r>
              <a:rPr lang="en-US" altLang="en-US" sz="2000" b="1"/>
              <a:t>and </a:t>
            </a:r>
            <a:r>
              <a:rPr lang="en-US" altLang="en-US" sz="2000" b="1" i="1"/>
              <a:t>y </a:t>
            </a:r>
            <a:r>
              <a:rPr lang="en-US" altLang="en-US" sz="2000" b="1"/>
              <a:t>in the population, or could the pattern we see in the scatterplot plausibly happen just by chance?</a:t>
            </a:r>
            <a:br>
              <a:rPr lang="en-US" altLang="en-US" sz="2000" b="1"/>
            </a:br>
            <a:endParaRPr lang="en-US" altLang="en-US" sz="2000" b="1"/>
          </a:p>
          <a:p>
            <a:pPr>
              <a:spcBef>
                <a:spcPct val="0"/>
              </a:spcBef>
              <a:buFontTx/>
              <a:buNone/>
            </a:pPr>
            <a:r>
              <a:rPr lang="en-US" altLang="en-US" sz="2000" b="1"/>
              <a:t>• In the population, how much will the predicted value of </a:t>
            </a:r>
            <a:r>
              <a:rPr lang="en-US" altLang="en-US" sz="2000" b="1" i="1"/>
              <a:t>y </a:t>
            </a:r>
            <a:r>
              <a:rPr lang="en-US" altLang="en-US" sz="2000" b="1"/>
              <a:t>change for each increase of 1 unit in </a:t>
            </a:r>
            <a:r>
              <a:rPr lang="en-US" altLang="en-US" sz="2000" b="1" i="1"/>
              <a:t>x</a:t>
            </a:r>
            <a:r>
              <a:rPr lang="en-US" altLang="en-US" sz="2000" b="1"/>
              <a:t>? What’s the margin of error for this estimate?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166688"/>
            <a:ext cx="8229600" cy="715962"/>
          </a:xfrm>
        </p:spPr>
        <p:txBody>
          <a:bodyPr/>
          <a:lstStyle/>
          <a:p>
            <a:r>
              <a:rPr lang="en-US" altLang="en-US" sz="3600" b="1" smtClean="0"/>
              <a:t>Sample from CrunchIt  prob 15.20</a:t>
            </a:r>
          </a:p>
        </p:txBody>
      </p:sp>
      <p:pic>
        <p:nvPicPr>
          <p:cNvPr id="41987" name="Picture 8" descr="Yates_3e_Ch15_p88630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8191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123825"/>
            <a:ext cx="8229600" cy="762000"/>
          </a:xfrm>
        </p:spPr>
        <p:txBody>
          <a:bodyPr/>
          <a:lstStyle/>
          <a:p>
            <a:pPr eaLnBrk="1" hangingPunct="1"/>
            <a:r>
              <a:rPr lang="en-US" altLang="en-US" sz="3600" b="1" smtClean="0"/>
              <a:t>Summary and Homework</a:t>
            </a:r>
          </a:p>
        </p:txBody>
      </p:sp>
      <p:sp>
        <p:nvSpPr>
          <p:cNvPr id="43011" name="Rectangle 3"/>
          <p:cNvSpPr>
            <a:spLocks noGrp="1" noChangeArrowheads="1"/>
          </p:cNvSpPr>
          <p:nvPr>
            <p:ph type="body" idx="1"/>
          </p:nvPr>
        </p:nvSpPr>
        <p:spPr>
          <a:xfrm>
            <a:off x="228600" y="990600"/>
            <a:ext cx="8686800" cy="5486400"/>
          </a:xfrm>
        </p:spPr>
        <p:txBody>
          <a:bodyPr/>
          <a:lstStyle/>
          <a:p>
            <a:pPr eaLnBrk="1" hangingPunct="1"/>
            <a:r>
              <a:rPr lang="en-US" altLang="en-US" sz="2800" b="1" dirty="0" smtClean="0">
                <a:solidFill>
                  <a:srgbClr val="FFFF00"/>
                </a:solidFill>
              </a:rPr>
              <a:t>Summary</a:t>
            </a:r>
          </a:p>
          <a:p>
            <a:pPr lvl="1"/>
            <a:r>
              <a:rPr lang="en-US" sz="2400" b="1" dirty="0"/>
              <a:t>Inference Conditions Needed  (LINER):</a:t>
            </a:r>
            <a:br>
              <a:rPr lang="en-US" sz="2400" b="1" dirty="0"/>
            </a:br>
            <a:r>
              <a:rPr lang="en-US" sz="2400" b="1" dirty="0"/>
              <a:t>1) Linear Model appropriate</a:t>
            </a:r>
            <a:br>
              <a:rPr lang="en-US" sz="2400" b="1" dirty="0"/>
            </a:br>
            <a:r>
              <a:rPr lang="en-US" sz="2400" b="1" dirty="0"/>
              <a:t>2) Independent Observations</a:t>
            </a:r>
            <a:br>
              <a:rPr lang="en-US" sz="2400" b="1" dirty="0"/>
            </a:br>
            <a:r>
              <a:rPr lang="en-US" sz="2400" b="1" dirty="0" smtClean="0"/>
              <a:t>3) </a:t>
            </a:r>
            <a:r>
              <a:rPr lang="en-US" sz="2400" b="1" dirty="0"/>
              <a:t>Normally distributed response values about a given x</a:t>
            </a:r>
            <a:br>
              <a:rPr lang="en-US" sz="2400" b="1" dirty="0"/>
            </a:br>
            <a:r>
              <a:rPr lang="en-US" sz="2400" b="1" dirty="0" smtClean="0"/>
              <a:t>4) </a:t>
            </a:r>
            <a:r>
              <a:rPr lang="en-US" sz="2400" b="1" dirty="0"/>
              <a:t>Equal standard deviation (or spread); </a:t>
            </a:r>
            <a:r>
              <a:rPr lang="el-GR" sz="2400" b="1" dirty="0"/>
              <a:t>σ</a:t>
            </a:r>
            <a:r>
              <a:rPr lang="en-US" sz="2400" b="1" dirty="0"/>
              <a:t> is constant</a:t>
            </a:r>
            <a:br>
              <a:rPr lang="en-US" sz="2400" b="1" dirty="0"/>
            </a:br>
            <a:r>
              <a:rPr lang="en-US" sz="2400" b="1" dirty="0" smtClean="0"/>
              <a:t>5) </a:t>
            </a:r>
            <a:r>
              <a:rPr lang="en-US" sz="2400" b="1" dirty="0"/>
              <a:t>Randomly selected values</a:t>
            </a:r>
          </a:p>
          <a:p>
            <a:pPr lvl="1"/>
            <a:r>
              <a:rPr lang="en-US" sz="2400" b="1" dirty="0"/>
              <a:t>Confidence Intervals on </a:t>
            </a:r>
            <a:r>
              <a:rPr lang="el-GR" sz="2400" b="1" dirty="0"/>
              <a:t>β</a:t>
            </a:r>
            <a:r>
              <a:rPr lang="en-US" sz="2400" b="1" dirty="0"/>
              <a:t> can be done</a:t>
            </a:r>
          </a:p>
          <a:p>
            <a:pPr lvl="1"/>
            <a:r>
              <a:rPr lang="en-US" sz="2400" b="1" dirty="0"/>
              <a:t>Computer output needs to be understood</a:t>
            </a:r>
          </a:p>
          <a:p>
            <a:pPr lvl="1"/>
            <a:r>
              <a:rPr lang="en-US" sz="2400" b="1" dirty="0"/>
              <a:t>Inference testing on </a:t>
            </a:r>
            <a:r>
              <a:rPr lang="el-GR" sz="2400" b="1" dirty="0"/>
              <a:t>β</a:t>
            </a:r>
            <a:r>
              <a:rPr lang="en-US" sz="2400" b="1" dirty="0"/>
              <a:t> use the t statistic = b/</a:t>
            </a:r>
            <a:r>
              <a:rPr lang="en-US" sz="2400" b="1" dirty="0" err="1"/>
              <a:t>SE</a:t>
            </a:r>
            <a:r>
              <a:rPr lang="en-US" sz="2400" b="1" baseline="-25000" dirty="0" err="1"/>
              <a:t>b</a:t>
            </a:r>
            <a:r>
              <a:rPr lang="en-US" sz="2400" b="1" baseline="-25000" dirty="0"/>
              <a:t> </a:t>
            </a:r>
            <a:endParaRPr lang="en-US" sz="2400" b="1" dirty="0"/>
          </a:p>
          <a:p>
            <a:pPr eaLnBrk="1" hangingPunct="1"/>
            <a:r>
              <a:rPr lang="en-US" altLang="en-US" sz="2800" b="1" dirty="0" smtClean="0">
                <a:solidFill>
                  <a:srgbClr val="FFFF00"/>
                </a:solidFill>
              </a:rPr>
              <a:t>Homework</a:t>
            </a:r>
          </a:p>
          <a:p>
            <a:pPr lvl="1" eaLnBrk="1" hangingPunct="1"/>
            <a:r>
              <a:rPr lang="en-US" altLang="en-US" sz="2400" b="1" dirty="0" smtClean="0"/>
              <a:t>Problems </a:t>
            </a:r>
            <a:r>
              <a:rPr lang="en-US" sz="2400" b="1" dirty="0"/>
              <a:t>1, 5, 7, 11, 15</a:t>
            </a:r>
            <a:endParaRPr lang="en-US" altLang="en-US" sz="24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6200"/>
            <a:ext cx="8229600" cy="792163"/>
          </a:xfrm>
        </p:spPr>
        <p:txBody>
          <a:bodyPr/>
          <a:lstStyle/>
          <a:p>
            <a:r>
              <a:rPr lang="en-US" altLang="en-US" sz="3600" b="1" smtClean="0"/>
              <a:t>Inference for Linear Regression</a:t>
            </a:r>
          </a:p>
        </p:txBody>
      </p:sp>
      <p:sp>
        <p:nvSpPr>
          <p:cNvPr id="6147" name="Content Placeholder 2"/>
          <p:cNvSpPr>
            <a:spLocks noGrp="1"/>
          </p:cNvSpPr>
          <p:nvPr>
            <p:ph idx="1"/>
          </p:nvPr>
        </p:nvSpPr>
        <p:spPr>
          <a:xfrm>
            <a:off x="457200" y="1143000"/>
            <a:ext cx="8382000" cy="4983163"/>
          </a:xfrm>
        </p:spPr>
        <p:txBody>
          <a:bodyPr/>
          <a:lstStyle/>
          <a:p>
            <a:r>
              <a:rPr lang="en-US" altLang="en-US" sz="2400" b="1" smtClean="0">
                <a:ea typeface="ＭＳ Ｐゴシック" pitchFamily="-111" charset="-128"/>
              </a:rPr>
              <a:t>In Chapter 3, we examined data on eruptions of the Old Faithful geyser. Below is a scatterplot of the duration and interval of time until the next eruption for all 222 recorded eruptions in a single month. The least-squares regression line for this population of data has been added to the graph. </a:t>
            </a:r>
            <a:endParaRPr lang="en-US" altLang="en-US" sz="2400" b="1" smtClean="0"/>
          </a:p>
        </p:txBody>
      </p:sp>
      <p:pic>
        <p:nvPicPr>
          <p:cNvPr id="61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657600"/>
            <a:ext cx="41529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57200" y="3733800"/>
            <a:ext cx="4267200" cy="2678113"/>
          </a:xfrm>
          <a:prstGeom prst="rect">
            <a:avLst/>
          </a:prstGeom>
        </p:spPr>
        <p:txBody>
          <a:bodyPr>
            <a:spAutoFit/>
          </a:bodyPr>
          <a:lstStyle/>
          <a:p>
            <a:pPr marL="341313" indent="-341313">
              <a:buFont typeface="Arial" pitchFamily="34" charset="0"/>
              <a:buChar char="•"/>
              <a:defRPr/>
            </a:pPr>
            <a:r>
              <a:rPr lang="en-US" sz="2400" b="1" kern="0" dirty="0">
                <a:solidFill>
                  <a:srgbClr val="FFFFFF"/>
                </a:solidFill>
                <a:latin typeface="Arial"/>
                <a:ea typeface="ＭＳ Ｐゴシック" pitchFamily="-111" charset="-128"/>
              </a:rPr>
              <a:t>It has slope 10.36 and </a:t>
            </a:r>
            <a:r>
              <a:rPr lang="en-US" sz="2400" b="1" i="1" kern="0" dirty="0">
                <a:solidFill>
                  <a:srgbClr val="FFFFFF"/>
                </a:solidFill>
                <a:latin typeface="Arial"/>
                <a:ea typeface="ＭＳ Ｐゴシック" pitchFamily="-111" charset="-128"/>
              </a:rPr>
              <a:t>y-</a:t>
            </a:r>
            <a:r>
              <a:rPr lang="en-US" sz="2400" b="1" kern="0" dirty="0">
                <a:solidFill>
                  <a:srgbClr val="FFFFFF"/>
                </a:solidFill>
                <a:latin typeface="Arial"/>
                <a:ea typeface="ＭＳ Ｐゴシック" pitchFamily="-111" charset="-128"/>
              </a:rPr>
              <a:t>intercept 33.97. We call this the population regression line (or true regression line) because it uses all the observations that month</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6200"/>
            <a:ext cx="8229600" cy="792163"/>
          </a:xfrm>
        </p:spPr>
        <p:txBody>
          <a:bodyPr/>
          <a:lstStyle/>
          <a:p>
            <a:r>
              <a:rPr lang="en-US" altLang="en-US" sz="3600" b="1" smtClean="0"/>
              <a:t>Sampling Distribution of b</a:t>
            </a:r>
          </a:p>
        </p:txBody>
      </p:sp>
      <p:sp>
        <p:nvSpPr>
          <p:cNvPr id="7171" name="Content Placeholder 2"/>
          <p:cNvSpPr>
            <a:spLocks noGrp="1"/>
          </p:cNvSpPr>
          <p:nvPr>
            <p:ph idx="1"/>
          </p:nvPr>
        </p:nvSpPr>
        <p:spPr>
          <a:xfrm>
            <a:off x="457200" y="990600"/>
            <a:ext cx="8229600" cy="1600200"/>
          </a:xfrm>
        </p:spPr>
        <p:txBody>
          <a:bodyPr/>
          <a:lstStyle/>
          <a:p>
            <a:r>
              <a:rPr lang="en-US" altLang="en-US" sz="2400" b="1" smtClean="0"/>
              <a:t>The figures below show the results of taking three different SRSs of 20 Old Faithful eruptions in this month. Each graph displays the selected points and the LSRL for that sample.</a:t>
            </a:r>
          </a:p>
        </p:txBody>
      </p:sp>
      <p:pic>
        <p:nvPicPr>
          <p:cNvPr id="717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2657475"/>
            <a:ext cx="836295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6"/>
          <p:cNvSpPr>
            <a:spLocks noChangeArrowheads="1"/>
          </p:cNvSpPr>
          <p:nvPr/>
        </p:nvSpPr>
        <p:spPr bwMode="auto">
          <a:xfrm>
            <a:off x="228600" y="5026025"/>
            <a:ext cx="86868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600"/>
              </a:spcAft>
              <a:buFontTx/>
              <a:buNone/>
            </a:pPr>
            <a:r>
              <a:rPr lang="en-US" altLang="en-US" sz="2000" b="1" dirty="0"/>
              <a:t>Notice that the slopes of the sample regression lines – 10.2, 7.7, and 9.5 – vary quite a bit from the slope of the population regression line, 10.36.</a:t>
            </a:r>
          </a:p>
          <a:p>
            <a:pPr>
              <a:spcBef>
                <a:spcPct val="0"/>
              </a:spcBef>
              <a:spcAft>
                <a:spcPts val="600"/>
              </a:spcAft>
              <a:buFontTx/>
              <a:buNone/>
            </a:pPr>
            <a:r>
              <a:rPr lang="en-US" altLang="en-US" sz="2000" b="1" dirty="0"/>
              <a:t>The pattern of variation in the slope </a:t>
            </a:r>
            <a:r>
              <a:rPr lang="en-US" altLang="en-US" sz="2000" b="1" i="1" dirty="0"/>
              <a:t>b </a:t>
            </a:r>
            <a:r>
              <a:rPr lang="en-US" altLang="en-US" sz="2000" b="1" dirty="0"/>
              <a:t>is described by its </a:t>
            </a:r>
            <a:r>
              <a:rPr lang="en-US" altLang="en-US" sz="2000" b="1" i="1" dirty="0"/>
              <a:t>sampling distribution.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6200"/>
            <a:ext cx="8229600" cy="792163"/>
          </a:xfrm>
        </p:spPr>
        <p:txBody>
          <a:bodyPr/>
          <a:lstStyle/>
          <a:p>
            <a:r>
              <a:rPr lang="en-US" altLang="en-US" sz="3600" b="1" smtClean="0"/>
              <a:t>Sampling Distribution of b</a:t>
            </a:r>
          </a:p>
        </p:txBody>
      </p:sp>
      <p:sp>
        <p:nvSpPr>
          <p:cNvPr id="8195" name="Content Placeholder 2"/>
          <p:cNvSpPr>
            <a:spLocks noGrp="1"/>
          </p:cNvSpPr>
          <p:nvPr>
            <p:ph idx="1"/>
          </p:nvPr>
        </p:nvSpPr>
        <p:spPr>
          <a:xfrm>
            <a:off x="457200" y="990600"/>
            <a:ext cx="8229600" cy="1600200"/>
          </a:xfrm>
        </p:spPr>
        <p:txBody>
          <a:bodyPr/>
          <a:lstStyle/>
          <a:p>
            <a:r>
              <a:rPr lang="en-US" altLang="en-US" sz="2400" b="1" smtClean="0"/>
              <a:t>Confidence intervals and significance tests about the slope of the population regression line are based on the sampling distribution of </a:t>
            </a:r>
            <a:r>
              <a:rPr lang="en-US" altLang="en-US" sz="2400" b="1" i="1" smtClean="0"/>
              <a:t>b</a:t>
            </a:r>
            <a:r>
              <a:rPr lang="en-US" altLang="en-US" sz="2400" b="1" smtClean="0"/>
              <a:t>, the slope of the sample regression line. </a:t>
            </a:r>
          </a:p>
        </p:txBody>
      </p:sp>
      <p:sp>
        <p:nvSpPr>
          <p:cNvPr id="8196" name="Rectangle 6"/>
          <p:cNvSpPr>
            <a:spLocks noChangeArrowheads="1"/>
          </p:cNvSpPr>
          <p:nvPr/>
        </p:nvSpPr>
        <p:spPr bwMode="auto">
          <a:xfrm>
            <a:off x="4343400" y="2743200"/>
            <a:ext cx="45720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spcAft>
                <a:spcPts val="600"/>
              </a:spcAft>
              <a:buFontTx/>
              <a:buNone/>
            </a:pPr>
            <a:r>
              <a:rPr lang="en-US" altLang="en-US" sz="2000" b="1" dirty="0"/>
              <a:t>Fathom software was used to simulate choosing 1000 SRSs of </a:t>
            </a:r>
            <a:r>
              <a:rPr lang="en-US" altLang="en-US" sz="2000" b="1" i="1" dirty="0"/>
              <a:t>n </a:t>
            </a:r>
            <a:r>
              <a:rPr lang="en-US" altLang="en-US" sz="2000" b="1" dirty="0"/>
              <a:t>= 20 from the Old Faithful data, each time calculating the equation of the LSRL for the sample. The values of the slope </a:t>
            </a:r>
            <a:r>
              <a:rPr lang="en-US" altLang="en-US" sz="2000" b="1" i="1" dirty="0"/>
              <a:t>b </a:t>
            </a:r>
            <a:r>
              <a:rPr lang="en-US" altLang="en-US" sz="2000" b="1" dirty="0"/>
              <a:t>for the 1000 sample regression lines are plotted. </a:t>
            </a:r>
          </a:p>
          <a:p>
            <a:pPr>
              <a:spcBef>
                <a:spcPct val="0"/>
              </a:spcBef>
              <a:spcAft>
                <a:spcPts val="600"/>
              </a:spcAft>
              <a:buFontTx/>
              <a:buNone/>
            </a:pPr>
            <a:endParaRPr lang="en-US" altLang="en-US" sz="2000" b="1" dirty="0"/>
          </a:p>
          <a:p>
            <a:pPr>
              <a:spcBef>
                <a:spcPct val="0"/>
              </a:spcBef>
              <a:spcAft>
                <a:spcPts val="600"/>
              </a:spcAft>
              <a:buFontTx/>
              <a:buNone/>
            </a:pPr>
            <a:r>
              <a:rPr lang="en-US" altLang="en-US" sz="2000" b="1" dirty="0"/>
              <a:t>Describe this approximate </a:t>
            </a:r>
            <a:r>
              <a:rPr lang="en-US" altLang="en-US" sz="2000" b="1" i="1" dirty="0"/>
              <a:t>sampling distribution</a:t>
            </a:r>
            <a:r>
              <a:rPr lang="en-US" altLang="en-US" sz="2000" b="1" dirty="0"/>
              <a:t> of </a:t>
            </a:r>
            <a:r>
              <a:rPr lang="en-US" altLang="en-US" sz="2000" b="1" i="1" dirty="0"/>
              <a:t>b</a:t>
            </a:r>
            <a:r>
              <a:rPr lang="en-US" altLang="en-US" sz="2000" b="1" dirty="0"/>
              <a:t>.</a:t>
            </a:r>
          </a:p>
        </p:txBody>
      </p:sp>
      <p:pic>
        <p:nvPicPr>
          <p:cNvPr id="81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19400"/>
            <a:ext cx="3657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76200"/>
            <a:ext cx="8229600" cy="792163"/>
          </a:xfrm>
        </p:spPr>
        <p:txBody>
          <a:bodyPr/>
          <a:lstStyle/>
          <a:p>
            <a:r>
              <a:rPr lang="en-US" altLang="en-US" sz="3600" b="1" smtClean="0"/>
              <a:t>Sampling Distribution of b</a:t>
            </a:r>
          </a:p>
        </p:txBody>
      </p:sp>
      <p:sp>
        <p:nvSpPr>
          <p:cNvPr id="9219" name="Content Placeholder 2"/>
          <p:cNvSpPr>
            <a:spLocks noGrp="1"/>
          </p:cNvSpPr>
          <p:nvPr>
            <p:ph idx="1"/>
          </p:nvPr>
        </p:nvSpPr>
        <p:spPr>
          <a:xfrm>
            <a:off x="457200" y="990600"/>
            <a:ext cx="2819400" cy="5334000"/>
          </a:xfrm>
        </p:spPr>
        <p:txBody>
          <a:bodyPr/>
          <a:lstStyle/>
          <a:p>
            <a:r>
              <a:rPr lang="en-US" altLang="en-US" sz="2400" b="1" smtClean="0"/>
              <a:t>Shape</a:t>
            </a:r>
          </a:p>
          <a:p>
            <a:endParaRPr lang="en-US" altLang="en-US" sz="2400" b="1" smtClean="0"/>
          </a:p>
          <a:p>
            <a:pPr>
              <a:buFontTx/>
              <a:buNone/>
            </a:pPr>
            <a:endParaRPr lang="en-US" altLang="en-US" sz="2400" b="1" smtClean="0"/>
          </a:p>
          <a:p>
            <a:endParaRPr lang="en-US" altLang="en-US" sz="2400" b="1" smtClean="0"/>
          </a:p>
          <a:p>
            <a:endParaRPr lang="en-US" altLang="en-US" sz="2400" b="1" smtClean="0"/>
          </a:p>
          <a:p>
            <a:r>
              <a:rPr lang="en-US" altLang="en-US" sz="2400" b="1" smtClean="0"/>
              <a:t>Center</a:t>
            </a:r>
          </a:p>
          <a:p>
            <a:endParaRPr lang="en-US" altLang="en-US" sz="2400" b="1" smtClean="0"/>
          </a:p>
          <a:p>
            <a:endParaRPr lang="en-US" altLang="en-US" sz="2400" b="1" smtClean="0"/>
          </a:p>
          <a:p>
            <a:r>
              <a:rPr lang="en-US" altLang="en-US" sz="2400" b="1" smtClean="0"/>
              <a:t>Spread</a:t>
            </a:r>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209800"/>
            <a:ext cx="36576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838200" y="1447800"/>
            <a:ext cx="5105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We can see that the distribution of  </a:t>
            </a:r>
            <a:r>
              <a:rPr lang="en-US" altLang="en-US" sz="1800" b="1" i="1">
                <a:solidFill>
                  <a:srgbClr val="FFFF00"/>
                </a:solidFill>
              </a:rPr>
              <a:t>b</a:t>
            </a:r>
            <a:r>
              <a:rPr lang="en-US" altLang="en-US" sz="1800" b="1">
                <a:solidFill>
                  <a:srgbClr val="FFFF00"/>
                </a:solidFill>
              </a:rPr>
              <a:t>-values is roughly symmetric and unimodal. A Normal probability plot of these sample regression line slopes suggests that the approximate sampling distribution of </a:t>
            </a:r>
            <a:r>
              <a:rPr lang="en-US" altLang="en-US" sz="1800" b="1" i="1">
                <a:solidFill>
                  <a:srgbClr val="FFFF00"/>
                </a:solidFill>
              </a:rPr>
              <a:t>b </a:t>
            </a:r>
            <a:r>
              <a:rPr lang="en-US" altLang="en-US" sz="1800" b="1">
                <a:solidFill>
                  <a:srgbClr val="FFFF00"/>
                </a:solidFill>
              </a:rPr>
              <a:t>is close to Normal.</a:t>
            </a:r>
          </a:p>
        </p:txBody>
      </p:sp>
      <p:sp>
        <p:nvSpPr>
          <p:cNvPr id="9222" name="Rectangle 7"/>
          <p:cNvSpPr>
            <a:spLocks noChangeArrowheads="1"/>
          </p:cNvSpPr>
          <p:nvPr/>
        </p:nvSpPr>
        <p:spPr bwMode="auto">
          <a:xfrm>
            <a:off x="838200" y="3657600"/>
            <a:ext cx="487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The mean of the 1000 </a:t>
            </a:r>
            <a:r>
              <a:rPr lang="en-US" altLang="en-US" sz="1800" b="1" i="1">
                <a:solidFill>
                  <a:srgbClr val="FFFF00"/>
                </a:solidFill>
              </a:rPr>
              <a:t>b</a:t>
            </a:r>
            <a:r>
              <a:rPr lang="en-US" altLang="en-US" sz="1800" b="1">
                <a:solidFill>
                  <a:srgbClr val="FFFF00"/>
                </a:solidFill>
              </a:rPr>
              <a:t>-values is 10.32. This value is quite close to the slope of the population (true) regression line, 10.36.</a:t>
            </a:r>
          </a:p>
        </p:txBody>
      </p:sp>
      <p:sp>
        <p:nvSpPr>
          <p:cNvPr id="9223" name="Rectangle 8"/>
          <p:cNvSpPr>
            <a:spLocks noChangeArrowheads="1"/>
          </p:cNvSpPr>
          <p:nvPr/>
        </p:nvSpPr>
        <p:spPr bwMode="auto">
          <a:xfrm>
            <a:off x="914400" y="502920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FF00"/>
                </a:solidFill>
              </a:rPr>
              <a:t>The standard deviation of the 1000 </a:t>
            </a:r>
            <a:r>
              <a:rPr lang="en-US" altLang="en-US" sz="1800" b="1" i="1">
                <a:solidFill>
                  <a:srgbClr val="FFFF00"/>
                </a:solidFill>
              </a:rPr>
              <a:t>b</a:t>
            </a:r>
            <a:r>
              <a:rPr lang="en-US" altLang="en-US" sz="1800" b="1">
                <a:solidFill>
                  <a:srgbClr val="FFFF00"/>
                </a:solidFill>
              </a:rPr>
              <a:t>-values is 1.31. Later, we will see that the standard deviation of the sampling distribution of </a:t>
            </a:r>
            <a:r>
              <a:rPr lang="en-US" altLang="en-US" sz="1800" b="1" i="1">
                <a:solidFill>
                  <a:srgbClr val="FFFF00"/>
                </a:solidFill>
              </a:rPr>
              <a:t>b </a:t>
            </a:r>
            <a:r>
              <a:rPr lang="en-US" altLang="en-US" sz="1800" b="1">
                <a:solidFill>
                  <a:srgbClr val="FFFF00"/>
                </a:solidFill>
              </a:rPr>
              <a:t>is actually 1.30.</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09800"/>
            <a:ext cx="77057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1"/>
          <p:cNvSpPr>
            <a:spLocks noGrp="1"/>
          </p:cNvSpPr>
          <p:nvPr>
            <p:ph type="title"/>
          </p:nvPr>
        </p:nvSpPr>
        <p:spPr>
          <a:xfrm>
            <a:off x="457200" y="150813"/>
            <a:ext cx="8229600" cy="715962"/>
          </a:xfrm>
        </p:spPr>
        <p:txBody>
          <a:bodyPr/>
          <a:lstStyle/>
          <a:p>
            <a:r>
              <a:rPr lang="en-US" altLang="en-US" sz="3600" b="1" smtClean="0"/>
              <a:t>Sampling Distribution Concepts</a:t>
            </a:r>
          </a:p>
        </p:txBody>
      </p:sp>
      <p:sp>
        <p:nvSpPr>
          <p:cNvPr id="10244" name="Content Placeholder 2"/>
          <p:cNvSpPr>
            <a:spLocks noGrp="1"/>
          </p:cNvSpPr>
          <p:nvPr>
            <p:ph idx="1"/>
          </p:nvPr>
        </p:nvSpPr>
        <p:spPr>
          <a:xfrm>
            <a:off x="457200" y="990600"/>
            <a:ext cx="8229600" cy="1295400"/>
          </a:xfrm>
        </p:spPr>
        <p:txBody>
          <a:bodyPr/>
          <a:lstStyle/>
          <a:p>
            <a:pPr>
              <a:spcAft>
                <a:spcPts val="1200"/>
              </a:spcAft>
            </a:pPr>
            <a:r>
              <a:rPr lang="en-US" altLang="en-US" sz="2400" b="1" smtClean="0"/>
              <a:t>The figure below shows the regression model when the conditions are met. The line in the figure is the population regression line </a:t>
            </a:r>
            <a:r>
              <a:rPr lang="en-US" altLang="en-US" sz="2400" b="1" i="1" smtClean="0"/>
              <a:t>µ</a:t>
            </a:r>
            <a:r>
              <a:rPr lang="en-US" altLang="en-US" sz="2400" b="1" i="1" baseline="-25000" smtClean="0"/>
              <a:t>y</a:t>
            </a:r>
            <a:r>
              <a:rPr lang="en-US" altLang="en-US" sz="2400" b="1" smtClean="0"/>
              <a:t>= </a:t>
            </a:r>
            <a:r>
              <a:rPr lang="en-US" altLang="en-US" sz="2400" b="1" i="1" smtClean="0"/>
              <a:t>α </a:t>
            </a:r>
            <a:r>
              <a:rPr lang="en-US" altLang="en-US" sz="2400" b="1" smtClean="0"/>
              <a:t>+ </a:t>
            </a:r>
            <a:r>
              <a:rPr lang="en-US" altLang="en-US" sz="2400" b="1" i="1" smtClean="0"/>
              <a:t>βx</a:t>
            </a:r>
            <a:r>
              <a:rPr lang="en-US" altLang="en-US" sz="2400" b="1" smtClean="0"/>
              <a:t>.</a:t>
            </a:r>
          </a:p>
        </p:txBody>
      </p:sp>
      <p:sp>
        <p:nvSpPr>
          <p:cNvPr id="6" name="Rectangle 5"/>
          <p:cNvSpPr/>
          <p:nvPr/>
        </p:nvSpPr>
        <p:spPr>
          <a:xfrm>
            <a:off x="5867400" y="2209800"/>
            <a:ext cx="2809875" cy="1816100"/>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defRPr/>
            </a:pPr>
            <a:r>
              <a:rPr lang="en-US" sz="1600" dirty="0">
                <a:solidFill>
                  <a:srgbClr val="000000"/>
                </a:solidFill>
                <a:ea typeface="ＭＳ Ｐゴシック" pitchFamily="-111" charset="-128"/>
              </a:rPr>
              <a:t>The Normal curves show how </a:t>
            </a:r>
            <a:r>
              <a:rPr lang="en-US" sz="1600" i="1" dirty="0">
                <a:solidFill>
                  <a:srgbClr val="000000"/>
                </a:solidFill>
                <a:ea typeface="ＭＳ Ｐゴシック" pitchFamily="-111" charset="-128"/>
              </a:rPr>
              <a:t>y </a:t>
            </a:r>
            <a:r>
              <a:rPr lang="en-US" sz="1600" dirty="0">
                <a:solidFill>
                  <a:srgbClr val="000000"/>
                </a:solidFill>
                <a:ea typeface="ＭＳ Ｐゴシック" pitchFamily="-111" charset="-128"/>
              </a:rPr>
              <a:t>will vary when </a:t>
            </a:r>
            <a:r>
              <a:rPr lang="en-US" sz="1600" i="1" dirty="0">
                <a:solidFill>
                  <a:srgbClr val="000000"/>
                </a:solidFill>
                <a:ea typeface="ＭＳ Ｐゴシック" pitchFamily="-111" charset="-128"/>
              </a:rPr>
              <a:t>x </a:t>
            </a:r>
            <a:r>
              <a:rPr lang="en-US" sz="1600" dirty="0">
                <a:solidFill>
                  <a:srgbClr val="000000"/>
                </a:solidFill>
                <a:ea typeface="ＭＳ Ｐゴシック" pitchFamily="-111" charset="-128"/>
              </a:rPr>
              <a:t>is held fixed at different values. All the curves have the same standard deviation </a:t>
            </a:r>
            <a:r>
              <a:rPr lang="en-US" sz="1600" i="1" dirty="0">
                <a:solidFill>
                  <a:srgbClr val="000000"/>
                </a:solidFill>
                <a:ea typeface="ＭＳ Ｐゴシック" pitchFamily="-111" charset="-128"/>
              </a:rPr>
              <a:t>σ</a:t>
            </a:r>
            <a:r>
              <a:rPr lang="en-US" sz="1600" dirty="0">
                <a:solidFill>
                  <a:srgbClr val="000000"/>
                </a:solidFill>
                <a:ea typeface="ＭＳ Ｐゴシック" pitchFamily="-111" charset="-128"/>
              </a:rPr>
              <a:t>, so the variability of </a:t>
            </a:r>
            <a:r>
              <a:rPr lang="en-US" sz="1600" i="1" dirty="0">
                <a:solidFill>
                  <a:srgbClr val="000000"/>
                </a:solidFill>
                <a:ea typeface="ＭＳ Ｐゴシック" pitchFamily="-111" charset="-128"/>
              </a:rPr>
              <a:t>y </a:t>
            </a:r>
            <a:r>
              <a:rPr lang="en-US" sz="1600" dirty="0">
                <a:solidFill>
                  <a:srgbClr val="000000"/>
                </a:solidFill>
                <a:ea typeface="ＭＳ Ｐゴシック" pitchFamily="-111" charset="-128"/>
              </a:rPr>
              <a:t>is the same for all values of </a:t>
            </a:r>
            <a:r>
              <a:rPr lang="en-US" sz="1600" i="1" dirty="0">
                <a:solidFill>
                  <a:srgbClr val="000000"/>
                </a:solidFill>
                <a:ea typeface="ＭＳ Ｐゴシック" pitchFamily="-111" charset="-128"/>
              </a:rPr>
              <a:t>x</a:t>
            </a:r>
            <a:r>
              <a:rPr lang="en-US" sz="1600" dirty="0">
                <a:solidFill>
                  <a:srgbClr val="000000"/>
                </a:solidFill>
                <a:ea typeface="ＭＳ Ｐゴシック" pitchFamily="-111" charset="-128"/>
              </a:rPr>
              <a:t>. </a:t>
            </a:r>
          </a:p>
        </p:txBody>
      </p:sp>
      <p:sp>
        <p:nvSpPr>
          <p:cNvPr id="7" name="Rectangle 6"/>
          <p:cNvSpPr/>
          <p:nvPr/>
        </p:nvSpPr>
        <p:spPr>
          <a:xfrm>
            <a:off x="5867400" y="5181600"/>
            <a:ext cx="2778125" cy="13239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spcAft>
                <a:spcPts val="1200"/>
              </a:spcAft>
              <a:defRPr/>
            </a:pPr>
            <a:r>
              <a:rPr lang="en-US" sz="1600" dirty="0">
                <a:solidFill>
                  <a:srgbClr val="000000"/>
                </a:solidFill>
                <a:ea typeface="ＭＳ Ｐゴシック" pitchFamily="-111" charset="-128"/>
              </a:rPr>
              <a:t>The value of </a:t>
            </a:r>
            <a:r>
              <a:rPr lang="en-US" sz="1600" i="1" dirty="0">
                <a:solidFill>
                  <a:srgbClr val="000000"/>
                </a:solidFill>
                <a:ea typeface="ＭＳ Ｐゴシック" pitchFamily="-111" charset="-128"/>
              </a:rPr>
              <a:t>σ </a:t>
            </a:r>
            <a:r>
              <a:rPr lang="en-US" sz="1600" dirty="0">
                <a:solidFill>
                  <a:srgbClr val="000000"/>
                </a:solidFill>
                <a:ea typeface="ＭＳ Ｐゴシック" pitchFamily="-111" charset="-128"/>
              </a:rPr>
              <a:t>determines whether the points fall close to the population regression line (small </a:t>
            </a:r>
            <a:r>
              <a:rPr lang="en-US" sz="1600" i="1" dirty="0">
                <a:solidFill>
                  <a:srgbClr val="000000"/>
                </a:solidFill>
                <a:ea typeface="ＭＳ Ｐゴシック" pitchFamily="-111" charset="-128"/>
              </a:rPr>
              <a:t>σ</a:t>
            </a:r>
            <a:r>
              <a:rPr lang="en-US" sz="1600" dirty="0">
                <a:solidFill>
                  <a:srgbClr val="000000"/>
                </a:solidFill>
                <a:ea typeface="ＭＳ Ｐゴシック" pitchFamily="-111" charset="-128"/>
              </a:rPr>
              <a:t>) or are widely scattered (large </a:t>
            </a:r>
            <a:r>
              <a:rPr lang="en-US" sz="1600" i="1" dirty="0">
                <a:solidFill>
                  <a:srgbClr val="000000"/>
                </a:solidFill>
                <a:ea typeface="ＭＳ Ｐゴシック" pitchFamily="-111" charset="-128"/>
              </a:rPr>
              <a:t>σ</a:t>
            </a:r>
            <a:r>
              <a:rPr lang="en-US" sz="1600" dirty="0">
                <a:solidFill>
                  <a:srgbClr val="000000"/>
                </a:solidFill>
                <a:ea typeface="ＭＳ Ｐゴシック" pitchFamily="-111" charset="-128"/>
              </a:rPr>
              <a:t>).</a:t>
            </a:r>
            <a:endParaRPr lang="en-US" sz="1600" b="1" dirty="0">
              <a:solidFill>
                <a:srgbClr val="000000"/>
              </a:solidFill>
              <a:ea typeface="ＭＳ Ｐゴシック" pitchFamily="-111" charset="-128"/>
            </a:endParaRPr>
          </a:p>
        </p:txBody>
      </p:sp>
      <p:sp>
        <p:nvSpPr>
          <p:cNvPr id="8" name="Rectangle 7"/>
          <p:cNvSpPr/>
          <p:nvPr/>
        </p:nvSpPr>
        <p:spPr>
          <a:xfrm>
            <a:off x="228600" y="2514600"/>
            <a:ext cx="2527300" cy="13239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spcAft>
                <a:spcPts val="1200"/>
              </a:spcAft>
              <a:defRPr/>
            </a:pPr>
            <a:r>
              <a:rPr lang="en-US" sz="1600" dirty="0">
                <a:solidFill>
                  <a:srgbClr val="000000"/>
                </a:solidFill>
                <a:ea typeface="ＭＳ Ｐゴシック" pitchFamily="-111" charset="-128"/>
              </a:rPr>
              <a:t>For each possible value of the explanatory variable </a:t>
            </a:r>
            <a:r>
              <a:rPr lang="en-US" sz="1600" i="1" dirty="0">
                <a:solidFill>
                  <a:srgbClr val="000000"/>
                </a:solidFill>
                <a:ea typeface="ＭＳ Ｐゴシック" pitchFamily="-111" charset="-128"/>
              </a:rPr>
              <a:t>x</a:t>
            </a:r>
            <a:r>
              <a:rPr lang="en-US" sz="1600" dirty="0">
                <a:solidFill>
                  <a:srgbClr val="000000"/>
                </a:solidFill>
                <a:ea typeface="ＭＳ Ｐゴシック" pitchFamily="-111" charset="-128"/>
              </a:rPr>
              <a:t>, the mean of the responses </a:t>
            </a:r>
            <a:r>
              <a:rPr lang="en-US" sz="1600" i="1" dirty="0">
                <a:solidFill>
                  <a:srgbClr val="000000"/>
                </a:solidFill>
                <a:ea typeface="ＭＳ Ｐゴシック" pitchFamily="-111" charset="-128"/>
              </a:rPr>
              <a:t>µ</a:t>
            </a:r>
            <a:r>
              <a:rPr lang="en-US" sz="1600" dirty="0">
                <a:solidFill>
                  <a:srgbClr val="000000"/>
                </a:solidFill>
                <a:ea typeface="ＭＳ Ｐゴシック" pitchFamily="-111" charset="-128"/>
              </a:rPr>
              <a:t>(</a:t>
            </a:r>
            <a:r>
              <a:rPr lang="en-US" sz="1600" i="1" dirty="0">
                <a:solidFill>
                  <a:srgbClr val="000000"/>
                </a:solidFill>
                <a:ea typeface="ＭＳ Ｐゴシック" pitchFamily="-111" charset="-128"/>
              </a:rPr>
              <a:t>y</a:t>
            </a:r>
            <a:r>
              <a:rPr lang="en-US" sz="1600" dirty="0">
                <a:solidFill>
                  <a:srgbClr val="000000"/>
                </a:solidFill>
                <a:ea typeface="ＭＳ Ｐゴシック" pitchFamily="-111" charset="-128"/>
              </a:rPr>
              <a:t> | </a:t>
            </a:r>
            <a:r>
              <a:rPr lang="en-US" sz="1600" i="1" dirty="0">
                <a:solidFill>
                  <a:srgbClr val="000000"/>
                </a:solidFill>
                <a:ea typeface="ＭＳ Ｐゴシック" pitchFamily="-111" charset="-128"/>
              </a:rPr>
              <a:t>x</a:t>
            </a:r>
            <a:r>
              <a:rPr lang="en-US" sz="1600" dirty="0">
                <a:solidFill>
                  <a:srgbClr val="000000"/>
                </a:solidFill>
                <a:ea typeface="ＭＳ Ｐゴシック" pitchFamily="-111" charset="-128"/>
              </a:rPr>
              <a:t>) moves along this line.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1620</TotalTime>
  <Words>3451</Words>
  <Application>Microsoft Office PowerPoint</Application>
  <PresentationFormat>On-screen Show (4:3)</PresentationFormat>
  <Paragraphs>309</Paragraphs>
  <Slides>41</Slides>
  <Notes>4</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Lesson 12 - 1</vt:lpstr>
      <vt:lpstr>Objectives</vt:lpstr>
      <vt:lpstr>Vocabulary</vt:lpstr>
      <vt:lpstr>Introduction</vt:lpstr>
      <vt:lpstr>Inference for Linear Regression</vt:lpstr>
      <vt:lpstr>Sampling Distribution of b</vt:lpstr>
      <vt:lpstr>Sampling Distribution of b</vt:lpstr>
      <vt:lpstr>Sampling Distribution of b</vt:lpstr>
      <vt:lpstr>Sampling Distribution Concepts</vt:lpstr>
      <vt:lpstr>Conditions for Regression Inference</vt:lpstr>
      <vt:lpstr>Conditions for Regression Inference</vt:lpstr>
      <vt:lpstr>Conditions for Regression Inference</vt:lpstr>
      <vt:lpstr>Checking Regression Conditions</vt:lpstr>
      <vt:lpstr>Example:  Helicopter Experiment</vt:lpstr>
      <vt:lpstr>Example:  Helicopter Experiment</vt:lpstr>
      <vt:lpstr>Conditions Check</vt:lpstr>
      <vt:lpstr>Estimating the Parameters</vt:lpstr>
      <vt:lpstr>Estimating the Parameters</vt:lpstr>
      <vt:lpstr>Example:  Helicopter Experiment</vt:lpstr>
      <vt:lpstr>Confidence Interval on β</vt:lpstr>
      <vt:lpstr>Confidence Intervals in Practice</vt:lpstr>
      <vt:lpstr>Example: Helicopter Experiment</vt:lpstr>
      <vt:lpstr>Inference Tests on β</vt:lpstr>
      <vt:lpstr>Test Statistic</vt:lpstr>
      <vt:lpstr>Example:   Crying and IQ</vt:lpstr>
      <vt:lpstr>Example:   Crying and IQ Test</vt:lpstr>
      <vt:lpstr>Example:   Crying and IQ Conditions</vt:lpstr>
      <vt:lpstr>Example:   Crying and IQ Conditions</vt:lpstr>
      <vt:lpstr>Example:   Crying and IQ t-Test</vt:lpstr>
      <vt:lpstr>TI Output from Cry-count</vt:lpstr>
      <vt:lpstr>Example:   Fidgeting</vt:lpstr>
      <vt:lpstr>Example:   Fidgeting Conditions</vt:lpstr>
      <vt:lpstr>Example:   Fidgeting Finished</vt:lpstr>
      <vt:lpstr>Beer vs BAC Example</vt:lpstr>
      <vt:lpstr>Scatter plot and Regression Line</vt:lpstr>
      <vt:lpstr>Using the TI for Inference Test on β</vt:lpstr>
      <vt:lpstr>Output from Minitab</vt:lpstr>
      <vt:lpstr>Interpreting Computer Output</vt:lpstr>
      <vt:lpstr>Sample from Excel  prob 15.10</vt:lpstr>
      <vt:lpstr>Sample from CrunchIt  prob 15.20</vt:lpstr>
      <vt:lpstr>Summary and 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Headlee</dc:creator>
  <cp:lastModifiedBy>Chris Headlee</cp:lastModifiedBy>
  <cp:revision>55</cp:revision>
  <cp:lastPrinted>1601-01-01T00:00:00Z</cp:lastPrinted>
  <dcterms:created xsi:type="dcterms:W3CDTF">1601-01-01T00:00:00Z</dcterms:created>
  <dcterms:modified xsi:type="dcterms:W3CDTF">2018-12-04T13:07:03Z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