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78" r:id="rId3"/>
    <p:sldId id="280" r:id="rId4"/>
    <p:sldId id="297" r:id="rId5"/>
    <p:sldId id="298" r:id="rId6"/>
    <p:sldId id="299" r:id="rId7"/>
    <p:sldId id="307" r:id="rId8"/>
    <p:sldId id="314" r:id="rId9"/>
    <p:sldId id="315" r:id="rId10"/>
    <p:sldId id="316" r:id="rId11"/>
    <p:sldId id="318" r:id="rId12"/>
    <p:sldId id="319" r:id="rId13"/>
    <p:sldId id="301" r:id="rId14"/>
    <p:sldId id="302" r:id="rId15"/>
    <p:sldId id="321" r:id="rId16"/>
    <p:sldId id="300" r:id="rId17"/>
    <p:sldId id="303" r:id="rId18"/>
    <p:sldId id="304" r:id="rId19"/>
    <p:sldId id="305" r:id="rId20"/>
    <p:sldId id="306" r:id="rId21"/>
    <p:sldId id="310" r:id="rId22"/>
    <p:sldId id="311" r:id="rId23"/>
    <p:sldId id="312" r:id="rId24"/>
    <p:sldId id="313" r:id="rId25"/>
    <p:sldId id="320" r:id="rId26"/>
    <p:sldId id="322" r:id="rId27"/>
    <p:sldId id="323" r:id="rId28"/>
    <p:sldId id="324" r:id="rId29"/>
    <p:sldId id="326" r:id="rId30"/>
    <p:sldId id="327" r:id="rId31"/>
    <p:sldId id="328" r:id="rId32"/>
    <p:sldId id="329" r:id="rId33"/>
    <p:sldId id="330" r:id="rId34"/>
    <p:sldId id="331" r:id="rId35"/>
    <p:sldId id="332" r:id="rId36"/>
    <p:sldId id="277" r:id="rId3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CE9E481-DFDF-4D1E-8114-CDC4832DDD2A}" type="datetimeFigureOut">
              <a:rPr lang="en-US"/>
              <a:pPr>
                <a:defRPr/>
              </a:pPr>
              <a:t>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B20EE561-C309-4C98-BC9A-F6B6426685B0}" type="slidenum">
              <a:rPr lang="en-US"/>
              <a:pPr>
                <a:defRPr/>
              </a:pPr>
              <a:t>‹#›</a:t>
            </a:fld>
            <a:endParaRPr lang="en-US"/>
          </a:p>
        </p:txBody>
      </p:sp>
    </p:spTree>
    <p:extLst>
      <p:ext uri="{BB962C8B-B14F-4D97-AF65-F5344CB8AC3E}">
        <p14:creationId xmlns:p14="http://schemas.microsoft.com/office/powerpoint/2010/main" val="18444678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4048AA3-78E8-4061-AECA-239F47F9E37C}"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ED52543-079E-41D1-A08C-475BE9423084}"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56A3A86-04D5-43E0-A3BB-0528E2319AFF}"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28E85C4-DA4E-4BE7-A3A9-8B3A23CDF7C5}" type="slidenum">
              <a:rPr lang="en-US" altLang="en-US" smtClean="0"/>
              <a:pPr/>
              <a:t>36</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FE2BE1-4CBD-4C1C-9155-9E5B7D2A2C59}" type="slidenum">
              <a:rPr lang="en-US"/>
              <a:pPr>
                <a:defRPr/>
              </a:pPr>
              <a:t>‹#›</a:t>
            </a:fld>
            <a:endParaRPr lang="en-US"/>
          </a:p>
        </p:txBody>
      </p:sp>
    </p:spTree>
    <p:extLst>
      <p:ext uri="{BB962C8B-B14F-4D97-AF65-F5344CB8AC3E}">
        <p14:creationId xmlns:p14="http://schemas.microsoft.com/office/powerpoint/2010/main" val="3944511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9B14F5-A842-47E7-A3BB-9B6CF7D22B6E}" type="slidenum">
              <a:rPr lang="en-US"/>
              <a:pPr>
                <a:defRPr/>
              </a:pPr>
              <a:t>‹#›</a:t>
            </a:fld>
            <a:endParaRPr lang="en-US"/>
          </a:p>
        </p:txBody>
      </p:sp>
    </p:spTree>
    <p:extLst>
      <p:ext uri="{BB962C8B-B14F-4D97-AF65-F5344CB8AC3E}">
        <p14:creationId xmlns:p14="http://schemas.microsoft.com/office/powerpoint/2010/main" val="274141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F14AE6-5747-4830-BCBB-B2D53BA8E1A7}" type="slidenum">
              <a:rPr lang="en-US"/>
              <a:pPr>
                <a:defRPr/>
              </a:pPr>
              <a:t>‹#›</a:t>
            </a:fld>
            <a:endParaRPr lang="en-US"/>
          </a:p>
        </p:txBody>
      </p:sp>
    </p:spTree>
    <p:extLst>
      <p:ext uri="{BB962C8B-B14F-4D97-AF65-F5344CB8AC3E}">
        <p14:creationId xmlns:p14="http://schemas.microsoft.com/office/powerpoint/2010/main" val="2463374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BAE0F8-9CAB-451A-9B60-3A2463093990}" type="slidenum">
              <a:rPr lang="en-US"/>
              <a:pPr>
                <a:defRPr/>
              </a:pPr>
              <a:t>‹#›</a:t>
            </a:fld>
            <a:endParaRPr lang="en-US"/>
          </a:p>
        </p:txBody>
      </p:sp>
    </p:spTree>
    <p:extLst>
      <p:ext uri="{BB962C8B-B14F-4D97-AF65-F5344CB8AC3E}">
        <p14:creationId xmlns:p14="http://schemas.microsoft.com/office/powerpoint/2010/main" val="80155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DE0B7AA-F33C-4ED5-B256-736846527CFD}" type="slidenum">
              <a:rPr lang="en-US"/>
              <a:pPr>
                <a:defRPr/>
              </a:pPr>
              <a:t>‹#›</a:t>
            </a:fld>
            <a:endParaRPr lang="en-US"/>
          </a:p>
        </p:txBody>
      </p:sp>
    </p:spTree>
    <p:extLst>
      <p:ext uri="{BB962C8B-B14F-4D97-AF65-F5344CB8AC3E}">
        <p14:creationId xmlns:p14="http://schemas.microsoft.com/office/powerpoint/2010/main" val="92728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C393BAD-5CA7-4C5E-9091-2F667A5493B8}" type="slidenum">
              <a:rPr lang="en-US"/>
              <a:pPr>
                <a:defRPr/>
              </a:pPr>
              <a:t>‹#›</a:t>
            </a:fld>
            <a:endParaRPr lang="en-US"/>
          </a:p>
        </p:txBody>
      </p:sp>
    </p:spTree>
    <p:extLst>
      <p:ext uri="{BB962C8B-B14F-4D97-AF65-F5344CB8AC3E}">
        <p14:creationId xmlns:p14="http://schemas.microsoft.com/office/powerpoint/2010/main" val="308714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4BB35E0-1336-4DB9-948A-5222AD2C8067}" type="slidenum">
              <a:rPr lang="en-US"/>
              <a:pPr>
                <a:defRPr/>
              </a:pPr>
              <a:t>‹#›</a:t>
            </a:fld>
            <a:endParaRPr lang="en-US"/>
          </a:p>
        </p:txBody>
      </p:sp>
    </p:spTree>
    <p:extLst>
      <p:ext uri="{BB962C8B-B14F-4D97-AF65-F5344CB8AC3E}">
        <p14:creationId xmlns:p14="http://schemas.microsoft.com/office/powerpoint/2010/main" val="4188302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E364B10-BEA0-4E69-9E85-CDA5AC199E01}" type="slidenum">
              <a:rPr lang="en-US"/>
              <a:pPr>
                <a:defRPr/>
              </a:pPr>
              <a:t>‹#›</a:t>
            </a:fld>
            <a:endParaRPr lang="en-US"/>
          </a:p>
        </p:txBody>
      </p:sp>
    </p:spTree>
    <p:extLst>
      <p:ext uri="{BB962C8B-B14F-4D97-AF65-F5344CB8AC3E}">
        <p14:creationId xmlns:p14="http://schemas.microsoft.com/office/powerpoint/2010/main" val="2652983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8550892-C509-4588-B84D-8D197261FC92}" type="slidenum">
              <a:rPr lang="en-US"/>
              <a:pPr>
                <a:defRPr/>
              </a:pPr>
              <a:t>‹#›</a:t>
            </a:fld>
            <a:endParaRPr lang="en-US"/>
          </a:p>
        </p:txBody>
      </p:sp>
    </p:spTree>
    <p:extLst>
      <p:ext uri="{BB962C8B-B14F-4D97-AF65-F5344CB8AC3E}">
        <p14:creationId xmlns:p14="http://schemas.microsoft.com/office/powerpoint/2010/main" val="416665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C1AE955-DEA0-4F53-95D2-F34F40484E83}" type="slidenum">
              <a:rPr lang="en-US"/>
              <a:pPr>
                <a:defRPr/>
              </a:pPr>
              <a:t>‹#›</a:t>
            </a:fld>
            <a:endParaRPr lang="en-US"/>
          </a:p>
        </p:txBody>
      </p:sp>
    </p:spTree>
    <p:extLst>
      <p:ext uri="{BB962C8B-B14F-4D97-AF65-F5344CB8AC3E}">
        <p14:creationId xmlns:p14="http://schemas.microsoft.com/office/powerpoint/2010/main" val="2506224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9843FD-AB4F-4F0A-A1EC-516DB5C7F1E9}" type="slidenum">
              <a:rPr lang="en-US"/>
              <a:pPr>
                <a:defRPr/>
              </a:pPr>
              <a:t>‹#›</a:t>
            </a:fld>
            <a:endParaRPr lang="en-US"/>
          </a:p>
        </p:txBody>
      </p:sp>
    </p:spTree>
    <p:extLst>
      <p:ext uri="{BB962C8B-B14F-4D97-AF65-F5344CB8AC3E}">
        <p14:creationId xmlns:p14="http://schemas.microsoft.com/office/powerpoint/2010/main" val="4209007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9346E18-1712-424B-B010-EFD15AECCF7B}"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12 - 2</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Transformations to Convert Nonlinear Data to Linear Model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90488"/>
            <a:ext cx="8229600" cy="792162"/>
          </a:xfrm>
        </p:spPr>
        <p:txBody>
          <a:bodyPr/>
          <a:lstStyle/>
          <a:p>
            <a:r>
              <a:rPr lang="en-US" altLang="en-US" sz="3600" b="1" smtClean="0"/>
              <a:t>Example 1: </a:t>
            </a:r>
            <a:r>
              <a:rPr lang="en-US" altLang="en-US" sz="3600" b="1" smtClean="0">
                <a:solidFill>
                  <a:srgbClr val="E81F30"/>
                </a:solidFill>
                <a:ea typeface="ＭＳ Ｐゴシック" pitchFamily="-111" charset="-128"/>
              </a:rPr>
              <a:t>Go Fish!</a:t>
            </a:r>
            <a:r>
              <a:rPr lang="en-US" altLang="en-US" sz="3600" b="1" smtClean="0"/>
              <a:t>  </a:t>
            </a:r>
          </a:p>
        </p:txBody>
      </p:sp>
      <p:sp>
        <p:nvSpPr>
          <p:cNvPr id="11267" name="Content Placeholder 2"/>
          <p:cNvSpPr>
            <a:spLocks noGrp="1"/>
          </p:cNvSpPr>
          <p:nvPr>
            <p:ph idx="1"/>
          </p:nvPr>
        </p:nvSpPr>
        <p:spPr>
          <a:xfrm>
            <a:off x="0" y="990600"/>
            <a:ext cx="9144000" cy="990600"/>
          </a:xfrm>
        </p:spPr>
        <p:txBody>
          <a:bodyPr/>
          <a:lstStyle/>
          <a:p>
            <a:r>
              <a:rPr lang="en-US" altLang="en-US" sz="2400" b="1" smtClean="0"/>
              <a:t>(a) Give the equation of the least-squares regression line. Define any variables you use.</a:t>
            </a:r>
          </a:p>
        </p:txBody>
      </p:sp>
      <p:pic>
        <p:nvPicPr>
          <p:cNvPr id="1126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55788"/>
            <a:ext cx="4376737"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1713" y="1855788"/>
            <a:ext cx="4103687"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2"/>
          <p:cNvGrpSpPr>
            <a:grpSpLocks/>
          </p:cNvGrpSpPr>
          <p:nvPr/>
        </p:nvGrpSpPr>
        <p:grpSpPr bwMode="auto">
          <a:xfrm>
            <a:off x="1150938" y="3733800"/>
            <a:ext cx="6926262" cy="1360488"/>
            <a:chOff x="1150620" y="3733800"/>
            <a:chExt cx="6926580" cy="1360170"/>
          </a:xfrm>
        </p:grpSpPr>
        <p:pic>
          <p:nvPicPr>
            <p:cNvPr id="1127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0620" y="3733800"/>
              <a:ext cx="6926580" cy="1360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bwMode="auto">
            <a:xfrm flipV="1">
              <a:off x="3708199" y="4578153"/>
              <a:ext cx="376255"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bwMode="auto">
            <a:xfrm flipH="1" flipV="1">
              <a:off x="4043178" y="4578153"/>
              <a:ext cx="376254"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bwMode="auto">
            <a:xfrm flipV="1">
              <a:off x="3671686" y="3809982"/>
              <a:ext cx="376254"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bwMode="auto">
            <a:xfrm flipH="1" flipV="1">
              <a:off x="4006663" y="3809982"/>
              <a:ext cx="376255"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90488"/>
            <a:ext cx="8229600" cy="792162"/>
          </a:xfrm>
        </p:spPr>
        <p:txBody>
          <a:bodyPr/>
          <a:lstStyle/>
          <a:p>
            <a:r>
              <a:rPr lang="en-US" altLang="en-US" sz="3600" b="1" smtClean="0"/>
              <a:t>Example 1: </a:t>
            </a:r>
            <a:r>
              <a:rPr lang="en-US" altLang="en-US" sz="3600" b="1" smtClean="0">
                <a:solidFill>
                  <a:srgbClr val="E81F30"/>
                </a:solidFill>
                <a:ea typeface="ＭＳ Ｐゴシック" pitchFamily="-111" charset="-128"/>
              </a:rPr>
              <a:t>Go Fish!</a:t>
            </a:r>
            <a:r>
              <a:rPr lang="en-US" altLang="en-US" sz="3600" b="1" smtClean="0"/>
              <a:t>  </a:t>
            </a:r>
          </a:p>
        </p:txBody>
      </p:sp>
      <p:sp>
        <p:nvSpPr>
          <p:cNvPr id="12291" name="Content Placeholder 2"/>
          <p:cNvSpPr>
            <a:spLocks noGrp="1"/>
          </p:cNvSpPr>
          <p:nvPr>
            <p:ph idx="1"/>
          </p:nvPr>
        </p:nvSpPr>
        <p:spPr>
          <a:xfrm>
            <a:off x="0" y="990600"/>
            <a:ext cx="9144000" cy="1600200"/>
          </a:xfrm>
        </p:spPr>
        <p:txBody>
          <a:bodyPr/>
          <a:lstStyle/>
          <a:p>
            <a:r>
              <a:rPr lang="en-US" altLang="en-US" sz="2400" b="1" smtClean="0"/>
              <a:t>(b) Suppose a contestant in the fishing tournament catches an Atlantic ocean rockfish that’s 36 centimeters long. Use the model from part (a) to predict the fish’s weight. Show your work.</a:t>
            </a:r>
          </a:p>
        </p:txBody>
      </p:sp>
      <p:grpSp>
        <p:nvGrpSpPr>
          <p:cNvPr id="12292" name="Group 12"/>
          <p:cNvGrpSpPr>
            <a:grpSpLocks/>
          </p:cNvGrpSpPr>
          <p:nvPr/>
        </p:nvGrpSpPr>
        <p:grpSpPr bwMode="auto">
          <a:xfrm>
            <a:off x="1150938" y="2667000"/>
            <a:ext cx="6926262" cy="1360488"/>
            <a:chOff x="1150620" y="3733800"/>
            <a:chExt cx="6926580" cy="1360170"/>
          </a:xfrm>
        </p:grpSpPr>
        <p:pic>
          <p:nvPicPr>
            <p:cNvPr id="1229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620" y="3733800"/>
              <a:ext cx="6926580" cy="1360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bwMode="auto">
            <a:xfrm flipV="1">
              <a:off x="3708199" y="4578153"/>
              <a:ext cx="376255"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bwMode="auto">
            <a:xfrm flipH="1" flipV="1">
              <a:off x="4043178" y="4578153"/>
              <a:ext cx="376254"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bwMode="auto">
            <a:xfrm flipV="1">
              <a:off x="3671686" y="3809982"/>
              <a:ext cx="376254"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bwMode="auto">
            <a:xfrm flipH="1" flipV="1">
              <a:off x="4006663" y="3809982"/>
              <a:ext cx="376255" cy="92053"/>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grpSp>
        <p:nvGrpSpPr>
          <p:cNvPr id="3" name="Group 17"/>
          <p:cNvGrpSpPr>
            <a:grpSpLocks/>
          </p:cNvGrpSpPr>
          <p:nvPr/>
        </p:nvGrpSpPr>
        <p:grpSpPr bwMode="auto">
          <a:xfrm>
            <a:off x="762000" y="4572000"/>
            <a:ext cx="7843838" cy="1928813"/>
            <a:chOff x="1287436" y="4724391"/>
            <a:chExt cx="7843838" cy="1928813"/>
          </a:xfrm>
        </p:grpSpPr>
        <p:pic>
          <p:nvPicPr>
            <p:cNvPr id="1229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7436" y="4724391"/>
              <a:ext cx="7843838"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4" name="Straight Connector 13"/>
            <p:cNvCxnSpPr/>
            <p:nvPr/>
          </p:nvCxnSpPr>
          <p:spPr bwMode="auto">
            <a:xfrm flipV="1">
              <a:off x="3573436" y="4724391"/>
              <a:ext cx="376238" cy="92075"/>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bwMode="auto">
            <a:xfrm flipH="1" flipV="1">
              <a:off x="3908399" y="4724391"/>
              <a:ext cx="376237" cy="92075"/>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bwMode="auto">
            <a:xfrm flipV="1">
              <a:off x="3717899" y="5513379"/>
              <a:ext cx="376237" cy="92075"/>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bwMode="auto">
            <a:xfrm flipH="1" flipV="1">
              <a:off x="4052861" y="5513379"/>
              <a:ext cx="376238" cy="92075"/>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90488"/>
            <a:ext cx="8229600" cy="792162"/>
          </a:xfrm>
        </p:spPr>
        <p:txBody>
          <a:bodyPr/>
          <a:lstStyle/>
          <a:p>
            <a:r>
              <a:rPr lang="en-US" altLang="en-US" sz="3600" b="1" smtClean="0"/>
              <a:t>Example 1: </a:t>
            </a:r>
            <a:r>
              <a:rPr lang="en-US" altLang="en-US" sz="3600" b="1" smtClean="0">
                <a:solidFill>
                  <a:srgbClr val="E81F30"/>
                </a:solidFill>
                <a:ea typeface="ＭＳ Ｐゴシック" pitchFamily="-111" charset="-128"/>
              </a:rPr>
              <a:t>Go Fish!</a:t>
            </a:r>
            <a:r>
              <a:rPr lang="en-US" altLang="en-US" sz="3600" b="1" smtClean="0"/>
              <a:t>  </a:t>
            </a:r>
          </a:p>
        </p:txBody>
      </p:sp>
      <p:sp>
        <p:nvSpPr>
          <p:cNvPr id="13315" name="Content Placeholder 2"/>
          <p:cNvSpPr>
            <a:spLocks noGrp="1"/>
          </p:cNvSpPr>
          <p:nvPr>
            <p:ph idx="1"/>
          </p:nvPr>
        </p:nvSpPr>
        <p:spPr>
          <a:xfrm>
            <a:off x="0" y="990600"/>
            <a:ext cx="9144000" cy="990600"/>
          </a:xfrm>
        </p:spPr>
        <p:txBody>
          <a:bodyPr/>
          <a:lstStyle/>
          <a:p>
            <a:r>
              <a:rPr lang="en-US" altLang="en-US" sz="2400" b="1" smtClean="0"/>
              <a:t>(c) Interpret the value of </a:t>
            </a:r>
            <a:r>
              <a:rPr lang="en-US" altLang="en-US" sz="2400" b="1" i="1" smtClean="0"/>
              <a:t>s </a:t>
            </a:r>
            <a:r>
              <a:rPr lang="en-US" altLang="en-US" sz="2400" b="1" smtClean="0"/>
              <a:t>in context.</a:t>
            </a:r>
          </a:p>
        </p:txBody>
      </p:sp>
      <p:sp>
        <p:nvSpPr>
          <p:cNvPr id="18" name="Rectangle 17"/>
          <p:cNvSpPr>
            <a:spLocks noChangeArrowheads="1"/>
          </p:cNvSpPr>
          <p:nvPr/>
        </p:nvSpPr>
        <p:spPr bwMode="auto">
          <a:xfrm>
            <a:off x="647700" y="3810000"/>
            <a:ext cx="784225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For transformation 1, the standard deviation of the residuals is </a:t>
            </a:r>
            <a:r>
              <a:rPr lang="en-US" altLang="en-US" sz="2000" b="1" i="1">
                <a:solidFill>
                  <a:srgbClr val="FFFF00"/>
                </a:solidFill>
              </a:rPr>
              <a:t>s </a:t>
            </a:r>
            <a:r>
              <a:rPr lang="en-US" altLang="en-US" sz="2000" b="1">
                <a:solidFill>
                  <a:srgbClr val="FFFF00"/>
                </a:solidFill>
              </a:rPr>
              <a:t>= 18.841 grams. Predictions of fish weight using this model will be off by an average of about 19 grams. For transformation 2, </a:t>
            </a:r>
            <a:r>
              <a:rPr lang="en-US" altLang="en-US" sz="2000" b="1" i="1">
                <a:solidFill>
                  <a:srgbClr val="FFFF00"/>
                </a:solidFill>
              </a:rPr>
              <a:t>s </a:t>
            </a:r>
            <a:r>
              <a:rPr lang="en-US" altLang="en-US" sz="2000" b="1">
                <a:solidFill>
                  <a:srgbClr val="FFFF00"/>
                </a:solidFill>
              </a:rPr>
              <a:t>= 0.12. that is, predictions of the cube root of fish weight using this model will be off by an average of about 0.12.</a:t>
            </a:r>
          </a:p>
        </p:txBody>
      </p:sp>
      <p:pic>
        <p:nvPicPr>
          <p:cNvPr id="133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1855788"/>
            <a:ext cx="4376737"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1713" y="1855788"/>
            <a:ext cx="4103687"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900" decel="100000" fill="hold"/>
                                        <p:tgtEl>
                                          <p:spTgt spid="1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55588" y="123825"/>
            <a:ext cx="8610600" cy="749300"/>
          </a:xfrm>
        </p:spPr>
        <p:txBody>
          <a:bodyPr/>
          <a:lstStyle/>
          <a:p>
            <a:r>
              <a:rPr lang="en-US" altLang="en-US" sz="3600" b="1" smtClean="0"/>
              <a:t>Transforming with Powers and Roots</a:t>
            </a:r>
          </a:p>
        </p:txBody>
      </p:sp>
      <p:sp>
        <p:nvSpPr>
          <p:cNvPr id="14339" name="Content Placeholder 2"/>
          <p:cNvSpPr>
            <a:spLocks noGrp="1"/>
          </p:cNvSpPr>
          <p:nvPr>
            <p:ph idx="1"/>
          </p:nvPr>
        </p:nvSpPr>
        <p:spPr>
          <a:xfrm>
            <a:off x="327025" y="976313"/>
            <a:ext cx="8534400" cy="5348287"/>
          </a:xfrm>
        </p:spPr>
        <p:txBody>
          <a:bodyPr/>
          <a:lstStyle/>
          <a:p>
            <a:r>
              <a:rPr lang="en-US" altLang="en-US" sz="2400" b="1" dirty="0" smtClean="0"/>
              <a:t>When experience or theory suggests that the relationship between two variables is described by a </a:t>
            </a:r>
            <a:r>
              <a:rPr lang="en-US" altLang="en-US" sz="2400" b="1" dirty="0" smtClean="0">
                <a:solidFill>
                  <a:srgbClr val="FFFF00"/>
                </a:solidFill>
              </a:rPr>
              <a:t>power model of the form </a:t>
            </a:r>
            <a:r>
              <a:rPr lang="en-US" altLang="en-US" sz="2400" b="1" i="1" dirty="0" smtClean="0">
                <a:solidFill>
                  <a:srgbClr val="FFFF00"/>
                </a:solidFill>
              </a:rPr>
              <a:t>y </a:t>
            </a:r>
            <a:r>
              <a:rPr lang="en-US" altLang="en-US" sz="2400" b="1" dirty="0" smtClean="0">
                <a:solidFill>
                  <a:srgbClr val="FFFF00"/>
                </a:solidFill>
              </a:rPr>
              <a:t>= </a:t>
            </a:r>
            <a:r>
              <a:rPr lang="en-US" altLang="en-US" sz="2400" b="1" i="1" dirty="0" err="1" smtClean="0">
                <a:solidFill>
                  <a:srgbClr val="FFFF00"/>
                </a:solidFill>
              </a:rPr>
              <a:t>ax</a:t>
            </a:r>
            <a:r>
              <a:rPr lang="en-US" altLang="en-US" sz="2400" b="1" i="1" baseline="30000" dirty="0" err="1" smtClean="0">
                <a:solidFill>
                  <a:srgbClr val="FFFF00"/>
                </a:solidFill>
              </a:rPr>
              <a:t>p</a:t>
            </a:r>
            <a:r>
              <a:rPr lang="en-US" altLang="en-US" sz="2400" b="1" dirty="0" smtClean="0"/>
              <a:t>, you now have two strategies for transforming the data to achieve linearity.</a:t>
            </a:r>
          </a:p>
          <a:p>
            <a:endParaRPr lang="en-US" altLang="en-US" sz="2400" b="1" dirty="0" smtClean="0"/>
          </a:p>
          <a:p>
            <a:pPr>
              <a:spcAft>
                <a:spcPts val="1200"/>
              </a:spcAft>
              <a:buFontTx/>
              <a:buAutoNum type="arabicPeriod"/>
            </a:pPr>
            <a:r>
              <a:rPr lang="en-US" altLang="en-US" sz="2400" b="1" dirty="0" smtClean="0">
                <a:solidFill>
                  <a:srgbClr val="FFC000"/>
                </a:solidFill>
              </a:rPr>
              <a:t>Raise the values of the explanatory variable </a:t>
            </a:r>
            <a:r>
              <a:rPr lang="en-US" altLang="en-US" sz="2400" b="1" i="1" dirty="0" smtClean="0">
                <a:solidFill>
                  <a:srgbClr val="FFC000"/>
                </a:solidFill>
              </a:rPr>
              <a:t>x </a:t>
            </a:r>
            <a:r>
              <a:rPr lang="en-US" altLang="en-US" sz="2400" b="1" dirty="0" smtClean="0">
                <a:solidFill>
                  <a:srgbClr val="FFC000"/>
                </a:solidFill>
              </a:rPr>
              <a:t>to the </a:t>
            </a:r>
            <a:r>
              <a:rPr lang="en-US" altLang="en-US" sz="2400" b="1" i="1" dirty="0" smtClean="0">
                <a:solidFill>
                  <a:srgbClr val="FFC000"/>
                </a:solidFill>
              </a:rPr>
              <a:t>p </a:t>
            </a:r>
            <a:r>
              <a:rPr lang="en-US" altLang="en-US" sz="2400" b="1" dirty="0" smtClean="0">
                <a:solidFill>
                  <a:srgbClr val="FFC000"/>
                </a:solidFill>
              </a:rPr>
              <a:t>power and plot the points          </a:t>
            </a:r>
          </a:p>
          <a:p>
            <a:pPr>
              <a:buFontTx/>
              <a:buAutoNum type="arabicPeriod"/>
            </a:pPr>
            <a:endParaRPr lang="en-US" altLang="en-US" sz="2400" b="1" dirty="0" smtClean="0">
              <a:solidFill>
                <a:srgbClr val="FFC000"/>
              </a:solidFill>
            </a:endParaRPr>
          </a:p>
          <a:p>
            <a:pPr>
              <a:buFontTx/>
              <a:buAutoNum type="arabicPeriod"/>
            </a:pPr>
            <a:r>
              <a:rPr lang="en-US" altLang="en-US" sz="2400" b="1" dirty="0" smtClean="0">
                <a:solidFill>
                  <a:srgbClr val="FFC000"/>
                </a:solidFill>
              </a:rPr>
              <a:t>Take </a:t>
            </a:r>
            <a:r>
              <a:rPr lang="en-US" altLang="en-US" sz="2400" b="1" dirty="0" smtClean="0">
                <a:solidFill>
                  <a:srgbClr val="FFC000"/>
                </a:solidFill>
              </a:rPr>
              <a:t>the </a:t>
            </a:r>
            <a:r>
              <a:rPr lang="en-US" altLang="en-US" sz="2400" b="1" i="1" dirty="0" err="1" smtClean="0">
                <a:solidFill>
                  <a:srgbClr val="FFC000"/>
                </a:solidFill>
              </a:rPr>
              <a:t>p</a:t>
            </a:r>
            <a:r>
              <a:rPr lang="en-US" altLang="en-US" sz="2400" b="1" i="1" baseline="30000" dirty="0" err="1" smtClean="0">
                <a:solidFill>
                  <a:srgbClr val="FFC000"/>
                </a:solidFill>
              </a:rPr>
              <a:t>th</a:t>
            </a:r>
            <a:r>
              <a:rPr lang="en-US" altLang="en-US" sz="2400" b="1" i="1" dirty="0" smtClean="0">
                <a:solidFill>
                  <a:srgbClr val="FFC000"/>
                </a:solidFill>
              </a:rPr>
              <a:t> </a:t>
            </a:r>
            <a:r>
              <a:rPr lang="en-US" altLang="en-US" sz="2400" b="1" dirty="0" smtClean="0">
                <a:solidFill>
                  <a:srgbClr val="FFC000"/>
                </a:solidFill>
              </a:rPr>
              <a:t>root of the values of the response variable </a:t>
            </a:r>
            <a:r>
              <a:rPr lang="en-US" altLang="en-US" sz="2400" b="1" i="1" dirty="0" smtClean="0">
                <a:solidFill>
                  <a:srgbClr val="FFC000"/>
                </a:solidFill>
              </a:rPr>
              <a:t>y </a:t>
            </a:r>
            <a:r>
              <a:rPr lang="en-US" altLang="en-US" sz="2400" b="1" dirty="0" smtClean="0">
                <a:solidFill>
                  <a:srgbClr val="FFC000"/>
                </a:solidFill>
              </a:rPr>
              <a:t>and plot the points           </a:t>
            </a:r>
          </a:p>
          <a:p>
            <a:pPr>
              <a:buFontTx/>
              <a:buAutoNum type="arabicPeriod"/>
            </a:pPr>
            <a:endParaRPr lang="en-US" altLang="en-US" sz="2400" b="1" dirty="0" smtClean="0"/>
          </a:p>
          <a:p>
            <a:endParaRPr lang="en-US" altLang="en-US" sz="2400" b="1" dirty="0" smtClean="0"/>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3733800"/>
            <a:ext cx="833438"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5076825"/>
            <a:ext cx="9048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55588" y="123825"/>
            <a:ext cx="8610600" cy="749300"/>
          </a:xfrm>
        </p:spPr>
        <p:txBody>
          <a:bodyPr/>
          <a:lstStyle/>
          <a:p>
            <a:pPr eaLnBrk="1" hangingPunct="1"/>
            <a:r>
              <a:rPr lang="en-US" altLang="en-US" sz="3600" b="1" smtClean="0"/>
              <a:t>Transforming with Powers and Roots</a:t>
            </a:r>
          </a:p>
        </p:txBody>
      </p:sp>
      <p:sp>
        <p:nvSpPr>
          <p:cNvPr id="15363" name="Content Placeholder 2"/>
          <p:cNvSpPr>
            <a:spLocks noGrp="1"/>
          </p:cNvSpPr>
          <p:nvPr>
            <p:ph idx="1"/>
          </p:nvPr>
        </p:nvSpPr>
        <p:spPr>
          <a:xfrm>
            <a:off x="327025" y="976313"/>
            <a:ext cx="8534400" cy="2452687"/>
          </a:xfrm>
        </p:spPr>
        <p:txBody>
          <a:bodyPr/>
          <a:lstStyle/>
          <a:p>
            <a:r>
              <a:rPr lang="en-US" altLang="en-US" sz="2400" b="1" smtClean="0"/>
              <a:t>What if you have no idea what power to choose? You could guess and test until you find a transformation that works. Some technology comes with built-in sliders that allow you to dynamically adjust the power and watch the scatterplot change shape as you do.</a:t>
            </a:r>
          </a:p>
          <a:p>
            <a:endParaRPr lang="en-US" altLang="en-US" sz="2400" b="1" smtClean="0"/>
          </a:p>
        </p:txBody>
      </p:sp>
      <p:sp>
        <p:nvSpPr>
          <p:cNvPr id="6" name="Rectangle 5"/>
          <p:cNvSpPr/>
          <p:nvPr/>
        </p:nvSpPr>
        <p:spPr>
          <a:xfrm>
            <a:off x="623888" y="3467100"/>
            <a:ext cx="7862887" cy="1631950"/>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pPr marL="342900" indent="-342900">
              <a:defRPr/>
            </a:pPr>
            <a:r>
              <a:rPr lang="en-US" sz="2000" dirty="0">
                <a:solidFill>
                  <a:srgbClr val="000000"/>
                </a:solidFill>
                <a:ea typeface="ＭＳ Ｐゴシック" pitchFamily="-111" charset="-128"/>
              </a:rPr>
              <a:t>It turns out that there is a much more efficient method for </a:t>
            </a:r>
            <a:r>
              <a:rPr lang="en-US" sz="2000" dirty="0" err="1">
                <a:solidFill>
                  <a:srgbClr val="000000"/>
                </a:solidFill>
                <a:ea typeface="ＭＳ Ｐゴシック" pitchFamily="-111" charset="-128"/>
              </a:rPr>
              <a:t>linearizing</a:t>
            </a:r>
            <a:r>
              <a:rPr lang="en-US" sz="2000" dirty="0">
                <a:solidFill>
                  <a:srgbClr val="000000"/>
                </a:solidFill>
                <a:ea typeface="ＭＳ Ｐゴシック" pitchFamily="-111" charset="-128"/>
              </a:rPr>
              <a:t> a curved pattern in a scatterplot. Instead of transforming with powers and roots, we use </a:t>
            </a:r>
            <a:r>
              <a:rPr lang="en-US" sz="2000" b="1" dirty="0">
                <a:solidFill>
                  <a:srgbClr val="C00000"/>
                </a:solidFill>
                <a:ea typeface="ＭＳ Ｐゴシック" pitchFamily="-111" charset="-128"/>
              </a:rPr>
              <a:t>logarithms</a:t>
            </a:r>
            <a:r>
              <a:rPr lang="en-US" sz="2000" dirty="0">
                <a:solidFill>
                  <a:srgbClr val="000000"/>
                </a:solidFill>
                <a:ea typeface="ＭＳ Ｐゴシック" pitchFamily="-111" charset="-128"/>
              </a:rPr>
              <a:t>. This more general method works when the data follow an unknown power model or any of several other common mathematical models.</a:t>
            </a:r>
            <a:endParaRPr lang="en-US" sz="2000" b="1" dirty="0">
              <a:solidFill>
                <a:srgbClr val="000000"/>
              </a:solidFill>
              <a:ea typeface="ＭＳ Ｐゴシック" pitchFamily="-111"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39725" y="74613"/>
            <a:ext cx="8458200" cy="868362"/>
          </a:xfrm>
        </p:spPr>
        <p:txBody>
          <a:bodyPr/>
          <a:lstStyle/>
          <a:p>
            <a:r>
              <a:rPr lang="en-US" altLang="en-US" sz="3600" b="1" smtClean="0">
                <a:solidFill>
                  <a:srgbClr val="E3EBF1"/>
                </a:solidFill>
              </a:rPr>
              <a:t>Transforming with Powers and Roots</a:t>
            </a:r>
            <a:endParaRPr lang="en-US" altLang="en-US" smtClean="0"/>
          </a:p>
        </p:txBody>
      </p:sp>
      <p:sp>
        <p:nvSpPr>
          <p:cNvPr id="3" name="Content Placeholder 2"/>
          <p:cNvSpPr>
            <a:spLocks noGrp="1"/>
          </p:cNvSpPr>
          <p:nvPr>
            <p:ph idx="1"/>
          </p:nvPr>
        </p:nvSpPr>
        <p:spPr>
          <a:xfrm>
            <a:off x="457200" y="1066800"/>
            <a:ext cx="8229600" cy="5059363"/>
          </a:xfrm>
        </p:spPr>
        <p:txBody>
          <a:bodyPr/>
          <a:lstStyle/>
          <a:p>
            <a:pPr marL="0" indent="0">
              <a:buFontTx/>
              <a:buNone/>
              <a:defRPr/>
            </a:pPr>
            <a:r>
              <a:rPr lang="en-US" sz="2400" b="1" dirty="0" smtClean="0"/>
              <a:t>Using natural logs instead of guess and check:</a:t>
            </a:r>
          </a:p>
          <a:p>
            <a:pPr>
              <a:defRPr/>
            </a:pPr>
            <a:r>
              <a:rPr lang="en-US" sz="2400" b="1" dirty="0" smtClean="0"/>
              <a:t>Take the natural log of both sides</a:t>
            </a:r>
            <a:br>
              <a:rPr lang="en-US" sz="2400" b="1" dirty="0" smtClean="0"/>
            </a:br>
            <a:r>
              <a:rPr lang="en-US" sz="2400" b="1" dirty="0" smtClean="0"/>
              <a:t> </a:t>
            </a:r>
            <a:r>
              <a:rPr lang="en-US" sz="2400" b="1" dirty="0" smtClean="0">
                <a:solidFill>
                  <a:srgbClr val="FFFF00"/>
                </a:solidFill>
              </a:rPr>
              <a:t>y = </a:t>
            </a:r>
            <a:r>
              <a:rPr lang="en-US" sz="2400" b="1" dirty="0" err="1" smtClean="0">
                <a:solidFill>
                  <a:srgbClr val="FFFF00"/>
                </a:solidFill>
              </a:rPr>
              <a:t>cx</a:t>
            </a:r>
            <a:r>
              <a:rPr lang="en-US" sz="2400" b="1" baseline="30000" dirty="0" err="1" smtClean="0">
                <a:solidFill>
                  <a:srgbClr val="FFFF00"/>
                </a:solidFill>
              </a:rPr>
              <a:t>n</a:t>
            </a:r>
            <a:r>
              <a:rPr lang="en-US" sz="2400" b="1" dirty="0" smtClean="0">
                <a:solidFill>
                  <a:srgbClr val="FFFF00"/>
                </a:solidFill>
              </a:rPr>
              <a:t>                 </a:t>
            </a:r>
            <a:r>
              <a:rPr lang="en-US" sz="2400" b="1" dirty="0" smtClean="0"/>
              <a:t>ln y = ln(</a:t>
            </a:r>
            <a:r>
              <a:rPr lang="en-US" sz="2400" b="1" dirty="0" err="1" smtClean="0"/>
              <a:t>cx</a:t>
            </a:r>
            <a:r>
              <a:rPr lang="en-US" sz="2400" b="1" baseline="30000" dirty="0" err="1" smtClean="0"/>
              <a:t>n</a:t>
            </a:r>
            <a:r>
              <a:rPr lang="en-US" sz="2400" b="1" dirty="0" smtClean="0"/>
              <a:t>) = ln c + n ln x</a:t>
            </a:r>
          </a:p>
          <a:p>
            <a:pPr>
              <a:defRPr/>
            </a:pPr>
            <a:endParaRPr lang="en-US" sz="2400" b="1" dirty="0" smtClean="0"/>
          </a:p>
          <a:p>
            <a:pPr>
              <a:defRPr/>
            </a:pPr>
            <a:r>
              <a:rPr lang="en-US" sz="2400" b="1" dirty="0" smtClean="0"/>
              <a:t>Compare ln y vs ln x plot for linearity</a:t>
            </a:r>
          </a:p>
          <a:p>
            <a:pPr>
              <a:defRPr/>
            </a:pPr>
            <a:r>
              <a:rPr lang="en-US" sz="2400" b="1" dirty="0" smtClean="0"/>
              <a:t>If conditions warrant, run the regression</a:t>
            </a:r>
          </a:p>
          <a:p>
            <a:pPr>
              <a:defRPr/>
            </a:pPr>
            <a:r>
              <a:rPr lang="en-US" sz="2400" b="1" dirty="0" smtClean="0"/>
              <a:t>Use following format (see algebraic reductions found on page 780 in the text) to model data</a:t>
            </a:r>
            <a:br>
              <a:rPr lang="en-US" sz="2400" b="1" dirty="0" smtClean="0"/>
            </a:br>
            <a:r>
              <a:rPr lang="en-US" sz="2400" b="1" dirty="0" smtClean="0"/>
              <a:t/>
            </a:r>
            <a:br>
              <a:rPr lang="en-US" sz="2400" b="1" dirty="0" smtClean="0"/>
            </a:br>
            <a:r>
              <a:rPr lang="en-US" sz="2400" b="1" dirty="0" smtClean="0"/>
              <a:t>ln y = a + b ln x           (a and b from linear regression)</a:t>
            </a:r>
            <a:br>
              <a:rPr lang="en-US" sz="2400" b="1" dirty="0" smtClean="0"/>
            </a:br>
            <a:r>
              <a:rPr lang="en-US" sz="2400" b="1" dirty="0" smtClean="0"/>
              <a:t/>
            </a:r>
            <a:br>
              <a:rPr lang="en-US" sz="2400" b="1" dirty="0" smtClean="0"/>
            </a:br>
            <a:r>
              <a:rPr lang="en-US" sz="2400" b="1" dirty="0" smtClean="0">
                <a:solidFill>
                  <a:srgbClr val="FFFF00"/>
                </a:solidFill>
              </a:rPr>
              <a:t>y = </a:t>
            </a:r>
            <a:r>
              <a:rPr lang="en-US" sz="2400" b="1" dirty="0" err="1" smtClean="0">
                <a:solidFill>
                  <a:srgbClr val="FFFF00"/>
                </a:solidFill>
              </a:rPr>
              <a:t>e</a:t>
            </a:r>
            <a:r>
              <a:rPr lang="en-US" sz="2400" b="1" baseline="30000" dirty="0" err="1">
                <a:solidFill>
                  <a:srgbClr val="FFFF00"/>
                </a:solidFill>
              </a:rPr>
              <a:t>a</a:t>
            </a:r>
            <a:r>
              <a:rPr lang="en-US" sz="2400" b="1" dirty="0" smtClean="0">
                <a:solidFill>
                  <a:srgbClr val="FFFF00"/>
                </a:solidFill>
              </a:rPr>
              <a:t> </a:t>
            </a:r>
            <a:r>
              <a:rPr lang="en-US" sz="2400" b="1" dirty="0" smtClean="0">
                <a:solidFill>
                  <a:srgbClr val="FFFF00"/>
                </a:solidFill>
                <a:sym typeface="Symbol"/>
              </a:rPr>
              <a:t></a:t>
            </a:r>
            <a:r>
              <a:rPr lang="en-US" sz="2400" b="1" dirty="0" smtClean="0">
                <a:solidFill>
                  <a:srgbClr val="FFFF00"/>
                </a:solidFill>
              </a:rPr>
              <a:t> x</a:t>
            </a:r>
            <a:r>
              <a:rPr lang="en-US" sz="2400" b="1" baseline="30000" dirty="0" smtClean="0">
                <a:solidFill>
                  <a:srgbClr val="FFFF00"/>
                </a:solidFill>
              </a:rPr>
              <a:t>b </a:t>
            </a:r>
            <a:r>
              <a:rPr lang="en-US" sz="2400" b="1" dirty="0" smtClean="0">
                <a:solidFill>
                  <a:srgbClr val="FFFF00"/>
                </a:solidFill>
              </a:rPr>
              <a:t>= (</a:t>
            </a:r>
            <a:r>
              <a:rPr lang="en-US" sz="2400" b="1" dirty="0" err="1" smtClean="0">
                <a:solidFill>
                  <a:srgbClr val="FFFF00"/>
                </a:solidFill>
              </a:rPr>
              <a:t>e</a:t>
            </a:r>
            <a:r>
              <a:rPr lang="en-US" sz="2400" b="1" baseline="30000" dirty="0" err="1">
                <a:solidFill>
                  <a:srgbClr val="FFFF00"/>
                </a:solidFill>
              </a:rPr>
              <a:t>a</a:t>
            </a:r>
            <a:r>
              <a:rPr lang="en-US" sz="2400" b="1" dirty="0" smtClean="0">
                <a:solidFill>
                  <a:srgbClr val="FFFF00"/>
                </a:solidFill>
              </a:rPr>
              <a:t>)x</a:t>
            </a:r>
            <a:r>
              <a:rPr lang="en-US" sz="2400" b="1" baseline="30000" dirty="0">
                <a:solidFill>
                  <a:srgbClr val="FFFF00"/>
                </a:solidFill>
              </a:rPr>
              <a:t>b</a:t>
            </a:r>
            <a:r>
              <a:rPr lang="en-US" sz="2400" b="1" dirty="0" smtClean="0">
                <a:solidFill>
                  <a:srgbClr val="FFFF00"/>
                </a:solidFill>
              </a:rPr>
              <a:t>   </a:t>
            </a:r>
            <a:endParaRPr lang="en-US" sz="2400" b="1" baseline="30000"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96838"/>
            <a:ext cx="8229600" cy="792162"/>
          </a:xfrm>
        </p:spPr>
        <p:txBody>
          <a:bodyPr/>
          <a:lstStyle/>
          <a:p>
            <a:pPr eaLnBrk="1" hangingPunct="1"/>
            <a:r>
              <a:rPr lang="en-US" altLang="en-US" sz="3600" b="1" smtClean="0"/>
              <a:t>Transforming with Logarithms</a:t>
            </a:r>
          </a:p>
        </p:txBody>
      </p:sp>
      <p:sp>
        <p:nvSpPr>
          <p:cNvPr id="17411" name="Content Placeholder 2"/>
          <p:cNvSpPr>
            <a:spLocks noGrp="1"/>
          </p:cNvSpPr>
          <p:nvPr>
            <p:ph idx="1"/>
          </p:nvPr>
        </p:nvSpPr>
        <p:spPr>
          <a:xfrm>
            <a:off x="304800" y="1143000"/>
            <a:ext cx="8534400" cy="3657600"/>
          </a:xfrm>
        </p:spPr>
        <p:txBody>
          <a:bodyPr/>
          <a:lstStyle/>
          <a:p>
            <a:pPr>
              <a:spcAft>
                <a:spcPts val="1200"/>
              </a:spcAft>
            </a:pPr>
            <a:r>
              <a:rPr lang="en-US" altLang="en-US" sz="2400" b="1" smtClean="0"/>
              <a:t>Not all curved relationships are described by power models.  Some relationships can be described by a </a:t>
            </a:r>
            <a:r>
              <a:rPr lang="en-US" altLang="en-US" sz="2400" b="1" smtClean="0">
                <a:solidFill>
                  <a:srgbClr val="FFC000"/>
                </a:solidFill>
              </a:rPr>
              <a:t>logarithmic model of the form</a:t>
            </a:r>
            <a:r>
              <a:rPr lang="en-US" altLang="en-US" sz="2400" b="1" smtClean="0"/>
              <a:t>:     </a:t>
            </a:r>
            <a:r>
              <a:rPr lang="en-US" altLang="en-US" sz="2400" b="1" i="1" smtClean="0">
                <a:solidFill>
                  <a:srgbClr val="FFFF00"/>
                </a:solidFill>
              </a:rPr>
              <a:t>y </a:t>
            </a:r>
            <a:r>
              <a:rPr lang="en-US" altLang="en-US" sz="2400" b="1" smtClean="0">
                <a:solidFill>
                  <a:srgbClr val="FFFF00"/>
                </a:solidFill>
              </a:rPr>
              <a:t>= </a:t>
            </a:r>
            <a:r>
              <a:rPr lang="en-US" altLang="en-US" sz="2400" b="1" i="1" smtClean="0">
                <a:solidFill>
                  <a:srgbClr val="FFFF00"/>
                </a:solidFill>
              </a:rPr>
              <a:t>a </a:t>
            </a:r>
            <a:r>
              <a:rPr lang="en-US" altLang="en-US" sz="2400" b="1" smtClean="0">
                <a:solidFill>
                  <a:srgbClr val="FFFF00"/>
                </a:solidFill>
              </a:rPr>
              <a:t>+ </a:t>
            </a:r>
            <a:r>
              <a:rPr lang="en-US" altLang="en-US" sz="2400" b="1" i="1" smtClean="0">
                <a:solidFill>
                  <a:srgbClr val="FFFF00"/>
                </a:solidFill>
              </a:rPr>
              <a:t>b </a:t>
            </a:r>
            <a:r>
              <a:rPr lang="en-US" altLang="en-US" sz="2400" b="1" smtClean="0">
                <a:solidFill>
                  <a:srgbClr val="FFFF00"/>
                </a:solidFill>
              </a:rPr>
              <a:t>log </a:t>
            </a:r>
            <a:r>
              <a:rPr lang="en-US" altLang="en-US" sz="2400" b="1" i="1" smtClean="0">
                <a:solidFill>
                  <a:srgbClr val="FFFF00"/>
                </a:solidFill>
              </a:rPr>
              <a:t>x</a:t>
            </a:r>
            <a:r>
              <a:rPr lang="en-US" altLang="en-US" sz="2400" b="1" smtClean="0">
                <a:solidFill>
                  <a:srgbClr val="FFFF00"/>
                </a:solidFill>
              </a:rPr>
              <a:t>.</a:t>
            </a:r>
          </a:p>
          <a:p>
            <a:pPr>
              <a:spcAft>
                <a:spcPts val="1200"/>
              </a:spcAft>
            </a:pPr>
            <a:r>
              <a:rPr lang="en-US" altLang="en-US" sz="2400" b="1" smtClean="0"/>
              <a:t>Sometimes the relationship between </a:t>
            </a:r>
            <a:r>
              <a:rPr lang="en-US" altLang="en-US" sz="2400" b="1" i="1" smtClean="0"/>
              <a:t>y </a:t>
            </a:r>
            <a:r>
              <a:rPr lang="en-US" altLang="en-US" sz="2400" b="1" smtClean="0"/>
              <a:t>and </a:t>
            </a:r>
            <a:r>
              <a:rPr lang="en-US" altLang="en-US" sz="2400" b="1" i="1" smtClean="0"/>
              <a:t>x </a:t>
            </a:r>
            <a:r>
              <a:rPr lang="en-US" altLang="en-US" sz="2400" b="1" smtClean="0"/>
              <a:t>is based on repeated multiplication by a constant factor. That is, each time </a:t>
            </a:r>
            <a:r>
              <a:rPr lang="en-US" altLang="en-US" sz="2400" b="1" i="1" smtClean="0"/>
              <a:t>x </a:t>
            </a:r>
            <a:r>
              <a:rPr lang="en-US" altLang="en-US" sz="2400" b="1" smtClean="0"/>
              <a:t>increases by 1 unit, the value of </a:t>
            </a:r>
            <a:r>
              <a:rPr lang="en-US" altLang="en-US" sz="2400" b="1" i="1" smtClean="0"/>
              <a:t>y </a:t>
            </a:r>
            <a:r>
              <a:rPr lang="en-US" altLang="en-US" sz="2400" b="1" smtClean="0"/>
              <a:t>is multiplied by </a:t>
            </a:r>
            <a:r>
              <a:rPr lang="en-US" altLang="en-US" sz="2400" b="1" i="1" smtClean="0"/>
              <a:t>b</a:t>
            </a:r>
            <a:r>
              <a:rPr lang="en-US" altLang="en-US" sz="2400" b="1" smtClean="0"/>
              <a:t>. An </a:t>
            </a:r>
            <a:r>
              <a:rPr lang="en-US" altLang="en-US" sz="2400" b="1" smtClean="0">
                <a:solidFill>
                  <a:srgbClr val="FFC000"/>
                </a:solidFill>
              </a:rPr>
              <a:t>exponential model of the form </a:t>
            </a:r>
            <a:r>
              <a:rPr lang="en-US" altLang="en-US" sz="2400" b="1" smtClean="0"/>
              <a:t/>
            </a:r>
            <a:br>
              <a:rPr lang="en-US" altLang="en-US" sz="2400" b="1" smtClean="0"/>
            </a:br>
            <a:r>
              <a:rPr lang="en-US" altLang="en-US" sz="2400" b="1" i="1" smtClean="0">
                <a:solidFill>
                  <a:srgbClr val="FFFF00"/>
                </a:solidFill>
              </a:rPr>
              <a:t>y </a:t>
            </a:r>
            <a:r>
              <a:rPr lang="en-US" altLang="en-US" sz="2400" b="1" smtClean="0">
                <a:solidFill>
                  <a:srgbClr val="FFFF00"/>
                </a:solidFill>
              </a:rPr>
              <a:t>= </a:t>
            </a:r>
            <a:r>
              <a:rPr lang="en-US" altLang="en-US" sz="2400" b="1" i="1" smtClean="0">
                <a:solidFill>
                  <a:srgbClr val="FFFF00"/>
                </a:solidFill>
              </a:rPr>
              <a:t>ab</a:t>
            </a:r>
            <a:r>
              <a:rPr lang="en-US" altLang="en-US" sz="2400" b="1" i="1" baseline="30000" smtClean="0">
                <a:solidFill>
                  <a:srgbClr val="FFFF00"/>
                </a:solidFill>
              </a:rPr>
              <a:t>x</a:t>
            </a:r>
            <a:r>
              <a:rPr lang="en-US" altLang="en-US" sz="2400" b="1" i="1" smtClean="0">
                <a:solidFill>
                  <a:srgbClr val="FFFF00"/>
                </a:solidFill>
              </a:rPr>
              <a:t> </a:t>
            </a:r>
            <a:r>
              <a:rPr lang="en-US" altLang="en-US" sz="2400" b="1" smtClean="0"/>
              <a:t>describes such multiplicative growth.</a:t>
            </a:r>
          </a:p>
          <a:p>
            <a:endParaRPr lang="en-US" altLang="en-US" sz="2400" b="1"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55563"/>
            <a:ext cx="8229600" cy="868362"/>
          </a:xfrm>
        </p:spPr>
        <p:txBody>
          <a:bodyPr/>
          <a:lstStyle/>
          <a:p>
            <a:r>
              <a:rPr lang="en-US" altLang="en-US" sz="3600" b="1" smtClean="0">
                <a:solidFill>
                  <a:schemeClr val="tx1"/>
                </a:solidFill>
                <a:ea typeface="ＭＳ Ｐゴシック" pitchFamily="-111" charset="-128"/>
              </a:rPr>
              <a:t>Transforming with Logarithms</a:t>
            </a:r>
            <a:endParaRPr lang="en-US" altLang="en-US" sz="3600" smtClean="0"/>
          </a:p>
        </p:txBody>
      </p:sp>
      <p:sp>
        <p:nvSpPr>
          <p:cNvPr id="18435" name="Content Placeholder 2"/>
          <p:cNvSpPr>
            <a:spLocks noGrp="1"/>
          </p:cNvSpPr>
          <p:nvPr>
            <p:ph idx="1"/>
          </p:nvPr>
        </p:nvSpPr>
        <p:spPr>
          <a:xfrm>
            <a:off x="457200" y="1295400"/>
            <a:ext cx="8229600" cy="1752600"/>
          </a:xfrm>
        </p:spPr>
        <p:txBody>
          <a:bodyPr/>
          <a:lstStyle/>
          <a:p>
            <a:r>
              <a:rPr lang="en-US" altLang="en-US" sz="2400" b="1" smtClean="0"/>
              <a:t>If an exponential model of the form </a:t>
            </a:r>
            <a:r>
              <a:rPr lang="en-US" altLang="en-US" sz="2400" b="1" i="1" smtClean="0">
                <a:solidFill>
                  <a:srgbClr val="FFFF00"/>
                </a:solidFill>
              </a:rPr>
              <a:t>y </a:t>
            </a:r>
            <a:r>
              <a:rPr lang="en-US" altLang="en-US" sz="2400" b="1" smtClean="0">
                <a:solidFill>
                  <a:srgbClr val="FFFF00"/>
                </a:solidFill>
              </a:rPr>
              <a:t>= </a:t>
            </a:r>
            <a:r>
              <a:rPr lang="en-US" altLang="en-US" sz="2400" b="1" i="1" smtClean="0">
                <a:solidFill>
                  <a:srgbClr val="FFFF00"/>
                </a:solidFill>
              </a:rPr>
              <a:t>ab</a:t>
            </a:r>
            <a:r>
              <a:rPr lang="en-US" altLang="en-US" sz="2400" b="1" i="1" baseline="30000" smtClean="0">
                <a:solidFill>
                  <a:srgbClr val="FFFF00"/>
                </a:solidFill>
              </a:rPr>
              <a:t>x</a:t>
            </a:r>
            <a:r>
              <a:rPr lang="en-US" altLang="en-US" sz="2400" b="1" i="1" smtClean="0">
                <a:solidFill>
                  <a:srgbClr val="FFFF00"/>
                </a:solidFill>
              </a:rPr>
              <a:t> </a:t>
            </a:r>
            <a:r>
              <a:rPr lang="en-US" altLang="en-US" sz="2400" b="1" smtClean="0"/>
              <a:t>describes the relationship between </a:t>
            </a:r>
            <a:r>
              <a:rPr lang="en-US" altLang="en-US" sz="2400" b="1" i="1" smtClean="0"/>
              <a:t>x </a:t>
            </a:r>
            <a:r>
              <a:rPr lang="en-US" altLang="en-US" sz="2400" b="1" smtClean="0"/>
              <a:t>and </a:t>
            </a:r>
            <a:r>
              <a:rPr lang="en-US" altLang="en-US" sz="2400" b="1" i="1" smtClean="0"/>
              <a:t>y</a:t>
            </a:r>
            <a:r>
              <a:rPr lang="en-US" altLang="en-US" sz="2400" b="1" smtClean="0"/>
              <a:t>, we can use logarithms to transform the data to produce a linear relationship. </a:t>
            </a:r>
          </a:p>
          <a:p>
            <a:endParaRPr lang="en-US" altLang="en-US" sz="2400" smtClean="0"/>
          </a:p>
        </p:txBody>
      </p:sp>
      <p:sp>
        <p:nvSpPr>
          <p:cNvPr id="5" name="Rectangle 4"/>
          <p:cNvSpPr/>
          <p:nvPr/>
        </p:nvSpPr>
        <p:spPr>
          <a:xfrm>
            <a:off x="4262438" y="3243263"/>
            <a:ext cx="4500562" cy="368300"/>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pPr>
              <a:defRPr/>
            </a:pPr>
            <a:r>
              <a:rPr lang="en-US" b="1" dirty="0">
                <a:solidFill>
                  <a:srgbClr val="C00000"/>
                </a:solidFill>
              </a:rPr>
              <a:t>exponential model</a:t>
            </a:r>
          </a:p>
        </p:txBody>
      </p:sp>
      <p:sp>
        <p:nvSpPr>
          <p:cNvPr id="7" name="Rectangle 6"/>
          <p:cNvSpPr/>
          <p:nvPr/>
        </p:nvSpPr>
        <p:spPr>
          <a:xfrm>
            <a:off x="4262438" y="3889375"/>
            <a:ext cx="4500562" cy="369888"/>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pPr>
              <a:defRPr/>
            </a:pPr>
            <a:r>
              <a:rPr lang="en-US" b="1" dirty="0">
                <a:solidFill>
                  <a:srgbClr val="C00000"/>
                </a:solidFill>
              </a:rPr>
              <a:t>taking the logarithm of both sides</a:t>
            </a:r>
          </a:p>
        </p:txBody>
      </p:sp>
      <p:sp>
        <p:nvSpPr>
          <p:cNvPr id="8" name="Rectangle 7"/>
          <p:cNvSpPr/>
          <p:nvPr/>
        </p:nvSpPr>
        <p:spPr>
          <a:xfrm>
            <a:off x="4262438" y="4495800"/>
            <a:ext cx="4805362" cy="368300"/>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pPr>
              <a:defRPr/>
            </a:pPr>
            <a:r>
              <a:rPr lang="en-US" b="1" dirty="0">
                <a:solidFill>
                  <a:srgbClr val="C00000"/>
                </a:solidFill>
                <a:ea typeface="ＭＳ Ｐゴシック" pitchFamily="-111" charset="-128"/>
              </a:rPr>
              <a:t>using the property log(</a:t>
            </a:r>
            <a:r>
              <a:rPr lang="en-US" b="1" i="1" dirty="0" err="1">
                <a:solidFill>
                  <a:srgbClr val="C00000"/>
                </a:solidFill>
                <a:ea typeface="ＭＳ Ｐゴシック" pitchFamily="-111" charset="-128"/>
              </a:rPr>
              <a:t>mn</a:t>
            </a:r>
            <a:r>
              <a:rPr lang="en-US" b="1" dirty="0">
                <a:solidFill>
                  <a:srgbClr val="C00000"/>
                </a:solidFill>
                <a:ea typeface="ＭＳ Ｐゴシック" pitchFamily="-111" charset="-128"/>
              </a:rPr>
              <a:t>) = log </a:t>
            </a:r>
            <a:r>
              <a:rPr lang="en-US" b="1" i="1" dirty="0">
                <a:solidFill>
                  <a:srgbClr val="C00000"/>
                </a:solidFill>
                <a:ea typeface="ＭＳ Ｐゴシック" pitchFamily="-111" charset="-128"/>
              </a:rPr>
              <a:t>m + </a:t>
            </a:r>
            <a:r>
              <a:rPr lang="en-US" b="1" dirty="0">
                <a:solidFill>
                  <a:srgbClr val="C00000"/>
                </a:solidFill>
                <a:ea typeface="ＭＳ Ｐゴシック" pitchFamily="-111" charset="-128"/>
              </a:rPr>
              <a:t>log </a:t>
            </a:r>
            <a:r>
              <a:rPr lang="en-US" b="1" i="1" dirty="0">
                <a:solidFill>
                  <a:srgbClr val="C00000"/>
                </a:solidFill>
                <a:ea typeface="ＭＳ Ｐゴシック" pitchFamily="-111" charset="-128"/>
              </a:rPr>
              <a:t>n</a:t>
            </a:r>
            <a:endParaRPr lang="en-US" b="1" dirty="0">
              <a:solidFill>
                <a:srgbClr val="C00000"/>
              </a:solidFill>
              <a:ea typeface="ＭＳ Ｐゴシック" pitchFamily="-111" charset="-128"/>
            </a:endParaRPr>
          </a:p>
        </p:txBody>
      </p:sp>
      <p:sp>
        <p:nvSpPr>
          <p:cNvPr id="9" name="Rectangle 8"/>
          <p:cNvSpPr/>
          <p:nvPr/>
        </p:nvSpPr>
        <p:spPr>
          <a:xfrm>
            <a:off x="4262438" y="5070475"/>
            <a:ext cx="4500562" cy="368300"/>
          </a:xfrm>
          <a:prstGeom prst="rect">
            <a:avLst/>
          </a:prstGeom>
        </p:spPr>
        <p:style>
          <a:lnRef idx="1">
            <a:schemeClr val="accent5"/>
          </a:lnRef>
          <a:fillRef idx="3">
            <a:schemeClr val="accent5"/>
          </a:fillRef>
          <a:effectRef idx="2">
            <a:schemeClr val="accent5"/>
          </a:effectRef>
          <a:fontRef idx="minor">
            <a:schemeClr val="lt1"/>
          </a:fontRef>
        </p:style>
        <p:txBody>
          <a:bodyPr>
            <a:spAutoFit/>
          </a:bodyPr>
          <a:lstStyle/>
          <a:p>
            <a:pPr>
              <a:defRPr/>
            </a:pPr>
            <a:r>
              <a:rPr lang="en-US" b="1" dirty="0">
                <a:solidFill>
                  <a:srgbClr val="C00000"/>
                </a:solidFill>
                <a:ea typeface="ＭＳ Ｐゴシック" pitchFamily="-111" charset="-128"/>
              </a:rPr>
              <a:t>using the property log </a:t>
            </a:r>
            <a:r>
              <a:rPr lang="en-US" b="1" i="1" dirty="0">
                <a:solidFill>
                  <a:srgbClr val="C00000"/>
                </a:solidFill>
                <a:ea typeface="ＭＳ Ｐゴシック" pitchFamily="-111" charset="-128"/>
              </a:rPr>
              <a:t>m</a:t>
            </a:r>
            <a:r>
              <a:rPr lang="en-US" b="1" i="1" baseline="30000" dirty="0">
                <a:solidFill>
                  <a:srgbClr val="C00000"/>
                </a:solidFill>
                <a:ea typeface="ＭＳ Ｐゴシック" pitchFamily="-111" charset="-128"/>
              </a:rPr>
              <a:t>p</a:t>
            </a:r>
            <a:r>
              <a:rPr lang="en-US" b="1" dirty="0">
                <a:solidFill>
                  <a:srgbClr val="C00000"/>
                </a:solidFill>
                <a:ea typeface="ＭＳ Ｐゴシック" pitchFamily="-111" charset="-128"/>
              </a:rPr>
              <a:t> = </a:t>
            </a:r>
            <a:r>
              <a:rPr lang="en-US" b="1" i="1" dirty="0">
                <a:solidFill>
                  <a:srgbClr val="C00000"/>
                </a:solidFill>
                <a:ea typeface="ＭＳ Ｐゴシック" pitchFamily="-111" charset="-128"/>
              </a:rPr>
              <a:t>p </a:t>
            </a:r>
            <a:r>
              <a:rPr lang="en-US" b="1" dirty="0">
                <a:solidFill>
                  <a:srgbClr val="C00000"/>
                </a:solidFill>
                <a:ea typeface="ＭＳ Ｐゴシック" pitchFamily="-111" charset="-128"/>
              </a:rPr>
              <a:t>log </a:t>
            </a:r>
            <a:r>
              <a:rPr lang="en-US" b="1" i="1" dirty="0">
                <a:solidFill>
                  <a:srgbClr val="C00000"/>
                </a:solidFill>
                <a:ea typeface="ＭＳ Ｐゴシック" pitchFamily="-111" charset="-128"/>
              </a:rPr>
              <a:t>m</a:t>
            </a:r>
            <a:endParaRPr lang="en-US" b="1" dirty="0">
              <a:solidFill>
                <a:srgbClr val="C00000"/>
              </a:solidFill>
              <a:ea typeface="ＭＳ Ｐゴシック" pitchFamily="-111" charset="-128"/>
            </a:endParaRPr>
          </a:p>
        </p:txBody>
      </p:sp>
      <p:pic>
        <p:nvPicPr>
          <p:cNvPr id="256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200400"/>
            <a:ext cx="3255963" cy="225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755650" y="4502150"/>
            <a:ext cx="3282950" cy="37465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
        <p:nvSpPr>
          <p:cNvPr id="12" name="Rectangle 11"/>
          <p:cNvSpPr/>
          <p:nvPr/>
        </p:nvSpPr>
        <p:spPr>
          <a:xfrm>
            <a:off x="762000" y="5029200"/>
            <a:ext cx="3124200" cy="457200"/>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0" name="Rectangle 9"/>
          <p:cNvSpPr/>
          <p:nvPr/>
        </p:nvSpPr>
        <p:spPr>
          <a:xfrm>
            <a:off x="685800" y="3810000"/>
            <a:ext cx="2825750" cy="449263"/>
          </a:xfrm>
          <a:prstGeom prst="rect">
            <a:avLst/>
          </a:prstGeom>
          <a:solidFill>
            <a:schemeClr val="bg1"/>
          </a:solidFill>
          <a:ln>
            <a:no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gtEl>
                                        <p:attrNameLst>
                                          <p:attrName>style.visibility</p:attrName>
                                        </p:attrNameLst>
                                      </p:cBhvr>
                                      <p:to>
                                        <p:strVal val="visible"/>
                                      </p:to>
                                    </p:set>
                                  </p:childTnLst>
                                </p:cTn>
                              </p:par>
                              <p:par>
                                <p:cTn id="7" presetID="34"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anim from="(-#ppt_w/2)" to="(#ppt_x)" calcmode="lin" valueType="num">
                                      <p:cBhvr>
                                        <p:cTn id="9" dur="600" fill="hold">
                                          <p:stCondLst>
                                            <p:cond delay="0"/>
                                          </p:stCondLst>
                                        </p:cTn>
                                        <p:tgtEl>
                                          <p:spTgt spid="5"/>
                                        </p:tgtEl>
                                        <p:attrNameLst>
                                          <p:attrName>ppt_x</p:attrName>
                                        </p:attrNameLst>
                                      </p:cBhvr>
                                    </p:anim>
                                    <p:anim from="0" to="-1.0" calcmode="lin" valueType="num">
                                      <p:cBhvr>
                                        <p:cTn id="10" dur="200" decel="50000" autoRev="1" fill="hold">
                                          <p:stCondLst>
                                            <p:cond delay="600"/>
                                          </p:stCondLst>
                                        </p:cTn>
                                        <p:tgtEl>
                                          <p:spTgt spid="5"/>
                                        </p:tgtEl>
                                        <p:attrNameLst>
                                          <p:attrName>xshear</p:attrName>
                                        </p:attrNameLst>
                                      </p:cBhvr>
                                    </p:anim>
                                    <p:animScale>
                                      <p:cBhvr>
                                        <p:cTn id="11" dur="200" decel="100000" autoRev="1" fill="hold">
                                          <p:stCondLst>
                                            <p:cond delay="600"/>
                                          </p:stCondLst>
                                        </p:cTn>
                                        <p:tgtEl>
                                          <p:spTgt spid="5"/>
                                        </p:tgtEl>
                                      </p:cBhvr>
                                      <p:from x="100000" y="100000"/>
                                      <p:to x="80000" y="100000"/>
                                    </p:animScale>
                                    <p:anim by="(#ppt_h/3+#ppt_w*0.1)" calcmode="lin" valueType="num">
                                      <p:cBhvr additive="sum">
                                        <p:cTn id="12" dur="200" decel="100000" autoRev="1" fill="hold">
                                          <p:stCondLst>
                                            <p:cond delay="600"/>
                                          </p:stCondLst>
                                        </p:cTn>
                                        <p:tgtEl>
                                          <p:spTgt spid="5"/>
                                        </p:tgtEl>
                                        <p:attrNameLst>
                                          <p:attrName>ppt_x</p:attrName>
                                        </p:attrNameLst>
                                      </p:cBhvr>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xit" presetSubtype="0" fill="hold" grpId="0" nodeType="clickEffect">
                                  <p:stCondLst>
                                    <p:cond delay="0"/>
                                  </p:stCondLst>
                                  <p:childTnLst>
                                    <p:animEffect transition="out" filter="fade">
                                      <p:cBhvr>
                                        <p:cTn id="16" dur="500"/>
                                        <p:tgtEl>
                                          <p:spTgt spid="10"/>
                                        </p:tgtEl>
                                      </p:cBhvr>
                                    </p:animEffect>
                                    <p:set>
                                      <p:cBhvr>
                                        <p:cTn id="17" dur="1" fill="hold">
                                          <p:stCondLst>
                                            <p:cond delay="499"/>
                                          </p:stCondLst>
                                        </p:cTn>
                                        <p:tgtEl>
                                          <p:spTgt spid="10"/>
                                        </p:tgtEl>
                                        <p:attrNameLst>
                                          <p:attrName>style.visibility</p:attrName>
                                        </p:attrNameLst>
                                      </p:cBhvr>
                                      <p:to>
                                        <p:strVal val="hidden"/>
                                      </p:to>
                                    </p:set>
                                  </p:childTnLst>
                                </p:cTn>
                              </p:par>
                              <p:par>
                                <p:cTn id="18" presetID="34" presetClass="entr" presetSubtype="0"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 from="(-#ppt_w/2)" to="(#ppt_x)" calcmode="lin" valueType="num">
                                      <p:cBhvr>
                                        <p:cTn id="20" dur="600" fill="hold">
                                          <p:stCondLst>
                                            <p:cond delay="0"/>
                                          </p:stCondLst>
                                        </p:cTn>
                                        <p:tgtEl>
                                          <p:spTgt spid="7"/>
                                        </p:tgtEl>
                                        <p:attrNameLst>
                                          <p:attrName>ppt_x</p:attrName>
                                        </p:attrNameLst>
                                      </p:cBhvr>
                                    </p:anim>
                                    <p:anim from="0" to="-1.0" calcmode="lin" valueType="num">
                                      <p:cBhvr>
                                        <p:cTn id="21" dur="200" decel="50000" autoRev="1" fill="hold">
                                          <p:stCondLst>
                                            <p:cond delay="600"/>
                                          </p:stCondLst>
                                        </p:cTn>
                                        <p:tgtEl>
                                          <p:spTgt spid="7"/>
                                        </p:tgtEl>
                                        <p:attrNameLst>
                                          <p:attrName>xshear</p:attrName>
                                        </p:attrNameLst>
                                      </p:cBhvr>
                                    </p:anim>
                                    <p:animScale>
                                      <p:cBhvr>
                                        <p:cTn id="22" dur="200" decel="100000" autoRev="1" fill="hold">
                                          <p:stCondLst>
                                            <p:cond delay="600"/>
                                          </p:stCondLst>
                                        </p:cTn>
                                        <p:tgtEl>
                                          <p:spTgt spid="7"/>
                                        </p:tgtEl>
                                      </p:cBhvr>
                                      <p:from x="100000" y="100000"/>
                                      <p:to x="80000" y="100000"/>
                                    </p:animScale>
                                    <p:anim by="(#ppt_h/3+#ppt_w*0.1)" calcmode="lin" valueType="num">
                                      <p:cBhvr additive="sum">
                                        <p:cTn id="23" dur="200" decel="100000" autoRev="1" fill="hold">
                                          <p:stCondLst>
                                            <p:cond delay="600"/>
                                          </p:stCondLst>
                                        </p:cTn>
                                        <p:tgtEl>
                                          <p:spTgt spid="7"/>
                                        </p:tgtEl>
                                        <p:attrNameLst>
                                          <p:attrName>ppt_x</p:attrName>
                                        </p:attrNameLst>
                                      </p:cBhvr>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xit" presetSubtype="0" fill="hold" grpId="0" nodeType="clickEffect">
                                  <p:stCondLst>
                                    <p:cond delay="0"/>
                                  </p:stCondLst>
                                  <p:childTnLst>
                                    <p:animEffect transition="out" filter="fade">
                                      <p:cBhvr>
                                        <p:cTn id="27" dur="500"/>
                                        <p:tgtEl>
                                          <p:spTgt spid="11"/>
                                        </p:tgtEl>
                                      </p:cBhvr>
                                    </p:animEffect>
                                    <p:set>
                                      <p:cBhvr>
                                        <p:cTn id="28" dur="1" fill="hold">
                                          <p:stCondLst>
                                            <p:cond delay="499"/>
                                          </p:stCondLst>
                                        </p:cTn>
                                        <p:tgtEl>
                                          <p:spTgt spid="11"/>
                                        </p:tgtEl>
                                        <p:attrNameLst>
                                          <p:attrName>style.visibility</p:attrName>
                                        </p:attrNameLst>
                                      </p:cBhvr>
                                      <p:to>
                                        <p:strVal val="hidden"/>
                                      </p:to>
                                    </p:set>
                                  </p:childTnLst>
                                </p:cTn>
                              </p:par>
                              <p:par>
                                <p:cTn id="29" presetID="34"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 from="(-#ppt_w/2)" to="(#ppt_x)" calcmode="lin" valueType="num">
                                      <p:cBhvr>
                                        <p:cTn id="31" dur="600" fill="hold">
                                          <p:stCondLst>
                                            <p:cond delay="0"/>
                                          </p:stCondLst>
                                        </p:cTn>
                                        <p:tgtEl>
                                          <p:spTgt spid="8"/>
                                        </p:tgtEl>
                                        <p:attrNameLst>
                                          <p:attrName>ppt_x</p:attrName>
                                        </p:attrNameLst>
                                      </p:cBhvr>
                                    </p:anim>
                                    <p:anim from="0" to="-1.0" calcmode="lin" valueType="num">
                                      <p:cBhvr>
                                        <p:cTn id="32" dur="200" decel="50000" autoRev="1" fill="hold">
                                          <p:stCondLst>
                                            <p:cond delay="600"/>
                                          </p:stCondLst>
                                        </p:cTn>
                                        <p:tgtEl>
                                          <p:spTgt spid="8"/>
                                        </p:tgtEl>
                                        <p:attrNameLst>
                                          <p:attrName>xshear</p:attrName>
                                        </p:attrNameLst>
                                      </p:cBhvr>
                                    </p:anim>
                                    <p:animScale>
                                      <p:cBhvr>
                                        <p:cTn id="33" dur="200" decel="100000" autoRev="1" fill="hold">
                                          <p:stCondLst>
                                            <p:cond delay="600"/>
                                          </p:stCondLst>
                                        </p:cTn>
                                        <p:tgtEl>
                                          <p:spTgt spid="8"/>
                                        </p:tgtEl>
                                      </p:cBhvr>
                                      <p:from x="100000" y="100000"/>
                                      <p:to x="80000" y="100000"/>
                                    </p:animScale>
                                    <p:anim by="(#ppt_h/3+#ppt_w*0.1)" calcmode="lin" valueType="num">
                                      <p:cBhvr additive="sum">
                                        <p:cTn id="34" dur="200" decel="100000" autoRev="1" fill="hold">
                                          <p:stCondLst>
                                            <p:cond delay="600"/>
                                          </p:stCondLst>
                                        </p:cTn>
                                        <p:tgtEl>
                                          <p:spTgt spid="8"/>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xit" presetSubtype="0" fill="hold" grpId="0" nodeType="clickEffect">
                                  <p:stCondLst>
                                    <p:cond delay="0"/>
                                  </p:stCondLst>
                                  <p:childTnLst>
                                    <p:animEffect transition="out" filter="fade">
                                      <p:cBhvr>
                                        <p:cTn id="38" dur="500"/>
                                        <p:tgtEl>
                                          <p:spTgt spid="12"/>
                                        </p:tgtEl>
                                      </p:cBhvr>
                                    </p:animEffect>
                                    <p:set>
                                      <p:cBhvr>
                                        <p:cTn id="39" dur="1" fill="hold">
                                          <p:stCondLst>
                                            <p:cond delay="499"/>
                                          </p:stCondLst>
                                        </p:cTn>
                                        <p:tgtEl>
                                          <p:spTgt spid="12"/>
                                        </p:tgtEl>
                                        <p:attrNameLst>
                                          <p:attrName>style.visibility</p:attrName>
                                        </p:attrNameLst>
                                      </p:cBhvr>
                                      <p:to>
                                        <p:strVal val="hidden"/>
                                      </p:to>
                                    </p:set>
                                  </p:childTnLst>
                                </p:cTn>
                              </p:par>
                              <p:par>
                                <p:cTn id="40" presetID="34" presetClass="entr" presetSubtype="0" fill="hold" nodeType="withEffect">
                                  <p:stCondLst>
                                    <p:cond delay="0"/>
                                  </p:stCondLst>
                                  <p:childTnLst>
                                    <p:set>
                                      <p:cBhvr>
                                        <p:cTn id="41" dur="1" fill="hold">
                                          <p:stCondLst>
                                            <p:cond delay="0"/>
                                          </p:stCondLst>
                                        </p:cTn>
                                        <p:tgtEl>
                                          <p:spTgt spid="9"/>
                                        </p:tgtEl>
                                        <p:attrNameLst>
                                          <p:attrName>style.visibility</p:attrName>
                                        </p:attrNameLst>
                                      </p:cBhvr>
                                      <p:to>
                                        <p:strVal val="visible"/>
                                      </p:to>
                                    </p:set>
                                    <p:anim from="(-#ppt_w/2)" to="(#ppt_x)" calcmode="lin" valueType="num">
                                      <p:cBhvr>
                                        <p:cTn id="42" dur="600" fill="hold">
                                          <p:stCondLst>
                                            <p:cond delay="0"/>
                                          </p:stCondLst>
                                        </p:cTn>
                                        <p:tgtEl>
                                          <p:spTgt spid="9"/>
                                        </p:tgtEl>
                                        <p:attrNameLst>
                                          <p:attrName>ppt_x</p:attrName>
                                        </p:attrNameLst>
                                      </p:cBhvr>
                                    </p:anim>
                                    <p:anim from="0" to="-1.0" calcmode="lin" valueType="num">
                                      <p:cBhvr>
                                        <p:cTn id="43" dur="200" decel="50000" autoRev="1" fill="hold">
                                          <p:stCondLst>
                                            <p:cond delay="600"/>
                                          </p:stCondLst>
                                        </p:cTn>
                                        <p:tgtEl>
                                          <p:spTgt spid="9"/>
                                        </p:tgtEl>
                                        <p:attrNameLst>
                                          <p:attrName>xshear</p:attrName>
                                        </p:attrNameLst>
                                      </p:cBhvr>
                                    </p:anim>
                                    <p:animScale>
                                      <p:cBhvr>
                                        <p:cTn id="44" dur="200" decel="100000" autoRev="1" fill="hold">
                                          <p:stCondLst>
                                            <p:cond delay="600"/>
                                          </p:stCondLst>
                                        </p:cTn>
                                        <p:tgtEl>
                                          <p:spTgt spid="9"/>
                                        </p:tgtEl>
                                      </p:cBhvr>
                                      <p:from x="100000" y="100000"/>
                                      <p:to x="80000" y="100000"/>
                                    </p:animScale>
                                    <p:anim by="(#ppt_h/3+#ppt_w*0.1)" calcmode="lin" valueType="num">
                                      <p:cBhvr additive="sum">
                                        <p:cTn id="45" dur="200" decel="100000" autoRev="1" fill="hold">
                                          <p:stCondLst>
                                            <p:cond delay="600"/>
                                          </p:stCondLst>
                                        </p:cTn>
                                        <p:tgtEl>
                                          <p:spTgt spid="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96838"/>
            <a:ext cx="8229600" cy="792162"/>
          </a:xfrm>
        </p:spPr>
        <p:txBody>
          <a:bodyPr/>
          <a:lstStyle/>
          <a:p>
            <a:pPr eaLnBrk="1" hangingPunct="1"/>
            <a:r>
              <a:rPr lang="en-US" altLang="en-US" sz="3600" b="1" smtClean="0"/>
              <a:t>Transforming with Logarithms</a:t>
            </a:r>
          </a:p>
        </p:txBody>
      </p:sp>
      <p:sp>
        <p:nvSpPr>
          <p:cNvPr id="19459" name="Content Placeholder 2"/>
          <p:cNvSpPr>
            <a:spLocks noGrp="1"/>
          </p:cNvSpPr>
          <p:nvPr>
            <p:ph idx="1"/>
          </p:nvPr>
        </p:nvSpPr>
        <p:spPr>
          <a:xfrm>
            <a:off x="228600" y="1143000"/>
            <a:ext cx="8686800" cy="5334000"/>
          </a:xfrm>
        </p:spPr>
        <p:txBody>
          <a:bodyPr/>
          <a:lstStyle/>
          <a:p>
            <a:pPr>
              <a:spcAft>
                <a:spcPts val="1200"/>
              </a:spcAft>
            </a:pPr>
            <a:r>
              <a:rPr lang="en-US" altLang="en-US" sz="2400" b="1" smtClean="0"/>
              <a:t>We can rearrange the final equation as </a:t>
            </a:r>
            <a:br>
              <a:rPr lang="en-US" altLang="en-US" sz="2400" b="1" smtClean="0"/>
            </a:br>
            <a:r>
              <a:rPr lang="en-US" altLang="en-US" sz="2400" b="1" smtClean="0"/>
              <a:t/>
            </a:r>
            <a:br>
              <a:rPr lang="en-US" altLang="en-US" sz="2400" b="1" smtClean="0"/>
            </a:br>
            <a:r>
              <a:rPr lang="en-US" altLang="en-US" sz="2400" b="1" smtClean="0"/>
              <a:t>                     </a:t>
            </a:r>
            <a:r>
              <a:rPr lang="en-US" altLang="en-US" sz="2400" b="1" smtClean="0">
                <a:solidFill>
                  <a:srgbClr val="FFFF00"/>
                </a:solidFill>
              </a:rPr>
              <a:t>log </a:t>
            </a:r>
            <a:r>
              <a:rPr lang="en-US" altLang="en-US" sz="2400" b="1" i="1" smtClean="0">
                <a:solidFill>
                  <a:srgbClr val="FFFF00"/>
                </a:solidFill>
              </a:rPr>
              <a:t>y </a:t>
            </a:r>
            <a:r>
              <a:rPr lang="en-US" altLang="en-US" sz="2400" b="1" smtClean="0">
                <a:solidFill>
                  <a:srgbClr val="FFFF00"/>
                </a:solidFill>
              </a:rPr>
              <a:t>= log </a:t>
            </a:r>
            <a:r>
              <a:rPr lang="en-US" altLang="en-US" sz="2400" b="1" i="1" smtClean="0">
                <a:solidFill>
                  <a:srgbClr val="FFFF00"/>
                </a:solidFill>
              </a:rPr>
              <a:t>a </a:t>
            </a:r>
            <a:r>
              <a:rPr lang="en-US" altLang="en-US" sz="2400" b="1" smtClean="0">
                <a:solidFill>
                  <a:srgbClr val="FFFF00"/>
                </a:solidFill>
              </a:rPr>
              <a:t>+ (log </a:t>
            </a:r>
            <a:r>
              <a:rPr lang="en-US" altLang="en-US" sz="2400" b="1" i="1" smtClean="0">
                <a:solidFill>
                  <a:srgbClr val="FFFF00"/>
                </a:solidFill>
              </a:rPr>
              <a:t>b</a:t>
            </a:r>
            <a:r>
              <a:rPr lang="en-US" altLang="en-US" sz="2400" b="1" smtClean="0">
                <a:solidFill>
                  <a:srgbClr val="FFFF00"/>
                </a:solidFill>
              </a:rPr>
              <a:t>)</a:t>
            </a:r>
            <a:r>
              <a:rPr lang="en-US" altLang="en-US" sz="2400" b="1" i="1" smtClean="0">
                <a:solidFill>
                  <a:srgbClr val="FFFF00"/>
                </a:solidFill>
              </a:rPr>
              <a:t>x</a:t>
            </a:r>
            <a:r>
              <a:rPr lang="en-US" altLang="en-US" sz="2400" b="1" smtClean="0">
                <a:solidFill>
                  <a:srgbClr val="FFFF00"/>
                </a:solidFill>
              </a:rPr>
              <a:t>. </a:t>
            </a:r>
            <a:br>
              <a:rPr lang="en-US" altLang="en-US" sz="2400" b="1" smtClean="0">
                <a:solidFill>
                  <a:srgbClr val="FFFF00"/>
                </a:solidFill>
              </a:rPr>
            </a:br>
            <a:r>
              <a:rPr lang="en-US" altLang="en-US" sz="2400" b="1" smtClean="0"/>
              <a:t/>
            </a:r>
            <a:br>
              <a:rPr lang="en-US" altLang="en-US" sz="2400" b="1" smtClean="0"/>
            </a:br>
            <a:r>
              <a:rPr lang="en-US" altLang="en-US" sz="2400" b="1" smtClean="0"/>
              <a:t>Notice that log </a:t>
            </a:r>
            <a:r>
              <a:rPr lang="en-US" altLang="en-US" sz="2400" b="1" i="1" smtClean="0"/>
              <a:t>a </a:t>
            </a:r>
            <a:r>
              <a:rPr lang="en-US" altLang="en-US" sz="2400" b="1" smtClean="0"/>
              <a:t>and log </a:t>
            </a:r>
            <a:r>
              <a:rPr lang="en-US" altLang="en-US" sz="2400" b="1" i="1" smtClean="0"/>
              <a:t>b </a:t>
            </a:r>
            <a:r>
              <a:rPr lang="en-US" altLang="en-US" sz="2400" b="1" smtClean="0"/>
              <a:t>are constants because </a:t>
            </a:r>
            <a:r>
              <a:rPr lang="en-US" altLang="en-US" sz="2400" b="1" i="1" smtClean="0"/>
              <a:t>a </a:t>
            </a:r>
            <a:r>
              <a:rPr lang="en-US" altLang="en-US" sz="2400" b="1" smtClean="0"/>
              <a:t>and </a:t>
            </a:r>
            <a:r>
              <a:rPr lang="en-US" altLang="en-US" sz="2400" b="1" i="1" smtClean="0"/>
              <a:t>b </a:t>
            </a:r>
            <a:r>
              <a:rPr lang="en-US" altLang="en-US" sz="2400" b="1" smtClean="0"/>
              <a:t>are constants.</a:t>
            </a:r>
          </a:p>
          <a:p>
            <a:pPr>
              <a:spcAft>
                <a:spcPts val="1200"/>
              </a:spcAft>
              <a:buClr>
                <a:srgbClr val="E81F30"/>
              </a:buClr>
              <a:buFont typeface="Wingdings" pitchFamily="-111" charset="2"/>
              <a:buChar char="ü"/>
            </a:pPr>
            <a:r>
              <a:rPr lang="en-US" altLang="en-US" sz="2400" b="1" smtClean="0"/>
              <a:t> So the equation gives a linear model relating the explanatory variable </a:t>
            </a:r>
            <a:r>
              <a:rPr lang="en-US" altLang="en-US" sz="2400" b="1" i="1" smtClean="0"/>
              <a:t>x </a:t>
            </a:r>
            <a:r>
              <a:rPr lang="en-US" altLang="en-US" sz="2400" b="1" smtClean="0"/>
              <a:t>to the transformed variable log </a:t>
            </a:r>
            <a:r>
              <a:rPr lang="en-US" altLang="en-US" sz="2400" b="1" i="1" smtClean="0"/>
              <a:t>y</a:t>
            </a:r>
            <a:r>
              <a:rPr lang="en-US" altLang="en-US" sz="2400" b="1" smtClean="0"/>
              <a:t>.</a:t>
            </a:r>
          </a:p>
          <a:p>
            <a:pPr>
              <a:spcAft>
                <a:spcPts val="1200"/>
              </a:spcAft>
            </a:pPr>
            <a:r>
              <a:rPr lang="en-US" altLang="en-US" sz="2400" b="1" smtClean="0"/>
              <a:t>Thus, if the relationship between two variables follows an exponential model, and we plot the logarithm (base 10 or base </a:t>
            </a:r>
            <a:r>
              <a:rPr lang="en-US" altLang="en-US" sz="2400" b="1" i="1" smtClean="0"/>
              <a:t>e</a:t>
            </a:r>
            <a:r>
              <a:rPr lang="en-US" altLang="en-US" sz="2400" b="1" smtClean="0"/>
              <a:t>) of </a:t>
            </a:r>
            <a:r>
              <a:rPr lang="en-US" altLang="en-US" sz="2400" b="1" i="1" smtClean="0"/>
              <a:t>y </a:t>
            </a:r>
            <a:r>
              <a:rPr lang="en-US" altLang="en-US" sz="2400" b="1" smtClean="0"/>
              <a:t>against </a:t>
            </a:r>
            <a:r>
              <a:rPr lang="en-US" altLang="en-US" sz="2400" b="1" i="1" smtClean="0"/>
              <a:t>x</a:t>
            </a:r>
            <a:r>
              <a:rPr lang="en-US" altLang="en-US" sz="2400" b="1" smtClean="0"/>
              <a:t>, we should observe a </a:t>
            </a:r>
            <a:r>
              <a:rPr lang="en-US" altLang="en-US" sz="2400" b="1" i="1" smtClean="0"/>
              <a:t>straight-line pattern </a:t>
            </a:r>
            <a:r>
              <a:rPr lang="en-US" altLang="en-US" sz="2400" b="1" smtClean="0"/>
              <a:t>in the transformed data.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96838"/>
            <a:ext cx="8229600" cy="792162"/>
          </a:xfrm>
        </p:spPr>
        <p:txBody>
          <a:bodyPr/>
          <a:lstStyle/>
          <a:p>
            <a:pPr eaLnBrk="1" hangingPunct="1"/>
            <a:r>
              <a:rPr lang="en-US" altLang="en-US" sz="3600" b="1" smtClean="0"/>
              <a:t>Transforming with Logarithms</a:t>
            </a:r>
          </a:p>
        </p:txBody>
      </p:sp>
      <p:sp>
        <p:nvSpPr>
          <p:cNvPr id="20483" name="Content Placeholder 2"/>
          <p:cNvSpPr>
            <a:spLocks noGrp="1"/>
          </p:cNvSpPr>
          <p:nvPr>
            <p:ph idx="1"/>
          </p:nvPr>
        </p:nvSpPr>
        <p:spPr>
          <a:xfrm>
            <a:off x="228600" y="1143000"/>
            <a:ext cx="8686800" cy="4648200"/>
          </a:xfrm>
        </p:spPr>
        <p:txBody>
          <a:bodyPr/>
          <a:lstStyle/>
          <a:p>
            <a:r>
              <a:rPr lang="en-US" altLang="en-US" sz="2400" b="1" smtClean="0"/>
              <a:t>If we fit a least-squares regression line to the transformed data, we can find the predicted value of the logarithm of </a:t>
            </a:r>
            <a:r>
              <a:rPr lang="en-US" altLang="en-US" sz="2400" b="1" i="1" smtClean="0"/>
              <a:t>y </a:t>
            </a:r>
            <a:r>
              <a:rPr lang="en-US" altLang="en-US" sz="2400" b="1" smtClean="0"/>
              <a:t>for any value of the explanatory variable </a:t>
            </a:r>
            <a:r>
              <a:rPr lang="en-US" altLang="en-US" sz="2400" b="1" i="1" smtClean="0"/>
              <a:t>x </a:t>
            </a:r>
            <a:r>
              <a:rPr lang="en-US" altLang="en-US" sz="2400" b="1" smtClean="0"/>
              <a:t>by substituting our </a:t>
            </a:r>
            <a:r>
              <a:rPr lang="en-US" altLang="en-US" sz="2400" b="1" i="1" smtClean="0"/>
              <a:t>x</a:t>
            </a:r>
            <a:r>
              <a:rPr lang="en-US" altLang="en-US" sz="2400" b="1" smtClean="0"/>
              <a:t>-value into the equation of the line.</a:t>
            </a:r>
          </a:p>
          <a:p>
            <a:endParaRPr lang="en-US" altLang="en-US" sz="2400" b="1" smtClean="0"/>
          </a:p>
          <a:p>
            <a:pPr>
              <a:buClr>
                <a:srgbClr val="E81F30"/>
              </a:buClr>
              <a:buFont typeface="Wingdings" pitchFamily="-111" charset="2"/>
              <a:buChar char="ü"/>
            </a:pPr>
            <a:r>
              <a:rPr lang="en-US" altLang="en-US" sz="2400" b="1" smtClean="0"/>
              <a:t> To obtain the corresponding prediction for the response variable </a:t>
            </a:r>
            <a:r>
              <a:rPr lang="en-US" altLang="en-US" sz="2400" b="1" i="1" smtClean="0"/>
              <a:t>y</a:t>
            </a:r>
            <a:r>
              <a:rPr lang="en-US" altLang="en-US" sz="2400" b="1" smtClean="0"/>
              <a:t>, we have to “undo” the logarithm transformation to return to the original units of measurement. One way of doing this is to use the definition of a logarithm as an exponent:</a:t>
            </a:r>
          </a:p>
        </p:txBody>
      </p:sp>
      <p:pic>
        <p:nvPicPr>
          <p:cNvPr id="204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0550" y="5657850"/>
            <a:ext cx="28575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2388"/>
            <a:ext cx="8229600" cy="9144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457200" y="1143000"/>
            <a:ext cx="8229600" cy="5410200"/>
          </a:xfrm>
        </p:spPr>
        <p:txBody>
          <a:bodyPr/>
          <a:lstStyle/>
          <a:p>
            <a:pPr eaLnBrk="1" hangingPunct="1">
              <a:spcAft>
                <a:spcPts val="1200"/>
              </a:spcAft>
              <a:buClr>
                <a:srgbClr val="E81F30"/>
              </a:buClr>
              <a:buFont typeface="Wingdings" pitchFamily="-111" charset="2"/>
              <a:buChar char="ü"/>
            </a:pPr>
            <a:r>
              <a:rPr lang="en-US" altLang="en-US" sz="2400" b="1" smtClean="0">
                <a:ea typeface="ＭＳ Ｐゴシック" pitchFamily="-111" charset="-128"/>
              </a:rPr>
              <a:t>USE transformations involving powers and roots to achieve linearity for a relationship between two variables</a:t>
            </a:r>
          </a:p>
          <a:p>
            <a:pPr eaLnBrk="1" hangingPunct="1">
              <a:spcAft>
                <a:spcPts val="1200"/>
              </a:spcAft>
              <a:buClr>
                <a:srgbClr val="E81F30"/>
              </a:buClr>
              <a:buFont typeface="Wingdings" pitchFamily="-111" charset="2"/>
              <a:buChar char="ü"/>
            </a:pPr>
            <a:r>
              <a:rPr lang="en-US" altLang="en-US" sz="2400" b="1" smtClean="0">
                <a:ea typeface="ＭＳ Ｐゴシック" pitchFamily="-111" charset="-128"/>
              </a:rPr>
              <a:t>MAKE predictions from a least-squares regression line involving transformed data</a:t>
            </a:r>
          </a:p>
          <a:p>
            <a:pPr eaLnBrk="1" hangingPunct="1">
              <a:spcAft>
                <a:spcPts val="1200"/>
              </a:spcAft>
              <a:buClr>
                <a:srgbClr val="E81F30"/>
              </a:buClr>
              <a:buFont typeface="Wingdings" pitchFamily="-111" charset="2"/>
              <a:buChar char="ü"/>
            </a:pPr>
            <a:r>
              <a:rPr lang="en-US" altLang="en-US" sz="2400" b="1" smtClean="0">
                <a:ea typeface="ＭＳ Ｐゴシック" pitchFamily="-111" charset="-128"/>
              </a:rPr>
              <a:t>USE transformations involving logarithms to achieve linearity for a relationship between two variables</a:t>
            </a:r>
          </a:p>
          <a:p>
            <a:pPr eaLnBrk="1" hangingPunct="1">
              <a:spcAft>
                <a:spcPts val="1200"/>
              </a:spcAft>
              <a:buClr>
                <a:srgbClr val="E81F30"/>
              </a:buClr>
              <a:buFont typeface="Wingdings" pitchFamily="-111" charset="2"/>
              <a:buChar char="ü"/>
            </a:pPr>
            <a:r>
              <a:rPr lang="en-US" altLang="en-US" sz="2400" b="1" smtClean="0">
                <a:ea typeface="ＭＳ Ｐゴシック" pitchFamily="-111" charset="-128"/>
              </a:rPr>
              <a:t>DETERMINE which of several transformations does a better job of producing a linear relationship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84138"/>
            <a:ext cx="8229600" cy="792162"/>
          </a:xfrm>
        </p:spPr>
        <p:txBody>
          <a:bodyPr/>
          <a:lstStyle/>
          <a:p>
            <a:r>
              <a:rPr lang="en-US" altLang="en-US" sz="3600" b="1" smtClean="0"/>
              <a:t>Example 2: </a:t>
            </a:r>
            <a:r>
              <a:rPr lang="en-US" altLang="en-US" sz="3600" b="1" smtClean="0">
                <a:solidFill>
                  <a:srgbClr val="E81F30"/>
                </a:solidFill>
                <a:ea typeface="ＭＳ Ｐゴシック" pitchFamily="-111" charset="-128"/>
              </a:rPr>
              <a:t>Moore’s Law</a:t>
            </a:r>
            <a:endParaRPr lang="en-US" altLang="en-US" sz="3600" b="1" smtClean="0"/>
          </a:p>
        </p:txBody>
      </p:sp>
      <p:sp>
        <p:nvSpPr>
          <p:cNvPr id="21507" name="Content Placeholder 2"/>
          <p:cNvSpPr>
            <a:spLocks noGrp="1"/>
          </p:cNvSpPr>
          <p:nvPr>
            <p:ph idx="1"/>
          </p:nvPr>
        </p:nvSpPr>
        <p:spPr>
          <a:xfrm>
            <a:off x="228600" y="914400"/>
            <a:ext cx="5105400" cy="2895600"/>
          </a:xfrm>
        </p:spPr>
        <p:txBody>
          <a:bodyPr/>
          <a:lstStyle/>
          <a:p>
            <a:r>
              <a:rPr lang="en-US" altLang="en-US" sz="2000" b="1" smtClean="0"/>
              <a:t>Gordon Moore, one of the founders of Intel Corporation, predicted in 1965 that the number of transistors on an integrated circuit chip would double every 18 months. This is Moore’s law, one way to measure the revolution in computing. Here are data on the dates and number of transistors for Intel microprocessors:</a:t>
            </a:r>
          </a:p>
          <a:p>
            <a:endParaRPr lang="en-US" altLang="en-US" sz="2000" b="1" smtClean="0"/>
          </a:p>
        </p:txBody>
      </p:sp>
      <p:pic>
        <p:nvPicPr>
          <p:cNvPr id="215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0525" y="1143000"/>
            <a:ext cx="3514725" cy="481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3"/>
          <p:cNvPicPr>
            <a:picLocks noChangeAspect="1" noChangeArrowheads="1"/>
          </p:cNvPicPr>
          <p:nvPr/>
        </p:nvPicPr>
        <p:blipFill>
          <a:blip r:embed="rId3">
            <a:extLst>
              <a:ext uri="{28A0092B-C50C-407E-A947-70E740481C1C}">
                <a14:useLocalDpi xmlns:a14="http://schemas.microsoft.com/office/drawing/2010/main" val="0"/>
              </a:ext>
            </a:extLst>
          </a:blip>
          <a:srcRect t="4500"/>
          <a:stretch>
            <a:fillRect/>
          </a:stretch>
        </p:blipFill>
        <p:spPr bwMode="auto">
          <a:xfrm>
            <a:off x="381000" y="3870325"/>
            <a:ext cx="4581525" cy="291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84138"/>
            <a:ext cx="8229600" cy="792162"/>
          </a:xfrm>
        </p:spPr>
        <p:txBody>
          <a:bodyPr/>
          <a:lstStyle/>
          <a:p>
            <a:r>
              <a:rPr lang="en-US" altLang="en-US" sz="3600" b="1" smtClean="0"/>
              <a:t>Example 2: </a:t>
            </a:r>
            <a:r>
              <a:rPr lang="en-US" altLang="en-US" sz="3600" b="1" smtClean="0">
                <a:solidFill>
                  <a:srgbClr val="E81F30"/>
                </a:solidFill>
                <a:ea typeface="ＭＳ Ｐゴシック" pitchFamily="-111" charset="-128"/>
              </a:rPr>
              <a:t>Moore’s Law</a:t>
            </a:r>
            <a:endParaRPr lang="en-US" altLang="en-US" sz="3600" b="1" smtClean="0"/>
          </a:p>
        </p:txBody>
      </p:sp>
      <p:sp>
        <p:nvSpPr>
          <p:cNvPr id="22531" name="Content Placeholder 2"/>
          <p:cNvSpPr>
            <a:spLocks noGrp="1"/>
          </p:cNvSpPr>
          <p:nvPr>
            <p:ph idx="1"/>
          </p:nvPr>
        </p:nvSpPr>
        <p:spPr>
          <a:xfrm>
            <a:off x="228600" y="914400"/>
            <a:ext cx="8534400" cy="2895600"/>
          </a:xfrm>
        </p:spPr>
        <p:txBody>
          <a:bodyPr/>
          <a:lstStyle/>
          <a:p>
            <a:r>
              <a:rPr lang="en-US" altLang="en-US" sz="2000" b="1" smtClean="0"/>
              <a:t>a) A scatterplot of the natural logarithm (log base </a:t>
            </a:r>
            <a:r>
              <a:rPr lang="en-US" altLang="en-US" sz="2000" b="1" i="1" smtClean="0"/>
              <a:t>e </a:t>
            </a:r>
            <a:r>
              <a:rPr lang="en-US" altLang="en-US" sz="2000" b="1" smtClean="0"/>
              <a:t>or ln) of the number of transistors on a computer chip versus years since 1970 is shown. Based on this graph, explain why it would be reasonable to use an exponential model to describe the relationship between number of transistors and years since 1970.</a:t>
            </a:r>
          </a:p>
        </p:txBody>
      </p:sp>
      <p:pic>
        <p:nvPicPr>
          <p:cNvPr id="225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429000"/>
            <a:ext cx="3268663" cy="190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12"/>
          <p:cNvSpPr>
            <a:spLocks noChangeArrowheads="1"/>
          </p:cNvSpPr>
          <p:nvPr/>
        </p:nvSpPr>
        <p:spPr bwMode="auto">
          <a:xfrm>
            <a:off x="4191000" y="2895600"/>
            <a:ext cx="4495800" cy="3170238"/>
          </a:xfrm>
          <a:prstGeom prst="rect">
            <a:avLst/>
          </a:prstGeom>
          <a:ln>
            <a:headEnd/>
            <a:tailEnd/>
          </a:ln>
        </p:spPr>
        <p:style>
          <a:lnRef idx="3">
            <a:schemeClr val="lt1"/>
          </a:lnRef>
          <a:fillRef idx="1">
            <a:schemeClr val="accent5"/>
          </a:fillRef>
          <a:effectRef idx="1">
            <a:schemeClr val="accent5"/>
          </a:effectRef>
          <a:fontRef idx="minor">
            <a:schemeClr val="lt1"/>
          </a:fontRef>
        </p:style>
        <p:txBody>
          <a:bodyPr>
            <a:spAutoFit/>
          </a:bodyPr>
          <a:lstStyle/>
          <a:p>
            <a:pPr>
              <a:defRPr/>
            </a:pPr>
            <a:r>
              <a:rPr lang="en-US" sz="2000" b="1" dirty="0">
                <a:solidFill>
                  <a:srgbClr val="000000"/>
                </a:solidFill>
                <a:ea typeface="ＭＳ Ｐゴシック" pitchFamily="-111" charset="-128"/>
              </a:rPr>
              <a:t>If an exponential model describes the relationship between two variables </a:t>
            </a:r>
            <a:r>
              <a:rPr lang="en-US" sz="2000" b="1" i="1" dirty="0">
                <a:solidFill>
                  <a:srgbClr val="000000"/>
                </a:solidFill>
                <a:ea typeface="ＭＳ Ｐゴシック" pitchFamily="-111" charset="-128"/>
              </a:rPr>
              <a:t>x </a:t>
            </a:r>
            <a:r>
              <a:rPr lang="en-US" sz="2000" b="1" dirty="0">
                <a:solidFill>
                  <a:srgbClr val="000000"/>
                </a:solidFill>
                <a:ea typeface="ＭＳ Ｐゴシック" pitchFamily="-111" charset="-128"/>
              </a:rPr>
              <a:t>and </a:t>
            </a:r>
            <a:r>
              <a:rPr lang="en-US" sz="2000" b="1" i="1" dirty="0">
                <a:solidFill>
                  <a:srgbClr val="000000"/>
                </a:solidFill>
                <a:ea typeface="ＭＳ Ｐゴシック" pitchFamily="-111" charset="-128"/>
              </a:rPr>
              <a:t>y</a:t>
            </a:r>
            <a:r>
              <a:rPr lang="en-US" sz="2000" b="1" dirty="0">
                <a:solidFill>
                  <a:srgbClr val="000000"/>
                </a:solidFill>
                <a:ea typeface="ＭＳ Ｐゴシック" pitchFamily="-111" charset="-128"/>
              </a:rPr>
              <a:t>, then we expect a scatterplot of (</a:t>
            </a:r>
            <a:r>
              <a:rPr lang="en-US" sz="2000" b="1" i="1" dirty="0">
                <a:solidFill>
                  <a:srgbClr val="000000"/>
                </a:solidFill>
                <a:ea typeface="ＭＳ Ｐゴシック" pitchFamily="-111" charset="-128"/>
              </a:rPr>
              <a:t>x</a:t>
            </a:r>
            <a:r>
              <a:rPr lang="en-US" sz="2000" b="1" dirty="0">
                <a:solidFill>
                  <a:srgbClr val="000000"/>
                </a:solidFill>
                <a:ea typeface="ＭＳ Ｐゴシック" pitchFamily="-111" charset="-128"/>
              </a:rPr>
              <a:t>, </a:t>
            </a:r>
            <a:r>
              <a:rPr lang="en-US" sz="2000" b="1" dirty="0" err="1">
                <a:solidFill>
                  <a:srgbClr val="000000"/>
                </a:solidFill>
                <a:ea typeface="ＭＳ Ｐゴシック" pitchFamily="-111" charset="-128"/>
              </a:rPr>
              <a:t>ln</a:t>
            </a:r>
            <a:r>
              <a:rPr lang="en-US" sz="2000" b="1" dirty="0">
                <a:solidFill>
                  <a:srgbClr val="000000"/>
                </a:solidFill>
                <a:ea typeface="ＭＳ Ｐゴシック" pitchFamily="-111" charset="-128"/>
              </a:rPr>
              <a:t> </a:t>
            </a:r>
            <a:r>
              <a:rPr lang="en-US" sz="2000" b="1" i="1" dirty="0">
                <a:solidFill>
                  <a:srgbClr val="000000"/>
                </a:solidFill>
                <a:ea typeface="ＭＳ Ｐゴシック" pitchFamily="-111" charset="-128"/>
              </a:rPr>
              <a:t>y</a:t>
            </a:r>
            <a:r>
              <a:rPr lang="en-US" sz="2000" b="1" dirty="0">
                <a:solidFill>
                  <a:srgbClr val="000000"/>
                </a:solidFill>
                <a:ea typeface="ＭＳ Ｐゴシック" pitchFamily="-111" charset="-128"/>
              </a:rPr>
              <a:t>) to be roughly linear. the scatterplot of </a:t>
            </a:r>
            <a:r>
              <a:rPr lang="en-US" sz="2000" b="1" dirty="0" err="1">
                <a:solidFill>
                  <a:srgbClr val="000000"/>
                </a:solidFill>
                <a:ea typeface="ＭＳ Ｐゴシック" pitchFamily="-111" charset="-128"/>
              </a:rPr>
              <a:t>ln</a:t>
            </a:r>
            <a:r>
              <a:rPr lang="en-US" sz="2000" b="1" dirty="0">
                <a:solidFill>
                  <a:srgbClr val="000000"/>
                </a:solidFill>
                <a:ea typeface="ＭＳ Ｐゴシック" pitchFamily="-111" charset="-128"/>
              </a:rPr>
              <a:t>(transistors) versus years since 1970 has a fairly linear pattern, especially through the year 2000. So an exponential model seems reasonable here.</a:t>
            </a:r>
            <a:endParaRPr lang="en-US" b="1" dirty="0">
              <a:solidFill>
                <a:srgbClr val="000000"/>
              </a:solidFill>
              <a:ea typeface="ＭＳ Ｐゴシック" pitchFamily="-111"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84138"/>
            <a:ext cx="8229600" cy="792162"/>
          </a:xfrm>
        </p:spPr>
        <p:txBody>
          <a:bodyPr/>
          <a:lstStyle/>
          <a:p>
            <a:r>
              <a:rPr lang="en-US" altLang="en-US" sz="3600" b="1" smtClean="0"/>
              <a:t>Example 2: </a:t>
            </a:r>
            <a:r>
              <a:rPr lang="en-US" altLang="en-US" sz="3600" b="1" smtClean="0">
                <a:solidFill>
                  <a:srgbClr val="E81F30"/>
                </a:solidFill>
                <a:ea typeface="ＭＳ Ｐゴシック" pitchFamily="-111" charset="-128"/>
              </a:rPr>
              <a:t>Moore’s Law</a:t>
            </a:r>
            <a:endParaRPr lang="en-US" altLang="en-US" sz="3600" b="1" smtClean="0"/>
          </a:p>
        </p:txBody>
      </p:sp>
      <p:sp>
        <p:nvSpPr>
          <p:cNvPr id="23555" name="Content Placeholder 2"/>
          <p:cNvSpPr>
            <a:spLocks noGrp="1"/>
          </p:cNvSpPr>
          <p:nvPr>
            <p:ph idx="1"/>
          </p:nvPr>
        </p:nvSpPr>
        <p:spPr>
          <a:xfrm>
            <a:off x="228600" y="914400"/>
            <a:ext cx="8534400" cy="1447800"/>
          </a:xfrm>
        </p:spPr>
        <p:txBody>
          <a:bodyPr/>
          <a:lstStyle/>
          <a:p>
            <a:r>
              <a:rPr lang="en-US" altLang="en-US" sz="2000" b="1" smtClean="0"/>
              <a:t>(b) Minitab output from a linear regression analysis on the transformed data is shown below. </a:t>
            </a:r>
            <a:br>
              <a:rPr lang="en-US" altLang="en-US" sz="2000" b="1" smtClean="0"/>
            </a:br>
            <a:r>
              <a:rPr lang="en-US" altLang="en-US" sz="2000" b="1" smtClean="0"/>
              <a:t>Give the equation of the least-squares regression line. </a:t>
            </a:r>
            <a:br>
              <a:rPr lang="en-US" altLang="en-US" sz="2000" b="1" smtClean="0"/>
            </a:br>
            <a:r>
              <a:rPr lang="en-US" altLang="en-US" sz="2000" b="1" smtClean="0"/>
              <a:t>Be sure to define any variables you use</a:t>
            </a:r>
          </a:p>
        </p:txBody>
      </p:sp>
      <p:pic>
        <p:nvPicPr>
          <p:cNvPr id="2355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350" y="2514600"/>
            <a:ext cx="7334250" cy="170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13"/>
          <p:cNvGrpSpPr>
            <a:grpSpLocks/>
          </p:cNvGrpSpPr>
          <p:nvPr/>
        </p:nvGrpSpPr>
        <p:grpSpPr bwMode="auto">
          <a:xfrm>
            <a:off x="1457325" y="4800600"/>
            <a:ext cx="6238875" cy="504825"/>
            <a:chOff x="1306776" y="5062184"/>
            <a:chExt cx="6238875" cy="504825"/>
          </a:xfrm>
        </p:grpSpPr>
        <p:pic>
          <p:nvPicPr>
            <p:cNvPr id="2355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6776" y="5062184"/>
              <a:ext cx="623887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bwMode="auto">
            <a:xfrm flipV="1">
              <a:off x="1371864" y="5105047"/>
              <a:ext cx="795337" cy="130175"/>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bwMode="auto">
            <a:xfrm flipH="1" flipV="1">
              <a:off x="2133864" y="5105047"/>
              <a:ext cx="795337" cy="130175"/>
            </a:xfrm>
            <a:prstGeom prst="line">
              <a:avLst/>
            </a:prstGeom>
            <a:ln w="12700" cap="flat" cmpd="sng" algn="ctr">
              <a:solidFill>
                <a:schemeClr val="tx1"/>
              </a:solidFill>
              <a:prstDash val="solid"/>
              <a:round/>
              <a:headEnd type="none" w="med" len="med"/>
              <a:tailEnd type="none" w="med" len="med"/>
            </a:ln>
          </p:spPr>
          <p:style>
            <a:lnRef idx="2">
              <a:schemeClr val="accent1"/>
            </a:lnRef>
            <a:fillRef idx="0">
              <a:schemeClr val="accent1"/>
            </a:fillRef>
            <a:effectRef idx="1">
              <a:schemeClr val="accent1"/>
            </a:effectRef>
            <a:fontRef idx="minor">
              <a:schemeClr val="tx1"/>
            </a:fontRef>
          </p:style>
        </p:cxnSp>
      </p:grpSp>
      <p:sp>
        <p:nvSpPr>
          <p:cNvPr id="15" name="TextBox 14"/>
          <p:cNvSpPr txBox="1">
            <a:spLocks noChangeArrowheads="1"/>
          </p:cNvSpPr>
          <p:nvPr/>
        </p:nvSpPr>
        <p:spPr bwMode="auto">
          <a:xfrm>
            <a:off x="533400" y="5791200"/>
            <a:ext cx="81454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ln y = 7.0647 + 0.36583x      where x = years since 1970 </a:t>
            </a:r>
          </a:p>
          <a:p>
            <a:pPr>
              <a:spcBef>
                <a:spcPct val="0"/>
              </a:spcBef>
              <a:buFontTx/>
              <a:buNone/>
            </a:pPr>
            <a:r>
              <a:rPr lang="en-US" altLang="en-US" sz="2000" b="1">
                <a:solidFill>
                  <a:srgbClr val="FFFF00"/>
                </a:solidFill>
              </a:rPr>
              <a:t>                                                   and y = ln(transistors in processors)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84138"/>
            <a:ext cx="8229600" cy="792162"/>
          </a:xfrm>
        </p:spPr>
        <p:txBody>
          <a:bodyPr/>
          <a:lstStyle/>
          <a:p>
            <a:r>
              <a:rPr lang="en-US" altLang="en-US" sz="3600" b="1" smtClean="0"/>
              <a:t>Example 2: </a:t>
            </a:r>
            <a:r>
              <a:rPr lang="en-US" altLang="en-US" sz="3600" b="1" smtClean="0">
                <a:solidFill>
                  <a:srgbClr val="E81F30"/>
                </a:solidFill>
                <a:ea typeface="ＭＳ Ｐゴシック" pitchFamily="-111" charset="-128"/>
              </a:rPr>
              <a:t>Moore’s Law</a:t>
            </a:r>
            <a:endParaRPr lang="en-US" altLang="en-US" sz="3600" b="1" smtClean="0"/>
          </a:p>
        </p:txBody>
      </p:sp>
      <p:sp>
        <p:nvSpPr>
          <p:cNvPr id="24579" name="Content Placeholder 2"/>
          <p:cNvSpPr>
            <a:spLocks noGrp="1"/>
          </p:cNvSpPr>
          <p:nvPr>
            <p:ph idx="1"/>
          </p:nvPr>
        </p:nvSpPr>
        <p:spPr>
          <a:xfrm>
            <a:off x="228600" y="1219200"/>
            <a:ext cx="8534400" cy="1143000"/>
          </a:xfrm>
        </p:spPr>
        <p:txBody>
          <a:bodyPr/>
          <a:lstStyle/>
          <a:p>
            <a:r>
              <a:rPr lang="en-US" altLang="en-US" sz="2000" b="1" smtClean="0"/>
              <a:t>(c) Use your model from part (b) to predict the number of transistors on an Intel computer chip in 2020. Show your work.</a:t>
            </a:r>
            <a:endParaRPr lang="en-US" altLang="en-US" sz="1800" b="1" smtClean="0"/>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8875" y="2395538"/>
            <a:ext cx="6821488"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3948113"/>
            <a:ext cx="6915150"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nodeType="clickEffect">
                                  <p:stCondLst>
                                    <p:cond delay="0"/>
                                  </p:stCondLst>
                                  <p:childTnLst>
                                    <p:set>
                                      <p:cBhvr>
                                        <p:cTn id="10" dur="1" fill="hold">
                                          <p:stCondLst>
                                            <p:cond delay="0"/>
                                          </p:stCondLst>
                                        </p:cTn>
                                        <p:tgtEl>
                                          <p:spTgt spid="31747"/>
                                        </p:tgtEl>
                                        <p:attrNameLst>
                                          <p:attrName>style.visibility</p:attrName>
                                        </p:attrNameLst>
                                      </p:cBhvr>
                                      <p:to>
                                        <p:strVal val="visible"/>
                                      </p:to>
                                    </p:set>
                                    <p:animEffect transition="in" filter="wipe(down)">
                                      <p:cBhvr>
                                        <p:cTn id="11"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84138"/>
            <a:ext cx="8229600" cy="792162"/>
          </a:xfrm>
        </p:spPr>
        <p:txBody>
          <a:bodyPr/>
          <a:lstStyle/>
          <a:p>
            <a:r>
              <a:rPr lang="en-US" altLang="en-US" sz="3600" b="1" smtClean="0"/>
              <a:t>Example 2: </a:t>
            </a:r>
            <a:r>
              <a:rPr lang="en-US" altLang="en-US" sz="3600" b="1" smtClean="0">
                <a:solidFill>
                  <a:srgbClr val="E81F30"/>
                </a:solidFill>
                <a:ea typeface="ＭＳ Ｐゴシック" pitchFamily="-111" charset="-128"/>
              </a:rPr>
              <a:t>Moore’s Law</a:t>
            </a:r>
            <a:endParaRPr lang="en-US" altLang="en-US" sz="3600" b="1" smtClean="0"/>
          </a:p>
        </p:txBody>
      </p:sp>
      <p:sp>
        <p:nvSpPr>
          <p:cNvPr id="25603" name="Content Placeholder 2"/>
          <p:cNvSpPr>
            <a:spLocks noGrp="1"/>
          </p:cNvSpPr>
          <p:nvPr>
            <p:ph idx="1"/>
          </p:nvPr>
        </p:nvSpPr>
        <p:spPr>
          <a:xfrm>
            <a:off x="228600" y="1219200"/>
            <a:ext cx="8534400" cy="1143000"/>
          </a:xfrm>
        </p:spPr>
        <p:txBody>
          <a:bodyPr/>
          <a:lstStyle/>
          <a:p>
            <a:r>
              <a:rPr lang="en-US" altLang="en-US" sz="2000" b="1" smtClean="0"/>
              <a:t>(d) A residual plot for the linear regression in part (b) is shown below.  Discuss what this graph tells you about the appropriateness of the model.</a:t>
            </a:r>
            <a:endParaRPr lang="en-US" altLang="en-US" sz="1800" b="1" smtClean="0"/>
          </a:p>
        </p:txBody>
      </p:sp>
      <p:pic>
        <p:nvPicPr>
          <p:cNvPr id="2560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213100"/>
            <a:ext cx="3678238" cy="217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p:cNvSpPr/>
          <p:nvPr/>
        </p:nvSpPr>
        <p:spPr>
          <a:xfrm>
            <a:off x="4473575" y="2755900"/>
            <a:ext cx="4449763" cy="34163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dirty="0">
                <a:solidFill>
                  <a:srgbClr val="000000"/>
                </a:solidFill>
              </a:rPr>
              <a:t>The residual plot shows a distinct pattern, with the residuals going from positive to negative to positive as we move from left to right. But the residuals are small in size relative to the transformed </a:t>
            </a:r>
            <a:r>
              <a:rPr lang="en-US" b="1" i="1" dirty="0" err="1">
                <a:solidFill>
                  <a:srgbClr val="000000"/>
                </a:solidFill>
              </a:rPr>
              <a:t>y</a:t>
            </a:r>
            <a:r>
              <a:rPr lang="en-US" b="1" dirty="0">
                <a:solidFill>
                  <a:srgbClr val="000000"/>
                </a:solidFill>
              </a:rPr>
              <a:t>-values. Also, the scatterplot of the transformed data is much more linear than the original scatterplot. We feel reasonably comfortable using this model to make predictions about the number of transistors on a computer chip.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900" decel="100000" fill="hold"/>
                                        <p:tgtEl>
                                          <p:spTgt spid="1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6200"/>
            <a:ext cx="8229600" cy="868363"/>
          </a:xfrm>
        </p:spPr>
        <p:txBody>
          <a:bodyPr/>
          <a:lstStyle/>
          <a:p>
            <a:r>
              <a:rPr lang="en-US" altLang="en-US" sz="3600" b="1" smtClean="0"/>
              <a:t>Power versus Exponential</a:t>
            </a:r>
          </a:p>
        </p:txBody>
      </p:sp>
      <p:sp>
        <p:nvSpPr>
          <p:cNvPr id="25603" name="Content Placeholder 2"/>
          <p:cNvSpPr>
            <a:spLocks noGrp="1"/>
          </p:cNvSpPr>
          <p:nvPr>
            <p:ph idx="1"/>
          </p:nvPr>
        </p:nvSpPr>
        <p:spPr>
          <a:xfrm>
            <a:off x="457200" y="1371600"/>
            <a:ext cx="8229600" cy="4754563"/>
          </a:xfrm>
        </p:spPr>
        <p:txBody>
          <a:bodyPr/>
          <a:lstStyle/>
          <a:p>
            <a:pPr>
              <a:defRPr/>
            </a:pPr>
            <a:r>
              <a:rPr lang="en-US" altLang="en-US" sz="2400" b="1" dirty="0" smtClean="0">
                <a:solidFill>
                  <a:srgbClr val="FFFF00"/>
                </a:solidFill>
              </a:rPr>
              <a:t>Power:  </a:t>
            </a:r>
            <a:r>
              <a:rPr lang="en-US" altLang="en-US" sz="2400" b="1" dirty="0" smtClean="0"/>
              <a:t>if we use </a:t>
            </a:r>
            <a:r>
              <a:rPr lang="en-US" altLang="en-US" sz="2400" b="1" dirty="0" smtClean="0">
                <a:solidFill>
                  <a:srgbClr val="FFC000"/>
                </a:solidFill>
              </a:rPr>
              <a:t>Ln(y) = a + </a:t>
            </a:r>
            <a:r>
              <a:rPr lang="en-US" altLang="en-US" sz="2400" b="1" dirty="0" err="1" smtClean="0">
                <a:solidFill>
                  <a:srgbClr val="FFC000"/>
                </a:solidFill>
              </a:rPr>
              <a:t>bLn</a:t>
            </a:r>
            <a:r>
              <a:rPr lang="en-US" altLang="en-US" sz="2400" b="1" dirty="0" smtClean="0">
                <a:solidFill>
                  <a:srgbClr val="FFC000"/>
                </a:solidFill>
              </a:rPr>
              <a:t>(x) </a:t>
            </a:r>
            <a:r>
              <a:rPr lang="en-US" altLang="en-US" sz="2400" b="1" dirty="0" smtClean="0"/>
              <a:t>to linearize the data, then a power function model is appropriate</a:t>
            </a:r>
          </a:p>
          <a:p>
            <a:pPr lvl="1">
              <a:defRPr/>
            </a:pPr>
            <a:r>
              <a:rPr lang="en-US" altLang="en-US" sz="2400" b="1" dirty="0" smtClean="0">
                <a:solidFill>
                  <a:srgbClr val="FFFF00"/>
                </a:solidFill>
              </a:rPr>
              <a:t>Y = (</a:t>
            </a:r>
            <a:r>
              <a:rPr lang="en-US" altLang="en-US" sz="2400" b="1" dirty="0" err="1" smtClean="0">
                <a:solidFill>
                  <a:srgbClr val="FFFF00"/>
                </a:solidFill>
              </a:rPr>
              <a:t>e</a:t>
            </a:r>
            <a:r>
              <a:rPr lang="en-US" altLang="en-US" sz="2400" b="1" i="1" baseline="30000" dirty="0" err="1" smtClean="0">
                <a:solidFill>
                  <a:srgbClr val="FFFF00"/>
                </a:solidFill>
                <a:ea typeface="+mn-ea"/>
                <a:cs typeface="+mn-cs"/>
              </a:rPr>
              <a:t>a</a:t>
            </a:r>
            <a:r>
              <a:rPr lang="en-US" altLang="en-US" sz="2400" b="1" dirty="0" smtClean="0">
                <a:solidFill>
                  <a:srgbClr val="FFFF00"/>
                </a:solidFill>
              </a:rPr>
              <a:t>)x</a:t>
            </a:r>
            <a:r>
              <a:rPr lang="en-US" altLang="en-US" sz="2400" b="1" i="1" baseline="30000" dirty="0">
                <a:solidFill>
                  <a:srgbClr val="FFFF00"/>
                </a:solidFill>
                <a:ea typeface="+mn-ea"/>
                <a:cs typeface="+mn-cs"/>
              </a:rPr>
              <a:t>b</a:t>
            </a:r>
            <a:r>
              <a:rPr lang="en-US" altLang="en-US" sz="2400" b="1" dirty="0" smtClean="0">
                <a:solidFill>
                  <a:srgbClr val="FFFF00"/>
                </a:solidFill>
              </a:rPr>
              <a:t>   </a:t>
            </a:r>
          </a:p>
          <a:p>
            <a:pPr lvl="1">
              <a:defRPr/>
            </a:pPr>
            <a:r>
              <a:rPr lang="en-US" altLang="en-US" sz="2400" b="1" dirty="0" smtClean="0">
                <a:solidFill>
                  <a:srgbClr val="FFC000"/>
                </a:solidFill>
              </a:rPr>
              <a:t>(taking logs of both sides)</a:t>
            </a:r>
          </a:p>
          <a:p>
            <a:pPr>
              <a:defRPr/>
            </a:pPr>
            <a:endParaRPr lang="en-US" altLang="en-US" sz="2800" b="1" dirty="0" smtClean="0"/>
          </a:p>
          <a:p>
            <a:pPr>
              <a:defRPr/>
            </a:pPr>
            <a:r>
              <a:rPr lang="en-US" altLang="en-US" sz="2400" b="1" dirty="0" smtClean="0">
                <a:solidFill>
                  <a:srgbClr val="FFFF00"/>
                </a:solidFill>
              </a:rPr>
              <a:t>Exponential:  </a:t>
            </a:r>
            <a:r>
              <a:rPr lang="en-US" altLang="en-US" sz="2400" b="1" dirty="0" smtClean="0"/>
              <a:t>if we use just </a:t>
            </a:r>
            <a:r>
              <a:rPr lang="en-US" altLang="en-US" sz="2400" b="1" dirty="0" smtClean="0">
                <a:solidFill>
                  <a:srgbClr val="FFC000"/>
                </a:solidFill>
              </a:rPr>
              <a:t>Ln(y) = a + </a:t>
            </a:r>
            <a:r>
              <a:rPr lang="en-US" altLang="en-US" sz="2400" b="1" dirty="0" err="1" smtClean="0">
                <a:solidFill>
                  <a:srgbClr val="FFC000"/>
                </a:solidFill>
              </a:rPr>
              <a:t>bx</a:t>
            </a:r>
            <a:r>
              <a:rPr lang="en-US" altLang="en-US" sz="2400" b="1" dirty="0" smtClean="0">
                <a:solidFill>
                  <a:srgbClr val="FFC000"/>
                </a:solidFill>
              </a:rPr>
              <a:t> </a:t>
            </a:r>
            <a:r>
              <a:rPr lang="en-US" altLang="en-US" sz="2400" b="1" dirty="0" smtClean="0"/>
              <a:t>to linearize the data, then an exponential function model is appropriate</a:t>
            </a:r>
          </a:p>
          <a:p>
            <a:pPr lvl="1">
              <a:defRPr/>
            </a:pPr>
            <a:r>
              <a:rPr lang="en-US" altLang="en-US" sz="2400" b="1" dirty="0" smtClean="0">
                <a:solidFill>
                  <a:srgbClr val="FFFF00"/>
                </a:solidFill>
              </a:rPr>
              <a:t>Y = </a:t>
            </a:r>
            <a:r>
              <a:rPr lang="en-US" altLang="en-US" sz="2400" b="1" dirty="0" err="1" smtClean="0">
                <a:solidFill>
                  <a:srgbClr val="FFFF00"/>
                </a:solidFill>
              </a:rPr>
              <a:t>ab</a:t>
            </a:r>
            <a:r>
              <a:rPr lang="en-US" altLang="en-US" sz="2400" b="1" i="1" baseline="30000" dirty="0" err="1">
                <a:solidFill>
                  <a:srgbClr val="FFFF00"/>
                </a:solidFill>
                <a:ea typeface="+mn-ea"/>
                <a:cs typeface="+mn-cs"/>
              </a:rPr>
              <a:t>x</a:t>
            </a:r>
            <a:r>
              <a:rPr lang="en-US" altLang="en-US" sz="2400" b="1" dirty="0" smtClean="0">
                <a:solidFill>
                  <a:srgbClr val="FFFF00"/>
                </a:solidFill>
              </a:rPr>
              <a:t> </a:t>
            </a:r>
            <a:endParaRPr lang="en-US" altLang="en-US" sz="2400" b="1" dirty="0" smtClean="0">
              <a:solidFill>
                <a:srgbClr val="FFFF00"/>
              </a:solidFill>
            </a:endParaRPr>
          </a:p>
          <a:p>
            <a:pPr lvl="1">
              <a:defRPr/>
            </a:pPr>
            <a:r>
              <a:rPr lang="en-US" altLang="en-US" sz="2400" b="1" dirty="0" smtClean="0">
                <a:solidFill>
                  <a:srgbClr val="FFC000"/>
                </a:solidFill>
              </a:rPr>
              <a:t>(taking log of y, response variable, only</a:t>
            </a:r>
            <a:endParaRPr lang="en-US" altLang="en-US" sz="2400" b="1" dirty="0" smtClean="0">
              <a:solidFill>
                <a:srgbClr val="FFC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Putting It All Together: Which Transformation Should We Choose?</a:t>
            </a:r>
            <a:endParaRPr lang="en-US" sz="3600" dirty="0"/>
          </a:p>
        </p:txBody>
      </p:sp>
      <p:sp>
        <p:nvSpPr>
          <p:cNvPr id="3" name="Content Placeholder 2"/>
          <p:cNvSpPr>
            <a:spLocks noGrp="1"/>
          </p:cNvSpPr>
          <p:nvPr>
            <p:ph idx="1"/>
          </p:nvPr>
        </p:nvSpPr>
        <p:spPr>
          <a:xfrm>
            <a:off x="457200" y="1905000"/>
            <a:ext cx="8229600" cy="4221163"/>
          </a:xfrm>
        </p:spPr>
        <p:txBody>
          <a:bodyPr/>
          <a:lstStyle/>
          <a:p>
            <a:r>
              <a:rPr lang="en-US" sz="2400" b="1" dirty="0" smtClean="0"/>
              <a:t>Suppose that a scatterplot shows a curved relationship between two quantitative variables </a:t>
            </a:r>
            <a:r>
              <a:rPr lang="en-US" sz="2400" b="1" i="1" dirty="0" smtClean="0"/>
              <a:t>x </a:t>
            </a:r>
            <a:r>
              <a:rPr lang="en-US" sz="2400" b="1" dirty="0" smtClean="0"/>
              <a:t>and </a:t>
            </a:r>
            <a:r>
              <a:rPr lang="en-US" sz="2400" b="1" i="1" dirty="0" smtClean="0"/>
              <a:t>y. </a:t>
            </a:r>
            <a:endParaRPr lang="en-US" sz="2400" b="1" dirty="0" smtClean="0"/>
          </a:p>
          <a:p>
            <a:endParaRPr lang="en-US" sz="2400" b="1" dirty="0"/>
          </a:p>
        </p:txBody>
      </p:sp>
      <p:sp>
        <p:nvSpPr>
          <p:cNvPr id="4" name="Rectangle: Rounded Corners 7">
            <a:extLst>
              <a:ext uri="{FF2B5EF4-FFF2-40B4-BE49-F238E27FC236}">
                <a16:creationId xmlns="" xmlns:a16="http://schemas.microsoft.com/office/drawing/2014/main" id="{3685C416-B3D2-4E64-B8F2-EFE1E4DE88B5}"/>
              </a:ext>
            </a:extLst>
          </p:cNvPr>
          <p:cNvSpPr/>
          <p:nvPr/>
        </p:nvSpPr>
        <p:spPr>
          <a:xfrm>
            <a:off x="1295400" y="3714423"/>
            <a:ext cx="6468374" cy="1123712"/>
          </a:xfrm>
          <a:prstGeom prst="roundRect">
            <a:avLst/>
          </a:prstGeom>
          <a:solidFill>
            <a:schemeClr val="accent2">
              <a:lumMod val="20000"/>
              <a:lumOff val="80000"/>
            </a:schemeClr>
          </a:solidFill>
        </p:spPr>
        <p:txBody>
          <a:bodyPr wrap="square">
            <a:spAutoFit/>
          </a:bodyPr>
          <a:lstStyle/>
          <a:p>
            <a:r>
              <a:rPr lang="en-US" sz="2000" b="1" dirty="0">
                <a:solidFill>
                  <a:srgbClr val="FF0000"/>
                </a:solidFill>
              </a:rPr>
              <a:t>How can we decide whether a power model or an exponential model better describes the relationship? </a:t>
            </a:r>
          </a:p>
        </p:txBody>
      </p:sp>
      <p:sp>
        <p:nvSpPr>
          <p:cNvPr id="5" name="Rectangle 4">
            <a:extLst>
              <a:ext uri="{FF2B5EF4-FFF2-40B4-BE49-F238E27FC236}">
                <a16:creationId xmlns="" xmlns:a16="http://schemas.microsoft.com/office/drawing/2014/main" id="{50F21C38-10E8-4475-BB1E-213FA5EC1BE9}"/>
              </a:ext>
            </a:extLst>
          </p:cNvPr>
          <p:cNvSpPr/>
          <p:nvPr/>
        </p:nvSpPr>
        <p:spPr>
          <a:xfrm>
            <a:off x="838200" y="5410200"/>
            <a:ext cx="7543800" cy="400110"/>
          </a:xfrm>
          <a:prstGeom prst="rect">
            <a:avLst/>
          </a:prstGeom>
        </p:spPr>
        <p:txBody>
          <a:bodyPr wrap="square">
            <a:spAutoFit/>
          </a:bodyPr>
          <a:lstStyle/>
          <a:p>
            <a:r>
              <a:rPr lang="en-US" sz="2000" b="1" dirty="0"/>
              <a:t>The following example shows the </a:t>
            </a:r>
            <a:r>
              <a:rPr lang="en-US" sz="2000" b="1" dirty="0" smtClean="0"/>
              <a:t>strategy we </a:t>
            </a:r>
            <a:r>
              <a:rPr lang="en-US" sz="2000" b="1" dirty="0"/>
              <a:t>should use.</a:t>
            </a:r>
          </a:p>
        </p:txBody>
      </p:sp>
    </p:spTree>
    <p:extLst>
      <p:ext uri="{BB962C8B-B14F-4D97-AF65-F5344CB8AC3E}">
        <p14:creationId xmlns:p14="http://schemas.microsoft.com/office/powerpoint/2010/main" val="25027543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0"/>
            <a:ext cx="8686800" cy="5410200"/>
          </a:xfrm>
        </p:spPr>
        <p:txBody>
          <a:bodyPr/>
          <a:lstStyle/>
          <a:p>
            <a:pPr marL="0" indent="0">
              <a:buNone/>
            </a:pPr>
            <a:r>
              <a:rPr lang="en-US" sz="2400" b="1" dirty="0" smtClean="0"/>
              <a:t>On July 31, 2005, a team of astronomers announced that they had discovered what appeared to be a new planet in our solar system. They had first observed this object almost two years earlier using a telescope at Caltech’s Palomar Observatory in California. </a:t>
            </a:r>
          </a:p>
          <a:p>
            <a:pPr marL="0" indent="0">
              <a:buNone/>
            </a:pPr>
            <a:endParaRPr lang="en-US" sz="2400" b="1" dirty="0"/>
          </a:p>
          <a:p>
            <a:pPr marL="0" indent="0">
              <a:buNone/>
            </a:pPr>
            <a:r>
              <a:rPr lang="en-US" sz="2400" b="1" dirty="0" smtClean="0"/>
              <a:t>Originally named UB313, the potential planet is bigger than Pluto and has an average distance of about 6.3 billion miles from the sun. (For reference, Earth is about 93 million miles from the sun.) </a:t>
            </a:r>
          </a:p>
          <a:p>
            <a:pPr marL="0" indent="0">
              <a:buNone/>
            </a:pPr>
            <a:endParaRPr lang="en-US" sz="2400" b="1" dirty="0"/>
          </a:p>
          <a:p>
            <a:pPr marL="0" indent="0">
              <a:buNone/>
            </a:pPr>
            <a:r>
              <a:rPr lang="en-US" sz="2400" b="1" dirty="0" smtClean="0"/>
              <a:t>Could this new astronomical body, now called Eris, be a new planet?</a:t>
            </a:r>
          </a:p>
          <a:p>
            <a:endParaRPr lang="en-US" sz="2400" b="1" dirty="0"/>
          </a:p>
        </p:txBody>
      </p:sp>
    </p:spTree>
    <p:extLst>
      <p:ext uri="{BB962C8B-B14F-4D97-AF65-F5344CB8AC3E}">
        <p14:creationId xmlns:p14="http://schemas.microsoft.com/office/powerpoint/2010/main" val="126987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0"/>
            <a:ext cx="8686800" cy="4830763"/>
          </a:xfrm>
        </p:spPr>
        <p:txBody>
          <a:bodyPr/>
          <a:lstStyle/>
          <a:p>
            <a:pPr marL="0" indent="0">
              <a:buNone/>
            </a:pPr>
            <a:r>
              <a:rPr lang="en-US" sz="2400" b="1" dirty="0" smtClean="0"/>
              <a:t>At the time of the discovery, there were nine known planets in our solar system. Here is a scatterplot on the distance from the sun and period of revolution of those planets.  Note that distance is measured in astronomical units (AU), the number of Earth distances the object is from the sun. There appears to be a strong curved relationship between distance from the sun and period of revolution.</a:t>
            </a:r>
          </a:p>
          <a:p>
            <a:endParaRPr lang="en-US" sz="2400" b="1" dirty="0"/>
          </a:p>
        </p:txBody>
      </p:sp>
      <p:pic>
        <p:nvPicPr>
          <p:cNvPr id="4" name="Picture 3">
            <a:extLst>
              <a:ext uri="{FF2B5EF4-FFF2-40B4-BE49-F238E27FC236}">
                <a16:creationId xmlns="" xmlns:a16="http://schemas.microsoft.com/office/drawing/2014/main" id="{72AFA1A1-3079-4DC9-B0C1-03E3FEAE5D3D}"/>
              </a:ext>
            </a:extLst>
          </p:cNvPr>
          <p:cNvPicPr>
            <a:picLocks noChangeAspect="1"/>
          </p:cNvPicPr>
          <p:nvPr/>
        </p:nvPicPr>
        <p:blipFill>
          <a:blip r:embed="rId2"/>
          <a:stretch>
            <a:fillRect/>
          </a:stretch>
        </p:blipFill>
        <p:spPr>
          <a:xfrm>
            <a:off x="4191000" y="4038600"/>
            <a:ext cx="4399471" cy="2444151"/>
          </a:xfrm>
          <a:prstGeom prst="rect">
            <a:avLst/>
          </a:prstGeom>
        </p:spPr>
      </p:pic>
    </p:spTree>
    <p:extLst>
      <p:ext uri="{BB962C8B-B14F-4D97-AF65-F5344CB8AC3E}">
        <p14:creationId xmlns:p14="http://schemas.microsoft.com/office/powerpoint/2010/main" val="41537431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0"/>
            <a:ext cx="8686800" cy="4830763"/>
          </a:xfrm>
        </p:spPr>
        <p:txBody>
          <a:bodyPr/>
          <a:lstStyle/>
          <a:p>
            <a:pPr marL="0" indent="0">
              <a:buNone/>
            </a:pPr>
            <a:r>
              <a:rPr lang="en-US" sz="2400" b="1" dirty="0" smtClean="0"/>
              <a:t>The following graphs show the results of two different </a:t>
            </a:r>
            <a:br>
              <a:rPr lang="en-US" sz="2400" b="1" dirty="0" smtClean="0"/>
            </a:br>
            <a:r>
              <a:rPr lang="en-US" sz="2400" b="1" dirty="0" smtClean="0"/>
              <a:t>transformations of the data. </a:t>
            </a:r>
          </a:p>
          <a:p>
            <a:r>
              <a:rPr lang="en-US" sz="2000" b="1" dirty="0" smtClean="0"/>
              <a:t>The graph on the left plots the natural logarithm of period against distance from the sun for all nine planets. </a:t>
            </a:r>
          </a:p>
          <a:p>
            <a:r>
              <a:rPr lang="en-US" sz="2000" b="1" dirty="0" smtClean="0"/>
              <a:t>The graph on the right plots the natural logarithm of period against the natural logarithm of distance from the sun for the nine planets. </a:t>
            </a:r>
          </a:p>
          <a:p>
            <a:endParaRPr lang="en-US" sz="2400" b="1" dirty="0"/>
          </a:p>
        </p:txBody>
      </p:sp>
      <p:pic>
        <p:nvPicPr>
          <p:cNvPr id="5" name="Picture 4">
            <a:extLst>
              <a:ext uri="{FF2B5EF4-FFF2-40B4-BE49-F238E27FC236}">
                <a16:creationId xmlns="" xmlns:a16="http://schemas.microsoft.com/office/drawing/2014/main" id="{C0F4DFD8-EDE3-400A-89AC-EE2A7CF751B3}"/>
              </a:ext>
            </a:extLst>
          </p:cNvPr>
          <p:cNvPicPr>
            <a:picLocks noChangeAspect="1"/>
          </p:cNvPicPr>
          <p:nvPr/>
        </p:nvPicPr>
        <p:blipFill>
          <a:blip r:embed="rId2"/>
          <a:stretch>
            <a:fillRect/>
          </a:stretch>
        </p:blipFill>
        <p:spPr>
          <a:xfrm>
            <a:off x="457200" y="3962400"/>
            <a:ext cx="8292959" cy="2375543"/>
          </a:xfrm>
          <a:prstGeom prst="rect">
            <a:avLst/>
          </a:prstGeom>
        </p:spPr>
      </p:pic>
    </p:spTree>
    <p:extLst>
      <p:ext uri="{BB962C8B-B14F-4D97-AF65-F5344CB8AC3E}">
        <p14:creationId xmlns:p14="http://schemas.microsoft.com/office/powerpoint/2010/main" val="3327803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Transformation </a:t>
            </a:r>
            <a:r>
              <a:rPr lang="en-US" altLang="en-US" sz="2000" b="1" i="1" smtClean="0"/>
              <a:t>– changing a variable into a more linear model</a:t>
            </a:r>
            <a:endParaRPr lang="en-US" altLang="en-US" sz="20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0"/>
            <a:ext cx="8686800" cy="4830763"/>
          </a:xfrm>
        </p:spPr>
        <p:txBody>
          <a:bodyPr/>
          <a:lstStyle/>
          <a:p>
            <a:pPr marL="571500" indent="-571500">
              <a:buAutoNum type="alphaLcParenBoth"/>
              <a:tabLst>
                <a:tab pos="571500" algn="l"/>
              </a:tabLst>
            </a:pPr>
            <a:r>
              <a:rPr lang="en-US" sz="2400" b="1" dirty="0" smtClean="0"/>
              <a:t>Based on the scatterplots, would an exponential model or a power model provide a better description of the relationship between distance and period? Justify your answer.</a:t>
            </a:r>
          </a:p>
          <a:p>
            <a:endParaRPr lang="en-US" sz="2400" b="1" dirty="0"/>
          </a:p>
        </p:txBody>
      </p:sp>
      <p:pic>
        <p:nvPicPr>
          <p:cNvPr id="5" name="Picture 4">
            <a:extLst>
              <a:ext uri="{FF2B5EF4-FFF2-40B4-BE49-F238E27FC236}">
                <a16:creationId xmlns="" xmlns:a16="http://schemas.microsoft.com/office/drawing/2014/main" id="{C0F4DFD8-EDE3-400A-89AC-EE2A7CF751B3}"/>
              </a:ext>
            </a:extLst>
          </p:cNvPr>
          <p:cNvPicPr>
            <a:picLocks noChangeAspect="1"/>
          </p:cNvPicPr>
          <p:nvPr/>
        </p:nvPicPr>
        <p:blipFill>
          <a:blip r:embed="rId2"/>
          <a:stretch>
            <a:fillRect/>
          </a:stretch>
        </p:blipFill>
        <p:spPr>
          <a:xfrm>
            <a:off x="304800" y="2971800"/>
            <a:ext cx="8292959" cy="2375543"/>
          </a:xfrm>
          <a:prstGeom prst="rect">
            <a:avLst/>
          </a:prstGeom>
        </p:spPr>
      </p:pic>
      <p:sp>
        <p:nvSpPr>
          <p:cNvPr id="4" name="TextBox 3"/>
          <p:cNvSpPr txBox="1"/>
          <p:nvPr/>
        </p:nvSpPr>
        <p:spPr>
          <a:xfrm>
            <a:off x="685799" y="5562600"/>
            <a:ext cx="7530959" cy="1015663"/>
          </a:xfrm>
          <a:prstGeom prst="rect">
            <a:avLst/>
          </a:prstGeom>
          <a:noFill/>
        </p:spPr>
        <p:txBody>
          <a:bodyPr wrap="square" rtlCol="0">
            <a:spAutoFit/>
          </a:bodyPr>
          <a:lstStyle/>
          <a:p>
            <a:r>
              <a:rPr lang="en-US" sz="2000" b="1" dirty="0" smtClean="0">
                <a:solidFill>
                  <a:srgbClr val="FFFF00"/>
                </a:solidFill>
                <a:latin typeface="Segoe Print" panose="02000600000000000000" pitchFamily="2" charset="0"/>
                <a:ea typeface="Cambria Math" panose="02040503050406030204" pitchFamily="18" charset="0"/>
              </a:rPr>
              <a:t>The graph of ln(period) versus ln(distance) is much more linear than the graph of ln(period) versus distance, so a power model would be more appropriate. </a:t>
            </a:r>
            <a:endParaRPr lang="en-US" sz="2000" b="1" dirty="0">
              <a:solidFill>
                <a:srgbClr val="FFFF00"/>
              </a:solidFill>
            </a:endParaRPr>
          </a:p>
        </p:txBody>
      </p:sp>
    </p:spTree>
    <p:extLst>
      <p:ext uri="{BB962C8B-B14F-4D97-AF65-F5344CB8AC3E}">
        <p14:creationId xmlns:p14="http://schemas.microsoft.com/office/powerpoint/2010/main" val="1013846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1"/>
            <a:ext cx="8686800" cy="2057400"/>
          </a:xfrm>
        </p:spPr>
        <p:txBody>
          <a:bodyPr/>
          <a:lstStyle/>
          <a:p>
            <a:pPr marL="571500" indent="-571500">
              <a:buAutoNum type="alphaLcParenBoth" startAt="2"/>
              <a:tabLst>
                <a:tab pos="514350" algn="l"/>
              </a:tabLst>
            </a:pPr>
            <a:r>
              <a:rPr lang="en-US" sz="2400" b="1" dirty="0" smtClean="0"/>
              <a:t>Here is computer output from a linear regression analysis of the transformed data in the graph previous slide. Give the equation of the least-squares regression line. Be sure to define any variables you use.</a:t>
            </a:r>
          </a:p>
          <a:p>
            <a:endParaRPr lang="en-US" sz="2400" b="1" dirty="0"/>
          </a:p>
        </p:txBody>
      </p:sp>
      <mc:AlternateContent xmlns:mc="http://schemas.openxmlformats.org/markup-compatibility/2006" xmlns:a14="http://schemas.microsoft.com/office/drawing/2010/main">
        <mc:Choice Requires="a14">
          <p:sp>
            <p:nvSpPr>
              <p:cNvPr id="4" name="TextBox 3"/>
              <p:cNvSpPr txBox="1"/>
              <p:nvPr/>
            </p:nvSpPr>
            <p:spPr>
              <a:xfrm>
                <a:off x="1413945" y="5542898"/>
                <a:ext cx="6477000" cy="418448"/>
              </a:xfrm>
              <a:prstGeom prst="rect">
                <a:avLst/>
              </a:prstGeom>
              <a:noFill/>
            </p:spPr>
            <p:txBody>
              <a:bodyPr wrap="square" rtlCol="0">
                <a:spAutoFit/>
              </a:bodyPr>
              <a:lstStyle/>
              <a:p>
                <a:r>
                  <a:rPr lang="en-US" sz="2000" b="1" dirty="0" smtClean="0">
                    <a:solidFill>
                      <a:srgbClr val="FFFF00"/>
                    </a:solidFill>
                    <a:latin typeface="Segoe Print" panose="02000600000000000000" pitchFamily="2" charset="0"/>
                    <a:ea typeface="Cambria Math" panose="02040503050406030204" pitchFamily="18" charset="0"/>
                  </a:rPr>
                  <a:t> </a:t>
                </a:r>
                <a14:m>
                  <m:oMath xmlns:m="http://schemas.openxmlformats.org/officeDocument/2006/math">
                    <m:acc>
                      <m:accPr>
                        <m:chr m:val="̂"/>
                        <m:ctrlPr>
                          <a:rPr lang="en-US" sz="2000" b="1" i="1">
                            <a:solidFill>
                              <a:srgbClr val="FFFF00"/>
                            </a:solidFill>
                            <a:latin typeface="Cambria Math"/>
                            <a:ea typeface="Cambria Math" panose="02040503050406030204" pitchFamily="18" charset="0"/>
                          </a:rPr>
                        </m:ctrlPr>
                      </m:accPr>
                      <m:e>
                        <m:r>
                          <a:rPr lang="en-US" sz="2000" b="1" i="1">
                            <a:solidFill>
                              <a:srgbClr val="FFFF00"/>
                            </a:solidFill>
                            <a:latin typeface="Cambria Math" panose="02040503050406030204" pitchFamily="18" charset="0"/>
                            <a:ea typeface="Cambria Math" panose="02040503050406030204" pitchFamily="18" charset="0"/>
                          </a:rPr>
                          <m:t>𝒍𝒏</m:t>
                        </m:r>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𝒑𝒆𝒓𝒊𝒐𝒅</m:t>
                        </m:r>
                        <m:r>
                          <a:rPr lang="en-US" sz="2000" b="1" i="1">
                            <a:solidFill>
                              <a:srgbClr val="FFFF00"/>
                            </a:solidFill>
                            <a:latin typeface="Cambria Math" panose="02040503050406030204" pitchFamily="18" charset="0"/>
                            <a:ea typeface="Cambria Math" panose="02040503050406030204" pitchFamily="18" charset="0"/>
                          </a:rPr>
                          <m:t>)</m:t>
                        </m:r>
                      </m:e>
                    </m:acc>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𝟎</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𝟎𝟎𝟎𝟐𝟓𝟒𝟒</m:t>
                    </m:r>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𝟏</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𝟒𝟗𝟗𝟖𝟔</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0" smtClean="0">
                        <a:solidFill>
                          <a:srgbClr val="FFFF00"/>
                        </a:solidFill>
                        <a:latin typeface="Cambria Math" panose="02040503050406030204" pitchFamily="18" charset="0"/>
                        <a:ea typeface="Cambria Math" panose="02040503050406030204" pitchFamily="18" charset="0"/>
                      </a:rPr>
                      <m:t>𝐥𝐧</m:t>
                    </m:r>
                    <m:d>
                      <m:dPr>
                        <m:ctrlPr>
                          <a:rPr lang="en-US" sz="2000" b="1" i="1">
                            <a:solidFill>
                              <a:srgbClr val="FFFF00"/>
                            </a:solidFill>
                            <a:latin typeface="Cambria Math"/>
                            <a:ea typeface="Cambria Math" panose="02040503050406030204" pitchFamily="18" charset="0"/>
                          </a:rPr>
                        </m:ctrlPr>
                      </m:dPr>
                      <m:e>
                        <m:r>
                          <a:rPr lang="en-US" sz="2000" b="1" i="1" smtClean="0">
                            <a:solidFill>
                              <a:srgbClr val="FFFF00"/>
                            </a:solidFill>
                            <a:latin typeface="Cambria Math" panose="02040503050406030204" pitchFamily="18" charset="0"/>
                            <a:ea typeface="Cambria Math" panose="02040503050406030204" pitchFamily="18" charset="0"/>
                          </a:rPr>
                          <m:t>𝒅𝒊𝒔𝒕𝒂𝒏𝒄𝒆</m:t>
                        </m:r>
                      </m:e>
                    </m:d>
                  </m:oMath>
                </a14:m>
                <a:endParaRPr lang="en-US" sz="2000" b="1" dirty="0">
                  <a:solidFill>
                    <a:srgbClr val="FFFF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1413945" y="5542898"/>
                <a:ext cx="6477000" cy="418448"/>
              </a:xfrm>
              <a:prstGeom prst="rect">
                <a:avLst/>
              </a:prstGeom>
              <a:blipFill rotWithShape="1">
                <a:blip r:embed="rId2"/>
                <a:stretch>
                  <a:fillRect t="-13043" b="-10145"/>
                </a:stretch>
              </a:blipFill>
            </p:spPr>
            <p:txBody>
              <a:bodyPr/>
              <a:lstStyle/>
              <a:p>
                <a:r>
                  <a:rPr lang="en-US">
                    <a:noFill/>
                  </a:rPr>
                  <a:t> </a:t>
                </a:r>
              </a:p>
            </p:txBody>
          </p:sp>
        </mc:Fallback>
      </mc:AlternateContent>
      <p:pic>
        <p:nvPicPr>
          <p:cNvPr id="6" name="Picture 5">
            <a:extLst>
              <a:ext uri="{FF2B5EF4-FFF2-40B4-BE49-F238E27FC236}">
                <a16:creationId xmlns="" xmlns:a16="http://schemas.microsoft.com/office/drawing/2014/main" id="{4660DF7D-15C6-49F1-9D2E-A425D37929ED}"/>
              </a:ext>
            </a:extLst>
          </p:cNvPr>
          <p:cNvPicPr>
            <a:picLocks noChangeAspect="1"/>
          </p:cNvPicPr>
          <p:nvPr/>
        </p:nvPicPr>
        <p:blipFill>
          <a:blip r:embed="rId3"/>
          <a:stretch>
            <a:fillRect/>
          </a:stretch>
        </p:blipFill>
        <p:spPr>
          <a:xfrm>
            <a:off x="1219200" y="3505200"/>
            <a:ext cx="6866491" cy="1389307"/>
          </a:xfrm>
          <a:prstGeom prst="rect">
            <a:avLst/>
          </a:prstGeom>
          <a:ln>
            <a:solidFill>
              <a:schemeClr val="tx1"/>
            </a:solidFill>
          </a:ln>
        </p:spPr>
      </p:pic>
    </p:spTree>
    <p:extLst>
      <p:ext uri="{BB962C8B-B14F-4D97-AF65-F5344CB8AC3E}">
        <p14:creationId xmlns:p14="http://schemas.microsoft.com/office/powerpoint/2010/main" val="23006543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1"/>
            <a:ext cx="8686800" cy="2057400"/>
          </a:xfrm>
        </p:spPr>
        <p:txBody>
          <a:bodyPr/>
          <a:lstStyle/>
          <a:p>
            <a:pPr marL="571500" indent="-571500">
              <a:buFont typeface="Wingdings" panose="05000000000000000000" pitchFamily="2" charset="2"/>
              <a:buAutoNum type="alphaLcParenBoth" startAt="3"/>
              <a:tabLst>
                <a:tab pos="514350" algn="l"/>
              </a:tabLst>
            </a:pPr>
            <a:r>
              <a:rPr lang="en-US" sz="2400" b="1" dirty="0" smtClean="0"/>
              <a:t>Use your model from part (b) to predict the period of </a:t>
            </a:r>
            <a:br>
              <a:rPr lang="en-US" sz="2400" b="1" dirty="0" smtClean="0"/>
            </a:br>
            <a:r>
              <a:rPr lang="en-US" sz="2400" b="1" dirty="0" smtClean="0"/>
              <a:t>revolution for Eris, which is about 68.05 AU from the sun</a:t>
            </a:r>
            <a:endParaRPr lang="en-US" sz="2400" b="1" dirty="0"/>
          </a:p>
        </p:txBody>
      </p:sp>
      <mc:AlternateContent xmlns:mc="http://schemas.openxmlformats.org/markup-compatibility/2006" xmlns:a14="http://schemas.microsoft.com/office/drawing/2010/main">
        <mc:Choice Requires="a14">
          <p:sp>
            <p:nvSpPr>
              <p:cNvPr id="4" name="TextBox 3"/>
              <p:cNvSpPr txBox="1"/>
              <p:nvPr/>
            </p:nvSpPr>
            <p:spPr>
              <a:xfrm>
                <a:off x="1413945" y="2743200"/>
                <a:ext cx="6477000" cy="2824619"/>
              </a:xfrm>
              <a:prstGeom prst="rect">
                <a:avLst/>
              </a:prstGeom>
              <a:noFill/>
            </p:spPr>
            <p:txBody>
              <a:bodyPr wrap="square" rtlCol="0">
                <a:spAutoFit/>
              </a:bodyPr>
              <a:lstStyle/>
              <a:p>
                <a:r>
                  <a:rPr lang="en-US" sz="2000" b="1" dirty="0" smtClean="0">
                    <a:solidFill>
                      <a:srgbClr val="FFC000"/>
                    </a:solidFill>
                    <a:latin typeface="Segoe Print" panose="02000600000000000000" pitchFamily="2" charset="0"/>
                    <a:ea typeface="Cambria Math" panose="02040503050406030204" pitchFamily="18" charset="0"/>
                  </a:rPr>
                  <a:t> </a:t>
                </a:r>
                <a14:m>
                  <m:oMath xmlns:m="http://schemas.openxmlformats.org/officeDocument/2006/math">
                    <m:acc>
                      <m:accPr>
                        <m:chr m:val="̂"/>
                        <m:ctrlPr>
                          <a:rPr lang="en-US" sz="2000" b="1" i="1">
                            <a:solidFill>
                              <a:srgbClr val="FFC000"/>
                            </a:solidFill>
                            <a:latin typeface="Cambria Math"/>
                            <a:ea typeface="Cambria Math" panose="02040503050406030204" pitchFamily="18" charset="0"/>
                          </a:rPr>
                        </m:ctrlPr>
                      </m:accPr>
                      <m:e>
                        <m:r>
                          <a:rPr lang="en-US" sz="2000" b="1" i="1">
                            <a:solidFill>
                              <a:srgbClr val="FFC000"/>
                            </a:solidFill>
                            <a:latin typeface="Cambria Math" panose="02040503050406030204" pitchFamily="18" charset="0"/>
                            <a:ea typeface="Cambria Math" panose="02040503050406030204" pitchFamily="18" charset="0"/>
                          </a:rPr>
                          <m:t>𝒍𝒏</m:t>
                        </m:r>
                        <m:r>
                          <a:rPr lang="en-US" sz="2000" b="1" i="1">
                            <a:solidFill>
                              <a:srgbClr val="FFC000"/>
                            </a:solidFill>
                            <a:latin typeface="Cambria Math" panose="02040503050406030204" pitchFamily="18" charset="0"/>
                            <a:ea typeface="Cambria Math" panose="02040503050406030204" pitchFamily="18" charset="0"/>
                          </a:rPr>
                          <m:t>⁡(</m:t>
                        </m:r>
                        <m:r>
                          <a:rPr lang="en-US" sz="2000" b="1" i="1" smtClean="0">
                            <a:solidFill>
                              <a:srgbClr val="FFC000"/>
                            </a:solidFill>
                            <a:latin typeface="Cambria Math" panose="02040503050406030204" pitchFamily="18" charset="0"/>
                            <a:ea typeface="Cambria Math" panose="02040503050406030204" pitchFamily="18" charset="0"/>
                          </a:rPr>
                          <m:t>𝒑𝒆𝒓𝒊𝒐𝒅</m:t>
                        </m:r>
                        <m:r>
                          <a:rPr lang="en-US" sz="2000" b="1" i="1">
                            <a:solidFill>
                              <a:srgbClr val="FFC000"/>
                            </a:solidFill>
                            <a:latin typeface="Cambria Math" panose="02040503050406030204" pitchFamily="18" charset="0"/>
                            <a:ea typeface="Cambria Math" panose="02040503050406030204" pitchFamily="18" charset="0"/>
                          </a:rPr>
                          <m:t>)</m:t>
                        </m:r>
                      </m:e>
                    </m:acc>
                    <m:r>
                      <a:rPr lang="en-US" sz="2000" b="1" i="1">
                        <a:solidFill>
                          <a:srgbClr val="FFC000"/>
                        </a:solidFill>
                        <a:latin typeface="Cambria Math" panose="02040503050406030204" pitchFamily="18" charset="0"/>
                        <a:ea typeface="Cambria Math" panose="02040503050406030204" pitchFamily="18" charset="0"/>
                      </a:rPr>
                      <m:t>=</m:t>
                    </m:r>
                    <m:r>
                      <a:rPr lang="en-US" sz="2000" b="1" i="1" smtClean="0">
                        <a:solidFill>
                          <a:srgbClr val="FFC000"/>
                        </a:solidFill>
                        <a:latin typeface="Cambria Math" panose="02040503050406030204" pitchFamily="18" charset="0"/>
                        <a:ea typeface="Cambria Math" panose="02040503050406030204" pitchFamily="18" charset="0"/>
                      </a:rPr>
                      <m:t>𝟎</m:t>
                    </m:r>
                    <m:r>
                      <a:rPr lang="en-US" sz="2000" b="1" i="1" smtClean="0">
                        <a:solidFill>
                          <a:srgbClr val="FFC000"/>
                        </a:solidFill>
                        <a:latin typeface="Cambria Math" panose="02040503050406030204" pitchFamily="18" charset="0"/>
                        <a:ea typeface="Cambria Math" panose="02040503050406030204" pitchFamily="18" charset="0"/>
                      </a:rPr>
                      <m:t>.</m:t>
                    </m:r>
                    <m:r>
                      <a:rPr lang="en-US" sz="2000" b="1" i="1" smtClean="0">
                        <a:solidFill>
                          <a:srgbClr val="FFC000"/>
                        </a:solidFill>
                        <a:latin typeface="Cambria Math" panose="02040503050406030204" pitchFamily="18" charset="0"/>
                        <a:ea typeface="Cambria Math" panose="02040503050406030204" pitchFamily="18" charset="0"/>
                      </a:rPr>
                      <m:t>𝟎𝟎𝟎𝟐𝟓𝟒𝟒</m:t>
                    </m:r>
                    <m:r>
                      <a:rPr lang="en-US" sz="2000" b="1" i="1">
                        <a:solidFill>
                          <a:srgbClr val="FFC000"/>
                        </a:solidFill>
                        <a:latin typeface="Cambria Math" panose="02040503050406030204" pitchFamily="18" charset="0"/>
                        <a:ea typeface="Cambria Math" panose="02040503050406030204" pitchFamily="18" charset="0"/>
                      </a:rPr>
                      <m:t>+</m:t>
                    </m:r>
                    <m:r>
                      <a:rPr lang="en-US" sz="2000" b="1" i="1" smtClean="0">
                        <a:solidFill>
                          <a:srgbClr val="FFC000"/>
                        </a:solidFill>
                        <a:latin typeface="Cambria Math" panose="02040503050406030204" pitchFamily="18" charset="0"/>
                        <a:ea typeface="Cambria Math" panose="02040503050406030204" pitchFamily="18" charset="0"/>
                      </a:rPr>
                      <m:t>𝟏</m:t>
                    </m:r>
                    <m:r>
                      <a:rPr lang="en-US" sz="2000" b="1" i="1" smtClean="0">
                        <a:solidFill>
                          <a:srgbClr val="FFC000"/>
                        </a:solidFill>
                        <a:latin typeface="Cambria Math" panose="02040503050406030204" pitchFamily="18" charset="0"/>
                        <a:ea typeface="Cambria Math" panose="02040503050406030204" pitchFamily="18" charset="0"/>
                      </a:rPr>
                      <m:t>.</m:t>
                    </m:r>
                    <m:r>
                      <a:rPr lang="en-US" sz="2000" b="1" i="1" smtClean="0">
                        <a:solidFill>
                          <a:srgbClr val="FFC000"/>
                        </a:solidFill>
                        <a:latin typeface="Cambria Math" panose="02040503050406030204" pitchFamily="18" charset="0"/>
                        <a:ea typeface="Cambria Math" panose="02040503050406030204" pitchFamily="18" charset="0"/>
                      </a:rPr>
                      <m:t>𝟒𝟗𝟗𝟖𝟔</m:t>
                    </m:r>
                    <m:r>
                      <a:rPr lang="en-US" sz="2000" b="1" i="1" smtClean="0">
                        <a:solidFill>
                          <a:srgbClr val="FFC000"/>
                        </a:solidFill>
                        <a:latin typeface="Cambria Math" panose="02040503050406030204" pitchFamily="18" charset="0"/>
                        <a:ea typeface="Cambria Math" panose="02040503050406030204" pitchFamily="18" charset="0"/>
                      </a:rPr>
                      <m:t>∙</m:t>
                    </m:r>
                    <m:r>
                      <a:rPr lang="en-US" sz="2000" b="1" i="0" smtClean="0">
                        <a:solidFill>
                          <a:srgbClr val="FFC000"/>
                        </a:solidFill>
                        <a:latin typeface="Cambria Math" panose="02040503050406030204" pitchFamily="18" charset="0"/>
                        <a:ea typeface="Cambria Math" panose="02040503050406030204" pitchFamily="18" charset="0"/>
                      </a:rPr>
                      <m:t>𝐥𝐧</m:t>
                    </m:r>
                    <m:d>
                      <m:dPr>
                        <m:ctrlPr>
                          <a:rPr lang="en-US" sz="2000" b="1" i="1">
                            <a:solidFill>
                              <a:srgbClr val="FFC000"/>
                            </a:solidFill>
                            <a:latin typeface="Cambria Math"/>
                            <a:ea typeface="Cambria Math" panose="02040503050406030204" pitchFamily="18" charset="0"/>
                          </a:rPr>
                        </m:ctrlPr>
                      </m:dPr>
                      <m:e>
                        <m:r>
                          <a:rPr lang="en-US" sz="2000" b="1" i="1" smtClean="0">
                            <a:solidFill>
                              <a:srgbClr val="FFC000"/>
                            </a:solidFill>
                            <a:latin typeface="Cambria Math" panose="02040503050406030204" pitchFamily="18" charset="0"/>
                            <a:ea typeface="Cambria Math" panose="02040503050406030204" pitchFamily="18" charset="0"/>
                          </a:rPr>
                          <m:t>𝒅𝒊𝒔𝒕𝒂𝒏𝒄𝒆</m:t>
                        </m:r>
                      </m:e>
                    </m:d>
                  </m:oMath>
                </a14:m>
                <a:endParaRPr lang="en-US" sz="2000" b="1" dirty="0" smtClean="0">
                  <a:solidFill>
                    <a:srgbClr val="FFFF00"/>
                  </a:solidFill>
                </a:endParaRPr>
              </a:p>
              <a:p>
                <a:endParaRPr lang="en-US" sz="2000" b="1" dirty="0">
                  <a:solidFill>
                    <a:srgbClr val="FFFF00"/>
                  </a:solidFill>
                </a:endParaRPr>
              </a:p>
              <a:p>
                <a:endParaRPr lang="en-US" sz="2000" b="1" dirty="0" smtClean="0">
                  <a:solidFill>
                    <a:srgbClr val="FFFF00"/>
                  </a:solidFill>
                </a:endParaRPr>
              </a:p>
              <a:p>
                <a:pPr marL="344488" indent="-344488">
                  <a:lnSpc>
                    <a:spcPct val="114000"/>
                  </a:lnSpc>
                  <a:tabLst>
                    <a:tab pos="344488" algn="l"/>
                  </a:tabLst>
                </a:pPr>
                <a14:m>
                  <m:oMath xmlns:m="http://schemas.openxmlformats.org/officeDocument/2006/math">
                    <m:acc>
                      <m:accPr>
                        <m:chr m:val="̂"/>
                        <m:ctrlPr>
                          <a:rPr lang="en-US" sz="2000" b="1" i="1" smtClean="0">
                            <a:solidFill>
                              <a:srgbClr val="FFFF00"/>
                            </a:solidFill>
                            <a:latin typeface="Cambria Math"/>
                            <a:ea typeface="Cambria Math" panose="02040503050406030204" pitchFamily="18" charset="0"/>
                          </a:rPr>
                        </m:ctrlPr>
                      </m:accPr>
                      <m:e>
                        <m:r>
                          <a:rPr lang="en-US" sz="2000" b="1" i="1">
                            <a:solidFill>
                              <a:srgbClr val="FFFF00"/>
                            </a:solidFill>
                            <a:latin typeface="Cambria Math" panose="02040503050406030204" pitchFamily="18" charset="0"/>
                            <a:ea typeface="Cambria Math" panose="02040503050406030204" pitchFamily="18" charset="0"/>
                          </a:rPr>
                          <m:t>𝒍𝒏</m:t>
                        </m:r>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𝒑𝒆𝒓𝒊𝒐𝒅</m:t>
                        </m:r>
                        <m:r>
                          <a:rPr lang="en-US" sz="2000" b="1" i="1">
                            <a:solidFill>
                              <a:srgbClr val="FFFF00"/>
                            </a:solidFill>
                            <a:latin typeface="Cambria Math" panose="02040503050406030204" pitchFamily="18" charset="0"/>
                            <a:ea typeface="Cambria Math" panose="02040503050406030204" pitchFamily="18" charset="0"/>
                          </a:rPr>
                          <m:t>)</m:t>
                        </m:r>
                      </m:e>
                    </m:acc>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𝟎</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𝟎𝟎𝟎𝟐𝟓𝟒𝟒</m:t>
                    </m:r>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𝟏</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𝟒𝟗𝟗𝟖𝟔</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0" smtClean="0">
                        <a:solidFill>
                          <a:srgbClr val="FFFF00"/>
                        </a:solidFill>
                        <a:latin typeface="Cambria Math" panose="02040503050406030204" pitchFamily="18" charset="0"/>
                        <a:ea typeface="Cambria Math" panose="02040503050406030204" pitchFamily="18" charset="0"/>
                      </a:rPr>
                      <m:t>𝐥𝐧</m:t>
                    </m:r>
                    <m:d>
                      <m:dPr>
                        <m:ctrlPr>
                          <a:rPr lang="en-US" sz="2000" b="1" i="1">
                            <a:solidFill>
                              <a:srgbClr val="FFFF00"/>
                            </a:solidFill>
                            <a:latin typeface="Cambria Math"/>
                            <a:ea typeface="Cambria Math" panose="02040503050406030204" pitchFamily="18" charset="0"/>
                          </a:rPr>
                        </m:ctrlPr>
                      </m:dPr>
                      <m:e>
                        <m:r>
                          <a:rPr lang="en-US" sz="2000" b="1" i="1" smtClean="0">
                            <a:solidFill>
                              <a:srgbClr val="FFFF00"/>
                            </a:solidFill>
                            <a:latin typeface="Cambria Math" panose="02040503050406030204" pitchFamily="18" charset="0"/>
                            <a:ea typeface="Cambria Math" panose="02040503050406030204" pitchFamily="18" charset="0"/>
                          </a:rPr>
                          <m:t>𝟔𝟖</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𝟎𝟓</m:t>
                        </m:r>
                      </m:e>
                    </m:d>
                  </m:oMath>
                </a14:m>
                <a:r>
                  <a:rPr lang="en-US" sz="2000" b="1" dirty="0" smtClean="0">
                    <a:solidFill>
                      <a:srgbClr val="FFFF00"/>
                    </a:solidFill>
                    <a:latin typeface="Segoe Print" panose="02000600000000000000" pitchFamily="2" charset="0"/>
                    <a:ea typeface="Cambria Math" panose="02040503050406030204" pitchFamily="18" charset="0"/>
                  </a:rPr>
                  <a:t> </a:t>
                </a:r>
                <a:endParaRPr lang="en-US" sz="2000" b="1" dirty="0">
                  <a:solidFill>
                    <a:srgbClr val="FFFF00"/>
                  </a:solidFill>
                  <a:latin typeface="Segoe Print" panose="02000600000000000000" pitchFamily="2" charset="0"/>
                  <a:ea typeface="Cambria Math" panose="02040503050406030204" pitchFamily="18" charset="0"/>
                </a:endParaRPr>
              </a:p>
              <a:p>
                <a:pPr marL="344488" indent="-344488">
                  <a:lnSpc>
                    <a:spcPct val="114000"/>
                  </a:lnSpc>
                  <a:tabLst>
                    <a:tab pos="344488" algn="l"/>
                  </a:tabLst>
                </a:pPr>
                <a14:m>
                  <m:oMath xmlns:m="http://schemas.openxmlformats.org/officeDocument/2006/math">
                    <m:acc>
                      <m:accPr>
                        <m:chr m:val="̂"/>
                        <m:ctrlPr>
                          <a:rPr lang="en-US" sz="2000" b="1" i="1">
                            <a:solidFill>
                              <a:srgbClr val="FFFF00"/>
                            </a:solidFill>
                            <a:latin typeface="Cambria Math"/>
                            <a:ea typeface="Cambria Math" panose="02040503050406030204" pitchFamily="18" charset="0"/>
                          </a:rPr>
                        </m:ctrlPr>
                      </m:accPr>
                      <m:e>
                        <m:r>
                          <a:rPr lang="en-US" sz="2000" b="1" i="1">
                            <a:solidFill>
                              <a:srgbClr val="FFFF00"/>
                            </a:solidFill>
                            <a:latin typeface="Cambria Math" panose="02040503050406030204" pitchFamily="18" charset="0"/>
                            <a:ea typeface="Cambria Math" panose="02040503050406030204" pitchFamily="18" charset="0"/>
                          </a:rPr>
                          <m:t>𝒍𝒏</m:t>
                        </m:r>
                        <m:r>
                          <a:rPr lang="en-US" sz="2000" b="1" i="1">
                            <a:solidFill>
                              <a:srgbClr val="FFFF00"/>
                            </a:solidFill>
                            <a:latin typeface="Cambria Math" panose="02040503050406030204" pitchFamily="18" charset="0"/>
                            <a:ea typeface="Cambria Math" panose="02040503050406030204" pitchFamily="18" charset="0"/>
                          </a:rPr>
                          <m:t>⁡(</m:t>
                        </m:r>
                        <m:r>
                          <a:rPr lang="en-US" sz="2000" b="1" i="1">
                            <a:solidFill>
                              <a:srgbClr val="FFFF00"/>
                            </a:solidFill>
                            <a:latin typeface="Cambria Math" panose="02040503050406030204" pitchFamily="18" charset="0"/>
                            <a:ea typeface="Cambria Math" panose="02040503050406030204" pitchFamily="18" charset="0"/>
                          </a:rPr>
                          <m:t>𝒑𝒆𝒓𝒊𝒐𝒅</m:t>
                        </m:r>
                        <m:r>
                          <a:rPr lang="en-US" sz="2000" b="1" i="1">
                            <a:solidFill>
                              <a:srgbClr val="FFFF00"/>
                            </a:solidFill>
                            <a:latin typeface="Cambria Math" panose="02040503050406030204" pitchFamily="18" charset="0"/>
                            <a:ea typeface="Cambria Math" panose="02040503050406030204" pitchFamily="18" charset="0"/>
                          </a:rPr>
                          <m:t>)</m:t>
                        </m:r>
                      </m:e>
                    </m:acc>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𝟔</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𝟑𝟑𝟎</m:t>
                    </m:r>
                  </m:oMath>
                </a14:m>
                <a:r>
                  <a:rPr lang="en-US" sz="2000" b="1" dirty="0" smtClean="0">
                    <a:solidFill>
                      <a:srgbClr val="FFFF00"/>
                    </a:solidFill>
                    <a:latin typeface="Segoe Print" panose="02000600000000000000" pitchFamily="2" charset="0"/>
                    <a:ea typeface="Cambria Math" panose="02040503050406030204" pitchFamily="18" charset="0"/>
                  </a:rPr>
                  <a:t> </a:t>
                </a:r>
                <a:endParaRPr lang="en-US" sz="2000" b="1" dirty="0">
                  <a:solidFill>
                    <a:srgbClr val="FFFF00"/>
                  </a:solidFill>
                  <a:latin typeface="Segoe Print" panose="02000600000000000000" pitchFamily="2" charset="0"/>
                  <a:ea typeface="Cambria Math" panose="02040503050406030204" pitchFamily="18" charset="0"/>
                </a:endParaRPr>
              </a:p>
              <a:p>
                <a:pPr marL="344488" indent="-344488">
                  <a:lnSpc>
                    <a:spcPct val="114000"/>
                  </a:lnSpc>
                  <a:tabLst>
                    <a:tab pos="344488" algn="l"/>
                  </a:tabLst>
                </a:pPr>
                <a:r>
                  <a:rPr lang="en-US" sz="2000" b="1" dirty="0" smtClean="0">
                    <a:solidFill>
                      <a:srgbClr val="FFFF00"/>
                    </a:solidFill>
                    <a:ea typeface="Cambria Math" panose="02040503050406030204" pitchFamily="18" charset="0"/>
                  </a:rPr>
                  <a:t>      </a:t>
                </a:r>
                <a14:m>
                  <m:oMath xmlns:m="http://schemas.openxmlformats.org/officeDocument/2006/math">
                    <m:acc>
                      <m:accPr>
                        <m:chr m:val="̂"/>
                        <m:ctrlPr>
                          <a:rPr lang="en-US" sz="2000" b="1" i="1" smtClean="0">
                            <a:solidFill>
                              <a:srgbClr val="FFFF00"/>
                            </a:solidFill>
                            <a:latin typeface="Cambria Math"/>
                            <a:ea typeface="Cambria Math" panose="02040503050406030204" pitchFamily="18" charset="0"/>
                          </a:rPr>
                        </m:ctrlPr>
                      </m:accPr>
                      <m:e>
                        <m:r>
                          <a:rPr lang="en-US" sz="2000" b="1" i="1">
                            <a:solidFill>
                              <a:srgbClr val="FFFF00"/>
                            </a:solidFill>
                            <a:latin typeface="Cambria Math" panose="02040503050406030204" pitchFamily="18" charset="0"/>
                            <a:ea typeface="Cambria Math" panose="02040503050406030204" pitchFamily="18" charset="0"/>
                          </a:rPr>
                          <m:t>𝒑𝒆𝒓𝒊𝒐𝒅</m:t>
                        </m:r>
                      </m:e>
                    </m:acc>
                    <m:r>
                      <a:rPr lang="en-US" sz="2000" b="1" i="1">
                        <a:solidFill>
                          <a:srgbClr val="FFFF00"/>
                        </a:solidFill>
                        <a:latin typeface="Cambria Math" panose="02040503050406030204" pitchFamily="18" charset="0"/>
                        <a:ea typeface="Cambria Math" panose="02040503050406030204" pitchFamily="18" charset="0"/>
                      </a:rPr>
                      <m:t>=</m:t>
                    </m:r>
                    <m:sSup>
                      <m:sSupPr>
                        <m:ctrlPr>
                          <a:rPr lang="en-US" sz="2000" b="1" i="1" smtClean="0">
                            <a:solidFill>
                              <a:srgbClr val="FFFF00"/>
                            </a:solidFill>
                            <a:latin typeface="Cambria Math"/>
                            <a:ea typeface="Cambria Math" panose="02040503050406030204" pitchFamily="18" charset="0"/>
                          </a:rPr>
                        </m:ctrlPr>
                      </m:sSupPr>
                      <m:e>
                        <m:r>
                          <a:rPr lang="en-US" sz="2000" b="1" i="1" smtClean="0">
                            <a:solidFill>
                              <a:srgbClr val="FFFF00"/>
                            </a:solidFill>
                            <a:latin typeface="Cambria Math"/>
                            <a:ea typeface="Cambria Math" panose="02040503050406030204" pitchFamily="18" charset="0"/>
                          </a:rPr>
                          <m:t>𝒆</m:t>
                        </m:r>
                      </m:e>
                      <m:sup>
                        <m:r>
                          <a:rPr lang="en-US" sz="2000" b="1" i="1" smtClean="0">
                            <a:solidFill>
                              <a:srgbClr val="FFFF00"/>
                            </a:solidFill>
                            <a:latin typeface="Cambria Math" panose="02040503050406030204" pitchFamily="18" charset="0"/>
                            <a:ea typeface="Cambria Math" panose="02040503050406030204" pitchFamily="18" charset="0"/>
                          </a:rPr>
                          <m:t>𝟔</m:t>
                        </m:r>
                        <m:r>
                          <a:rPr lang="en-US" sz="2000" b="1" i="1" smtClean="0">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𝟑𝟑𝟎</m:t>
                        </m:r>
                      </m:sup>
                    </m:sSup>
                  </m:oMath>
                </a14:m>
                <a:r>
                  <a:rPr lang="en-US" sz="2000" b="1" dirty="0" smtClean="0">
                    <a:solidFill>
                      <a:srgbClr val="FFFF00"/>
                    </a:solidFill>
                    <a:latin typeface="Segoe Print" panose="02000600000000000000" pitchFamily="2" charset="0"/>
                    <a:ea typeface="Cambria Math" panose="02040503050406030204" pitchFamily="18" charset="0"/>
                  </a:rPr>
                  <a:t> </a:t>
                </a:r>
                <a:endParaRPr lang="en-US" sz="2000" b="1" dirty="0">
                  <a:solidFill>
                    <a:srgbClr val="FFFF00"/>
                  </a:solidFill>
                  <a:latin typeface="Segoe Print" panose="02000600000000000000" pitchFamily="2" charset="0"/>
                  <a:ea typeface="Cambria Math" panose="02040503050406030204" pitchFamily="18" charset="0"/>
                </a:endParaRPr>
              </a:p>
              <a:p>
                <a:pPr marL="344488" indent="-344488">
                  <a:lnSpc>
                    <a:spcPct val="114000"/>
                  </a:lnSpc>
                  <a:tabLst>
                    <a:tab pos="344488" algn="l"/>
                  </a:tabLst>
                </a:pPr>
                <a:r>
                  <a:rPr lang="en-US" sz="2000" b="1" dirty="0" smtClean="0">
                    <a:solidFill>
                      <a:srgbClr val="FFFF00"/>
                    </a:solidFill>
                    <a:ea typeface="Cambria Math" panose="02040503050406030204" pitchFamily="18" charset="0"/>
                  </a:rPr>
                  <a:t>      </a:t>
                </a:r>
                <a14:m>
                  <m:oMath xmlns:m="http://schemas.openxmlformats.org/officeDocument/2006/math">
                    <m:acc>
                      <m:accPr>
                        <m:chr m:val="̂"/>
                        <m:ctrlPr>
                          <a:rPr lang="en-US" sz="2000" b="1" i="1">
                            <a:solidFill>
                              <a:srgbClr val="FFFF00"/>
                            </a:solidFill>
                            <a:latin typeface="Cambria Math"/>
                            <a:ea typeface="Cambria Math" panose="02040503050406030204" pitchFamily="18" charset="0"/>
                          </a:rPr>
                        </m:ctrlPr>
                      </m:accPr>
                      <m:e>
                        <m:r>
                          <a:rPr lang="en-US" sz="2000" b="1" i="1">
                            <a:solidFill>
                              <a:srgbClr val="FFFF00"/>
                            </a:solidFill>
                            <a:latin typeface="Cambria Math" panose="02040503050406030204" pitchFamily="18" charset="0"/>
                            <a:ea typeface="Cambria Math" panose="02040503050406030204" pitchFamily="18" charset="0"/>
                          </a:rPr>
                          <m:t>𝒑𝒆𝒓𝒊𝒐𝒅</m:t>
                        </m:r>
                      </m:e>
                    </m:acc>
                    <m:r>
                      <a:rPr lang="en-US" sz="2000" b="1" i="1">
                        <a:solidFill>
                          <a:srgbClr val="FFFF00"/>
                        </a:solidFill>
                        <a:latin typeface="Cambria Math" panose="02040503050406030204" pitchFamily="18" charset="0"/>
                        <a:ea typeface="Cambria Math" panose="02040503050406030204" pitchFamily="18" charset="0"/>
                      </a:rPr>
                      <m:t>≈</m:t>
                    </m:r>
                    <m:r>
                      <a:rPr lang="en-US" sz="2000" b="1" i="1" smtClean="0">
                        <a:solidFill>
                          <a:srgbClr val="FFFF00"/>
                        </a:solidFill>
                        <a:latin typeface="Cambria Math" panose="02040503050406030204" pitchFamily="18" charset="0"/>
                        <a:ea typeface="Cambria Math" panose="02040503050406030204" pitchFamily="18" charset="0"/>
                      </a:rPr>
                      <m:t>𝟓𝟔𝟏</m:t>
                    </m:r>
                    <m:r>
                      <a:rPr lang="en-US" sz="2000" b="1" i="1" smtClean="0">
                        <a:solidFill>
                          <a:srgbClr val="FFFF00"/>
                        </a:solidFill>
                        <a:latin typeface="Cambria Math" panose="02040503050406030204" pitchFamily="18" charset="0"/>
                        <a:ea typeface="Cambria Math" panose="02040503050406030204" pitchFamily="18" charset="0"/>
                      </a:rPr>
                      <m:t> </m:t>
                    </m:r>
                    <m:r>
                      <a:rPr lang="en-US" sz="2000" b="1" i="1" smtClean="0">
                        <a:solidFill>
                          <a:srgbClr val="FFFF00"/>
                        </a:solidFill>
                        <a:latin typeface="Cambria Math" panose="02040503050406030204" pitchFamily="18" charset="0"/>
                        <a:ea typeface="Cambria Math" panose="02040503050406030204" pitchFamily="18" charset="0"/>
                      </a:rPr>
                      <m:t>𝒚𝒆𝒂𝒓𝒔</m:t>
                    </m:r>
                  </m:oMath>
                </a14:m>
                <a:r>
                  <a:rPr lang="en-US" sz="2000" b="1" dirty="0" smtClean="0">
                    <a:solidFill>
                      <a:srgbClr val="FFFF00"/>
                    </a:solidFill>
                    <a:latin typeface="Segoe Print" panose="02000600000000000000" pitchFamily="2" charset="0"/>
                    <a:ea typeface="Cambria Math" panose="02040503050406030204" pitchFamily="18" charset="0"/>
                  </a:rPr>
                  <a:t> </a:t>
                </a:r>
                <a:endParaRPr lang="en-US" sz="2000" b="1" dirty="0">
                  <a:solidFill>
                    <a:srgbClr val="FFFF00"/>
                  </a:solidFill>
                  <a:latin typeface="Segoe Print" panose="02000600000000000000" pitchFamily="2" charset="0"/>
                  <a:ea typeface="Cambria Math" panose="02040503050406030204" pitchFamily="18" charset="0"/>
                </a:endParaRPr>
              </a:p>
              <a:p>
                <a:endParaRPr lang="en-US" sz="2000" b="1" dirty="0">
                  <a:solidFill>
                    <a:srgbClr val="FFFF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1413945" y="2743200"/>
                <a:ext cx="6477000" cy="2824619"/>
              </a:xfrm>
              <a:prstGeom prst="rect">
                <a:avLst/>
              </a:prstGeom>
              <a:blipFill rotWithShape="1">
                <a:blip r:embed="rId2"/>
                <a:stretch>
                  <a:fillRect l="-94" t="-1944"/>
                </a:stretch>
              </a:blipFill>
            </p:spPr>
            <p:txBody>
              <a:bodyPr/>
              <a:lstStyle/>
              <a:p>
                <a:r>
                  <a:rPr lang="en-US">
                    <a:noFill/>
                  </a:rPr>
                  <a:t> </a:t>
                </a:r>
              </a:p>
            </p:txBody>
          </p:sp>
        </mc:Fallback>
      </mc:AlternateContent>
    </p:spTree>
    <p:extLst>
      <p:ext uri="{BB962C8B-B14F-4D97-AF65-F5344CB8AC3E}">
        <p14:creationId xmlns:p14="http://schemas.microsoft.com/office/powerpoint/2010/main" val="4167824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1"/>
            <a:ext cx="4800600" cy="2828252"/>
          </a:xfrm>
        </p:spPr>
        <p:txBody>
          <a:bodyPr/>
          <a:lstStyle/>
          <a:p>
            <a:pPr marL="571500" indent="-571500">
              <a:buAutoNum type="alphaLcParenBoth" startAt="4"/>
              <a:tabLst>
                <a:tab pos="344488" algn="l"/>
              </a:tabLst>
            </a:pPr>
            <a:r>
              <a:rPr lang="en-US" sz="2400" b="1" dirty="0" smtClean="0"/>
              <a:t>Here is a residual plot for </a:t>
            </a:r>
            <a:br>
              <a:rPr lang="en-US" sz="2400" b="1" dirty="0" smtClean="0"/>
            </a:br>
            <a:r>
              <a:rPr lang="en-US" sz="2400" b="1" dirty="0" smtClean="0"/>
              <a:t>the linear regression in </a:t>
            </a:r>
            <a:br>
              <a:rPr lang="en-US" sz="2400" b="1" dirty="0" smtClean="0"/>
            </a:br>
            <a:r>
              <a:rPr lang="en-US" sz="2400" b="1" dirty="0" smtClean="0"/>
              <a:t>part (b). Do you expect </a:t>
            </a:r>
            <a:br>
              <a:rPr lang="en-US" sz="2400" b="1" dirty="0" smtClean="0"/>
            </a:br>
            <a:r>
              <a:rPr lang="en-US" sz="2400" b="1" dirty="0" smtClean="0"/>
              <a:t>your prediction in part (c) </a:t>
            </a:r>
            <a:br>
              <a:rPr lang="en-US" sz="2400" b="1" dirty="0" smtClean="0"/>
            </a:br>
            <a:r>
              <a:rPr lang="en-US" sz="2400" b="1" dirty="0" smtClean="0"/>
              <a:t>to be too large, too small, </a:t>
            </a:r>
            <a:br>
              <a:rPr lang="en-US" sz="2400" b="1" dirty="0" smtClean="0"/>
            </a:br>
            <a:r>
              <a:rPr lang="en-US" sz="2400" b="1" dirty="0" smtClean="0"/>
              <a:t>or about right? Justify your </a:t>
            </a:r>
            <a:br>
              <a:rPr lang="en-US" sz="2400" b="1" dirty="0" smtClean="0"/>
            </a:br>
            <a:r>
              <a:rPr lang="en-US" sz="2400" b="1" dirty="0" smtClean="0"/>
              <a:t>answer.</a:t>
            </a:r>
            <a:endParaRPr lang="en-US" sz="2400" b="1" dirty="0"/>
          </a:p>
        </p:txBody>
      </p:sp>
      <p:sp>
        <p:nvSpPr>
          <p:cNvPr id="4" name="TextBox 3"/>
          <p:cNvSpPr txBox="1"/>
          <p:nvPr/>
        </p:nvSpPr>
        <p:spPr>
          <a:xfrm>
            <a:off x="609600" y="4343400"/>
            <a:ext cx="8005245" cy="2154436"/>
          </a:xfrm>
          <a:prstGeom prst="rect">
            <a:avLst/>
          </a:prstGeom>
          <a:noFill/>
        </p:spPr>
        <p:txBody>
          <a:bodyPr wrap="square" rtlCol="0">
            <a:spAutoFit/>
          </a:bodyPr>
          <a:lstStyle/>
          <a:p>
            <a:pPr marL="344488" indent="-344488">
              <a:lnSpc>
                <a:spcPct val="114000"/>
              </a:lnSpc>
              <a:tabLst>
                <a:tab pos="344488" algn="l"/>
              </a:tabLst>
            </a:pPr>
            <a:r>
              <a:rPr lang="en-US" sz="2000" b="1" dirty="0" smtClean="0">
                <a:solidFill>
                  <a:srgbClr val="FFFF00"/>
                </a:solidFill>
                <a:latin typeface="Segoe Print" panose="02000600000000000000" pitchFamily="2" charset="0"/>
                <a:ea typeface="Cambria Math" panose="02040503050406030204" pitchFamily="18" charset="0"/>
              </a:rPr>
              <a:t>Eris’s value for ln(distance) is ln(68.05) = 4.22, which would fall at the far right of the residual plot, where all the residuals are positive. Because it is likely that residual = actual y − predicted y &gt; 0, we would expect our prediction to be too small.</a:t>
            </a:r>
          </a:p>
          <a:p>
            <a:endParaRPr lang="en-US" sz="2000" b="1" dirty="0">
              <a:solidFill>
                <a:srgbClr val="FFFF00"/>
              </a:solidFill>
            </a:endParaRPr>
          </a:p>
        </p:txBody>
      </p:sp>
      <p:pic>
        <p:nvPicPr>
          <p:cNvPr id="5" name="Picture 4">
            <a:extLst>
              <a:ext uri="{FF2B5EF4-FFF2-40B4-BE49-F238E27FC236}">
                <a16:creationId xmlns="" xmlns:a16="http://schemas.microsoft.com/office/drawing/2014/main" id="{99D5DE54-79BE-48F6-9C45-152A44611F5C}"/>
              </a:ext>
            </a:extLst>
          </p:cNvPr>
          <p:cNvPicPr>
            <a:picLocks noChangeAspect="1"/>
          </p:cNvPicPr>
          <p:nvPr/>
        </p:nvPicPr>
        <p:blipFill>
          <a:blip r:embed="rId2"/>
          <a:stretch>
            <a:fillRect/>
          </a:stretch>
        </p:blipFill>
        <p:spPr>
          <a:xfrm>
            <a:off x="5105400" y="1295395"/>
            <a:ext cx="3977438" cy="2828258"/>
          </a:xfrm>
          <a:prstGeom prst="rect">
            <a:avLst/>
          </a:prstGeom>
        </p:spPr>
      </p:pic>
    </p:spTree>
    <p:extLst>
      <p:ext uri="{BB962C8B-B14F-4D97-AF65-F5344CB8AC3E}">
        <p14:creationId xmlns:p14="http://schemas.microsoft.com/office/powerpoint/2010/main" val="8479402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3600" b="1" dirty="0" smtClean="0"/>
              <a:t>Example 3:  Eris</a:t>
            </a:r>
            <a:endParaRPr lang="en-US" sz="3600" b="1" dirty="0"/>
          </a:p>
        </p:txBody>
      </p:sp>
      <p:sp>
        <p:nvSpPr>
          <p:cNvPr id="3" name="Content Placeholder 2"/>
          <p:cNvSpPr>
            <a:spLocks noGrp="1"/>
          </p:cNvSpPr>
          <p:nvPr>
            <p:ph idx="1"/>
          </p:nvPr>
        </p:nvSpPr>
        <p:spPr>
          <a:xfrm>
            <a:off x="228600" y="1295401"/>
            <a:ext cx="4800600" cy="2828252"/>
          </a:xfrm>
        </p:spPr>
        <p:txBody>
          <a:bodyPr/>
          <a:lstStyle/>
          <a:p>
            <a:pPr marL="571500" indent="-571500">
              <a:buFont typeface="Wingdings" panose="05000000000000000000" pitchFamily="2" charset="2"/>
              <a:buAutoNum type="alphaLcParenBoth" startAt="5"/>
              <a:tabLst>
                <a:tab pos="344488" algn="l"/>
              </a:tabLst>
            </a:pPr>
            <a:r>
              <a:rPr lang="en-US" sz="2400" b="1" dirty="0" smtClean="0"/>
              <a:t>Based on the residual graph to the right.  Is the power model a good model? </a:t>
            </a:r>
            <a:endParaRPr lang="en-US" sz="2400" b="1" dirty="0"/>
          </a:p>
        </p:txBody>
      </p:sp>
      <p:sp>
        <p:nvSpPr>
          <p:cNvPr id="4" name="TextBox 3"/>
          <p:cNvSpPr txBox="1"/>
          <p:nvPr/>
        </p:nvSpPr>
        <p:spPr>
          <a:xfrm>
            <a:off x="609600" y="4343400"/>
            <a:ext cx="8005245" cy="1101840"/>
          </a:xfrm>
          <a:prstGeom prst="rect">
            <a:avLst/>
          </a:prstGeom>
          <a:noFill/>
        </p:spPr>
        <p:txBody>
          <a:bodyPr wrap="square" rtlCol="0">
            <a:spAutoFit/>
          </a:bodyPr>
          <a:lstStyle/>
          <a:p>
            <a:pPr marL="344488" indent="-344488">
              <a:lnSpc>
                <a:spcPct val="114000"/>
              </a:lnSpc>
              <a:tabLst>
                <a:tab pos="344488" algn="l"/>
              </a:tabLst>
            </a:pPr>
            <a:r>
              <a:rPr lang="en-US" sz="2000" b="1" dirty="0" smtClean="0">
                <a:solidFill>
                  <a:srgbClr val="FFFF00"/>
                </a:solidFill>
                <a:latin typeface="Segoe Print" panose="02000600000000000000" pitchFamily="2" charset="0"/>
                <a:ea typeface="Cambria Math" panose="02040503050406030204" pitchFamily="18" charset="0"/>
              </a:rPr>
              <a:t>Since there is a curved pattern to the residual graph, then no it is not a good model.</a:t>
            </a:r>
          </a:p>
          <a:p>
            <a:endParaRPr lang="en-US" sz="2000" b="1" dirty="0">
              <a:solidFill>
                <a:srgbClr val="FFFF00"/>
              </a:solidFill>
            </a:endParaRPr>
          </a:p>
        </p:txBody>
      </p:sp>
      <p:pic>
        <p:nvPicPr>
          <p:cNvPr id="5" name="Picture 4">
            <a:extLst>
              <a:ext uri="{FF2B5EF4-FFF2-40B4-BE49-F238E27FC236}">
                <a16:creationId xmlns="" xmlns:a16="http://schemas.microsoft.com/office/drawing/2014/main" id="{99D5DE54-79BE-48F6-9C45-152A44611F5C}"/>
              </a:ext>
            </a:extLst>
          </p:cNvPr>
          <p:cNvPicPr>
            <a:picLocks noChangeAspect="1"/>
          </p:cNvPicPr>
          <p:nvPr/>
        </p:nvPicPr>
        <p:blipFill>
          <a:blip r:embed="rId2"/>
          <a:stretch>
            <a:fillRect/>
          </a:stretch>
        </p:blipFill>
        <p:spPr>
          <a:xfrm>
            <a:off x="5105400" y="1295395"/>
            <a:ext cx="3977438" cy="2828258"/>
          </a:xfrm>
          <a:prstGeom prst="rect">
            <a:avLst/>
          </a:prstGeom>
        </p:spPr>
      </p:pic>
    </p:spTree>
    <p:extLst>
      <p:ext uri="{BB962C8B-B14F-4D97-AF65-F5344CB8AC3E}">
        <p14:creationId xmlns:p14="http://schemas.microsoft.com/office/powerpoint/2010/main" val="11611570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76200"/>
            <a:ext cx="8229600" cy="868363"/>
          </a:xfrm>
        </p:spPr>
        <p:txBody>
          <a:bodyPr/>
          <a:lstStyle/>
          <a:p>
            <a:r>
              <a:rPr lang="en-US" altLang="en-US" sz="3600" b="1" smtClean="0"/>
              <a:t>Power versus Exponential</a:t>
            </a:r>
          </a:p>
        </p:txBody>
      </p:sp>
      <p:sp>
        <p:nvSpPr>
          <p:cNvPr id="25603" name="Content Placeholder 2"/>
          <p:cNvSpPr>
            <a:spLocks noGrp="1"/>
          </p:cNvSpPr>
          <p:nvPr>
            <p:ph idx="1"/>
          </p:nvPr>
        </p:nvSpPr>
        <p:spPr>
          <a:xfrm>
            <a:off x="457200" y="1371600"/>
            <a:ext cx="8229600" cy="4754563"/>
          </a:xfrm>
        </p:spPr>
        <p:txBody>
          <a:bodyPr/>
          <a:lstStyle/>
          <a:p>
            <a:pPr>
              <a:defRPr/>
            </a:pPr>
            <a:r>
              <a:rPr lang="en-US" altLang="en-US" sz="2400" b="1" dirty="0" smtClean="0">
                <a:solidFill>
                  <a:srgbClr val="FFFF00"/>
                </a:solidFill>
              </a:rPr>
              <a:t>Power:  </a:t>
            </a:r>
            <a:r>
              <a:rPr lang="en-US" altLang="en-US" sz="2400" b="1" dirty="0" smtClean="0"/>
              <a:t>if we use </a:t>
            </a:r>
            <a:r>
              <a:rPr lang="en-US" altLang="en-US" sz="2400" b="1" dirty="0" smtClean="0">
                <a:solidFill>
                  <a:srgbClr val="FFC000"/>
                </a:solidFill>
              </a:rPr>
              <a:t>Ln(y) = a + </a:t>
            </a:r>
            <a:r>
              <a:rPr lang="en-US" altLang="en-US" sz="2400" b="1" dirty="0" err="1" smtClean="0">
                <a:solidFill>
                  <a:srgbClr val="FFC000"/>
                </a:solidFill>
              </a:rPr>
              <a:t>bLn</a:t>
            </a:r>
            <a:r>
              <a:rPr lang="en-US" altLang="en-US" sz="2400" b="1" dirty="0" smtClean="0">
                <a:solidFill>
                  <a:srgbClr val="FFC000"/>
                </a:solidFill>
              </a:rPr>
              <a:t>(x) </a:t>
            </a:r>
            <a:r>
              <a:rPr lang="en-US" altLang="en-US" sz="2400" b="1" dirty="0" smtClean="0"/>
              <a:t>to linearize the data, then a power function model is appropriate</a:t>
            </a:r>
          </a:p>
          <a:p>
            <a:pPr lvl="1">
              <a:defRPr/>
            </a:pPr>
            <a:r>
              <a:rPr lang="en-US" altLang="en-US" sz="2400" b="1" dirty="0" smtClean="0">
                <a:solidFill>
                  <a:srgbClr val="FFFF00"/>
                </a:solidFill>
              </a:rPr>
              <a:t>Y = (</a:t>
            </a:r>
            <a:r>
              <a:rPr lang="en-US" altLang="en-US" sz="2400" b="1" dirty="0" err="1" smtClean="0">
                <a:solidFill>
                  <a:srgbClr val="FFFF00"/>
                </a:solidFill>
              </a:rPr>
              <a:t>e</a:t>
            </a:r>
            <a:r>
              <a:rPr lang="en-US" altLang="en-US" sz="2400" b="1" i="1" baseline="30000" dirty="0" err="1" smtClean="0">
                <a:solidFill>
                  <a:srgbClr val="FFFF00"/>
                </a:solidFill>
                <a:ea typeface="+mn-ea"/>
                <a:cs typeface="+mn-cs"/>
              </a:rPr>
              <a:t>a</a:t>
            </a:r>
            <a:r>
              <a:rPr lang="en-US" altLang="en-US" sz="2400" b="1" dirty="0" smtClean="0">
                <a:solidFill>
                  <a:srgbClr val="FFFF00"/>
                </a:solidFill>
              </a:rPr>
              <a:t>)x</a:t>
            </a:r>
            <a:r>
              <a:rPr lang="en-US" altLang="en-US" sz="2400" b="1" i="1" baseline="30000" dirty="0">
                <a:solidFill>
                  <a:srgbClr val="FFFF00"/>
                </a:solidFill>
                <a:ea typeface="+mn-ea"/>
                <a:cs typeface="+mn-cs"/>
              </a:rPr>
              <a:t>b</a:t>
            </a:r>
            <a:r>
              <a:rPr lang="en-US" altLang="en-US" sz="2400" b="1" dirty="0" smtClean="0">
                <a:solidFill>
                  <a:srgbClr val="FFFF00"/>
                </a:solidFill>
              </a:rPr>
              <a:t>   </a:t>
            </a:r>
          </a:p>
          <a:p>
            <a:pPr>
              <a:defRPr/>
            </a:pPr>
            <a:endParaRPr lang="en-US" altLang="en-US" sz="2800" b="1" dirty="0" smtClean="0"/>
          </a:p>
          <a:p>
            <a:pPr>
              <a:defRPr/>
            </a:pPr>
            <a:r>
              <a:rPr lang="en-US" altLang="en-US" sz="2400" b="1" dirty="0" smtClean="0">
                <a:solidFill>
                  <a:srgbClr val="FFFF00"/>
                </a:solidFill>
              </a:rPr>
              <a:t>Exponential:  </a:t>
            </a:r>
            <a:r>
              <a:rPr lang="en-US" altLang="en-US" sz="2400" b="1" dirty="0" smtClean="0"/>
              <a:t>if we use just </a:t>
            </a:r>
            <a:r>
              <a:rPr lang="en-US" altLang="en-US" sz="2400" b="1" dirty="0" smtClean="0">
                <a:solidFill>
                  <a:srgbClr val="FFC000"/>
                </a:solidFill>
              </a:rPr>
              <a:t>Ln(y) = a + </a:t>
            </a:r>
            <a:r>
              <a:rPr lang="en-US" altLang="en-US" sz="2400" b="1" dirty="0" err="1" smtClean="0">
                <a:solidFill>
                  <a:srgbClr val="FFC000"/>
                </a:solidFill>
              </a:rPr>
              <a:t>bx</a:t>
            </a:r>
            <a:r>
              <a:rPr lang="en-US" altLang="en-US" sz="2400" b="1" dirty="0" smtClean="0">
                <a:solidFill>
                  <a:srgbClr val="FFC000"/>
                </a:solidFill>
              </a:rPr>
              <a:t> </a:t>
            </a:r>
            <a:r>
              <a:rPr lang="en-US" altLang="en-US" sz="2400" b="1" dirty="0" smtClean="0"/>
              <a:t>to linearize the data, then an exponential function model is appropriate</a:t>
            </a:r>
          </a:p>
          <a:p>
            <a:pPr lvl="1">
              <a:defRPr/>
            </a:pPr>
            <a:r>
              <a:rPr lang="en-US" altLang="en-US" sz="2400" b="1" dirty="0" smtClean="0">
                <a:solidFill>
                  <a:srgbClr val="FFFF00"/>
                </a:solidFill>
              </a:rPr>
              <a:t>Y = </a:t>
            </a:r>
            <a:r>
              <a:rPr lang="en-US" altLang="en-US" sz="2400" b="1" dirty="0" err="1" smtClean="0">
                <a:solidFill>
                  <a:srgbClr val="FFFF00"/>
                </a:solidFill>
              </a:rPr>
              <a:t>ab</a:t>
            </a:r>
            <a:r>
              <a:rPr lang="en-US" altLang="en-US" sz="2400" b="1" i="1" baseline="30000" dirty="0" err="1">
                <a:solidFill>
                  <a:srgbClr val="FFFF00"/>
                </a:solidFill>
                <a:ea typeface="+mn-ea"/>
                <a:cs typeface="+mn-cs"/>
              </a:rPr>
              <a:t>x</a:t>
            </a:r>
            <a:r>
              <a:rPr lang="en-US" altLang="en-US" sz="2400" b="1" dirty="0" smtClean="0">
                <a:solidFill>
                  <a:srgbClr val="FFFF00"/>
                </a:solidFill>
              </a:rPr>
              <a:t> </a:t>
            </a:r>
          </a:p>
        </p:txBody>
      </p:sp>
    </p:spTree>
    <p:extLst>
      <p:ext uri="{BB962C8B-B14F-4D97-AF65-F5344CB8AC3E}">
        <p14:creationId xmlns:p14="http://schemas.microsoft.com/office/powerpoint/2010/main" val="39506913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27651" name="Rectangle 3"/>
          <p:cNvSpPr>
            <a:spLocks noGrp="1" noChangeArrowheads="1"/>
          </p:cNvSpPr>
          <p:nvPr>
            <p:ph type="body" idx="1"/>
          </p:nvPr>
        </p:nvSpPr>
        <p:spPr>
          <a:xfrm>
            <a:off x="228600" y="990600"/>
            <a:ext cx="8686800" cy="5638800"/>
          </a:xfrm>
        </p:spPr>
        <p:txBody>
          <a:bodyPr/>
          <a:lstStyle/>
          <a:p>
            <a:pPr eaLnBrk="1" hangingPunct="1"/>
            <a:r>
              <a:rPr lang="en-US" altLang="en-US" sz="2800" b="1" dirty="0" smtClean="0">
                <a:solidFill>
                  <a:srgbClr val="FFFF00"/>
                </a:solidFill>
              </a:rPr>
              <a:t>Summary</a:t>
            </a:r>
          </a:p>
          <a:p>
            <a:pPr>
              <a:buClr>
                <a:srgbClr val="E81F30"/>
              </a:buClr>
              <a:buFont typeface="Wingdings" pitchFamily="-111" charset="2"/>
              <a:buChar char="ü"/>
            </a:pPr>
            <a:r>
              <a:rPr lang="en-US" altLang="en-US" sz="2000" b="1" dirty="0" smtClean="0">
                <a:ea typeface="ＭＳ Ｐゴシック" pitchFamily="-111" charset="-128"/>
              </a:rPr>
              <a:t>Nonlinear relationships between two quantitative variables can sometimes be changed into linear relationships by transforming one or both of the variables. Transformation is particularly effective when there is reason to think that the data are governed by some nonlinear mathematical model.</a:t>
            </a:r>
          </a:p>
          <a:p>
            <a:pPr>
              <a:buClr>
                <a:srgbClr val="E81F30"/>
              </a:buClr>
              <a:buFont typeface="Wingdings" pitchFamily="-111" charset="2"/>
              <a:buChar char="ü"/>
            </a:pPr>
            <a:r>
              <a:rPr lang="en-US" altLang="en-US" sz="2000" b="1" dirty="0" smtClean="0">
                <a:ea typeface="ＭＳ Ｐゴシック" pitchFamily="-111" charset="-128"/>
              </a:rPr>
              <a:t>When theory or experience suggests that the relationship between two variables follows a </a:t>
            </a:r>
            <a:r>
              <a:rPr lang="en-US" altLang="en-US" sz="2000" b="1" i="1" dirty="0" smtClean="0">
                <a:ea typeface="ＭＳ Ｐゴシック" pitchFamily="-111" charset="-128"/>
              </a:rPr>
              <a:t>power model </a:t>
            </a:r>
            <a:r>
              <a:rPr lang="en-US" altLang="en-US" sz="2000" b="1" dirty="0" smtClean="0">
                <a:ea typeface="ＭＳ Ｐゴシック" pitchFamily="-111" charset="-128"/>
              </a:rPr>
              <a:t>of the form </a:t>
            </a:r>
            <a:r>
              <a:rPr lang="en-US" altLang="en-US" sz="2000" b="1" i="1" dirty="0" smtClean="0">
                <a:ea typeface="ＭＳ Ｐゴシック" pitchFamily="-111" charset="-128"/>
              </a:rPr>
              <a:t>y</a:t>
            </a:r>
            <a:r>
              <a:rPr lang="en-US" altLang="en-US" sz="2000" b="1" dirty="0" smtClean="0">
                <a:ea typeface="ＭＳ Ｐゴシック" pitchFamily="-111" charset="-128"/>
              </a:rPr>
              <a:t> = </a:t>
            </a:r>
            <a:r>
              <a:rPr lang="en-US" altLang="en-US" sz="2000" b="1" i="1" dirty="0" err="1" smtClean="0">
                <a:ea typeface="ＭＳ Ｐゴシック" pitchFamily="-111" charset="-128"/>
              </a:rPr>
              <a:t>ax</a:t>
            </a:r>
            <a:r>
              <a:rPr lang="en-US" altLang="en-US" sz="2000" b="1" i="1" baseline="30000" dirty="0" err="1" smtClean="0">
                <a:ea typeface="ＭＳ Ｐゴシック" pitchFamily="-111" charset="-128"/>
              </a:rPr>
              <a:t>p</a:t>
            </a:r>
            <a:r>
              <a:rPr lang="en-US" altLang="en-US" sz="2000" b="1" dirty="0" smtClean="0">
                <a:ea typeface="ＭＳ Ｐゴシック" pitchFamily="-111" charset="-128"/>
              </a:rPr>
              <a:t>, there are two transformations involving powers and roots that can linearize a curved pattern in a scatterplot. </a:t>
            </a:r>
          </a:p>
          <a:p>
            <a:pPr lvl="2">
              <a:buClr>
                <a:srgbClr val="E81F30"/>
              </a:buClr>
              <a:buFont typeface="Wingdings" pitchFamily="-111" charset="2"/>
              <a:buNone/>
            </a:pPr>
            <a:r>
              <a:rPr lang="en-US" altLang="en-US" sz="1800" b="1" dirty="0" smtClean="0">
                <a:ea typeface="ＭＳ Ｐゴシック" pitchFamily="-111" charset="-128"/>
              </a:rPr>
              <a:t>Option 1: Raise the values of the explanatory variable </a:t>
            </a:r>
            <a:r>
              <a:rPr lang="en-US" altLang="en-US" sz="1800" b="1" i="1" dirty="0" smtClean="0">
                <a:ea typeface="ＭＳ Ｐゴシック" pitchFamily="-111" charset="-128"/>
              </a:rPr>
              <a:t>x </a:t>
            </a:r>
            <a:r>
              <a:rPr lang="en-US" altLang="en-US" sz="1800" b="1" dirty="0" smtClean="0">
                <a:ea typeface="ＭＳ Ｐゴシック" pitchFamily="-111" charset="-128"/>
              </a:rPr>
              <a:t>to the power </a:t>
            </a:r>
            <a:r>
              <a:rPr lang="en-US" altLang="en-US" sz="1800" b="1" i="1" dirty="0" smtClean="0">
                <a:ea typeface="ＭＳ Ｐゴシック" pitchFamily="-111" charset="-128"/>
              </a:rPr>
              <a:t>p</a:t>
            </a:r>
            <a:r>
              <a:rPr lang="en-US" altLang="en-US" sz="1800" b="1" dirty="0" smtClean="0">
                <a:ea typeface="ＭＳ Ｐゴシック" pitchFamily="-111" charset="-128"/>
              </a:rPr>
              <a:t>, then look at a graph of (</a:t>
            </a:r>
            <a:r>
              <a:rPr lang="en-US" altLang="en-US" sz="1800" b="1" i="1" dirty="0" err="1" smtClean="0">
                <a:ea typeface="ＭＳ Ｐゴシック" pitchFamily="-111" charset="-128"/>
              </a:rPr>
              <a:t>x</a:t>
            </a:r>
            <a:r>
              <a:rPr lang="en-US" altLang="en-US" sz="1800" b="1" i="1" baseline="30000" dirty="0" err="1" smtClean="0">
                <a:ea typeface="ＭＳ Ｐゴシック" pitchFamily="-111" charset="-128"/>
              </a:rPr>
              <a:t>p</a:t>
            </a:r>
            <a:r>
              <a:rPr lang="en-US" altLang="en-US" sz="1800" b="1" i="1" dirty="0" smtClean="0">
                <a:ea typeface="ＭＳ Ｐゴシック" pitchFamily="-111" charset="-128"/>
              </a:rPr>
              <a:t>, y</a:t>
            </a:r>
            <a:r>
              <a:rPr lang="en-US" altLang="en-US" sz="1800" b="1" dirty="0" smtClean="0">
                <a:ea typeface="ＭＳ Ｐゴシック" pitchFamily="-111" charset="-128"/>
              </a:rPr>
              <a:t>). </a:t>
            </a:r>
          </a:p>
          <a:p>
            <a:pPr lvl="2">
              <a:buClr>
                <a:srgbClr val="E81F30"/>
              </a:buClr>
              <a:buFont typeface="Wingdings" pitchFamily="-111" charset="2"/>
              <a:buNone/>
            </a:pPr>
            <a:r>
              <a:rPr lang="en-US" altLang="en-US" sz="1800" b="1" dirty="0" smtClean="0">
                <a:ea typeface="ＭＳ Ｐゴシック" pitchFamily="-111" charset="-128"/>
              </a:rPr>
              <a:t>Option 2: Take the </a:t>
            </a:r>
            <a:r>
              <a:rPr lang="en-US" altLang="en-US" sz="1800" b="1" i="1" dirty="0" err="1" smtClean="0">
                <a:ea typeface="ＭＳ Ｐゴシック" pitchFamily="-111" charset="-128"/>
              </a:rPr>
              <a:t>p</a:t>
            </a:r>
            <a:r>
              <a:rPr lang="en-US" altLang="en-US" sz="1800" b="1" i="1" baseline="30000" dirty="0" err="1" smtClean="0">
                <a:ea typeface="ＭＳ Ｐゴシック" pitchFamily="-111" charset="-128"/>
              </a:rPr>
              <a:t>th</a:t>
            </a:r>
            <a:r>
              <a:rPr lang="en-US" altLang="en-US" sz="1800" b="1" i="1" dirty="0" smtClean="0">
                <a:ea typeface="ＭＳ Ｐゴシック" pitchFamily="-111" charset="-128"/>
              </a:rPr>
              <a:t> </a:t>
            </a:r>
            <a:r>
              <a:rPr lang="en-US" altLang="en-US" sz="1800" b="1" dirty="0" smtClean="0">
                <a:ea typeface="ＭＳ Ｐゴシック" pitchFamily="-111" charset="-128"/>
              </a:rPr>
              <a:t>root of the values of the response variable </a:t>
            </a:r>
            <a:r>
              <a:rPr lang="en-US" altLang="en-US" sz="1800" b="1" i="1" dirty="0" smtClean="0">
                <a:ea typeface="ＭＳ Ｐゴシック" pitchFamily="-111" charset="-128"/>
              </a:rPr>
              <a:t>y</a:t>
            </a:r>
            <a:r>
              <a:rPr lang="en-US" altLang="en-US" sz="1800" b="1" dirty="0" smtClean="0">
                <a:ea typeface="ＭＳ Ｐゴシック" pitchFamily="-111" charset="-128"/>
              </a:rPr>
              <a:t>, then look at a graph of (</a:t>
            </a:r>
            <a:r>
              <a:rPr lang="en-US" altLang="en-US" sz="1800" b="1" i="1" dirty="0" smtClean="0">
                <a:ea typeface="ＭＳ Ｐゴシック" pitchFamily="-111" charset="-128"/>
              </a:rPr>
              <a:t>x</a:t>
            </a:r>
            <a:r>
              <a:rPr lang="en-US" altLang="en-US" sz="1800" b="1" dirty="0" smtClean="0">
                <a:ea typeface="ＭＳ Ｐゴシック" pitchFamily="-111" charset="-128"/>
              </a:rPr>
              <a:t>, </a:t>
            </a:r>
            <a:r>
              <a:rPr lang="en-US" altLang="en-US" sz="1800" b="1" i="1" dirty="0" err="1" smtClean="0">
                <a:ea typeface="ＭＳ Ｐゴシック" pitchFamily="-111" charset="-128"/>
              </a:rPr>
              <a:t>p</a:t>
            </a:r>
            <a:r>
              <a:rPr lang="en-US" altLang="en-US" sz="1800" b="1" i="1" baseline="30000" dirty="0" err="1" smtClean="0">
                <a:ea typeface="ＭＳ Ｐゴシック" pitchFamily="-111" charset="-128"/>
              </a:rPr>
              <a:t>th</a:t>
            </a:r>
            <a:r>
              <a:rPr lang="en-US" altLang="en-US" sz="1800" b="1" i="1" dirty="0" smtClean="0">
                <a:ea typeface="ＭＳ Ｐゴシック" pitchFamily="-111" charset="-128"/>
              </a:rPr>
              <a:t> </a:t>
            </a:r>
            <a:r>
              <a:rPr lang="en-US" altLang="en-US" sz="1800" b="1" dirty="0" smtClean="0">
                <a:ea typeface="ＭＳ Ｐゴシック" pitchFamily="-111" charset="-128"/>
              </a:rPr>
              <a:t>root of </a:t>
            </a:r>
            <a:r>
              <a:rPr lang="en-US" altLang="en-US" sz="1800" b="1" i="1" dirty="0" smtClean="0">
                <a:ea typeface="ＭＳ Ｐゴシック" pitchFamily="-111" charset="-128"/>
              </a:rPr>
              <a:t>y</a:t>
            </a:r>
            <a:r>
              <a:rPr lang="en-US" altLang="en-US" sz="1800" b="1" dirty="0" smtClean="0">
                <a:ea typeface="ＭＳ Ｐゴシック" pitchFamily="-111" charset="-128"/>
              </a:rPr>
              <a:t>).</a:t>
            </a:r>
            <a:endParaRPr lang="en-US" altLang="en-US" sz="3200" b="1" dirty="0" smtClean="0"/>
          </a:p>
          <a:p>
            <a:pPr eaLnBrk="1" hangingPunct="1"/>
            <a:r>
              <a:rPr lang="en-US" altLang="en-US" sz="2800" b="1" dirty="0" smtClean="0">
                <a:solidFill>
                  <a:srgbClr val="FFFF00"/>
                </a:solidFill>
              </a:rPr>
              <a:t>Homework</a:t>
            </a:r>
          </a:p>
          <a:p>
            <a:pPr lvl="1" eaLnBrk="1" hangingPunct="1"/>
            <a:r>
              <a:rPr lang="en-US" altLang="en-US" sz="2400" b="1" dirty="0" smtClean="0"/>
              <a:t>Problems </a:t>
            </a:r>
            <a:r>
              <a:rPr lang="en-US" sz="2400" b="1" dirty="0"/>
              <a:t>33, 35, 37, 43, 47</a:t>
            </a:r>
            <a:endParaRPr lang="en-US" altLang="en-US"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2238"/>
            <a:ext cx="8229600" cy="792162"/>
          </a:xfrm>
        </p:spPr>
        <p:txBody>
          <a:bodyPr/>
          <a:lstStyle/>
          <a:p>
            <a:r>
              <a:rPr lang="en-US" altLang="en-US" sz="3600" b="1" smtClean="0">
                <a:solidFill>
                  <a:schemeClr val="tx1"/>
                </a:solidFill>
                <a:ea typeface="ＭＳ Ｐゴシック" pitchFamily="-111" charset="-128"/>
              </a:rPr>
              <a:t>Introduction</a:t>
            </a:r>
            <a:endParaRPr lang="en-US" altLang="en-US" sz="3600" smtClean="0"/>
          </a:p>
        </p:txBody>
      </p:sp>
      <p:sp>
        <p:nvSpPr>
          <p:cNvPr id="5123" name="Content Placeholder 2"/>
          <p:cNvSpPr>
            <a:spLocks noGrp="1"/>
          </p:cNvSpPr>
          <p:nvPr>
            <p:ph idx="1"/>
          </p:nvPr>
        </p:nvSpPr>
        <p:spPr>
          <a:xfrm>
            <a:off x="304800" y="1143000"/>
            <a:ext cx="8534400" cy="2819400"/>
          </a:xfrm>
        </p:spPr>
        <p:txBody>
          <a:bodyPr/>
          <a:lstStyle/>
          <a:p>
            <a:r>
              <a:rPr lang="en-US" altLang="en-US" sz="2400" b="1" smtClean="0">
                <a:ea typeface="ＭＳ Ｐゴシック" pitchFamily="-111" charset="-128"/>
              </a:rPr>
              <a:t>In Chapter 3, we learned how to analyze relationships between two quantitative variables that showed a linear pattern. When two-variable data show a curved relationship, we must develop new techniques for finding an appropriate model. This section describes several simple transformations of data that can straighten a nonlinear pattern</a:t>
            </a:r>
            <a:endParaRPr lang="en-US" altLang="en-US" sz="2400" b="1" smtClean="0"/>
          </a:p>
        </p:txBody>
      </p:sp>
      <p:sp>
        <p:nvSpPr>
          <p:cNvPr id="4" name="Rectangle 3"/>
          <p:cNvSpPr>
            <a:spLocks noChangeArrowheads="1"/>
          </p:cNvSpPr>
          <p:nvPr/>
        </p:nvSpPr>
        <p:spPr bwMode="auto">
          <a:xfrm>
            <a:off x="696913" y="4233863"/>
            <a:ext cx="7761287" cy="224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1775" indent="-231775">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pPr>
            <a:r>
              <a:rPr lang="en-US" altLang="en-US" sz="2000" b="1">
                <a:ea typeface="ＭＳ Ｐゴシック" pitchFamily="-111" charset="-128"/>
              </a:rPr>
              <a:t>Once the data have been transformed to achieve linearity, we can use least-squares regression to generate a useful model for making predictions. </a:t>
            </a:r>
          </a:p>
          <a:p>
            <a:pPr>
              <a:spcBef>
                <a:spcPct val="0"/>
              </a:spcBef>
            </a:pPr>
            <a:endParaRPr lang="en-US" altLang="en-US" sz="2000" b="1">
              <a:ea typeface="ＭＳ Ｐゴシック" pitchFamily="-111" charset="-128"/>
            </a:endParaRPr>
          </a:p>
          <a:p>
            <a:pPr>
              <a:spcBef>
                <a:spcPct val="0"/>
              </a:spcBef>
            </a:pPr>
            <a:r>
              <a:rPr lang="en-US" altLang="en-US" sz="2000" b="1">
                <a:ea typeface="ＭＳ Ｐゴシック" pitchFamily="-111" charset="-128"/>
              </a:rPr>
              <a:t>And if the conditions for regression inference are met, we can estimate or test a claim about the slope of the population (true) regression line using the transformed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
            <a:ext cx="8229600" cy="792163"/>
          </a:xfrm>
        </p:spPr>
        <p:txBody>
          <a:bodyPr/>
          <a:lstStyle/>
          <a:p>
            <a:r>
              <a:rPr lang="en-US" altLang="en-US" sz="3600" b="1" smtClean="0"/>
              <a:t>Introduction (cont)</a:t>
            </a:r>
          </a:p>
        </p:txBody>
      </p:sp>
      <p:sp>
        <p:nvSpPr>
          <p:cNvPr id="6147" name="Content Placeholder 2"/>
          <p:cNvSpPr>
            <a:spLocks noGrp="1"/>
          </p:cNvSpPr>
          <p:nvPr>
            <p:ph idx="1"/>
          </p:nvPr>
        </p:nvSpPr>
        <p:spPr>
          <a:xfrm>
            <a:off x="304800" y="1752600"/>
            <a:ext cx="8534400" cy="4373563"/>
          </a:xfrm>
        </p:spPr>
        <p:txBody>
          <a:bodyPr/>
          <a:lstStyle/>
          <a:p>
            <a:r>
              <a:rPr lang="en-US" altLang="en-US" sz="2400" b="1" smtClean="0"/>
              <a:t>Applying a function such as the logarithm or square root to a quantitative variable is called </a:t>
            </a:r>
            <a:r>
              <a:rPr lang="en-US" altLang="en-US" sz="2400" b="1" smtClean="0">
                <a:solidFill>
                  <a:srgbClr val="FFFF00"/>
                </a:solidFill>
              </a:rPr>
              <a:t>transforming</a:t>
            </a:r>
            <a:r>
              <a:rPr lang="en-US" altLang="en-US" sz="2400" b="1" smtClean="0"/>
              <a:t> the data. We will see in this section that understanding how simple functions work helps us choose and use transformations to straighten nonlinear patterns.</a:t>
            </a:r>
            <a:endParaRPr lang="en-US" altLang="en-US" sz="2400" b="1" smtClean="0">
              <a:solidFill>
                <a:srgbClr val="000000"/>
              </a:solidFill>
            </a:endParaRPr>
          </a:p>
          <a:p>
            <a:endParaRPr lang="en-US" altLang="en-US" sz="2400" b="1"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255588" y="123825"/>
            <a:ext cx="8610600" cy="749300"/>
          </a:xfrm>
        </p:spPr>
        <p:txBody>
          <a:bodyPr/>
          <a:lstStyle/>
          <a:p>
            <a:r>
              <a:rPr lang="en-US" altLang="en-US" sz="3600" b="1" smtClean="0"/>
              <a:t>Transforming with Powers and Roots</a:t>
            </a:r>
          </a:p>
        </p:txBody>
      </p:sp>
      <p:sp>
        <p:nvSpPr>
          <p:cNvPr id="7171" name="Content Placeholder 2"/>
          <p:cNvSpPr>
            <a:spLocks noGrp="1"/>
          </p:cNvSpPr>
          <p:nvPr>
            <p:ph idx="1"/>
          </p:nvPr>
        </p:nvSpPr>
        <p:spPr>
          <a:xfrm>
            <a:off x="327025" y="976313"/>
            <a:ext cx="8534400" cy="2667000"/>
          </a:xfrm>
        </p:spPr>
        <p:txBody>
          <a:bodyPr/>
          <a:lstStyle/>
          <a:p>
            <a:r>
              <a:rPr lang="en-US" altLang="en-US" sz="2400" b="1" smtClean="0">
                <a:ea typeface="ＭＳ Ｐゴシック" pitchFamily="-111" charset="-128"/>
              </a:rPr>
              <a:t>When you visit a pizza parlor, you order a pizza by its diameter—say, 10 inches, 12 inches, or 14 inches. But the amount you get to eat depends on the area of the pizza. The area of a circle is </a:t>
            </a:r>
            <a:r>
              <a:rPr lang="en-US" altLang="en-US" sz="2400" b="1" i="1" smtClean="0">
                <a:ea typeface="ＭＳ Ｐゴシック" pitchFamily="-111" charset="-128"/>
              </a:rPr>
              <a:t>π </a:t>
            </a:r>
            <a:r>
              <a:rPr lang="en-US" altLang="en-US" sz="2400" b="1" smtClean="0">
                <a:ea typeface="ＭＳ Ｐゴシック" pitchFamily="-111" charset="-128"/>
              </a:rPr>
              <a:t>times the square of its radius </a:t>
            </a:r>
            <a:r>
              <a:rPr lang="en-US" altLang="en-US" sz="2400" b="1" i="1" smtClean="0">
                <a:ea typeface="ＭＳ Ｐゴシック" pitchFamily="-111" charset="-128"/>
              </a:rPr>
              <a:t>r</a:t>
            </a:r>
            <a:r>
              <a:rPr lang="en-US" altLang="en-US" sz="2400" b="1" smtClean="0">
                <a:ea typeface="ＭＳ Ｐゴシック" pitchFamily="-111" charset="-128"/>
              </a:rPr>
              <a:t>. So the area of a round pizza with diameter </a:t>
            </a:r>
            <a:r>
              <a:rPr lang="en-US" altLang="en-US" sz="2400" b="1" i="1" smtClean="0">
                <a:ea typeface="ＭＳ Ｐゴシック" pitchFamily="-111" charset="-128"/>
              </a:rPr>
              <a:t>x </a:t>
            </a:r>
            <a:r>
              <a:rPr lang="en-US" altLang="en-US" sz="2400" b="1" smtClean="0">
                <a:ea typeface="ＭＳ Ｐゴシック" pitchFamily="-111" charset="-128"/>
              </a:rPr>
              <a:t>is</a:t>
            </a:r>
            <a:endParaRPr lang="en-US" altLang="en-US" sz="2400" b="1" i="1" smtClean="0">
              <a:ea typeface="ＭＳ Ｐゴシック" pitchFamily="-111" charset="-128"/>
            </a:endParaRPr>
          </a:p>
          <a:p>
            <a:endParaRPr lang="en-US" altLang="en-US" sz="2400" b="1" smtClean="0"/>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2463" y="3021013"/>
            <a:ext cx="273367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733800"/>
            <a:ext cx="325755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p:nvSpPr>
        <p:spPr bwMode="auto">
          <a:xfrm>
            <a:off x="3581400" y="3886200"/>
            <a:ext cx="54864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Although a </a:t>
            </a:r>
            <a:r>
              <a:rPr lang="en-US" altLang="en-US" sz="2000" b="1">
                <a:solidFill>
                  <a:srgbClr val="FFFF00"/>
                </a:solidFill>
              </a:rPr>
              <a:t>power model of the form </a:t>
            </a:r>
            <a:r>
              <a:rPr lang="en-US" altLang="en-US" sz="2000" b="1" i="1">
                <a:solidFill>
                  <a:srgbClr val="FFFF00"/>
                </a:solidFill>
              </a:rPr>
              <a:t>y </a:t>
            </a:r>
            <a:r>
              <a:rPr lang="en-US" altLang="en-US" sz="2000" b="1">
                <a:solidFill>
                  <a:srgbClr val="FFFF00"/>
                </a:solidFill>
              </a:rPr>
              <a:t>= </a:t>
            </a:r>
            <a:r>
              <a:rPr lang="en-US" altLang="en-US" sz="2000" b="1" i="1">
                <a:solidFill>
                  <a:srgbClr val="FFFF00"/>
                </a:solidFill>
              </a:rPr>
              <a:t>ax</a:t>
            </a:r>
            <a:r>
              <a:rPr lang="en-US" altLang="en-US" sz="2000" b="1" i="1" baseline="30000">
                <a:solidFill>
                  <a:srgbClr val="FFFF00"/>
                </a:solidFill>
              </a:rPr>
              <a:t>p</a:t>
            </a:r>
            <a:r>
              <a:rPr lang="en-US" altLang="en-US" sz="2000" b="1" i="1">
                <a:solidFill>
                  <a:srgbClr val="FFFF00"/>
                </a:solidFill>
              </a:rPr>
              <a:t> </a:t>
            </a:r>
            <a:r>
              <a:rPr lang="en-US" altLang="en-US" sz="2000" b="1">
                <a:solidFill>
                  <a:srgbClr val="FFFF00"/>
                </a:solidFill>
              </a:rPr>
              <a:t> </a:t>
            </a:r>
            <a:r>
              <a:rPr lang="en-US" altLang="en-US" sz="2000" b="1"/>
              <a:t>describes the relationship between </a:t>
            </a:r>
            <a:r>
              <a:rPr lang="en-US" altLang="en-US" sz="2000" b="1" i="1"/>
              <a:t>x </a:t>
            </a:r>
            <a:r>
              <a:rPr lang="en-US" altLang="en-US" sz="2000" b="1"/>
              <a:t>and </a:t>
            </a:r>
            <a:r>
              <a:rPr lang="en-US" altLang="en-US" sz="2000" b="1" i="1"/>
              <a:t>y </a:t>
            </a:r>
            <a:r>
              <a:rPr lang="en-US" altLang="en-US" sz="2000" b="1"/>
              <a:t>in this setting, </a:t>
            </a:r>
            <a:r>
              <a:rPr lang="en-US" altLang="en-US" sz="2000" b="1">
                <a:solidFill>
                  <a:srgbClr val="FFC000"/>
                </a:solidFill>
              </a:rPr>
              <a:t>there is a </a:t>
            </a:r>
            <a:r>
              <a:rPr lang="en-US" altLang="en-US" sz="2000" b="1" i="1">
                <a:solidFill>
                  <a:srgbClr val="FFC000"/>
                </a:solidFill>
              </a:rPr>
              <a:t>linear </a:t>
            </a:r>
            <a:r>
              <a:rPr lang="en-US" altLang="en-US" sz="2000" b="1">
                <a:solidFill>
                  <a:srgbClr val="FFC000"/>
                </a:solidFill>
              </a:rPr>
              <a:t>relationship between </a:t>
            </a:r>
            <a:r>
              <a:rPr lang="en-US" altLang="en-US" sz="2000" b="1" i="1">
                <a:solidFill>
                  <a:srgbClr val="FFC000"/>
                </a:solidFill>
              </a:rPr>
              <a:t>x</a:t>
            </a:r>
            <a:r>
              <a:rPr lang="en-US" altLang="en-US" sz="2000" b="1" i="1" baseline="30000">
                <a:solidFill>
                  <a:srgbClr val="FFC000"/>
                </a:solidFill>
              </a:rPr>
              <a:t>p</a:t>
            </a:r>
            <a:r>
              <a:rPr lang="en-US" altLang="en-US" sz="2000" b="1" i="1">
                <a:solidFill>
                  <a:srgbClr val="FFC000"/>
                </a:solidFill>
              </a:rPr>
              <a:t> </a:t>
            </a:r>
            <a:r>
              <a:rPr lang="en-US" altLang="en-US" sz="2000" b="1">
                <a:solidFill>
                  <a:srgbClr val="FFC000"/>
                </a:solidFill>
              </a:rPr>
              <a:t>and </a:t>
            </a:r>
            <a:r>
              <a:rPr lang="en-US" altLang="en-US" sz="2000" b="1" i="1">
                <a:solidFill>
                  <a:srgbClr val="FFC000"/>
                </a:solidFill>
              </a:rPr>
              <a:t>y</a:t>
            </a:r>
            <a:r>
              <a:rPr lang="en-US" altLang="en-US" sz="2000" b="1"/>
              <a:t>. </a:t>
            </a:r>
          </a:p>
          <a:p>
            <a:pPr>
              <a:spcBef>
                <a:spcPct val="0"/>
              </a:spcBef>
              <a:buFontTx/>
              <a:buNone/>
            </a:pPr>
            <a:endParaRPr lang="en-US" altLang="en-US" sz="2000" b="1"/>
          </a:p>
          <a:p>
            <a:pPr>
              <a:spcBef>
                <a:spcPct val="0"/>
              </a:spcBef>
              <a:buFontTx/>
              <a:buNone/>
            </a:pPr>
            <a:r>
              <a:rPr lang="en-US" altLang="en-US" sz="2000" b="1"/>
              <a:t>If we transform the values of the explanatory variable </a:t>
            </a:r>
            <a:r>
              <a:rPr lang="en-US" altLang="en-US" sz="2000" b="1" i="1"/>
              <a:t>x </a:t>
            </a:r>
            <a:r>
              <a:rPr lang="en-US" altLang="en-US" sz="2000" b="1"/>
              <a:t>by raising them to the </a:t>
            </a:r>
            <a:r>
              <a:rPr lang="en-US" altLang="en-US" sz="2000" b="1" i="1"/>
              <a:t>p </a:t>
            </a:r>
            <a:r>
              <a:rPr lang="en-US" altLang="en-US" sz="2000" b="1"/>
              <a:t>power, and graph the points (</a:t>
            </a:r>
            <a:r>
              <a:rPr lang="en-US" altLang="en-US" sz="2000" b="1" i="1"/>
              <a:t>x</a:t>
            </a:r>
            <a:r>
              <a:rPr lang="en-US" altLang="en-US" sz="2000" b="1" i="1" baseline="30000"/>
              <a:t>p</a:t>
            </a:r>
            <a:r>
              <a:rPr lang="en-US" altLang="en-US" sz="2000" b="1"/>
              <a:t>, </a:t>
            </a:r>
            <a:r>
              <a:rPr lang="en-US" altLang="en-US" sz="2000" b="1" i="1"/>
              <a:t>y</a:t>
            </a:r>
            <a:r>
              <a:rPr lang="en-US" altLang="en-US" sz="2000" b="1"/>
              <a:t>), the scatterplot should have a linear form.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90488"/>
            <a:ext cx="8229600" cy="792162"/>
          </a:xfrm>
        </p:spPr>
        <p:txBody>
          <a:bodyPr/>
          <a:lstStyle/>
          <a:p>
            <a:r>
              <a:rPr lang="en-US" altLang="en-US" sz="3600" b="1" smtClean="0"/>
              <a:t>Example 1: </a:t>
            </a:r>
            <a:r>
              <a:rPr lang="en-US" altLang="en-US" sz="3600" b="1" smtClean="0">
                <a:solidFill>
                  <a:srgbClr val="E81F30"/>
                </a:solidFill>
                <a:ea typeface="ＭＳ Ｐゴシック" pitchFamily="-111" charset="-128"/>
              </a:rPr>
              <a:t>Go Fish!</a:t>
            </a:r>
            <a:r>
              <a:rPr lang="en-US" altLang="en-US" sz="3600" b="1" smtClean="0"/>
              <a:t>  </a:t>
            </a:r>
          </a:p>
        </p:txBody>
      </p:sp>
      <p:sp>
        <p:nvSpPr>
          <p:cNvPr id="8195" name="Content Placeholder 2"/>
          <p:cNvSpPr>
            <a:spLocks noGrp="1"/>
          </p:cNvSpPr>
          <p:nvPr>
            <p:ph idx="1"/>
          </p:nvPr>
        </p:nvSpPr>
        <p:spPr>
          <a:xfrm>
            <a:off x="304800" y="1066800"/>
            <a:ext cx="8458200" cy="5059363"/>
          </a:xfrm>
        </p:spPr>
        <p:txBody>
          <a:bodyPr/>
          <a:lstStyle/>
          <a:p>
            <a:r>
              <a:rPr lang="en-US" altLang="en-US" sz="2400" b="1" smtClean="0"/>
              <a:t>Imagine that you have been put in charge of organizing a fishing tournament in which prizes will be given for the heaviest Atlantic Ocean rockfish caught. You know that many of the fish caught during the tournament will be measured and released. You are also aware that using delicate scales to try to weigh a fish that is flopping around in a moving boat will probably not yield very accurate results. It would be much easier to measure the length of the fish while on the boat. What you need is a way to convert the length of the fish to its weight.</a:t>
            </a:r>
          </a:p>
          <a:p>
            <a:endParaRPr lang="en-US" altLang="en-US" sz="24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90488"/>
            <a:ext cx="8229600" cy="792162"/>
          </a:xfrm>
        </p:spPr>
        <p:txBody>
          <a:bodyPr/>
          <a:lstStyle/>
          <a:p>
            <a:r>
              <a:rPr lang="en-US" altLang="en-US" sz="3600" b="1" smtClean="0"/>
              <a:t>Example 1: </a:t>
            </a:r>
            <a:r>
              <a:rPr lang="en-US" altLang="en-US" sz="3600" b="1" smtClean="0">
                <a:solidFill>
                  <a:srgbClr val="E81F30"/>
                </a:solidFill>
                <a:ea typeface="ＭＳ Ｐゴシック" pitchFamily="-111" charset="-128"/>
              </a:rPr>
              <a:t>Go Fish!</a:t>
            </a:r>
            <a:r>
              <a:rPr lang="en-US" altLang="en-US" sz="3600" b="1" smtClean="0"/>
              <a:t>  </a:t>
            </a:r>
          </a:p>
        </p:txBody>
      </p:sp>
      <p:sp>
        <p:nvSpPr>
          <p:cNvPr id="9219" name="Content Placeholder 2"/>
          <p:cNvSpPr>
            <a:spLocks noGrp="1"/>
          </p:cNvSpPr>
          <p:nvPr>
            <p:ph idx="1"/>
          </p:nvPr>
        </p:nvSpPr>
        <p:spPr>
          <a:xfrm>
            <a:off x="304800" y="1066800"/>
            <a:ext cx="8458200" cy="990600"/>
          </a:xfrm>
        </p:spPr>
        <p:txBody>
          <a:bodyPr/>
          <a:lstStyle/>
          <a:p>
            <a:r>
              <a:rPr lang="en-US" altLang="en-US" sz="2400" b="1" smtClean="0"/>
              <a:t>What you need is a way to convert the length of the fish to its weight.</a:t>
            </a:r>
          </a:p>
          <a:p>
            <a:endParaRPr lang="en-US" altLang="en-US" sz="2400" b="1" smtClean="0"/>
          </a:p>
        </p:txBody>
      </p:sp>
      <p:pic>
        <p:nvPicPr>
          <p:cNvPr id="9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4913" y="2035175"/>
            <a:ext cx="6726237"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7075" y="3914775"/>
            <a:ext cx="5151438" cy="274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90488"/>
            <a:ext cx="8229600" cy="792162"/>
          </a:xfrm>
        </p:spPr>
        <p:txBody>
          <a:bodyPr/>
          <a:lstStyle/>
          <a:p>
            <a:r>
              <a:rPr lang="en-US" altLang="en-US" sz="3600" b="1" smtClean="0"/>
              <a:t>Example 1: </a:t>
            </a:r>
            <a:r>
              <a:rPr lang="en-US" altLang="en-US" sz="3600" b="1" smtClean="0">
                <a:solidFill>
                  <a:srgbClr val="E81F30"/>
                </a:solidFill>
                <a:ea typeface="ＭＳ Ｐゴシック" pitchFamily="-111" charset="-128"/>
              </a:rPr>
              <a:t>Go Fish!</a:t>
            </a:r>
            <a:r>
              <a:rPr lang="en-US" altLang="en-US" sz="3600" b="1" smtClean="0"/>
              <a:t>  </a:t>
            </a:r>
          </a:p>
        </p:txBody>
      </p:sp>
      <p:sp>
        <p:nvSpPr>
          <p:cNvPr id="10243" name="Content Placeholder 2"/>
          <p:cNvSpPr>
            <a:spLocks noGrp="1"/>
          </p:cNvSpPr>
          <p:nvPr>
            <p:ph idx="1"/>
          </p:nvPr>
        </p:nvSpPr>
        <p:spPr>
          <a:xfrm>
            <a:off x="0" y="990600"/>
            <a:ext cx="9144000" cy="1295400"/>
          </a:xfrm>
        </p:spPr>
        <p:txBody>
          <a:bodyPr/>
          <a:lstStyle/>
          <a:p>
            <a:r>
              <a:rPr lang="en-US" altLang="en-US" sz="2400" b="1" smtClean="0"/>
              <a:t>Here is Minitab output from separate regression analyses of the two sets of transformed Atlantic Ocean rockfish data.</a:t>
            </a:r>
            <a:endParaRPr lang="en-US" altLang="en-US" sz="2000" b="1" smtClean="0"/>
          </a:p>
          <a:p>
            <a:endParaRPr lang="en-US" altLang="en-US" sz="2400" b="1" smtClean="0"/>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888" y="2438400"/>
            <a:ext cx="4376737"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1713" y="2438400"/>
            <a:ext cx="4103687"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4038600"/>
            <a:ext cx="2949575" cy="218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038600"/>
            <a:ext cx="293687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1640</TotalTime>
  <Words>2361</Words>
  <Application>Microsoft Office PowerPoint</Application>
  <PresentationFormat>On-screen Show (4:3)</PresentationFormat>
  <Paragraphs>144</Paragraphs>
  <Slides>36</Slides>
  <Notes>4</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Lesson 12 - 2</vt:lpstr>
      <vt:lpstr>Objectives</vt:lpstr>
      <vt:lpstr>Vocabulary</vt:lpstr>
      <vt:lpstr>Introduction</vt:lpstr>
      <vt:lpstr>Introduction (cont)</vt:lpstr>
      <vt:lpstr>Transforming with Powers and Roots</vt:lpstr>
      <vt:lpstr>Example 1: Go Fish!  </vt:lpstr>
      <vt:lpstr>Example 1: Go Fish!  </vt:lpstr>
      <vt:lpstr>Example 1: Go Fish!  </vt:lpstr>
      <vt:lpstr>Example 1: Go Fish!  </vt:lpstr>
      <vt:lpstr>Example 1: Go Fish!  </vt:lpstr>
      <vt:lpstr>Example 1: Go Fish!  </vt:lpstr>
      <vt:lpstr>Transforming with Powers and Roots</vt:lpstr>
      <vt:lpstr>Transforming with Powers and Roots</vt:lpstr>
      <vt:lpstr>Transforming with Powers and Roots</vt:lpstr>
      <vt:lpstr>Transforming with Logarithms</vt:lpstr>
      <vt:lpstr>Transforming with Logarithms</vt:lpstr>
      <vt:lpstr>Transforming with Logarithms</vt:lpstr>
      <vt:lpstr>Transforming with Logarithms</vt:lpstr>
      <vt:lpstr>Example 2: Moore’s Law</vt:lpstr>
      <vt:lpstr>Example 2: Moore’s Law</vt:lpstr>
      <vt:lpstr>Example 2: Moore’s Law</vt:lpstr>
      <vt:lpstr>Example 2: Moore’s Law</vt:lpstr>
      <vt:lpstr>Example 2: Moore’s Law</vt:lpstr>
      <vt:lpstr>Power versus Exponential</vt:lpstr>
      <vt:lpstr>Putting It All Together: Which Transformation Should We Choose?</vt:lpstr>
      <vt:lpstr>Example 3:  Eris</vt:lpstr>
      <vt:lpstr>Example 3:  Eris</vt:lpstr>
      <vt:lpstr>Example 3:  Eris</vt:lpstr>
      <vt:lpstr>Example 3:  Eris</vt:lpstr>
      <vt:lpstr>Example 3:  Eris</vt:lpstr>
      <vt:lpstr>Example 3:  Eris</vt:lpstr>
      <vt:lpstr>Example 3:  Eris</vt:lpstr>
      <vt:lpstr>Example 3:  Eris</vt:lpstr>
      <vt:lpstr>Power versus Exponential</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64</cp:revision>
  <cp:lastPrinted>1601-01-01T00:00:00Z</cp:lastPrinted>
  <dcterms:created xsi:type="dcterms:W3CDTF">1601-01-01T00:00:00Z</dcterms:created>
  <dcterms:modified xsi:type="dcterms:W3CDTF">2018-12-05T15:40:03Z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