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9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C1F1CCD-0DBD-4EDE-80E5-CEA64F5932C1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CA2D23-C510-4B44-AC20-D05198C81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72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7C0FD0E-C55D-46E5-B8C8-442E07587758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9F0BDD-1937-4C2D-A86C-4E22E1FED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97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25F4E51-4C65-4878-8B48-DB2C48DC7DD3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8E4EB9-CE31-42EE-B3DD-7A161BEA048C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A403F94-9F6C-4F76-90AD-21C66FCB1F73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6429C7-A323-46AE-BB3E-019CFEE361E2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70AAE-892B-460D-A8EC-086F8071B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7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5B2D0-E89C-4384-BBE6-283D50346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6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53709-C129-4107-895E-46F164F51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0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966A0-A32B-4DA6-8D3E-A0D7F987C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4FA73-DD16-468D-A2EB-33167A44B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4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D28C7-EF05-469C-BB26-DE0C3E150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3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B20D1-7484-4E05-AAD6-6946BFAE3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2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C1A5B-0253-42EE-AF54-E9FD955CB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2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48010-B0BE-4D5A-9A9D-E15DC5BC7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5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D69F-50B8-43FD-A432-4410A9E42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6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BAB9-53FA-4DCA-A97B-75D71585C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5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583B6D7-52CB-4843-ABD8-4A2268C81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Lesson 12 - R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514600"/>
            <a:ext cx="7162800" cy="1752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Chapter 12 Review</a:t>
            </a:r>
          </a:p>
          <a:p>
            <a:pPr eaLnBrk="1" hangingPunct="1"/>
            <a:r>
              <a:rPr lang="en-US" altLang="en-US" b="1" smtClean="0"/>
              <a:t>Inference for Regression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39725" y="74613"/>
            <a:ext cx="8458200" cy="868362"/>
          </a:xfrm>
        </p:spPr>
        <p:txBody>
          <a:bodyPr/>
          <a:lstStyle/>
          <a:p>
            <a:r>
              <a:rPr lang="en-US" altLang="en-US" sz="3600" b="1" smtClean="0">
                <a:solidFill>
                  <a:srgbClr val="E3EBF1"/>
                </a:solidFill>
              </a:rPr>
              <a:t>Transforming with Powers and Roots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/>
              <a:t>Using natural logs instead of guess and check:</a:t>
            </a:r>
          </a:p>
          <a:p>
            <a:pPr>
              <a:defRPr/>
            </a:pPr>
            <a:r>
              <a:rPr lang="en-US" sz="2400" b="1" dirty="0" smtClean="0"/>
              <a:t>Take the natural log of both sides</a:t>
            </a:r>
            <a:br>
              <a:rPr lang="en-US" sz="2400" b="1" dirty="0" smtClean="0"/>
            </a:b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y = </a:t>
            </a:r>
            <a:r>
              <a:rPr lang="en-US" sz="2400" b="1" dirty="0" err="1" smtClean="0">
                <a:solidFill>
                  <a:srgbClr val="FFFF00"/>
                </a:solidFill>
              </a:rPr>
              <a:t>cx</a:t>
            </a:r>
            <a:r>
              <a:rPr lang="en-US" sz="2400" b="1" baseline="30000" dirty="0" err="1" smtClean="0">
                <a:solidFill>
                  <a:srgbClr val="FFFF00"/>
                </a:solidFill>
              </a:rPr>
              <a:t>n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</a:t>
            </a:r>
            <a:r>
              <a:rPr lang="en-US" sz="2400" b="1" dirty="0" smtClean="0"/>
              <a:t>ln y = ln(</a:t>
            </a:r>
            <a:r>
              <a:rPr lang="en-US" sz="2400" b="1" dirty="0" err="1" smtClean="0"/>
              <a:t>cx</a:t>
            </a:r>
            <a:r>
              <a:rPr lang="en-US" sz="2400" b="1" baseline="30000" dirty="0" err="1" smtClean="0"/>
              <a:t>n</a:t>
            </a:r>
            <a:r>
              <a:rPr lang="en-US" sz="2400" b="1" dirty="0" smtClean="0"/>
              <a:t>) = ln c + n ln x</a:t>
            </a:r>
          </a:p>
          <a:p>
            <a:pPr>
              <a:defRPr/>
            </a:pPr>
            <a:endParaRPr lang="en-US" sz="2400" b="1" dirty="0" smtClean="0"/>
          </a:p>
          <a:p>
            <a:pPr>
              <a:defRPr/>
            </a:pPr>
            <a:r>
              <a:rPr lang="en-US" sz="2400" b="1" dirty="0" smtClean="0"/>
              <a:t>Compare ln y vs ln x plot for linearity</a:t>
            </a:r>
          </a:p>
          <a:p>
            <a:pPr>
              <a:defRPr/>
            </a:pPr>
            <a:r>
              <a:rPr lang="en-US" sz="2400" b="1" dirty="0" smtClean="0"/>
              <a:t>If conditions warrant, run the regression</a:t>
            </a:r>
          </a:p>
          <a:p>
            <a:pPr>
              <a:defRPr/>
            </a:pPr>
            <a:r>
              <a:rPr lang="en-US" sz="2400" b="1" dirty="0" smtClean="0"/>
              <a:t>Use following format (see algebraic reductions found on page 780 in the text) to model data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ln y = a + b ln x           (a and b from linear regression)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>
                <a:solidFill>
                  <a:srgbClr val="FFFF00"/>
                </a:solidFill>
              </a:rPr>
              <a:t>y = </a:t>
            </a:r>
            <a:r>
              <a:rPr lang="en-US" sz="2400" b="1" dirty="0" err="1" smtClean="0">
                <a:solidFill>
                  <a:srgbClr val="FFFF00"/>
                </a:solidFill>
              </a:rPr>
              <a:t>e</a:t>
            </a:r>
            <a:r>
              <a:rPr lang="en-US" sz="2400" b="1" baseline="30000" dirty="0" err="1">
                <a:solidFill>
                  <a:srgbClr val="FFFF00"/>
                </a:solidFill>
              </a:rPr>
              <a:t>a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sym typeface="Symbol"/>
              </a:rPr>
              <a:t></a:t>
            </a:r>
            <a:r>
              <a:rPr lang="en-US" sz="2400" b="1" dirty="0" smtClean="0">
                <a:solidFill>
                  <a:srgbClr val="FFFF00"/>
                </a:solidFill>
              </a:rPr>
              <a:t> x</a:t>
            </a:r>
            <a:r>
              <a:rPr lang="en-US" sz="2400" b="1" baseline="30000" dirty="0" smtClean="0">
                <a:solidFill>
                  <a:srgbClr val="FFFF00"/>
                </a:solidFill>
              </a:rPr>
              <a:t>b </a:t>
            </a:r>
            <a:r>
              <a:rPr lang="en-US" sz="2400" b="1" dirty="0" smtClean="0">
                <a:solidFill>
                  <a:srgbClr val="FFFF00"/>
                </a:solidFill>
              </a:rPr>
              <a:t>= (</a:t>
            </a:r>
            <a:r>
              <a:rPr lang="en-US" sz="2400" b="1" dirty="0" err="1" smtClean="0">
                <a:solidFill>
                  <a:srgbClr val="FFFF00"/>
                </a:solidFill>
              </a:rPr>
              <a:t>e</a:t>
            </a:r>
            <a:r>
              <a:rPr lang="en-US" sz="2400" b="1" baseline="30000" dirty="0" err="1">
                <a:solidFill>
                  <a:srgbClr val="FFFF00"/>
                </a:solidFill>
              </a:rPr>
              <a:t>a</a:t>
            </a:r>
            <a:r>
              <a:rPr lang="en-US" sz="2400" b="1" dirty="0" smtClean="0">
                <a:solidFill>
                  <a:srgbClr val="FFFF00"/>
                </a:solidFill>
              </a:rPr>
              <a:t>)x</a:t>
            </a:r>
            <a:r>
              <a:rPr lang="en-US" sz="2400" b="1" baseline="30000" dirty="0">
                <a:solidFill>
                  <a:srgbClr val="FFFF00"/>
                </a:solidFill>
              </a:rPr>
              <a:t>b</a:t>
            </a:r>
            <a:r>
              <a:rPr lang="en-US" sz="2400" b="1" dirty="0" smtClean="0">
                <a:solidFill>
                  <a:srgbClr val="FFFF00"/>
                </a:solidFill>
              </a:rPr>
              <a:t>   </a:t>
            </a:r>
            <a:endParaRPr lang="en-US" sz="2400" b="1" baseline="30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40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Transforming with Logarithms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3657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sz="2400" b="1" smtClean="0"/>
              <a:t>Not all curved relationships are described by power models.  Some relationships can be described by a </a:t>
            </a:r>
            <a:r>
              <a:rPr lang="en-US" altLang="en-US" sz="2400" b="1" smtClean="0">
                <a:solidFill>
                  <a:srgbClr val="FFC000"/>
                </a:solidFill>
              </a:rPr>
              <a:t>logarithmic model of the form</a:t>
            </a:r>
            <a:r>
              <a:rPr lang="en-US" altLang="en-US" sz="2400" b="1" smtClean="0"/>
              <a:t>:     </a:t>
            </a:r>
            <a:r>
              <a:rPr lang="en-US" altLang="en-US" sz="2400" b="1" i="1" smtClean="0">
                <a:solidFill>
                  <a:srgbClr val="FFFF00"/>
                </a:solidFill>
              </a:rPr>
              <a:t>y </a:t>
            </a:r>
            <a:r>
              <a:rPr lang="en-US" altLang="en-US" sz="2400" b="1" smtClean="0">
                <a:solidFill>
                  <a:srgbClr val="FFFF00"/>
                </a:solidFill>
              </a:rPr>
              <a:t>= </a:t>
            </a:r>
            <a:r>
              <a:rPr lang="en-US" altLang="en-US" sz="2400" b="1" i="1" smtClean="0">
                <a:solidFill>
                  <a:srgbClr val="FFFF00"/>
                </a:solidFill>
              </a:rPr>
              <a:t>a </a:t>
            </a:r>
            <a:r>
              <a:rPr lang="en-US" altLang="en-US" sz="2400" b="1" smtClean="0">
                <a:solidFill>
                  <a:srgbClr val="FFFF00"/>
                </a:solidFill>
              </a:rPr>
              <a:t>+ </a:t>
            </a:r>
            <a:r>
              <a:rPr lang="en-US" altLang="en-US" sz="2400" b="1" i="1" smtClean="0">
                <a:solidFill>
                  <a:srgbClr val="FFFF00"/>
                </a:solidFill>
              </a:rPr>
              <a:t>b </a:t>
            </a:r>
            <a:r>
              <a:rPr lang="en-US" altLang="en-US" sz="2400" b="1" smtClean="0">
                <a:solidFill>
                  <a:srgbClr val="FFFF00"/>
                </a:solidFill>
              </a:rPr>
              <a:t>log </a:t>
            </a:r>
            <a:r>
              <a:rPr lang="en-US" altLang="en-US" sz="2400" b="1" i="1" smtClean="0">
                <a:solidFill>
                  <a:srgbClr val="FFFF00"/>
                </a:solidFill>
              </a:rPr>
              <a:t>x</a:t>
            </a:r>
            <a:r>
              <a:rPr lang="en-US" altLang="en-US" sz="2400" b="1" smtClean="0">
                <a:solidFill>
                  <a:srgbClr val="FFFF00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altLang="en-US" sz="2400" b="1" smtClean="0"/>
              <a:t>Sometimes the relationship between </a:t>
            </a:r>
            <a:r>
              <a:rPr lang="en-US" altLang="en-US" sz="2400" b="1" i="1" smtClean="0"/>
              <a:t>y </a:t>
            </a:r>
            <a:r>
              <a:rPr lang="en-US" altLang="en-US" sz="2400" b="1" smtClean="0"/>
              <a:t>and </a:t>
            </a:r>
            <a:r>
              <a:rPr lang="en-US" altLang="en-US" sz="2400" b="1" i="1" smtClean="0"/>
              <a:t>x </a:t>
            </a:r>
            <a:r>
              <a:rPr lang="en-US" altLang="en-US" sz="2400" b="1" smtClean="0"/>
              <a:t>is based on repeated multiplication by a constant factor. That is, each time </a:t>
            </a:r>
            <a:r>
              <a:rPr lang="en-US" altLang="en-US" sz="2400" b="1" i="1" smtClean="0"/>
              <a:t>x </a:t>
            </a:r>
            <a:r>
              <a:rPr lang="en-US" altLang="en-US" sz="2400" b="1" smtClean="0"/>
              <a:t>increases by 1 unit, the value of </a:t>
            </a:r>
            <a:r>
              <a:rPr lang="en-US" altLang="en-US" sz="2400" b="1" i="1" smtClean="0"/>
              <a:t>y </a:t>
            </a:r>
            <a:r>
              <a:rPr lang="en-US" altLang="en-US" sz="2400" b="1" smtClean="0"/>
              <a:t>is multiplied by </a:t>
            </a:r>
            <a:r>
              <a:rPr lang="en-US" altLang="en-US" sz="2400" b="1" i="1" smtClean="0"/>
              <a:t>b</a:t>
            </a:r>
            <a:r>
              <a:rPr lang="en-US" altLang="en-US" sz="2400" b="1" smtClean="0"/>
              <a:t>. An </a:t>
            </a:r>
            <a:r>
              <a:rPr lang="en-US" altLang="en-US" sz="2400" b="1" smtClean="0">
                <a:solidFill>
                  <a:srgbClr val="FFC000"/>
                </a:solidFill>
              </a:rPr>
              <a:t>exponential model of the form </a:t>
            </a:r>
            <a:r>
              <a:rPr lang="en-US" altLang="en-US" sz="2400" b="1" smtClean="0"/>
              <a:t/>
            </a:r>
            <a:br>
              <a:rPr lang="en-US" altLang="en-US" sz="2400" b="1" smtClean="0"/>
            </a:br>
            <a:r>
              <a:rPr lang="en-US" altLang="en-US" sz="2400" b="1" i="1" smtClean="0">
                <a:solidFill>
                  <a:srgbClr val="FFFF00"/>
                </a:solidFill>
              </a:rPr>
              <a:t>y </a:t>
            </a:r>
            <a:r>
              <a:rPr lang="en-US" altLang="en-US" sz="2400" b="1" smtClean="0">
                <a:solidFill>
                  <a:srgbClr val="FFFF00"/>
                </a:solidFill>
              </a:rPr>
              <a:t>= </a:t>
            </a:r>
            <a:r>
              <a:rPr lang="en-US" altLang="en-US" sz="2400" b="1" i="1" smtClean="0">
                <a:solidFill>
                  <a:srgbClr val="FFFF00"/>
                </a:solidFill>
              </a:rPr>
              <a:t>ab</a:t>
            </a:r>
            <a:r>
              <a:rPr lang="en-US" altLang="en-US" sz="2400" b="1" i="1" baseline="30000" smtClean="0">
                <a:solidFill>
                  <a:srgbClr val="FFFF00"/>
                </a:solidFill>
              </a:rPr>
              <a:t>x</a:t>
            </a:r>
            <a:r>
              <a:rPr lang="en-US" altLang="en-US" sz="2400" b="1" i="1" smtClean="0">
                <a:solidFill>
                  <a:srgbClr val="FFFF00"/>
                </a:solidFill>
              </a:rPr>
              <a:t> </a:t>
            </a:r>
            <a:r>
              <a:rPr lang="en-US" altLang="en-US" sz="2400" b="1" smtClean="0"/>
              <a:t>describes such multiplicative growth.</a:t>
            </a:r>
          </a:p>
          <a:p>
            <a:endParaRPr lang="en-US" altLang="en-US" sz="2400" b="1" smtClean="0"/>
          </a:p>
        </p:txBody>
      </p:sp>
    </p:spTree>
    <p:extLst>
      <p:ext uri="{BB962C8B-B14F-4D97-AF65-F5344CB8AC3E}">
        <p14:creationId xmlns:p14="http://schemas.microsoft.com/office/powerpoint/2010/main" val="42112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Power versus Exponential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defRPr/>
            </a:pPr>
            <a:r>
              <a:rPr lang="en-US" altLang="en-US" sz="2400" b="1" dirty="0" smtClean="0">
                <a:solidFill>
                  <a:srgbClr val="FFFF00"/>
                </a:solidFill>
              </a:rPr>
              <a:t>Power:  </a:t>
            </a:r>
            <a:r>
              <a:rPr lang="en-US" altLang="en-US" sz="2400" b="1" dirty="0" smtClean="0"/>
              <a:t>if we use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Ln(y) = a + </a:t>
            </a:r>
            <a:r>
              <a:rPr lang="en-US" altLang="en-US" sz="2400" b="1" dirty="0" err="1" smtClean="0">
                <a:solidFill>
                  <a:srgbClr val="FFC000"/>
                </a:solidFill>
              </a:rPr>
              <a:t>bLn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(x) </a:t>
            </a:r>
            <a:r>
              <a:rPr lang="en-US" altLang="en-US" sz="2400" b="1" dirty="0" smtClean="0"/>
              <a:t>to linearize the data, then a power function model is appropriate</a:t>
            </a:r>
          </a:p>
          <a:p>
            <a:pPr lvl="1">
              <a:defRPr/>
            </a:pPr>
            <a:r>
              <a:rPr lang="en-US" altLang="en-US" sz="2400" b="1" dirty="0" smtClean="0">
                <a:solidFill>
                  <a:srgbClr val="FFFF00"/>
                </a:solidFill>
              </a:rPr>
              <a:t>Y = (</a:t>
            </a:r>
            <a:r>
              <a:rPr lang="en-US" altLang="en-US" sz="2400" b="1" dirty="0" err="1" smtClean="0">
                <a:solidFill>
                  <a:srgbClr val="FFFF00"/>
                </a:solidFill>
              </a:rPr>
              <a:t>e</a:t>
            </a:r>
            <a:r>
              <a:rPr lang="en-US" altLang="en-US" sz="2400" b="1" i="1" baseline="30000" dirty="0" err="1" smtClean="0">
                <a:solidFill>
                  <a:srgbClr val="FFFF00"/>
                </a:solidFill>
                <a:ea typeface="+mn-ea"/>
                <a:cs typeface="+mn-cs"/>
              </a:rPr>
              <a:t>a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)x</a:t>
            </a:r>
            <a:r>
              <a:rPr lang="en-US" altLang="en-US" sz="2400" b="1" i="1" baseline="30000" dirty="0">
                <a:solidFill>
                  <a:srgbClr val="FFFF00"/>
                </a:solidFill>
                <a:ea typeface="+mn-ea"/>
                <a:cs typeface="+mn-cs"/>
              </a:rPr>
              <a:t>b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  </a:t>
            </a:r>
          </a:p>
          <a:p>
            <a:pPr>
              <a:defRPr/>
            </a:pPr>
            <a:endParaRPr lang="en-US" altLang="en-US" sz="2800" b="1" dirty="0" smtClean="0"/>
          </a:p>
          <a:p>
            <a:pPr>
              <a:defRPr/>
            </a:pPr>
            <a:r>
              <a:rPr lang="en-US" altLang="en-US" sz="2400" b="1" dirty="0" smtClean="0">
                <a:solidFill>
                  <a:srgbClr val="FFFF00"/>
                </a:solidFill>
              </a:rPr>
              <a:t>Exponential:  </a:t>
            </a:r>
            <a:r>
              <a:rPr lang="en-US" altLang="en-US" sz="2400" b="1" dirty="0" smtClean="0"/>
              <a:t>if we use just 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Ln(y) = a + </a:t>
            </a:r>
            <a:r>
              <a:rPr lang="en-US" altLang="en-US" sz="2400" b="1" dirty="0" err="1" smtClean="0">
                <a:solidFill>
                  <a:srgbClr val="FFC000"/>
                </a:solidFill>
              </a:rPr>
              <a:t>bx</a:t>
            </a:r>
            <a:r>
              <a:rPr lang="en-US" altLang="en-US" sz="2400" b="1" dirty="0" smtClean="0">
                <a:solidFill>
                  <a:srgbClr val="FFC000"/>
                </a:solidFill>
              </a:rPr>
              <a:t> </a:t>
            </a:r>
            <a:r>
              <a:rPr lang="en-US" altLang="en-US" sz="2400" b="1" dirty="0" smtClean="0"/>
              <a:t>to linearize the data, then an exponential function model is appropriate</a:t>
            </a:r>
          </a:p>
          <a:p>
            <a:pPr lvl="1">
              <a:defRPr/>
            </a:pPr>
            <a:r>
              <a:rPr lang="en-US" altLang="en-US" sz="2400" b="1" dirty="0" smtClean="0">
                <a:solidFill>
                  <a:srgbClr val="FFFF00"/>
                </a:solidFill>
              </a:rPr>
              <a:t>Y = </a:t>
            </a:r>
            <a:r>
              <a:rPr lang="en-US" altLang="en-US" sz="2400" b="1" dirty="0" err="1" smtClean="0">
                <a:solidFill>
                  <a:srgbClr val="FFFF00"/>
                </a:solidFill>
              </a:rPr>
              <a:t>ab</a:t>
            </a:r>
            <a:r>
              <a:rPr lang="en-US" altLang="en-US" sz="2400" b="1" i="1" baseline="30000" dirty="0" err="1">
                <a:solidFill>
                  <a:srgbClr val="FFFF00"/>
                </a:solidFill>
                <a:ea typeface="+mn-ea"/>
                <a:cs typeface="+mn-cs"/>
              </a:rPr>
              <a:t>x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530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and Homework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4864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/>
            <a:r>
              <a:rPr lang="en-US" altLang="en-US" sz="2400" b="1" smtClean="0"/>
              <a:t>Inference Conditions Needed:</a:t>
            </a:r>
            <a:br>
              <a:rPr lang="en-US" altLang="en-US" sz="2400" b="1" smtClean="0"/>
            </a:br>
            <a:r>
              <a:rPr lang="en-US" altLang="en-US" sz="2400" b="1" smtClean="0"/>
              <a:t>1) Observations independent</a:t>
            </a:r>
            <a:br>
              <a:rPr lang="en-US" altLang="en-US" sz="2400" b="1" smtClean="0"/>
            </a:br>
            <a:r>
              <a:rPr lang="en-US" altLang="en-US" sz="2400" b="1" smtClean="0"/>
              <a:t>2) True relationship is linear</a:t>
            </a:r>
            <a:br>
              <a:rPr lang="en-US" altLang="en-US" sz="2400" b="1" smtClean="0"/>
            </a:br>
            <a:r>
              <a:rPr lang="en-US" altLang="en-US" sz="2400" b="1" smtClean="0"/>
              <a:t>3) </a:t>
            </a:r>
            <a:r>
              <a:rPr lang="el-GR" altLang="en-US" sz="2400" b="1" smtClean="0"/>
              <a:t>σ</a:t>
            </a:r>
            <a:r>
              <a:rPr lang="en-US" altLang="en-US" sz="2400" b="1" smtClean="0"/>
              <a:t> is constant</a:t>
            </a:r>
            <a:br>
              <a:rPr lang="en-US" altLang="en-US" sz="2400" b="1" smtClean="0"/>
            </a:br>
            <a:r>
              <a:rPr lang="en-US" altLang="en-US" sz="2400" b="1" smtClean="0"/>
              <a:t>4) Responses Normally distributed about the line</a:t>
            </a:r>
          </a:p>
          <a:p>
            <a:pPr lvl="1" eaLnBrk="1" hangingPunct="1"/>
            <a:r>
              <a:rPr lang="en-US" altLang="en-US" sz="2400" b="1" smtClean="0"/>
              <a:t>Inference Test:  H</a:t>
            </a:r>
            <a:r>
              <a:rPr lang="en-US" altLang="en-US" sz="2400" b="1" baseline="-25000" smtClean="0"/>
              <a:t>0</a:t>
            </a:r>
            <a:r>
              <a:rPr lang="en-US" altLang="en-US" sz="2400" b="1" smtClean="0"/>
              <a:t>:  b</a:t>
            </a:r>
            <a:r>
              <a:rPr lang="en-US" altLang="en-US" sz="2400" b="1" baseline="-25000" smtClean="0"/>
              <a:t>1</a:t>
            </a:r>
            <a:r>
              <a:rPr lang="en-US" altLang="en-US" sz="2400" b="1" smtClean="0"/>
              <a:t> = 0 vs H</a:t>
            </a:r>
            <a:r>
              <a:rPr lang="en-US" altLang="en-US" sz="2400" b="1" baseline="-25000" smtClean="0"/>
              <a:t>a</a:t>
            </a:r>
            <a:r>
              <a:rPr lang="en-US" altLang="en-US" sz="2400" b="1" smtClean="0"/>
              <a:t>:  b</a:t>
            </a:r>
            <a:r>
              <a:rPr lang="en-US" altLang="en-US" sz="2400" b="1" baseline="-25000" smtClean="0"/>
              <a:t>1</a:t>
            </a:r>
            <a:r>
              <a:rPr lang="en-US" altLang="en-US" sz="2400" b="1" smtClean="0"/>
              <a:t> &lt; ≠ &gt; 0</a:t>
            </a:r>
          </a:p>
          <a:p>
            <a:pPr lvl="1" eaLnBrk="1" hangingPunct="1"/>
            <a:r>
              <a:rPr lang="en-US" altLang="en-US" sz="2400" b="1" smtClean="0"/>
              <a:t>CI form:    PE </a:t>
            </a:r>
            <a:r>
              <a:rPr lang="en-US" altLang="en-US" sz="2400" b="1" smtClean="0">
                <a:sym typeface="Symbol" pitchFamily="18" charset="2"/>
              </a:rPr>
              <a:t> MOE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Confidence level gives the probability that the method will have the true parameter in the interval</a:t>
            </a:r>
          </a:p>
          <a:p>
            <a:pPr lvl="1" eaLnBrk="1" hangingPunct="1"/>
            <a:endParaRPr lang="en-US" altLang="en-US" sz="1600" b="1" smtClean="0"/>
          </a:p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Homework</a:t>
            </a:r>
          </a:p>
          <a:p>
            <a:pPr lvl="1" eaLnBrk="1" hangingPunct="1"/>
            <a:r>
              <a:rPr lang="en-US" altLang="en-US" sz="2400" b="1" smtClean="0"/>
              <a:t>study for quiz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6800" y="3810000"/>
            <a:ext cx="17541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kern="0" dirty="0">
                <a:solidFill>
                  <a:srgbClr val="FFFF00"/>
                </a:solidFill>
                <a:latin typeface="Arial"/>
                <a:sym typeface="Symbol"/>
              </a:rPr>
              <a:t>b</a:t>
            </a:r>
            <a:r>
              <a:rPr lang="en-US" sz="2400" b="1" kern="0" baseline="-25000" dirty="0">
                <a:solidFill>
                  <a:srgbClr val="FFFF00"/>
                </a:solidFill>
                <a:latin typeface="Arial"/>
                <a:sym typeface="Symbol"/>
              </a:rPr>
              <a:t>1</a:t>
            </a:r>
            <a:r>
              <a:rPr lang="en-US" sz="2400" b="1" kern="0" dirty="0">
                <a:solidFill>
                  <a:srgbClr val="FFFF00"/>
                </a:solidFill>
                <a:latin typeface="Arial"/>
                <a:sym typeface="Symbol"/>
              </a:rPr>
              <a:t> </a:t>
            </a:r>
            <a:r>
              <a:rPr lang="el-GR" sz="2400" b="1" kern="0" dirty="0">
                <a:solidFill>
                  <a:srgbClr val="FFFF00"/>
                </a:solidFill>
                <a:latin typeface="Arial"/>
                <a:sym typeface="Symbol"/>
              </a:rPr>
              <a:t></a:t>
            </a:r>
            <a:r>
              <a:rPr lang="en-US" sz="2400" b="1" kern="0" dirty="0">
                <a:solidFill>
                  <a:srgbClr val="FFFF00"/>
                </a:solidFill>
                <a:latin typeface="Arial"/>
                <a:sym typeface="Symbol"/>
              </a:rPr>
              <a:t> t*SE</a:t>
            </a:r>
            <a:r>
              <a:rPr lang="en-US" sz="2400" b="1" kern="0" baseline="-25000" dirty="0">
                <a:solidFill>
                  <a:srgbClr val="FFFF00"/>
                </a:solidFill>
                <a:latin typeface="Arial"/>
                <a:sym typeface="Symbol"/>
              </a:rPr>
              <a:t>b1</a:t>
            </a:r>
            <a:endParaRPr lang="en-US" baseline="-25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b="1" smtClean="0"/>
              <a:t>Identify the conditions necessary to do </a:t>
            </a:r>
            <a:r>
              <a:rPr lang="en-US" altLang="en-US" sz="2400" b="1" i="1" smtClean="0"/>
              <a:t>inference for regression</a:t>
            </a:r>
            <a:endParaRPr lang="en-US" altLang="en-US" sz="2400" b="1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b="1" smtClean="0"/>
              <a:t>Explain what is meant by the </a:t>
            </a:r>
            <a:r>
              <a:rPr lang="en-US" altLang="en-US" sz="2400" b="1" i="1" smtClean="0"/>
              <a:t>standard error about the least-squares line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b="1" smtClean="0"/>
              <a:t>Given a set of data, check that the </a:t>
            </a:r>
            <a:r>
              <a:rPr lang="en-US" altLang="en-US" sz="2400" b="1" i="1" smtClean="0"/>
              <a:t>conditions for doing inference for regression</a:t>
            </a:r>
            <a:r>
              <a:rPr lang="en-US" altLang="en-US" sz="2400" b="1" smtClean="0"/>
              <a:t> are present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b="1" smtClean="0"/>
              <a:t>Compute a </a:t>
            </a:r>
            <a:r>
              <a:rPr lang="en-US" altLang="en-US" sz="2400" b="1" i="1" smtClean="0"/>
              <a:t>confidence interval for the slope of the regression line</a:t>
            </a:r>
            <a:endParaRPr lang="en-US" altLang="en-US" sz="2400" b="1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b="1" smtClean="0"/>
              <a:t>Conduct a </a:t>
            </a:r>
            <a:r>
              <a:rPr lang="en-US" altLang="en-US" sz="2400" b="1" i="1" smtClean="0"/>
              <a:t>test of the hypothesis that the slope of the regression line is 0</a:t>
            </a:r>
            <a:r>
              <a:rPr lang="en-US" altLang="en-US" sz="2400" b="1" smtClean="0"/>
              <a:t> (or that the correlation is 0) in the population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 eaLnBrk="1" hangingPunct="1"/>
            <a:r>
              <a:rPr lang="en-US" altLang="en-US" sz="2000" b="1" i="1" smtClean="0">
                <a:solidFill>
                  <a:srgbClr val="FFFF00"/>
                </a:solidFill>
              </a:rPr>
              <a:t>none new</a:t>
            </a:r>
            <a:endParaRPr lang="en-US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Conditions for Regression Inference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altLang="en-US" sz="2400" b="1" smtClean="0"/>
              <a:t>Repeated responses y are </a:t>
            </a:r>
            <a:r>
              <a:rPr lang="en-US" altLang="en-US" sz="2400" b="1" smtClean="0">
                <a:solidFill>
                  <a:srgbClr val="FFFF00"/>
                </a:solidFill>
              </a:rPr>
              <a:t>independent</a:t>
            </a:r>
            <a:r>
              <a:rPr lang="en-US" altLang="en-US" sz="2400" b="1" smtClean="0"/>
              <a:t> of each other</a:t>
            </a:r>
          </a:p>
          <a:p>
            <a:r>
              <a:rPr lang="en-US" altLang="en-US" sz="2400" b="1" smtClean="0"/>
              <a:t>The </a:t>
            </a:r>
            <a:r>
              <a:rPr lang="en-US" altLang="en-US" sz="2400" b="1" smtClean="0">
                <a:solidFill>
                  <a:srgbClr val="FFFF00"/>
                </a:solidFill>
              </a:rPr>
              <a:t>mean response, </a:t>
            </a:r>
            <a:r>
              <a:rPr lang="el-GR" altLang="en-US" sz="2400" b="1" smtClean="0">
                <a:solidFill>
                  <a:srgbClr val="FFFF00"/>
                </a:solidFill>
              </a:rPr>
              <a:t>μ</a:t>
            </a:r>
            <a:r>
              <a:rPr lang="en-US" altLang="en-US" sz="2400" b="1" baseline="-25000" smtClean="0">
                <a:solidFill>
                  <a:srgbClr val="FFFF00"/>
                </a:solidFill>
              </a:rPr>
              <a:t>y</a:t>
            </a:r>
            <a:r>
              <a:rPr lang="en-US" altLang="en-US" sz="2400" b="1" smtClean="0">
                <a:solidFill>
                  <a:srgbClr val="FFFF00"/>
                </a:solidFill>
              </a:rPr>
              <a:t>, has a straight-line relationship with x</a:t>
            </a:r>
            <a:r>
              <a:rPr lang="en-US" altLang="en-US" sz="2400" b="1" smtClean="0"/>
              <a:t>:</a:t>
            </a:r>
            <a:br>
              <a:rPr lang="en-US" altLang="en-US" sz="2400" b="1" smtClean="0"/>
            </a:br>
            <a:r>
              <a:rPr lang="el-GR" altLang="en-US" sz="2400" b="1" smtClean="0"/>
              <a:t> </a:t>
            </a:r>
            <a:r>
              <a:rPr lang="en-US" altLang="en-US" sz="2400" b="1" smtClean="0"/>
              <a:t>                                   </a:t>
            </a:r>
            <a:r>
              <a:rPr lang="el-GR" altLang="en-US" sz="2400" b="1" i="1" smtClean="0"/>
              <a:t>μ</a:t>
            </a:r>
            <a:r>
              <a:rPr lang="en-US" altLang="en-US" sz="2400" b="1" i="1" baseline="-25000" smtClean="0"/>
              <a:t>y</a:t>
            </a:r>
            <a:r>
              <a:rPr lang="en-US" altLang="en-US" sz="2400" b="1" i="1" smtClean="0"/>
              <a:t> = </a:t>
            </a:r>
            <a:r>
              <a:rPr lang="el-GR" altLang="en-US" sz="2400" b="1" i="1" smtClean="0"/>
              <a:t>α</a:t>
            </a:r>
            <a:r>
              <a:rPr lang="en-US" altLang="en-US" sz="2400" b="1" i="1" smtClean="0"/>
              <a:t> + </a:t>
            </a:r>
            <a:r>
              <a:rPr lang="el-GR" altLang="en-US" sz="2400" b="1" i="1" smtClean="0"/>
              <a:t>β</a:t>
            </a:r>
            <a:r>
              <a:rPr lang="en-US" altLang="en-US" sz="2400" b="1" i="1" smtClean="0"/>
              <a:t>x</a:t>
            </a:r>
            <a:br>
              <a:rPr lang="en-US" altLang="en-US" sz="2400" b="1" i="1" smtClean="0"/>
            </a:br>
            <a:r>
              <a:rPr lang="en-US" altLang="en-US" sz="2400" b="1" i="1" smtClean="0"/>
              <a:t/>
            </a:r>
            <a:br>
              <a:rPr lang="en-US" altLang="en-US" sz="2400" b="1" i="1" smtClean="0"/>
            </a:br>
            <a:r>
              <a:rPr lang="en-US" altLang="en-US" sz="2000" b="1" smtClean="0"/>
              <a:t>where the slope </a:t>
            </a:r>
            <a:r>
              <a:rPr lang="el-GR" altLang="en-US" sz="2000" b="1" i="1" smtClean="0"/>
              <a:t>β</a:t>
            </a:r>
            <a:r>
              <a:rPr lang="en-US" altLang="en-US" sz="2000" b="1" i="1" smtClean="0"/>
              <a:t> </a:t>
            </a:r>
            <a:r>
              <a:rPr lang="en-US" altLang="en-US" sz="2000" b="1" smtClean="0"/>
              <a:t>and intercept </a:t>
            </a:r>
            <a:r>
              <a:rPr lang="el-GR" altLang="en-US" sz="2000" b="1" i="1" smtClean="0"/>
              <a:t>α</a:t>
            </a:r>
            <a:r>
              <a:rPr lang="en-US" altLang="en-US" sz="2000" b="1" i="1" smtClean="0"/>
              <a:t> </a:t>
            </a:r>
            <a:r>
              <a:rPr lang="en-US" altLang="en-US" sz="2000" b="1" smtClean="0"/>
              <a:t>are unknown parameters</a:t>
            </a:r>
            <a:endParaRPr lang="en-US" altLang="en-US" sz="2400" b="1" smtClean="0"/>
          </a:p>
          <a:p>
            <a:r>
              <a:rPr lang="en-US" altLang="en-US" sz="2400" b="1" smtClean="0"/>
              <a:t>The </a:t>
            </a:r>
            <a:r>
              <a:rPr lang="en-US" altLang="en-US" sz="2400" b="1" smtClean="0">
                <a:solidFill>
                  <a:srgbClr val="FFFF00"/>
                </a:solidFill>
              </a:rPr>
              <a:t>standard deviation of y </a:t>
            </a:r>
            <a:r>
              <a:rPr lang="en-US" altLang="en-US" sz="2400" b="1" smtClean="0"/>
              <a:t>(call it </a:t>
            </a:r>
            <a:r>
              <a:rPr lang="el-GR" altLang="en-US" sz="2400" b="1" smtClean="0"/>
              <a:t>σ</a:t>
            </a:r>
            <a:r>
              <a:rPr lang="en-US" altLang="en-US" sz="2400" b="1" smtClean="0"/>
              <a:t>) </a:t>
            </a:r>
            <a:r>
              <a:rPr lang="en-US" altLang="en-US" sz="2400" b="1" smtClean="0">
                <a:solidFill>
                  <a:srgbClr val="FFFF00"/>
                </a:solidFill>
              </a:rPr>
              <a:t>is the same </a:t>
            </a:r>
            <a:r>
              <a:rPr lang="en-US" altLang="en-US" sz="2400" b="1" smtClean="0"/>
              <a:t>for all values of x.  The value of </a:t>
            </a:r>
            <a:r>
              <a:rPr lang="el-GR" altLang="en-US" sz="2400" b="1" smtClean="0"/>
              <a:t>σ</a:t>
            </a:r>
            <a:r>
              <a:rPr lang="en-US" altLang="en-US" sz="2400" b="1" smtClean="0"/>
              <a:t> is unknown.</a:t>
            </a:r>
          </a:p>
          <a:p>
            <a:r>
              <a:rPr lang="en-US" altLang="en-US" sz="2400" b="1" smtClean="0"/>
              <a:t>For any fixed value of x, the </a:t>
            </a:r>
            <a:r>
              <a:rPr lang="en-US" altLang="en-US" sz="2400" b="1" smtClean="0">
                <a:solidFill>
                  <a:srgbClr val="FFFF00"/>
                </a:solidFill>
              </a:rPr>
              <a:t>response variable y varies according to a Normal distribution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Checking Regression Conditions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029200"/>
          </a:xfrm>
        </p:spPr>
        <p:txBody>
          <a:bodyPr/>
          <a:lstStyle/>
          <a:p>
            <a:r>
              <a:rPr lang="en-US" altLang="en-US" sz="2400" b="1" smtClean="0"/>
              <a:t>Observations are independent</a:t>
            </a:r>
          </a:p>
          <a:p>
            <a:pPr lvl="1"/>
            <a:r>
              <a:rPr lang="en-US" altLang="en-US" sz="2000" b="1" smtClean="0"/>
              <a:t>No repeated observations on the same individual</a:t>
            </a:r>
          </a:p>
          <a:p>
            <a:r>
              <a:rPr lang="en-US" altLang="en-US" sz="2400" b="1" smtClean="0"/>
              <a:t>The true relationship is linear</a:t>
            </a:r>
          </a:p>
          <a:p>
            <a:pPr lvl="1"/>
            <a:r>
              <a:rPr lang="en-US" altLang="en-US" sz="2000" b="1" smtClean="0"/>
              <a:t>Scatter plot the data to check this</a:t>
            </a:r>
          </a:p>
          <a:p>
            <a:pPr lvl="1"/>
            <a:r>
              <a:rPr lang="en-US" altLang="en-US" sz="2000" b="1" smtClean="0"/>
              <a:t>Remember the transformations to make non-linear data linear</a:t>
            </a:r>
          </a:p>
          <a:p>
            <a:r>
              <a:rPr lang="en-US" altLang="en-US" sz="2400" b="1" smtClean="0"/>
              <a:t>Response standard deviation is the same everywhere</a:t>
            </a:r>
          </a:p>
          <a:p>
            <a:pPr lvl="1"/>
            <a:r>
              <a:rPr lang="en-US" altLang="en-US" sz="2000" b="1" smtClean="0"/>
              <a:t>Check the scatter plot to see if this is violated</a:t>
            </a:r>
          </a:p>
          <a:p>
            <a:r>
              <a:rPr lang="en-US" altLang="en-US" sz="2400" b="1" smtClean="0"/>
              <a:t>Response varies Normally about the true regression line</a:t>
            </a:r>
          </a:p>
          <a:p>
            <a:pPr lvl="1"/>
            <a:r>
              <a:rPr lang="en-US" altLang="en-US" sz="2000" b="1" smtClean="0"/>
              <a:t>To check this, we look at the residuals (since they must be Normally distributed as well) either with a box plot or normality plot</a:t>
            </a:r>
          </a:p>
          <a:p>
            <a:pPr lvl="1"/>
            <a:r>
              <a:rPr lang="en-US" altLang="en-US" sz="2000" b="1" smtClean="0"/>
              <a:t>These procedures are robust, so slight departures from Normality will not affect the inference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Confidence Interval on </a:t>
            </a:r>
            <a:r>
              <a:rPr lang="el-GR" altLang="en-US" sz="3600" b="1" smtClean="0"/>
              <a:t>β</a:t>
            </a:r>
            <a:endParaRPr lang="en-US" altLang="en-US" sz="3600" b="1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029200"/>
          </a:xfrm>
        </p:spPr>
        <p:txBody>
          <a:bodyPr/>
          <a:lstStyle/>
          <a:p>
            <a:r>
              <a:rPr lang="en-US" altLang="en-US" sz="2400" b="1" smtClean="0"/>
              <a:t>Remember our form:  Point Estimate ± Margin of Error</a:t>
            </a:r>
          </a:p>
          <a:p>
            <a:r>
              <a:rPr lang="en-US" altLang="en-US" sz="2400" b="1" smtClean="0"/>
              <a:t>Since </a:t>
            </a:r>
            <a:r>
              <a:rPr lang="el-GR" altLang="en-US" sz="2400" b="1" smtClean="0"/>
              <a:t>β</a:t>
            </a:r>
            <a:r>
              <a:rPr lang="en-US" altLang="en-US" sz="2400" b="1" smtClean="0"/>
              <a:t> is the true slope, then b is the point estimate</a:t>
            </a:r>
          </a:p>
          <a:p>
            <a:r>
              <a:rPr lang="en-US" altLang="en-US" sz="2400" b="1" smtClean="0"/>
              <a:t>The Margin of Error takes the form of t* </a:t>
            </a:r>
            <a:r>
              <a:rPr lang="en-US" altLang="en-US" sz="2400" b="1" smtClean="0">
                <a:sym typeface="Symbol" pitchFamily="18" charset="2"/>
              </a:rPr>
              <a:t></a:t>
            </a:r>
            <a:r>
              <a:rPr lang="en-US" altLang="en-US" sz="2400" b="1" smtClean="0"/>
              <a:t> SE</a:t>
            </a:r>
            <a:r>
              <a:rPr lang="en-US" altLang="en-US" sz="2400" b="1" i="1" baseline="-25000" smtClean="0"/>
              <a:t>b</a:t>
            </a:r>
            <a:r>
              <a:rPr lang="en-US" altLang="en-US" sz="2400" b="1" smtClean="0"/>
              <a:t>  </a:t>
            </a:r>
            <a:endParaRPr lang="en-US" altLang="en-US" sz="2000" b="1" smtClean="0"/>
          </a:p>
        </p:txBody>
      </p:sp>
      <p:pic>
        <p:nvPicPr>
          <p:cNvPr id="7172" name="Picture 8" descr="Yates_3e_Ch15_p8861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822960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19063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Confidence Intervals in Practice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altLang="en-US" sz="2400" b="1" smtClean="0"/>
              <a:t>We use rarely have to calculate this by hand</a:t>
            </a:r>
          </a:p>
          <a:p>
            <a:r>
              <a:rPr lang="en-US" altLang="en-US" sz="2400" b="1" smtClean="0"/>
              <a:t>Output from Minitab:</a:t>
            </a:r>
          </a:p>
        </p:txBody>
      </p:sp>
      <p:pic>
        <p:nvPicPr>
          <p:cNvPr id="8196" name="Picture 9" descr="Yates_3e_Ch15_p886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229600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4038600" y="1828800"/>
            <a:ext cx="4686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</a:rPr>
              <a:t>Parameters:  b (1.4929), a (91.3), s (17.50)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457200" y="5715000"/>
            <a:ext cx="45799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CI = PE ± MOE = 1.4929 ± (2.042)(0.4870)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                          = 1.4929 ± 0.9944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                             [0.4985, 2.4873]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5257800" y="5562600"/>
            <a:ext cx="3384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C000"/>
                </a:solidFill>
              </a:rPr>
              <a:t> t* = 2.042 from n – 2, 95% CL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6211888"/>
            <a:ext cx="38862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2">
                    <a:lumMod val="90000"/>
                  </a:schemeClr>
                </a:solidFill>
              </a:rPr>
              <a:t>Since 0 is not in the interval, then we might conclude that </a:t>
            </a:r>
            <a:r>
              <a:rPr lang="el-GR" b="1" dirty="0">
                <a:solidFill>
                  <a:schemeClr val="tx2">
                    <a:lumMod val="90000"/>
                  </a:schemeClr>
                </a:solidFill>
              </a:rPr>
              <a:t>β</a:t>
            </a:r>
            <a:r>
              <a:rPr lang="en-US" b="1" dirty="0">
                <a:solidFill>
                  <a:schemeClr val="tx2">
                    <a:lumMod val="90000"/>
                  </a:schemeClr>
                </a:solidFill>
              </a:rPr>
              <a:t> ≠ 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Inference Tests on </a:t>
            </a:r>
            <a:r>
              <a:rPr lang="el-GR" altLang="en-US" sz="3600" b="1" smtClean="0"/>
              <a:t>β</a:t>
            </a:r>
            <a:endParaRPr lang="en-US" altLang="en-US" sz="3600" b="1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/>
          <a:lstStyle/>
          <a:p>
            <a:r>
              <a:rPr lang="en-US" altLang="en-US" sz="2400" b="1" smtClean="0"/>
              <a:t>Since the null hypothesis can not be proved, our hypotheses for tests on the regression slope will be:</a:t>
            </a:r>
            <a:br>
              <a:rPr lang="en-US" altLang="en-US" sz="2400" b="1" smtClean="0"/>
            </a:br>
            <a:r>
              <a:rPr lang="en-US" altLang="en-US" sz="2400" b="1" smtClean="0"/>
              <a:t/>
            </a:r>
            <a:br>
              <a:rPr lang="en-US" altLang="en-US" sz="2400" b="1" smtClean="0"/>
            </a:br>
            <a:r>
              <a:rPr lang="en-US" altLang="en-US" sz="2400" b="1" smtClean="0"/>
              <a:t>H</a:t>
            </a:r>
            <a:r>
              <a:rPr lang="en-US" altLang="en-US" sz="2400" b="1" baseline="-25000" smtClean="0"/>
              <a:t>0</a:t>
            </a:r>
            <a:r>
              <a:rPr lang="en-US" altLang="en-US" sz="2400" b="1" smtClean="0"/>
              <a:t>:  </a:t>
            </a:r>
            <a:r>
              <a:rPr lang="el-GR" altLang="en-US" sz="2400" b="1" smtClean="0"/>
              <a:t>β</a:t>
            </a:r>
            <a:r>
              <a:rPr lang="en-US" altLang="en-US" sz="2400" b="1" smtClean="0"/>
              <a:t> = 0          (no correlation between x and y)</a:t>
            </a:r>
            <a:br>
              <a:rPr lang="en-US" altLang="en-US" sz="2400" b="1" smtClean="0"/>
            </a:br>
            <a:r>
              <a:rPr lang="en-US" altLang="en-US" sz="2400" b="1" smtClean="0"/>
              <a:t>H</a:t>
            </a:r>
            <a:r>
              <a:rPr lang="en-US" altLang="en-US" sz="2400" b="1" baseline="-25000" smtClean="0"/>
              <a:t>a</a:t>
            </a:r>
            <a:r>
              <a:rPr lang="en-US" altLang="en-US" sz="2400" b="1" smtClean="0"/>
              <a:t>:  </a:t>
            </a:r>
            <a:r>
              <a:rPr lang="el-GR" altLang="en-US" sz="2400" b="1" smtClean="0"/>
              <a:t>β</a:t>
            </a:r>
            <a:r>
              <a:rPr lang="en-US" altLang="en-US" sz="2400" b="1" smtClean="0"/>
              <a:t> ≠ 0          (some linear correlation)</a:t>
            </a:r>
          </a:p>
          <a:p>
            <a:endParaRPr lang="en-US" altLang="en-US" sz="2400" b="1" smtClean="0"/>
          </a:p>
          <a:p>
            <a:r>
              <a:rPr lang="en-US" altLang="en-US" sz="2400" b="1" smtClean="0"/>
              <a:t>Testing correlation makes sense only if the observations are a random sample.</a:t>
            </a:r>
          </a:p>
          <a:p>
            <a:pPr lvl="1"/>
            <a:r>
              <a:rPr lang="en-US" altLang="en-US" sz="2000" b="1" smtClean="0"/>
              <a:t>This is often not the case in regression settings, where researchers often fix in advance  the values of x being tested</a:t>
            </a:r>
          </a:p>
          <a:p>
            <a:endParaRPr lang="en-US" altLang="en-US" sz="2400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Using the TI for Inference Test on </a:t>
            </a:r>
            <a:r>
              <a:rPr lang="el-GR" altLang="en-US" sz="3600" b="1" smtClean="0"/>
              <a:t>β</a:t>
            </a:r>
            <a:endParaRPr lang="en-US" altLang="en-US" sz="3600" b="1" smtClean="0"/>
          </a:p>
        </p:txBody>
      </p:sp>
      <p:sp>
        <p:nvSpPr>
          <p:cNvPr id="10243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altLang="en-US" sz="2400" b="1" smtClean="0"/>
              <a:t>Enter explanatory data into L1</a:t>
            </a:r>
          </a:p>
          <a:p>
            <a:r>
              <a:rPr lang="en-US" altLang="en-US" sz="2400" b="1" smtClean="0"/>
              <a:t>Enter response data into L2</a:t>
            </a:r>
          </a:p>
          <a:p>
            <a:r>
              <a:rPr lang="en-US" altLang="en-US" sz="2400" b="1" smtClean="0"/>
              <a:t>Stat </a:t>
            </a:r>
            <a:r>
              <a:rPr lang="en-US" altLang="en-US" sz="2400" b="1" smtClean="0">
                <a:sym typeface="Wingdings" pitchFamily="2" charset="2"/>
              </a:rPr>
              <a:t> Tests  E:LinRegTTest</a:t>
            </a:r>
          </a:p>
          <a:p>
            <a:r>
              <a:rPr lang="en-US" altLang="en-US" sz="2400" b="1" smtClean="0">
                <a:sym typeface="Wingdings" pitchFamily="2" charset="2"/>
              </a:rPr>
              <a:t>Xlist:  L1</a:t>
            </a:r>
          </a:p>
          <a:p>
            <a:r>
              <a:rPr lang="en-US" altLang="en-US" sz="2400" b="1" smtClean="0">
                <a:sym typeface="Wingdings" pitchFamily="2" charset="2"/>
              </a:rPr>
              <a:t>Ylist:  L2</a:t>
            </a:r>
          </a:p>
          <a:p>
            <a:r>
              <a:rPr lang="en-US" altLang="en-US" sz="2400" b="1" smtClean="0">
                <a:sym typeface="Wingdings" pitchFamily="2" charset="2"/>
              </a:rPr>
              <a:t>(Test type) </a:t>
            </a:r>
            <a:r>
              <a:rPr lang="el-GR" altLang="en-US" sz="2400" b="1" smtClean="0">
                <a:sym typeface="Wingdings" pitchFamily="2" charset="2"/>
              </a:rPr>
              <a:t>β</a:t>
            </a:r>
            <a:r>
              <a:rPr lang="en-US" altLang="en-US" sz="2400" b="1" smtClean="0">
                <a:sym typeface="Wingdings" pitchFamily="2" charset="2"/>
              </a:rPr>
              <a:t> &amp; </a:t>
            </a:r>
            <a:r>
              <a:rPr lang="el-GR" altLang="en-US" sz="2400" b="1" smtClean="0">
                <a:sym typeface="Wingdings" pitchFamily="2" charset="2"/>
              </a:rPr>
              <a:t>ρ</a:t>
            </a:r>
            <a:r>
              <a:rPr lang="en-US" altLang="en-US" sz="2400" b="1" smtClean="0">
                <a:sym typeface="Wingdings" pitchFamily="2" charset="2"/>
              </a:rPr>
              <a:t>:  ≠ 0     &lt;0       &gt;0</a:t>
            </a:r>
          </a:p>
          <a:p>
            <a:r>
              <a:rPr lang="en-US" altLang="en-US" sz="2400" b="1" smtClean="0">
                <a:sym typeface="Wingdings" pitchFamily="2" charset="2"/>
              </a:rPr>
              <a:t>RegEq:  (leave blank)</a:t>
            </a:r>
          </a:p>
          <a:p>
            <a:endParaRPr lang="en-US" altLang="en-US" sz="2400" b="1" smtClean="0">
              <a:sym typeface="Wingdings" pitchFamily="2" charset="2"/>
            </a:endParaRPr>
          </a:p>
          <a:p>
            <a:r>
              <a:rPr lang="en-US" altLang="en-US" sz="2400" b="1" smtClean="0">
                <a:sym typeface="Wingdings" pitchFamily="2" charset="2"/>
              </a:rPr>
              <a:t>Test will take two screens to output the data</a:t>
            </a:r>
            <a:br>
              <a:rPr lang="en-US" altLang="en-US" sz="2400" b="1" smtClean="0">
                <a:sym typeface="Wingdings" pitchFamily="2" charset="2"/>
              </a:rPr>
            </a:br>
            <a:r>
              <a:rPr lang="en-US" altLang="en-US" sz="2400" b="1" smtClean="0">
                <a:sym typeface="Wingdings" pitchFamily="2" charset="2"/>
              </a:rPr>
              <a:t>Inference: t-statistic, degrees of freedom and p-value</a:t>
            </a:r>
            <a:br>
              <a:rPr lang="en-US" altLang="en-US" sz="2400" b="1" smtClean="0">
                <a:sym typeface="Wingdings" pitchFamily="2" charset="2"/>
              </a:rPr>
            </a:br>
            <a:r>
              <a:rPr lang="en-US" altLang="en-US" sz="2400" b="1" smtClean="0">
                <a:sym typeface="Wingdings" pitchFamily="2" charset="2"/>
              </a:rPr>
              <a:t>Regression: a, b, s, r², and r</a:t>
            </a:r>
            <a:endParaRPr lang="en-US" altLang="en-US" sz="2400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591</Words>
  <Application>Microsoft Office PowerPoint</Application>
  <PresentationFormat>On-screen Show (4:3)</PresentationFormat>
  <Paragraphs>85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Wingdings</vt:lpstr>
      <vt:lpstr>Default Design</vt:lpstr>
      <vt:lpstr>Lesson 12 - R</vt:lpstr>
      <vt:lpstr>Objectives</vt:lpstr>
      <vt:lpstr>Vocabulary</vt:lpstr>
      <vt:lpstr>Conditions for Regression Inference</vt:lpstr>
      <vt:lpstr>Checking Regression Conditions</vt:lpstr>
      <vt:lpstr>Confidence Interval on β</vt:lpstr>
      <vt:lpstr>Confidence Intervals in Practice</vt:lpstr>
      <vt:lpstr>Inference Tests on β</vt:lpstr>
      <vt:lpstr>Using the TI for Inference Test on β</vt:lpstr>
      <vt:lpstr>Transforming with Powers and Roots</vt:lpstr>
      <vt:lpstr>Transforming with Logarithms</vt:lpstr>
      <vt:lpstr>Power versus Exponential</vt:lpstr>
      <vt:lpstr>Summary and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23</cp:revision>
  <cp:lastPrinted>1601-01-01T00:00:00Z</cp:lastPrinted>
  <dcterms:created xsi:type="dcterms:W3CDTF">1601-01-01T00:00:00Z</dcterms:created>
  <dcterms:modified xsi:type="dcterms:W3CDTF">2018-11-28T17:32:29Z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