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7" r:id="rId2"/>
    <p:sldId id="256" r:id="rId3"/>
    <p:sldId id="257" r:id="rId4"/>
    <p:sldId id="268" r:id="rId5"/>
    <p:sldId id="274" r:id="rId6"/>
    <p:sldId id="300" r:id="rId7"/>
    <p:sldId id="283" r:id="rId8"/>
    <p:sldId id="299" r:id="rId9"/>
    <p:sldId id="301" r:id="rId10"/>
    <p:sldId id="302" r:id="rId11"/>
    <p:sldId id="278" r:id="rId12"/>
    <p:sldId id="279" r:id="rId13"/>
    <p:sldId id="280" r:id="rId14"/>
    <p:sldId id="281" r:id="rId15"/>
    <p:sldId id="282" r:id="rId16"/>
    <p:sldId id="310" r:id="rId17"/>
    <p:sldId id="284" r:id="rId18"/>
    <p:sldId id="293" r:id="rId19"/>
    <p:sldId id="298" r:id="rId20"/>
    <p:sldId id="304" r:id="rId21"/>
    <p:sldId id="303" r:id="rId22"/>
    <p:sldId id="305" r:id="rId23"/>
    <p:sldId id="309" r:id="rId24"/>
    <p:sldId id="306" r:id="rId25"/>
    <p:sldId id="285" r:id="rId26"/>
    <p:sldId id="307" r:id="rId27"/>
    <p:sldId id="276" r:id="rId28"/>
    <p:sldId id="290" r:id="rId29"/>
    <p:sldId id="308" r:id="rId30"/>
    <p:sldId id="287" r:id="rId31"/>
    <p:sldId id="291" r:id="rId32"/>
    <p:sldId id="286" r:id="rId33"/>
    <p:sldId id="292" r:id="rId34"/>
    <p:sldId id="296" r:id="rId35"/>
    <p:sldId id="289" r:id="rId36"/>
    <p:sldId id="26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00"/>
    <a:srgbClr val="FFFF00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DCF7DB-B02B-4137-93B8-1690D35C9467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87DA80-27A2-4966-BDAC-26044D4A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13D6CD-3392-45A4-BA89-70ECE81BE41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45BAD5-F45C-4B34-AD9F-F76EA7646EF1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190BD-C047-4ABC-842F-B34BEDCB4FD2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5E006D-1352-488D-9720-1F9E2C0B203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FB0B6F-4DFF-482C-9024-455E64A92D7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C163FC-F89B-4DE3-AB3F-5CA66C64F5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940A48-010B-4B2F-9E86-33B6C2BBB48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FB30C9-5D90-4655-84A1-A235C6BAB93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493C8F-F504-47E8-B751-2F03F743C61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B5C3F4-4B13-4911-B2CA-8653C536F56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20A373-F191-4CD6-8D24-FEEB96145C4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EC2F-1465-4064-93B8-A679A4E3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42CA6-69E7-4313-8682-867B84BEB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1A5E-8418-4DCC-ADF8-FEC375E37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4305-8825-467B-986E-78E14BE3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9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E4B0-96C5-45A0-949C-D1A8CC98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824D-AA01-42C7-BE7E-CB67DB658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68C84-8074-4E0B-B4CA-DCF36E5E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7215-455C-4124-974D-47E947FE5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15E0-FADC-46E6-9CFC-B2D0B619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63FB-FF7A-49F9-A411-2E9D746CF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0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4811-AEB3-47AF-8EA4-3F4887F7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D5E441-346B-43F3-A5D9-EFB7507A2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24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5141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5-Minute Check on Chapter 1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52303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Click the mouse button or press the Space Bar to display the answers.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b="1">
                <a:cs typeface="Arial" charset="0"/>
                <a:sym typeface="Symbol" pitchFamily="18" charset="2"/>
              </a:rPr>
              <a:t>Given the following two UNICEF African school enrollment data sets:</a:t>
            </a:r>
            <a:br>
              <a:rPr lang="en-US" altLang="en-US" sz="2000" b="1">
                <a:cs typeface="Arial" charset="0"/>
                <a:sym typeface="Symbol" pitchFamily="18" charset="2"/>
              </a:rPr>
            </a:br>
            <a:r>
              <a:rPr lang="en-US" altLang="en-US" sz="2000" b="1">
                <a:cs typeface="Arial" charset="0"/>
                <a:sym typeface="Symbol" pitchFamily="18" charset="2"/>
              </a:rPr>
              <a:t>Northern Africa:  34, 98, 88, 83, 77, 48, 95, 97, 54, 91, 94, 86, 96</a:t>
            </a:r>
            <a:br>
              <a:rPr lang="en-US" altLang="en-US" sz="2000" b="1">
                <a:cs typeface="Arial" charset="0"/>
                <a:sym typeface="Symbol" pitchFamily="18" charset="2"/>
              </a:rPr>
            </a:br>
            <a:r>
              <a:rPr lang="en-US" altLang="en-US" sz="2000" b="1">
                <a:cs typeface="Arial" charset="0"/>
                <a:sym typeface="Symbol" pitchFamily="18" charset="2"/>
              </a:rPr>
              <a:t>Central Africa:  69, 65, 38, 98, 85, 79, 58, 43, 63, 61, 53, 61, 63 </a:t>
            </a:r>
          </a:p>
          <a:p>
            <a:pPr>
              <a:spcBef>
                <a:spcPts val="600"/>
              </a:spcBef>
            </a:pPr>
            <a:endParaRPr lang="en-US" altLang="en-US" sz="12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Describe each dataset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Compare the two datasets</a:t>
            </a:r>
            <a:endParaRPr lang="el-GR" alt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" y="22860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NA:  Shape:    skewed left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Outliers:  none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Center:   M=88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Spread:   IQR=30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24400" y="2286000"/>
            <a:ext cx="3351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CA:  Shape:    ~symmetric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Outliers:  none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Center: 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 = 64.3</a:t>
            </a:r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        Spread: 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 = 16.18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4267200"/>
            <a:ext cx="815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Shape:  CA is apx symmetric and its IQR is smaller (data bunched more together); while NA is skewed left with a long tail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Outliers:  neither data set has outliers; however, Q2 of CA lies below Q1 of NA.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Center:  NA’s Median is much larger than CA (88 to 63)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Spread:  NA’s spread is much larger than CA (by range, IQR or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)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Vertical 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Describing Location in a Distribution</a:t>
            </a:r>
          </a:p>
        </p:txBody>
      </p:sp>
      <p:sp>
        <p:nvSpPr>
          <p:cNvPr id="29700" name="Vertical 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ea typeface="ＭＳ Ｐゴシック" pitchFamily="-111" charset="-128"/>
              </a:rPr>
              <a:t>Use the graph from page 88 to answer the following questions.</a:t>
            </a:r>
          </a:p>
          <a:p>
            <a:pPr eaLnBrk="1" hangingPunct="1"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eaLnBrk="1" hangingPunct="1"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ea typeface="ＭＳ Ｐゴシック" pitchFamily="-111" charset="-128"/>
              </a:rPr>
              <a:t>Was Barack </a:t>
            </a:r>
            <a:br>
              <a:rPr lang="en-US" sz="2000" b="1" dirty="0" smtClean="0">
                <a:ea typeface="ＭＳ Ｐゴシック" pitchFamily="-111" charset="-128"/>
              </a:rPr>
            </a:br>
            <a:r>
              <a:rPr lang="en-US" sz="2000" b="1" dirty="0" smtClean="0">
                <a:ea typeface="ＭＳ Ｐゴシック" pitchFamily="-111" charset="-128"/>
              </a:rPr>
              <a:t>Obama, who </a:t>
            </a:r>
            <a:br>
              <a:rPr lang="en-US" sz="2000" b="1" dirty="0" smtClean="0">
                <a:ea typeface="ＭＳ Ｐゴシック" pitchFamily="-111" charset="-128"/>
              </a:rPr>
            </a:br>
            <a:r>
              <a:rPr lang="en-US" sz="2000" b="1" dirty="0" smtClean="0">
                <a:ea typeface="ＭＳ Ｐゴシック" pitchFamily="-111" charset="-128"/>
              </a:rPr>
              <a:t>was inaugurated</a:t>
            </a:r>
            <a:br>
              <a:rPr lang="en-US" sz="2000" b="1" dirty="0" smtClean="0">
                <a:ea typeface="ＭＳ Ｐゴシック" pitchFamily="-111" charset="-128"/>
              </a:rPr>
            </a:br>
            <a:r>
              <a:rPr lang="en-US" sz="2000" b="1" dirty="0" smtClean="0">
                <a:ea typeface="ＭＳ Ｐゴシック" pitchFamily="-111" charset="-128"/>
              </a:rPr>
              <a:t> at age 47, </a:t>
            </a:r>
            <a:br>
              <a:rPr lang="en-US" sz="2000" b="1" dirty="0" smtClean="0">
                <a:ea typeface="ＭＳ Ｐゴシック" pitchFamily="-111" charset="-128"/>
              </a:rPr>
            </a:br>
            <a:r>
              <a:rPr lang="en-US" sz="2000" b="1" dirty="0" smtClean="0">
                <a:ea typeface="ＭＳ Ｐゴシック" pitchFamily="-111" charset="-128"/>
              </a:rPr>
              <a:t>unusually young?</a:t>
            </a: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ea typeface="ＭＳ Ｐゴシック" pitchFamily="-111" charset="-128"/>
              </a:rPr>
              <a:t>Estimate and interpret the 65</a:t>
            </a:r>
            <a:r>
              <a:rPr lang="en-US" sz="2000" b="1" baseline="30000" dirty="0" smtClean="0">
                <a:ea typeface="ＭＳ Ｐゴシック" pitchFamily="-111" charset="-128"/>
              </a:rPr>
              <a:t>th</a:t>
            </a:r>
            <a:r>
              <a:rPr lang="en-US" sz="2000" b="1" dirty="0" smtClean="0">
                <a:ea typeface="ＭＳ Ｐゴシック" pitchFamily="-111" charset="-128"/>
              </a:rPr>
              <a:t> percentile of the distribution</a:t>
            </a:r>
          </a:p>
          <a:p>
            <a:pPr eaLnBrk="1" hangingPunct="1">
              <a:defRPr/>
            </a:pPr>
            <a:endParaRPr lang="en-US" sz="1200" b="1" dirty="0" smtClean="0">
              <a:ea typeface="ＭＳ Ｐゴシック" pitchFamily="-111" charset="-128"/>
            </a:endParaRPr>
          </a:p>
        </p:txBody>
      </p:sp>
      <p:sp>
        <p:nvSpPr>
          <p:cNvPr id="2053" name="Vertical Text Placeholder 2"/>
          <p:cNvSpPr txBox="1">
            <a:spLocks/>
          </p:cNvSpPr>
          <p:nvPr/>
        </p:nvSpPr>
        <p:spPr bwMode="auto">
          <a:xfrm rot="-5400000">
            <a:off x="4277519" y="-2742406"/>
            <a:ext cx="676275" cy="798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en-US" sz="2400" b="1"/>
              <a:t>Interpreting Cumulative Relative Frequency Graphs</a:t>
            </a:r>
          </a:p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altLang="en-US" sz="2400" b="1"/>
          </a:p>
        </p:txBody>
      </p:sp>
      <p:graphicFrame>
        <p:nvGraphicFramePr>
          <p:cNvPr id="2050" name="Chart 10"/>
          <p:cNvGraphicFramePr>
            <a:graphicFrameLocks/>
          </p:cNvGraphicFramePr>
          <p:nvPr/>
        </p:nvGraphicFramePr>
        <p:xfrm>
          <a:off x="2971800" y="20574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6095496" imgH="4065696" progId="Excel.Chart.8">
                  <p:embed/>
                </p:oleObj>
              </mc:Choice>
              <mc:Fallback>
                <p:oleObj r:id="rId4" imgW="6095496" imgH="4065696" progId="Excel.Char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014788" y="3221038"/>
            <a:ext cx="2674937" cy="158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759450" y="4154488"/>
            <a:ext cx="1862137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954588" y="4918075"/>
            <a:ext cx="338138" cy="1587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014788" y="4749800"/>
            <a:ext cx="1108075" cy="1588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03788" y="51577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47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3463" y="45656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11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03625" y="3036888"/>
            <a:ext cx="44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65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69063" y="5087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58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675688" cy="1047751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Measuring Position:  vs Average</a:t>
            </a:r>
            <a:endParaRPr lang="en-US" altLang="en-US" sz="3600" b="1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868363"/>
            <a:ext cx="8310562" cy="884237"/>
          </a:xfrm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ct val="0"/>
              </a:spcBef>
            </a:pPr>
            <a:r>
              <a:rPr lang="en-US" altLang="en-US" sz="2800" b="1" smtClean="0"/>
              <a:t>Consider the following test scores for a small class:</a:t>
            </a:r>
            <a:endParaRPr lang="en-US" altLang="en-US" sz="2800" b="1" smtClean="0">
              <a:ea typeface="ヒラギノ角ゴ Pro W6" charset="0"/>
              <a:cs typeface="ヒラギノ角ゴ Pro W6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606425" y="1714500"/>
          <a:ext cx="8285159" cy="1085850"/>
        </p:xfrm>
        <a:graphic>
          <a:graphicData uri="http://schemas.openxmlformats.org/drawingml/2006/table">
            <a:tbl>
              <a:tblPr/>
              <a:tblGrid>
                <a:gridCol w="637210"/>
                <a:gridCol w="637210"/>
                <a:gridCol w="637210"/>
                <a:gridCol w="637210"/>
                <a:gridCol w="637210"/>
                <a:gridCol w="637210"/>
                <a:gridCol w="638639"/>
                <a:gridCol w="637210"/>
                <a:gridCol w="637210"/>
                <a:gridCol w="637210"/>
                <a:gridCol w="637210"/>
                <a:gridCol w="637210"/>
                <a:gridCol w="63721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81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78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67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86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0"/>
                        <a:cs typeface="ヒラギノ角ゴ Pro W3" charset="0"/>
                        <a:sym typeface="Palatino" charset="0"/>
                      </a:endParaRP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360" name="Rectangle 97"/>
          <p:cNvSpPr>
            <a:spLocks/>
          </p:cNvSpPr>
          <p:nvPr/>
        </p:nvSpPr>
        <p:spPr bwMode="auto">
          <a:xfrm>
            <a:off x="746125" y="2743200"/>
            <a:ext cx="8012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500" b="1">
                <a:solidFill>
                  <a:srgbClr val="FFFF00"/>
                </a:solidFill>
                <a:ea typeface="Palatino" charset="0"/>
                <a:cs typeface="Palatino" charset="0"/>
              </a:rPr>
              <a:t>Jenny’s score is noted in red.  How did she perform on this test relative to her peers?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3122613" y="3678238"/>
            <a:ext cx="5957887" cy="3103562"/>
            <a:chOff x="0" y="0"/>
            <a:chExt cx="4169" cy="2172"/>
          </a:xfrm>
        </p:grpSpPr>
        <p:pic>
          <p:nvPicPr>
            <p:cNvPr id="13413" name="Picture 1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169" cy="1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13364" name="Rectangle 102"/>
            <p:cNvSpPr>
              <a:spLocks/>
            </p:cNvSpPr>
            <p:nvPr/>
          </p:nvSpPr>
          <p:spPr bwMode="auto">
            <a:xfrm>
              <a:off x="55" y="1588"/>
              <a:ext cx="405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500" b="1" i="1">
                  <a:solidFill>
                    <a:srgbClr val="FFFF00"/>
                  </a:solidFill>
                  <a:ea typeface="Palatino" charset="0"/>
                  <a:cs typeface="Palatino" charset="0"/>
                </a:rPr>
                <a:t>Her score is “above average”...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2500" b="1" i="1">
                  <a:solidFill>
                    <a:srgbClr val="FFFF00"/>
                  </a:solidFill>
                  <a:ea typeface="Palatino" charset="0"/>
                  <a:cs typeface="Palatino" charset="0"/>
                </a:rPr>
                <a:t>but how far above average is it?</a:t>
              </a:r>
            </a:p>
          </p:txBody>
        </p:sp>
      </p:grpSp>
      <p:pic>
        <p:nvPicPr>
          <p:cNvPr id="927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886200"/>
            <a:ext cx="2638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2650112" presetClass="entr" presetSubtype="7525888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46038"/>
            <a:ext cx="7361238" cy="868362"/>
          </a:xfrm>
        </p:spPr>
        <p:txBody>
          <a:bodyPr/>
          <a:lstStyle/>
          <a:p>
            <a:r>
              <a:rPr lang="en-US" altLang="en-US" sz="3600" b="1" smtClean="0"/>
              <a:t>Standardized Value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6575" y="1063625"/>
            <a:ext cx="8585200" cy="1690688"/>
          </a:xfrm>
        </p:spPr>
        <p:txBody>
          <a:bodyPr/>
          <a:lstStyle/>
          <a:p>
            <a:pPr marL="404813" indent="-404813">
              <a:lnSpc>
                <a:spcPct val="80000"/>
              </a:lnSpc>
              <a:spcBef>
                <a:spcPct val="0"/>
              </a:spcBef>
            </a:pPr>
            <a:r>
              <a:rPr lang="en-US" altLang="en-US" sz="2800" b="1" smtClean="0"/>
              <a:t>One way to describe relative position in a data set is to tell how many standard deviations above or below the mean the observation is.</a:t>
            </a:r>
            <a:endParaRPr lang="en-US" altLang="en-US" sz="2800" b="1" smtClean="0">
              <a:ea typeface="ヒラギノ角ゴ Pro W6" charset="0"/>
              <a:cs typeface="ヒラギノ角ゴ Pro W6" charset="0"/>
            </a:endParaRP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849313" y="2743200"/>
            <a:ext cx="7816850" cy="2606675"/>
            <a:chOff x="0" y="0"/>
            <a:chExt cx="5472" cy="1824"/>
          </a:xfrm>
        </p:grpSpPr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0" y="0"/>
              <a:ext cx="5472" cy="182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rgbClr val="000000">
                  <a:alpha val="75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500" b="1" u="sng" dirty="0">
                  <a:solidFill>
                    <a:srgbClr val="880000"/>
                  </a:solidFill>
                  <a:ea typeface="Palatino" charset="0"/>
                  <a:cs typeface="Palatino" charset="0"/>
                </a:rPr>
                <a:t>Standardized Value: “z-score”</a:t>
              </a:r>
            </a:p>
            <a:p>
              <a:pPr>
                <a:defRPr/>
              </a:pPr>
              <a:r>
                <a:rPr lang="en-US" sz="2500" b="1" dirty="0">
                  <a:solidFill>
                    <a:srgbClr val="191919"/>
                  </a:solidFill>
                  <a:ea typeface="Palatino" charset="0"/>
                  <a:cs typeface="Palatino" charset="0"/>
                </a:rPr>
                <a:t>If the mean and standard deviation of a distribution are known, the “z-score” of a particular observation, x, is:</a:t>
              </a:r>
            </a:p>
            <a:p>
              <a:pPr>
                <a:defRPr/>
              </a:pPr>
              <a:endParaRPr lang="en-US" sz="2500" b="1" dirty="0">
                <a:solidFill>
                  <a:srgbClr val="191919"/>
                </a:solidFill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 dirty="0">
                <a:solidFill>
                  <a:srgbClr val="191919"/>
                </a:solidFill>
                <a:ea typeface="Palatino" charset="0"/>
                <a:cs typeface="Palatino" charset="0"/>
              </a:endParaRPr>
            </a:p>
          </p:txBody>
        </p:sp>
        <p:pic>
          <p:nvPicPr>
            <p:cNvPr id="1434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1082"/>
              <a:ext cx="238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25463" y="-3175"/>
            <a:ext cx="8161337" cy="993775"/>
          </a:xfrm>
        </p:spPr>
        <p:txBody>
          <a:bodyPr/>
          <a:lstStyle/>
          <a:p>
            <a:r>
              <a:rPr lang="en-US" altLang="en-US" sz="3600" b="1" smtClean="0"/>
              <a:t>Calculating z-scores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9763" y="982663"/>
            <a:ext cx="8150225" cy="617537"/>
          </a:xfrm>
        </p:spPr>
        <p:txBody>
          <a:bodyPr/>
          <a:lstStyle/>
          <a:p>
            <a:pPr marL="339725" indent="-339725">
              <a:spcBef>
                <a:spcPct val="0"/>
              </a:spcBef>
            </a:pPr>
            <a:r>
              <a:rPr lang="en-US" altLang="en-US" sz="2800" b="1" smtClean="0"/>
              <a:t>Consider the test data and Julia’s score.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606425" y="1497013"/>
          <a:ext cx="8285159" cy="1085850"/>
        </p:xfrm>
        <a:graphic>
          <a:graphicData uri="http://schemas.openxmlformats.org/drawingml/2006/table">
            <a:tbl>
              <a:tblPr/>
              <a:tblGrid>
                <a:gridCol w="637210"/>
                <a:gridCol w="637210"/>
                <a:gridCol w="637210"/>
                <a:gridCol w="637210"/>
                <a:gridCol w="637210"/>
                <a:gridCol w="637210"/>
                <a:gridCol w="638639"/>
                <a:gridCol w="637210"/>
                <a:gridCol w="637210"/>
                <a:gridCol w="637210"/>
                <a:gridCol w="637210"/>
                <a:gridCol w="637210"/>
                <a:gridCol w="63721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81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78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67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86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0"/>
                        <a:cs typeface="ヒラギノ角ゴ Pro W3" charset="0"/>
                        <a:sym typeface="Palatino" charset="0"/>
                      </a:endParaRP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08" name="Rectangle 97"/>
          <p:cNvSpPr>
            <a:spLocks/>
          </p:cNvSpPr>
          <p:nvPr/>
        </p:nvSpPr>
        <p:spPr bwMode="auto">
          <a:xfrm>
            <a:off x="584200" y="2743200"/>
            <a:ext cx="83327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ea typeface="Palatino" charset="0"/>
                <a:cs typeface="Palatino" charset="0"/>
              </a:rPr>
              <a:t>According to Minitab, the mean test score was 80 while the standard deviation was 6.07 points.</a:t>
            </a:r>
          </a:p>
        </p:txBody>
      </p:sp>
      <p:sp>
        <p:nvSpPr>
          <p:cNvPr id="15409" name="Rectangle 98"/>
          <p:cNvSpPr>
            <a:spLocks/>
          </p:cNvSpPr>
          <p:nvPr/>
        </p:nvSpPr>
        <p:spPr bwMode="auto">
          <a:xfrm>
            <a:off x="550863" y="3875088"/>
            <a:ext cx="8331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ea typeface="Palatino" charset="0"/>
                <a:cs typeface="Palatino" charset="0"/>
              </a:rPr>
              <a:t>Jenny’s score was above average.  Her standardized z-score is:</a:t>
            </a:r>
          </a:p>
          <a:p>
            <a:endParaRPr lang="en-US" altLang="en-US" sz="2400" b="1">
              <a:ea typeface="Palatino" charset="0"/>
              <a:cs typeface="Palatino" charset="0"/>
            </a:endParaRPr>
          </a:p>
        </p:txBody>
      </p:sp>
      <p:sp>
        <p:nvSpPr>
          <p:cNvPr id="15410" name="Rectangle 100"/>
          <p:cNvSpPr>
            <a:spLocks/>
          </p:cNvSpPr>
          <p:nvPr/>
        </p:nvSpPr>
        <p:spPr bwMode="auto">
          <a:xfrm>
            <a:off x="696913" y="5567363"/>
            <a:ext cx="7716837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ea typeface="Palatino" charset="0"/>
                <a:cs typeface="Palatino" charset="0"/>
              </a:rPr>
              <a:t>Julia’s score was almost one full standard deviation above the mean.  What about some of the others?</a:t>
            </a:r>
          </a:p>
        </p:txBody>
      </p:sp>
      <p:pic>
        <p:nvPicPr>
          <p:cNvPr id="15411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48200"/>
            <a:ext cx="3819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3025"/>
            <a:ext cx="8664575" cy="841375"/>
          </a:xfrm>
        </p:spPr>
        <p:txBody>
          <a:bodyPr/>
          <a:lstStyle/>
          <a:p>
            <a:r>
              <a:rPr lang="en-US" altLang="en-US" sz="3600" b="1" smtClean="0"/>
              <a:t>Example 1: Calculating z-scores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593725" y="1028700"/>
          <a:ext cx="8285159" cy="1085850"/>
        </p:xfrm>
        <a:graphic>
          <a:graphicData uri="http://schemas.openxmlformats.org/drawingml/2006/table">
            <a:tbl>
              <a:tblPr/>
              <a:tblGrid>
                <a:gridCol w="637210"/>
                <a:gridCol w="637210"/>
                <a:gridCol w="637210"/>
                <a:gridCol w="637210"/>
                <a:gridCol w="637210"/>
                <a:gridCol w="637210"/>
                <a:gridCol w="638639"/>
                <a:gridCol w="637210"/>
                <a:gridCol w="637210"/>
                <a:gridCol w="637210"/>
                <a:gridCol w="637210"/>
                <a:gridCol w="637210"/>
                <a:gridCol w="63721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81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78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67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86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0"/>
                        <a:cs typeface="ヒラギノ角ゴ Pro W3" charset="0"/>
                        <a:sym typeface="Palatino" charset="0"/>
                      </a:endParaRP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31" name="Rectangle 97"/>
          <p:cNvSpPr>
            <a:spLocks/>
          </p:cNvSpPr>
          <p:nvPr/>
        </p:nvSpPr>
        <p:spPr bwMode="auto">
          <a:xfrm>
            <a:off x="3236913" y="2354263"/>
            <a:ext cx="5543550" cy="98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ea typeface="Palatino" charset="0"/>
                <a:cs typeface="Palatino" charset="0"/>
              </a:rPr>
              <a:t>Jenny: </a:t>
            </a:r>
            <a:r>
              <a:rPr lang="en-US" sz="2400" b="1" dirty="0">
                <a:ea typeface="Palatino" charset="0"/>
                <a:cs typeface="Palatino" charset="0"/>
              </a:rPr>
              <a:t>z=(86-80)/6.07</a:t>
            </a:r>
          </a:p>
          <a:p>
            <a:pPr>
              <a:defRPr/>
            </a:pPr>
            <a:r>
              <a:rPr lang="en-US" sz="2400" b="1" dirty="0">
                <a:ea typeface="Palatino" charset="0"/>
                <a:cs typeface="Palatino" charset="0"/>
              </a:rPr>
              <a:t>          z= 0.99       {</a:t>
            </a:r>
            <a:r>
              <a:rPr lang="en-US" sz="2400" b="1" i="1" dirty="0">
                <a:ea typeface="Palatino" charset="0"/>
                <a:cs typeface="Palatino" charset="0"/>
              </a:rPr>
              <a:t>above average = +z}</a:t>
            </a:r>
          </a:p>
        </p:txBody>
      </p:sp>
      <p:sp>
        <p:nvSpPr>
          <p:cNvPr id="16482" name="Rectangle 98"/>
          <p:cNvSpPr>
            <a:spLocks/>
          </p:cNvSpPr>
          <p:nvPr/>
        </p:nvSpPr>
        <p:spPr bwMode="auto">
          <a:xfrm>
            <a:off x="3236913" y="3554413"/>
            <a:ext cx="55435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  <a:ea typeface="Palatino" charset="0"/>
                <a:cs typeface="Palatino" charset="0"/>
              </a:rPr>
              <a:t>Kevin: </a:t>
            </a:r>
            <a:r>
              <a:rPr lang="en-US" altLang="en-US" sz="2400" b="1">
                <a:ea typeface="Palatino" charset="0"/>
                <a:cs typeface="Palatino" charset="0"/>
              </a:rPr>
              <a:t>z=(72-80)/6.07</a:t>
            </a:r>
          </a:p>
          <a:p>
            <a:r>
              <a:rPr lang="en-US" altLang="en-US" sz="2400" b="1">
                <a:ea typeface="Palatino" charset="0"/>
                <a:cs typeface="Palatino" charset="0"/>
              </a:rPr>
              <a:t>          z= -1.32     {</a:t>
            </a:r>
            <a:r>
              <a:rPr lang="en-US" altLang="en-US" sz="2400" b="1" i="1">
                <a:ea typeface="Palatino" charset="0"/>
                <a:cs typeface="Palatino" charset="0"/>
              </a:rPr>
              <a:t>below average = -z</a:t>
            </a:r>
            <a:r>
              <a:rPr lang="en-US" altLang="en-US" sz="2400" b="1">
                <a:ea typeface="Palatino" charset="0"/>
                <a:cs typeface="Palatino" charset="0"/>
              </a:rPr>
              <a:t>}</a:t>
            </a:r>
          </a:p>
        </p:txBody>
      </p:sp>
      <p:sp>
        <p:nvSpPr>
          <p:cNvPr id="16483" name="Rectangle 99"/>
          <p:cNvSpPr>
            <a:spLocks/>
          </p:cNvSpPr>
          <p:nvPr/>
        </p:nvSpPr>
        <p:spPr bwMode="auto">
          <a:xfrm>
            <a:off x="3236913" y="4835525"/>
            <a:ext cx="55435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00FF"/>
                </a:solidFill>
                <a:ea typeface="Palatino" charset="0"/>
                <a:cs typeface="Palatino" charset="0"/>
              </a:rPr>
              <a:t>Katie: </a:t>
            </a:r>
            <a:r>
              <a:rPr lang="en-US" altLang="en-US" sz="2400" b="1">
                <a:ea typeface="Palatino" charset="0"/>
                <a:cs typeface="Palatino" charset="0"/>
              </a:rPr>
              <a:t>z=(80-80)/6.07</a:t>
            </a:r>
          </a:p>
          <a:p>
            <a:r>
              <a:rPr lang="en-US" altLang="en-US" sz="2400" b="1">
                <a:ea typeface="Palatino" charset="0"/>
                <a:cs typeface="Palatino" charset="0"/>
              </a:rPr>
              <a:t>          z= 0           {</a:t>
            </a:r>
            <a:r>
              <a:rPr lang="en-US" altLang="en-US" sz="2400" b="1" i="1">
                <a:ea typeface="Palatino" charset="0"/>
                <a:cs typeface="Palatino" charset="0"/>
              </a:rPr>
              <a:t>average z = 0</a:t>
            </a:r>
            <a:r>
              <a:rPr lang="en-US" altLang="en-US" sz="2400" b="1">
                <a:ea typeface="Palatino" charset="0"/>
                <a:cs typeface="Palatino" charset="0"/>
              </a:rPr>
              <a:t>}</a:t>
            </a:r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638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2804992" presetClass="entr" presetSubtype="861112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2804992" presetClass="entr" presetSubtype="86111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77825" y="33338"/>
            <a:ext cx="8458200" cy="914400"/>
          </a:xfrm>
        </p:spPr>
        <p:txBody>
          <a:bodyPr/>
          <a:lstStyle/>
          <a:p>
            <a:r>
              <a:rPr lang="en-US" altLang="en-US" sz="3600" b="1" smtClean="0"/>
              <a:t>Example 2: Comparing Scores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06475"/>
            <a:ext cx="8583613" cy="2800350"/>
          </a:xfrm>
        </p:spPr>
        <p:txBody>
          <a:bodyPr/>
          <a:lstStyle/>
          <a:p>
            <a:pPr marL="549275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800" b="1" smtClean="0">
                <a:solidFill>
                  <a:srgbClr val="FFFF00"/>
                </a:solidFill>
              </a:rPr>
              <a:t>Standardized values can be used to compare scores from two different distributions</a:t>
            </a:r>
            <a:endParaRPr lang="en-US" altLang="en-US" sz="2800" b="1" smtClean="0">
              <a:solidFill>
                <a:srgbClr val="FFFF00"/>
              </a:solidFill>
              <a:ea typeface="ヒラギノ角ゴ Pro W6" charset="0"/>
              <a:cs typeface="ヒラギノ角ゴ Pro W6" charset="0"/>
            </a:endParaRPr>
          </a:p>
          <a:p>
            <a:pPr marL="1101725" lvl="1" indent="-565150">
              <a:lnSpc>
                <a:spcPct val="80000"/>
              </a:lnSpc>
              <a:spcBef>
                <a:spcPts val="9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2400" b="1" smtClean="0"/>
              <a:t>Statistics Test: mean = 80, std dev = 6.07</a:t>
            </a:r>
          </a:p>
          <a:p>
            <a:pPr marL="1101725" lvl="1" indent="-565150">
              <a:lnSpc>
                <a:spcPct val="80000"/>
              </a:lnSpc>
              <a:spcBef>
                <a:spcPts val="9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2400" b="1" smtClean="0"/>
              <a:t>Chemistry Test: mean = 76, std dev = 4</a:t>
            </a:r>
          </a:p>
          <a:p>
            <a:pPr marL="1101725" lvl="1" indent="-565150">
              <a:lnSpc>
                <a:spcPct val="80000"/>
              </a:lnSpc>
              <a:spcBef>
                <a:spcPts val="9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2400" b="1" smtClean="0"/>
              <a:t>Jenny got an </a:t>
            </a:r>
            <a:r>
              <a:rPr lang="en-US" altLang="en-US" sz="2400" b="1" smtClean="0">
                <a:solidFill>
                  <a:srgbClr val="FF5050"/>
                </a:solidFill>
              </a:rPr>
              <a:t>86</a:t>
            </a:r>
            <a:r>
              <a:rPr lang="en-US" altLang="en-US" sz="2400" b="1" smtClean="0"/>
              <a:t> in </a:t>
            </a:r>
            <a:r>
              <a:rPr lang="en-US" altLang="en-US" sz="2400" b="1" smtClean="0">
                <a:solidFill>
                  <a:srgbClr val="FF5050"/>
                </a:solidFill>
              </a:rPr>
              <a:t>Statistics</a:t>
            </a:r>
            <a:r>
              <a:rPr lang="en-US" altLang="en-US" sz="2400" b="1" smtClean="0"/>
              <a:t> and </a:t>
            </a:r>
            <a:r>
              <a:rPr lang="en-US" altLang="en-US" sz="2400" b="1" smtClean="0">
                <a:solidFill>
                  <a:srgbClr val="FFC000"/>
                </a:solidFill>
              </a:rPr>
              <a:t>82</a:t>
            </a:r>
            <a:r>
              <a:rPr lang="en-US" altLang="en-US" sz="2400" b="1" smtClean="0"/>
              <a:t> in </a:t>
            </a:r>
            <a:r>
              <a:rPr lang="en-US" altLang="en-US" sz="2400" b="1" smtClean="0">
                <a:solidFill>
                  <a:srgbClr val="FFC000"/>
                </a:solidFill>
              </a:rPr>
              <a:t>Chemistry</a:t>
            </a:r>
            <a:r>
              <a:rPr lang="en-US" altLang="en-US" sz="2400" b="1" smtClean="0">
                <a:solidFill>
                  <a:srgbClr val="191919"/>
                </a:solidFill>
              </a:rPr>
              <a:t>.</a:t>
            </a:r>
          </a:p>
          <a:p>
            <a:pPr marL="1101725" lvl="1" indent="-565150">
              <a:lnSpc>
                <a:spcPct val="80000"/>
              </a:lnSpc>
              <a:spcBef>
                <a:spcPts val="9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2400" b="1" smtClean="0"/>
              <a:t>On which test did she perform better?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2525" y="3897313"/>
            <a:ext cx="2835275" cy="1897062"/>
            <a:chOff x="0" y="0"/>
            <a:chExt cx="1984" cy="1328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0"/>
              <a:ext cx="1984" cy="132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50799" dir="3119993" algn="ctr" rotWithShape="0">
                <a:srgbClr val="000000">
                  <a:alpha val="8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>
                  <a:solidFill>
                    <a:srgbClr val="800000"/>
                  </a:solidFill>
                  <a:ea typeface="Palatino" charset="0"/>
                  <a:cs typeface="Palatino" charset="0"/>
                </a:rPr>
                <a:t>Statistics</a:t>
              </a:r>
              <a:endParaRPr lang="en-US"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>
                <a:ea typeface="Palatino" charset="0"/>
                <a:cs typeface="Palatino" charset="0"/>
              </a:endParaRPr>
            </a:p>
          </p:txBody>
        </p:sp>
        <p:pic>
          <p:nvPicPr>
            <p:cNvPr id="174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590"/>
              <a:ext cx="176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53025" y="3897313"/>
            <a:ext cx="2835275" cy="1897062"/>
            <a:chOff x="0" y="0"/>
            <a:chExt cx="1984" cy="1328"/>
          </a:xfrm>
        </p:grpSpPr>
        <p:sp>
          <p:nvSpPr>
            <p:cNvPr id="17415" name="Rectangle 7"/>
            <p:cNvSpPr>
              <a:spLocks/>
            </p:cNvSpPr>
            <p:nvPr/>
          </p:nvSpPr>
          <p:spPr bwMode="auto">
            <a:xfrm>
              <a:off x="0" y="0"/>
              <a:ext cx="1984" cy="132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50799" dir="3119993" algn="ctr" rotWithShape="0">
                <a:srgbClr val="000000">
                  <a:alpha val="8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ea typeface="Palatino" charset="0"/>
                  <a:cs typeface="Palatino" charset="0"/>
                </a:rPr>
                <a:t>Chemistry</a:t>
              </a:r>
            </a:p>
            <a:p>
              <a:pPr>
                <a:defRPr/>
              </a:pPr>
              <a:endParaRPr lang="en-US" dirty="0"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 dirty="0"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 dirty="0">
                <a:ea typeface="Palatino" charset="0"/>
                <a:cs typeface="Palatino" charset="0"/>
              </a:endParaRPr>
            </a:p>
          </p:txBody>
        </p:sp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590"/>
              <a:ext cx="16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Rectangle 9"/>
          <p:cNvSpPr>
            <a:spLocks/>
          </p:cNvSpPr>
          <p:nvPr/>
        </p:nvSpPr>
        <p:spPr bwMode="auto">
          <a:xfrm>
            <a:off x="525463" y="5807075"/>
            <a:ext cx="8458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b="1" i="1">
                <a:solidFill>
                  <a:srgbClr val="FFFF00"/>
                </a:solidFill>
                <a:ea typeface="Palatino" charset="0"/>
                <a:cs typeface="Palatino" charset="0"/>
              </a:rPr>
              <a:t>Although she had a lower score, she performed relatively better in Chemistry.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2805376" presetClass="entr" presetSubtype="538772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2805376" presetClass="entr" presetSubtype="726526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2805376" presetClass="entr" presetSubtype="72651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22325"/>
          </a:xfrm>
        </p:spPr>
        <p:txBody>
          <a:bodyPr/>
          <a:lstStyle/>
          <a:p>
            <a:r>
              <a:rPr lang="en-US" altLang="en-US" sz="3600" b="1" smtClean="0"/>
              <a:t>Example 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altLang="en-US" sz="2400" b="1" smtClean="0"/>
              <a:t>What is Jenny’s percentile?</a:t>
            </a:r>
          </a:p>
        </p:txBody>
      </p:sp>
      <p:sp>
        <p:nvSpPr>
          <p:cNvPr id="4" name="Rectangle 9"/>
          <p:cNvSpPr>
            <a:spLocks/>
          </p:cNvSpPr>
          <p:nvPr/>
        </p:nvSpPr>
        <p:spPr bwMode="auto">
          <a:xfrm>
            <a:off x="685800" y="2514600"/>
            <a:ext cx="8458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400" b="1" i="1">
                <a:solidFill>
                  <a:srgbClr val="FFFF00"/>
                </a:solidFill>
                <a:ea typeface="Palatino" charset="0"/>
                <a:cs typeface="Palatino" charset="0"/>
              </a:rPr>
              <a:t>Her score was 22 out of 25 or 88%.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2805376" presetClass="entr" presetSubtype="72651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325"/>
            <a:ext cx="8264525" cy="868363"/>
          </a:xfrm>
        </p:spPr>
        <p:txBody>
          <a:bodyPr/>
          <a:lstStyle/>
          <a:p>
            <a:r>
              <a:rPr lang="en-US" altLang="en-US" sz="3600" b="1" smtClean="0"/>
              <a:t>Chebyshev’s Inequality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938" y="1006475"/>
            <a:ext cx="8629650" cy="2640013"/>
          </a:xfrm>
        </p:spPr>
        <p:txBody>
          <a:bodyPr/>
          <a:lstStyle/>
          <a:p>
            <a:pPr marL="339725" indent="-339725">
              <a:buFontTx/>
              <a:buNone/>
            </a:pPr>
            <a:r>
              <a:rPr lang="en-US" altLang="en-US" sz="2800" b="1" smtClean="0"/>
              <a:t>The % of observations at or below a particular z-score depends on the shape of the distribution.</a:t>
            </a:r>
            <a:endParaRPr lang="en-US" altLang="en-US" sz="2800" b="1" smtClean="0">
              <a:ea typeface="ヒラギノ角ゴ Pro W6" charset="0"/>
              <a:cs typeface="ヒラギノ角ゴ Pro W6" charset="0"/>
            </a:endParaRPr>
          </a:p>
          <a:p>
            <a:pPr marL="857250" lvl="1"/>
            <a:r>
              <a:rPr lang="en-US" altLang="en-US" sz="2400" b="1" smtClean="0"/>
              <a:t>An interesting (non-AP topic) observation regarding the % of observations around the mean in ANY distribution is Chebyshev’s Inequality.</a:t>
            </a:r>
            <a:endParaRPr lang="en-US" altLang="en-US" sz="2400" b="1" smtClean="0">
              <a:ea typeface="ヒラギノ角ゴ Pro W6" charset="0"/>
              <a:cs typeface="ヒラギノ角ゴ Pro W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3581400"/>
            <a:ext cx="7704138" cy="2354263"/>
            <a:chOff x="0" y="0"/>
            <a:chExt cx="5392" cy="1648"/>
          </a:xfrm>
        </p:grpSpPr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0" y="0"/>
              <a:ext cx="5392" cy="164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50799" dir="3119993" algn="ctr" rotWithShape="0">
                <a:srgbClr val="000000">
                  <a:alpha val="89999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000" b="1" dirty="0" err="1">
                  <a:solidFill>
                    <a:srgbClr val="800000"/>
                  </a:solidFill>
                  <a:ea typeface="Palatino" charset="0"/>
                  <a:cs typeface="Palatino" charset="0"/>
                </a:rPr>
                <a:t>Chebyshev’s</a:t>
              </a:r>
              <a:r>
                <a:rPr lang="en-US" sz="2000" b="1" dirty="0">
                  <a:solidFill>
                    <a:srgbClr val="800000"/>
                  </a:solidFill>
                  <a:ea typeface="Palatino" charset="0"/>
                  <a:cs typeface="Palatino" charset="0"/>
                </a:rPr>
                <a:t> Inequality: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ea typeface="Palatino" charset="0"/>
                  <a:cs typeface="Palatino" charset="0"/>
                </a:rPr>
                <a:t>In any distribution, the % of observations within </a:t>
              </a:r>
              <a:r>
                <a:rPr lang="en-US" sz="2000" i="1" dirty="0">
                  <a:solidFill>
                    <a:srgbClr val="000000"/>
                  </a:solidFill>
                  <a:ea typeface="Palatino" charset="0"/>
                  <a:cs typeface="Palatino" charset="0"/>
                </a:rPr>
                <a:t>k</a:t>
              </a:r>
              <a:r>
                <a:rPr lang="en-US" sz="2000" dirty="0">
                  <a:solidFill>
                    <a:srgbClr val="000000"/>
                  </a:solidFill>
                  <a:ea typeface="Palatino" charset="0"/>
                  <a:cs typeface="Palatino" charset="0"/>
                </a:rPr>
                <a:t> standard deviations of the mean is </a:t>
              </a:r>
              <a:r>
                <a:rPr lang="en-US" sz="2000" i="1" dirty="0">
                  <a:solidFill>
                    <a:srgbClr val="000000"/>
                  </a:solidFill>
                  <a:ea typeface="Palatino" charset="0"/>
                  <a:cs typeface="Palatino" charset="0"/>
                </a:rPr>
                <a:t>at least</a:t>
              </a:r>
            </a:p>
            <a:p>
              <a:pPr>
                <a:defRPr/>
              </a:pPr>
              <a:endParaRPr lang="en-US" i="1" dirty="0">
                <a:solidFill>
                  <a:srgbClr val="000000"/>
                </a:solidFill>
                <a:ea typeface="Palatino" charset="0"/>
                <a:cs typeface="Palatino" charset="0"/>
              </a:endParaRPr>
            </a:p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Palatino" charset="0"/>
                <a:cs typeface="Palatino" charset="0"/>
              </a:endParaRPr>
            </a:p>
          </p:txBody>
        </p:sp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984"/>
              <a:ext cx="2587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381250" y="6046788"/>
            <a:ext cx="435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Note:  Chebyshev only works for k &gt;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Summary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Summary</a:t>
            </a:r>
          </a:p>
          <a:p>
            <a:pPr lvl="1" eaLnBrk="1" hangingPunct="1">
              <a:defRPr/>
            </a:pPr>
            <a:r>
              <a:rPr lang="en-US" sz="2400" b="1" dirty="0" smtClean="0"/>
              <a:t>An individual observation’s relative standing can be described using a z-score or percentile rank</a:t>
            </a:r>
          </a:p>
          <a:p>
            <a:pPr lvl="1" eaLnBrk="1" hangingPunct="1">
              <a:defRPr/>
            </a:pPr>
            <a:r>
              <a:rPr lang="en-US" sz="2400" b="1" dirty="0" smtClean="0"/>
              <a:t>Z-score is a standardized measure</a:t>
            </a:r>
          </a:p>
          <a:p>
            <a:pPr lvl="1" eaLnBrk="1" hangingPunct="1">
              <a:defRPr/>
            </a:pPr>
            <a:r>
              <a:rPr lang="en-US" sz="2400" b="1" dirty="0" smtClean="0"/>
              <a:t>Chebyshev’s Inequality works for all distributions</a:t>
            </a:r>
          </a:p>
          <a:p>
            <a:pPr marL="1011238" lvl="1">
              <a:spcBef>
                <a:spcPts val="900"/>
              </a:spcBef>
              <a:buFontTx/>
              <a:buBlip>
                <a:blip r:embed="rId3"/>
              </a:buBlip>
              <a:defRPr/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560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5-Minute Check on Section 2-1a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553200"/>
            <a:ext cx="57229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Click the mouse button or press the Space Bar to display the answers.</a:t>
            </a: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What does a z-score represent?</a:t>
            </a:r>
          </a:p>
          <a:p>
            <a:pPr>
              <a:spcBef>
                <a:spcPts val="600"/>
              </a:spcBef>
              <a:buFont typeface="Arial" charset="0"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According to Chebyshev’s Inequality, how much of the data must lie within two standard deviations of any distribution?</a:t>
            </a:r>
          </a:p>
          <a:p>
            <a:pPr>
              <a:spcBef>
                <a:spcPts val="600"/>
              </a:spcBef>
              <a:buFont typeface="Arial" charset="0"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</a:pPr>
            <a:r>
              <a:rPr lang="en-US" altLang="en-US" sz="2000" b="1">
                <a:cs typeface="Arial" charset="0"/>
                <a:sym typeface="Symbol" pitchFamily="18" charset="2"/>
              </a:rPr>
              <a:t>Given the following z-scores on the test:  Charlie, 1.23; Tommy, -1.62; and Amy, 0.87</a:t>
            </a: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r>
              <a:rPr lang="en-US" altLang="en-US" sz="2000" b="1">
                <a:cs typeface="Arial" charset="0"/>
                <a:sym typeface="Symbol" pitchFamily="18" charset="2"/>
              </a:rPr>
              <a:t>Who had the better test score?</a:t>
            </a: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r>
              <a:rPr lang="en-US" altLang="en-US" sz="2000" b="1">
                <a:cs typeface="Arial" charset="0"/>
                <a:sym typeface="Symbol" pitchFamily="18" charset="2"/>
              </a:rPr>
              <a:t>Who was farthest away from the mean?</a:t>
            </a: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r>
              <a:rPr lang="en-US" altLang="en-US" sz="2000" b="1">
                <a:cs typeface="Arial" charset="0"/>
                <a:sym typeface="Symbol" pitchFamily="18" charset="2"/>
              </a:rPr>
              <a:t>What does the IQR represent?</a:t>
            </a: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 typeface="Arial" charset="0"/>
              <a:buAutoNum type="arabicPeriod" startAt="3"/>
            </a:pPr>
            <a:r>
              <a:rPr lang="en-US" altLang="en-US" sz="2000" b="1">
                <a:cs typeface="Arial" charset="0"/>
                <a:sym typeface="Symbol" pitchFamily="18" charset="2"/>
              </a:rPr>
              <a:t>What percentile is the person who is ranked 12</a:t>
            </a:r>
            <a:r>
              <a:rPr lang="en-US" altLang="en-US" sz="2000" b="1" baseline="30000">
                <a:cs typeface="Arial" charset="0"/>
                <a:sym typeface="Symbol" pitchFamily="18" charset="2"/>
              </a:rPr>
              <a:t>th</a:t>
            </a:r>
            <a:r>
              <a:rPr lang="en-US" altLang="en-US" sz="2000" b="1">
                <a:cs typeface="Arial" charset="0"/>
                <a:sym typeface="Symbol" pitchFamily="18" charset="2"/>
              </a:rPr>
              <a:t> in a class of 98?</a:t>
            </a:r>
            <a:endParaRPr lang="el-GR" alt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990600"/>
            <a:ext cx="646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number of standard deviations away from the mean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9263" y="2057400"/>
            <a:ext cx="559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1 – 1/2</a:t>
            </a:r>
            <a:r>
              <a:rPr lang="en-US" altLang="en-US" sz="2000" b="1" baseline="30000">
                <a:solidFill>
                  <a:srgbClr val="FFFF00"/>
                </a:solidFill>
              </a:rPr>
              <a:t>2</a:t>
            </a:r>
            <a:r>
              <a:rPr lang="en-US" altLang="en-US" sz="2000" b="1">
                <a:solidFill>
                  <a:srgbClr val="FFFF00"/>
                </a:solidFill>
              </a:rPr>
              <a:t> = 1 – 0.25 = 0.75    so 75% of the data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65350" y="3486150"/>
            <a:ext cx="454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Charlie; his was the highest z-score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9800" y="4248150"/>
            <a:ext cx="477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Tommy ; his was the highest |z-score|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5010150"/>
            <a:ext cx="711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The width of the middle 50% of the data; a single number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19275" y="5848350"/>
            <a:ext cx="519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1 – 12/98 = 1 – 0.1224 = 0.8776 or 88%-tile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Lesson 2-1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a typeface="ＭＳ Ｐゴシック" charset="-128"/>
              </a:rPr>
              <a:t>Describing Location in a Distribution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44563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Transforming Data</a:t>
            </a:r>
            <a:endParaRPr lang="en-US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dirty="0" smtClean="0">
                <a:cs typeface="Arial" charset="0"/>
              </a:rPr>
              <a:t>Transforming converts the original observations from the original units of measurements to another scale.  Transformations can affect the shape, center, and spread of a distribution.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6325"/>
            <a:ext cx="5124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Transforming Data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r>
              <a:rPr lang="en-US" altLang="en-US" sz="2400" b="1" smtClean="0">
                <a:cs typeface="Arial" charset="0"/>
              </a:rPr>
              <a:t>Effect of Adding (or Subtracting) a Constant</a:t>
            </a:r>
          </a:p>
          <a:p>
            <a:endParaRPr lang="en-US" altLang="en-US" sz="2400" b="1" smtClean="0"/>
          </a:p>
        </p:txBody>
      </p:sp>
      <p:sp>
        <p:nvSpPr>
          <p:cNvPr id="7" name="TextBox 6"/>
          <p:cNvSpPr txBox="1"/>
          <p:nvPr/>
        </p:nvSpPr>
        <p:spPr>
          <a:xfrm>
            <a:off x="620713" y="1901825"/>
            <a:ext cx="7989887" cy="1908175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Adding the same number </a:t>
            </a:r>
            <a:r>
              <a:rPr lang="en-US" b="1" i="1" dirty="0">
                <a:solidFill>
                  <a:srgbClr val="FFFF00"/>
                </a:solidFill>
                <a:ea typeface="ＭＳ Ｐゴシック" pitchFamily="-111" charset="-128"/>
              </a:rPr>
              <a:t>a</a:t>
            </a: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 (either positive, zero, or negative) to each observation: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adds </a:t>
            </a:r>
            <a:r>
              <a:rPr lang="en-US" b="1" i="1" dirty="0">
                <a:solidFill>
                  <a:srgbClr val="FFFF00"/>
                </a:solidFill>
                <a:ea typeface="ＭＳ Ｐゴシック" pitchFamily="-111" charset="-128"/>
              </a:rPr>
              <a:t>a</a:t>
            </a: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 to measures of center and location (mean, median, quartiles, percentiles), but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Does not change the shape of the distribution or measures of spread (range, </a:t>
            </a:r>
            <a:r>
              <a:rPr lang="en-US" b="1" i="1" dirty="0">
                <a:solidFill>
                  <a:srgbClr val="FFFF00"/>
                </a:solidFill>
                <a:ea typeface="ＭＳ Ｐゴシック" pitchFamily="-111" charset="-128"/>
              </a:rPr>
              <a:t>IQR</a:t>
            </a: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, standard deviation).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95600" y="4267200"/>
          <a:ext cx="5502275" cy="898719"/>
        </p:xfrm>
        <a:graphic>
          <a:graphicData uri="http://schemas.openxmlformats.org/drawingml/2006/table">
            <a:tbl>
              <a:tblPr/>
              <a:tblGrid>
                <a:gridCol w="792162"/>
                <a:gridCol w="384175"/>
                <a:gridCol w="604838"/>
                <a:gridCol w="511175"/>
                <a:gridCol w="488950"/>
                <a:gridCol w="373062"/>
                <a:gridCol w="371475"/>
                <a:gridCol w="373063"/>
                <a:gridCol w="500062"/>
                <a:gridCol w="465138"/>
                <a:gridCol w="638175"/>
              </a:tblGrid>
              <a:tr h="26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n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Mean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x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Min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Max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IQR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Range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Guess(m)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16.02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7.14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15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17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40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</a:tr>
              <a:tr h="26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Error (m)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3.02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7.14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-5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27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FFFFFF"/>
                </a:solidFill>
                <a:ea typeface="ＭＳ Ｐゴシック" charset="-128"/>
              </a:rPr>
              <a:t>Transforming Data</a:t>
            </a:r>
            <a:endParaRPr lang="en-US" altLang="en-US" sz="360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r>
              <a:rPr lang="en-US" altLang="en-US" sz="2400" b="1" smtClean="0">
                <a:solidFill>
                  <a:srgbClr val="FFFFFF"/>
                </a:solidFill>
                <a:ea typeface="ＭＳ Ｐゴシック" charset="-128"/>
              </a:rPr>
              <a:t>Effect of Multiplying (or Dividing) by a Constant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963" y="1792288"/>
            <a:ext cx="7375525" cy="2170112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Multiplying (or dividing) each observation by the same number </a:t>
            </a:r>
            <a:r>
              <a:rPr lang="en-US" b="1" i="1" dirty="0">
                <a:solidFill>
                  <a:srgbClr val="FFFF00"/>
                </a:solidFill>
                <a:ea typeface="ＭＳ Ｐゴシック" pitchFamily="-111" charset="-128"/>
              </a:rPr>
              <a:t>b</a:t>
            </a: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 (positive, negative, or zero):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multiplies (divides) measures of center and location by </a:t>
            </a:r>
            <a:r>
              <a:rPr lang="en-US" b="1" i="1" dirty="0">
                <a:solidFill>
                  <a:srgbClr val="FFFF00"/>
                </a:solidFill>
                <a:ea typeface="ＭＳ Ｐゴシック" pitchFamily="-111" charset="-128"/>
              </a:rPr>
              <a:t>b</a:t>
            </a:r>
            <a:endParaRPr lang="en-US" b="1" dirty="0">
              <a:solidFill>
                <a:srgbClr val="FFFF00"/>
              </a:solidFill>
              <a:ea typeface="ＭＳ Ｐゴシック" pitchFamily="-111" charset="-128"/>
            </a:endParaRP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multiplies (divides) measures of spread by |</a:t>
            </a:r>
            <a:r>
              <a:rPr lang="en-US" b="1" i="1" dirty="0">
                <a:solidFill>
                  <a:srgbClr val="FFFF00"/>
                </a:solidFill>
                <a:ea typeface="ＭＳ Ｐゴシック" pitchFamily="-111" charset="-128"/>
              </a:rPr>
              <a:t>b|</a:t>
            </a: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, but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-111" charset="-128"/>
              </a:rPr>
              <a:t>does not change the shape of the distribution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5063"/>
            <a:ext cx="5838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1063" y="4462463"/>
          <a:ext cx="6034087" cy="898719"/>
        </p:xfrm>
        <a:graphic>
          <a:graphicData uri="http://schemas.openxmlformats.org/drawingml/2006/table">
            <a:tbl>
              <a:tblPr/>
              <a:tblGrid>
                <a:gridCol w="812800"/>
                <a:gridCol w="411162"/>
                <a:gridCol w="612775"/>
                <a:gridCol w="533400"/>
                <a:gridCol w="488950"/>
                <a:gridCol w="490538"/>
                <a:gridCol w="433387"/>
                <a:gridCol w="534988"/>
                <a:gridCol w="577850"/>
                <a:gridCol w="523875"/>
                <a:gridCol w="614362"/>
              </a:tblGrid>
              <a:tr h="26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n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Mean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x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Min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Q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Max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IQR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Range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Error(ft)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9.91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23.43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-16.4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-6.56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6.56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13.12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88.56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19.68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104.96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B0A9">
                        <a:alpha val="20000"/>
                      </a:srgbClr>
                    </a:solidFill>
                  </a:tcPr>
                </a:tc>
              </a:tr>
              <a:tr h="26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Error (m)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3.02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7.14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-5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-2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27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32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3B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r>
              <a:rPr lang="en-US" altLang="en-US" sz="2400" b="1" smtClean="0"/>
              <a:t>If the mean of a distribution is 14 and its standard deviation is 6, what happens to these values if each observation has 3 added to it?</a:t>
            </a:r>
          </a:p>
          <a:p>
            <a:endParaRPr lang="en-US" altLang="en-US" sz="2400" b="1" smtClean="0"/>
          </a:p>
          <a:p>
            <a:endParaRPr lang="en-US" altLang="en-US" sz="2400" b="1" smtClean="0"/>
          </a:p>
          <a:p>
            <a:endParaRPr lang="en-US" altLang="en-US" sz="2400" b="1" smtClean="0"/>
          </a:p>
          <a:p>
            <a:r>
              <a:rPr lang="en-US" altLang="en-US" sz="2400" b="1" smtClean="0"/>
              <a:t>Given the same distribution (from above), what happens if each observation has been multiplied by -4?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2819400"/>
            <a:ext cx="225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>
                <a:solidFill>
                  <a:srgbClr val="FFFF00"/>
                </a:solidFill>
              </a:rPr>
              <a:t>μ</a:t>
            </a:r>
            <a:r>
              <a:rPr lang="en-US" altLang="en-US" sz="2000" b="1" baseline="-25000">
                <a:solidFill>
                  <a:srgbClr val="FFFF00"/>
                </a:solidFill>
              </a:rPr>
              <a:t>new</a:t>
            </a:r>
            <a:r>
              <a:rPr lang="en-US" altLang="en-US" sz="2000" b="1">
                <a:solidFill>
                  <a:srgbClr val="FFFF00"/>
                </a:solidFill>
              </a:rPr>
              <a:t> = 14 + 3 = 17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28194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>
                <a:solidFill>
                  <a:srgbClr val="FFFF00"/>
                </a:solidFill>
              </a:rPr>
              <a:t>σ</a:t>
            </a:r>
            <a:r>
              <a:rPr lang="en-US" altLang="en-US" sz="2000" b="1" baseline="-25000">
                <a:solidFill>
                  <a:srgbClr val="FFFF00"/>
                </a:solidFill>
              </a:rPr>
              <a:t>new</a:t>
            </a:r>
            <a:r>
              <a:rPr lang="en-US" altLang="en-US" sz="2000" b="1">
                <a:solidFill>
                  <a:srgbClr val="FFFF00"/>
                </a:solidFill>
              </a:rPr>
              <a:t> = 6 (no change)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181600"/>
            <a:ext cx="241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>
                <a:solidFill>
                  <a:srgbClr val="FFFF00"/>
                </a:solidFill>
              </a:rPr>
              <a:t>μ</a:t>
            </a:r>
            <a:r>
              <a:rPr lang="en-US" altLang="en-US" sz="2000" b="1" baseline="-25000">
                <a:solidFill>
                  <a:srgbClr val="FFFF00"/>
                </a:solidFill>
              </a:rPr>
              <a:t>new</a:t>
            </a:r>
            <a:r>
              <a:rPr lang="en-US" altLang="en-US" sz="2000" b="1">
                <a:solidFill>
                  <a:srgbClr val="FFFF00"/>
                </a:solidFill>
              </a:rPr>
              <a:t> = 14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 -4</a:t>
            </a:r>
            <a:r>
              <a:rPr lang="en-US" altLang="en-US" sz="2000" b="1">
                <a:solidFill>
                  <a:srgbClr val="FFFF00"/>
                </a:solidFill>
              </a:rPr>
              <a:t> = -56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5181600"/>
            <a:ext cx="2354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>
                <a:solidFill>
                  <a:srgbClr val="FFFF00"/>
                </a:solidFill>
              </a:rPr>
              <a:t>σ</a:t>
            </a:r>
            <a:r>
              <a:rPr lang="en-US" altLang="en-US" sz="2000" b="1" baseline="-25000">
                <a:solidFill>
                  <a:srgbClr val="FFFF00"/>
                </a:solidFill>
              </a:rPr>
              <a:t>new</a:t>
            </a:r>
            <a:r>
              <a:rPr lang="en-US" altLang="en-US" sz="2000" b="1">
                <a:solidFill>
                  <a:srgbClr val="FFFF00"/>
                </a:solidFill>
              </a:rPr>
              <a:t> = 6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 |-4|</a:t>
            </a:r>
            <a:r>
              <a:rPr lang="en-US" altLang="en-US" sz="2000" b="1">
                <a:solidFill>
                  <a:srgbClr val="FFFF00"/>
                </a:solidFill>
              </a:rPr>
              <a:t> =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074738" y="152400"/>
            <a:ext cx="7361237" cy="731838"/>
          </a:xfrm>
        </p:spPr>
        <p:txBody>
          <a:bodyPr/>
          <a:lstStyle/>
          <a:p>
            <a:r>
              <a:rPr lang="en-US" altLang="en-US" sz="3600" b="1" smtClean="0"/>
              <a:t>Density Curve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538" y="1028700"/>
            <a:ext cx="8275637" cy="23082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ea typeface="ＭＳ Ｐゴシック" charset="-128"/>
              </a:rPr>
              <a:t>In Chapter 1, we developed a kit of graphical and numerical tools for describing distributions. Now, we’ll add one more step to the strategy.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70188"/>
            <a:ext cx="7375525" cy="163195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Always plot your data: make a graph.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Look for the overall pattern (shape, center, and spread) and for striking departures such as outliers.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FFFF00"/>
                </a:solidFill>
              </a:rPr>
              <a:t>Calculate a numerical summary to briefly describe center and spread.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4" y="2362200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Exploring Quantitative Data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402138"/>
            <a:ext cx="7375525" cy="1322387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pitchFamily="-111" charset="-128"/>
              </a:rPr>
              <a:t>4.    Sometimes the overall pattern of a large number of observations is so regular that we can describe it by a smooth curve.</a:t>
            </a:r>
          </a:p>
          <a:p>
            <a:pPr marL="457200" indent="-457200">
              <a:defRPr/>
            </a:pPr>
            <a:endParaRPr lang="en-US" sz="2000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5" animBg="1"/>
      <p:bldP spid="9" grpId="0" bldLvl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074738" y="152400"/>
            <a:ext cx="7361237" cy="731838"/>
          </a:xfrm>
        </p:spPr>
        <p:txBody>
          <a:bodyPr/>
          <a:lstStyle/>
          <a:p>
            <a:r>
              <a:rPr lang="en-US" altLang="en-US" sz="3600" b="1" smtClean="0"/>
              <a:t>Density Curve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538" y="1028700"/>
            <a:ext cx="8275637" cy="2308225"/>
          </a:xfrm>
        </p:spPr>
        <p:txBody>
          <a:bodyPr/>
          <a:lstStyle/>
          <a:p>
            <a:pPr marL="404813" indent="-404813">
              <a:spcBef>
                <a:spcPct val="0"/>
              </a:spcBef>
            </a:pPr>
            <a:r>
              <a:rPr lang="en-US" altLang="en-US" sz="2400" b="1" smtClean="0"/>
              <a:t>In Chapter 1, you learned how to plot a dataset to describe its shape, center, spread, etc</a:t>
            </a:r>
          </a:p>
          <a:p>
            <a:pPr marL="404813" indent="-404813">
              <a:spcBef>
                <a:spcPct val="0"/>
              </a:spcBef>
            </a:pPr>
            <a:endParaRPr lang="en-US" altLang="en-US" sz="1600" b="1" smtClean="0"/>
          </a:p>
          <a:p>
            <a:pPr marL="404813" indent="-404813">
              <a:spcBef>
                <a:spcPct val="0"/>
              </a:spcBef>
            </a:pPr>
            <a:r>
              <a:rPr lang="en-US" altLang="en-US" sz="2400" b="1" smtClean="0"/>
              <a:t>Sometimes, the overall pattern of a large number of observations is so regular that we can describe it using a smooth curve</a:t>
            </a:r>
            <a:endParaRPr lang="en-US" altLang="en-US" b="1" i="1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054350"/>
            <a:ext cx="8077200" cy="3654425"/>
            <a:chOff x="-151" y="0"/>
            <a:chExt cx="5652" cy="2557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5" y="0"/>
              <a:ext cx="2616" cy="2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rgbClr val="191919"/>
              </a:outerShdw>
            </a:effectLst>
          </p:spPr>
        </p:pic>
        <p:sp>
          <p:nvSpPr>
            <p:cNvPr id="27654" name="Rectangle 5"/>
            <p:cNvSpPr>
              <a:spLocks/>
            </p:cNvSpPr>
            <p:nvPr/>
          </p:nvSpPr>
          <p:spPr bwMode="auto">
            <a:xfrm>
              <a:off x="-151" y="213"/>
              <a:ext cx="2928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rgbClr val="FFFF00"/>
                  </a:solidFill>
                  <a:ea typeface="Palatino" charset="0"/>
                  <a:cs typeface="Palatino" charset="0"/>
                </a:rPr>
                <a:t>Density Curve:</a:t>
              </a:r>
            </a:p>
            <a:p>
              <a:r>
                <a:rPr lang="en-US" altLang="en-US" sz="2000" b="1">
                  <a:ea typeface="Palatino" charset="0"/>
                  <a:cs typeface="Palatino" charset="0"/>
                </a:rPr>
                <a:t>An idealized description of the overall pattern of a distribution.</a:t>
              </a:r>
            </a:p>
            <a:p>
              <a:r>
                <a:rPr lang="en-US" altLang="en-US" sz="2000" b="1">
                  <a:solidFill>
                    <a:srgbClr val="FF9900"/>
                  </a:solidFill>
                  <a:ea typeface="Palatino" charset="0"/>
                  <a:cs typeface="Palatino" charset="0"/>
                </a:rPr>
                <a:t>Area underneath = 1</a:t>
              </a:r>
              <a:r>
                <a:rPr lang="en-US" altLang="en-US" sz="2000" b="1">
                  <a:ea typeface="Palatino" charset="0"/>
                  <a:cs typeface="Palatino" charset="0"/>
                </a:rPr>
                <a:t>, representing 100% of observations.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5976192" presetClass="entr" presetSubtype="538769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713" y="962025"/>
            <a:ext cx="7507287" cy="2808288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pitchFamily="-111" charset="-128"/>
              </a:rPr>
              <a:t>A </a:t>
            </a:r>
            <a:r>
              <a:rPr lang="en-US" sz="2000" b="1" dirty="0">
                <a:solidFill>
                  <a:srgbClr val="FFFF00"/>
                </a:solidFill>
                <a:ea typeface="ＭＳ Ｐゴシック" pitchFamily="-111" charset="-128"/>
              </a:rPr>
              <a:t>density curve</a:t>
            </a:r>
            <a:r>
              <a:rPr lang="en-US" sz="2000" dirty="0">
                <a:solidFill>
                  <a:srgbClr val="FFFF00"/>
                </a:solidFill>
                <a:ea typeface="ＭＳ Ｐゴシック" pitchFamily="-111" charset="-128"/>
              </a:rPr>
              <a:t> is a curve that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pitchFamily="-111" charset="-128"/>
              </a:rPr>
              <a:t>is always on or above the horizontal axis, and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pitchFamily="-111" charset="-128"/>
              </a:rPr>
              <a:t>has area exactly 1 underneath it.</a:t>
            </a: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pitchFamily="-111" charset="-128"/>
              </a:rPr>
              <a:t>A density curve describes the overall pattern of a distribution. The area under the curve and above any interval of values on the horizontal axis is the proportion of all observations that fall in that interval.</a:t>
            </a: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0713" y="4078288"/>
            <a:ext cx="45307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cs typeface="Arial" charset="0"/>
              </a:rPr>
              <a:t>The overall pattern of this histogram of the scores of all 947 seventh-grade students in Gary, Indiana, on the vocabulary part of the Iowa Test of Basic Skills (ITBS) can be described by a smooth curve drawn through the tops of the bars.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2638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Grp="1" noChangeArrowheads="1"/>
          </p:cNvSpPr>
          <p:nvPr>
            <p:ph type="title"/>
          </p:nvPr>
        </p:nvSpPr>
        <p:spPr>
          <a:xfrm>
            <a:off x="1074738" y="152400"/>
            <a:ext cx="7361237" cy="731838"/>
          </a:xfrm>
        </p:spPr>
        <p:txBody>
          <a:bodyPr/>
          <a:lstStyle/>
          <a:p>
            <a:r>
              <a:rPr lang="en-US" altLang="en-US" sz="3600" b="1" smtClean="0"/>
              <a:t>Density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Density Curves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404813" indent="-404813">
              <a:spcBef>
                <a:spcPct val="0"/>
              </a:spcBef>
              <a:defRPr/>
            </a:pPr>
            <a:r>
              <a:rPr lang="en-US" sz="2400" b="1" dirty="0" smtClean="0"/>
              <a:t>Density Curves come in many different shapes; symmetric, skewed, uniform, etc</a:t>
            </a:r>
          </a:p>
          <a:p>
            <a:pPr marL="404813" indent="-404813">
              <a:spcBef>
                <a:spcPts val="100"/>
              </a:spcBef>
              <a:defRPr/>
            </a:pPr>
            <a:r>
              <a:rPr lang="en-US" sz="2400" b="1" dirty="0" smtClean="0"/>
              <a:t>The area of a region of a density curve represents the % of observations that fall in that region</a:t>
            </a:r>
          </a:p>
          <a:p>
            <a:pPr marL="404813" indent="-404813">
              <a:spcBef>
                <a:spcPts val="100"/>
              </a:spcBef>
              <a:defRPr/>
            </a:pPr>
            <a:r>
              <a:rPr lang="en-US" sz="2400" b="1" dirty="0" smtClean="0"/>
              <a:t>The median of a density curve cuts the area in half</a:t>
            </a:r>
          </a:p>
          <a:p>
            <a:pPr marL="404813" indent="-404813">
              <a:spcBef>
                <a:spcPts val="100"/>
              </a:spcBef>
              <a:defRPr/>
            </a:pPr>
            <a:r>
              <a:rPr lang="en-US" sz="2400" b="1" dirty="0" smtClean="0"/>
              <a:t>The mean of a density curve is its “balance point”</a:t>
            </a:r>
          </a:p>
          <a:p>
            <a:pPr>
              <a:defRPr/>
            </a:pPr>
            <a:endParaRPr lang="en-US" sz="2400" b="1" dirty="0"/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657600"/>
            <a:ext cx="8982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Describing a Density Curve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/>
              <a:t>To describe a density curve focus on:</a:t>
            </a:r>
          </a:p>
          <a:p>
            <a:r>
              <a:rPr lang="en-US" altLang="en-US" sz="2800" b="1" smtClean="0">
                <a:solidFill>
                  <a:srgbClr val="FFFF00"/>
                </a:solidFill>
              </a:rPr>
              <a:t>S</a:t>
            </a:r>
            <a:r>
              <a:rPr lang="en-US" altLang="en-US" sz="2800" b="1" smtClean="0"/>
              <a:t>hape </a:t>
            </a:r>
          </a:p>
          <a:p>
            <a:pPr lvl="1"/>
            <a:r>
              <a:rPr lang="en-US" altLang="en-US" sz="2400" b="1" smtClean="0"/>
              <a:t>Skewed (right or left – direction toward the tail)</a:t>
            </a:r>
          </a:p>
          <a:p>
            <a:pPr lvl="1"/>
            <a:r>
              <a:rPr lang="en-US" altLang="en-US" sz="2400" b="1" smtClean="0"/>
              <a:t>Symmetric (mound-shaped or uniform)</a:t>
            </a:r>
          </a:p>
          <a:p>
            <a:r>
              <a:rPr lang="en-US" altLang="en-US" sz="2800" b="1" smtClean="0">
                <a:solidFill>
                  <a:srgbClr val="FFFF00"/>
                </a:solidFill>
              </a:rPr>
              <a:t>U</a:t>
            </a:r>
            <a:r>
              <a:rPr lang="en-US" altLang="en-US" sz="2800" b="1" smtClean="0"/>
              <a:t>nusual Characteristics </a:t>
            </a:r>
          </a:p>
          <a:p>
            <a:pPr lvl="1"/>
            <a:r>
              <a:rPr lang="en-US" altLang="en-US" sz="2400" b="1" smtClean="0"/>
              <a:t>Bi-modal, outliers</a:t>
            </a:r>
          </a:p>
          <a:p>
            <a:r>
              <a:rPr lang="en-US" altLang="en-US" sz="2800" b="1" smtClean="0">
                <a:solidFill>
                  <a:srgbClr val="FFFF00"/>
                </a:solidFill>
              </a:rPr>
              <a:t>C</a:t>
            </a:r>
            <a:r>
              <a:rPr lang="en-US" altLang="en-US" sz="2800" b="1" smtClean="0"/>
              <a:t>enter </a:t>
            </a:r>
          </a:p>
          <a:p>
            <a:pPr lvl="1"/>
            <a:r>
              <a:rPr lang="en-US" altLang="en-US" sz="2400" b="1" smtClean="0"/>
              <a:t>Mean (symmetric) or median (skewed)</a:t>
            </a:r>
          </a:p>
          <a:p>
            <a:r>
              <a:rPr lang="en-US" altLang="en-US" sz="2800" b="1" smtClean="0">
                <a:solidFill>
                  <a:srgbClr val="FFFF00"/>
                </a:solidFill>
              </a:rPr>
              <a:t>S</a:t>
            </a:r>
            <a:r>
              <a:rPr lang="en-US" altLang="en-US" sz="2800" b="1" smtClean="0"/>
              <a:t>pread </a:t>
            </a:r>
          </a:p>
          <a:p>
            <a:pPr lvl="1"/>
            <a:r>
              <a:rPr lang="en-US" altLang="en-US" sz="2400" b="1" smtClean="0"/>
              <a:t>Standard deviation, IQR, or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718050"/>
            <a:ext cx="5229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Describing Density Curves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7375525" cy="25542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median</a:t>
            </a:r>
            <a:r>
              <a:rPr lang="en-US" sz="2000" dirty="0">
                <a:solidFill>
                  <a:srgbClr val="FFFF00"/>
                </a:solidFill>
              </a:rPr>
              <a:t> of a density curve is the equal-areas point, the point that divides the area under the curve in half.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mean</a:t>
            </a:r>
            <a:r>
              <a:rPr lang="en-US" sz="2000" dirty="0">
                <a:solidFill>
                  <a:srgbClr val="FFFF00"/>
                </a:solidFill>
              </a:rPr>
              <a:t> of a density curve is the balance point, at which the curve would balance if made of solid material.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The median and the mean are the same for a symmetric density curve. They both lie at the center of the curve. The mean of a skewed curve is pulled away from the median in the direction of the long tail.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0408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Distinguishing the Median and Mean of a Density Curve</a:t>
            </a:r>
          </a:p>
        </p:txBody>
      </p:sp>
      <p:pic>
        <p:nvPicPr>
          <p:cNvPr id="8" name="Picture 7" descr="C2.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104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Find and interpret the percentile of an individual value in a distribution of data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Estimate percentiles and individual values using a cumulative relative frequency graph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Find and interpret the standardized score (z-score) of an individual value in a distribution of data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Describe the effect of adding, subtracting, multiplying by, or dividing by a constant on the shape, center, and variability of a distribution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Mean, Median, Mode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600200"/>
          </a:xfrm>
        </p:spPr>
        <p:txBody>
          <a:bodyPr/>
          <a:lstStyle/>
          <a:p>
            <a:r>
              <a:rPr lang="en-US" altLang="en-US" sz="2800" b="1" smtClean="0"/>
              <a:t>In the following graphs which letter represents the mean, the median and the mode?</a:t>
            </a:r>
          </a:p>
          <a:p>
            <a:r>
              <a:rPr lang="en-US" altLang="en-US" sz="2800" b="1" smtClean="0"/>
              <a:t>Describe the distributions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48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055" y="4724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(a) A:  mode, B: median, C: mean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Distribution is slightly skewed right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6250" y="50673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(b) A:  mean, median and mode  (B and C – nothing)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Distribution is symmetric (mound shaped)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980" y="5562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(c) A:  mean, B: median, C: mode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Distribution is very skewed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Uniform PDF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en-US" altLang="en-US" sz="2400" b="1" smtClean="0"/>
              <a:t>Sometimes we want to model a random variable that is equally likely between two limits</a:t>
            </a:r>
          </a:p>
          <a:p>
            <a:pPr>
              <a:buFont typeface="Arial" charset="0"/>
              <a:buChar char="●"/>
            </a:pPr>
            <a:endParaRPr lang="en-US" altLang="en-US" sz="1400" b="1" smtClean="0"/>
          </a:p>
          <a:p>
            <a:pPr>
              <a:buFont typeface="Arial" charset="0"/>
              <a:buChar char="●"/>
            </a:pPr>
            <a:r>
              <a:rPr lang="en-US" altLang="en-US" sz="2400" b="1" smtClean="0"/>
              <a:t>When “every number” is equally likely in an interval, this is a </a:t>
            </a:r>
            <a:r>
              <a:rPr lang="en-US" altLang="en-US" sz="2400" b="1" u="sng" smtClean="0">
                <a:solidFill>
                  <a:srgbClr val="FFFF00"/>
                </a:solidFill>
              </a:rPr>
              <a:t>uniform</a:t>
            </a:r>
            <a:r>
              <a:rPr lang="en-US" altLang="en-US" sz="2400" b="1" smtClean="0">
                <a:solidFill>
                  <a:srgbClr val="FFFF00"/>
                </a:solidFill>
              </a:rPr>
              <a:t> </a:t>
            </a:r>
            <a:r>
              <a:rPr lang="en-US" altLang="en-US" sz="2400" b="1" u="sng" smtClean="0">
                <a:solidFill>
                  <a:srgbClr val="FFFF00"/>
                </a:solidFill>
              </a:rPr>
              <a:t>probability</a:t>
            </a:r>
            <a:r>
              <a:rPr lang="en-US" altLang="en-US" sz="2400" b="1" smtClean="0">
                <a:solidFill>
                  <a:srgbClr val="FFFF00"/>
                </a:solidFill>
              </a:rPr>
              <a:t> </a:t>
            </a:r>
            <a:r>
              <a:rPr lang="en-US" altLang="en-US" sz="2400" b="1" u="sng" smtClean="0">
                <a:solidFill>
                  <a:srgbClr val="FFFF00"/>
                </a:solidFill>
              </a:rPr>
              <a:t>distribution</a:t>
            </a:r>
          </a:p>
          <a:p>
            <a:pPr lvl="1"/>
            <a:r>
              <a:rPr lang="en-US" altLang="en-US" sz="2000" b="1" smtClean="0"/>
              <a:t>Any specific number has a zero probability of occurring</a:t>
            </a:r>
          </a:p>
          <a:p>
            <a:pPr lvl="1"/>
            <a:r>
              <a:rPr lang="en-US" altLang="en-US" sz="2000" b="1" smtClean="0"/>
              <a:t>The mathematically correct way to phrase this is that any two intervals of equal length have the same probability </a:t>
            </a:r>
          </a:p>
          <a:p>
            <a:pPr>
              <a:buFont typeface="Arial" charset="0"/>
              <a:buChar char="●"/>
            </a:pPr>
            <a:endParaRPr lang="en-US" altLang="en-US" sz="1400" b="1" smtClean="0"/>
          </a:p>
          <a:p>
            <a:pPr>
              <a:buFont typeface="Arial" charset="0"/>
              <a:buChar char="●"/>
            </a:pPr>
            <a:r>
              <a:rPr lang="en-US" altLang="en-US" sz="2400" b="1" smtClean="0"/>
              <a:t>Examples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b="1" smtClean="0"/>
              <a:t>Choose a random time … the number of seconds past the minute is random number in the interval from 0 to 60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b="1" smtClean="0"/>
              <a:t>Observe a tire rolling at a high rate of speed … choose a random time … the angle of the tire valve to the vertical is a random number in the interval from 0 to 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Uniform Distribution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1524000"/>
          </a:xfrm>
        </p:spPr>
        <p:txBody>
          <a:bodyPr/>
          <a:lstStyle/>
          <a:p>
            <a:r>
              <a:rPr lang="en-US" altLang="en-US" sz="2800" b="1" smtClean="0"/>
              <a:t>All values have an equal likelihood of occurring</a:t>
            </a:r>
          </a:p>
          <a:p>
            <a:r>
              <a:rPr lang="en-US" altLang="en-US" sz="2800" b="1" smtClean="0"/>
              <a:t>Common examples:  6-sided die or a coin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800600" y="2743200"/>
            <a:ext cx="411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This is an example of random numbers between 0 and 1</a:t>
            </a:r>
          </a:p>
          <a:p>
            <a:endParaRPr lang="en-US" altLang="en-US" sz="2400" b="1"/>
          </a:p>
          <a:p>
            <a:r>
              <a:rPr lang="en-US" altLang="en-US" sz="2400" b="1"/>
              <a:t>This is a function on your calculator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295400" y="6091238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Note that the area under the curve is still 1</a:t>
            </a: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11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905000" y="5562600"/>
            <a:ext cx="508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</a:rPr>
              <a:t>Continuous Uniform PDF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1905000"/>
          <a:ext cx="4697413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3" imgW="6096000" imgH="4067243" progId="MSGraph.Chart.8">
                  <p:embed followColorScheme="full"/>
                </p:oleObj>
              </mc:Choice>
              <mc:Fallback>
                <p:oleObj name="Chart" r:id="rId3" imgW="6096000" imgH="406724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4697413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3600" y="2362200"/>
          <a:ext cx="4697413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art" r:id="rId5" imgW="6096000" imgH="4067243" progId="MSGraph.Chart.8">
                  <p:embed followColorScheme="full"/>
                </p:oleObj>
              </mc:Choice>
              <mc:Fallback>
                <p:oleObj name="Chart" r:id="rId5" imgW="6096000" imgH="406724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697413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123113" y="990600"/>
            <a:ext cx="1582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P(x=0) = 0.25</a:t>
            </a:r>
          </a:p>
          <a:p>
            <a:r>
              <a:rPr lang="en-US" altLang="en-US" b="1"/>
              <a:t>P(x=1) = 0.25</a:t>
            </a:r>
          </a:p>
          <a:p>
            <a:r>
              <a:rPr lang="en-US" altLang="en-US" b="1"/>
              <a:t>P(x=2) = 0.25</a:t>
            </a:r>
          </a:p>
          <a:p>
            <a:r>
              <a:rPr lang="en-US" altLang="en-US" b="1"/>
              <a:t>P(x=3) = 0.25</a:t>
            </a: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7123113" y="4648200"/>
            <a:ext cx="171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P(x=1) = 0</a:t>
            </a:r>
          </a:p>
          <a:p>
            <a:r>
              <a:rPr lang="en-US" altLang="en-US" b="1"/>
              <a:t>P(x ≤ 1) = 0.33</a:t>
            </a:r>
          </a:p>
          <a:p>
            <a:r>
              <a:rPr lang="en-US" altLang="en-US" b="1"/>
              <a:t>P(x ≤ 2) = 0.66</a:t>
            </a:r>
          </a:p>
          <a:p>
            <a:r>
              <a:rPr lang="en-US" altLang="en-US" b="1"/>
              <a:t>P(x ≤ 3) = 1.00</a:t>
            </a:r>
          </a:p>
        </p:txBody>
      </p:sp>
      <p:sp>
        <p:nvSpPr>
          <p:cNvPr id="3079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Uniform PDF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12988" y="1295400"/>
            <a:ext cx="442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</a:rPr>
              <a:t>Discrete Uniform 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OleChart spid="1026" grpId="0"/>
      <p:bldOleChart spid="1027" grpId="0"/>
      <p:bldP spid="1030" grpId="0"/>
      <p:bldP spid="1030" grpId="1"/>
      <p:bldP spid="1031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Example 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A random number generator on calculators randomly generates a number between 0 and 1.  The random variable X, the number generated, follows a uniform distribution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b="1" dirty="0" smtClean="0"/>
              <a:t>Draw a graph of this distribution</a:t>
            </a:r>
          </a:p>
          <a:p>
            <a:pPr marL="457200" indent="-457200">
              <a:buFontTx/>
              <a:buAutoNum type="alphaLcPeriod"/>
              <a:defRPr/>
            </a:pPr>
            <a:endParaRPr lang="en-US" sz="2400" b="1" dirty="0" smtClean="0"/>
          </a:p>
          <a:p>
            <a:pPr marL="457200" indent="-457200">
              <a:buFontTx/>
              <a:buAutoNum type="alphaLcPeriod"/>
              <a:defRPr/>
            </a:pPr>
            <a:r>
              <a:rPr lang="en-US" sz="2400" b="1" dirty="0" smtClean="0"/>
              <a:t>What is the percentage (0&lt;X&lt;0.2)?</a:t>
            </a:r>
          </a:p>
          <a:p>
            <a:pPr marL="457200" indent="-457200">
              <a:buFontTx/>
              <a:buAutoNum type="alphaLcPeriod"/>
              <a:defRPr/>
            </a:pPr>
            <a:endParaRPr lang="en-US" sz="2400" b="1" dirty="0" smtClean="0"/>
          </a:p>
          <a:p>
            <a:pPr marL="457200" indent="-457200">
              <a:buFontTx/>
              <a:buAutoNum type="alphaLcPeriod"/>
              <a:defRPr/>
            </a:pPr>
            <a:r>
              <a:rPr lang="en-US" sz="2400" b="1" dirty="0" smtClean="0"/>
              <a:t>What is the percentage (0.25&lt;X&lt;0.6)?</a:t>
            </a:r>
          </a:p>
          <a:p>
            <a:pPr marL="457200" indent="-457200">
              <a:buFontTx/>
              <a:buAutoNum type="alphaLcPeriod"/>
              <a:defRPr/>
            </a:pPr>
            <a:endParaRPr lang="en-US" sz="2400" b="1" dirty="0" smtClean="0"/>
          </a:p>
          <a:p>
            <a:pPr marL="457200" indent="-457200">
              <a:buFontTx/>
              <a:buAutoNum type="alphaLcPeriod"/>
              <a:defRPr/>
            </a:pPr>
            <a:r>
              <a:rPr lang="en-US" sz="2400" b="1" dirty="0" smtClean="0"/>
              <a:t>What is the percentage &gt; 0.95?</a:t>
            </a:r>
          </a:p>
          <a:p>
            <a:pPr marL="457200" indent="-457200">
              <a:buFontTx/>
              <a:buAutoNum type="alphaLcPeriod"/>
              <a:defRPr/>
            </a:pPr>
            <a:endParaRPr lang="en-US" sz="2400" b="1" dirty="0" smtClean="0"/>
          </a:p>
          <a:p>
            <a:pPr marL="457200" indent="-457200">
              <a:buFontTx/>
              <a:buAutoNum type="alphaLcPeriod"/>
              <a:defRPr/>
            </a:pPr>
            <a:r>
              <a:rPr lang="en-US" sz="2400" b="1" dirty="0" smtClean="0"/>
              <a:t>Use calculator to generate 200 random numbers</a:t>
            </a:r>
          </a:p>
          <a:p>
            <a:pPr>
              <a:defRPr/>
            </a:pPr>
            <a:endParaRPr lang="en-US" sz="24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4290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0.20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42672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0.35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1816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0.05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6172200"/>
            <a:ext cx="649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Math </a:t>
            </a:r>
            <a:r>
              <a:rPr lang="en-US" altLang="en-US" sz="2000" b="1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en-US" altLang="en-US" sz="2000" b="1">
                <a:solidFill>
                  <a:srgbClr val="FFFF00"/>
                </a:solidFill>
              </a:rPr>
              <a:t>prb</a:t>
            </a:r>
            <a:r>
              <a:rPr lang="en-US" altLang="en-US" sz="2000" b="1">
                <a:solidFill>
                  <a:srgbClr val="FFFF00"/>
                </a:solidFill>
                <a:sym typeface="Wingdings" pitchFamily="2" charset="2"/>
              </a:rPr>
              <a:t>  rand(200)  STO L3    then 1varStat L3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19800" y="2135188"/>
            <a:ext cx="2743200" cy="1828800"/>
            <a:chOff x="6019800" y="2134394"/>
            <a:chExt cx="2743200" cy="1828800"/>
          </a:xfrm>
        </p:grpSpPr>
        <p:cxnSp>
          <p:nvCxnSpPr>
            <p:cNvPr id="35849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5486400" y="3048000"/>
              <a:ext cx="1828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0" name="Straight Arrow Connector 10"/>
            <p:cNvCxnSpPr>
              <a:cxnSpLocks noChangeShapeType="1"/>
            </p:cNvCxnSpPr>
            <p:nvPr/>
          </p:nvCxnSpPr>
          <p:spPr bwMode="auto">
            <a:xfrm>
              <a:off x="6019800" y="3429000"/>
              <a:ext cx="2743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6400800" y="2743200"/>
              <a:ext cx="1828800" cy="685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2" name="TextBox 12"/>
            <p:cNvSpPr txBox="1">
              <a:spLocks noChangeArrowheads="1"/>
            </p:cNvSpPr>
            <p:nvPr/>
          </p:nvSpPr>
          <p:spPr bwMode="auto">
            <a:xfrm>
              <a:off x="81534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  <p:sp>
          <p:nvSpPr>
            <p:cNvPr id="35853" name="TextBox 13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Statistics and Parameters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sz="2800" b="1" smtClean="0"/>
              <a:t>Parameters are of Populations</a:t>
            </a:r>
          </a:p>
          <a:p>
            <a:pPr lvl="1"/>
            <a:r>
              <a:rPr lang="en-US" altLang="en-US" sz="2400" b="1" smtClean="0"/>
              <a:t>Population mean is </a:t>
            </a:r>
            <a:r>
              <a:rPr lang="el-GR" altLang="en-US" sz="2400" b="1" smtClean="0">
                <a:solidFill>
                  <a:srgbClr val="FFFF00"/>
                </a:solidFill>
              </a:rPr>
              <a:t>μ</a:t>
            </a:r>
            <a:endParaRPr lang="en-US" altLang="en-US" sz="2400" b="1" smtClean="0">
              <a:solidFill>
                <a:srgbClr val="FFFF00"/>
              </a:solidFill>
            </a:endParaRPr>
          </a:p>
          <a:p>
            <a:pPr lvl="1"/>
            <a:r>
              <a:rPr lang="en-US" altLang="en-US" sz="2400" b="1" smtClean="0"/>
              <a:t>Population standard deviation is </a:t>
            </a:r>
            <a:r>
              <a:rPr lang="el-GR" altLang="en-US" sz="2400" b="1" smtClean="0">
                <a:solidFill>
                  <a:srgbClr val="FFFF00"/>
                </a:solidFill>
              </a:rPr>
              <a:t>σ</a:t>
            </a:r>
            <a:endParaRPr lang="en-US" altLang="en-US" sz="2400" b="1" smtClean="0">
              <a:solidFill>
                <a:srgbClr val="FFFF00"/>
              </a:solidFill>
            </a:endParaRPr>
          </a:p>
          <a:p>
            <a:pPr lvl="1"/>
            <a:r>
              <a:rPr lang="en-US" altLang="en-US" sz="2400" b="1" smtClean="0"/>
              <a:t>Population percentage is </a:t>
            </a:r>
            <a:r>
              <a:rPr lang="en-US" altLang="en-US" sz="2400" b="1" smtClean="0">
                <a:solidFill>
                  <a:srgbClr val="FFFF00"/>
                </a:solidFill>
                <a:sym typeface="Symbol" pitchFamily="18" charset="2"/>
              </a:rPr>
              <a:t></a:t>
            </a:r>
            <a:endParaRPr lang="en-US" altLang="en-US" sz="2400" b="1" smtClean="0">
              <a:solidFill>
                <a:srgbClr val="FFFF00"/>
              </a:solidFill>
            </a:endParaRPr>
          </a:p>
          <a:p>
            <a:endParaRPr lang="en-US" altLang="en-US" sz="2800" b="1" smtClean="0"/>
          </a:p>
          <a:p>
            <a:r>
              <a:rPr lang="en-US" altLang="en-US" sz="2800" b="1" smtClean="0"/>
              <a:t>Statistics are of Samples</a:t>
            </a:r>
          </a:p>
          <a:p>
            <a:pPr lvl="1"/>
            <a:r>
              <a:rPr lang="en-US" altLang="en-US" sz="2400" b="1" smtClean="0"/>
              <a:t>Sample mean is called x-bar or  </a:t>
            </a:r>
            <a:r>
              <a:rPr lang="en-US" altLang="en-US" sz="2400" b="1" smtClean="0">
                <a:solidFill>
                  <a:srgbClr val="FFFF00"/>
                </a:solidFill>
              </a:rPr>
              <a:t>x</a:t>
            </a:r>
          </a:p>
          <a:p>
            <a:pPr lvl="1"/>
            <a:r>
              <a:rPr lang="en-US" altLang="en-US" sz="2400" b="1" smtClean="0"/>
              <a:t>Sample standard deviation is </a:t>
            </a:r>
            <a:r>
              <a:rPr lang="en-US" altLang="en-US" sz="2400" b="1" smtClean="0">
                <a:solidFill>
                  <a:srgbClr val="FFFF00"/>
                </a:solidFill>
              </a:rPr>
              <a:t>s</a:t>
            </a:r>
          </a:p>
          <a:p>
            <a:pPr lvl="1"/>
            <a:r>
              <a:rPr lang="en-US" altLang="en-US" sz="2400" b="1" smtClean="0"/>
              <a:t>Sample percentage is </a:t>
            </a:r>
            <a:r>
              <a:rPr lang="en-US" altLang="en-US" sz="2400" b="1" smtClean="0">
                <a:solidFill>
                  <a:srgbClr val="FFFF00"/>
                </a:solidFill>
                <a:sym typeface="Symbol" pitchFamily="18" charset="2"/>
              </a:rPr>
              <a:t>p</a:t>
            </a:r>
            <a:endParaRPr lang="en-US" altLang="en-US" sz="2400" b="1" smtClean="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en-US" altLang="en-US" sz="2400" b="1" smtClean="0">
              <a:solidFill>
                <a:srgbClr val="FFFF00"/>
              </a:solidFill>
            </a:endParaRPr>
          </a:p>
        </p:txBody>
      </p:sp>
      <p:cxnSp>
        <p:nvCxnSpPr>
          <p:cNvPr id="36868" name="Straight Connector 4"/>
          <p:cNvCxnSpPr>
            <a:cxnSpLocks noChangeShapeType="1"/>
          </p:cNvCxnSpPr>
          <p:nvPr/>
        </p:nvCxnSpPr>
        <p:spPr bwMode="auto">
          <a:xfrm>
            <a:off x="5895975" y="4267200"/>
            <a:ext cx="228600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4405313" y="4884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  <a:sym typeface="Symbol" pitchFamily="18" charset="2"/>
              </a:rPr>
              <a:t></a:t>
            </a:r>
            <a:endParaRPr lang="en-US" alt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and Homework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Summary</a:t>
            </a:r>
          </a:p>
          <a:p>
            <a:pPr lvl="1" eaLnBrk="1" hangingPunct="1">
              <a:defRPr/>
            </a:pPr>
            <a:r>
              <a:rPr lang="en-US" sz="2000" b="1" dirty="0" smtClean="0"/>
              <a:t>Transformations</a:t>
            </a:r>
            <a:br>
              <a:rPr lang="en-US" sz="2000" b="1" dirty="0" smtClean="0"/>
            </a:br>
            <a:r>
              <a:rPr lang="en-US" sz="2000" b="1" dirty="0" smtClean="0"/>
              <a:t>-- add/sub:  moves mean; does not change shape</a:t>
            </a:r>
            <a:br>
              <a:rPr lang="en-US" sz="2000" b="1" dirty="0" smtClean="0"/>
            </a:br>
            <a:r>
              <a:rPr lang="en-US" sz="2000" b="1" dirty="0" smtClean="0"/>
              <a:t>-- multiply:  moves mean and changes shape</a:t>
            </a:r>
          </a:p>
          <a:p>
            <a:pPr lvl="1" eaLnBrk="1" hangingPunct="1">
              <a:defRPr/>
            </a:pPr>
            <a:r>
              <a:rPr lang="en-US" sz="2000" b="1" dirty="0" smtClean="0"/>
              <a:t>The area under any density curve = 1.  This represents 100% of observations</a:t>
            </a:r>
          </a:p>
          <a:p>
            <a:pPr lvl="1" eaLnBrk="1" hangingPunct="1">
              <a:defRPr/>
            </a:pPr>
            <a:r>
              <a:rPr lang="en-US" sz="2000" b="1" dirty="0" smtClean="0"/>
              <a:t>Areas on a density curve represent % of observations over certain regions</a:t>
            </a:r>
          </a:p>
          <a:p>
            <a:pPr lvl="1" eaLnBrk="1" hangingPunct="1">
              <a:defRPr/>
            </a:pPr>
            <a:r>
              <a:rPr lang="en-US" sz="2000" b="1" dirty="0" smtClean="0"/>
              <a:t>Median divides area under curve in half</a:t>
            </a:r>
          </a:p>
          <a:p>
            <a:pPr lvl="1" eaLnBrk="1" hangingPunct="1">
              <a:defRPr/>
            </a:pPr>
            <a:r>
              <a:rPr lang="en-US" sz="2000" b="1" dirty="0" smtClean="0"/>
              <a:t>Mean is the “balance point” of the curve</a:t>
            </a:r>
          </a:p>
          <a:p>
            <a:pPr lvl="1" eaLnBrk="1" hangingPunct="1">
              <a:defRPr/>
            </a:pPr>
            <a:r>
              <a:rPr lang="en-US" sz="2000" b="1" dirty="0" err="1" smtClean="0"/>
              <a:t>Skewness</a:t>
            </a:r>
            <a:r>
              <a:rPr lang="en-US" sz="2000" b="1" dirty="0" smtClean="0"/>
              <a:t> draws the mean toward the tail</a:t>
            </a:r>
          </a:p>
          <a:p>
            <a:pPr marL="1011238" lvl="1">
              <a:spcBef>
                <a:spcPts val="900"/>
              </a:spcBef>
              <a:buFontTx/>
              <a:buBlip>
                <a:blip r:embed="rId3"/>
              </a:buBlip>
              <a:defRPr/>
            </a:pPr>
            <a:endParaRPr lang="en-US" sz="900" b="1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Homework</a:t>
            </a:r>
          </a:p>
          <a:p>
            <a:pPr lvl="1">
              <a:defRPr/>
            </a:pPr>
            <a:r>
              <a:rPr lang="en-US" sz="2000" b="1" smtClean="0"/>
              <a:t>1, 9, 13, 21, 25, 29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Vocabulary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FFFF00"/>
                </a:solidFill>
              </a:rPr>
              <a:t>Cumulative relative frequency graph </a:t>
            </a:r>
            <a:r>
              <a:rPr lang="en-US" sz="2400" b="1" i="1" dirty="0"/>
              <a:t>– plots a point corresponding to the cumulative relative frequency in each interval at the smallest value of the next interval; also known as ogives</a:t>
            </a:r>
            <a:endParaRPr lang="en-US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FFFF00"/>
                </a:solidFill>
              </a:rPr>
              <a:t>Density Curve </a:t>
            </a:r>
            <a:r>
              <a:rPr lang="en-US" sz="2400" b="1" i="1" dirty="0"/>
              <a:t>– the curve that represents the proportions of the observations; and describes the overall pattern</a:t>
            </a:r>
            <a:endParaRPr lang="en-US" sz="24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>
                <a:solidFill>
                  <a:srgbClr val="FFFF00"/>
                </a:solidFill>
              </a:rPr>
              <a:t>Mean of a Density Curve </a:t>
            </a:r>
            <a:r>
              <a:rPr lang="en-US" sz="2400" b="1" i="1" dirty="0"/>
              <a:t>– is the “balance point” and denoted by </a:t>
            </a:r>
            <a:r>
              <a:rPr lang="en-US" sz="2400" b="1" i="1" dirty="0">
                <a:sym typeface="Symbol"/>
              </a:rPr>
              <a:t></a:t>
            </a:r>
            <a:r>
              <a:rPr lang="en-US" sz="2400" b="1" i="1" dirty="0"/>
              <a:t> (Greek letter mu)</a:t>
            </a:r>
            <a:endParaRPr lang="en-US" sz="2400" b="1" dirty="0"/>
          </a:p>
          <a:p>
            <a:pPr eaLnBrk="1" hangingPunct="1">
              <a:buFontTx/>
              <a:buNone/>
            </a:pPr>
            <a:r>
              <a:rPr lang="en-US" altLang="en-US" sz="2400" b="1" i="1" dirty="0" smtClean="0"/>
              <a:t> </a:t>
            </a: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Vocabulary cont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FF00"/>
                </a:solidFill>
              </a:rPr>
              <a:t>Normal Curve </a:t>
            </a:r>
            <a:r>
              <a:rPr lang="en-US" sz="2400" b="1" i="1" dirty="0" smtClean="0"/>
              <a:t>– a special symmetric, mound shaped density curve with special characteristics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FF00"/>
                </a:solidFill>
              </a:rPr>
              <a:t>Percentile</a:t>
            </a:r>
            <a:r>
              <a:rPr lang="en-US" sz="2400" b="1" i="1" dirty="0" smtClean="0"/>
              <a:t> – the percent of values in a distribution that are less than the individual’s data value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FF00"/>
                </a:solidFill>
              </a:rPr>
              <a:t>Standardized Value </a:t>
            </a:r>
            <a:r>
              <a:rPr lang="en-US" sz="2400" b="1" i="1" dirty="0" smtClean="0"/>
              <a:t>– a z score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FF00"/>
                </a:solidFill>
              </a:rPr>
              <a:t>Standardize score </a:t>
            </a:r>
            <a:r>
              <a:rPr lang="en-US" sz="2400" b="1" i="1" dirty="0" smtClean="0"/>
              <a:t>– how many standard deviations from the mean the individual value is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FF00"/>
                </a:solidFill>
              </a:rPr>
              <a:t>Z-score</a:t>
            </a:r>
            <a:r>
              <a:rPr lang="en-US" sz="2400" b="1" i="1" dirty="0" smtClean="0"/>
              <a:t> – a standardized value indicating the number of standard deviations about or below the mean</a:t>
            </a:r>
            <a:endParaRPr lang="en-US" sz="2400" b="1" dirty="0" smtClean="0"/>
          </a:p>
          <a:p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sz="2800" b="1" smtClean="0"/>
              <a:t>Consider the following test scores for a small class:</a:t>
            </a:r>
            <a:endParaRPr lang="en-US" altLang="en-US" sz="2800" b="1" smtClean="0">
              <a:ea typeface="ヒラギノ角ゴ Pro W6" charset="0"/>
              <a:cs typeface="ヒラギノ角ゴ Pro W6" charset="0"/>
            </a:endParaRPr>
          </a:p>
          <a:p>
            <a:endParaRPr lang="en-US" altLang="en-US" sz="2800" smtClean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606425" y="2476500"/>
          <a:ext cx="8285159" cy="1085850"/>
        </p:xfrm>
        <a:graphic>
          <a:graphicData uri="http://schemas.openxmlformats.org/drawingml/2006/table">
            <a:tbl>
              <a:tblPr/>
              <a:tblGrid>
                <a:gridCol w="637210"/>
                <a:gridCol w="637210"/>
                <a:gridCol w="637210"/>
                <a:gridCol w="637210"/>
                <a:gridCol w="637210"/>
                <a:gridCol w="637210"/>
                <a:gridCol w="638639"/>
                <a:gridCol w="637210"/>
                <a:gridCol w="637210"/>
                <a:gridCol w="637210"/>
                <a:gridCol w="637210"/>
                <a:gridCol w="637210"/>
                <a:gridCol w="63721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81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78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67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86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90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85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83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89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84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82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77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0"/>
                          <a:cs typeface="ヒラギノ角ゴ Pro W3" charset="0"/>
                          <a:sym typeface="Palatino" charset="0"/>
                        </a:rPr>
                        <a:t>72</a:t>
                      </a: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0"/>
                        <a:cs typeface="ヒラギノ角ゴ Pro W3" charset="0"/>
                        <a:sym typeface="Palatino" charset="0"/>
                      </a:endParaRPr>
                    </a:p>
                  </a:txBody>
                  <a:tcPr marL="34289" marR="34289" marT="34290" marB="3429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88" name="Rectangle 97"/>
          <p:cNvSpPr>
            <a:spLocks/>
          </p:cNvSpPr>
          <p:nvPr/>
        </p:nvSpPr>
        <p:spPr bwMode="auto">
          <a:xfrm>
            <a:off x="533400" y="3733800"/>
            <a:ext cx="8012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500" b="1">
                <a:solidFill>
                  <a:srgbClr val="FFFF00"/>
                </a:solidFill>
                <a:ea typeface="Palatino" charset="0"/>
                <a:cs typeface="Palatino" charset="0"/>
              </a:rPr>
              <a:t>Jenny’s score is noted in red.  How did she perform on this test relative to her peers?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60350" y="152400"/>
            <a:ext cx="8629650" cy="700088"/>
          </a:xfrm>
        </p:spPr>
        <p:txBody>
          <a:bodyPr/>
          <a:lstStyle/>
          <a:p>
            <a:r>
              <a:rPr lang="en-US" altLang="en-US" sz="3600" b="1" smtClean="0"/>
              <a:t>Percentiles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100" y="914400"/>
            <a:ext cx="8766175" cy="4343400"/>
          </a:xfrm>
        </p:spPr>
        <p:txBody>
          <a:bodyPr/>
          <a:lstStyle/>
          <a:p>
            <a:pPr marL="549275">
              <a:spcBef>
                <a:spcPct val="0"/>
              </a:spcBef>
              <a:defRPr/>
            </a:pPr>
            <a:r>
              <a:rPr lang="en-US" sz="2400" b="1" dirty="0" smtClean="0"/>
              <a:t>Another measure of relative standing is a percentile rank</a:t>
            </a:r>
          </a:p>
          <a:p>
            <a:pPr marL="549275" lvl="1" indent="-342900">
              <a:spcBef>
                <a:spcPct val="0"/>
              </a:spcBef>
              <a:buFontTx/>
              <a:buChar char="•"/>
              <a:defRPr/>
            </a:pPr>
            <a:r>
              <a:rPr lang="en-US" sz="2400" b="1" dirty="0" smtClean="0">
                <a:ea typeface="ＭＳ Ｐゴシック" pitchFamily="-111" charset="-128"/>
              </a:rPr>
              <a:t>One way to describe the location of a value in a distribution is to tell what percent of observations are less than it.</a:t>
            </a:r>
            <a:endParaRPr lang="en-US" b="1" dirty="0" smtClean="0"/>
          </a:p>
          <a:p>
            <a:pPr marL="857250" lvl="1">
              <a:spcBef>
                <a:spcPts val="1800"/>
              </a:spcBef>
              <a:defRPr/>
            </a:pPr>
            <a:r>
              <a:rPr lang="en-US" sz="2400" b="1" dirty="0" smtClean="0"/>
              <a:t>median = 50th percentile  </a:t>
            </a:r>
            <a:br>
              <a:rPr lang="en-US" sz="2400" b="1" dirty="0" smtClean="0"/>
            </a:br>
            <a:r>
              <a:rPr lang="en-US" sz="2400" b="1" dirty="0" smtClean="0"/>
              <a:t>{</a:t>
            </a:r>
            <a:r>
              <a:rPr lang="en-US" sz="2400" b="1" i="1" dirty="0" smtClean="0"/>
              <a:t>mean=50th %</a:t>
            </a:r>
            <a:r>
              <a:rPr lang="en-US" sz="2400" b="1" i="1" dirty="0" err="1" smtClean="0"/>
              <a:t>ile</a:t>
            </a:r>
            <a:r>
              <a:rPr lang="en-US" sz="2400" b="1" i="1" dirty="0" smtClean="0"/>
              <a:t> if symmetric</a:t>
            </a:r>
            <a:r>
              <a:rPr lang="en-US" sz="2400" b="1" dirty="0" smtClean="0"/>
              <a:t>}</a:t>
            </a:r>
          </a:p>
          <a:p>
            <a:pPr marL="857250" lvl="1">
              <a:spcBef>
                <a:spcPts val="1800"/>
              </a:spcBef>
              <a:defRPr/>
            </a:pPr>
            <a:r>
              <a:rPr lang="en-US" sz="2400" b="1" dirty="0" smtClean="0"/>
              <a:t>Q1 = 25th percentile</a:t>
            </a:r>
          </a:p>
          <a:p>
            <a:pPr marL="857250" lvl="1">
              <a:spcBef>
                <a:spcPts val="1800"/>
              </a:spcBef>
              <a:defRPr/>
            </a:pPr>
            <a:r>
              <a:rPr lang="en-US" sz="2400" b="1" dirty="0" smtClean="0"/>
              <a:t>Q3 = 75th percentile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8000" y="5276850"/>
            <a:ext cx="5549900" cy="1108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FF0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The </a:t>
            </a:r>
            <a:r>
              <a:rPr lang="en-US" sz="2000" b="1" i="1" dirty="0" err="1">
                <a:solidFill>
                  <a:schemeClr val="tx1"/>
                </a:solidFill>
                <a:ea typeface="ＭＳ Ｐゴシック" pitchFamily="-111" charset="-128"/>
              </a:rPr>
              <a:t>p</a:t>
            </a:r>
            <a:r>
              <a:rPr lang="en-US" sz="2000" b="1" baseline="30000" dirty="0" err="1">
                <a:solidFill>
                  <a:schemeClr val="tx1"/>
                </a:solidFill>
                <a:ea typeface="ＭＳ Ｐゴシック" pitchFamily="-111" charset="-128"/>
              </a:rPr>
              <a:t>th</a:t>
            </a:r>
            <a:r>
              <a:rPr lang="en-US" sz="2000" b="1" dirty="0">
                <a:solidFill>
                  <a:schemeClr val="tx1"/>
                </a:solidFill>
                <a:ea typeface="ＭＳ Ｐゴシック" pitchFamily="-111" charset="-128"/>
              </a:rPr>
              <a:t> percentile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 of a distribution is the value with </a:t>
            </a:r>
            <a:r>
              <a:rPr lang="en-US" sz="2000" i="1" dirty="0">
                <a:solidFill>
                  <a:schemeClr val="tx1"/>
                </a:solidFill>
                <a:ea typeface="ＭＳ Ｐゴシック" pitchFamily="-111" charset="-128"/>
              </a:rPr>
              <a:t>p</a:t>
            </a:r>
            <a:r>
              <a:rPr lang="en-US" sz="2000" dirty="0">
                <a:solidFill>
                  <a:schemeClr val="tx1"/>
                </a:solidFill>
                <a:ea typeface="ＭＳ Ｐゴシック" pitchFamily="-111" charset="-128"/>
              </a:rPr>
              <a:t> percent of the observations less than it.</a:t>
            </a:r>
            <a:endParaRPr lang="en-US" sz="1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8382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Measuring Position: Percentiles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US" altLang="en-US" sz="2400" b="1" smtClean="0"/>
              <a:t>Jenny earned a score of 86 on her test.  How did she perform relative to the rest of the class?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971800" y="3048000"/>
            <a:ext cx="58086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Her score was greater than 21 of the 25 observations.  Since 21 of the 25, or 84%, of the scores are below hers, Jenny is at the 84</a:t>
            </a:r>
            <a:r>
              <a:rPr lang="en-US" sz="2400" b="1" baseline="30000" dirty="0">
                <a:latin typeface="+mn-lt"/>
              </a:rPr>
              <a:t>th</a:t>
            </a:r>
            <a:r>
              <a:rPr lang="en-US" sz="2400" b="1" dirty="0">
                <a:latin typeface="+mn-lt"/>
              </a:rPr>
              <a:t> percentile in the class’s test score distribution. </a:t>
            </a:r>
          </a:p>
        </p:txBody>
      </p:sp>
      <p:pic>
        <p:nvPicPr>
          <p:cNvPr id="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19400"/>
            <a:ext cx="26384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Vertical 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  <a:ea typeface="ＭＳ Ｐゴシック" charset="-128"/>
              </a:rPr>
              <a:t>Describing Location in a Distribution</a:t>
            </a:r>
          </a:p>
        </p:txBody>
      </p:sp>
      <p:sp>
        <p:nvSpPr>
          <p:cNvPr id="1028" name="Vertical Tex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FFFF00"/>
                </a:solidFill>
                <a:ea typeface="ＭＳ Ｐゴシック" charset="-128"/>
              </a:rPr>
              <a:t>Cumulative Relative Frequency Graphs</a:t>
            </a:r>
            <a:r>
              <a:rPr lang="en-US" altLang="en-US" sz="2400" b="1" smtClean="0">
                <a:ea typeface="ＭＳ Ｐゴシック" charset="-128"/>
              </a:rPr>
              <a:t/>
            </a:r>
            <a:br>
              <a:rPr lang="en-US" altLang="en-US" sz="2400" b="1" smtClean="0">
                <a:ea typeface="ＭＳ Ｐゴシック" charset="-128"/>
              </a:rPr>
            </a:br>
            <a:r>
              <a:rPr lang="en-US" altLang="en-US" sz="2400" b="1" smtClean="0">
                <a:ea typeface="ＭＳ Ｐゴシック" charset="-128"/>
              </a:rPr>
              <a:t>A cumulative relative frequency graph (or ogive) displays the cumulative relative frequency of each class of a frequency distribution.</a:t>
            </a:r>
          </a:p>
          <a:p>
            <a:pPr eaLnBrk="1" hangingPunct="1"/>
            <a:endParaRPr lang="en-US" altLang="en-US" smtClean="0">
              <a:ea typeface="ＭＳ Ｐゴシック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463" y="2911475"/>
          <a:ext cx="4579936" cy="3566032"/>
        </p:xfrm>
        <a:graphic>
          <a:graphicData uri="http://schemas.openxmlformats.org/drawingml/2006/table">
            <a:tbl>
              <a:tblPr/>
              <a:tblGrid>
                <a:gridCol w="608844"/>
                <a:gridCol w="925171"/>
                <a:gridCol w="940477"/>
                <a:gridCol w="1028913"/>
                <a:gridCol w="1076531"/>
              </a:tblGrid>
              <a:tr h="27427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Age of First 44 Presidents When They Were Inaugurated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Age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Relative frequency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Cumulative frequency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Cumulative relative frequency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40-44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2/44 = 4.5%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2/44 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4.5%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45-49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7/44 = 15.9%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20.5%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50-54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13/44 = 29.5%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22/44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50.0%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55-59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12/44 = 34%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34/44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77.3%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60-64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7/44 = 15.9%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41/44 =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93.2%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65-69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3/44 = 6.8%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44/44 =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100%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50" name="Chart 12"/>
          <p:cNvGraphicFramePr>
            <a:graphicFrameLocks/>
          </p:cNvGraphicFramePr>
          <p:nvPr/>
        </p:nvGraphicFramePr>
        <p:xfrm>
          <a:off x="4991100" y="2751138"/>
          <a:ext cx="38481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hart" r:id="rId4" imgW="3848033" imgH="3810000" progId="Excel.Chart.8">
                  <p:embed/>
                </p:oleObj>
              </mc:Choice>
              <mc:Fallback>
                <p:oleObj name="Chart" r:id="rId4" imgW="3848033" imgH="3810000" progId="Excel.Chart.8">
                  <p:embed/>
                  <p:pic>
                    <p:nvPicPr>
                      <p:cNvPr id="0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751138"/>
                        <a:ext cx="38481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801813" y="3722688"/>
            <a:ext cx="752475" cy="274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1450" y="3722688"/>
            <a:ext cx="904875" cy="274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5075" y="3783013"/>
            <a:ext cx="838200" cy="260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50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2587</Words>
  <Application>Microsoft Office PowerPoint</Application>
  <PresentationFormat>On-screen Show (4:3)</PresentationFormat>
  <Paragraphs>493</Paragraphs>
  <Slides>36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Default Design</vt:lpstr>
      <vt:lpstr>Chart</vt:lpstr>
      <vt:lpstr>Microsoft Excel Chart</vt:lpstr>
      <vt:lpstr>PowerPoint Presentation</vt:lpstr>
      <vt:lpstr>Lesson 2-1</vt:lpstr>
      <vt:lpstr>Objectives</vt:lpstr>
      <vt:lpstr>Vocabulary</vt:lpstr>
      <vt:lpstr>Vocabulary cont</vt:lpstr>
      <vt:lpstr>Example 1</vt:lpstr>
      <vt:lpstr>Percentiles</vt:lpstr>
      <vt:lpstr>Measuring Position: Percentiles</vt:lpstr>
      <vt:lpstr>Describing Location in a Distribution</vt:lpstr>
      <vt:lpstr>Describing Location in a Distribution</vt:lpstr>
      <vt:lpstr>Measuring Position:  vs Average</vt:lpstr>
      <vt:lpstr>Standardized Value</vt:lpstr>
      <vt:lpstr>Calculating z-scores</vt:lpstr>
      <vt:lpstr>Example 1: Calculating z-scores</vt:lpstr>
      <vt:lpstr>Example 2: Comparing Scores</vt:lpstr>
      <vt:lpstr>Example 3</vt:lpstr>
      <vt:lpstr>Chebyshev’s Inequality</vt:lpstr>
      <vt:lpstr>Summary</vt:lpstr>
      <vt:lpstr>PowerPoint Presentation</vt:lpstr>
      <vt:lpstr>Transforming Data</vt:lpstr>
      <vt:lpstr>Transforming Data</vt:lpstr>
      <vt:lpstr>Transforming Data</vt:lpstr>
      <vt:lpstr>Example 1</vt:lpstr>
      <vt:lpstr>Density Curve</vt:lpstr>
      <vt:lpstr>Density Curve</vt:lpstr>
      <vt:lpstr>Density Curve</vt:lpstr>
      <vt:lpstr>Density Curves</vt:lpstr>
      <vt:lpstr>Describing a Density Curve</vt:lpstr>
      <vt:lpstr>Describing Density Curves</vt:lpstr>
      <vt:lpstr>Mean, Median, Mode</vt:lpstr>
      <vt:lpstr>Uniform PDF</vt:lpstr>
      <vt:lpstr>Uniform Distribution</vt:lpstr>
      <vt:lpstr>Uniform PDF</vt:lpstr>
      <vt:lpstr>Example 2</vt:lpstr>
      <vt:lpstr>Statistics and Parameters</vt:lpstr>
      <vt:lpstr>Summary and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Headlee</dc:creator>
  <cp:lastModifiedBy>Chris Headlee</cp:lastModifiedBy>
  <cp:revision>66</cp:revision>
  <cp:lastPrinted>1601-01-01T00:00:00Z</cp:lastPrinted>
  <dcterms:created xsi:type="dcterms:W3CDTF">1601-01-01T00:00:00Z</dcterms:created>
  <dcterms:modified xsi:type="dcterms:W3CDTF">2018-08-20T13:08:55Z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