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11" r:id="rId2"/>
    <p:sldId id="256" r:id="rId3"/>
    <p:sldId id="275" r:id="rId4"/>
    <p:sldId id="268" r:id="rId5"/>
    <p:sldId id="319" r:id="rId6"/>
    <p:sldId id="320" r:id="rId7"/>
    <p:sldId id="294" r:id="rId8"/>
    <p:sldId id="293" r:id="rId9"/>
    <p:sldId id="295" r:id="rId10"/>
    <p:sldId id="296" r:id="rId11"/>
    <p:sldId id="297" r:id="rId12"/>
    <p:sldId id="302" r:id="rId13"/>
    <p:sldId id="315" r:id="rId14"/>
    <p:sldId id="298" r:id="rId15"/>
    <p:sldId id="299" r:id="rId16"/>
    <p:sldId id="300" r:id="rId17"/>
    <p:sldId id="284" r:id="rId18"/>
    <p:sldId id="285" r:id="rId19"/>
    <p:sldId id="314" r:id="rId20"/>
    <p:sldId id="286" r:id="rId21"/>
    <p:sldId id="287" r:id="rId22"/>
    <p:sldId id="288" r:id="rId23"/>
    <p:sldId id="289" r:id="rId24"/>
    <p:sldId id="290" r:id="rId25"/>
    <p:sldId id="303" r:id="rId26"/>
    <p:sldId id="312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63" r:id="rId36"/>
    <p:sldId id="318" r:id="rId37"/>
    <p:sldId id="304" r:id="rId38"/>
    <p:sldId id="292" r:id="rId39"/>
    <p:sldId id="313" r:id="rId40"/>
    <p:sldId id="291" r:id="rId41"/>
    <p:sldId id="305" r:id="rId42"/>
    <p:sldId id="306" r:id="rId43"/>
    <p:sldId id="307" r:id="rId44"/>
    <p:sldId id="308" r:id="rId45"/>
    <p:sldId id="309" r:id="rId46"/>
    <p:sldId id="310" r:id="rId47"/>
    <p:sldId id="316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03094B-038F-49AD-9F5D-737F3DE1BC44}" type="datetimeFigureOut">
              <a:rPr lang="en-US"/>
              <a:pPr>
                <a:defRPr/>
              </a:pPr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B99C79-017A-45E7-8667-B6CB039C8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6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4E644B-B533-4C90-AAE8-1B83027F5EB7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BD4ADC-E89B-4987-9C37-E93A11BDF8AF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A5F163-B800-48C3-9C77-F051CCA593F4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F3459CA-94B6-4C45-8157-5845B737177A}" type="slidenum">
              <a:rPr lang="en-US" altLang="en-US" smtClean="0"/>
              <a:pPr/>
              <a:t>47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84A52D-68BD-4337-9A11-06BED7C11205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4F5C3C-75D5-4B1B-94BA-720878B09DA1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4F5C3C-75D5-4B1B-94BA-720878B09DA1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4F5C3C-75D5-4B1B-94BA-720878B09DA1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862D76-72EA-4EC1-B791-B5960787BDCA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869B5E-C749-426E-959A-4881005FE0CE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281B83E-4692-4D54-956A-DB12F377EB1F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FED6B9-B73C-4042-9F8F-25A9CC63072E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98912-92F4-4F14-AC8A-D456F5655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8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CDB88-C3BB-4EB6-95FF-F005E7506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5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60DC-EC6A-4F21-82CC-D578CF028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6EBBD-ADDB-455F-8DD8-4DCA22FB5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0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9EF7E-8244-45B8-8E49-FD9658C2D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6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49FC0-1C0E-4D64-8887-35A86B29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5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0B8D6-D78B-4F43-9B54-D2AA494E4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5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8606C-9D65-48AC-A5EE-DD005614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3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4DBC1-ED95-4AB8-B025-303509650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0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0D2FD-3FD3-469C-B0B7-688B737EA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9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849CB-2781-4475-9AC7-166F31AF6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5546B02-8145-4B59-9C52-9AB4832D7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athbits.com/MathBits/TISection/Statistics2/normaldistribution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8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2-1b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98625" y="6578600"/>
            <a:ext cx="57229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Statistics are from ______ and parameters are from ________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In a uniform distribution everything is ______ likely.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If a distribution is skewed right, which is greater, the mean or the median and why?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The area under a density function is equal to ____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Name a common uniform probability example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Uniform probability distributions are of what types of quantitative variables?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0" y="696913"/>
            <a:ext cx="594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samples                                                       populations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0" y="1524000"/>
            <a:ext cx="106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equally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6200" y="2819400"/>
            <a:ext cx="4135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mean.  It is pulled toward the tail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(right and larger numbers)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29400" y="36576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67000" y="4953000"/>
            <a:ext cx="465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a six-sided dice, coin (heads or tails)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19600" y="6019800"/>
            <a:ext cx="3317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discrete and continuous!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3338"/>
            <a:ext cx="8229600" cy="914400"/>
          </a:xfrm>
        </p:spPr>
        <p:txBody>
          <a:bodyPr/>
          <a:lstStyle/>
          <a:p>
            <a:r>
              <a:rPr lang="en-US" altLang="en-US" sz="3600" b="1" smtClean="0"/>
              <a:t>Area under a Normal Curve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The area under the normal curve for any interval of values of the random variable X represents either</a:t>
            </a:r>
          </a:p>
          <a:p>
            <a:endParaRPr lang="en-US" altLang="en-US" sz="1600" b="1" smtClean="0"/>
          </a:p>
          <a:p>
            <a:r>
              <a:rPr lang="en-US" altLang="en-US" sz="2400" b="1" smtClean="0"/>
              <a:t>The proportion of the population with the characteristic described by the interval of values or</a:t>
            </a:r>
          </a:p>
          <a:p>
            <a:endParaRPr lang="en-US" altLang="en-US" sz="1600" b="1" smtClean="0"/>
          </a:p>
          <a:p>
            <a:r>
              <a:rPr lang="en-US" altLang="en-US" sz="2400" b="1" smtClean="0"/>
              <a:t>The probability that a randomly selected individual from the population will have the characteristic described by the interval of values  </a:t>
            </a:r>
            <a:br>
              <a:rPr lang="en-US" altLang="en-US" sz="2400" b="1" smtClean="0"/>
            </a:br>
            <a:r>
              <a:rPr lang="en-US" altLang="en-US" sz="2400" b="1" smtClean="0"/>
              <a:t/>
            </a:r>
            <a:br>
              <a:rPr lang="en-US" altLang="en-US" sz="2400" b="1" smtClean="0"/>
            </a:br>
            <a:r>
              <a:rPr lang="en-US" altLang="en-US" sz="2400" b="1" smtClean="0"/>
              <a:t>[the area under the curve is either a proportion or the probability]</a:t>
            </a:r>
          </a:p>
          <a:p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66675"/>
            <a:ext cx="8229600" cy="868363"/>
          </a:xfrm>
        </p:spPr>
        <p:txBody>
          <a:bodyPr/>
          <a:lstStyle/>
          <a:p>
            <a:r>
              <a:rPr lang="en-US" altLang="en-US" sz="3200" b="1" smtClean="0"/>
              <a:t>Standardizing a Normal Random Variable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lnSpc>
                <a:spcPts val="2400"/>
              </a:lnSpc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                                        X - μ</a:t>
            </a:r>
          </a:p>
          <a:p>
            <a:pPr>
              <a:lnSpc>
                <a:spcPts val="2400"/>
              </a:lnSpc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  </a:t>
            </a:r>
            <a:r>
              <a:rPr lang="en-US" altLang="en-US" sz="2400" b="1" smtClean="0"/>
              <a:t>Z statistic:</a:t>
            </a:r>
            <a:r>
              <a:rPr lang="en-US" altLang="en-US" sz="2400" b="1" smtClean="0">
                <a:solidFill>
                  <a:srgbClr val="FFFF00"/>
                </a:solidFill>
              </a:rPr>
              <a:t>           Z = -----------    </a:t>
            </a:r>
          </a:p>
          <a:p>
            <a:pPr>
              <a:lnSpc>
                <a:spcPts val="2400"/>
              </a:lnSpc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                                          σ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None/>
            </a:pPr>
            <a:r>
              <a:rPr lang="en-US" altLang="en-US" sz="2400" b="1" smtClean="0"/>
              <a:t>where </a:t>
            </a:r>
            <a:r>
              <a:rPr lang="el-GR" altLang="en-US" sz="2400" b="1" smtClean="0"/>
              <a:t>μ</a:t>
            </a:r>
            <a:r>
              <a:rPr lang="en-US" altLang="en-US" sz="2400" b="1" smtClean="0"/>
              <a:t> is the mean and </a:t>
            </a:r>
            <a:r>
              <a:rPr lang="el-GR" altLang="en-US" sz="2400" b="1" smtClean="0"/>
              <a:t>σ</a:t>
            </a:r>
            <a:r>
              <a:rPr lang="en-US" altLang="en-US" sz="2400" b="1" smtClean="0"/>
              <a:t> is the standard deviation of the random variable X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pPr>
              <a:buFontTx/>
              <a:buNone/>
            </a:pPr>
            <a:r>
              <a:rPr lang="en-US" altLang="en-US" sz="2400" b="1" smtClean="0"/>
              <a:t>Z is normally distributed with mean of 0 and standard deviation of 1</a:t>
            </a:r>
          </a:p>
          <a:p>
            <a:pPr>
              <a:buFontTx/>
              <a:buNone/>
            </a:pPr>
            <a:r>
              <a:rPr lang="en-US" altLang="en-US" sz="2400" b="1" u="sng" smtClean="0"/>
              <a:t>Note:</a:t>
            </a:r>
            <a:r>
              <a:rPr lang="en-US" altLang="en-US" sz="2400" u="sng" smtClean="0"/>
              <a:t>  we are going to use tables (for Z statistics) not the normal PDF!!</a:t>
            </a: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/>
              <a:t>Or our calculator (see next chart)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random variable x is normally distributed with </a:t>
            </a:r>
            <a:r>
              <a:rPr lang="el-GR" sz="2400" b="1" dirty="0" smtClean="0"/>
              <a:t>μ</a:t>
            </a:r>
            <a:r>
              <a:rPr lang="en-US" sz="2400" b="1" dirty="0" smtClean="0"/>
              <a:t>=10 and </a:t>
            </a:r>
            <a:r>
              <a:rPr lang="el-GR" sz="2400" b="1" dirty="0" smtClean="0"/>
              <a:t>σ</a:t>
            </a:r>
            <a:r>
              <a:rPr lang="en-US" sz="2400" b="1" dirty="0" smtClean="0"/>
              <a:t>=3.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eriod"/>
              <a:defRPr/>
            </a:pPr>
            <a:r>
              <a:rPr lang="en-US" sz="2400" b="1" dirty="0" smtClean="0"/>
              <a:t>Compute Z for x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 8 and x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 12</a:t>
            </a:r>
          </a:p>
          <a:p>
            <a:pPr marL="457200" indent="-457200">
              <a:buFontTx/>
              <a:buAutoNum type="alphaLcPeriod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eriod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eriod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eriod"/>
              <a:defRPr/>
            </a:pPr>
            <a:r>
              <a:rPr lang="en-US" sz="2400" b="1" dirty="0" smtClean="0"/>
              <a:t>If the area under the curve between x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and x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is 0.495, what is the area between z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and z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?</a:t>
            </a:r>
          </a:p>
          <a:p>
            <a:pPr>
              <a:defRPr/>
            </a:pPr>
            <a:endParaRPr lang="en-US" sz="2400" b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3028950"/>
            <a:ext cx="31400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       8 – 10       -2</a:t>
            </a:r>
          </a:p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Z = ---------- =  ----- = -0.67</a:t>
            </a:r>
          </a:p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           3            3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57800" y="3028950"/>
            <a:ext cx="31400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       12 – 10       2</a:t>
            </a:r>
          </a:p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Z = ----------- =  ----- = 0.67</a:t>
            </a:r>
          </a:p>
          <a:p>
            <a:pPr>
              <a:lnSpc>
                <a:spcPts val="1800"/>
              </a:lnSpc>
            </a:pPr>
            <a:r>
              <a:rPr lang="en-US" altLang="en-US" sz="2000" b="1">
                <a:solidFill>
                  <a:srgbClr val="FFFF00"/>
                </a:solidFill>
              </a:rPr>
              <a:t>           3             3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3300" y="5238750"/>
            <a:ext cx="82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0.495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The Standard Normal Table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371600"/>
          </a:xfrm>
        </p:spPr>
        <p:txBody>
          <a:bodyPr/>
          <a:lstStyle/>
          <a:p>
            <a:r>
              <a:rPr lang="en-US" altLang="en-US" sz="2400" b="1" smtClean="0"/>
              <a:t>Because all Normal distributions are the same when we standardize, we can find areas under any Normal curve from a single table.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95300" y="4081463"/>
            <a:ext cx="6199188" cy="2141537"/>
            <a:chOff x="495277" y="4080919"/>
            <a:chExt cx="6199902" cy="2141927"/>
          </a:xfrm>
        </p:grpSpPr>
        <p:sp>
          <p:nvSpPr>
            <p:cNvPr id="5" name="Rectangle 4"/>
            <p:cNvSpPr/>
            <p:nvPr/>
          </p:nvSpPr>
          <p:spPr>
            <a:xfrm>
              <a:off x="495277" y="5830663"/>
              <a:ext cx="4480441" cy="392183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196647" y="4080919"/>
              <a:ext cx="498532" cy="392183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2747963" y="4081463"/>
            <a:ext cx="4098925" cy="2505075"/>
            <a:chOff x="2747817" y="4080954"/>
            <a:chExt cx="4098638" cy="2505344"/>
          </a:xfrm>
        </p:grpSpPr>
        <p:sp>
          <p:nvSpPr>
            <p:cNvPr id="8" name="Rectangle 7"/>
            <p:cNvSpPr/>
            <p:nvPr/>
          </p:nvSpPr>
          <p:spPr>
            <a:xfrm flipH="1">
              <a:off x="2747817" y="5103414"/>
              <a:ext cx="1120697" cy="1482884"/>
            </a:xfrm>
            <a:prstGeom prst="rect">
              <a:avLst/>
            </a:prstGeom>
            <a:solidFill>
              <a:srgbClr val="3366FF">
                <a:alpha val="62000"/>
              </a:srgbClr>
            </a:solidFill>
            <a:ln>
              <a:solidFill>
                <a:srgbClr val="3366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695653" y="4080954"/>
              <a:ext cx="150802" cy="392154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95300" y="2239963"/>
            <a:ext cx="7686675" cy="12303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u="sng">
                <a:solidFill>
                  <a:srgbClr val="E81F30"/>
                </a:solidFill>
                <a:ea typeface="ＭＳ Ｐゴシック" charset="-128"/>
              </a:rPr>
              <a:t>Definition:</a:t>
            </a:r>
            <a:r>
              <a:rPr lang="en-US" b="1">
                <a:solidFill>
                  <a:srgbClr val="E81F30"/>
                </a:solidFill>
                <a:ea typeface="ＭＳ Ｐゴシック" charset="-128"/>
              </a:rPr>
              <a:t>    </a:t>
            </a:r>
            <a:r>
              <a:rPr lang="en-US" b="1">
                <a:solidFill>
                  <a:schemeClr val="tx1"/>
                </a:solidFill>
                <a:ea typeface="ＭＳ Ｐゴシック" charset="-128"/>
              </a:rPr>
              <a:t>The Standard Normal Table</a:t>
            </a:r>
            <a:endParaRPr lang="en-US" b="1" u="sng">
              <a:solidFill>
                <a:schemeClr val="tx1"/>
              </a:solidFill>
              <a:ea typeface="ＭＳ Ｐゴシック" charset="-128"/>
            </a:endParaRPr>
          </a:p>
          <a:p>
            <a:pPr>
              <a:defRPr/>
            </a:pPr>
            <a:endParaRPr lang="en-US" sz="500" b="1" u="sng">
              <a:solidFill>
                <a:srgbClr val="E81F30"/>
              </a:solidFill>
              <a:ea typeface="ＭＳ Ｐゴシック" charset="-128"/>
            </a:endParaRPr>
          </a:p>
          <a:p>
            <a:pPr>
              <a:spcAft>
                <a:spcPts val="600"/>
              </a:spcAft>
              <a:defRPr/>
            </a:pPr>
            <a:r>
              <a:rPr lang="en-US" b="1">
                <a:solidFill>
                  <a:schemeClr val="tx1"/>
                </a:solidFill>
                <a:ea typeface="ＭＳ Ｐゴシック" charset="-128"/>
              </a:rPr>
              <a:t>Table A</a:t>
            </a:r>
            <a:r>
              <a:rPr lang="en-US">
                <a:solidFill>
                  <a:schemeClr val="tx1"/>
                </a:solidFill>
                <a:ea typeface="ＭＳ Ｐゴシック" charset="-128"/>
              </a:rPr>
              <a:t> is a table of areas under the standard Normal curve.  The table entry for each value </a:t>
            </a:r>
            <a:r>
              <a:rPr lang="en-US" i="1">
                <a:solidFill>
                  <a:schemeClr val="tx1"/>
                </a:solidFill>
                <a:ea typeface="ＭＳ Ｐゴシック" charset="-128"/>
              </a:rPr>
              <a:t>z</a:t>
            </a:r>
            <a:r>
              <a:rPr lang="en-US">
                <a:solidFill>
                  <a:schemeClr val="tx1"/>
                </a:solidFill>
                <a:ea typeface="ＭＳ Ｐゴシック" charset="-128"/>
              </a:rPr>
              <a:t> is the area under the curve to the left of </a:t>
            </a:r>
            <a:r>
              <a:rPr lang="en-US" i="1">
                <a:solidFill>
                  <a:schemeClr val="tx1"/>
                </a:solidFill>
                <a:ea typeface="ＭＳ Ｐゴシック" charset="-128"/>
              </a:rPr>
              <a:t>z</a:t>
            </a:r>
            <a:r>
              <a:rPr lang="en-US">
                <a:solidFill>
                  <a:schemeClr val="tx1"/>
                </a:solidFill>
                <a:ea typeface="ＭＳ Ｐゴシック" charset="-128"/>
              </a:rPr>
              <a:t>.</a:t>
            </a:r>
            <a:endParaRPr lang="en-US" b="1">
              <a:solidFill>
                <a:schemeClr val="tx1"/>
              </a:solidFill>
              <a:ea typeface="ＭＳ Ｐゴシック" charset="-128"/>
            </a:endParaRPr>
          </a:p>
          <a:p>
            <a:pPr lvl="1">
              <a:spcAft>
                <a:spcPts val="600"/>
              </a:spcAft>
              <a:buFont typeface="Arial" charset="0"/>
              <a:buChar char="•"/>
              <a:defRPr/>
            </a:pPr>
            <a:endParaRPr lang="en-US" sz="1000" b="1">
              <a:solidFill>
                <a:schemeClr val="tx1"/>
              </a:solidFill>
              <a:ea typeface="ＭＳ Ｐゴシック" charset="-12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95300" y="5102225"/>
          <a:ext cx="4481513" cy="1485900"/>
        </p:xfrm>
        <a:graphic>
          <a:graphicData uri="http://schemas.openxmlformats.org/drawingml/2006/table">
            <a:tbl>
              <a:tblPr/>
              <a:tblGrid>
                <a:gridCol w="1120775"/>
                <a:gridCol w="1119188"/>
                <a:gridCol w="1120775"/>
                <a:gridCol w="11207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.7580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.7642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.7881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.7910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.7939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.8159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.8186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.8212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68925" y="4029075"/>
            <a:ext cx="1963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/>
              <a:t>P(</a:t>
            </a:r>
            <a:r>
              <a:rPr lang="en-US" altLang="en-US" sz="2400" b="1" i="1"/>
              <a:t>z </a:t>
            </a:r>
            <a:r>
              <a:rPr lang="en-US" altLang="en-US" sz="2400" b="1"/>
              <a:t>&lt; 0.81) =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32663" y="4029075"/>
            <a:ext cx="95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/>
              <a:t>.7910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" y="3587750"/>
            <a:ext cx="41084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Suppose we want to find the proportion of observations from the standard Normal distribution that are less than 0.81.  </a:t>
            </a:r>
          </a:p>
          <a:p>
            <a:r>
              <a:rPr lang="en-US" altLang="en-US"/>
              <a:t>We can use Table A:</a:t>
            </a:r>
          </a:p>
          <a:p>
            <a:endParaRPr lang="en-US" altLang="en-US"/>
          </a:p>
        </p:txBody>
      </p:sp>
      <p:sp>
        <p:nvSpPr>
          <p:cNvPr id="15" name="Curved Up Arrow 14"/>
          <p:cNvSpPr/>
          <p:nvPr/>
        </p:nvSpPr>
        <p:spPr>
          <a:xfrm rot="20222494" flipV="1">
            <a:off x="2771753" y="4071639"/>
            <a:ext cx="5416034" cy="801469"/>
          </a:xfrm>
          <a:prstGeom prst="curvedUpArrow">
            <a:avLst>
              <a:gd name="adj1" fmla="val 47151"/>
              <a:gd name="adj2" fmla="val 113590"/>
              <a:gd name="adj3" fmla="val 3523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95800"/>
            <a:ext cx="25050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5" animBg="1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Normal Distributions on TI-83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FF00"/>
                </a:solidFill>
              </a:rPr>
              <a:t>normalpdf</a:t>
            </a:r>
            <a:r>
              <a:rPr lang="en-US" altLang="en-US" sz="2400" b="1" smtClean="0"/>
              <a:t>     </a:t>
            </a:r>
            <a:r>
              <a:rPr lang="en-US" altLang="en-US" sz="2400" b="1" i="1" smtClean="0">
                <a:latin typeface="Times New Roman" pitchFamily="18" charset="0"/>
              </a:rPr>
              <a:t>pdf = Probability Density Function</a:t>
            </a:r>
            <a:br>
              <a:rPr lang="en-US" altLang="en-US" sz="2400" b="1" i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>This function returns the probability of a single value of the random variable </a:t>
            </a:r>
            <a:r>
              <a:rPr lang="en-US" altLang="en-US" sz="2400" b="1" i="1" smtClean="0">
                <a:latin typeface="Times New Roman" pitchFamily="18" charset="0"/>
              </a:rPr>
              <a:t>x</a:t>
            </a:r>
            <a:r>
              <a:rPr lang="en-US" altLang="en-US" sz="2400" b="1" smtClean="0">
                <a:latin typeface="Times New Roman" pitchFamily="18" charset="0"/>
              </a:rPr>
              <a:t>.  Use this to graph a normal curve.</a:t>
            </a:r>
            <a:r>
              <a:rPr lang="en-US" altLang="en-US" sz="2400" b="1" i="1" smtClean="0">
                <a:latin typeface="Times New Roman" pitchFamily="18" charset="0"/>
              </a:rPr>
              <a:t> </a:t>
            </a:r>
            <a:r>
              <a:rPr lang="en-US" altLang="en-US" sz="2400" b="1" smtClean="0">
                <a:latin typeface="Times New Roman" pitchFamily="18" charset="0"/>
              </a:rPr>
              <a:t>Using this function returns the </a:t>
            </a:r>
            <a:r>
              <a:rPr lang="en-US" altLang="en-US" sz="2400" b="1" i="1" smtClean="0">
                <a:latin typeface="Times New Roman" pitchFamily="18" charset="0"/>
              </a:rPr>
              <a:t>y</a:t>
            </a:r>
            <a:r>
              <a:rPr lang="en-US" altLang="en-US" sz="2400" b="1" smtClean="0">
                <a:latin typeface="Times New Roman" pitchFamily="18" charset="0"/>
              </a:rPr>
              <a:t>-coordinates of the normal curve.</a:t>
            </a:r>
          </a:p>
          <a:p>
            <a:endParaRPr lang="en-US" altLang="en-US" sz="1600" b="1" i="1" smtClean="0">
              <a:latin typeface="Times New Roman" pitchFamily="18" charset="0"/>
            </a:endParaRPr>
          </a:p>
          <a:p>
            <a:r>
              <a:rPr lang="en-US" altLang="en-US" sz="2400" b="1" smtClean="0"/>
              <a:t>Syntax:  </a:t>
            </a:r>
            <a:r>
              <a:rPr lang="en-US" altLang="en-US" sz="2400" b="1" i="1" smtClean="0"/>
              <a:t> </a:t>
            </a:r>
            <a:r>
              <a:rPr lang="en-US" altLang="en-US" sz="2400" b="1" i="1" smtClean="0">
                <a:solidFill>
                  <a:srgbClr val="FFFF00"/>
                </a:solidFill>
              </a:rPr>
              <a:t>normalpdf (x, mean, standard deviation)</a:t>
            </a:r>
            <a:r>
              <a:rPr lang="en-US" altLang="en-US" sz="2400" b="1" i="1" smtClean="0">
                <a:latin typeface="Times New Roman" pitchFamily="18" charset="0"/>
              </a:rPr>
              <a:t/>
            </a:r>
            <a:br>
              <a:rPr lang="en-US" altLang="en-US" sz="2400" b="1" i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/>
            </a:r>
            <a:br>
              <a:rPr lang="en-US" altLang="en-US" sz="2400" b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>taken from </a:t>
            </a:r>
            <a:r>
              <a:rPr lang="en-US" altLang="en-US" sz="2400" b="1" smtClean="0">
                <a:latin typeface="Times New Roman" pitchFamily="18" charset="0"/>
                <a:hlinkClick r:id="rId2"/>
              </a:rPr>
              <a:t>http://mathbits.com/MathBits/TISection/Statistics2/normaldistribution.htm</a:t>
            </a:r>
            <a:endParaRPr lang="en-US" altLang="en-US" sz="2400" b="1" smtClean="0">
              <a:latin typeface="Times New Roman" pitchFamily="18" charset="0"/>
            </a:endParaRPr>
          </a:p>
          <a:p>
            <a:endParaRPr lang="en-US" altLang="en-US" sz="1600" b="1" smtClean="0">
              <a:latin typeface="Times New Roman" pitchFamily="18" charset="0"/>
            </a:endParaRPr>
          </a:p>
          <a:p>
            <a:r>
              <a:rPr lang="en-US" altLang="en-US" sz="2400" b="1" smtClean="0">
                <a:latin typeface="Times New Roman" pitchFamily="18" charset="0"/>
              </a:rPr>
              <a:t>Remember the cataloghelp app on your calculator</a:t>
            </a:r>
          </a:p>
          <a:p>
            <a:pPr lvl="1"/>
            <a:r>
              <a:rPr lang="en-US" altLang="en-US" sz="2000" b="1" smtClean="0">
                <a:latin typeface="Times New Roman" pitchFamily="18" charset="0"/>
              </a:rPr>
              <a:t>Hit the + key instead of enter when the item is highlighted</a:t>
            </a:r>
            <a:br>
              <a:rPr lang="en-US" altLang="en-US" sz="2000" b="1" smtClean="0">
                <a:latin typeface="Times New Roman" pitchFamily="18" charset="0"/>
              </a:rPr>
            </a:br>
            <a:endParaRPr lang="en-US" altLang="en-US" sz="2000" b="1" smtClean="0"/>
          </a:p>
        </p:txBody>
      </p:sp>
      <p:sp>
        <p:nvSpPr>
          <p:cNvPr id="4" name="Multiply 3"/>
          <p:cNvSpPr/>
          <p:nvPr/>
        </p:nvSpPr>
        <p:spPr bwMode="auto">
          <a:xfrm>
            <a:off x="0" y="0"/>
            <a:ext cx="8991600" cy="7315200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Normal Distributions on TI-83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FF00"/>
                </a:solidFill>
                <a:latin typeface="Times New Roman" pitchFamily="18" charset="0"/>
              </a:rPr>
              <a:t>normalcdf</a:t>
            </a:r>
            <a:r>
              <a:rPr lang="en-US" altLang="en-US" sz="2400" b="1" smtClean="0">
                <a:latin typeface="Times New Roman" pitchFamily="18" charset="0"/>
              </a:rPr>
              <a:t> </a:t>
            </a:r>
            <a:r>
              <a:rPr lang="en-US" altLang="en-US" sz="2400" b="1" i="1" smtClean="0">
                <a:latin typeface="Times New Roman" pitchFamily="18" charset="0"/>
              </a:rPr>
              <a:t>   cdf = Cumulative Distribution Function</a:t>
            </a:r>
            <a:r>
              <a:rPr lang="en-US" altLang="en-US" sz="2400" b="1" smtClean="0">
                <a:latin typeface="Times New Roman" pitchFamily="18" charset="0"/>
              </a:rPr>
              <a:t/>
            </a:r>
            <a:br>
              <a:rPr lang="en-US" altLang="en-US" sz="2400" b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>This function returns the cumulative probability from zero up to some input value of the random variable </a:t>
            </a:r>
            <a:r>
              <a:rPr lang="en-US" altLang="en-US" sz="2400" b="1" i="1" smtClean="0">
                <a:latin typeface="Times New Roman" pitchFamily="18" charset="0"/>
              </a:rPr>
              <a:t>x</a:t>
            </a:r>
            <a:r>
              <a:rPr lang="en-US" altLang="en-US" sz="2400" b="1" smtClean="0">
                <a:latin typeface="Times New Roman" pitchFamily="18" charset="0"/>
              </a:rPr>
              <a:t>. Technically, it returns the percentage of area under a continuous distribution curve from negative infinity to the </a:t>
            </a:r>
            <a:r>
              <a:rPr lang="en-US" altLang="en-US" sz="2400" b="1" i="1" smtClean="0">
                <a:latin typeface="Times New Roman" pitchFamily="18" charset="0"/>
              </a:rPr>
              <a:t>x</a:t>
            </a:r>
            <a:r>
              <a:rPr lang="en-US" altLang="en-US" sz="2400" b="1" smtClean="0">
                <a:latin typeface="Times New Roman" pitchFamily="18" charset="0"/>
              </a:rPr>
              <a:t>.  You can, however, set the lower bound.</a:t>
            </a:r>
          </a:p>
          <a:p>
            <a:endParaRPr lang="en-US" altLang="en-US" sz="2400" b="1" smtClean="0">
              <a:latin typeface="Times New Roman" pitchFamily="18" charset="0"/>
            </a:endParaRPr>
          </a:p>
          <a:p>
            <a:r>
              <a:rPr lang="en-US" altLang="en-US" sz="2400" b="1" smtClean="0"/>
              <a:t>Syntax:  </a:t>
            </a:r>
            <a:r>
              <a:rPr lang="en-US" altLang="en-US" sz="2400" b="1" i="1" smtClean="0">
                <a:solidFill>
                  <a:srgbClr val="FFFF00"/>
                </a:solidFill>
              </a:rPr>
              <a:t>normalcdf (lower bound, upper bound, mean, standard deviation)</a:t>
            </a:r>
            <a:br>
              <a:rPr lang="en-US" altLang="en-US" sz="2400" b="1" i="1" smtClean="0">
                <a:solidFill>
                  <a:srgbClr val="FFFF00"/>
                </a:solidFill>
              </a:rPr>
            </a:br>
            <a:r>
              <a:rPr lang="en-US" altLang="en-US" sz="2400" b="1" i="1" smtClean="0">
                <a:solidFill>
                  <a:srgbClr val="FFFF00"/>
                </a:solidFill>
              </a:rPr>
              <a:t/>
            </a:r>
            <a:br>
              <a:rPr lang="en-US" altLang="en-US" sz="2400" b="1" i="1" smtClean="0">
                <a:solidFill>
                  <a:srgbClr val="FFFF00"/>
                </a:solidFill>
              </a:rPr>
            </a:br>
            <a:r>
              <a:rPr lang="en-US" altLang="en-US" sz="2400" b="1" smtClean="0"/>
              <a:t>(note:  lower bound is optional and we can use -E99 for negative infinity and E99 for positive infinity) </a:t>
            </a:r>
            <a:endParaRPr lang="en-US" altLang="en-US" sz="2400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Normal Distributions on TI-83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FF00"/>
                </a:solidFill>
                <a:latin typeface="Times New Roman" pitchFamily="18" charset="0"/>
              </a:rPr>
              <a:t>invNorm</a:t>
            </a:r>
            <a:r>
              <a:rPr lang="en-US" altLang="en-US" sz="2400" b="1" smtClean="0">
                <a:latin typeface="Times New Roman" pitchFamily="18" charset="0"/>
              </a:rPr>
              <a:t>     </a:t>
            </a:r>
            <a:r>
              <a:rPr lang="en-US" altLang="en-US" sz="2400" b="1" i="1" smtClean="0">
                <a:latin typeface="Times New Roman" pitchFamily="18" charset="0"/>
              </a:rPr>
              <a:t>inv = Inverse Normal PDF</a:t>
            </a:r>
            <a:br>
              <a:rPr lang="en-US" altLang="en-US" sz="2400" b="1" i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/>
            </a:r>
            <a:br>
              <a:rPr lang="en-US" altLang="en-US" sz="2400" b="1" smtClean="0">
                <a:latin typeface="Times New Roman" pitchFamily="18" charset="0"/>
              </a:rPr>
            </a:br>
            <a:r>
              <a:rPr lang="en-US" altLang="en-US" sz="2400" b="1" smtClean="0">
                <a:latin typeface="Times New Roman" pitchFamily="18" charset="0"/>
              </a:rPr>
              <a:t>This function returns the </a:t>
            </a:r>
            <a:r>
              <a:rPr lang="en-US" altLang="en-US" sz="2400" b="1" i="1" smtClean="0">
                <a:latin typeface="Times New Roman" pitchFamily="18" charset="0"/>
              </a:rPr>
              <a:t>x</a:t>
            </a:r>
            <a:r>
              <a:rPr lang="en-US" altLang="en-US" sz="2400" b="1" smtClean="0">
                <a:latin typeface="Times New Roman" pitchFamily="18" charset="0"/>
              </a:rPr>
              <a:t>-value given the probability region to the left of the </a:t>
            </a:r>
            <a:r>
              <a:rPr lang="en-US" altLang="en-US" sz="2400" b="1" i="1" smtClean="0">
                <a:latin typeface="Times New Roman" pitchFamily="18" charset="0"/>
              </a:rPr>
              <a:t>x</a:t>
            </a:r>
            <a:r>
              <a:rPr lang="en-US" altLang="en-US" sz="2400" b="1" smtClean="0">
                <a:latin typeface="Times New Roman" pitchFamily="18" charset="0"/>
              </a:rPr>
              <a:t>-value.  (0 </a:t>
            </a:r>
            <a:r>
              <a:rPr lang="en-US" altLang="en-US" sz="2400" b="1" u="sng" smtClean="0">
                <a:latin typeface="Times New Roman" pitchFamily="18" charset="0"/>
              </a:rPr>
              <a:t>&lt;</a:t>
            </a:r>
            <a:r>
              <a:rPr lang="en-US" altLang="en-US" sz="2400" b="1" smtClean="0">
                <a:latin typeface="Times New Roman" pitchFamily="18" charset="0"/>
              </a:rPr>
              <a:t> area </a:t>
            </a:r>
            <a:r>
              <a:rPr lang="en-US" altLang="en-US" sz="2400" b="1" u="sng" smtClean="0">
                <a:latin typeface="Times New Roman" pitchFamily="18" charset="0"/>
              </a:rPr>
              <a:t>&lt;</a:t>
            </a:r>
            <a:r>
              <a:rPr lang="en-US" altLang="en-US" sz="2400" b="1" smtClean="0">
                <a:latin typeface="Times New Roman" pitchFamily="18" charset="0"/>
              </a:rPr>
              <a:t> 1 must be true.)  The inverse normal probability distribution function will find the precise value at a given percent based upon the mean and standard deviation.</a:t>
            </a:r>
            <a:br>
              <a:rPr lang="en-US" altLang="en-US" sz="2400" b="1" smtClean="0">
                <a:latin typeface="Times New Roman" pitchFamily="18" charset="0"/>
              </a:rPr>
            </a:br>
            <a:endParaRPr lang="en-US" altLang="en-US" sz="2400" b="1" smtClean="0">
              <a:latin typeface="Times New Roman" pitchFamily="18" charset="0"/>
            </a:endParaRPr>
          </a:p>
          <a:p>
            <a:r>
              <a:rPr lang="en-US" altLang="en-US" sz="2400" b="1" smtClean="0"/>
              <a:t>Syntax: </a:t>
            </a:r>
            <a:r>
              <a:rPr lang="en-US" altLang="en-US" sz="2400" b="1" i="1" smtClean="0">
                <a:solidFill>
                  <a:srgbClr val="FFFF00"/>
                </a:solidFill>
              </a:rPr>
              <a:t> invNorm (probability, mean, standard deviation)</a:t>
            </a:r>
            <a:endParaRPr lang="en-US" altLang="en-US" sz="2400" b="1" smtClean="0">
              <a:solidFill>
                <a:srgbClr val="FFFF00"/>
              </a:solidFill>
            </a:endParaRPr>
          </a:p>
          <a:p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838200"/>
          </a:xfrm>
        </p:spPr>
        <p:txBody>
          <a:bodyPr/>
          <a:lstStyle/>
          <a:p>
            <a:r>
              <a:rPr lang="en-US" altLang="en-US" sz="3200" b="1" smtClean="0"/>
              <a:t>Properties of the Standard Normal Curve</a:t>
            </a:r>
            <a:endParaRPr lang="en-US" altLang="en-US" sz="3200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143000"/>
            <a:ext cx="8610600" cy="5181600"/>
          </a:xfrm>
        </p:spPr>
        <p:txBody>
          <a:bodyPr/>
          <a:lstStyle/>
          <a:p>
            <a:r>
              <a:rPr lang="en-US" altLang="en-US" sz="2400" b="1" smtClean="0"/>
              <a:t>It is symmetric about its mean, μ = 0, and has a standard deviation of σ = 1</a:t>
            </a:r>
          </a:p>
          <a:p>
            <a:r>
              <a:rPr lang="en-US" altLang="en-US" sz="2400" b="1" smtClean="0"/>
              <a:t>Because mean = median = mode, the highest point occurs at μ = 0</a:t>
            </a:r>
          </a:p>
          <a:p>
            <a:r>
              <a:rPr lang="en-US" altLang="en-US" sz="2400" b="1" smtClean="0"/>
              <a:t>It has inflection points at μ – σ = -1 and μ + σ = 1</a:t>
            </a:r>
          </a:p>
          <a:p>
            <a:r>
              <a:rPr lang="en-US" altLang="en-US" sz="2400" b="1" smtClean="0"/>
              <a:t>Area under the curve = 1</a:t>
            </a:r>
          </a:p>
          <a:p>
            <a:r>
              <a:rPr lang="en-US" altLang="en-US" sz="2400" b="1" smtClean="0"/>
              <a:t>Area under the curve to the right of μ = 0 equals the area under the curve to the left of μ, which equals ½ </a:t>
            </a:r>
          </a:p>
          <a:p>
            <a:r>
              <a:rPr lang="en-US" altLang="en-US" sz="2400" b="1" smtClean="0"/>
              <a:t>As Z increases the graph approaches, but never reaches 0 (like approaching an asymptote).  As Z decreases the graph approaches, but never reaches, 0.</a:t>
            </a:r>
          </a:p>
          <a:p>
            <a:r>
              <a:rPr lang="en-US" altLang="en-US" sz="2400" b="1" smtClean="0"/>
              <a:t>The Empirical Rule (68-95-99.7) applies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altLang="en-US" sz="3200" b="1" smtClean="0"/>
              <a:t>Calculate the Area Under the Standard Normal Curve</a:t>
            </a:r>
            <a:endParaRPr lang="en-US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r>
              <a:rPr lang="en-US" altLang="en-US" sz="2400" b="1" smtClean="0"/>
              <a:t>Three different area calculations</a:t>
            </a:r>
          </a:p>
          <a:p>
            <a:pPr lvl="1"/>
            <a:r>
              <a:rPr lang="en-US" altLang="en-US" sz="2000" b="1" smtClean="0"/>
              <a:t>Find the area to the left of a value</a:t>
            </a:r>
          </a:p>
          <a:p>
            <a:pPr lvl="1"/>
            <a:r>
              <a:rPr lang="en-US" altLang="en-US" sz="2000" b="1" smtClean="0"/>
              <a:t>Find the area to the right of a value</a:t>
            </a:r>
          </a:p>
          <a:p>
            <a:pPr lvl="1"/>
            <a:r>
              <a:rPr lang="en-US" altLang="en-US" sz="2000" b="1" smtClean="0"/>
              <a:t>Find the area between two values</a:t>
            </a:r>
          </a:p>
          <a:p>
            <a:pPr lvl="1"/>
            <a:endParaRPr lang="en-US" altLang="en-US" sz="2000" b="1" smtClean="0"/>
          </a:p>
          <a:p>
            <a:r>
              <a:rPr lang="en-US" altLang="en-US" sz="2400" b="1" smtClean="0"/>
              <a:t>There are several ways to calculate the area under the standard normal curve</a:t>
            </a:r>
          </a:p>
          <a:p>
            <a:pPr lvl="1"/>
            <a:r>
              <a:rPr lang="en-US" altLang="en-US" sz="2000" b="1" smtClean="0"/>
              <a:t>What does </a:t>
            </a:r>
            <a:r>
              <a:rPr lang="en-US" altLang="en-US" sz="2000" b="1" u="sng" smtClean="0"/>
              <a:t>not</a:t>
            </a:r>
            <a:r>
              <a:rPr lang="en-US" altLang="en-US" sz="2000" b="1" smtClean="0"/>
              <a:t> work – some kind of a simple formula</a:t>
            </a:r>
          </a:p>
          <a:p>
            <a:pPr lvl="1"/>
            <a:r>
              <a:rPr lang="en-US" altLang="en-US" sz="2000" b="1" smtClean="0"/>
              <a:t>We can use a table (such as Table IV on the inside back cover)</a:t>
            </a:r>
          </a:p>
          <a:p>
            <a:pPr lvl="1"/>
            <a:r>
              <a:rPr lang="en-US" altLang="en-US" sz="2000" b="1" smtClean="0"/>
              <a:t>We can use technology (a calculator or software)</a:t>
            </a:r>
          </a:p>
          <a:p>
            <a:pPr lvl="1"/>
            <a:endParaRPr lang="en-US" altLang="en-US" sz="2000" b="1" smtClean="0"/>
          </a:p>
          <a:p>
            <a:r>
              <a:rPr lang="en-US" altLang="en-US" sz="2400" b="1" smtClean="0"/>
              <a:t>Using technology is preferred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</a:rPr>
              <a:t>Normal Distribution Calculations</a:t>
            </a:r>
            <a:endParaRPr lang="en-US" altLang="en-US" sz="360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488" y="1752600"/>
            <a:ext cx="7656512" cy="470852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1800"/>
              </a:spcAft>
              <a:defRPr/>
            </a:pPr>
            <a:endParaRPr lang="en-US" sz="2000" b="1" dirty="0">
              <a:solidFill>
                <a:schemeClr val="tx1"/>
              </a:solidFill>
              <a:ea typeface="ＭＳ Ｐゴシック" charset="-128"/>
            </a:endParaRPr>
          </a:p>
          <a:p>
            <a:pPr>
              <a:spcAft>
                <a:spcPts val="180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ea typeface="ＭＳ Ｐゴシック" charset="-128"/>
              </a:rPr>
              <a:t>State</a:t>
            </a:r>
            <a:r>
              <a:rPr lang="en-US" sz="2000" b="1" dirty="0">
                <a:solidFill>
                  <a:schemeClr val="tx1"/>
                </a:solidFill>
                <a:ea typeface="ＭＳ Ｐゴシック" charset="-128"/>
              </a:rPr>
              <a:t>: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Express the problem in terms of the observed variable </a:t>
            </a:r>
            <a:r>
              <a:rPr lang="en-US" sz="2000" i="1" dirty="0">
                <a:solidFill>
                  <a:schemeClr val="tx1"/>
                </a:solidFill>
                <a:ea typeface="ＭＳ Ｐゴシック" charset="-128"/>
              </a:rPr>
              <a:t>x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.</a:t>
            </a:r>
          </a:p>
          <a:p>
            <a:pPr>
              <a:spcAft>
                <a:spcPts val="180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ea typeface="ＭＳ Ｐゴシック" charset="-128"/>
              </a:rPr>
              <a:t>Plan</a:t>
            </a:r>
            <a:r>
              <a:rPr lang="en-US" sz="2000" b="1" dirty="0">
                <a:solidFill>
                  <a:schemeClr val="tx1"/>
                </a:solidFill>
                <a:ea typeface="ＭＳ Ｐゴシック" charset="-128"/>
              </a:rPr>
              <a:t>: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Draw a picture of the distribution and shade the area of interest under the curve.</a:t>
            </a:r>
          </a:p>
          <a:p>
            <a:pPr>
              <a:spcAft>
                <a:spcPts val="60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ea typeface="ＭＳ Ｐゴシック" charset="-128"/>
              </a:rPr>
              <a:t>Do</a:t>
            </a:r>
            <a:r>
              <a:rPr lang="en-US" sz="2000" b="1" dirty="0">
                <a:solidFill>
                  <a:schemeClr val="tx1"/>
                </a:solidFill>
                <a:ea typeface="ＭＳ Ｐゴシック" charset="-128"/>
              </a:rPr>
              <a:t>: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Perform calculations.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b="1" i="1" dirty="0">
                <a:solidFill>
                  <a:schemeClr val="tx1"/>
                </a:solidFill>
                <a:ea typeface="ＭＳ Ｐゴシック" charset="-128"/>
              </a:rPr>
              <a:t>Standardize</a:t>
            </a:r>
            <a:r>
              <a:rPr lang="en-US" sz="2000" b="1" dirty="0">
                <a:solidFill>
                  <a:schemeClr val="tx1"/>
                </a:solidFill>
                <a:ea typeface="ＭＳ Ｐゴシック" charset="-128"/>
              </a:rPr>
              <a:t> </a:t>
            </a:r>
            <a:r>
              <a:rPr lang="en-US" sz="2000" i="1" dirty="0">
                <a:solidFill>
                  <a:schemeClr val="tx1"/>
                </a:solidFill>
                <a:ea typeface="ＭＳ Ｐゴシック" charset="-128"/>
              </a:rPr>
              <a:t>x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to restate the problem in terms of a standard Normal variable </a:t>
            </a:r>
            <a:r>
              <a:rPr lang="en-US" sz="2000" i="1" dirty="0">
                <a:solidFill>
                  <a:schemeClr val="tx1"/>
                </a:solidFill>
                <a:ea typeface="ＭＳ Ｐゴシック" charset="-128"/>
              </a:rPr>
              <a:t>z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.</a:t>
            </a:r>
          </a:p>
          <a:p>
            <a:pPr lvl="1">
              <a:spcAft>
                <a:spcPts val="1800"/>
              </a:spcAft>
              <a:buFont typeface="Arial" charset="0"/>
              <a:buChar char="•"/>
              <a:defRPr/>
            </a:pPr>
            <a:r>
              <a:rPr lang="en-US" sz="2000" b="1" i="1" dirty="0">
                <a:solidFill>
                  <a:schemeClr val="tx1"/>
                </a:solidFill>
                <a:ea typeface="ＭＳ Ｐゴシック" charset="-128"/>
              </a:rPr>
              <a:t>Use Table A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and the fact that the total area under the curve is 1 to find the required area under the standard Normal curve.</a:t>
            </a:r>
          </a:p>
          <a:p>
            <a:pPr>
              <a:spcAft>
                <a:spcPts val="180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ea typeface="ＭＳ Ｐゴシック" charset="-128"/>
              </a:rPr>
              <a:t>Conclude</a:t>
            </a:r>
            <a:r>
              <a:rPr lang="en-US" sz="2000" b="1" dirty="0">
                <a:solidFill>
                  <a:schemeClr val="tx1"/>
                </a:solidFill>
                <a:ea typeface="ＭＳ Ｐゴシック" charset="-128"/>
              </a:rPr>
              <a:t>:</a:t>
            </a:r>
            <a:r>
              <a:rPr lang="en-US" sz="2000" dirty="0">
                <a:solidFill>
                  <a:schemeClr val="tx1"/>
                </a:solidFill>
                <a:ea typeface="ＭＳ Ｐゴシック" charset="-128"/>
              </a:rPr>
              <a:t> Write your conclusion in the context of the problem.</a:t>
            </a:r>
          </a:p>
          <a:p>
            <a:pPr>
              <a:spcAft>
                <a:spcPts val="1800"/>
              </a:spcAft>
              <a:defRPr/>
            </a:pPr>
            <a:endParaRPr lang="en-US" sz="2000" b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143000"/>
            <a:ext cx="704088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ea typeface="ＭＳ Ｐゴシック" charset="-128"/>
                <a:cs typeface="ＭＳ Ｐゴシック" charset="-128"/>
              </a:rPr>
              <a:t>How to Solve Problems Involving Normal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2 - 2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Normal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" name="Group 204"/>
          <p:cNvGraphicFramePr>
            <a:graphicFrameLocks noGrp="1"/>
          </p:cNvGraphicFramePr>
          <p:nvPr/>
        </p:nvGraphicFramePr>
        <p:xfrm>
          <a:off x="217488" y="609600"/>
          <a:ext cx="8620125" cy="6037263"/>
        </p:xfrm>
        <a:graphic>
          <a:graphicData uri="http://schemas.openxmlformats.org/drawingml/2006/table">
            <a:tbl>
              <a:tblPr/>
              <a:tblGrid>
                <a:gridCol w="2255837"/>
                <a:gridCol w="2770188"/>
                <a:gridCol w="35941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Approach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Graphically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Find the area to the left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P(Z &lt; a)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Shade the area to the left of z</a:t>
                      </a:r>
                      <a:r>
                        <a:rPr kumimoji="0" lang="en-US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Table IV to find the row and column that correspond to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 area is the value where the row and column intersect.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Normcdf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(-E99,a,0,1)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Find the area to the right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P(Z &gt; a)  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– P(Z &lt; a)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Shade the area to the right of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2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endParaRPr kumimoji="0" lang="en-US" sz="12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Table IV to find the area to the left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 area to the right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is 1 – area to the left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Normcdf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(a,E99,0,1)  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1 –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Normcdf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(-E99,a,0,1)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0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Find the area between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and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P(a &lt; Z &lt; b)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Shade the area between  z</a:t>
                      </a:r>
                      <a:r>
                        <a:rPr kumimoji="0" lang="en-US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 </a:t>
                      </a: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and z</a:t>
                      </a:r>
                      <a:r>
                        <a:rPr kumimoji="0" lang="en-US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Table IV to find the area to the left of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and to the left of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</a:t>
                      </a:r>
                      <a:r>
                        <a:rPr kumimoji="0" lang="en-US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 area between is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area</a:t>
                      </a:r>
                      <a:r>
                        <a:rPr kumimoji="0" lang="en-US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zb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–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area</a:t>
                      </a:r>
                      <a:r>
                        <a:rPr kumimoji="0" lang="en-US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Normcdf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(a,b,0,1)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0" name="Text Box 8"/>
          <p:cNvSpPr txBox="1">
            <a:spLocks noChangeArrowheads="1"/>
          </p:cNvSpPr>
          <p:nvPr/>
        </p:nvSpPr>
        <p:spPr bwMode="auto">
          <a:xfrm>
            <a:off x="615950" y="90488"/>
            <a:ext cx="78962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/>
              <a:t>Obtaining Area under Standard Normal Curve</a:t>
            </a:r>
          </a:p>
        </p:txBody>
      </p:sp>
      <p:grpSp>
        <p:nvGrpSpPr>
          <p:cNvPr id="19481" name="Group 158"/>
          <p:cNvGrpSpPr>
            <a:grpSpLocks/>
          </p:cNvGrpSpPr>
          <p:nvPr/>
        </p:nvGrpSpPr>
        <p:grpSpPr bwMode="auto">
          <a:xfrm>
            <a:off x="2544763" y="1420813"/>
            <a:ext cx="2595562" cy="1362075"/>
            <a:chOff x="3624" y="1670"/>
            <a:chExt cx="1635" cy="858"/>
          </a:xfrm>
        </p:grpSpPr>
        <p:sp>
          <p:nvSpPr>
            <p:cNvPr id="19497" name="Freeform 150"/>
            <p:cNvSpPr>
              <a:spLocks/>
            </p:cNvSpPr>
            <p:nvPr/>
          </p:nvSpPr>
          <p:spPr bwMode="auto">
            <a:xfrm>
              <a:off x="3627" y="1671"/>
              <a:ext cx="1059" cy="699"/>
            </a:xfrm>
            <a:custGeom>
              <a:avLst/>
              <a:gdLst>
                <a:gd name="T0" fmla="*/ 1056 w 1059"/>
                <a:gd name="T1" fmla="*/ 696 h 699"/>
                <a:gd name="T2" fmla="*/ 0 w 1059"/>
                <a:gd name="T3" fmla="*/ 699 h 699"/>
                <a:gd name="T4" fmla="*/ 0 w 1059"/>
                <a:gd name="T5" fmla="*/ 675 h 699"/>
                <a:gd name="T6" fmla="*/ 153 w 1059"/>
                <a:gd name="T7" fmla="*/ 672 h 699"/>
                <a:gd name="T8" fmla="*/ 288 w 1059"/>
                <a:gd name="T9" fmla="*/ 651 h 699"/>
                <a:gd name="T10" fmla="*/ 411 w 1059"/>
                <a:gd name="T11" fmla="*/ 618 h 699"/>
                <a:gd name="T12" fmla="*/ 501 w 1059"/>
                <a:gd name="T13" fmla="*/ 558 h 699"/>
                <a:gd name="T14" fmla="*/ 600 w 1059"/>
                <a:gd name="T15" fmla="*/ 417 h 699"/>
                <a:gd name="T16" fmla="*/ 657 w 1059"/>
                <a:gd name="T17" fmla="*/ 291 h 699"/>
                <a:gd name="T18" fmla="*/ 708 w 1059"/>
                <a:gd name="T19" fmla="*/ 153 h 699"/>
                <a:gd name="T20" fmla="*/ 756 w 1059"/>
                <a:gd name="T21" fmla="*/ 39 h 699"/>
                <a:gd name="T22" fmla="*/ 792 w 1059"/>
                <a:gd name="T23" fmla="*/ 0 h 699"/>
                <a:gd name="T24" fmla="*/ 825 w 1059"/>
                <a:gd name="T25" fmla="*/ 9 h 699"/>
                <a:gd name="T26" fmla="*/ 894 w 1059"/>
                <a:gd name="T27" fmla="*/ 126 h 699"/>
                <a:gd name="T28" fmla="*/ 969 w 1059"/>
                <a:gd name="T29" fmla="*/ 306 h 699"/>
                <a:gd name="T30" fmla="*/ 1059 w 1059"/>
                <a:gd name="T31" fmla="*/ 462 h 699"/>
                <a:gd name="T32" fmla="*/ 1056 w 1059"/>
                <a:gd name="T33" fmla="*/ 696 h 6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59"/>
                <a:gd name="T52" fmla="*/ 0 h 699"/>
                <a:gd name="T53" fmla="*/ 1059 w 1059"/>
                <a:gd name="T54" fmla="*/ 699 h 69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59" h="699">
                  <a:moveTo>
                    <a:pt x="1056" y="696"/>
                  </a:moveTo>
                  <a:lnTo>
                    <a:pt x="0" y="699"/>
                  </a:lnTo>
                  <a:lnTo>
                    <a:pt x="0" y="675"/>
                  </a:lnTo>
                  <a:lnTo>
                    <a:pt x="153" y="672"/>
                  </a:lnTo>
                  <a:lnTo>
                    <a:pt x="288" y="651"/>
                  </a:lnTo>
                  <a:lnTo>
                    <a:pt x="411" y="618"/>
                  </a:lnTo>
                  <a:lnTo>
                    <a:pt x="501" y="558"/>
                  </a:lnTo>
                  <a:lnTo>
                    <a:pt x="600" y="417"/>
                  </a:lnTo>
                  <a:lnTo>
                    <a:pt x="657" y="291"/>
                  </a:lnTo>
                  <a:lnTo>
                    <a:pt x="708" y="153"/>
                  </a:lnTo>
                  <a:lnTo>
                    <a:pt x="756" y="39"/>
                  </a:lnTo>
                  <a:lnTo>
                    <a:pt x="792" y="0"/>
                  </a:lnTo>
                  <a:lnTo>
                    <a:pt x="825" y="9"/>
                  </a:lnTo>
                  <a:lnTo>
                    <a:pt x="894" y="126"/>
                  </a:lnTo>
                  <a:lnTo>
                    <a:pt x="969" y="306"/>
                  </a:lnTo>
                  <a:lnTo>
                    <a:pt x="1059" y="462"/>
                  </a:lnTo>
                  <a:lnTo>
                    <a:pt x="1056" y="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98" name="Group 114"/>
            <p:cNvGrpSpPr>
              <a:grpSpLocks noChangeAspect="1"/>
            </p:cNvGrpSpPr>
            <p:nvPr/>
          </p:nvGrpSpPr>
          <p:grpSpPr bwMode="auto">
            <a:xfrm>
              <a:off x="3624" y="1670"/>
              <a:ext cx="1635" cy="702"/>
              <a:chOff x="1748" y="1010"/>
              <a:chExt cx="2270" cy="1185"/>
            </a:xfrm>
          </p:grpSpPr>
          <p:sp>
            <p:nvSpPr>
              <p:cNvPr id="19501" name="Freeform 115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2" name="Line 116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99" name="Text Box 124"/>
            <p:cNvSpPr txBox="1">
              <a:spLocks noChangeArrowheads="1"/>
            </p:cNvSpPr>
            <p:nvPr/>
          </p:nvSpPr>
          <p:spPr bwMode="auto">
            <a:xfrm>
              <a:off x="4594" y="23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19500" name="Line 131"/>
            <p:cNvSpPr>
              <a:spLocks noChangeShapeType="1"/>
            </p:cNvSpPr>
            <p:nvPr/>
          </p:nvSpPr>
          <p:spPr bwMode="auto">
            <a:xfrm>
              <a:off x="4685" y="2316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2" name="Group 169"/>
          <p:cNvGrpSpPr>
            <a:grpSpLocks/>
          </p:cNvGrpSpPr>
          <p:nvPr/>
        </p:nvGrpSpPr>
        <p:grpSpPr bwMode="auto">
          <a:xfrm>
            <a:off x="2544763" y="3536950"/>
            <a:ext cx="2595562" cy="1362075"/>
            <a:chOff x="3624" y="2538"/>
            <a:chExt cx="1635" cy="858"/>
          </a:xfrm>
        </p:grpSpPr>
        <p:sp>
          <p:nvSpPr>
            <p:cNvPr id="19491" name="Freeform 146"/>
            <p:cNvSpPr>
              <a:spLocks/>
            </p:cNvSpPr>
            <p:nvPr/>
          </p:nvSpPr>
          <p:spPr bwMode="auto">
            <a:xfrm>
              <a:off x="4605" y="2880"/>
              <a:ext cx="642" cy="357"/>
            </a:xfrm>
            <a:custGeom>
              <a:avLst/>
              <a:gdLst>
                <a:gd name="T0" fmla="*/ 0 w 642"/>
                <a:gd name="T1" fmla="*/ 354 h 357"/>
                <a:gd name="T2" fmla="*/ 642 w 642"/>
                <a:gd name="T3" fmla="*/ 357 h 357"/>
                <a:gd name="T4" fmla="*/ 642 w 642"/>
                <a:gd name="T5" fmla="*/ 333 h 357"/>
                <a:gd name="T6" fmla="*/ 486 w 642"/>
                <a:gd name="T7" fmla="*/ 324 h 357"/>
                <a:gd name="T8" fmla="*/ 381 w 642"/>
                <a:gd name="T9" fmla="*/ 315 h 357"/>
                <a:gd name="T10" fmla="*/ 249 w 642"/>
                <a:gd name="T11" fmla="*/ 291 h 357"/>
                <a:gd name="T12" fmla="*/ 156 w 642"/>
                <a:gd name="T13" fmla="*/ 216 h 357"/>
                <a:gd name="T14" fmla="*/ 81 w 642"/>
                <a:gd name="T15" fmla="*/ 132 h 357"/>
                <a:gd name="T16" fmla="*/ 0 w 642"/>
                <a:gd name="T17" fmla="*/ 0 h 357"/>
                <a:gd name="T18" fmla="*/ 0 w 642"/>
                <a:gd name="T19" fmla="*/ 354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42"/>
                <a:gd name="T31" fmla="*/ 0 h 357"/>
                <a:gd name="T32" fmla="*/ 642 w 642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42" h="357">
                  <a:moveTo>
                    <a:pt x="0" y="354"/>
                  </a:moveTo>
                  <a:lnTo>
                    <a:pt x="642" y="357"/>
                  </a:lnTo>
                  <a:lnTo>
                    <a:pt x="642" y="333"/>
                  </a:lnTo>
                  <a:lnTo>
                    <a:pt x="486" y="324"/>
                  </a:lnTo>
                  <a:lnTo>
                    <a:pt x="381" y="315"/>
                  </a:lnTo>
                  <a:lnTo>
                    <a:pt x="249" y="291"/>
                  </a:lnTo>
                  <a:lnTo>
                    <a:pt x="156" y="216"/>
                  </a:lnTo>
                  <a:lnTo>
                    <a:pt x="81" y="132"/>
                  </a:lnTo>
                  <a:lnTo>
                    <a:pt x="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92" name="Group 117"/>
            <p:cNvGrpSpPr>
              <a:grpSpLocks noChangeAspect="1"/>
            </p:cNvGrpSpPr>
            <p:nvPr/>
          </p:nvGrpSpPr>
          <p:grpSpPr bwMode="auto">
            <a:xfrm>
              <a:off x="3624" y="2538"/>
              <a:ext cx="1635" cy="702"/>
              <a:chOff x="1748" y="1010"/>
              <a:chExt cx="2270" cy="1185"/>
            </a:xfrm>
          </p:grpSpPr>
          <p:sp>
            <p:nvSpPr>
              <p:cNvPr id="19495" name="Freeform 118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6" name="Line 119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93" name="Text Box 125"/>
            <p:cNvSpPr txBox="1">
              <a:spLocks noChangeArrowheads="1"/>
            </p:cNvSpPr>
            <p:nvPr/>
          </p:nvSpPr>
          <p:spPr bwMode="auto">
            <a:xfrm>
              <a:off x="4518" y="320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19494" name="Line 132"/>
            <p:cNvSpPr>
              <a:spLocks noChangeShapeType="1"/>
            </p:cNvSpPr>
            <p:nvPr/>
          </p:nvSpPr>
          <p:spPr bwMode="auto">
            <a:xfrm>
              <a:off x="4607" y="3189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3" name="Group 170"/>
          <p:cNvGrpSpPr>
            <a:grpSpLocks/>
          </p:cNvGrpSpPr>
          <p:nvPr/>
        </p:nvGrpSpPr>
        <p:grpSpPr bwMode="auto">
          <a:xfrm>
            <a:off x="2544763" y="5241925"/>
            <a:ext cx="2595562" cy="1355725"/>
            <a:chOff x="3625" y="3366"/>
            <a:chExt cx="1635" cy="854"/>
          </a:xfrm>
        </p:grpSpPr>
        <p:sp>
          <p:nvSpPr>
            <p:cNvPr id="19484" name="Freeform 135"/>
            <p:cNvSpPr>
              <a:spLocks/>
            </p:cNvSpPr>
            <p:nvPr/>
          </p:nvSpPr>
          <p:spPr bwMode="auto">
            <a:xfrm>
              <a:off x="4031" y="3374"/>
              <a:ext cx="774" cy="685"/>
            </a:xfrm>
            <a:custGeom>
              <a:avLst/>
              <a:gdLst>
                <a:gd name="T0" fmla="*/ 0 w 774"/>
                <a:gd name="T1" fmla="*/ 684 h 685"/>
                <a:gd name="T2" fmla="*/ 0 w 774"/>
                <a:gd name="T3" fmla="*/ 622 h 685"/>
                <a:gd name="T4" fmla="*/ 67 w 774"/>
                <a:gd name="T5" fmla="*/ 574 h 685"/>
                <a:gd name="T6" fmla="*/ 142 w 774"/>
                <a:gd name="T7" fmla="*/ 496 h 685"/>
                <a:gd name="T8" fmla="*/ 202 w 774"/>
                <a:gd name="T9" fmla="*/ 391 h 685"/>
                <a:gd name="T10" fmla="*/ 265 w 774"/>
                <a:gd name="T11" fmla="*/ 271 h 685"/>
                <a:gd name="T12" fmla="*/ 313 w 774"/>
                <a:gd name="T13" fmla="*/ 121 h 685"/>
                <a:gd name="T14" fmla="*/ 345 w 774"/>
                <a:gd name="T15" fmla="*/ 67 h 685"/>
                <a:gd name="T16" fmla="*/ 361 w 774"/>
                <a:gd name="T17" fmla="*/ 16 h 685"/>
                <a:gd name="T18" fmla="*/ 394 w 774"/>
                <a:gd name="T19" fmla="*/ 0 h 685"/>
                <a:gd name="T20" fmla="*/ 405 w 774"/>
                <a:gd name="T21" fmla="*/ 3 h 685"/>
                <a:gd name="T22" fmla="*/ 433 w 774"/>
                <a:gd name="T23" fmla="*/ 13 h 685"/>
                <a:gd name="T24" fmla="*/ 454 w 774"/>
                <a:gd name="T25" fmla="*/ 58 h 685"/>
                <a:gd name="T26" fmla="*/ 513 w 774"/>
                <a:gd name="T27" fmla="*/ 184 h 685"/>
                <a:gd name="T28" fmla="*/ 559 w 774"/>
                <a:gd name="T29" fmla="*/ 295 h 685"/>
                <a:gd name="T30" fmla="*/ 591 w 774"/>
                <a:gd name="T31" fmla="*/ 366 h 685"/>
                <a:gd name="T32" fmla="*/ 664 w 774"/>
                <a:gd name="T33" fmla="*/ 475 h 685"/>
                <a:gd name="T34" fmla="*/ 727 w 774"/>
                <a:gd name="T35" fmla="*/ 553 h 685"/>
                <a:gd name="T36" fmla="*/ 774 w 774"/>
                <a:gd name="T37" fmla="*/ 598 h 685"/>
                <a:gd name="T38" fmla="*/ 774 w 774"/>
                <a:gd name="T39" fmla="*/ 685 h 685"/>
                <a:gd name="T40" fmla="*/ 0 w 774"/>
                <a:gd name="T41" fmla="*/ 684 h 6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74"/>
                <a:gd name="T64" fmla="*/ 0 h 685"/>
                <a:gd name="T65" fmla="*/ 774 w 774"/>
                <a:gd name="T66" fmla="*/ 685 h 68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74" h="685">
                  <a:moveTo>
                    <a:pt x="0" y="684"/>
                  </a:moveTo>
                  <a:lnTo>
                    <a:pt x="0" y="622"/>
                  </a:lnTo>
                  <a:lnTo>
                    <a:pt x="67" y="574"/>
                  </a:lnTo>
                  <a:lnTo>
                    <a:pt x="142" y="496"/>
                  </a:lnTo>
                  <a:lnTo>
                    <a:pt x="202" y="391"/>
                  </a:lnTo>
                  <a:lnTo>
                    <a:pt x="265" y="271"/>
                  </a:lnTo>
                  <a:lnTo>
                    <a:pt x="313" y="121"/>
                  </a:lnTo>
                  <a:lnTo>
                    <a:pt x="345" y="67"/>
                  </a:lnTo>
                  <a:lnTo>
                    <a:pt x="361" y="16"/>
                  </a:lnTo>
                  <a:lnTo>
                    <a:pt x="394" y="0"/>
                  </a:lnTo>
                  <a:lnTo>
                    <a:pt x="405" y="3"/>
                  </a:lnTo>
                  <a:lnTo>
                    <a:pt x="433" y="13"/>
                  </a:lnTo>
                  <a:lnTo>
                    <a:pt x="454" y="58"/>
                  </a:lnTo>
                  <a:lnTo>
                    <a:pt x="513" y="184"/>
                  </a:lnTo>
                  <a:lnTo>
                    <a:pt x="559" y="295"/>
                  </a:lnTo>
                  <a:lnTo>
                    <a:pt x="591" y="366"/>
                  </a:lnTo>
                  <a:lnTo>
                    <a:pt x="664" y="475"/>
                  </a:lnTo>
                  <a:lnTo>
                    <a:pt x="727" y="553"/>
                  </a:lnTo>
                  <a:lnTo>
                    <a:pt x="774" y="598"/>
                  </a:lnTo>
                  <a:lnTo>
                    <a:pt x="774" y="685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Text Box 126"/>
            <p:cNvSpPr txBox="1">
              <a:spLocks noChangeArrowheads="1"/>
            </p:cNvSpPr>
            <p:nvPr/>
          </p:nvSpPr>
          <p:spPr bwMode="auto">
            <a:xfrm>
              <a:off x="3937" y="401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19486" name="Text Box 127"/>
            <p:cNvSpPr txBox="1">
              <a:spLocks noChangeArrowheads="1"/>
            </p:cNvSpPr>
            <p:nvPr/>
          </p:nvSpPr>
          <p:spPr bwMode="auto">
            <a:xfrm>
              <a:off x="4713" y="4028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b</a:t>
              </a:r>
            </a:p>
          </p:txBody>
        </p:sp>
        <p:sp>
          <p:nvSpPr>
            <p:cNvPr id="19487" name="Freeform 121"/>
            <p:cNvSpPr>
              <a:spLocks noChangeAspect="1"/>
            </p:cNvSpPr>
            <p:nvPr/>
          </p:nvSpPr>
          <p:spPr bwMode="auto">
            <a:xfrm>
              <a:off x="3625" y="3366"/>
              <a:ext cx="1635" cy="678"/>
            </a:xfrm>
            <a:custGeom>
              <a:avLst/>
              <a:gdLst>
                <a:gd name="T0" fmla="*/ 0 w 2270"/>
                <a:gd name="T1" fmla="*/ 10 h 1145"/>
                <a:gd name="T2" fmla="*/ 29 w 2270"/>
                <a:gd name="T3" fmla="*/ 9 h 1145"/>
                <a:gd name="T4" fmla="*/ 44 w 2270"/>
                <a:gd name="T5" fmla="*/ 6 h 1145"/>
                <a:gd name="T6" fmla="*/ 58 w 2270"/>
                <a:gd name="T7" fmla="*/ 0 h 1145"/>
                <a:gd name="T8" fmla="*/ 74 w 2270"/>
                <a:gd name="T9" fmla="*/ 6 h 1145"/>
                <a:gd name="T10" fmla="*/ 89 w 2270"/>
                <a:gd name="T11" fmla="*/ 9 h 1145"/>
                <a:gd name="T12" fmla="*/ 118 w 2270"/>
                <a:gd name="T13" fmla="*/ 10 h 11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70"/>
                <a:gd name="T22" fmla="*/ 0 h 1145"/>
                <a:gd name="T23" fmla="*/ 2270 w 2270"/>
                <a:gd name="T24" fmla="*/ 1145 h 11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70" h="1145">
                  <a:moveTo>
                    <a:pt x="0" y="1145"/>
                  </a:moveTo>
                  <a:cubicBezTo>
                    <a:pt x="92" y="1129"/>
                    <a:pt x="413" y="1127"/>
                    <a:pt x="554" y="1048"/>
                  </a:cubicBezTo>
                  <a:cubicBezTo>
                    <a:pt x="695" y="969"/>
                    <a:pt x="750" y="845"/>
                    <a:pt x="844" y="670"/>
                  </a:cubicBezTo>
                  <a:cubicBezTo>
                    <a:pt x="938" y="495"/>
                    <a:pt x="1022" y="0"/>
                    <a:pt x="1118" y="0"/>
                  </a:cubicBezTo>
                  <a:cubicBezTo>
                    <a:pt x="1214" y="0"/>
                    <a:pt x="1321" y="495"/>
                    <a:pt x="1419" y="669"/>
                  </a:cubicBezTo>
                  <a:cubicBezTo>
                    <a:pt x="1517" y="843"/>
                    <a:pt x="1564" y="970"/>
                    <a:pt x="1706" y="1048"/>
                  </a:cubicBezTo>
                  <a:cubicBezTo>
                    <a:pt x="1848" y="1126"/>
                    <a:pt x="2153" y="1119"/>
                    <a:pt x="2270" y="113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136"/>
            <p:cNvSpPr>
              <a:spLocks noChangeShapeType="1"/>
            </p:cNvSpPr>
            <p:nvPr/>
          </p:nvSpPr>
          <p:spPr bwMode="auto">
            <a:xfrm>
              <a:off x="3630" y="4062"/>
              <a:ext cx="16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Line 133"/>
            <p:cNvSpPr>
              <a:spLocks noChangeShapeType="1"/>
            </p:cNvSpPr>
            <p:nvPr/>
          </p:nvSpPr>
          <p:spPr bwMode="auto">
            <a:xfrm>
              <a:off x="4808" y="4005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Line 134"/>
            <p:cNvSpPr>
              <a:spLocks noChangeShapeType="1"/>
            </p:cNvSpPr>
            <p:nvPr/>
          </p:nvSpPr>
          <p:spPr bwMode="auto">
            <a:xfrm>
              <a:off x="4031" y="4000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Determine the area under the standard </a:t>
            </a:r>
            <a:br>
              <a:rPr lang="en-US" altLang="en-US" sz="2400" b="1" smtClean="0"/>
            </a:br>
            <a:r>
              <a:rPr lang="en-US" altLang="en-US" sz="2400" b="1" smtClean="0"/>
              <a:t>normal curve that lies to the </a:t>
            </a:r>
            <a:r>
              <a:rPr lang="en-US" altLang="en-US" sz="2400" b="1" i="1" u="sng" smtClean="0"/>
              <a:t>left</a:t>
            </a:r>
            <a:r>
              <a:rPr lang="en-US" altLang="en-US" sz="2400" b="1" smtClean="0"/>
              <a:t> of</a:t>
            </a:r>
          </a:p>
          <a:p>
            <a:pPr>
              <a:buFontTx/>
              <a:buNone/>
            </a:pPr>
            <a:endParaRPr lang="en-US" altLang="en-US" sz="1200" b="1" smtClean="0"/>
          </a:p>
          <a:p>
            <a:pPr>
              <a:buFontTx/>
              <a:buAutoNum type="alphaLcParenR"/>
            </a:pPr>
            <a:r>
              <a:rPr lang="en-US" altLang="en-US" sz="2400" b="1" smtClean="0"/>
              <a:t>Z = -3.49</a:t>
            </a:r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r>
              <a:rPr lang="en-US" altLang="en-US" sz="2400" b="1" smtClean="0"/>
              <a:t>Z = -1.99</a:t>
            </a:r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r>
              <a:rPr lang="en-US" altLang="en-US" sz="2400" b="1" smtClean="0"/>
              <a:t>Z = 0.92</a:t>
            </a:r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endParaRPr lang="en-US" altLang="en-US" sz="1800" b="1" smtClean="0"/>
          </a:p>
          <a:p>
            <a:pPr>
              <a:buFontTx/>
              <a:buAutoNum type="alphaLcParenR"/>
            </a:pPr>
            <a:r>
              <a:rPr lang="en-US" altLang="en-US" sz="2400" b="1" smtClean="0"/>
              <a:t>Z = 2.90</a:t>
            </a:r>
          </a:p>
          <a:p>
            <a:endParaRPr lang="en-US" altLang="en-US" sz="2400" smtClean="0"/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6400800" y="838200"/>
            <a:ext cx="2595563" cy="1362075"/>
            <a:chOff x="3624" y="1670"/>
            <a:chExt cx="1635" cy="858"/>
          </a:xfrm>
        </p:grpSpPr>
        <p:sp>
          <p:nvSpPr>
            <p:cNvPr id="20489" name="Freeform 150"/>
            <p:cNvSpPr>
              <a:spLocks/>
            </p:cNvSpPr>
            <p:nvPr/>
          </p:nvSpPr>
          <p:spPr bwMode="auto">
            <a:xfrm>
              <a:off x="3627" y="1671"/>
              <a:ext cx="1059" cy="699"/>
            </a:xfrm>
            <a:custGeom>
              <a:avLst/>
              <a:gdLst>
                <a:gd name="T0" fmla="*/ 1056 w 1059"/>
                <a:gd name="T1" fmla="*/ 696 h 699"/>
                <a:gd name="T2" fmla="*/ 0 w 1059"/>
                <a:gd name="T3" fmla="*/ 699 h 699"/>
                <a:gd name="T4" fmla="*/ 0 w 1059"/>
                <a:gd name="T5" fmla="*/ 675 h 699"/>
                <a:gd name="T6" fmla="*/ 153 w 1059"/>
                <a:gd name="T7" fmla="*/ 672 h 699"/>
                <a:gd name="T8" fmla="*/ 288 w 1059"/>
                <a:gd name="T9" fmla="*/ 651 h 699"/>
                <a:gd name="T10" fmla="*/ 411 w 1059"/>
                <a:gd name="T11" fmla="*/ 618 h 699"/>
                <a:gd name="T12" fmla="*/ 501 w 1059"/>
                <a:gd name="T13" fmla="*/ 558 h 699"/>
                <a:gd name="T14" fmla="*/ 600 w 1059"/>
                <a:gd name="T15" fmla="*/ 417 h 699"/>
                <a:gd name="T16" fmla="*/ 657 w 1059"/>
                <a:gd name="T17" fmla="*/ 291 h 699"/>
                <a:gd name="T18" fmla="*/ 708 w 1059"/>
                <a:gd name="T19" fmla="*/ 153 h 699"/>
                <a:gd name="T20" fmla="*/ 756 w 1059"/>
                <a:gd name="T21" fmla="*/ 39 h 699"/>
                <a:gd name="T22" fmla="*/ 792 w 1059"/>
                <a:gd name="T23" fmla="*/ 0 h 699"/>
                <a:gd name="T24" fmla="*/ 825 w 1059"/>
                <a:gd name="T25" fmla="*/ 9 h 699"/>
                <a:gd name="T26" fmla="*/ 894 w 1059"/>
                <a:gd name="T27" fmla="*/ 126 h 699"/>
                <a:gd name="T28" fmla="*/ 969 w 1059"/>
                <a:gd name="T29" fmla="*/ 306 h 699"/>
                <a:gd name="T30" fmla="*/ 1059 w 1059"/>
                <a:gd name="T31" fmla="*/ 462 h 699"/>
                <a:gd name="T32" fmla="*/ 1056 w 1059"/>
                <a:gd name="T33" fmla="*/ 696 h 6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59"/>
                <a:gd name="T52" fmla="*/ 0 h 699"/>
                <a:gd name="T53" fmla="*/ 1059 w 1059"/>
                <a:gd name="T54" fmla="*/ 699 h 69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59" h="699">
                  <a:moveTo>
                    <a:pt x="1056" y="696"/>
                  </a:moveTo>
                  <a:lnTo>
                    <a:pt x="0" y="699"/>
                  </a:lnTo>
                  <a:lnTo>
                    <a:pt x="0" y="675"/>
                  </a:lnTo>
                  <a:lnTo>
                    <a:pt x="153" y="672"/>
                  </a:lnTo>
                  <a:lnTo>
                    <a:pt x="288" y="651"/>
                  </a:lnTo>
                  <a:lnTo>
                    <a:pt x="411" y="618"/>
                  </a:lnTo>
                  <a:lnTo>
                    <a:pt x="501" y="558"/>
                  </a:lnTo>
                  <a:lnTo>
                    <a:pt x="600" y="417"/>
                  </a:lnTo>
                  <a:lnTo>
                    <a:pt x="657" y="291"/>
                  </a:lnTo>
                  <a:lnTo>
                    <a:pt x="708" y="153"/>
                  </a:lnTo>
                  <a:lnTo>
                    <a:pt x="756" y="39"/>
                  </a:lnTo>
                  <a:lnTo>
                    <a:pt x="792" y="0"/>
                  </a:lnTo>
                  <a:lnTo>
                    <a:pt x="825" y="9"/>
                  </a:lnTo>
                  <a:lnTo>
                    <a:pt x="894" y="126"/>
                  </a:lnTo>
                  <a:lnTo>
                    <a:pt x="969" y="306"/>
                  </a:lnTo>
                  <a:lnTo>
                    <a:pt x="1059" y="462"/>
                  </a:lnTo>
                  <a:lnTo>
                    <a:pt x="1056" y="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0" name="Group 114"/>
            <p:cNvGrpSpPr>
              <a:grpSpLocks noChangeAspect="1"/>
            </p:cNvGrpSpPr>
            <p:nvPr/>
          </p:nvGrpSpPr>
          <p:grpSpPr bwMode="auto">
            <a:xfrm>
              <a:off x="3624" y="1670"/>
              <a:ext cx="1635" cy="702"/>
              <a:chOff x="1748" y="1010"/>
              <a:chExt cx="2270" cy="1185"/>
            </a:xfrm>
          </p:grpSpPr>
          <p:sp>
            <p:nvSpPr>
              <p:cNvPr id="20493" name="Freeform 115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Line 116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1" name="Text Box 124"/>
            <p:cNvSpPr txBox="1">
              <a:spLocks noChangeArrowheads="1"/>
            </p:cNvSpPr>
            <p:nvPr/>
          </p:nvSpPr>
          <p:spPr bwMode="auto">
            <a:xfrm>
              <a:off x="4594" y="23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20492" name="Line 131"/>
            <p:cNvSpPr>
              <a:spLocks noChangeShapeType="1"/>
            </p:cNvSpPr>
            <p:nvPr/>
          </p:nvSpPr>
          <p:spPr bwMode="auto">
            <a:xfrm>
              <a:off x="4685" y="2316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2667000"/>
            <a:ext cx="498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Normalcdf(-E99,-3.49) = 0.000242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71600" y="3733800"/>
            <a:ext cx="4986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Normalcdf(-E99,-1.99) = 0.023295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371600" y="4800600"/>
            <a:ext cx="4883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Normalcdf(-E99,0.92) = 0.821214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71600" y="6096000"/>
            <a:ext cx="505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Normalcdf(-E99,2.90) = 0.998134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Determine the area under the standard </a:t>
            </a:r>
            <a:br>
              <a:rPr lang="en-US" sz="2400" b="1" dirty="0" smtClean="0"/>
            </a:br>
            <a:r>
              <a:rPr lang="en-US" sz="2400" b="1" dirty="0" smtClean="0"/>
              <a:t>normal curve that lies to the </a:t>
            </a:r>
            <a:r>
              <a:rPr lang="en-US" sz="2400" b="1" i="1" u="sng" dirty="0" smtClean="0"/>
              <a:t>right</a:t>
            </a:r>
            <a:r>
              <a:rPr lang="en-US" sz="2400" b="1" dirty="0" smtClean="0"/>
              <a:t> of</a:t>
            </a:r>
          </a:p>
          <a:p>
            <a:pPr>
              <a:buFontTx/>
              <a:buNone/>
              <a:defRPr/>
            </a:pPr>
            <a:endParaRPr lang="en-US" sz="1200" b="1" dirty="0" smtClean="0"/>
          </a:p>
          <a:p>
            <a:pPr marL="463550" indent="-463550">
              <a:buFontTx/>
              <a:buAutoNum type="alphaLcParenR"/>
              <a:defRPr/>
            </a:pPr>
            <a:r>
              <a:rPr lang="en-US" sz="2400" b="1" dirty="0" smtClean="0"/>
              <a:t>Z = -3.49</a:t>
            </a:r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r>
              <a:rPr lang="en-US" sz="2400" b="1" dirty="0" smtClean="0"/>
              <a:t>Z = -0.55</a:t>
            </a:r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r>
              <a:rPr lang="en-US" sz="2400" b="1" dirty="0" smtClean="0"/>
              <a:t>Z = 2.23</a:t>
            </a:r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endParaRPr lang="en-US" sz="1800" b="1" dirty="0" smtClean="0"/>
          </a:p>
          <a:p>
            <a:pPr marL="463550" indent="-463550">
              <a:buFontTx/>
              <a:buAutoNum type="alphaLcParenR"/>
              <a:defRPr/>
            </a:pPr>
            <a:r>
              <a:rPr lang="en-US" sz="2400" b="1" dirty="0" smtClean="0"/>
              <a:t>Z = 3.45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71600" y="2667000"/>
            <a:ext cx="4883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Normalcdf(-3.49,E99) = 0.999758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1600" y="3733800"/>
            <a:ext cx="471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Normalcdf(-0.55,E99) = 0.70884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4800600"/>
            <a:ext cx="4779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Normalcdf(2.23,E99) = 0.012874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71600" y="6096000"/>
            <a:ext cx="460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Normalcdf(3.45,E99) = 0.00028</a:t>
            </a:r>
          </a:p>
        </p:txBody>
      </p:sp>
      <p:grpSp>
        <p:nvGrpSpPr>
          <p:cNvPr id="2" name="Group 169"/>
          <p:cNvGrpSpPr>
            <a:grpSpLocks/>
          </p:cNvGrpSpPr>
          <p:nvPr/>
        </p:nvGrpSpPr>
        <p:grpSpPr bwMode="auto">
          <a:xfrm>
            <a:off x="6248400" y="1066800"/>
            <a:ext cx="2595563" cy="1362075"/>
            <a:chOff x="3624" y="2538"/>
            <a:chExt cx="1635" cy="858"/>
          </a:xfrm>
        </p:grpSpPr>
        <p:sp>
          <p:nvSpPr>
            <p:cNvPr id="21513" name="Freeform 146"/>
            <p:cNvSpPr>
              <a:spLocks/>
            </p:cNvSpPr>
            <p:nvPr/>
          </p:nvSpPr>
          <p:spPr bwMode="auto">
            <a:xfrm>
              <a:off x="4605" y="2880"/>
              <a:ext cx="642" cy="357"/>
            </a:xfrm>
            <a:custGeom>
              <a:avLst/>
              <a:gdLst>
                <a:gd name="T0" fmla="*/ 0 w 642"/>
                <a:gd name="T1" fmla="*/ 354 h 357"/>
                <a:gd name="T2" fmla="*/ 642 w 642"/>
                <a:gd name="T3" fmla="*/ 357 h 357"/>
                <a:gd name="T4" fmla="*/ 642 w 642"/>
                <a:gd name="T5" fmla="*/ 333 h 357"/>
                <a:gd name="T6" fmla="*/ 486 w 642"/>
                <a:gd name="T7" fmla="*/ 324 h 357"/>
                <a:gd name="T8" fmla="*/ 381 w 642"/>
                <a:gd name="T9" fmla="*/ 315 h 357"/>
                <a:gd name="T10" fmla="*/ 249 w 642"/>
                <a:gd name="T11" fmla="*/ 291 h 357"/>
                <a:gd name="T12" fmla="*/ 156 w 642"/>
                <a:gd name="T13" fmla="*/ 216 h 357"/>
                <a:gd name="T14" fmla="*/ 81 w 642"/>
                <a:gd name="T15" fmla="*/ 132 h 357"/>
                <a:gd name="T16" fmla="*/ 0 w 642"/>
                <a:gd name="T17" fmla="*/ 0 h 357"/>
                <a:gd name="T18" fmla="*/ 0 w 642"/>
                <a:gd name="T19" fmla="*/ 354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42"/>
                <a:gd name="T31" fmla="*/ 0 h 357"/>
                <a:gd name="T32" fmla="*/ 642 w 642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42" h="357">
                  <a:moveTo>
                    <a:pt x="0" y="354"/>
                  </a:moveTo>
                  <a:lnTo>
                    <a:pt x="642" y="357"/>
                  </a:lnTo>
                  <a:lnTo>
                    <a:pt x="642" y="333"/>
                  </a:lnTo>
                  <a:lnTo>
                    <a:pt x="486" y="324"/>
                  </a:lnTo>
                  <a:lnTo>
                    <a:pt x="381" y="315"/>
                  </a:lnTo>
                  <a:lnTo>
                    <a:pt x="249" y="291"/>
                  </a:lnTo>
                  <a:lnTo>
                    <a:pt x="156" y="216"/>
                  </a:lnTo>
                  <a:lnTo>
                    <a:pt x="81" y="132"/>
                  </a:lnTo>
                  <a:lnTo>
                    <a:pt x="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14" name="Group 117"/>
            <p:cNvGrpSpPr>
              <a:grpSpLocks noChangeAspect="1"/>
            </p:cNvGrpSpPr>
            <p:nvPr/>
          </p:nvGrpSpPr>
          <p:grpSpPr bwMode="auto">
            <a:xfrm>
              <a:off x="3624" y="2538"/>
              <a:ext cx="1635" cy="702"/>
              <a:chOff x="1748" y="1010"/>
              <a:chExt cx="2270" cy="1185"/>
            </a:xfrm>
          </p:grpSpPr>
          <p:sp>
            <p:nvSpPr>
              <p:cNvPr id="21517" name="Freeform 118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8" name="Line 119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5" name="Text Box 125"/>
            <p:cNvSpPr txBox="1">
              <a:spLocks noChangeArrowheads="1"/>
            </p:cNvSpPr>
            <p:nvPr/>
          </p:nvSpPr>
          <p:spPr bwMode="auto">
            <a:xfrm>
              <a:off x="4518" y="320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21516" name="Line 132"/>
            <p:cNvSpPr>
              <a:spLocks noChangeShapeType="1"/>
            </p:cNvSpPr>
            <p:nvPr/>
          </p:nvSpPr>
          <p:spPr bwMode="auto">
            <a:xfrm>
              <a:off x="4607" y="3189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Find the indicated probability of the </a:t>
            </a:r>
            <a:br>
              <a:rPr lang="en-US" sz="2400" b="1" dirty="0" smtClean="0"/>
            </a:br>
            <a:r>
              <a:rPr lang="en-US" sz="2400" b="1" dirty="0" smtClean="0"/>
              <a:t>standard normal random variable Z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514350" indent="-514350">
              <a:buFontTx/>
              <a:buAutoNum type="alphaLcParenR"/>
              <a:defRPr/>
            </a:pPr>
            <a:r>
              <a:rPr lang="en-US" sz="2400" b="1" dirty="0" smtClean="0"/>
              <a:t>P(-2.55 &lt; Z &lt; 2.55)</a:t>
            </a:r>
          </a:p>
          <a:p>
            <a:pPr marL="514350" indent="-514350">
              <a:buFontTx/>
              <a:buAutoNum type="alphaLcParenR"/>
              <a:defRPr/>
            </a:pPr>
            <a:endParaRPr lang="en-US" sz="2400" b="1" dirty="0" smtClean="0"/>
          </a:p>
          <a:p>
            <a:pPr marL="514350" indent="-514350">
              <a:buFontTx/>
              <a:buAutoNum type="alphaLcParenR"/>
              <a:defRPr/>
            </a:pPr>
            <a:endParaRPr lang="en-US" sz="2400" b="1" dirty="0" smtClean="0"/>
          </a:p>
          <a:p>
            <a:pPr marL="514350" indent="-514350">
              <a:buFontTx/>
              <a:buAutoNum type="alphaLcParenR"/>
              <a:defRPr/>
            </a:pPr>
            <a:r>
              <a:rPr lang="en-US" sz="2400" b="1" dirty="0" smtClean="0"/>
              <a:t>P(-0.55 &lt; Z &lt; 0)</a:t>
            </a:r>
          </a:p>
          <a:p>
            <a:pPr marL="514350" indent="-514350">
              <a:buFontTx/>
              <a:buAutoNum type="alphaLcParenR"/>
              <a:defRPr/>
            </a:pPr>
            <a:endParaRPr lang="en-US" sz="2400" b="1" dirty="0" smtClean="0"/>
          </a:p>
          <a:p>
            <a:pPr marL="514350" indent="-514350">
              <a:buFontTx/>
              <a:buAutoNum type="alphaLcParenR"/>
              <a:defRPr/>
            </a:pPr>
            <a:endParaRPr lang="en-US" sz="2400" b="1" dirty="0" smtClean="0"/>
          </a:p>
          <a:p>
            <a:pPr marL="514350" indent="-514350">
              <a:buFontTx/>
              <a:buAutoNum type="alphaLcParenR"/>
              <a:defRPr/>
            </a:pPr>
            <a:r>
              <a:rPr lang="en-US" sz="2400" b="1" dirty="0" smtClean="0"/>
              <a:t>P(-1.04 &lt; Z &lt; 2.76)</a:t>
            </a:r>
          </a:p>
          <a:p>
            <a:pPr marL="514350" indent="-514350">
              <a:buFontTx/>
              <a:buNone/>
              <a:defRPr/>
            </a:pPr>
            <a:endParaRPr lang="en-US" sz="2400" b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71600" y="3124200"/>
            <a:ext cx="476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Normalcdf(-2.55,2.55) = 0.98923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1600" y="4491038"/>
            <a:ext cx="4335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Normalcdf(-0.55,0) = 0.20884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5786438"/>
            <a:ext cx="4762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Normalcdf(-1.04,2.76) = 0.84794</a:t>
            </a:r>
          </a:p>
        </p:txBody>
      </p:sp>
      <p:grpSp>
        <p:nvGrpSpPr>
          <p:cNvPr id="2" name="Group 170"/>
          <p:cNvGrpSpPr>
            <a:grpSpLocks/>
          </p:cNvGrpSpPr>
          <p:nvPr/>
        </p:nvGrpSpPr>
        <p:grpSpPr bwMode="auto">
          <a:xfrm>
            <a:off x="6248400" y="1143000"/>
            <a:ext cx="2595563" cy="1355725"/>
            <a:chOff x="3625" y="3366"/>
            <a:chExt cx="1635" cy="854"/>
          </a:xfrm>
        </p:grpSpPr>
        <p:sp>
          <p:nvSpPr>
            <p:cNvPr id="22536" name="Freeform 135"/>
            <p:cNvSpPr>
              <a:spLocks/>
            </p:cNvSpPr>
            <p:nvPr/>
          </p:nvSpPr>
          <p:spPr bwMode="auto">
            <a:xfrm>
              <a:off x="4031" y="3374"/>
              <a:ext cx="774" cy="685"/>
            </a:xfrm>
            <a:custGeom>
              <a:avLst/>
              <a:gdLst>
                <a:gd name="T0" fmla="*/ 0 w 774"/>
                <a:gd name="T1" fmla="*/ 684 h 685"/>
                <a:gd name="T2" fmla="*/ 0 w 774"/>
                <a:gd name="T3" fmla="*/ 622 h 685"/>
                <a:gd name="T4" fmla="*/ 67 w 774"/>
                <a:gd name="T5" fmla="*/ 574 h 685"/>
                <a:gd name="T6" fmla="*/ 142 w 774"/>
                <a:gd name="T7" fmla="*/ 496 h 685"/>
                <a:gd name="T8" fmla="*/ 202 w 774"/>
                <a:gd name="T9" fmla="*/ 391 h 685"/>
                <a:gd name="T10" fmla="*/ 265 w 774"/>
                <a:gd name="T11" fmla="*/ 271 h 685"/>
                <a:gd name="T12" fmla="*/ 313 w 774"/>
                <a:gd name="T13" fmla="*/ 121 h 685"/>
                <a:gd name="T14" fmla="*/ 345 w 774"/>
                <a:gd name="T15" fmla="*/ 67 h 685"/>
                <a:gd name="T16" fmla="*/ 361 w 774"/>
                <a:gd name="T17" fmla="*/ 16 h 685"/>
                <a:gd name="T18" fmla="*/ 394 w 774"/>
                <a:gd name="T19" fmla="*/ 0 h 685"/>
                <a:gd name="T20" fmla="*/ 405 w 774"/>
                <a:gd name="T21" fmla="*/ 3 h 685"/>
                <a:gd name="T22" fmla="*/ 433 w 774"/>
                <a:gd name="T23" fmla="*/ 13 h 685"/>
                <a:gd name="T24" fmla="*/ 454 w 774"/>
                <a:gd name="T25" fmla="*/ 58 h 685"/>
                <a:gd name="T26" fmla="*/ 513 w 774"/>
                <a:gd name="T27" fmla="*/ 184 h 685"/>
                <a:gd name="T28" fmla="*/ 559 w 774"/>
                <a:gd name="T29" fmla="*/ 295 h 685"/>
                <a:gd name="T30" fmla="*/ 591 w 774"/>
                <a:gd name="T31" fmla="*/ 366 h 685"/>
                <a:gd name="T32" fmla="*/ 664 w 774"/>
                <a:gd name="T33" fmla="*/ 475 h 685"/>
                <a:gd name="T34" fmla="*/ 727 w 774"/>
                <a:gd name="T35" fmla="*/ 553 h 685"/>
                <a:gd name="T36" fmla="*/ 774 w 774"/>
                <a:gd name="T37" fmla="*/ 598 h 685"/>
                <a:gd name="T38" fmla="*/ 774 w 774"/>
                <a:gd name="T39" fmla="*/ 685 h 685"/>
                <a:gd name="T40" fmla="*/ 0 w 774"/>
                <a:gd name="T41" fmla="*/ 684 h 6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74"/>
                <a:gd name="T64" fmla="*/ 0 h 685"/>
                <a:gd name="T65" fmla="*/ 774 w 774"/>
                <a:gd name="T66" fmla="*/ 685 h 68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74" h="685">
                  <a:moveTo>
                    <a:pt x="0" y="684"/>
                  </a:moveTo>
                  <a:lnTo>
                    <a:pt x="0" y="622"/>
                  </a:lnTo>
                  <a:lnTo>
                    <a:pt x="67" y="574"/>
                  </a:lnTo>
                  <a:lnTo>
                    <a:pt x="142" y="496"/>
                  </a:lnTo>
                  <a:lnTo>
                    <a:pt x="202" y="391"/>
                  </a:lnTo>
                  <a:lnTo>
                    <a:pt x="265" y="271"/>
                  </a:lnTo>
                  <a:lnTo>
                    <a:pt x="313" y="121"/>
                  </a:lnTo>
                  <a:lnTo>
                    <a:pt x="345" y="67"/>
                  </a:lnTo>
                  <a:lnTo>
                    <a:pt x="361" y="16"/>
                  </a:lnTo>
                  <a:lnTo>
                    <a:pt x="394" y="0"/>
                  </a:lnTo>
                  <a:lnTo>
                    <a:pt x="405" y="3"/>
                  </a:lnTo>
                  <a:lnTo>
                    <a:pt x="433" y="13"/>
                  </a:lnTo>
                  <a:lnTo>
                    <a:pt x="454" y="58"/>
                  </a:lnTo>
                  <a:lnTo>
                    <a:pt x="513" y="184"/>
                  </a:lnTo>
                  <a:lnTo>
                    <a:pt x="559" y="295"/>
                  </a:lnTo>
                  <a:lnTo>
                    <a:pt x="591" y="366"/>
                  </a:lnTo>
                  <a:lnTo>
                    <a:pt x="664" y="475"/>
                  </a:lnTo>
                  <a:lnTo>
                    <a:pt x="727" y="553"/>
                  </a:lnTo>
                  <a:lnTo>
                    <a:pt x="774" y="598"/>
                  </a:lnTo>
                  <a:lnTo>
                    <a:pt x="774" y="685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Text Box 126"/>
            <p:cNvSpPr txBox="1">
              <a:spLocks noChangeArrowheads="1"/>
            </p:cNvSpPr>
            <p:nvPr/>
          </p:nvSpPr>
          <p:spPr bwMode="auto">
            <a:xfrm>
              <a:off x="3937" y="401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22538" name="Text Box 127"/>
            <p:cNvSpPr txBox="1">
              <a:spLocks noChangeArrowheads="1"/>
            </p:cNvSpPr>
            <p:nvPr/>
          </p:nvSpPr>
          <p:spPr bwMode="auto">
            <a:xfrm>
              <a:off x="4713" y="4028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b</a:t>
              </a:r>
            </a:p>
          </p:txBody>
        </p:sp>
        <p:sp>
          <p:nvSpPr>
            <p:cNvPr id="22539" name="Freeform 121"/>
            <p:cNvSpPr>
              <a:spLocks noChangeAspect="1"/>
            </p:cNvSpPr>
            <p:nvPr/>
          </p:nvSpPr>
          <p:spPr bwMode="auto">
            <a:xfrm>
              <a:off x="3625" y="3366"/>
              <a:ext cx="1635" cy="678"/>
            </a:xfrm>
            <a:custGeom>
              <a:avLst/>
              <a:gdLst>
                <a:gd name="T0" fmla="*/ 0 w 2270"/>
                <a:gd name="T1" fmla="*/ 10 h 1145"/>
                <a:gd name="T2" fmla="*/ 29 w 2270"/>
                <a:gd name="T3" fmla="*/ 9 h 1145"/>
                <a:gd name="T4" fmla="*/ 44 w 2270"/>
                <a:gd name="T5" fmla="*/ 6 h 1145"/>
                <a:gd name="T6" fmla="*/ 58 w 2270"/>
                <a:gd name="T7" fmla="*/ 0 h 1145"/>
                <a:gd name="T8" fmla="*/ 74 w 2270"/>
                <a:gd name="T9" fmla="*/ 6 h 1145"/>
                <a:gd name="T10" fmla="*/ 89 w 2270"/>
                <a:gd name="T11" fmla="*/ 9 h 1145"/>
                <a:gd name="T12" fmla="*/ 118 w 2270"/>
                <a:gd name="T13" fmla="*/ 10 h 11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70"/>
                <a:gd name="T22" fmla="*/ 0 h 1145"/>
                <a:gd name="T23" fmla="*/ 2270 w 2270"/>
                <a:gd name="T24" fmla="*/ 1145 h 11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70" h="1145">
                  <a:moveTo>
                    <a:pt x="0" y="1145"/>
                  </a:moveTo>
                  <a:cubicBezTo>
                    <a:pt x="92" y="1129"/>
                    <a:pt x="413" y="1127"/>
                    <a:pt x="554" y="1048"/>
                  </a:cubicBezTo>
                  <a:cubicBezTo>
                    <a:pt x="695" y="969"/>
                    <a:pt x="750" y="845"/>
                    <a:pt x="844" y="670"/>
                  </a:cubicBezTo>
                  <a:cubicBezTo>
                    <a:pt x="938" y="495"/>
                    <a:pt x="1022" y="0"/>
                    <a:pt x="1118" y="0"/>
                  </a:cubicBezTo>
                  <a:cubicBezTo>
                    <a:pt x="1214" y="0"/>
                    <a:pt x="1321" y="495"/>
                    <a:pt x="1419" y="669"/>
                  </a:cubicBezTo>
                  <a:cubicBezTo>
                    <a:pt x="1517" y="843"/>
                    <a:pt x="1564" y="970"/>
                    <a:pt x="1706" y="1048"/>
                  </a:cubicBezTo>
                  <a:cubicBezTo>
                    <a:pt x="1848" y="1126"/>
                    <a:pt x="2153" y="1119"/>
                    <a:pt x="2270" y="113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Line 136"/>
            <p:cNvSpPr>
              <a:spLocks noChangeShapeType="1"/>
            </p:cNvSpPr>
            <p:nvPr/>
          </p:nvSpPr>
          <p:spPr bwMode="auto">
            <a:xfrm>
              <a:off x="3630" y="4062"/>
              <a:ext cx="16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33"/>
            <p:cNvSpPr>
              <a:spLocks noChangeShapeType="1"/>
            </p:cNvSpPr>
            <p:nvPr/>
          </p:nvSpPr>
          <p:spPr bwMode="auto">
            <a:xfrm>
              <a:off x="4808" y="4005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134"/>
            <p:cNvSpPr>
              <a:spLocks noChangeShapeType="1"/>
            </p:cNvSpPr>
            <p:nvPr/>
          </p:nvSpPr>
          <p:spPr bwMode="auto">
            <a:xfrm>
              <a:off x="4031" y="4000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5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Find the Z-score such that the area under the standard normal curve to the left is 0.1.</a:t>
            </a:r>
          </a:p>
          <a:p>
            <a:pPr>
              <a:buFontTx/>
              <a:buNone/>
            </a:pPr>
            <a:endParaRPr lang="en-US" altLang="en-US" sz="2800" b="1" smtClean="0"/>
          </a:p>
          <a:p>
            <a:pPr>
              <a:buFontTx/>
              <a:buNone/>
            </a:pPr>
            <a:endParaRPr lang="en-US" altLang="en-US" sz="2800" b="1" smtClean="0"/>
          </a:p>
          <a:p>
            <a:pPr>
              <a:buFontTx/>
              <a:buNone/>
            </a:pPr>
            <a:endParaRPr lang="en-US" altLang="en-US" sz="2800" b="1" smtClean="0"/>
          </a:p>
          <a:p>
            <a:pPr>
              <a:buFontTx/>
              <a:buNone/>
            </a:pPr>
            <a:r>
              <a:rPr lang="en-US" altLang="en-US" sz="2800" b="1" smtClean="0"/>
              <a:t>Find the Z-score such that the area under the standard normal curve to the right is 0.35.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6324600" y="2667000"/>
            <a:ext cx="2595563" cy="1362075"/>
            <a:chOff x="3624" y="1670"/>
            <a:chExt cx="1635" cy="858"/>
          </a:xfrm>
        </p:grpSpPr>
        <p:sp>
          <p:nvSpPr>
            <p:cNvPr id="23566" name="Freeform 150"/>
            <p:cNvSpPr>
              <a:spLocks/>
            </p:cNvSpPr>
            <p:nvPr/>
          </p:nvSpPr>
          <p:spPr bwMode="auto">
            <a:xfrm>
              <a:off x="3627" y="1671"/>
              <a:ext cx="1059" cy="699"/>
            </a:xfrm>
            <a:custGeom>
              <a:avLst/>
              <a:gdLst>
                <a:gd name="T0" fmla="*/ 1056 w 1059"/>
                <a:gd name="T1" fmla="*/ 696 h 699"/>
                <a:gd name="T2" fmla="*/ 0 w 1059"/>
                <a:gd name="T3" fmla="*/ 699 h 699"/>
                <a:gd name="T4" fmla="*/ 0 w 1059"/>
                <a:gd name="T5" fmla="*/ 675 h 699"/>
                <a:gd name="T6" fmla="*/ 153 w 1059"/>
                <a:gd name="T7" fmla="*/ 672 h 699"/>
                <a:gd name="T8" fmla="*/ 288 w 1059"/>
                <a:gd name="T9" fmla="*/ 651 h 699"/>
                <a:gd name="T10" fmla="*/ 411 w 1059"/>
                <a:gd name="T11" fmla="*/ 618 h 699"/>
                <a:gd name="T12" fmla="*/ 501 w 1059"/>
                <a:gd name="T13" fmla="*/ 558 h 699"/>
                <a:gd name="T14" fmla="*/ 600 w 1059"/>
                <a:gd name="T15" fmla="*/ 417 h 699"/>
                <a:gd name="T16" fmla="*/ 657 w 1059"/>
                <a:gd name="T17" fmla="*/ 291 h 699"/>
                <a:gd name="T18" fmla="*/ 708 w 1059"/>
                <a:gd name="T19" fmla="*/ 153 h 699"/>
                <a:gd name="T20" fmla="*/ 756 w 1059"/>
                <a:gd name="T21" fmla="*/ 39 h 699"/>
                <a:gd name="T22" fmla="*/ 792 w 1059"/>
                <a:gd name="T23" fmla="*/ 0 h 699"/>
                <a:gd name="T24" fmla="*/ 825 w 1059"/>
                <a:gd name="T25" fmla="*/ 9 h 699"/>
                <a:gd name="T26" fmla="*/ 894 w 1059"/>
                <a:gd name="T27" fmla="*/ 126 h 699"/>
                <a:gd name="T28" fmla="*/ 969 w 1059"/>
                <a:gd name="T29" fmla="*/ 306 h 699"/>
                <a:gd name="T30" fmla="*/ 1059 w 1059"/>
                <a:gd name="T31" fmla="*/ 462 h 699"/>
                <a:gd name="T32" fmla="*/ 1056 w 1059"/>
                <a:gd name="T33" fmla="*/ 696 h 69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59"/>
                <a:gd name="T52" fmla="*/ 0 h 699"/>
                <a:gd name="T53" fmla="*/ 1059 w 1059"/>
                <a:gd name="T54" fmla="*/ 699 h 69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59" h="699">
                  <a:moveTo>
                    <a:pt x="1056" y="696"/>
                  </a:moveTo>
                  <a:lnTo>
                    <a:pt x="0" y="699"/>
                  </a:lnTo>
                  <a:lnTo>
                    <a:pt x="0" y="675"/>
                  </a:lnTo>
                  <a:lnTo>
                    <a:pt x="153" y="672"/>
                  </a:lnTo>
                  <a:lnTo>
                    <a:pt x="288" y="651"/>
                  </a:lnTo>
                  <a:lnTo>
                    <a:pt x="411" y="618"/>
                  </a:lnTo>
                  <a:lnTo>
                    <a:pt x="501" y="558"/>
                  </a:lnTo>
                  <a:lnTo>
                    <a:pt x="600" y="417"/>
                  </a:lnTo>
                  <a:lnTo>
                    <a:pt x="657" y="291"/>
                  </a:lnTo>
                  <a:lnTo>
                    <a:pt x="708" y="153"/>
                  </a:lnTo>
                  <a:lnTo>
                    <a:pt x="756" y="39"/>
                  </a:lnTo>
                  <a:lnTo>
                    <a:pt x="792" y="0"/>
                  </a:lnTo>
                  <a:lnTo>
                    <a:pt x="825" y="9"/>
                  </a:lnTo>
                  <a:lnTo>
                    <a:pt x="894" y="126"/>
                  </a:lnTo>
                  <a:lnTo>
                    <a:pt x="969" y="306"/>
                  </a:lnTo>
                  <a:lnTo>
                    <a:pt x="1059" y="462"/>
                  </a:lnTo>
                  <a:lnTo>
                    <a:pt x="1056" y="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7" name="Group 114"/>
            <p:cNvGrpSpPr>
              <a:grpSpLocks noChangeAspect="1"/>
            </p:cNvGrpSpPr>
            <p:nvPr/>
          </p:nvGrpSpPr>
          <p:grpSpPr bwMode="auto">
            <a:xfrm>
              <a:off x="3624" y="1670"/>
              <a:ext cx="1635" cy="702"/>
              <a:chOff x="1748" y="1010"/>
              <a:chExt cx="2270" cy="1185"/>
            </a:xfrm>
          </p:grpSpPr>
          <p:sp>
            <p:nvSpPr>
              <p:cNvPr id="23570" name="Freeform 115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1" name="Line 116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8" name="Text Box 124"/>
            <p:cNvSpPr txBox="1">
              <a:spLocks noChangeArrowheads="1"/>
            </p:cNvSpPr>
            <p:nvPr/>
          </p:nvSpPr>
          <p:spPr bwMode="auto">
            <a:xfrm>
              <a:off x="4594" y="23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23569" name="Line 131"/>
            <p:cNvSpPr>
              <a:spLocks noChangeShapeType="1"/>
            </p:cNvSpPr>
            <p:nvPr/>
          </p:nvSpPr>
          <p:spPr bwMode="auto">
            <a:xfrm>
              <a:off x="4685" y="2316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69"/>
          <p:cNvGrpSpPr>
            <a:grpSpLocks/>
          </p:cNvGrpSpPr>
          <p:nvPr/>
        </p:nvGrpSpPr>
        <p:grpSpPr bwMode="auto">
          <a:xfrm>
            <a:off x="6248400" y="5181600"/>
            <a:ext cx="2595563" cy="1362075"/>
            <a:chOff x="3624" y="2538"/>
            <a:chExt cx="1635" cy="858"/>
          </a:xfrm>
        </p:grpSpPr>
        <p:sp>
          <p:nvSpPr>
            <p:cNvPr id="23560" name="Freeform 146"/>
            <p:cNvSpPr>
              <a:spLocks/>
            </p:cNvSpPr>
            <p:nvPr/>
          </p:nvSpPr>
          <p:spPr bwMode="auto">
            <a:xfrm>
              <a:off x="4605" y="2880"/>
              <a:ext cx="642" cy="357"/>
            </a:xfrm>
            <a:custGeom>
              <a:avLst/>
              <a:gdLst>
                <a:gd name="T0" fmla="*/ 0 w 642"/>
                <a:gd name="T1" fmla="*/ 354 h 357"/>
                <a:gd name="T2" fmla="*/ 642 w 642"/>
                <a:gd name="T3" fmla="*/ 357 h 357"/>
                <a:gd name="T4" fmla="*/ 642 w 642"/>
                <a:gd name="T5" fmla="*/ 333 h 357"/>
                <a:gd name="T6" fmla="*/ 486 w 642"/>
                <a:gd name="T7" fmla="*/ 324 h 357"/>
                <a:gd name="T8" fmla="*/ 381 w 642"/>
                <a:gd name="T9" fmla="*/ 315 h 357"/>
                <a:gd name="T10" fmla="*/ 249 w 642"/>
                <a:gd name="T11" fmla="*/ 291 h 357"/>
                <a:gd name="T12" fmla="*/ 156 w 642"/>
                <a:gd name="T13" fmla="*/ 216 h 357"/>
                <a:gd name="T14" fmla="*/ 81 w 642"/>
                <a:gd name="T15" fmla="*/ 132 h 357"/>
                <a:gd name="T16" fmla="*/ 0 w 642"/>
                <a:gd name="T17" fmla="*/ 0 h 357"/>
                <a:gd name="T18" fmla="*/ 0 w 642"/>
                <a:gd name="T19" fmla="*/ 354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42"/>
                <a:gd name="T31" fmla="*/ 0 h 357"/>
                <a:gd name="T32" fmla="*/ 642 w 642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42" h="357">
                  <a:moveTo>
                    <a:pt x="0" y="354"/>
                  </a:moveTo>
                  <a:lnTo>
                    <a:pt x="642" y="357"/>
                  </a:lnTo>
                  <a:lnTo>
                    <a:pt x="642" y="333"/>
                  </a:lnTo>
                  <a:lnTo>
                    <a:pt x="486" y="324"/>
                  </a:lnTo>
                  <a:lnTo>
                    <a:pt x="381" y="315"/>
                  </a:lnTo>
                  <a:lnTo>
                    <a:pt x="249" y="291"/>
                  </a:lnTo>
                  <a:lnTo>
                    <a:pt x="156" y="216"/>
                  </a:lnTo>
                  <a:lnTo>
                    <a:pt x="81" y="132"/>
                  </a:lnTo>
                  <a:lnTo>
                    <a:pt x="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1" name="Group 117"/>
            <p:cNvGrpSpPr>
              <a:grpSpLocks noChangeAspect="1"/>
            </p:cNvGrpSpPr>
            <p:nvPr/>
          </p:nvGrpSpPr>
          <p:grpSpPr bwMode="auto">
            <a:xfrm>
              <a:off x="3624" y="2538"/>
              <a:ext cx="1635" cy="702"/>
              <a:chOff x="1748" y="1010"/>
              <a:chExt cx="2270" cy="1185"/>
            </a:xfrm>
          </p:grpSpPr>
          <p:sp>
            <p:nvSpPr>
              <p:cNvPr id="23564" name="Freeform 118"/>
              <p:cNvSpPr>
                <a:spLocks noChangeAspect="1"/>
              </p:cNvSpPr>
              <p:nvPr/>
            </p:nvSpPr>
            <p:spPr bwMode="auto">
              <a:xfrm>
                <a:off x="1748" y="1010"/>
                <a:ext cx="2270" cy="1145"/>
              </a:xfrm>
              <a:custGeom>
                <a:avLst/>
                <a:gdLst>
                  <a:gd name="T0" fmla="*/ 0 w 2270"/>
                  <a:gd name="T1" fmla="*/ 1145 h 1145"/>
                  <a:gd name="T2" fmla="*/ 554 w 2270"/>
                  <a:gd name="T3" fmla="*/ 1048 h 1145"/>
                  <a:gd name="T4" fmla="*/ 844 w 2270"/>
                  <a:gd name="T5" fmla="*/ 670 h 1145"/>
                  <a:gd name="T6" fmla="*/ 1118 w 2270"/>
                  <a:gd name="T7" fmla="*/ 0 h 1145"/>
                  <a:gd name="T8" fmla="*/ 1419 w 2270"/>
                  <a:gd name="T9" fmla="*/ 669 h 1145"/>
                  <a:gd name="T10" fmla="*/ 1706 w 2270"/>
                  <a:gd name="T11" fmla="*/ 1048 h 1145"/>
                  <a:gd name="T12" fmla="*/ 2270 w 2270"/>
                  <a:gd name="T13" fmla="*/ 1138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70"/>
                  <a:gd name="T22" fmla="*/ 0 h 1145"/>
                  <a:gd name="T23" fmla="*/ 2270 w 2270"/>
                  <a:gd name="T24" fmla="*/ 1145 h 11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70" h="1145">
                    <a:moveTo>
                      <a:pt x="0" y="1145"/>
                    </a:moveTo>
                    <a:cubicBezTo>
                      <a:pt x="92" y="1129"/>
                      <a:pt x="413" y="1127"/>
                      <a:pt x="554" y="1048"/>
                    </a:cubicBezTo>
                    <a:cubicBezTo>
                      <a:pt x="695" y="969"/>
                      <a:pt x="750" y="845"/>
                      <a:pt x="844" y="670"/>
                    </a:cubicBezTo>
                    <a:cubicBezTo>
                      <a:pt x="938" y="495"/>
                      <a:pt x="1022" y="0"/>
                      <a:pt x="1118" y="0"/>
                    </a:cubicBezTo>
                    <a:cubicBezTo>
                      <a:pt x="1214" y="0"/>
                      <a:pt x="1321" y="495"/>
                      <a:pt x="1419" y="669"/>
                    </a:cubicBezTo>
                    <a:cubicBezTo>
                      <a:pt x="1517" y="843"/>
                      <a:pt x="1564" y="970"/>
                      <a:pt x="1706" y="1048"/>
                    </a:cubicBezTo>
                    <a:cubicBezTo>
                      <a:pt x="1848" y="1126"/>
                      <a:pt x="2153" y="1119"/>
                      <a:pt x="2270" y="113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5" name="Line 119"/>
              <p:cNvSpPr>
                <a:spLocks noChangeAspect="1" noChangeShapeType="1"/>
              </p:cNvSpPr>
              <p:nvPr/>
            </p:nvSpPr>
            <p:spPr bwMode="auto">
              <a:xfrm>
                <a:off x="1748" y="2194"/>
                <a:ext cx="2264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2" name="Text Box 125"/>
            <p:cNvSpPr txBox="1">
              <a:spLocks noChangeArrowheads="1"/>
            </p:cNvSpPr>
            <p:nvPr/>
          </p:nvSpPr>
          <p:spPr bwMode="auto">
            <a:xfrm>
              <a:off x="4518" y="320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23563" name="Line 132"/>
            <p:cNvSpPr>
              <a:spLocks noChangeShapeType="1"/>
            </p:cNvSpPr>
            <p:nvPr/>
          </p:nvSpPr>
          <p:spPr bwMode="auto">
            <a:xfrm>
              <a:off x="4607" y="3189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38200" y="29718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invNorm(0.1) = -1.282 = a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8200" y="5715000"/>
            <a:ext cx="363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invNorm(1-0.35) = 0.385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dirty="0" smtClean="0"/>
              <a:t>All normal distributions follow empirical rule</a:t>
            </a:r>
          </a:p>
          <a:p>
            <a:pPr lvl="1" eaLnBrk="1" hangingPunct="1"/>
            <a:r>
              <a:rPr lang="en-US" altLang="en-US" sz="2400" b="1" dirty="0" smtClean="0"/>
              <a:t>Standard normal has mean = 0 and </a:t>
            </a:r>
            <a:r>
              <a:rPr lang="en-US" altLang="en-US" sz="2400" b="1" dirty="0" err="1" smtClean="0"/>
              <a:t>StDev</a:t>
            </a:r>
            <a:r>
              <a:rPr lang="en-US" altLang="en-US" sz="2400" b="1" dirty="0" smtClean="0"/>
              <a:t> = 1</a:t>
            </a:r>
          </a:p>
          <a:p>
            <a:pPr lvl="1" eaLnBrk="1" hangingPunct="1"/>
            <a:r>
              <a:rPr lang="en-US" altLang="en-US" sz="2400" b="1" dirty="0" smtClean="0"/>
              <a:t>Table A gives you proportions that are </a:t>
            </a:r>
            <a:r>
              <a:rPr lang="en-US" altLang="en-US" sz="2400" b="1" u="sng" dirty="0" smtClean="0"/>
              <a:t>less</a:t>
            </a:r>
            <a:r>
              <a:rPr lang="en-US" altLang="en-US" sz="2400" b="1" dirty="0" smtClean="0"/>
              <a:t> than z</a:t>
            </a:r>
          </a:p>
          <a:p>
            <a:pPr eaLnBrk="1" hangingPunct="1"/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8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2-2a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93863" y="6578600"/>
            <a:ext cx="57229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5607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What is the mean and standard deviation of Z?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Given the following distributions:  A~N(4,1), B~N(10,4) C~N(6,8)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Which is the tallest?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Which is the widest?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The Empirical Rule is also known as the __ , __ , ___ rule.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Given P(z &lt; a) = 0.251, find P(z &gt; a)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r>
              <a:rPr lang="en-US" altLang="en-US" sz="2000" b="1">
                <a:cs typeface="Arial" charset="0"/>
                <a:sym typeface="Symbol" pitchFamily="18" charset="2"/>
              </a:rPr>
              <a:t>In distribution B, what is the area to the left of 10?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31888" y="1066800"/>
            <a:ext cx="5219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mean,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</a:t>
            </a:r>
            <a:r>
              <a:rPr lang="en-US" altLang="en-US" sz="2000" b="1">
                <a:solidFill>
                  <a:srgbClr val="FFFF00"/>
                </a:solidFill>
              </a:rPr>
              <a:t> = 0 and standard deviation,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</a:t>
            </a:r>
            <a:r>
              <a:rPr lang="en-US" altLang="en-US" sz="2000" b="1">
                <a:solidFill>
                  <a:srgbClr val="FFFF00"/>
                </a:solidFill>
              </a:rPr>
              <a:t> = 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95400" y="2438400"/>
            <a:ext cx="406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distribution A (it has smallest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)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295400" y="3200400"/>
            <a:ext cx="403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distribution C (it has largest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)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943600" y="3733800"/>
            <a:ext cx="1747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68   95    99.7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3600" y="4648200"/>
            <a:ext cx="27765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 z &gt; a) = 1 – P(z &lt; a)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= 1 – 0.251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= 0.749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43200" y="5943600"/>
            <a:ext cx="4360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0.5       (half area is to left of mean)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sz="3600" b="1" smtClean="0"/>
              <a:t>Finding the Area under </a:t>
            </a:r>
            <a:br>
              <a:rPr lang="en-US" altLang="en-US" sz="3600" b="1" smtClean="0"/>
            </a:br>
            <a:r>
              <a:rPr lang="en-US" altLang="en-US" sz="3600" b="1" smtClean="0"/>
              <a:t>any Normal Curve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105400"/>
          </a:xfrm>
        </p:spPr>
        <p:txBody>
          <a:bodyPr/>
          <a:lstStyle/>
          <a:p>
            <a:r>
              <a:rPr lang="en-US" altLang="en-US" sz="2400" b="1" smtClean="0"/>
              <a:t>Draw a normal curve and shade the desired area</a:t>
            </a:r>
          </a:p>
          <a:p>
            <a:endParaRPr lang="en-US" altLang="en-US" sz="1400" b="1" smtClean="0"/>
          </a:p>
          <a:p>
            <a:r>
              <a:rPr lang="en-US" altLang="en-US" sz="2400" b="1" smtClean="0"/>
              <a:t>Convert the values of X to Z-scores </a:t>
            </a:r>
            <a:br>
              <a:rPr lang="en-US" altLang="en-US" sz="2400" b="1" smtClean="0"/>
            </a:br>
            <a:r>
              <a:rPr lang="en-US" altLang="en-US" sz="2400" b="1" smtClean="0"/>
              <a:t>using Z = (X – μ) / σ</a:t>
            </a:r>
          </a:p>
          <a:p>
            <a:endParaRPr lang="en-US" altLang="en-US" sz="1400" b="1" smtClean="0"/>
          </a:p>
          <a:p>
            <a:r>
              <a:rPr lang="en-US" altLang="en-US" sz="2400" b="1" smtClean="0"/>
              <a:t>Draw a standard normal curve and shade the area desired</a:t>
            </a:r>
          </a:p>
          <a:p>
            <a:endParaRPr lang="en-US" altLang="en-US" sz="1400" b="1" smtClean="0"/>
          </a:p>
          <a:p>
            <a:r>
              <a:rPr lang="en-US" altLang="en-US" sz="2400" b="1" smtClean="0"/>
              <a:t>Find the area under the standard normal curve.  This area is equal to the area under the normal curve drawn in Step 1</a:t>
            </a:r>
          </a:p>
          <a:p>
            <a:endParaRPr lang="en-US" altLang="en-US" sz="2400" b="1" smtClean="0"/>
          </a:p>
          <a:p>
            <a:r>
              <a:rPr lang="en-US" altLang="en-US" sz="2400" b="1" smtClean="0"/>
              <a:t>Using your calculator, </a:t>
            </a:r>
            <a:r>
              <a:rPr lang="en-US" altLang="en-US" sz="2400" b="1" smtClean="0">
                <a:solidFill>
                  <a:srgbClr val="FFFF00"/>
                </a:solidFill>
              </a:rPr>
              <a:t>normcdf(-E99,x,</a:t>
            </a:r>
            <a:r>
              <a:rPr lang="el-GR" altLang="en-US" sz="2400" b="1" smtClean="0">
                <a:solidFill>
                  <a:srgbClr val="FFFF00"/>
                </a:solidFill>
              </a:rPr>
              <a:t>μ</a:t>
            </a:r>
            <a:r>
              <a:rPr lang="en-US" altLang="en-US" sz="2400" b="1" smtClean="0">
                <a:solidFill>
                  <a:srgbClr val="FFFF00"/>
                </a:solidFill>
              </a:rPr>
              <a:t>,</a:t>
            </a:r>
            <a:r>
              <a:rPr lang="el-GR" altLang="en-US" sz="2400" b="1" smtClean="0">
                <a:solidFill>
                  <a:srgbClr val="FFFF00"/>
                </a:solidFill>
              </a:rPr>
              <a:t>σ</a:t>
            </a:r>
            <a:r>
              <a:rPr lang="en-US" altLang="en-US" sz="2400" b="1" smtClean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sz="3600" b="1" smtClean="0"/>
              <a:t>Given Probability Find the Associated Random Variable Value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Procedure for Finding the Value of a Normal Random Variable Corresponding to a Specified Proportion, Probability or Percentile</a:t>
            </a:r>
          </a:p>
          <a:p>
            <a:r>
              <a:rPr lang="en-US" altLang="en-US" sz="2400" b="1" smtClean="0"/>
              <a:t>Draw a normal curve and shade the area corresponding to the proportion, probability or percentile</a:t>
            </a:r>
          </a:p>
          <a:p>
            <a:endParaRPr lang="en-US" altLang="en-US" sz="1400" b="1" smtClean="0"/>
          </a:p>
          <a:p>
            <a:r>
              <a:rPr lang="en-US" altLang="en-US" sz="2400" b="1" smtClean="0"/>
              <a:t>Use Table IV to find the Z-score that corresponds to the shaded area</a:t>
            </a:r>
          </a:p>
          <a:p>
            <a:endParaRPr lang="en-US" altLang="en-US" sz="1400" b="1" smtClean="0"/>
          </a:p>
          <a:p>
            <a:r>
              <a:rPr lang="en-US" altLang="en-US" sz="2400" b="1" smtClean="0"/>
              <a:t>Obtain the normal value from the fact that X = μ + Zσ</a:t>
            </a:r>
          </a:p>
          <a:p>
            <a:endParaRPr lang="en-US" altLang="en-US" sz="2400" b="1" smtClean="0"/>
          </a:p>
          <a:p>
            <a:r>
              <a:rPr lang="en-US" altLang="en-US" sz="2400" b="1" smtClean="0"/>
              <a:t>Using your calculator, </a:t>
            </a:r>
            <a:r>
              <a:rPr lang="en-US" altLang="en-US" sz="2400" b="1" smtClean="0">
                <a:solidFill>
                  <a:srgbClr val="FFFF00"/>
                </a:solidFill>
              </a:rPr>
              <a:t>invnorm(p(x),</a:t>
            </a:r>
            <a:r>
              <a:rPr lang="el-GR" altLang="en-US" sz="2400" b="1" smtClean="0">
                <a:solidFill>
                  <a:srgbClr val="FFFF00"/>
                </a:solidFill>
              </a:rPr>
              <a:t>μ</a:t>
            </a:r>
            <a:r>
              <a:rPr lang="en-US" altLang="en-US" sz="2400" b="1" smtClean="0">
                <a:solidFill>
                  <a:srgbClr val="FFFF00"/>
                </a:solidFill>
              </a:rPr>
              <a:t>,</a:t>
            </a:r>
            <a:r>
              <a:rPr lang="el-GR" altLang="en-US" sz="2400" b="1" smtClean="0">
                <a:solidFill>
                  <a:srgbClr val="FFFF00"/>
                </a:solidFill>
              </a:rPr>
              <a:t>σ</a:t>
            </a:r>
            <a:r>
              <a:rPr lang="en-US" altLang="en-US" sz="2400" b="1" smtClean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28675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For a general random variable </a:t>
            </a:r>
            <a:r>
              <a:rPr lang="en-US" altLang="en-US" sz="2800" b="1" i="1" smtClean="0"/>
              <a:t>X</a:t>
            </a:r>
            <a:r>
              <a:rPr lang="en-US" altLang="en-US" sz="2800" b="1" smtClean="0"/>
              <a:t> with</a:t>
            </a:r>
          </a:p>
          <a:p>
            <a:pPr lvl="1">
              <a:buFont typeface="Wingdings" pitchFamily="2" charset="2"/>
              <a:buChar char="§"/>
            </a:pPr>
            <a:r>
              <a:rPr lang="el-GR" altLang="en-US" sz="2400" b="1" i="1" smtClean="0">
                <a:cs typeface="Arial" charset="0"/>
              </a:rPr>
              <a:t>μ</a:t>
            </a:r>
            <a:r>
              <a:rPr lang="en-US" altLang="en-US" sz="2400" b="1" smtClean="0">
                <a:cs typeface="Arial" charset="0"/>
              </a:rPr>
              <a:t> = 3</a:t>
            </a:r>
          </a:p>
          <a:p>
            <a:pPr lvl="1">
              <a:buFont typeface="Wingdings" pitchFamily="2" charset="2"/>
              <a:buChar char="§"/>
            </a:pPr>
            <a:r>
              <a:rPr lang="el-GR" altLang="en-US" sz="2400" b="1" i="1" smtClean="0">
                <a:cs typeface="Arial" charset="0"/>
              </a:rPr>
              <a:t>σ</a:t>
            </a:r>
            <a:r>
              <a:rPr lang="en-US" altLang="en-US" sz="2400" b="1" smtClean="0">
                <a:cs typeface="Arial" charset="0"/>
              </a:rPr>
              <a:t> = 2</a:t>
            </a:r>
          </a:p>
          <a:p>
            <a:pPr>
              <a:buFontTx/>
              <a:buNone/>
            </a:pPr>
            <a:r>
              <a:rPr lang="en-US" altLang="en-US" sz="2800" b="1" smtClean="0">
                <a:cs typeface="Arial" charset="0"/>
              </a:rPr>
              <a:t>a.  Calculate Z </a:t>
            </a:r>
          </a:p>
          <a:p>
            <a:pPr>
              <a:buFontTx/>
              <a:buNone/>
            </a:pPr>
            <a:endParaRPr lang="en-US" altLang="en-US" sz="2800" b="1" smtClean="0">
              <a:cs typeface="Arial" charset="0"/>
            </a:endParaRPr>
          </a:p>
          <a:p>
            <a:pPr>
              <a:buFontTx/>
              <a:buNone/>
            </a:pPr>
            <a:endParaRPr lang="en-US" altLang="en-US" sz="2800" b="1" smtClean="0"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800" b="1" smtClean="0">
                <a:cs typeface="Arial" charset="0"/>
              </a:rPr>
              <a:t>b.  Calculate </a:t>
            </a:r>
            <a:r>
              <a:rPr lang="en-US" altLang="en-US" sz="2800" b="1" i="1" smtClean="0">
                <a:cs typeface="Arial" charset="0"/>
              </a:rPr>
              <a:t>P</a:t>
            </a:r>
            <a:r>
              <a:rPr lang="en-US" altLang="en-US" sz="2800" b="1" smtClean="0">
                <a:cs typeface="Arial" charset="0"/>
              </a:rPr>
              <a:t>(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 &lt; 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6050" y="4876800"/>
            <a:ext cx="6189663" cy="1347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so </a:t>
            </a:r>
            <a:r>
              <a:rPr lang="en-US" sz="2400" b="1" i="1" kern="0" dirty="0">
                <a:solidFill>
                  <a:srgbClr val="FFFF00"/>
                </a:solidFill>
                <a:latin typeface="Arial"/>
                <a:cs typeface="Arial" charset="0"/>
              </a:rPr>
              <a:t>P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(</a:t>
            </a:r>
            <a:r>
              <a:rPr lang="en-US" sz="2400" b="1" i="1" kern="0" dirty="0">
                <a:solidFill>
                  <a:srgbClr val="FFFF00"/>
                </a:solidFill>
                <a:latin typeface="Arial"/>
                <a:cs typeface="Arial" charset="0"/>
              </a:rPr>
              <a:t>X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 &lt; 6) = </a:t>
            </a:r>
            <a:r>
              <a:rPr lang="en-US" sz="2400" b="1" i="1" kern="0" dirty="0">
                <a:solidFill>
                  <a:srgbClr val="FFFF00"/>
                </a:solidFill>
                <a:latin typeface="Arial"/>
                <a:cs typeface="Arial" charset="0"/>
              </a:rPr>
              <a:t>P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(</a:t>
            </a:r>
            <a:r>
              <a:rPr lang="en-US" sz="2400" b="1" i="1" kern="0" dirty="0">
                <a:solidFill>
                  <a:srgbClr val="FFFF00"/>
                </a:solidFill>
                <a:latin typeface="Arial"/>
                <a:cs typeface="Arial" charset="0"/>
              </a:rPr>
              <a:t>Z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 &lt; 1.5) = 0.9332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b="1" kern="0" dirty="0">
              <a:solidFill>
                <a:srgbClr val="FFFF00"/>
              </a:solidFill>
              <a:latin typeface="Arial"/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b="1" kern="0" dirty="0" err="1">
                <a:solidFill>
                  <a:srgbClr val="FFFF00"/>
                </a:solidFill>
                <a:latin typeface="Arial"/>
                <a:cs typeface="Arial" charset="0"/>
              </a:rPr>
              <a:t>Normcdf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(-E99,6,3,2) or </a:t>
            </a:r>
            <a:r>
              <a:rPr lang="en-US" sz="2400" b="1" kern="0" dirty="0" err="1">
                <a:solidFill>
                  <a:srgbClr val="FFFF00"/>
                </a:solidFill>
                <a:latin typeface="Arial"/>
                <a:cs typeface="Arial" charset="0"/>
              </a:rPr>
              <a:t>Normcdf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(-E99,1.5)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352800"/>
            <a:ext cx="24066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Arial"/>
                <a:cs typeface="Arial" charset="0"/>
              </a:rPr>
              <a:t>Z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cs typeface="Arial" charset="0"/>
              </a:rPr>
              <a:t> = (6-3)/2 = 1.5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943600"/>
          </a:xfrm>
        </p:spPr>
        <p:txBody>
          <a:bodyPr/>
          <a:lstStyle/>
          <a:p>
            <a:pPr lvl="0"/>
            <a:r>
              <a:rPr lang="en-US" sz="2400" b="1" dirty="0"/>
              <a:t>Use a density curve to model distributions of quantitative data</a:t>
            </a:r>
          </a:p>
          <a:p>
            <a:pPr lvl="0"/>
            <a:r>
              <a:rPr lang="en-US" sz="2400" b="1" dirty="0"/>
              <a:t>Identify the relative locations of the mean and median of a distribution from a density curve</a:t>
            </a:r>
          </a:p>
          <a:p>
            <a:pPr lvl="0"/>
            <a:r>
              <a:rPr lang="en-US" sz="2400" b="1" dirty="0"/>
              <a:t>Use the 68-95-99.7 (or Empirical) rule to estimate</a:t>
            </a:r>
          </a:p>
          <a:p>
            <a:pPr lvl="1"/>
            <a:r>
              <a:rPr lang="en-US" sz="2400" b="1" dirty="0"/>
              <a:t>The proportion of values in a specified interval</a:t>
            </a:r>
          </a:p>
          <a:p>
            <a:pPr lvl="1"/>
            <a:r>
              <a:rPr lang="en-US" sz="2400" b="1" dirty="0"/>
              <a:t>The value that corresponds to a given percentile in a Normal distribution</a:t>
            </a:r>
          </a:p>
          <a:p>
            <a:pPr lvl="0"/>
            <a:r>
              <a:rPr lang="en-US" sz="2400" b="1" dirty="0"/>
              <a:t>Find the proportion of values in a specified interval in a Normal distribution using Table A or technology</a:t>
            </a:r>
          </a:p>
          <a:p>
            <a:pPr lvl="0"/>
            <a:r>
              <a:rPr lang="en-US" sz="2400" b="1" dirty="0"/>
              <a:t>Find the value that corresponds to a given percentile in a Normal distribution using Table A or technology</a:t>
            </a:r>
          </a:p>
          <a:p>
            <a:pPr lvl="0"/>
            <a:r>
              <a:rPr lang="en-US" sz="2400" b="1" dirty="0"/>
              <a:t>Determine whether a distribution of data is approximately Normal from graphical and numerical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733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b="1" dirty="0" smtClean="0"/>
              <a:t>For a general random variable </a:t>
            </a:r>
            <a:r>
              <a:rPr lang="en-US" sz="2800" b="1" i="1" dirty="0" smtClean="0"/>
              <a:t>X</a:t>
            </a:r>
            <a:r>
              <a:rPr lang="en-US" sz="2800" b="1" dirty="0" smtClean="0"/>
              <a:t> with</a:t>
            </a:r>
          </a:p>
          <a:p>
            <a:pPr lvl="1">
              <a:buFontTx/>
              <a:buNone/>
              <a:defRPr/>
            </a:pPr>
            <a:r>
              <a:rPr lang="el-GR" sz="2400" b="1" i="1" dirty="0" smtClean="0">
                <a:cs typeface="Arial" charset="0"/>
              </a:rPr>
              <a:t>μ</a:t>
            </a:r>
            <a:r>
              <a:rPr lang="en-US" sz="2400" b="1" dirty="0" smtClean="0">
                <a:cs typeface="Arial" charset="0"/>
              </a:rPr>
              <a:t> = -2</a:t>
            </a:r>
          </a:p>
          <a:p>
            <a:pPr lvl="1">
              <a:buFontTx/>
              <a:buNone/>
              <a:defRPr/>
            </a:pPr>
            <a:r>
              <a:rPr lang="el-GR" sz="2400" b="1" i="1" dirty="0" smtClean="0">
                <a:cs typeface="Arial" charset="0"/>
              </a:rPr>
              <a:t>σ</a:t>
            </a:r>
            <a:r>
              <a:rPr lang="en-US" sz="2400" b="1" dirty="0" smtClean="0">
                <a:cs typeface="Arial" charset="0"/>
              </a:rPr>
              <a:t> = 4</a:t>
            </a:r>
          </a:p>
          <a:p>
            <a:pPr marL="514350" indent="-514350">
              <a:buFontTx/>
              <a:buAutoNum type="alphaLcPeriod"/>
              <a:defRPr/>
            </a:pPr>
            <a:r>
              <a:rPr lang="en-US" sz="2800" b="1" dirty="0" smtClean="0">
                <a:cs typeface="Arial" charset="0"/>
              </a:rPr>
              <a:t>Calculate Z</a:t>
            </a:r>
          </a:p>
          <a:p>
            <a:pPr marL="514350" indent="-514350">
              <a:buFontTx/>
              <a:buAutoNum type="alphaLcPeriod"/>
              <a:defRPr/>
            </a:pPr>
            <a:endParaRPr lang="en-US" sz="2800" b="1" dirty="0" smtClean="0">
              <a:cs typeface="Arial" charset="0"/>
            </a:endParaRPr>
          </a:p>
          <a:p>
            <a:pPr marL="514350" indent="-514350">
              <a:buFontTx/>
              <a:buAutoNum type="alphaLcPeriod"/>
              <a:defRPr/>
            </a:pPr>
            <a:endParaRPr lang="en-US" sz="2800" b="1" dirty="0" smtClean="0">
              <a:cs typeface="Arial" charset="0"/>
            </a:endParaRPr>
          </a:p>
          <a:p>
            <a:pPr marL="514350" indent="-514350">
              <a:buFontTx/>
              <a:buAutoNum type="alphaLcPeriod"/>
              <a:defRPr/>
            </a:pPr>
            <a:r>
              <a:rPr lang="en-US" sz="2800" b="1" dirty="0" smtClean="0">
                <a:cs typeface="Arial" charset="0"/>
              </a:rPr>
              <a:t>Calculate </a:t>
            </a:r>
            <a:r>
              <a:rPr lang="en-US" sz="2800" b="1" i="1" dirty="0" smtClean="0">
                <a:cs typeface="Arial" charset="0"/>
              </a:rPr>
              <a:t>P</a:t>
            </a:r>
            <a:r>
              <a:rPr lang="en-US" sz="2800" b="1" dirty="0" smtClean="0">
                <a:cs typeface="Arial" charset="0"/>
              </a:rPr>
              <a:t>(</a:t>
            </a:r>
            <a:r>
              <a:rPr lang="en-US" sz="2800" b="1" i="1" dirty="0" smtClean="0">
                <a:cs typeface="Arial" charset="0"/>
              </a:rPr>
              <a:t>X</a:t>
            </a:r>
            <a:r>
              <a:rPr lang="en-US" sz="2800" b="1" dirty="0" smtClean="0">
                <a:cs typeface="Arial" charset="0"/>
              </a:rPr>
              <a:t> &gt; -3)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533400" y="30480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Z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=  [-3 – (-2) ]/ 4 =  -0.25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57200" y="4724400"/>
            <a:ext cx="822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P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(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&gt; -3) = 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P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(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Z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&gt; -0.25) = 0.5987</a:t>
            </a:r>
          </a:p>
          <a:p>
            <a:pPr>
              <a:spcBef>
                <a:spcPct val="20000"/>
              </a:spcBef>
            </a:pPr>
            <a:endParaRPr lang="en-US" altLang="en-US" sz="2400" b="1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Normcdf(-3,E99,-2,4)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1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819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For a general random variable </a:t>
            </a:r>
            <a:r>
              <a:rPr lang="en-US" altLang="en-US" sz="2800" b="1" i="1" smtClean="0"/>
              <a:t>X</a:t>
            </a:r>
            <a:r>
              <a:rPr lang="en-US" altLang="en-US" sz="2800" b="1" smtClean="0"/>
              <a:t> with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μ</a:t>
            </a:r>
            <a:r>
              <a:rPr lang="en-US" altLang="en-US" sz="2400" b="1" smtClean="0">
                <a:cs typeface="Arial" charset="0"/>
              </a:rPr>
              <a:t> = 6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σ</a:t>
            </a:r>
            <a:r>
              <a:rPr lang="en-US" altLang="en-US" sz="2400" b="1" smtClean="0">
                <a:cs typeface="Arial" charset="0"/>
              </a:rPr>
              <a:t> = 4</a:t>
            </a:r>
          </a:p>
          <a:p>
            <a:pPr>
              <a:buFontTx/>
              <a:buNone/>
            </a:pPr>
            <a:r>
              <a:rPr lang="en-US" altLang="en-US" sz="2800" b="1" smtClean="0">
                <a:cs typeface="Arial" charset="0"/>
              </a:rPr>
              <a:t>	calculate </a:t>
            </a:r>
            <a:r>
              <a:rPr lang="en-US" altLang="en-US" sz="2800" b="1" i="1" smtClean="0">
                <a:cs typeface="Arial" charset="0"/>
              </a:rPr>
              <a:t>P</a:t>
            </a:r>
            <a:r>
              <a:rPr lang="en-US" altLang="en-US" sz="2800" b="1" smtClean="0">
                <a:cs typeface="Arial" charset="0"/>
              </a:rPr>
              <a:t>(4 &lt; 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 &lt; 11)</a:t>
            </a:r>
          </a:p>
        </p:txBody>
      </p:sp>
      <p:sp>
        <p:nvSpPr>
          <p:cNvPr id="355335" name="Rectangle 7"/>
          <p:cNvSpPr>
            <a:spLocks noChangeArrowheads="1"/>
          </p:cNvSpPr>
          <p:nvPr/>
        </p:nvSpPr>
        <p:spPr bwMode="auto">
          <a:xfrm>
            <a:off x="457200" y="4038600"/>
            <a:ext cx="8229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P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(4 &lt; 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&lt; 11) = 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P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(– 0.5 &lt; 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Z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&lt; 1.25) = 0.5858</a:t>
            </a:r>
          </a:p>
          <a:p>
            <a:pPr>
              <a:spcBef>
                <a:spcPct val="20000"/>
              </a:spcBef>
            </a:pPr>
            <a:endParaRPr lang="en-US" altLang="en-US" sz="2400" b="1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Converting to z is a waste of time for these</a:t>
            </a:r>
          </a:p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Normcdf(4,11,6,4)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375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133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For a general random variable </a:t>
            </a:r>
            <a:r>
              <a:rPr lang="en-US" altLang="en-US" sz="2800" b="1" i="1" smtClean="0"/>
              <a:t>X</a:t>
            </a:r>
            <a:r>
              <a:rPr lang="en-US" altLang="en-US" sz="2800" b="1" smtClean="0"/>
              <a:t> with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μ</a:t>
            </a:r>
            <a:r>
              <a:rPr lang="en-US" altLang="en-US" sz="2400" b="1" smtClean="0">
                <a:cs typeface="Arial" charset="0"/>
              </a:rPr>
              <a:t> = 3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σ</a:t>
            </a:r>
            <a:r>
              <a:rPr lang="en-US" altLang="en-US" sz="2400" b="1" smtClean="0">
                <a:cs typeface="Arial" charset="0"/>
              </a:rPr>
              <a:t> = 2</a:t>
            </a:r>
          </a:p>
          <a:p>
            <a:pPr>
              <a:buFontTx/>
              <a:buNone/>
            </a:pPr>
            <a:r>
              <a:rPr lang="en-US" altLang="en-US" sz="2800" b="1" smtClean="0">
                <a:cs typeface="Arial" charset="0"/>
              </a:rPr>
              <a:t>	find the value x such that </a:t>
            </a:r>
            <a:r>
              <a:rPr lang="en-US" altLang="en-US" sz="2800" b="1" i="1" smtClean="0">
                <a:cs typeface="Arial" charset="0"/>
              </a:rPr>
              <a:t>P</a:t>
            </a:r>
            <a:r>
              <a:rPr lang="en-US" altLang="en-US" sz="2800" b="1" smtClean="0">
                <a:cs typeface="Arial" charset="0"/>
              </a:rPr>
              <a:t>(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 &lt; 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) = 0.3</a:t>
            </a:r>
          </a:p>
        </p:txBody>
      </p:sp>
      <p:sp>
        <p:nvSpPr>
          <p:cNvPr id="358407" name="Rectangle 7"/>
          <p:cNvSpPr>
            <a:spLocks noChangeArrowheads="1"/>
          </p:cNvSpPr>
          <p:nvPr/>
        </p:nvSpPr>
        <p:spPr bwMode="auto">
          <a:xfrm>
            <a:off x="838200" y="3276600"/>
            <a:ext cx="7543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 = 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+ Z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            Using the tables:</a:t>
            </a:r>
          </a:p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0.3 = P(Z &lt; z)   so z = -0.525</a:t>
            </a:r>
          </a:p>
          <a:p>
            <a:pPr>
              <a:spcBef>
                <a:spcPct val="20000"/>
              </a:spcBef>
            </a:pPr>
            <a:endParaRPr lang="en-US" altLang="en-US" sz="2400" b="1" i="1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x = 3 + 2(-0.525)        so  x = 1.95 </a:t>
            </a:r>
            <a:endParaRPr lang="en-US" altLang="en-US" sz="2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990600" y="5791200"/>
            <a:ext cx="7146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invNorm(0.3,3,2) = 1.9512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7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5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133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For a general random variable </a:t>
            </a:r>
            <a:r>
              <a:rPr lang="en-US" altLang="en-US" sz="2800" b="1" i="1" smtClean="0"/>
              <a:t>X</a:t>
            </a:r>
            <a:r>
              <a:rPr lang="en-US" altLang="en-US" sz="2800" b="1" smtClean="0"/>
              <a:t> with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μ</a:t>
            </a:r>
            <a:r>
              <a:rPr lang="en-US" altLang="en-US" sz="2400" b="1" smtClean="0">
                <a:cs typeface="Arial" charset="0"/>
              </a:rPr>
              <a:t> = –2</a:t>
            </a:r>
          </a:p>
          <a:p>
            <a:pPr lvl="1"/>
            <a:r>
              <a:rPr lang="el-GR" altLang="en-US" sz="2400" b="1" i="1" smtClean="0">
                <a:cs typeface="Arial" charset="0"/>
              </a:rPr>
              <a:t>σ</a:t>
            </a:r>
            <a:r>
              <a:rPr lang="en-US" altLang="en-US" sz="2400" b="1" smtClean="0">
                <a:cs typeface="Arial" charset="0"/>
              </a:rPr>
              <a:t> = 4</a:t>
            </a:r>
          </a:p>
          <a:p>
            <a:pPr>
              <a:buFontTx/>
              <a:buNone/>
            </a:pPr>
            <a:r>
              <a:rPr lang="en-US" altLang="en-US" sz="2800" b="1" smtClean="0">
                <a:cs typeface="Arial" charset="0"/>
              </a:rPr>
              <a:t>	 find the value x such that </a:t>
            </a:r>
            <a:r>
              <a:rPr lang="en-US" altLang="en-US" sz="2800" b="1" i="1" smtClean="0">
                <a:cs typeface="Arial" charset="0"/>
              </a:rPr>
              <a:t>P</a:t>
            </a:r>
            <a:r>
              <a:rPr lang="en-US" altLang="en-US" sz="2800" b="1" smtClean="0">
                <a:cs typeface="Arial" charset="0"/>
              </a:rPr>
              <a:t>(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 &gt; </a:t>
            </a:r>
            <a:r>
              <a:rPr lang="en-US" altLang="en-US" sz="2800" b="1" i="1" smtClean="0">
                <a:cs typeface="Arial" charset="0"/>
              </a:rPr>
              <a:t>x</a:t>
            </a:r>
            <a:r>
              <a:rPr lang="en-US" altLang="en-US" sz="2800" b="1" smtClean="0">
                <a:cs typeface="Arial" charset="0"/>
              </a:rPr>
              <a:t>) = 0.2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609600" y="3581400"/>
            <a:ext cx="822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 = 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+ Z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            Using the tables:</a:t>
            </a:r>
          </a:p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P(Z&gt;z) = 0.2   so P(Z&lt;z) = 0.8         z = 0.842</a:t>
            </a:r>
          </a:p>
          <a:p>
            <a:pPr>
              <a:spcBef>
                <a:spcPct val="20000"/>
              </a:spcBef>
            </a:pPr>
            <a:endParaRPr lang="en-US" altLang="en-US" sz="2400" b="1" i="1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 = -2 + 4(0.842)            so  x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= 1.368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58674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invNorm(1-0.2,-2,4) = 1.3665</a:t>
            </a:r>
            <a:endParaRPr lang="en-US" altLang="en-US" sz="2400" b="1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31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3513"/>
            <a:ext cx="8229600" cy="685800"/>
          </a:xfrm>
        </p:spPr>
        <p:txBody>
          <a:bodyPr/>
          <a:lstStyle/>
          <a:p>
            <a:r>
              <a:rPr lang="en-US" altLang="en-US" sz="3600" b="1" smtClean="0"/>
              <a:t>Example 6  </a:t>
            </a:r>
          </a:p>
        </p:txBody>
      </p:sp>
      <p:sp>
        <p:nvSpPr>
          <p:cNvPr id="408588" name="Rectangle 12"/>
          <p:cNvSpPr>
            <a:spLocks noChangeArrowheads="1"/>
          </p:cNvSpPr>
          <p:nvPr/>
        </p:nvSpPr>
        <p:spPr bwMode="auto">
          <a:xfrm>
            <a:off x="457200" y="10668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dirty="0"/>
              <a:t>For random variable </a:t>
            </a:r>
            <a:r>
              <a:rPr lang="en-US" sz="2800" b="1" i="1" dirty="0"/>
              <a:t>X</a:t>
            </a:r>
            <a:r>
              <a:rPr lang="en-US" sz="2800" b="1" dirty="0"/>
              <a:t> with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l-GR" sz="2400" b="1" i="1" dirty="0">
                <a:cs typeface="Arial" charset="0"/>
              </a:rPr>
              <a:t>μ</a:t>
            </a:r>
            <a:r>
              <a:rPr lang="en-US" sz="2400" b="1" dirty="0">
                <a:cs typeface="Arial" charset="0"/>
              </a:rPr>
              <a:t> = 6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l-GR" sz="2400" b="1" i="1" dirty="0">
                <a:cs typeface="Arial" charset="0"/>
              </a:rPr>
              <a:t>σ</a:t>
            </a:r>
            <a:r>
              <a:rPr lang="en-US" sz="2400" b="1" dirty="0">
                <a:cs typeface="Arial" charset="0"/>
              </a:rPr>
              <a:t> = 4</a:t>
            </a:r>
          </a:p>
          <a:p>
            <a:pPr marL="285750" indent="-285750">
              <a:spcBef>
                <a:spcPct val="20000"/>
              </a:spcBef>
              <a:defRPr/>
            </a:pPr>
            <a:r>
              <a:rPr lang="en-US" sz="2800" b="1" dirty="0">
                <a:cs typeface="Arial" charset="0"/>
              </a:rPr>
              <a:t>Find the values that contain 90% of the data around </a:t>
            </a:r>
            <a:r>
              <a:rPr lang="el-GR" sz="2800" b="1" i="1" dirty="0">
                <a:cs typeface="Arial" charset="0"/>
              </a:rPr>
              <a:t>μ</a:t>
            </a:r>
            <a:r>
              <a:rPr lang="en-US" sz="2800" b="1" dirty="0">
                <a:cs typeface="Arial" charset="0"/>
              </a:rPr>
              <a:t> </a:t>
            </a:r>
          </a:p>
        </p:txBody>
      </p: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304800" y="3581400"/>
            <a:ext cx="861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x = 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+ Z</a:t>
            </a:r>
            <a:r>
              <a:rPr lang="el-GR" altLang="en-US" sz="2400" b="1" i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400" b="1" i="1">
                <a:solidFill>
                  <a:srgbClr val="FFFF00"/>
                </a:solidFill>
                <a:cs typeface="Arial" charset="0"/>
              </a:rPr>
              <a:t>      Using the tables: </a:t>
            </a:r>
            <a:r>
              <a:rPr lang="en-US" altLang="en-US" sz="2400" b="1">
                <a:solidFill>
                  <a:srgbClr val="FFFF00"/>
                </a:solidFill>
              </a:rPr>
              <a:t>we know that </a:t>
            </a:r>
            <a:r>
              <a:rPr lang="en-US" altLang="en-US" sz="2400" b="1" i="1">
                <a:solidFill>
                  <a:srgbClr val="FFFF00"/>
                </a:solidFill>
              </a:rPr>
              <a:t>z</a:t>
            </a:r>
            <a:r>
              <a:rPr lang="en-US" altLang="en-US" sz="2400" b="1" baseline="-25000">
                <a:solidFill>
                  <a:srgbClr val="FFFF00"/>
                </a:solidFill>
              </a:rPr>
              <a:t>.05</a:t>
            </a:r>
            <a:r>
              <a:rPr lang="en-US" altLang="en-US" sz="2400" b="1">
                <a:solidFill>
                  <a:srgbClr val="FFFF00"/>
                </a:solidFill>
              </a:rPr>
              <a:t> = 1.645</a:t>
            </a:r>
          </a:p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</a:rPr>
              <a:t>x = 6 + 4(1.645)        so  x = 12.58</a:t>
            </a:r>
          </a:p>
          <a:p>
            <a:pPr>
              <a:spcBef>
                <a:spcPct val="20000"/>
              </a:spcBef>
            </a:pPr>
            <a:r>
              <a:rPr lang="en-US" altLang="en-US" sz="2400" b="1">
                <a:solidFill>
                  <a:srgbClr val="FFFF00"/>
                </a:solidFill>
              </a:rPr>
              <a:t>x = 6 + 4(-1.645)       so  x = -0.58</a:t>
            </a:r>
          </a:p>
          <a:p>
            <a:pPr>
              <a:spcBef>
                <a:spcPct val="20000"/>
              </a:spcBef>
            </a:pPr>
            <a:endParaRPr lang="en-US" altLang="en-US" sz="2400" b="1">
              <a:solidFill>
                <a:srgbClr val="FFFF00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altLang="en-US" sz="2400" b="1" i="1">
                <a:solidFill>
                  <a:srgbClr val="FFFF00"/>
                </a:solidFill>
              </a:rPr>
              <a:t>P</a:t>
            </a:r>
            <a:r>
              <a:rPr lang="en-US" altLang="en-US" sz="2400" b="1">
                <a:solidFill>
                  <a:srgbClr val="FFFF00"/>
                </a:solidFill>
              </a:rPr>
              <a:t>(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–</a:t>
            </a:r>
            <a:r>
              <a:rPr lang="en-US" altLang="en-US" sz="2400" b="1">
                <a:solidFill>
                  <a:srgbClr val="FFFF00"/>
                </a:solidFill>
              </a:rPr>
              <a:t>0.58 &lt; </a:t>
            </a:r>
            <a:r>
              <a:rPr lang="en-US" altLang="en-US" sz="2400" b="1" i="1">
                <a:solidFill>
                  <a:srgbClr val="FFFF00"/>
                </a:solidFill>
              </a:rPr>
              <a:t>X</a:t>
            </a:r>
            <a:r>
              <a:rPr lang="en-US" altLang="en-US" sz="2400" b="1">
                <a:solidFill>
                  <a:srgbClr val="FFFF00"/>
                </a:solidFill>
              </a:rPr>
              <a:t> &lt; 12.58) = 0.90</a:t>
            </a:r>
          </a:p>
        </p:txBody>
      </p:sp>
      <p:grpSp>
        <p:nvGrpSpPr>
          <p:cNvPr id="33797" name="Group 170"/>
          <p:cNvGrpSpPr>
            <a:grpSpLocks/>
          </p:cNvGrpSpPr>
          <p:nvPr/>
        </p:nvGrpSpPr>
        <p:grpSpPr bwMode="auto">
          <a:xfrm>
            <a:off x="6248400" y="609600"/>
            <a:ext cx="2595563" cy="1355725"/>
            <a:chOff x="3625" y="3366"/>
            <a:chExt cx="1635" cy="854"/>
          </a:xfrm>
        </p:grpSpPr>
        <p:sp>
          <p:nvSpPr>
            <p:cNvPr id="33799" name="Freeform 135"/>
            <p:cNvSpPr>
              <a:spLocks/>
            </p:cNvSpPr>
            <p:nvPr/>
          </p:nvSpPr>
          <p:spPr bwMode="auto">
            <a:xfrm>
              <a:off x="4031" y="3374"/>
              <a:ext cx="774" cy="685"/>
            </a:xfrm>
            <a:custGeom>
              <a:avLst/>
              <a:gdLst>
                <a:gd name="T0" fmla="*/ 0 w 774"/>
                <a:gd name="T1" fmla="*/ 684 h 685"/>
                <a:gd name="T2" fmla="*/ 0 w 774"/>
                <a:gd name="T3" fmla="*/ 622 h 685"/>
                <a:gd name="T4" fmla="*/ 67 w 774"/>
                <a:gd name="T5" fmla="*/ 574 h 685"/>
                <a:gd name="T6" fmla="*/ 142 w 774"/>
                <a:gd name="T7" fmla="*/ 496 h 685"/>
                <a:gd name="T8" fmla="*/ 202 w 774"/>
                <a:gd name="T9" fmla="*/ 391 h 685"/>
                <a:gd name="T10" fmla="*/ 265 w 774"/>
                <a:gd name="T11" fmla="*/ 271 h 685"/>
                <a:gd name="T12" fmla="*/ 313 w 774"/>
                <a:gd name="T13" fmla="*/ 121 h 685"/>
                <a:gd name="T14" fmla="*/ 345 w 774"/>
                <a:gd name="T15" fmla="*/ 67 h 685"/>
                <a:gd name="T16" fmla="*/ 361 w 774"/>
                <a:gd name="T17" fmla="*/ 16 h 685"/>
                <a:gd name="T18" fmla="*/ 394 w 774"/>
                <a:gd name="T19" fmla="*/ 0 h 685"/>
                <a:gd name="T20" fmla="*/ 405 w 774"/>
                <a:gd name="T21" fmla="*/ 3 h 685"/>
                <a:gd name="T22" fmla="*/ 433 w 774"/>
                <a:gd name="T23" fmla="*/ 13 h 685"/>
                <a:gd name="T24" fmla="*/ 454 w 774"/>
                <a:gd name="T25" fmla="*/ 58 h 685"/>
                <a:gd name="T26" fmla="*/ 513 w 774"/>
                <a:gd name="T27" fmla="*/ 184 h 685"/>
                <a:gd name="T28" fmla="*/ 559 w 774"/>
                <a:gd name="T29" fmla="*/ 295 h 685"/>
                <a:gd name="T30" fmla="*/ 591 w 774"/>
                <a:gd name="T31" fmla="*/ 366 h 685"/>
                <a:gd name="T32" fmla="*/ 664 w 774"/>
                <a:gd name="T33" fmla="*/ 475 h 685"/>
                <a:gd name="T34" fmla="*/ 727 w 774"/>
                <a:gd name="T35" fmla="*/ 553 h 685"/>
                <a:gd name="T36" fmla="*/ 774 w 774"/>
                <a:gd name="T37" fmla="*/ 598 h 685"/>
                <a:gd name="T38" fmla="*/ 774 w 774"/>
                <a:gd name="T39" fmla="*/ 685 h 685"/>
                <a:gd name="T40" fmla="*/ 0 w 774"/>
                <a:gd name="T41" fmla="*/ 684 h 6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74"/>
                <a:gd name="T64" fmla="*/ 0 h 685"/>
                <a:gd name="T65" fmla="*/ 774 w 774"/>
                <a:gd name="T66" fmla="*/ 685 h 68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74" h="685">
                  <a:moveTo>
                    <a:pt x="0" y="684"/>
                  </a:moveTo>
                  <a:lnTo>
                    <a:pt x="0" y="622"/>
                  </a:lnTo>
                  <a:lnTo>
                    <a:pt x="67" y="574"/>
                  </a:lnTo>
                  <a:lnTo>
                    <a:pt x="142" y="496"/>
                  </a:lnTo>
                  <a:lnTo>
                    <a:pt x="202" y="391"/>
                  </a:lnTo>
                  <a:lnTo>
                    <a:pt x="265" y="271"/>
                  </a:lnTo>
                  <a:lnTo>
                    <a:pt x="313" y="121"/>
                  </a:lnTo>
                  <a:lnTo>
                    <a:pt x="345" y="67"/>
                  </a:lnTo>
                  <a:lnTo>
                    <a:pt x="361" y="16"/>
                  </a:lnTo>
                  <a:lnTo>
                    <a:pt x="394" y="0"/>
                  </a:lnTo>
                  <a:lnTo>
                    <a:pt x="405" y="3"/>
                  </a:lnTo>
                  <a:lnTo>
                    <a:pt x="433" y="13"/>
                  </a:lnTo>
                  <a:lnTo>
                    <a:pt x="454" y="58"/>
                  </a:lnTo>
                  <a:lnTo>
                    <a:pt x="513" y="184"/>
                  </a:lnTo>
                  <a:lnTo>
                    <a:pt x="559" y="295"/>
                  </a:lnTo>
                  <a:lnTo>
                    <a:pt x="591" y="366"/>
                  </a:lnTo>
                  <a:lnTo>
                    <a:pt x="664" y="475"/>
                  </a:lnTo>
                  <a:lnTo>
                    <a:pt x="727" y="553"/>
                  </a:lnTo>
                  <a:lnTo>
                    <a:pt x="774" y="598"/>
                  </a:lnTo>
                  <a:lnTo>
                    <a:pt x="774" y="685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0" name="Text Box 126"/>
            <p:cNvSpPr txBox="1">
              <a:spLocks noChangeArrowheads="1"/>
            </p:cNvSpPr>
            <p:nvPr/>
          </p:nvSpPr>
          <p:spPr bwMode="auto">
            <a:xfrm>
              <a:off x="3937" y="401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a</a:t>
              </a:r>
            </a:p>
          </p:txBody>
        </p:sp>
        <p:sp>
          <p:nvSpPr>
            <p:cNvPr id="33801" name="Text Box 127"/>
            <p:cNvSpPr txBox="1">
              <a:spLocks noChangeArrowheads="1"/>
            </p:cNvSpPr>
            <p:nvPr/>
          </p:nvSpPr>
          <p:spPr bwMode="auto">
            <a:xfrm>
              <a:off x="4713" y="4028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b</a:t>
              </a:r>
            </a:p>
          </p:txBody>
        </p:sp>
        <p:sp>
          <p:nvSpPr>
            <p:cNvPr id="33802" name="Freeform 121"/>
            <p:cNvSpPr>
              <a:spLocks noChangeAspect="1"/>
            </p:cNvSpPr>
            <p:nvPr/>
          </p:nvSpPr>
          <p:spPr bwMode="auto">
            <a:xfrm>
              <a:off x="3625" y="3366"/>
              <a:ext cx="1635" cy="678"/>
            </a:xfrm>
            <a:custGeom>
              <a:avLst/>
              <a:gdLst>
                <a:gd name="T0" fmla="*/ 0 w 2270"/>
                <a:gd name="T1" fmla="*/ 4 h 1145"/>
                <a:gd name="T2" fmla="*/ 15 w 2270"/>
                <a:gd name="T3" fmla="*/ 3 h 1145"/>
                <a:gd name="T4" fmla="*/ 23 w 2270"/>
                <a:gd name="T5" fmla="*/ 2 h 1145"/>
                <a:gd name="T6" fmla="*/ 30 w 2270"/>
                <a:gd name="T7" fmla="*/ 0 h 1145"/>
                <a:gd name="T8" fmla="*/ 38 w 2270"/>
                <a:gd name="T9" fmla="*/ 2 h 1145"/>
                <a:gd name="T10" fmla="*/ 46 w 2270"/>
                <a:gd name="T11" fmla="*/ 3 h 1145"/>
                <a:gd name="T12" fmla="*/ 61 w 2270"/>
                <a:gd name="T13" fmla="*/ 4 h 11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70"/>
                <a:gd name="T22" fmla="*/ 0 h 1145"/>
                <a:gd name="T23" fmla="*/ 2270 w 2270"/>
                <a:gd name="T24" fmla="*/ 1145 h 11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70" h="1145">
                  <a:moveTo>
                    <a:pt x="0" y="1145"/>
                  </a:moveTo>
                  <a:cubicBezTo>
                    <a:pt x="92" y="1129"/>
                    <a:pt x="413" y="1127"/>
                    <a:pt x="554" y="1048"/>
                  </a:cubicBezTo>
                  <a:cubicBezTo>
                    <a:pt x="695" y="969"/>
                    <a:pt x="750" y="845"/>
                    <a:pt x="844" y="670"/>
                  </a:cubicBezTo>
                  <a:cubicBezTo>
                    <a:pt x="938" y="495"/>
                    <a:pt x="1022" y="0"/>
                    <a:pt x="1118" y="0"/>
                  </a:cubicBezTo>
                  <a:cubicBezTo>
                    <a:pt x="1214" y="0"/>
                    <a:pt x="1321" y="495"/>
                    <a:pt x="1419" y="669"/>
                  </a:cubicBezTo>
                  <a:cubicBezTo>
                    <a:pt x="1517" y="843"/>
                    <a:pt x="1564" y="970"/>
                    <a:pt x="1706" y="1048"/>
                  </a:cubicBezTo>
                  <a:cubicBezTo>
                    <a:pt x="1848" y="1126"/>
                    <a:pt x="2153" y="1119"/>
                    <a:pt x="2270" y="113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Line 136"/>
            <p:cNvSpPr>
              <a:spLocks noChangeShapeType="1"/>
            </p:cNvSpPr>
            <p:nvPr/>
          </p:nvSpPr>
          <p:spPr bwMode="auto">
            <a:xfrm>
              <a:off x="3630" y="4062"/>
              <a:ext cx="16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Line 133"/>
            <p:cNvSpPr>
              <a:spLocks noChangeShapeType="1"/>
            </p:cNvSpPr>
            <p:nvPr/>
          </p:nvSpPr>
          <p:spPr bwMode="auto">
            <a:xfrm>
              <a:off x="4808" y="4005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Line 134"/>
            <p:cNvSpPr>
              <a:spLocks noChangeShapeType="1"/>
            </p:cNvSpPr>
            <p:nvPr/>
          </p:nvSpPr>
          <p:spPr bwMode="auto">
            <a:xfrm>
              <a:off x="4031" y="4000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8600" y="6096000"/>
            <a:ext cx="8610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invNorm(0.05,6,4) = -0.5794     invNorm(0.95,6,4) = 12.5794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9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>
              <a:defRPr/>
            </a:pPr>
            <a:r>
              <a:rPr lang="en-US" sz="2400" b="1" dirty="0" smtClean="0"/>
              <a:t>Using a calculator we can avoid converting to z-values before calculating the area under the normal curves</a:t>
            </a:r>
          </a:p>
          <a:p>
            <a:pPr lvl="1" eaLnBrk="1" hangingPunct="1">
              <a:defRPr/>
            </a:pPr>
            <a:r>
              <a:rPr lang="en-US" sz="2400" b="1" dirty="0" smtClean="0"/>
              <a:t>Calculator gives you proportions between any two values (-e99 and e99 represent -</a:t>
            </a:r>
            <a:r>
              <a:rPr lang="en-US" sz="2400" b="1" dirty="0" smtClean="0">
                <a:sym typeface="Symbol" pitchFamily="18" charset="2"/>
              </a:rPr>
              <a:t> and )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5843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8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2-2b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703388" y="6564313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Given a normal distribution with  = 4 and  = 2, Find</a:t>
            </a:r>
          </a:p>
          <a:p>
            <a:pPr>
              <a:spcBef>
                <a:spcPts val="600"/>
              </a:spcBef>
              <a:buFont typeface="Arial" charset="0"/>
              <a:buAutoNum type="arabicPeriod" startAt="2"/>
            </a:pPr>
            <a:endParaRPr lang="en-US" altLang="en-US" sz="1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P(x &lt; 2)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P(x &gt; 5)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P(1&lt; x &lt; 5)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x, if P(x) = 0.95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x, if P(x) = 0.05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0" y="1371600"/>
            <a:ext cx="4700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via TI:  normalcdf(-e99,2,4,2) = 0.1587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0" y="2133600"/>
            <a:ext cx="4614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via TI:  normalcdf(5,e99,4,2) = 0.3085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0" y="2895600"/>
            <a:ext cx="4330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via TI:  normalcdf(1,5,4,2) = 0.6247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0" y="3657600"/>
            <a:ext cx="4130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via TI:  invNorm(0.95,4,2) = 7.290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0" y="4419600"/>
            <a:ext cx="4130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via TI:  invNorm(0.05,4,2) = 0.710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944563"/>
          </a:xfrm>
        </p:spPr>
        <p:txBody>
          <a:bodyPr/>
          <a:lstStyle/>
          <a:p>
            <a:r>
              <a:rPr lang="en-US" altLang="en-US" sz="3600" b="1" smtClean="0"/>
              <a:t>Is Data Normally Distributed?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r>
              <a:rPr lang="en-US" altLang="en-US" sz="2400" b="1" smtClean="0"/>
              <a:t>For small samples we can readily test it on our calculators with Normal probability plots</a:t>
            </a:r>
          </a:p>
          <a:p>
            <a:r>
              <a:rPr lang="en-US" altLang="en-US" sz="2400" b="1" smtClean="0"/>
              <a:t>Large samples are better down using computer software doing similar things</a:t>
            </a:r>
          </a:p>
        </p:txBody>
      </p:sp>
      <p:pic>
        <p:nvPicPr>
          <p:cNvPr id="36868" name="Picture 3" descr="Yates_TPS3e_Ch02_p1123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2296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74613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Normality Plots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1905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Most software packages can construct Normal probability plots.  These plots are constructed by plotting each observation in a data set against its corresponding percentile’s z-score.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0713" y="2838450"/>
            <a:ext cx="7761287" cy="12001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</a:rPr>
              <a:t>If the points on a </a:t>
            </a:r>
            <a:r>
              <a:rPr lang="en-US" b="1">
                <a:solidFill>
                  <a:srgbClr val="000000"/>
                </a:solidFill>
                <a:ea typeface="ＭＳ Ｐゴシック" charset="-128"/>
              </a:rPr>
              <a:t>Normal probability plot</a:t>
            </a:r>
            <a:r>
              <a:rPr lang="en-US">
                <a:solidFill>
                  <a:srgbClr val="000000"/>
                </a:solidFill>
                <a:ea typeface="ＭＳ Ｐゴシック" charset="-128"/>
              </a:rPr>
              <a:t> lie close to a straight line, the plot indicates that the data are Normal. Systematic deviations from a straight line indicate a non-Normal distribution. Outliers appear as points that are far away from the overall pattern of the plot.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2425" y="2526268"/>
            <a:ext cx="704088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Interpreting Normal Probability Plots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4800" y="4232275"/>
            <a:ext cx="7981950" cy="2543175"/>
            <a:chOff x="304800" y="4232937"/>
            <a:chExt cx="7981950" cy="2543175"/>
          </a:xfrm>
        </p:grpSpPr>
        <p:sp>
          <p:nvSpPr>
            <p:cNvPr id="9" name="Right Arrow 8"/>
            <p:cNvSpPr/>
            <p:nvPr/>
          </p:nvSpPr>
          <p:spPr bwMode="auto">
            <a:xfrm>
              <a:off x="3787775" y="5183850"/>
              <a:ext cx="855663" cy="61277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3789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4309137"/>
              <a:ext cx="3448050" cy="2466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4232937"/>
              <a:ext cx="3562350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74613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TI-83 Normality Plots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257800"/>
          </a:xfrm>
        </p:spPr>
        <p:txBody>
          <a:bodyPr/>
          <a:lstStyle/>
          <a:p>
            <a:r>
              <a:rPr lang="en-US" altLang="en-US" sz="2400" b="1" smtClean="0"/>
              <a:t>Enter raw data into </a:t>
            </a:r>
            <a:r>
              <a:rPr lang="en-US" altLang="en-US" sz="2400" b="1" smtClean="0">
                <a:solidFill>
                  <a:srgbClr val="FFFF00"/>
                </a:solidFill>
              </a:rPr>
              <a:t>L1</a:t>
            </a:r>
          </a:p>
          <a:p>
            <a:r>
              <a:rPr lang="en-US" altLang="en-US" sz="2400" b="1" smtClean="0"/>
              <a:t>Press </a:t>
            </a:r>
            <a:r>
              <a:rPr lang="en-US" altLang="en-US" sz="2400" b="1" smtClean="0">
                <a:solidFill>
                  <a:srgbClr val="FFFF00"/>
                </a:solidFill>
              </a:rPr>
              <a:t>2</a:t>
            </a:r>
            <a:r>
              <a:rPr lang="en-US" altLang="en-US" sz="2400" b="1" baseline="30000" smtClean="0">
                <a:solidFill>
                  <a:srgbClr val="FFFF00"/>
                </a:solidFill>
              </a:rPr>
              <a:t>nd</a:t>
            </a:r>
            <a:r>
              <a:rPr lang="en-US" altLang="en-US" sz="2400" b="1" smtClean="0"/>
              <a:t> ‘</a:t>
            </a:r>
            <a:r>
              <a:rPr lang="en-US" altLang="en-US" sz="2400" b="1" smtClean="0">
                <a:solidFill>
                  <a:srgbClr val="FFFF00"/>
                </a:solidFill>
              </a:rPr>
              <a:t>Y=</a:t>
            </a:r>
            <a:r>
              <a:rPr lang="en-US" altLang="en-US" sz="2400" b="1" smtClean="0"/>
              <a:t>‘ to access </a:t>
            </a:r>
            <a:r>
              <a:rPr lang="en-US" altLang="en-US" sz="2400" b="1" smtClean="0">
                <a:solidFill>
                  <a:srgbClr val="FFFF00"/>
                </a:solidFill>
              </a:rPr>
              <a:t>STAT PLOTS</a:t>
            </a:r>
          </a:p>
          <a:p>
            <a:r>
              <a:rPr lang="en-US" altLang="en-US" sz="2400" b="1" smtClean="0"/>
              <a:t>Select 1: Plot1</a:t>
            </a:r>
          </a:p>
          <a:p>
            <a:r>
              <a:rPr lang="en-US" altLang="en-US" sz="2400" b="1" smtClean="0"/>
              <a:t>Turn Plot1 ON by highlighting </a:t>
            </a:r>
            <a:r>
              <a:rPr lang="en-US" altLang="en-US" sz="2400" b="1" smtClean="0">
                <a:solidFill>
                  <a:srgbClr val="FFFF00"/>
                </a:solidFill>
              </a:rPr>
              <a:t>ON</a:t>
            </a:r>
            <a:r>
              <a:rPr lang="en-US" altLang="en-US" sz="2400" b="1" smtClean="0"/>
              <a:t> and pressing </a:t>
            </a:r>
            <a:r>
              <a:rPr lang="en-US" altLang="en-US" sz="2400" b="1" smtClean="0">
                <a:solidFill>
                  <a:srgbClr val="FFFF00"/>
                </a:solidFill>
              </a:rPr>
              <a:t>ENTER</a:t>
            </a:r>
          </a:p>
          <a:p>
            <a:r>
              <a:rPr lang="en-US" altLang="en-US" sz="2400" b="1" smtClean="0"/>
              <a:t>Highlight the </a:t>
            </a:r>
            <a:r>
              <a:rPr lang="en-US" altLang="en-US" sz="2400" b="1" i="1" u="sng" smtClean="0"/>
              <a:t>last</a:t>
            </a:r>
            <a:r>
              <a:rPr lang="en-US" altLang="en-US" sz="2400" b="1" smtClean="0"/>
              <a:t> Type: graph (normality) and hit </a:t>
            </a:r>
            <a:r>
              <a:rPr lang="en-US" altLang="en-US" sz="2400" b="1" smtClean="0">
                <a:solidFill>
                  <a:srgbClr val="FFFF00"/>
                </a:solidFill>
              </a:rPr>
              <a:t>ENTER</a:t>
            </a:r>
            <a:r>
              <a:rPr lang="en-US" altLang="en-US" sz="2400" b="1" smtClean="0"/>
              <a:t>.  Data list should be </a:t>
            </a:r>
            <a:r>
              <a:rPr lang="en-US" altLang="en-US" sz="2400" b="1" smtClean="0">
                <a:solidFill>
                  <a:srgbClr val="FFFF00"/>
                </a:solidFill>
              </a:rPr>
              <a:t>L1</a:t>
            </a:r>
            <a:r>
              <a:rPr lang="en-US" altLang="en-US" sz="2400" b="1" smtClean="0"/>
              <a:t> and the data axis should be </a:t>
            </a:r>
            <a:r>
              <a:rPr lang="en-US" altLang="en-US" sz="2400" b="1" smtClean="0">
                <a:solidFill>
                  <a:srgbClr val="FFFF00"/>
                </a:solidFill>
              </a:rPr>
              <a:t>x-axis</a:t>
            </a:r>
          </a:p>
          <a:p>
            <a:r>
              <a:rPr lang="en-US" altLang="en-US" sz="2400" b="1" smtClean="0"/>
              <a:t>Press </a:t>
            </a:r>
            <a:r>
              <a:rPr lang="en-US" altLang="en-US" sz="2400" b="1" smtClean="0">
                <a:solidFill>
                  <a:srgbClr val="FFFF00"/>
                </a:solidFill>
              </a:rPr>
              <a:t>ZOOM</a:t>
            </a:r>
            <a:r>
              <a:rPr lang="en-US" altLang="en-US" sz="2400" b="1" smtClean="0"/>
              <a:t> and select </a:t>
            </a:r>
            <a:r>
              <a:rPr lang="en-US" altLang="en-US" sz="2400" b="1" smtClean="0">
                <a:solidFill>
                  <a:srgbClr val="FFFF00"/>
                </a:solidFill>
              </a:rPr>
              <a:t>9: ZoomStat</a:t>
            </a:r>
          </a:p>
          <a:p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Does it look pretty linear?  (hold a piece of paper up to 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68-95-99.7 Rule (or Empirical Rule) </a:t>
            </a:r>
            <a:r>
              <a:rPr lang="en-US" sz="2400" b="1" i="1" dirty="0"/>
              <a:t>– given a density curve is normal (or population is normal), then the following is true:</a:t>
            </a:r>
            <a:endParaRPr lang="en-US" sz="2400" b="1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b="1" i="1" dirty="0"/>
              <a:t>within plus or minus one standard deviation is 68% of </a:t>
            </a:r>
            <a:r>
              <a:rPr lang="en-US" sz="2000" b="1" i="1" dirty="0" smtClean="0"/>
              <a:t>data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b="1" i="1" dirty="0" smtClean="0"/>
              <a:t>within </a:t>
            </a:r>
            <a:r>
              <a:rPr lang="en-US" sz="2000" b="1" i="1" dirty="0"/>
              <a:t>plus or minus two standard deviation is 95% of </a:t>
            </a:r>
            <a:r>
              <a:rPr lang="en-US" sz="2000" b="1" i="1" dirty="0" smtClean="0"/>
              <a:t>data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b="1" i="1" dirty="0" smtClean="0"/>
              <a:t>within </a:t>
            </a:r>
            <a:r>
              <a:rPr lang="en-US" sz="2000" b="1" i="1" dirty="0"/>
              <a:t>plus or minus three standard deviation is 99.7% of data</a:t>
            </a:r>
            <a:endParaRPr lang="en-US" sz="20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Density Curve </a:t>
            </a:r>
            <a:r>
              <a:rPr lang="en-US" sz="2400" b="1" i="1" dirty="0"/>
              <a:t>– a curve that represents the proportions of the observations; and describes the overall pattern</a:t>
            </a:r>
            <a:endParaRPr lang="en-US" sz="2400" b="1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800" b="1" i="1" dirty="0"/>
              <a:t>Is always on or above the horizontal axis</a:t>
            </a:r>
            <a:endParaRPr lang="en-US" sz="1800" b="1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800" b="1" i="1" dirty="0"/>
              <a:t>Has area (underneath it) exactly equal to </a:t>
            </a:r>
            <a:r>
              <a:rPr lang="en-US" sz="1800" b="1" i="1" dirty="0" smtClean="0"/>
              <a:t>1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925"/>
            <a:ext cx="8229600" cy="944563"/>
          </a:xfrm>
        </p:spPr>
        <p:txBody>
          <a:bodyPr/>
          <a:lstStyle/>
          <a:p>
            <a:r>
              <a:rPr lang="en-US" altLang="en-US" sz="3600" b="1" smtClean="0"/>
              <a:t>Non-Normal Plots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1752600"/>
          </a:xfrm>
        </p:spPr>
        <p:txBody>
          <a:bodyPr/>
          <a:lstStyle/>
          <a:p>
            <a:r>
              <a:rPr lang="en-US" altLang="en-US" sz="2800" b="1" smtClean="0"/>
              <a:t>Both of these show that this particular data set is far from having a normal distribution</a:t>
            </a:r>
          </a:p>
          <a:p>
            <a:pPr lvl="1"/>
            <a:r>
              <a:rPr lang="en-US" altLang="en-US" sz="2400" b="1" smtClean="0"/>
              <a:t>It is actually considerably skewed right</a:t>
            </a:r>
          </a:p>
        </p:txBody>
      </p:sp>
      <p:pic>
        <p:nvPicPr>
          <p:cNvPr id="3994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10000"/>
            <a:ext cx="42291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33800"/>
            <a:ext cx="38766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1: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Roughly Normal (linear in mid-range) with two possible outliers on extremes</a:t>
            </a:r>
          </a:p>
        </p:txBody>
      </p:sp>
      <p:pic>
        <p:nvPicPr>
          <p:cNvPr id="409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085850"/>
            <a:ext cx="54768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2: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Not Normal (skewed right); three possible outliers on upper end</a:t>
            </a:r>
          </a:p>
        </p:txBody>
      </p:sp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1085850"/>
            <a:ext cx="56292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3: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Roughly Normal (very linear in mid-range)</a:t>
            </a:r>
          </a:p>
        </p:txBody>
      </p:sp>
      <p:pic>
        <p:nvPicPr>
          <p:cNvPr id="430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1085850"/>
            <a:ext cx="55149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4: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Roughly Normal (linear in mid-range) with deviations on each extreme</a:t>
            </a:r>
          </a:p>
        </p:txBody>
      </p:sp>
      <p:pic>
        <p:nvPicPr>
          <p:cNvPr id="440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085850"/>
            <a:ext cx="54768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5: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Not Normal (skewed right) with 3 possible outliers</a:t>
            </a:r>
          </a:p>
        </p:txBody>
      </p:sp>
      <p:pic>
        <p:nvPicPr>
          <p:cNvPr id="4506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085850"/>
            <a:ext cx="54102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6:  Normal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921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Roughly Normal (very linear in midrange) with 2 possible outliers</a:t>
            </a:r>
          </a:p>
        </p:txBody>
      </p:sp>
      <p:pic>
        <p:nvPicPr>
          <p:cNvPr id="460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3" y="990600"/>
            <a:ext cx="54387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>
              <a:defRPr/>
            </a:pPr>
            <a:r>
              <a:rPr lang="en-US" sz="2400" b="1" dirty="0" smtClean="0"/>
              <a:t>Calculator gives you proportions between any two values (-e99 and e99 represent -</a:t>
            </a:r>
            <a:r>
              <a:rPr lang="en-US" sz="2400" b="1" dirty="0" smtClean="0">
                <a:sym typeface="Symbol" pitchFamily="18" charset="2"/>
              </a:rPr>
              <a:t> and )</a:t>
            </a:r>
            <a:endParaRPr lang="en-US" sz="2000" b="1" dirty="0" smtClean="0"/>
          </a:p>
          <a:p>
            <a:pPr lvl="1" eaLnBrk="1" hangingPunct="1">
              <a:defRPr/>
            </a:pPr>
            <a:r>
              <a:rPr lang="en-US" sz="2400" b="1" dirty="0" smtClean="0"/>
              <a:t>Assess distribution’s potential normality by</a:t>
            </a:r>
          </a:p>
          <a:p>
            <a:pPr lvl="2" eaLnBrk="1" hangingPunct="1">
              <a:defRPr/>
            </a:pPr>
            <a:r>
              <a:rPr lang="en-US" sz="2000" b="1" dirty="0" smtClean="0"/>
              <a:t>comparing with empirical rule</a:t>
            </a:r>
          </a:p>
          <a:p>
            <a:pPr lvl="2" eaLnBrk="1" hangingPunct="1">
              <a:defRPr/>
            </a:pPr>
            <a:r>
              <a:rPr lang="en-US" sz="2000" b="1" dirty="0" smtClean="0"/>
              <a:t>normality probability plot (using calculator)</a:t>
            </a:r>
          </a:p>
          <a:p>
            <a:pPr eaLnBrk="1" hangingPunct="1">
              <a:defRPr/>
            </a:pP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</a:t>
            </a:r>
          </a:p>
          <a:p>
            <a:pPr lvl="1">
              <a:defRPr/>
            </a:pPr>
            <a:r>
              <a:rPr lang="en-US" sz="2400" b="1" dirty="0" err="1" smtClean="0">
                <a:ea typeface="+mn-ea"/>
                <a:cs typeface="+mn-cs"/>
              </a:rPr>
              <a:t>Pg</a:t>
            </a:r>
            <a:r>
              <a:rPr lang="en-US" sz="2400" b="1" dirty="0" smtClean="0">
                <a:ea typeface="+mn-ea"/>
                <a:cs typeface="+mn-cs"/>
              </a:rPr>
              <a:t> </a:t>
            </a:r>
            <a:r>
              <a:rPr lang="en-US" sz="2400" b="1" dirty="0" smtClean="0">
                <a:ea typeface="+mn-ea"/>
                <a:cs typeface="+mn-cs"/>
              </a:rPr>
              <a:t>138-43, </a:t>
            </a:r>
            <a:r>
              <a:rPr lang="en-US" sz="2400" b="1" dirty="0" err="1" smtClean="0">
                <a:ea typeface="+mn-ea"/>
                <a:cs typeface="+mn-cs"/>
              </a:rPr>
              <a:t>probs</a:t>
            </a:r>
            <a:r>
              <a:rPr lang="en-US" sz="2400" b="1" dirty="0" smtClean="0">
                <a:ea typeface="+mn-ea"/>
                <a:cs typeface="+mn-cs"/>
              </a:rPr>
              <a:t> 41, 45, 47, 51, 53, 57, 63, 75, 79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 (</a:t>
            </a:r>
            <a:r>
              <a:rPr lang="en-US" altLang="en-US" sz="3600" b="1" dirty="0" err="1" smtClean="0"/>
              <a:t>cont</a:t>
            </a:r>
            <a:r>
              <a:rPr lang="en-US" altLang="en-US" sz="3600" b="1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Inverse Normal </a:t>
            </a:r>
            <a:r>
              <a:rPr lang="en-US" sz="2400" b="1" i="1" dirty="0" smtClean="0"/>
              <a:t>– calculator function that allows you to find a data value given the area under the curve (percentage)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Mean of a density curve </a:t>
            </a:r>
            <a:r>
              <a:rPr lang="en-US" sz="2400" b="1" i="1" dirty="0" smtClean="0"/>
              <a:t>– its balance point (if it were made of solid material)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Median </a:t>
            </a:r>
            <a:r>
              <a:rPr lang="en-US" sz="2400" b="1" i="1" dirty="0">
                <a:solidFill>
                  <a:srgbClr val="FFFF00"/>
                </a:solidFill>
              </a:rPr>
              <a:t>of a density curve </a:t>
            </a:r>
            <a:r>
              <a:rPr lang="en-US" sz="2400" b="1" i="1" dirty="0"/>
              <a:t>– the equal-areas point; the point that divides the area under the curve in </a:t>
            </a:r>
            <a:r>
              <a:rPr lang="en-US" sz="2400" b="1" i="1" dirty="0" smtClean="0"/>
              <a:t>half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2387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 (</a:t>
            </a:r>
            <a:r>
              <a:rPr lang="en-US" altLang="en-US" sz="3600" b="1" dirty="0" err="1" smtClean="0"/>
              <a:t>cont</a:t>
            </a:r>
            <a:r>
              <a:rPr lang="en-US" altLang="en-US" sz="3600" b="1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Normal </a:t>
            </a:r>
            <a:r>
              <a:rPr lang="en-US" sz="2400" b="1" i="1" dirty="0">
                <a:solidFill>
                  <a:srgbClr val="FFFF00"/>
                </a:solidFill>
              </a:rPr>
              <a:t>curve </a:t>
            </a:r>
            <a:r>
              <a:rPr lang="en-US" sz="2400" b="1" i="1" dirty="0"/>
              <a:t>– special family of bell-shaped, symmetric density curves that follow a complex formula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Normality probability plot </a:t>
            </a:r>
            <a:r>
              <a:rPr lang="en-US" sz="2400" b="1" i="1" dirty="0"/>
              <a:t>– a scatterplot of the ordered pair (data value, expected z-score) for each of the individuals in a quantitative data set; datasets that are approximately normal look linear in this type of plot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Standard Normal Distribution </a:t>
            </a:r>
            <a:r>
              <a:rPr lang="en-US" sz="2400" b="1" i="1" dirty="0"/>
              <a:t>– a normal distribution with a mean of 0 and a standard deviation of 1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347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975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Normal Curves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84238"/>
            <a:ext cx="8229600" cy="5516562"/>
          </a:xfrm>
        </p:spPr>
        <p:txBody>
          <a:bodyPr/>
          <a:lstStyle/>
          <a:p>
            <a:r>
              <a:rPr lang="en-US" altLang="en-US" sz="2800" b="1" smtClean="0"/>
              <a:t>Two normal curves with different means (but the same standard deviation) [</a:t>
            </a:r>
            <a:r>
              <a:rPr lang="en-US" altLang="en-US" sz="2800" b="1" smtClean="0">
                <a:solidFill>
                  <a:srgbClr val="FFC000"/>
                </a:solidFill>
              </a:rPr>
              <a:t>on left</a:t>
            </a:r>
            <a:r>
              <a:rPr lang="en-US" altLang="en-US" sz="2800" b="1" smtClean="0"/>
              <a:t>]</a:t>
            </a:r>
          </a:p>
          <a:p>
            <a:pPr lvl="1"/>
            <a:r>
              <a:rPr lang="en-US" altLang="en-US" sz="2400" b="1" smtClean="0"/>
              <a:t>The curves are shifted left and right</a:t>
            </a:r>
          </a:p>
          <a:p>
            <a:pPr lvl="1"/>
            <a:endParaRPr lang="en-US" altLang="en-US" sz="2400" b="1" smtClean="0"/>
          </a:p>
          <a:p>
            <a:endParaRPr lang="en-US" altLang="en-US" sz="2400" smtClean="0"/>
          </a:p>
          <a:p>
            <a:endParaRPr lang="en-US" altLang="en-US" sz="2400" smtClean="0"/>
          </a:p>
          <a:p>
            <a:endParaRPr lang="en-US" altLang="en-US" sz="2400" b="1" smtClean="0"/>
          </a:p>
          <a:p>
            <a:endParaRPr lang="en-US" altLang="en-US" b="1" smtClean="0"/>
          </a:p>
          <a:p>
            <a:r>
              <a:rPr lang="en-US" altLang="en-US" sz="2800" b="1" smtClean="0"/>
              <a:t>Two normal curves with different standard deviations (but the same mean) [</a:t>
            </a:r>
            <a:r>
              <a:rPr lang="en-US" altLang="en-US" sz="2800" b="1" smtClean="0">
                <a:solidFill>
                  <a:srgbClr val="FFC000"/>
                </a:solidFill>
              </a:rPr>
              <a:t>on right</a:t>
            </a:r>
            <a:r>
              <a:rPr lang="en-US" altLang="en-US" sz="2800" b="1" smtClean="0"/>
              <a:t>]</a:t>
            </a:r>
          </a:p>
          <a:p>
            <a:pPr lvl="1"/>
            <a:r>
              <a:rPr lang="en-US" altLang="en-US" sz="2400" b="1" smtClean="0"/>
              <a:t>The curves are shifted up and down</a:t>
            </a:r>
          </a:p>
        </p:txBody>
      </p:sp>
      <p:pic>
        <p:nvPicPr>
          <p:cNvPr id="6148" name="Picture 4" descr="07_fig0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2388"/>
            <a:ext cx="408622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07_fig05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1828800"/>
            <a:ext cx="4040187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39688"/>
            <a:ext cx="8382000" cy="914400"/>
          </a:xfrm>
        </p:spPr>
        <p:txBody>
          <a:bodyPr/>
          <a:lstStyle/>
          <a:p>
            <a:r>
              <a:rPr lang="en-US" altLang="en-US" sz="3600" b="1" smtClean="0"/>
              <a:t>Normal Density Curve Properties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altLang="en-US" sz="2400" b="1" smtClean="0"/>
              <a:t>It is symmetric about its mean, μ</a:t>
            </a:r>
          </a:p>
          <a:p>
            <a:r>
              <a:rPr lang="en-US" altLang="en-US" sz="2400" b="1" smtClean="0"/>
              <a:t>Because mean = median = mode, the highest point occurs at x = μ</a:t>
            </a:r>
          </a:p>
          <a:p>
            <a:r>
              <a:rPr lang="en-US" altLang="en-US" sz="2400" b="1" smtClean="0"/>
              <a:t>It has inflection points at μ – σ and μ + σ</a:t>
            </a:r>
          </a:p>
          <a:p>
            <a:r>
              <a:rPr lang="en-US" altLang="en-US" sz="2400" b="1" smtClean="0"/>
              <a:t>Area under the curve = 1</a:t>
            </a:r>
          </a:p>
          <a:p>
            <a:r>
              <a:rPr lang="en-US" altLang="en-US" sz="2400" b="1" smtClean="0"/>
              <a:t>Area under the curve to the right of μ equals the area under the curve to the left of μ, which equals ½ </a:t>
            </a:r>
          </a:p>
          <a:p>
            <a:r>
              <a:rPr lang="en-US" altLang="en-US" sz="2400" b="1" smtClean="0"/>
              <a:t>As x increases or decreases without bound (gets farther away from μ), the graph approaches, but never reaches the horizontal axis (like approaching an asymptote)</a:t>
            </a:r>
          </a:p>
          <a:p>
            <a:r>
              <a:rPr lang="en-US" altLang="en-US" sz="2400" b="1" smtClean="0"/>
              <a:t>The Empirical Rule (68-95-99.7) applies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1377950" y="4505325"/>
            <a:ext cx="6394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/>
              <a:t>Normal Probability Density Function</a:t>
            </a: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3544888" y="5156200"/>
            <a:ext cx="1581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000"/>
                </a:solidFill>
              </a:rPr>
              <a:t>          1</a:t>
            </a:r>
          </a:p>
          <a:p>
            <a:r>
              <a:rPr lang="en-US" altLang="en-US" sz="2000" b="1">
                <a:solidFill>
                  <a:srgbClr val="FFC000"/>
                </a:solidFill>
              </a:rPr>
              <a:t>y = -------- e </a:t>
            </a:r>
          </a:p>
          <a:p>
            <a:r>
              <a:rPr lang="en-US" altLang="en-US" sz="2000" b="1">
                <a:solidFill>
                  <a:srgbClr val="FFC000"/>
                </a:solidFill>
              </a:rPr>
              <a:t>        </a:t>
            </a:r>
            <a:r>
              <a:rPr lang="en-US" altLang="en-US" sz="2000" b="1">
                <a:solidFill>
                  <a:srgbClr val="FFC000"/>
                </a:solidFill>
                <a:cs typeface="Arial" charset="0"/>
              </a:rPr>
              <a:t>√2</a:t>
            </a:r>
            <a:r>
              <a:rPr lang="el-GR" altLang="en-US" sz="2000" b="1">
                <a:solidFill>
                  <a:srgbClr val="FFC000"/>
                </a:solidFill>
                <a:cs typeface="Arial" charset="0"/>
              </a:rPr>
              <a:t>π</a:t>
            </a:r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4870450" y="5278438"/>
            <a:ext cx="920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u="sng">
                <a:solidFill>
                  <a:srgbClr val="FFC000"/>
                </a:solidFill>
              </a:rPr>
              <a:t>-(x – </a:t>
            </a:r>
            <a:r>
              <a:rPr lang="el-GR" altLang="en-US" sz="1600" b="1" u="sng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altLang="en-US" sz="1600" b="1" u="sng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1600" b="1" baseline="300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altLang="en-US" sz="1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l-GR" altLang="en-US" sz="1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1600" b="1" baseline="300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l-GR" altLang="en-US" sz="1600" b="1" baseline="300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Line 11"/>
          <p:cNvSpPr>
            <a:spLocks noChangeShapeType="1"/>
          </p:cNvSpPr>
          <p:nvPr/>
        </p:nvSpPr>
        <p:spPr bwMode="auto">
          <a:xfrm>
            <a:off x="4313238" y="5797550"/>
            <a:ext cx="333375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198" name="Group 43"/>
          <p:cNvGrpSpPr>
            <a:grpSpLocks noChangeAspect="1"/>
          </p:cNvGrpSpPr>
          <p:nvPr/>
        </p:nvGrpSpPr>
        <p:grpSpPr bwMode="auto">
          <a:xfrm>
            <a:off x="2079625" y="717550"/>
            <a:ext cx="4930775" cy="3836988"/>
            <a:chOff x="2500313" y="555625"/>
            <a:chExt cx="4108450" cy="3197225"/>
          </a:xfrm>
        </p:grpSpPr>
        <p:sp>
          <p:nvSpPr>
            <p:cNvPr id="8201" name="Line 13"/>
            <p:cNvSpPr>
              <a:spLocks noChangeShapeType="1"/>
            </p:cNvSpPr>
            <p:nvPr/>
          </p:nvSpPr>
          <p:spPr bwMode="auto">
            <a:xfrm flipV="1">
              <a:off x="2520950" y="3216275"/>
              <a:ext cx="3951288" cy="47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5"/>
            <p:cNvSpPr>
              <a:spLocks/>
            </p:cNvSpPr>
            <p:nvPr/>
          </p:nvSpPr>
          <p:spPr bwMode="auto">
            <a:xfrm>
              <a:off x="2536825" y="1349375"/>
              <a:ext cx="3883025" cy="1855788"/>
            </a:xfrm>
            <a:custGeom>
              <a:avLst/>
              <a:gdLst>
                <a:gd name="T0" fmla="*/ 0 w 5089"/>
                <a:gd name="T1" fmla="*/ 2147483647 h 2306"/>
                <a:gd name="T2" fmla="*/ 2147483647 w 5089"/>
                <a:gd name="T3" fmla="*/ 2147483647 h 2306"/>
                <a:gd name="T4" fmla="*/ 2147483647 w 5089"/>
                <a:gd name="T5" fmla="*/ 2147483647 h 2306"/>
                <a:gd name="T6" fmla="*/ 2147483647 w 5089"/>
                <a:gd name="T7" fmla="*/ 2147483647 h 2306"/>
                <a:gd name="T8" fmla="*/ 2147483647 w 5089"/>
                <a:gd name="T9" fmla="*/ 2147483647 h 2306"/>
                <a:gd name="T10" fmla="*/ 2147483647 w 5089"/>
                <a:gd name="T11" fmla="*/ 2147483647 h 2306"/>
                <a:gd name="T12" fmla="*/ 2147483647 w 5089"/>
                <a:gd name="T13" fmla="*/ 2147483647 h 2306"/>
                <a:gd name="T14" fmla="*/ 2147483647 w 5089"/>
                <a:gd name="T15" fmla="*/ 2147483647 h 2306"/>
                <a:gd name="T16" fmla="*/ 2147483647 w 5089"/>
                <a:gd name="T17" fmla="*/ 2147483647 h 23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89"/>
                <a:gd name="T28" fmla="*/ 0 h 2306"/>
                <a:gd name="T29" fmla="*/ 5089 w 5089"/>
                <a:gd name="T30" fmla="*/ 2306 h 230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89" h="2306">
                  <a:moveTo>
                    <a:pt x="0" y="2278"/>
                  </a:moveTo>
                  <a:cubicBezTo>
                    <a:pt x="130" y="2272"/>
                    <a:pt x="558" y="2306"/>
                    <a:pt x="779" y="2237"/>
                  </a:cubicBezTo>
                  <a:cubicBezTo>
                    <a:pt x="1000" y="2168"/>
                    <a:pt x="1150" y="2046"/>
                    <a:pt x="1328" y="1865"/>
                  </a:cubicBezTo>
                  <a:cubicBezTo>
                    <a:pt x="1506" y="1684"/>
                    <a:pt x="1645" y="1464"/>
                    <a:pt x="1850" y="1153"/>
                  </a:cubicBezTo>
                  <a:cubicBezTo>
                    <a:pt x="2055" y="842"/>
                    <a:pt x="2331" y="2"/>
                    <a:pt x="2561" y="1"/>
                  </a:cubicBezTo>
                  <a:cubicBezTo>
                    <a:pt x="2791" y="0"/>
                    <a:pt x="3023" y="833"/>
                    <a:pt x="3232" y="1146"/>
                  </a:cubicBezTo>
                  <a:cubicBezTo>
                    <a:pt x="3441" y="1459"/>
                    <a:pt x="3632" y="1697"/>
                    <a:pt x="3815" y="1878"/>
                  </a:cubicBezTo>
                  <a:cubicBezTo>
                    <a:pt x="3998" y="2059"/>
                    <a:pt x="4118" y="2165"/>
                    <a:pt x="4330" y="2231"/>
                  </a:cubicBezTo>
                  <a:cubicBezTo>
                    <a:pt x="4542" y="2297"/>
                    <a:pt x="4931" y="2263"/>
                    <a:pt x="5089" y="227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Text Box 16"/>
            <p:cNvSpPr txBox="1">
              <a:spLocks noChangeArrowheads="1"/>
            </p:cNvSpPr>
            <p:nvPr/>
          </p:nvSpPr>
          <p:spPr bwMode="auto">
            <a:xfrm>
              <a:off x="4410075" y="3311525"/>
              <a:ext cx="28416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</a:p>
          </p:txBody>
        </p:sp>
        <p:sp>
          <p:nvSpPr>
            <p:cNvPr id="8204" name="Line 17"/>
            <p:cNvSpPr>
              <a:spLocks noChangeShapeType="1"/>
            </p:cNvSpPr>
            <p:nvPr/>
          </p:nvSpPr>
          <p:spPr bwMode="auto">
            <a:xfrm flipH="1">
              <a:off x="3176588" y="901700"/>
              <a:ext cx="4762" cy="2493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8"/>
            <p:cNvSpPr>
              <a:spLocks noChangeShapeType="1"/>
            </p:cNvSpPr>
            <p:nvPr/>
          </p:nvSpPr>
          <p:spPr bwMode="auto">
            <a:xfrm>
              <a:off x="3616325" y="1017588"/>
              <a:ext cx="1588" cy="2368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9"/>
            <p:cNvSpPr>
              <a:spLocks noChangeShapeType="1"/>
            </p:cNvSpPr>
            <p:nvPr/>
          </p:nvSpPr>
          <p:spPr bwMode="auto">
            <a:xfrm flipH="1">
              <a:off x="4052888" y="1244600"/>
              <a:ext cx="4762" cy="2154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20"/>
            <p:cNvSpPr>
              <a:spLocks noChangeShapeType="1"/>
            </p:cNvSpPr>
            <p:nvPr/>
          </p:nvSpPr>
          <p:spPr bwMode="auto">
            <a:xfrm flipH="1">
              <a:off x="4497388" y="1363663"/>
              <a:ext cx="3175" cy="1860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>
              <a:off x="4938713" y="1244600"/>
              <a:ext cx="0" cy="21447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22"/>
            <p:cNvSpPr>
              <a:spLocks noChangeShapeType="1"/>
            </p:cNvSpPr>
            <p:nvPr/>
          </p:nvSpPr>
          <p:spPr bwMode="auto">
            <a:xfrm>
              <a:off x="5384800" y="1027113"/>
              <a:ext cx="0" cy="2357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23"/>
            <p:cNvSpPr>
              <a:spLocks noChangeShapeType="1"/>
            </p:cNvSpPr>
            <p:nvPr/>
          </p:nvSpPr>
          <p:spPr bwMode="auto">
            <a:xfrm flipH="1">
              <a:off x="5815013" y="885825"/>
              <a:ext cx="4762" cy="2493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24"/>
            <p:cNvSpPr>
              <a:spLocks noChangeShapeType="1"/>
            </p:cNvSpPr>
            <p:nvPr/>
          </p:nvSpPr>
          <p:spPr bwMode="auto">
            <a:xfrm>
              <a:off x="3194050" y="860425"/>
              <a:ext cx="2600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25"/>
            <p:cNvSpPr>
              <a:spLocks noChangeShapeType="1"/>
            </p:cNvSpPr>
            <p:nvPr/>
          </p:nvSpPr>
          <p:spPr bwMode="auto">
            <a:xfrm>
              <a:off x="3627438" y="1031875"/>
              <a:ext cx="1747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6"/>
            <p:cNvSpPr>
              <a:spLocks noChangeShapeType="1"/>
            </p:cNvSpPr>
            <p:nvPr/>
          </p:nvSpPr>
          <p:spPr bwMode="auto">
            <a:xfrm>
              <a:off x="4065588" y="1246188"/>
              <a:ext cx="833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Text Box 27"/>
            <p:cNvSpPr txBox="1">
              <a:spLocks noChangeArrowheads="1"/>
            </p:cNvSpPr>
            <p:nvPr/>
          </p:nvSpPr>
          <p:spPr bwMode="auto">
            <a:xfrm>
              <a:off x="3776663" y="3448050"/>
              <a:ext cx="5286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15" name="Text Box 28"/>
            <p:cNvSpPr txBox="1">
              <a:spLocks noChangeArrowheads="1"/>
            </p:cNvSpPr>
            <p:nvPr/>
          </p:nvSpPr>
          <p:spPr bwMode="auto">
            <a:xfrm>
              <a:off x="3325813" y="3311525"/>
              <a:ext cx="7127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- 2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16" name="Text Box 29"/>
            <p:cNvSpPr txBox="1">
              <a:spLocks noChangeArrowheads="1"/>
            </p:cNvSpPr>
            <p:nvPr/>
          </p:nvSpPr>
          <p:spPr bwMode="auto">
            <a:xfrm>
              <a:off x="2838450" y="3448050"/>
              <a:ext cx="6175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- 3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17" name="Text Box 30"/>
            <p:cNvSpPr txBox="1">
              <a:spLocks noChangeArrowheads="1"/>
            </p:cNvSpPr>
            <p:nvPr/>
          </p:nvSpPr>
          <p:spPr bwMode="auto">
            <a:xfrm>
              <a:off x="4635500" y="3448050"/>
              <a:ext cx="571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18" name="Text Box 31"/>
            <p:cNvSpPr txBox="1">
              <a:spLocks noChangeArrowheads="1"/>
            </p:cNvSpPr>
            <p:nvPr/>
          </p:nvSpPr>
          <p:spPr bwMode="auto">
            <a:xfrm>
              <a:off x="5081588" y="3311525"/>
              <a:ext cx="660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+ 2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19" name="Text Box 32"/>
            <p:cNvSpPr txBox="1">
              <a:spLocks noChangeArrowheads="1"/>
            </p:cNvSpPr>
            <p:nvPr/>
          </p:nvSpPr>
          <p:spPr bwMode="auto">
            <a:xfrm>
              <a:off x="5516563" y="3448050"/>
              <a:ext cx="660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+ 3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20" name="Text Box 33"/>
            <p:cNvSpPr txBox="1">
              <a:spLocks noChangeArrowheads="1"/>
            </p:cNvSpPr>
            <p:nvPr/>
          </p:nvSpPr>
          <p:spPr bwMode="auto">
            <a:xfrm>
              <a:off x="3997325" y="2611438"/>
              <a:ext cx="539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34%</a:t>
              </a:r>
            </a:p>
          </p:txBody>
        </p:sp>
        <p:sp>
          <p:nvSpPr>
            <p:cNvPr id="8221" name="Text Box 34"/>
            <p:cNvSpPr txBox="1">
              <a:spLocks noChangeArrowheads="1"/>
            </p:cNvSpPr>
            <p:nvPr/>
          </p:nvSpPr>
          <p:spPr bwMode="auto">
            <a:xfrm>
              <a:off x="4464050" y="2613025"/>
              <a:ext cx="539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34%</a:t>
              </a:r>
            </a:p>
          </p:txBody>
        </p:sp>
        <p:sp>
          <p:nvSpPr>
            <p:cNvPr id="8222" name="Text Box 35"/>
            <p:cNvSpPr txBox="1">
              <a:spLocks noChangeArrowheads="1"/>
            </p:cNvSpPr>
            <p:nvPr/>
          </p:nvSpPr>
          <p:spPr bwMode="auto">
            <a:xfrm>
              <a:off x="4875995" y="2941310"/>
              <a:ext cx="6873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13.5%</a:t>
              </a:r>
            </a:p>
          </p:txBody>
        </p:sp>
        <p:sp>
          <p:nvSpPr>
            <p:cNvPr id="8223" name="Text Box 36"/>
            <p:cNvSpPr txBox="1">
              <a:spLocks noChangeArrowheads="1"/>
            </p:cNvSpPr>
            <p:nvPr/>
          </p:nvSpPr>
          <p:spPr bwMode="auto">
            <a:xfrm>
              <a:off x="3567136" y="2936287"/>
              <a:ext cx="6873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13.5%</a:t>
              </a:r>
            </a:p>
          </p:txBody>
        </p:sp>
        <p:sp>
          <p:nvSpPr>
            <p:cNvPr id="8224" name="Text Box 37"/>
            <p:cNvSpPr txBox="1">
              <a:spLocks noChangeArrowheads="1"/>
            </p:cNvSpPr>
            <p:nvPr/>
          </p:nvSpPr>
          <p:spPr bwMode="auto">
            <a:xfrm>
              <a:off x="3134769" y="2490788"/>
              <a:ext cx="6873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2.35%</a:t>
              </a:r>
            </a:p>
          </p:txBody>
        </p:sp>
        <p:sp>
          <p:nvSpPr>
            <p:cNvPr id="8225" name="Text Box 38"/>
            <p:cNvSpPr txBox="1">
              <a:spLocks noChangeArrowheads="1"/>
            </p:cNvSpPr>
            <p:nvPr/>
          </p:nvSpPr>
          <p:spPr bwMode="auto">
            <a:xfrm>
              <a:off x="5327650" y="2546350"/>
              <a:ext cx="6873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2.35%</a:t>
              </a:r>
            </a:p>
          </p:txBody>
        </p:sp>
        <p:sp>
          <p:nvSpPr>
            <p:cNvPr id="8226" name="Text Box 39"/>
            <p:cNvSpPr txBox="1">
              <a:spLocks noChangeArrowheads="1"/>
            </p:cNvSpPr>
            <p:nvPr/>
          </p:nvSpPr>
          <p:spPr bwMode="auto">
            <a:xfrm>
              <a:off x="2500313" y="2879725"/>
              <a:ext cx="68738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0.15%</a:t>
              </a:r>
            </a:p>
          </p:txBody>
        </p:sp>
        <p:sp>
          <p:nvSpPr>
            <p:cNvPr id="8227" name="Text Box 40"/>
            <p:cNvSpPr txBox="1">
              <a:spLocks noChangeArrowheads="1"/>
            </p:cNvSpPr>
            <p:nvPr/>
          </p:nvSpPr>
          <p:spPr bwMode="auto">
            <a:xfrm>
              <a:off x="5921375" y="2903538"/>
              <a:ext cx="6873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/>
                <a:t>0.15%</a:t>
              </a:r>
            </a:p>
          </p:txBody>
        </p:sp>
        <p:sp>
          <p:nvSpPr>
            <p:cNvPr id="8228" name="Text Box 41"/>
            <p:cNvSpPr txBox="1">
              <a:spLocks noChangeArrowheads="1"/>
            </p:cNvSpPr>
            <p:nvPr/>
          </p:nvSpPr>
          <p:spPr bwMode="auto">
            <a:xfrm>
              <a:off x="4205288" y="1006475"/>
              <a:ext cx="5667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± 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29" name="Text Box 42"/>
            <p:cNvSpPr txBox="1">
              <a:spLocks noChangeArrowheads="1"/>
            </p:cNvSpPr>
            <p:nvPr/>
          </p:nvSpPr>
          <p:spPr bwMode="auto">
            <a:xfrm>
              <a:off x="4198938" y="784225"/>
              <a:ext cx="6556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± 2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30" name="Text Box 43"/>
            <p:cNvSpPr txBox="1">
              <a:spLocks noChangeArrowheads="1"/>
            </p:cNvSpPr>
            <p:nvPr/>
          </p:nvSpPr>
          <p:spPr bwMode="auto">
            <a:xfrm>
              <a:off x="4198938" y="555625"/>
              <a:ext cx="6556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altLang="en-US" sz="1400" b="1">
                  <a:latin typeface="Times New Roman" pitchFamily="18" charset="0"/>
                  <a:cs typeface="Times New Roman" pitchFamily="18" charset="0"/>
                </a:rPr>
                <a:t> ± 3</a:t>
              </a:r>
              <a:r>
                <a:rPr lang="el-GR" altLang="en-US" sz="1400" b="1">
                  <a:latin typeface="Times New Roman" pitchFamily="18" charset="0"/>
                  <a:cs typeface="Times New Roman" pitchFamily="18" charset="0"/>
                </a:rPr>
                <a:t>σ</a:t>
              </a:r>
            </a:p>
          </p:txBody>
        </p:sp>
        <p:sp>
          <p:nvSpPr>
            <p:cNvPr id="8231" name="Line 44"/>
            <p:cNvSpPr>
              <a:spLocks noChangeShapeType="1"/>
            </p:cNvSpPr>
            <p:nvPr/>
          </p:nvSpPr>
          <p:spPr bwMode="auto">
            <a:xfrm>
              <a:off x="4087813" y="2435225"/>
              <a:ext cx="801687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Text Box 45"/>
            <p:cNvSpPr txBox="1">
              <a:spLocks noChangeArrowheads="1"/>
            </p:cNvSpPr>
            <p:nvPr/>
          </p:nvSpPr>
          <p:spPr bwMode="auto">
            <a:xfrm>
              <a:off x="4261633" y="2202883"/>
              <a:ext cx="453116" cy="256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>
                  <a:solidFill>
                    <a:srgbClr val="FFFF00"/>
                  </a:solidFill>
                </a:rPr>
                <a:t>68%</a:t>
              </a:r>
            </a:p>
          </p:txBody>
        </p:sp>
        <p:sp>
          <p:nvSpPr>
            <p:cNvPr id="8233" name="Line 46"/>
            <p:cNvSpPr>
              <a:spLocks noChangeShapeType="1"/>
            </p:cNvSpPr>
            <p:nvPr/>
          </p:nvSpPr>
          <p:spPr bwMode="auto">
            <a:xfrm>
              <a:off x="3640138" y="2076450"/>
              <a:ext cx="1706562" cy="0"/>
            </a:xfrm>
            <a:prstGeom prst="line">
              <a:avLst/>
            </a:prstGeom>
            <a:noFill/>
            <a:ln w="38100">
              <a:solidFill>
                <a:srgbClr val="FF99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Text Box 47"/>
            <p:cNvSpPr txBox="1">
              <a:spLocks noChangeArrowheads="1"/>
            </p:cNvSpPr>
            <p:nvPr/>
          </p:nvSpPr>
          <p:spPr bwMode="auto">
            <a:xfrm>
              <a:off x="4263220" y="1841738"/>
              <a:ext cx="453116" cy="256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>
                  <a:solidFill>
                    <a:srgbClr val="FF99FF"/>
                  </a:solidFill>
                </a:rPr>
                <a:t>95%</a:t>
              </a:r>
            </a:p>
          </p:txBody>
        </p:sp>
        <p:sp>
          <p:nvSpPr>
            <p:cNvPr id="8235" name="Line 48"/>
            <p:cNvSpPr>
              <a:spLocks noChangeShapeType="1"/>
            </p:cNvSpPr>
            <p:nvPr/>
          </p:nvSpPr>
          <p:spPr bwMode="auto">
            <a:xfrm>
              <a:off x="3207983" y="1732923"/>
              <a:ext cx="2575387" cy="0"/>
            </a:xfrm>
            <a:prstGeom prst="line">
              <a:avLst/>
            </a:prstGeom>
            <a:noFill/>
            <a:ln w="38100">
              <a:solidFill>
                <a:schemeClr val="tx2">
                  <a:lumMod val="90000"/>
                </a:schemeClr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36" name="Text Box 49"/>
            <p:cNvSpPr txBox="1">
              <a:spLocks noChangeArrowheads="1"/>
            </p:cNvSpPr>
            <p:nvPr/>
          </p:nvSpPr>
          <p:spPr bwMode="auto">
            <a:xfrm>
              <a:off x="4252952" y="1489527"/>
              <a:ext cx="576717" cy="25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chemeClr val="tx2">
                      <a:lumMod val="90000"/>
                    </a:schemeClr>
                  </a:solidFill>
                </a:rPr>
                <a:t>99.7%</a:t>
              </a:r>
            </a:p>
          </p:txBody>
        </p:sp>
      </p:grpSp>
      <p:sp>
        <p:nvSpPr>
          <p:cNvPr id="8199" name="Text Box 51"/>
          <p:cNvSpPr txBox="1">
            <a:spLocks noChangeArrowheads="1"/>
          </p:cNvSpPr>
          <p:nvPr/>
        </p:nvSpPr>
        <p:spPr bwMode="auto">
          <a:xfrm>
            <a:off x="266700" y="6229350"/>
            <a:ext cx="8572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latin typeface="Times New Roman" pitchFamily="18" charset="0"/>
              </a:rPr>
              <a:t>where </a:t>
            </a:r>
            <a:r>
              <a:rPr lang="el-GR" altLang="en-US" sz="2000" b="1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is the mean and </a:t>
            </a:r>
            <a:r>
              <a:rPr lang="el-GR" altLang="en-US" sz="2000" b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is the standard deviation of the random variable x</a:t>
            </a:r>
            <a:endParaRPr lang="el-GR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Title 44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Empirical Rule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</TotalTime>
  <Words>2880</Words>
  <Application>Microsoft Office PowerPoint</Application>
  <PresentationFormat>On-screen Show (4:3)</PresentationFormat>
  <Paragraphs>471</Paragraphs>
  <Slides>47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Default Design</vt:lpstr>
      <vt:lpstr>PowerPoint Presentation</vt:lpstr>
      <vt:lpstr>Lesson 2 - 2</vt:lpstr>
      <vt:lpstr>Objectives</vt:lpstr>
      <vt:lpstr>Vocabulary</vt:lpstr>
      <vt:lpstr>Vocabulary (cont)</vt:lpstr>
      <vt:lpstr>Vocabulary (cont)</vt:lpstr>
      <vt:lpstr>Normal Curves</vt:lpstr>
      <vt:lpstr>Normal Density Curve Properties </vt:lpstr>
      <vt:lpstr>Empirical Rule</vt:lpstr>
      <vt:lpstr>Area under a Normal Curve</vt:lpstr>
      <vt:lpstr>Standardizing a Normal Random Variable </vt:lpstr>
      <vt:lpstr>Example 1</vt:lpstr>
      <vt:lpstr>The Standard Normal Table</vt:lpstr>
      <vt:lpstr>Normal Distributions on TI-83</vt:lpstr>
      <vt:lpstr>Normal Distributions on TI-83</vt:lpstr>
      <vt:lpstr>Normal Distributions on TI-83</vt:lpstr>
      <vt:lpstr>Properties of the Standard Normal Curve</vt:lpstr>
      <vt:lpstr>Calculate the Area Under the Standard Normal Curve</vt:lpstr>
      <vt:lpstr>Normal Distribution Calculations</vt:lpstr>
      <vt:lpstr>PowerPoint Presentation</vt:lpstr>
      <vt:lpstr>Example 2</vt:lpstr>
      <vt:lpstr>Example 3</vt:lpstr>
      <vt:lpstr>Example 4</vt:lpstr>
      <vt:lpstr>Example 5</vt:lpstr>
      <vt:lpstr>Summary</vt:lpstr>
      <vt:lpstr>PowerPoint Presentation</vt:lpstr>
      <vt:lpstr>Finding the Area under  any Normal Curve</vt:lpstr>
      <vt:lpstr>Given Probability Find the Associated Random Variable Value</vt:lpstr>
      <vt:lpstr>Example 1</vt:lpstr>
      <vt:lpstr>Example 2</vt:lpstr>
      <vt:lpstr>Example 3</vt:lpstr>
      <vt:lpstr>Example 4</vt:lpstr>
      <vt:lpstr>Example 5</vt:lpstr>
      <vt:lpstr>Example 6  </vt:lpstr>
      <vt:lpstr>Summary and Homework</vt:lpstr>
      <vt:lpstr>PowerPoint Presentation</vt:lpstr>
      <vt:lpstr>Is Data Normally Distributed?</vt:lpstr>
      <vt:lpstr>Normality Plots</vt:lpstr>
      <vt:lpstr>TI-83 Normality Plots</vt:lpstr>
      <vt:lpstr>Non-Normal Plots</vt:lpstr>
      <vt:lpstr>Example 1:  Normal or Not?</vt:lpstr>
      <vt:lpstr>Example 2:  Normal or Not?</vt:lpstr>
      <vt:lpstr>Example 3:  Normal or Not?</vt:lpstr>
      <vt:lpstr>Example 4:  Normal or Not?</vt:lpstr>
      <vt:lpstr>Example 5:  Normal or Not?</vt:lpstr>
      <vt:lpstr>Example 6:  Normal or Not?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 Headlee</cp:lastModifiedBy>
  <cp:revision>54</cp:revision>
  <cp:lastPrinted>1601-01-01T00:00:00Z</cp:lastPrinted>
  <dcterms:created xsi:type="dcterms:W3CDTF">1601-01-01T00:00:00Z</dcterms:created>
  <dcterms:modified xsi:type="dcterms:W3CDTF">2018-08-20T13:10:17Z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