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97" r:id="rId2"/>
    <p:sldId id="256" r:id="rId3"/>
    <p:sldId id="257" r:id="rId4"/>
    <p:sldId id="274" r:id="rId5"/>
    <p:sldId id="268" r:id="rId6"/>
    <p:sldId id="275" r:id="rId7"/>
    <p:sldId id="276" r:id="rId8"/>
    <p:sldId id="277" r:id="rId9"/>
    <p:sldId id="279" r:id="rId10"/>
    <p:sldId id="295" r:id="rId11"/>
    <p:sldId id="278" r:id="rId12"/>
    <p:sldId id="280" r:id="rId13"/>
    <p:sldId id="296" r:id="rId14"/>
    <p:sldId id="269" r:id="rId15"/>
    <p:sldId id="270" r:id="rId16"/>
    <p:sldId id="271" r:id="rId17"/>
    <p:sldId id="273" r:id="rId18"/>
    <p:sldId id="272" r:id="rId19"/>
    <p:sldId id="263" r:id="rId20"/>
    <p:sldId id="281" r:id="rId21"/>
    <p:sldId id="286" r:id="rId22"/>
    <p:sldId id="287" r:id="rId23"/>
    <p:sldId id="288" r:id="rId24"/>
    <p:sldId id="289" r:id="rId25"/>
    <p:sldId id="290" r:id="rId26"/>
    <p:sldId id="291" r:id="rId27"/>
    <p:sldId id="292" r:id="rId28"/>
    <p:sldId id="293" r:id="rId29"/>
    <p:sldId id="285" r:id="rId30"/>
    <p:sldId id="283" r:id="rId31"/>
    <p:sldId id="284" r:id="rId32"/>
    <p:sldId id="282" r:id="rId33"/>
    <p:sldId id="294"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9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32AC9C0-E583-4EEC-851C-63346E1EBC0E}" type="datetimeFigureOut">
              <a:rPr lang="en-US"/>
              <a:pPr>
                <a:defRPr/>
              </a:pPr>
              <a:t>7/31/2018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1CF97F6-9704-4FC8-A294-ED3773666BED}" type="slidenum">
              <a:rPr lang="en-US"/>
              <a:pPr>
                <a:defRPr/>
              </a:pPr>
              <a:t>‹#›</a:t>
            </a:fld>
            <a:endParaRPr lang="en-US"/>
          </a:p>
        </p:txBody>
      </p:sp>
    </p:spTree>
    <p:extLst>
      <p:ext uri="{BB962C8B-B14F-4D97-AF65-F5344CB8AC3E}">
        <p14:creationId xmlns:p14="http://schemas.microsoft.com/office/powerpoint/2010/main" val="257021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0D40EDA-9FBE-469A-A002-AD34B709B8B9}"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3FB4816-37AB-4020-B6AA-7DDBBBAA3669}"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CE4740B-ACDF-4035-86AD-7B411F8B29B6}"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9BF324D-125A-4158-956A-9B1C35EF9F02}"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5D85826-801A-4D5E-97F9-702331986D89}" type="slidenum">
              <a:rPr lang="en-US" altLang="en-US" smtClean="0"/>
              <a:pPr/>
              <a:t>19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CAB2BC-97B3-4164-AF7E-B924813C7E6D}" type="slidenum">
              <a:rPr lang="en-US"/>
              <a:pPr>
                <a:defRPr/>
              </a:pPr>
              <a:t>‹#›</a:t>
            </a:fld>
            <a:endParaRPr lang="en-US"/>
          </a:p>
        </p:txBody>
      </p:sp>
    </p:spTree>
    <p:extLst>
      <p:ext uri="{BB962C8B-B14F-4D97-AF65-F5344CB8AC3E}">
        <p14:creationId xmlns:p14="http://schemas.microsoft.com/office/powerpoint/2010/main" val="67804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547741-09F2-45B4-B5DC-DF7551C9DC8B}" type="slidenum">
              <a:rPr lang="en-US"/>
              <a:pPr>
                <a:defRPr/>
              </a:pPr>
              <a:t>‹#›</a:t>
            </a:fld>
            <a:endParaRPr lang="en-US"/>
          </a:p>
        </p:txBody>
      </p:sp>
    </p:spTree>
    <p:extLst>
      <p:ext uri="{BB962C8B-B14F-4D97-AF65-F5344CB8AC3E}">
        <p14:creationId xmlns:p14="http://schemas.microsoft.com/office/powerpoint/2010/main" val="72377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4FD7E5-F77B-499F-B752-7984BE34CB74}" type="slidenum">
              <a:rPr lang="en-US"/>
              <a:pPr>
                <a:defRPr/>
              </a:pPr>
              <a:t>‹#›</a:t>
            </a:fld>
            <a:endParaRPr lang="en-US"/>
          </a:p>
        </p:txBody>
      </p:sp>
    </p:spTree>
    <p:extLst>
      <p:ext uri="{BB962C8B-B14F-4D97-AF65-F5344CB8AC3E}">
        <p14:creationId xmlns:p14="http://schemas.microsoft.com/office/powerpoint/2010/main" val="1323322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8A8D1F-1287-46FB-BC6B-7DCF9D4941B1}" type="slidenum">
              <a:rPr lang="en-US"/>
              <a:pPr>
                <a:defRPr/>
              </a:pPr>
              <a:t>‹#›</a:t>
            </a:fld>
            <a:endParaRPr lang="en-US"/>
          </a:p>
        </p:txBody>
      </p:sp>
    </p:spTree>
    <p:extLst>
      <p:ext uri="{BB962C8B-B14F-4D97-AF65-F5344CB8AC3E}">
        <p14:creationId xmlns:p14="http://schemas.microsoft.com/office/powerpoint/2010/main" val="608251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4E7385-B44B-4689-95E8-A950254CAABC}" type="slidenum">
              <a:rPr lang="en-US"/>
              <a:pPr>
                <a:defRPr/>
              </a:pPr>
              <a:t>‹#›</a:t>
            </a:fld>
            <a:endParaRPr lang="en-US"/>
          </a:p>
        </p:txBody>
      </p:sp>
    </p:spTree>
    <p:extLst>
      <p:ext uri="{BB962C8B-B14F-4D97-AF65-F5344CB8AC3E}">
        <p14:creationId xmlns:p14="http://schemas.microsoft.com/office/powerpoint/2010/main" val="1351832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D22672-8566-4CD5-980E-69D3134FFE75}" type="slidenum">
              <a:rPr lang="en-US"/>
              <a:pPr>
                <a:defRPr/>
              </a:pPr>
              <a:t>‹#›</a:t>
            </a:fld>
            <a:endParaRPr lang="en-US"/>
          </a:p>
        </p:txBody>
      </p:sp>
    </p:spTree>
    <p:extLst>
      <p:ext uri="{BB962C8B-B14F-4D97-AF65-F5344CB8AC3E}">
        <p14:creationId xmlns:p14="http://schemas.microsoft.com/office/powerpoint/2010/main" val="86898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29470A-85DB-4777-B1DD-2674F7CF7C74}" type="slidenum">
              <a:rPr lang="en-US"/>
              <a:pPr>
                <a:defRPr/>
              </a:pPr>
              <a:t>‹#›</a:t>
            </a:fld>
            <a:endParaRPr lang="en-US"/>
          </a:p>
        </p:txBody>
      </p:sp>
    </p:spTree>
    <p:extLst>
      <p:ext uri="{BB962C8B-B14F-4D97-AF65-F5344CB8AC3E}">
        <p14:creationId xmlns:p14="http://schemas.microsoft.com/office/powerpoint/2010/main" val="168368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5D31E43-754F-4D9D-91AC-1C0E58DFBB42}" type="slidenum">
              <a:rPr lang="en-US"/>
              <a:pPr>
                <a:defRPr/>
              </a:pPr>
              <a:t>‹#›</a:t>
            </a:fld>
            <a:endParaRPr lang="en-US"/>
          </a:p>
        </p:txBody>
      </p:sp>
    </p:spTree>
    <p:extLst>
      <p:ext uri="{BB962C8B-B14F-4D97-AF65-F5344CB8AC3E}">
        <p14:creationId xmlns:p14="http://schemas.microsoft.com/office/powerpoint/2010/main" val="473411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8BF5360-FD7A-4223-BD8E-06805E051235}" type="slidenum">
              <a:rPr lang="en-US"/>
              <a:pPr>
                <a:defRPr/>
              </a:pPr>
              <a:t>‹#›</a:t>
            </a:fld>
            <a:endParaRPr lang="en-US"/>
          </a:p>
        </p:txBody>
      </p:sp>
    </p:spTree>
    <p:extLst>
      <p:ext uri="{BB962C8B-B14F-4D97-AF65-F5344CB8AC3E}">
        <p14:creationId xmlns:p14="http://schemas.microsoft.com/office/powerpoint/2010/main" val="973512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B4F3FE-7220-482A-B1A0-62E41EEB769C}" type="slidenum">
              <a:rPr lang="en-US"/>
              <a:pPr>
                <a:defRPr/>
              </a:pPr>
              <a:t>‹#›</a:t>
            </a:fld>
            <a:endParaRPr lang="en-US"/>
          </a:p>
        </p:txBody>
      </p:sp>
    </p:spTree>
    <p:extLst>
      <p:ext uri="{BB962C8B-B14F-4D97-AF65-F5344CB8AC3E}">
        <p14:creationId xmlns:p14="http://schemas.microsoft.com/office/powerpoint/2010/main" val="2662061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BB9630-0B33-4850-94CC-A3686D1B4677}" type="slidenum">
              <a:rPr lang="en-US"/>
              <a:pPr>
                <a:defRPr/>
              </a:pPr>
              <a:t>‹#›</a:t>
            </a:fld>
            <a:endParaRPr lang="en-US"/>
          </a:p>
        </p:txBody>
      </p:sp>
    </p:spTree>
    <p:extLst>
      <p:ext uri="{BB962C8B-B14F-4D97-AF65-F5344CB8AC3E}">
        <p14:creationId xmlns:p14="http://schemas.microsoft.com/office/powerpoint/2010/main" val="157786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AAC6517-F457-4A51-BFB0-19444405645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oleObject" Target="../embeddings/oleObject2.bin"/><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file:///C:\Program%20Files\TI%20Education\TI%20InterActive!\TIIimagefile5355.gif"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altLang="en-US"/>
          </a:p>
        </p:txBody>
      </p:sp>
      <p:sp>
        <p:nvSpPr>
          <p:cNvPr id="3075"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3076"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58165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latin typeface="Arial" pitchFamily="34" charset="0"/>
              </a:rPr>
              <a:t>5-Minute Check on Lesson </a:t>
            </a:r>
            <a:r>
              <a:rPr lang="en-US" sz="2800" b="1" dirty="0">
                <a:effectLst>
                  <a:outerShdw blurRad="38100" dist="38100" dir="2700000" algn="tl">
                    <a:srgbClr val="336699"/>
                  </a:outerShdw>
                </a:effectLst>
                <a:latin typeface="Arial" pitchFamily="34" charset="0"/>
              </a:rPr>
              <a:t>2-2c</a:t>
            </a:r>
            <a:endParaRPr lang="en-US" sz="2800" b="1" dirty="0">
              <a:effectLst>
                <a:outerShdw blurRad="38100" dist="38100" dir="2700000" algn="tl">
                  <a:srgbClr val="336699"/>
                </a:outerShdw>
              </a:effectLst>
              <a:latin typeface="Arial" pitchFamily="34" charset="0"/>
            </a:endParaRPr>
          </a:p>
        </p:txBody>
      </p:sp>
      <p:sp>
        <p:nvSpPr>
          <p:cNvPr id="33800" name="Text Box 8"/>
          <p:cNvSpPr txBox="1">
            <a:spLocks noChangeArrowheads="1"/>
          </p:cNvSpPr>
          <p:nvPr/>
        </p:nvSpPr>
        <p:spPr bwMode="white">
          <a:xfrm>
            <a:off x="1693863" y="6564313"/>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latin typeface="Arial" pitchFamily="34" charset="0"/>
              </a:rPr>
              <a:t>Click the mouse button or press the Space Bar to display the answers.</a:t>
            </a:r>
          </a:p>
        </p:txBody>
      </p:sp>
      <p:sp>
        <p:nvSpPr>
          <p:cNvPr id="3079"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buFont typeface="Arial" charset="0"/>
              <a:buAutoNum type="arabicPeriod"/>
            </a:pPr>
            <a:r>
              <a:rPr lang="en-US" altLang="en-US" sz="2400" b="1">
                <a:latin typeface="Times New Roman" pitchFamily="18" charset="0"/>
                <a:cs typeface="Arial" charset="0"/>
                <a:sym typeface="Symbol" pitchFamily="18" charset="2"/>
              </a:rPr>
              <a:t>What is the shape of a normality plot if the distribution is approximately normal?</a:t>
            </a:r>
          </a:p>
          <a:p>
            <a:pPr>
              <a:spcBef>
                <a:spcPts val="600"/>
              </a:spcBef>
              <a:buFont typeface="Arial" charset="0"/>
              <a:buAutoNum type="arabicPeriod"/>
            </a:pPr>
            <a:endParaRPr lang="en-US" altLang="en-US" sz="2400" b="1">
              <a:latin typeface="Times New Roman" pitchFamily="18" charset="0"/>
              <a:cs typeface="Arial" charset="0"/>
              <a:sym typeface="Symbol" pitchFamily="18" charset="2"/>
            </a:endParaRPr>
          </a:p>
          <a:p>
            <a:pPr>
              <a:spcBef>
                <a:spcPts val="600"/>
              </a:spcBef>
              <a:buFont typeface="Arial" charset="0"/>
              <a:buAutoNum type="arabicPeriod"/>
            </a:pPr>
            <a:r>
              <a:rPr lang="en-US" altLang="en-US" sz="2400" b="1">
                <a:latin typeface="Times New Roman" pitchFamily="18" charset="0"/>
                <a:cs typeface="Arial" charset="0"/>
                <a:sym typeface="Symbol" pitchFamily="18" charset="2"/>
              </a:rPr>
              <a:t>Do these normality plots indicate a normal distribution?</a:t>
            </a:r>
          </a:p>
          <a:p>
            <a:pPr>
              <a:spcBef>
                <a:spcPts val="600"/>
              </a:spcBef>
              <a:buFont typeface="Arial" charset="0"/>
              <a:buAutoNum type="arabicPeriod"/>
            </a:pPr>
            <a:endParaRPr lang="en-US" altLang="en-US" sz="2400" b="1">
              <a:latin typeface="Times New Roman" pitchFamily="18" charset="0"/>
              <a:cs typeface="Arial" charset="0"/>
              <a:sym typeface="Symbol" pitchFamily="18" charset="2"/>
            </a:endParaRPr>
          </a:p>
        </p:txBody>
      </p:sp>
      <p:sp>
        <p:nvSpPr>
          <p:cNvPr id="8" name="TextBox 7"/>
          <p:cNvSpPr txBox="1">
            <a:spLocks noChangeArrowheads="1"/>
          </p:cNvSpPr>
          <p:nvPr/>
        </p:nvSpPr>
        <p:spPr bwMode="auto">
          <a:xfrm>
            <a:off x="3586163" y="1420813"/>
            <a:ext cx="19145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linear </a:t>
            </a:r>
            <a:r>
              <a:rPr lang="en-US" altLang="en-US" sz="2000" b="1">
                <a:solidFill>
                  <a:srgbClr val="FFFF00"/>
                </a:solidFill>
                <a:sym typeface="Wingdings" pitchFamily="2" charset="2"/>
              </a:rPr>
              <a:t> a line</a:t>
            </a:r>
            <a:endParaRPr lang="en-US" altLang="en-US" sz="2000" b="1">
              <a:solidFill>
                <a:srgbClr val="FFFF00"/>
              </a:solidFill>
            </a:endParaRPr>
          </a:p>
        </p:txBody>
      </p:sp>
      <p:pic>
        <p:nvPicPr>
          <p:cNvPr id="308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514600"/>
            <a:ext cx="3308350"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2514600"/>
            <a:ext cx="3378200"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p:cNvSpPr txBox="1">
            <a:spLocks noChangeArrowheads="1"/>
          </p:cNvSpPr>
          <p:nvPr/>
        </p:nvSpPr>
        <p:spPr bwMode="auto">
          <a:xfrm>
            <a:off x="1143000" y="5562600"/>
            <a:ext cx="2847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approximately normal</a:t>
            </a:r>
          </a:p>
        </p:txBody>
      </p:sp>
      <p:sp>
        <p:nvSpPr>
          <p:cNvPr id="21" name="TextBox 20"/>
          <p:cNvSpPr txBox="1">
            <a:spLocks noChangeArrowheads="1"/>
          </p:cNvSpPr>
          <p:nvPr/>
        </p:nvSpPr>
        <p:spPr bwMode="auto">
          <a:xfrm>
            <a:off x="5638800" y="5562600"/>
            <a:ext cx="22209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not normal; </a:t>
            </a:r>
            <a:br>
              <a:rPr lang="en-US" altLang="en-US" sz="2000" b="1">
                <a:solidFill>
                  <a:srgbClr val="FFFF00"/>
                </a:solidFill>
              </a:rPr>
            </a:br>
            <a:r>
              <a:rPr lang="en-US" altLang="en-US" sz="2000" b="1">
                <a:solidFill>
                  <a:srgbClr val="FFFF00"/>
                </a:solidFill>
              </a:rPr>
              <a:t>possible outliers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edge">
                                      <p:cBhvr>
                                        <p:cTn id="12" dur="2000"/>
                                        <p:tgtEl>
                                          <p:spTgt spid="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edge">
                                      <p:cBhvr>
                                        <p:cTn id="17"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2" name="Group 204"/>
          <p:cNvGraphicFramePr>
            <a:graphicFrameLocks noGrp="1"/>
          </p:cNvGraphicFramePr>
          <p:nvPr/>
        </p:nvGraphicFramePr>
        <p:xfrm>
          <a:off x="217488" y="687388"/>
          <a:ext cx="8620125" cy="6037263"/>
        </p:xfrm>
        <a:graphic>
          <a:graphicData uri="http://schemas.openxmlformats.org/drawingml/2006/table">
            <a:tbl>
              <a:tblPr/>
              <a:tblGrid>
                <a:gridCol w="2255837"/>
                <a:gridCol w="2770188"/>
                <a:gridCol w="3594100"/>
              </a:tblGrid>
              <a:tr h="398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Approach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Graphically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Solution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44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Find the area to the </a:t>
                      </a:r>
                      <a:r>
                        <a:rPr kumimoji="0" lang="en-US" sz="1600" b="1" i="0" u="none" strike="noStrike" cap="none" normalizeH="0" baseline="0" dirty="0" smtClean="0">
                          <a:ln>
                            <a:noFill/>
                          </a:ln>
                          <a:solidFill>
                            <a:srgbClr val="FFC000"/>
                          </a:solidFill>
                          <a:effectLst/>
                          <a:latin typeface="Arial" pitchFamily="34" charset="0"/>
                        </a:rPr>
                        <a:t>left</a:t>
                      </a:r>
                      <a:r>
                        <a:rPr kumimoji="0" lang="en-US" sz="1600" b="1" i="0" u="none" strike="noStrike" cap="none" normalizeH="0" baseline="0" dirty="0" smtClean="0">
                          <a:ln>
                            <a:noFill/>
                          </a:ln>
                          <a:solidFill>
                            <a:schemeClr val="tx1"/>
                          </a:solidFill>
                          <a:effectLst/>
                          <a:latin typeface="Arial" pitchFamily="34" charset="0"/>
                        </a:rPr>
                        <a:t> of a</a:t>
                      </a: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cs typeface="Arial" pitchFamily="34" charset="0"/>
                        </a:rPr>
                        <a:t>P(X &lt; 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rPr>
                        <a:t>Shade the area to the left of a</a:t>
                      </a:r>
                      <a:endParaRPr kumimoji="0" lang="en-US" sz="1200" b="1" i="1" u="none" strike="noStrike" cap="none" normalizeH="0" baseline="-25000" dirty="0" smtClean="0">
                        <a:ln>
                          <a:noFill/>
                        </a:ln>
                        <a:solidFill>
                          <a:schemeClr val="tx1"/>
                        </a:solidFill>
                        <a:effectLst/>
                        <a:latin typeface="Arial" pitchFamily="34" charset="0"/>
                      </a:endParaRPr>
                    </a:p>
                  </a:txBody>
                  <a:tcP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Use Table IV to find the row and column that correspond to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The area is the value where the row and column intersect.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FFFF00"/>
                          </a:solidFill>
                          <a:effectLst/>
                          <a:latin typeface="Arial" pitchFamily="34" charset="0"/>
                        </a:rPr>
                        <a:t>Normalcdf</a:t>
                      </a:r>
                      <a:r>
                        <a:rPr kumimoji="0" lang="en-US" sz="1600" b="1" i="0" u="none" strike="noStrike" cap="none" normalizeH="0" baseline="0" dirty="0" smtClean="0">
                          <a:ln>
                            <a:noFill/>
                          </a:ln>
                          <a:solidFill>
                            <a:srgbClr val="FFFF00"/>
                          </a:solidFill>
                          <a:effectLst/>
                          <a:latin typeface="Arial" pitchFamily="34" charset="0"/>
                        </a:rPr>
                        <a:t>(-E99,a,</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93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Find the area to the </a:t>
                      </a:r>
                      <a:r>
                        <a:rPr kumimoji="0" lang="en-US" sz="1600" b="1" i="0" u="none" strike="noStrike" cap="none" normalizeH="0" baseline="0" dirty="0" smtClean="0">
                          <a:ln>
                            <a:noFill/>
                          </a:ln>
                          <a:solidFill>
                            <a:srgbClr val="FFC000"/>
                          </a:solidFill>
                          <a:effectLst/>
                          <a:latin typeface="Arial" pitchFamily="34" charset="0"/>
                        </a:rPr>
                        <a:t>right </a:t>
                      </a:r>
                      <a:r>
                        <a:rPr kumimoji="0" lang="en-US" sz="1600" b="1" i="0" u="none" strike="noStrike" cap="none" normalizeH="0" baseline="0" dirty="0" smtClean="0">
                          <a:ln>
                            <a:noFill/>
                          </a:ln>
                          <a:solidFill>
                            <a:schemeClr val="tx1"/>
                          </a:solidFill>
                          <a:effectLst/>
                          <a:latin typeface="Arial" pitchFamily="34" charset="0"/>
                        </a:rPr>
                        <a:t>of a</a:t>
                      </a: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rPr>
                        <a:t>P(X &gt; a)  or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rPr>
                        <a:t>1 – P(X &lt; 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rPr>
                        <a:t>Shade the area to the right of a</a:t>
                      </a:r>
                      <a:endParaRPr kumimoji="0" lang="en-US" sz="1200" b="1" i="1" u="none" strike="noStrike" cap="none" normalizeH="0" baseline="-25000" dirty="0" smtClean="0">
                        <a:ln>
                          <a:noFill/>
                        </a:ln>
                        <a:solidFill>
                          <a:schemeClr val="tx1"/>
                        </a:solidFill>
                        <a:effectLst/>
                        <a:latin typeface="Arial" pitchFamily="34" charset="0"/>
                      </a:endParaRPr>
                    </a:p>
                  </a:txBody>
                  <a:tcP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Use Table IV to find the area to the left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The area to the right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0" u="none" strike="noStrike" cap="none" normalizeH="0" baseline="0" dirty="0" smtClean="0">
                          <a:ln>
                            <a:noFill/>
                          </a:ln>
                          <a:solidFill>
                            <a:schemeClr val="tx1"/>
                          </a:solidFill>
                          <a:effectLst/>
                          <a:latin typeface="Arial" pitchFamily="34" charset="0"/>
                        </a:rPr>
                        <a:t> is 1 – area to the left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err="1" smtClean="0">
                          <a:ln>
                            <a:noFill/>
                          </a:ln>
                          <a:solidFill>
                            <a:srgbClr val="FFFF00"/>
                          </a:solidFill>
                          <a:effectLst/>
                          <a:latin typeface="Arial" pitchFamily="34" charset="0"/>
                        </a:rPr>
                        <a:t>Normalcdf</a:t>
                      </a:r>
                      <a:r>
                        <a:rPr kumimoji="0" lang="en-US" sz="1600" b="1" i="0" u="none" strike="noStrike" cap="none" normalizeH="0" baseline="0" dirty="0" smtClean="0">
                          <a:ln>
                            <a:noFill/>
                          </a:ln>
                          <a:solidFill>
                            <a:srgbClr val="FFFF00"/>
                          </a:solidFill>
                          <a:effectLst/>
                          <a:latin typeface="Arial" pitchFamily="34" charset="0"/>
                        </a:rPr>
                        <a:t>(a,E99,</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  or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FFFF00"/>
                          </a:solidFill>
                          <a:effectLst/>
                          <a:latin typeface="Arial" pitchFamily="34" charset="0"/>
                        </a:rPr>
                        <a:t>1 – </a:t>
                      </a:r>
                      <a:r>
                        <a:rPr kumimoji="0" lang="en-US" sz="1600" b="1" i="0" u="none" strike="noStrike" cap="none" normalizeH="0" baseline="0" dirty="0" err="1" smtClean="0">
                          <a:ln>
                            <a:noFill/>
                          </a:ln>
                          <a:solidFill>
                            <a:srgbClr val="FFFF00"/>
                          </a:solidFill>
                          <a:effectLst/>
                          <a:latin typeface="Arial" pitchFamily="34" charset="0"/>
                        </a:rPr>
                        <a:t>Normalcdf</a:t>
                      </a:r>
                      <a:r>
                        <a:rPr kumimoji="0" lang="en-US" sz="1600" b="1" i="0" u="none" strike="noStrike" cap="none" normalizeH="0" baseline="0" dirty="0" smtClean="0">
                          <a:ln>
                            <a:noFill/>
                          </a:ln>
                          <a:solidFill>
                            <a:srgbClr val="FFFF00"/>
                          </a:solidFill>
                          <a:effectLst/>
                          <a:latin typeface="Arial" pitchFamily="34" charset="0"/>
                        </a:rPr>
                        <a:t>(-E99,a,</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078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Find the area </a:t>
                      </a:r>
                      <a:r>
                        <a:rPr kumimoji="0" lang="en-US" sz="1600" b="1" i="0" u="none" strike="noStrike" cap="none" normalizeH="0" baseline="0" dirty="0" smtClean="0">
                          <a:ln>
                            <a:noFill/>
                          </a:ln>
                          <a:solidFill>
                            <a:srgbClr val="FFC000"/>
                          </a:solidFill>
                          <a:effectLst/>
                          <a:latin typeface="Arial" pitchFamily="34" charset="0"/>
                        </a:rPr>
                        <a:t>between</a:t>
                      </a:r>
                      <a:r>
                        <a:rPr kumimoji="0" lang="en-US" sz="1600" b="1" i="0" u="none" strike="noStrike" cap="none" normalizeH="0" baseline="0" dirty="0" smtClean="0">
                          <a:ln>
                            <a:noFill/>
                          </a:ln>
                          <a:solidFill>
                            <a:schemeClr val="tx1"/>
                          </a:solidFill>
                          <a:effectLst/>
                          <a:latin typeface="Arial" pitchFamily="34" charset="0"/>
                        </a:rPr>
                        <a:t> a and b</a:t>
                      </a: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rPr>
                        <a:t>P(a &lt; X &lt; b)</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rPr>
                        <a:t>Shade the area between  a</a:t>
                      </a:r>
                      <a:r>
                        <a:rPr kumimoji="0" lang="en-US" sz="1200" b="1" i="1" u="none" strike="noStrike" cap="none" normalizeH="0" baseline="-25000" dirty="0" smtClean="0">
                          <a:ln>
                            <a:noFill/>
                          </a:ln>
                          <a:solidFill>
                            <a:schemeClr val="tx1"/>
                          </a:solidFill>
                          <a:effectLst/>
                          <a:latin typeface="Arial" pitchFamily="34" charset="0"/>
                        </a:rPr>
                        <a:t> </a:t>
                      </a:r>
                      <a:r>
                        <a:rPr kumimoji="0" lang="en-US" sz="1200" b="1" i="1" u="none" strike="noStrike" cap="none" normalizeH="0" baseline="0" dirty="0" smtClean="0">
                          <a:ln>
                            <a:noFill/>
                          </a:ln>
                          <a:solidFill>
                            <a:schemeClr val="tx1"/>
                          </a:solidFill>
                          <a:effectLst/>
                          <a:latin typeface="Arial" pitchFamily="34" charset="0"/>
                        </a:rPr>
                        <a:t>and b</a:t>
                      </a:r>
                      <a:endParaRPr kumimoji="0" lang="en-US" sz="1200" b="1" i="1" u="none" strike="noStrike" cap="none" normalizeH="0" baseline="-25000" dirty="0" smtClean="0">
                        <a:ln>
                          <a:noFill/>
                        </a:ln>
                        <a:solidFill>
                          <a:schemeClr val="tx1"/>
                        </a:solidFill>
                        <a:effectLst/>
                        <a:latin typeface="Arial" pitchFamily="34" charset="0"/>
                      </a:endParaRPr>
                    </a:p>
                  </a:txBody>
                  <a:tcP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Use Table IV to find the area to the left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and to the left of</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The area between is </a:t>
                      </a:r>
                      <a:r>
                        <a:rPr kumimoji="0" lang="en-US" sz="1600" b="1" i="0" u="none" strike="noStrike" cap="none" normalizeH="0" baseline="0" dirty="0" err="1" smtClean="0">
                          <a:ln>
                            <a:noFill/>
                          </a:ln>
                          <a:solidFill>
                            <a:schemeClr val="tx1"/>
                          </a:solidFill>
                          <a:effectLst/>
                          <a:latin typeface="Arial" pitchFamily="34" charset="0"/>
                        </a:rPr>
                        <a:t>area</a:t>
                      </a:r>
                      <a:r>
                        <a:rPr kumimoji="0" lang="en-US" sz="1600" b="1" i="0" u="none" strike="noStrike" cap="none" normalizeH="0" baseline="-25000" dirty="0" err="1" smtClean="0">
                          <a:ln>
                            <a:noFill/>
                          </a:ln>
                          <a:solidFill>
                            <a:schemeClr val="tx1"/>
                          </a:solidFill>
                          <a:effectLst/>
                          <a:latin typeface="Arial" pitchFamily="34" charset="0"/>
                        </a:rPr>
                        <a:t>zb</a:t>
                      </a:r>
                      <a:r>
                        <a:rPr kumimoji="0" lang="en-US" sz="1600" b="1" i="0" u="none" strike="noStrike" cap="none" normalizeH="0" baseline="0" dirty="0" smtClean="0">
                          <a:ln>
                            <a:noFill/>
                          </a:ln>
                          <a:solidFill>
                            <a:schemeClr val="tx1"/>
                          </a:solidFill>
                          <a:effectLst/>
                          <a:latin typeface="Arial" pitchFamily="34" charset="0"/>
                        </a:rPr>
                        <a:t> – </a:t>
                      </a:r>
                      <a:r>
                        <a:rPr kumimoji="0" lang="en-US" sz="1600" b="1" i="0" u="none" strike="noStrike" cap="none" normalizeH="0" baseline="0" dirty="0" err="1" smtClean="0">
                          <a:ln>
                            <a:noFill/>
                          </a:ln>
                          <a:solidFill>
                            <a:schemeClr val="tx1"/>
                          </a:solidFill>
                          <a:effectLst/>
                          <a:latin typeface="Arial" pitchFamily="34" charset="0"/>
                        </a:rPr>
                        <a:t>area</a:t>
                      </a:r>
                      <a:r>
                        <a:rPr kumimoji="0" lang="en-US" sz="1600" b="1" i="0" u="none" strike="noStrike" cap="none" normalizeH="0" baseline="-25000" dirty="0" err="1" smtClean="0">
                          <a:ln>
                            <a:noFill/>
                          </a:ln>
                          <a:solidFill>
                            <a:schemeClr val="tx1"/>
                          </a:solidFill>
                          <a:effectLst/>
                          <a:latin typeface="Arial" pitchFamily="34" charset="0"/>
                        </a:rPr>
                        <a:t>za</a:t>
                      </a:r>
                      <a:r>
                        <a:rPr kumimoji="0" lang="en-US" sz="1600" b="1" i="0" u="none" strike="noStrike" cap="none" normalizeH="0" baseline="0" dirty="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FFFF00"/>
                          </a:solidFill>
                          <a:effectLst/>
                          <a:latin typeface="Arial" pitchFamily="34" charset="0"/>
                        </a:rPr>
                        <a:t>Normalcdf</a:t>
                      </a:r>
                      <a:r>
                        <a:rPr kumimoji="0" lang="en-US" sz="1600" b="1" i="0" u="none" strike="noStrike" cap="none" normalizeH="0" baseline="0" dirty="0" smtClean="0">
                          <a:ln>
                            <a:noFill/>
                          </a:ln>
                          <a:solidFill>
                            <a:srgbClr val="FFFF00"/>
                          </a:solidFill>
                          <a:effectLst/>
                          <a:latin typeface="Arial" pitchFamily="34" charset="0"/>
                        </a:rPr>
                        <a:t>(</a:t>
                      </a:r>
                      <a:r>
                        <a:rPr kumimoji="0" lang="en-US" sz="1600" b="1" i="0" u="none" strike="noStrike" cap="none" normalizeH="0" baseline="0" dirty="0" err="1" smtClean="0">
                          <a:ln>
                            <a:noFill/>
                          </a:ln>
                          <a:solidFill>
                            <a:srgbClr val="FFFF00"/>
                          </a:solidFill>
                          <a:effectLst/>
                          <a:latin typeface="Arial" pitchFamily="34" charset="0"/>
                        </a:rPr>
                        <a:t>a,b</a:t>
                      </a:r>
                      <a:r>
                        <a:rPr kumimoji="0" lang="en-US" sz="1600" b="1" i="0" u="none" strike="noStrike" cap="none" normalizeH="0" baseline="0" dirty="0" smtClean="0">
                          <a:ln>
                            <a:noFill/>
                          </a:ln>
                          <a:solidFill>
                            <a:srgbClr val="FFFF00"/>
                          </a:solidFill>
                          <a:effectLst/>
                          <a:latin typeface="Arial" pitchFamily="34" charset="0"/>
                        </a:rPr>
                        <a:t>,</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a:t>
                      </a:r>
                      <a:r>
                        <a:rPr kumimoji="0" lang="en-US" sz="1600" b="1" i="0" u="none" strike="noStrike" cap="none" normalizeH="0" baseline="0" dirty="0" smtClean="0">
                          <a:ln>
                            <a:noFill/>
                          </a:ln>
                          <a:solidFill>
                            <a:srgbClr val="FFFF00"/>
                          </a:solidFill>
                          <a:effectLst/>
                          <a:latin typeface="Arial" pitchFamily="34" charset="0"/>
                          <a:sym typeface="Symbol"/>
                        </a:rPr>
                        <a:t></a:t>
                      </a:r>
                      <a:r>
                        <a:rPr kumimoji="0" lang="en-US" sz="1600" b="1" i="0" u="none" strike="noStrike" cap="none" normalizeH="0" baseline="0" dirty="0" smtClean="0">
                          <a:ln>
                            <a:noFill/>
                          </a:ln>
                          <a:solidFill>
                            <a:srgbClr val="FFFF00"/>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56" name="Text Box 8"/>
          <p:cNvSpPr txBox="1">
            <a:spLocks noChangeArrowheads="1"/>
          </p:cNvSpPr>
          <p:nvPr/>
        </p:nvSpPr>
        <p:spPr bwMode="auto">
          <a:xfrm>
            <a:off x="541338" y="25400"/>
            <a:ext cx="8034337" cy="584200"/>
          </a:xfrm>
          <a:prstGeom prst="rect">
            <a:avLst/>
          </a:prstGeom>
          <a:noFill/>
          <a:ln w="9525">
            <a:noFill/>
            <a:miter lim="800000"/>
            <a:headEnd/>
            <a:tailEnd/>
          </a:ln>
        </p:spPr>
        <p:txBody>
          <a:bodyPr wrap="none">
            <a:spAutoFit/>
          </a:bodyPr>
          <a:lstStyle/>
          <a:p>
            <a:pPr>
              <a:defRPr/>
            </a:pPr>
            <a:r>
              <a:rPr lang="en-US" sz="3200" b="1" dirty="0">
                <a:solidFill>
                  <a:schemeClr val="tx2"/>
                </a:solidFill>
                <a:latin typeface="+mj-lt"/>
                <a:ea typeface="+mj-ea"/>
                <a:cs typeface="+mj-cs"/>
              </a:rPr>
              <a:t>Obtaining Area under Any Normal Curve</a:t>
            </a:r>
          </a:p>
        </p:txBody>
      </p:sp>
      <p:grpSp>
        <p:nvGrpSpPr>
          <p:cNvPr id="12313" name="Group 158"/>
          <p:cNvGrpSpPr>
            <a:grpSpLocks/>
          </p:cNvGrpSpPr>
          <p:nvPr/>
        </p:nvGrpSpPr>
        <p:grpSpPr bwMode="auto">
          <a:xfrm>
            <a:off x="2544763" y="1498600"/>
            <a:ext cx="2595562" cy="1362075"/>
            <a:chOff x="3624" y="1670"/>
            <a:chExt cx="1635" cy="858"/>
          </a:xfrm>
        </p:grpSpPr>
        <p:sp>
          <p:nvSpPr>
            <p:cNvPr id="12329" name="Freeform 150"/>
            <p:cNvSpPr>
              <a:spLocks/>
            </p:cNvSpPr>
            <p:nvPr/>
          </p:nvSpPr>
          <p:spPr bwMode="auto">
            <a:xfrm>
              <a:off x="3627" y="1671"/>
              <a:ext cx="1059" cy="699"/>
            </a:xfrm>
            <a:custGeom>
              <a:avLst/>
              <a:gdLst>
                <a:gd name="T0" fmla="*/ 1056 w 1059"/>
                <a:gd name="T1" fmla="*/ 696 h 699"/>
                <a:gd name="T2" fmla="*/ 0 w 1059"/>
                <a:gd name="T3" fmla="*/ 699 h 699"/>
                <a:gd name="T4" fmla="*/ 0 w 1059"/>
                <a:gd name="T5" fmla="*/ 675 h 699"/>
                <a:gd name="T6" fmla="*/ 153 w 1059"/>
                <a:gd name="T7" fmla="*/ 672 h 699"/>
                <a:gd name="T8" fmla="*/ 288 w 1059"/>
                <a:gd name="T9" fmla="*/ 651 h 699"/>
                <a:gd name="T10" fmla="*/ 411 w 1059"/>
                <a:gd name="T11" fmla="*/ 618 h 699"/>
                <a:gd name="T12" fmla="*/ 501 w 1059"/>
                <a:gd name="T13" fmla="*/ 558 h 699"/>
                <a:gd name="T14" fmla="*/ 600 w 1059"/>
                <a:gd name="T15" fmla="*/ 417 h 699"/>
                <a:gd name="T16" fmla="*/ 657 w 1059"/>
                <a:gd name="T17" fmla="*/ 291 h 699"/>
                <a:gd name="T18" fmla="*/ 708 w 1059"/>
                <a:gd name="T19" fmla="*/ 153 h 699"/>
                <a:gd name="T20" fmla="*/ 756 w 1059"/>
                <a:gd name="T21" fmla="*/ 39 h 699"/>
                <a:gd name="T22" fmla="*/ 792 w 1059"/>
                <a:gd name="T23" fmla="*/ 0 h 699"/>
                <a:gd name="T24" fmla="*/ 825 w 1059"/>
                <a:gd name="T25" fmla="*/ 9 h 699"/>
                <a:gd name="T26" fmla="*/ 894 w 1059"/>
                <a:gd name="T27" fmla="*/ 126 h 699"/>
                <a:gd name="T28" fmla="*/ 969 w 1059"/>
                <a:gd name="T29" fmla="*/ 306 h 699"/>
                <a:gd name="T30" fmla="*/ 1059 w 1059"/>
                <a:gd name="T31" fmla="*/ 462 h 699"/>
                <a:gd name="T32" fmla="*/ 1056 w 1059"/>
                <a:gd name="T33" fmla="*/ 696 h 69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59"/>
                <a:gd name="T52" fmla="*/ 0 h 699"/>
                <a:gd name="T53" fmla="*/ 1059 w 1059"/>
                <a:gd name="T54" fmla="*/ 699 h 69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59" h="699">
                  <a:moveTo>
                    <a:pt x="1056" y="696"/>
                  </a:moveTo>
                  <a:lnTo>
                    <a:pt x="0" y="699"/>
                  </a:lnTo>
                  <a:lnTo>
                    <a:pt x="0" y="675"/>
                  </a:lnTo>
                  <a:lnTo>
                    <a:pt x="153" y="672"/>
                  </a:lnTo>
                  <a:lnTo>
                    <a:pt x="288" y="651"/>
                  </a:lnTo>
                  <a:lnTo>
                    <a:pt x="411" y="618"/>
                  </a:lnTo>
                  <a:lnTo>
                    <a:pt x="501" y="558"/>
                  </a:lnTo>
                  <a:lnTo>
                    <a:pt x="600" y="417"/>
                  </a:lnTo>
                  <a:lnTo>
                    <a:pt x="657" y="291"/>
                  </a:lnTo>
                  <a:lnTo>
                    <a:pt x="708" y="153"/>
                  </a:lnTo>
                  <a:lnTo>
                    <a:pt x="756" y="39"/>
                  </a:lnTo>
                  <a:lnTo>
                    <a:pt x="792" y="0"/>
                  </a:lnTo>
                  <a:lnTo>
                    <a:pt x="825" y="9"/>
                  </a:lnTo>
                  <a:lnTo>
                    <a:pt x="894" y="126"/>
                  </a:lnTo>
                  <a:lnTo>
                    <a:pt x="969" y="306"/>
                  </a:lnTo>
                  <a:lnTo>
                    <a:pt x="1059" y="462"/>
                  </a:lnTo>
                  <a:lnTo>
                    <a:pt x="1056" y="696"/>
                  </a:lnTo>
                  <a:close/>
                </a:path>
              </a:pathLst>
            </a:custGeom>
            <a:solidFill>
              <a:schemeClr val="accent1"/>
            </a:solidFill>
            <a:ln w="9525">
              <a:solidFill>
                <a:srgbClr val="FF0000"/>
              </a:solidFill>
              <a:round/>
              <a:headEnd/>
              <a:tailEnd/>
            </a:ln>
          </p:spPr>
          <p:txBody>
            <a:bodyPr/>
            <a:lstStyle/>
            <a:p>
              <a:endParaRPr lang="en-US"/>
            </a:p>
          </p:txBody>
        </p:sp>
        <p:grpSp>
          <p:nvGrpSpPr>
            <p:cNvPr id="12330" name="Group 114"/>
            <p:cNvGrpSpPr>
              <a:grpSpLocks noChangeAspect="1"/>
            </p:cNvGrpSpPr>
            <p:nvPr/>
          </p:nvGrpSpPr>
          <p:grpSpPr bwMode="auto">
            <a:xfrm>
              <a:off x="3624" y="1670"/>
              <a:ext cx="1635" cy="702"/>
              <a:chOff x="1748" y="1010"/>
              <a:chExt cx="2270" cy="1185"/>
            </a:xfrm>
          </p:grpSpPr>
          <p:sp>
            <p:nvSpPr>
              <p:cNvPr id="12333" name="Freeform 115"/>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34" name="Line 116"/>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331" name="Text Box 124"/>
            <p:cNvSpPr txBox="1">
              <a:spLocks noChangeArrowheads="1"/>
            </p:cNvSpPr>
            <p:nvPr/>
          </p:nvSpPr>
          <p:spPr bwMode="auto">
            <a:xfrm>
              <a:off x="4594" y="2336"/>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a</a:t>
              </a:r>
            </a:p>
          </p:txBody>
        </p:sp>
        <p:sp>
          <p:nvSpPr>
            <p:cNvPr id="12332" name="Line 131"/>
            <p:cNvSpPr>
              <a:spLocks noChangeShapeType="1"/>
            </p:cNvSpPr>
            <p:nvPr/>
          </p:nvSpPr>
          <p:spPr bwMode="auto">
            <a:xfrm>
              <a:off x="4685" y="231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2314" name="Group 169"/>
          <p:cNvGrpSpPr>
            <a:grpSpLocks/>
          </p:cNvGrpSpPr>
          <p:nvPr/>
        </p:nvGrpSpPr>
        <p:grpSpPr bwMode="auto">
          <a:xfrm>
            <a:off x="2544763" y="3614738"/>
            <a:ext cx="2595562" cy="1362075"/>
            <a:chOff x="3624" y="2538"/>
            <a:chExt cx="1635" cy="858"/>
          </a:xfrm>
        </p:grpSpPr>
        <p:sp>
          <p:nvSpPr>
            <p:cNvPr id="12323" name="Freeform 146"/>
            <p:cNvSpPr>
              <a:spLocks/>
            </p:cNvSpPr>
            <p:nvPr/>
          </p:nvSpPr>
          <p:spPr bwMode="auto">
            <a:xfrm>
              <a:off x="4605" y="2880"/>
              <a:ext cx="642" cy="357"/>
            </a:xfrm>
            <a:custGeom>
              <a:avLst/>
              <a:gdLst>
                <a:gd name="T0" fmla="*/ 0 w 642"/>
                <a:gd name="T1" fmla="*/ 354 h 357"/>
                <a:gd name="T2" fmla="*/ 642 w 642"/>
                <a:gd name="T3" fmla="*/ 357 h 357"/>
                <a:gd name="T4" fmla="*/ 642 w 642"/>
                <a:gd name="T5" fmla="*/ 333 h 357"/>
                <a:gd name="T6" fmla="*/ 486 w 642"/>
                <a:gd name="T7" fmla="*/ 324 h 357"/>
                <a:gd name="T8" fmla="*/ 381 w 642"/>
                <a:gd name="T9" fmla="*/ 315 h 357"/>
                <a:gd name="T10" fmla="*/ 249 w 642"/>
                <a:gd name="T11" fmla="*/ 291 h 357"/>
                <a:gd name="T12" fmla="*/ 156 w 642"/>
                <a:gd name="T13" fmla="*/ 216 h 357"/>
                <a:gd name="T14" fmla="*/ 81 w 642"/>
                <a:gd name="T15" fmla="*/ 132 h 357"/>
                <a:gd name="T16" fmla="*/ 0 w 642"/>
                <a:gd name="T17" fmla="*/ 0 h 357"/>
                <a:gd name="T18" fmla="*/ 0 w 642"/>
                <a:gd name="T19" fmla="*/ 354 h 3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2"/>
                <a:gd name="T31" fmla="*/ 0 h 357"/>
                <a:gd name="T32" fmla="*/ 642 w 642"/>
                <a:gd name="T33" fmla="*/ 357 h 3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2" h="357">
                  <a:moveTo>
                    <a:pt x="0" y="354"/>
                  </a:moveTo>
                  <a:lnTo>
                    <a:pt x="642" y="357"/>
                  </a:lnTo>
                  <a:lnTo>
                    <a:pt x="642" y="333"/>
                  </a:lnTo>
                  <a:lnTo>
                    <a:pt x="486" y="324"/>
                  </a:lnTo>
                  <a:lnTo>
                    <a:pt x="381" y="315"/>
                  </a:lnTo>
                  <a:lnTo>
                    <a:pt x="249" y="291"/>
                  </a:lnTo>
                  <a:lnTo>
                    <a:pt x="156" y="216"/>
                  </a:lnTo>
                  <a:lnTo>
                    <a:pt x="81" y="132"/>
                  </a:lnTo>
                  <a:lnTo>
                    <a:pt x="0" y="0"/>
                  </a:lnTo>
                  <a:lnTo>
                    <a:pt x="0" y="354"/>
                  </a:lnTo>
                  <a:close/>
                </a:path>
              </a:pathLst>
            </a:custGeom>
            <a:solidFill>
              <a:schemeClr val="accent1"/>
            </a:solidFill>
            <a:ln w="9525">
              <a:solidFill>
                <a:srgbClr val="FF0000"/>
              </a:solidFill>
              <a:round/>
              <a:headEnd/>
              <a:tailEnd/>
            </a:ln>
          </p:spPr>
          <p:txBody>
            <a:bodyPr/>
            <a:lstStyle/>
            <a:p>
              <a:endParaRPr lang="en-US"/>
            </a:p>
          </p:txBody>
        </p:sp>
        <p:grpSp>
          <p:nvGrpSpPr>
            <p:cNvPr id="12324" name="Group 117"/>
            <p:cNvGrpSpPr>
              <a:grpSpLocks noChangeAspect="1"/>
            </p:cNvGrpSpPr>
            <p:nvPr/>
          </p:nvGrpSpPr>
          <p:grpSpPr bwMode="auto">
            <a:xfrm>
              <a:off x="3624" y="2538"/>
              <a:ext cx="1635" cy="702"/>
              <a:chOff x="1748" y="1010"/>
              <a:chExt cx="2270" cy="1185"/>
            </a:xfrm>
          </p:grpSpPr>
          <p:sp>
            <p:nvSpPr>
              <p:cNvPr id="12327" name="Freeform 118"/>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28" name="Line 119"/>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325" name="Text Box 125"/>
            <p:cNvSpPr txBox="1">
              <a:spLocks noChangeArrowheads="1"/>
            </p:cNvSpPr>
            <p:nvPr/>
          </p:nvSpPr>
          <p:spPr bwMode="auto">
            <a:xfrm>
              <a:off x="4518" y="3204"/>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a</a:t>
              </a:r>
            </a:p>
          </p:txBody>
        </p:sp>
        <p:sp>
          <p:nvSpPr>
            <p:cNvPr id="12326" name="Line 132"/>
            <p:cNvSpPr>
              <a:spLocks noChangeShapeType="1"/>
            </p:cNvSpPr>
            <p:nvPr/>
          </p:nvSpPr>
          <p:spPr bwMode="auto">
            <a:xfrm>
              <a:off x="4607" y="3189"/>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2315" name="Group 170"/>
          <p:cNvGrpSpPr>
            <a:grpSpLocks/>
          </p:cNvGrpSpPr>
          <p:nvPr/>
        </p:nvGrpSpPr>
        <p:grpSpPr bwMode="auto">
          <a:xfrm>
            <a:off x="2544763" y="5319713"/>
            <a:ext cx="2595562" cy="1355725"/>
            <a:chOff x="3625" y="3366"/>
            <a:chExt cx="1635" cy="854"/>
          </a:xfrm>
        </p:grpSpPr>
        <p:sp>
          <p:nvSpPr>
            <p:cNvPr id="12316" name="Freeform 135"/>
            <p:cNvSpPr>
              <a:spLocks/>
            </p:cNvSpPr>
            <p:nvPr/>
          </p:nvSpPr>
          <p:spPr bwMode="auto">
            <a:xfrm>
              <a:off x="4031" y="3374"/>
              <a:ext cx="774" cy="685"/>
            </a:xfrm>
            <a:custGeom>
              <a:avLst/>
              <a:gdLst>
                <a:gd name="T0" fmla="*/ 0 w 774"/>
                <a:gd name="T1" fmla="*/ 684 h 685"/>
                <a:gd name="T2" fmla="*/ 0 w 774"/>
                <a:gd name="T3" fmla="*/ 622 h 685"/>
                <a:gd name="T4" fmla="*/ 67 w 774"/>
                <a:gd name="T5" fmla="*/ 574 h 685"/>
                <a:gd name="T6" fmla="*/ 142 w 774"/>
                <a:gd name="T7" fmla="*/ 496 h 685"/>
                <a:gd name="T8" fmla="*/ 202 w 774"/>
                <a:gd name="T9" fmla="*/ 391 h 685"/>
                <a:gd name="T10" fmla="*/ 265 w 774"/>
                <a:gd name="T11" fmla="*/ 271 h 685"/>
                <a:gd name="T12" fmla="*/ 313 w 774"/>
                <a:gd name="T13" fmla="*/ 121 h 685"/>
                <a:gd name="T14" fmla="*/ 345 w 774"/>
                <a:gd name="T15" fmla="*/ 67 h 685"/>
                <a:gd name="T16" fmla="*/ 361 w 774"/>
                <a:gd name="T17" fmla="*/ 16 h 685"/>
                <a:gd name="T18" fmla="*/ 394 w 774"/>
                <a:gd name="T19" fmla="*/ 0 h 685"/>
                <a:gd name="T20" fmla="*/ 405 w 774"/>
                <a:gd name="T21" fmla="*/ 3 h 685"/>
                <a:gd name="T22" fmla="*/ 433 w 774"/>
                <a:gd name="T23" fmla="*/ 13 h 685"/>
                <a:gd name="T24" fmla="*/ 454 w 774"/>
                <a:gd name="T25" fmla="*/ 58 h 685"/>
                <a:gd name="T26" fmla="*/ 513 w 774"/>
                <a:gd name="T27" fmla="*/ 184 h 685"/>
                <a:gd name="T28" fmla="*/ 559 w 774"/>
                <a:gd name="T29" fmla="*/ 295 h 685"/>
                <a:gd name="T30" fmla="*/ 591 w 774"/>
                <a:gd name="T31" fmla="*/ 366 h 685"/>
                <a:gd name="T32" fmla="*/ 664 w 774"/>
                <a:gd name="T33" fmla="*/ 475 h 685"/>
                <a:gd name="T34" fmla="*/ 727 w 774"/>
                <a:gd name="T35" fmla="*/ 553 h 685"/>
                <a:gd name="T36" fmla="*/ 774 w 774"/>
                <a:gd name="T37" fmla="*/ 598 h 685"/>
                <a:gd name="T38" fmla="*/ 774 w 774"/>
                <a:gd name="T39" fmla="*/ 685 h 685"/>
                <a:gd name="T40" fmla="*/ 0 w 774"/>
                <a:gd name="T41" fmla="*/ 684 h 6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4"/>
                <a:gd name="T64" fmla="*/ 0 h 685"/>
                <a:gd name="T65" fmla="*/ 774 w 774"/>
                <a:gd name="T66" fmla="*/ 685 h 6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4" h="685">
                  <a:moveTo>
                    <a:pt x="0" y="684"/>
                  </a:moveTo>
                  <a:lnTo>
                    <a:pt x="0" y="622"/>
                  </a:lnTo>
                  <a:lnTo>
                    <a:pt x="67" y="574"/>
                  </a:lnTo>
                  <a:lnTo>
                    <a:pt x="142" y="496"/>
                  </a:lnTo>
                  <a:lnTo>
                    <a:pt x="202" y="391"/>
                  </a:lnTo>
                  <a:lnTo>
                    <a:pt x="265" y="271"/>
                  </a:lnTo>
                  <a:lnTo>
                    <a:pt x="313" y="121"/>
                  </a:lnTo>
                  <a:lnTo>
                    <a:pt x="345" y="67"/>
                  </a:lnTo>
                  <a:lnTo>
                    <a:pt x="361" y="16"/>
                  </a:lnTo>
                  <a:lnTo>
                    <a:pt x="394" y="0"/>
                  </a:lnTo>
                  <a:lnTo>
                    <a:pt x="405" y="3"/>
                  </a:lnTo>
                  <a:lnTo>
                    <a:pt x="433" y="13"/>
                  </a:lnTo>
                  <a:lnTo>
                    <a:pt x="454" y="58"/>
                  </a:lnTo>
                  <a:lnTo>
                    <a:pt x="513" y="184"/>
                  </a:lnTo>
                  <a:lnTo>
                    <a:pt x="559" y="295"/>
                  </a:lnTo>
                  <a:lnTo>
                    <a:pt x="591" y="366"/>
                  </a:lnTo>
                  <a:lnTo>
                    <a:pt x="664" y="475"/>
                  </a:lnTo>
                  <a:lnTo>
                    <a:pt x="727" y="553"/>
                  </a:lnTo>
                  <a:lnTo>
                    <a:pt x="774" y="598"/>
                  </a:lnTo>
                  <a:lnTo>
                    <a:pt x="774" y="685"/>
                  </a:lnTo>
                  <a:lnTo>
                    <a:pt x="0" y="684"/>
                  </a:lnTo>
                  <a:close/>
                </a:path>
              </a:pathLst>
            </a:custGeom>
            <a:solidFill>
              <a:schemeClr val="accent1"/>
            </a:solidFill>
            <a:ln w="9525">
              <a:solidFill>
                <a:srgbClr val="FF0000"/>
              </a:solidFill>
              <a:round/>
              <a:headEnd/>
              <a:tailEnd/>
            </a:ln>
          </p:spPr>
          <p:txBody>
            <a:bodyPr/>
            <a:lstStyle/>
            <a:p>
              <a:endParaRPr lang="en-US"/>
            </a:p>
          </p:txBody>
        </p:sp>
        <p:sp>
          <p:nvSpPr>
            <p:cNvPr id="12317" name="Text Box 126"/>
            <p:cNvSpPr txBox="1">
              <a:spLocks noChangeArrowheads="1"/>
            </p:cNvSpPr>
            <p:nvPr/>
          </p:nvSpPr>
          <p:spPr bwMode="auto">
            <a:xfrm>
              <a:off x="3937" y="401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a</a:t>
              </a:r>
            </a:p>
          </p:txBody>
        </p:sp>
        <p:sp>
          <p:nvSpPr>
            <p:cNvPr id="12318" name="Text Box 127"/>
            <p:cNvSpPr txBox="1">
              <a:spLocks noChangeArrowheads="1"/>
            </p:cNvSpPr>
            <p:nvPr/>
          </p:nvSpPr>
          <p:spPr bwMode="auto">
            <a:xfrm>
              <a:off x="4713" y="4028"/>
              <a:ext cx="1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b</a:t>
              </a:r>
            </a:p>
          </p:txBody>
        </p:sp>
        <p:sp>
          <p:nvSpPr>
            <p:cNvPr id="12319" name="Freeform 121"/>
            <p:cNvSpPr>
              <a:spLocks noChangeAspect="1"/>
            </p:cNvSpPr>
            <p:nvPr/>
          </p:nvSpPr>
          <p:spPr bwMode="auto">
            <a:xfrm>
              <a:off x="3625" y="3366"/>
              <a:ext cx="1635" cy="678"/>
            </a:xfrm>
            <a:custGeom>
              <a:avLst/>
              <a:gdLst>
                <a:gd name="T0" fmla="*/ 0 w 2270"/>
                <a:gd name="T1" fmla="*/ 2 h 1145"/>
                <a:gd name="T2" fmla="*/ 11 w 2270"/>
                <a:gd name="T3" fmla="*/ 2 h 1145"/>
                <a:gd name="T4" fmla="*/ 17 w 2270"/>
                <a:gd name="T5" fmla="*/ 1 h 1145"/>
                <a:gd name="T6" fmla="*/ 22 w 2270"/>
                <a:gd name="T7" fmla="*/ 0 h 1145"/>
                <a:gd name="T8" fmla="*/ 27 w 2270"/>
                <a:gd name="T9" fmla="*/ 1 h 1145"/>
                <a:gd name="T10" fmla="*/ 33 w 2270"/>
                <a:gd name="T11" fmla="*/ 2 h 1145"/>
                <a:gd name="T12" fmla="*/ 44 w 2270"/>
                <a:gd name="T13" fmla="*/ 2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20" name="Line 136"/>
            <p:cNvSpPr>
              <a:spLocks noChangeShapeType="1"/>
            </p:cNvSpPr>
            <p:nvPr/>
          </p:nvSpPr>
          <p:spPr bwMode="auto">
            <a:xfrm>
              <a:off x="3630" y="4062"/>
              <a:ext cx="162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21" name="Line 133"/>
            <p:cNvSpPr>
              <a:spLocks noChangeShapeType="1"/>
            </p:cNvSpPr>
            <p:nvPr/>
          </p:nvSpPr>
          <p:spPr bwMode="auto">
            <a:xfrm>
              <a:off x="4808" y="4005"/>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22" name="Line 134"/>
            <p:cNvSpPr>
              <a:spLocks noChangeShapeType="1"/>
            </p:cNvSpPr>
            <p:nvPr/>
          </p:nvSpPr>
          <p:spPr bwMode="auto">
            <a:xfrm>
              <a:off x="4031" y="400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11125"/>
            <a:ext cx="8229600" cy="792163"/>
          </a:xfrm>
        </p:spPr>
        <p:txBody>
          <a:bodyPr/>
          <a:lstStyle/>
          <a:p>
            <a:r>
              <a:rPr lang="en-US" altLang="en-US" sz="3600" b="1" smtClean="0"/>
              <a:t>Assessing Normality</a:t>
            </a:r>
          </a:p>
        </p:txBody>
      </p:sp>
      <p:sp>
        <p:nvSpPr>
          <p:cNvPr id="13315" name="Content Placeholder 2"/>
          <p:cNvSpPr>
            <a:spLocks noGrp="1"/>
          </p:cNvSpPr>
          <p:nvPr>
            <p:ph idx="1"/>
          </p:nvPr>
        </p:nvSpPr>
        <p:spPr>
          <a:xfrm>
            <a:off x="228600" y="990600"/>
            <a:ext cx="5562600" cy="5486400"/>
          </a:xfrm>
        </p:spPr>
        <p:txBody>
          <a:bodyPr/>
          <a:lstStyle/>
          <a:p>
            <a:r>
              <a:rPr lang="en-US" altLang="en-US" sz="2400" b="1" smtClean="0"/>
              <a:t>Use calculator to view</a:t>
            </a:r>
          </a:p>
          <a:p>
            <a:pPr lvl="1"/>
            <a:r>
              <a:rPr lang="en-US" altLang="en-US" sz="2000" b="1" smtClean="0"/>
              <a:t>Normal probability plots to access the linearity of the graph (linear plot indicates normal distribution)</a:t>
            </a:r>
          </a:p>
          <a:p>
            <a:pPr lvl="1"/>
            <a:endParaRPr lang="en-US" altLang="en-US" sz="2000" b="1" smtClean="0"/>
          </a:p>
          <a:p>
            <a:pPr lvl="1"/>
            <a:endParaRPr lang="en-US" altLang="en-US" sz="2000" b="1" smtClean="0"/>
          </a:p>
          <a:p>
            <a:pPr lvl="1"/>
            <a:r>
              <a:rPr lang="en-US" altLang="en-US" sz="2000" b="1" smtClean="0"/>
              <a:t>Histogram and/or boxplot to access the symmetry and mound shape of the distribution</a:t>
            </a:r>
          </a:p>
          <a:p>
            <a:endParaRPr lang="en-US" altLang="en-US" sz="2400" b="1" smtClean="0"/>
          </a:p>
          <a:p>
            <a:r>
              <a:rPr lang="en-US" altLang="en-US" sz="2400" b="1" smtClean="0"/>
              <a:t>Use Empirical Rule (68-95-99.7) to evaluate how “normal-like” the distribution is</a:t>
            </a:r>
          </a:p>
        </p:txBody>
      </p:sp>
      <p:pic>
        <p:nvPicPr>
          <p:cNvPr id="4" name="Picture 4"/>
          <p:cNvPicPr>
            <a:picLocks noChangeAspect="1" noChangeArrowheads="1"/>
          </p:cNvPicPr>
          <p:nvPr/>
        </p:nvPicPr>
        <p:blipFill>
          <a:blip r:embed="rId2"/>
          <a:srcRect/>
          <a:stretch>
            <a:fillRect/>
          </a:stretch>
        </p:blipFill>
        <p:spPr bwMode="auto">
          <a:xfrm>
            <a:off x="6096000" y="3429000"/>
            <a:ext cx="2085975" cy="2039938"/>
          </a:xfrm>
          <a:prstGeom prst="rect">
            <a:avLst/>
          </a:prstGeom>
          <a:noFill/>
          <a:ln w="12700">
            <a:noFill/>
            <a:miter lim="800000"/>
            <a:headEnd/>
            <a:tailEnd/>
          </a:ln>
          <a:effectLst>
            <a:outerShdw dist="76199" dir="2700000" algn="ctr" rotWithShape="0">
              <a:srgbClr val="191919"/>
            </a:outerShdw>
          </a:effectLst>
        </p:spPr>
      </p:pic>
      <p:pic>
        <p:nvPicPr>
          <p:cNvPr id="1331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914400"/>
            <a:ext cx="2947988"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11125"/>
            <a:ext cx="8229600" cy="792163"/>
          </a:xfrm>
        </p:spPr>
        <p:txBody>
          <a:bodyPr/>
          <a:lstStyle/>
          <a:p>
            <a:r>
              <a:rPr lang="en-US" altLang="en-US" sz="3600" b="1" smtClean="0"/>
              <a:t>TI-83 Help </a:t>
            </a:r>
          </a:p>
        </p:txBody>
      </p:sp>
      <p:sp>
        <p:nvSpPr>
          <p:cNvPr id="14339" name="Content Placeholder 2"/>
          <p:cNvSpPr>
            <a:spLocks noGrp="1"/>
          </p:cNvSpPr>
          <p:nvPr>
            <p:ph idx="1"/>
          </p:nvPr>
        </p:nvSpPr>
        <p:spPr>
          <a:xfrm>
            <a:off x="228600" y="990600"/>
            <a:ext cx="8686800" cy="5486400"/>
          </a:xfrm>
        </p:spPr>
        <p:txBody>
          <a:bodyPr/>
          <a:lstStyle/>
          <a:p>
            <a:r>
              <a:rPr lang="en-US" altLang="en-US" sz="2000" b="1" smtClean="0">
                <a:solidFill>
                  <a:srgbClr val="FFFF00"/>
                </a:solidFill>
              </a:rPr>
              <a:t>normalpdf</a:t>
            </a:r>
            <a:r>
              <a:rPr lang="en-US" altLang="en-US" sz="2000" b="1" smtClean="0"/>
              <a:t>     </a:t>
            </a:r>
            <a:r>
              <a:rPr lang="en-US" altLang="en-US" sz="2000" b="1" i="1" smtClean="0"/>
              <a:t>pdf = Probability Density Function</a:t>
            </a:r>
            <a:br>
              <a:rPr lang="en-US" altLang="en-US" sz="2000" b="1" i="1" smtClean="0"/>
            </a:br>
            <a:r>
              <a:rPr lang="en-US" altLang="en-US" sz="2000" b="1" smtClean="0"/>
              <a:t>This function returns the probability of a single value of the random variable </a:t>
            </a:r>
            <a:r>
              <a:rPr lang="en-US" altLang="en-US" sz="2000" b="1" i="1" smtClean="0"/>
              <a:t>x</a:t>
            </a:r>
            <a:r>
              <a:rPr lang="en-US" altLang="en-US" sz="2000" b="1" smtClean="0"/>
              <a:t>.  Use this to graph a normal curve.  </a:t>
            </a:r>
            <a:r>
              <a:rPr lang="en-US" altLang="en-US" sz="2000" b="1" i="1" smtClean="0">
                <a:solidFill>
                  <a:srgbClr val="66FFFF"/>
                </a:solidFill>
              </a:rPr>
              <a:t>Not used very often.</a:t>
            </a:r>
            <a:r>
              <a:rPr lang="en-US" altLang="en-US" sz="2000" b="1" smtClean="0"/>
              <a:t>  Syntax:  </a:t>
            </a:r>
            <a:r>
              <a:rPr lang="en-US" altLang="en-US" sz="2000" b="1" i="1" smtClean="0"/>
              <a:t> </a:t>
            </a:r>
            <a:r>
              <a:rPr lang="en-US" altLang="en-US" sz="2000" b="1" i="1" smtClean="0">
                <a:solidFill>
                  <a:srgbClr val="FFFF00"/>
                </a:solidFill>
              </a:rPr>
              <a:t>normalpdf (x, mean, standard deviation)</a:t>
            </a:r>
          </a:p>
          <a:p>
            <a:endParaRPr lang="en-US" altLang="en-US" sz="1200" b="1" i="1" smtClean="0">
              <a:solidFill>
                <a:srgbClr val="FFFF00"/>
              </a:solidFill>
            </a:endParaRPr>
          </a:p>
          <a:p>
            <a:r>
              <a:rPr lang="en-US" altLang="en-US" sz="2000" b="1" smtClean="0">
                <a:solidFill>
                  <a:srgbClr val="FFFF00"/>
                </a:solidFill>
              </a:rPr>
              <a:t>normalcdf</a:t>
            </a:r>
            <a:r>
              <a:rPr lang="en-US" altLang="en-US" sz="2000" b="1" smtClean="0"/>
              <a:t> </a:t>
            </a:r>
            <a:r>
              <a:rPr lang="en-US" altLang="en-US" sz="2000" b="1" i="1" smtClean="0"/>
              <a:t>   cdf = Cumulative Distribution Function</a:t>
            </a:r>
            <a:br>
              <a:rPr lang="en-US" altLang="en-US" sz="2000" b="1" i="1" smtClean="0"/>
            </a:br>
            <a:r>
              <a:rPr lang="en-US" altLang="en-US" sz="2000" b="1" smtClean="0">
                <a:latin typeface="Times New Roman" pitchFamily="18" charset="0"/>
              </a:rPr>
              <a:t>Technically, it returns the percentage of area under a continuous distribution curve from negative infinity to the </a:t>
            </a:r>
            <a:r>
              <a:rPr lang="en-US" altLang="en-US" sz="2000" b="1" i="1" smtClean="0">
                <a:latin typeface="Times New Roman" pitchFamily="18" charset="0"/>
              </a:rPr>
              <a:t>x</a:t>
            </a:r>
            <a:r>
              <a:rPr lang="en-US" altLang="en-US" sz="2000" b="1" smtClean="0">
                <a:latin typeface="Times New Roman" pitchFamily="18" charset="0"/>
              </a:rPr>
              <a:t>. </a:t>
            </a:r>
            <a:br>
              <a:rPr lang="en-US" altLang="en-US" sz="2000" b="1" smtClean="0">
                <a:latin typeface="Times New Roman" pitchFamily="18" charset="0"/>
              </a:rPr>
            </a:br>
            <a:r>
              <a:rPr lang="en-US" altLang="en-US" sz="2000" b="1" smtClean="0"/>
              <a:t>Syntax:  </a:t>
            </a:r>
            <a:r>
              <a:rPr lang="en-US" altLang="en-US" sz="2000" b="1" i="1" smtClean="0">
                <a:solidFill>
                  <a:srgbClr val="FFFF00"/>
                </a:solidFill>
              </a:rPr>
              <a:t>normalcdf (lower bound, upper bound, mean, std dev)</a:t>
            </a:r>
            <a:r>
              <a:rPr lang="en-US" altLang="en-US" sz="1200" b="1" i="1" smtClean="0">
                <a:solidFill>
                  <a:srgbClr val="FFFF00"/>
                </a:solidFill>
              </a:rPr>
              <a:t/>
            </a:r>
            <a:br>
              <a:rPr lang="en-US" altLang="en-US" sz="1200" b="1" i="1" smtClean="0">
                <a:solidFill>
                  <a:srgbClr val="FFFF00"/>
                </a:solidFill>
              </a:rPr>
            </a:br>
            <a:r>
              <a:rPr lang="en-US" altLang="en-US" sz="1200" b="1" i="1" smtClean="0">
                <a:solidFill>
                  <a:srgbClr val="FFFF00"/>
                </a:solidFill>
              </a:rPr>
              <a:t/>
            </a:r>
            <a:br>
              <a:rPr lang="en-US" altLang="en-US" sz="1200" b="1" i="1" smtClean="0">
                <a:solidFill>
                  <a:srgbClr val="FFFF00"/>
                </a:solidFill>
              </a:rPr>
            </a:br>
            <a:r>
              <a:rPr lang="en-US" altLang="en-US" sz="2000" b="1" smtClean="0"/>
              <a:t>(note:  lower bound is optional and we can use -E99 for negative infinity and E99 for positive infinity) </a:t>
            </a:r>
          </a:p>
          <a:p>
            <a:endParaRPr lang="en-US" altLang="en-US" sz="1200" b="1" smtClean="0">
              <a:solidFill>
                <a:srgbClr val="FFFF00"/>
              </a:solidFill>
            </a:endParaRPr>
          </a:p>
          <a:p>
            <a:r>
              <a:rPr lang="en-US" altLang="en-US" sz="2000" b="1" smtClean="0">
                <a:solidFill>
                  <a:srgbClr val="FFFF00"/>
                </a:solidFill>
                <a:latin typeface="Times New Roman" pitchFamily="18" charset="0"/>
              </a:rPr>
              <a:t>invNorm</a:t>
            </a:r>
            <a:r>
              <a:rPr lang="en-US" altLang="en-US" sz="2000" b="1" smtClean="0">
                <a:latin typeface="Times New Roman" pitchFamily="18" charset="0"/>
              </a:rPr>
              <a:t>     </a:t>
            </a:r>
            <a:r>
              <a:rPr lang="en-US" altLang="en-US" sz="2000" b="1" i="1" smtClean="0">
                <a:latin typeface="Times New Roman" pitchFamily="18" charset="0"/>
              </a:rPr>
              <a:t>inv = Inverse Normal PDF</a:t>
            </a:r>
            <a:br>
              <a:rPr lang="en-US" altLang="en-US" sz="2000" b="1" i="1" smtClean="0">
                <a:latin typeface="Times New Roman" pitchFamily="18" charset="0"/>
              </a:rPr>
            </a:br>
            <a:r>
              <a:rPr lang="en-US" altLang="en-US" sz="2000" b="1" smtClean="0">
                <a:latin typeface="Times New Roman" pitchFamily="18" charset="0"/>
              </a:rPr>
              <a:t>The inverse normal probability distribution function will find the precise value at a </a:t>
            </a:r>
            <a:r>
              <a:rPr lang="en-US" altLang="en-US" sz="2000" b="1" i="1" smtClean="0">
                <a:latin typeface="Times New Roman" pitchFamily="18" charset="0"/>
              </a:rPr>
              <a:t>given percent </a:t>
            </a:r>
            <a:r>
              <a:rPr lang="en-US" altLang="en-US" sz="2000" b="1" smtClean="0">
                <a:latin typeface="Times New Roman" pitchFamily="18" charset="0"/>
              </a:rPr>
              <a:t>based upon the mean and standard deviation. </a:t>
            </a:r>
            <a:r>
              <a:rPr lang="en-US" altLang="en-US" sz="2000" b="1" smtClean="0"/>
              <a:t>Syntax: </a:t>
            </a:r>
            <a:r>
              <a:rPr lang="en-US" altLang="en-US" sz="2000" b="1" i="1" smtClean="0">
                <a:solidFill>
                  <a:srgbClr val="FFFF00"/>
                </a:solidFill>
              </a:rPr>
              <a:t> invNorm (probability, mean, std dev)</a:t>
            </a:r>
            <a:endParaRPr lang="en-US" altLang="en-US" sz="2000"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a:xfrm>
            <a:off x="439738" y="117475"/>
            <a:ext cx="8229600" cy="792163"/>
          </a:xfrm>
        </p:spPr>
        <p:txBody>
          <a:bodyPr/>
          <a:lstStyle/>
          <a:p>
            <a:r>
              <a:rPr lang="en-US" altLang="en-US" sz="3600" b="1" smtClean="0"/>
              <a:t>Uniform Distribution</a:t>
            </a:r>
          </a:p>
        </p:txBody>
      </p:sp>
      <p:sp>
        <p:nvSpPr>
          <p:cNvPr id="1029" name="Content Placeholder 2"/>
          <p:cNvSpPr>
            <a:spLocks noGrp="1"/>
          </p:cNvSpPr>
          <p:nvPr>
            <p:ph idx="1"/>
          </p:nvPr>
        </p:nvSpPr>
        <p:spPr>
          <a:xfrm>
            <a:off x="457200" y="914400"/>
            <a:ext cx="8229600" cy="3200400"/>
          </a:xfrm>
        </p:spPr>
        <p:txBody>
          <a:bodyPr/>
          <a:lstStyle/>
          <a:p>
            <a:r>
              <a:rPr lang="en-US" altLang="en-US" sz="2400" b="1" smtClean="0">
                <a:solidFill>
                  <a:srgbClr val="FFFF00"/>
                </a:solidFill>
              </a:rPr>
              <a:t>Rectangular-shaped</a:t>
            </a:r>
            <a:r>
              <a:rPr lang="en-US" altLang="en-US" sz="2400" b="1" smtClean="0"/>
              <a:t> distribution with </a:t>
            </a:r>
            <a:r>
              <a:rPr lang="en-US" altLang="en-US" sz="2400" b="1" smtClean="0">
                <a:solidFill>
                  <a:srgbClr val="FFC000"/>
                </a:solidFill>
              </a:rPr>
              <a:t>all outcomes equally likely</a:t>
            </a:r>
            <a:r>
              <a:rPr lang="en-US" altLang="en-US" sz="2400" b="1" smtClean="0"/>
              <a:t>; area sums to 1</a:t>
            </a:r>
          </a:p>
          <a:p>
            <a:endParaRPr lang="en-US" altLang="en-US" sz="1200" b="1" smtClean="0"/>
          </a:p>
          <a:p>
            <a:r>
              <a:rPr lang="en-US" altLang="en-US" sz="2400" b="1" smtClean="0">
                <a:solidFill>
                  <a:srgbClr val="FFFF00"/>
                </a:solidFill>
              </a:rPr>
              <a:t>Discrete example</a:t>
            </a:r>
            <a:r>
              <a:rPr lang="en-US" altLang="en-US" sz="2400" b="1" smtClean="0"/>
              <a:t>:  one dice</a:t>
            </a:r>
            <a:br>
              <a:rPr lang="en-US" altLang="en-US" sz="2400" b="1" smtClean="0"/>
            </a:br>
            <a:r>
              <a:rPr lang="en-US" altLang="en-US" sz="2400" b="1" smtClean="0"/>
              <a:t>1/6 probability of each number</a:t>
            </a:r>
          </a:p>
          <a:p>
            <a:r>
              <a:rPr lang="en-US" altLang="en-US" sz="2400" b="1" smtClean="0">
                <a:solidFill>
                  <a:srgbClr val="FFFF00"/>
                </a:solidFill>
              </a:rPr>
              <a:t>Continuous example</a:t>
            </a:r>
            <a:r>
              <a:rPr lang="en-US" altLang="en-US" sz="2400" b="1" smtClean="0"/>
              <a:t>:  a fire drill equally likely at any time during a period</a:t>
            </a:r>
            <a:br>
              <a:rPr lang="en-US" altLang="en-US" sz="2400" b="1" smtClean="0"/>
            </a:br>
            <a:r>
              <a:rPr lang="en-US" altLang="en-US" sz="2400" b="1" smtClean="0"/>
              <a:t>length = 50 (minutes) and height = (1/50)</a:t>
            </a:r>
          </a:p>
        </p:txBody>
      </p:sp>
      <p:graphicFrame>
        <p:nvGraphicFramePr>
          <p:cNvPr id="1026" name="Object 3"/>
          <p:cNvGraphicFramePr>
            <a:graphicFrameLocks noChangeAspect="1"/>
          </p:cNvGraphicFramePr>
          <p:nvPr/>
        </p:nvGraphicFramePr>
        <p:xfrm>
          <a:off x="5497513" y="4495800"/>
          <a:ext cx="3417887" cy="2279650"/>
        </p:xfrm>
        <a:graphic>
          <a:graphicData uri="http://schemas.openxmlformats.org/presentationml/2006/ole">
            <mc:AlternateContent xmlns:mc="http://schemas.openxmlformats.org/markup-compatibility/2006">
              <mc:Choice xmlns:v="urn:schemas-microsoft-com:vml" Requires="v">
                <p:oleObj spid="_x0000_s1034" name="Chart" r:id="rId3" imgW="6096000" imgH="4067243" progId="MSGraph.Chart.8">
                  <p:embed followColorScheme="full"/>
                </p:oleObj>
              </mc:Choice>
              <mc:Fallback>
                <p:oleObj name="Chart" r:id="rId3" imgW="6096000" imgH="4067243"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7513" y="4495800"/>
                        <a:ext cx="3417887" cy="227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Box 6"/>
          <p:cNvSpPr txBox="1">
            <a:spLocks noChangeArrowheads="1"/>
          </p:cNvSpPr>
          <p:nvPr/>
        </p:nvSpPr>
        <p:spPr bwMode="auto">
          <a:xfrm>
            <a:off x="7427913" y="3429000"/>
            <a:ext cx="17160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P(x=1) = 0</a:t>
            </a:r>
          </a:p>
          <a:p>
            <a:r>
              <a:rPr lang="en-US" altLang="en-US" b="1"/>
              <a:t>P(x ≤ 1) = 0.33</a:t>
            </a:r>
          </a:p>
          <a:p>
            <a:r>
              <a:rPr lang="en-US" altLang="en-US" b="1"/>
              <a:t>P(x ≤ 2) = 0.66</a:t>
            </a:r>
          </a:p>
          <a:p>
            <a:r>
              <a:rPr lang="en-US" altLang="en-US" b="1"/>
              <a:t>P(x ≤ 3) = 1.00</a:t>
            </a:r>
          </a:p>
        </p:txBody>
      </p:sp>
      <p:graphicFrame>
        <p:nvGraphicFramePr>
          <p:cNvPr id="1027" name="Object 2"/>
          <p:cNvGraphicFramePr>
            <a:graphicFrameLocks noChangeAspect="1"/>
          </p:cNvGraphicFramePr>
          <p:nvPr/>
        </p:nvGraphicFramePr>
        <p:xfrm>
          <a:off x="1524000" y="4495800"/>
          <a:ext cx="3540125" cy="2362200"/>
        </p:xfrm>
        <a:graphic>
          <a:graphicData uri="http://schemas.openxmlformats.org/presentationml/2006/ole">
            <mc:AlternateContent xmlns:mc="http://schemas.openxmlformats.org/markup-compatibility/2006">
              <mc:Choice xmlns:v="urn:schemas-microsoft-com:vml" Requires="v">
                <p:oleObj spid="_x0000_s1035" name="Chart" r:id="rId5" imgW="6096000" imgH="4067243" progId="MSGraph.Chart.8">
                  <p:embed followColorScheme="full"/>
                </p:oleObj>
              </mc:Choice>
              <mc:Fallback>
                <p:oleObj name="Chart" r:id="rId5" imgW="6096000" imgH="4067243" progId="MSGraph.Chart.8">
                  <p:embed followColorScheme="full"/>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4495800"/>
                        <a:ext cx="3540125" cy="236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Box 5"/>
          <p:cNvSpPr txBox="1">
            <a:spLocks noChangeArrowheads="1"/>
          </p:cNvSpPr>
          <p:nvPr/>
        </p:nvSpPr>
        <p:spPr bwMode="auto">
          <a:xfrm>
            <a:off x="0" y="4038600"/>
            <a:ext cx="15827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P(x=0) = 0.25</a:t>
            </a:r>
          </a:p>
          <a:p>
            <a:r>
              <a:rPr lang="en-US" altLang="en-US" b="1"/>
              <a:t>P(x=1) = 0.25</a:t>
            </a:r>
          </a:p>
          <a:p>
            <a:r>
              <a:rPr lang="en-US" altLang="en-US" b="1"/>
              <a:t>P(x=2) = 0.25</a:t>
            </a:r>
          </a:p>
          <a:p>
            <a:r>
              <a:rPr lang="en-US" altLang="en-US" b="1"/>
              <a:t>P(x=3) = 0.25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22238"/>
            <a:ext cx="8229600" cy="792162"/>
          </a:xfrm>
        </p:spPr>
        <p:txBody>
          <a:bodyPr/>
          <a:lstStyle/>
          <a:p>
            <a:r>
              <a:rPr lang="en-US" altLang="en-US" sz="3600" b="1" smtClean="0"/>
              <a:t>What You Learned</a:t>
            </a:r>
          </a:p>
        </p:txBody>
      </p:sp>
      <p:sp>
        <p:nvSpPr>
          <p:cNvPr id="15363" name="Content Placeholder 2"/>
          <p:cNvSpPr>
            <a:spLocks noGrp="1"/>
          </p:cNvSpPr>
          <p:nvPr>
            <p:ph idx="1"/>
          </p:nvPr>
        </p:nvSpPr>
        <p:spPr>
          <a:xfrm>
            <a:off x="457200" y="1219200"/>
            <a:ext cx="8229600" cy="4906963"/>
          </a:xfrm>
        </p:spPr>
        <p:txBody>
          <a:bodyPr/>
          <a:lstStyle/>
          <a:p>
            <a:pPr>
              <a:buFontTx/>
              <a:buNone/>
            </a:pPr>
            <a:r>
              <a:rPr lang="en-US" altLang="en-US" sz="2800" b="1" smtClean="0"/>
              <a:t>  Measures of Relative Standing</a:t>
            </a:r>
            <a:endParaRPr lang="en-US" altLang="en-US" sz="4000" b="1" smtClean="0"/>
          </a:p>
          <a:p>
            <a:pPr lvl="1"/>
            <a:r>
              <a:rPr lang="en-US" altLang="en-US" sz="2400" b="1" smtClean="0"/>
              <a:t>Find the standardized value (z-score) of an observation.  Interpret z-scores in context</a:t>
            </a:r>
            <a:endParaRPr lang="en-US" altLang="en-US" sz="3600" b="1" smtClean="0"/>
          </a:p>
          <a:p>
            <a:pPr lvl="1"/>
            <a:r>
              <a:rPr lang="en-US" altLang="en-US" sz="2400" b="1" smtClean="0"/>
              <a:t>Use percentiles to locate individual values within distributions of data</a:t>
            </a:r>
            <a:endParaRPr lang="en-US" altLang="en-US" sz="3600" b="1" smtClean="0"/>
          </a:p>
          <a:p>
            <a:pPr lvl="1"/>
            <a:r>
              <a:rPr lang="en-US" altLang="en-US" sz="2400" b="1" smtClean="0"/>
              <a:t>Apply Chebyshev’s inequality to a given distribution of data</a:t>
            </a:r>
            <a:endParaRPr lang="en-US" altLang="en-US" sz="3600" b="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22238"/>
            <a:ext cx="8229600" cy="792162"/>
          </a:xfrm>
        </p:spPr>
        <p:txBody>
          <a:bodyPr/>
          <a:lstStyle/>
          <a:p>
            <a:r>
              <a:rPr lang="en-US" altLang="en-US" sz="3600" b="1" smtClean="0"/>
              <a:t>What You Learned</a:t>
            </a:r>
          </a:p>
        </p:txBody>
      </p:sp>
      <p:sp>
        <p:nvSpPr>
          <p:cNvPr id="16387" name="Content Placeholder 2"/>
          <p:cNvSpPr>
            <a:spLocks noGrp="1"/>
          </p:cNvSpPr>
          <p:nvPr>
            <p:ph idx="1"/>
          </p:nvPr>
        </p:nvSpPr>
        <p:spPr>
          <a:xfrm>
            <a:off x="457200" y="1066800"/>
            <a:ext cx="8229600" cy="5410200"/>
          </a:xfrm>
        </p:spPr>
        <p:txBody>
          <a:bodyPr/>
          <a:lstStyle/>
          <a:p>
            <a:pPr>
              <a:buFontTx/>
              <a:buNone/>
            </a:pPr>
            <a:r>
              <a:rPr lang="en-US" altLang="en-US" sz="2800" b="1" smtClean="0"/>
              <a:t>Density Curves</a:t>
            </a:r>
            <a:endParaRPr lang="en-US" altLang="en-US" sz="4000" b="1" smtClean="0"/>
          </a:p>
          <a:p>
            <a:pPr marL="574675" lvl="1" indent="-339725"/>
            <a:r>
              <a:rPr lang="en-US" altLang="en-US" sz="2400" b="1" smtClean="0"/>
              <a:t>Know that areas under a density curve represent proportions of all observations and that the total area under a density curve is 1</a:t>
            </a:r>
            <a:endParaRPr lang="en-US" altLang="en-US" sz="3600" b="1" smtClean="0"/>
          </a:p>
          <a:p>
            <a:pPr marL="574675" lvl="1" indent="-339725"/>
            <a:r>
              <a:rPr lang="en-US" altLang="en-US" sz="2400" b="1" smtClean="0"/>
              <a:t>Approximately locate the median (equal-areas point) and the mean (balance point) on a density curve</a:t>
            </a:r>
            <a:endParaRPr lang="en-US" altLang="en-US" sz="3600" b="1" smtClean="0"/>
          </a:p>
          <a:p>
            <a:pPr marL="574675" lvl="1" indent="-339725"/>
            <a:r>
              <a:rPr lang="en-US" altLang="en-US" sz="2400" b="1" smtClean="0"/>
              <a:t>Know that the mean and median both lie at the center of a symmetric density curve and that the mean moves farther toward the long tail of a skewed curve</a:t>
            </a:r>
            <a:endParaRPr lang="en-US" altLang="en-US" sz="3600" b="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0850" y="117475"/>
            <a:ext cx="8229600" cy="792163"/>
          </a:xfrm>
        </p:spPr>
        <p:txBody>
          <a:bodyPr/>
          <a:lstStyle/>
          <a:p>
            <a:pPr eaLnBrk="1" hangingPunct="1"/>
            <a:r>
              <a:rPr lang="en-US" altLang="en-US" sz="3600" b="1" smtClean="0"/>
              <a:t>What You Learned</a:t>
            </a:r>
          </a:p>
        </p:txBody>
      </p:sp>
      <p:sp>
        <p:nvSpPr>
          <p:cNvPr id="17411" name="Content Placeholder 2"/>
          <p:cNvSpPr>
            <a:spLocks noGrp="1"/>
          </p:cNvSpPr>
          <p:nvPr>
            <p:ph idx="1"/>
          </p:nvPr>
        </p:nvSpPr>
        <p:spPr>
          <a:xfrm>
            <a:off x="228600" y="1066800"/>
            <a:ext cx="8458200" cy="5059363"/>
          </a:xfrm>
        </p:spPr>
        <p:txBody>
          <a:bodyPr/>
          <a:lstStyle/>
          <a:p>
            <a:pPr>
              <a:buFontTx/>
              <a:buNone/>
            </a:pPr>
            <a:r>
              <a:rPr lang="en-US" altLang="en-US" sz="2800" b="1" smtClean="0"/>
              <a:t>  Normal Distribution</a:t>
            </a:r>
            <a:endParaRPr lang="en-US" altLang="en-US" sz="4000" b="1" smtClean="0"/>
          </a:p>
          <a:p>
            <a:pPr lvl="1"/>
            <a:r>
              <a:rPr lang="en-US" altLang="en-US" sz="2400" b="1" smtClean="0"/>
              <a:t>Recognize the shape of Normal curves and be able to estimate both the mean and standard deviation from such a curve</a:t>
            </a:r>
            <a:endParaRPr lang="en-US" altLang="en-US" sz="3600" b="1" smtClean="0"/>
          </a:p>
          <a:p>
            <a:pPr lvl="1"/>
            <a:r>
              <a:rPr lang="en-US" altLang="en-US" sz="2400" b="1" smtClean="0"/>
              <a:t>Use the 68-95-99.7 rule (Empirical Rule) and symmetry to state what percent of the observations from a Normal distribution fall between two points when the points lie at the mean or one, two, or three standard deviations on either side of the mean</a:t>
            </a:r>
            <a:endParaRPr lang="en-US" altLang="en-US" sz="36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22238"/>
            <a:ext cx="8229600" cy="792162"/>
          </a:xfrm>
        </p:spPr>
        <p:txBody>
          <a:bodyPr/>
          <a:lstStyle/>
          <a:p>
            <a:pPr eaLnBrk="1" hangingPunct="1"/>
            <a:r>
              <a:rPr lang="en-US" altLang="en-US" sz="3600" b="1" smtClean="0"/>
              <a:t>What You Learned</a:t>
            </a:r>
          </a:p>
        </p:txBody>
      </p:sp>
      <p:sp>
        <p:nvSpPr>
          <p:cNvPr id="18435" name="Content Placeholder 2"/>
          <p:cNvSpPr>
            <a:spLocks noGrp="1"/>
          </p:cNvSpPr>
          <p:nvPr>
            <p:ph idx="1"/>
          </p:nvPr>
        </p:nvSpPr>
        <p:spPr>
          <a:xfrm>
            <a:off x="228600" y="1066800"/>
            <a:ext cx="8686800" cy="5410200"/>
          </a:xfrm>
        </p:spPr>
        <p:txBody>
          <a:bodyPr/>
          <a:lstStyle/>
          <a:p>
            <a:pPr>
              <a:buFontTx/>
              <a:buNone/>
            </a:pPr>
            <a:r>
              <a:rPr lang="en-US" altLang="en-US" sz="2800" b="1" smtClean="0"/>
              <a:t>  Normal Distribution (continued)</a:t>
            </a:r>
            <a:endParaRPr lang="en-US" altLang="en-US" sz="4000" b="1" smtClean="0"/>
          </a:p>
          <a:p>
            <a:pPr lvl="1"/>
            <a:r>
              <a:rPr lang="en-US" altLang="en-US" sz="2400" b="1" smtClean="0"/>
              <a:t>Use the standard Normal distribution to calculate the proportion of values in a specified range and to determine a z-score from a percentile</a:t>
            </a:r>
            <a:endParaRPr lang="en-US" altLang="en-US" sz="3200" b="1" smtClean="0"/>
          </a:p>
          <a:p>
            <a:pPr lvl="1"/>
            <a:r>
              <a:rPr lang="en-US" altLang="en-US" sz="2400" b="1" smtClean="0"/>
              <a:t>Given a variable with a Normal distribution with mean </a:t>
            </a:r>
            <a:r>
              <a:rPr lang="en-US" altLang="en-US" sz="2400" b="1" smtClean="0">
                <a:sym typeface="Symbol" pitchFamily="18" charset="2"/>
              </a:rPr>
              <a:t></a:t>
            </a:r>
            <a:r>
              <a:rPr lang="en-US" altLang="en-US" sz="2400" b="1" smtClean="0"/>
              <a:t> and standard deviation </a:t>
            </a:r>
            <a:r>
              <a:rPr lang="en-US" altLang="en-US" sz="2400" b="1" smtClean="0">
                <a:sym typeface="Symbol" pitchFamily="18" charset="2"/>
              </a:rPr>
              <a:t></a:t>
            </a:r>
            <a:r>
              <a:rPr lang="en-US" altLang="en-US" sz="2400" b="1" smtClean="0"/>
              <a:t>, use Table A and your calculator to</a:t>
            </a:r>
            <a:endParaRPr lang="en-US" altLang="en-US" sz="3600" b="1" smtClean="0"/>
          </a:p>
          <a:p>
            <a:pPr lvl="2"/>
            <a:r>
              <a:rPr lang="en-US" altLang="en-US" sz="2000" b="1" smtClean="0"/>
              <a:t>determine the proportion of values in a specified range</a:t>
            </a:r>
            <a:endParaRPr lang="en-US" altLang="en-US" sz="3200" b="1" smtClean="0"/>
          </a:p>
          <a:p>
            <a:pPr lvl="2"/>
            <a:r>
              <a:rPr lang="en-US" altLang="en-US" sz="2000" b="1" smtClean="0"/>
              <a:t>calculate the point having a stated proportion of all values to the left or to the right of it</a:t>
            </a:r>
            <a:endParaRPr lang="en-US" altLang="en-US" sz="3200" b="1"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22238"/>
            <a:ext cx="8229600" cy="792162"/>
          </a:xfrm>
        </p:spPr>
        <p:txBody>
          <a:bodyPr/>
          <a:lstStyle/>
          <a:p>
            <a:pPr eaLnBrk="1" hangingPunct="1"/>
            <a:r>
              <a:rPr lang="en-US" altLang="en-US" sz="3600" b="1" smtClean="0"/>
              <a:t>What You Learned</a:t>
            </a:r>
          </a:p>
        </p:txBody>
      </p:sp>
      <p:sp>
        <p:nvSpPr>
          <p:cNvPr id="19459" name="Content Placeholder 2"/>
          <p:cNvSpPr>
            <a:spLocks noGrp="1"/>
          </p:cNvSpPr>
          <p:nvPr>
            <p:ph idx="1"/>
          </p:nvPr>
        </p:nvSpPr>
        <p:spPr>
          <a:xfrm>
            <a:off x="457200" y="1066800"/>
            <a:ext cx="8229600" cy="5181600"/>
          </a:xfrm>
        </p:spPr>
        <p:txBody>
          <a:bodyPr/>
          <a:lstStyle/>
          <a:p>
            <a:pPr>
              <a:buFontTx/>
              <a:buNone/>
            </a:pPr>
            <a:r>
              <a:rPr lang="en-US" altLang="en-US" sz="2800" b="1" smtClean="0"/>
              <a:t>Assessing Normality</a:t>
            </a:r>
            <a:endParaRPr lang="en-US" altLang="en-US" sz="4000" b="1" smtClean="0"/>
          </a:p>
          <a:p>
            <a:pPr lvl="1"/>
            <a:r>
              <a:rPr lang="en-US" altLang="en-US" sz="2400" b="1" smtClean="0"/>
              <a:t>Plot a histogram, stemplot, and/or boxplot to determine if a distribution is bell-shaped</a:t>
            </a:r>
            <a:endParaRPr lang="en-US" altLang="en-US" sz="3600" b="1" smtClean="0"/>
          </a:p>
          <a:p>
            <a:pPr lvl="1"/>
            <a:r>
              <a:rPr lang="en-US" altLang="en-US" sz="2400" b="1" smtClean="0"/>
              <a:t>Determine the proportion of observations within one, two, and three standard deviations of the mean and compare with the 68-95-99.7 rule (Empirical rule) for Normal distributions</a:t>
            </a:r>
            <a:endParaRPr lang="en-US" altLang="en-US" sz="3600" b="1" smtClean="0"/>
          </a:p>
          <a:p>
            <a:pPr lvl="1"/>
            <a:r>
              <a:rPr lang="en-US" altLang="en-US" sz="2400" b="1" smtClean="0"/>
              <a:t>Construct and interpret Normal probability plots</a:t>
            </a:r>
            <a:endParaRPr lang="en-US" altLang="en-US" sz="3600" b="1" smtClean="0"/>
          </a:p>
          <a:p>
            <a:endParaRPr lang="en-US" altLang="en-US" sz="2800" b="1"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52400"/>
            <a:ext cx="8229600" cy="685800"/>
          </a:xfrm>
        </p:spPr>
        <p:txBody>
          <a:bodyPr/>
          <a:lstStyle/>
          <a:p>
            <a:pPr eaLnBrk="1" hangingPunct="1"/>
            <a:r>
              <a:rPr lang="en-US" altLang="en-US" sz="3600" b="1" smtClean="0"/>
              <a:t>Summary and Homework</a:t>
            </a:r>
          </a:p>
        </p:txBody>
      </p:sp>
      <p:sp>
        <p:nvSpPr>
          <p:cNvPr id="20483" name="Rectangle 3"/>
          <p:cNvSpPr>
            <a:spLocks noGrp="1" noChangeArrowheads="1"/>
          </p:cNvSpPr>
          <p:nvPr>
            <p:ph type="body" idx="1"/>
          </p:nvPr>
        </p:nvSpPr>
        <p:spPr>
          <a:xfrm>
            <a:off x="304800" y="1143000"/>
            <a:ext cx="8610600" cy="5181600"/>
          </a:xfrm>
        </p:spPr>
        <p:txBody>
          <a:bodyPr/>
          <a:lstStyle/>
          <a:p>
            <a:pPr eaLnBrk="1" hangingPunct="1"/>
            <a:r>
              <a:rPr lang="en-US" altLang="en-US" sz="2800" b="1" smtClean="0">
                <a:solidFill>
                  <a:srgbClr val="FFFF00"/>
                </a:solidFill>
              </a:rPr>
              <a:t>Summary</a:t>
            </a:r>
          </a:p>
          <a:p>
            <a:pPr lvl="1" eaLnBrk="1" hangingPunct="1"/>
            <a:r>
              <a:rPr lang="en-US" altLang="en-US" sz="2400" b="1" smtClean="0"/>
              <a:t>Remember SOCS</a:t>
            </a:r>
          </a:p>
          <a:p>
            <a:pPr lvl="1" eaLnBrk="1" hangingPunct="1"/>
            <a:r>
              <a:rPr lang="en-US" altLang="en-US" sz="2400" b="1" smtClean="0"/>
              <a:t>Z-score (standard deviations from the mean)</a:t>
            </a:r>
          </a:p>
          <a:p>
            <a:pPr lvl="1" eaLnBrk="1" hangingPunct="1"/>
            <a:r>
              <a:rPr lang="en-US" altLang="en-US" sz="2400" b="1" smtClean="0"/>
              <a:t>Chebyshev’s inequality vs 68-95-99.7 Rule</a:t>
            </a:r>
          </a:p>
          <a:p>
            <a:pPr lvl="1" eaLnBrk="1" hangingPunct="1"/>
            <a:r>
              <a:rPr lang="en-US" altLang="en-US" sz="2400" b="1" smtClean="0"/>
              <a:t>Determine proportions of given parameters</a:t>
            </a:r>
          </a:p>
          <a:p>
            <a:pPr lvl="1" eaLnBrk="1" hangingPunct="1"/>
            <a:r>
              <a:rPr lang="en-US" altLang="en-US" sz="2400" b="1" smtClean="0"/>
              <a:t>Assessing Normality </a:t>
            </a:r>
          </a:p>
          <a:p>
            <a:pPr lvl="2" eaLnBrk="1" hangingPunct="1"/>
            <a:r>
              <a:rPr lang="en-US" altLang="en-US" sz="2000" b="1" smtClean="0"/>
              <a:t>Empirical Rule </a:t>
            </a:r>
          </a:p>
          <a:p>
            <a:pPr lvl="2" eaLnBrk="1" hangingPunct="1"/>
            <a:r>
              <a:rPr lang="en-US" altLang="en-US" sz="2000" b="1" smtClean="0"/>
              <a:t>Normality plots</a:t>
            </a:r>
          </a:p>
          <a:p>
            <a:pPr lvl="1" eaLnBrk="1" hangingPunct="1"/>
            <a:r>
              <a:rPr lang="en-US" altLang="en-US" sz="2400" b="1" smtClean="0"/>
              <a:t>Normal &amp; Standard Normal Curves’ Properties</a:t>
            </a:r>
          </a:p>
          <a:p>
            <a:pPr lvl="1" eaLnBrk="1" hangingPunct="1"/>
            <a:endParaRPr lang="en-US" altLang="en-US" sz="1400" b="1" smtClean="0"/>
          </a:p>
          <a:p>
            <a:pPr eaLnBrk="1" hangingPunct="1"/>
            <a:r>
              <a:rPr lang="en-US" altLang="en-US" sz="2800" b="1" smtClean="0">
                <a:solidFill>
                  <a:srgbClr val="FFFF00"/>
                </a:solidFill>
              </a:rPr>
              <a:t>Homework</a:t>
            </a:r>
          </a:p>
          <a:p>
            <a:pPr lvl="1" eaLnBrk="1" hangingPunct="1"/>
            <a:r>
              <a:rPr lang="en-US" altLang="en-US" sz="2400" b="1" smtClean="0"/>
              <a:t>R2-1, 3, 5, 7, 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2 - R</a:t>
            </a:r>
          </a:p>
        </p:txBody>
      </p:sp>
      <p:sp>
        <p:nvSpPr>
          <p:cNvPr id="4099" name="Rectangle 5"/>
          <p:cNvSpPr>
            <a:spLocks noGrp="1" noChangeArrowheads="1"/>
          </p:cNvSpPr>
          <p:nvPr>
            <p:ph type="subTitle" idx="1"/>
          </p:nvPr>
        </p:nvSpPr>
        <p:spPr>
          <a:xfrm>
            <a:off x="685800" y="2514600"/>
            <a:ext cx="7467600" cy="1752600"/>
          </a:xfrm>
        </p:spPr>
        <p:txBody>
          <a:bodyPr/>
          <a:lstStyle/>
          <a:p>
            <a:pPr eaLnBrk="1" hangingPunct="1"/>
            <a:r>
              <a:rPr lang="en-US" altLang="en-US" b="1" smtClean="0"/>
              <a:t>Review of Chapter 2</a:t>
            </a:r>
            <a:br>
              <a:rPr lang="en-US" altLang="en-US" b="1" smtClean="0"/>
            </a:br>
            <a:r>
              <a:rPr lang="en-US" altLang="en-US" b="1" smtClean="0"/>
              <a:t>Describing Location in a Distribution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03188"/>
            <a:ext cx="8229600" cy="792162"/>
          </a:xfrm>
        </p:spPr>
        <p:txBody>
          <a:bodyPr/>
          <a:lstStyle/>
          <a:p>
            <a:r>
              <a:rPr lang="en-US" altLang="en-US" sz="3600" b="1" smtClean="0"/>
              <a:t>Problem 1</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Scores on a test have mean 75 and standard deviation 6.  The teacher is considering curving these grades.</a:t>
            </a:r>
          </a:p>
          <a:p>
            <a:pPr marL="0" indent="0">
              <a:buFontTx/>
              <a:buNone/>
              <a:defRPr/>
            </a:pPr>
            <a:endParaRPr lang="en-US" sz="2400" b="1" dirty="0" smtClean="0"/>
          </a:p>
          <a:p>
            <a:pPr>
              <a:buFontTx/>
              <a:buNone/>
              <a:defRPr/>
            </a:pPr>
            <a:r>
              <a:rPr lang="en-US" sz="2400" b="1" dirty="0" smtClean="0"/>
              <a:t>     (a) If the teacher adds 5 points to all individual grades, the class mean will be ___________ and the standard deviation will be _____________.</a:t>
            </a:r>
          </a:p>
          <a:p>
            <a:pPr>
              <a:buFontTx/>
              <a:buNone/>
              <a:defRPr/>
            </a:pPr>
            <a:endParaRPr lang="en-US" sz="2400" b="1" dirty="0" smtClean="0"/>
          </a:p>
          <a:p>
            <a:pPr>
              <a:buFontTx/>
              <a:buNone/>
              <a:defRPr/>
            </a:pPr>
            <a:r>
              <a:rPr lang="en-US" sz="2400" b="1" dirty="0" smtClean="0"/>
              <a:t>     (b) If the teacher increases all grades by 10%, the class mean will be ________________ and the standard deviation will be _________________.</a:t>
            </a:r>
            <a:endParaRPr lang="en-US" sz="2400" b="1" dirty="0"/>
          </a:p>
        </p:txBody>
      </p:sp>
      <p:sp>
        <p:nvSpPr>
          <p:cNvPr id="4" name="TextBox 3"/>
          <p:cNvSpPr txBox="1">
            <a:spLocks noChangeArrowheads="1"/>
          </p:cNvSpPr>
          <p:nvPr/>
        </p:nvSpPr>
        <p:spPr bwMode="auto">
          <a:xfrm>
            <a:off x="3962400" y="2514600"/>
            <a:ext cx="17414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75 + 5 = 80</a:t>
            </a:r>
          </a:p>
        </p:txBody>
      </p:sp>
      <p:sp>
        <p:nvSpPr>
          <p:cNvPr id="5" name="TextBox 4"/>
          <p:cNvSpPr txBox="1">
            <a:spLocks noChangeArrowheads="1"/>
          </p:cNvSpPr>
          <p:nvPr/>
        </p:nvSpPr>
        <p:spPr bwMode="auto">
          <a:xfrm>
            <a:off x="3124200" y="2895600"/>
            <a:ext cx="228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6 (unchanged)</a:t>
            </a:r>
          </a:p>
        </p:txBody>
      </p:sp>
      <p:sp>
        <p:nvSpPr>
          <p:cNvPr id="6" name="TextBox 5"/>
          <p:cNvSpPr txBox="1">
            <a:spLocks noChangeArrowheads="1"/>
          </p:cNvSpPr>
          <p:nvPr/>
        </p:nvSpPr>
        <p:spPr bwMode="auto">
          <a:xfrm>
            <a:off x="2743200" y="4114800"/>
            <a:ext cx="22463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75 + 7.5 = 82.5</a:t>
            </a:r>
          </a:p>
        </p:txBody>
      </p:sp>
      <p:sp>
        <p:nvSpPr>
          <p:cNvPr id="7" name="TextBox 6"/>
          <p:cNvSpPr txBox="1">
            <a:spLocks noChangeArrowheads="1"/>
          </p:cNvSpPr>
          <p:nvPr/>
        </p:nvSpPr>
        <p:spPr bwMode="auto">
          <a:xfrm>
            <a:off x="3429000" y="4495800"/>
            <a:ext cx="1766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6(1.1) = 6.6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03188"/>
            <a:ext cx="8229600" cy="792162"/>
          </a:xfrm>
        </p:spPr>
        <p:txBody>
          <a:bodyPr/>
          <a:lstStyle/>
          <a:p>
            <a:r>
              <a:rPr lang="en-US" altLang="en-US" sz="3600" b="1" smtClean="0"/>
              <a:t>Problem 2</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Suppose that the juice dispensers in a school dining hall are filled each morning with 20 gallons of juice.  Records show that a probability density function describing the daily juice consumption </a:t>
            </a:r>
            <a:r>
              <a:rPr lang="en-US" sz="2400" b="1" i="1" dirty="0" smtClean="0"/>
              <a:t>j</a:t>
            </a:r>
            <a:r>
              <a:rPr lang="en-US" sz="2400" b="1" dirty="0" smtClean="0"/>
              <a:t> is:		</a:t>
            </a:r>
          </a:p>
          <a:p>
            <a:pPr>
              <a:buFontTx/>
              <a:buNone/>
              <a:defRPr/>
            </a:pPr>
            <a:r>
              <a:rPr lang="en-US" sz="2400" b="1" dirty="0" smtClean="0"/>
              <a:t>		         </a:t>
            </a:r>
            <a:r>
              <a:rPr lang="en-US" sz="2400" b="1" i="1" dirty="0" smtClean="0">
                <a:solidFill>
                  <a:srgbClr val="FFC000"/>
                </a:solidFill>
              </a:rPr>
              <a:t>f</a:t>
            </a:r>
            <a:r>
              <a:rPr lang="en-US" sz="2400" b="1" dirty="0" smtClean="0">
                <a:solidFill>
                  <a:srgbClr val="FFC000"/>
                </a:solidFill>
              </a:rPr>
              <a:t>(</a:t>
            </a:r>
            <a:r>
              <a:rPr lang="en-US" sz="2400" b="1" i="1" dirty="0" smtClean="0">
                <a:solidFill>
                  <a:srgbClr val="FFC000"/>
                </a:solidFill>
              </a:rPr>
              <a:t>j</a:t>
            </a:r>
            <a:r>
              <a:rPr lang="en-US" sz="2400" b="1" dirty="0" smtClean="0">
                <a:solidFill>
                  <a:srgbClr val="FFC000"/>
                </a:solidFill>
              </a:rPr>
              <a:t>) = 0.1 – 0.005</a:t>
            </a:r>
            <a:r>
              <a:rPr lang="en-US" sz="2400" b="1" i="1" dirty="0" smtClean="0">
                <a:solidFill>
                  <a:srgbClr val="FFC000"/>
                </a:solidFill>
              </a:rPr>
              <a:t>j</a:t>
            </a:r>
            <a:r>
              <a:rPr lang="en-US" sz="2400" b="1" dirty="0" smtClean="0">
                <a:solidFill>
                  <a:srgbClr val="FFC000"/>
                </a:solidFill>
              </a:rPr>
              <a:t> if 0 ≤ </a:t>
            </a:r>
            <a:r>
              <a:rPr lang="en-US" sz="2400" b="1" i="1" dirty="0" smtClean="0">
                <a:solidFill>
                  <a:srgbClr val="FFC000"/>
                </a:solidFill>
              </a:rPr>
              <a:t>j</a:t>
            </a:r>
            <a:r>
              <a:rPr lang="en-US" sz="2400" b="1" dirty="0" smtClean="0">
                <a:solidFill>
                  <a:srgbClr val="FFC000"/>
                </a:solidFill>
              </a:rPr>
              <a:t> ≤ 20</a:t>
            </a:r>
          </a:p>
          <a:p>
            <a:pPr>
              <a:buFontTx/>
              <a:buNone/>
              <a:defRPr/>
            </a:pPr>
            <a:r>
              <a:rPr lang="en-US" sz="2400" b="1" dirty="0" smtClean="0"/>
              <a:t> A sketch of this density curve is provided </a:t>
            </a:r>
            <a:br>
              <a:rPr lang="en-US" sz="2400" b="1" dirty="0" smtClean="0"/>
            </a:br>
            <a:r>
              <a:rPr lang="en-US" sz="2400" b="1" dirty="0" smtClean="0"/>
              <a:t>in the space to the right. </a:t>
            </a:r>
          </a:p>
          <a:p>
            <a:pPr>
              <a:buFontTx/>
              <a:buNone/>
              <a:defRPr/>
            </a:pPr>
            <a:r>
              <a:rPr lang="en-US" sz="2400" b="1" dirty="0" smtClean="0"/>
              <a:t> </a:t>
            </a:r>
          </a:p>
          <a:p>
            <a:pPr>
              <a:buFontTx/>
              <a:buNone/>
              <a:defRPr/>
            </a:pPr>
            <a:r>
              <a:rPr lang="en-US" sz="2400" b="1" dirty="0" smtClean="0"/>
              <a:t>(a) Verify that </a:t>
            </a:r>
            <a:r>
              <a:rPr lang="en-US" sz="2400" b="1" i="1" dirty="0" smtClean="0"/>
              <a:t>f</a:t>
            </a:r>
            <a:r>
              <a:rPr lang="en-US" sz="2400" b="1" dirty="0" smtClean="0"/>
              <a:t> is a valid density function.  </a:t>
            </a:r>
            <a:endParaRPr lang="en-US" sz="2400" b="1" dirty="0"/>
          </a:p>
        </p:txBody>
      </p:sp>
      <p:pic>
        <p:nvPicPr>
          <p:cNvPr id="22532" name="Picture 4" descr="[image]"/>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629400" y="21336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914400" y="4800600"/>
            <a:ext cx="713898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Area under the curve must be 1!</a:t>
            </a:r>
          </a:p>
          <a:p>
            <a:r>
              <a:rPr lang="en-US" altLang="en-US" sz="2400" b="1">
                <a:solidFill>
                  <a:srgbClr val="FFFF00"/>
                </a:solidFill>
              </a:rPr>
              <a:t>Area of triangle = ½ b h = ½ (20) (0.1) = ½ (2) = 1</a:t>
            </a:r>
          </a:p>
          <a:p>
            <a:endParaRPr lang="en-US" altLang="en-US" sz="2400" b="1">
              <a:solidFill>
                <a:srgbClr val="FFFF00"/>
              </a:solidFill>
            </a:endParaRPr>
          </a:p>
          <a:p>
            <a:r>
              <a:rPr lang="en-US" altLang="en-US" sz="2400" b="1">
                <a:solidFill>
                  <a:srgbClr val="FFFF00"/>
                </a:solidFill>
              </a:rPr>
              <a:t>Yes it is a valid density function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03188"/>
            <a:ext cx="8229600" cy="792162"/>
          </a:xfrm>
        </p:spPr>
        <p:txBody>
          <a:bodyPr/>
          <a:lstStyle/>
          <a:p>
            <a:r>
              <a:rPr lang="en-US" altLang="en-US" sz="3600" b="1" smtClean="0"/>
              <a:t>Problem 3</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Scores on an intelligence test are normally distributed with mean 100 and standard deviation 15.  </a:t>
            </a:r>
          </a:p>
          <a:p>
            <a:pPr>
              <a:buFontTx/>
              <a:buNone/>
              <a:defRPr/>
            </a:pPr>
            <a:r>
              <a:rPr lang="en-US" sz="2400" b="1" dirty="0" smtClean="0"/>
              <a:t>     (a) What proportion of the population scores between 90 and 125?____________ </a:t>
            </a:r>
          </a:p>
          <a:p>
            <a:pPr>
              <a:buFontTx/>
              <a:buNone/>
              <a:defRPr/>
            </a:pPr>
            <a:r>
              <a:rPr lang="en-US" sz="2400" b="1" dirty="0" smtClean="0"/>
              <a:t> </a:t>
            </a:r>
          </a:p>
          <a:p>
            <a:pPr>
              <a:buFontTx/>
              <a:buNone/>
              <a:defRPr/>
            </a:pPr>
            <a:r>
              <a:rPr lang="en-US" sz="2400" b="1" dirty="0" smtClean="0"/>
              <a:t>  </a:t>
            </a:r>
          </a:p>
          <a:p>
            <a:pPr>
              <a:buFontTx/>
              <a:buNone/>
              <a:defRPr/>
            </a:pPr>
            <a:r>
              <a:rPr lang="en-US" sz="2400" b="1" dirty="0" smtClean="0"/>
              <a:t> </a:t>
            </a:r>
          </a:p>
          <a:p>
            <a:pPr>
              <a:buFontTx/>
              <a:buNone/>
              <a:defRPr/>
            </a:pPr>
            <a:r>
              <a:rPr lang="en-US" sz="2400" b="1" dirty="0" smtClean="0"/>
              <a:t> </a:t>
            </a:r>
          </a:p>
          <a:p>
            <a:pPr>
              <a:buFontTx/>
              <a:buNone/>
              <a:defRPr/>
            </a:pPr>
            <a:r>
              <a:rPr lang="en-US" sz="2400" b="1" dirty="0" smtClean="0"/>
              <a:t>    (b) According to this test, how high must a person score to be in the top 25% of the population in intelligence? _____________ </a:t>
            </a:r>
          </a:p>
        </p:txBody>
      </p:sp>
      <p:sp>
        <p:nvSpPr>
          <p:cNvPr id="4" name="TextBox 3"/>
          <p:cNvSpPr txBox="1">
            <a:spLocks noChangeArrowheads="1"/>
          </p:cNvSpPr>
          <p:nvPr/>
        </p:nvSpPr>
        <p:spPr bwMode="auto">
          <a:xfrm>
            <a:off x="914400" y="2590800"/>
            <a:ext cx="7516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normalcdf(90,125,100,15) = 0.6997</a:t>
            </a:r>
          </a:p>
        </p:txBody>
      </p:sp>
      <p:sp>
        <p:nvSpPr>
          <p:cNvPr id="5" name="TextBox 4"/>
          <p:cNvSpPr txBox="1">
            <a:spLocks noChangeArrowheads="1"/>
          </p:cNvSpPr>
          <p:nvPr/>
        </p:nvSpPr>
        <p:spPr bwMode="auto">
          <a:xfrm>
            <a:off x="762000" y="5791200"/>
            <a:ext cx="7207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invNorm(.75,100,15) = 110.117 </a:t>
            </a:r>
          </a:p>
        </p:txBody>
      </p:sp>
      <p:sp>
        <p:nvSpPr>
          <p:cNvPr id="6" name="TextBox 5"/>
          <p:cNvSpPr txBox="1">
            <a:spLocks noChangeArrowheads="1"/>
          </p:cNvSpPr>
          <p:nvPr/>
        </p:nvSpPr>
        <p:spPr bwMode="auto">
          <a:xfrm>
            <a:off x="2743200" y="2057400"/>
            <a:ext cx="1055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 70%</a:t>
            </a:r>
          </a:p>
        </p:txBody>
      </p:sp>
      <p:sp>
        <p:nvSpPr>
          <p:cNvPr id="7" name="TextBox 6"/>
          <p:cNvSpPr txBox="1">
            <a:spLocks noChangeArrowheads="1"/>
          </p:cNvSpPr>
          <p:nvPr/>
        </p:nvSpPr>
        <p:spPr bwMode="auto">
          <a:xfrm>
            <a:off x="3048000" y="4953000"/>
            <a:ext cx="1003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 111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03188"/>
            <a:ext cx="8229600" cy="792162"/>
          </a:xfrm>
        </p:spPr>
        <p:txBody>
          <a:bodyPr/>
          <a:lstStyle/>
          <a:p>
            <a:r>
              <a:rPr lang="en-US" altLang="en-US" sz="3600" b="1" smtClean="0"/>
              <a:t>Problem 4</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The lifetime of a brand of television picture tubes is normally distributed with </a:t>
            </a:r>
            <a:r>
              <a:rPr lang="en-US" sz="2400" b="1" dirty="0" smtClean="0">
                <a:sym typeface="Symbol"/>
              </a:rPr>
              <a:t> = 8.4 </a:t>
            </a:r>
            <a:r>
              <a:rPr lang="en-US" sz="2400" b="1" dirty="0" smtClean="0"/>
              <a:t>years and </a:t>
            </a:r>
            <a:r>
              <a:rPr lang="el-GR" sz="2400" b="1" dirty="0" smtClean="0"/>
              <a:t>σ</a:t>
            </a:r>
            <a:r>
              <a:rPr lang="en-US" sz="2400" b="1" dirty="0" smtClean="0"/>
              <a:t> = 1.5 years.  The manufacturer guarantees to replace tubes that burn out prior to the time they specify in the guarantee.</a:t>
            </a:r>
          </a:p>
          <a:p>
            <a:pPr>
              <a:buFontTx/>
              <a:buNone/>
              <a:defRPr/>
            </a:pPr>
            <a:r>
              <a:rPr lang="en-US" sz="2400" b="1" dirty="0" smtClean="0"/>
              <a:t>     (a) How long will the middle 95% of all tubes last?</a:t>
            </a:r>
          </a:p>
          <a:p>
            <a:pPr>
              <a:buFontTx/>
              <a:buNone/>
              <a:defRPr/>
            </a:pPr>
            <a:r>
              <a:rPr lang="en-US" sz="2400" b="1" dirty="0" smtClean="0"/>
              <a:t>  </a:t>
            </a:r>
          </a:p>
          <a:p>
            <a:pPr>
              <a:buFontTx/>
              <a:buNone/>
              <a:defRPr/>
            </a:pPr>
            <a:endParaRPr lang="en-US" sz="2400" b="1" dirty="0" smtClean="0"/>
          </a:p>
          <a:p>
            <a:pPr>
              <a:buFontTx/>
              <a:buNone/>
              <a:defRPr/>
            </a:pPr>
            <a:r>
              <a:rPr lang="en-US" sz="2400" b="1" dirty="0" smtClean="0"/>
              <a:t> </a:t>
            </a:r>
          </a:p>
          <a:p>
            <a:pPr>
              <a:buFontTx/>
              <a:buNone/>
              <a:defRPr/>
            </a:pPr>
            <a:r>
              <a:rPr lang="en-US" sz="2400" b="1" dirty="0" smtClean="0"/>
              <a:t>     (b) If the manufacturer guarantees the tubes for 5 years, what proportion of tubes will have to be replaced? _______</a:t>
            </a:r>
          </a:p>
          <a:p>
            <a:pPr>
              <a:buFontTx/>
              <a:buNone/>
              <a:defRPr/>
            </a:pPr>
            <a:r>
              <a:rPr lang="en-US" sz="2400" b="1" dirty="0" smtClean="0"/>
              <a:t> </a:t>
            </a:r>
          </a:p>
        </p:txBody>
      </p:sp>
      <p:sp>
        <p:nvSpPr>
          <p:cNvPr id="4" name="TextBox 3"/>
          <p:cNvSpPr txBox="1">
            <a:spLocks noChangeArrowheads="1"/>
          </p:cNvSpPr>
          <p:nvPr/>
        </p:nvSpPr>
        <p:spPr bwMode="auto">
          <a:xfrm>
            <a:off x="762000" y="2846388"/>
            <a:ext cx="734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invNorm(.025,8.4,1.5) = 5.46 (LL) </a:t>
            </a:r>
          </a:p>
        </p:txBody>
      </p:sp>
      <p:sp>
        <p:nvSpPr>
          <p:cNvPr id="5" name="TextBox 4"/>
          <p:cNvSpPr txBox="1">
            <a:spLocks noChangeArrowheads="1"/>
          </p:cNvSpPr>
          <p:nvPr/>
        </p:nvSpPr>
        <p:spPr bwMode="auto">
          <a:xfrm>
            <a:off x="762000" y="3290888"/>
            <a:ext cx="7445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invNorm(.975,8.4,1.5) = 11.34 (UL)</a:t>
            </a:r>
          </a:p>
        </p:txBody>
      </p:sp>
      <p:sp>
        <p:nvSpPr>
          <p:cNvPr id="6" name="TextBox 5"/>
          <p:cNvSpPr txBox="1">
            <a:spLocks noChangeArrowheads="1"/>
          </p:cNvSpPr>
          <p:nvPr/>
        </p:nvSpPr>
        <p:spPr bwMode="auto">
          <a:xfrm>
            <a:off x="2078038" y="3803650"/>
            <a:ext cx="49403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So between 5.46 and 11.34 years</a:t>
            </a:r>
          </a:p>
        </p:txBody>
      </p:sp>
      <p:sp>
        <p:nvSpPr>
          <p:cNvPr id="7" name="TextBox 6"/>
          <p:cNvSpPr txBox="1">
            <a:spLocks noChangeArrowheads="1"/>
          </p:cNvSpPr>
          <p:nvPr/>
        </p:nvSpPr>
        <p:spPr bwMode="auto">
          <a:xfrm>
            <a:off x="609600" y="5638800"/>
            <a:ext cx="7018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Normalcdf(0,5,8.4,1.5) = 0.0117</a:t>
            </a:r>
          </a:p>
        </p:txBody>
      </p:sp>
      <p:sp>
        <p:nvSpPr>
          <p:cNvPr id="8" name="TextBox 7"/>
          <p:cNvSpPr txBox="1">
            <a:spLocks noChangeArrowheads="1"/>
          </p:cNvSpPr>
          <p:nvPr/>
        </p:nvSpPr>
        <p:spPr bwMode="auto">
          <a:xfrm>
            <a:off x="2265363" y="4918075"/>
            <a:ext cx="1058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1.17%</a:t>
            </a:r>
          </a:p>
        </p:txBody>
      </p:sp>
      <p:sp>
        <p:nvSpPr>
          <p:cNvPr id="9" name="TextBox 8"/>
          <p:cNvSpPr txBox="1">
            <a:spLocks noChangeArrowheads="1"/>
          </p:cNvSpPr>
          <p:nvPr/>
        </p:nvSpPr>
        <p:spPr bwMode="auto">
          <a:xfrm>
            <a:off x="609600" y="6091238"/>
            <a:ext cx="7464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Normalcdf(-e99,5,8.4,1.5) = 0.0117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03188"/>
            <a:ext cx="8229600" cy="792162"/>
          </a:xfrm>
        </p:spPr>
        <p:txBody>
          <a:bodyPr/>
          <a:lstStyle/>
          <a:p>
            <a:r>
              <a:rPr lang="en-US" altLang="en-US" sz="3600" b="1" smtClean="0"/>
              <a:t>Problem 4 cont</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The lifetime of a brand of television picture tubes is normally distributed with </a:t>
            </a:r>
            <a:r>
              <a:rPr lang="en-US" sz="2400" b="1" dirty="0" smtClean="0">
                <a:sym typeface="Symbol"/>
              </a:rPr>
              <a:t> = 8.4 </a:t>
            </a:r>
            <a:r>
              <a:rPr lang="en-US" sz="2400" b="1" dirty="0" smtClean="0"/>
              <a:t>years and </a:t>
            </a:r>
            <a:r>
              <a:rPr lang="el-GR" sz="2400" b="1" dirty="0" smtClean="0"/>
              <a:t>σ</a:t>
            </a:r>
            <a:r>
              <a:rPr lang="en-US" sz="2400" b="1" dirty="0" smtClean="0"/>
              <a:t> = 1.5 years.  The manufacturer guarantees to replace tubes that burn out prior to the time they specify in the guarantee.</a:t>
            </a:r>
          </a:p>
          <a:p>
            <a:pPr>
              <a:buFontTx/>
              <a:buNone/>
              <a:defRPr/>
            </a:pPr>
            <a:r>
              <a:rPr lang="en-US" sz="2400" b="1" dirty="0" smtClean="0"/>
              <a:t>     (c) If the firm is willing to replace the picture tubes in a maximum of 5% of the television sets sold, what is the maximum guarantee period they should they offer? ________________________________  </a:t>
            </a:r>
            <a:endParaRPr lang="en-US" sz="2400" b="1" dirty="0"/>
          </a:p>
        </p:txBody>
      </p:sp>
      <p:sp>
        <p:nvSpPr>
          <p:cNvPr id="4" name="TextBox 3"/>
          <p:cNvSpPr txBox="1">
            <a:spLocks noChangeArrowheads="1"/>
          </p:cNvSpPr>
          <p:nvPr/>
        </p:nvSpPr>
        <p:spPr bwMode="auto">
          <a:xfrm>
            <a:off x="741363" y="4516438"/>
            <a:ext cx="7445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invNorm(.975,8.4,1.5) = 11.34 (UL)</a:t>
            </a:r>
          </a:p>
        </p:txBody>
      </p:sp>
      <p:sp>
        <p:nvSpPr>
          <p:cNvPr id="5" name="TextBox 4"/>
          <p:cNvSpPr txBox="1">
            <a:spLocks noChangeArrowheads="1"/>
          </p:cNvSpPr>
          <p:nvPr/>
        </p:nvSpPr>
        <p:spPr bwMode="auto">
          <a:xfrm>
            <a:off x="685800" y="3505200"/>
            <a:ext cx="5437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So 11 years  (10 year sounds better)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03188"/>
            <a:ext cx="8229600" cy="792162"/>
          </a:xfrm>
        </p:spPr>
        <p:txBody>
          <a:bodyPr/>
          <a:lstStyle/>
          <a:p>
            <a:r>
              <a:rPr lang="en-US" altLang="en-US" sz="3600" b="1" smtClean="0"/>
              <a:t>Problem 5</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Packaging machines used to fill sugar bags can deliver any target weight with standard deviation of 2 ounces.  If you want to fill 5 pound bags so that only 2% are underweight, what target setting would you use for the machine?_____________ </a:t>
            </a:r>
          </a:p>
          <a:p>
            <a:pPr marL="0" indent="0">
              <a:buFontTx/>
              <a:buNone/>
              <a:defRPr/>
            </a:pPr>
            <a:r>
              <a:rPr lang="en-US" sz="2400" b="1" dirty="0" smtClean="0"/>
              <a:t>Include an illustrative drawing and clearly organized work in the space below.  Note: 5 pounds = 80 ounces.. </a:t>
            </a:r>
          </a:p>
          <a:p>
            <a:pPr>
              <a:buFontTx/>
              <a:buNone/>
              <a:defRPr/>
            </a:pPr>
            <a:endParaRPr lang="en-US" sz="2400" b="1" dirty="0" smtClean="0"/>
          </a:p>
        </p:txBody>
      </p:sp>
      <p:sp>
        <p:nvSpPr>
          <p:cNvPr id="4" name="TextBox 3"/>
          <p:cNvSpPr txBox="1">
            <a:spLocks noChangeArrowheads="1"/>
          </p:cNvSpPr>
          <p:nvPr/>
        </p:nvSpPr>
        <p:spPr bwMode="auto">
          <a:xfrm>
            <a:off x="304800" y="3657600"/>
            <a:ext cx="60102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invNorm(.02) = -2.05375</a:t>
            </a:r>
          </a:p>
        </p:txBody>
      </p:sp>
      <p:sp>
        <p:nvSpPr>
          <p:cNvPr id="5" name="TextBox 4"/>
          <p:cNvSpPr txBox="1">
            <a:spLocks noChangeArrowheads="1"/>
          </p:cNvSpPr>
          <p:nvPr/>
        </p:nvSpPr>
        <p:spPr bwMode="auto">
          <a:xfrm>
            <a:off x="457200" y="4800600"/>
            <a:ext cx="3819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-2.05375 = (80 – x-bar) / 2</a:t>
            </a:r>
          </a:p>
          <a:p>
            <a:r>
              <a:rPr lang="en-US" altLang="en-US" sz="2400" b="1">
                <a:solidFill>
                  <a:srgbClr val="FFFF00"/>
                </a:solidFill>
              </a:rPr>
              <a:t>-4.10750 = (80 – x-bar)</a:t>
            </a:r>
          </a:p>
          <a:p>
            <a:r>
              <a:rPr lang="en-US" altLang="en-US" sz="2400" b="1">
                <a:solidFill>
                  <a:srgbClr val="FFFF00"/>
                </a:solidFill>
              </a:rPr>
              <a:t>      x-bar ≈ 84.11</a:t>
            </a:r>
          </a:p>
        </p:txBody>
      </p:sp>
      <p:grpSp>
        <p:nvGrpSpPr>
          <p:cNvPr id="26630" name="Group 15"/>
          <p:cNvGrpSpPr>
            <a:grpSpLocks/>
          </p:cNvGrpSpPr>
          <p:nvPr/>
        </p:nvGrpSpPr>
        <p:grpSpPr bwMode="auto">
          <a:xfrm>
            <a:off x="6015038" y="4114800"/>
            <a:ext cx="2595562" cy="1420813"/>
            <a:chOff x="5486400" y="4572003"/>
            <a:chExt cx="2595562" cy="1420814"/>
          </a:xfrm>
        </p:grpSpPr>
        <p:grpSp>
          <p:nvGrpSpPr>
            <p:cNvPr id="26631" name="Group 169"/>
            <p:cNvGrpSpPr>
              <a:grpSpLocks/>
            </p:cNvGrpSpPr>
            <p:nvPr/>
          </p:nvGrpSpPr>
          <p:grpSpPr bwMode="auto">
            <a:xfrm>
              <a:off x="5486400" y="4572003"/>
              <a:ext cx="2595562" cy="1420814"/>
              <a:chOff x="3624" y="2538"/>
              <a:chExt cx="1635" cy="895"/>
            </a:xfrm>
          </p:grpSpPr>
          <p:sp>
            <p:nvSpPr>
              <p:cNvPr id="26634" name="Freeform 146"/>
              <p:cNvSpPr>
                <a:spLocks/>
              </p:cNvSpPr>
              <p:nvPr/>
            </p:nvSpPr>
            <p:spPr bwMode="auto">
              <a:xfrm flipH="1">
                <a:off x="3624" y="2874"/>
                <a:ext cx="642" cy="357"/>
              </a:xfrm>
              <a:custGeom>
                <a:avLst/>
                <a:gdLst>
                  <a:gd name="T0" fmla="*/ 0 w 642"/>
                  <a:gd name="T1" fmla="*/ 354 h 357"/>
                  <a:gd name="T2" fmla="*/ 642 w 642"/>
                  <a:gd name="T3" fmla="*/ 357 h 357"/>
                  <a:gd name="T4" fmla="*/ 642 w 642"/>
                  <a:gd name="T5" fmla="*/ 333 h 357"/>
                  <a:gd name="T6" fmla="*/ 486 w 642"/>
                  <a:gd name="T7" fmla="*/ 324 h 357"/>
                  <a:gd name="T8" fmla="*/ 381 w 642"/>
                  <a:gd name="T9" fmla="*/ 315 h 357"/>
                  <a:gd name="T10" fmla="*/ 249 w 642"/>
                  <a:gd name="T11" fmla="*/ 291 h 357"/>
                  <a:gd name="T12" fmla="*/ 156 w 642"/>
                  <a:gd name="T13" fmla="*/ 216 h 357"/>
                  <a:gd name="T14" fmla="*/ 81 w 642"/>
                  <a:gd name="T15" fmla="*/ 132 h 357"/>
                  <a:gd name="T16" fmla="*/ 0 w 642"/>
                  <a:gd name="T17" fmla="*/ 0 h 357"/>
                  <a:gd name="T18" fmla="*/ 0 w 642"/>
                  <a:gd name="T19" fmla="*/ 354 h 3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2"/>
                  <a:gd name="T31" fmla="*/ 0 h 357"/>
                  <a:gd name="T32" fmla="*/ 642 w 642"/>
                  <a:gd name="T33" fmla="*/ 357 h 3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2" h="357">
                    <a:moveTo>
                      <a:pt x="0" y="354"/>
                    </a:moveTo>
                    <a:lnTo>
                      <a:pt x="642" y="357"/>
                    </a:lnTo>
                    <a:lnTo>
                      <a:pt x="642" y="333"/>
                    </a:lnTo>
                    <a:lnTo>
                      <a:pt x="486" y="324"/>
                    </a:lnTo>
                    <a:lnTo>
                      <a:pt x="381" y="315"/>
                    </a:lnTo>
                    <a:lnTo>
                      <a:pt x="249" y="291"/>
                    </a:lnTo>
                    <a:lnTo>
                      <a:pt x="156" y="216"/>
                    </a:lnTo>
                    <a:lnTo>
                      <a:pt x="81" y="132"/>
                    </a:lnTo>
                    <a:lnTo>
                      <a:pt x="0" y="0"/>
                    </a:lnTo>
                    <a:lnTo>
                      <a:pt x="0" y="354"/>
                    </a:lnTo>
                    <a:close/>
                  </a:path>
                </a:pathLst>
              </a:custGeom>
              <a:solidFill>
                <a:schemeClr val="accent1"/>
              </a:solidFill>
              <a:ln w="9525">
                <a:solidFill>
                  <a:srgbClr val="FF0000"/>
                </a:solidFill>
                <a:round/>
                <a:headEnd/>
                <a:tailEnd/>
              </a:ln>
            </p:spPr>
            <p:txBody>
              <a:bodyPr/>
              <a:lstStyle/>
              <a:p>
                <a:endParaRPr lang="en-US"/>
              </a:p>
            </p:txBody>
          </p:sp>
          <p:grpSp>
            <p:nvGrpSpPr>
              <p:cNvPr id="26635" name="Group 117"/>
              <p:cNvGrpSpPr>
                <a:grpSpLocks noChangeAspect="1"/>
              </p:cNvGrpSpPr>
              <p:nvPr/>
            </p:nvGrpSpPr>
            <p:grpSpPr bwMode="auto">
              <a:xfrm>
                <a:off x="3624" y="2538"/>
                <a:ext cx="1635" cy="702"/>
                <a:chOff x="1748" y="1010"/>
                <a:chExt cx="2270" cy="1185"/>
              </a:xfrm>
            </p:grpSpPr>
            <p:sp>
              <p:nvSpPr>
                <p:cNvPr id="26638" name="Freeform 118"/>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39" name="Line 119"/>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36" name="Text Box 125"/>
              <p:cNvSpPr txBox="1">
                <a:spLocks noChangeArrowheads="1"/>
              </p:cNvSpPr>
              <p:nvPr/>
            </p:nvSpPr>
            <p:spPr bwMode="auto">
              <a:xfrm>
                <a:off x="4162" y="3239"/>
                <a:ext cx="24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80</a:t>
                </a:r>
              </a:p>
            </p:txBody>
          </p:sp>
          <p:sp>
            <p:nvSpPr>
              <p:cNvPr id="26637" name="Line 132"/>
              <p:cNvSpPr>
                <a:spLocks noChangeShapeType="1"/>
              </p:cNvSpPr>
              <p:nvPr/>
            </p:nvSpPr>
            <p:spPr bwMode="auto">
              <a:xfrm>
                <a:off x="4279" y="3189"/>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32" name="TextBox 12"/>
            <p:cNvSpPr txBox="1">
              <a:spLocks noChangeArrowheads="1"/>
            </p:cNvSpPr>
            <p:nvPr/>
          </p:nvSpPr>
          <p:spPr bwMode="auto">
            <a:xfrm>
              <a:off x="5486400" y="4953000"/>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t>0.02</a:t>
              </a:r>
            </a:p>
          </p:txBody>
        </p:sp>
        <p:cxnSp>
          <p:nvCxnSpPr>
            <p:cNvPr id="26633" name="Straight Arrow Connector 14"/>
            <p:cNvCxnSpPr>
              <a:cxnSpLocks noChangeShapeType="1"/>
              <a:stCxn id="26632" idx="2"/>
              <a:endCxn id="26634" idx="6"/>
            </p:cNvCxnSpPr>
            <p:nvPr/>
          </p:nvCxnSpPr>
          <p:spPr bwMode="auto">
            <a:xfrm rot="16200000" flipH="1">
              <a:off x="5967555" y="5157930"/>
              <a:ext cx="125968" cy="45477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03188"/>
            <a:ext cx="8229600" cy="792162"/>
          </a:xfrm>
        </p:spPr>
        <p:txBody>
          <a:bodyPr/>
          <a:lstStyle/>
          <a:p>
            <a:r>
              <a:rPr lang="en-US" altLang="en-US" sz="3600" b="1" smtClean="0"/>
              <a:t>Problem 6</a:t>
            </a:r>
          </a:p>
        </p:txBody>
      </p:sp>
      <p:sp>
        <p:nvSpPr>
          <p:cNvPr id="3" name="Content Placeholder 2"/>
          <p:cNvSpPr>
            <a:spLocks noGrp="1"/>
          </p:cNvSpPr>
          <p:nvPr>
            <p:ph idx="1"/>
          </p:nvPr>
        </p:nvSpPr>
        <p:spPr>
          <a:xfrm>
            <a:off x="228600" y="914400"/>
            <a:ext cx="8686800" cy="4343400"/>
          </a:xfrm>
        </p:spPr>
        <p:txBody>
          <a:bodyPr/>
          <a:lstStyle/>
          <a:p>
            <a:pPr marL="0" indent="0">
              <a:buFontTx/>
              <a:buNone/>
              <a:defRPr/>
            </a:pPr>
            <a:r>
              <a:rPr lang="en-US" sz="2400" b="1" dirty="0" smtClean="0"/>
              <a:t>A study team was commissioned to compare the performance of two local hospitals.  One of the factors they considered was the survival record for surgical patients at each hospital.  When the team first looked at the data, they clumped all patients together as shown below:</a:t>
            </a:r>
          </a:p>
          <a:p>
            <a:pPr marL="0" indent="0">
              <a:buFontTx/>
              <a:buNone/>
              <a:defRPr/>
            </a:pPr>
            <a:endParaRPr lang="en-US" sz="2400" b="1" dirty="0" smtClean="0"/>
          </a:p>
          <a:p>
            <a:pPr marL="0" indent="0">
              <a:buFontTx/>
              <a:buNone/>
              <a:defRPr/>
            </a:pPr>
            <a:endParaRPr lang="en-US" sz="2400" b="1" dirty="0" smtClean="0"/>
          </a:p>
          <a:p>
            <a:pPr marL="0" indent="0">
              <a:buFontTx/>
              <a:buNone/>
              <a:defRPr/>
            </a:pPr>
            <a:r>
              <a:rPr lang="en-US" sz="2400" b="1" dirty="0" smtClean="0"/>
              <a:t>It appears from the table above that Hospital B has the lower fatality rate.  </a:t>
            </a:r>
          </a:p>
          <a:p>
            <a:pPr marL="0" indent="0">
              <a:buFontTx/>
              <a:buNone/>
              <a:defRPr/>
            </a:pPr>
            <a:endParaRPr lang="en-US" sz="2400" b="1" dirty="0" smtClean="0"/>
          </a:p>
          <a:p>
            <a:pPr marL="0" indent="0">
              <a:buFontTx/>
              <a:buNone/>
              <a:defRPr/>
            </a:pPr>
            <a:endParaRPr lang="en-US" sz="2400" b="1" dirty="0" smtClean="0"/>
          </a:p>
          <a:p>
            <a:pPr>
              <a:buFontTx/>
              <a:buNone/>
              <a:defRPr/>
            </a:pPr>
            <a:endParaRPr lang="en-US" sz="2400" b="1" dirty="0" smtClean="0"/>
          </a:p>
        </p:txBody>
      </p:sp>
      <p:graphicFrame>
        <p:nvGraphicFramePr>
          <p:cNvPr id="4" name="Table 3"/>
          <p:cNvGraphicFramePr>
            <a:graphicFrameLocks noGrp="1"/>
          </p:cNvGraphicFramePr>
          <p:nvPr/>
        </p:nvGraphicFramePr>
        <p:xfrm>
          <a:off x="1676400" y="2971800"/>
          <a:ext cx="5424489" cy="1097280"/>
        </p:xfrm>
        <a:graphic>
          <a:graphicData uri="http://schemas.openxmlformats.org/drawingml/2006/table">
            <a:tbl>
              <a:tblPr firstRow="1" firstCol="1">
                <a:tableStyleId>{5C22544A-7EE6-4342-B048-85BDC9FD1C3A}</a:tableStyleId>
              </a:tblPr>
              <a:tblGrid>
                <a:gridCol w="1719913"/>
                <a:gridCol w="1492898"/>
                <a:gridCol w="947862"/>
                <a:gridCol w="1263816"/>
              </a:tblGrid>
              <a:tr h="365654">
                <a:tc>
                  <a:txBody>
                    <a:bodyPr/>
                    <a:lstStyle/>
                    <a:p>
                      <a:pPr marL="0" marR="0">
                        <a:spcBef>
                          <a:spcPts val="0"/>
                        </a:spcBef>
                        <a:spcAft>
                          <a:spcPts val="0"/>
                        </a:spcAft>
                      </a:pPr>
                      <a:r>
                        <a:rPr lang="en-US" sz="2400" b="1" dirty="0" smtClean="0">
                          <a:latin typeface="Times New Roman"/>
                          <a:ea typeface="Times New Roman"/>
                          <a:cs typeface="Times New Roman"/>
                        </a:rPr>
                        <a:t>All Patients</a:t>
                      </a:r>
                      <a:endParaRPr lang="en-US" sz="2400" b="1" dirty="0">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400" dirty="0"/>
                        <a:t>Survived</a:t>
                      </a:r>
                      <a:endParaRPr lang="en-US" sz="3200" b="1" dirty="0">
                        <a:latin typeface="Calibri"/>
                        <a:ea typeface="Times New Roman"/>
                        <a:cs typeface="Times New Roman"/>
                      </a:endParaRPr>
                    </a:p>
                  </a:txBody>
                  <a:tcPr marL="68581" marR="68581" marT="0" marB="0"/>
                </a:tc>
                <a:tc>
                  <a:txBody>
                    <a:bodyPr/>
                    <a:lstStyle/>
                    <a:p>
                      <a:pPr marL="0" marR="0" algn="ctr">
                        <a:spcBef>
                          <a:spcPts val="0"/>
                        </a:spcBef>
                        <a:spcAft>
                          <a:spcPts val="0"/>
                        </a:spcAft>
                      </a:pPr>
                      <a:r>
                        <a:rPr lang="en-US" sz="2400"/>
                        <a:t>Died</a:t>
                      </a:r>
                      <a:endParaRPr lang="en-US" sz="3200" b="1">
                        <a:latin typeface="Calibri"/>
                        <a:ea typeface="Times New Roman"/>
                        <a:cs typeface="Times New Roman"/>
                      </a:endParaRPr>
                    </a:p>
                  </a:txBody>
                  <a:tcPr marL="68581" marR="68581" marT="0" marB="0"/>
                </a:tc>
                <a:tc>
                  <a:txBody>
                    <a:bodyPr/>
                    <a:lstStyle/>
                    <a:p>
                      <a:pPr marL="0" marR="0" algn="ctr">
                        <a:spcBef>
                          <a:spcPts val="0"/>
                        </a:spcBef>
                        <a:spcAft>
                          <a:spcPts val="0"/>
                        </a:spcAft>
                      </a:pPr>
                      <a:r>
                        <a:rPr lang="en-US" sz="2400"/>
                        <a:t>% Died</a:t>
                      </a:r>
                      <a:endParaRPr lang="en-US" sz="3600" b="1">
                        <a:latin typeface="Times New Roman"/>
                        <a:ea typeface="Times New Roman"/>
                        <a:cs typeface="Times New Roman"/>
                      </a:endParaRPr>
                    </a:p>
                  </a:txBody>
                  <a:tcPr marL="68581" marR="68581" marT="0" marB="0"/>
                </a:tc>
              </a:tr>
              <a:tr h="365654">
                <a:tc>
                  <a:txBody>
                    <a:bodyPr/>
                    <a:lstStyle/>
                    <a:p>
                      <a:pPr marL="0" marR="0">
                        <a:spcBef>
                          <a:spcPts val="0"/>
                        </a:spcBef>
                        <a:spcAft>
                          <a:spcPts val="0"/>
                        </a:spcAft>
                      </a:pPr>
                      <a:r>
                        <a:rPr lang="en-US" sz="2400"/>
                        <a:t>Hospital A</a:t>
                      </a:r>
                      <a:endParaRPr lang="en-US" sz="36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400" dirty="0"/>
                        <a:t>2037</a:t>
                      </a:r>
                      <a:endParaRPr lang="en-US" sz="3600" b="1" dirty="0">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400"/>
                        <a:t>63</a:t>
                      </a:r>
                      <a:endParaRPr lang="en-US" sz="36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400"/>
                        <a:t>3.0%</a:t>
                      </a:r>
                      <a:endParaRPr lang="en-US" sz="3600" b="1">
                        <a:latin typeface="Times New Roman"/>
                        <a:ea typeface="Times New Roman"/>
                        <a:cs typeface="Times New Roman"/>
                      </a:endParaRPr>
                    </a:p>
                  </a:txBody>
                  <a:tcPr marL="68581" marR="68581" marT="0" marB="0"/>
                </a:tc>
              </a:tr>
              <a:tr h="365654">
                <a:tc>
                  <a:txBody>
                    <a:bodyPr/>
                    <a:lstStyle/>
                    <a:p>
                      <a:pPr marL="0" marR="0">
                        <a:spcBef>
                          <a:spcPts val="0"/>
                        </a:spcBef>
                        <a:spcAft>
                          <a:spcPts val="0"/>
                        </a:spcAft>
                      </a:pPr>
                      <a:r>
                        <a:rPr lang="en-US" sz="2400"/>
                        <a:t>Hospital B</a:t>
                      </a:r>
                      <a:endParaRPr lang="en-US" sz="36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400"/>
                        <a:t>784</a:t>
                      </a:r>
                      <a:endParaRPr lang="en-US" sz="36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400"/>
                        <a:t>16</a:t>
                      </a:r>
                      <a:endParaRPr lang="en-US" sz="36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400" dirty="0"/>
                        <a:t>2.0%</a:t>
                      </a:r>
                      <a:endParaRPr lang="en-US" sz="3600" b="1" dirty="0">
                        <a:latin typeface="Times New Roman"/>
                        <a:ea typeface="Times New Roman"/>
                        <a:cs typeface="Times New Roman"/>
                      </a:endParaRPr>
                    </a:p>
                  </a:txBody>
                  <a:tcPr marL="68581" marR="68581" marT="0" marB="0"/>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03188"/>
            <a:ext cx="8229600" cy="792162"/>
          </a:xfrm>
        </p:spPr>
        <p:txBody>
          <a:bodyPr/>
          <a:lstStyle/>
          <a:p>
            <a:r>
              <a:rPr lang="en-US" altLang="en-US" sz="3600" b="1" smtClean="0"/>
              <a:t>Problem 6 cont</a:t>
            </a:r>
          </a:p>
        </p:txBody>
      </p:sp>
      <p:sp>
        <p:nvSpPr>
          <p:cNvPr id="3" name="Content Placeholder 2"/>
          <p:cNvSpPr>
            <a:spLocks noGrp="1"/>
          </p:cNvSpPr>
          <p:nvPr>
            <p:ph idx="1"/>
          </p:nvPr>
        </p:nvSpPr>
        <p:spPr>
          <a:xfrm>
            <a:off x="228600" y="914400"/>
            <a:ext cx="8686800" cy="5715000"/>
          </a:xfrm>
        </p:spPr>
        <p:txBody>
          <a:bodyPr/>
          <a:lstStyle/>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1050" b="1" dirty="0" smtClean="0"/>
          </a:p>
          <a:p>
            <a:pPr marL="0" indent="0">
              <a:buFontTx/>
              <a:buNone/>
              <a:defRPr/>
            </a:pPr>
            <a:r>
              <a:rPr lang="en-US" sz="2400" b="1" dirty="0" smtClean="0"/>
              <a:t>It appears from the table above that Hospital B has the lower fatality rate.  The administrators of Hospital A were concerned.  They had been keeping similar records, but they had divided the patients into groups according to their </a:t>
            </a:r>
            <a:r>
              <a:rPr lang="en-US" sz="2400" b="1" i="1" dirty="0" smtClean="0">
                <a:solidFill>
                  <a:srgbClr val="FFFF00"/>
                </a:solidFill>
              </a:rPr>
              <a:t>condition</a:t>
            </a:r>
            <a:r>
              <a:rPr lang="en-US" sz="2400" b="1" dirty="0" smtClean="0"/>
              <a:t> when they entered surgery.  These data, shown in the tables below, indicate that Hospital A has lower fatality rates.</a:t>
            </a:r>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1050" b="1" dirty="0" smtClean="0"/>
          </a:p>
          <a:p>
            <a:pPr marL="0" indent="0">
              <a:buFontTx/>
              <a:buNone/>
              <a:defRPr/>
            </a:pPr>
            <a:r>
              <a:rPr lang="en-US" sz="2400" b="1" dirty="0" smtClean="0"/>
              <a:t>The members of the study team are confused.  Write a few sentences to help them understand what is going on</a:t>
            </a:r>
            <a:r>
              <a:rPr lang="en-US" sz="2400" dirty="0" smtClean="0"/>
              <a:t>.</a:t>
            </a:r>
          </a:p>
          <a:p>
            <a:pPr marL="0" indent="0">
              <a:buFontTx/>
              <a:buNone/>
              <a:defRPr/>
            </a:pPr>
            <a:endParaRPr lang="en-US" sz="2400" b="1" dirty="0" smtClean="0"/>
          </a:p>
          <a:p>
            <a:pPr marL="0" indent="0">
              <a:buFontTx/>
              <a:buNone/>
              <a:defRPr/>
            </a:pPr>
            <a:endParaRPr lang="en-US" sz="2400" b="1" dirty="0" smtClean="0"/>
          </a:p>
          <a:p>
            <a:pPr>
              <a:buFontTx/>
              <a:buNone/>
              <a:defRPr/>
            </a:pPr>
            <a:endParaRPr lang="en-US" sz="2400" b="1" dirty="0" smtClean="0"/>
          </a:p>
        </p:txBody>
      </p:sp>
      <p:graphicFrame>
        <p:nvGraphicFramePr>
          <p:cNvPr id="4" name="Table 3"/>
          <p:cNvGraphicFramePr>
            <a:graphicFrameLocks noGrp="1"/>
          </p:cNvGraphicFramePr>
          <p:nvPr/>
        </p:nvGraphicFramePr>
        <p:xfrm>
          <a:off x="1524000" y="990600"/>
          <a:ext cx="5424489" cy="914400"/>
        </p:xfrm>
        <a:graphic>
          <a:graphicData uri="http://schemas.openxmlformats.org/drawingml/2006/table">
            <a:tbl>
              <a:tblPr firstRow="1" firstCol="1">
                <a:tableStyleId>{5C22544A-7EE6-4342-B048-85BDC9FD1C3A}</a:tableStyleId>
              </a:tblPr>
              <a:tblGrid>
                <a:gridCol w="1719913"/>
                <a:gridCol w="1492898"/>
                <a:gridCol w="947862"/>
                <a:gridCol w="1263816"/>
              </a:tblGrid>
              <a:tr h="0">
                <a:tc>
                  <a:txBody>
                    <a:bodyPr/>
                    <a:lstStyle/>
                    <a:p>
                      <a:pPr marL="0" marR="0">
                        <a:spcBef>
                          <a:spcPts val="0"/>
                        </a:spcBef>
                        <a:spcAft>
                          <a:spcPts val="0"/>
                        </a:spcAft>
                      </a:pPr>
                      <a:r>
                        <a:rPr lang="en-US" sz="2000" b="1" dirty="0" smtClean="0">
                          <a:latin typeface="Times New Roman"/>
                          <a:ea typeface="Times New Roman"/>
                          <a:cs typeface="Times New Roman"/>
                        </a:rPr>
                        <a:t>All Patients</a:t>
                      </a:r>
                      <a:endParaRPr lang="en-US" sz="2000" b="1" dirty="0">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dirty="0"/>
                        <a:t>Survived</a:t>
                      </a:r>
                      <a:endParaRPr lang="en-US" sz="2800" b="1" dirty="0">
                        <a:latin typeface="Calibri"/>
                        <a:ea typeface="Times New Roman"/>
                        <a:cs typeface="Times New Roman"/>
                      </a:endParaRPr>
                    </a:p>
                  </a:txBody>
                  <a:tcPr marL="68581" marR="68581" marT="0" marB="0"/>
                </a:tc>
                <a:tc>
                  <a:txBody>
                    <a:bodyPr/>
                    <a:lstStyle/>
                    <a:p>
                      <a:pPr marL="0" marR="0" algn="ctr">
                        <a:spcBef>
                          <a:spcPts val="0"/>
                        </a:spcBef>
                        <a:spcAft>
                          <a:spcPts val="0"/>
                        </a:spcAft>
                      </a:pPr>
                      <a:r>
                        <a:rPr lang="en-US" sz="2000"/>
                        <a:t>Died</a:t>
                      </a:r>
                      <a:endParaRPr lang="en-US" sz="2800" b="1">
                        <a:latin typeface="Calibri"/>
                        <a:ea typeface="Times New Roman"/>
                        <a:cs typeface="Times New Roman"/>
                      </a:endParaRPr>
                    </a:p>
                  </a:txBody>
                  <a:tcPr marL="68581" marR="68581" marT="0" marB="0"/>
                </a:tc>
                <a:tc>
                  <a:txBody>
                    <a:bodyPr/>
                    <a:lstStyle/>
                    <a:p>
                      <a:pPr marL="0" marR="0" algn="ctr">
                        <a:spcBef>
                          <a:spcPts val="0"/>
                        </a:spcBef>
                        <a:spcAft>
                          <a:spcPts val="0"/>
                        </a:spcAft>
                      </a:pPr>
                      <a:r>
                        <a:rPr lang="en-US" sz="2000"/>
                        <a:t>% Died</a:t>
                      </a:r>
                      <a:endParaRPr lang="en-US" sz="3200" b="1">
                        <a:latin typeface="Times New Roman"/>
                        <a:ea typeface="Times New Roman"/>
                        <a:cs typeface="Times New Roman"/>
                      </a:endParaRPr>
                    </a:p>
                  </a:txBody>
                  <a:tcPr marL="68581" marR="68581" marT="0" marB="0"/>
                </a:tc>
              </a:tr>
              <a:tr h="0">
                <a:tc>
                  <a:txBody>
                    <a:bodyPr/>
                    <a:lstStyle/>
                    <a:p>
                      <a:pPr marL="0" marR="0">
                        <a:spcBef>
                          <a:spcPts val="0"/>
                        </a:spcBef>
                        <a:spcAft>
                          <a:spcPts val="0"/>
                        </a:spcAft>
                      </a:pPr>
                      <a:r>
                        <a:rPr lang="en-US" sz="2000"/>
                        <a:t>Hospital A</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dirty="0"/>
                        <a:t>2037</a:t>
                      </a:r>
                      <a:endParaRPr lang="en-US" sz="3200" b="1" dirty="0">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63</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3.0%</a:t>
                      </a:r>
                      <a:endParaRPr lang="en-US" sz="3200" b="1">
                        <a:latin typeface="Times New Roman"/>
                        <a:ea typeface="Times New Roman"/>
                        <a:cs typeface="Times New Roman"/>
                      </a:endParaRPr>
                    </a:p>
                  </a:txBody>
                  <a:tcPr marL="68581" marR="68581" marT="0" marB="0"/>
                </a:tc>
              </a:tr>
              <a:tr h="0">
                <a:tc>
                  <a:txBody>
                    <a:bodyPr/>
                    <a:lstStyle/>
                    <a:p>
                      <a:pPr marL="0" marR="0">
                        <a:spcBef>
                          <a:spcPts val="0"/>
                        </a:spcBef>
                        <a:spcAft>
                          <a:spcPts val="0"/>
                        </a:spcAft>
                      </a:pPr>
                      <a:r>
                        <a:rPr lang="en-US" sz="2000"/>
                        <a:t>Hospital B</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784</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16</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dirty="0"/>
                        <a:t>2.0%</a:t>
                      </a:r>
                      <a:endParaRPr lang="en-US" sz="3200" b="1" dirty="0">
                        <a:latin typeface="Times New Roman"/>
                        <a:ea typeface="Times New Roman"/>
                        <a:cs typeface="Times New Roman"/>
                      </a:endParaRPr>
                    </a:p>
                  </a:txBody>
                  <a:tcPr marL="68581" marR="68581" marT="0" marB="0"/>
                </a:tc>
              </a:tr>
            </a:tbl>
          </a:graphicData>
        </a:graphic>
      </p:graphicFrame>
      <p:graphicFrame>
        <p:nvGraphicFramePr>
          <p:cNvPr id="5" name="Table 4"/>
          <p:cNvGraphicFramePr>
            <a:graphicFrameLocks noGrp="1"/>
          </p:cNvGraphicFramePr>
          <p:nvPr/>
        </p:nvGraphicFramePr>
        <p:xfrm>
          <a:off x="301625" y="4724400"/>
          <a:ext cx="4121150" cy="822960"/>
        </p:xfrm>
        <a:graphic>
          <a:graphicData uri="http://schemas.openxmlformats.org/drawingml/2006/table">
            <a:tbl>
              <a:tblPr firstRow="1" firstCol="1">
                <a:tableStyleId>{5C22544A-7EE6-4342-B048-85BDC9FD1C3A}</a:tableStyleId>
              </a:tblPr>
              <a:tblGrid>
                <a:gridCol w="1324814"/>
                <a:gridCol w="1154925"/>
                <a:gridCol w="684953"/>
                <a:gridCol w="956458"/>
              </a:tblGrid>
              <a:tr h="274108">
                <a:tc>
                  <a:txBody>
                    <a:bodyPr/>
                    <a:lstStyle/>
                    <a:p>
                      <a:pPr marL="0" marR="0" algn="ctr">
                        <a:spcBef>
                          <a:spcPts val="0"/>
                        </a:spcBef>
                        <a:spcAft>
                          <a:spcPts val="0"/>
                        </a:spcAft>
                      </a:pPr>
                      <a:r>
                        <a:rPr lang="en-US" sz="1800" b="1" dirty="0" smtClean="0">
                          <a:latin typeface="Times New Roman"/>
                          <a:ea typeface="Times New Roman"/>
                          <a:cs typeface="Times New Roman"/>
                        </a:rPr>
                        <a:t>Good</a:t>
                      </a:r>
                      <a:endParaRPr lang="en-US" sz="1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a:t>Survived</a:t>
                      </a:r>
                      <a:endParaRPr lang="en-US" sz="2400" b="1" dirty="0">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Died</a:t>
                      </a:r>
                      <a:endParaRPr lang="en-US" sz="2400" b="1">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 Died</a:t>
                      </a:r>
                      <a:endParaRPr lang="en-US" sz="2800" b="1">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A</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594</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6</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1.0</a:t>
                      </a:r>
                      <a:r>
                        <a:rPr lang="en-US" sz="1800" dirty="0"/>
                        <a:t>%</a:t>
                      </a:r>
                      <a:endParaRPr lang="en-US" sz="2800" b="1" dirty="0">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B</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592</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8</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1.33%</a:t>
                      </a:r>
                      <a:endParaRPr lang="en-US" sz="2800" b="1" dirty="0">
                        <a:latin typeface="Times New Roman"/>
                        <a:ea typeface="Times New Roman"/>
                        <a:cs typeface="Times New Roman"/>
                      </a:endParaRPr>
                    </a:p>
                  </a:txBody>
                  <a:tcPr marL="68591" marR="68591" marT="0" marB="0"/>
                </a:tc>
              </a:tr>
            </a:tbl>
          </a:graphicData>
        </a:graphic>
      </p:graphicFrame>
      <p:graphicFrame>
        <p:nvGraphicFramePr>
          <p:cNvPr id="6" name="Table 5"/>
          <p:cNvGraphicFramePr>
            <a:graphicFrameLocks noGrp="1"/>
          </p:cNvGraphicFramePr>
          <p:nvPr/>
        </p:nvGraphicFramePr>
        <p:xfrm>
          <a:off x="4772025" y="4724400"/>
          <a:ext cx="4121150" cy="822960"/>
        </p:xfrm>
        <a:graphic>
          <a:graphicData uri="http://schemas.openxmlformats.org/drawingml/2006/table">
            <a:tbl>
              <a:tblPr firstRow="1" firstCol="1">
                <a:tableStyleId>{5C22544A-7EE6-4342-B048-85BDC9FD1C3A}</a:tableStyleId>
              </a:tblPr>
              <a:tblGrid>
                <a:gridCol w="1324814"/>
                <a:gridCol w="1154925"/>
                <a:gridCol w="684953"/>
                <a:gridCol w="956458"/>
              </a:tblGrid>
              <a:tr h="274108">
                <a:tc>
                  <a:txBody>
                    <a:bodyPr/>
                    <a:lstStyle/>
                    <a:p>
                      <a:pPr marL="0" marR="0" algn="ctr">
                        <a:spcBef>
                          <a:spcPts val="0"/>
                        </a:spcBef>
                        <a:spcAft>
                          <a:spcPts val="0"/>
                        </a:spcAft>
                      </a:pPr>
                      <a:r>
                        <a:rPr lang="en-US" sz="1800" b="1" dirty="0" smtClean="0">
                          <a:latin typeface="Times New Roman"/>
                          <a:ea typeface="Times New Roman"/>
                          <a:cs typeface="Times New Roman"/>
                        </a:rPr>
                        <a:t>Poor</a:t>
                      </a:r>
                      <a:endParaRPr lang="en-US" sz="1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a:t>Survived</a:t>
                      </a:r>
                      <a:endParaRPr lang="en-US" sz="2400" b="1" dirty="0">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Died</a:t>
                      </a:r>
                      <a:endParaRPr lang="en-US" sz="2400" b="1">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 Died</a:t>
                      </a:r>
                      <a:endParaRPr lang="en-US" sz="2800" b="1">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A</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1443</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57</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3.8%</a:t>
                      </a:r>
                      <a:endParaRPr lang="en-US" sz="2800" b="1" dirty="0">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B</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192</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8</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4.0</a:t>
                      </a:r>
                      <a:r>
                        <a:rPr lang="en-US" sz="1800" dirty="0"/>
                        <a:t>%</a:t>
                      </a:r>
                      <a:endParaRPr lang="en-US" sz="2800" b="1" dirty="0">
                        <a:latin typeface="Times New Roman"/>
                        <a:ea typeface="Times New Roman"/>
                        <a:cs typeface="Times New Roman"/>
                      </a:endParaRPr>
                    </a:p>
                  </a:txBody>
                  <a:tcPr marL="68591" marR="68591" marT="0" marB="0"/>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03188"/>
            <a:ext cx="8229600" cy="792162"/>
          </a:xfrm>
        </p:spPr>
        <p:txBody>
          <a:bodyPr/>
          <a:lstStyle/>
          <a:p>
            <a:r>
              <a:rPr lang="en-US" altLang="en-US" sz="3600" b="1" smtClean="0"/>
              <a:t>Problem 6 cont 2</a:t>
            </a:r>
          </a:p>
        </p:txBody>
      </p:sp>
      <p:sp>
        <p:nvSpPr>
          <p:cNvPr id="3" name="Content Placeholder 2"/>
          <p:cNvSpPr>
            <a:spLocks noGrp="1"/>
          </p:cNvSpPr>
          <p:nvPr>
            <p:ph idx="1"/>
          </p:nvPr>
        </p:nvSpPr>
        <p:spPr>
          <a:xfrm>
            <a:off x="228600" y="914400"/>
            <a:ext cx="8686800" cy="5715000"/>
          </a:xfrm>
        </p:spPr>
        <p:txBody>
          <a:bodyPr/>
          <a:lstStyle/>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1050" b="1" dirty="0" smtClean="0"/>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1050" b="1" dirty="0" smtClean="0"/>
          </a:p>
          <a:p>
            <a:pPr marL="0" indent="0">
              <a:buFontTx/>
              <a:buNone/>
              <a:defRPr/>
            </a:pPr>
            <a:r>
              <a:rPr lang="en-US" sz="2400" b="1" dirty="0" smtClean="0"/>
              <a:t>The members of the study team are confused.  Write a few sentences to help them understand what is going on</a:t>
            </a:r>
            <a:r>
              <a:rPr lang="en-US" sz="2400" dirty="0" smtClean="0"/>
              <a:t>.</a:t>
            </a:r>
          </a:p>
          <a:p>
            <a:pPr marL="0" indent="0">
              <a:buFontTx/>
              <a:buNone/>
              <a:defRPr/>
            </a:pPr>
            <a:endParaRPr lang="en-US" sz="2400" b="1" dirty="0" smtClean="0"/>
          </a:p>
          <a:p>
            <a:pPr marL="0" indent="0">
              <a:buFontTx/>
              <a:buNone/>
              <a:defRPr/>
            </a:pPr>
            <a:endParaRPr lang="en-US" sz="2400" b="1" dirty="0" smtClean="0"/>
          </a:p>
          <a:p>
            <a:pPr>
              <a:buFontTx/>
              <a:buNone/>
              <a:defRPr/>
            </a:pPr>
            <a:endParaRPr lang="en-US" sz="2400" b="1" dirty="0" smtClean="0"/>
          </a:p>
        </p:txBody>
      </p:sp>
      <p:graphicFrame>
        <p:nvGraphicFramePr>
          <p:cNvPr id="4" name="Table 3"/>
          <p:cNvGraphicFramePr>
            <a:graphicFrameLocks noGrp="1"/>
          </p:cNvGraphicFramePr>
          <p:nvPr/>
        </p:nvGraphicFramePr>
        <p:xfrm>
          <a:off x="1524000" y="990600"/>
          <a:ext cx="5424489" cy="914400"/>
        </p:xfrm>
        <a:graphic>
          <a:graphicData uri="http://schemas.openxmlformats.org/drawingml/2006/table">
            <a:tbl>
              <a:tblPr firstRow="1" firstCol="1">
                <a:tableStyleId>{5C22544A-7EE6-4342-B048-85BDC9FD1C3A}</a:tableStyleId>
              </a:tblPr>
              <a:tblGrid>
                <a:gridCol w="1719913"/>
                <a:gridCol w="1492898"/>
                <a:gridCol w="947862"/>
                <a:gridCol w="1263816"/>
              </a:tblGrid>
              <a:tr h="0">
                <a:tc>
                  <a:txBody>
                    <a:bodyPr/>
                    <a:lstStyle/>
                    <a:p>
                      <a:pPr marL="0" marR="0">
                        <a:spcBef>
                          <a:spcPts val="0"/>
                        </a:spcBef>
                        <a:spcAft>
                          <a:spcPts val="0"/>
                        </a:spcAft>
                      </a:pPr>
                      <a:r>
                        <a:rPr lang="en-US" sz="2000" b="1" dirty="0" smtClean="0">
                          <a:latin typeface="Times New Roman"/>
                          <a:ea typeface="Times New Roman"/>
                          <a:cs typeface="Times New Roman"/>
                        </a:rPr>
                        <a:t>All Patients</a:t>
                      </a:r>
                      <a:endParaRPr lang="en-US" sz="2000" b="1" dirty="0">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dirty="0"/>
                        <a:t>Survived</a:t>
                      </a:r>
                      <a:endParaRPr lang="en-US" sz="2800" b="1" dirty="0">
                        <a:latin typeface="Calibri"/>
                        <a:ea typeface="Times New Roman"/>
                        <a:cs typeface="Times New Roman"/>
                      </a:endParaRPr>
                    </a:p>
                  </a:txBody>
                  <a:tcPr marL="68581" marR="68581" marT="0" marB="0"/>
                </a:tc>
                <a:tc>
                  <a:txBody>
                    <a:bodyPr/>
                    <a:lstStyle/>
                    <a:p>
                      <a:pPr marL="0" marR="0" algn="ctr">
                        <a:spcBef>
                          <a:spcPts val="0"/>
                        </a:spcBef>
                        <a:spcAft>
                          <a:spcPts val="0"/>
                        </a:spcAft>
                      </a:pPr>
                      <a:r>
                        <a:rPr lang="en-US" sz="2000"/>
                        <a:t>Died</a:t>
                      </a:r>
                      <a:endParaRPr lang="en-US" sz="2800" b="1">
                        <a:latin typeface="Calibri"/>
                        <a:ea typeface="Times New Roman"/>
                        <a:cs typeface="Times New Roman"/>
                      </a:endParaRPr>
                    </a:p>
                  </a:txBody>
                  <a:tcPr marL="68581" marR="68581" marT="0" marB="0"/>
                </a:tc>
                <a:tc>
                  <a:txBody>
                    <a:bodyPr/>
                    <a:lstStyle/>
                    <a:p>
                      <a:pPr marL="0" marR="0" algn="ctr">
                        <a:spcBef>
                          <a:spcPts val="0"/>
                        </a:spcBef>
                        <a:spcAft>
                          <a:spcPts val="0"/>
                        </a:spcAft>
                      </a:pPr>
                      <a:r>
                        <a:rPr lang="en-US" sz="2000"/>
                        <a:t>% Died</a:t>
                      </a:r>
                      <a:endParaRPr lang="en-US" sz="3200" b="1">
                        <a:latin typeface="Times New Roman"/>
                        <a:ea typeface="Times New Roman"/>
                        <a:cs typeface="Times New Roman"/>
                      </a:endParaRPr>
                    </a:p>
                  </a:txBody>
                  <a:tcPr marL="68581" marR="68581" marT="0" marB="0"/>
                </a:tc>
              </a:tr>
              <a:tr h="0">
                <a:tc>
                  <a:txBody>
                    <a:bodyPr/>
                    <a:lstStyle/>
                    <a:p>
                      <a:pPr marL="0" marR="0">
                        <a:spcBef>
                          <a:spcPts val="0"/>
                        </a:spcBef>
                        <a:spcAft>
                          <a:spcPts val="0"/>
                        </a:spcAft>
                      </a:pPr>
                      <a:r>
                        <a:rPr lang="en-US" sz="2000"/>
                        <a:t>Hospital A</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dirty="0"/>
                        <a:t>2037</a:t>
                      </a:r>
                      <a:endParaRPr lang="en-US" sz="3200" b="1" dirty="0">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63</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3.0%</a:t>
                      </a:r>
                      <a:endParaRPr lang="en-US" sz="3200" b="1">
                        <a:latin typeface="Times New Roman"/>
                        <a:ea typeface="Times New Roman"/>
                        <a:cs typeface="Times New Roman"/>
                      </a:endParaRPr>
                    </a:p>
                  </a:txBody>
                  <a:tcPr marL="68581" marR="68581" marT="0" marB="0"/>
                </a:tc>
              </a:tr>
              <a:tr h="0">
                <a:tc>
                  <a:txBody>
                    <a:bodyPr/>
                    <a:lstStyle/>
                    <a:p>
                      <a:pPr marL="0" marR="0">
                        <a:spcBef>
                          <a:spcPts val="0"/>
                        </a:spcBef>
                        <a:spcAft>
                          <a:spcPts val="0"/>
                        </a:spcAft>
                      </a:pPr>
                      <a:r>
                        <a:rPr lang="en-US" sz="2000"/>
                        <a:t>Hospital B</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784</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a:t>16</a:t>
                      </a:r>
                      <a:endParaRPr lang="en-US" sz="3200" b="1">
                        <a:latin typeface="Times New Roman"/>
                        <a:ea typeface="Times New Roman"/>
                        <a:cs typeface="Times New Roman"/>
                      </a:endParaRPr>
                    </a:p>
                  </a:txBody>
                  <a:tcPr marL="68581" marR="68581" marT="0" marB="0"/>
                </a:tc>
                <a:tc>
                  <a:txBody>
                    <a:bodyPr/>
                    <a:lstStyle/>
                    <a:p>
                      <a:pPr marL="0" marR="0" algn="ctr">
                        <a:spcBef>
                          <a:spcPts val="0"/>
                        </a:spcBef>
                        <a:spcAft>
                          <a:spcPts val="0"/>
                        </a:spcAft>
                      </a:pPr>
                      <a:r>
                        <a:rPr lang="en-US" sz="2000" dirty="0"/>
                        <a:t>2.0%</a:t>
                      </a:r>
                      <a:endParaRPr lang="en-US" sz="3200" b="1" dirty="0">
                        <a:latin typeface="Times New Roman"/>
                        <a:ea typeface="Times New Roman"/>
                        <a:cs typeface="Times New Roman"/>
                      </a:endParaRPr>
                    </a:p>
                  </a:txBody>
                  <a:tcPr marL="68581" marR="68581" marT="0" marB="0"/>
                </a:tc>
              </a:tr>
            </a:tbl>
          </a:graphicData>
        </a:graphic>
      </p:graphicFrame>
      <p:graphicFrame>
        <p:nvGraphicFramePr>
          <p:cNvPr id="5" name="Table 4"/>
          <p:cNvGraphicFramePr>
            <a:graphicFrameLocks noGrp="1"/>
          </p:cNvGraphicFramePr>
          <p:nvPr/>
        </p:nvGraphicFramePr>
        <p:xfrm>
          <a:off x="301625" y="2133600"/>
          <a:ext cx="4121150" cy="822960"/>
        </p:xfrm>
        <a:graphic>
          <a:graphicData uri="http://schemas.openxmlformats.org/drawingml/2006/table">
            <a:tbl>
              <a:tblPr firstRow="1" firstCol="1">
                <a:tableStyleId>{5C22544A-7EE6-4342-B048-85BDC9FD1C3A}</a:tableStyleId>
              </a:tblPr>
              <a:tblGrid>
                <a:gridCol w="1324814"/>
                <a:gridCol w="1154925"/>
                <a:gridCol w="684953"/>
                <a:gridCol w="956458"/>
              </a:tblGrid>
              <a:tr h="274108">
                <a:tc>
                  <a:txBody>
                    <a:bodyPr/>
                    <a:lstStyle/>
                    <a:p>
                      <a:pPr marL="0" marR="0" algn="ctr">
                        <a:spcBef>
                          <a:spcPts val="0"/>
                        </a:spcBef>
                        <a:spcAft>
                          <a:spcPts val="0"/>
                        </a:spcAft>
                      </a:pPr>
                      <a:r>
                        <a:rPr lang="en-US" sz="1800" b="1" dirty="0" smtClean="0">
                          <a:latin typeface="Times New Roman"/>
                          <a:ea typeface="Times New Roman"/>
                          <a:cs typeface="Times New Roman"/>
                        </a:rPr>
                        <a:t>Good</a:t>
                      </a:r>
                      <a:endParaRPr lang="en-US" sz="1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a:t>Survived</a:t>
                      </a:r>
                      <a:endParaRPr lang="en-US" sz="2400" b="1" dirty="0">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Died</a:t>
                      </a:r>
                      <a:endParaRPr lang="en-US" sz="2400" b="1">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 Died</a:t>
                      </a:r>
                      <a:endParaRPr lang="en-US" sz="2800" b="1">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A</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594</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6</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1.0</a:t>
                      </a:r>
                      <a:r>
                        <a:rPr lang="en-US" sz="1800" dirty="0"/>
                        <a:t>%</a:t>
                      </a:r>
                      <a:endParaRPr lang="en-US" sz="2800" b="1" dirty="0">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B</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592</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8</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1.33%</a:t>
                      </a:r>
                      <a:endParaRPr lang="en-US" sz="2800" b="1" dirty="0">
                        <a:latin typeface="Times New Roman"/>
                        <a:ea typeface="Times New Roman"/>
                        <a:cs typeface="Times New Roman"/>
                      </a:endParaRPr>
                    </a:p>
                  </a:txBody>
                  <a:tcPr marL="68591" marR="68591" marT="0" marB="0"/>
                </a:tc>
              </a:tr>
            </a:tbl>
          </a:graphicData>
        </a:graphic>
      </p:graphicFrame>
      <p:graphicFrame>
        <p:nvGraphicFramePr>
          <p:cNvPr id="6" name="Table 5"/>
          <p:cNvGraphicFramePr>
            <a:graphicFrameLocks noGrp="1"/>
          </p:cNvGraphicFramePr>
          <p:nvPr/>
        </p:nvGraphicFramePr>
        <p:xfrm>
          <a:off x="4772025" y="2133600"/>
          <a:ext cx="4121150" cy="822960"/>
        </p:xfrm>
        <a:graphic>
          <a:graphicData uri="http://schemas.openxmlformats.org/drawingml/2006/table">
            <a:tbl>
              <a:tblPr firstRow="1" firstCol="1">
                <a:tableStyleId>{5C22544A-7EE6-4342-B048-85BDC9FD1C3A}</a:tableStyleId>
              </a:tblPr>
              <a:tblGrid>
                <a:gridCol w="1324814"/>
                <a:gridCol w="1154925"/>
                <a:gridCol w="684953"/>
                <a:gridCol w="956458"/>
              </a:tblGrid>
              <a:tr h="274108">
                <a:tc>
                  <a:txBody>
                    <a:bodyPr/>
                    <a:lstStyle/>
                    <a:p>
                      <a:pPr marL="0" marR="0" algn="ctr">
                        <a:spcBef>
                          <a:spcPts val="0"/>
                        </a:spcBef>
                        <a:spcAft>
                          <a:spcPts val="0"/>
                        </a:spcAft>
                      </a:pPr>
                      <a:r>
                        <a:rPr lang="en-US" sz="1800" b="1" dirty="0" smtClean="0">
                          <a:latin typeface="Times New Roman"/>
                          <a:ea typeface="Times New Roman"/>
                          <a:cs typeface="Times New Roman"/>
                        </a:rPr>
                        <a:t>Poor</a:t>
                      </a:r>
                      <a:endParaRPr lang="en-US" sz="1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a:t>Survived</a:t>
                      </a:r>
                      <a:endParaRPr lang="en-US" sz="2400" b="1" dirty="0">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Died</a:t>
                      </a:r>
                      <a:endParaRPr lang="en-US" sz="2400" b="1">
                        <a:latin typeface="Calibri"/>
                        <a:ea typeface="Times New Roman"/>
                        <a:cs typeface="Times New Roman"/>
                      </a:endParaRPr>
                    </a:p>
                  </a:txBody>
                  <a:tcPr marL="68591" marR="68591" marT="0" marB="0"/>
                </a:tc>
                <a:tc>
                  <a:txBody>
                    <a:bodyPr/>
                    <a:lstStyle/>
                    <a:p>
                      <a:pPr marL="0" marR="0" algn="ctr">
                        <a:spcBef>
                          <a:spcPts val="0"/>
                        </a:spcBef>
                        <a:spcAft>
                          <a:spcPts val="0"/>
                        </a:spcAft>
                      </a:pPr>
                      <a:r>
                        <a:rPr lang="en-US" sz="1800"/>
                        <a:t>% Died</a:t>
                      </a:r>
                      <a:endParaRPr lang="en-US" sz="2800" b="1">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A</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1443</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57</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3.8%</a:t>
                      </a:r>
                      <a:endParaRPr lang="en-US" sz="2800" b="1" dirty="0">
                        <a:latin typeface="Times New Roman"/>
                        <a:ea typeface="Times New Roman"/>
                        <a:cs typeface="Times New Roman"/>
                      </a:endParaRPr>
                    </a:p>
                  </a:txBody>
                  <a:tcPr marL="68591" marR="68591" marT="0" marB="0"/>
                </a:tc>
              </a:tr>
              <a:tr h="274108">
                <a:tc>
                  <a:txBody>
                    <a:bodyPr/>
                    <a:lstStyle/>
                    <a:p>
                      <a:pPr marL="0" marR="0">
                        <a:spcBef>
                          <a:spcPts val="0"/>
                        </a:spcBef>
                        <a:spcAft>
                          <a:spcPts val="0"/>
                        </a:spcAft>
                      </a:pPr>
                      <a:r>
                        <a:rPr lang="en-US" sz="1800"/>
                        <a:t>Hospital B</a:t>
                      </a:r>
                      <a:endParaRPr lang="en-US" sz="2800" b="1">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192</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8</a:t>
                      </a:r>
                      <a:endParaRPr lang="en-US" sz="2800" b="1" dirty="0">
                        <a:latin typeface="Times New Roman"/>
                        <a:ea typeface="Times New Roman"/>
                        <a:cs typeface="Times New Roman"/>
                      </a:endParaRPr>
                    </a:p>
                  </a:txBody>
                  <a:tcPr marL="68591" marR="68591" marT="0" marB="0"/>
                </a:tc>
                <a:tc>
                  <a:txBody>
                    <a:bodyPr/>
                    <a:lstStyle/>
                    <a:p>
                      <a:pPr marL="0" marR="0" algn="ctr">
                        <a:spcBef>
                          <a:spcPts val="0"/>
                        </a:spcBef>
                        <a:spcAft>
                          <a:spcPts val="0"/>
                        </a:spcAft>
                      </a:pPr>
                      <a:r>
                        <a:rPr lang="en-US" sz="1800" dirty="0" smtClean="0"/>
                        <a:t>4.0</a:t>
                      </a:r>
                      <a:r>
                        <a:rPr lang="en-US" sz="1800" dirty="0"/>
                        <a:t>%</a:t>
                      </a:r>
                      <a:endParaRPr lang="en-US" sz="2800" b="1" dirty="0">
                        <a:latin typeface="Times New Roman"/>
                        <a:ea typeface="Times New Roman"/>
                        <a:cs typeface="Times New Roman"/>
                      </a:endParaRPr>
                    </a:p>
                  </a:txBody>
                  <a:tcPr marL="68591" marR="68591" marT="0" marB="0"/>
                </a:tc>
              </a:tr>
            </a:tbl>
          </a:graphicData>
        </a:graphic>
      </p:graphicFrame>
      <p:sp>
        <p:nvSpPr>
          <p:cNvPr id="7" name="TextBox 6"/>
          <p:cNvSpPr txBox="1">
            <a:spLocks noChangeArrowheads="1"/>
          </p:cNvSpPr>
          <p:nvPr/>
        </p:nvSpPr>
        <p:spPr bwMode="auto">
          <a:xfrm>
            <a:off x="457200" y="4038600"/>
            <a:ext cx="8382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Hospital A had about the same number of patients arriving in good condition as Hospital B, but Hospital A had 7 times the number of patient arriving in poor condition as Hospital B.  Since the survival rate of the people arriving in poor condition is less, it makes Hospital A seem to have worse rates than B overall.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103188"/>
            <a:ext cx="8229600" cy="792162"/>
          </a:xfrm>
        </p:spPr>
        <p:txBody>
          <a:bodyPr/>
          <a:lstStyle/>
          <a:p>
            <a:r>
              <a:rPr lang="en-US" altLang="en-US" sz="3600" b="1" smtClean="0"/>
              <a:t>Problem 7</a:t>
            </a:r>
          </a:p>
        </p:txBody>
      </p:sp>
      <p:sp>
        <p:nvSpPr>
          <p:cNvPr id="3" name="Content Placeholder 2"/>
          <p:cNvSpPr>
            <a:spLocks noGrp="1"/>
          </p:cNvSpPr>
          <p:nvPr>
            <p:ph idx="1"/>
          </p:nvPr>
        </p:nvSpPr>
        <p:spPr>
          <a:xfrm>
            <a:off x="228600" y="914400"/>
            <a:ext cx="8686800" cy="5211763"/>
          </a:xfrm>
        </p:spPr>
        <p:txBody>
          <a:bodyPr/>
          <a:lstStyle/>
          <a:p>
            <a:pPr marL="0" indent="0">
              <a:buFontTx/>
              <a:buNone/>
              <a:defRPr/>
            </a:pPr>
            <a:r>
              <a:rPr lang="en-US" sz="2400" b="1" dirty="0" smtClean="0"/>
              <a:t>After the Challenger disaster, investigators examined data to determine what caused the problems that occurred on that fateful day.  Following are the temperatures (at time of launch) associated with shuttle launches in which there were O-ring failures (prior to the Challenger launch):</a:t>
            </a:r>
            <a:br>
              <a:rPr lang="en-US" sz="2400" b="1" dirty="0" smtClean="0"/>
            </a:br>
            <a:r>
              <a:rPr lang="en-US" sz="2400" b="1" dirty="0" smtClean="0"/>
              <a:t>    54	54	54	57	58	63	70	75	75</a:t>
            </a:r>
          </a:p>
          <a:p>
            <a:pPr>
              <a:buFontTx/>
              <a:buNone/>
              <a:defRPr/>
            </a:pPr>
            <a:r>
              <a:rPr lang="en-US" sz="2400" b="1" dirty="0" smtClean="0"/>
              <a:t> </a:t>
            </a:r>
          </a:p>
          <a:p>
            <a:pPr marL="0" indent="0">
              <a:buFontTx/>
              <a:buNone/>
              <a:defRPr/>
            </a:pPr>
            <a:r>
              <a:rPr lang="en-US" sz="2400" b="1" dirty="0" smtClean="0"/>
              <a:t>Following are the temperatures (at time of launch) associated with shuttle launches in which there were not O-ring failures (prior to the Challenger launch:	</a:t>
            </a:r>
            <a:br>
              <a:rPr lang="en-US" sz="2400" b="1" dirty="0" smtClean="0"/>
            </a:br>
            <a:r>
              <a:rPr lang="en-US" sz="2400" b="1" dirty="0" smtClean="0"/>
              <a:t>    66	67	67	67	68	69	70	70	72	73	76	78	79	80	81</a:t>
            </a:r>
            <a:endParaRPr lang="en-US"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28588"/>
            <a:ext cx="8229600" cy="762000"/>
          </a:xfrm>
        </p:spPr>
        <p:txBody>
          <a:bodyPr/>
          <a:lstStyle/>
          <a:p>
            <a:pPr eaLnBrk="1" hangingPunct="1"/>
            <a:r>
              <a:rPr lang="en-US" altLang="en-US" sz="3600" b="1" smtClean="0"/>
              <a:t>Objectives</a:t>
            </a:r>
          </a:p>
        </p:txBody>
      </p:sp>
      <p:sp>
        <p:nvSpPr>
          <p:cNvPr id="5123" name="Rectangle 3"/>
          <p:cNvSpPr>
            <a:spLocks noGrp="1" noChangeArrowheads="1"/>
          </p:cNvSpPr>
          <p:nvPr>
            <p:ph type="body" idx="1"/>
          </p:nvPr>
        </p:nvSpPr>
        <p:spPr>
          <a:xfrm>
            <a:off x="457200" y="914400"/>
            <a:ext cx="8229600" cy="5410200"/>
          </a:xfrm>
        </p:spPr>
        <p:txBody>
          <a:bodyPr/>
          <a:lstStyle/>
          <a:p>
            <a:r>
              <a:rPr lang="en-US" altLang="en-US" sz="2400" b="1" smtClean="0"/>
              <a:t>Be able to compute measures of relative standing for individual values in a distribution.  This includes </a:t>
            </a:r>
            <a:r>
              <a:rPr lang="en-US" altLang="en-US" sz="2400" b="1" i="1" smtClean="0"/>
              <a:t>standardized values z-scores and percentile ranks.</a:t>
            </a:r>
            <a:endParaRPr lang="en-US" altLang="en-US" sz="2400" b="1" smtClean="0"/>
          </a:p>
          <a:p>
            <a:endParaRPr lang="en-US" altLang="en-US" sz="2400" b="1" smtClean="0"/>
          </a:p>
          <a:p>
            <a:r>
              <a:rPr lang="en-US" altLang="en-US" sz="2400" b="1" smtClean="0"/>
              <a:t>Use </a:t>
            </a:r>
            <a:r>
              <a:rPr lang="en-US" altLang="en-US" sz="2400" b="1" i="1" smtClean="0"/>
              <a:t>Chebyshev’s Inequality</a:t>
            </a:r>
            <a:r>
              <a:rPr lang="en-US" altLang="en-US" sz="2400" b="1" smtClean="0"/>
              <a:t> to describe the percentage of values in a distribution within an interval centered at the mean</a:t>
            </a:r>
          </a:p>
          <a:p>
            <a:endParaRPr lang="en-US" altLang="en-US" sz="2400" b="1" smtClean="0"/>
          </a:p>
          <a:p>
            <a:r>
              <a:rPr lang="en-US" altLang="en-US" sz="2400" b="1" smtClean="0"/>
              <a:t>Demonstrate an understanding of a </a:t>
            </a:r>
            <a:r>
              <a:rPr lang="en-US" altLang="en-US" sz="2400" b="1" i="1" smtClean="0"/>
              <a:t>density curve</a:t>
            </a:r>
            <a:r>
              <a:rPr lang="en-US" altLang="en-US" sz="2400" b="1" smtClean="0"/>
              <a:t>, including its </a:t>
            </a:r>
            <a:r>
              <a:rPr lang="en-US" altLang="en-US" sz="2400" b="1" i="1" smtClean="0"/>
              <a:t>mean</a:t>
            </a:r>
            <a:r>
              <a:rPr lang="en-US" altLang="en-US" sz="2400" b="1" smtClean="0"/>
              <a:t> and </a:t>
            </a:r>
            <a:r>
              <a:rPr lang="en-US" altLang="en-US" sz="2400" b="1" i="1" smtClean="0"/>
              <a:t>median</a:t>
            </a:r>
            <a:endParaRPr lang="en-US" altLang="en-US" sz="24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03188"/>
            <a:ext cx="8229600" cy="792162"/>
          </a:xfrm>
        </p:spPr>
        <p:txBody>
          <a:bodyPr/>
          <a:lstStyle/>
          <a:p>
            <a:r>
              <a:rPr lang="en-US" altLang="en-US" sz="3600" b="1" smtClean="0"/>
              <a:t>Problem 7 cont</a:t>
            </a:r>
          </a:p>
        </p:txBody>
      </p:sp>
      <p:sp>
        <p:nvSpPr>
          <p:cNvPr id="3" name="Content Placeholder 2"/>
          <p:cNvSpPr>
            <a:spLocks noGrp="1"/>
          </p:cNvSpPr>
          <p:nvPr>
            <p:ph idx="1"/>
          </p:nvPr>
        </p:nvSpPr>
        <p:spPr>
          <a:xfrm>
            <a:off x="228600" y="914400"/>
            <a:ext cx="8686800" cy="2667000"/>
          </a:xfrm>
        </p:spPr>
        <p:txBody>
          <a:bodyPr/>
          <a:lstStyle/>
          <a:p>
            <a:pPr marL="0" indent="0">
              <a:buFontTx/>
              <a:buNone/>
              <a:defRPr/>
            </a:pPr>
            <a:r>
              <a:rPr lang="en-US" sz="2400" b="1" dirty="0" smtClean="0"/>
              <a:t>O-ring failures (prior to the Challenger launch):</a:t>
            </a:r>
            <a:br>
              <a:rPr lang="en-US" sz="2400" b="1" dirty="0" smtClean="0"/>
            </a:br>
            <a:r>
              <a:rPr lang="en-US" sz="2400" b="1" dirty="0" smtClean="0"/>
              <a:t>    54	54	54	57	58	63	70	75	75</a:t>
            </a:r>
          </a:p>
          <a:p>
            <a:pPr>
              <a:buFontTx/>
              <a:buNone/>
              <a:defRPr/>
            </a:pPr>
            <a:r>
              <a:rPr lang="en-US" sz="2400" b="1" dirty="0" smtClean="0"/>
              <a:t> </a:t>
            </a:r>
          </a:p>
          <a:p>
            <a:pPr marL="0" indent="0">
              <a:buFontTx/>
              <a:buNone/>
              <a:defRPr/>
            </a:pPr>
            <a:r>
              <a:rPr lang="en-US" sz="2400" b="1" dirty="0" smtClean="0"/>
              <a:t>not O-ring failures (prior to the Challenger launch:	</a:t>
            </a:r>
            <a:br>
              <a:rPr lang="en-US" sz="2400" b="1" dirty="0" smtClean="0"/>
            </a:br>
            <a:r>
              <a:rPr lang="en-US" sz="2400" b="1" dirty="0" smtClean="0"/>
              <a:t>    66	67	67	67	68	69	70	70	72	73	76	78	79	80	81</a:t>
            </a:r>
          </a:p>
          <a:p>
            <a:pPr marL="0" indent="0">
              <a:buFontTx/>
              <a:buNone/>
              <a:defRPr/>
            </a:pPr>
            <a:endParaRPr lang="en-US" sz="2400" b="1" dirty="0" smtClean="0"/>
          </a:p>
          <a:p>
            <a:pPr marL="0" indent="0">
              <a:buFontTx/>
              <a:buNone/>
              <a:defRPr/>
            </a:pPr>
            <a:r>
              <a:rPr lang="en-US" sz="2400" b="1" dirty="0" smtClean="0"/>
              <a:t>(a) Complete the table below:</a:t>
            </a:r>
            <a:endParaRPr lang="en-US" sz="2400" b="1" dirty="0"/>
          </a:p>
        </p:txBody>
      </p:sp>
      <p:graphicFrame>
        <p:nvGraphicFramePr>
          <p:cNvPr id="4" name="Table 3"/>
          <p:cNvGraphicFramePr>
            <a:graphicFrameLocks noGrp="1"/>
          </p:cNvGraphicFramePr>
          <p:nvPr/>
        </p:nvGraphicFramePr>
        <p:xfrm>
          <a:off x="1995488" y="4572000"/>
          <a:ext cx="5191124" cy="1463676"/>
        </p:xfrm>
        <a:graphic>
          <a:graphicData uri="http://schemas.openxmlformats.org/drawingml/2006/table">
            <a:tbl>
              <a:tblPr firstRow="1" firstCol="1">
                <a:tableStyleId>{5C22544A-7EE6-4342-B048-85BDC9FD1C3A}</a:tableStyleId>
              </a:tblPr>
              <a:tblGrid>
                <a:gridCol w="1702643"/>
                <a:gridCol w="1162827"/>
                <a:gridCol w="1162827"/>
                <a:gridCol w="1162827"/>
              </a:tblGrid>
              <a:tr h="365919">
                <a:tc>
                  <a:txBody>
                    <a:bodyPr/>
                    <a:lstStyle/>
                    <a:p>
                      <a:pPr marL="0" marR="0" algn="ctr">
                        <a:spcBef>
                          <a:spcPts val="0"/>
                        </a:spcBef>
                        <a:spcAft>
                          <a:spcPts val="0"/>
                        </a:spcAft>
                      </a:pPr>
                      <a:endParaRPr lang="en-US" sz="2400" b="1" dirty="0">
                        <a:latin typeface="Times New Roman"/>
                        <a:ea typeface="Times New Roman"/>
                        <a:cs typeface="Times New Roman"/>
                      </a:endParaRPr>
                    </a:p>
                  </a:txBody>
                  <a:tcPr marL="68588" marR="68588" marT="0" marB="0"/>
                </a:tc>
                <a:tc gridSpan="3">
                  <a:txBody>
                    <a:bodyPr/>
                    <a:lstStyle/>
                    <a:p>
                      <a:pPr marL="0" marR="0" algn="ctr">
                        <a:spcBef>
                          <a:spcPts val="0"/>
                        </a:spcBef>
                        <a:spcAft>
                          <a:spcPts val="0"/>
                        </a:spcAft>
                      </a:pPr>
                      <a:r>
                        <a:rPr lang="en-US" sz="2400" dirty="0"/>
                        <a:t>Temperature</a:t>
                      </a:r>
                      <a:endParaRPr lang="en-US" sz="3600" b="1" dirty="0">
                        <a:latin typeface="Times New Roman"/>
                        <a:ea typeface="Times New Roman"/>
                        <a:cs typeface="Times New Roman"/>
                      </a:endParaRPr>
                    </a:p>
                  </a:txBody>
                  <a:tcPr marL="68588" marR="68588" marT="0" marB="0"/>
                </a:tc>
                <a:tc hMerge="1">
                  <a:txBody>
                    <a:bodyPr/>
                    <a:lstStyle/>
                    <a:p>
                      <a:pPr marL="0" marR="0" algn="ctr">
                        <a:spcBef>
                          <a:spcPts val="0"/>
                        </a:spcBef>
                        <a:spcAft>
                          <a:spcPts val="0"/>
                        </a:spcAft>
                      </a:pPr>
                      <a:endParaRPr lang="en-US" sz="3600" b="1"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2400" b="1"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919">
                <a:tc>
                  <a:txBody>
                    <a:bodyPr/>
                    <a:lstStyle/>
                    <a:p>
                      <a:pPr marL="0" marR="0" algn="ctr">
                        <a:spcBef>
                          <a:spcPts val="0"/>
                        </a:spcBef>
                        <a:spcAft>
                          <a:spcPts val="0"/>
                        </a:spcAft>
                      </a:pPr>
                      <a:endParaRPr lang="en-US" sz="24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a:t>54 - 62</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a:t>63 - 71</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a:t>72 - 81</a:t>
                      </a:r>
                      <a:endParaRPr lang="en-US" sz="3600" b="1">
                        <a:latin typeface="Times New Roman"/>
                        <a:ea typeface="Times New Roman"/>
                        <a:cs typeface="Times New Roman"/>
                      </a:endParaRPr>
                    </a:p>
                  </a:txBody>
                  <a:tcPr marL="68588" marR="68588" marT="0" marB="0"/>
                </a:tc>
              </a:tr>
              <a:tr h="365919">
                <a:tc>
                  <a:txBody>
                    <a:bodyPr/>
                    <a:lstStyle/>
                    <a:p>
                      <a:pPr marL="0" marR="0" algn="ctr">
                        <a:spcBef>
                          <a:spcPts val="0"/>
                        </a:spcBef>
                        <a:spcAft>
                          <a:spcPts val="0"/>
                        </a:spcAft>
                      </a:pPr>
                      <a:r>
                        <a:rPr lang="en-US" sz="2400"/>
                        <a:t>Failure</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endParaRPr lang="en-US" sz="2400" b="1" dirty="0">
                        <a:latin typeface="Times New Roman"/>
                        <a:ea typeface="Times New Roman"/>
                        <a:cs typeface="Times New Roman"/>
                      </a:endParaRPr>
                    </a:p>
                  </a:txBody>
                  <a:tcPr marL="68588" marR="68588" marT="0" marB="0"/>
                </a:tc>
                <a:tc>
                  <a:txBody>
                    <a:bodyPr/>
                    <a:lstStyle/>
                    <a:p>
                      <a:pPr marL="0" marR="0" algn="ctr">
                        <a:spcBef>
                          <a:spcPts val="0"/>
                        </a:spcBef>
                        <a:spcAft>
                          <a:spcPts val="0"/>
                        </a:spcAft>
                      </a:pPr>
                      <a:endParaRPr lang="en-US" sz="24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endParaRPr lang="en-US" sz="2400" b="1">
                        <a:latin typeface="Times New Roman"/>
                        <a:ea typeface="Times New Roman"/>
                        <a:cs typeface="Times New Roman"/>
                      </a:endParaRPr>
                    </a:p>
                  </a:txBody>
                  <a:tcPr marL="68588" marR="68588" marT="0" marB="0"/>
                </a:tc>
              </a:tr>
              <a:tr h="365919">
                <a:tc>
                  <a:txBody>
                    <a:bodyPr/>
                    <a:lstStyle/>
                    <a:p>
                      <a:pPr marL="0" marR="0" algn="ctr">
                        <a:spcBef>
                          <a:spcPts val="0"/>
                        </a:spcBef>
                        <a:spcAft>
                          <a:spcPts val="0"/>
                        </a:spcAft>
                      </a:pPr>
                      <a:r>
                        <a:rPr lang="en-US" sz="2400"/>
                        <a:t>No Failure</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endParaRPr lang="en-US" sz="24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endParaRPr lang="en-US" sz="24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endParaRPr lang="en-US" sz="2400" b="1" dirty="0">
                        <a:latin typeface="Times New Roman"/>
                        <a:ea typeface="Times New Roman"/>
                        <a:cs typeface="Times New Roman"/>
                      </a:endParaRPr>
                    </a:p>
                  </a:txBody>
                  <a:tcPr marL="68588" marR="68588" marT="0" marB="0"/>
                </a:tc>
              </a:tr>
            </a:tbl>
          </a:graphicData>
        </a:graphic>
      </p:graphicFrame>
      <p:sp>
        <p:nvSpPr>
          <p:cNvPr id="5" name="TextBox 4"/>
          <p:cNvSpPr txBox="1">
            <a:spLocks noChangeArrowheads="1"/>
          </p:cNvSpPr>
          <p:nvPr/>
        </p:nvSpPr>
        <p:spPr bwMode="auto">
          <a:xfrm>
            <a:off x="3983038" y="5257800"/>
            <a:ext cx="35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0000"/>
                </a:solidFill>
              </a:rPr>
              <a:t>5</a:t>
            </a:r>
          </a:p>
        </p:txBody>
      </p:sp>
      <p:sp>
        <p:nvSpPr>
          <p:cNvPr id="7" name="TextBox 6"/>
          <p:cNvSpPr txBox="1">
            <a:spLocks noChangeArrowheads="1"/>
          </p:cNvSpPr>
          <p:nvPr/>
        </p:nvSpPr>
        <p:spPr bwMode="auto">
          <a:xfrm>
            <a:off x="5105400" y="5257800"/>
            <a:ext cx="35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0000"/>
                </a:solidFill>
              </a:rPr>
              <a:t>2</a:t>
            </a:r>
          </a:p>
        </p:txBody>
      </p:sp>
      <p:sp>
        <p:nvSpPr>
          <p:cNvPr id="8" name="TextBox 7"/>
          <p:cNvSpPr txBox="1">
            <a:spLocks noChangeArrowheads="1"/>
          </p:cNvSpPr>
          <p:nvPr/>
        </p:nvSpPr>
        <p:spPr bwMode="auto">
          <a:xfrm>
            <a:off x="6248400" y="5257800"/>
            <a:ext cx="35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0000"/>
                </a:solidFill>
              </a:rPr>
              <a:t>2</a:t>
            </a:r>
          </a:p>
        </p:txBody>
      </p:sp>
      <p:sp>
        <p:nvSpPr>
          <p:cNvPr id="9" name="TextBox 8"/>
          <p:cNvSpPr txBox="1">
            <a:spLocks noChangeArrowheads="1"/>
          </p:cNvSpPr>
          <p:nvPr/>
        </p:nvSpPr>
        <p:spPr bwMode="auto">
          <a:xfrm>
            <a:off x="3983038" y="5632450"/>
            <a:ext cx="355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0000"/>
                </a:solidFill>
              </a:rPr>
              <a:t>0</a:t>
            </a:r>
          </a:p>
        </p:txBody>
      </p:sp>
      <p:sp>
        <p:nvSpPr>
          <p:cNvPr id="10" name="TextBox 9"/>
          <p:cNvSpPr txBox="1">
            <a:spLocks noChangeArrowheads="1"/>
          </p:cNvSpPr>
          <p:nvPr/>
        </p:nvSpPr>
        <p:spPr bwMode="auto">
          <a:xfrm>
            <a:off x="5105400" y="5632450"/>
            <a:ext cx="355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0000"/>
                </a:solidFill>
              </a:rPr>
              <a:t>8</a:t>
            </a:r>
          </a:p>
        </p:txBody>
      </p:sp>
      <p:sp>
        <p:nvSpPr>
          <p:cNvPr id="11" name="TextBox 10"/>
          <p:cNvSpPr txBox="1">
            <a:spLocks noChangeArrowheads="1"/>
          </p:cNvSpPr>
          <p:nvPr/>
        </p:nvSpPr>
        <p:spPr bwMode="auto">
          <a:xfrm>
            <a:off x="6248400" y="5632450"/>
            <a:ext cx="355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0000"/>
                </a:solidFill>
              </a:rPr>
              <a:t>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3188"/>
            <a:ext cx="8229600" cy="792162"/>
          </a:xfrm>
        </p:spPr>
        <p:txBody>
          <a:bodyPr/>
          <a:lstStyle/>
          <a:p>
            <a:r>
              <a:rPr lang="en-US" altLang="en-US" sz="3600" b="1" smtClean="0"/>
              <a:t>Problem 7 cont 2</a:t>
            </a:r>
          </a:p>
        </p:txBody>
      </p:sp>
      <p:sp>
        <p:nvSpPr>
          <p:cNvPr id="32771" name="Content Placeholder 2"/>
          <p:cNvSpPr>
            <a:spLocks noGrp="1"/>
          </p:cNvSpPr>
          <p:nvPr>
            <p:ph idx="1"/>
          </p:nvPr>
        </p:nvSpPr>
        <p:spPr>
          <a:xfrm>
            <a:off x="228600" y="2743200"/>
            <a:ext cx="8686800" cy="4114800"/>
          </a:xfrm>
        </p:spPr>
        <p:txBody>
          <a:bodyPr/>
          <a:lstStyle/>
          <a:p>
            <a:pPr>
              <a:buFontTx/>
              <a:buNone/>
            </a:pPr>
            <a:r>
              <a:rPr lang="en-US" altLang="en-US" sz="2400" b="1" smtClean="0"/>
              <a:t>b) How many launches had occurred at the time these data were recorded? ________</a:t>
            </a:r>
          </a:p>
          <a:p>
            <a:pPr>
              <a:buFontTx/>
              <a:buNone/>
            </a:pPr>
            <a:r>
              <a:rPr lang="en-US" altLang="en-US" sz="2400" b="1" smtClean="0"/>
              <a:t>(c) What percent of the launches had O-ring failures? ___________</a:t>
            </a:r>
          </a:p>
          <a:p>
            <a:pPr>
              <a:buFontTx/>
              <a:buNone/>
            </a:pPr>
            <a:r>
              <a:rPr lang="en-US" altLang="en-US" sz="2400" b="1" smtClean="0"/>
              <a:t>(d) What percent of the O-ring failures occurred when launch temperatures were between 54 and 62 degrees? ________</a:t>
            </a:r>
          </a:p>
          <a:p>
            <a:pPr>
              <a:buFontTx/>
              <a:buNone/>
            </a:pPr>
            <a:r>
              <a:rPr lang="en-US" altLang="en-US" sz="2400" b="1" smtClean="0"/>
              <a:t>(e) What percent of the launches that were made when temperatures were between 54 and 62 degrees resulted in O-ring failures? _________</a:t>
            </a:r>
          </a:p>
        </p:txBody>
      </p:sp>
      <p:graphicFrame>
        <p:nvGraphicFramePr>
          <p:cNvPr id="4" name="Table 3"/>
          <p:cNvGraphicFramePr>
            <a:graphicFrameLocks noGrp="1"/>
          </p:cNvGraphicFramePr>
          <p:nvPr/>
        </p:nvGraphicFramePr>
        <p:xfrm>
          <a:off x="2057400" y="838200"/>
          <a:ext cx="5191124" cy="1463676"/>
        </p:xfrm>
        <a:graphic>
          <a:graphicData uri="http://schemas.openxmlformats.org/drawingml/2006/table">
            <a:tbl>
              <a:tblPr firstRow="1" firstCol="1">
                <a:tableStyleId>{5C22544A-7EE6-4342-B048-85BDC9FD1C3A}</a:tableStyleId>
              </a:tblPr>
              <a:tblGrid>
                <a:gridCol w="1702643"/>
                <a:gridCol w="1162827"/>
                <a:gridCol w="1162827"/>
                <a:gridCol w="1162827"/>
              </a:tblGrid>
              <a:tr h="365919">
                <a:tc>
                  <a:txBody>
                    <a:bodyPr/>
                    <a:lstStyle/>
                    <a:p>
                      <a:pPr marL="0" marR="0" algn="ctr">
                        <a:spcBef>
                          <a:spcPts val="0"/>
                        </a:spcBef>
                        <a:spcAft>
                          <a:spcPts val="0"/>
                        </a:spcAft>
                      </a:pPr>
                      <a:endParaRPr lang="en-US" sz="2400" b="1" dirty="0">
                        <a:latin typeface="Times New Roman"/>
                        <a:ea typeface="Times New Roman"/>
                        <a:cs typeface="Times New Roman"/>
                      </a:endParaRPr>
                    </a:p>
                  </a:txBody>
                  <a:tcPr marL="68588" marR="68588" marT="0" marB="0"/>
                </a:tc>
                <a:tc gridSpan="3">
                  <a:txBody>
                    <a:bodyPr/>
                    <a:lstStyle/>
                    <a:p>
                      <a:pPr marL="0" marR="0" algn="ctr">
                        <a:spcBef>
                          <a:spcPts val="0"/>
                        </a:spcBef>
                        <a:spcAft>
                          <a:spcPts val="0"/>
                        </a:spcAft>
                      </a:pPr>
                      <a:r>
                        <a:rPr lang="en-US" sz="2400" dirty="0"/>
                        <a:t>Temperature</a:t>
                      </a:r>
                      <a:endParaRPr lang="en-US" sz="3600" b="1" dirty="0">
                        <a:latin typeface="Times New Roman"/>
                        <a:ea typeface="Times New Roman"/>
                        <a:cs typeface="Times New Roman"/>
                      </a:endParaRPr>
                    </a:p>
                  </a:txBody>
                  <a:tcPr marL="68588" marR="68588" marT="0" marB="0"/>
                </a:tc>
                <a:tc hMerge="1">
                  <a:txBody>
                    <a:bodyPr/>
                    <a:lstStyle/>
                    <a:p>
                      <a:pPr marL="0" marR="0" algn="ctr">
                        <a:spcBef>
                          <a:spcPts val="0"/>
                        </a:spcBef>
                        <a:spcAft>
                          <a:spcPts val="0"/>
                        </a:spcAft>
                      </a:pPr>
                      <a:endParaRPr lang="en-US" sz="3600" b="1"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2400" b="1"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5919">
                <a:tc>
                  <a:txBody>
                    <a:bodyPr/>
                    <a:lstStyle/>
                    <a:p>
                      <a:pPr marL="0" marR="0" algn="ctr">
                        <a:spcBef>
                          <a:spcPts val="0"/>
                        </a:spcBef>
                        <a:spcAft>
                          <a:spcPts val="0"/>
                        </a:spcAft>
                      </a:pPr>
                      <a:endParaRPr lang="en-US" sz="24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a:t>54 - 62</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a:t>63 - 71</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a:t>72 - 81</a:t>
                      </a:r>
                      <a:endParaRPr lang="en-US" sz="3600" b="1">
                        <a:latin typeface="Times New Roman"/>
                        <a:ea typeface="Times New Roman"/>
                        <a:cs typeface="Times New Roman"/>
                      </a:endParaRPr>
                    </a:p>
                  </a:txBody>
                  <a:tcPr marL="68588" marR="68588" marT="0" marB="0"/>
                </a:tc>
              </a:tr>
              <a:tr h="365919">
                <a:tc>
                  <a:txBody>
                    <a:bodyPr/>
                    <a:lstStyle/>
                    <a:p>
                      <a:pPr marL="0" marR="0" algn="ctr">
                        <a:spcBef>
                          <a:spcPts val="0"/>
                        </a:spcBef>
                        <a:spcAft>
                          <a:spcPts val="0"/>
                        </a:spcAft>
                      </a:pPr>
                      <a:r>
                        <a:rPr lang="en-US" sz="2400"/>
                        <a:t>Failure</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b="1" dirty="0" smtClean="0">
                          <a:latin typeface="Times New Roman"/>
                          <a:ea typeface="Times New Roman"/>
                          <a:cs typeface="Times New Roman"/>
                        </a:rPr>
                        <a:t>5</a:t>
                      </a:r>
                      <a:endParaRPr lang="en-US" sz="2400" b="1" dirty="0">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b="1" dirty="0" smtClean="0">
                          <a:latin typeface="Times New Roman"/>
                          <a:ea typeface="Times New Roman"/>
                          <a:cs typeface="Times New Roman"/>
                        </a:rPr>
                        <a:t>2</a:t>
                      </a:r>
                      <a:endParaRPr lang="en-US" sz="2400" b="1" dirty="0">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b="1" dirty="0" smtClean="0">
                          <a:latin typeface="Times New Roman"/>
                          <a:ea typeface="Times New Roman"/>
                          <a:cs typeface="Times New Roman"/>
                        </a:rPr>
                        <a:t>2</a:t>
                      </a:r>
                      <a:endParaRPr lang="en-US" sz="2400" b="1" dirty="0">
                        <a:latin typeface="Times New Roman"/>
                        <a:ea typeface="Times New Roman"/>
                        <a:cs typeface="Times New Roman"/>
                      </a:endParaRPr>
                    </a:p>
                  </a:txBody>
                  <a:tcPr marL="68588" marR="68588" marT="0" marB="0"/>
                </a:tc>
              </a:tr>
              <a:tr h="365919">
                <a:tc>
                  <a:txBody>
                    <a:bodyPr/>
                    <a:lstStyle/>
                    <a:p>
                      <a:pPr marL="0" marR="0" algn="ctr">
                        <a:spcBef>
                          <a:spcPts val="0"/>
                        </a:spcBef>
                        <a:spcAft>
                          <a:spcPts val="0"/>
                        </a:spcAft>
                      </a:pPr>
                      <a:r>
                        <a:rPr lang="en-US" sz="2400"/>
                        <a:t>No Failure</a:t>
                      </a:r>
                      <a:endParaRPr lang="en-US" sz="3600" b="1">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b="1" dirty="0" smtClean="0">
                          <a:latin typeface="Times New Roman"/>
                          <a:ea typeface="Times New Roman"/>
                          <a:cs typeface="Times New Roman"/>
                        </a:rPr>
                        <a:t>0</a:t>
                      </a:r>
                      <a:endParaRPr lang="en-US" sz="2400" b="1" dirty="0">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b="1" dirty="0" smtClean="0">
                          <a:latin typeface="Times New Roman"/>
                          <a:ea typeface="Times New Roman"/>
                          <a:cs typeface="Times New Roman"/>
                        </a:rPr>
                        <a:t>8</a:t>
                      </a:r>
                      <a:endParaRPr lang="en-US" sz="2400" b="1" dirty="0">
                        <a:latin typeface="Times New Roman"/>
                        <a:ea typeface="Times New Roman"/>
                        <a:cs typeface="Times New Roman"/>
                      </a:endParaRPr>
                    </a:p>
                  </a:txBody>
                  <a:tcPr marL="68588" marR="68588" marT="0" marB="0"/>
                </a:tc>
                <a:tc>
                  <a:txBody>
                    <a:bodyPr/>
                    <a:lstStyle/>
                    <a:p>
                      <a:pPr marL="0" marR="0" algn="ctr">
                        <a:spcBef>
                          <a:spcPts val="0"/>
                        </a:spcBef>
                        <a:spcAft>
                          <a:spcPts val="0"/>
                        </a:spcAft>
                      </a:pPr>
                      <a:r>
                        <a:rPr lang="en-US" sz="2400" b="1" dirty="0" smtClean="0">
                          <a:latin typeface="Times New Roman"/>
                          <a:ea typeface="Times New Roman"/>
                          <a:cs typeface="Times New Roman"/>
                        </a:rPr>
                        <a:t>7</a:t>
                      </a:r>
                      <a:endParaRPr lang="en-US" sz="2400" b="1" dirty="0">
                        <a:latin typeface="Times New Roman"/>
                        <a:ea typeface="Times New Roman"/>
                        <a:cs typeface="Times New Roman"/>
                      </a:endParaRPr>
                    </a:p>
                  </a:txBody>
                  <a:tcPr marL="68588" marR="68588" marT="0" marB="0"/>
                </a:tc>
              </a:tr>
            </a:tbl>
          </a:graphicData>
        </a:graphic>
      </p:graphicFrame>
      <p:sp>
        <p:nvSpPr>
          <p:cNvPr id="5" name="TextBox 4"/>
          <p:cNvSpPr txBox="1">
            <a:spLocks noChangeArrowheads="1"/>
          </p:cNvSpPr>
          <p:nvPr/>
        </p:nvSpPr>
        <p:spPr bwMode="auto">
          <a:xfrm>
            <a:off x="3810000" y="3048000"/>
            <a:ext cx="527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24</a:t>
            </a:r>
          </a:p>
        </p:txBody>
      </p:sp>
      <p:sp>
        <p:nvSpPr>
          <p:cNvPr id="6" name="TextBox 5"/>
          <p:cNvSpPr txBox="1">
            <a:spLocks noChangeArrowheads="1"/>
          </p:cNvSpPr>
          <p:nvPr/>
        </p:nvSpPr>
        <p:spPr bwMode="auto">
          <a:xfrm>
            <a:off x="846138" y="3886200"/>
            <a:ext cx="20081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9/24 = 37.5%</a:t>
            </a:r>
          </a:p>
        </p:txBody>
      </p:sp>
      <p:sp>
        <p:nvSpPr>
          <p:cNvPr id="7" name="TextBox 6"/>
          <p:cNvSpPr txBox="1">
            <a:spLocks noChangeArrowheads="1"/>
          </p:cNvSpPr>
          <p:nvPr/>
        </p:nvSpPr>
        <p:spPr bwMode="auto">
          <a:xfrm>
            <a:off x="922338" y="5029200"/>
            <a:ext cx="18367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7/9 = 77.8%</a:t>
            </a:r>
          </a:p>
        </p:txBody>
      </p:sp>
      <p:sp>
        <p:nvSpPr>
          <p:cNvPr id="8" name="TextBox 7"/>
          <p:cNvSpPr txBox="1">
            <a:spLocks noChangeArrowheads="1"/>
          </p:cNvSpPr>
          <p:nvPr/>
        </p:nvSpPr>
        <p:spPr bwMode="auto">
          <a:xfrm>
            <a:off x="3575050" y="6192838"/>
            <a:ext cx="1751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5/5 = 100%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03188"/>
            <a:ext cx="8229600" cy="792162"/>
          </a:xfrm>
        </p:spPr>
        <p:txBody>
          <a:bodyPr/>
          <a:lstStyle/>
          <a:p>
            <a:r>
              <a:rPr lang="en-US" altLang="en-US" sz="3600" b="1" smtClean="0"/>
              <a:t>Problem 8</a:t>
            </a:r>
          </a:p>
        </p:txBody>
      </p:sp>
      <p:sp>
        <p:nvSpPr>
          <p:cNvPr id="33795" name="Content Placeholder 2"/>
          <p:cNvSpPr>
            <a:spLocks noGrp="1"/>
          </p:cNvSpPr>
          <p:nvPr>
            <p:ph idx="1"/>
          </p:nvPr>
        </p:nvSpPr>
        <p:spPr>
          <a:xfrm>
            <a:off x="228600" y="914400"/>
            <a:ext cx="8686800" cy="5211763"/>
          </a:xfrm>
        </p:spPr>
        <p:txBody>
          <a:bodyPr/>
          <a:lstStyle/>
          <a:p>
            <a:pPr marL="0" indent="0">
              <a:buFontTx/>
              <a:buNone/>
            </a:pPr>
            <a:r>
              <a:rPr lang="en-US" altLang="en-US" sz="2400" b="1" smtClean="0"/>
              <a:t>A company needs to buy several cars for its motor pool.  Managers have specified that the new cars should get at least 30 miles per gallon (MPG) on the highway.  Two models are being considered, and the gas mileage for both is normally distributed.  For one model the mean gasoline consumption is 35 mpg with a standard deviation of 3 mpg.  The other model averages 34 mpg with a standard deviation of 1.5 mpg.  Which model should the managers choose?  Support your answer with an explanation based on what you have learned about normal distributions.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03188"/>
            <a:ext cx="8229600" cy="792162"/>
          </a:xfrm>
        </p:spPr>
        <p:txBody>
          <a:bodyPr/>
          <a:lstStyle/>
          <a:p>
            <a:r>
              <a:rPr lang="en-US" altLang="en-US" sz="3600" b="1" smtClean="0"/>
              <a:t>Problem 8 cont</a:t>
            </a:r>
          </a:p>
        </p:txBody>
      </p:sp>
      <p:sp>
        <p:nvSpPr>
          <p:cNvPr id="34819" name="Content Placeholder 2"/>
          <p:cNvSpPr>
            <a:spLocks noGrp="1"/>
          </p:cNvSpPr>
          <p:nvPr>
            <p:ph idx="1"/>
          </p:nvPr>
        </p:nvSpPr>
        <p:spPr>
          <a:xfrm>
            <a:off x="228600" y="914400"/>
            <a:ext cx="8686800" cy="2743200"/>
          </a:xfrm>
        </p:spPr>
        <p:txBody>
          <a:bodyPr/>
          <a:lstStyle/>
          <a:p>
            <a:pPr marL="0" indent="0">
              <a:buFontTx/>
              <a:buNone/>
            </a:pPr>
            <a:r>
              <a:rPr lang="en-US" altLang="en-US" sz="2400" b="1" smtClean="0"/>
              <a:t>At least 30 miles per gallon (MPG) on the highway.  The gas mileage for both is normally distributed.  For one model </a:t>
            </a:r>
            <a:r>
              <a:rPr lang="en-US" altLang="en-US" sz="2400" b="1" smtClean="0">
                <a:sym typeface="Symbol" pitchFamily="18" charset="2"/>
              </a:rPr>
              <a:t></a:t>
            </a:r>
            <a:r>
              <a:rPr lang="en-US" altLang="en-US" sz="2400" b="1" baseline="-25000" smtClean="0">
                <a:sym typeface="Symbol" pitchFamily="18" charset="2"/>
              </a:rPr>
              <a:t>1</a:t>
            </a:r>
            <a:r>
              <a:rPr lang="en-US" altLang="en-US" sz="2400" b="1" smtClean="0">
                <a:sym typeface="Symbol" pitchFamily="18" charset="2"/>
              </a:rPr>
              <a:t> = </a:t>
            </a:r>
            <a:r>
              <a:rPr lang="en-US" altLang="en-US" sz="2400" b="1" smtClean="0"/>
              <a:t>35 mpg with </a:t>
            </a:r>
            <a:r>
              <a:rPr lang="el-GR" altLang="en-US" sz="2400" b="1" smtClean="0"/>
              <a:t>σ</a:t>
            </a:r>
            <a:r>
              <a:rPr lang="en-US" altLang="en-US" sz="2400" b="1" baseline="-25000" smtClean="0">
                <a:sym typeface="Symbol" pitchFamily="18" charset="2"/>
              </a:rPr>
              <a:t>1</a:t>
            </a:r>
            <a:r>
              <a:rPr lang="en-US" altLang="en-US" sz="2400" b="1" smtClean="0"/>
              <a:t> = 3 mpg.  The other model </a:t>
            </a:r>
            <a:br>
              <a:rPr lang="en-US" altLang="en-US" sz="2400" b="1" smtClean="0"/>
            </a:br>
            <a:r>
              <a:rPr lang="en-US" altLang="en-US" sz="2400" b="1" smtClean="0">
                <a:sym typeface="Symbol" pitchFamily="18" charset="2"/>
              </a:rPr>
              <a:t></a:t>
            </a:r>
            <a:r>
              <a:rPr lang="en-US" altLang="en-US" sz="2400" b="1" baseline="-25000" smtClean="0">
                <a:sym typeface="Symbol" pitchFamily="18" charset="2"/>
              </a:rPr>
              <a:t>2</a:t>
            </a:r>
            <a:r>
              <a:rPr lang="en-US" altLang="en-US" sz="2400" b="1" smtClean="0">
                <a:sym typeface="Symbol" pitchFamily="18" charset="2"/>
              </a:rPr>
              <a:t> = </a:t>
            </a:r>
            <a:r>
              <a:rPr lang="en-US" altLang="en-US" sz="2400" b="1" smtClean="0"/>
              <a:t>34 mpg with </a:t>
            </a:r>
            <a:r>
              <a:rPr lang="el-GR" altLang="en-US" sz="2400" b="1" smtClean="0"/>
              <a:t>σ</a:t>
            </a:r>
            <a:r>
              <a:rPr lang="en-US" altLang="en-US" sz="2400" b="1" baseline="-25000" smtClean="0">
                <a:sym typeface="Symbol" pitchFamily="18" charset="2"/>
              </a:rPr>
              <a:t>2</a:t>
            </a:r>
            <a:r>
              <a:rPr lang="en-US" altLang="en-US" sz="2400" b="1" smtClean="0"/>
              <a:t> = 1.5 mpg.  Which model should the managers choose?  Support your answer with an explanation based on what you have learned about normal distributions.</a:t>
            </a:r>
          </a:p>
        </p:txBody>
      </p:sp>
      <p:sp>
        <p:nvSpPr>
          <p:cNvPr id="4" name="TextBox 3"/>
          <p:cNvSpPr txBox="1">
            <a:spLocks noChangeArrowheads="1"/>
          </p:cNvSpPr>
          <p:nvPr/>
        </p:nvSpPr>
        <p:spPr bwMode="auto">
          <a:xfrm>
            <a:off x="158750" y="3581400"/>
            <a:ext cx="8859838"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Use calculator:  For model 1 normalcdf(0,30,35,3) = 0.0478</a:t>
            </a:r>
          </a:p>
          <a:p>
            <a:r>
              <a:rPr lang="en-US" altLang="en-US" sz="2400" b="1">
                <a:solidFill>
                  <a:srgbClr val="FFFF00"/>
                </a:solidFill>
              </a:rPr>
              <a:t>                            For model 2 normalcdf(0,30,34,1.5) = 0.0038</a:t>
            </a:r>
          </a:p>
          <a:p>
            <a:endParaRPr lang="en-US" altLang="en-US" sz="2400" b="1">
              <a:solidFill>
                <a:srgbClr val="FFFF00"/>
              </a:solidFill>
            </a:endParaRPr>
          </a:p>
          <a:p>
            <a:r>
              <a:rPr lang="en-US" altLang="en-US" sz="2400" b="1">
                <a:solidFill>
                  <a:srgbClr val="FFFF00"/>
                </a:solidFill>
              </a:rPr>
              <a:t>So model 2 averages less mpg, but has far less chance of getting under 30 mpg than model 1 (because of the smaller </a:t>
            </a:r>
            <a:r>
              <a:rPr lang="el-GR" altLang="en-US" sz="2400" b="1">
                <a:solidFill>
                  <a:srgbClr val="FFFF00"/>
                </a:solidFill>
              </a:rPr>
              <a:t>σ</a:t>
            </a:r>
            <a:r>
              <a:rPr lang="en-US" altLang="en-US" sz="2400" b="1">
                <a:solidFill>
                  <a:srgbClr val="FFFF00"/>
                </a:solidFill>
              </a:rPr>
              <a:t> value).  So if at least 30 mpg is a “live or die” point, model 2 is a better choice.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28588"/>
            <a:ext cx="8229600" cy="7620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457200" y="914400"/>
            <a:ext cx="8229600" cy="5410200"/>
          </a:xfrm>
        </p:spPr>
        <p:txBody>
          <a:bodyPr/>
          <a:lstStyle/>
          <a:p>
            <a:pPr>
              <a:defRPr/>
            </a:pPr>
            <a:r>
              <a:rPr lang="en-US" sz="2400" b="1" dirty="0" smtClean="0"/>
              <a:t>Demonstrate an understanding of the </a:t>
            </a:r>
            <a:r>
              <a:rPr lang="en-US" sz="2400" b="1" i="1" dirty="0" smtClean="0"/>
              <a:t>Normal distribution</a:t>
            </a:r>
            <a:r>
              <a:rPr lang="en-US" sz="2400" b="1" dirty="0" smtClean="0"/>
              <a:t> and the </a:t>
            </a:r>
            <a:r>
              <a:rPr lang="en-US" sz="2400" b="1" i="1" dirty="0" smtClean="0"/>
              <a:t>68-95-99.7 Rule</a:t>
            </a:r>
            <a:r>
              <a:rPr lang="en-US" sz="2400" b="1" dirty="0" smtClean="0"/>
              <a:t> (Empirical Rule)</a:t>
            </a:r>
          </a:p>
          <a:p>
            <a:pPr>
              <a:defRPr/>
            </a:pPr>
            <a:endParaRPr lang="en-US" sz="2400" b="1" dirty="0" smtClean="0"/>
          </a:p>
          <a:p>
            <a:pPr>
              <a:defRPr/>
            </a:pPr>
            <a:r>
              <a:rPr lang="en-US" sz="2400" b="1" dirty="0" smtClean="0"/>
              <a:t>Use tables and technology to find </a:t>
            </a:r>
          </a:p>
          <a:p>
            <a:pPr lvl="1">
              <a:defRPr/>
            </a:pPr>
            <a:r>
              <a:rPr lang="en-US" sz="2400" b="1" dirty="0" smtClean="0">
                <a:ea typeface="+mn-ea"/>
                <a:cs typeface="+mn-cs"/>
              </a:rPr>
              <a:t>(a) the proportion of values on an interval of the Normal distribution and </a:t>
            </a:r>
          </a:p>
          <a:p>
            <a:pPr lvl="1">
              <a:defRPr/>
            </a:pPr>
            <a:r>
              <a:rPr lang="en-US" sz="2400" b="1" dirty="0" smtClean="0">
                <a:ea typeface="+mn-ea"/>
                <a:cs typeface="+mn-cs"/>
              </a:rPr>
              <a:t>(b) a value with a given proportion of observations above or below it</a:t>
            </a:r>
          </a:p>
          <a:p>
            <a:pPr>
              <a:defRPr/>
            </a:pPr>
            <a:endParaRPr lang="en-US" sz="2400" b="1" dirty="0" smtClean="0"/>
          </a:p>
          <a:p>
            <a:pPr>
              <a:defRPr/>
            </a:pPr>
            <a:r>
              <a:rPr lang="en-US" sz="2400" b="1" dirty="0" smtClean="0"/>
              <a:t>Use a variety of techniques, including construction of a </a:t>
            </a:r>
            <a:r>
              <a:rPr lang="en-US" sz="2400" b="1" i="1" dirty="0" smtClean="0"/>
              <a:t>normal probability plot,</a:t>
            </a:r>
            <a:r>
              <a:rPr lang="en-US" sz="2400" b="1" dirty="0" smtClean="0"/>
              <a:t> to assess the </a:t>
            </a:r>
            <a:r>
              <a:rPr lang="en-US" sz="2400" b="1" i="1" dirty="0" smtClean="0"/>
              <a:t>Normality of a distribution</a:t>
            </a:r>
            <a:endParaRPr lang="en-US"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28588"/>
            <a:ext cx="8229600" cy="762000"/>
          </a:xfrm>
        </p:spPr>
        <p:txBody>
          <a:bodyPr/>
          <a:lstStyle/>
          <a:p>
            <a:pPr eaLnBrk="1" hangingPunct="1"/>
            <a:r>
              <a:rPr lang="en-US" altLang="en-US" sz="3600" b="1" smtClean="0"/>
              <a:t>Vocabulary</a:t>
            </a:r>
          </a:p>
        </p:txBody>
      </p:sp>
      <p:sp>
        <p:nvSpPr>
          <p:cNvPr id="7171"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11125"/>
            <a:ext cx="8229600" cy="792163"/>
          </a:xfrm>
        </p:spPr>
        <p:txBody>
          <a:bodyPr/>
          <a:lstStyle/>
          <a:p>
            <a:r>
              <a:rPr lang="en-US" altLang="en-US" sz="3600" b="1" smtClean="0"/>
              <a:t>Measures of Relative Standing</a:t>
            </a:r>
          </a:p>
        </p:txBody>
      </p:sp>
      <p:sp>
        <p:nvSpPr>
          <p:cNvPr id="8195" name="Content Placeholder 2"/>
          <p:cNvSpPr>
            <a:spLocks noGrp="1"/>
          </p:cNvSpPr>
          <p:nvPr>
            <p:ph idx="1"/>
          </p:nvPr>
        </p:nvSpPr>
        <p:spPr>
          <a:xfrm>
            <a:off x="457200" y="1219200"/>
            <a:ext cx="8229600" cy="2895600"/>
          </a:xfrm>
        </p:spPr>
        <p:txBody>
          <a:bodyPr/>
          <a:lstStyle/>
          <a:p>
            <a:r>
              <a:rPr lang="en-US" altLang="en-US" sz="2400" b="1" smtClean="0"/>
              <a:t>Z-score: </a:t>
            </a:r>
            <a:br>
              <a:rPr lang="en-US" altLang="en-US" sz="2400" b="1" smtClean="0"/>
            </a:br>
            <a:r>
              <a:rPr lang="en-US" altLang="en-US" sz="1400" b="1" smtClean="0"/>
              <a:t> </a:t>
            </a:r>
            <a:r>
              <a:rPr lang="en-US" altLang="en-US" sz="2400" b="1" smtClean="0"/>
              <a:t/>
            </a:r>
            <a:br>
              <a:rPr lang="en-US" altLang="en-US" sz="2400" b="1" smtClean="0"/>
            </a:br>
            <a:r>
              <a:rPr lang="en-US" altLang="en-US" sz="2400" b="1" smtClean="0"/>
              <a:t>measures the </a:t>
            </a:r>
            <a:r>
              <a:rPr lang="en-US" altLang="en-US" sz="2400" b="1" i="1" smtClean="0"/>
              <a:t>number of standard deviations </a:t>
            </a:r>
            <a:r>
              <a:rPr lang="en-US" altLang="en-US" sz="2400" b="1" smtClean="0"/>
              <a:t>away from the mean an x value is</a:t>
            </a:r>
          </a:p>
          <a:p>
            <a:r>
              <a:rPr lang="en-US" altLang="en-US" sz="2400" b="1" smtClean="0"/>
              <a:t>Invnorm(percentile[,</a:t>
            </a:r>
            <a:r>
              <a:rPr lang="el-GR" altLang="en-US" sz="2400" b="1" smtClean="0"/>
              <a:t>μ</a:t>
            </a:r>
            <a:r>
              <a:rPr lang="en-US" altLang="en-US" sz="2400" b="1" smtClean="0"/>
              <a:t>,</a:t>
            </a:r>
            <a:r>
              <a:rPr lang="el-GR" altLang="en-US" sz="2400" b="1" smtClean="0"/>
              <a:t>σ</a:t>
            </a:r>
            <a:r>
              <a:rPr lang="en-US" altLang="en-US" sz="2400" b="1" smtClean="0"/>
              <a:t>]) gives us the z-value associated with a given percentile</a:t>
            </a:r>
          </a:p>
          <a:p>
            <a:r>
              <a:rPr lang="en-US" altLang="en-US" sz="2400" b="1" smtClean="0"/>
              <a:t>Empirical Rule vs Chebyshev’s Inequality</a:t>
            </a:r>
          </a:p>
        </p:txBody>
      </p:sp>
      <p:sp>
        <p:nvSpPr>
          <p:cNvPr id="8196" name="TextBox 3"/>
          <p:cNvSpPr txBox="1">
            <a:spLocks noChangeArrowheads="1"/>
          </p:cNvSpPr>
          <p:nvPr/>
        </p:nvSpPr>
        <p:spPr bwMode="auto">
          <a:xfrm>
            <a:off x="2444750" y="1119188"/>
            <a:ext cx="61658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5000"/>
              </a:lnSpc>
            </a:pPr>
            <a:r>
              <a:rPr lang="en-US" altLang="en-US" sz="2000" b="1">
                <a:solidFill>
                  <a:srgbClr val="FFFF00"/>
                </a:solidFill>
              </a:rPr>
              <a:t>       x – </a:t>
            </a:r>
            <a:r>
              <a:rPr lang="el-GR" altLang="en-US" sz="2000" b="1">
                <a:solidFill>
                  <a:srgbClr val="FFFF00"/>
                </a:solidFill>
              </a:rPr>
              <a:t>μ</a:t>
            </a:r>
            <a:endParaRPr lang="en-US" altLang="en-US" sz="2000" b="1">
              <a:solidFill>
                <a:srgbClr val="FFFF00"/>
              </a:solidFill>
            </a:endParaRPr>
          </a:p>
          <a:p>
            <a:pPr>
              <a:lnSpc>
                <a:spcPct val="75000"/>
              </a:lnSpc>
            </a:pPr>
            <a:r>
              <a:rPr lang="en-US" altLang="en-US" sz="2000" b="1">
                <a:solidFill>
                  <a:srgbClr val="FFFF00"/>
                </a:solidFill>
              </a:rPr>
              <a:t>Z = ----------              Z ~ N(0, 1)        Normal(</a:t>
            </a:r>
            <a:r>
              <a:rPr lang="en-US" altLang="en-US" sz="2000" b="1">
                <a:solidFill>
                  <a:srgbClr val="FFFF00"/>
                </a:solidFill>
                <a:sym typeface="Symbol" pitchFamily="18" charset="2"/>
              </a:rPr>
              <a:t>, )</a:t>
            </a:r>
            <a:endParaRPr lang="en-US" altLang="en-US" sz="2000" b="1">
              <a:solidFill>
                <a:srgbClr val="FFFF00"/>
              </a:solidFill>
            </a:endParaRPr>
          </a:p>
          <a:p>
            <a:pPr>
              <a:lnSpc>
                <a:spcPct val="75000"/>
              </a:lnSpc>
            </a:pPr>
            <a:r>
              <a:rPr lang="en-US" altLang="en-US" sz="2000" b="1">
                <a:solidFill>
                  <a:srgbClr val="FFFF00"/>
                </a:solidFill>
              </a:rPr>
              <a:t>          </a:t>
            </a:r>
            <a:r>
              <a:rPr lang="el-GR" altLang="en-US" sz="2000" b="1">
                <a:solidFill>
                  <a:srgbClr val="FFFF00"/>
                </a:solidFill>
              </a:rPr>
              <a:t>σ</a:t>
            </a:r>
            <a:endParaRPr lang="en-US" altLang="en-US" sz="2000" b="1">
              <a:solidFill>
                <a:srgbClr val="FFFF00"/>
              </a:solidFill>
            </a:endParaRPr>
          </a:p>
        </p:txBody>
      </p:sp>
      <p:graphicFrame>
        <p:nvGraphicFramePr>
          <p:cNvPr id="5" name="Table 4"/>
          <p:cNvGraphicFramePr>
            <a:graphicFrameLocks noGrp="1"/>
          </p:cNvGraphicFramePr>
          <p:nvPr/>
        </p:nvGraphicFramePr>
        <p:xfrm>
          <a:off x="1517650" y="4114800"/>
          <a:ext cx="6096000" cy="2124075"/>
        </p:xfrm>
        <a:graphic>
          <a:graphicData uri="http://schemas.openxmlformats.org/drawingml/2006/table">
            <a:tbl>
              <a:tblPr firstRow="1" bandRow="1">
                <a:tableStyleId>{5C22544A-7EE6-4342-B048-85BDC9FD1C3A}</a:tableStyleId>
              </a:tblPr>
              <a:tblGrid>
                <a:gridCol w="2032000"/>
                <a:gridCol w="2032000"/>
                <a:gridCol w="2032000"/>
              </a:tblGrid>
              <a:tr h="640271">
                <a:tc>
                  <a:txBody>
                    <a:bodyPr/>
                    <a:lstStyle/>
                    <a:p>
                      <a:pPr algn="ctr"/>
                      <a:r>
                        <a:rPr lang="en-US" sz="1800" b="1" dirty="0" smtClean="0"/>
                        <a:t>Standard</a:t>
                      </a:r>
                      <a:br>
                        <a:rPr lang="en-US" sz="1800" b="1" dirty="0" smtClean="0"/>
                      </a:br>
                      <a:r>
                        <a:rPr lang="en-US" sz="1800" b="1" baseline="0" dirty="0" smtClean="0"/>
                        <a:t>Deviations</a:t>
                      </a:r>
                      <a:endParaRPr lang="en-US" sz="1800" b="1" dirty="0"/>
                    </a:p>
                  </a:txBody>
                  <a:tcPr marT="45734" marB="45734" anchor="ctr" anchorCtr="1"/>
                </a:tc>
                <a:tc>
                  <a:txBody>
                    <a:bodyPr/>
                    <a:lstStyle/>
                    <a:p>
                      <a:pPr algn="ctr"/>
                      <a:r>
                        <a:rPr lang="en-US" sz="1800" b="1" dirty="0" smtClean="0"/>
                        <a:t>Empirical </a:t>
                      </a:r>
                      <a:br>
                        <a:rPr lang="en-US" sz="1800" b="1" dirty="0" smtClean="0"/>
                      </a:br>
                      <a:r>
                        <a:rPr lang="en-US" sz="1800" b="1" dirty="0" smtClean="0"/>
                        <a:t>Rule</a:t>
                      </a:r>
                      <a:endParaRPr lang="en-US" sz="1800" b="1" dirty="0"/>
                    </a:p>
                  </a:txBody>
                  <a:tcPr marT="45734" marB="45734" anchor="ctr" anchorCtr="1"/>
                </a:tc>
                <a:tc>
                  <a:txBody>
                    <a:bodyPr/>
                    <a:lstStyle/>
                    <a:p>
                      <a:pPr algn="ctr"/>
                      <a:r>
                        <a:rPr lang="en-US" sz="1800" b="1" dirty="0" smtClean="0"/>
                        <a:t>Chebyshev’s</a:t>
                      </a:r>
                      <a:br>
                        <a:rPr lang="en-US" sz="1800" b="1" dirty="0" smtClean="0"/>
                      </a:br>
                      <a:r>
                        <a:rPr lang="en-US" sz="1800" b="1" dirty="0" smtClean="0"/>
                        <a:t>Inequality</a:t>
                      </a:r>
                      <a:endParaRPr lang="en-US" sz="1800" b="1" dirty="0"/>
                    </a:p>
                  </a:txBody>
                  <a:tcPr marT="45734" marB="45734" anchor="ctr" anchorCtr="1"/>
                </a:tc>
              </a:tr>
              <a:tr h="370951">
                <a:tc>
                  <a:txBody>
                    <a:bodyPr/>
                    <a:lstStyle/>
                    <a:p>
                      <a:r>
                        <a:rPr lang="en-US" sz="1800" b="1" dirty="0" smtClean="0"/>
                        <a:t>Within</a:t>
                      </a:r>
                      <a:r>
                        <a:rPr lang="en-US" sz="1800" b="1" baseline="0" dirty="0" smtClean="0"/>
                        <a:t> </a:t>
                      </a:r>
                      <a:r>
                        <a:rPr lang="en-US" sz="1800" b="1" dirty="0" smtClean="0"/>
                        <a:t>1</a:t>
                      </a:r>
                      <a:endParaRPr lang="en-US" sz="1800" b="1" dirty="0"/>
                    </a:p>
                  </a:txBody>
                  <a:tcPr marT="45734" marB="45734" anchor="ctr" anchorCtr="1"/>
                </a:tc>
                <a:tc>
                  <a:txBody>
                    <a:bodyPr/>
                    <a:lstStyle/>
                    <a:p>
                      <a:r>
                        <a:rPr lang="en-US" sz="1800" b="1" dirty="0" smtClean="0"/>
                        <a:t>68%</a:t>
                      </a:r>
                      <a:endParaRPr lang="en-US" sz="1800" b="1" dirty="0"/>
                    </a:p>
                  </a:txBody>
                  <a:tcPr marT="45734" marB="45734" anchor="ctr" anchorCtr="1"/>
                </a:tc>
                <a:tc>
                  <a:txBody>
                    <a:bodyPr/>
                    <a:lstStyle/>
                    <a:p>
                      <a:r>
                        <a:rPr lang="en-US" sz="1800" b="1" dirty="0" smtClean="0"/>
                        <a:t>Not applicable</a:t>
                      </a:r>
                      <a:endParaRPr lang="en-US" sz="1800" b="1" dirty="0"/>
                    </a:p>
                  </a:txBody>
                  <a:tcPr marT="45734" marB="45734" anchor="ctr" anchorCtr="1"/>
                </a:tc>
              </a:tr>
              <a:tr h="370951">
                <a:tc>
                  <a:txBody>
                    <a:bodyPr/>
                    <a:lstStyle/>
                    <a:p>
                      <a:r>
                        <a:rPr lang="en-US" sz="1800" b="1" dirty="0" smtClean="0"/>
                        <a:t>Within</a:t>
                      </a:r>
                      <a:r>
                        <a:rPr lang="en-US" sz="1800" b="1" baseline="0" dirty="0" smtClean="0"/>
                        <a:t> </a:t>
                      </a:r>
                      <a:r>
                        <a:rPr lang="en-US" sz="1800" b="1" dirty="0" smtClean="0"/>
                        <a:t>2</a:t>
                      </a:r>
                      <a:endParaRPr lang="en-US" sz="1800" b="1" dirty="0"/>
                    </a:p>
                  </a:txBody>
                  <a:tcPr marT="45734" marB="45734" anchor="ctr" anchorCtr="1"/>
                </a:tc>
                <a:tc>
                  <a:txBody>
                    <a:bodyPr/>
                    <a:lstStyle/>
                    <a:p>
                      <a:r>
                        <a:rPr lang="en-US" sz="1800" b="1" dirty="0" smtClean="0"/>
                        <a:t>95%</a:t>
                      </a:r>
                      <a:endParaRPr lang="en-US" sz="1800" b="1" dirty="0"/>
                    </a:p>
                  </a:txBody>
                  <a:tcPr marT="45734" marB="45734" anchor="ctr" anchorCtr="1"/>
                </a:tc>
                <a:tc>
                  <a:txBody>
                    <a:bodyPr/>
                    <a:lstStyle/>
                    <a:p>
                      <a:r>
                        <a:rPr lang="en-US" sz="1800" b="1" dirty="0" smtClean="0"/>
                        <a:t>75%</a:t>
                      </a:r>
                      <a:endParaRPr lang="en-US" sz="1800" b="1" dirty="0"/>
                    </a:p>
                  </a:txBody>
                  <a:tcPr marT="45734" marB="45734" anchor="ctr" anchorCtr="1"/>
                </a:tc>
              </a:tr>
              <a:tr h="370951">
                <a:tc>
                  <a:txBody>
                    <a:bodyPr/>
                    <a:lstStyle/>
                    <a:p>
                      <a:r>
                        <a:rPr lang="en-US" sz="1800" b="1" dirty="0" smtClean="0"/>
                        <a:t>Within</a:t>
                      </a:r>
                      <a:r>
                        <a:rPr lang="en-US" sz="1800" b="1" baseline="0" dirty="0" smtClean="0"/>
                        <a:t> </a:t>
                      </a:r>
                      <a:r>
                        <a:rPr lang="en-US" sz="1800" b="1" dirty="0" smtClean="0"/>
                        <a:t>3</a:t>
                      </a:r>
                      <a:endParaRPr lang="en-US" sz="1800" b="1" dirty="0"/>
                    </a:p>
                  </a:txBody>
                  <a:tcPr marT="45734" marB="45734" anchor="ctr" anchorCtr="1"/>
                </a:tc>
                <a:tc>
                  <a:txBody>
                    <a:bodyPr/>
                    <a:lstStyle/>
                    <a:p>
                      <a:r>
                        <a:rPr lang="en-US" sz="1800" b="1" dirty="0" smtClean="0"/>
                        <a:t>99.7%</a:t>
                      </a:r>
                      <a:endParaRPr lang="en-US" sz="1800" b="1" dirty="0"/>
                    </a:p>
                  </a:txBody>
                  <a:tcPr marT="45734" marB="45734" anchor="ctr" anchorCtr="1"/>
                </a:tc>
                <a:tc>
                  <a:txBody>
                    <a:bodyPr/>
                    <a:lstStyle/>
                    <a:p>
                      <a:r>
                        <a:rPr lang="en-US" sz="1800" b="1" dirty="0" smtClean="0"/>
                        <a:t>89%</a:t>
                      </a:r>
                      <a:endParaRPr lang="en-US" sz="1800" b="1" dirty="0"/>
                    </a:p>
                  </a:txBody>
                  <a:tcPr marT="45734" marB="45734" anchor="ctr" anchorCtr="1"/>
                </a:tc>
              </a:tr>
              <a:tr h="370951">
                <a:tc>
                  <a:txBody>
                    <a:bodyPr/>
                    <a:lstStyle/>
                    <a:p>
                      <a:pPr marL="0" algn="ctr" defTabSz="914400" rtl="0" eaLnBrk="1" latinLnBrk="0" hangingPunct="1"/>
                      <a:r>
                        <a:rPr lang="en-US" sz="1800" b="1" kern="1200" dirty="0" smtClean="0">
                          <a:solidFill>
                            <a:schemeClr val="lt1"/>
                          </a:solidFill>
                          <a:latin typeface="+mn-lt"/>
                          <a:ea typeface="+mn-ea"/>
                          <a:cs typeface="+mn-cs"/>
                        </a:rPr>
                        <a:t>Distribution</a:t>
                      </a:r>
                    </a:p>
                  </a:txBody>
                  <a:tcPr marT="45734" marB="45734" anchor="ctr" anchorCtr="1">
                    <a:solidFill>
                      <a:schemeClr val="accent1"/>
                    </a:solidFill>
                  </a:tcPr>
                </a:tc>
                <a:tc>
                  <a:txBody>
                    <a:bodyPr/>
                    <a:lstStyle/>
                    <a:p>
                      <a:pPr marL="0" algn="ctr" defTabSz="914400" rtl="0" eaLnBrk="1" latinLnBrk="0" hangingPunct="1"/>
                      <a:r>
                        <a:rPr lang="en-US" sz="1800" b="1" kern="1200" dirty="0" smtClean="0">
                          <a:solidFill>
                            <a:schemeClr val="lt1"/>
                          </a:solidFill>
                          <a:latin typeface="+mn-lt"/>
                          <a:ea typeface="+mn-ea"/>
                          <a:cs typeface="+mn-cs"/>
                        </a:rPr>
                        <a:t>Normal</a:t>
                      </a:r>
                    </a:p>
                  </a:txBody>
                  <a:tcPr marT="45734" marB="45734" anchor="ctr" anchorCtr="1">
                    <a:solidFill>
                      <a:schemeClr val="accent1"/>
                    </a:solidFill>
                  </a:tcPr>
                </a:tc>
                <a:tc>
                  <a:txBody>
                    <a:bodyPr/>
                    <a:lstStyle/>
                    <a:p>
                      <a:pPr marL="0" algn="ctr" defTabSz="914400" rtl="0" eaLnBrk="1" latinLnBrk="0" hangingPunct="1"/>
                      <a:r>
                        <a:rPr lang="en-US" sz="1800" b="1" kern="1200" dirty="0" smtClean="0">
                          <a:solidFill>
                            <a:schemeClr val="lt1"/>
                          </a:solidFill>
                          <a:latin typeface="+mn-lt"/>
                          <a:ea typeface="+mn-ea"/>
                          <a:cs typeface="+mn-cs"/>
                        </a:rPr>
                        <a:t>Any</a:t>
                      </a:r>
                    </a:p>
                  </a:txBody>
                  <a:tcPr marT="45734" marB="45734" anchor="ctr" anchorCtr="1">
                    <a:solidFill>
                      <a:schemeClr val="accent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11125"/>
            <a:ext cx="8229600" cy="792163"/>
          </a:xfrm>
        </p:spPr>
        <p:txBody>
          <a:bodyPr/>
          <a:lstStyle/>
          <a:p>
            <a:r>
              <a:rPr lang="en-US" altLang="en-US" sz="3600" b="1" smtClean="0"/>
              <a:t>Density Curves</a:t>
            </a:r>
          </a:p>
        </p:txBody>
      </p:sp>
      <p:sp>
        <p:nvSpPr>
          <p:cNvPr id="9219" name="Content Placeholder 2"/>
          <p:cNvSpPr>
            <a:spLocks noGrp="1"/>
          </p:cNvSpPr>
          <p:nvPr>
            <p:ph idx="1"/>
          </p:nvPr>
        </p:nvSpPr>
        <p:spPr>
          <a:xfrm>
            <a:off x="228600" y="990600"/>
            <a:ext cx="8686800" cy="3505200"/>
          </a:xfrm>
        </p:spPr>
        <p:txBody>
          <a:bodyPr/>
          <a:lstStyle/>
          <a:p>
            <a:r>
              <a:rPr lang="en-US" altLang="en-US" sz="2400" b="1" smtClean="0"/>
              <a:t>The area underneath a density curve between two points is the proportion of all observations</a:t>
            </a:r>
          </a:p>
          <a:p>
            <a:r>
              <a:rPr lang="en-US" altLang="en-US" sz="2400" b="1" smtClean="0"/>
              <a:t>Sum of the area underneath density curve is equal to 1</a:t>
            </a:r>
          </a:p>
          <a:p>
            <a:r>
              <a:rPr lang="en-US" altLang="en-US" sz="2400" b="1" smtClean="0"/>
              <a:t>The median is the equal area point</a:t>
            </a:r>
          </a:p>
          <a:p>
            <a:r>
              <a:rPr lang="en-US" altLang="en-US" sz="2400" b="1" smtClean="0"/>
              <a:t>The mean is the “balance” point</a:t>
            </a:r>
          </a:p>
          <a:p>
            <a:r>
              <a:rPr lang="en-US" altLang="en-US" sz="2400" b="1" smtClean="0"/>
              <a:t>The mean is pulled more toward any skewness</a:t>
            </a:r>
          </a:p>
        </p:txBody>
      </p:sp>
      <p:pic>
        <p:nvPicPr>
          <p:cNvPr id="92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 y="4059238"/>
            <a:ext cx="4435475"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9750" y="4059238"/>
            <a:ext cx="4675188"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11125"/>
            <a:ext cx="8229600" cy="792163"/>
          </a:xfrm>
        </p:spPr>
        <p:txBody>
          <a:bodyPr/>
          <a:lstStyle/>
          <a:p>
            <a:r>
              <a:rPr lang="en-US" altLang="en-US" sz="3600" b="1" smtClean="0"/>
              <a:t>Normal Distribution</a:t>
            </a:r>
          </a:p>
        </p:txBody>
      </p:sp>
      <p:sp>
        <p:nvSpPr>
          <p:cNvPr id="10243" name="Content Placeholder 2"/>
          <p:cNvSpPr>
            <a:spLocks noGrp="1"/>
          </p:cNvSpPr>
          <p:nvPr>
            <p:ph idx="1"/>
          </p:nvPr>
        </p:nvSpPr>
        <p:spPr>
          <a:xfrm>
            <a:off x="228600" y="990600"/>
            <a:ext cx="8686800" cy="3505200"/>
          </a:xfrm>
        </p:spPr>
        <p:txBody>
          <a:bodyPr/>
          <a:lstStyle/>
          <a:p>
            <a:r>
              <a:rPr lang="en-US" altLang="en-US" sz="2400" b="1" smtClean="0"/>
              <a:t>Symmetric, mound shaped, distribution</a:t>
            </a:r>
            <a:br>
              <a:rPr lang="en-US" altLang="en-US" sz="2400" b="1" smtClean="0"/>
            </a:br>
            <a:r>
              <a:rPr lang="en-US" altLang="en-US" sz="2400" b="1" smtClean="0"/>
              <a:t>mean is </a:t>
            </a:r>
            <a:r>
              <a:rPr lang="en-US" altLang="en-US" sz="2400" b="1" smtClean="0">
                <a:sym typeface="Symbol" pitchFamily="18" charset="2"/>
              </a:rPr>
              <a:t></a:t>
            </a:r>
            <a:r>
              <a:rPr lang="en-US" altLang="en-US" sz="2400" b="1" smtClean="0"/>
              <a:t> and standard deviation is </a:t>
            </a:r>
            <a:r>
              <a:rPr lang="en-US" altLang="en-US" sz="2400" b="1" smtClean="0">
                <a:sym typeface="Symbol" pitchFamily="18" charset="2"/>
              </a:rPr>
              <a:t>         X ~ N (, )</a:t>
            </a:r>
            <a:endParaRPr lang="en-US" altLang="en-US" sz="2400" b="1" smtClean="0"/>
          </a:p>
          <a:p>
            <a:r>
              <a:rPr lang="en-US" altLang="en-US" sz="2400" b="1" smtClean="0">
                <a:solidFill>
                  <a:srgbClr val="FFFF00"/>
                </a:solidFill>
              </a:rPr>
              <a:t>Empirical Rule (68-95-99.7) </a:t>
            </a:r>
            <a:r>
              <a:rPr lang="en-US" altLang="en-US" sz="2400" b="1" smtClean="0"/>
              <a:t>applies</a:t>
            </a:r>
          </a:p>
          <a:p>
            <a:r>
              <a:rPr lang="en-US" altLang="en-US" sz="2400" b="1" smtClean="0"/>
              <a:t>Mean is highest point; ± one standard deviation is at the two inflection points </a:t>
            </a:r>
            <a:br>
              <a:rPr lang="en-US" altLang="en-US" sz="2400" b="1" smtClean="0"/>
            </a:br>
            <a:r>
              <a:rPr lang="en-US" altLang="en-US" sz="2400" b="1" smtClean="0"/>
              <a:t>(where the curve goes bowl down to bowl up)</a:t>
            </a:r>
          </a:p>
        </p:txBody>
      </p:sp>
      <p:grpSp>
        <p:nvGrpSpPr>
          <p:cNvPr id="10244" name="Group 3"/>
          <p:cNvGrpSpPr>
            <a:grpSpLocks/>
          </p:cNvGrpSpPr>
          <p:nvPr/>
        </p:nvGrpSpPr>
        <p:grpSpPr bwMode="auto">
          <a:xfrm>
            <a:off x="2520950" y="3508375"/>
            <a:ext cx="4108450" cy="3197225"/>
            <a:chOff x="2500313" y="555625"/>
            <a:chExt cx="4108450" cy="3197225"/>
          </a:xfrm>
        </p:grpSpPr>
        <p:sp>
          <p:nvSpPr>
            <p:cNvPr id="10247" name="Line 13"/>
            <p:cNvSpPr>
              <a:spLocks noChangeShapeType="1"/>
            </p:cNvSpPr>
            <p:nvPr/>
          </p:nvSpPr>
          <p:spPr bwMode="auto">
            <a:xfrm flipV="1">
              <a:off x="2520950" y="3216275"/>
              <a:ext cx="3951288" cy="47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8" name="Freeform 15"/>
            <p:cNvSpPr>
              <a:spLocks/>
            </p:cNvSpPr>
            <p:nvPr/>
          </p:nvSpPr>
          <p:spPr bwMode="auto">
            <a:xfrm>
              <a:off x="2536825" y="1349375"/>
              <a:ext cx="3883025" cy="1855788"/>
            </a:xfrm>
            <a:custGeom>
              <a:avLst/>
              <a:gdLst>
                <a:gd name="T0" fmla="*/ 0 w 5089"/>
                <a:gd name="T1" fmla="*/ 2147483647 h 2306"/>
                <a:gd name="T2" fmla="*/ 2147483647 w 5089"/>
                <a:gd name="T3" fmla="*/ 2147483647 h 2306"/>
                <a:gd name="T4" fmla="*/ 2147483647 w 5089"/>
                <a:gd name="T5" fmla="*/ 2147483647 h 2306"/>
                <a:gd name="T6" fmla="*/ 2147483647 w 5089"/>
                <a:gd name="T7" fmla="*/ 2147483647 h 2306"/>
                <a:gd name="T8" fmla="*/ 2147483647 w 5089"/>
                <a:gd name="T9" fmla="*/ 2147483647 h 2306"/>
                <a:gd name="T10" fmla="*/ 2147483647 w 5089"/>
                <a:gd name="T11" fmla="*/ 2147483647 h 2306"/>
                <a:gd name="T12" fmla="*/ 2147483647 w 5089"/>
                <a:gd name="T13" fmla="*/ 2147483647 h 2306"/>
                <a:gd name="T14" fmla="*/ 2147483647 w 5089"/>
                <a:gd name="T15" fmla="*/ 2147483647 h 2306"/>
                <a:gd name="T16" fmla="*/ 2147483647 w 5089"/>
                <a:gd name="T17" fmla="*/ 2147483647 h 23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89"/>
                <a:gd name="T28" fmla="*/ 0 h 2306"/>
                <a:gd name="T29" fmla="*/ 5089 w 5089"/>
                <a:gd name="T30" fmla="*/ 2306 h 23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89" h="2306">
                  <a:moveTo>
                    <a:pt x="0" y="2278"/>
                  </a:moveTo>
                  <a:cubicBezTo>
                    <a:pt x="130" y="2272"/>
                    <a:pt x="558" y="2306"/>
                    <a:pt x="779" y="2237"/>
                  </a:cubicBezTo>
                  <a:cubicBezTo>
                    <a:pt x="1000" y="2168"/>
                    <a:pt x="1150" y="2046"/>
                    <a:pt x="1328" y="1865"/>
                  </a:cubicBezTo>
                  <a:cubicBezTo>
                    <a:pt x="1506" y="1684"/>
                    <a:pt x="1645" y="1464"/>
                    <a:pt x="1850" y="1153"/>
                  </a:cubicBezTo>
                  <a:cubicBezTo>
                    <a:pt x="2055" y="842"/>
                    <a:pt x="2331" y="2"/>
                    <a:pt x="2561" y="1"/>
                  </a:cubicBezTo>
                  <a:cubicBezTo>
                    <a:pt x="2791" y="0"/>
                    <a:pt x="3023" y="833"/>
                    <a:pt x="3232" y="1146"/>
                  </a:cubicBezTo>
                  <a:cubicBezTo>
                    <a:pt x="3441" y="1459"/>
                    <a:pt x="3632" y="1697"/>
                    <a:pt x="3815" y="1878"/>
                  </a:cubicBezTo>
                  <a:cubicBezTo>
                    <a:pt x="3998" y="2059"/>
                    <a:pt x="4118" y="2165"/>
                    <a:pt x="4330" y="2231"/>
                  </a:cubicBezTo>
                  <a:cubicBezTo>
                    <a:pt x="4542" y="2297"/>
                    <a:pt x="4931" y="2263"/>
                    <a:pt x="5089" y="2271"/>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49" name="Text Box 16"/>
            <p:cNvSpPr txBox="1">
              <a:spLocks noChangeArrowheads="1"/>
            </p:cNvSpPr>
            <p:nvPr/>
          </p:nvSpPr>
          <p:spPr bwMode="auto">
            <a:xfrm>
              <a:off x="4410075" y="3311525"/>
              <a:ext cx="284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p>
          </p:txBody>
        </p:sp>
        <p:sp>
          <p:nvSpPr>
            <p:cNvPr id="10250" name="Line 17"/>
            <p:cNvSpPr>
              <a:spLocks noChangeShapeType="1"/>
            </p:cNvSpPr>
            <p:nvPr/>
          </p:nvSpPr>
          <p:spPr bwMode="auto">
            <a:xfrm flipH="1">
              <a:off x="3176588" y="901700"/>
              <a:ext cx="4762" cy="2493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1" name="Line 18"/>
            <p:cNvSpPr>
              <a:spLocks noChangeShapeType="1"/>
            </p:cNvSpPr>
            <p:nvPr/>
          </p:nvSpPr>
          <p:spPr bwMode="auto">
            <a:xfrm>
              <a:off x="3616325" y="1017588"/>
              <a:ext cx="1588" cy="23685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2" name="Line 19"/>
            <p:cNvSpPr>
              <a:spLocks noChangeShapeType="1"/>
            </p:cNvSpPr>
            <p:nvPr/>
          </p:nvSpPr>
          <p:spPr bwMode="auto">
            <a:xfrm flipH="1">
              <a:off x="4052888" y="1244600"/>
              <a:ext cx="4762" cy="21542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3" name="Line 20"/>
            <p:cNvSpPr>
              <a:spLocks noChangeShapeType="1"/>
            </p:cNvSpPr>
            <p:nvPr/>
          </p:nvSpPr>
          <p:spPr bwMode="auto">
            <a:xfrm flipH="1">
              <a:off x="4497388" y="1363663"/>
              <a:ext cx="3175" cy="18605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4" name="Line 21"/>
            <p:cNvSpPr>
              <a:spLocks noChangeShapeType="1"/>
            </p:cNvSpPr>
            <p:nvPr/>
          </p:nvSpPr>
          <p:spPr bwMode="auto">
            <a:xfrm>
              <a:off x="4938713" y="1244600"/>
              <a:ext cx="0" cy="21447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5" name="Line 22"/>
            <p:cNvSpPr>
              <a:spLocks noChangeShapeType="1"/>
            </p:cNvSpPr>
            <p:nvPr/>
          </p:nvSpPr>
          <p:spPr bwMode="auto">
            <a:xfrm>
              <a:off x="5384800" y="1027113"/>
              <a:ext cx="0" cy="2357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6" name="Line 23"/>
            <p:cNvSpPr>
              <a:spLocks noChangeShapeType="1"/>
            </p:cNvSpPr>
            <p:nvPr/>
          </p:nvSpPr>
          <p:spPr bwMode="auto">
            <a:xfrm flipH="1">
              <a:off x="5815013" y="885825"/>
              <a:ext cx="4762" cy="2493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7" name="Line 24"/>
            <p:cNvSpPr>
              <a:spLocks noChangeShapeType="1"/>
            </p:cNvSpPr>
            <p:nvPr/>
          </p:nvSpPr>
          <p:spPr bwMode="auto">
            <a:xfrm>
              <a:off x="3194050" y="860425"/>
              <a:ext cx="260032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8" name="Line 25"/>
            <p:cNvSpPr>
              <a:spLocks noChangeShapeType="1"/>
            </p:cNvSpPr>
            <p:nvPr/>
          </p:nvSpPr>
          <p:spPr bwMode="auto">
            <a:xfrm>
              <a:off x="3627438" y="1031875"/>
              <a:ext cx="1747837"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9" name="Line 26"/>
            <p:cNvSpPr>
              <a:spLocks noChangeShapeType="1"/>
            </p:cNvSpPr>
            <p:nvPr/>
          </p:nvSpPr>
          <p:spPr bwMode="auto">
            <a:xfrm>
              <a:off x="4065588" y="1246188"/>
              <a:ext cx="833437"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60" name="Text Box 27"/>
            <p:cNvSpPr txBox="1">
              <a:spLocks noChangeArrowheads="1"/>
            </p:cNvSpPr>
            <p:nvPr/>
          </p:nvSpPr>
          <p:spPr bwMode="auto">
            <a:xfrm>
              <a:off x="3776663" y="3448050"/>
              <a:ext cx="5286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a:t>
              </a:r>
              <a:r>
                <a:rPr lang="el-GR" altLang="en-US" sz="1400" b="1">
                  <a:latin typeface="Times New Roman" pitchFamily="18" charset="0"/>
                  <a:cs typeface="Times New Roman" pitchFamily="18" charset="0"/>
                </a:rPr>
                <a:t>σ</a:t>
              </a:r>
            </a:p>
          </p:txBody>
        </p:sp>
        <p:sp>
          <p:nvSpPr>
            <p:cNvPr id="10261" name="Text Box 28"/>
            <p:cNvSpPr txBox="1">
              <a:spLocks noChangeArrowheads="1"/>
            </p:cNvSpPr>
            <p:nvPr/>
          </p:nvSpPr>
          <p:spPr bwMode="auto">
            <a:xfrm>
              <a:off x="3325813" y="3311525"/>
              <a:ext cx="7127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- 2</a:t>
              </a:r>
              <a:r>
                <a:rPr lang="el-GR" altLang="en-US" sz="1400" b="1">
                  <a:latin typeface="Times New Roman" pitchFamily="18" charset="0"/>
                  <a:cs typeface="Times New Roman" pitchFamily="18" charset="0"/>
                </a:rPr>
                <a:t>σ</a:t>
              </a:r>
            </a:p>
          </p:txBody>
        </p:sp>
        <p:sp>
          <p:nvSpPr>
            <p:cNvPr id="10262" name="Text Box 29"/>
            <p:cNvSpPr txBox="1">
              <a:spLocks noChangeArrowheads="1"/>
            </p:cNvSpPr>
            <p:nvPr/>
          </p:nvSpPr>
          <p:spPr bwMode="auto">
            <a:xfrm>
              <a:off x="2838450" y="3448050"/>
              <a:ext cx="6175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- 3</a:t>
              </a:r>
              <a:r>
                <a:rPr lang="el-GR" altLang="en-US" sz="1400" b="1">
                  <a:latin typeface="Times New Roman" pitchFamily="18" charset="0"/>
                  <a:cs typeface="Times New Roman" pitchFamily="18" charset="0"/>
                </a:rPr>
                <a:t>σ</a:t>
              </a:r>
            </a:p>
          </p:txBody>
        </p:sp>
        <p:sp>
          <p:nvSpPr>
            <p:cNvPr id="10263" name="Text Box 30"/>
            <p:cNvSpPr txBox="1">
              <a:spLocks noChangeArrowheads="1"/>
            </p:cNvSpPr>
            <p:nvPr/>
          </p:nvSpPr>
          <p:spPr bwMode="auto">
            <a:xfrm>
              <a:off x="4635500" y="3448050"/>
              <a:ext cx="571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a:t>
              </a:r>
              <a:r>
                <a:rPr lang="el-GR" altLang="en-US" sz="1400" b="1">
                  <a:latin typeface="Times New Roman" pitchFamily="18" charset="0"/>
                  <a:cs typeface="Times New Roman" pitchFamily="18" charset="0"/>
                </a:rPr>
                <a:t>σ</a:t>
              </a:r>
            </a:p>
          </p:txBody>
        </p:sp>
        <p:sp>
          <p:nvSpPr>
            <p:cNvPr id="10264" name="Text Box 31"/>
            <p:cNvSpPr txBox="1">
              <a:spLocks noChangeArrowheads="1"/>
            </p:cNvSpPr>
            <p:nvPr/>
          </p:nvSpPr>
          <p:spPr bwMode="auto">
            <a:xfrm>
              <a:off x="5081588" y="3311525"/>
              <a:ext cx="660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+ 2</a:t>
              </a:r>
              <a:r>
                <a:rPr lang="el-GR" altLang="en-US" sz="1400" b="1">
                  <a:latin typeface="Times New Roman" pitchFamily="18" charset="0"/>
                  <a:cs typeface="Times New Roman" pitchFamily="18" charset="0"/>
                </a:rPr>
                <a:t>σ</a:t>
              </a:r>
            </a:p>
          </p:txBody>
        </p:sp>
        <p:sp>
          <p:nvSpPr>
            <p:cNvPr id="10265" name="Text Box 32"/>
            <p:cNvSpPr txBox="1">
              <a:spLocks noChangeArrowheads="1"/>
            </p:cNvSpPr>
            <p:nvPr/>
          </p:nvSpPr>
          <p:spPr bwMode="auto">
            <a:xfrm>
              <a:off x="5516563" y="3448050"/>
              <a:ext cx="660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+ 3</a:t>
              </a:r>
              <a:r>
                <a:rPr lang="el-GR" altLang="en-US" sz="1400" b="1">
                  <a:latin typeface="Times New Roman" pitchFamily="18" charset="0"/>
                  <a:cs typeface="Times New Roman" pitchFamily="18" charset="0"/>
                </a:rPr>
                <a:t>σ</a:t>
              </a:r>
            </a:p>
          </p:txBody>
        </p:sp>
        <p:sp>
          <p:nvSpPr>
            <p:cNvPr id="10266" name="Text Box 33"/>
            <p:cNvSpPr txBox="1">
              <a:spLocks noChangeArrowheads="1"/>
            </p:cNvSpPr>
            <p:nvPr/>
          </p:nvSpPr>
          <p:spPr bwMode="auto">
            <a:xfrm>
              <a:off x="3997325" y="2611438"/>
              <a:ext cx="539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34%</a:t>
              </a:r>
            </a:p>
          </p:txBody>
        </p:sp>
        <p:sp>
          <p:nvSpPr>
            <p:cNvPr id="10267" name="Text Box 34"/>
            <p:cNvSpPr txBox="1">
              <a:spLocks noChangeArrowheads="1"/>
            </p:cNvSpPr>
            <p:nvPr/>
          </p:nvSpPr>
          <p:spPr bwMode="auto">
            <a:xfrm>
              <a:off x="4464050" y="2613025"/>
              <a:ext cx="539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34%</a:t>
              </a:r>
            </a:p>
          </p:txBody>
        </p:sp>
        <p:sp>
          <p:nvSpPr>
            <p:cNvPr id="10268" name="Text Box 35"/>
            <p:cNvSpPr txBox="1">
              <a:spLocks noChangeArrowheads="1"/>
            </p:cNvSpPr>
            <p:nvPr/>
          </p:nvSpPr>
          <p:spPr bwMode="auto">
            <a:xfrm>
              <a:off x="4841875" y="2747963"/>
              <a:ext cx="687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13.5%</a:t>
              </a:r>
            </a:p>
          </p:txBody>
        </p:sp>
        <p:sp>
          <p:nvSpPr>
            <p:cNvPr id="10269" name="Text Box 36"/>
            <p:cNvSpPr txBox="1">
              <a:spLocks noChangeArrowheads="1"/>
            </p:cNvSpPr>
            <p:nvPr/>
          </p:nvSpPr>
          <p:spPr bwMode="auto">
            <a:xfrm>
              <a:off x="3497263" y="2754313"/>
              <a:ext cx="687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13.5%</a:t>
              </a:r>
            </a:p>
          </p:txBody>
        </p:sp>
        <p:sp>
          <p:nvSpPr>
            <p:cNvPr id="10270" name="Text Box 37"/>
            <p:cNvSpPr txBox="1">
              <a:spLocks noChangeArrowheads="1"/>
            </p:cNvSpPr>
            <p:nvPr/>
          </p:nvSpPr>
          <p:spPr bwMode="auto">
            <a:xfrm>
              <a:off x="3089275" y="2490788"/>
              <a:ext cx="687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2.35%</a:t>
              </a:r>
            </a:p>
          </p:txBody>
        </p:sp>
        <p:sp>
          <p:nvSpPr>
            <p:cNvPr id="10271" name="Text Box 38"/>
            <p:cNvSpPr txBox="1">
              <a:spLocks noChangeArrowheads="1"/>
            </p:cNvSpPr>
            <p:nvPr/>
          </p:nvSpPr>
          <p:spPr bwMode="auto">
            <a:xfrm>
              <a:off x="5327650" y="2546350"/>
              <a:ext cx="687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2.35%</a:t>
              </a:r>
            </a:p>
          </p:txBody>
        </p:sp>
        <p:sp>
          <p:nvSpPr>
            <p:cNvPr id="10272" name="Text Box 39"/>
            <p:cNvSpPr txBox="1">
              <a:spLocks noChangeArrowheads="1"/>
            </p:cNvSpPr>
            <p:nvPr/>
          </p:nvSpPr>
          <p:spPr bwMode="auto">
            <a:xfrm>
              <a:off x="2500313" y="2879725"/>
              <a:ext cx="687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0.15%</a:t>
              </a:r>
            </a:p>
          </p:txBody>
        </p:sp>
        <p:sp>
          <p:nvSpPr>
            <p:cNvPr id="10273" name="Text Box 40"/>
            <p:cNvSpPr txBox="1">
              <a:spLocks noChangeArrowheads="1"/>
            </p:cNvSpPr>
            <p:nvPr/>
          </p:nvSpPr>
          <p:spPr bwMode="auto">
            <a:xfrm>
              <a:off x="5921375" y="2903538"/>
              <a:ext cx="687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0.15%</a:t>
              </a:r>
            </a:p>
          </p:txBody>
        </p:sp>
        <p:sp>
          <p:nvSpPr>
            <p:cNvPr id="10274" name="Text Box 41"/>
            <p:cNvSpPr txBox="1">
              <a:spLocks noChangeArrowheads="1"/>
            </p:cNvSpPr>
            <p:nvPr/>
          </p:nvSpPr>
          <p:spPr bwMode="auto">
            <a:xfrm>
              <a:off x="4205288" y="1006475"/>
              <a:ext cx="5667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a:t>
              </a:r>
              <a:r>
                <a:rPr lang="el-GR" altLang="en-US" sz="1400" b="1">
                  <a:latin typeface="Times New Roman" pitchFamily="18" charset="0"/>
                  <a:cs typeface="Times New Roman" pitchFamily="18" charset="0"/>
                </a:rPr>
                <a:t>σ</a:t>
              </a:r>
            </a:p>
          </p:txBody>
        </p:sp>
        <p:sp>
          <p:nvSpPr>
            <p:cNvPr id="10275" name="Text Box 42"/>
            <p:cNvSpPr txBox="1">
              <a:spLocks noChangeArrowheads="1"/>
            </p:cNvSpPr>
            <p:nvPr/>
          </p:nvSpPr>
          <p:spPr bwMode="auto">
            <a:xfrm>
              <a:off x="4198938" y="784225"/>
              <a:ext cx="6556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2</a:t>
              </a:r>
              <a:r>
                <a:rPr lang="el-GR" altLang="en-US" sz="1400" b="1">
                  <a:latin typeface="Times New Roman" pitchFamily="18" charset="0"/>
                  <a:cs typeface="Times New Roman" pitchFamily="18" charset="0"/>
                </a:rPr>
                <a:t>σ</a:t>
              </a:r>
            </a:p>
          </p:txBody>
        </p:sp>
        <p:sp>
          <p:nvSpPr>
            <p:cNvPr id="10276" name="Text Box 43"/>
            <p:cNvSpPr txBox="1">
              <a:spLocks noChangeArrowheads="1"/>
            </p:cNvSpPr>
            <p:nvPr/>
          </p:nvSpPr>
          <p:spPr bwMode="auto">
            <a:xfrm>
              <a:off x="4198938" y="555625"/>
              <a:ext cx="6556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l-GR" altLang="en-US" sz="1400" b="1">
                  <a:latin typeface="Times New Roman" pitchFamily="18" charset="0"/>
                  <a:cs typeface="Times New Roman" pitchFamily="18" charset="0"/>
                </a:rPr>
                <a:t>μ</a:t>
              </a:r>
              <a:r>
                <a:rPr lang="en-US" altLang="en-US" sz="1400" b="1">
                  <a:latin typeface="Times New Roman" pitchFamily="18" charset="0"/>
                  <a:cs typeface="Times New Roman" pitchFamily="18" charset="0"/>
                </a:rPr>
                <a:t> ± 3</a:t>
              </a:r>
              <a:r>
                <a:rPr lang="el-GR" altLang="en-US" sz="1400" b="1">
                  <a:latin typeface="Times New Roman" pitchFamily="18" charset="0"/>
                  <a:cs typeface="Times New Roman" pitchFamily="18" charset="0"/>
                </a:rPr>
                <a:t>σ</a:t>
              </a:r>
            </a:p>
          </p:txBody>
        </p:sp>
        <p:sp>
          <p:nvSpPr>
            <p:cNvPr id="10277" name="Line 44"/>
            <p:cNvSpPr>
              <a:spLocks noChangeShapeType="1"/>
            </p:cNvSpPr>
            <p:nvPr/>
          </p:nvSpPr>
          <p:spPr bwMode="auto">
            <a:xfrm>
              <a:off x="4087813" y="2435225"/>
              <a:ext cx="801687"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78" name="Text Box 45"/>
            <p:cNvSpPr txBox="1">
              <a:spLocks noChangeArrowheads="1"/>
            </p:cNvSpPr>
            <p:nvPr/>
          </p:nvSpPr>
          <p:spPr bwMode="auto">
            <a:xfrm>
              <a:off x="4227513" y="2089150"/>
              <a:ext cx="539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68%</a:t>
              </a:r>
            </a:p>
          </p:txBody>
        </p:sp>
        <p:sp>
          <p:nvSpPr>
            <p:cNvPr id="10279" name="Line 46"/>
            <p:cNvSpPr>
              <a:spLocks noChangeShapeType="1"/>
            </p:cNvSpPr>
            <p:nvPr/>
          </p:nvSpPr>
          <p:spPr bwMode="auto">
            <a:xfrm>
              <a:off x="3640138" y="2076450"/>
              <a:ext cx="1706562"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80" name="Text Box 47"/>
            <p:cNvSpPr txBox="1">
              <a:spLocks noChangeArrowheads="1"/>
            </p:cNvSpPr>
            <p:nvPr/>
          </p:nvSpPr>
          <p:spPr bwMode="auto">
            <a:xfrm>
              <a:off x="4229100" y="1762125"/>
              <a:ext cx="539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95%</a:t>
              </a:r>
            </a:p>
          </p:txBody>
        </p:sp>
        <p:sp>
          <p:nvSpPr>
            <p:cNvPr id="10281" name="Line 48"/>
            <p:cNvSpPr>
              <a:spLocks noChangeShapeType="1"/>
            </p:cNvSpPr>
            <p:nvPr/>
          </p:nvSpPr>
          <p:spPr bwMode="auto">
            <a:xfrm>
              <a:off x="3208338" y="1733550"/>
              <a:ext cx="2574925"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82" name="Text Box 49"/>
            <p:cNvSpPr txBox="1">
              <a:spLocks noChangeArrowheads="1"/>
            </p:cNvSpPr>
            <p:nvPr/>
          </p:nvSpPr>
          <p:spPr bwMode="auto">
            <a:xfrm>
              <a:off x="4184650" y="1455738"/>
              <a:ext cx="6873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99.7%</a:t>
              </a:r>
            </a:p>
          </p:txBody>
        </p:sp>
      </p:grpSp>
      <p:sp>
        <p:nvSpPr>
          <p:cNvPr id="10245" name="Oval 40"/>
          <p:cNvSpPr>
            <a:spLocks noChangeAspect="1"/>
          </p:cNvSpPr>
          <p:nvPr/>
        </p:nvSpPr>
        <p:spPr bwMode="auto">
          <a:xfrm>
            <a:off x="4910138" y="5043488"/>
            <a:ext cx="92075" cy="92075"/>
          </a:xfrm>
          <a:prstGeom prst="ellipse">
            <a:avLst/>
          </a:prstGeom>
          <a:solidFill>
            <a:srgbClr val="FFFF00"/>
          </a:solidFill>
          <a:ln w="9525" algn="ctr">
            <a:solidFill>
              <a:srgbClr val="FFFF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10246" name="Oval 41"/>
          <p:cNvSpPr>
            <a:spLocks noChangeAspect="1"/>
          </p:cNvSpPr>
          <p:nvPr/>
        </p:nvSpPr>
        <p:spPr bwMode="auto">
          <a:xfrm>
            <a:off x="4014788" y="5029200"/>
            <a:ext cx="92075" cy="92075"/>
          </a:xfrm>
          <a:prstGeom prst="ellipse">
            <a:avLst/>
          </a:prstGeom>
          <a:solidFill>
            <a:srgbClr val="FFFF00"/>
          </a:solidFill>
          <a:ln w="9525" algn="ctr">
            <a:solidFill>
              <a:srgbClr val="FFFF00"/>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2" name="Group 204"/>
          <p:cNvGraphicFramePr>
            <a:graphicFrameLocks noGrp="1"/>
          </p:cNvGraphicFramePr>
          <p:nvPr/>
        </p:nvGraphicFramePr>
        <p:xfrm>
          <a:off x="217488" y="687388"/>
          <a:ext cx="8620125" cy="6037263"/>
        </p:xfrm>
        <a:graphic>
          <a:graphicData uri="http://schemas.openxmlformats.org/drawingml/2006/table">
            <a:tbl>
              <a:tblPr/>
              <a:tblGrid>
                <a:gridCol w="2255837"/>
                <a:gridCol w="2770188"/>
                <a:gridCol w="3594100"/>
              </a:tblGrid>
              <a:tr h="398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Approach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Graphically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rPr>
                        <a:t>Solution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44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Find the area to the left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cs typeface="Arial" pitchFamily="34" charset="0"/>
                        </a:rPr>
                        <a:t>P(Z &lt; 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rPr>
                        <a:t>Shade the area to the left of z</a:t>
                      </a:r>
                      <a:r>
                        <a:rPr kumimoji="0" lang="en-US" sz="1200" b="1" i="1" u="none" strike="noStrike" cap="none" normalizeH="0" baseline="-25000" smtClean="0">
                          <a:ln>
                            <a:noFill/>
                          </a:ln>
                          <a:solidFill>
                            <a:schemeClr val="tx1"/>
                          </a:solidFill>
                          <a:effectLst/>
                          <a:latin typeface="Arial" pitchFamily="34" charset="0"/>
                        </a:rPr>
                        <a:t>a</a:t>
                      </a:r>
                    </a:p>
                  </a:txBody>
                  <a:tcP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Use Table IV to find the row and column that correspond to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The area is the value where the row and column intersect.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FFFF00"/>
                          </a:solidFill>
                          <a:effectLst/>
                          <a:latin typeface="Arial" pitchFamily="34" charset="0"/>
                        </a:rPr>
                        <a:t>Normcdf</a:t>
                      </a:r>
                      <a:r>
                        <a:rPr kumimoji="0" lang="en-US" sz="1600" b="1" i="0" u="none" strike="noStrike" cap="none" normalizeH="0" baseline="0" dirty="0" smtClean="0">
                          <a:ln>
                            <a:noFill/>
                          </a:ln>
                          <a:solidFill>
                            <a:srgbClr val="FFFF00"/>
                          </a:solidFill>
                          <a:effectLst/>
                          <a:latin typeface="Arial" pitchFamily="34" charset="0"/>
                        </a:rPr>
                        <a:t>(-E99,a)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933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Find the area to the right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rPr>
                        <a:t>P(Z &gt; a)  or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rPr>
                        <a:t>1 – P(Z &lt; a)</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rPr>
                        <a:t>Shade the area to the right of </a:t>
                      </a:r>
                      <a:r>
                        <a:rPr kumimoji="0" lang="en-US" sz="1200" b="1" i="0" u="none" strike="noStrike" cap="none" normalizeH="0" baseline="0" dirty="0" err="1" smtClean="0">
                          <a:ln>
                            <a:noFill/>
                          </a:ln>
                          <a:solidFill>
                            <a:schemeClr val="tx1"/>
                          </a:solidFill>
                          <a:effectLst/>
                          <a:latin typeface="Arial" pitchFamily="34" charset="0"/>
                        </a:rPr>
                        <a:t>z</a:t>
                      </a:r>
                      <a:r>
                        <a:rPr kumimoji="0" lang="en-US" sz="1200" b="1" i="1" u="none" strike="noStrike" cap="none" normalizeH="0" baseline="-25000" dirty="0" err="1" smtClean="0">
                          <a:ln>
                            <a:noFill/>
                          </a:ln>
                          <a:solidFill>
                            <a:schemeClr val="tx1"/>
                          </a:solidFill>
                          <a:effectLst/>
                          <a:latin typeface="Arial" pitchFamily="34" charset="0"/>
                        </a:rPr>
                        <a:t>a</a:t>
                      </a:r>
                      <a:endParaRPr kumimoji="0" lang="en-US" sz="1200" b="1" i="1" u="none" strike="noStrike" cap="none" normalizeH="0" baseline="-25000" dirty="0" smtClean="0">
                        <a:ln>
                          <a:noFill/>
                        </a:ln>
                        <a:solidFill>
                          <a:schemeClr val="tx1"/>
                        </a:solidFill>
                        <a:effectLst/>
                        <a:latin typeface="Arial" pitchFamily="34" charset="0"/>
                      </a:endParaRPr>
                    </a:p>
                  </a:txBody>
                  <a:tcP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Use Table IV to find the area to the left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The area to the right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0" u="none" strike="noStrike" cap="none" normalizeH="0" baseline="0" dirty="0" smtClean="0">
                          <a:ln>
                            <a:noFill/>
                          </a:ln>
                          <a:solidFill>
                            <a:schemeClr val="tx1"/>
                          </a:solidFill>
                          <a:effectLst/>
                          <a:latin typeface="Arial" pitchFamily="34" charset="0"/>
                        </a:rPr>
                        <a:t> is 1 – area to the left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err="1" smtClean="0">
                          <a:ln>
                            <a:noFill/>
                          </a:ln>
                          <a:solidFill>
                            <a:srgbClr val="FFFF00"/>
                          </a:solidFill>
                          <a:effectLst/>
                          <a:latin typeface="Arial" pitchFamily="34" charset="0"/>
                        </a:rPr>
                        <a:t>Normcdf</a:t>
                      </a:r>
                      <a:r>
                        <a:rPr kumimoji="0" lang="en-US" sz="1600" b="1" i="0" u="none" strike="noStrike" cap="none" normalizeH="0" baseline="0" dirty="0" smtClean="0">
                          <a:ln>
                            <a:noFill/>
                          </a:ln>
                          <a:solidFill>
                            <a:srgbClr val="FFFF00"/>
                          </a:solidFill>
                          <a:effectLst/>
                          <a:latin typeface="Arial" pitchFamily="34" charset="0"/>
                        </a:rPr>
                        <a:t>(a,E99)  or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FFFF00"/>
                          </a:solidFill>
                          <a:effectLst/>
                          <a:latin typeface="Arial" pitchFamily="34" charset="0"/>
                        </a:rPr>
                        <a:t>1 – </a:t>
                      </a:r>
                      <a:r>
                        <a:rPr kumimoji="0" lang="en-US" sz="1600" b="1" i="0" u="none" strike="noStrike" cap="none" normalizeH="0" baseline="0" dirty="0" err="1" smtClean="0">
                          <a:ln>
                            <a:noFill/>
                          </a:ln>
                          <a:solidFill>
                            <a:srgbClr val="FFFF00"/>
                          </a:solidFill>
                          <a:effectLst/>
                          <a:latin typeface="Arial" pitchFamily="34" charset="0"/>
                        </a:rPr>
                        <a:t>Normcdf</a:t>
                      </a:r>
                      <a:r>
                        <a:rPr kumimoji="0" lang="en-US" sz="1600" b="1" i="0" u="none" strike="noStrike" cap="none" normalizeH="0" baseline="0" dirty="0" smtClean="0">
                          <a:ln>
                            <a:noFill/>
                          </a:ln>
                          <a:solidFill>
                            <a:srgbClr val="FFFF00"/>
                          </a:solidFill>
                          <a:effectLst/>
                          <a:latin typeface="Arial" pitchFamily="34" charset="0"/>
                        </a:rPr>
                        <a:t>(-E99,a)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078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Find the area between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2500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and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b</a:t>
                      </a:r>
                      <a:endParaRPr kumimoji="0" lang="en-US" sz="1600" b="1" i="1" u="none" strike="noStrike" cap="none" normalizeH="0" baseline="-2500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rPr>
                        <a:t>P(a &lt; Z &lt; b)</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rPr>
                        <a:t>Shade the area between  z</a:t>
                      </a:r>
                      <a:r>
                        <a:rPr kumimoji="0" lang="en-US" sz="1200" b="1" i="1" u="none" strike="noStrike" cap="none" normalizeH="0" baseline="-25000" smtClean="0">
                          <a:ln>
                            <a:noFill/>
                          </a:ln>
                          <a:solidFill>
                            <a:schemeClr val="tx1"/>
                          </a:solidFill>
                          <a:effectLst/>
                          <a:latin typeface="Arial" pitchFamily="34" charset="0"/>
                        </a:rPr>
                        <a:t>a </a:t>
                      </a:r>
                      <a:r>
                        <a:rPr kumimoji="0" lang="en-US" sz="1200" b="1" i="1" u="none" strike="noStrike" cap="none" normalizeH="0" baseline="0" smtClean="0">
                          <a:ln>
                            <a:noFill/>
                          </a:ln>
                          <a:solidFill>
                            <a:schemeClr val="tx1"/>
                          </a:solidFill>
                          <a:effectLst/>
                          <a:latin typeface="Arial" pitchFamily="34" charset="0"/>
                        </a:rPr>
                        <a:t>and z</a:t>
                      </a:r>
                      <a:r>
                        <a:rPr kumimoji="0" lang="en-US" sz="1200" b="1" i="1" u="none" strike="noStrike" cap="none" normalizeH="0" baseline="-25000" smtClean="0">
                          <a:ln>
                            <a:noFill/>
                          </a:ln>
                          <a:solidFill>
                            <a:schemeClr val="tx1"/>
                          </a:solidFill>
                          <a:effectLst/>
                          <a:latin typeface="Arial" pitchFamily="34" charset="0"/>
                        </a:rPr>
                        <a:t>b</a:t>
                      </a:r>
                    </a:p>
                  </a:txBody>
                  <a:tcP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rPr>
                        <a:t>Use Table IV to find the area to the left of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and to the left of</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err="1" smtClean="0">
                          <a:ln>
                            <a:noFill/>
                          </a:ln>
                          <a:solidFill>
                            <a:schemeClr val="tx1"/>
                          </a:solidFill>
                          <a:effectLst/>
                          <a:latin typeface="Arial" pitchFamily="34" charset="0"/>
                        </a:rPr>
                        <a:t>z</a:t>
                      </a:r>
                      <a:r>
                        <a:rPr kumimoji="0" lang="en-US" sz="1600" b="1" i="1" u="none" strike="noStrike" cap="none" normalizeH="0" baseline="-25000" dirty="0" err="1" smtClean="0">
                          <a:ln>
                            <a:noFill/>
                          </a:ln>
                          <a:solidFill>
                            <a:schemeClr val="tx1"/>
                          </a:solidFill>
                          <a:effectLst/>
                          <a:latin typeface="Arial" pitchFamily="34" charset="0"/>
                        </a:rPr>
                        <a:t>a</a:t>
                      </a:r>
                      <a:r>
                        <a:rPr kumimoji="0" lang="en-US" sz="1600" b="1" i="1" u="none" strike="noStrike" cap="none" normalizeH="0" baseline="0" dirty="0" smtClean="0">
                          <a:ln>
                            <a:noFill/>
                          </a:ln>
                          <a:solidFill>
                            <a:schemeClr val="tx1"/>
                          </a:solidFill>
                          <a:effectLst/>
                          <a:latin typeface="Arial" pitchFamily="34" charset="0"/>
                        </a:rPr>
                        <a:t>.  </a:t>
                      </a:r>
                      <a:r>
                        <a:rPr kumimoji="0" lang="en-US" sz="1600" b="1" i="0" u="none" strike="noStrike" cap="none" normalizeH="0" baseline="0" dirty="0" smtClean="0">
                          <a:ln>
                            <a:noFill/>
                          </a:ln>
                          <a:solidFill>
                            <a:schemeClr val="tx1"/>
                          </a:solidFill>
                          <a:effectLst/>
                          <a:latin typeface="Arial" pitchFamily="34" charset="0"/>
                        </a:rPr>
                        <a:t>The area between is </a:t>
                      </a:r>
                      <a:r>
                        <a:rPr kumimoji="0" lang="en-US" sz="1600" b="1" i="0" u="none" strike="noStrike" cap="none" normalizeH="0" baseline="0" dirty="0" err="1" smtClean="0">
                          <a:ln>
                            <a:noFill/>
                          </a:ln>
                          <a:solidFill>
                            <a:schemeClr val="tx1"/>
                          </a:solidFill>
                          <a:effectLst/>
                          <a:latin typeface="Arial" pitchFamily="34" charset="0"/>
                        </a:rPr>
                        <a:t>area</a:t>
                      </a:r>
                      <a:r>
                        <a:rPr kumimoji="0" lang="en-US" sz="1600" b="1" i="0" u="none" strike="noStrike" cap="none" normalizeH="0" baseline="-25000" dirty="0" err="1" smtClean="0">
                          <a:ln>
                            <a:noFill/>
                          </a:ln>
                          <a:solidFill>
                            <a:schemeClr val="tx1"/>
                          </a:solidFill>
                          <a:effectLst/>
                          <a:latin typeface="Arial" pitchFamily="34" charset="0"/>
                        </a:rPr>
                        <a:t>zb</a:t>
                      </a:r>
                      <a:r>
                        <a:rPr kumimoji="0" lang="en-US" sz="1600" b="1" i="0" u="none" strike="noStrike" cap="none" normalizeH="0" baseline="0" dirty="0" smtClean="0">
                          <a:ln>
                            <a:noFill/>
                          </a:ln>
                          <a:solidFill>
                            <a:schemeClr val="tx1"/>
                          </a:solidFill>
                          <a:effectLst/>
                          <a:latin typeface="Arial" pitchFamily="34" charset="0"/>
                        </a:rPr>
                        <a:t> – </a:t>
                      </a:r>
                      <a:r>
                        <a:rPr kumimoji="0" lang="en-US" sz="1600" b="1" i="0" u="none" strike="noStrike" cap="none" normalizeH="0" baseline="0" dirty="0" err="1" smtClean="0">
                          <a:ln>
                            <a:noFill/>
                          </a:ln>
                          <a:solidFill>
                            <a:schemeClr val="tx1"/>
                          </a:solidFill>
                          <a:effectLst/>
                          <a:latin typeface="Arial" pitchFamily="34" charset="0"/>
                        </a:rPr>
                        <a:t>area</a:t>
                      </a:r>
                      <a:r>
                        <a:rPr kumimoji="0" lang="en-US" sz="1600" b="1" i="0" u="none" strike="noStrike" cap="none" normalizeH="0" baseline="-25000" dirty="0" err="1" smtClean="0">
                          <a:ln>
                            <a:noFill/>
                          </a:ln>
                          <a:solidFill>
                            <a:schemeClr val="tx1"/>
                          </a:solidFill>
                          <a:effectLst/>
                          <a:latin typeface="Arial" pitchFamily="34" charset="0"/>
                        </a:rPr>
                        <a:t>za</a:t>
                      </a:r>
                      <a:r>
                        <a:rPr kumimoji="0" lang="en-US" sz="1600" b="1" i="0" u="none" strike="noStrike" cap="none" normalizeH="0" baseline="0" dirty="0" smtClean="0">
                          <a:ln>
                            <a:noFill/>
                          </a:ln>
                          <a:solidFill>
                            <a:schemeClr val="tx1"/>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FFFF00"/>
                          </a:solidFill>
                          <a:effectLst/>
                          <a:latin typeface="Arial" pitchFamily="34" charset="0"/>
                        </a:rPr>
                        <a:t>Normcdf</a:t>
                      </a:r>
                      <a:r>
                        <a:rPr kumimoji="0" lang="en-US" sz="1600" b="1" i="0" u="none" strike="noStrike" cap="none" normalizeH="0" baseline="0" dirty="0" smtClean="0">
                          <a:ln>
                            <a:noFill/>
                          </a:ln>
                          <a:solidFill>
                            <a:srgbClr val="FFFF00"/>
                          </a:solidFill>
                          <a:effectLst/>
                          <a:latin typeface="Arial" pitchFamily="34" charset="0"/>
                        </a:rPr>
                        <a:t>(</a:t>
                      </a:r>
                      <a:r>
                        <a:rPr kumimoji="0" lang="en-US" sz="1600" b="1" i="0" u="none" strike="noStrike" cap="none" normalizeH="0" baseline="0" dirty="0" err="1" smtClean="0">
                          <a:ln>
                            <a:noFill/>
                          </a:ln>
                          <a:solidFill>
                            <a:srgbClr val="FFFF00"/>
                          </a:solidFill>
                          <a:effectLst/>
                          <a:latin typeface="Arial" pitchFamily="34" charset="0"/>
                        </a:rPr>
                        <a:t>a,b</a:t>
                      </a:r>
                      <a:r>
                        <a:rPr kumimoji="0" lang="en-US" sz="1600" b="1" i="0" u="none" strike="noStrike" cap="none" normalizeH="0" baseline="0" dirty="0" smtClean="0">
                          <a:ln>
                            <a:noFill/>
                          </a:ln>
                          <a:solidFill>
                            <a:srgbClr val="FFFF00"/>
                          </a:solidFill>
                          <a:effectLst/>
                          <a:latin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FF0000"/>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56" name="Text Box 8"/>
          <p:cNvSpPr txBox="1">
            <a:spLocks noChangeArrowheads="1"/>
          </p:cNvSpPr>
          <p:nvPr/>
        </p:nvSpPr>
        <p:spPr bwMode="auto">
          <a:xfrm>
            <a:off x="34925" y="25400"/>
            <a:ext cx="9051925" cy="584200"/>
          </a:xfrm>
          <a:prstGeom prst="rect">
            <a:avLst/>
          </a:prstGeom>
          <a:noFill/>
          <a:ln w="9525">
            <a:noFill/>
            <a:miter lim="800000"/>
            <a:headEnd/>
            <a:tailEnd/>
          </a:ln>
        </p:spPr>
        <p:txBody>
          <a:bodyPr wrap="none">
            <a:spAutoFit/>
          </a:bodyPr>
          <a:lstStyle/>
          <a:p>
            <a:pPr>
              <a:defRPr/>
            </a:pPr>
            <a:r>
              <a:rPr lang="en-US" sz="3200" b="1" dirty="0">
                <a:solidFill>
                  <a:schemeClr val="tx2"/>
                </a:solidFill>
                <a:latin typeface="+mj-lt"/>
                <a:ea typeface="+mj-ea"/>
                <a:cs typeface="+mj-cs"/>
              </a:rPr>
              <a:t>Obtaining Area under Standard Normal Curve</a:t>
            </a:r>
          </a:p>
        </p:txBody>
      </p:sp>
      <p:grpSp>
        <p:nvGrpSpPr>
          <p:cNvPr id="11289" name="Group 158"/>
          <p:cNvGrpSpPr>
            <a:grpSpLocks/>
          </p:cNvGrpSpPr>
          <p:nvPr/>
        </p:nvGrpSpPr>
        <p:grpSpPr bwMode="auto">
          <a:xfrm>
            <a:off x="2544763" y="1498600"/>
            <a:ext cx="2595562" cy="1362075"/>
            <a:chOff x="3624" y="1670"/>
            <a:chExt cx="1635" cy="858"/>
          </a:xfrm>
        </p:grpSpPr>
        <p:sp>
          <p:nvSpPr>
            <p:cNvPr id="11305" name="Freeform 150"/>
            <p:cNvSpPr>
              <a:spLocks/>
            </p:cNvSpPr>
            <p:nvPr/>
          </p:nvSpPr>
          <p:spPr bwMode="auto">
            <a:xfrm>
              <a:off x="3627" y="1671"/>
              <a:ext cx="1059" cy="699"/>
            </a:xfrm>
            <a:custGeom>
              <a:avLst/>
              <a:gdLst>
                <a:gd name="T0" fmla="*/ 1056 w 1059"/>
                <a:gd name="T1" fmla="*/ 696 h 699"/>
                <a:gd name="T2" fmla="*/ 0 w 1059"/>
                <a:gd name="T3" fmla="*/ 699 h 699"/>
                <a:gd name="T4" fmla="*/ 0 w 1059"/>
                <a:gd name="T5" fmla="*/ 675 h 699"/>
                <a:gd name="T6" fmla="*/ 153 w 1059"/>
                <a:gd name="T7" fmla="*/ 672 h 699"/>
                <a:gd name="T8" fmla="*/ 288 w 1059"/>
                <a:gd name="T9" fmla="*/ 651 h 699"/>
                <a:gd name="T10" fmla="*/ 411 w 1059"/>
                <a:gd name="T11" fmla="*/ 618 h 699"/>
                <a:gd name="T12" fmla="*/ 501 w 1059"/>
                <a:gd name="T13" fmla="*/ 558 h 699"/>
                <a:gd name="T14" fmla="*/ 600 w 1059"/>
                <a:gd name="T15" fmla="*/ 417 h 699"/>
                <a:gd name="T16" fmla="*/ 657 w 1059"/>
                <a:gd name="T17" fmla="*/ 291 h 699"/>
                <a:gd name="T18" fmla="*/ 708 w 1059"/>
                <a:gd name="T19" fmla="*/ 153 h 699"/>
                <a:gd name="T20" fmla="*/ 756 w 1059"/>
                <a:gd name="T21" fmla="*/ 39 h 699"/>
                <a:gd name="T22" fmla="*/ 792 w 1059"/>
                <a:gd name="T23" fmla="*/ 0 h 699"/>
                <a:gd name="T24" fmla="*/ 825 w 1059"/>
                <a:gd name="T25" fmla="*/ 9 h 699"/>
                <a:gd name="T26" fmla="*/ 894 w 1059"/>
                <a:gd name="T27" fmla="*/ 126 h 699"/>
                <a:gd name="T28" fmla="*/ 969 w 1059"/>
                <a:gd name="T29" fmla="*/ 306 h 699"/>
                <a:gd name="T30" fmla="*/ 1059 w 1059"/>
                <a:gd name="T31" fmla="*/ 462 h 699"/>
                <a:gd name="T32" fmla="*/ 1056 w 1059"/>
                <a:gd name="T33" fmla="*/ 696 h 69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59"/>
                <a:gd name="T52" fmla="*/ 0 h 699"/>
                <a:gd name="T53" fmla="*/ 1059 w 1059"/>
                <a:gd name="T54" fmla="*/ 699 h 69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59" h="699">
                  <a:moveTo>
                    <a:pt x="1056" y="696"/>
                  </a:moveTo>
                  <a:lnTo>
                    <a:pt x="0" y="699"/>
                  </a:lnTo>
                  <a:lnTo>
                    <a:pt x="0" y="675"/>
                  </a:lnTo>
                  <a:lnTo>
                    <a:pt x="153" y="672"/>
                  </a:lnTo>
                  <a:lnTo>
                    <a:pt x="288" y="651"/>
                  </a:lnTo>
                  <a:lnTo>
                    <a:pt x="411" y="618"/>
                  </a:lnTo>
                  <a:lnTo>
                    <a:pt x="501" y="558"/>
                  </a:lnTo>
                  <a:lnTo>
                    <a:pt x="600" y="417"/>
                  </a:lnTo>
                  <a:lnTo>
                    <a:pt x="657" y="291"/>
                  </a:lnTo>
                  <a:lnTo>
                    <a:pt x="708" y="153"/>
                  </a:lnTo>
                  <a:lnTo>
                    <a:pt x="756" y="39"/>
                  </a:lnTo>
                  <a:lnTo>
                    <a:pt x="792" y="0"/>
                  </a:lnTo>
                  <a:lnTo>
                    <a:pt x="825" y="9"/>
                  </a:lnTo>
                  <a:lnTo>
                    <a:pt x="894" y="126"/>
                  </a:lnTo>
                  <a:lnTo>
                    <a:pt x="969" y="306"/>
                  </a:lnTo>
                  <a:lnTo>
                    <a:pt x="1059" y="462"/>
                  </a:lnTo>
                  <a:lnTo>
                    <a:pt x="1056" y="696"/>
                  </a:lnTo>
                  <a:close/>
                </a:path>
              </a:pathLst>
            </a:custGeom>
            <a:solidFill>
              <a:schemeClr val="accent1"/>
            </a:solidFill>
            <a:ln w="9525">
              <a:solidFill>
                <a:srgbClr val="FF0000"/>
              </a:solidFill>
              <a:round/>
              <a:headEnd/>
              <a:tailEnd/>
            </a:ln>
          </p:spPr>
          <p:txBody>
            <a:bodyPr/>
            <a:lstStyle/>
            <a:p>
              <a:endParaRPr lang="en-US"/>
            </a:p>
          </p:txBody>
        </p:sp>
        <p:grpSp>
          <p:nvGrpSpPr>
            <p:cNvPr id="11306" name="Group 114"/>
            <p:cNvGrpSpPr>
              <a:grpSpLocks noChangeAspect="1"/>
            </p:cNvGrpSpPr>
            <p:nvPr/>
          </p:nvGrpSpPr>
          <p:grpSpPr bwMode="auto">
            <a:xfrm>
              <a:off x="3624" y="1670"/>
              <a:ext cx="1635" cy="702"/>
              <a:chOff x="1748" y="1010"/>
              <a:chExt cx="2270" cy="1185"/>
            </a:xfrm>
          </p:grpSpPr>
          <p:sp>
            <p:nvSpPr>
              <p:cNvPr id="11309" name="Freeform 115"/>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10" name="Line 116"/>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307" name="Text Box 124"/>
            <p:cNvSpPr txBox="1">
              <a:spLocks noChangeArrowheads="1"/>
            </p:cNvSpPr>
            <p:nvPr/>
          </p:nvSpPr>
          <p:spPr bwMode="auto">
            <a:xfrm>
              <a:off x="4594" y="2336"/>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a</a:t>
              </a:r>
            </a:p>
          </p:txBody>
        </p:sp>
        <p:sp>
          <p:nvSpPr>
            <p:cNvPr id="11308" name="Line 131"/>
            <p:cNvSpPr>
              <a:spLocks noChangeShapeType="1"/>
            </p:cNvSpPr>
            <p:nvPr/>
          </p:nvSpPr>
          <p:spPr bwMode="auto">
            <a:xfrm>
              <a:off x="4685" y="231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290" name="Group 169"/>
          <p:cNvGrpSpPr>
            <a:grpSpLocks/>
          </p:cNvGrpSpPr>
          <p:nvPr/>
        </p:nvGrpSpPr>
        <p:grpSpPr bwMode="auto">
          <a:xfrm>
            <a:off x="2544763" y="3614738"/>
            <a:ext cx="2595562" cy="1362075"/>
            <a:chOff x="3624" y="2538"/>
            <a:chExt cx="1635" cy="858"/>
          </a:xfrm>
        </p:grpSpPr>
        <p:sp>
          <p:nvSpPr>
            <p:cNvPr id="11299" name="Freeform 146"/>
            <p:cNvSpPr>
              <a:spLocks/>
            </p:cNvSpPr>
            <p:nvPr/>
          </p:nvSpPr>
          <p:spPr bwMode="auto">
            <a:xfrm>
              <a:off x="4605" y="2880"/>
              <a:ext cx="642" cy="357"/>
            </a:xfrm>
            <a:custGeom>
              <a:avLst/>
              <a:gdLst>
                <a:gd name="T0" fmla="*/ 0 w 642"/>
                <a:gd name="T1" fmla="*/ 354 h 357"/>
                <a:gd name="T2" fmla="*/ 642 w 642"/>
                <a:gd name="T3" fmla="*/ 357 h 357"/>
                <a:gd name="T4" fmla="*/ 642 w 642"/>
                <a:gd name="T5" fmla="*/ 333 h 357"/>
                <a:gd name="T6" fmla="*/ 486 w 642"/>
                <a:gd name="T7" fmla="*/ 324 h 357"/>
                <a:gd name="T8" fmla="*/ 381 w 642"/>
                <a:gd name="T9" fmla="*/ 315 h 357"/>
                <a:gd name="T10" fmla="*/ 249 w 642"/>
                <a:gd name="T11" fmla="*/ 291 h 357"/>
                <a:gd name="T12" fmla="*/ 156 w 642"/>
                <a:gd name="T13" fmla="*/ 216 h 357"/>
                <a:gd name="T14" fmla="*/ 81 w 642"/>
                <a:gd name="T15" fmla="*/ 132 h 357"/>
                <a:gd name="T16" fmla="*/ 0 w 642"/>
                <a:gd name="T17" fmla="*/ 0 h 357"/>
                <a:gd name="T18" fmla="*/ 0 w 642"/>
                <a:gd name="T19" fmla="*/ 354 h 3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2"/>
                <a:gd name="T31" fmla="*/ 0 h 357"/>
                <a:gd name="T32" fmla="*/ 642 w 642"/>
                <a:gd name="T33" fmla="*/ 357 h 3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2" h="357">
                  <a:moveTo>
                    <a:pt x="0" y="354"/>
                  </a:moveTo>
                  <a:lnTo>
                    <a:pt x="642" y="357"/>
                  </a:lnTo>
                  <a:lnTo>
                    <a:pt x="642" y="333"/>
                  </a:lnTo>
                  <a:lnTo>
                    <a:pt x="486" y="324"/>
                  </a:lnTo>
                  <a:lnTo>
                    <a:pt x="381" y="315"/>
                  </a:lnTo>
                  <a:lnTo>
                    <a:pt x="249" y="291"/>
                  </a:lnTo>
                  <a:lnTo>
                    <a:pt x="156" y="216"/>
                  </a:lnTo>
                  <a:lnTo>
                    <a:pt x="81" y="132"/>
                  </a:lnTo>
                  <a:lnTo>
                    <a:pt x="0" y="0"/>
                  </a:lnTo>
                  <a:lnTo>
                    <a:pt x="0" y="354"/>
                  </a:lnTo>
                  <a:close/>
                </a:path>
              </a:pathLst>
            </a:custGeom>
            <a:solidFill>
              <a:schemeClr val="accent1"/>
            </a:solidFill>
            <a:ln w="9525">
              <a:solidFill>
                <a:srgbClr val="FF0000"/>
              </a:solidFill>
              <a:round/>
              <a:headEnd/>
              <a:tailEnd/>
            </a:ln>
          </p:spPr>
          <p:txBody>
            <a:bodyPr/>
            <a:lstStyle/>
            <a:p>
              <a:endParaRPr lang="en-US"/>
            </a:p>
          </p:txBody>
        </p:sp>
        <p:grpSp>
          <p:nvGrpSpPr>
            <p:cNvPr id="11300" name="Group 117"/>
            <p:cNvGrpSpPr>
              <a:grpSpLocks noChangeAspect="1"/>
            </p:cNvGrpSpPr>
            <p:nvPr/>
          </p:nvGrpSpPr>
          <p:grpSpPr bwMode="auto">
            <a:xfrm>
              <a:off x="3624" y="2538"/>
              <a:ext cx="1635" cy="702"/>
              <a:chOff x="1748" y="1010"/>
              <a:chExt cx="2270" cy="1185"/>
            </a:xfrm>
          </p:grpSpPr>
          <p:sp>
            <p:nvSpPr>
              <p:cNvPr id="11303" name="Freeform 118"/>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04" name="Line 119"/>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301" name="Text Box 125"/>
            <p:cNvSpPr txBox="1">
              <a:spLocks noChangeArrowheads="1"/>
            </p:cNvSpPr>
            <p:nvPr/>
          </p:nvSpPr>
          <p:spPr bwMode="auto">
            <a:xfrm>
              <a:off x="4518" y="3204"/>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a</a:t>
              </a:r>
            </a:p>
          </p:txBody>
        </p:sp>
        <p:sp>
          <p:nvSpPr>
            <p:cNvPr id="11302" name="Line 132"/>
            <p:cNvSpPr>
              <a:spLocks noChangeShapeType="1"/>
            </p:cNvSpPr>
            <p:nvPr/>
          </p:nvSpPr>
          <p:spPr bwMode="auto">
            <a:xfrm>
              <a:off x="4607" y="3189"/>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1291" name="Group 170"/>
          <p:cNvGrpSpPr>
            <a:grpSpLocks/>
          </p:cNvGrpSpPr>
          <p:nvPr/>
        </p:nvGrpSpPr>
        <p:grpSpPr bwMode="auto">
          <a:xfrm>
            <a:off x="2544763" y="5319713"/>
            <a:ext cx="2595562" cy="1355725"/>
            <a:chOff x="3625" y="3366"/>
            <a:chExt cx="1635" cy="854"/>
          </a:xfrm>
        </p:grpSpPr>
        <p:sp>
          <p:nvSpPr>
            <p:cNvPr id="11292" name="Freeform 135"/>
            <p:cNvSpPr>
              <a:spLocks/>
            </p:cNvSpPr>
            <p:nvPr/>
          </p:nvSpPr>
          <p:spPr bwMode="auto">
            <a:xfrm>
              <a:off x="4031" y="3374"/>
              <a:ext cx="774" cy="685"/>
            </a:xfrm>
            <a:custGeom>
              <a:avLst/>
              <a:gdLst>
                <a:gd name="T0" fmla="*/ 0 w 774"/>
                <a:gd name="T1" fmla="*/ 684 h 685"/>
                <a:gd name="T2" fmla="*/ 0 w 774"/>
                <a:gd name="T3" fmla="*/ 622 h 685"/>
                <a:gd name="T4" fmla="*/ 67 w 774"/>
                <a:gd name="T5" fmla="*/ 574 h 685"/>
                <a:gd name="T6" fmla="*/ 142 w 774"/>
                <a:gd name="T7" fmla="*/ 496 h 685"/>
                <a:gd name="T8" fmla="*/ 202 w 774"/>
                <a:gd name="T9" fmla="*/ 391 h 685"/>
                <a:gd name="T10" fmla="*/ 265 w 774"/>
                <a:gd name="T11" fmla="*/ 271 h 685"/>
                <a:gd name="T12" fmla="*/ 313 w 774"/>
                <a:gd name="T13" fmla="*/ 121 h 685"/>
                <a:gd name="T14" fmla="*/ 345 w 774"/>
                <a:gd name="T15" fmla="*/ 67 h 685"/>
                <a:gd name="T16" fmla="*/ 361 w 774"/>
                <a:gd name="T17" fmla="*/ 16 h 685"/>
                <a:gd name="T18" fmla="*/ 394 w 774"/>
                <a:gd name="T19" fmla="*/ 0 h 685"/>
                <a:gd name="T20" fmla="*/ 405 w 774"/>
                <a:gd name="T21" fmla="*/ 3 h 685"/>
                <a:gd name="T22" fmla="*/ 433 w 774"/>
                <a:gd name="T23" fmla="*/ 13 h 685"/>
                <a:gd name="T24" fmla="*/ 454 w 774"/>
                <a:gd name="T25" fmla="*/ 58 h 685"/>
                <a:gd name="T26" fmla="*/ 513 w 774"/>
                <a:gd name="T27" fmla="*/ 184 h 685"/>
                <a:gd name="T28" fmla="*/ 559 w 774"/>
                <a:gd name="T29" fmla="*/ 295 h 685"/>
                <a:gd name="T30" fmla="*/ 591 w 774"/>
                <a:gd name="T31" fmla="*/ 366 h 685"/>
                <a:gd name="T32" fmla="*/ 664 w 774"/>
                <a:gd name="T33" fmla="*/ 475 h 685"/>
                <a:gd name="T34" fmla="*/ 727 w 774"/>
                <a:gd name="T35" fmla="*/ 553 h 685"/>
                <a:gd name="T36" fmla="*/ 774 w 774"/>
                <a:gd name="T37" fmla="*/ 598 h 685"/>
                <a:gd name="T38" fmla="*/ 774 w 774"/>
                <a:gd name="T39" fmla="*/ 685 h 685"/>
                <a:gd name="T40" fmla="*/ 0 w 774"/>
                <a:gd name="T41" fmla="*/ 684 h 6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4"/>
                <a:gd name="T64" fmla="*/ 0 h 685"/>
                <a:gd name="T65" fmla="*/ 774 w 774"/>
                <a:gd name="T66" fmla="*/ 685 h 68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4" h="685">
                  <a:moveTo>
                    <a:pt x="0" y="684"/>
                  </a:moveTo>
                  <a:lnTo>
                    <a:pt x="0" y="622"/>
                  </a:lnTo>
                  <a:lnTo>
                    <a:pt x="67" y="574"/>
                  </a:lnTo>
                  <a:lnTo>
                    <a:pt x="142" y="496"/>
                  </a:lnTo>
                  <a:lnTo>
                    <a:pt x="202" y="391"/>
                  </a:lnTo>
                  <a:lnTo>
                    <a:pt x="265" y="271"/>
                  </a:lnTo>
                  <a:lnTo>
                    <a:pt x="313" y="121"/>
                  </a:lnTo>
                  <a:lnTo>
                    <a:pt x="345" y="67"/>
                  </a:lnTo>
                  <a:lnTo>
                    <a:pt x="361" y="16"/>
                  </a:lnTo>
                  <a:lnTo>
                    <a:pt x="394" y="0"/>
                  </a:lnTo>
                  <a:lnTo>
                    <a:pt x="405" y="3"/>
                  </a:lnTo>
                  <a:lnTo>
                    <a:pt x="433" y="13"/>
                  </a:lnTo>
                  <a:lnTo>
                    <a:pt x="454" y="58"/>
                  </a:lnTo>
                  <a:lnTo>
                    <a:pt x="513" y="184"/>
                  </a:lnTo>
                  <a:lnTo>
                    <a:pt x="559" y="295"/>
                  </a:lnTo>
                  <a:lnTo>
                    <a:pt x="591" y="366"/>
                  </a:lnTo>
                  <a:lnTo>
                    <a:pt x="664" y="475"/>
                  </a:lnTo>
                  <a:lnTo>
                    <a:pt x="727" y="553"/>
                  </a:lnTo>
                  <a:lnTo>
                    <a:pt x="774" y="598"/>
                  </a:lnTo>
                  <a:lnTo>
                    <a:pt x="774" y="685"/>
                  </a:lnTo>
                  <a:lnTo>
                    <a:pt x="0" y="684"/>
                  </a:lnTo>
                  <a:close/>
                </a:path>
              </a:pathLst>
            </a:custGeom>
            <a:solidFill>
              <a:schemeClr val="accent1"/>
            </a:solidFill>
            <a:ln w="9525">
              <a:solidFill>
                <a:srgbClr val="FF0000"/>
              </a:solidFill>
              <a:round/>
              <a:headEnd/>
              <a:tailEnd/>
            </a:ln>
          </p:spPr>
          <p:txBody>
            <a:bodyPr/>
            <a:lstStyle/>
            <a:p>
              <a:endParaRPr lang="en-US"/>
            </a:p>
          </p:txBody>
        </p:sp>
        <p:sp>
          <p:nvSpPr>
            <p:cNvPr id="11293" name="Text Box 126"/>
            <p:cNvSpPr txBox="1">
              <a:spLocks noChangeArrowheads="1"/>
            </p:cNvSpPr>
            <p:nvPr/>
          </p:nvSpPr>
          <p:spPr bwMode="auto">
            <a:xfrm>
              <a:off x="3937" y="4019"/>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a</a:t>
              </a:r>
            </a:p>
          </p:txBody>
        </p:sp>
        <p:sp>
          <p:nvSpPr>
            <p:cNvPr id="11294" name="Text Box 127"/>
            <p:cNvSpPr txBox="1">
              <a:spLocks noChangeArrowheads="1"/>
            </p:cNvSpPr>
            <p:nvPr/>
          </p:nvSpPr>
          <p:spPr bwMode="auto">
            <a:xfrm>
              <a:off x="4713" y="4028"/>
              <a:ext cx="1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1400" b="1"/>
                <a:t>b</a:t>
              </a:r>
            </a:p>
          </p:txBody>
        </p:sp>
        <p:sp>
          <p:nvSpPr>
            <p:cNvPr id="11295" name="Freeform 121"/>
            <p:cNvSpPr>
              <a:spLocks noChangeAspect="1"/>
            </p:cNvSpPr>
            <p:nvPr/>
          </p:nvSpPr>
          <p:spPr bwMode="auto">
            <a:xfrm>
              <a:off x="3625" y="3366"/>
              <a:ext cx="1635" cy="678"/>
            </a:xfrm>
            <a:custGeom>
              <a:avLst/>
              <a:gdLst>
                <a:gd name="T0" fmla="*/ 0 w 2270"/>
                <a:gd name="T1" fmla="*/ 2 h 1145"/>
                <a:gd name="T2" fmla="*/ 11 w 2270"/>
                <a:gd name="T3" fmla="*/ 2 h 1145"/>
                <a:gd name="T4" fmla="*/ 17 w 2270"/>
                <a:gd name="T5" fmla="*/ 1 h 1145"/>
                <a:gd name="T6" fmla="*/ 22 w 2270"/>
                <a:gd name="T7" fmla="*/ 0 h 1145"/>
                <a:gd name="T8" fmla="*/ 27 w 2270"/>
                <a:gd name="T9" fmla="*/ 1 h 1145"/>
                <a:gd name="T10" fmla="*/ 33 w 2270"/>
                <a:gd name="T11" fmla="*/ 2 h 1145"/>
                <a:gd name="T12" fmla="*/ 44 w 2270"/>
                <a:gd name="T13" fmla="*/ 2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96" name="Line 136"/>
            <p:cNvSpPr>
              <a:spLocks noChangeShapeType="1"/>
            </p:cNvSpPr>
            <p:nvPr/>
          </p:nvSpPr>
          <p:spPr bwMode="auto">
            <a:xfrm>
              <a:off x="3630" y="4062"/>
              <a:ext cx="162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7" name="Line 133"/>
            <p:cNvSpPr>
              <a:spLocks noChangeShapeType="1"/>
            </p:cNvSpPr>
            <p:nvPr/>
          </p:nvSpPr>
          <p:spPr bwMode="auto">
            <a:xfrm>
              <a:off x="4808" y="4005"/>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98" name="Line 134"/>
            <p:cNvSpPr>
              <a:spLocks noChangeShapeType="1"/>
            </p:cNvSpPr>
            <p:nvPr/>
          </p:nvSpPr>
          <p:spPr bwMode="auto">
            <a:xfrm>
              <a:off x="4031" y="400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1204</TotalTime>
  <Words>2348</Words>
  <Application>Microsoft Office PowerPoint</Application>
  <PresentationFormat>On-screen Show (4:3)</PresentationFormat>
  <Paragraphs>432</Paragraphs>
  <Slides>33</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Times New Roman</vt:lpstr>
      <vt:lpstr>Symbol</vt:lpstr>
      <vt:lpstr>Wingdings</vt:lpstr>
      <vt:lpstr>Default Design</vt:lpstr>
      <vt:lpstr>Microsoft Graph Chart</vt:lpstr>
      <vt:lpstr>PowerPoint Presentation</vt:lpstr>
      <vt:lpstr>Lesson 2 - R</vt:lpstr>
      <vt:lpstr>Objectives</vt:lpstr>
      <vt:lpstr>Objectives</vt:lpstr>
      <vt:lpstr>Vocabulary</vt:lpstr>
      <vt:lpstr>Measures of Relative Standing</vt:lpstr>
      <vt:lpstr>Density Curves</vt:lpstr>
      <vt:lpstr>Normal Distribution</vt:lpstr>
      <vt:lpstr>PowerPoint Presentation</vt:lpstr>
      <vt:lpstr>PowerPoint Presentation</vt:lpstr>
      <vt:lpstr>Assessing Normality</vt:lpstr>
      <vt:lpstr>TI-83 Help </vt:lpstr>
      <vt:lpstr>Uniform Distribution</vt:lpstr>
      <vt:lpstr>What You Learned</vt:lpstr>
      <vt:lpstr>What You Learned</vt:lpstr>
      <vt:lpstr>What You Learned</vt:lpstr>
      <vt:lpstr>What You Learned</vt:lpstr>
      <vt:lpstr>What You Learned</vt:lpstr>
      <vt:lpstr>Summary and Homework</vt:lpstr>
      <vt:lpstr>Problem 1</vt:lpstr>
      <vt:lpstr>Problem 2</vt:lpstr>
      <vt:lpstr>Problem 3</vt:lpstr>
      <vt:lpstr>Problem 4</vt:lpstr>
      <vt:lpstr>Problem 4 cont</vt:lpstr>
      <vt:lpstr>Problem 5</vt:lpstr>
      <vt:lpstr>Problem 6</vt:lpstr>
      <vt:lpstr>Problem 6 cont</vt:lpstr>
      <vt:lpstr>Problem 6 cont 2</vt:lpstr>
      <vt:lpstr>Problem 7</vt:lpstr>
      <vt:lpstr>Problem 7 cont</vt:lpstr>
      <vt:lpstr>Problem 7 cont 2</vt:lpstr>
      <vt:lpstr>Problem 8</vt:lpstr>
      <vt:lpstr>Problem 8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93</cp:revision>
  <cp:lastPrinted>1601-01-01T00:00:00Z</cp:lastPrinted>
  <dcterms:created xsi:type="dcterms:W3CDTF">1601-01-01T00:00:00Z</dcterms:created>
  <dcterms:modified xsi:type="dcterms:W3CDTF">2018-07-31T21:55:18Z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