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68" r:id="rId4"/>
    <p:sldId id="297" r:id="rId5"/>
    <p:sldId id="298" r:id="rId6"/>
    <p:sldId id="299" r:id="rId7"/>
    <p:sldId id="279" r:id="rId8"/>
    <p:sldId id="287" r:id="rId9"/>
    <p:sldId id="280" r:id="rId10"/>
    <p:sldId id="288" r:id="rId11"/>
    <p:sldId id="303" r:id="rId12"/>
    <p:sldId id="304" r:id="rId13"/>
    <p:sldId id="281" r:id="rId14"/>
    <p:sldId id="300" r:id="rId15"/>
    <p:sldId id="290" r:id="rId16"/>
    <p:sldId id="291" r:id="rId17"/>
    <p:sldId id="292" r:id="rId18"/>
    <p:sldId id="301" r:id="rId19"/>
    <p:sldId id="302" r:id="rId20"/>
    <p:sldId id="289" r:id="rId21"/>
    <p:sldId id="282" r:id="rId22"/>
    <p:sldId id="293" r:id="rId23"/>
    <p:sldId id="283" r:id="rId24"/>
    <p:sldId id="294" r:id="rId25"/>
    <p:sldId id="305" r:id="rId26"/>
    <p:sldId id="284" r:id="rId27"/>
    <p:sldId id="285" r:id="rId28"/>
    <p:sldId id="296" r:id="rId29"/>
    <p:sldId id="295" r:id="rId30"/>
    <p:sldId id="286" r:id="rId31"/>
    <p:sldId id="278"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7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A564FFD-5FAC-458B-B512-872D095C2431}" type="datetimeFigureOut">
              <a:rPr lang="en-US"/>
              <a:pPr>
                <a:defRPr/>
              </a:pPr>
              <a:t>8/22/2018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8C114C3-60AD-4A1F-BC8A-42955CE28939}" type="slidenum">
              <a:rPr lang="en-US"/>
              <a:pPr>
                <a:defRPr/>
              </a:pPr>
              <a:t>‹#›</a:t>
            </a:fld>
            <a:endParaRPr lang="en-US"/>
          </a:p>
        </p:txBody>
      </p:sp>
    </p:spTree>
    <p:extLst>
      <p:ext uri="{BB962C8B-B14F-4D97-AF65-F5344CB8AC3E}">
        <p14:creationId xmlns:p14="http://schemas.microsoft.com/office/powerpoint/2010/main" val="3760787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271A789-5D39-4AD2-8FDD-01A6089E5846}"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4655A60-221F-4EC1-9722-CF96C69C412B}" type="slidenum">
              <a:rPr lang="en-US" altLang="en-US" smtClean="0"/>
              <a:pPr/>
              <a:t>25</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6920883-DEB5-4A9C-A366-C4657AE20108}" type="slidenum">
              <a:rPr lang="en-US" altLang="en-US" smtClean="0"/>
              <a:pPr/>
              <a:t>27</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B72F628-87F4-4158-97B1-41230E09D838}" type="slidenum">
              <a:rPr lang="en-US" altLang="en-US" smtClean="0"/>
              <a:pPr/>
              <a:t>30</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7E9B812-2BCD-4373-93D9-D623A732B921}" type="slidenum">
              <a:rPr lang="en-US" altLang="en-US" smtClean="0"/>
              <a:pPr/>
              <a:t>31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5E493D-C2D6-4D7F-8D61-9AC84A12B169}"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5AC8C73-8FA9-46BE-B1E3-FC2A29FB635E}"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7436C31-5950-468E-8763-7CF9ABE23E25}"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7C8BECF-3CCF-443F-B1F1-9DC39EB3BC3D}" type="slidenum">
              <a:rPr lang="en-US" altLang="en-US" smtClean="0"/>
              <a:pPr/>
              <a:t>7</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3E825C7-0313-4B2C-BE55-4445C256DE1B}" type="slidenum">
              <a:rPr lang="en-US" altLang="en-US" smtClean="0"/>
              <a:pPr/>
              <a:t>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357363D-C5C3-4D4B-874F-DF10E7876CEB}" type="slidenum">
              <a:rPr lang="en-US" altLang="en-US" smtClean="0"/>
              <a:pPr/>
              <a:t>18</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5167A7B-81B8-4D57-9D9A-66E9734D38AF}" type="slidenum">
              <a:rPr lang="en-US" altLang="en-US" smtClean="0"/>
              <a:pPr/>
              <a:t>23</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257F122-F0EF-490A-8451-67552338C755}" type="slidenum">
              <a:rPr lang="en-US" altLang="en-US" smtClean="0"/>
              <a:pPr/>
              <a:t>24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B01EA1-C1E1-4840-B9B0-FAD66DA494F6}" type="slidenum">
              <a:rPr lang="en-US"/>
              <a:pPr>
                <a:defRPr/>
              </a:pPr>
              <a:t>‹#›</a:t>
            </a:fld>
            <a:endParaRPr lang="en-US"/>
          </a:p>
        </p:txBody>
      </p:sp>
    </p:spTree>
    <p:extLst>
      <p:ext uri="{BB962C8B-B14F-4D97-AF65-F5344CB8AC3E}">
        <p14:creationId xmlns:p14="http://schemas.microsoft.com/office/powerpoint/2010/main" val="1659624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E5FFAE-FCD2-4E2F-BA09-C009E8452846}" type="slidenum">
              <a:rPr lang="en-US"/>
              <a:pPr>
                <a:defRPr/>
              </a:pPr>
              <a:t>‹#›</a:t>
            </a:fld>
            <a:endParaRPr lang="en-US"/>
          </a:p>
        </p:txBody>
      </p:sp>
    </p:spTree>
    <p:extLst>
      <p:ext uri="{BB962C8B-B14F-4D97-AF65-F5344CB8AC3E}">
        <p14:creationId xmlns:p14="http://schemas.microsoft.com/office/powerpoint/2010/main" val="168725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13CC0F-88D8-485C-9D58-1034B01E80B2}" type="slidenum">
              <a:rPr lang="en-US"/>
              <a:pPr>
                <a:defRPr/>
              </a:pPr>
              <a:t>‹#›</a:t>
            </a:fld>
            <a:endParaRPr lang="en-US"/>
          </a:p>
        </p:txBody>
      </p:sp>
    </p:spTree>
    <p:extLst>
      <p:ext uri="{BB962C8B-B14F-4D97-AF65-F5344CB8AC3E}">
        <p14:creationId xmlns:p14="http://schemas.microsoft.com/office/powerpoint/2010/main" val="109591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88C2B9-D076-4814-90C1-7477EEA8EBBD}" type="slidenum">
              <a:rPr lang="en-US"/>
              <a:pPr>
                <a:defRPr/>
              </a:pPr>
              <a:t>‹#›</a:t>
            </a:fld>
            <a:endParaRPr lang="en-US"/>
          </a:p>
        </p:txBody>
      </p:sp>
    </p:spTree>
    <p:extLst>
      <p:ext uri="{BB962C8B-B14F-4D97-AF65-F5344CB8AC3E}">
        <p14:creationId xmlns:p14="http://schemas.microsoft.com/office/powerpoint/2010/main" val="2760765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BCE32C-E767-4EEF-B8BD-4ABEA0329D1E}" type="slidenum">
              <a:rPr lang="en-US"/>
              <a:pPr>
                <a:defRPr/>
              </a:pPr>
              <a:t>‹#›</a:t>
            </a:fld>
            <a:endParaRPr lang="en-US"/>
          </a:p>
        </p:txBody>
      </p:sp>
    </p:spTree>
    <p:extLst>
      <p:ext uri="{BB962C8B-B14F-4D97-AF65-F5344CB8AC3E}">
        <p14:creationId xmlns:p14="http://schemas.microsoft.com/office/powerpoint/2010/main" val="837727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EE1BA8-B469-460A-9BBA-3896747179DD}" type="slidenum">
              <a:rPr lang="en-US"/>
              <a:pPr>
                <a:defRPr/>
              </a:pPr>
              <a:t>‹#›</a:t>
            </a:fld>
            <a:endParaRPr lang="en-US"/>
          </a:p>
        </p:txBody>
      </p:sp>
    </p:spTree>
    <p:extLst>
      <p:ext uri="{BB962C8B-B14F-4D97-AF65-F5344CB8AC3E}">
        <p14:creationId xmlns:p14="http://schemas.microsoft.com/office/powerpoint/2010/main" val="124445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09F2B11-4245-45F1-9364-694364E7F837}" type="slidenum">
              <a:rPr lang="en-US"/>
              <a:pPr>
                <a:defRPr/>
              </a:pPr>
              <a:t>‹#›</a:t>
            </a:fld>
            <a:endParaRPr lang="en-US"/>
          </a:p>
        </p:txBody>
      </p:sp>
    </p:spTree>
    <p:extLst>
      <p:ext uri="{BB962C8B-B14F-4D97-AF65-F5344CB8AC3E}">
        <p14:creationId xmlns:p14="http://schemas.microsoft.com/office/powerpoint/2010/main" val="2018629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C1C7551-15C5-42DA-B174-73B81D0ED79A}" type="slidenum">
              <a:rPr lang="en-US"/>
              <a:pPr>
                <a:defRPr/>
              </a:pPr>
              <a:t>‹#›</a:t>
            </a:fld>
            <a:endParaRPr lang="en-US"/>
          </a:p>
        </p:txBody>
      </p:sp>
    </p:spTree>
    <p:extLst>
      <p:ext uri="{BB962C8B-B14F-4D97-AF65-F5344CB8AC3E}">
        <p14:creationId xmlns:p14="http://schemas.microsoft.com/office/powerpoint/2010/main" val="288381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C1E98C4-2851-40BF-9BD0-770407C27D4F}" type="slidenum">
              <a:rPr lang="en-US"/>
              <a:pPr>
                <a:defRPr/>
              </a:pPr>
              <a:t>‹#›</a:t>
            </a:fld>
            <a:endParaRPr lang="en-US"/>
          </a:p>
        </p:txBody>
      </p:sp>
    </p:spTree>
    <p:extLst>
      <p:ext uri="{BB962C8B-B14F-4D97-AF65-F5344CB8AC3E}">
        <p14:creationId xmlns:p14="http://schemas.microsoft.com/office/powerpoint/2010/main" val="3956456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62EBF1-F284-440F-9F10-012B42D94241}" type="slidenum">
              <a:rPr lang="en-US"/>
              <a:pPr>
                <a:defRPr/>
              </a:pPr>
              <a:t>‹#›</a:t>
            </a:fld>
            <a:endParaRPr lang="en-US"/>
          </a:p>
        </p:txBody>
      </p:sp>
    </p:spTree>
    <p:extLst>
      <p:ext uri="{BB962C8B-B14F-4D97-AF65-F5344CB8AC3E}">
        <p14:creationId xmlns:p14="http://schemas.microsoft.com/office/powerpoint/2010/main" val="277158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48658C-31AF-49EC-ADA8-A6D5690BFD29}" type="slidenum">
              <a:rPr lang="en-US"/>
              <a:pPr>
                <a:defRPr/>
              </a:pPr>
              <a:t>‹#›</a:t>
            </a:fld>
            <a:endParaRPr lang="en-US"/>
          </a:p>
        </p:txBody>
      </p:sp>
    </p:spTree>
    <p:extLst>
      <p:ext uri="{BB962C8B-B14F-4D97-AF65-F5344CB8AC3E}">
        <p14:creationId xmlns:p14="http://schemas.microsoft.com/office/powerpoint/2010/main" val="2995268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8A9B806-5A17-418D-BE9E-282B88430A3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3 - 1</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Scatterplots and Correlation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a:xfrm>
            <a:off x="457200" y="117475"/>
            <a:ext cx="8229600" cy="792163"/>
          </a:xfrm>
        </p:spPr>
        <p:txBody>
          <a:bodyPr/>
          <a:lstStyle/>
          <a:p>
            <a:r>
              <a:rPr lang="en-US" altLang="en-US" sz="3600" b="1" smtClean="0"/>
              <a:t>Interpreting Scatterplots</a:t>
            </a:r>
          </a:p>
        </p:txBody>
      </p:sp>
      <p:sp>
        <p:nvSpPr>
          <p:cNvPr id="6147" name="Content Placeholder 3"/>
          <p:cNvSpPr>
            <a:spLocks noGrp="1"/>
          </p:cNvSpPr>
          <p:nvPr>
            <p:ph idx="1"/>
          </p:nvPr>
        </p:nvSpPr>
        <p:spPr>
          <a:xfrm>
            <a:off x="304800" y="908050"/>
            <a:ext cx="8610600" cy="5867400"/>
          </a:xfrm>
        </p:spPr>
        <p:txBody>
          <a:bodyPr/>
          <a:lstStyle/>
          <a:p>
            <a:pPr>
              <a:defRPr/>
            </a:pPr>
            <a:r>
              <a:rPr lang="en-US" sz="2400" b="1" dirty="0" smtClean="0"/>
              <a:t>Just like distributions had certain important characteristics (Shape, Outliers, Center, Spread)</a:t>
            </a:r>
          </a:p>
          <a:p>
            <a:pPr>
              <a:defRPr/>
            </a:pPr>
            <a:endParaRPr lang="en-US" sz="800" b="1" dirty="0" smtClean="0">
              <a:solidFill>
                <a:srgbClr val="FFFF00"/>
              </a:solidFill>
            </a:endParaRPr>
          </a:p>
          <a:p>
            <a:pPr>
              <a:defRPr/>
            </a:pPr>
            <a:r>
              <a:rPr lang="en-US" sz="2400" b="1" dirty="0" smtClean="0"/>
              <a:t>Scatter plots should be described by</a:t>
            </a:r>
          </a:p>
          <a:p>
            <a:pPr lvl="1">
              <a:defRPr/>
            </a:pPr>
            <a:r>
              <a:rPr lang="en-US" sz="2000" b="1" dirty="0" smtClean="0">
                <a:solidFill>
                  <a:srgbClr val="FFFF00"/>
                </a:solidFill>
              </a:rPr>
              <a:t>Direction </a:t>
            </a:r>
            <a:br>
              <a:rPr lang="en-US" sz="2000" b="1" dirty="0" smtClean="0">
                <a:solidFill>
                  <a:srgbClr val="FFFF00"/>
                </a:solidFill>
              </a:rPr>
            </a:br>
            <a:r>
              <a:rPr lang="en-US" sz="2000" b="1" dirty="0" smtClean="0">
                <a:solidFill>
                  <a:srgbClr val="FFFF00"/>
                </a:solidFill>
              </a:rPr>
              <a:t>	</a:t>
            </a:r>
            <a:r>
              <a:rPr lang="en-US" sz="2000" b="1" dirty="0" smtClean="0">
                <a:solidFill>
                  <a:schemeClr val="bg2">
                    <a:lumMod val="20000"/>
                    <a:lumOff val="80000"/>
                  </a:schemeClr>
                </a:solidFill>
              </a:rPr>
              <a:t>positive association (positive slope left to right)</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negative association (negative slope left to right)</a:t>
            </a:r>
          </a:p>
          <a:p>
            <a:pPr lvl="1">
              <a:defRPr/>
            </a:pPr>
            <a:r>
              <a:rPr lang="en-US" sz="2000" b="1" dirty="0" smtClean="0">
                <a:solidFill>
                  <a:srgbClr val="FFFF00"/>
                </a:solidFill>
              </a:rPr>
              <a:t>Form </a:t>
            </a:r>
            <a:br>
              <a:rPr lang="en-US" sz="2000" b="1" dirty="0" smtClean="0">
                <a:solidFill>
                  <a:srgbClr val="FFFF00"/>
                </a:solidFill>
              </a:rPr>
            </a:br>
            <a:r>
              <a:rPr lang="en-US" sz="2000" b="1" dirty="0" smtClean="0">
                <a:solidFill>
                  <a:srgbClr val="FFFF00"/>
                </a:solidFill>
              </a:rPr>
              <a:t>	</a:t>
            </a:r>
            <a:r>
              <a:rPr lang="en-US" sz="2000" b="1" dirty="0" smtClean="0">
                <a:solidFill>
                  <a:schemeClr val="bg2">
                    <a:lumMod val="20000"/>
                    <a:lumOff val="80000"/>
                  </a:schemeClr>
                </a:solidFill>
              </a:rPr>
              <a:t>linear – straight line, </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curved – quadratic, cubic, etc, exponential, etc</a:t>
            </a:r>
          </a:p>
          <a:p>
            <a:pPr lvl="1">
              <a:defRPr/>
            </a:pPr>
            <a:r>
              <a:rPr lang="en-US" sz="2000" b="1" dirty="0" smtClean="0">
                <a:solidFill>
                  <a:srgbClr val="FFFF00"/>
                </a:solidFill>
              </a:rPr>
              <a:t>Strength of the form (r will give us a number to use)</a:t>
            </a:r>
            <a:br>
              <a:rPr lang="en-US" sz="2000" b="1" dirty="0" smtClean="0">
                <a:solidFill>
                  <a:srgbClr val="FFFF00"/>
                </a:solidFill>
              </a:rPr>
            </a:br>
            <a:r>
              <a:rPr lang="en-US" sz="2000" b="1" dirty="0" smtClean="0">
                <a:solidFill>
                  <a:srgbClr val="FFFF00"/>
                </a:solidFill>
              </a:rPr>
              <a:t>	</a:t>
            </a:r>
            <a:r>
              <a:rPr lang="en-US" sz="2000" b="1" dirty="0" smtClean="0">
                <a:solidFill>
                  <a:schemeClr val="bg2">
                    <a:lumMod val="20000"/>
                    <a:lumOff val="80000"/>
                  </a:schemeClr>
                </a:solidFill>
              </a:rPr>
              <a:t>weak</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moderate (either weak or strong)</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strong</a:t>
            </a:r>
          </a:p>
          <a:p>
            <a:pPr lvl="1">
              <a:defRPr/>
            </a:pPr>
            <a:r>
              <a:rPr lang="en-US" sz="2000" b="1" dirty="0" smtClean="0">
                <a:solidFill>
                  <a:srgbClr val="FFFF00"/>
                </a:solidFill>
              </a:rPr>
              <a:t>Outliers </a:t>
            </a:r>
            <a:r>
              <a:rPr lang="en-US" sz="2000" b="1" dirty="0" smtClean="0">
                <a:solidFill>
                  <a:schemeClr val="bg2">
                    <a:lumMod val="20000"/>
                    <a:lumOff val="80000"/>
                  </a:schemeClr>
                </a:solidFill>
              </a:rPr>
              <a:t>(any points not conforming to the form)</a:t>
            </a:r>
          </a:p>
          <a:p>
            <a:pPr lvl="1">
              <a:defRPr/>
            </a:pPr>
            <a:r>
              <a:rPr lang="en-US" sz="2000" b="1" dirty="0" smtClean="0">
                <a:solidFill>
                  <a:srgbClr val="FFFF00"/>
                </a:solidFill>
              </a:rPr>
              <a:t>Clusters </a:t>
            </a:r>
            <a:r>
              <a:rPr lang="en-US" sz="2000" b="1" dirty="0" smtClean="0">
                <a:solidFill>
                  <a:schemeClr val="bg2">
                    <a:lumMod val="20000"/>
                    <a:lumOff val="80000"/>
                  </a:schemeClr>
                </a:solidFill>
              </a:rPr>
              <a:t>(any sub-groups not conforming to the form)</a:t>
            </a:r>
            <a:endParaRPr lang="en-US" sz="2000" b="1" dirty="0" smtClean="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a:xfrm>
            <a:off x="457200" y="55563"/>
            <a:ext cx="8229600" cy="868362"/>
          </a:xfrm>
        </p:spPr>
        <p:txBody>
          <a:bodyPr/>
          <a:lstStyle/>
          <a:p>
            <a:r>
              <a:rPr lang="en-US" altLang="en-US" sz="3600" b="1" smtClean="0"/>
              <a:t>Interpreting Scatterplots</a:t>
            </a:r>
          </a:p>
        </p:txBody>
      </p:sp>
      <p:pic>
        <p:nvPicPr>
          <p:cNvPr id="122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613" y="914400"/>
            <a:ext cx="54387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ight Arrow 13"/>
          <p:cNvSpPr/>
          <p:nvPr/>
        </p:nvSpPr>
        <p:spPr>
          <a:xfrm rot="20201963">
            <a:off x="2447509" y="1891447"/>
            <a:ext cx="5003456" cy="30713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US"/>
          </a:p>
        </p:txBody>
      </p:sp>
      <p:grpSp>
        <p:nvGrpSpPr>
          <p:cNvPr id="2" name="Group 22"/>
          <p:cNvGrpSpPr>
            <a:grpSpLocks/>
          </p:cNvGrpSpPr>
          <p:nvPr/>
        </p:nvGrpSpPr>
        <p:grpSpPr bwMode="auto">
          <a:xfrm>
            <a:off x="4146550" y="2133600"/>
            <a:ext cx="4768850" cy="1524000"/>
            <a:chOff x="4147093" y="2133844"/>
            <a:chExt cx="4287824" cy="1647234"/>
          </a:xfrm>
        </p:grpSpPr>
        <p:sp>
          <p:nvSpPr>
            <p:cNvPr id="16" name="TextBox 15"/>
            <p:cNvSpPr txBox="1"/>
            <p:nvPr/>
          </p:nvSpPr>
          <p:spPr>
            <a:xfrm>
              <a:off x="6859099" y="2133844"/>
              <a:ext cx="875992" cy="365930"/>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sz="1600" b="1" dirty="0">
                  <a:solidFill>
                    <a:schemeClr val="accent1"/>
                  </a:solidFill>
                </a:rPr>
                <a:t>Outlier</a:t>
              </a:r>
            </a:p>
          </p:txBody>
        </p:sp>
        <p:sp>
          <p:nvSpPr>
            <p:cNvPr id="12309" name="TextBox 15"/>
            <p:cNvSpPr txBox="1">
              <a:spLocks noChangeArrowheads="1"/>
            </p:cNvSpPr>
            <p:nvPr/>
          </p:nvSpPr>
          <p:spPr bwMode="auto">
            <a:xfrm>
              <a:off x="4147093" y="2616754"/>
              <a:ext cx="4287824" cy="1164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 typeface="Wingdings" pitchFamily="-111" charset="2"/>
                <a:buChar char="ü"/>
              </a:pPr>
              <a:r>
                <a:rPr lang="en-US" altLang="en-US" sz="1600" b="1"/>
                <a:t>There is one possible outlier, the hiker with the body weight of 187 pounds seems to be carrying relatively less weight than are the other group members. </a:t>
              </a:r>
            </a:p>
          </p:txBody>
        </p:sp>
      </p:grpSp>
      <p:sp>
        <p:nvSpPr>
          <p:cNvPr id="18" name="TextBox 17"/>
          <p:cNvSpPr txBox="1">
            <a:spLocks noChangeArrowheads="1"/>
          </p:cNvSpPr>
          <p:nvPr/>
        </p:nvSpPr>
        <p:spPr bwMode="auto">
          <a:xfrm>
            <a:off x="444500" y="5110163"/>
            <a:ext cx="82327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 typeface="Wingdings" pitchFamily="-111" charset="2"/>
              <a:buChar char="ü"/>
            </a:pPr>
            <a:r>
              <a:rPr lang="en-US" altLang="en-US" sz="2400" b="1"/>
              <a:t>There is a moderately strong, positive, linear relationship between body weight and pack weight.</a:t>
            </a:r>
          </a:p>
          <a:p>
            <a:pPr>
              <a:spcBef>
                <a:spcPct val="0"/>
              </a:spcBef>
              <a:buFont typeface="Wingdings" pitchFamily="-111" charset="2"/>
              <a:buChar char="ü"/>
            </a:pPr>
            <a:r>
              <a:rPr lang="en-US" altLang="en-US" sz="2400" b="1"/>
              <a:t>It appears that lighter students are carrying lighter backpacks.</a:t>
            </a:r>
          </a:p>
        </p:txBody>
      </p:sp>
      <p:grpSp>
        <p:nvGrpSpPr>
          <p:cNvPr id="3" name="Group 21"/>
          <p:cNvGrpSpPr>
            <a:grpSpLocks/>
          </p:cNvGrpSpPr>
          <p:nvPr/>
        </p:nvGrpSpPr>
        <p:grpSpPr bwMode="auto">
          <a:xfrm>
            <a:off x="2160588" y="4802188"/>
            <a:ext cx="3048000" cy="706437"/>
            <a:chOff x="5023193" y="6260743"/>
            <a:chExt cx="3048639" cy="706186"/>
          </a:xfrm>
        </p:grpSpPr>
        <p:sp>
          <p:nvSpPr>
            <p:cNvPr id="12" name="Rectangle 11"/>
            <p:cNvSpPr/>
            <p:nvPr/>
          </p:nvSpPr>
          <p:spPr>
            <a:xfrm>
              <a:off x="5023193" y="6628912"/>
              <a:ext cx="3048639" cy="338017"/>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2400" b="1" dirty="0">
                  <a:solidFill>
                    <a:srgbClr val="00B0F0"/>
                  </a:solidFill>
                </a:rPr>
                <a:t>moderately strong</a:t>
              </a:r>
            </a:p>
          </p:txBody>
        </p:sp>
        <p:sp>
          <p:nvSpPr>
            <p:cNvPr id="13" name="TextBox 12"/>
            <p:cNvSpPr txBox="1"/>
            <p:nvPr/>
          </p:nvSpPr>
          <p:spPr>
            <a:xfrm>
              <a:off x="5834575" y="6260743"/>
              <a:ext cx="1082902" cy="338017"/>
            </a:xfrm>
            <a:prstGeom prst="rect">
              <a:avLst/>
            </a:prstGeom>
            <a:solidFill>
              <a:schemeClr val="bg2"/>
            </a:solidFill>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n-US" sz="1600" b="1" dirty="0">
                  <a:solidFill>
                    <a:schemeClr val="tx1"/>
                  </a:solidFill>
                  <a:ea typeface="ＭＳ Ｐゴシック" pitchFamily="-111" charset="-128"/>
                </a:rPr>
                <a:t>Strength</a:t>
              </a:r>
              <a:endParaRPr lang="en-US" sz="1400" b="1" dirty="0">
                <a:solidFill>
                  <a:schemeClr val="tx1"/>
                </a:solidFill>
                <a:ea typeface="ＭＳ Ｐゴシック" pitchFamily="-111" charset="-128"/>
              </a:endParaRPr>
            </a:p>
          </p:txBody>
        </p:sp>
      </p:grpSp>
      <p:grpSp>
        <p:nvGrpSpPr>
          <p:cNvPr id="4" name="Group 20"/>
          <p:cNvGrpSpPr>
            <a:grpSpLocks/>
          </p:cNvGrpSpPr>
          <p:nvPr/>
        </p:nvGrpSpPr>
        <p:grpSpPr bwMode="auto">
          <a:xfrm>
            <a:off x="5022850" y="4786313"/>
            <a:ext cx="1470025" cy="719137"/>
            <a:chOff x="4552993" y="4811525"/>
            <a:chExt cx="1469642" cy="719843"/>
          </a:xfrm>
        </p:grpSpPr>
        <p:sp>
          <p:nvSpPr>
            <p:cNvPr id="6" name="Rectangle 5"/>
            <p:cNvSpPr/>
            <p:nvPr/>
          </p:nvSpPr>
          <p:spPr>
            <a:xfrm>
              <a:off x="4552993" y="5192899"/>
              <a:ext cx="1469642" cy="338469"/>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2400" b="1" dirty="0">
                  <a:solidFill>
                    <a:srgbClr val="CC3399"/>
                  </a:solidFill>
                </a:rPr>
                <a:t>positive</a:t>
              </a:r>
            </a:p>
          </p:txBody>
        </p:sp>
        <p:sp>
          <p:nvSpPr>
            <p:cNvPr id="7" name="TextBox 6"/>
            <p:cNvSpPr txBox="1"/>
            <p:nvPr/>
          </p:nvSpPr>
          <p:spPr>
            <a:xfrm>
              <a:off x="4665677" y="4811525"/>
              <a:ext cx="1356958" cy="338469"/>
            </a:xfrm>
            <a:prstGeom prst="rect">
              <a:avLst/>
            </a:prstGeom>
            <a:solidFill>
              <a:srgbClr val="7030A0"/>
            </a:solidFill>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sz="1600" b="1" dirty="0">
                  <a:solidFill>
                    <a:schemeClr val="tx1"/>
                  </a:solidFill>
                </a:rPr>
                <a:t>Direction</a:t>
              </a:r>
            </a:p>
          </p:txBody>
        </p:sp>
      </p:grpSp>
      <p:grpSp>
        <p:nvGrpSpPr>
          <p:cNvPr id="5" name="Group 19"/>
          <p:cNvGrpSpPr>
            <a:grpSpLocks/>
          </p:cNvGrpSpPr>
          <p:nvPr/>
        </p:nvGrpSpPr>
        <p:grpSpPr bwMode="auto">
          <a:xfrm>
            <a:off x="6365875" y="4800600"/>
            <a:ext cx="1828800" cy="704850"/>
            <a:chOff x="6022634" y="4977733"/>
            <a:chExt cx="1829903" cy="706189"/>
          </a:xfrm>
        </p:grpSpPr>
        <p:sp>
          <p:nvSpPr>
            <p:cNvPr id="9" name="Rectangle 8"/>
            <p:cNvSpPr/>
            <p:nvPr/>
          </p:nvSpPr>
          <p:spPr>
            <a:xfrm>
              <a:off x="6022634" y="5345143"/>
              <a:ext cx="1105566" cy="33877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2400" b="1" dirty="0">
                  <a:solidFill>
                    <a:srgbClr val="FF0000"/>
                  </a:solidFill>
                </a:rPr>
                <a:t>linear</a:t>
              </a:r>
            </a:p>
          </p:txBody>
        </p:sp>
        <p:sp>
          <p:nvSpPr>
            <p:cNvPr id="10" name="TextBox 9"/>
            <p:cNvSpPr txBox="1"/>
            <p:nvPr/>
          </p:nvSpPr>
          <p:spPr>
            <a:xfrm>
              <a:off x="6972532" y="4977733"/>
              <a:ext cx="880005" cy="338780"/>
            </a:xfrm>
            <a:prstGeom prst="rect">
              <a:avLst/>
            </a:prstGeom>
            <a:solidFill>
              <a:srgbClr val="FF0000"/>
            </a:solidFill>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sz="1600" b="1" dirty="0">
                  <a:solidFill>
                    <a:schemeClr val="tx1"/>
                  </a:solidFill>
                  <a:ea typeface="ＭＳ Ｐゴシック" pitchFamily="-111" charset="-128"/>
                </a:rPr>
                <a:t>Form</a:t>
              </a:r>
              <a:endParaRPr lang="en-US" sz="1400" b="1" dirty="0">
                <a:solidFill>
                  <a:schemeClr val="tx1"/>
                </a:solidFill>
                <a:ea typeface="ＭＳ Ｐゴシック" pitchFamily="-111"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childTnLst>
                                </p:cTn>
                              </p:par>
                            </p:childTnLst>
                          </p:cTn>
                        </p:par>
                        <p:par>
                          <p:cTn id="18" fill="hold" nodeType="afterGroup">
                            <p:stCondLst>
                              <p:cond delay="1000"/>
                            </p:stCondLst>
                            <p:childTnLst>
                              <p:par>
                                <p:cTn id="19" presetID="10"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childTnLst>
                                </p:cTn>
                              </p:par>
                            </p:childTnLst>
                          </p:cTn>
                        </p:par>
                        <p:par>
                          <p:cTn id="22" fill="hold" nodeType="afterGroup">
                            <p:stCondLst>
                              <p:cond delay="2000"/>
                            </p:stCondLst>
                            <p:childTnLst>
                              <p:par>
                                <p:cTn id="23" presetID="10"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3425825"/>
            <a:ext cx="4752975"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Box 30"/>
          <p:cNvSpPr txBox="1">
            <a:spLocks noChangeArrowheads="1"/>
          </p:cNvSpPr>
          <p:nvPr/>
        </p:nvSpPr>
        <p:spPr bwMode="auto">
          <a:xfrm>
            <a:off x="4899025" y="4235450"/>
            <a:ext cx="408781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There is a moderately strong, negative, curved relationship between the percent of students in a state who take the SAT and the mean SAT math score.  Further, there are two distinct clusters of states and two possible outliers that fall outside the overall pattern.</a:t>
            </a:r>
          </a:p>
        </p:txBody>
      </p:sp>
      <p:sp>
        <p:nvSpPr>
          <p:cNvPr id="13316" name="Title 2"/>
          <p:cNvSpPr>
            <a:spLocks noGrp="1"/>
          </p:cNvSpPr>
          <p:nvPr>
            <p:ph type="title"/>
          </p:nvPr>
        </p:nvSpPr>
        <p:spPr>
          <a:xfrm>
            <a:off x="457200" y="55563"/>
            <a:ext cx="8229600" cy="868362"/>
          </a:xfrm>
        </p:spPr>
        <p:txBody>
          <a:bodyPr/>
          <a:lstStyle/>
          <a:p>
            <a:r>
              <a:rPr lang="en-US" altLang="en-US" sz="3600" b="1" smtClean="0"/>
              <a:t>Interpreting Scatterplots</a:t>
            </a:r>
          </a:p>
        </p:txBody>
      </p:sp>
      <p:sp>
        <p:nvSpPr>
          <p:cNvPr id="19" name="TextBox 18"/>
          <p:cNvSpPr txBox="1"/>
          <p:nvPr/>
        </p:nvSpPr>
        <p:spPr>
          <a:xfrm>
            <a:off x="620713" y="954088"/>
            <a:ext cx="7375525" cy="221615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FFFF00"/>
                </a:solidFill>
                <a:ea typeface="ＭＳ Ｐゴシック" pitchFamily="-111" charset="-128"/>
              </a:rPr>
              <a:t>Definition:</a:t>
            </a:r>
          </a:p>
          <a:p>
            <a:pPr>
              <a:defRPr/>
            </a:pPr>
            <a:endParaRPr lang="en-US" sz="600" b="1" u="sng" dirty="0">
              <a:solidFill>
                <a:srgbClr val="E81F30"/>
              </a:solidFill>
              <a:ea typeface="ＭＳ Ｐゴシック" pitchFamily="-111" charset="-128"/>
            </a:endParaRPr>
          </a:p>
          <a:p>
            <a:pPr>
              <a:spcAft>
                <a:spcPts val="1200"/>
              </a:spcAft>
              <a:defRPr/>
            </a:pPr>
            <a:r>
              <a:rPr lang="en-US" dirty="0">
                <a:solidFill>
                  <a:schemeClr val="tx1"/>
                </a:solidFill>
                <a:ea typeface="ＭＳ Ｐゴシック" pitchFamily="-111" charset="-128"/>
              </a:rPr>
              <a:t>Two variables have a </a:t>
            </a:r>
            <a:r>
              <a:rPr lang="en-US" b="1" dirty="0">
                <a:solidFill>
                  <a:schemeClr val="tx1"/>
                </a:solidFill>
                <a:ea typeface="ＭＳ Ｐゴシック" pitchFamily="-111" charset="-128"/>
              </a:rPr>
              <a:t>positive association</a:t>
            </a:r>
            <a:r>
              <a:rPr lang="en-US" dirty="0">
                <a:solidFill>
                  <a:schemeClr val="tx1"/>
                </a:solidFill>
                <a:ea typeface="ＭＳ Ｐゴシック" pitchFamily="-111" charset="-128"/>
              </a:rPr>
              <a:t> when above-average values of one tend to accompany above-average values of the other, and when below-average values also tend to occur together.</a:t>
            </a:r>
          </a:p>
          <a:p>
            <a:pPr>
              <a:defRPr/>
            </a:pPr>
            <a:r>
              <a:rPr lang="en-US" dirty="0">
                <a:solidFill>
                  <a:schemeClr val="tx1"/>
                </a:solidFill>
                <a:ea typeface="ＭＳ Ｐゴシック" pitchFamily="-111" charset="-128"/>
              </a:rPr>
              <a:t>Two variables have a </a:t>
            </a:r>
            <a:r>
              <a:rPr lang="en-US" b="1" dirty="0">
                <a:solidFill>
                  <a:schemeClr val="tx1"/>
                </a:solidFill>
                <a:ea typeface="ＭＳ Ｐゴシック" pitchFamily="-111" charset="-128"/>
              </a:rPr>
              <a:t>negative association</a:t>
            </a:r>
            <a:r>
              <a:rPr lang="en-US" dirty="0">
                <a:solidFill>
                  <a:schemeClr val="tx1"/>
                </a:solidFill>
                <a:ea typeface="ＭＳ Ｐゴシック" pitchFamily="-111" charset="-128"/>
              </a:rPr>
              <a:t> when above-average values of one tend to accompany below-average values of the other.</a:t>
            </a:r>
            <a:endParaRPr lang="en-US" sz="2000" dirty="0">
              <a:solidFill>
                <a:schemeClr val="tx1"/>
              </a:solidFill>
              <a:ea typeface="ＭＳ Ｐゴシック" pitchFamily="-111" charset="-128"/>
            </a:endParaRPr>
          </a:p>
          <a:p>
            <a:pPr>
              <a:defRPr/>
            </a:pPr>
            <a:endParaRPr lang="en-US" sz="1000" b="1" dirty="0">
              <a:solidFill>
                <a:schemeClr val="tx1"/>
              </a:solidFill>
              <a:ea typeface="ＭＳ Ｐゴシック" pitchFamily="-111" charset="-128"/>
            </a:endParaRPr>
          </a:p>
        </p:txBody>
      </p:sp>
      <p:sp>
        <p:nvSpPr>
          <p:cNvPr id="21" name="TextBox 20"/>
          <p:cNvSpPr txBox="1">
            <a:spLocks noChangeArrowheads="1"/>
          </p:cNvSpPr>
          <p:nvPr/>
        </p:nvSpPr>
        <p:spPr bwMode="auto">
          <a:xfrm>
            <a:off x="4899025" y="3352800"/>
            <a:ext cx="326548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Consider the SAT example from page 144.  Interpret the scatterplot.</a:t>
            </a:r>
          </a:p>
        </p:txBody>
      </p:sp>
      <p:grpSp>
        <p:nvGrpSpPr>
          <p:cNvPr id="2" name="Group 9"/>
          <p:cNvGrpSpPr>
            <a:grpSpLocks/>
          </p:cNvGrpSpPr>
          <p:nvPr/>
        </p:nvGrpSpPr>
        <p:grpSpPr bwMode="auto">
          <a:xfrm>
            <a:off x="2844800" y="3778250"/>
            <a:ext cx="3051175" cy="1106488"/>
            <a:chOff x="4665676" y="4811525"/>
            <a:chExt cx="3050450" cy="1105871"/>
          </a:xfrm>
        </p:grpSpPr>
        <p:sp>
          <p:nvSpPr>
            <p:cNvPr id="23" name="Rectangle 22"/>
            <p:cNvSpPr/>
            <p:nvPr/>
          </p:nvSpPr>
          <p:spPr>
            <a:xfrm>
              <a:off x="6762266" y="5577860"/>
              <a:ext cx="953860" cy="339536"/>
            </a:xfrm>
            <a:prstGeom prst="rect">
              <a:avLst/>
            </a:prstGeom>
            <a:solidFill>
              <a:srgbClr val="7030A0">
                <a:alpha val="30000"/>
              </a:srgbClr>
            </a:solidFill>
            <a:ln>
              <a:noFill/>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24" name="TextBox 23"/>
            <p:cNvSpPr txBox="1"/>
            <p:nvPr/>
          </p:nvSpPr>
          <p:spPr>
            <a:xfrm>
              <a:off x="4665676" y="4811525"/>
              <a:ext cx="1356990" cy="337949"/>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sz="1600" b="1" dirty="0">
                  <a:solidFill>
                    <a:srgbClr val="7030A0"/>
                  </a:solidFill>
                </a:rPr>
                <a:t>Direction</a:t>
              </a:r>
            </a:p>
          </p:txBody>
        </p:sp>
      </p:grpSp>
      <p:grpSp>
        <p:nvGrpSpPr>
          <p:cNvPr id="3" name="Group 14"/>
          <p:cNvGrpSpPr>
            <a:grpSpLocks/>
          </p:cNvGrpSpPr>
          <p:nvPr/>
        </p:nvGrpSpPr>
        <p:grpSpPr bwMode="auto">
          <a:xfrm>
            <a:off x="3762375" y="4235450"/>
            <a:ext cx="3076575" cy="628650"/>
            <a:chOff x="5096381" y="6030725"/>
            <a:chExt cx="3077476" cy="627626"/>
          </a:xfrm>
        </p:grpSpPr>
        <p:sp>
          <p:nvSpPr>
            <p:cNvPr id="26" name="Rectangle 25"/>
            <p:cNvSpPr/>
            <p:nvPr/>
          </p:nvSpPr>
          <p:spPr>
            <a:xfrm>
              <a:off x="7286185" y="6319179"/>
              <a:ext cx="887672" cy="339172"/>
            </a:xfrm>
            <a:prstGeom prst="rect">
              <a:avLst/>
            </a:prstGeom>
            <a:solidFill>
              <a:schemeClr val="accent1">
                <a:alpha val="30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7" name="TextBox 26"/>
            <p:cNvSpPr txBox="1"/>
            <p:nvPr/>
          </p:nvSpPr>
          <p:spPr>
            <a:xfrm>
              <a:off x="5096381" y="6030725"/>
              <a:ext cx="879733" cy="33758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sz="1600" b="1" dirty="0">
                  <a:solidFill>
                    <a:schemeClr val="accent1"/>
                  </a:solidFill>
                  <a:ea typeface="ＭＳ Ｐゴシック" pitchFamily="-111" charset="-128"/>
                </a:rPr>
                <a:t>Form</a:t>
              </a:r>
              <a:endParaRPr lang="en-US" sz="1400" b="1" dirty="0">
                <a:solidFill>
                  <a:schemeClr val="accent1"/>
                </a:solidFill>
                <a:ea typeface="ＭＳ Ｐゴシック" pitchFamily="-111" charset="-128"/>
              </a:endParaRPr>
            </a:p>
          </p:txBody>
        </p:sp>
      </p:grpSp>
      <p:grpSp>
        <p:nvGrpSpPr>
          <p:cNvPr id="4" name="Group 17"/>
          <p:cNvGrpSpPr>
            <a:grpSpLocks/>
          </p:cNvGrpSpPr>
          <p:nvPr/>
        </p:nvGrpSpPr>
        <p:grpSpPr bwMode="auto">
          <a:xfrm>
            <a:off x="2057400" y="3352800"/>
            <a:ext cx="6172200" cy="1220788"/>
            <a:chOff x="3211027" y="4811525"/>
            <a:chExt cx="6172747" cy="1221317"/>
          </a:xfrm>
        </p:grpSpPr>
        <p:sp>
          <p:nvSpPr>
            <p:cNvPr id="29" name="Rectangle 28"/>
            <p:cNvSpPr/>
            <p:nvPr/>
          </p:nvSpPr>
          <p:spPr>
            <a:xfrm>
              <a:off x="7205531" y="5726321"/>
              <a:ext cx="2178243" cy="306521"/>
            </a:xfrm>
            <a:prstGeom prst="rect">
              <a:avLst/>
            </a:prstGeom>
            <a:solidFill>
              <a:srgbClr val="FF0000">
                <a:alpha val="30000"/>
              </a:srgbClr>
            </a:solidFill>
            <a:ln>
              <a:noFill/>
            </a:ln>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n-US"/>
            </a:p>
          </p:txBody>
        </p:sp>
        <p:sp>
          <p:nvSpPr>
            <p:cNvPr id="30" name="TextBox 29"/>
            <p:cNvSpPr txBox="1"/>
            <p:nvPr/>
          </p:nvSpPr>
          <p:spPr>
            <a:xfrm>
              <a:off x="3211027" y="4811525"/>
              <a:ext cx="1082771" cy="33828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n-US" sz="1600" b="1" dirty="0">
                  <a:solidFill>
                    <a:srgbClr val="FF0000"/>
                  </a:solidFill>
                  <a:ea typeface="ＭＳ Ｐゴシック" pitchFamily="-111" charset="-128"/>
                </a:rPr>
                <a:t>Strength</a:t>
              </a:r>
              <a:endParaRPr lang="en-US" sz="1400" b="1" dirty="0">
                <a:solidFill>
                  <a:srgbClr val="FF0000"/>
                </a:solidFill>
                <a:ea typeface="ＭＳ Ｐゴシック" pitchFamily="-111" charset="-128"/>
              </a:endParaRPr>
            </a:p>
          </p:txBody>
        </p:sp>
      </p:grpSp>
      <p:sp>
        <p:nvSpPr>
          <p:cNvPr id="32" name="Circular Arrow 31"/>
          <p:cNvSpPr/>
          <p:nvPr/>
        </p:nvSpPr>
        <p:spPr>
          <a:xfrm rot="1149571" flipV="1">
            <a:off x="876300" y="3152775"/>
            <a:ext cx="4113213" cy="2301875"/>
          </a:xfrm>
          <a:prstGeom prst="circularArrow">
            <a:avLst>
              <a:gd name="adj1" fmla="val 8377"/>
              <a:gd name="adj2" fmla="val 1138443"/>
              <a:gd name="adj3" fmla="val 19655005"/>
              <a:gd name="adj4" fmla="val 10800000"/>
              <a:gd name="adj5" fmla="val 8616"/>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1000"/>
                                        <p:tgtEl>
                                          <p:spTgt spid="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1000"/>
                                        <p:tgtEl>
                                          <p:spTgt spid="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childTnLst>
                                </p:cTn>
                              </p:par>
                            </p:childTnLst>
                          </p:cTn>
                        </p:par>
                        <p:par>
                          <p:cTn id="23" fill="hold" nodeType="afterGroup">
                            <p:stCondLst>
                              <p:cond delay="1000"/>
                            </p:stCondLst>
                            <p:childTnLst>
                              <p:par>
                                <p:cTn id="24" presetID="10" presetClass="entr" presetSubtype="0"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childTnLst>
                                </p:cTn>
                              </p:par>
                            </p:childTnLst>
                          </p:cTn>
                        </p:par>
                        <p:par>
                          <p:cTn id="27" fill="hold" nodeType="afterGroup">
                            <p:stCondLst>
                              <p:cond delay="2000"/>
                            </p:stCondLst>
                            <p:childTnLst>
                              <p:par>
                                <p:cTn id="28" presetID="10"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83"/>
          <p:cNvSpPr>
            <a:spLocks noGrp="1"/>
          </p:cNvSpPr>
          <p:nvPr>
            <p:ph type="title"/>
          </p:nvPr>
        </p:nvSpPr>
        <p:spPr>
          <a:xfrm>
            <a:off x="457200" y="111125"/>
            <a:ext cx="8229600" cy="792163"/>
          </a:xfrm>
        </p:spPr>
        <p:txBody>
          <a:bodyPr/>
          <a:lstStyle/>
          <a:p>
            <a:r>
              <a:rPr lang="en-US" altLang="en-US" sz="3600" b="1" smtClean="0"/>
              <a:t>Example 2</a:t>
            </a:r>
          </a:p>
        </p:txBody>
      </p:sp>
      <p:pic>
        <p:nvPicPr>
          <p:cNvPr id="14339" name="Picture 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76350"/>
            <a:ext cx="4391025" cy="550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extBox 92"/>
          <p:cNvSpPr txBox="1">
            <a:spLocks noChangeArrowheads="1"/>
          </p:cNvSpPr>
          <p:nvPr/>
        </p:nvSpPr>
        <p:spPr bwMode="auto">
          <a:xfrm>
            <a:off x="0" y="838200"/>
            <a:ext cx="5472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Describe each of these scatterplots:</a:t>
            </a:r>
          </a:p>
        </p:txBody>
      </p:sp>
      <p:sp>
        <p:nvSpPr>
          <p:cNvPr id="94" name="TextBox 93"/>
          <p:cNvSpPr txBox="1">
            <a:spLocks noChangeArrowheads="1"/>
          </p:cNvSpPr>
          <p:nvPr/>
        </p:nvSpPr>
        <p:spPr bwMode="auto">
          <a:xfrm>
            <a:off x="4899025" y="1447800"/>
            <a:ext cx="2967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A)  random, none, none, </a:t>
            </a:r>
            <a:br>
              <a:rPr lang="en-US" altLang="en-US" sz="1800" b="1">
                <a:solidFill>
                  <a:srgbClr val="FFFF00"/>
                </a:solidFill>
              </a:rPr>
            </a:br>
            <a:r>
              <a:rPr lang="en-US" altLang="en-US" sz="1800" b="1">
                <a:solidFill>
                  <a:srgbClr val="FFFF00"/>
                </a:solidFill>
              </a:rPr>
              <a:t>none, none</a:t>
            </a:r>
          </a:p>
        </p:txBody>
      </p:sp>
      <p:sp>
        <p:nvSpPr>
          <p:cNvPr id="95" name="TextBox 94"/>
          <p:cNvSpPr txBox="1">
            <a:spLocks noChangeArrowheads="1"/>
          </p:cNvSpPr>
          <p:nvPr/>
        </p:nvSpPr>
        <p:spPr bwMode="auto">
          <a:xfrm>
            <a:off x="4899025" y="3352800"/>
            <a:ext cx="2981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B)  positive, linear, weak, </a:t>
            </a:r>
            <a:br>
              <a:rPr lang="en-US" altLang="en-US" sz="1800" b="1">
                <a:solidFill>
                  <a:srgbClr val="FFFF00"/>
                </a:solidFill>
              </a:rPr>
            </a:br>
            <a:r>
              <a:rPr lang="en-US" altLang="en-US" sz="1800" b="1">
                <a:solidFill>
                  <a:srgbClr val="FFFF00"/>
                </a:solidFill>
              </a:rPr>
              <a:t>none, some</a:t>
            </a:r>
          </a:p>
        </p:txBody>
      </p:sp>
      <p:sp>
        <p:nvSpPr>
          <p:cNvPr id="96" name="Oval 95"/>
          <p:cNvSpPr>
            <a:spLocks noChangeArrowheads="1"/>
          </p:cNvSpPr>
          <p:nvPr/>
        </p:nvSpPr>
        <p:spPr bwMode="auto">
          <a:xfrm>
            <a:off x="228600" y="3962400"/>
            <a:ext cx="457200" cy="457200"/>
          </a:xfrm>
          <a:prstGeom prst="ellipse">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97" name="TextBox 96"/>
          <p:cNvSpPr txBox="1">
            <a:spLocks noChangeArrowheads="1"/>
          </p:cNvSpPr>
          <p:nvPr/>
        </p:nvSpPr>
        <p:spPr bwMode="auto">
          <a:xfrm>
            <a:off x="4899025" y="5259388"/>
            <a:ext cx="31337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C)  positive, linear, strong, </a:t>
            </a:r>
            <a:br>
              <a:rPr lang="en-US" altLang="en-US" sz="1800" b="1">
                <a:solidFill>
                  <a:srgbClr val="FFFF00"/>
                </a:solidFill>
              </a:rPr>
            </a:br>
            <a:r>
              <a:rPr lang="en-US" altLang="en-US" sz="1800" b="1">
                <a:solidFill>
                  <a:srgbClr val="FFFF00"/>
                </a:solidFill>
              </a:rPr>
              <a:t>maybe, none</a:t>
            </a:r>
          </a:p>
        </p:txBody>
      </p:sp>
      <p:sp>
        <p:nvSpPr>
          <p:cNvPr id="98" name="Oval 97"/>
          <p:cNvSpPr>
            <a:spLocks noChangeArrowheads="1"/>
          </p:cNvSpPr>
          <p:nvPr/>
        </p:nvSpPr>
        <p:spPr bwMode="auto">
          <a:xfrm>
            <a:off x="1295400" y="5791200"/>
            <a:ext cx="457200" cy="457200"/>
          </a:xfrm>
          <a:prstGeom prst="ellipse">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99" name="TextBox 98"/>
          <p:cNvSpPr txBox="1">
            <a:spLocks noChangeArrowheads="1"/>
          </p:cNvSpPr>
          <p:nvPr/>
        </p:nvSpPr>
        <p:spPr bwMode="auto">
          <a:xfrm>
            <a:off x="4899025" y="2400300"/>
            <a:ext cx="319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D)  negative, linear, strong, </a:t>
            </a:r>
            <a:br>
              <a:rPr lang="en-US" altLang="en-US" sz="1800" b="1">
                <a:solidFill>
                  <a:srgbClr val="FFFF00"/>
                </a:solidFill>
              </a:rPr>
            </a:br>
            <a:r>
              <a:rPr lang="en-US" altLang="en-US" sz="1800" b="1">
                <a:solidFill>
                  <a:srgbClr val="FFFF00"/>
                </a:solidFill>
              </a:rPr>
              <a:t>some, some</a:t>
            </a:r>
          </a:p>
        </p:txBody>
      </p:sp>
      <p:sp>
        <p:nvSpPr>
          <p:cNvPr id="100" name="Oval 99"/>
          <p:cNvSpPr>
            <a:spLocks noChangeArrowheads="1"/>
          </p:cNvSpPr>
          <p:nvPr/>
        </p:nvSpPr>
        <p:spPr bwMode="auto">
          <a:xfrm>
            <a:off x="3657600" y="2514600"/>
            <a:ext cx="457200" cy="457200"/>
          </a:xfrm>
          <a:prstGeom prst="ellipse">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01" name="Oval 100"/>
          <p:cNvSpPr>
            <a:spLocks noChangeArrowheads="1"/>
          </p:cNvSpPr>
          <p:nvPr/>
        </p:nvSpPr>
        <p:spPr bwMode="auto">
          <a:xfrm>
            <a:off x="2895600" y="1600200"/>
            <a:ext cx="381000" cy="838200"/>
          </a:xfrm>
          <a:prstGeom prst="ellipse">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02" name="TextBox 101"/>
          <p:cNvSpPr txBox="1">
            <a:spLocks noChangeArrowheads="1"/>
          </p:cNvSpPr>
          <p:nvPr/>
        </p:nvSpPr>
        <p:spPr bwMode="auto">
          <a:xfrm>
            <a:off x="4899025" y="4306888"/>
            <a:ext cx="35067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E)  negative, linear, moderate, </a:t>
            </a:r>
            <a:br>
              <a:rPr lang="en-US" altLang="en-US" sz="1800" b="1">
                <a:solidFill>
                  <a:srgbClr val="FFFF00"/>
                </a:solidFill>
              </a:rPr>
            </a:br>
            <a:r>
              <a:rPr lang="en-US" altLang="en-US" sz="1800" b="1">
                <a:solidFill>
                  <a:srgbClr val="FFFF00"/>
                </a:solidFill>
              </a:rPr>
              <a:t>maybe, none</a:t>
            </a:r>
          </a:p>
        </p:txBody>
      </p:sp>
      <p:sp>
        <p:nvSpPr>
          <p:cNvPr id="103" name="TextBox 102"/>
          <p:cNvSpPr txBox="1">
            <a:spLocks noChangeArrowheads="1"/>
          </p:cNvSpPr>
          <p:nvPr/>
        </p:nvSpPr>
        <p:spPr bwMode="auto">
          <a:xfrm>
            <a:off x="4899025" y="6211888"/>
            <a:ext cx="3711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F)  negative, linear, very strong, </a:t>
            </a:r>
            <a:br>
              <a:rPr lang="en-US" altLang="en-US" sz="1800" b="1">
                <a:solidFill>
                  <a:srgbClr val="FFFF00"/>
                </a:solidFill>
              </a:rPr>
            </a:br>
            <a:r>
              <a:rPr lang="en-US" altLang="en-US" sz="1800" b="1">
                <a:solidFill>
                  <a:srgbClr val="FFFF00"/>
                </a:solidFill>
              </a:rPr>
              <a:t>none, none</a:t>
            </a:r>
          </a:p>
        </p:txBody>
      </p:sp>
      <p:sp>
        <p:nvSpPr>
          <p:cNvPr id="104" name="Oval 103"/>
          <p:cNvSpPr>
            <a:spLocks noChangeArrowheads="1"/>
          </p:cNvSpPr>
          <p:nvPr/>
        </p:nvSpPr>
        <p:spPr bwMode="auto">
          <a:xfrm>
            <a:off x="4419600" y="4114800"/>
            <a:ext cx="457200" cy="457200"/>
          </a:xfrm>
          <a:prstGeom prst="ellipse">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par>
                                <p:cTn id="11" presetID="2" presetClass="entr" presetSubtype="8" fill="hold" grpId="0" nodeType="withEffect">
                                  <p:stCondLst>
                                    <p:cond delay="0"/>
                                  </p:stCondLst>
                                  <p:childTnLst>
                                    <p:set>
                                      <p:cBhvr>
                                        <p:cTn id="12" dur="1" fill="hold">
                                          <p:stCondLst>
                                            <p:cond delay="0"/>
                                          </p:stCondLst>
                                        </p:cTn>
                                        <p:tgtEl>
                                          <p:spTgt spid="96"/>
                                        </p:tgtEl>
                                        <p:attrNameLst>
                                          <p:attrName>style.visibility</p:attrName>
                                        </p:attrNameLst>
                                      </p:cBhvr>
                                      <p:to>
                                        <p:strVal val="visible"/>
                                      </p:to>
                                    </p:set>
                                    <p:anim calcmode="lin" valueType="num">
                                      <p:cBhvr additive="base">
                                        <p:cTn id="13" dur="500" fill="hold"/>
                                        <p:tgtEl>
                                          <p:spTgt spid="96"/>
                                        </p:tgtEl>
                                        <p:attrNameLst>
                                          <p:attrName>ppt_x</p:attrName>
                                        </p:attrNameLst>
                                      </p:cBhvr>
                                      <p:tavLst>
                                        <p:tav tm="0">
                                          <p:val>
                                            <p:strVal val="0-#ppt_w/2"/>
                                          </p:val>
                                        </p:tav>
                                        <p:tav tm="100000">
                                          <p:val>
                                            <p:strVal val="#ppt_x"/>
                                          </p:val>
                                        </p:tav>
                                      </p:tavLst>
                                    </p:anim>
                                    <p:anim calcmode="lin" valueType="num">
                                      <p:cBhvr additive="base">
                                        <p:cTn id="14" dur="500" fill="hold"/>
                                        <p:tgtEl>
                                          <p:spTgt spid="9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7"/>
                                        </p:tgtEl>
                                        <p:attrNameLst>
                                          <p:attrName>style.visibility</p:attrName>
                                        </p:attrNameLst>
                                      </p:cBhvr>
                                      <p:to>
                                        <p:strVal val="visible"/>
                                      </p:to>
                                    </p:set>
                                  </p:childTnLst>
                                </p:cTn>
                              </p:par>
                              <p:par>
                                <p:cTn id="19" presetID="2" presetClass="entr" presetSubtype="8" fill="hold" grpId="0" nodeType="withEffect">
                                  <p:stCondLst>
                                    <p:cond delay="0"/>
                                  </p:stCondLst>
                                  <p:childTnLst>
                                    <p:set>
                                      <p:cBhvr>
                                        <p:cTn id="20" dur="1" fill="hold">
                                          <p:stCondLst>
                                            <p:cond delay="0"/>
                                          </p:stCondLst>
                                        </p:cTn>
                                        <p:tgtEl>
                                          <p:spTgt spid="98"/>
                                        </p:tgtEl>
                                        <p:attrNameLst>
                                          <p:attrName>style.visibility</p:attrName>
                                        </p:attrNameLst>
                                      </p:cBhvr>
                                      <p:to>
                                        <p:strVal val="visible"/>
                                      </p:to>
                                    </p:set>
                                    <p:anim calcmode="lin" valueType="num">
                                      <p:cBhvr additive="base">
                                        <p:cTn id="21" dur="500" fill="hold"/>
                                        <p:tgtEl>
                                          <p:spTgt spid="98"/>
                                        </p:tgtEl>
                                        <p:attrNameLst>
                                          <p:attrName>ppt_x</p:attrName>
                                        </p:attrNameLst>
                                      </p:cBhvr>
                                      <p:tavLst>
                                        <p:tav tm="0">
                                          <p:val>
                                            <p:strVal val="0-#ppt_w/2"/>
                                          </p:val>
                                        </p:tav>
                                        <p:tav tm="100000">
                                          <p:val>
                                            <p:strVal val="#ppt_x"/>
                                          </p:val>
                                        </p:tav>
                                      </p:tavLst>
                                    </p:anim>
                                    <p:anim calcmode="lin" valueType="num">
                                      <p:cBhvr additive="base">
                                        <p:cTn id="22" dur="500" fill="hold"/>
                                        <p:tgtEl>
                                          <p:spTgt spid="98"/>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9"/>
                                        </p:tgtEl>
                                        <p:attrNameLst>
                                          <p:attrName>style.visibility</p:attrName>
                                        </p:attrNameLst>
                                      </p:cBhvr>
                                      <p:to>
                                        <p:strVal val="visible"/>
                                      </p:to>
                                    </p:set>
                                  </p:childTnLst>
                                </p:cTn>
                              </p:par>
                              <p:par>
                                <p:cTn id="27" presetID="2" presetClass="entr" presetSubtype="8" fill="hold" grpId="0" nodeType="withEffect">
                                  <p:stCondLst>
                                    <p:cond delay="0"/>
                                  </p:stCondLst>
                                  <p:childTnLst>
                                    <p:set>
                                      <p:cBhvr>
                                        <p:cTn id="28" dur="1" fill="hold">
                                          <p:stCondLst>
                                            <p:cond delay="0"/>
                                          </p:stCondLst>
                                        </p:cTn>
                                        <p:tgtEl>
                                          <p:spTgt spid="100"/>
                                        </p:tgtEl>
                                        <p:attrNameLst>
                                          <p:attrName>style.visibility</p:attrName>
                                        </p:attrNameLst>
                                      </p:cBhvr>
                                      <p:to>
                                        <p:strVal val="visible"/>
                                      </p:to>
                                    </p:set>
                                    <p:anim calcmode="lin" valueType="num">
                                      <p:cBhvr additive="base">
                                        <p:cTn id="29" dur="500" fill="hold"/>
                                        <p:tgtEl>
                                          <p:spTgt spid="100"/>
                                        </p:tgtEl>
                                        <p:attrNameLst>
                                          <p:attrName>ppt_x</p:attrName>
                                        </p:attrNameLst>
                                      </p:cBhvr>
                                      <p:tavLst>
                                        <p:tav tm="0">
                                          <p:val>
                                            <p:strVal val="0-#ppt_w/2"/>
                                          </p:val>
                                        </p:tav>
                                        <p:tav tm="100000">
                                          <p:val>
                                            <p:strVal val="#ppt_x"/>
                                          </p:val>
                                        </p:tav>
                                      </p:tavLst>
                                    </p:anim>
                                    <p:anim calcmode="lin" valueType="num">
                                      <p:cBhvr additive="base">
                                        <p:cTn id="30" dur="500" fill="hold"/>
                                        <p:tgtEl>
                                          <p:spTgt spid="100"/>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01"/>
                                        </p:tgtEl>
                                        <p:attrNameLst>
                                          <p:attrName>style.visibility</p:attrName>
                                        </p:attrNameLst>
                                      </p:cBhvr>
                                      <p:to>
                                        <p:strVal val="visible"/>
                                      </p:to>
                                    </p:set>
                                    <p:anim calcmode="lin" valueType="num">
                                      <p:cBhvr additive="base">
                                        <p:cTn id="33" dur="500" fill="hold"/>
                                        <p:tgtEl>
                                          <p:spTgt spid="101"/>
                                        </p:tgtEl>
                                        <p:attrNameLst>
                                          <p:attrName>ppt_x</p:attrName>
                                        </p:attrNameLst>
                                      </p:cBhvr>
                                      <p:tavLst>
                                        <p:tav tm="0">
                                          <p:val>
                                            <p:strVal val="0-#ppt_w/2"/>
                                          </p:val>
                                        </p:tav>
                                        <p:tav tm="100000">
                                          <p:val>
                                            <p:strVal val="#ppt_x"/>
                                          </p:val>
                                        </p:tav>
                                      </p:tavLst>
                                    </p:anim>
                                    <p:anim calcmode="lin" valueType="num">
                                      <p:cBhvr additive="base">
                                        <p:cTn id="34" dur="500" fill="hold"/>
                                        <p:tgtEl>
                                          <p:spTgt spid="101"/>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
                                        </p:tgtEl>
                                        <p:attrNameLst>
                                          <p:attrName>style.visibility</p:attrName>
                                        </p:attrNameLst>
                                      </p:cBhvr>
                                      <p:to>
                                        <p:strVal val="visible"/>
                                      </p:to>
                                    </p:set>
                                  </p:childTnLst>
                                </p:cTn>
                              </p:par>
                              <p:par>
                                <p:cTn id="39" presetID="2" presetClass="entr" presetSubtype="8" fill="hold" grpId="0" nodeType="withEffect">
                                  <p:stCondLst>
                                    <p:cond delay="0"/>
                                  </p:stCondLst>
                                  <p:childTnLst>
                                    <p:set>
                                      <p:cBhvr>
                                        <p:cTn id="40" dur="1" fill="hold">
                                          <p:stCondLst>
                                            <p:cond delay="0"/>
                                          </p:stCondLst>
                                        </p:cTn>
                                        <p:tgtEl>
                                          <p:spTgt spid="104"/>
                                        </p:tgtEl>
                                        <p:attrNameLst>
                                          <p:attrName>style.visibility</p:attrName>
                                        </p:attrNameLst>
                                      </p:cBhvr>
                                      <p:to>
                                        <p:strVal val="visible"/>
                                      </p:to>
                                    </p:set>
                                    <p:anim calcmode="lin" valueType="num">
                                      <p:cBhvr additive="base">
                                        <p:cTn id="41" dur="500" fill="hold"/>
                                        <p:tgtEl>
                                          <p:spTgt spid="104"/>
                                        </p:tgtEl>
                                        <p:attrNameLst>
                                          <p:attrName>ppt_x</p:attrName>
                                        </p:attrNameLst>
                                      </p:cBhvr>
                                      <p:tavLst>
                                        <p:tav tm="0">
                                          <p:val>
                                            <p:strVal val="0-#ppt_w/2"/>
                                          </p:val>
                                        </p:tav>
                                        <p:tav tm="100000">
                                          <p:val>
                                            <p:strVal val="#ppt_x"/>
                                          </p:val>
                                        </p:tav>
                                      </p:tavLst>
                                    </p:anim>
                                    <p:anim calcmode="lin" valueType="num">
                                      <p:cBhvr additive="base">
                                        <p:cTn id="42" dur="500" fill="hold"/>
                                        <p:tgtEl>
                                          <p:spTgt spid="104"/>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animBg="1"/>
      <p:bldP spid="97" grpId="0"/>
      <p:bldP spid="98" grpId="0" animBg="1"/>
      <p:bldP spid="99" grpId="0"/>
      <p:bldP spid="100" grpId="0" animBg="1"/>
      <p:bldP spid="101" grpId="0" animBg="1"/>
      <p:bldP spid="102" grpId="0"/>
      <p:bldP spid="103" grpId="0"/>
      <p:bldP spid="10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15"/>
          <p:cNvGrpSpPr>
            <a:grpSpLocks/>
          </p:cNvGrpSpPr>
          <p:nvPr/>
        </p:nvGrpSpPr>
        <p:grpSpPr bwMode="auto">
          <a:xfrm>
            <a:off x="482600" y="1320800"/>
            <a:ext cx="2265363" cy="2219325"/>
            <a:chOff x="304" y="1592"/>
            <a:chExt cx="1427" cy="1398"/>
          </a:xfrm>
        </p:grpSpPr>
        <p:sp>
          <p:nvSpPr>
            <p:cNvPr id="15440" name="Line 5"/>
            <p:cNvSpPr>
              <a:spLocks noChangeShapeType="1"/>
            </p:cNvSpPr>
            <p:nvPr/>
          </p:nvSpPr>
          <p:spPr bwMode="auto">
            <a:xfrm flipV="1">
              <a:off x="566" y="1592"/>
              <a:ext cx="0" cy="115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41" name="Line 6"/>
            <p:cNvSpPr>
              <a:spLocks noChangeShapeType="1"/>
            </p:cNvSpPr>
            <p:nvPr/>
          </p:nvSpPr>
          <p:spPr bwMode="auto">
            <a:xfrm>
              <a:off x="565" y="2744"/>
              <a:ext cx="116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42" name="Text Box 7"/>
            <p:cNvSpPr txBox="1">
              <a:spLocks noChangeArrowheads="1"/>
            </p:cNvSpPr>
            <p:nvPr/>
          </p:nvSpPr>
          <p:spPr bwMode="auto">
            <a:xfrm rot="5400000">
              <a:off x="74" y="2044"/>
              <a:ext cx="6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Response</a:t>
              </a:r>
            </a:p>
          </p:txBody>
        </p:sp>
        <p:sp>
          <p:nvSpPr>
            <p:cNvPr id="15443" name="Text Box 8"/>
            <p:cNvSpPr txBox="1">
              <a:spLocks noChangeArrowheads="1"/>
            </p:cNvSpPr>
            <p:nvPr/>
          </p:nvSpPr>
          <p:spPr bwMode="auto">
            <a:xfrm>
              <a:off x="697" y="2759"/>
              <a:ext cx="8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Explanatory</a:t>
              </a:r>
            </a:p>
          </p:txBody>
        </p:sp>
      </p:grpSp>
      <p:grpSp>
        <p:nvGrpSpPr>
          <p:cNvPr id="15363" name="Group 16"/>
          <p:cNvGrpSpPr>
            <a:grpSpLocks/>
          </p:cNvGrpSpPr>
          <p:nvPr/>
        </p:nvGrpSpPr>
        <p:grpSpPr bwMode="auto">
          <a:xfrm>
            <a:off x="3494088" y="1320800"/>
            <a:ext cx="2265362" cy="2219325"/>
            <a:chOff x="2026" y="1461"/>
            <a:chExt cx="1427" cy="1398"/>
          </a:xfrm>
        </p:grpSpPr>
        <p:sp>
          <p:nvSpPr>
            <p:cNvPr id="15436" name="Line 11"/>
            <p:cNvSpPr>
              <a:spLocks noChangeShapeType="1"/>
            </p:cNvSpPr>
            <p:nvPr/>
          </p:nvSpPr>
          <p:spPr bwMode="auto">
            <a:xfrm flipV="1">
              <a:off x="2288" y="1461"/>
              <a:ext cx="0" cy="115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37" name="Line 12"/>
            <p:cNvSpPr>
              <a:spLocks noChangeShapeType="1"/>
            </p:cNvSpPr>
            <p:nvPr/>
          </p:nvSpPr>
          <p:spPr bwMode="auto">
            <a:xfrm flipV="1">
              <a:off x="2287" y="2613"/>
              <a:ext cx="116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38" name="Text Box 13"/>
            <p:cNvSpPr txBox="1">
              <a:spLocks noChangeArrowheads="1"/>
            </p:cNvSpPr>
            <p:nvPr/>
          </p:nvSpPr>
          <p:spPr bwMode="auto">
            <a:xfrm rot="5400000">
              <a:off x="1796" y="1913"/>
              <a:ext cx="6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Response</a:t>
              </a:r>
            </a:p>
          </p:txBody>
        </p:sp>
        <p:sp>
          <p:nvSpPr>
            <p:cNvPr id="15439" name="Text Box 14"/>
            <p:cNvSpPr txBox="1">
              <a:spLocks noChangeArrowheads="1"/>
            </p:cNvSpPr>
            <p:nvPr/>
          </p:nvSpPr>
          <p:spPr bwMode="auto">
            <a:xfrm>
              <a:off x="2419" y="2628"/>
              <a:ext cx="8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Explanatory</a:t>
              </a:r>
            </a:p>
          </p:txBody>
        </p:sp>
      </p:grpSp>
      <p:grpSp>
        <p:nvGrpSpPr>
          <p:cNvPr id="15364" name="Group 17"/>
          <p:cNvGrpSpPr>
            <a:grpSpLocks/>
          </p:cNvGrpSpPr>
          <p:nvPr/>
        </p:nvGrpSpPr>
        <p:grpSpPr bwMode="auto">
          <a:xfrm>
            <a:off x="6507163" y="1320800"/>
            <a:ext cx="2265362" cy="2219325"/>
            <a:chOff x="2026" y="1461"/>
            <a:chExt cx="1427" cy="1398"/>
          </a:xfrm>
        </p:grpSpPr>
        <p:sp>
          <p:nvSpPr>
            <p:cNvPr id="15432" name="Line 18"/>
            <p:cNvSpPr>
              <a:spLocks noChangeShapeType="1"/>
            </p:cNvSpPr>
            <p:nvPr/>
          </p:nvSpPr>
          <p:spPr bwMode="auto">
            <a:xfrm flipV="1">
              <a:off x="2288" y="1461"/>
              <a:ext cx="0" cy="115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33" name="Line 19"/>
            <p:cNvSpPr>
              <a:spLocks noChangeShapeType="1"/>
            </p:cNvSpPr>
            <p:nvPr/>
          </p:nvSpPr>
          <p:spPr bwMode="auto">
            <a:xfrm flipV="1">
              <a:off x="2287" y="2613"/>
              <a:ext cx="116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34" name="Text Box 20"/>
            <p:cNvSpPr txBox="1">
              <a:spLocks noChangeArrowheads="1"/>
            </p:cNvSpPr>
            <p:nvPr/>
          </p:nvSpPr>
          <p:spPr bwMode="auto">
            <a:xfrm rot="5400000">
              <a:off x="1796" y="1913"/>
              <a:ext cx="6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Response</a:t>
              </a:r>
            </a:p>
          </p:txBody>
        </p:sp>
        <p:sp>
          <p:nvSpPr>
            <p:cNvPr id="15435" name="Text Box 21"/>
            <p:cNvSpPr txBox="1">
              <a:spLocks noChangeArrowheads="1"/>
            </p:cNvSpPr>
            <p:nvPr/>
          </p:nvSpPr>
          <p:spPr bwMode="auto">
            <a:xfrm>
              <a:off x="2419" y="2628"/>
              <a:ext cx="8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Explanatory</a:t>
              </a:r>
            </a:p>
          </p:txBody>
        </p:sp>
      </p:grpSp>
      <p:grpSp>
        <p:nvGrpSpPr>
          <p:cNvPr id="15365" name="Group 22"/>
          <p:cNvGrpSpPr>
            <a:grpSpLocks/>
          </p:cNvGrpSpPr>
          <p:nvPr/>
        </p:nvGrpSpPr>
        <p:grpSpPr bwMode="auto">
          <a:xfrm>
            <a:off x="1981200" y="3952875"/>
            <a:ext cx="2265363" cy="2219325"/>
            <a:chOff x="2026" y="1461"/>
            <a:chExt cx="1427" cy="1398"/>
          </a:xfrm>
        </p:grpSpPr>
        <p:sp>
          <p:nvSpPr>
            <p:cNvPr id="15428" name="Line 23"/>
            <p:cNvSpPr>
              <a:spLocks noChangeShapeType="1"/>
            </p:cNvSpPr>
            <p:nvPr/>
          </p:nvSpPr>
          <p:spPr bwMode="auto">
            <a:xfrm flipV="1">
              <a:off x="2288" y="1461"/>
              <a:ext cx="0" cy="115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29" name="Line 24"/>
            <p:cNvSpPr>
              <a:spLocks noChangeShapeType="1"/>
            </p:cNvSpPr>
            <p:nvPr/>
          </p:nvSpPr>
          <p:spPr bwMode="auto">
            <a:xfrm flipV="1">
              <a:off x="2287" y="2613"/>
              <a:ext cx="116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30" name="Text Box 25"/>
            <p:cNvSpPr txBox="1">
              <a:spLocks noChangeArrowheads="1"/>
            </p:cNvSpPr>
            <p:nvPr/>
          </p:nvSpPr>
          <p:spPr bwMode="auto">
            <a:xfrm rot="5400000">
              <a:off x="1796" y="1913"/>
              <a:ext cx="6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Response</a:t>
              </a:r>
            </a:p>
          </p:txBody>
        </p:sp>
        <p:sp>
          <p:nvSpPr>
            <p:cNvPr id="15431" name="Text Box 26"/>
            <p:cNvSpPr txBox="1">
              <a:spLocks noChangeArrowheads="1"/>
            </p:cNvSpPr>
            <p:nvPr/>
          </p:nvSpPr>
          <p:spPr bwMode="auto">
            <a:xfrm>
              <a:off x="2419" y="2628"/>
              <a:ext cx="8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Explanatory</a:t>
              </a:r>
            </a:p>
          </p:txBody>
        </p:sp>
      </p:grpSp>
      <p:grpSp>
        <p:nvGrpSpPr>
          <p:cNvPr id="15366" name="Group 27"/>
          <p:cNvGrpSpPr>
            <a:grpSpLocks/>
          </p:cNvGrpSpPr>
          <p:nvPr/>
        </p:nvGrpSpPr>
        <p:grpSpPr bwMode="auto">
          <a:xfrm>
            <a:off x="5338763" y="3952875"/>
            <a:ext cx="2265362" cy="2219325"/>
            <a:chOff x="2026" y="1461"/>
            <a:chExt cx="1427" cy="1398"/>
          </a:xfrm>
        </p:grpSpPr>
        <p:sp>
          <p:nvSpPr>
            <p:cNvPr id="15424" name="Line 28"/>
            <p:cNvSpPr>
              <a:spLocks noChangeShapeType="1"/>
            </p:cNvSpPr>
            <p:nvPr/>
          </p:nvSpPr>
          <p:spPr bwMode="auto">
            <a:xfrm flipV="1">
              <a:off x="2288" y="1461"/>
              <a:ext cx="0" cy="115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25" name="Line 29"/>
            <p:cNvSpPr>
              <a:spLocks noChangeShapeType="1"/>
            </p:cNvSpPr>
            <p:nvPr/>
          </p:nvSpPr>
          <p:spPr bwMode="auto">
            <a:xfrm flipV="1">
              <a:off x="2287" y="2613"/>
              <a:ext cx="116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26" name="Text Box 30"/>
            <p:cNvSpPr txBox="1">
              <a:spLocks noChangeArrowheads="1"/>
            </p:cNvSpPr>
            <p:nvPr/>
          </p:nvSpPr>
          <p:spPr bwMode="auto">
            <a:xfrm rot="5400000">
              <a:off x="1796" y="1913"/>
              <a:ext cx="6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Response</a:t>
              </a:r>
            </a:p>
          </p:txBody>
        </p:sp>
        <p:sp>
          <p:nvSpPr>
            <p:cNvPr id="15427" name="Text Box 31"/>
            <p:cNvSpPr txBox="1">
              <a:spLocks noChangeArrowheads="1"/>
            </p:cNvSpPr>
            <p:nvPr/>
          </p:nvSpPr>
          <p:spPr bwMode="auto">
            <a:xfrm>
              <a:off x="2419" y="2628"/>
              <a:ext cx="8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Explanatory</a:t>
              </a:r>
            </a:p>
          </p:txBody>
        </p:sp>
      </p:grpSp>
      <p:sp>
        <p:nvSpPr>
          <p:cNvPr id="15367" name="Oval 32"/>
          <p:cNvSpPr>
            <a:spLocks noChangeAspect="1" noChangeArrowheads="1"/>
          </p:cNvSpPr>
          <p:nvPr/>
        </p:nvSpPr>
        <p:spPr bwMode="auto">
          <a:xfrm>
            <a:off x="4094163" y="15525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68" name="Oval 33"/>
          <p:cNvSpPr>
            <a:spLocks noChangeAspect="1" noChangeArrowheads="1"/>
          </p:cNvSpPr>
          <p:nvPr/>
        </p:nvSpPr>
        <p:spPr bwMode="auto">
          <a:xfrm>
            <a:off x="4246563" y="176053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69" name="Oval 34"/>
          <p:cNvSpPr>
            <a:spLocks noChangeAspect="1" noChangeArrowheads="1"/>
          </p:cNvSpPr>
          <p:nvPr/>
        </p:nvSpPr>
        <p:spPr bwMode="auto">
          <a:xfrm>
            <a:off x="4398963" y="18573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0" name="Oval 35"/>
          <p:cNvSpPr>
            <a:spLocks noChangeAspect="1" noChangeArrowheads="1"/>
          </p:cNvSpPr>
          <p:nvPr/>
        </p:nvSpPr>
        <p:spPr bwMode="auto">
          <a:xfrm>
            <a:off x="4551363" y="196532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1" name="Oval 36"/>
          <p:cNvSpPr>
            <a:spLocks noChangeAspect="1" noChangeArrowheads="1"/>
          </p:cNvSpPr>
          <p:nvPr/>
        </p:nvSpPr>
        <p:spPr bwMode="auto">
          <a:xfrm>
            <a:off x="4703763" y="219551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2" name="Oval 37"/>
          <p:cNvSpPr>
            <a:spLocks noChangeAspect="1" noChangeArrowheads="1"/>
          </p:cNvSpPr>
          <p:nvPr/>
        </p:nvSpPr>
        <p:spPr bwMode="auto">
          <a:xfrm>
            <a:off x="4856163" y="234791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3" name="Oval 38"/>
          <p:cNvSpPr>
            <a:spLocks noChangeAspect="1" noChangeArrowheads="1"/>
          </p:cNvSpPr>
          <p:nvPr/>
        </p:nvSpPr>
        <p:spPr bwMode="auto">
          <a:xfrm>
            <a:off x="5008563" y="243363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4" name="Oval 39"/>
          <p:cNvSpPr>
            <a:spLocks noChangeAspect="1" noChangeArrowheads="1"/>
          </p:cNvSpPr>
          <p:nvPr/>
        </p:nvSpPr>
        <p:spPr bwMode="auto">
          <a:xfrm>
            <a:off x="5160963" y="26193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5" name="Oval 40"/>
          <p:cNvSpPr>
            <a:spLocks noChangeAspect="1" noChangeArrowheads="1"/>
          </p:cNvSpPr>
          <p:nvPr/>
        </p:nvSpPr>
        <p:spPr bwMode="auto">
          <a:xfrm>
            <a:off x="5313363" y="280511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6" name="Oval 41"/>
          <p:cNvSpPr>
            <a:spLocks noChangeAspect="1" noChangeArrowheads="1"/>
          </p:cNvSpPr>
          <p:nvPr/>
        </p:nvSpPr>
        <p:spPr bwMode="auto">
          <a:xfrm>
            <a:off x="5465763" y="29241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grpSp>
        <p:nvGrpSpPr>
          <p:cNvPr id="15377" name="Group 52"/>
          <p:cNvGrpSpPr>
            <a:grpSpLocks/>
          </p:cNvGrpSpPr>
          <p:nvPr/>
        </p:nvGrpSpPr>
        <p:grpSpPr bwMode="auto">
          <a:xfrm rot="-5400000">
            <a:off x="1057275" y="1497013"/>
            <a:ext cx="1463675" cy="1463675"/>
            <a:chOff x="325" y="2976"/>
            <a:chExt cx="922" cy="922"/>
          </a:xfrm>
        </p:grpSpPr>
        <p:sp>
          <p:nvSpPr>
            <p:cNvPr id="15414" name="Oval 42"/>
            <p:cNvSpPr>
              <a:spLocks noChangeAspect="1" noChangeArrowheads="1"/>
            </p:cNvSpPr>
            <p:nvPr/>
          </p:nvSpPr>
          <p:spPr bwMode="auto">
            <a:xfrm rot="-5400000">
              <a:off x="325" y="2976"/>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15" name="Oval 43"/>
            <p:cNvSpPr>
              <a:spLocks noChangeAspect="1" noChangeArrowheads="1"/>
            </p:cNvSpPr>
            <p:nvPr/>
          </p:nvSpPr>
          <p:spPr bwMode="auto">
            <a:xfrm rot="-5400000">
              <a:off x="421" y="3107"/>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16" name="Oval 44"/>
            <p:cNvSpPr>
              <a:spLocks noChangeAspect="1" noChangeArrowheads="1"/>
            </p:cNvSpPr>
            <p:nvPr/>
          </p:nvSpPr>
          <p:spPr bwMode="auto">
            <a:xfrm rot="-5400000">
              <a:off x="517" y="3168"/>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17" name="Oval 45"/>
            <p:cNvSpPr>
              <a:spLocks noChangeAspect="1" noChangeArrowheads="1"/>
            </p:cNvSpPr>
            <p:nvPr/>
          </p:nvSpPr>
          <p:spPr bwMode="auto">
            <a:xfrm rot="-5400000">
              <a:off x="613" y="3236"/>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18" name="Oval 46"/>
            <p:cNvSpPr>
              <a:spLocks noChangeAspect="1" noChangeArrowheads="1"/>
            </p:cNvSpPr>
            <p:nvPr/>
          </p:nvSpPr>
          <p:spPr bwMode="auto">
            <a:xfrm rot="-5400000">
              <a:off x="709" y="3381"/>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19" name="Oval 47"/>
            <p:cNvSpPr>
              <a:spLocks noChangeAspect="1" noChangeArrowheads="1"/>
            </p:cNvSpPr>
            <p:nvPr/>
          </p:nvSpPr>
          <p:spPr bwMode="auto">
            <a:xfrm rot="-5400000">
              <a:off x="805" y="3477"/>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20" name="Oval 48"/>
            <p:cNvSpPr>
              <a:spLocks noChangeAspect="1" noChangeArrowheads="1"/>
            </p:cNvSpPr>
            <p:nvPr/>
          </p:nvSpPr>
          <p:spPr bwMode="auto">
            <a:xfrm rot="-5400000">
              <a:off x="901" y="3531"/>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21" name="Oval 49"/>
            <p:cNvSpPr>
              <a:spLocks noChangeAspect="1" noChangeArrowheads="1"/>
            </p:cNvSpPr>
            <p:nvPr/>
          </p:nvSpPr>
          <p:spPr bwMode="auto">
            <a:xfrm rot="-5400000">
              <a:off x="997" y="3648"/>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22" name="Oval 50"/>
            <p:cNvSpPr>
              <a:spLocks noChangeAspect="1" noChangeArrowheads="1"/>
            </p:cNvSpPr>
            <p:nvPr/>
          </p:nvSpPr>
          <p:spPr bwMode="auto">
            <a:xfrm rot="-5400000">
              <a:off x="1093" y="3765"/>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23" name="Oval 51"/>
            <p:cNvSpPr>
              <a:spLocks noChangeAspect="1" noChangeArrowheads="1"/>
            </p:cNvSpPr>
            <p:nvPr/>
          </p:nvSpPr>
          <p:spPr bwMode="auto">
            <a:xfrm rot="-5400000">
              <a:off x="1189" y="3840"/>
              <a:ext cx="58" cy="5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grpSp>
      <p:sp>
        <p:nvSpPr>
          <p:cNvPr id="15378" name="Oval 53"/>
          <p:cNvSpPr>
            <a:spLocks noChangeAspect="1" noChangeArrowheads="1"/>
          </p:cNvSpPr>
          <p:nvPr/>
        </p:nvSpPr>
        <p:spPr bwMode="auto">
          <a:xfrm>
            <a:off x="2581275" y="53721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79" name="Oval 54"/>
          <p:cNvSpPr>
            <a:spLocks noChangeAspect="1" noChangeArrowheads="1"/>
          </p:cNvSpPr>
          <p:nvPr/>
        </p:nvSpPr>
        <p:spPr bwMode="auto">
          <a:xfrm>
            <a:off x="2681288" y="510381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0" name="Oval 55"/>
          <p:cNvSpPr>
            <a:spLocks noChangeAspect="1" noChangeArrowheads="1"/>
          </p:cNvSpPr>
          <p:nvPr/>
        </p:nvSpPr>
        <p:spPr bwMode="auto">
          <a:xfrm>
            <a:off x="2865438" y="49307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1" name="Oval 56"/>
          <p:cNvSpPr>
            <a:spLocks noChangeAspect="1" noChangeArrowheads="1"/>
          </p:cNvSpPr>
          <p:nvPr/>
        </p:nvSpPr>
        <p:spPr bwMode="auto">
          <a:xfrm>
            <a:off x="2987675" y="474662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2" name="Oval 57"/>
          <p:cNvSpPr>
            <a:spLocks noChangeAspect="1" noChangeArrowheads="1"/>
          </p:cNvSpPr>
          <p:nvPr/>
        </p:nvSpPr>
        <p:spPr bwMode="auto">
          <a:xfrm>
            <a:off x="3201988" y="459263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3" name="Oval 58"/>
          <p:cNvSpPr>
            <a:spLocks noChangeAspect="1" noChangeArrowheads="1"/>
          </p:cNvSpPr>
          <p:nvPr/>
        </p:nvSpPr>
        <p:spPr bwMode="auto">
          <a:xfrm>
            <a:off x="3354388" y="474503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4" name="Oval 59"/>
          <p:cNvSpPr>
            <a:spLocks noChangeAspect="1" noChangeArrowheads="1"/>
          </p:cNvSpPr>
          <p:nvPr/>
        </p:nvSpPr>
        <p:spPr bwMode="auto">
          <a:xfrm>
            <a:off x="3506788" y="483076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5" name="Oval 60"/>
          <p:cNvSpPr>
            <a:spLocks noChangeAspect="1" noChangeArrowheads="1"/>
          </p:cNvSpPr>
          <p:nvPr/>
        </p:nvSpPr>
        <p:spPr bwMode="auto">
          <a:xfrm>
            <a:off x="3659188" y="50165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6" name="Oval 61"/>
          <p:cNvSpPr>
            <a:spLocks noChangeAspect="1" noChangeArrowheads="1"/>
          </p:cNvSpPr>
          <p:nvPr/>
        </p:nvSpPr>
        <p:spPr bwMode="auto">
          <a:xfrm>
            <a:off x="3811588" y="520223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7" name="Oval 62"/>
          <p:cNvSpPr>
            <a:spLocks noChangeAspect="1" noChangeArrowheads="1"/>
          </p:cNvSpPr>
          <p:nvPr/>
        </p:nvSpPr>
        <p:spPr bwMode="auto">
          <a:xfrm>
            <a:off x="3860800" y="54356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8" name="Oval 63"/>
          <p:cNvSpPr>
            <a:spLocks noChangeAspect="1" noChangeArrowheads="1"/>
          </p:cNvSpPr>
          <p:nvPr/>
        </p:nvSpPr>
        <p:spPr bwMode="auto">
          <a:xfrm>
            <a:off x="7083425" y="213042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89" name="Oval 64"/>
          <p:cNvSpPr>
            <a:spLocks noChangeAspect="1" noChangeArrowheads="1"/>
          </p:cNvSpPr>
          <p:nvPr/>
        </p:nvSpPr>
        <p:spPr bwMode="auto">
          <a:xfrm>
            <a:off x="7262813" y="22098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0" name="Oval 65"/>
          <p:cNvSpPr>
            <a:spLocks noChangeAspect="1" noChangeArrowheads="1"/>
          </p:cNvSpPr>
          <p:nvPr/>
        </p:nvSpPr>
        <p:spPr bwMode="auto">
          <a:xfrm>
            <a:off x="7378700" y="24669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1" name="Oval 66"/>
          <p:cNvSpPr>
            <a:spLocks noChangeAspect="1" noChangeArrowheads="1"/>
          </p:cNvSpPr>
          <p:nvPr/>
        </p:nvSpPr>
        <p:spPr bwMode="auto">
          <a:xfrm>
            <a:off x="7572375" y="223202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2" name="Oval 67"/>
          <p:cNvSpPr>
            <a:spLocks noChangeAspect="1" noChangeArrowheads="1"/>
          </p:cNvSpPr>
          <p:nvPr/>
        </p:nvSpPr>
        <p:spPr bwMode="auto">
          <a:xfrm>
            <a:off x="7724775" y="246221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3" name="Oval 68"/>
          <p:cNvSpPr>
            <a:spLocks noChangeAspect="1" noChangeArrowheads="1"/>
          </p:cNvSpPr>
          <p:nvPr/>
        </p:nvSpPr>
        <p:spPr bwMode="auto">
          <a:xfrm>
            <a:off x="7877175" y="211455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4" name="Oval 69"/>
          <p:cNvSpPr>
            <a:spLocks noChangeAspect="1" noChangeArrowheads="1"/>
          </p:cNvSpPr>
          <p:nvPr/>
        </p:nvSpPr>
        <p:spPr bwMode="auto">
          <a:xfrm>
            <a:off x="8039100" y="227488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5" name="Oval 70"/>
          <p:cNvSpPr>
            <a:spLocks noChangeAspect="1" noChangeArrowheads="1"/>
          </p:cNvSpPr>
          <p:nvPr/>
        </p:nvSpPr>
        <p:spPr bwMode="auto">
          <a:xfrm>
            <a:off x="8181975" y="25019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6" name="Oval 71"/>
          <p:cNvSpPr>
            <a:spLocks noChangeAspect="1" noChangeArrowheads="1"/>
          </p:cNvSpPr>
          <p:nvPr/>
        </p:nvSpPr>
        <p:spPr bwMode="auto">
          <a:xfrm>
            <a:off x="8305800" y="22098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7" name="Oval 72"/>
          <p:cNvSpPr>
            <a:spLocks noChangeAspect="1" noChangeArrowheads="1"/>
          </p:cNvSpPr>
          <p:nvPr/>
        </p:nvSpPr>
        <p:spPr bwMode="auto">
          <a:xfrm>
            <a:off x="8528050" y="2287588"/>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8" name="Oval 73"/>
          <p:cNvSpPr>
            <a:spLocks noChangeAspect="1" noChangeArrowheads="1"/>
          </p:cNvSpPr>
          <p:nvPr/>
        </p:nvSpPr>
        <p:spPr bwMode="auto">
          <a:xfrm>
            <a:off x="5899150" y="415766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399" name="Oval 74"/>
          <p:cNvSpPr>
            <a:spLocks noChangeAspect="1" noChangeArrowheads="1"/>
          </p:cNvSpPr>
          <p:nvPr/>
        </p:nvSpPr>
        <p:spPr bwMode="auto">
          <a:xfrm>
            <a:off x="6019800" y="44958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0" name="Oval 75"/>
          <p:cNvSpPr>
            <a:spLocks noChangeAspect="1" noChangeArrowheads="1"/>
          </p:cNvSpPr>
          <p:nvPr/>
        </p:nvSpPr>
        <p:spPr bwMode="auto">
          <a:xfrm>
            <a:off x="6172200" y="46482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1" name="Oval 76"/>
          <p:cNvSpPr>
            <a:spLocks noChangeAspect="1" noChangeArrowheads="1"/>
          </p:cNvSpPr>
          <p:nvPr/>
        </p:nvSpPr>
        <p:spPr bwMode="auto">
          <a:xfrm>
            <a:off x="6380163" y="450532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2" name="Oval 77"/>
          <p:cNvSpPr>
            <a:spLocks noChangeAspect="1" noChangeArrowheads="1"/>
          </p:cNvSpPr>
          <p:nvPr/>
        </p:nvSpPr>
        <p:spPr bwMode="auto">
          <a:xfrm>
            <a:off x="6553200" y="48006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3" name="Oval 78"/>
          <p:cNvSpPr>
            <a:spLocks noChangeAspect="1" noChangeArrowheads="1"/>
          </p:cNvSpPr>
          <p:nvPr/>
        </p:nvSpPr>
        <p:spPr bwMode="auto">
          <a:xfrm>
            <a:off x="6661150" y="456882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4" name="Oval 79"/>
          <p:cNvSpPr>
            <a:spLocks noChangeAspect="1" noChangeArrowheads="1"/>
          </p:cNvSpPr>
          <p:nvPr/>
        </p:nvSpPr>
        <p:spPr bwMode="auto">
          <a:xfrm>
            <a:off x="6813550" y="4778375"/>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5" name="Oval 80"/>
          <p:cNvSpPr>
            <a:spLocks noChangeAspect="1" noChangeArrowheads="1"/>
          </p:cNvSpPr>
          <p:nvPr/>
        </p:nvSpPr>
        <p:spPr bwMode="auto">
          <a:xfrm>
            <a:off x="6858000" y="51816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6" name="Oval 81"/>
          <p:cNvSpPr>
            <a:spLocks noChangeAspect="1" noChangeArrowheads="1"/>
          </p:cNvSpPr>
          <p:nvPr/>
        </p:nvSpPr>
        <p:spPr bwMode="auto">
          <a:xfrm>
            <a:off x="7162800" y="5181600"/>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15407" name="Oval 82"/>
          <p:cNvSpPr>
            <a:spLocks noChangeAspect="1" noChangeArrowheads="1"/>
          </p:cNvSpPr>
          <p:nvPr/>
        </p:nvSpPr>
        <p:spPr bwMode="auto">
          <a:xfrm>
            <a:off x="7270750" y="5529263"/>
            <a:ext cx="92075" cy="9207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7216" name="Text Box 83"/>
          <p:cNvSpPr txBox="1">
            <a:spLocks noChangeArrowheads="1"/>
          </p:cNvSpPr>
          <p:nvPr/>
        </p:nvSpPr>
        <p:spPr bwMode="auto">
          <a:xfrm>
            <a:off x="762000" y="6172200"/>
            <a:ext cx="39862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FF00"/>
                </a:solidFill>
              </a:rPr>
              <a:t>Strong Negative Quadratic Association</a:t>
            </a:r>
          </a:p>
        </p:txBody>
      </p:sp>
      <p:sp>
        <p:nvSpPr>
          <p:cNvPr id="7217" name="Text Box 84"/>
          <p:cNvSpPr txBox="1">
            <a:spLocks noChangeArrowheads="1"/>
          </p:cNvSpPr>
          <p:nvPr/>
        </p:nvSpPr>
        <p:spPr bwMode="auto">
          <a:xfrm>
            <a:off x="5334000" y="6172200"/>
            <a:ext cx="3514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FF00"/>
                </a:solidFill>
              </a:rPr>
              <a:t>Weak Negative Linear Association</a:t>
            </a:r>
          </a:p>
        </p:txBody>
      </p:sp>
      <p:sp>
        <p:nvSpPr>
          <p:cNvPr id="7218" name="Text Box 85"/>
          <p:cNvSpPr txBox="1">
            <a:spLocks noChangeArrowheads="1"/>
          </p:cNvSpPr>
          <p:nvPr/>
        </p:nvSpPr>
        <p:spPr bwMode="auto">
          <a:xfrm>
            <a:off x="7162800" y="3581400"/>
            <a:ext cx="1323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FF00"/>
                </a:solidFill>
              </a:rPr>
              <a:t>No Relation</a:t>
            </a:r>
          </a:p>
        </p:txBody>
      </p:sp>
      <p:sp>
        <p:nvSpPr>
          <p:cNvPr id="7219" name="Text Box 86"/>
          <p:cNvSpPr txBox="1">
            <a:spLocks noChangeArrowheads="1"/>
          </p:cNvSpPr>
          <p:nvPr/>
        </p:nvSpPr>
        <p:spPr bwMode="auto">
          <a:xfrm>
            <a:off x="0" y="3581400"/>
            <a:ext cx="35750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FF00"/>
                </a:solidFill>
              </a:rPr>
              <a:t>Strong Positive Linear Association</a:t>
            </a:r>
          </a:p>
        </p:txBody>
      </p:sp>
      <p:sp>
        <p:nvSpPr>
          <p:cNvPr id="7220" name="Text Box 88"/>
          <p:cNvSpPr txBox="1">
            <a:spLocks noChangeArrowheads="1"/>
          </p:cNvSpPr>
          <p:nvPr/>
        </p:nvSpPr>
        <p:spPr bwMode="auto">
          <a:xfrm>
            <a:off x="2909888" y="990600"/>
            <a:ext cx="36433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FF00"/>
                </a:solidFill>
              </a:rPr>
              <a:t>Strong Negative Linear Association</a:t>
            </a:r>
          </a:p>
        </p:txBody>
      </p:sp>
      <p:sp>
        <p:nvSpPr>
          <p:cNvPr id="15413" name="Title 83"/>
          <p:cNvSpPr>
            <a:spLocks noGrp="1"/>
          </p:cNvSpPr>
          <p:nvPr>
            <p:ph type="title"/>
          </p:nvPr>
        </p:nvSpPr>
        <p:spPr>
          <a:xfrm>
            <a:off x="457200" y="111125"/>
            <a:ext cx="8229600" cy="792163"/>
          </a:xfrm>
        </p:spPr>
        <p:txBody>
          <a:bodyPr/>
          <a:lstStyle/>
          <a:p>
            <a:r>
              <a:rPr lang="en-US" altLang="en-US" sz="3600" b="1" smtClean="0"/>
              <a:t>Example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2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6" grpId="0"/>
      <p:bldP spid="7217" grpId="0"/>
      <p:bldP spid="7218" grpId="0"/>
      <p:bldP spid="7219" grpId="0"/>
      <p:bldP spid="72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00200"/>
            <a:ext cx="6315075"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1"/>
          <p:cNvSpPr>
            <a:spLocks noGrp="1"/>
          </p:cNvSpPr>
          <p:nvPr>
            <p:ph type="title"/>
          </p:nvPr>
        </p:nvSpPr>
        <p:spPr>
          <a:xfrm>
            <a:off x="457200" y="111125"/>
            <a:ext cx="8229600" cy="792163"/>
          </a:xfrm>
        </p:spPr>
        <p:txBody>
          <a:bodyPr/>
          <a:lstStyle/>
          <a:p>
            <a:r>
              <a:rPr lang="en-US" altLang="en-US" sz="3600" b="1" smtClean="0"/>
              <a:t>Example 4</a:t>
            </a:r>
          </a:p>
        </p:txBody>
      </p:sp>
      <p:sp>
        <p:nvSpPr>
          <p:cNvPr id="16388" name="Content Placeholder 4"/>
          <p:cNvSpPr>
            <a:spLocks noGrp="1"/>
          </p:cNvSpPr>
          <p:nvPr>
            <p:ph idx="1"/>
          </p:nvPr>
        </p:nvSpPr>
        <p:spPr>
          <a:xfrm>
            <a:off x="439738" y="990600"/>
            <a:ext cx="8229600" cy="533400"/>
          </a:xfrm>
        </p:spPr>
        <p:txBody>
          <a:bodyPr/>
          <a:lstStyle/>
          <a:p>
            <a:pPr>
              <a:buFontTx/>
              <a:buNone/>
            </a:pPr>
            <a:r>
              <a:rPr lang="en-US" altLang="en-US" sz="2400" b="1" smtClean="0"/>
              <a:t>Describe the scatterplot below</a:t>
            </a:r>
          </a:p>
        </p:txBody>
      </p:sp>
      <p:sp>
        <p:nvSpPr>
          <p:cNvPr id="16389" name="TextBox 3"/>
          <p:cNvSpPr txBox="1">
            <a:spLocks noChangeArrowheads="1"/>
          </p:cNvSpPr>
          <p:nvPr/>
        </p:nvSpPr>
        <p:spPr bwMode="auto">
          <a:xfrm>
            <a:off x="2819400" y="2901950"/>
            <a:ext cx="10842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0000"/>
                </a:solidFill>
              </a:rPr>
              <a:t>Colorado</a:t>
            </a:r>
          </a:p>
        </p:txBody>
      </p:sp>
      <p:sp>
        <p:nvSpPr>
          <p:cNvPr id="6" name="TextBox 5"/>
          <p:cNvSpPr txBox="1">
            <a:spLocks noChangeArrowheads="1"/>
          </p:cNvSpPr>
          <p:nvPr/>
        </p:nvSpPr>
        <p:spPr bwMode="auto">
          <a:xfrm>
            <a:off x="7086600" y="1828800"/>
            <a:ext cx="1738313"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Mild</a:t>
            </a:r>
          </a:p>
          <a:p>
            <a:pPr>
              <a:spcBef>
                <a:spcPct val="0"/>
              </a:spcBef>
              <a:buFontTx/>
              <a:buNone/>
            </a:pPr>
            <a:r>
              <a:rPr lang="en-US" altLang="en-US" sz="2000" b="1">
                <a:solidFill>
                  <a:srgbClr val="FFFF00"/>
                </a:solidFill>
              </a:rPr>
              <a:t>Negative</a:t>
            </a:r>
          </a:p>
          <a:p>
            <a:pPr>
              <a:spcBef>
                <a:spcPct val="0"/>
              </a:spcBef>
              <a:buFontTx/>
              <a:buNone/>
            </a:pPr>
            <a:r>
              <a:rPr lang="en-US" altLang="en-US" sz="2000" b="1">
                <a:solidFill>
                  <a:srgbClr val="FFFF00"/>
                </a:solidFill>
              </a:rPr>
              <a:t>Exponential</a:t>
            </a:r>
          </a:p>
          <a:p>
            <a:pPr>
              <a:spcBef>
                <a:spcPct val="0"/>
              </a:spcBef>
              <a:buFontTx/>
              <a:buNone/>
            </a:pPr>
            <a:r>
              <a:rPr lang="en-US" altLang="en-US" sz="2000" b="1">
                <a:solidFill>
                  <a:srgbClr val="FFFF00"/>
                </a:solidFill>
              </a:rPr>
              <a:t>Association</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One obvious</a:t>
            </a:r>
          </a:p>
          <a:p>
            <a:pPr>
              <a:spcBef>
                <a:spcPct val="0"/>
              </a:spcBef>
              <a:buFontTx/>
              <a:buNone/>
            </a:pPr>
            <a:r>
              <a:rPr lang="en-US" altLang="en-US" sz="2000" b="1">
                <a:solidFill>
                  <a:srgbClr val="FFFF00"/>
                </a:solidFill>
              </a:rPr>
              <a:t>outlier</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Two clusters</a:t>
            </a:r>
          </a:p>
          <a:p>
            <a:pPr>
              <a:spcBef>
                <a:spcPct val="0"/>
              </a:spcBef>
              <a:buFontTx/>
              <a:buNone/>
            </a:pPr>
            <a:r>
              <a:rPr lang="en-US" altLang="en-US" sz="2000" b="1">
                <a:solidFill>
                  <a:srgbClr val="FFFF00"/>
                </a:solidFill>
              </a:rPr>
              <a:t>     &gt; 50%</a:t>
            </a:r>
          </a:p>
          <a:p>
            <a:pPr>
              <a:spcBef>
                <a:spcPct val="0"/>
              </a:spcBef>
              <a:buFontTx/>
              <a:buNone/>
            </a:pPr>
            <a:r>
              <a:rPr lang="en-US" altLang="en-US" sz="2000" b="1">
                <a:solidFill>
                  <a:srgbClr val="FFFF00"/>
                </a:solidFill>
              </a:rPr>
              <a:t>     &lt; 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11125"/>
            <a:ext cx="8229600" cy="792163"/>
          </a:xfrm>
        </p:spPr>
        <p:txBody>
          <a:bodyPr/>
          <a:lstStyle/>
          <a:p>
            <a:r>
              <a:rPr lang="en-US" altLang="en-US" sz="3600" b="1" smtClean="0"/>
              <a:t>Example 5</a:t>
            </a:r>
          </a:p>
        </p:txBody>
      </p:sp>
      <p:sp>
        <p:nvSpPr>
          <p:cNvPr id="17411" name="Content Placeholder 4"/>
          <p:cNvSpPr>
            <a:spLocks noGrp="1"/>
          </p:cNvSpPr>
          <p:nvPr>
            <p:ph idx="1"/>
          </p:nvPr>
        </p:nvSpPr>
        <p:spPr>
          <a:xfrm>
            <a:off x="468313" y="844550"/>
            <a:ext cx="8229600" cy="533400"/>
          </a:xfrm>
        </p:spPr>
        <p:txBody>
          <a:bodyPr/>
          <a:lstStyle/>
          <a:p>
            <a:pPr>
              <a:buFontTx/>
              <a:buNone/>
            </a:pPr>
            <a:r>
              <a:rPr lang="en-US" altLang="en-US" sz="2400" b="1" smtClean="0"/>
              <a:t>Describe the scatterplot below</a:t>
            </a:r>
          </a:p>
        </p:txBody>
      </p:sp>
      <p:sp>
        <p:nvSpPr>
          <p:cNvPr id="7" name="TextBox 6"/>
          <p:cNvSpPr txBox="1">
            <a:spLocks noChangeArrowheads="1"/>
          </p:cNvSpPr>
          <p:nvPr/>
        </p:nvSpPr>
        <p:spPr bwMode="auto">
          <a:xfrm>
            <a:off x="7086600" y="1828800"/>
            <a:ext cx="16383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Mild</a:t>
            </a:r>
          </a:p>
          <a:p>
            <a:pPr>
              <a:spcBef>
                <a:spcPct val="0"/>
              </a:spcBef>
              <a:buFontTx/>
              <a:buNone/>
            </a:pPr>
            <a:r>
              <a:rPr lang="en-US" altLang="en-US" sz="2000" b="1">
                <a:solidFill>
                  <a:srgbClr val="FFFF00"/>
                </a:solidFill>
              </a:rPr>
              <a:t>Positive</a:t>
            </a:r>
          </a:p>
          <a:p>
            <a:pPr>
              <a:spcBef>
                <a:spcPct val="0"/>
              </a:spcBef>
              <a:buFontTx/>
              <a:buNone/>
            </a:pPr>
            <a:r>
              <a:rPr lang="en-US" altLang="en-US" sz="2000" b="1">
                <a:solidFill>
                  <a:srgbClr val="FFFF00"/>
                </a:solidFill>
              </a:rPr>
              <a:t>Linear</a:t>
            </a:r>
          </a:p>
          <a:p>
            <a:pPr>
              <a:spcBef>
                <a:spcPct val="0"/>
              </a:spcBef>
              <a:buFontTx/>
              <a:buNone/>
            </a:pPr>
            <a:r>
              <a:rPr lang="en-US" altLang="en-US" sz="2000" b="1">
                <a:solidFill>
                  <a:srgbClr val="FFFF00"/>
                </a:solidFill>
              </a:rPr>
              <a:t>Association</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One mild</a:t>
            </a:r>
          </a:p>
          <a:p>
            <a:pPr>
              <a:spcBef>
                <a:spcPct val="0"/>
              </a:spcBef>
              <a:buFontTx/>
              <a:buNone/>
            </a:pPr>
            <a:r>
              <a:rPr lang="en-US" altLang="en-US" sz="2000" b="1">
                <a:solidFill>
                  <a:srgbClr val="FFFF00"/>
                </a:solidFill>
              </a:rPr>
              <a:t>outlier</a:t>
            </a:r>
          </a:p>
          <a:p>
            <a:pPr>
              <a:spcBef>
                <a:spcPct val="0"/>
              </a:spcBef>
              <a:buFontTx/>
              <a:buNone/>
            </a:pPr>
            <a:endParaRPr lang="en-US" altLang="en-US" sz="2000" b="1">
              <a:solidFill>
                <a:srgbClr val="FFFF00"/>
              </a:solidFill>
            </a:endParaRPr>
          </a:p>
        </p:txBody>
      </p:sp>
      <p:pic>
        <p:nvPicPr>
          <p:cNvPr id="1741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1524000"/>
            <a:ext cx="5629275"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57163"/>
            <a:ext cx="8229600" cy="715962"/>
          </a:xfrm>
        </p:spPr>
        <p:txBody>
          <a:bodyPr/>
          <a:lstStyle/>
          <a:p>
            <a:r>
              <a:rPr lang="en-US" altLang="en-US" sz="3600" b="1" smtClean="0"/>
              <a:t>Adding Categorical Variables</a:t>
            </a:r>
          </a:p>
        </p:txBody>
      </p:sp>
      <p:sp>
        <p:nvSpPr>
          <p:cNvPr id="18435" name="Content Placeholder 2"/>
          <p:cNvSpPr>
            <a:spLocks noGrp="1"/>
          </p:cNvSpPr>
          <p:nvPr>
            <p:ph idx="1"/>
          </p:nvPr>
        </p:nvSpPr>
        <p:spPr>
          <a:xfrm>
            <a:off x="228600" y="6102350"/>
            <a:ext cx="8686800" cy="457200"/>
          </a:xfrm>
        </p:spPr>
        <p:txBody>
          <a:bodyPr/>
          <a:lstStyle/>
          <a:p>
            <a:pPr>
              <a:buFontTx/>
              <a:buNone/>
            </a:pPr>
            <a:r>
              <a:rPr lang="en-US" altLang="en-US" sz="2400" b="1" smtClean="0"/>
              <a:t>Use a different plotting color or symbol for each category</a:t>
            </a:r>
          </a:p>
        </p:txBody>
      </p:sp>
      <p:pic>
        <p:nvPicPr>
          <p:cNvPr id="1843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1104900"/>
            <a:ext cx="8248650"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87313"/>
            <a:ext cx="8229600" cy="838200"/>
          </a:xfrm>
        </p:spPr>
        <p:txBody>
          <a:bodyPr/>
          <a:lstStyle/>
          <a:p>
            <a:pPr eaLnBrk="1" hangingPunct="1"/>
            <a:r>
              <a:rPr lang="en-US" altLang="en-US" sz="3600" b="1" smtClean="0"/>
              <a:t>Summary and Homework</a:t>
            </a:r>
          </a:p>
        </p:txBody>
      </p:sp>
      <p:sp>
        <p:nvSpPr>
          <p:cNvPr id="19459" name="Rectangle 3"/>
          <p:cNvSpPr>
            <a:spLocks noGrp="1" noChangeArrowheads="1"/>
          </p:cNvSpPr>
          <p:nvPr>
            <p:ph type="body" idx="1"/>
          </p:nvPr>
        </p:nvSpPr>
        <p:spPr>
          <a:xfrm>
            <a:off x="304800" y="1066800"/>
            <a:ext cx="8534400" cy="5059363"/>
          </a:xfrm>
        </p:spPr>
        <p:txBody>
          <a:bodyPr/>
          <a:lstStyle/>
          <a:p>
            <a:pPr eaLnBrk="1" hangingPunct="1"/>
            <a:r>
              <a:rPr lang="en-US" altLang="en-US" sz="2800" b="1" smtClean="0">
                <a:solidFill>
                  <a:srgbClr val="FFFF00"/>
                </a:solidFill>
              </a:rPr>
              <a:t>Summary</a:t>
            </a:r>
          </a:p>
          <a:p>
            <a:pPr lvl="1" eaLnBrk="1" hangingPunct="1"/>
            <a:r>
              <a:rPr lang="en-US" altLang="en-US" sz="2400" b="1" smtClean="0"/>
              <a:t>Scatter plots can show associations between variables and are described using </a:t>
            </a:r>
          </a:p>
          <a:p>
            <a:pPr lvl="2" eaLnBrk="1" hangingPunct="1"/>
            <a:r>
              <a:rPr lang="en-US" altLang="en-US" b="1" smtClean="0"/>
              <a:t>direction, </a:t>
            </a:r>
          </a:p>
          <a:p>
            <a:pPr lvl="2" eaLnBrk="1" hangingPunct="1"/>
            <a:r>
              <a:rPr lang="en-US" altLang="en-US" b="1" smtClean="0"/>
              <a:t>form,  </a:t>
            </a:r>
          </a:p>
          <a:p>
            <a:pPr lvl="2" eaLnBrk="1" hangingPunct="1"/>
            <a:r>
              <a:rPr lang="en-US" altLang="en-US" b="1" smtClean="0"/>
              <a:t>strength </a:t>
            </a:r>
          </a:p>
          <a:p>
            <a:pPr lvl="2" eaLnBrk="1" hangingPunct="1"/>
            <a:r>
              <a:rPr lang="en-US" altLang="en-US" b="1" smtClean="0"/>
              <a:t>outliers</a:t>
            </a:r>
          </a:p>
          <a:p>
            <a:pPr lvl="2" eaLnBrk="1" hangingPunct="1"/>
            <a:r>
              <a:rPr lang="en-US" altLang="en-US" b="1" smtClean="0"/>
              <a:t>and clusters</a:t>
            </a:r>
          </a:p>
          <a:p>
            <a:pPr eaLnBrk="1" hangingPunct="1"/>
            <a:endParaRPr lang="en-US" altLang="en-US" sz="2800" b="1" smtClean="0"/>
          </a:p>
          <a:p>
            <a:pPr eaLnBrk="1" hangingPunct="1"/>
            <a:r>
              <a:rPr lang="en-US" altLang="en-US" sz="2800" b="1" smtClean="0">
                <a:solidFill>
                  <a:srgbClr val="FFFF00"/>
                </a:solidFill>
              </a:rPr>
              <a:t>Homework</a:t>
            </a:r>
          </a:p>
          <a:p>
            <a:pPr lvl="1" eaLnBrk="1" hangingPunct="1"/>
            <a:r>
              <a:rPr lang="en-US" altLang="en-US" sz="2400" b="1" smtClean="0"/>
              <a:t>Problems </a:t>
            </a:r>
            <a:r>
              <a:rPr lang="en-US" altLang="en-US" sz="2400" smtClean="0"/>
              <a:t>1, 5, 7, 11, 13 </a:t>
            </a:r>
            <a:endParaRPr lang="en-US" altLang="en-US" sz="2400" b="1"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p>
        </p:txBody>
      </p:sp>
      <p:sp>
        <p:nvSpPr>
          <p:cNvPr id="20483"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20484"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617855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Section 1 Part 1</a:t>
            </a:r>
          </a:p>
        </p:txBody>
      </p:sp>
      <p:sp>
        <p:nvSpPr>
          <p:cNvPr id="33800" name="Text Box 8"/>
          <p:cNvSpPr txBox="1">
            <a:spLocks noChangeArrowheads="1"/>
          </p:cNvSpPr>
          <p:nvPr/>
        </p:nvSpPr>
        <p:spPr bwMode="white">
          <a:xfrm>
            <a:off x="1652588" y="652303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5127"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p>
            <a:pPr marL="457200" indent="-457200">
              <a:spcBef>
                <a:spcPts val="600"/>
              </a:spcBef>
              <a:buFontTx/>
              <a:buAutoNum type="arabicPeriod"/>
              <a:defRPr/>
            </a:pPr>
            <a:r>
              <a:rPr lang="en-US" sz="2000" b="1" dirty="0">
                <a:cs typeface="Arial" charset="0"/>
                <a:sym typeface="Symbol" pitchFamily="18" charset="2"/>
              </a:rPr>
              <a:t>Describe each scatterplot</a:t>
            </a: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r>
              <a:rPr lang="en-US" sz="2000" b="1" dirty="0">
                <a:cs typeface="Arial" charset="0"/>
                <a:sym typeface="Symbol" pitchFamily="18" charset="2"/>
              </a:rPr>
              <a:t>Identify the explanatory and response variables</a:t>
            </a:r>
            <a:br>
              <a:rPr lang="en-US" sz="2000" b="1" dirty="0">
                <a:cs typeface="Arial" charset="0"/>
                <a:sym typeface="Symbol" pitchFamily="18" charset="2"/>
              </a:rPr>
            </a:br>
            <a:r>
              <a:rPr lang="en-US" sz="2000" b="1" dirty="0">
                <a:cs typeface="Arial" charset="0"/>
                <a:sym typeface="Symbol" pitchFamily="18" charset="2"/>
              </a:rPr>
              <a:t/>
            </a:r>
            <a:br>
              <a:rPr lang="en-US" sz="2000" b="1" dirty="0">
                <a:cs typeface="Arial" charset="0"/>
                <a:sym typeface="Symbol" pitchFamily="18" charset="2"/>
              </a:rPr>
            </a:br>
            <a:r>
              <a:rPr lang="en-US" b="1" dirty="0">
                <a:solidFill>
                  <a:schemeClr val="bg2">
                    <a:lumMod val="20000"/>
                    <a:lumOff val="80000"/>
                  </a:schemeClr>
                </a:solidFill>
                <a:cs typeface="Arial" charset="0"/>
                <a:sym typeface="Symbol" pitchFamily="18" charset="2"/>
              </a:rPr>
              <a:t>A study observes a large group of people over a 10-year period.  The goal is to see if overweight and obese people are more likely to die during the study than people who weigh less.  Such studies can be misleading because obese people are more likely to be inactive and poor.</a:t>
            </a:r>
            <a:endParaRPr lang="en-US" sz="2000" b="1" dirty="0">
              <a:solidFill>
                <a:schemeClr val="bg2">
                  <a:lumMod val="20000"/>
                  <a:lumOff val="80000"/>
                </a:schemeClr>
              </a:solidFill>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r>
              <a:rPr lang="en-US" sz="2000" b="1" dirty="0">
                <a:cs typeface="Arial" charset="0"/>
                <a:sym typeface="Symbol" pitchFamily="18" charset="2"/>
              </a:rPr>
              <a:t>Could we conclude that increase weight causes greater risk of dying if the study reveals a strong positive correlation?</a:t>
            </a:r>
            <a:endParaRPr lang="el-GR" sz="2000" b="1" dirty="0">
              <a:cs typeface="Arial" charset="0"/>
              <a:sym typeface="Symbol" pitchFamily="18" charset="2"/>
            </a:endParaRPr>
          </a:p>
        </p:txBody>
      </p:sp>
      <p:sp>
        <p:nvSpPr>
          <p:cNvPr id="10" name="TextBox 9"/>
          <p:cNvSpPr txBox="1">
            <a:spLocks noChangeArrowheads="1"/>
          </p:cNvSpPr>
          <p:nvPr/>
        </p:nvSpPr>
        <p:spPr bwMode="auto">
          <a:xfrm>
            <a:off x="2514600" y="1066800"/>
            <a:ext cx="1905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Positive</a:t>
            </a:r>
          </a:p>
          <a:p>
            <a:pPr>
              <a:spcBef>
                <a:spcPct val="0"/>
              </a:spcBef>
              <a:buFontTx/>
              <a:buNone/>
            </a:pPr>
            <a:r>
              <a:rPr lang="en-US" altLang="en-US" sz="1800" b="1">
                <a:solidFill>
                  <a:srgbClr val="FFFF00"/>
                </a:solidFill>
              </a:rPr>
              <a:t>Linear</a:t>
            </a:r>
          </a:p>
          <a:p>
            <a:pPr>
              <a:spcBef>
                <a:spcPct val="0"/>
              </a:spcBef>
              <a:buFontTx/>
              <a:buNone/>
            </a:pPr>
            <a:r>
              <a:rPr lang="en-US" altLang="en-US" sz="1800" b="1">
                <a:solidFill>
                  <a:srgbClr val="FFFF00"/>
                </a:solidFill>
              </a:rPr>
              <a:t>Strong</a:t>
            </a:r>
          </a:p>
          <a:p>
            <a:pPr>
              <a:spcBef>
                <a:spcPct val="0"/>
              </a:spcBef>
              <a:buFontTx/>
              <a:buNone/>
            </a:pPr>
            <a:r>
              <a:rPr lang="en-US" altLang="en-US" sz="1800" b="1">
                <a:solidFill>
                  <a:srgbClr val="FFFF00"/>
                </a:solidFill>
              </a:rPr>
              <a:t>maybe cluster</a:t>
            </a:r>
          </a:p>
        </p:txBody>
      </p:sp>
      <p:pic>
        <p:nvPicPr>
          <p:cNvPr id="2048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143000"/>
            <a:ext cx="17716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838200"/>
            <a:ext cx="228600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a:spLocks noChangeArrowheads="1"/>
          </p:cNvSpPr>
          <p:nvPr/>
        </p:nvSpPr>
        <p:spPr bwMode="auto">
          <a:xfrm>
            <a:off x="5105400" y="838200"/>
            <a:ext cx="129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Negative</a:t>
            </a:r>
          </a:p>
          <a:p>
            <a:pPr>
              <a:spcBef>
                <a:spcPct val="0"/>
              </a:spcBef>
              <a:buFontTx/>
              <a:buNone/>
            </a:pPr>
            <a:r>
              <a:rPr lang="en-US" altLang="en-US" sz="1800" b="1">
                <a:solidFill>
                  <a:srgbClr val="FFFF00"/>
                </a:solidFill>
              </a:rPr>
              <a:t>Linear</a:t>
            </a:r>
          </a:p>
          <a:p>
            <a:pPr>
              <a:spcBef>
                <a:spcPct val="0"/>
              </a:spcBef>
              <a:buFontTx/>
              <a:buNone/>
            </a:pPr>
            <a:r>
              <a:rPr lang="en-US" altLang="en-US" sz="1800" b="1">
                <a:solidFill>
                  <a:srgbClr val="FFFF00"/>
                </a:solidFill>
              </a:rPr>
              <a:t>Strong</a:t>
            </a:r>
          </a:p>
          <a:p>
            <a:pPr>
              <a:spcBef>
                <a:spcPct val="0"/>
              </a:spcBef>
              <a:buFontTx/>
              <a:buNone/>
            </a:pPr>
            <a:r>
              <a:rPr lang="en-US" altLang="en-US" sz="1800" b="1">
                <a:solidFill>
                  <a:srgbClr val="FFFF00"/>
                </a:solidFill>
              </a:rPr>
              <a:t>none</a:t>
            </a:r>
          </a:p>
        </p:txBody>
      </p:sp>
      <p:sp>
        <p:nvSpPr>
          <p:cNvPr id="14" name="TextBox 13"/>
          <p:cNvSpPr txBox="1">
            <a:spLocks noChangeArrowheads="1"/>
          </p:cNvSpPr>
          <p:nvPr/>
        </p:nvSpPr>
        <p:spPr bwMode="auto">
          <a:xfrm>
            <a:off x="838200" y="4343400"/>
            <a:ext cx="670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RV:  death rate                        EV:  weight, activity, wealth</a:t>
            </a:r>
          </a:p>
        </p:txBody>
      </p:sp>
      <p:sp>
        <p:nvSpPr>
          <p:cNvPr id="15" name="TextBox 14"/>
          <p:cNvSpPr txBox="1">
            <a:spLocks noChangeArrowheads="1"/>
          </p:cNvSpPr>
          <p:nvPr/>
        </p:nvSpPr>
        <p:spPr bwMode="auto">
          <a:xfrm>
            <a:off x="762000" y="5486400"/>
            <a:ext cx="6705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Observational study – cannot determine causation (DOE)</a:t>
            </a:r>
          </a:p>
          <a:p>
            <a:pPr>
              <a:spcBef>
                <a:spcPct val="0"/>
              </a:spcBef>
              <a:buFontTx/>
              <a:buNone/>
            </a:pPr>
            <a:r>
              <a:rPr lang="en-US" altLang="en-US" sz="1800" b="1">
                <a:solidFill>
                  <a:srgbClr val="FFFF00"/>
                </a:solidFill>
              </a:rPr>
              <a:t>What about activity and wealth??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93663"/>
            <a:ext cx="8229600" cy="8382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236538" y="1219200"/>
            <a:ext cx="8686800" cy="5391150"/>
          </a:xfrm>
        </p:spPr>
        <p:txBody>
          <a:bodyPr/>
          <a:lstStyle/>
          <a:p>
            <a:r>
              <a:rPr lang="en-US" sz="2400" b="1" dirty="0" smtClean="0"/>
              <a:t>Distinguish </a:t>
            </a:r>
            <a:r>
              <a:rPr lang="en-US" sz="2400" b="1" dirty="0"/>
              <a:t>between explanatory and response variables for quantitative data</a:t>
            </a:r>
          </a:p>
          <a:p>
            <a:r>
              <a:rPr lang="en-US" sz="2400" b="1" dirty="0" smtClean="0"/>
              <a:t>Make </a:t>
            </a:r>
            <a:r>
              <a:rPr lang="en-US" sz="2400" b="1" dirty="0"/>
              <a:t>a scatterplot to display the relationship between two quantitative variables</a:t>
            </a:r>
          </a:p>
          <a:p>
            <a:r>
              <a:rPr lang="en-US" sz="2400" b="1" dirty="0" smtClean="0"/>
              <a:t>Describe </a:t>
            </a:r>
            <a:r>
              <a:rPr lang="en-US" sz="2400" b="1" dirty="0"/>
              <a:t>the direction, form, and strength of a relationship displayed in a scatterplot and identify unusual features</a:t>
            </a:r>
          </a:p>
          <a:p>
            <a:r>
              <a:rPr lang="en-US" sz="2400" b="1" dirty="0" smtClean="0"/>
              <a:t>Interpret </a:t>
            </a:r>
            <a:r>
              <a:rPr lang="en-US" sz="2400" b="1" dirty="0"/>
              <a:t>the correlation</a:t>
            </a:r>
          </a:p>
          <a:p>
            <a:r>
              <a:rPr lang="en-US" sz="2400" b="1" dirty="0" smtClean="0"/>
              <a:t>Understand </a:t>
            </a:r>
            <a:r>
              <a:rPr lang="en-US" sz="2400" b="1" dirty="0"/>
              <a:t>the basic properties of correlation, including how the correlation is influenced by outliers</a:t>
            </a:r>
          </a:p>
          <a:p>
            <a:r>
              <a:rPr lang="en-US" sz="2400" b="1" dirty="0" smtClean="0"/>
              <a:t>Distinguish </a:t>
            </a:r>
            <a:r>
              <a:rPr lang="en-US" sz="2400" b="1" dirty="0"/>
              <a:t>correlation from causation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a:xfrm>
            <a:off x="457200" y="117475"/>
            <a:ext cx="8229600" cy="792163"/>
          </a:xfrm>
        </p:spPr>
        <p:txBody>
          <a:bodyPr/>
          <a:lstStyle/>
          <a:p>
            <a:r>
              <a:rPr lang="en-US" altLang="en-US" sz="3600" b="1" smtClean="0"/>
              <a:t>Associations</a:t>
            </a:r>
          </a:p>
        </p:txBody>
      </p:sp>
      <p:sp>
        <p:nvSpPr>
          <p:cNvPr id="21507" name="Content Placeholder 3"/>
          <p:cNvSpPr>
            <a:spLocks noGrp="1"/>
          </p:cNvSpPr>
          <p:nvPr>
            <p:ph idx="1"/>
          </p:nvPr>
        </p:nvSpPr>
        <p:spPr>
          <a:xfrm>
            <a:off x="228600" y="4267200"/>
            <a:ext cx="8610600" cy="1858963"/>
          </a:xfrm>
        </p:spPr>
        <p:txBody>
          <a:bodyPr/>
          <a:lstStyle/>
          <a:p>
            <a:r>
              <a:rPr lang="en-US" altLang="en-US" sz="2800" b="1" smtClean="0"/>
              <a:t>Remember the emphasis in the definitions on above and below average values in examining the definition for linear correlation coefficient, r</a:t>
            </a:r>
            <a:endParaRPr lang="en-US" altLang="en-US" sz="2800" b="1" smtClean="0">
              <a:solidFill>
                <a:srgbClr val="FFFF00"/>
              </a:solidFill>
            </a:endParaRPr>
          </a:p>
        </p:txBody>
      </p:sp>
      <p:pic>
        <p:nvPicPr>
          <p:cNvPr id="21508" name="Picture 4" descr="Yates_TPS3e_Ch03_p1681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825500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102"/>
          <p:cNvGrpSpPr>
            <a:grpSpLocks/>
          </p:cNvGrpSpPr>
          <p:nvPr/>
        </p:nvGrpSpPr>
        <p:grpSpPr bwMode="auto">
          <a:xfrm>
            <a:off x="1143000" y="3810000"/>
            <a:ext cx="6834188" cy="2308225"/>
            <a:chOff x="2122" y="522"/>
            <a:chExt cx="4305" cy="1454"/>
          </a:xfrm>
        </p:grpSpPr>
        <p:sp>
          <p:nvSpPr>
            <p:cNvPr id="22541" name="Text Box 99"/>
            <p:cNvSpPr txBox="1">
              <a:spLocks noChangeArrowheads="1"/>
            </p:cNvSpPr>
            <p:nvPr/>
          </p:nvSpPr>
          <p:spPr bwMode="auto">
            <a:xfrm>
              <a:off x="2122" y="522"/>
              <a:ext cx="4305" cy="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latin typeface="Times New Roman" pitchFamily="18" charset="0"/>
                  <a:cs typeface="Times New Roman" pitchFamily="18" charset="0"/>
                </a:rPr>
                <a:t>Where</a:t>
              </a:r>
            </a:p>
            <a:p>
              <a:pPr>
                <a:spcBef>
                  <a:spcPct val="0"/>
                </a:spcBef>
                <a:buFontTx/>
                <a:buNone/>
              </a:pPr>
              <a:r>
                <a:rPr lang="en-US" altLang="en-US" sz="2400" b="1">
                  <a:solidFill>
                    <a:srgbClr val="FFFF00"/>
                  </a:solidFill>
                  <a:latin typeface="Times New Roman" pitchFamily="18" charset="0"/>
                  <a:cs typeface="Times New Roman" pitchFamily="18" charset="0"/>
                </a:rPr>
                <a:t>    x is the sample mean of the explanatory variable</a:t>
              </a:r>
            </a:p>
            <a:p>
              <a:pPr>
                <a:spcBef>
                  <a:spcPct val="0"/>
                </a:spcBef>
                <a:buFontTx/>
                <a:buNone/>
              </a:pPr>
              <a:r>
                <a:rPr lang="en-US" altLang="en-US" sz="2400" b="1">
                  <a:solidFill>
                    <a:srgbClr val="FFFF00"/>
                  </a:solidFill>
                  <a:latin typeface="Times New Roman" pitchFamily="18" charset="0"/>
                  <a:cs typeface="Times New Roman" pitchFamily="18" charset="0"/>
                </a:rPr>
                <a:t>    s</a:t>
              </a:r>
              <a:r>
                <a:rPr lang="en-US" altLang="en-US" sz="2400" b="1" baseline="-25000">
                  <a:solidFill>
                    <a:srgbClr val="FFFF00"/>
                  </a:solidFill>
                  <a:latin typeface="Times New Roman" pitchFamily="18" charset="0"/>
                  <a:cs typeface="Times New Roman" pitchFamily="18" charset="0"/>
                </a:rPr>
                <a:t>x</a:t>
              </a:r>
              <a:r>
                <a:rPr lang="en-US" altLang="en-US" sz="2400" b="1">
                  <a:solidFill>
                    <a:srgbClr val="FFFF00"/>
                  </a:solidFill>
                  <a:latin typeface="Times New Roman" pitchFamily="18" charset="0"/>
                  <a:cs typeface="Times New Roman" pitchFamily="18" charset="0"/>
                </a:rPr>
                <a:t> is the sample standard deviation for x</a:t>
              </a:r>
            </a:p>
            <a:p>
              <a:pPr>
                <a:spcBef>
                  <a:spcPct val="0"/>
                </a:spcBef>
                <a:buFontTx/>
                <a:buNone/>
              </a:pPr>
              <a:r>
                <a:rPr lang="en-US" altLang="en-US" sz="2400" b="1">
                  <a:solidFill>
                    <a:srgbClr val="FFFF00"/>
                  </a:solidFill>
                  <a:latin typeface="Times New Roman" pitchFamily="18" charset="0"/>
                  <a:cs typeface="Times New Roman" pitchFamily="18" charset="0"/>
                </a:rPr>
                <a:t>    y is the sample mean of the response variable</a:t>
              </a:r>
            </a:p>
            <a:p>
              <a:pPr>
                <a:spcBef>
                  <a:spcPct val="0"/>
                </a:spcBef>
                <a:buFontTx/>
                <a:buNone/>
              </a:pPr>
              <a:r>
                <a:rPr lang="en-US" altLang="en-US" sz="2400" b="1">
                  <a:solidFill>
                    <a:srgbClr val="FFFF00"/>
                  </a:solidFill>
                  <a:latin typeface="Times New Roman" pitchFamily="18" charset="0"/>
                  <a:cs typeface="Times New Roman" pitchFamily="18" charset="0"/>
                </a:rPr>
                <a:t>    s</a:t>
              </a:r>
              <a:r>
                <a:rPr lang="en-US" altLang="en-US" sz="2400" b="1" baseline="-25000">
                  <a:solidFill>
                    <a:srgbClr val="FFFF00"/>
                  </a:solidFill>
                  <a:latin typeface="Times New Roman" pitchFamily="18" charset="0"/>
                  <a:cs typeface="Times New Roman" pitchFamily="18" charset="0"/>
                </a:rPr>
                <a:t>y</a:t>
              </a:r>
              <a:r>
                <a:rPr lang="en-US" altLang="en-US" sz="2400" b="1">
                  <a:solidFill>
                    <a:srgbClr val="FFFF00"/>
                  </a:solidFill>
                  <a:latin typeface="Times New Roman" pitchFamily="18" charset="0"/>
                  <a:cs typeface="Times New Roman" pitchFamily="18" charset="0"/>
                </a:rPr>
                <a:t> is the sample standard deviation for y</a:t>
              </a:r>
            </a:p>
            <a:p>
              <a:pPr>
                <a:spcBef>
                  <a:spcPct val="0"/>
                </a:spcBef>
                <a:buFontTx/>
                <a:buNone/>
              </a:pPr>
              <a:r>
                <a:rPr lang="en-US" altLang="en-US" sz="2400" b="1">
                  <a:solidFill>
                    <a:srgbClr val="FFFF00"/>
                  </a:solidFill>
                  <a:latin typeface="Times New Roman" pitchFamily="18" charset="0"/>
                  <a:cs typeface="Times New Roman" pitchFamily="18" charset="0"/>
                </a:rPr>
                <a:t>    n is the number of individuals in the sample</a:t>
              </a:r>
            </a:p>
          </p:txBody>
        </p:sp>
        <p:sp>
          <p:nvSpPr>
            <p:cNvPr id="22542" name="Line 100"/>
            <p:cNvSpPr>
              <a:spLocks noChangeShapeType="1"/>
            </p:cNvSpPr>
            <p:nvPr/>
          </p:nvSpPr>
          <p:spPr bwMode="auto">
            <a:xfrm>
              <a:off x="2712" y="1206"/>
              <a:ext cx="66"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en-US"/>
            </a:p>
          </p:txBody>
        </p:sp>
        <p:sp>
          <p:nvSpPr>
            <p:cNvPr id="22543" name="Line 101"/>
            <p:cNvSpPr>
              <a:spLocks noChangeShapeType="1"/>
            </p:cNvSpPr>
            <p:nvPr/>
          </p:nvSpPr>
          <p:spPr bwMode="auto">
            <a:xfrm>
              <a:off x="2710" y="1554"/>
              <a:ext cx="66"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en-US"/>
            </a:p>
          </p:txBody>
        </p:sp>
      </p:grpSp>
      <p:sp>
        <p:nvSpPr>
          <p:cNvPr id="22531" name="Title 45"/>
          <p:cNvSpPr>
            <a:spLocks noGrp="1"/>
          </p:cNvSpPr>
          <p:nvPr>
            <p:ph type="title"/>
          </p:nvPr>
        </p:nvSpPr>
        <p:spPr>
          <a:xfrm>
            <a:off x="457200" y="111125"/>
            <a:ext cx="8229600" cy="792163"/>
          </a:xfrm>
        </p:spPr>
        <p:txBody>
          <a:bodyPr/>
          <a:lstStyle/>
          <a:p>
            <a:r>
              <a:rPr lang="en-US" altLang="en-US" sz="3600" b="1" smtClean="0"/>
              <a:t>Linear Correlation Coefficient, r</a:t>
            </a:r>
          </a:p>
        </p:txBody>
      </p:sp>
      <p:grpSp>
        <p:nvGrpSpPr>
          <p:cNvPr id="22532" name="Group 54"/>
          <p:cNvGrpSpPr>
            <a:grpSpLocks/>
          </p:cNvGrpSpPr>
          <p:nvPr/>
        </p:nvGrpSpPr>
        <p:grpSpPr bwMode="auto">
          <a:xfrm>
            <a:off x="1905000" y="1905000"/>
            <a:ext cx="4648200" cy="1016000"/>
            <a:chOff x="1905000" y="1905000"/>
            <a:chExt cx="4648200" cy="1015663"/>
          </a:xfrm>
        </p:grpSpPr>
        <p:sp>
          <p:nvSpPr>
            <p:cNvPr id="22533" name="Text Box 89"/>
            <p:cNvSpPr txBox="1">
              <a:spLocks noChangeArrowheads="1"/>
            </p:cNvSpPr>
            <p:nvPr/>
          </p:nvSpPr>
          <p:spPr bwMode="auto">
            <a:xfrm>
              <a:off x="3954463" y="1946275"/>
              <a:ext cx="1210588" cy="87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2400" b="1">
                  <a:latin typeface="Times New Roman" pitchFamily="18" charset="0"/>
                  <a:cs typeface="Times New Roman" pitchFamily="18" charset="0"/>
                </a:rPr>
                <a:t> (x</a:t>
              </a:r>
              <a:r>
                <a:rPr lang="en-US" altLang="en-US" sz="2400" b="1" baseline="-25000">
                  <a:latin typeface="Times New Roman" pitchFamily="18" charset="0"/>
                  <a:cs typeface="Times New Roman" pitchFamily="18" charset="0"/>
                </a:rPr>
                <a:t>i</a:t>
              </a:r>
              <a:r>
                <a:rPr lang="en-US" altLang="en-US" sz="2400" b="1">
                  <a:latin typeface="Times New Roman" pitchFamily="18" charset="0"/>
                  <a:cs typeface="Times New Roman" pitchFamily="18" charset="0"/>
                </a:rPr>
                <a:t> – x)</a:t>
              </a:r>
            </a:p>
            <a:p>
              <a:pPr>
                <a:lnSpc>
                  <a:spcPct val="70000"/>
                </a:lnSpc>
                <a:spcBef>
                  <a:spcPct val="0"/>
                </a:spcBef>
                <a:buFontTx/>
                <a:buNone/>
              </a:pPr>
              <a:r>
                <a:rPr lang="en-US" altLang="en-US" sz="2400" b="1">
                  <a:latin typeface="Times New Roman" pitchFamily="18" charset="0"/>
                  <a:cs typeface="Times New Roman" pitchFamily="18" charset="0"/>
                </a:rPr>
                <a:t>----------</a:t>
              </a:r>
            </a:p>
            <a:p>
              <a:pPr>
                <a:lnSpc>
                  <a:spcPct val="70000"/>
                </a:lnSpc>
                <a:spcBef>
                  <a:spcPct val="0"/>
                </a:spcBef>
                <a:buFontTx/>
                <a:buNone/>
              </a:pPr>
              <a:r>
                <a:rPr lang="en-US" altLang="en-US" sz="2400" b="1">
                  <a:latin typeface="Times New Roman" pitchFamily="18" charset="0"/>
                  <a:cs typeface="Times New Roman" pitchFamily="18" charset="0"/>
                </a:rPr>
                <a:t>      s</a:t>
              </a:r>
              <a:r>
                <a:rPr lang="en-US" altLang="en-US" sz="2400" b="1" baseline="-25000">
                  <a:latin typeface="Times New Roman" pitchFamily="18" charset="0"/>
                  <a:cs typeface="Times New Roman" pitchFamily="18" charset="0"/>
                </a:rPr>
                <a:t>x</a:t>
              </a:r>
            </a:p>
          </p:txBody>
        </p:sp>
        <p:sp>
          <p:nvSpPr>
            <p:cNvPr id="22534" name="Line 90"/>
            <p:cNvSpPr>
              <a:spLocks noChangeShapeType="1"/>
            </p:cNvSpPr>
            <p:nvPr/>
          </p:nvSpPr>
          <p:spPr bwMode="auto">
            <a:xfrm>
              <a:off x="4698999" y="2001838"/>
              <a:ext cx="1666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Text Box 91"/>
            <p:cNvSpPr txBox="1">
              <a:spLocks noChangeArrowheads="1"/>
            </p:cNvSpPr>
            <p:nvPr/>
          </p:nvSpPr>
          <p:spPr bwMode="auto">
            <a:xfrm>
              <a:off x="5262563" y="1955800"/>
              <a:ext cx="1210588" cy="87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2400" b="1">
                  <a:latin typeface="Times New Roman" pitchFamily="18" charset="0"/>
                  <a:cs typeface="Times New Roman" pitchFamily="18" charset="0"/>
                </a:rPr>
                <a:t> (y</a:t>
              </a:r>
              <a:r>
                <a:rPr lang="en-US" altLang="en-US" sz="2400" b="1" baseline="-25000">
                  <a:latin typeface="Times New Roman" pitchFamily="18" charset="0"/>
                  <a:cs typeface="Times New Roman" pitchFamily="18" charset="0"/>
                </a:rPr>
                <a:t>i</a:t>
              </a:r>
              <a:r>
                <a:rPr lang="en-US" altLang="en-US" sz="2400" b="1">
                  <a:latin typeface="Times New Roman" pitchFamily="18" charset="0"/>
                  <a:cs typeface="Times New Roman" pitchFamily="18" charset="0"/>
                </a:rPr>
                <a:t> – y)</a:t>
              </a:r>
            </a:p>
            <a:p>
              <a:pPr>
                <a:lnSpc>
                  <a:spcPct val="70000"/>
                </a:lnSpc>
                <a:spcBef>
                  <a:spcPct val="0"/>
                </a:spcBef>
                <a:buFontTx/>
                <a:buNone/>
              </a:pPr>
              <a:r>
                <a:rPr lang="en-US" altLang="en-US" sz="2400" b="1">
                  <a:latin typeface="Times New Roman" pitchFamily="18" charset="0"/>
                  <a:cs typeface="Times New Roman" pitchFamily="18" charset="0"/>
                </a:rPr>
                <a:t>----------</a:t>
              </a:r>
            </a:p>
            <a:p>
              <a:pPr>
                <a:lnSpc>
                  <a:spcPct val="70000"/>
                </a:lnSpc>
                <a:spcBef>
                  <a:spcPct val="0"/>
                </a:spcBef>
                <a:buFontTx/>
                <a:buNone/>
              </a:pPr>
              <a:r>
                <a:rPr lang="en-US" altLang="en-US" sz="2400" b="1">
                  <a:latin typeface="Times New Roman" pitchFamily="18" charset="0"/>
                  <a:cs typeface="Times New Roman" pitchFamily="18" charset="0"/>
                </a:rPr>
                <a:t>      s</a:t>
              </a:r>
              <a:r>
                <a:rPr lang="en-US" altLang="en-US" sz="2400" b="1" baseline="-25000">
                  <a:latin typeface="Times New Roman" pitchFamily="18" charset="0"/>
                  <a:cs typeface="Times New Roman" pitchFamily="18" charset="0"/>
                </a:rPr>
                <a:t>y</a:t>
              </a:r>
            </a:p>
          </p:txBody>
        </p:sp>
        <p:sp>
          <p:nvSpPr>
            <p:cNvPr id="22536" name="Line 92"/>
            <p:cNvSpPr>
              <a:spLocks noChangeShapeType="1"/>
            </p:cNvSpPr>
            <p:nvPr/>
          </p:nvSpPr>
          <p:spPr bwMode="auto">
            <a:xfrm>
              <a:off x="6011373" y="2011363"/>
              <a:ext cx="1666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AutoShape 93"/>
            <p:cNvSpPr>
              <a:spLocks noChangeArrowheads="1"/>
            </p:cNvSpPr>
            <p:nvPr/>
          </p:nvSpPr>
          <p:spPr bwMode="auto">
            <a:xfrm>
              <a:off x="3979863" y="1955800"/>
              <a:ext cx="1201737" cy="792163"/>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2400">
                <a:latin typeface="Times New Roman" pitchFamily="18" charset="0"/>
                <a:cs typeface="Times New Roman" pitchFamily="18" charset="0"/>
              </a:endParaRPr>
            </a:p>
          </p:txBody>
        </p:sp>
        <p:sp>
          <p:nvSpPr>
            <p:cNvPr id="22538" name="AutoShape 94"/>
            <p:cNvSpPr>
              <a:spLocks noChangeArrowheads="1"/>
            </p:cNvSpPr>
            <p:nvPr/>
          </p:nvSpPr>
          <p:spPr bwMode="auto">
            <a:xfrm>
              <a:off x="5281613" y="1962150"/>
              <a:ext cx="1271587" cy="792163"/>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2400">
                <a:latin typeface="Times New Roman" pitchFamily="18" charset="0"/>
                <a:cs typeface="Times New Roman" pitchFamily="18" charset="0"/>
              </a:endParaRPr>
            </a:p>
          </p:txBody>
        </p:sp>
        <p:sp>
          <p:nvSpPr>
            <p:cNvPr id="22539" name="Text Box 96"/>
            <p:cNvSpPr txBox="1">
              <a:spLocks noChangeArrowheads="1"/>
            </p:cNvSpPr>
            <p:nvPr/>
          </p:nvSpPr>
          <p:spPr bwMode="auto">
            <a:xfrm>
              <a:off x="1905000" y="1981200"/>
              <a:ext cx="1676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5000"/>
                </a:lnSpc>
                <a:spcBef>
                  <a:spcPct val="0"/>
                </a:spcBef>
                <a:buFontTx/>
                <a:buNone/>
              </a:pPr>
              <a:r>
                <a:rPr lang="en-US" altLang="en-US" sz="2400" b="1">
                  <a:latin typeface="Times New Roman" pitchFamily="18" charset="0"/>
                  <a:cs typeface="Times New Roman" pitchFamily="18" charset="0"/>
                </a:rPr>
                <a:t>           1</a:t>
              </a:r>
            </a:p>
            <a:p>
              <a:pPr>
                <a:lnSpc>
                  <a:spcPct val="75000"/>
                </a:lnSpc>
                <a:spcBef>
                  <a:spcPct val="0"/>
                </a:spcBef>
                <a:buFontTx/>
                <a:buNone/>
              </a:pPr>
              <a:r>
                <a:rPr lang="en-US" altLang="en-US" sz="2400" b="1">
                  <a:latin typeface="Times New Roman" pitchFamily="18" charset="0"/>
                  <a:cs typeface="Times New Roman" pitchFamily="18" charset="0"/>
                </a:rPr>
                <a:t>r  =  ------</a:t>
              </a:r>
            </a:p>
            <a:p>
              <a:pPr>
                <a:lnSpc>
                  <a:spcPct val="75000"/>
                </a:lnSpc>
                <a:spcBef>
                  <a:spcPct val="0"/>
                </a:spcBef>
                <a:buFontTx/>
                <a:buNone/>
              </a:pPr>
              <a:r>
                <a:rPr lang="en-US" altLang="en-US" sz="2400" b="1">
                  <a:latin typeface="Times New Roman" pitchFamily="18" charset="0"/>
                  <a:cs typeface="Times New Roman" pitchFamily="18" charset="0"/>
                </a:rPr>
                <a:t>        n – 1 </a:t>
              </a:r>
            </a:p>
          </p:txBody>
        </p:sp>
        <p:sp>
          <p:nvSpPr>
            <p:cNvPr id="22540" name="Text Box 104"/>
            <p:cNvSpPr txBox="1">
              <a:spLocks noChangeArrowheads="1"/>
            </p:cNvSpPr>
            <p:nvPr/>
          </p:nvSpPr>
          <p:spPr bwMode="auto">
            <a:xfrm>
              <a:off x="3276600" y="1905000"/>
              <a:ext cx="63190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6000">
                  <a:latin typeface="Times New Roman" pitchFamily="18" charset="0"/>
                  <a:cs typeface="Times New Roman" pitchFamily="18" charset="0"/>
                </a:rPr>
                <a:t>Σ</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98425"/>
            <a:ext cx="8229600" cy="792163"/>
          </a:xfrm>
        </p:spPr>
        <p:txBody>
          <a:bodyPr/>
          <a:lstStyle/>
          <a:p>
            <a:r>
              <a:rPr lang="en-US" altLang="en-US" sz="3600" b="1" smtClean="0"/>
              <a:t>Equivalent Form for r</a:t>
            </a:r>
          </a:p>
        </p:txBody>
      </p:sp>
      <p:sp>
        <p:nvSpPr>
          <p:cNvPr id="23555" name="Content Placeholder 14"/>
          <p:cNvSpPr>
            <a:spLocks noGrp="1"/>
          </p:cNvSpPr>
          <p:nvPr>
            <p:ph idx="1"/>
          </p:nvPr>
        </p:nvSpPr>
        <p:spPr>
          <a:xfrm>
            <a:off x="457200" y="4800600"/>
            <a:ext cx="8229600" cy="685800"/>
          </a:xfrm>
        </p:spPr>
        <p:txBody>
          <a:bodyPr/>
          <a:lstStyle/>
          <a:p>
            <a:r>
              <a:rPr lang="en-US" altLang="en-US" sz="2800" b="1" smtClean="0"/>
              <a:t>Easy for computers (and calculators)</a:t>
            </a:r>
          </a:p>
        </p:txBody>
      </p:sp>
      <p:sp>
        <p:nvSpPr>
          <p:cNvPr id="23556" name="Text Box 115"/>
          <p:cNvSpPr txBox="1">
            <a:spLocks noChangeArrowheads="1"/>
          </p:cNvSpPr>
          <p:nvPr/>
        </p:nvSpPr>
        <p:spPr bwMode="auto">
          <a:xfrm>
            <a:off x="600075" y="2681288"/>
            <a:ext cx="530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latin typeface="Times New Roman" pitchFamily="18" charset="0"/>
                <a:cs typeface="Times New Roman" pitchFamily="18" charset="0"/>
              </a:rPr>
              <a:t>r = </a:t>
            </a:r>
          </a:p>
        </p:txBody>
      </p:sp>
      <p:grpSp>
        <p:nvGrpSpPr>
          <p:cNvPr id="23557" name="Group 149"/>
          <p:cNvGrpSpPr>
            <a:grpSpLocks/>
          </p:cNvGrpSpPr>
          <p:nvPr/>
        </p:nvGrpSpPr>
        <p:grpSpPr bwMode="auto">
          <a:xfrm>
            <a:off x="2533650" y="1825625"/>
            <a:ext cx="1919288" cy="841375"/>
            <a:chOff x="1347" y="2632"/>
            <a:chExt cx="1209" cy="530"/>
          </a:xfrm>
        </p:grpSpPr>
        <p:sp>
          <p:nvSpPr>
            <p:cNvPr id="23579" name="Text Box 117"/>
            <p:cNvSpPr txBox="1">
              <a:spLocks noChangeArrowheads="1"/>
            </p:cNvSpPr>
            <p:nvPr/>
          </p:nvSpPr>
          <p:spPr bwMode="auto">
            <a:xfrm>
              <a:off x="1513" y="2734"/>
              <a:ext cx="1043" cy="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1800" b="1">
                  <a:latin typeface="Times New Roman" pitchFamily="18" charset="0"/>
                  <a:cs typeface="Times New Roman" pitchFamily="18" charset="0"/>
                </a:rPr>
                <a:t>              x</a:t>
              </a:r>
              <a:r>
                <a:rPr lang="en-US" altLang="en-US" sz="1800" b="1" baseline="-25000">
                  <a:latin typeface="Times New Roman" pitchFamily="18" charset="0"/>
                  <a:cs typeface="Times New Roman" pitchFamily="18" charset="0"/>
                </a:rPr>
                <a:t>i</a:t>
              </a:r>
              <a:r>
                <a:rPr lang="en-US" altLang="en-US" sz="1800" b="1">
                  <a:latin typeface="Times New Roman" pitchFamily="18" charset="0"/>
                  <a:cs typeface="Times New Roman" pitchFamily="18" charset="0"/>
                </a:rPr>
                <a:t>      y</a:t>
              </a:r>
              <a:r>
                <a:rPr lang="en-US" altLang="en-US" sz="1800" b="1" baseline="-25000">
                  <a:latin typeface="Times New Roman" pitchFamily="18" charset="0"/>
                  <a:cs typeface="Times New Roman" pitchFamily="18" charset="0"/>
                </a:rPr>
                <a:t>i</a:t>
              </a:r>
            </a:p>
            <a:p>
              <a:pPr>
                <a:lnSpc>
                  <a:spcPct val="70000"/>
                </a:lnSpc>
                <a:spcBef>
                  <a:spcPct val="0"/>
                </a:spcBef>
                <a:buFontTx/>
                <a:buNone/>
              </a:pPr>
              <a:r>
                <a:rPr lang="en-US" altLang="en-US" sz="1800" b="1">
                  <a:latin typeface="Times New Roman" pitchFamily="18" charset="0"/>
                  <a:cs typeface="Times New Roman" pitchFamily="18" charset="0"/>
                </a:rPr>
                <a:t>x</a:t>
              </a:r>
              <a:r>
                <a:rPr lang="en-US" altLang="en-US" sz="1800" b="1" baseline="-25000">
                  <a:latin typeface="Times New Roman" pitchFamily="18" charset="0"/>
                  <a:cs typeface="Times New Roman" pitchFamily="18" charset="0"/>
                </a:rPr>
                <a:t>i</a:t>
              </a:r>
              <a:r>
                <a:rPr lang="en-US" altLang="en-US" sz="1800" b="1">
                  <a:latin typeface="Times New Roman" pitchFamily="18" charset="0"/>
                  <a:cs typeface="Times New Roman" pitchFamily="18" charset="0"/>
                </a:rPr>
                <a:t>y</a:t>
              </a:r>
              <a:r>
                <a:rPr lang="en-US" altLang="en-US" sz="1800" b="1" baseline="-25000">
                  <a:latin typeface="Times New Roman" pitchFamily="18" charset="0"/>
                  <a:cs typeface="Times New Roman" pitchFamily="18" charset="0"/>
                </a:rPr>
                <a:t>i</a:t>
              </a:r>
              <a:r>
                <a:rPr lang="en-US" altLang="en-US" sz="1800" b="1">
                  <a:latin typeface="Times New Roman" pitchFamily="18" charset="0"/>
                  <a:cs typeface="Times New Roman" pitchFamily="18" charset="0"/>
                </a:rPr>
                <a:t> –  -----------</a:t>
              </a:r>
            </a:p>
            <a:p>
              <a:pPr>
                <a:lnSpc>
                  <a:spcPct val="70000"/>
                </a:lnSpc>
                <a:spcBef>
                  <a:spcPct val="0"/>
                </a:spcBef>
                <a:buFontTx/>
                <a:buNone/>
              </a:pPr>
              <a:r>
                <a:rPr lang="en-US" altLang="en-US" sz="1800" b="1">
                  <a:latin typeface="Times New Roman" pitchFamily="18" charset="0"/>
                  <a:cs typeface="Times New Roman" pitchFamily="18" charset="0"/>
                </a:rPr>
                <a:t>                n</a:t>
              </a:r>
            </a:p>
          </p:txBody>
        </p:sp>
        <p:sp>
          <p:nvSpPr>
            <p:cNvPr id="23580" name="Text Box 118"/>
            <p:cNvSpPr txBox="1">
              <a:spLocks noChangeArrowheads="1"/>
            </p:cNvSpPr>
            <p:nvPr/>
          </p:nvSpPr>
          <p:spPr bwMode="auto">
            <a:xfrm>
              <a:off x="1347" y="2753"/>
              <a:ext cx="265"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a:latin typeface="Times New Roman" pitchFamily="18" charset="0"/>
                  <a:cs typeface="Times New Roman" pitchFamily="18" charset="0"/>
                </a:rPr>
                <a:t>Σ</a:t>
              </a:r>
            </a:p>
          </p:txBody>
        </p:sp>
        <p:sp>
          <p:nvSpPr>
            <p:cNvPr id="23581" name="Text Box 119"/>
            <p:cNvSpPr txBox="1">
              <a:spLocks noChangeArrowheads="1"/>
            </p:cNvSpPr>
            <p:nvPr/>
          </p:nvSpPr>
          <p:spPr bwMode="auto">
            <a:xfrm>
              <a:off x="1863" y="2633"/>
              <a:ext cx="265"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a:latin typeface="Times New Roman" pitchFamily="18" charset="0"/>
                  <a:cs typeface="Times New Roman" pitchFamily="18" charset="0"/>
                </a:rPr>
                <a:t>Σ</a:t>
              </a:r>
            </a:p>
          </p:txBody>
        </p:sp>
        <p:sp>
          <p:nvSpPr>
            <p:cNvPr id="23582" name="Text Box 120"/>
            <p:cNvSpPr txBox="1">
              <a:spLocks noChangeArrowheads="1"/>
            </p:cNvSpPr>
            <p:nvPr/>
          </p:nvSpPr>
          <p:spPr bwMode="auto">
            <a:xfrm>
              <a:off x="2173" y="2632"/>
              <a:ext cx="267"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a:latin typeface="Times New Roman" pitchFamily="18" charset="0"/>
                  <a:cs typeface="Times New Roman" pitchFamily="18" charset="0"/>
                </a:rPr>
                <a:t>Σ</a:t>
              </a:r>
            </a:p>
          </p:txBody>
        </p:sp>
      </p:grpSp>
      <p:sp>
        <p:nvSpPr>
          <p:cNvPr id="23558" name="Line 113"/>
          <p:cNvSpPr>
            <a:spLocks noChangeShapeType="1"/>
          </p:cNvSpPr>
          <p:nvPr/>
        </p:nvSpPr>
        <p:spPr bwMode="auto">
          <a:xfrm>
            <a:off x="1217613" y="2901950"/>
            <a:ext cx="47879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3559" name="Group 151"/>
          <p:cNvGrpSpPr>
            <a:grpSpLocks/>
          </p:cNvGrpSpPr>
          <p:nvPr/>
        </p:nvGrpSpPr>
        <p:grpSpPr bwMode="auto">
          <a:xfrm>
            <a:off x="812800" y="2936875"/>
            <a:ext cx="5265738" cy="1025525"/>
            <a:chOff x="263" y="3332"/>
            <a:chExt cx="3317" cy="646"/>
          </a:xfrm>
        </p:grpSpPr>
        <p:sp>
          <p:nvSpPr>
            <p:cNvPr id="23567" name="Text Box 132"/>
            <p:cNvSpPr txBox="1">
              <a:spLocks noChangeArrowheads="1"/>
            </p:cNvSpPr>
            <p:nvPr/>
          </p:nvSpPr>
          <p:spPr bwMode="auto">
            <a:xfrm>
              <a:off x="263" y="3344"/>
              <a:ext cx="379"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6000" b="1">
                  <a:latin typeface="Times New Roman" pitchFamily="18" charset="0"/>
                  <a:cs typeface="Times New Roman" pitchFamily="18" charset="0"/>
                </a:rPr>
                <a:t>√</a:t>
              </a:r>
            </a:p>
          </p:txBody>
        </p:sp>
        <p:sp>
          <p:nvSpPr>
            <p:cNvPr id="23568" name="Line 133"/>
            <p:cNvSpPr>
              <a:spLocks noChangeShapeType="1"/>
            </p:cNvSpPr>
            <p:nvPr/>
          </p:nvSpPr>
          <p:spPr bwMode="auto">
            <a:xfrm flipV="1">
              <a:off x="576" y="3410"/>
              <a:ext cx="300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3569" name="Group 150"/>
            <p:cNvGrpSpPr>
              <a:grpSpLocks/>
            </p:cNvGrpSpPr>
            <p:nvPr/>
          </p:nvGrpSpPr>
          <p:grpSpPr bwMode="auto">
            <a:xfrm>
              <a:off x="618" y="3341"/>
              <a:ext cx="1407" cy="544"/>
              <a:chOff x="618" y="3341"/>
              <a:chExt cx="1407" cy="544"/>
            </a:xfrm>
          </p:grpSpPr>
          <p:sp>
            <p:nvSpPr>
              <p:cNvPr id="23575" name="Text Box 123"/>
              <p:cNvSpPr txBox="1">
                <a:spLocks noChangeArrowheads="1"/>
              </p:cNvSpPr>
              <p:nvPr/>
            </p:nvSpPr>
            <p:spPr bwMode="auto">
              <a:xfrm>
                <a:off x="849" y="3415"/>
                <a:ext cx="834"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1800" b="1">
                    <a:latin typeface="Times New Roman" pitchFamily="18" charset="0"/>
                    <a:cs typeface="Times New Roman" pitchFamily="18" charset="0"/>
                  </a:rPr>
                  <a:t>              x</a:t>
                </a:r>
                <a:r>
                  <a:rPr lang="en-US" altLang="en-US" sz="1800" b="1" baseline="-25000">
                    <a:latin typeface="Times New Roman" pitchFamily="18" charset="0"/>
                    <a:cs typeface="Times New Roman" pitchFamily="18" charset="0"/>
                  </a:rPr>
                  <a:t>i</a:t>
                </a:r>
                <a:r>
                  <a:rPr lang="en-US" altLang="en-US" sz="1800" b="1">
                    <a:latin typeface="Times New Roman" pitchFamily="18" charset="0"/>
                    <a:cs typeface="Times New Roman" pitchFamily="18" charset="0"/>
                  </a:rPr>
                  <a:t> </a:t>
                </a:r>
                <a:endParaRPr lang="en-US" altLang="en-US" sz="1800" b="1" baseline="-25000">
                  <a:latin typeface="Times New Roman" pitchFamily="18" charset="0"/>
                  <a:cs typeface="Times New Roman" pitchFamily="18" charset="0"/>
                </a:endParaRPr>
              </a:p>
              <a:p>
                <a:pPr>
                  <a:lnSpc>
                    <a:spcPct val="70000"/>
                  </a:lnSpc>
                  <a:spcBef>
                    <a:spcPct val="0"/>
                  </a:spcBef>
                  <a:buFontTx/>
                  <a:buNone/>
                </a:pPr>
                <a:r>
                  <a:rPr lang="en-US" altLang="en-US" sz="1800" b="1">
                    <a:latin typeface="Times New Roman" pitchFamily="18" charset="0"/>
                    <a:cs typeface="Times New Roman" pitchFamily="18" charset="0"/>
                  </a:rPr>
                  <a:t>x</a:t>
                </a:r>
                <a:r>
                  <a:rPr lang="en-US" altLang="en-US" sz="1800" b="1" baseline="-25000">
                    <a:latin typeface="Times New Roman" pitchFamily="18" charset="0"/>
                    <a:cs typeface="Times New Roman" pitchFamily="18" charset="0"/>
                  </a:rPr>
                  <a:t>i</a:t>
                </a:r>
                <a:r>
                  <a:rPr lang="en-US" altLang="en-US" sz="1800" b="1" baseline="30000">
                    <a:latin typeface="Times New Roman" pitchFamily="18" charset="0"/>
                    <a:cs typeface="Times New Roman" pitchFamily="18" charset="0"/>
                  </a:rPr>
                  <a:t>2</a:t>
                </a:r>
                <a:r>
                  <a:rPr lang="en-US" altLang="en-US" sz="1800" b="1">
                    <a:latin typeface="Times New Roman" pitchFamily="18" charset="0"/>
                    <a:cs typeface="Times New Roman" pitchFamily="18" charset="0"/>
                  </a:rPr>
                  <a:t> –  --------</a:t>
                </a:r>
              </a:p>
              <a:p>
                <a:pPr>
                  <a:lnSpc>
                    <a:spcPct val="70000"/>
                  </a:lnSpc>
                  <a:spcBef>
                    <a:spcPct val="0"/>
                  </a:spcBef>
                  <a:buFontTx/>
                  <a:buNone/>
                </a:pPr>
                <a:r>
                  <a:rPr lang="en-US" altLang="en-US" sz="1800" b="1">
                    <a:latin typeface="Times New Roman" pitchFamily="18" charset="0"/>
                    <a:cs typeface="Times New Roman" pitchFamily="18" charset="0"/>
                  </a:rPr>
                  <a:t>             n</a:t>
                </a:r>
              </a:p>
            </p:txBody>
          </p:sp>
          <p:sp>
            <p:nvSpPr>
              <p:cNvPr id="23576" name="Text Box 124"/>
              <p:cNvSpPr txBox="1">
                <a:spLocks noChangeArrowheads="1"/>
              </p:cNvSpPr>
              <p:nvPr/>
            </p:nvSpPr>
            <p:spPr bwMode="auto">
              <a:xfrm>
                <a:off x="683" y="3486"/>
                <a:ext cx="265"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a:latin typeface="Times New Roman" pitchFamily="18" charset="0"/>
                    <a:cs typeface="Times New Roman" pitchFamily="18" charset="0"/>
                  </a:rPr>
                  <a:t>Σ</a:t>
                </a:r>
              </a:p>
            </p:txBody>
          </p:sp>
          <p:sp>
            <p:nvSpPr>
              <p:cNvPr id="23577" name="Text Box 125"/>
              <p:cNvSpPr txBox="1">
                <a:spLocks noChangeArrowheads="1"/>
              </p:cNvSpPr>
              <p:nvPr/>
            </p:nvSpPr>
            <p:spPr bwMode="auto">
              <a:xfrm>
                <a:off x="1093" y="3341"/>
                <a:ext cx="683"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800" b="1">
                    <a:latin typeface="Times New Roman" pitchFamily="18" charset="0"/>
                    <a:cs typeface="Times New Roman" pitchFamily="18" charset="0"/>
                  </a:rPr>
                  <a:t>(</a:t>
                </a:r>
                <a:r>
                  <a:rPr lang="el-GR" altLang="en-US">
                    <a:latin typeface="Times New Roman" pitchFamily="18" charset="0"/>
                    <a:cs typeface="Times New Roman" pitchFamily="18" charset="0"/>
                  </a:rPr>
                  <a:t>Σ</a:t>
                </a:r>
                <a:r>
                  <a:rPr lang="en-US" altLang="en-US" b="1">
                    <a:latin typeface="Times New Roman" pitchFamily="18" charset="0"/>
                    <a:cs typeface="Times New Roman" pitchFamily="18" charset="0"/>
                  </a:rPr>
                  <a:t>   </a:t>
                </a:r>
                <a:r>
                  <a:rPr lang="en-US" altLang="en-US" sz="2800" b="1">
                    <a:latin typeface="Times New Roman" pitchFamily="18" charset="0"/>
                    <a:cs typeface="Times New Roman" pitchFamily="18" charset="0"/>
                  </a:rPr>
                  <a:t>)</a:t>
                </a:r>
                <a:r>
                  <a:rPr lang="en-US" altLang="en-US" sz="2800" b="1" baseline="30000">
                    <a:latin typeface="Times New Roman" pitchFamily="18" charset="0"/>
                    <a:cs typeface="Times New Roman" pitchFamily="18" charset="0"/>
                  </a:rPr>
                  <a:t>2</a:t>
                </a:r>
                <a:endParaRPr lang="el-GR" altLang="en-US" sz="2800" b="1" baseline="30000">
                  <a:latin typeface="Times New Roman" pitchFamily="18" charset="0"/>
                  <a:cs typeface="Times New Roman" pitchFamily="18" charset="0"/>
                </a:endParaRPr>
              </a:p>
            </p:txBody>
          </p:sp>
          <p:sp>
            <p:nvSpPr>
              <p:cNvPr id="23578" name="AutoShape 134"/>
              <p:cNvSpPr>
                <a:spLocks noChangeArrowheads="1"/>
              </p:cNvSpPr>
              <p:nvPr/>
            </p:nvSpPr>
            <p:spPr bwMode="auto">
              <a:xfrm>
                <a:off x="618" y="3466"/>
                <a:ext cx="1407" cy="419"/>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latin typeface="Times New Roman" pitchFamily="18" charset="0"/>
                  <a:cs typeface="Times New Roman" pitchFamily="18" charset="0"/>
                </a:endParaRPr>
              </a:p>
            </p:txBody>
          </p:sp>
        </p:grpSp>
        <p:grpSp>
          <p:nvGrpSpPr>
            <p:cNvPr id="23570" name="Group 137"/>
            <p:cNvGrpSpPr>
              <a:grpSpLocks/>
            </p:cNvGrpSpPr>
            <p:nvPr/>
          </p:nvGrpSpPr>
          <p:grpSpPr bwMode="auto">
            <a:xfrm>
              <a:off x="2074" y="3332"/>
              <a:ext cx="1408" cy="550"/>
              <a:chOff x="3152" y="3311"/>
              <a:chExt cx="1408" cy="550"/>
            </a:xfrm>
          </p:grpSpPr>
          <p:sp>
            <p:nvSpPr>
              <p:cNvPr id="23571" name="Text Box 129"/>
              <p:cNvSpPr txBox="1">
                <a:spLocks noChangeArrowheads="1"/>
              </p:cNvSpPr>
              <p:nvPr/>
            </p:nvSpPr>
            <p:spPr bwMode="auto">
              <a:xfrm>
                <a:off x="3318" y="3385"/>
                <a:ext cx="834"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0000"/>
                  </a:lnSpc>
                  <a:spcBef>
                    <a:spcPct val="0"/>
                  </a:spcBef>
                  <a:buFontTx/>
                  <a:buNone/>
                </a:pPr>
                <a:r>
                  <a:rPr lang="en-US" altLang="en-US" sz="1800" b="1">
                    <a:latin typeface="Times New Roman" pitchFamily="18" charset="0"/>
                    <a:cs typeface="Times New Roman" pitchFamily="18" charset="0"/>
                  </a:rPr>
                  <a:t>              y</a:t>
                </a:r>
                <a:r>
                  <a:rPr lang="en-US" altLang="en-US" sz="1800" b="1" baseline="-25000">
                    <a:latin typeface="Times New Roman" pitchFamily="18" charset="0"/>
                    <a:cs typeface="Times New Roman" pitchFamily="18" charset="0"/>
                  </a:rPr>
                  <a:t>i</a:t>
                </a:r>
                <a:r>
                  <a:rPr lang="en-US" altLang="en-US" sz="1800" b="1">
                    <a:latin typeface="Times New Roman" pitchFamily="18" charset="0"/>
                    <a:cs typeface="Times New Roman" pitchFamily="18" charset="0"/>
                  </a:rPr>
                  <a:t> </a:t>
                </a:r>
                <a:endParaRPr lang="en-US" altLang="en-US" sz="1800" b="1" baseline="-25000">
                  <a:latin typeface="Times New Roman" pitchFamily="18" charset="0"/>
                  <a:cs typeface="Times New Roman" pitchFamily="18" charset="0"/>
                </a:endParaRPr>
              </a:p>
              <a:p>
                <a:pPr>
                  <a:lnSpc>
                    <a:spcPct val="70000"/>
                  </a:lnSpc>
                  <a:spcBef>
                    <a:spcPct val="0"/>
                  </a:spcBef>
                  <a:buFontTx/>
                  <a:buNone/>
                </a:pPr>
                <a:r>
                  <a:rPr lang="en-US" altLang="en-US" sz="1800" b="1">
                    <a:latin typeface="Times New Roman" pitchFamily="18" charset="0"/>
                    <a:cs typeface="Times New Roman" pitchFamily="18" charset="0"/>
                  </a:rPr>
                  <a:t>y</a:t>
                </a:r>
                <a:r>
                  <a:rPr lang="en-US" altLang="en-US" sz="1800" b="1" baseline="-25000">
                    <a:latin typeface="Times New Roman" pitchFamily="18" charset="0"/>
                    <a:cs typeface="Times New Roman" pitchFamily="18" charset="0"/>
                  </a:rPr>
                  <a:t>i</a:t>
                </a:r>
                <a:r>
                  <a:rPr lang="en-US" altLang="en-US" sz="1800" b="1" baseline="30000">
                    <a:latin typeface="Times New Roman" pitchFamily="18" charset="0"/>
                    <a:cs typeface="Times New Roman" pitchFamily="18" charset="0"/>
                  </a:rPr>
                  <a:t>2</a:t>
                </a:r>
                <a:r>
                  <a:rPr lang="en-US" altLang="en-US" sz="1800" b="1">
                    <a:latin typeface="Times New Roman" pitchFamily="18" charset="0"/>
                    <a:cs typeface="Times New Roman" pitchFamily="18" charset="0"/>
                  </a:rPr>
                  <a:t> –  --------</a:t>
                </a:r>
              </a:p>
              <a:p>
                <a:pPr>
                  <a:lnSpc>
                    <a:spcPct val="70000"/>
                  </a:lnSpc>
                  <a:spcBef>
                    <a:spcPct val="0"/>
                  </a:spcBef>
                  <a:buFontTx/>
                  <a:buNone/>
                </a:pPr>
                <a:r>
                  <a:rPr lang="en-US" altLang="en-US" sz="1800" b="1">
                    <a:latin typeface="Times New Roman" pitchFamily="18" charset="0"/>
                    <a:cs typeface="Times New Roman" pitchFamily="18" charset="0"/>
                  </a:rPr>
                  <a:t>             n</a:t>
                </a:r>
              </a:p>
            </p:txBody>
          </p:sp>
          <p:sp>
            <p:nvSpPr>
              <p:cNvPr id="23572" name="Text Box 130"/>
              <p:cNvSpPr txBox="1">
                <a:spLocks noChangeArrowheads="1"/>
              </p:cNvSpPr>
              <p:nvPr/>
            </p:nvSpPr>
            <p:spPr bwMode="auto">
              <a:xfrm>
                <a:off x="3152" y="3456"/>
                <a:ext cx="265"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a:latin typeface="Times New Roman" pitchFamily="18" charset="0"/>
                    <a:cs typeface="Times New Roman" pitchFamily="18" charset="0"/>
                  </a:rPr>
                  <a:t>Σ</a:t>
                </a:r>
              </a:p>
            </p:txBody>
          </p:sp>
          <p:sp>
            <p:nvSpPr>
              <p:cNvPr id="23573" name="Text Box 131"/>
              <p:cNvSpPr txBox="1">
                <a:spLocks noChangeArrowheads="1"/>
              </p:cNvSpPr>
              <p:nvPr/>
            </p:nvSpPr>
            <p:spPr bwMode="auto">
              <a:xfrm>
                <a:off x="3574" y="3311"/>
                <a:ext cx="683"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800" b="1">
                    <a:latin typeface="Times New Roman" pitchFamily="18" charset="0"/>
                    <a:cs typeface="Times New Roman" pitchFamily="18" charset="0"/>
                  </a:rPr>
                  <a:t>(</a:t>
                </a:r>
                <a:r>
                  <a:rPr lang="el-GR" altLang="en-US">
                    <a:latin typeface="Times New Roman" pitchFamily="18" charset="0"/>
                    <a:cs typeface="Times New Roman" pitchFamily="18" charset="0"/>
                  </a:rPr>
                  <a:t>Σ</a:t>
                </a:r>
                <a:r>
                  <a:rPr lang="en-US" altLang="en-US" b="1">
                    <a:latin typeface="Times New Roman" pitchFamily="18" charset="0"/>
                    <a:cs typeface="Times New Roman" pitchFamily="18" charset="0"/>
                  </a:rPr>
                  <a:t>   </a:t>
                </a:r>
                <a:r>
                  <a:rPr lang="en-US" altLang="en-US" sz="2800" b="1">
                    <a:latin typeface="Times New Roman" pitchFamily="18" charset="0"/>
                    <a:cs typeface="Times New Roman" pitchFamily="18" charset="0"/>
                  </a:rPr>
                  <a:t>)</a:t>
                </a:r>
                <a:r>
                  <a:rPr lang="en-US" altLang="en-US" sz="2800" b="1" baseline="30000">
                    <a:latin typeface="Times New Roman" pitchFamily="18" charset="0"/>
                    <a:cs typeface="Times New Roman" pitchFamily="18" charset="0"/>
                  </a:rPr>
                  <a:t>2</a:t>
                </a:r>
                <a:endParaRPr lang="el-GR" altLang="en-US" sz="2800" b="1" baseline="30000">
                  <a:latin typeface="Times New Roman" pitchFamily="18" charset="0"/>
                  <a:cs typeface="Times New Roman" pitchFamily="18" charset="0"/>
                </a:endParaRPr>
              </a:p>
            </p:txBody>
          </p:sp>
          <p:sp>
            <p:nvSpPr>
              <p:cNvPr id="23574" name="AutoShape 135"/>
              <p:cNvSpPr>
                <a:spLocks noChangeArrowheads="1"/>
              </p:cNvSpPr>
              <p:nvPr/>
            </p:nvSpPr>
            <p:spPr bwMode="auto">
              <a:xfrm>
                <a:off x="3153" y="3442"/>
                <a:ext cx="1407" cy="419"/>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latin typeface="Times New Roman" pitchFamily="18" charset="0"/>
                  <a:cs typeface="Times New Roman" pitchFamily="18" charset="0"/>
                </a:endParaRPr>
              </a:p>
            </p:txBody>
          </p:sp>
        </p:grpSp>
      </p:grpSp>
      <p:sp>
        <p:nvSpPr>
          <p:cNvPr id="23560" name="Text Box 141"/>
          <p:cNvSpPr txBox="1">
            <a:spLocks noChangeArrowheads="1"/>
          </p:cNvSpPr>
          <p:nvPr/>
        </p:nvSpPr>
        <p:spPr bwMode="auto">
          <a:xfrm>
            <a:off x="6269038" y="2687638"/>
            <a:ext cx="315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latin typeface="Times New Roman" pitchFamily="18" charset="0"/>
                <a:cs typeface="Times New Roman" pitchFamily="18" charset="0"/>
              </a:rPr>
              <a:t>=</a:t>
            </a:r>
          </a:p>
        </p:txBody>
      </p:sp>
      <p:sp>
        <p:nvSpPr>
          <p:cNvPr id="23561" name="Line 142"/>
          <p:cNvSpPr>
            <a:spLocks noChangeShapeType="1"/>
          </p:cNvSpPr>
          <p:nvPr/>
        </p:nvSpPr>
        <p:spPr bwMode="auto">
          <a:xfrm>
            <a:off x="6908800" y="2898775"/>
            <a:ext cx="1930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2" name="Text Box 143"/>
          <p:cNvSpPr txBox="1">
            <a:spLocks noChangeArrowheads="1"/>
          </p:cNvSpPr>
          <p:nvPr/>
        </p:nvSpPr>
        <p:spPr bwMode="auto">
          <a:xfrm>
            <a:off x="7493000" y="2378075"/>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latin typeface="Times New Roman" pitchFamily="18" charset="0"/>
                <a:cs typeface="Times New Roman" pitchFamily="18" charset="0"/>
              </a:rPr>
              <a:t>s</a:t>
            </a:r>
            <a:r>
              <a:rPr lang="en-US" altLang="en-US" sz="1800" b="1" baseline="-25000">
                <a:latin typeface="Times New Roman" pitchFamily="18" charset="0"/>
                <a:cs typeface="Times New Roman" pitchFamily="18" charset="0"/>
              </a:rPr>
              <a:t>xy</a:t>
            </a:r>
          </a:p>
        </p:txBody>
      </p:sp>
      <p:grpSp>
        <p:nvGrpSpPr>
          <p:cNvPr id="23563" name="Group 148"/>
          <p:cNvGrpSpPr>
            <a:grpSpLocks/>
          </p:cNvGrpSpPr>
          <p:nvPr/>
        </p:nvGrpSpPr>
        <p:grpSpPr bwMode="auto">
          <a:xfrm>
            <a:off x="7115175" y="2963863"/>
            <a:ext cx="1117600" cy="369887"/>
            <a:chOff x="4233" y="3573"/>
            <a:chExt cx="704" cy="233"/>
          </a:xfrm>
        </p:grpSpPr>
        <p:sp>
          <p:nvSpPr>
            <p:cNvPr id="23564" name="Text Box 144"/>
            <p:cNvSpPr txBox="1">
              <a:spLocks noChangeArrowheads="1"/>
            </p:cNvSpPr>
            <p:nvPr/>
          </p:nvSpPr>
          <p:spPr bwMode="auto">
            <a:xfrm>
              <a:off x="4233" y="3573"/>
              <a:ext cx="70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latin typeface="Times New Roman" pitchFamily="18" charset="0"/>
                  <a:cs typeface="Times New Roman" pitchFamily="18" charset="0"/>
                </a:rPr>
                <a:t>√s</a:t>
              </a:r>
              <a:r>
                <a:rPr lang="en-US" altLang="en-US" sz="1800" b="1" baseline="-25000">
                  <a:latin typeface="Times New Roman" pitchFamily="18" charset="0"/>
                  <a:cs typeface="Times New Roman" pitchFamily="18" charset="0"/>
                </a:rPr>
                <a:t>xx     </a:t>
              </a:r>
              <a:r>
                <a:rPr lang="en-US" altLang="en-US" sz="1800" b="1">
                  <a:latin typeface="Times New Roman" pitchFamily="18" charset="0"/>
                  <a:cs typeface="Times New Roman" pitchFamily="18" charset="0"/>
                </a:rPr>
                <a:t>√s</a:t>
              </a:r>
              <a:r>
                <a:rPr lang="en-US" altLang="en-US" sz="1800" b="1" baseline="-25000">
                  <a:latin typeface="Times New Roman" pitchFamily="18" charset="0"/>
                  <a:cs typeface="Times New Roman" pitchFamily="18" charset="0"/>
                </a:rPr>
                <a:t>yy</a:t>
              </a:r>
            </a:p>
          </p:txBody>
        </p:sp>
        <p:sp>
          <p:nvSpPr>
            <p:cNvPr id="23565" name="Line 146"/>
            <p:cNvSpPr>
              <a:spLocks noChangeShapeType="1"/>
            </p:cNvSpPr>
            <p:nvPr/>
          </p:nvSpPr>
          <p:spPr bwMode="auto">
            <a:xfrm>
              <a:off x="4375" y="3613"/>
              <a:ext cx="20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6" name="Line 147"/>
            <p:cNvSpPr>
              <a:spLocks noChangeShapeType="1"/>
            </p:cNvSpPr>
            <p:nvPr/>
          </p:nvSpPr>
          <p:spPr bwMode="auto">
            <a:xfrm>
              <a:off x="4698" y="3617"/>
              <a:ext cx="20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128588"/>
            <a:ext cx="8534400" cy="762000"/>
          </a:xfrm>
        </p:spPr>
        <p:txBody>
          <a:bodyPr/>
          <a:lstStyle/>
          <a:p>
            <a:pPr marL="342900" indent="-342900"/>
            <a:r>
              <a:rPr lang="en-US" altLang="en-US" sz="3600" b="1" smtClean="0"/>
              <a:t>Important Properties of r</a:t>
            </a:r>
          </a:p>
        </p:txBody>
      </p:sp>
      <p:sp>
        <p:nvSpPr>
          <p:cNvPr id="18435" name="Rectangle 3"/>
          <p:cNvSpPr>
            <a:spLocks noGrp="1" noChangeArrowheads="1"/>
          </p:cNvSpPr>
          <p:nvPr>
            <p:ph type="body" idx="1"/>
          </p:nvPr>
        </p:nvSpPr>
        <p:spPr>
          <a:xfrm>
            <a:off x="228600" y="1066800"/>
            <a:ext cx="8382000" cy="5562600"/>
          </a:xfrm>
        </p:spPr>
        <p:txBody>
          <a:bodyPr>
            <a:noAutofit/>
          </a:bodyPr>
          <a:lstStyle/>
          <a:p>
            <a:pPr marL="342900" lvl="1" indent="-342900" eaLnBrk="1" hangingPunct="1">
              <a:spcBef>
                <a:spcPts val="1200"/>
              </a:spcBef>
              <a:spcAft>
                <a:spcPts val="1200"/>
              </a:spcAft>
              <a:buFontTx/>
              <a:buChar char="•"/>
              <a:defRPr/>
            </a:pPr>
            <a:r>
              <a:rPr lang="en-US" sz="2400" b="1" dirty="0" smtClean="0">
                <a:ea typeface="+mn-ea"/>
                <a:cs typeface="+mn-cs"/>
              </a:rPr>
              <a:t>Correlation makes no distinction between explanatory and response variables</a:t>
            </a:r>
          </a:p>
          <a:p>
            <a:pPr marL="342900" lvl="1" indent="-342900" eaLnBrk="1" hangingPunct="1">
              <a:spcBef>
                <a:spcPts val="1200"/>
              </a:spcBef>
              <a:spcAft>
                <a:spcPts val="1200"/>
              </a:spcAft>
              <a:buFontTx/>
              <a:buChar char="•"/>
              <a:defRPr/>
            </a:pPr>
            <a:r>
              <a:rPr lang="en-US" sz="2400" b="1" dirty="0" smtClean="0">
                <a:ea typeface="+mn-ea"/>
                <a:cs typeface="+mn-cs"/>
              </a:rPr>
              <a:t>r does not change when we change the units of measurement of x, y or both</a:t>
            </a:r>
          </a:p>
          <a:p>
            <a:pPr marL="342900" lvl="1" indent="-342900" eaLnBrk="1" hangingPunct="1">
              <a:spcBef>
                <a:spcPts val="1200"/>
              </a:spcBef>
              <a:spcAft>
                <a:spcPts val="1200"/>
              </a:spcAft>
              <a:buFontTx/>
              <a:buChar char="•"/>
              <a:defRPr/>
            </a:pPr>
            <a:r>
              <a:rPr lang="en-US" sz="2400" b="1" dirty="0" smtClean="0">
                <a:ea typeface="+mn-ea"/>
                <a:cs typeface="+mn-cs"/>
              </a:rPr>
              <a:t>Positive r indicates positive association between the variables and negative r indicates negative association</a:t>
            </a:r>
          </a:p>
          <a:p>
            <a:pPr marL="342900" lvl="1" indent="-342900" eaLnBrk="1" hangingPunct="1">
              <a:spcBef>
                <a:spcPts val="1200"/>
              </a:spcBef>
              <a:spcAft>
                <a:spcPts val="1200"/>
              </a:spcAft>
              <a:buFontTx/>
              <a:buChar char="•"/>
              <a:defRPr/>
            </a:pPr>
            <a:r>
              <a:rPr lang="en-US" sz="2400" b="1" dirty="0" smtClean="0">
                <a:ea typeface="+mn-ea"/>
                <a:cs typeface="+mn-cs"/>
              </a:rPr>
              <a:t>The correlation r is always a number between -1 and 1</a:t>
            </a:r>
          </a:p>
          <a:p>
            <a:pPr marL="342900" lvl="1" indent="-342900" eaLnBrk="1" hangingPunct="1">
              <a:spcBef>
                <a:spcPts val="1200"/>
              </a:spcBef>
              <a:spcAft>
                <a:spcPts val="1200"/>
              </a:spcAft>
              <a:buFontTx/>
              <a:buChar char="•"/>
              <a:defRPr/>
            </a:pPr>
            <a:r>
              <a:rPr lang="en-US" sz="2400" b="1" dirty="0" smtClean="0"/>
              <a:t>The linear correlation coefficient is a </a:t>
            </a:r>
            <a:r>
              <a:rPr lang="en-US" sz="2400" b="1" dirty="0" err="1" smtClean="0"/>
              <a:t>unitless</a:t>
            </a:r>
            <a:r>
              <a:rPr lang="en-US" sz="2400" b="1" dirty="0" smtClean="0"/>
              <a:t> measure of association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04800" y="128588"/>
            <a:ext cx="8534400" cy="762000"/>
          </a:xfrm>
        </p:spPr>
        <p:txBody>
          <a:bodyPr/>
          <a:lstStyle/>
          <a:p>
            <a:pPr marL="342900" indent="-342900"/>
            <a:r>
              <a:rPr lang="en-US" altLang="en-US" sz="3200" b="1" smtClean="0"/>
              <a:t>Linear Correlation Coefficient Properties </a:t>
            </a:r>
          </a:p>
        </p:txBody>
      </p:sp>
      <p:sp>
        <p:nvSpPr>
          <p:cNvPr id="18435" name="Rectangle 3"/>
          <p:cNvSpPr>
            <a:spLocks noGrp="1" noChangeArrowheads="1"/>
          </p:cNvSpPr>
          <p:nvPr>
            <p:ph type="body" idx="1"/>
          </p:nvPr>
        </p:nvSpPr>
        <p:spPr>
          <a:xfrm>
            <a:off x="228600" y="1066800"/>
            <a:ext cx="8382000" cy="5562600"/>
          </a:xfrm>
        </p:spPr>
        <p:txBody>
          <a:bodyPr>
            <a:noAutofit/>
          </a:bodyPr>
          <a:lstStyle/>
          <a:p>
            <a:pPr marL="342900" lvl="1" indent="-342900" eaLnBrk="1" hangingPunct="1">
              <a:buFontTx/>
              <a:buChar char="•"/>
              <a:defRPr/>
            </a:pPr>
            <a:r>
              <a:rPr lang="en-US" sz="2000" b="1" dirty="0" smtClean="0">
                <a:ea typeface="+mn-ea"/>
                <a:cs typeface="+mn-cs"/>
              </a:rPr>
              <a:t>The linear correlation coefficient is always between -1 and 1</a:t>
            </a:r>
          </a:p>
          <a:p>
            <a:pPr marL="342900" lvl="1" indent="-342900" eaLnBrk="1" hangingPunct="1">
              <a:buFontTx/>
              <a:buChar char="•"/>
              <a:defRPr/>
            </a:pPr>
            <a:endParaRPr lang="en-US" sz="900" b="1" dirty="0" smtClean="0">
              <a:ea typeface="+mn-ea"/>
              <a:cs typeface="+mn-cs"/>
            </a:endParaRPr>
          </a:p>
          <a:p>
            <a:pPr marL="342900" lvl="1" indent="-342900" eaLnBrk="1" hangingPunct="1">
              <a:buFontTx/>
              <a:buChar char="•"/>
              <a:defRPr/>
            </a:pPr>
            <a:r>
              <a:rPr lang="en-US" sz="2000" b="1" dirty="0" smtClean="0">
                <a:ea typeface="+mn-ea"/>
                <a:cs typeface="+mn-cs"/>
              </a:rPr>
              <a:t>If </a:t>
            </a:r>
            <a:r>
              <a:rPr lang="en-US" sz="2000" b="1" i="1" dirty="0" smtClean="0">
                <a:ea typeface="+mn-ea"/>
                <a:cs typeface="+mn-cs"/>
              </a:rPr>
              <a:t>r</a:t>
            </a:r>
            <a:r>
              <a:rPr lang="en-US" sz="2000" b="1" dirty="0" smtClean="0">
                <a:ea typeface="+mn-ea"/>
                <a:cs typeface="+mn-cs"/>
              </a:rPr>
              <a:t> = 1, then the variables have a perfect positive linear relation</a:t>
            </a:r>
          </a:p>
          <a:p>
            <a:pPr marL="342900" lvl="1" indent="-342900" eaLnBrk="1" hangingPunct="1">
              <a:buFontTx/>
              <a:buChar char="•"/>
              <a:defRPr/>
            </a:pPr>
            <a:endParaRPr lang="en-US" sz="900" b="1" dirty="0" smtClean="0">
              <a:ea typeface="+mn-ea"/>
              <a:cs typeface="+mn-cs"/>
            </a:endParaRPr>
          </a:p>
          <a:p>
            <a:pPr marL="342900" lvl="1" indent="-342900" eaLnBrk="1" hangingPunct="1">
              <a:buFontTx/>
              <a:buChar char="•"/>
              <a:defRPr/>
            </a:pPr>
            <a:r>
              <a:rPr lang="en-US" sz="2000" b="1" dirty="0" smtClean="0">
                <a:ea typeface="+mn-ea"/>
                <a:cs typeface="+mn-cs"/>
              </a:rPr>
              <a:t>If </a:t>
            </a:r>
            <a:r>
              <a:rPr lang="en-US" sz="2000" b="1" i="1" dirty="0" smtClean="0">
                <a:ea typeface="+mn-ea"/>
                <a:cs typeface="+mn-cs"/>
              </a:rPr>
              <a:t>r</a:t>
            </a:r>
            <a:r>
              <a:rPr lang="en-US" sz="2000" b="1" dirty="0" smtClean="0">
                <a:ea typeface="+mn-ea"/>
                <a:cs typeface="+mn-cs"/>
              </a:rPr>
              <a:t> = -1, then the variables  have a perfect negative linear relation</a:t>
            </a:r>
          </a:p>
          <a:p>
            <a:pPr marL="342900" lvl="1" indent="-342900" eaLnBrk="1" hangingPunct="1">
              <a:buFontTx/>
              <a:buChar char="•"/>
              <a:defRPr/>
            </a:pPr>
            <a:endParaRPr lang="en-US" sz="900" b="1" dirty="0" smtClean="0">
              <a:ea typeface="+mn-ea"/>
              <a:cs typeface="+mn-cs"/>
            </a:endParaRPr>
          </a:p>
          <a:p>
            <a:pPr marL="342900" lvl="1" indent="-342900" eaLnBrk="1" hangingPunct="1">
              <a:buFontTx/>
              <a:buChar char="•"/>
              <a:defRPr/>
            </a:pPr>
            <a:r>
              <a:rPr lang="en-US" sz="2000" b="1" dirty="0" smtClean="0">
                <a:ea typeface="+mn-ea"/>
                <a:cs typeface="+mn-cs"/>
              </a:rPr>
              <a:t>The closer </a:t>
            </a:r>
            <a:r>
              <a:rPr lang="en-US" sz="2000" b="1" i="1" dirty="0" smtClean="0">
                <a:ea typeface="+mn-ea"/>
                <a:cs typeface="+mn-cs"/>
              </a:rPr>
              <a:t>r</a:t>
            </a:r>
            <a:r>
              <a:rPr lang="en-US" sz="2000" b="1" dirty="0" smtClean="0">
                <a:ea typeface="+mn-ea"/>
                <a:cs typeface="+mn-cs"/>
              </a:rPr>
              <a:t> is to 1, then the stronger the evidence for a positive linear relation</a:t>
            </a:r>
          </a:p>
          <a:p>
            <a:pPr marL="342900" lvl="1" indent="-342900" eaLnBrk="1" hangingPunct="1">
              <a:buFontTx/>
              <a:buChar char="•"/>
              <a:defRPr/>
            </a:pPr>
            <a:endParaRPr lang="en-US" sz="900" b="1" dirty="0" smtClean="0">
              <a:ea typeface="+mn-ea"/>
              <a:cs typeface="+mn-cs"/>
            </a:endParaRPr>
          </a:p>
          <a:p>
            <a:pPr marL="342900" lvl="1" indent="-342900" eaLnBrk="1" hangingPunct="1">
              <a:buFontTx/>
              <a:buChar char="•"/>
              <a:defRPr/>
            </a:pPr>
            <a:r>
              <a:rPr lang="en-US" sz="2000" b="1" dirty="0" smtClean="0">
                <a:ea typeface="+mn-ea"/>
                <a:cs typeface="+mn-cs"/>
              </a:rPr>
              <a:t>The closer </a:t>
            </a:r>
            <a:r>
              <a:rPr lang="en-US" sz="2000" b="1" i="1" dirty="0" smtClean="0">
                <a:ea typeface="+mn-ea"/>
                <a:cs typeface="+mn-cs"/>
              </a:rPr>
              <a:t>r</a:t>
            </a:r>
            <a:r>
              <a:rPr lang="en-US" sz="2000" b="1" dirty="0" smtClean="0">
                <a:ea typeface="+mn-ea"/>
                <a:cs typeface="+mn-cs"/>
              </a:rPr>
              <a:t> is to -1, then the stronger the evidence for a negative linear relation</a:t>
            </a:r>
          </a:p>
          <a:p>
            <a:pPr marL="342900" lvl="1" indent="-342900" eaLnBrk="1" hangingPunct="1">
              <a:buFontTx/>
              <a:buChar char="•"/>
              <a:defRPr/>
            </a:pPr>
            <a:endParaRPr lang="en-US" sz="900" b="1" dirty="0" smtClean="0">
              <a:ea typeface="+mn-ea"/>
              <a:cs typeface="+mn-cs"/>
            </a:endParaRPr>
          </a:p>
          <a:p>
            <a:pPr marL="342900" lvl="1" indent="-342900" eaLnBrk="1" hangingPunct="1">
              <a:buFontTx/>
              <a:buChar char="•"/>
              <a:defRPr/>
            </a:pPr>
            <a:r>
              <a:rPr lang="en-US" sz="2000" b="1" dirty="0" smtClean="0">
                <a:ea typeface="+mn-ea"/>
                <a:cs typeface="+mn-cs"/>
              </a:rPr>
              <a:t>If </a:t>
            </a:r>
            <a:r>
              <a:rPr lang="en-US" sz="2000" b="1" i="1" dirty="0" smtClean="0">
                <a:ea typeface="+mn-ea"/>
                <a:cs typeface="+mn-cs"/>
              </a:rPr>
              <a:t>r</a:t>
            </a:r>
            <a:r>
              <a:rPr lang="en-US" sz="2000" b="1" dirty="0" smtClean="0">
                <a:ea typeface="+mn-ea"/>
                <a:cs typeface="+mn-cs"/>
              </a:rPr>
              <a:t> is close to zero, then there is little evidence of a </a:t>
            </a:r>
            <a:r>
              <a:rPr lang="en-US" sz="2000" b="1" i="1" u="sng" dirty="0" smtClean="0">
                <a:ea typeface="+mn-ea"/>
                <a:cs typeface="+mn-cs"/>
              </a:rPr>
              <a:t>linear</a:t>
            </a:r>
            <a:r>
              <a:rPr lang="en-US" sz="2000" b="1" dirty="0" smtClean="0">
                <a:ea typeface="+mn-ea"/>
                <a:cs typeface="+mn-cs"/>
              </a:rPr>
              <a:t> relation between the two variables.  </a:t>
            </a:r>
            <a:r>
              <a:rPr lang="en-US" sz="2000" b="1" i="1" dirty="0" smtClean="0">
                <a:ea typeface="+mn-ea"/>
                <a:cs typeface="+mn-cs"/>
              </a:rPr>
              <a:t>R</a:t>
            </a:r>
            <a:r>
              <a:rPr lang="en-US" sz="2000" b="1" dirty="0" smtClean="0">
                <a:ea typeface="+mn-ea"/>
                <a:cs typeface="+mn-cs"/>
              </a:rPr>
              <a:t> close to zero does not mean that there is </a:t>
            </a:r>
            <a:r>
              <a:rPr lang="en-US" sz="2000" b="1" i="1" dirty="0" smtClean="0">
                <a:ea typeface="+mn-ea"/>
                <a:cs typeface="+mn-cs"/>
              </a:rPr>
              <a:t>no relation </a:t>
            </a:r>
            <a:r>
              <a:rPr lang="en-US" sz="2000" b="1" dirty="0" smtClean="0">
                <a:ea typeface="+mn-ea"/>
                <a:cs typeface="+mn-cs"/>
              </a:rPr>
              <a:t>between the two variables</a:t>
            </a:r>
          </a:p>
          <a:p>
            <a:pPr marL="342900" lvl="1" indent="-342900" eaLnBrk="1" hangingPunct="1">
              <a:buFontTx/>
              <a:buNone/>
              <a:defRPr/>
            </a:pPr>
            <a:endParaRPr lang="en-US" sz="900" b="1" dirty="0" smtClean="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128588"/>
            <a:ext cx="8534400" cy="762000"/>
          </a:xfrm>
        </p:spPr>
        <p:txBody>
          <a:bodyPr/>
          <a:lstStyle/>
          <a:p>
            <a:pPr marL="342900" indent="-342900"/>
            <a:r>
              <a:rPr lang="en-US" altLang="en-US" sz="3600" b="1" smtClean="0"/>
              <a:t>Facts about Correlation</a:t>
            </a:r>
          </a:p>
        </p:txBody>
      </p:sp>
      <p:sp>
        <p:nvSpPr>
          <p:cNvPr id="18435" name="Rectangle 3"/>
          <p:cNvSpPr>
            <a:spLocks noGrp="1" noChangeArrowheads="1"/>
          </p:cNvSpPr>
          <p:nvPr>
            <p:ph type="body" idx="1"/>
          </p:nvPr>
        </p:nvSpPr>
        <p:spPr>
          <a:xfrm>
            <a:off x="517525" y="979488"/>
            <a:ext cx="8062913" cy="1230312"/>
          </a:xfrm>
        </p:spPr>
        <p:txBody>
          <a:bodyPr>
            <a:noAutofit/>
          </a:bodyPr>
          <a:lstStyle/>
          <a:p>
            <a:pPr marL="0" lvl="1" indent="0" eaLnBrk="1" hangingPunct="1">
              <a:buFontTx/>
              <a:buNone/>
              <a:defRPr/>
            </a:pPr>
            <a:r>
              <a:rPr lang="en-US" sz="2400" b="1" dirty="0" smtClean="0">
                <a:ea typeface="ＭＳ Ｐゴシック" pitchFamily="-111" charset="-128"/>
              </a:rPr>
              <a:t>How correlation behaves is more important than the details of the formula.  Here are some important facts about </a:t>
            </a:r>
            <a:r>
              <a:rPr lang="en-US" sz="2400" b="1" i="1" dirty="0" smtClean="0">
                <a:ea typeface="ＭＳ Ｐゴシック" pitchFamily="-111" charset="-128"/>
              </a:rPr>
              <a:t>r</a:t>
            </a:r>
            <a:r>
              <a:rPr lang="en-US" sz="2400" b="1" dirty="0" smtClean="0">
                <a:ea typeface="ＭＳ Ｐゴシック" pitchFamily="-111" charset="-128"/>
              </a:rPr>
              <a:t>.</a:t>
            </a:r>
          </a:p>
          <a:p>
            <a:pPr marL="342900" lvl="1" indent="-342900" eaLnBrk="1" hangingPunct="1">
              <a:buFontTx/>
              <a:buNone/>
              <a:defRPr/>
            </a:pPr>
            <a:endParaRPr lang="en-US" sz="2400" b="1" dirty="0" smtClean="0">
              <a:ea typeface="+mn-ea"/>
              <a:cs typeface="+mn-cs"/>
            </a:endParaRPr>
          </a:p>
          <a:p>
            <a:pPr marL="342900" lvl="1" indent="-342900" eaLnBrk="1" hangingPunct="1">
              <a:buFontTx/>
              <a:buNone/>
              <a:defRPr/>
            </a:pPr>
            <a:endParaRPr lang="en-US" sz="1000" b="1" dirty="0" smtClean="0">
              <a:ea typeface="+mn-ea"/>
              <a:cs typeface="+mn-cs"/>
            </a:endParaRPr>
          </a:p>
        </p:txBody>
      </p:sp>
      <p:sp>
        <p:nvSpPr>
          <p:cNvPr id="5" name="TextBox 4"/>
          <p:cNvSpPr txBox="1">
            <a:spLocks noChangeArrowheads="1"/>
          </p:cNvSpPr>
          <p:nvPr/>
        </p:nvSpPr>
        <p:spPr bwMode="auto">
          <a:xfrm>
            <a:off x="1143000" y="2133600"/>
            <a:ext cx="737552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1200"/>
              </a:spcAft>
              <a:buFont typeface="Rockwell" pitchFamily="-111" charset="0"/>
              <a:buAutoNum type="arabicPeriod"/>
            </a:pPr>
            <a:r>
              <a:rPr lang="en-US" altLang="en-US" sz="1800" b="1"/>
              <a:t>Correlation makes no distinction between explanatory and response variables.</a:t>
            </a:r>
          </a:p>
          <a:p>
            <a:pPr>
              <a:spcBef>
                <a:spcPct val="0"/>
              </a:spcBef>
              <a:spcAft>
                <a:spcPts val="1200"/>
              </a:spcAft>
              <a:buFont typeface="Rockwell" pitchFamily="-111" charset="0"/>
              <a:buAutoNum type="arabicPeriod"/>
            </a:pPr>
            <a:r>
              <a:rPr lang="en-US" altLang="en-US" sz="1800" b="1" i="1"/>
              <a:t>r</a:t>
            </a:r>
            <a:r>
              <a:rPr lang="en-US" altLang="en-US" sz="1800" b="1"/>
              <a:t> does not change when we change the units of measurement of </a:t>
            </a:r>
            <a:r>
              <a:rPr lang="en-US" altLang="en-US" sz="1800" b="1" i="1"/>
              <a:t>x</a:t>
            </a:r>
            <a:r>
              <a:rPr lang="en-US" altLang="en-US" sz="1800" b="1"/>
              <a:t>, </a:t>
            </a:r>
            <a:r>
              <a:rPr lang="en-US" altLang="en-US" sz="1800" b="1" i="1"/>
              <a:t>y</a:t>
            </a:r>
            <a:r>
              <a:rPr lang="en-US" altLang="en-US" sz="1800" b="1"/>
              <a:t>, or both.</a:t>
            </a:r>
          </a:p>
          <a:p>
            <a:pPr>
              <a:spcBef>
                <a:spcPct val="0"/>
              </a:spcBef>
              <a:spcAft>
                <a:spcPts val="1200"/>
              </a:spcAft>
              <a:buFont typeface="Rockwell" pitchFamily="-111" charset="0"/>
              <a:buAutoNum type="arabicPeriod"/>
            </a:pPr>
            <a:r>
              <a:rPr lang="en-US" altLang="en-US" sz="1800" b="1"/>
              <a:t>The correlation </a:t>
            </a:r>
            <a:r>
              <a:rPr lang="en-US" altLang="en-US" sz="1800" b="1" i="1"/>
              <a:t>r</a:t>
            </a:r>
            <a:r>
              <a:rPr lang="en-US" altLang="en-US" sz="1800" b="1"/>
              <a:t> itself has no unit of measurement.</a:t>
            </a:r>
          </a:p>
        </p:txBody>
      </p:sp>
      <p:sp>
        <p:nvSpPr>
          <p:cNvPr id="6" name="Rectangle 5"/>
          <p:cNvSpPr/>
          <p:nvPr/>
        </p:nvSpPr>
        <p:spPr>
          <a:xfrm>
            <a:off x="762000" y="4114800"/>
            <a:ext cx="7604125" cy="2492375"/>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marL="342900" indent="-342900">
              <a:defRPr/>
            </a:pPr>
            <a:r>
              <a:rPr lang="en-US" b="1" u="sng" dirty="0">
                <a:solidFill>
                  <a:srgbClr val="000000"/>
                </a:solidFill>
                <a:ea typeface="ＭＳ Ｐゴシック" pitchFamily="-111" charset="-128"/>
              </a:rPr>
              <a:t>Cautions:</a:t>
            </a:r>
          </a:p>
          <a:p>
            <a:pPr marL="342900" indent="-342900">
              <a:spcAft>
                <a:spcPts val="1200"/>
              </a:spcAft>
              <a:buFont typeface="Arial" charset="0"/>
              <a:buChar char="•"/>
              <a:defRPr/>
            </a:pPr>
            <a:r>
              <a:rPr lang="en-US" dirty="0">
                <a:solidFill>
                  <a:srgbClr val="000000"/>
                </a:solidFill>
                <a:ea typeface="ＭＳ Ｐゴシック" pitchFamily="-111" charset="-128"/>
              </a:rPr>
              <a:t>Correlation requires that both variables be quantitative.</a:t>
            </a:r>
          </a:p>
          <a:p>
            <a:pPr marL="342900" indent="-342900">
              <a:spcAft>
                <a:spcPts val="1200"/>
              </a:spcAft>
              <a:buFont typeface="Arial" charset="0"/>
              <a:buChar char="•"/>
              <a:defRPr/>
            </a:pPr>
            <a:r>
              <a:rPr lang="en-US" dirty="0">
                <a:solidFill>
                  <a:srgbClr val="000000"/>
                </a:solidFill>
                <a:ea typeface="ＭＳ Ｐゴシック" pitchFamily="-111" charset="-128"/>
              </a:rPr>
              <a:t>Correlation does not describe curved relationships between variables, no matter how strong the relationship is.</a:t>
            </a:r>
          </a:p>
          <a:p>
            <a:pPr marL="342900" indent="-342900">
              <a:spcAft>
                <a:spcPts val="1200"/>
              </a:spcAft>
              <a:buFont typeface="Arial" charset="0"/>
              <a:buChar char="•"/>
              <a:defRPr/>
            </a:pPr>
            <a:r>
              <a:rPr lang="en-US" dirty="0">
                <a:solidFill>
                  <a:srgbClr val="000000"/>
                </a:solidFill>
                <a:ea typeface="ＭＳ Ｐゴシック" pitchFamily="-111" charset="-128"/>
              </a:rPr>
              <a:t>Correlation is not resistant. </a:t>
            </a:r>
            <a:r>
              <a:rPr lang="en-US" i="1" dirty="0">
                <a:solidFill>
                  <a:srgbClr val="000000"/>
                </a:solidFill>
                <a:ea typeface="ＭＳ Ｐゴシック" pitchFamily="-111" charset="-128"/>
              </a:rPr>
              <a:t>r</a:t>
            </a:r>
            <a:r>
              <a:rPr lang="en-US" dirty="0">
                <a:solidFill>
                  <a:srgbClr val="000000"/>
                </a:solidFill>
                <a:ea typeface="ＭＳ Ｐゴシック" pitchFamily="-111" charset="-128"/>
              </a:rPr>
              <a:t> is strongly affected by a few outlying observations.</a:t>
            </a:r>
          </a:p>
          <a:p>
            <a:pPr marL="342900" indent="-342900">
              <a:spcAft>
                <a:spcPts val="1200"/>
              </a:spcAft>
              <a:buFont typeface="Arial" charset="0"/>
              <a:buChar char="•"/>
              <a:defRPr/>
            </a:pPr>
            <a:r>
              <a:rPr lang="en-US" dirty="0">
                <a:solidFill>
                  <a:srgbClr val="000000"/>
                </a:solidFill>
                <a:ea typeface="ＭＳ Ｐゴシック" pitchFamily="-111" charset="-128"/>
              </a:rPr>
              <a:t>Correlation is not a complete summary of two-variable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a:xfrm>
            <a:off x="457200" y="152400"/>
            <a:ext cx="8229600" cy="1219200"/>
          </a:xfrm>
        </p:spPr>
        <p:txBody>
          <a:bodyPr/>
          <a:lstStyle/>
          <a:p>
            <a:r>
              <a:rPr lang="en-US" altLang="en-US" sz="3600" b="1" smtClean="0"/>
              <a:t>TI-83 Instructions for </a:t>
            </a:r>
            <a:br>
              <a:rPr lang="en-US" altLang="en-US" sz="3600" b="1" smtClean="0"/>
            </a:br>
            <a:r>
              <a:rPr lang="en-US" altLang="en-US" sz="3600" b="1" smtClean="0"/>
              <a:t>Correlation Coefficient</a:t>
            </a:r>
          </a:p>
        </p:txBody>
      </p:sp>
      <p:sp>
        <p:nvSpPr>
          <p:cNvPr id="27651" name="Content Placeholder 3"/>
          <p:cNvSpPr>
            <a:spLocks noGrp="1"/>
          </p:cNvSpPr>
          <p:nvPr>
            <p:ph idx="1"/>
          </p:nvPr>
        </p:nvSpPr>
        <p:spPr>
          <a:xfrm>
            <a:off x="457200" y="1600200"/>
            <a:ext cx="8229600" cy="4419600"/>
          </a:xfrm>
        </p:spPr>
        <p:txBody>
          <a:bodyPr/>
          <a:lstStyle/>
          <a:p>
            <a:r>
              <a:rPr lang="en-US" altLang="en-US" sz="2800" b="1" smtClean="0"/>
              <a:t>With explanatory variable in </a:t>
            </a:r>
            <a:r>
              <a:rPr lang="en-US" altLang="en-US" sz="2800" b="1" smtClean="0">
                <a:solidFill>
                  <a:srgbClr val="FFFF00"/>
                </a:solidFill>
              </a:rPr>
              <a:t>L1 </a:t>
            </a:r>
            <a:r>
              <a:rPr lang="en-US" altLang="en-US" sz="2800" b="1" smtClean="0"/>
              <a:t>and response variable in </a:t>
            </a:r>
            <a:r>
              <a:rPr lang="en-US" altLang="en-US" sz="2800" b="1" smtClean="0">
                <a:solidFill>
                  <a:srgbClr val="FFFF00"/>
                </a:solidFill>
              </a:rPr>
              <a:t>L2</a:t>
            </a:r>
          </a:p>
          <a:p>
            <a:r>
              <a:rPr lang="en-US" altLang="en-US" sz="2800" b="1" smtClean="0"/>
              <a:t>Turn diagnostics on by </a:t>
            </a:r>
          </a:p>
          <a:p>
            <a:pPr lvl="1"/>
            <a:r>
              <a:rPr lang="en-US" altLang="en-US" sz="2400" b="1" smtClean="0"/>
              <a:t>Go to catalog (2</a:t>
            </a:r>
            <a:r>
              <a:rPr lang="en-US" altLang="en-US" sz="2400" b="1" baseline="30000" smtClean="0"/>
              <a:t>nd</a:t>
            </a:r>
            <a:r>
              <a:rPr lang="en-US" altLang="en-US" sz="2400" b="1" smtClean="0"/>
              <a:t> 0)</a:t>
            </a:r>
          </a:p>
          <a:p>
            <a:pPr lvl="1"/>
            <a:r>
              <a:rPr lang="en-US" altLang="en-US" sz="2400" b="1" smtClean="0"/>
              <a:t>Scroll down and when </a:t>
            </a:r>
            <a:r>
              <a:rPr lang="en-US" altLang="en-US" sz="2400" b="1" smtClean="0">
                <a:solidFill>
                  <a:srgbClr val="FFFF00"/>
                </a:solidFill>
              </a:rPr>
              <a:t>diagnosticOn</a:t>
            </a:r>
            <a:r>
              <a:rPr lang="en-US" altLang="en-US" sz="2400" b="1" smtClean="0"/>
              <a:t> is highlighted, hit enter twice</a:t>
            </a:r>
          </a:p>
          <a:p>
            <a:r>
              <a:rPr lang="en-US" altLang="en-US" sz="2800" b="1" smtClean="0"/>
              <a:t>Press STAT, highlight CALC and select </a:t>
            </a:r>
            <a:br>
              <a:rPr lang="en-US" altLang="en-US" sz="2800" b="1" smtClean="0"/>
            </a:br>
            <a:r>
              <a:rPr lang="en-US" altLang="en-US" sz="2800" b="1" smtClean="0">
                <a:solidFill>
                  <a:srgbClr val="FFFF00"/>
                </a:solidFill>
              </a:rPr>
              <a:t>4: LinReg (ax + b)</a:t>
            </a:r>
            <a:r>
              <a:rPr lang="en-US" altLang="en-US" sz="2800" b="1" smtClean="0"/>
              <a:t> and hit enter twice</a:t>
            </a:r>
          </a:p>
          <a:p>
            <a:r>
              <a:rPr lang="en-US" altLang="en-US" sz="2800" b="1" smtClean="0"/>
              <a:t>Read r value (last line)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457200" y="100013"/>
            <a:ext cx="8229600" cy="792162"/>
          </a:xfrm>
        </p:spPr>
        <p:txBody>
          <a:bodyPr/>
          <a:lstStyle/>
          <a:p>
            <a:pPr eaLnBrk="1" hangingPunct="1"/>
            <a:r>
              <a:rPr lang="en-US" altLang="en-US" sz="3600" b="1" smtClean="0"/>
              <a:t>Example 4</a:t>
            </a:r>
          </a:p>
        </p:txBody>
      </p:sp>
      <p:sp>
        <p:nvSpPr>
          <p:cNvPr id="28675" name="Content Placeholder 3"/>
          <p:cNvSpPr>
            <a:spLocks noGrp="1"/>
          </p:cNvSpPr>
          <p:nvPr>
            <p:ph idx="1"/>
          </p:nvPr>
        </p:nvSpPr>
        <p:spPr>
          <a:xfrm>
            <a:off x="457200" y="2209800"/>
            <a:ext cx="8229600" cy="4648200"/>
          </a:xfrm>
        </p:spPr>
        <p:txBody>
          <a:bodyPr/>
          <a:lstStyle/>
          <a:p>
            <a:r>
              <a:rPr lang="en-US" altLang="en-US" sz="2800" b="1" smtClean="0"/>
              <a:t>Draw a scatter plot of the above data</a:t>
            </a:r>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r>
              <a:rPr lang="en-US" altLang="en-US" sz="2800" b="1" smtClean="0"/>
              <a:t>Compute the correlation coefficient</a:t>
            </a:r>
          </a:p>
          <a:p>
            <a:pPr>
              <a:buFontTx/>
              <a:buNone/>
            </a:pPr>
            <a:endParaRPr lang="en-US" altLang="en-US" sz="2800" b="1" smtClean="0"/>
          </a:p>
        </p:txBody>
      </p:sp>
      <p:graphicFrame>
        <p:nvGraphicFramePr>
          <p:cNvPr id="3" name="Table 2"/>
          <p:cNvGraphicFramePr>
            <a:graphicFrameLocks noGrp="1"/>
          </p:cNvGraphicFramePr>
          <p:nvPr/>
        </p:nvGraphicFramePr>
        <p:xfrm>
          <a:off x="1524000" y="990600"/>
          <a:ext cx="6095999" cy="1112838"/>
        </p:xfrm>
        <a:graphic>
          <a:graphicData uri="http://schemas.openxmlformats.org/drawingml/2006/table">
            <a:tbl>
              <a:tblPr firstRow="1" bandRow="1">
                <a:tableStyleId>{5C22544A-7EE6-4342-B048-85BDC9FD1C3A}</a:tableStyleId>
              </a:tblPr>
              <a:tblGrid>
                <a:gridCol w="468923"/>
                <a:gridCol w="468923"/>
                <a:gridCol w="468923"/>
                <a:gridCol w="468923"/>
                <a:gridCol w="468923"/>
                <a:gridCol w="468923"/>
                <a:gridCol w="468923"/>
                <a:gridCol w="468923"/>
                <a:gridCol w="468923"/>
                <a:gridCol w="468923"/>
                <a:gridCol w="468923"/>
                <a:gridCol w="468923"/>
                <a:gridCol w="468923"/>
              </a:tblGrid>
              <a:tr h="370946">
                <a:tc>
                  <a:txBody>
                    <a:bodyPr/>
                    <a:lstStyle/>
                    <a:p>
                      <a:endParaRPr lang="en-US" sz="1800" dirty="0"/>
                    </a:p>
                  </a:txBody>
                  <a:tcPr marT="45733" marB="45733"/>
                </a:tc>
                <a:tc>
                  <a:txBody>
                    <a:bodyPr/>
                    <a:lstStyle/>
                    <a:p>
                      <a:r>
                        <a:rPr lang="en-US" sz="1800" dirty="0" smtClean="0"/>
                        <a:t>1</a:t>
                      </a:r>
                      <a:endParaRPr lang="en-US" sz="1800" dirty="0"/>
                    </a:p>
                  </a:txBody>
                  <a:tcPr marT="45733" marB="45733"/>
                </a:tc>
                <a:tc>
                  <a:txBody>
                    <a:bodyPr/>
                    <a:lstStyle/>
                    <a:p>
                      <a:r>
                        <a:rPr lang="en-US" sz="1800" dirty="0" smtClean="0"/>
                        <a:t>2</a:t>
                      </a:r>
                      <a:endParaRPr lang="en-US" sz="1800" dirty="0"/>
                    </a:p>
                  </a:txBody>
                  <a:tcPr marT="45733" marB="45733"/>
                </a:tc>
                <a:tc>
                  <a:txBody>
                    <a:bodyPr/>
                    <a:lstStyle/>
                    <a:p>
                      <a:r>
                        <a:rPr lang="en-US" sz="1800" dirty="0" smtClean="0"/>
                        <a:t>3</a:t>
                      </a:r>
                      <a:endParaRPr lang="en-US" sz="1800" dirty="0"/>
                    </a:p>
                  </a:txBody>
                  <a:tcPr marT="45733" marB="45733"/>
                </a:tc>
                <a:tc>
                  <a:txBody>
                    <a:bodyPr/>
                    <a:lstStyle/>
                    <a:p>
                      <a:r>
                        <a:rPr lang="en-US" sz="1800" dirty="0" smtClean="0"/>
                        <a:t>4</a:t>
                      </a:r>
                      <a:endParaRPr lang="en-US" sz="1800" dirty="0"/>
                    </a:p>
                  </a:txBody>
                  <a:tcPr marT="45733" marB="45733"/>
                </a:tc>
                <a:tc>
                  <a:txBody>
                    <a:bodyPr/>
                    <a:lstStyle/>
                    <a:p>
                      <a:r>
                        <a:rPr lang="en-US" sz="1800" dirty="0" smtClean="0"/>
                        <a:t>5</a:t>
                      </a:r>
                      <a:endParaRPr lang="en-US" sz="1800" dirty="0"/>
                    </a:p>
                  </a:txBody>
                  <a:tcPr marT="45733" marB="45733"/>
                </a:tc>
                <a:tc>
                  <a:txBody>
                    <a:bodyPr/>
                    <a:lstStyle/>
                    <a:p>
                      <a:r>
                        <a:rPr lang="en-US" sz="1800" dirty="0" smtClean="0"/>
                        <a:t>6</a:t>
                      </a:r>
                      <a:endParaRPr lang="en-US" sz="1800" dirty="0"/>
                    </a:p>
                  </a:txBody>
                  <a:tcPr marT="45733" marB="45733"/>
                </a:tc>
                <a:tc>
                  <a:txBody>
                    <a:bodyPr/>
                    <a:lstStyle/>
                    <a:p>
                      <a:r>
                        <a:rPr lang="en-US" sz="1800" dirty="0" smtClean="0"/>
                        <a:t>7</a:t>
                      </a:r>
                      <a:endParaRPr lang="en-US" sz="1800" dirty="0"/>
                    </a:p>
                  </a:txBody>
                  <a:tcPr marT="45733" marB="45733"/>
                </a:tc>
                <a:tc>
                  <a:txBody>
                    <a:bodyPr/>
                    <a:lstStyle/>
                    <a:p>
                      <a:r>
                        <a:rPr lang="en-US" sz="1800" dirty="0" smtClean="0"/>
                        <a:t>8</a:t>
                      </a:r>
                      <a:endParaRPr lang="en-US" sz="1800" dirty="0"/>
                    </a:p>
                  </a:txBody>
                  <a:tcPr marT="45733" marB="45733"/>
                </a:tc>
                <a:tc>
                  <a:txBody>
                    <a:bodyPr/>
                    <a:lstStyle/>
                    <a:p>
                      <a:r>
                        <a:rPr lang="en-US" sz="1800" dirty="0" smtClean="0"/>
                        <a:t>9</a:t>
                      </a:r>
                      <a:endParaRPr lang="en-US" sz="1800" dirty="0"/>
                    </a:p>
                  </a:txBody>
                  <a:tcPr marT="45733" marB="45733"/>
                </a:tc>
                <a:tc>
                  <a:txBody>
                    <a:bodyPr/>
                    <a:lstStyle/>
                    <a:p>
                      <a:r>
                        <a:rPr lang="en-US" sz="1800" dirty="0" smtClean="0"/>
                        <a:t>10</a:t>
                      </a:r>
                      <a:endParaRPr lang="en-US" sz="1800" dirty="0"/>
                    </a:p>
                  </a:txBody>
                  <a:tcPr marT="45733" marB="45733"/>
                </a:tc>
                <a:tc>
                  <a:txBody>
                    <a:bodyPr/>
                    <a:lstStyle/>
                    <a:p>
                      <a:r>
                        <a:rPr lang="en-US" sz="1800" dirty="0" smtClean="0"/>
                        <a:t>11</a:t>
                      </a:r>
                      <a:endParaRPr lang="en-US" sz="1800" dirty="0"/>
                    </a:p>
                  </a:txBody>
                  <a:tcPr marT="45733" marB="45733"/>
                </a:tc>
                <a:tc>
                  <a:txBody>
                    <a:bodyPr/>
                    <a:lstStyle/>
                    <a:p>
                      <a:r>
                        <a:rPr lang="en-US" sz="1800" dirty="0" smtClean="0"/>
                        <a:t>12</a:t>
                      </a:r>
                      <a:endParaRPr lang="en-US" sz="1800" dirty="0"/>
                    </a:p>
                  </a:txBody>
                  <a:tcPr marT="45733" marB="45733"/>
                </a:tc>
              </a:tr>
              <a:tr h="370946">
                <a:tc>
                  <a:txBody>
                    <a:bodyPr/>
                    <a:lstStyle/>
                    <a:p>
                      <a:r>
                        <a:rPr lang="en-US" sz="1800" dirty="0" smtClean="0"/>
                        <a:t>x</a:t>
                      </a:r>
                      <a:endParaRPr lang="en-US" sz="1800" dirty="0"/>
                    </a:p>
                  </a:txBody>
                  <a:tcPr marT="45733" marB="45733"/>
                </a:tc>
                <a:tc>
                  <a:txBody>
                    <a:bodyPr/>
                    <a:lstStyle/>
                    <a:p>
                      <a:r>
                        <a:rPr lang="en-US" sz="1800" dirty="0" smtClean="0"/>
                        <a:t>3</a:t>
                      </a:r>
                      <a:endParaRPr lang="en-US" sz="1800" dirty="0"/>
                    </a:p>
                  </a:txBody>
                  <a:tcPr marT="45733" marB="45733"/>
                </a:tc>
                <a:tc>
                  <a:txBody>
                    <a:bodyPr/>
                    <a:lstStyle/>
                    <a:p>
                      <a:r>
                        <a:rPr lang="en-US" sz="1800" dirty="0" smtClean="0"/>
                        <a:t>2</a:t>
                      </a:r>
                      <a:endParaRPr lang="en-US" sz="1800" dirty="0"/>
                    </a:p>
                  </a:txBody>
                  <a:tcPr marT="45733" marB="45733"/>
                </a:tc>
                <a:tc>
                  <a:txBody>
                    <a:bodyPr/>
                    <a:lstStyle/>
                    <a:p>
                      <a:r>
                        <a:rPr lang="en-US" sz="1800" dirty="0" smtClean="0"/>
                        <a:t>2</a:t>
                      </a:r>
                      <a:endParaRPr lang="en-US" sz="1800" dirty="0"/>
                    </a:p>
                  </a:txBody>
                  <a:tcPr marT="45733" marB="45733"/>
                </a:tc>
                <a:tc>
                  <a:txBody>
                    <a:bodyPr/>
                    <a:lstStyle/>
                    <a:p>
                      <a:r>
                        <a:rPr lang="en-US" sz="1800" dirty="0" smtClean="0"/>
                        <a:t>4</a:t>
                      </a:r>
                      <a:endParaRPr lang="en-US" sz="1800" dirty="0"/>
                    </a:p>
                  </a:txBody>
                  <a:tcPr marT="45733" marB="45733"/>
                </a:tc>
                <a:tc>
                  <a:txBody>
                    <a:bodyPr/>
                    <a:lstStyle/>
                    <a:p>
                      <a:r>
                        <a:rPr lang="en-US" sz="1800" dirty="0" smtClean="0"/>
                        <a:t>5</a:t>
                      </a:r>
                      <a:endParaRPr lang="en-US" sz="1800" dirty="0"/>
                    </a:p>
                  </a:txBody>
                  <a:tcPr marT="45733" marB="45733"/>
                </a:tc>
                <a:tc>
                  <a:txBody>
                    <a:bodyPr/>
                    <a:lstStyle/>
                    <a:p>
                      <a:r>
                        <a:rPr lang="en-US" sz="1800" dirty="0" smtClean="0"/>
                        <a:t>15</a:t>
                      </a:r>
                      <a:endParaRPr lang="en-US" sz="1800" dirty="0"/>
                    </a:p>
                  </a:txBody>
                  <a:tcPr marT="45733" marB="45733"/>
                </a:tc>
                <a:tc>
                  <a:txBody>
                    <a:bodyPr/>
                    <a:lstStyle/>
                    <a:p>
                      <a:r>
                        <a:rPr lang="en-US" sz="1800" dirty="0" smtClean="0"/>
                        <a:t>22</a:t>
                      </a:r>
                      <a:endParaRPr lang="en-US" sz="1800" dirty="0"/>
                    </a:p>
                  </a:txBody>
                  <a:tcPr marT="45733" marB="45733"/>
                </a:tc>
                <a:tc>
                  <a:txBody>
                    <a:bodyPr/>
                    <a:lstStyle/>
                    <a:p>
                      <a:r>
                        <a:rPr lang="en-US" sz="1800" dirty="0" smtClean="0"/>
                        <a:t>13</a:t>
                      </a:r>
                      <a:endParaRPr lang="en-US" sz="1800" dirty="0"/>
                    </a:p>
                  </a:txBody>
                  <a:tcPr marT="45733" marB="45733"/>
                </a:tc>
                <a:tc>
                  <a:txBody>
                    <a:bodyPr/>
                    <a:lstStyle/>
                    <a:p>
                      <a:r>
                        <a:rPr lang="en-US" sz="1800" dirty="0" smtClean="0"/>
                        <a:t>6</a:t>
                      </a:r>
                      <a:endParaRPr lang="en-US" sz="1800" dirty="0"/>
                    </a:p>
                  </a:txBody>
                  <a:tcPr marT="45733" marB="45733"/>
                </a:tc>
                <a:tc>
                  <a:txBody>
                    <a:bodyPr/>
                    <a:lstStyle/>
                    <a:p>
                      <a:r>
                        <a:rPr lang="en-US" sz="1800" dirty="0" smtClean="0"/>
                        <a:t>5</a:t>
                      </a:r>
                      <a:endParaRPr lang="en-US" sz="1800" dirty="0"/>
                    </a:p>
                  </a:txBody>
                  <a:tcPr marT="45733" marB="45733"/>
                </a:tc>
                <a:tc>
                  <a:txBody>
                    <a:bodyPr/>
                    <a:lstStyle/>
                    <a:p>
                      <a:r>
                        <a:rPr lang="en-US" sz="1800" dirty="0" smtClean="0"/>
                        <a:t>4</a:t>
                      </a:r>
                      <a:endParaRPr lang="en-US" sz="1800" dirty="0"/>
                    </a:p>
                  </a:txBody>
                  <a:tcPr marT="45733" marB="45733"/>
                </a:tc>
                <a:tc>
                  <a:txBody>
                    <a:bodyPr/>
                    <a:lstStyle/>
                    <a:p>
                      <a:r>
                        <a:rPr lang="en-US" sz="1800" dirty="0" smtClean="0"/>
                        <a:t>1</a:t>
                      </a:r>
                      <a:endParaRPr lang="en-US" sz="1800" dirty="0"/>
                    </a:p>
                  </a:txBody>
                  <a:tcPr marT="45733" marB="45733"/>
                </a:tc>
              </a:tr>
              <a:tr h="370946">
                <a:tc>
                  <a:txBody>
                    <a:bodyPr/>
                    <a:lstStyle/>
                    <a:p>
                      <a:r>
                        <a:rPr lang="en-US" sz="1800" dirty="0" smtClean="0"/>
                        <a:t>y</a:t>
                      </a:r>
                      <a:endParaRPr lang="en-US" sz="1800" dirty="0"/>
                    </a:p>
                  </a:txBody>
                  <a:tcPr marT="45733" marB="45733"/>
                </a:tc>
                <a:tc>
                  <a:txBody>
                    <a:bodyPr/>
                    <a:lstStyle/>
                    <a:p>
                      <a:r>
                        <a:rPr lang="en-US" sz="1800" dirty="0" smtClean="0"/>
                        <a:t>0</a:t>
                      </a:r>
                      <a:endParaRPr lang="en-US" sz="1800" dirty="0"/>
                    </a:p>
                  </a:txBody>
                  <a:tcPr marT="45733" marB="45733"/>
                </a:tc>
                <a:tc>
                  <a:txBody>
                    <a:bodyPr/>
                    <a:lstStyle/>
                    <a:p>
                      <a:r>
                        <a:rPr lang="en-US" sz="1800" dirty="0" smtClean="0"/>
                        <a:t>1</a:t>
                      </a:r>
                      <a:endParaRPr lang="en-US" sz="1800" dirty="0"/>
                    </a:p>
                  </a:txBody>
                  <a:tcPr marT="45733" marB="45733"/>
                </a:tc>
                <a:tc>
                  <a:txBody>
                    <a:bodyPr/>
                    <a:lstStyle/>
                    <a:p>
                      <a:r>
                        <a:rPr lang="en-US" sz="1800" dirty="0" smtClean="0"/>
                        <a:t>2</a:t>
                      </a:r>
                      <a:endParaRPr lang="en-US" sz="1800" dirty="0"/>
                    </a:p>
                  </a:txBody>
                  <a:tcPr marT="45733" marB="45733"/>
                </a:tc>
                <a:tc>
                  <a:txBody>
                    <a:bodyPr/>
                    <a:lstStyle/>
                    <a:p>
                      <a:r>
                        <a:rPr lang="en-US" sz="1800" dirty="0" smtClean="0"/>
                        <a:t>1</a:t>
                      </a:r>
                      <a:endParaRPr lang="en-US" sz="1800" dirty="0"/>
                    </a:p>
                  </a:txBody>
                  <a:tcPr marT="45733" marB="45733"/>
                </a:tc>
                <a:tc>
                  <a:txBody>
                    <a:bodyPr/>
                    <a:lstStyle/>
                    <a:p>
                      <a:r>
                        <a:rPr lang="en-US" sz="1800" dirty="0" smtClean="0"/>
                        <a:t>2</a:t>
                      </a:r>
                      <a:endParaRPr lang="en-US" sz="1800" dirty="0"/>
                    </a:p>
                  </a:txBody>
                  <a:tcPr marT="45733" marB="45733"/>
                </a:tc>
                <a:tc>
                  <a:txBody>
                    <a:bodyPr/>
                    <a:lstStyle/>
                    <a:p>
                      <a:r>
                        <a:rPr lang="en-US" sz="1800" dirty="0" smtClean="0"/>
                        <a:t>9</a:t>
                      </a:r>
                      <a:endParaRPr lang="en-US" sz="1800" dirty="0"/>
                    </a:p>
                  </a:txBody>
                  <a:tcPr marT="45733" marB="45733"/>
                </a:tc>
                <a:tc>
                  <a:txBody>
                    <a:bodyPr/>
                    <a:lstStyle/>
                    <a:p>
                      <a:r>
                        <a:rPr lang="en-US" sz="1800" dirty="0" smtClean="0"/>
                        <a:t>16</a:t>
                      </a:r>
                      <a:endParaRPr lang="en-US" sz="1800" dirty="0"/>
                    </a:p>
                  </a:txBody>
                  <a:tcPr marT="45733" marB="45733"/>
                </a:tc>
                <a:tc>
                  <a:txBody>
                    <a:bodyPr/>
                    <a:lstStyle/>
                    <a:p>
                      <a:r>
                        <a:rPr lang="en-US" sz="1800" dirty="0" smtClean="0"/>
                        <a:t>5</a:t>
                      </a:r>
                      <a:endParaRPr lang="en-US" sz="1800" dirty="0"/>
                    </a:p>
                  </a:txBody>
                  <a:tcPr marT="45733" marB="45733"/>
                </a:tc>
                <a:tc>
                  <a:txBody>
                    <a:bodyPr/>
                    <a:lstStyle/>
                    <a:p>
                      <a:r>
                        <a:rPr lang="en-US" sz="1800" dirty="0" smtClean="0"/>
                        <a:t>3</a:t>
                      </a:r>
                      <a:endParaRPr lang="en-US" sz="1800" dirty="0"/>
                    </a:p>
                  </a:txBody>
                  <a:tcPr marT="45733" marB="45733"/>
                </a:tc>
                <a:tc>
                  <a:txBody>
                    <a:bodyPr/>
                    <a:lstStyle/>
                    <a:p>
                      <a:r>
                        <a:rPr lang="en-US" sz="1800" dirty="0" smtClean="0"/>
                        <a:t>3</a:t>
                      </a:r>
                      <a:endParaRPr lang="en-US" sz="1800" dirty="0"/>
                    </a:p>
                  </a:txBody>
                  <a:tcPr marT="45733" marB="45733"/>
                </a:tc>
                <a:tc>
                  <a:txBody>
                    <a:bodyPr/>
                    <a:lstStyle/>
                    <a:p>
                      <a:r>
                        <a:rPr lang="en-US" sz="1800" dirty="0" smtClean="0"/>
                        <a:t>1</a:t>
                      </a:r>
                      <a:endParaRPr lang="en-US" sz="1800" dirty="0"/>
                    </a:p>
                  </a:txBody>
                  <a:tcPr marT="45733" marB="45733"/>
                </a:tc>
                <a:tc>
                  <a:txBody>
                    <a:bodyPr/>
                    <a:lstStyle/>
                    <a:p>
                      <a:r>
                        <a:rPr lang="en-US" sz="1800" dirty="0" smtClean="0"/>
                        <a:t>0</a:t>
                      </a:r>
                      <a:endParaRPr lang="en-US" sz="1800" dirty="0"/>
                    </a:p>
                  </a:txBody>
                  <a:tcPr marT="45733" marB="45733"/>
                </a:tc>
              </a:tr>
            </a:tbl>
          </a:graphicData>
        </a:graphic>
      </p:graphicFrame>
      <p:sp>
        <p:nvSpPr>
          <p:cNvPr id="5" name="TextBox 4"/>
          <p:cNvSpPr txBox="1">
            <a:spLocks noChangeArrowheads="1"/>
          </p:cNvSpPr>
          <p:nvPr/>
        </p:nvSpPr>
        <p:spPr bwMode="auto">
          <a:xfrm>
            <a:off x="7242175" y="6319838"/>
            <a:ext cx="1597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r = 0.9613</a:t>
            </a:r>
          </a:p>
        </p:txBody>
      </p:sp>
      <p:grpSp>
        <p:nvGrpSpPr>
          <p:cNvPr id="28735" name="Group 54"/>
          <p:cNvGrpSpPr>
            <a:grpSpLocks/>
          </p:cNvGrpSpPr>
          <p:nvPr/>
        </p:nvGrpSpPr>
        <p:grpSpPr bwMode="auto">
          <a:xfrm>
            <a:off x="3386138" y="3124200"/>
            <a:ext cx="2405062" cy="2501900"/>
            <a:chOff x="269875" y="3665207"/>
            <a:chExt cx="2405394" cy="2502135"/>
          </a:xfrm>
        </p:grpSpPr>
        <p:grpSp>
          <p:nvGrpSpPr>
            <p:cNvPr id="28737" name="Group 594"/>
            <p:cNvGrpSpPr>
              <a:grpSpLocks/>
            </p:cNvGrpSpPr>
            <p:nvPr/>
          </p:nvGrpSpPr>
          <p:grpSpPr bwMode="auto">
            <a:xfrm>
              <a:off x="276225" y="3751263"/>
              <a:ext cx="2357438" cy="2390775"/>
              <a:chOff x="2016" y="1521"/>
              <a:chExt cx="1383" cy="1506"/>
            </a:xfrm>
          </p:grpSpPr>
          <p:sp>
            <p:nvSpPr>
              <p:cNvPr id="28764" name="Line 595"/>
              <p:cNvSpPr>
                <a:spLocks noChangeShapeType="1"/>
              </p:cNvSpPr>
              <p:nvPr/>
            </p:nvSpPr>
            <p:spPr bwMode="auto">
              <a:xfrm rot="-5400000">
                <a:off x="2708" y="2259"/>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5" name="Line 596"/>
              <p:cNvSpPr>
                <a:spLocks noChangeShapeType="1"/>
              </p:cNvSpPr>
              <p:nvPr/>
            </p:nvSpPr>
            <p:spPr bwMode="auto">
              <a:xfrm rot="-5400000">
                <a:off x="2708" y="1958"/>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6" name="Line 597"/>
              <p:cNvSpPr>
                <a:spLocks noChangeShapeType="1"/>
              </p:cNvSpPr>
              <p:nvPr/>
            </p:nvSpPr>
            <p:spPr bwMode="auto">
              <a:xfrm rot="-5400000">
                <a:off x="2708" y="1657"/>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7" name="Line 598"/>
              <p:cNvSpPr>
                <a:spLocks noChangeShapeType="1"/>
              </p:cNvSpPr>
              <p:nvPr/>
            </p:nvSpPr>
            <p:spPr bwMode="auto">
              <a:xfrm rot="-5400000">
                <a:off x="2708" y="1356"/>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8" name="Line 599"/>
              <p:cNvSpPr>
                <a:spLocks noChangeShapeType="1"/>
              </p:cNvSpPr>
              <p:nvPr/>
            </p:nvSpPr>
            <p:spPr bwMode="auto">
              <a:xfrm rot="-5400000">
                <a:off x="2708" y="1054"/>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9" name="Line 600"/>
              <p:cNvSpPr>
                <a:spLocks noChangeShapeType="1"/>
              </p:cNvSpPr>
              <p:nvPr/>
            </p:nvSpPr>
            <p:spPr bwMode="auto">
              <a:xfrm rot="-5400000">
                <a:off x="2708" y="829"/>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0" name="Line 601"/>
              <p:cNvSpPr>
                <a:spLocks noChangeShapeType="1"/>
              </p:cNvSpPr>
              <p:nvPr/>
            </p:nvSpPr>
            <p:spPr bwMode="auto">
              <a:xfrm rot="-5400000">
                <a:off x="2708" y="2109"/>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1" name="Line 602"/>
              <p:cNvSpPr>
                <a:spLocks noChangeShapeType="1"/>
              </p:cNvSpPr>
              <p:nvPr/>
            </p:nvSpPr>
            <p:spPr bwMode="auto">
              <a:xfrm rot="-5400000">
                <a:off x="2708" y="1807"/>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2" name="Line 603"/>
              <p:cNvSpPr>
                <a:spLocks noChangeShapeType="1"/>
              </p:cNvSpPr>
              <p:nvPr/>
            </p:nvSpPr>
            <p:spPr bwMode="auto">
              <a:xfrm rot="-5400000">
                <a:off x="2708" y="1506"/>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3" name="Line 604"/>
              <p:cNvSpPr>
                <a:spLocks noChangeShapeType="1"/>
              </p:cNvSpPr>
              <p:nvPr/>
            </p:nvSpPr>
            <p:spPr bwMode="auto">
              <a:xfrm rot="-5400000">
                <a:off x="2708" y="1205"/>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4" name="Line 605"/>
              <p:cNvSpPr>
                <a:spLocks noChangeShapeType="1"/>
              </p:cNvSpPr>
              <p:nvPr/>
            </p:nvSpPr>
            <p:spPr bwMode="auto">
              <a:xfrm rot="-5400000">
                <a:off x="2708" y="904"/>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5" name="Line 606"/>
              <p:cNvSpPr>
                <a:spLocks noChangeShapeType="1"/>
              </p:cNvSpPr>
              <p:nvPr/>
            </p:nvSpPr>
            <p:spPr bwMode="auto">
              <a:xfrm rot="-5400000">
                <a:off x="2708" y="2033"/>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6" name="Line 607"/>
              <p:cNvSpPr>
                <a:spLocks noChangeShapeType="1"/>
              </p:cNvSpPr>
              <p:nvPr/>
            </p:nvSpPr>
            <p:spPr bwMode="auto">
              <a:xfrm rot="-5400000">
                <a:off x="2708" y="1732"/>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7" name="Line 608"/>
              <p:cNvSpPr>
                <a:spLocks noChangeShapeType="1"/>
              </p:cNvSpPr>
              <p:nvPr/>
            </p:nvSpPr>
            <p:spPr bwMode="auto">
              <a:xfrm rot="-5400000">
                <a:off x="2708" y="1431"/>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8" name="Line 609"/>
              <p:cNvSpPr>
                <a:spLocks noChangeShapeType="1"/>
              </p:cNvSpPr>
              <p:nvPr/>
            </p:nvSpPr>
            <p:spPr bwMode="auto">
              <a:xfrm rot="-5400000">
                <a:off x="2708" y="1130"/>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9" name="Line 610"/>
              <p:cNvSpPr>
                <a:spLocks noChangeShapeType="1"/>
              </p:cNvSpPr>
              <p:nvPr/>
            </p:nvSpPr>
            <p:spPr bwMode="auto">
              <a:xfrm rot="-5400000">
                <a:off x="2708" y="2184"/>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0" name="Line 611"/>
              <p:cNvSpPr>
                <a:spLocks noChangeShapeType="1"/>
              </p:cNvSpPr>
              <p:nvPr/>
            </p:nvSpPr>
            <p:spPr bwMode="auto">
              <a:xfrm rot="-5400000">
                <a:off x="2708" y="1883"/>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1" name="Line 612"/>
              <p:cNvSpPr>
                <a:spLocks noChangeShapeType="1"/>
              </p:cNvSpPr>
              <p:nvPr/>
            </p:nvSpPr>
            <p:spPr bwMode="auto">
              <a:xfrm rot="-5400000">
                <a:off x="2708" y="1582"/>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2" name="Line 613"/>
              <p:cNvSpPr>
                <a:spLocks noChangeShapeType="1"/>
              </p:cNvSpPr>
              <p:nvPr/>
            </p:nvSpPr>
            <p:spPr bwMode="auto">
              <a:xfrm rot="-5400000">
                <a:off x="2708" y="1280"/>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3" name="Line 614"/>
              <p:cNvSpPr>
                <a:spLocks noChangeShapeType="1"/>
              </p:cNvSpPr>
              <p:nvPr/>
            </p:nvSpPr>
            <p:spPr bwMode="auto">
              <a:xfrm rot="-5400000">
                <a:off x="2708" y="979"/>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4" name="Line 615"/>
              <p:cNvSpPr>
                <a:spLocks noChangeShapeType="1"/>
              </p:cNvSpPr>
              <p:nvPr/>
            </p:nvSpPr>
            <p:spPr bwMode="auto">
              <a:xfrm rot="-5400000">
                <a:off x="2708" y="2335"/>
                <a:ext cx="0" cy="13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738" name="Line 616"/>
            <p:cNvSpPr>
              <a:spLocks noChangeShapeType="1"/>
            </p:cNvSpPr>
            <p:nvPr/>
          </p:nvSpPr>
          <p:spPr bwMode="auto">
            <a:xfrm flipV="1">
              <a:off x="515613" y="3740151"/>
              <a:ext cx="1588" cy="24018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39" name="Text Box 617"/>
            <p:cNvSpPr txBox="1">
              <a:spLocks noChangeArrowheads="1"/>
            </p:cNvSpPr>
            <p:nvPr/>
          </p:nvSpPr>
          <p:spPr bwMode="auto">
            <a:xfrm>
              <a:off x="291152" y="3665207"/>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y</a:t>
              </a:r>
            </a:p>
          </p:txBody>
        </p:sp>
        <p:sp>
          <p:nvSpPr>
            <p:cNvPr id="28740" name="Text Box 618"/>
            <p:cNvSpPr txBox="1">
              <a:spLocks noChangeArrowheads="1"/>
            </p:cNvSpPr>
            <p:nvPr/>
          </p:nvSpPr>
          <p:spPr bwMode="auto">
            <a:xfrm>
              <a:off x="2389519" y="5830792"/>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x</a:t>
              </a:r>
            </a:p>
          </p:txBody>
        </p:sp>
        <p:sp>
          <p:nvSpPr>
            <p:cNvPr id="28741" name="Line 619"/>
            <p:cNvSpPr>
              <a:spLocks noChangeShapeType="1"/>
            </p:cNvSpPr>
            <p:nvPr/>
          </p:nvSpPr>
          <p:spPr bwMode="auto">
            <a:xfrm>
              <a:off x="269875" y="5894696"/>
              <a:ext cx="2362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742" name="Group 620"/>
            <p:cNvGrpSpPr>
              <a:grpSpLocks/>
            </p:cNvGrpSpPr>
            <p:nvPr/>
          </p:nvGrpSpPr>
          <p:grpSpPr bwMode="auto">
            <a:xfrm>
              <a:off x="276225" y="3746501"/>
              <a:ext cx="2362200" cy="2393950"/>
              <a:chOff x="96" y="288"/>
              <a:chExt cx="1488" cy="1409"/>
            </a:xfrm>
          </p:grpSpPr>
          <p:sp>
            <p:nvSpPr>
              <p:cNvPr id="28743" name="Line 621"/>
              <p:cNvSpPr>
                <a:spLocks noChangeShapeType="1"/>
              </p:cNvSpPr>
              <p:nvPr/>
            </p:nvSpPr>
            <p:spPr bwMode="auto">
              <a:xfrm>
                <a:off x="1584"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4" name="Line 622"/>
              <p:cNvSpPr>
                <a:spLocks noChangeShapeType="1"/>
              </p:cNvSpPr>
              <p:nvPr/>
            </p:nvSpPr>
            <p:spPr bwMode="auto">
              <a:xfrm>
                <a:off x="170"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5" name="Line 623"/>
              <p:cNvSpPr>
                <a:spLocks noChangeShapeType="1"/>
              </p:cNvSpPr>
              <p:nvPr/>
            </p:nvSpPr>
            <p:spPr bwMode="auto">
              <a:xfrm>
                <a:off x="1137"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6" name="Line 624"/>
              <p:cNvSpPr>
                <a:spLocks noChangeShapeType="1"/>
              </p:cNvSpPr>
              <p:nvPr/>
            </p:nvSpPr>
            <p:spPr bwMode="auto">
              <a:xfrm>
                <a:off x="1435"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7" name="Line 625"/>
              <p:cNvSpPr>
                <a:spLocks noChangeShapeType="1"/>
              </p:cNvSpPr>
              <p:nvPr/>
            </p:nvSpPr>
            <p:spPr bwMode="auto">
              <a:xfrm>
                <a:off x="691"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8" name="Line 626"/>
              <p:cNvSpPr>
                <a:spLocks noChangeShapeType="1"/>
              </p:cNvSpPr>
              <p:nvPr/>
            </p:nvSpPr>
            <p:spPr bwMode="auto">
              <a:xfrm>
                <a:off x="988"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9" name="Line 627"/>
              <p:cNvSpPr>
                <a:spLocks noChangeShapeType="1"/>
              </p:cNvSpPr>
              <p:nvPr/>
            </p:nvSpPr>
            <p:spPr bwMode="auto">
              <a:xfrm>
                <a:off x="1286"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0" name="Line 628"/>
              <p:cNvSpPr>
                <a:spLocks noChangeShapeType="1"/>
              </p:cNvSpPr>
              <p:nvPr/>
            </p:nvSpPr>
            <p:spPr bwMode="auto">
              <a:xfrm>
                <a:off x="244"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1" name="Line 629"/>
              <p:cNvSpPr>
                <a:spLocks noChangeShapeType="1"/>
              </p:cNvSpPr>
              <p:nvPr/>
            </p:nvSpPr>
            <p:spPr bwMode="auto">
              <a:xfrm>
                <a:off x="393"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2" name="Line 630"/>
              <p:cNvSpPr>
                <a:spLocks noChangeShapeType="1"/>
              </p:cNvSpPr>
              <p:nvPr/>
            </p:nvSpPr>
            <p:spPr bwMode="auto">
              <a:xfrm>
                <a:off x="542"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3" name="Line 631"/>
              <p:cNvSpPr>
                <a:spLocks noChangeShapeType="1"/>
              </p:cNvSpPr>
              <p:nvPr/>
            </p:nvSpPr>
            <p:spPr bwMode="auto">
              <a:xfrm>
                <a:off x="840"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4" name="Line 632"/>
              <p:cNvSpPr>
                <a:spLocks noChangeShapeType="1"/>
              </p:cNvSpPr>
              <p:nvPr/>
            </p:nvSpPr>
            <p:spPr bwMode="auto">
              <a:xfrm>
                <a:off x="1212"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5" name="Line 633"/>
              <p:cNvSpPr>
                <a:spLocks noChangeShapeType="1"/>
              </p:cNvSpPr>
              <p:nvPr/>
            </p:nvSpPr>
            <p:spPr bwMode="auto">
              <a:xfrm>
                <a:off x="1509"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6" name="Line 634"/>
              <p:cNvSpPr>
                <a:spLocks noChangeShapeType="1"/>
              </p:cNvSpPr>
              <p:nvPr/>
            </p:nvSpPr>
            <p:spPr bwMode="auto">
              <a:xfrm>
                <a:off x="765"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7" name="Line 635"/>
              <p:cNvSpPr>
                <a:spLocks noChangeShapeType="1"/>
              </p:cNvSpPr>
              <p:nvPr/>
            </p:nvSpPr>
            <p:spPr bwMode="auto">
              <a:xfrm>
                <a:off x="1063"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8" name="Line 636"/>
              <p:cNvSpPr>
                <a:spLocks noChangeShapeType="1"/>
              </p:cNvSpPr>
              <p:nvPr/>
            </p:nvSpPr>
            <p:spPr bwMode="auto">
              <a:xfrm>
                <a:off x="1360"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9" name="Line 637"/>
              <p:cNvSpPr>
                <a:spLocks noChangeShapeType="1"/>
              </p:cNvSpPr>
              <p:nvPr/>
            </p:nvSpPr>
            <p:spPr bwMode="auto">
              <a:xfrm>
                <a:off x="319"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0" name="Line 638"/>
              <p:cNvSpPr>
                <a:spLocks noChangeShapeType="1"/>
              </p:cNvSpPr>
              <p:nvPr/>
            </p:nvSpPr>
            <p:spPr bwMode="auto">
              <a:xfrm>
                <a:off x="468"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1" name="Line 639"/>
              <p:cNvSpPr>
                <a:spLocks noChangeShapeType="1"/>
              </p:cNvSpPr>
              <p:nvPr/>
            </p:nvSpPr>
            <p:spPr bwMode="auto">
              <a:xfrm>
                <a:off x="616"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2" name="Line 640"/>
              <p:cNvSpPr>
                <a:spLocks noChangeShapeType="1"/>
              </p:cNvSpPr>
              <p:nvPr/>
            </p:nvSpPr>
            <p:spPr bwMode="auto">
              <a:xfrm>
                <a:off x="914"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3" name="Line 641"/>
              <p:cNvSpPr>
                <a:spLocks noChangeShapeType="1"/>
              </p:cNvSpPr>
              <p:nvPr/>
            </p:nvSpPr>
            <p:spPr bwMode="auto">
              <a:xfrm>
                <a:off x="96" y="288"/>
                <a:ext cx="0" cy="14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7" name="Group 79"/>
          <p:cNvGrpSpPr/>
          <p:nvPr/>
        </p:nvGrpSpPr>
        <p:grpSpPr>
          <a:xfrm>
            <a:off x="3695704" y="3400422"/>
            <a:ext cx="2501294" cy="1996440"/>
            <a:chOff x="3695704" y="3400422"/>
            <a:chExt cx="2501294" cy="1996440"/>
          </a:xfrm>
          <a:solidFill>
            <a:srgbClr val="FFFF00"/>
          </a:solidFill>
        </p:grpSpPr>
        <p:sp>
          <p:nvSpPr>
            <p:cNvPr id="67" name="Rectangle 66"/>
            <p:cNvSpPr>
              <a:spLocks noChangeAspect="1"/>
            </p:cNvSpPr>
            <p:nvPr/>
          </p:nvSpPr>
          <p:spPr bwMode="auto">
            <a:xfrm>
              <a:off x="3695704" y="5300667"/>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68" name="Rectangle 67"/>
            <p:cNvSpPr>
              <a:spLocks noChangeAspect="1"/>
            </p:cNvSpPr>
            <p:nvPr/>
          </p:nvSpPr>
          <p:spPr bwMode="auto">
            <a:xfrm>
              <a:off x="6105558" y="3400422"/>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0" name="Rectangle 69"/>
            <p:cNvSpPr>
              <a:spLocks noChangeAspect="1"/>
            </p:cNvSpPr>
            <p:nvPr/>
          </p:nvSpPr>
          <p:spPr bwMode="auto">
            <a:xfrm>
              <a:off x="5353052" y="4238622"/>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1" name="Rectangle 70"/>
            <p:cNvSpPr>
              <a:spLocks noChangeAspect="1"/>
            </p:cNvSpPr>
            <p:nvPr/>
          </p:nvSpPr>
          <p:spPr bwMode="auto">
            <a:xfrm>
              <a:off x="5114926" y="4710111"/>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2" name="Rectangle 71"/>
            <p:cNvSpPr>
              <a:spLocks noChangeAspect="1"/>
            </p:cNvSpPr>
            <p:nvPr/>
          </p:nvSpPr>
          <p:spPr bwMode="auto">
            <a:xfrm>
              <a:off x="4295770" y="4953000"/>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3" name="Rectangle 72"/>
            <p:cNvSpPr>
              <a:spLocks noChangeAspect="1"/>
            </p:cNvSpPr>
            <p:nvPr/>
          </p:nvSpPr>
          <p:spPr bwMode="auto">
            <a:xfrm>
              <a:off x="4167185" y="4953000"/>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4" name="Rectangle 73"/>
            <p:cNvSpPr>
              <a:spLocks noChangeAspect="1"/>
            </p:cNvSpPr>
            <p:nvPr/>
          </p:nvSpPr>
          <p:spPr bwMode="auto">
            <a:xfrm>
              <a:off x="4171948" y="5072067"/>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5" name="Rectangle 74"/>
            <p:cNvSpPr>
              <a:spLocks noChangeAspect="1"/>
            </p:cNvSpPr>
            <p:nvPr/>
          </p:nvSpPr>
          <p:spPr bwMode="auto">
            <a:xfrm>
              <a:off x="3933822" y="5305422"/>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6" name="Rectangle 75"/>
            <p:cNvSpPr>
              <a:spLocks noChangeAspect="1"/>
            </p:cNvSpPr>
            <p:nvPr/>
          </p:nvSpPr>
          <p:spPr bwMode="auto">
            <a:xfrm>
              <a:off x="3810000" y="5076822"/>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7" name="Rectangle 76"/>
            <p:cNvSpPr>
              <a:spLocks noChangeAspect="1"/>
            </p:cNvSpPr>
            <p:nvPr/>
          </p:nvSpPr>
          <p:spPr bwMode="auto">
            <a:xfrm>
              <a:off x="4052889" y="5191126"/>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sp>
          <p:nvSpPr>
            <p:cNvPr id="78" name="Rectangle 77"/>
            <p:cNvSpPr>
              <a:spLocks noChangeAspect="1"/>
            </p:cNvSpPr>
            <p:nvPr/>
          </p:nvSpPr>
          <p:spPr bwMode="auto">
            <a:xfrm>
              <a:off x="3810000" y="5181600"/>
              <a:ext cx="91440" cy="91440"/>
            </a:xfrm>
            <a:prstGeom prst="rect">
              <a:avLst/>
            </a:prstGeom>
            <a:grpFill/>
            <a:ln w="9525" cap="flat" cmpd="sng" algn="ctr">
              <a:solidFill>
                <a:schemeClr val="tx2">
                  <a:lumMod val="75000"/>
                </a:schemeClr>
              </a:solidFill>
              <a:prstDash val="solid"/>
              <a:round/>
              <a:headEnd type="none" w="med" len="med"/>
              <a:tailEnd type="none" w="med" len="med"/>
            </a:ln>
            <a:effectLst/>
          </p:spPr>
          <p:txBody>
            <a:bodyPr/>
            <a:lstStyle/>
            <a:p>
              <a:pP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46050"/>
            <a:ext cx="8229600" cy="715963"/>
          </a:xfrm>
        </p:spPr>
        <p:txBody>
          <a:bodyPr/>
          <a:lstStyle/>
          <a:p>
            <a:r>
              <a:rPr lang="en-US" altLang="en-US" sz="3600" b="1" smtClean="0"/>
              <a:t>Example 5</a:t>
            </a:r>
          </a:p>
        </p:txBody>
      </p:sp>
      <p:sp>
        <p:nvSpPr>
          <p:cNvPr id="3" name="Content Placeholder 2"/>
          <p:cNvSpPr>
            <a:spLocks noGrp="1"/>
          </p:cNvSpPr>
          <p:nvPr>
            <p:ph idx="1"/>
          </p:nvPr>
        </p:nvSpPr>
        <p:spPr>
          <a:xfrm>
            <a:off x="609600" y="990600"/>
            <a:ext cx="3124200" cy="4953000"/>
          </a:xfrm>
        </p:spPr>
        <p:txBody>
          <a:bodyPr/>
          <a:lstStyle/>
          <a:p>
            <a:pPr marL="0" indent="0">
              <a:buFontTx/>
              <a:buNone/>
              <a:defRPr/>
            </a:pPr>
            <a:r>
              <a:rPr lang="en-US" sz="2400" b="1" dirty="0" smtClean="0"/>
              <a:t>Match the r values to the Scatterplots to the left</a:t>
            </a:r>
          </a:p>
          <a:p>
            <a:pPr marL="0" indent="0">
              <a:buFontTx/>
              <a:buNone/>
              <a:defRPr/>
            </a:pPr>
            <a:endParaRPr lang="en-US" sz="2400" b="1" dirty="0" smtClean="0"/>
          </a:p>
          <a:p>
            <a:pPr marL="457200" indent="-457200">
              <a:buFontTx/>
              <a:buAutoNum type="arabicParenR"/>
              <a:defRPr/>
            </a:pPr>
            <a:r>
              <a:rPr lang="en-US" sz="2400" b="1" dirty="0" smtClean="0"/>
              <a:t>r = -0.99</a:t>
            </a:r>
          </a:p>
          <a:p>
            <a:pPr marL="457200" indent="-457200">
              <a:buFontTx/>
              <a:buAutoNum type="arabicParenR"/>
              <a:defRPr/>
            </a:pPr>
            <a:r>
              <a:rPr lang="en-US" sz="2400" b="1" dirty="0" smtClean="0"/>
              <a:t>r = -0.7</a:t>
            </a:r>
          </a:p>
          <a:p>
            <a:pPr marL="457200" indent="-457200">
              <a:buFontTx/>
              <a:buAutoNum type="arabicParenR"/>
              <a:defRPr/>
            </a:pPr>
            <a:r>
              <a:rPr lang="en-US" sz="2400" b="1" dirty="0" smtClean="0"/>
              <a:t>r = -0.3</a:t>
            </a:r>
          </a:p>
          <a:p>
            <a:pPr marL="457200" indent="-457200">
              <a:buFontTx/>
              <a:buAutoNum type="arabicParenR"/>
              <a:defRPr/>
            </a:pPr>
            <a:r>
              <a:rPr lang="en-US" sz="2400" b="1" dirty="0" smtClean="0"/>
              <a:t>r = 0</a:t>
            </a:r>
          </a:p>
          <a:p>
            <a:pPr marL="457200" indent="-457200">
              <a:buFontTx/>
              <a:buAutoNum type="arabicParenR"/>
              <a:defRPr/>
            </a:pPr>
            <a:r>
              <a:rPr lang="en-US" sz="2400" b="1" dirty="0" smtClean="0"/>
              <a:t>r = 0.5</a:t>
            </a:r>
          </a:p>
          <a:p>
            <a:pPr marL="457200" indent="-457200">
              <a:buFontTx/>
              <a:buAutoNum type="arabicParenR"/>
              <a:defRPr/>
            </a:pPr>
            <a:r>
              <a:rPr lang="en-US" sz="2400" b="1" dirty="0" smtClean="0"/>
              <a:t>r = 0.87</a:t>
            </a:r>
            <a:endParaRPr lang="en-US" sz="2400" b="1" dirty="0"/>
          </a:p>
        </p:txBody>
      </p:sp>
      <p:pic>
        <p:nvPicPr>
          <p:cNvPr id="29700" name="Picture 5" descr="Yates_TPS3e_Ch03_p168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066800"/>
            <a:ext cx="4368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Box 4"/>
          <p:cNvSpPr txBox="1">
            <a:spLocks noChangeArrowheads="1"/>
          </p:cNvSpPr>
          <p:nvPr/>
        </p:nvSpPr>
        <p:spPr bwMode="auto">
          <a:xfrm>
            <a:off x="4648200" y="2590800"/>
            <a:ext cx="1252538" cy="3079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solidFill>
                  <a:schemeClr val="bg1"/>
                </a:solidFill>
              </a:rPr>
              <a:t>A                   </a:t>
            </a:r>
          </a:p>
        </p:txBody>
      </p:sp>
      <p:sp>
        <p:nvSpPr>
          <p:cNvPr id="29702" name="TextBox 5"/>
          <p:cNvSpPr txBox="1">
            <a:spLocks noChangeArrowheads="1"/>
          </p:cNvSpPr>
          <p:nvPr/>
        </p:nvSpPr>
        <p:spPr bwMode="auto">
          <a:xfrm>
            <a:off x="4648200" y="4572000"/>
            <a:ext cx="1252538" cy="3079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solidFill>
                  <a:schemeClr val="bg1"/>
                </a:solidFill>
              </a:rPr>
              <a:t>B                   </a:t>
            </a:r>
          </a:p>
        </p:txBody>
      </p:sp>
      <p:sp>
        <p:nvSpPr>
          <p:cNvPr id="29703" name="TextBox 6"/>
          <p:cNvSpPr txBox="1">
            <a:spLocks noChangeArrowheads="1"/>
          </p:cNvSpPr>
          <p:nvPr/>
        </p:nvSpPr>
        <p:spPr bwMode="auto">
          <a:xfrm>
            <a:off x="4648200" y="6248400"/>
            <a:ext cx="1252538" cy="3079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solidFill>
                  <a:schemeClr val="bg1"/>
                </a:solidFill>
              </a:rPr>
              <a:t>C                   </a:t>
            </a:r>
          </a:p>
        </p:txBody>
      </p:sp>
      <p:sp>
        <p:nvSpPr>
          <p:cNvPr id="29704" name="TextBox 7"/>
          <p:cNvSpPr txBox="1">
            <a:spLocks noChangeArrowheads="1"/>
          </p:cNvSpPr>
          <p:nvPr/>
        </p:nvSpPr>
        <p:spPr bwMode="auto">
          <a:xfrm>
            <a:off x="7391400" y="6248400"/>
            <a:ext cx="1252538" cy="3079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solidFill>
                  <a:schemeClr val="bg1"/>
                </a:solidFill>
              </a:rPr>
              <a:t>F                   </a:t>
            </a:r>
          </a:p>
        </p:txBody>
      </p:sp>
      <p:sp>
        <p:nvSpPr>
          <p:cNvPr id="29705" name="TextBox 8"/>
          <p:cNvSpPr txBox="1">
            <a:spLocks noChangeArrowheads="1"/>
          </p:cNvSpPr>
          <p:nvPr/>
        </p:nvSpPr>
        <p:spPr bwMode="auto">
          <a:xfrm>
            <a:off x="7391400" y="4572000"/>
            <a:ext cx="1252538" cy="3079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solidFill>
                  <a:schemeClr val="bg1"/>
                </a:solidFill>
              </a:rPr>
              <a:t>E                   </a:t>
            </a:r>
          </a:p>
        </p:txBody>
      </p:sp>
      <p:sp>
        <p:nvSpPr>
          <p:cNvPr id="29706" name="TextBox 9"/>
          <p:cNvSpPr txBox="1">
            <a:spLocks noChangeArrowheads="1"/>
          </p:cNvSpPr>
          <p:nvPr/>
        </p:nvSpPr>
        <p:spPr bwMode="auto">
          <a:xfrm>
            <a:off x="7391400" y="2590800"/>
            <a:ext cx="1252538" cy="3079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solidFill>
                  <a:schemeClr val="bg1"/>
                </a:solidFill>
              </a:rPr>
              <a:t>D                   </a:t>
            </a:r>
          </a:p>
        </p:txBody>
      </p:sp>
      <p:sp>
        <p:nvSpPr>
          <p:cNvPr id="11" name="TextBox 10"/>
          <p:cNvSpPr txBox="1">
            <a:spLocks noChangeArrowheads="1"/>
          </p:cNvSpPr>
          <p:nvPr/>
        </p:nvSpPr>
        <p:spPr bwMode="auto">
          <a:xfrm>
            <a:off x="2743200" y="2590800"/>
            <a:ext cx="371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F</a:t>
            </a:r>
          </a:p>
        </p:txBody>
      </p:sp>
      <p:sp>
        <p:nvSpPr>
          <p:cNvPr id="12" name="TextBox 11"/>
          <p:cNvSpPr txBox="1">
            <a:spLocks noChangeArrowheads="1"/>
          </p:cNvSpPr>
          <p:nvPr/>
        </p:nvSpPr>
        <p:spPr bwMode="auto">
          <a:xfrm>
            <a:off x="2743200" y="3048000"/>
            <a:ext cx="390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E</a:t>
            </a:r>
          </a:p>
        </p:txBody>
      </p:sp>
      <p:sp>
        <p:nvSpPr>
          <p:cNvPr id="13" name="TextBox 12"/>
          <p:cNvSpPr txBox="1">
            <a:spLocks noChangeArrowheads="1"/>
          </p:cNvSpPr>
          <p:nvPr/>
        </p:nvSpPr>
        <p:spPr bwMode="auto">
          <a:xfrm>
            <a:off x="2743200" y="3962400"/>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A</a:t>
            </a:r>
          </a:p>
        </p:txBody>
      </p:sp>
      <p:sp>
        <p:nvSpPr>
          <p:cNvPr id="14" name="TextBox 13"/>
          <p:cNvSpPr txBox="1">
            <a:spLocks noChangeArrowheads="1"/>
          </p:cNvSpPr>
          <p:nvPr/>
        </p:nvSpPr>
        <p:spPr bwMode="auto">
          <a:xfrm>
            <a:off x="2743200" y="4800600"/>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C</a:t>
            </a:r>
          </a:p>
        </p:txBody>
      </p:sp>
      <p:sp>
        <p:nvSpPr>
          <p:cNvPr id="15" name="TextBox 14"/>
          <p:cNvSpPr txBox="1">
            <a:spLocks noChangeArrowheads="1"/>
          </p:cNvSpPr>
          <p:nvPr/>
        </p:nvSpPr>
        <p:spPr bwMode="auto">
          <a:xfrm>
            <a:off x="2743200" y="4343400"/>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B</a:t>
            </a:r>
          </a:p>
        </p:txBody>
      </p:sp>
      <p:sp>
        <p:nvSpPr>
          <p:cNvPr id="16" name="TextBox 15"/>
          <p:cNvSpPr txBox="1">
            <a:spLocks noChangeArrowheads="1"/>
          </p:cNvSpPr>
          <p:nvPr/>
        </p:nvSpPr>
        <p:spPr bwMode="auto">
          <a:xfrm>
            <a:off x="2743200" y="3505200"/>
            <a:ext cx="407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amond(in)">
                                      <p:cBhvr>
                                        <p:cTn id="22" dur="20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111125"/>
            <a:ext cx="8229600" cy="792163"/>
          </a:xfrm>
        </p:spPr>
        <p:txBody>
          <a:bodyPr/>
          <a:lstStyle/>
          <a:p>
            <a:r>
              <a:rPr lang="en-US" altLang="en-US" sz="3600" b="1" smtClean="0"/>
              <a:t>Cautions to Heed</a:t>
            </a:r>
          </a:p>
        </p:txBody>
      </p:sp>
      <p:sp>
        <p:nvSpPr>
          <p:cNvPr id="30723" name="Content Placeholder 2"/>
          <p:cNvSpPr>
            <a:spLocks noGrp="1"/>
          </p:cNvSpPr>
          <p:nvPr>
            <p:ph idx="1"/>
          </p:nvPr>
        </p:nvSpPr>
        <p:spPr>
          <a:xfrm>
            <a:off x="457200" y="1143000"/>
            <a:ext cx="8229600" cy="5105400"/>
          </a:xfrm>
        </p:spPr>
        <p:txBody>
          <a:bodyPr/>
          <a:lstStyle/>
          <a:p>
            <a:r>
              <a:rPr lang="en-US" altLang="en-US" sz="2800" b="1" smtClean="0"/>
              <a:t>Correlation requires that both variables be quantitative, so that it makes sense to do the arithmetic indicated by the formula for </a:t>
            </a:r>
            <a:r>
              <a:rPr lang="en-US" altLang="en-US" sz="2800" b="1" i="1" smtClean="0"/>
              <a:t>r</a:t>
            </a:r>
          </a:p>
          <a:p>
            <a:r>
              <a:rPr lang="en-US" altLang="en-US" sz="2800" b="1" smtClean="0"/>
              <a:t>Correlation does not describe curved relationships between variables, not matter how strong they are</a:t>
            </a:r>
          </a:p>
          <a:p>
            <a:r>
              <a:rPr lang="en-US" altLang="en-US" sz="2800" b="1" smtClean="0"/>
              <a:t>Like the mean and the standard deviation, the correlation is not resistant:  </a:t>
            </a:r>
            <a:r>
              <a:rPr lang="en-US" altLang="en-US" sz="2800" b="1" i="1" smtClean="0"/>
              <a:t>r</a:t>
            </a:r>
            <a:r>
              <a:rPr lang="en-US" altLang="en-US" sz="2800" b="1" smtClean="0"/>
              <a:t> is strongly affected by a few outlying observations</a:t>
            </a:r>
          </a:p>
          <a:p>
            <a:r>
              <a:rPr lang="en-US" altLang="en-US" sz="2800" b="1" smtClean="0"/>
              <a:t>Correlation is not a complete summary of two-variable data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82550"/>
            <a:ext cx="8229600" cy="8382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a:spcBef>
                <a:spcPts val="600"/>
              </a:spcBef>
              <a:spcAft>
                <a:spcPts val="600"/>
              </a:spcAft>
            </a:pPr>
            <a:r>
              <a:rPr lang="en-US" altLang="en-US" sz="2000" b="1" i="1" smtClean="0">
                <a:solidFill>
                  <a:srgbClr val="FFFF00"/>
                </a:solidFill>
              </a:rPr>
              <a:t>Bivariate data </a:t>
            </a:r>
            <a:r>
              <a:rPr lang="en-US" altLang="en-US" sz="2000" b="1" i="1" smtClean="0"/>
              <a:t>– data that has two variables involved with each point</a:t>
            </a:r>
            <a:endParaRPr lang="en-US" altLang="en-US" sz="2000" b="1" smtClean="0"/>
          </a:p>
          <a:p>
            <a:pPr>
              <a:spcBef>
                <a:spcPts val="600"/>
              </a:spcBef>
              <a:spcAft>
                <a:spcPts val="600"/>
              </a:spcAft>
            </a:pPr>
            <a:r>
              <a:rPr lang="en-US" altLang="en-US" sz="2000" b="1" i="1" smtClean="0">
                <a:solidFill>
                  <a:srgbClr val="FFFF00"/>
                </a:solidFill>
              </a:rPr>
              <a:t>Categorical Variables </a:t>
            </a:r>
            <a:r>
              <a:rPr lang="en-US" altLang="en-US" sz="2000" b="1" i="1" smtClean="0"/>
              <a:t>– variables to which arithmetic operations make no sense</a:t>
            </a:r>
            <a:endParaRPr lang="en-US" altLang="en-US" sz="2000" b="1" smtClean="0"/>
          </a:p>
          <a:p>
            <a:pPr>
              <a:spcBef>
                <a:spcPts val="600"/>
              </a:spcBef>
              <a:spcAft>
                <a:spcPts val="600"/>
              </a:spcAft>
            </a:pPr>
            <a:r>
              <a:rPr lang="en-US" altLang="en-US" sz="2000" b="1" i="1" smtClean="0">
                <a:solidFill>
                  <a:srgbClr val="FFFF00"/>
                </a:solidFill>
              </a:rPr>
              <a:t>Correlation (r) </a:t>
            </a:r>
            <a:r>
              <a:rPr lang="en-US" altLang="en-US" sz="2000" b="1" i="1" smtClean="0"/>
              <a:t>– the amount of linear association between two variables</a:t>
            </a:r>
            <a:endParaRPr lang="en-US" altLang="en-US" sz="2000" b="1" smtClean="0"/>
          </a:p>
          <a:p>
            <a:pPr>
              <a:spcBef>
                <a:spcPts val="600"/>
              </a:spcBef>
              <a:spcAft>
                <a:spcPts val="600"/>
              </a:spcAft>
            </a:pPr>
            <a:r>
              <a:rPr lang="en-US" altLang="en-US" sz="2000" b="1" i="1" smtClean="0">
                <a:solidFill>
                  <a:srgbClr val="FFFF00"/>
                </a:solidFill>
              </a:rPr>
              <a:t>Cluster </a:t>
            </a:r>
            <a:r>
              <a:rPr lang="en-US" altLang="en-US" sz="2000" b="1" i="1" smtClean="0"/>
              <a:t>– a group of points distinct from other points in the scatterplot</a:t>
            </a:r>
            <a:endParaRPr lang="en-US" altLang="en-US" sz="2000" b="1" smtClean="0"/>
          </a:p>
          <a:p>
            <a:pPr>
              <a:spcBef>
                <a:spcPts val="600"/>
              </a:spcBef>
              <a:spcAft>
                <a:spcPts val="600"/>
              </a:spcAft>
            </a:pPr>
            <a:r>
              <a:rPr lang="en-US" altLang="en-US" sz="2000" b="1" i="1" smtClean="0">
                <a:solidFill>
                  <a:srgbClr val="FFFF00"/>
                </a:solidFill>
              </a:rPr>
              <a:t>Explanatory variable </a:t>
            </a:r>
            <a:r>
              <a:rPr lang="en-US" altLang="en-US" sz="2000" b="1" i="1" smtClean="0"/>
              <a:t>– a variable that helps explain or influence changes in a response variable</a:t>
            </a:r>
            <a:endParaRPr lang="en-US" altLang="en-US" sz="2000" b="1" smtClean="0"/>
          </a:p>
          <a:p>
            <a:pPr>
              <a:spcBef>
                <a:spcPts val="600"/>
              </a:spcBef>
              <a:spcAft>
                <a:spcPts val="600"/>
              </a:spcAft>
            </a:pPr>
            <a:r>
              <a:rPr lang="en-US" altLang="en-US" sz="2000" b="1" i="1" smtClean="0">
                <a:solidFill>
                  <a:srgbClr val="FFFF00"/>
                </a:solidFill>
              </a:rPr>
              <a:t>Negatively Associated </a:t>
            </a:r>
            <a:r>
              <a:rPr lang="en-US" altLang="en-US" sz="2000" b="1" i="1" smtClean="0"/>
              <a:t>– decreasing left to right</a:t>
            </a:r>
            <a:endParaRPr lang="en-US" altLang="en-US" sz="2000" b="1" smtClean="0"/>
          </a:p>
          <a:p>
            <a:pPr>
              <a:spcBef>
                <a:spcPts val="600"/>
              </a:spcBef>
              <a:spcAft>
                <a:spcPts val="600"/>
              </a:spcAft>
            </a:pPr>
            <a:r>
              <a:rPr lang="en-US" altLang="en-US" sz="2000" b="1" i="1" smtClean="0">
                <a:solidFill>
                  <a:srgbClr val="FFFF00"/>
                </a:solidFill>
              </a:rPr>
              <a:t>Outlier</a:t>
            </a:r>
            <a:r>
              <a:rPr lang="en-US" altLang="en-US" sz="2000" b="1" i="1" smtClean="0"/>
              <a:t> – an individual value that falls outside the overall pattern of the relationship</a:t>
            </a:r>
            <a:endParaRPr lang="en-US" altLang="en-US" sz="2000" b="1" smtClean="0"/>
          </a:p>
          <a:p>
            <a:pPr>
              <a:spcBef>
                <a:spcPts val="600"/>
              </a:spcBef>
              <a:spcAft>
                <a:spcPts val="600"/>
              </a:spcAft>
            </a:pPr>
            <a:endParaRPr lang="en-US" altLang="en-US" sz="20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128588"/>
            <a:ext cx="8534400" cy="762000"/>
          </a:xfrm>
        </p:spPr>
        <p:txBody>
          <a:bodyPr/>
          <a:lstStyle/>
          <a:p>
            <a:pPr marL="342900" indent="-342900" eaLnBrk="1" hangingPunct="1">
              <a:spcBef>
                <a:spcPct val="20000"/>
              </a:spcBef>
            </a:pPr>
            <a:r>
              <a:rPr lang="en-US" altLang="en-US" sz="3600" b="1" smtClean="0"/>
              <a:t>Observational Data Reminder</a:t>
            </a:r>
          </a:p>
        </p:txBody>
      </p:sp>
      <p:sp>
        <p:nvSpPr>
          <p:cNvPr id="31747" name="Rectangle 3"/>
          <p:cNvSpPr>
            <a:spLocks noGrp="1" noChangeArrowheads="1"/>
          </p:cNvSpPr>
          <p:nvPr>
            <p:ph type="body" idx="1"/>
          </p:nvPr>
        </p:nvSpPr>
        <p:spPr>
          <a:xfrm>
            <a:off x="304800" y="1143000"/>
            <a:ext cx="8382000" cy="4983163"/>
          </a:xfrm>
        </p:spPr>
        <p:txBody>
          <a:bodyPr/>
          <a:lstStyle/>
          <a:p>
            <a:pPr eaLnBrk="1" hangingPunct="1"/>
            <a:r>
              <a:rPr lang="en-US" altLang="en-US" sz="2800" b="1" smtClean="0"/>
              <a:t>If bivariate (two variable) data are observational, then we cannot conclude that any relation between the explanatory and response variable are due to cause and effect</a:t>
            </a:r>
          </a:p>
          <a:p>
            <a:pPr eaLnBrk="1" hangingPunct="1"/>
            <a:endParaRPr lang="en-US" altLang="en-US" sz="2800" b="1" smtClean="0"/>
          </a:p>
          <a:p>
            <a:pPr eaLnBrk="1" hangingPunct="1"/>
            <a:r>
              <a:rPr lang="en-US" altLang="en-US" sz="2800" b="1" smtClean="0"/>
              <a:t>Remember Observational versus Experimental Data (for cause-and-effect)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87313"/>
            <a:ext cx="8229600" cy="838200"/>
          </a:xfrm>
        </p:spPr>
        <p:txBody>
          <a:bodyPr/>
          <a:lstStyle/>
          <a:p>
            <a:pPr eaLnBrk="1" hangingPunct="1"/>
            <a:r>
              <a:rPr lang="en-US" altLang="en-US" sz="3600" b="1" smtClean="0"/>
              <a:t>Summary and Homework</a:t>
            </a:r>
          </a:p>
        </p:txBody>
      </p:sp>
      <p:sp>
        <p:nvSpPr>
          <p:cNvPr id="32771" name="Rectangle 3"/>
          <p:cNvSpPr>
            <a:spLocks noGrp="1" noChangeArrowheads="1"/>
          </p:cNvSpPr>
          <p:nvPr>
            <p:ph type="body" idx="1"/>
          </p:nvPr>
        </p:nvSpPr>
        <p:spPr>
          <a:xfrm>
            <a:off x="304800" y="1066800"/>
            <a:ext cx="8534400" cy="5334000"/>
          </a:xfrm>
        </p:spPr>
        <p:txBody>
          <a:bodyPr/>
          <a:lstStyle/>
          <a:p>
            <a:pPr eaLnBrk="1" hangingPunct="1"/>
            <a:r>
              <a:rPr lang="en-US" altLang="en-US" sz="2800" b="1" dirty="0" smtClean="0">
                <a:solidFill>
                  <a:srgbClr val="FFFF00"/>
                </a:solidFill>
              </a:rPr>
              <a:t>Summary</a:t>
            </a:r>
          </a:p>
          <a:p>
            <a:pPr lvl="1" eaLnBrk="1" hangingPunct="1">
              <a:spcAft>
                <a:spcPts val="1200"/>
              </a:spcAft>
              <a:buClr>
                <a:srgbClr val="E81F30"/>
              </a:buClr>
              <a:buFont typeface="Wingdings" pitchFamily="-111" charset="2"/>
              <a:buChar char="ü"/>
            </a:pPr>
            <a:r>
              <a:rPr lang="en-US" altLang="en-US" sz="2000" b="1" dirty="0" smtClean="0">
                <a:ea typeface="ＭＳ Ｐゴシック" pitchFamily="-111" charset="-128"/>
              </a:rPr>
              <a:t>A scatterplot displays the relationship between two quantitative variables.</a:t>
            </a:r>
          </a:p>
          <a:p>
            <a:pPr lvl="1" eaLnBrk="1" hangingPunct="1">
              <a:spcAft>
                <a:spcPts val="1200"/>
              </a:spcAft>
              <a:buClr>
                <a:srgbClr val="E81F30"/>
              </a:buClr>
              <a:buFont typeface="Wingdings" pitchFamily="-111" charset="2"/>
              <a:buChar char="ü"/>
            </a:pPr>
            <a:r>
              <a:rPr lang="en-US" altLang="en-US" sz="2000" b="1" dirty="0" smtClean="0">
                <a:ea typeface="ＭＳ Ｐゴシック" pitchFamily="-111" charset="-128"/>
              </a:rPr>
              <a:t>An explanatory variable may help explain, predict, or cause changes in a response variable.</a:t>
            </a:r>
          </a:p>
          <a:p>
            <a:pPr lvl="1" eaLnBrk="1" hangingPunct="1">
              <a:spcAft>
                <a:spcPts val="1200"/>
              </a:spcAft>
              <a:buClr>
                <a:srgbClr val="E81F30"/>
              </a:buClr>
              <a:buFont typeface="Wingdings" pitchFamily="-111" charset="2"/>
              <a:buChar char="ü"/>
            </a:pPr>
            <a:r>
              <a:rPr lang="en-US" altLang="en-US" sz="2000" b="1" dirty="0" smtClean="0">
                <a:ea typeface="ＭＳ Ｐゴシック" pitchFamily="-111" charset="-128"/>
              </a:rPr>
              <a:t>When examining a scatterplot, look for an overall pattern showing the direction, form, and strength of the relationship and then look for outliers or other departures from the pattern.</a:t>
            </a:r>
          </a:p>
          <a:p>
            <a:pPr lvl="1" eaLnBrk="1" hangingPunct="1">
              <a:spcAft>
                <a:spcPts val="1200"/>
              </a:spcAft>
              <a:buClr>
                <a:srgbClr val="E81F30"/>
              </a:buClr>
              <a:buFont typeface="Wingdings" pitchFamily="-111" charset="2"/>
              <a:buChar char="ü"/>
            </a:pPr>
            <a:r>
              <a:rPr lang="en-US" altLang="en-US" sz="2000" b="1" dirty="0" smtClean="0">
                <a:ea typeface="ＭＳ Ｐゴシック" pitchFamily="-111" charset="-128"/>
              </a:rPr>
              <a:t>The correlation </a:t>
            </a:r>
            <a:r>
              <a:rPr lang="en-US" altLang="en-US" sz="2000" b="1" i="1" dirty="0" smtClean="0">
                <a:ea typeface="ＭＳ Ｐゴシック" pitchFamily="-111" charset="-128"/>
              </a:rPr>
              <a:t>r</a:t>
            </a:r>
            <a:r>
              <a:rPr lang="en-US" altLang="en-US" sz="2000" b="1" dirty="0" smtClean="0">
                <a:ea typeface="ＭＳ Ｐゴシック" pitchFamily="-111" charset="-128"/>
              </a:rPr>
              <a:t> measures the strength and direction of the linear relationship between two quantitative variables.</a:t>
            </a:r>
            <a:endParaRPr lang="en-US" altLang="en-US" b="1" dirty="0" smtClean="0"/>
          </a:p>
          <a:p>
            <a:pPr eaLnBrk="1" hangingPunct="1"/>
            <a:r>
              <a:rPr lang="en-US" altLang="en-US" sz="2800" b="1" dirty="0" smtClean="0">
                <a:solidFill>
                  <a:srgbClr val="FFFF00"/>
                </a:solidFill>
              </a:rPr>
              <a:t>Homework</a:t>
            </a:r>
          </a:p>
          <a:p>
            <a:pPr lvl="1" eaLnBrk="1" hangingPunct="1"/>
            <a:r>
              <a:rPr lang="en-US" altLang="en-US" sz="2400" b="1" dirty="0" smtClean="0"/>
              <a:t>Problems </a:t>
            </a:r>
            <a:r>
              <a:rPr lang="en-US" altLang="en-US" sz="2400" b="1" dirty="0" smtClean="0"/>
              <a:t>1, 3, 5, 19, 23</a:t>
            </a:r>
            <a:endParaRPr lang="en-US" alt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82550"/>
            <a:ext cx="8229600" cy="8382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pPr>
              <a:spcBef>
                <a:spcPts val="600"/>
              </a:spcBef>
              <a:spcAft>
                <a:spcPts val="600"/>
              </a:spcAft>
            </a:pPr>
            <a:r>
              <a:rPr lang="en-US" altLang="en-US" sz="2000" b="1" i="1" smtClean="0">
                <a:solidFill>
                  <a:srgbClr val="FFFF00"/>
                </a:solidFill>
              </a:rPr>
              <a:t>Positively Associated </a:t>
            </a:r>
            <a:r>
              <a:rPr lang="en-US" altLang="en-US" sz="2000" b="1" i="1" smtClean="0"/>
              <a:t>– increasing left to right</a:t>
            </a:r>
          </a:p>
          <a:p>
            <a:pPr>
              <a:spcBef>
                <a:spcPts val="600"/>
              </a:spcBef>
              <a:spcAft>
                <a:spcPts val="600"/>
              </a:spcAft>
            </a:pPr>
            <a:r>
              <a:rPr lang="en-US" altLang="en-US" sz="2000" b="1" i="1" smtClean="0">
                <a:solidFill>
                  <a:srgbClr val="FFFF00"/>
                </a:solidFill>
              </a:rPr>
              <a:t>Response variable </a:t>
            </a:r>
            <a:r>
              <a:rPr lang="en-US" altLang="en-US" sz="2000" b="1" i="1" smtClean="0"/>
              <a:t>– a variable that is measured and determines the outcome of a study</a:t>
            </a:r>
            <a:endParaRPr lang="en-US" altLang="en-US" sz="2000" b="1" smtClean="0"/>
          </a:p>
          <a:p>
            <a:pPr>
              <a:spcBef>
                <a:spcPts val="600"/>
              </a:spcBef>
              <a:spcAft>
                <a:spcPts val="600"/>
              </a:spcAft>
            </a:pPr>
            <a:r>
              <a:rPr lang="en-US" altLang="en-US" sz="2000" b="1" i="1" smtClean="0">
                <a:solidFill>
                  <a:srgbClr val="FFFF00"/>
                </a:solidFill>
              </a:rPr>
              <a:t>Scatterplot </a:t>
            </a:r>
            <a:r>
              <a:rPr lang="en-US" altLang="en-US" sz="2000" b="1" i="1" smtClean="0"/>
              <a:t>– shows the relationship between two quantitative variables measured on the same individuals</a:t>
            </a:r>
            <a:endParaRPr lang="en-US" altLang="en-US" sz="2000" b="1" smtClean="0"/>
          </a:p>
          <a:p>
            <a:pPr>
              <a:spcBef>
                <a:spcPts val="600"/>
              </a:spcBef>
              <a:spcAft>
                <a:spcPts val="600"/>
              </a:spcAft>
            </a:pPr>
            <a:r>
              <a:rPr lang="en-US" altLang="en-US" sz="2000" b="1" i="1" smtClean="0">
                <a:solidFill>
                  <a:srgbClr val="FFFF00"/>
                </a:solidFill>
              </a:rPr>
              <a:t>Scatterplot Direction </a:t>
            </a:r>
            <a:r>
              <a:rPr lang="en-US" altLang="en-US" sz="2000" b="1" i="1" smtClean="0"/>
              <a:t>– positive (increasing left to right) or negative (decreasing left to right) association</a:t>
            </a:r>
            <a:endParaRPr lang="en-US" altLang="en-US" sz="2000" b="1" smtClean="0"/>
          </a:p>
          <a:p>
            <a:pPr>
              <a:spcBef>
                <a:spcPts val="600"/>
              </a:spcBef>
              <a:spcAft>
                <a:spcPts val="600"/>
              </a:spcAft>
            </a:pPr>
            <a:r>
              <a:rPr lang="en-US" altLang="en-US" sz="2000" b="1" i="1" smtClean="0">
                <a:solidFill>
                  <a:srgbClr val="FFFF00"/>
                </a:solidFill>
              </a:rPr>
              <a:t>Scatterplot Form </a:t>
            </a:r>
            <a:r>
              <a:rPr lang="en-US" altLang="en-US" sz="2000" b="1" i="1" smtClean="0"/>
              <a:t>– drawing a single line to represent the data (linear, curved, exponential, etc)</a:t>
            </a:r>
            <a:endParaRPr lang="en-US" altLang="en-US" sz="2000" b="1" smtClean="0"/>
          </a:p>
          <a:p>
            <a:pPr>
              <a:spcBef>
                <a:spcPts val="600"/>
              </a:spcBef>
              <a:spcAft>
                <a:spcPts val="600"/>
              </a:spcAft>
            </a:pPr>
            <a:r>
              <a:rPr lang="en-US" altLang="en-US" sz="2000" b="1" i="1" smtClean="0">
                <a:solidFill>
                  <a:srgbClr val="FFFF00"/>
                </a:solidFill>
              </a:rPr>
              <a:t>Scatterplot Strength </a:t>
            </a:r>
            <a:r>
              <a:rPr lang="en-US" altLang="en-US" sz="2000" b="1" i="1" smtClean="0"/>
              <a:t>– how closely the points follow a clear form (weak, moderately weak, moderately strong, strong)</a:t>
            </a:r>
            <a:endParaRPr lang="en-US" altLang="en-US"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57150"/>
            <a:ext cx="8229600" cy="868363"/>
          </a:xfrm>
        </p:spPr>
        <p:txBody>
          <a:bodyPr/>
          <a:lstStyle/>
          <a:p>
            <a:r>
              <a:rPr lang="en-US" altLang="en-US" sz="3600" b="1" smtClean="0"/>
              <a:t>A Tale of Two Variables</a:t>
            </a:r>
          </a:p>
        </p:txBody>
      </p:sp>
      <p:sp>
        <p:nvSpPr>
          <p:cNvPr id="6147" name="Content Placeholder 2"/>
          <p:cNvSpPr>
            <a:spLocks noGrp="1"/>
          </p:cNvSpPr>
          <p:nvPr>
            <p:ph idx="1"/>
          </p:nvPr>
        </p:nvSpPr>
        <p:spPr>
          <a:xfrm>
            <a:off x="457200" y="1371600"/>
            <a:ext cx="8229600" cy="4754563"/>
          </a:xfrm>
        </p:spPr>
        <p:txBody>
          <a:bodyPr/>
          <a:lstStyle/>
          <a:p>
            <a:r>
              <a:rPr lang="en-US" altLang="en-US" sz="2800" b="1" smtClean="0"/>
              <a:t>“It was the best of times, it was the worst of times, …”</a:t>
            </a:r>
          </a:p>
          <a:p>
            <a:endParaRPr lang="en-US" altLang="en-US" sz="2800" b="1" smtClean="0"/>
          </a:p>
          <a:p>
            <a:r>
              <a:rPr lang="en-US" altLang="en-US" sz="2800" b="1" smtClean="0">
                <a:solidFill>
                  <a:srgbClr val="FFFF00"/>
                </a:solidFill>
              </a:rPr>
              <a:t>Response Variables </a:t>
            </a:r>
            <a:r>
              <a:rPr lang="en-US" altLang="en-US" sz="2800" b="1" smtClean="0"/>
              <a:t>are the variables we use to draw conclusions from a study.  They are what we measure as outcome.</a:t>
            </a:r>
          </a:p>
          <a:p>
            <a:r>
              <a:rPr lang="en-US" altLang="en-US" sz="2800" b="1" smtClean="0">
                <a:solidFill>
                  <a:srgbClr val="FFFF00"/>
                </a:solidFill>
              </a:rPr>
              <a:t>Explanatory Variables </a:t>
            </a:r>
            <a:r>
              <a:rPr lang="en-US" altLang="en-US" sz="2800" b="1" smtClean="0"/>
              <a:t>are what we hope explain the changes in the response variable.  They are the independent variable; one we have control over in a study.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9850"/>
            <a:ext cx="8229600" cy="868363"/>
          </a:xfrm>
        </p:spPr>
        <p:txBody>
          <a:bodyPr/>
          <a:lstStyle/>
          <a:p>
            <a:r>
              <a:rPr lang="en-US" altLang="en-US" sz="3600" b="1" smtClean="0"/>
              <a:t>Example 1</a:t>
            </a:r>
          </a:p>
        </p:txBody>
      </p:sp>
      <p:sp>
        <p:nvSpPr>
          <p:cNvPr id="7171" name="Content Placeholder 2"/>
          <p:cNvSpPr>
            <a:spLocks noGrp="1"/>
          </p:cNvSpPr>
          <p:nvPr>
            <p:ph idx="1"/>
          </p:nvPr>
        </p:nvSpPr>
        <p:spPr>
          <a:xfrm>
            <a:off x="457200" y="1143000"/>
            <a:ext cx="8229600" cy="5181600"/>
          </a:xfrm>
        </p:spPr>
        <p:txBody>
          <a:bodyPr/>
          <a:lstStyle/>
          <a:p>
            <a:pPr>
              <a:buFontTx/>
              <a:buNone/>
            </a:pPr>
            <a:r>
              <a:rPr lang="en-US" altLang="en-US" sz="2400" b="1" smtClean="0"/>
              <a:t>Identify the explanatory and response variable in each setting:</a:t>
            </a:r>
          </a:p>
          <a:p>
            <a:r>
              <a:rPr lang="en-US" altLang="en-US" sz="2400" b="1" smtClean="0"/>
              <a:t>A)  In a study, adult volunteers drank different numbers of cans of beer.  Thirty minutes later, a police officer measured their blood alcohol levels.</a:t>
            </a:r>
          </a:p>
          <a:p>
            <a:endParaRPr lang="en-US" altLang="en-US" sz="2400" b="1" smtClean="0"/>
          </a:p>
          <a:p>
            <a:r>
              <a:rPr lang="en-US" altLang="en-US" sz="2400" b="1" smtClean="0"/>
              <a:t>B)  The National Student Loan Survey provides data on the amount of debt for recent college graduates, their current income, and how stressed the feel about college debt.  A sociologist looks at the data with the goal of using amount of debt and income to explain the stress caused by college debt.</a:t>
            </a:r>
          </a:p>
          <a:p>
            <a:endParaRPr lang="en-US" altLang="en-US" sz="2400" b="1" smtClean="0"/>
          </a:p>
        </p:txBody>
      </p:sp>
      <p:sp>
        <p:nvSpPr>
          <p:cNvPr id="4" name="TextBox 3"/>
          <p:cNvSpPr txBox="1">
            <a:spLocks noChangeArrowheads="1"/>
          </p:cNvSpPr>
          <p:nvPr/>
        </p:nvSpPr>
        <p:spPr bwMode="auto">
          <a:xfrm>
            <a:off x="949325" y="3181350"/>
            <a:ext cx="7223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R:  blood alcohol levels              E:  number of beers drunk</a:t>
            </a:r>
          </a:p>
        </p:txBody>
      </p:sp>
      <p:sp>
        <p:nvSpPr>
          <p:cNvPr id="5" name="TextBox 4"/>
          <p:cNvSpPr txBox="1">
            <a:spLocks noChangeArrowheads="1"/>
          </p:cNvSpPr>
          <p:nvPr/>
        </p:nvSpPr>
        <p:spPr bwMode="auto">
          <a:xfrm>
            <a:off x="914400" y="5943600"/>
            <a:ext cx="6519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R:  Levels of stress                      E:  debt and income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87313"/>
            <a:ext cx="8229600" cy="838200"/>
          </a:xfrm>
        </p:spPr>
        <p:txBody>
          <a:bodyPr/>
          <a:lstStyle/>
          <a:p>
            <a:pPr eaLnBrk="1" hangingPunct="1"/>
            <a:r>
              <a:rPr lang="en-US" altLang="en-US" sz="3600" b="1" smtClean="0"/>
              <a:t>Scatter Plots</a:t>
            </a:r>
          </a:p>
        </p:txBody>
      </p:sp>
      <p:sp>
        <p:nvSpPr>
          <p:cNvPr id="8195" name="Rectangle 3"/>
          <p:cNvSpPr>
            <a:spLocks noGrp="1" noChangeArrowheads="1"/>
          </p:cNvSpPr>
          <p:nvPr>
            <p:ph type="body" idx="1"/>
          </p:nvPr>
        </p:nvSpPr>
        <p:spPr>
          <a:xfrm>
            <a:off x="457200" y="1295400"/>
            <a:ext cx="8229600" cy="5181600"/>
          </a:xfrm>
        </p:spPr>
        <p:txBody>
          <a:bodyPr/>
          <a:lstStyle/>
          <a:p>
            <a:pPr eaLnBrk="1" hangingPunct="1"/>
            <a:r>
              <a:rPr lang="en-US" altLang="en-US" sz="2400" b="1" smtClean="0"/>
              <a:t>Shows relationship between two quantitative variables measured on the same individual.</a:t>
            </a:r>
          </a:p>
          <a:p>
            <a:pPr eaLnBrk="1" hangingPunct="1"/>
            <a:endParaRPr lang="en-US" altLang="en-US" sz="2400" b="1" smtClean="0"/>
          </a:p>
          <a:p>
            <a:pPr eaLnBrk="1" hangingPunct="1"/>
            <a:r>
              <a:rPr lang="en-US" altLang="en-US" sz="2400" b="1" smtClean="0"/>
              <a:t>Each individual in the data set is represented by a point in the scatter diagram.</a:t>
            </a:r>
          </a:p>
          <a:p>
            <a:pPr eaLnBrk="1" hangingPunct="1"/>
            <a:endParaRPr lang="en-US" altLang="en-US" sz="2400" b="1" smtClean="0"/>
          </a:p>
          <a:p>
            <a:pPr eaLnBrk="1" hangingPunct="1"/>
            <a:r>
              <a:rPr lang="en-US" altLang="en-US" sz="2400" b="1" smtClean="0"/>
              <a:t>Explanatory variable plotted on horizontal axis and the response variable plotted on vertical axis.</a:t>
            </a:r>
          </a:p>
          <a:p>
            <a:pPr eaLnBrk="1" hangingPunct="1"/>
            <a:endParaRPr lang="en-US" altLang="en-US" sz="2400" b="1" smtClean="0"/>
          </a:p>
          <a:p>
            <a:pPr eaLnBrk="1" hangingPunct="1"/>
            <a:r>
              <a:rPr lang="en-US" altLang="en-US" sz="2400" b="1" smtClean="0"/>
              <a:t>Do not connect the points when drawing a scatter diagram.</a:t>
            </a:r>
          </a:p>
          <a:p>
            <a:pPr eaLnBrk="1" hangingPunct="1">
              <a:lnSpc>
                <a:spcPct val="90000"/>
              </a:lnSpc>
            </a:pPr>
            <a:endParaRPr lang="en-US" altLang="en-US" sz="24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87313"/>
            <a:ext cx="8229600" cy="838200"/>
          </a:xfrm>
        </p:spPr>
        <p:txBody>
          <a:bodyPr/>
          <a:lstStyle/>
          <a:p>
            <a:pPr eaLnBrk="1" hangingPunct="1"/>
            <a:r>
              <a:rPr lang="en-US" altLang="en-US" sz="3600" b="1" smtClean="0"/>
              <a:t>Drawing Scatter Plots by Hand</a:t>
            </a:r>
          </a:p>
        </p:txBody>
      </p:sp>
      <p:sp>
        <p:nvSpPr>
          <p:cNvPr id="9219" name="Rectangle 3"/>
          <p:cNvSpPr>
            <a:spLocks noGrp="1" noChangeArrowheads="1"/>
          </p:cNvSpPr>
          <p:nvPr>
            <p:ph type="body" idx="1"/>
          </p:nvPr>
        </p:nvSpPr>
        <p:spPr>
          <a:xfrm>
            <a:off x="457200" y="1295400"/>
            <a:ext cx="8229600" cy="5181600"/>
          </a:xfrm>
        </p:spPr>
        <p:txBody>
          <a:bodyPr/>
          <a:lstStyle/>
          <a:p>
            <a:pPr eaLnBrk="1" hangingPunct="1">
              <a:spcBef>
                <a:spcPts val="1200"/>
              </a:spcBef>
              <a:spcAft>
                <a:spcPts val="1200"/>
              </a:spcAft>
            </a:pPr>
            <a:r>
              <a:rPr lang="en-US" altLang="en-US" sz="2400" b="1" smtClean="0"/>
              <a:t>Plot the explanatory variable on the x-axis.  If there is no explanatory-response distinction, either variable can go on the horizontal axis.</a:t>
            </a:r>
          </a:p>
          <a:p>
            <a:pPr eaLnBrk="1" hangingPunct="1">
              <a:spcBef>
                <a:spcPts val="1200"/>
              </a:spcBef>
              <a:spcAft>
                <a:spcPts val="1200"/>
              </a:spcAft>
            </a:pPr>
            <a:r>
              <a:rPr lang="en-US" altLang="en-US" sz="2400" b="1" smtClean="0"/>
              <a:t>Label both axes</a:t>
            </a:r>
          </a:p>
          <a:p>
            <a:pPr eaLnBrk="1" hangingPunct="1">
              <a:spcBef>
                <a:spcPts val="1200"/>
              </a:spcBef>
              <a:spcAft>
                <a:spcPts val="1200"/>
              </a:spcAft>
            </a:pPr>
            <a:r>
              <a:rPr lang="en-US" altLang="en-US" sz="2400" b="1" smtClean="0"/>
              <a:t>Scale both axes (but not necessarily the same scale on both axes).  Intervals must be uniform.</a:t>
            </a:r>
          </a:p>
          <a:p>
            <a:pPr eaLnBrk="1" hangingPunct="1">
              <a:spcBef>
                <a:spcPts val="1200"/>
              </a:spcBef>
              <a:spcAft>
                <a:spcPts val="1200"/>
              </a:spcAft>
            </a:pPr>
            <a:r>
              <a:rPr lang="en-US" altLang="en-US" sz="2400" b="1" smtClean="0"/>
              <a:t>Make your plot large enough so that the details can be seen easily.</a:t>
            </a:r>
          </a:p>
          <a:p>
            <a:pPr eaLnBrk="1" hangingPunct="1">
              <a:spcBef>
                <a:spcPts val="1200"/>
              </a:spcBef>
              <a:spcAft>
                <a:spcPts val="1200"/>
              </a:spcAft>
            </a:pPr>
            <a:r>
              <a:rPr lang="en-US" altLang="en-US" sz="2400" b="1" smtClean="0"/>
              <a:t>If you have a grid, adopt a scale so that you plot uses the entire grid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a:xfrm>
            <a:off x="457200" y="117475"/>
            <a:ext cx="8229600" cy="792163"/>
          </a:xfrm>
        </p:spPr>
        <p:txBody>
          <a:bodyPr/>
          <a:lstStyle/>
          <a:p>
            <a:r>
              <a:rPr lang="en-US" altLang="en-US" sz="3600" b="1" smtClean="0"/>
              <a:t>TI-83 Instructions for Scatter Plots</a:t>
            </a:r>
          </a:p>
        </p:txBody>
      </p:sp>
      <p:sp>
        <p:nvSpPr>
          <p:cNvPr id="10243" name="Content Placeholder 3"/>
          <p:cNvSpPr>
            <a:spLocks noGrp="1"/>
          </p:cNvSpPr>
          <p:nvPr>
            <p:ph idx="1"/>
          </p:nvPr>
        </p:nvSpPr>
        <p:spPr/>
        <p:txBody>
          <a:bodyPr/>
          <a:lstStyle/>
          <a:p>
            <a:r>
              <a:rPr lang="en-US" altLang="en-US" sz="2800" b="1" smtClean="0"/>
              <a:t>Enter explanatory variable in </a:t>
            </a:r>
            <a:r>
              <a:rPr lang="en-US" altLang="en-US" sz="2800" b="1" smtClean="0">
                <a:solidFill>
                  <a:srgbClr val="FFFF00"/>
                </a:solidFill>
              </a:rPr>
              <a:t>L1</a:t>
            </a:r>
          </a:p>
          <a:p>
            <a:r>
              <a:rPr lang="en-US" altLang="en-US" sz="2800" b="1" smtClean="0"/>
              <a:t>Enter response variable in </a:t>
            </a:r>
            <a:r>
              <a:rPr lang="en-US" altLang="en-US" sz="2800" b="1" smtClean="0">
                <a:solidFill>
                  <a:srgbClr val="FFFF00"/>
                </a:solidFill>
              </a:rPr>
              <a:t>L2</a:t>
            </a:r>
          </a:p>
          <a:p>
            <a:r>
              <a:rPr lang="en-US" altLang="en-US" sz="2800" b="1" smtClean="0"/>
              <a:t>Press </a:t>
            </a:r>
            <a:r>
              <a:rPr lang="en-US" altLang="en-US" sz="2800" b="1" smtClean="0">
                <a:solidFill>
                  <a:srgbClr val="FFFF00"/>
                </a:solidFill>
              </a:rPr>
              <a:t>2</a:t>
            </a:r>
            <a:r>
              <a:rPr lang="en-US" altLang="en-US" sz="2800" b="1" baseline="30000" smtClean="0">
                <a:solidFill>
                  <a:srgbClr val="FFFF00"/>
                </a:solidFill>
              </a:rPr>
              <a:t>nd</a:t>
            </a:r>
            <a:r>
              <a:rPr lang="en-US" altLang="en-US" sz="2800" b="1" smtClean="0"/>
              <a:t>  </a:t>
            </a:r>
            <a:r>
              <a:rPr lang="en-US" altLang="en-US" sz="2800" b="1" smtClean="0">
                <a:solidFill>
                  <a:srgbClr val="FFFF00"/>
                </a:solidFill>
              </a:rPr>
              <a:t>y= </a:t>
            </a:r>
            <a:r>
              <a:rPr lang="en-US" altLang="en-US" sz="2800" b="1" smtClean="0"/>
              <a:t>for StatPlot, select </a:t>
            </a:r>
            <a:r>
              <a:rPr lang="en-US" altLang="en-US" sz="2800" b="1" smtClean="0">
                <a:solidFill>
                  <a:srgbClr val="FFFF00"/>
                </a:solidFill>
              </a:rPr>
              <a:t>1:  Plot1</a:t>
            </a:r>
          </a:p>
          <a:p>
            <a:r>
              <a:rPr lang="en-US" altLang="en-US" sz="2800" b="1" smtClean="0"/>
              <a:t>Turn plot1 on by highlighting ON and enter</a:t>
            </a:r>
          </a:p>
          <a:p>
            <a:r>
              <a:rPr lang="en-US" altLang="en-US" sz="2800" b="1" smtClean="0"/>
              <a:t>Highlight the scatter plot icon and enter</a:t>
            </a:r>
          </a:p>
          <a:p>
            <a:r>
              <a:rPr lang="en-US" altLang="en-US" sz="2800" b="1" smtClean="0"/>
              <a:t>Press </a:t>
            </a:r>
            <a:r>
              <a:rPr lang="en-US" altLang="en-US" sz="2800" b="1" smtClean="0">
                <a:solidFill>
                  <a:srgbClr val="FFFF00"/>
                </a:solidFill>
              </a:rPr>
              <a:t>ZOOM</a:t>
            </a:r>
            <a:r>
              <a:rPr lang="en-US" altLang="en-US" sz="2800" b="1" smtClean="0"/>
              <a:t> and select </a:t>
            </a:r>
            <a:r>
              <a:rPr lang="en-US" altLang="en-US" sz="2800" b="1" smtClean="0">
                <a:solidFill>
                  <a:srgbClr val="FFFF00"/>
                </a:solidFill>
              </a:rPr>
              <a:t>9: ZoomStat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847</TotalTime>
  <Words>1895</Words>
  <Application>Microsoft Office PowerPoint</Application>
  <PresentationFormat>On-screen Show (4:3)</PresentationFormat>
  <Paragraphs>347</Paragraphs>
  <Slides>31</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Wingdings</vt:lpstr>
      <vt:lpstr>ＭＳ Ｐゴシック</vt:lpstr>
      <vt:lpstr>Symbol</vt:lpstr>
      <vt:lpstr>Times New Roman</vt:lpstr>
      <vt:lpstr>Rockwell</vt:lpstr>
      <vt:lpstr>Default Design</vt:lpstr>
      <vt:lpstr>Lesson 3 - 1</vt:lpstr>
      <vt:lpstr>Objectives</vt:lpstr>
      <vt:lpstr>Vocabulary</vt:lpstr>
      <vt:lpstr>Vocabulary</vt:lpstr>
      <vt:lpstr>A Tale of Two Variables</vt:lpstr>
      <vt:lpstr>Example 1</vt:lpstr>
      <vt:lpstr>Scatter Plots</vt:lpstr>
      <vt:lpstr>Drawing Scatter Plots by Hand</vt:lpstr>
      <vt:lpstr>TI-83 Instructions for Scatter Plots</vt:lpstr>
      <vt:lpstr>Interpreting Scatterplots</vt:lpstr>
      <vt:lpstr>Interpreting Scatterplots</vt:lpstr>
      <vt:lpstr>Interpreting Scatterplots</vt:lpstr>
      <vt:lpstr>Example 2</vt:lpstr>
      <vt:lpstr>Example 3</vt:lpstr>
      <vt:lpstr>Example 4</vt:lpstr>
      <vt:lpstr>Example 5</vt:lpstr>
      <vt:lpstr>Adding Categorical Variables</vt:lpstr>
      <vt:lpstr>Summary and Homework</vt:lpstr>
      <vt:lpstr>PowerPoint Presentation</vt:lpstr>
      <vt:lpstr>Associations</vt:lpstr>
      <vt:lpstr>Linear Correlation Coefficient, r</vt:lpstr>
      <vt:lpstr>Equivalent Form for r</vt:lpstr>
      <vt:lpstr>Important Properties of r</vt:lpstr>
      <vt:lpstr>Linear Correlation Coefficient Properties </vt:lpstr>
      <vt:lpstr>Facts about Correlation</vt:lpstr>
      <vt:lpstr>TI-83 Instructions for  Correlation Coefficient</vt:lpstr>
      <vt:lpstr>Example 4</vt:lpstr>
      <vt:lpstr>Example 5</vt:lpstr>
      <vt:lpstr>Cautions to Heed</vt:lpstr>
      <vt:lpstr>Observational Data Reminder</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53</cp:revision>
  <cp:lastPrinted>1601-01-01T00:00:00Z</cp:lastPrinted>
  <dcterms:created xsi:type="dcterms:W3CDTF">1601-01-01T00:00:00Z</dcterms:created>
  <dcterms:modified xsi:type="dcterms:W3CDTF">2018-08-22T16:01:15Z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