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93" r:id="rId3"/>
    <p:sldId id="269" r:id="rId4"/>
    <p:sldId id="317" r:id="rId5"/>
    <p:sldId id="271" r:id="rId6"/>
    <p:sldId id="318" r:id="rId7"/>
    <p:sldId id="273" r:id="rId8"/>
    <p:sldId id="275" r:id="rId9"/>
    <p:sldId id="282" r:id="rId10"/>
    <p:sldId id="274" r:id="rId11"/>
    <p:sldId id="276" r:id="rId12"/>
    <p:sldId id="305" r:id="rId13"/>
    <p:sldId id="277" r:id="rId14"/>
    <p:sldId id="306" r:id="rId15"/>
    <p:sldId id="278" r:id="rId16"/>
    <p:sldId id="279" r:id="rId17"/>
    <p:sldId id="294" r:id="rId18"/>
    <p:sldId id="307" r:id="rId19"/>
    <p:sldId id="285" r:id="rId20"/>
    <p:sldId id="308" r:id="rId21"/>
    <p:sldId id="280" r:id="rId22"/>
    <p:sldId id="283" r:id="rId23"/>
    <p:sldId id="281" r:id="rId24"/>
    <p:sldId id="284" r:id="rId25"/>
    <p:sldId id="286" r:id="rId26"/>
    <p:sldId id="309" r:id="rId27"/>
    <p:sldId id="287" r:id="rId28"/>
    <p:sldId id="292" r:id="rId29"/>
    <p:sldId id="289" r:id="rId30"/>
    <p:sldId id="310" r:id="rId31"/>
    <p:sldId id="311" r:id="rId32"/>
    <p:sldId id="290" r:id="rId33"/>
    <p:sldId id="291" r:id="rId34"/>
    <p:sldId id="288" r:id="rId35"/>
    <p:sldId id="304" r:id="rId36"/>
    <p:sldId id="315" r:id="rId37"/>
    <p:sldId id="313" r:id="rId38"/>
    <p:sldId id="314" r:id="rId39"/>
    <p:sldId id="316" r:id="rId40"/>
    <p:sldId id="296" r:id="rId41"/>
    <p:sldId id="312" r:id="rId42"/>
    <p:sldId id="297" r:id="rId43"/>
    <p:sldId id="298" r:id="rId44"/>
    <p:sldId id="299" r:id="rId45"/>
    <p:sldId id="300" r:id="rId46"/>
    <p:sldId id="301" r:id="rId47"/>
    <p:sldId id="302" r:id="rId48"/>
    <p:sldId id="272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08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F6262E-D25D-4F84-8940-CD61F4ECB81C}" type="datetimeFigureOut">
              <a:rPr lang="en-US"/>
              <a:pPr>
                <a:defRPr/>
              </a:pPr>
              <a:t>8/22/2018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549F775-9B33-4216-A0EC-23DB6DED1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879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3043195-C9DD-4C56-9C05-75F79EA1374B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B5ACE6-6FA4-4A9E-8E6F-458CDEB78571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8B5ACE6-6FA4-4A9E-8E6F-458CDEB78571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CAA2C0-8242-4FE9-B081-0A35EC9E7208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9CAA2C0-8242-4FE9-B081-0A35EC9E7208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59F55D3-6063-40E0-B517-55E5CC11AA11}" type="slidenum">
              <a:rPr lang="en-US" altLang="en-US"/>
              <a:pPr/>
              <a:t>48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60F9B-4FEF-4A26-B582-456D1ED51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30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C8CF-59A3-44FD-BA5B-597932EC65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1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87FAC-F3C4-4DE0-AB66-362E2D79A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23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CA3A0-4DBE-46F0-85ED-F3285121A3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8FA1-48E8-44B8-80A7-A1359D5DB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563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8C3B-2ADA-49C0-B0D4-358B9A0A0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07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782D2-69E8-4D68-8E39-44C94650D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338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2390A-4C01-4CDD-97C1-86B91B350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02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2C3BA-2545-4020-BEAC-C1BA96D426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65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3CB8E-D65D-43AF-A16E-E432E6925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954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869B-1AAC-4267-B0DE-DD6288773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72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976D7B9-BBB6-4DFD-A5AD-D90B7B77D3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Lesson 3 - 2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514600"/>
            <a:ext cx="7162800" cy="17526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Least-Squares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715963"/>
          </a:xfrm>
        </p:spPr>
        <p:txBody>
          <a:bodyPr/>
          <a:lstStyle/>
          <a:p>
            <a:r>
              <a:rPr lang="en-US" altLang="en-US" sz="3600" b="1" smtClean="0"/>
              <a:t>Example 1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90600"/>
          </a:xfrm>
        </p:spPr>
        <p:txBody>
          <a:bodyPr/>
          <a:lstStyle/>
          <a:p>
            <a:pPr marL="514350" indent="-514350">
              <a:buFontTx/>
              <a:buAutoNum type="alphaLcParenR"/>
            </a:pPr>
            <a:r>
              <a:rPr lang="en-US" altLang="en-US" sz="2400" b="1" smtClean="0"/>
              <a:t>Describe the scatterplot</a:t>
            </a:r>
          </a:p>
          <a:p>
            <a:pPr marL="514350" indent="-514350">
              <a:buFontTx/>
              <a:buAutoNum type="alphaLcParenR"/>
            </a:pPr>
            <a:r>
              <a:rPr lang="en-US" altLang="en-US" sz="2400" b="1" smtClean="0"/>
              <a:t>Guess at the line of best fit</a:t>
            </a:r>
          </a:p>
        </p:txBody>
      </p:sp>
      <p:pic>
        <p:nvPicPr>
          <p:cNvPr id="10244" name="Picture 4" descr="Yates_TPS3e_Ch03_p1683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546258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914400" y="2362200"/>
            <a:ext cx="5334000" cy="3733800"/>
          </a:xfrm>
          <a:prstGeom prst="line">
            <a:avLst/>
          </a:prstGeom>
          <a:noFill/>
          <a:ln w="571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1600200"/>
            <a:ext cx="25908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  <a:ea typeface="ＭＳ Ｐゴシック" pitchFamily="-111" charset="-128"/>
              </a:rPr>
              <a:t>The plot shows a moderately strong, negative, linear association between NEA change and fat gain with no outliers</a:t>
            </a:r>
            <a:endParaRPr lang="en-US" altLang="en-US" sz="2000" b="1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329363" y="4114800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Note that the vertical axis is not at x = 0 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16200000" flipH="1">
            <a:off x="347662" y="4114801"/>
            <a:ext cx="4206875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49600"/>
            <a:ext cx="4867275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Interpreting a Regression Line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47800"/>
          </a:xfrm>
        </p:spPr>
        <p:txBody>
          <a:bodyPr/>
          <a:lstStyle/>
          <a:p>
            <a:r>
              <a:rPr lang="en-US" altLang="en-US" sz="2400" b="1" smtClean="0">
                <a:ea typeface="ＭＳ Ｐゴシック" pitchFamily="-111" charset="-128"/>
              </a:rPr>
              <a:t>Consider the regression line from the example “Does Fidgeting Keep You Slim?”  Identify the slope and </a:t>
            </a:r>
            <a:r>
              <a:rPr lang="en-US" altLang="en-US" sz="2400" b="1" i="1" smtClean="0">
                <a:ea typeface="ＭＳ Ｐゴシック" pitchFamily="-111" charset="-128"/>
              </a:rPr>
              <a:t>y</a:t>
            </a:r>
            <a:r>
              <a:rPr lang="en-US" altLang="en-US" sz="2400" b="1" smtClean="0">
                <a:ea typeface="ＭＳ Ｐゴシック" pitchFamily="-111" charset="-128"/>
              </a:rPr>
              <a:t>-intercept and interpret each value in context</a:t>
            </a:r>
            <a:endParaRPr lang="en-US" altLang="en-US" sz="2400" b="1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241800" y="2674938"/>
            <a:ext cx="4368800" cy="3497262"/>
            <a:chOff x="4242295" y="2386913"/>
            <a:chExt cx="4368267" cy="3497950"/>
          </a:xfrm>
        </p:grpSpPr>
        <p:sp>
          <p:nvSpPr>
            <p:cNvPr id="11274" name="Rectangle 7"/>
            <p:cNvSpPr>
              <a:spLocks noChangeArrowheads="1"/>
            </p:cNvSpPr>
            <p:nvPr/>
          </p:nvSpPr>
          <p:spPr bwMode="auto">
            <a:xfrm>
              <a:off x="5310149" y="4683125"/>
              <a:ext cx="3300413" cy="1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The </a:t>
              </a:r>
              <a:r>
                <a:rPr lang="en-US" altLang="en-US" sz="1800" i="1"/>
                <a:t>y</a:t>
              </a:r>
              <a:r>
                <a:rPr lang="en-US" altLang="en-US" sz="1800"/>
                <a:t>-intercept </a:t>
              </a:r>
              <a:r>
                <a:rPr lang="en-US" altLang="en-US" sz="1800" i="1"/>
                <a:t>a = </a:t>
              </a:r>
              <a:r>
                <a:rPr lang="en-US" altLang="en-US" sz="1800"/>
                <a:t>3.505 kg is the fat gain estimated by this model if NEA does not change when a person overeats.</a:t>
              </a:r>
            </a:p>
          </p:txBody>
        </p:sp>
        <p:sp>
          <p:nvSpPr>
            <p:cNvPr id="7" name="Curved Right Arrow 6"/>
            <p:cNvSpPr/>
            <p:nvPr/>
          </p:nvSpPr>
          <p:spPr>
            <a:xfrm rot="20707069">
              <a:off x="4242295" y="2386913"/>
              <a:ext cx="485716" cy="2815191"/>
            </a:xfrm>
            <a:prstGeom prst="curved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27613" y="2673350"/>
            <a:ext cx="3659187" cy="1779588"/>
            <a:chOff x="4627031" y="2385587"/>
            <a:chExt cx="3659719" cy="1780013"/>
          </a:xfrm>
        </p:grpSpPr>
        <p:sp>
          <p:nvSpPr>
            <p:cNvPr id="11272" name="Rectangle 6"/>
            <p:cNvSpPr>
              <a:spLocks noChangeArrowheads="1"/>
            </p:cNvSpPr>
            <p:nvPr/>
          </p:nvSpPr>
          <p:spPr bwMode="auto">
            <a:xfrm>
              <a:off x="4986338" y="2687638"/>
              <a:ext cx="3300412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The slope </a:t>
              </a:r>
              <a:r>
                <a:rPr lang="en-US" altLang="en-US" sz="1800" i="1"/>
                <a:t>b</a:t>
              </a:r>
              <a:r>
                <a:rPr lang="en-US" altLang="en-US" sz="1800"/>
                <a:t> = -0.00344 tells us that the amount of fat gained is predicted to go down by 0.00344 kg for each added calorie of NEA.</a:t>
              </a:r>
            </a:p>
          </p:txBody>
        </p:sp>
        <p:sp>
          <p:nvSpPr>
            <p:cNvPr id="10" name="Curved Right Arrow 9"/>
            <p:cNvSpPr/>
            <p:nvPr/>
          </p:nvSpPr>
          <p:spPr>
            <a:xfrm>
              <a:off x="4627031" y="2385587"/>
              <a:ext cx="363590" cy="1138510"/>
            </a:xfrm>
            <a:prstGeom prst="curved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4448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Prediction and Extrapolation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en-US" sz="2400" b="1" smtClean="0"/>
              <a:t>Regression lines can be used to predict a response value (y) for a specific explanatory value (x)</a:t>
            </a:r>
          </a:p>
          <a:p>
            <a:endParaRPr lang="en-US" altLang="en-US" sz="1400" b="1" smtClean="0"/>
          </a:p>
          <a:p>
            <a:r>
              <a:rPr lang="en-US" altLang="en-US" sz="2400" b="1" smtClean="0"/>
              <a:t>Extrapolation, prediction beyond the range of x values in the model, can be very inaccurate and should be done only with noted caution</a:t>
            </a:r>
          </a:p>
          <a:p>
            <a:endParaRPr lang="en-US" altLang="en-US" sz="1400" b="1" smtClean="0"/>
          </a:p>
          <a:p>
            <a:r>
              <a:rPr lang="en-US" altLang="en-US" sz="2400" b="1" smtClean="0"/>
              <a:t>Extrapolation near the extreme x values generally will be less inaccurate than those done with values farther away from the extreme x values</a:t>
            </a:r>
          </a:p>
          <a:p>
            <a:endParaRPr lang="en-US" altLang="en-US" sz="1400" b="1" smtClean="0"/>
          </a:p>
          <a:p>
            <a:r>
              <a:rPr lang="en-US" altLang="en-US" sz="2400" b="1" smtClean="0"/>
              <a:t>Note:  you can’t say how important a relationship is by looking at the size of the regression slope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Using the Model to Predict</a:t>
            </a:r>
          </a:p>
        </p:txBody>
      </p:sp>
      <p:pic>
        <p:nvPicPr>
          <p:cNvPr id="13315" name="Picture 3" descr="Yates_TPS3e_Ch03_p16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549433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 rot="5400000">
            <a:off x="-342900" y="3924300"/>
            <a:ext cx="4343400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5400000">
            <a:off x="2628900" y="3924300"/>
            <a:ext cx="4343400" cy="0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4600" y="1447800"/>
            <a:ext cx="1687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92D050"/>
                </a:solidFill>
              </a:rPr>
              <a:t>Prediction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62200" y="914400"/>
            <a:ext cx="214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7C80"/>
                </a:solidFill>
              </a:rPr>
              <a:t>Extrapolation</a:t>
            </a:r>
          </a:p>
        </p:txBody>
      </p:sp>
      <p:cxnSp>
        <p:nvCxnSpPr>
          <p:cNvPr id="11" name="Straight Arrow Connector 10"/>
          <p:cNvCxnSpPr>
            <a:cxnSpLocks noChangeShapeType="1"/>
            <a:stCxn id="9" idx="3"/>
          </p:cNvCxnSpPr>
          <p:nvPr/>
        </p:nvCxnSpPr>
        <p:spPr bwMode="auto">
          <a:xfrm>
            <a:off x="4511675" y="1144588"/>
            <a:ext cx="898525" cy="8366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882775" y="2044700"/>
            <a:ext cx="2895600" cy="0"/>
          </a:xfrm>
          <a:prstGeom prst="line">
            <a:avLst/>
          </a:prstGeom>
          <a:noFill/>
          <a:ln w="7620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511175" y="2039938"/>
            <a:ext cx="1279525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4859338" y="2039938"/>
            <a:ext cx="1096962" cy="0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  <a:stCxn id="9" idx="1"/>
          </p:cNvCxnSpPr>
          <p:nvPr/>
        </p:nvCxnSpPr>
        <p:spPr bwMode="auto">
          <a:xfrm rot="10800000" flipV="1">
            <a:off x="1143000" y="1144588"/>
            <a:ext cx="1219200" cy="760412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25" name="TextBox 19"/>
          <p:cNvSpPr txBox="1">
            <a:spLocks noChangeArrowheads="1"/>
          </p:cNvSpPr>
          <p:nvPr/>
        </p:nvSpPr>
        <p:spPr bwMode="auto">
          <a:xfrm>
            <a:off x="6096000" y="1905000"/>
            <a:ext cx="2971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1313" indent="-341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sz="2400" b="1"/>
              <a:t>How close did your best-fit line come?</a:t>
            </a:r>
          </a:p>
          <a:p>
            <a:pPr>
              <a:spcBef>
                <a:spcPct val="0"/>
              </a:spcBef>
              <a:buFontTx/>
              <a:buAutoNum type="arabicParenR"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sz="2400" b="1"/>
              <a:t>From the model at 400 cal it predicts slightly over 2 lbs gain</a:t>
            </a:r>
          </a:p>
          <a:p>
            <a:pPr>
              <a:spcBef>
                <a:spcPct val="0"/>
              </a:spcBef>
              <a:buFontTx/>
              <a:buAutoNum type="arabicParenR"/>
            </a:pPr>
            <a:endParaRPr lang="en-US" altLang="en-US" sz="2400" b="1"/>
          </a:p>
          <a:p>
            <a:pPr>
              <a:spcBef>
                <a:spcPct val="0"/>
              </a:spcBef>
              <a:buFontTx/>
              <a:buAutoNum type="arabicParenR"/>
            </a:pPr>
            <a:r>
              <a:rPr lang="en-US" altLang="en-US" sz="2400" b="1"/>
              <a:t>Where is the Prediction vs Extrapolation range?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3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792162"/>
          </a:xfrm>
        </p:spPr>
        <p:txBody>
          <a:bodyPr/>
          <a:lstStyle/>
          <a:p>
            <a:r>
              <a:rPr lang="en-US" altLang="en-US" sz="3600" b="1" smtClean="0"/>
              <a:t>Prediction</a:t>
            </a:r>
          </a:p>
        </p:txBody>
      </p:sp>
      <p:sp>
        <p:nvSpPr>
          <p:cNvPr id="14339" name="Content Placeholder 1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-111" charset="-128"/>
              </a:rPr>
              <a:t>We can use a regression line to predict the response </a:t>
            </a:r>
            <a:r>
              <a:rPr lang="en-US" altLang="en-US" sz="2400" b="1" i="1" smtClean="0">
                <a:ea typeface="ＭＳ Ｐゴシック" pitchFamily="-111" charset="-128"/>
              </a:rPr>
              <a:t>ŷ</a:t>
            </a:r>
            <a:r>
              <a:rPr lang="en-US" altLang="en-US" sz="2400" b="1" smtClean="0">
                <a:ea typeface="ＭＳ Ｐゴシック" pitchFamily="-111" charset="-128"/>
              </a:rPr>
              <a:t> for a specific value of the explanatory variable </a:t>
            </a:r>
            <a:r>
              <a:rPr lang="en-US" altLang="en-US" sz="2400" b="1" i="1" smtClean="0">
                <a:ea typeface="ＭＳ Ｐゴシック" pitchFamily="-111" charset="-128"/>
              </a:rPr>
              <a:t>x</a:t>
            </a:r>
            <a:r>
              <a:rPr lang="en-US" altLang="en-US" sz="2400" b="1" smtClean="0">
                <a:ea typeface="ＭＳ Ｐゴシック" pitchFamily="-111" charset="-128"/>
              </a:rPr>
              <a:t>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-111" charset="-128"/>
              </a:rPr>
              <a:t>Use the NEA and fat gain regression line to predict the fat gain for a person whose NEA increases by 400 cal when she overeats.</a:t>
            </a:r>
          </a:p>
          <a:p>
            <a:endParaRPr lang="en-US" altLang="en-US" b="1" smtClean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6126163"/>
            <a:ext cx="7962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/>
              <a:t>We predict a fat gain of 2.13 kg when a person with NEA = 400 calories.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62300"/>
            <a:ext cx="3800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14700"/>
            <a:ext cx="44481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76700"/>
            <a:ext cx="3505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91100"/>
            <a:ext cx="1600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Regression Lines</a:t>
            </a:r>
          </a:p>
        </p:txBody>
      </p:sp>
      <p:sp>
        <p:nvSpPr>
          <p:cNvPr id="15363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altLang="en-US" sz="2800" b="1" smtClean="0"/>
              <a:t>A good regression line makes the vertical distances of the points from the line (also known as residuals) as small as possible</a:t>
            </a:r>
          </a:p>
          <a:p>
            <a:endParaRPr lang="en-US" altLang="en-US" sz="2800" b="1" smtClean="0"/>
          </a:p>
          <a:p>
            <a:r>
              <a:rPr lang="en-US" altLang="en-US" sz="2800" b="1" smtClean="0"/>
              <a:t>Residual = Observed - Predicted</a:t>
            </a:r>
          </a:p>
          <a:p>
            <a:endParaRPr lang="en-US" altLang="en-US" sz="2800" b="1" smtClean="0"/>
          </a:p>
          <a:p>
            <a:r>
              <a:rPr lang="en-US" altLang="en-US" sz="2800" b="1" smtClean="0"/>
              <a:t>The least squares regression line of y on x is the line that makes the sum of the squared residuals as small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Least Squares Regression Line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5684838"/>
            <a:ext cx="8229600" cy="944562"/>
          </a:xfrm>
        </p:spPr>
        <p:txBody>
          <a:bodyPr/>
          <a:lstStyle/>
          <a:p>
            <a:r>
              <a:rPr lang="en-US" altLang="en-US" sz="2800" b="1" smtClean="0"/>
              <a:t>The blue line minimizes the sum of the squares of the residuals (dark vertical lines)</a:t>
            </a:r>
          </a:p>
        </p:txBody>
      </p:sp>
      <p:pic>
        <p:nvPicPr>
          <p:cNvPr id="16388" name="Picture 6" descr="Yates_TPS3e_Ch03_p1683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0001"/>
          <a:stretch>
            <a:fillRect/>
          </a:stretch>
        </p:blipFill>
        <p:spPr bwMode="auto">
          <a:xfrm>
            <a:off x="806450" y="869950"/>
            <a:ext cx="75311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77788" y="19050"/>
            <a:ext cx="396875" cy="4159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Freeform 5"/>
          <p:cNvSpPr>
            <a:spLocks/>
          </p:cNvSpPr>
          <p:nvPr/>
        </p:nvSpPr>
        <p:spPr bwMode="auto">
          <a:xfrm>
            <a:off x="273050" y="14288"/>
            <a:ext cx="114300" cy="214312"/>
          </a:xfrm>
          <a:custGeom>
            <a:avLst/>
            <a:gdLst>
              <a:gd name="T0" fmla="*/ 0 w 72"/>
              <a:gd name="T1" fmla="*/ 0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0 w 72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135"/>
              <a:gd name="T14" fmla="*/ 72 w 72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135">
                <a:moveTo>
                  <a:pt x="0" y="0"/>
                </a:moveTo>
                <a:lnTo>
                  <a:pt x="2" y="135"/>
                </a:lnTo>
                <a:lnTo>
                  <a:pt x="72" y="29"/>
                </a:lnTo>
                <a:cubicBezTo>
                  <a:pt x="72" y="7"/>
                  <a:pt x="0" y="0"/>
                  <a:pt x="0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5625" y="58738"/>
            <a:ext cx="6178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anose="020B0604020202020204" pitchFamily="34" charset="0"/>
              </a:rPr>
              <a:t>5-Minute Check on Section 2 Part 1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white">
          <a:xfrm>
            <a:off x="1652588" y="6523038"/>
            <a:ext cx="57229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anose="020B0604020202020204" pitchFamily="34" charset="0"/>
              </a:rPr>
              <a:t>Click the mouse button or press the Space Bar to display the answers.</a:t>
            </a:r>
          </a:p>
        </p:txBody>
      </p: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163513" y="614363"/>
            <a:ext cx="8828087" cy="5862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Label the following graph with interpolation and extrapolation areas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A regression line is a mathematical  or  statistical relationship?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Write the definition of residuals: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What does the Least square regression line minimize?</a:t>
            </a:r>
            <a:endParaRPr lang="el-GR" altLang="en-US" sz="2000" b="1">
              <a:cs typeface="Arial" charset="0"/>
              <a:sym typeface="Symbol" pitchFamily="18" charset="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6763" y="1246188"/>
            <a:ext cx="3881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Model ranges from about 500 to 900.  Anything inside that range is an interpolation; outside is an extrapolation.</a:t>
            </a: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038" b="4279"/>
          <a:stretch>
            <a:fillRect/>
          </a:stretch>
        </p:blipFill>
        <p:spPr bwMode="auto">
          <a:xfrm>
            <a:off x="914400" y="1228725"/>
            <a:ext cx="292576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36838" y="4114800"/>
            <a:ext cx="3881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Statistical !!!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95400" y="4953000"/>
            <a:ext cx="3881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Residual = Observed – Predicted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19250" y="5943600"/>
            <a:ext cx="387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The squares of the residuals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Least Squares Regression Line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5684838"/>
            <a:ext cx="8229600" cy="944562"/>
          </a:xfrm>
        </p:spPr>
        <p:txBody>
          <a:bodyPr/>
          <a:lstStyle/>
          <a:p>
            <a:r>
              <a:rPr lang="en-US" altLang="en-US" sz="2800" b="1" smtClean="0"/>
              <a:t>The blue line minimizes the sum of the squares of the residuals (dark vertical lines)</a:t>
            </a:r>
          </a:p>
        </p:txBody>
      </p:sp>
      <p:pic>
        <p:nvPicPr>
          <p:cNvPr id="18436" name="Picture 6" descr="Yates_TPS3e_Ch03_p1683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0001"/>
          <a:stretch>
            <a:fillRect/>
          </a:stretch>
        </p:blipFill>
        <p:spPr bwMode="auto">
          <a:xfrm>
            <a:off x="806450" y="869950"/>
            <a:ext cx="75311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5943600" y="167640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residual</a:t>
            </a:r>
          </a:p>
        </p:txBody>
      </p:sp>
      <p:sp>
        <p:nvSpPr>
          <p:cNvPr id="18438" name="TextBox 5"/>
          <p:cNvSpPr txBox="1">
            <a:spLocks noChangeArrowheads="1"/>
          </p:cNvSpPr>
          <p:nvPr/>
        </p:nvSpPr>
        <p:spPr bwMode="auto">
          <a:xfrm>
            <a:off x="6248400" y="2438400"/>
            <a:ext cx="1069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residual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792162"/>
          </a:xfrm>
        </p:spPr>
        <p:txBody>
          <a:bodyPr/>
          <a:lstStyle/>
          <a:p>
            <a:r>
              <a:rPr lang="en-US" altLang="en-US" sz="3600" b="1" smtClean="0"/>
              <a:t>Residuals Part One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Positive</a:t>
            </a:r>
            <a:r>
              <a:rPr lang="en-US" sz="2400" b="1" dirty="0" smtClean="0"/>
              <a:t> residuals mean that the observed (actual value, y) </a:t>
            </a:r>
            <a:r>
              <a:rPr lang="en-US" sz="2400" b="1" dirty="0" smtClean="0">
                <a:solidFill>
                  <a:srgbClr val="FFFF00"/>
                </a:solidFill>
              </a:rPr>
              <a:t>lies above the line </a:t>
            </a:r>
            <a:r>
              <a:rPr lang="en-US" sz="2400" b="1" dirty="0" smtClean="0"/>
              <a:t>(predicted value, y-hat)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Negative</a:t>
            </a:r>
            <a:r>
              <a:rPr lang="en-US" sz="2400" b="1" dirty="0" smtClean="0"/>
              <a:t> residuals mean that the observed (actual value, y) </a:t>
            </a:r>
            <a:r>
              <a:rPr lang="en-US" sz="24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lies below the line </a:t>
            </a:r>
            <a:r>
              <a:rPr lang="en-US" sz="2400" b="1" dirty="0" smtClean="0"/>
              <a:t>(predicted value, y-hat)</a:t>
            </a:r>
          </a:p>
          <a:p>
            <a:pPr>
              <a:defRPr/>
            </a:pPr>
            <a:r>
              <a:rPr lang="en-US" sz="2400" b="1" dirty="0" smtClean="0"/>
              <a:t>Order  is not optional!</a:t>
            </a:r>
          </a:p>
        </p:txBody>
      </p:sp>
      <p:pic>
        <p:nvPicPr>
          <p:cNvPr id="19460" name="Picture 3" descr="Yates_TPS3e_Ch03_p1684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5" name="Oval 4"/>
          <p:cNvSpPr>
            <a:spLocks noChangeArrowheads="1"/>
          </p:cNvSpPr>
          <p:nvPr/>
        </p:nvSpPr>
        <p:spPr bwMode="auto">
          <a:xfrm>
            <a:off x="77788" y="19050"/>
            <a:ext cx="396875" cy="4159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76" name="Freeform 5"/>
          <p:cNvSpPr>
            <a:spLocks/>
          </p:cNvSpPr>
          <p:nvPr/>
        </p:nvSpPr>
        <p:spPr bwMode="auto">
          <a:xfrm>
            <a:off x="273050" y="14288"/>
            <a:ext cx="114300" cy="214312"/>
          </a:xfrm>
          <a:custGeom>
            <a:avLst/>
            <a:gdLst>
              <a:gd name="T0" fmla="*/ 0 w 72"/>
              <a:gd name="T1" fmla="*/ 0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0 w 72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135"/>
              <a:gd name="T14" fmla="*/ 72 w 72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135">
                <a:moveTo>
                  <a:pt x="0" y="0"/>
                </a:moveTo>
                <a:lnTo>
                  <a:pt x="2" y="135"/>
                </a:lnTo>
                <a:lnTo>
                  <a:pt x="72" y="29"/>
                </a:lnTo>
                <a:cubicBezTo>
                  <a:pt x="72" y="7"/>
                  <a:pt x="0" y="0"/>
                  <a:pt x="0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5625" y="58738"/>
            <a:ext cx="6178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anose="020B0604020202020204" pitchFamily="34" charset="0"/>
              </a:rPr>
              <a:t>5-Minute Check on Section 1 Part 2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white">
          <a:xfrm>
            <a:off x="1652588" y="6523038"/>
            <a:ext cx="57229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anose="020B0604020202020204" pitchFamily="34" charset="0"/>
              </a:rPr>
              <a:t>Click the mouse button or press the Space Bar to display the answers.</a:t>
            </a:r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163513" y="614363"/>
            <a:ext cx="8828087" cy="5862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Are correlations are resistant to outliers?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When we change units of measure for one of the variables in a correlation, we have to recalculate the correlation, r.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Perfect negative correlation is _______.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An extremely strong correlation proves a variable caused a reaction in another variable.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How do we get the linear regression line to display on the scatter plot?</a:t>
            </a:r>
            <a:endParaRPr lang="el-GR" altLang="en-US" sz="2000" b="1">
              <a:cs typeface="Arial" charset="0"/>
              <a:sym typeface="Symbol" pitchFamily="18" charset="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62200" y="10668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No; outliers mess up correlations.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90600" y="2097088"/>
            <a:ext cx="746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No; r is a unitless measure and does not depend on the variable’s units of measure.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0" y="28194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-1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38200" y="4278313"/>
            <a:ext cx="746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Correlation does not prove causation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71600" y="53340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LineReg (ax+b) L1, L2, Y1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51435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868362"/>
          </a:xfrm>
        </p:spPr>
        <p:txBody>
          <a:bodyPr/>
          <a:lstStyle/>
          <a:p>
            <a:r>
              <a:rPr lang="en-US" altLang="en-US" sz="3600" b="1" smtClean="0"/>
              <a:t>Residuals</a:t>
            </a:r>
          </a:p>
        </p:txBody>
      </p:sp>
      <p:sp>
        <p:nvSpPr>
          <p:cNvPr id="20484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r>
              <a:rPr lang="en-US" altLang="en-US" sz="2000" b="1" smtClean="0">
                <a:ea typeface="ＭＳ Ｐゴシック" pitchFamily="-111" charset="-128"/>
              </a:rPr>
              <a:t>In most cases, no line will pass exactly through all the points in a scatterplot. A good regression line makes the vertical distances of the points from the line as small as possible</a:t>
            </a:r>
            <a:endParaRPr lang="en-US" altLang="en-US" sz="2000" b="1" smtClean="0"/>
          </a:p>
        </p:txBody>
      </p:sp>
      <p:sp>
        <p:nvSpPr>
          <p:cNvPr id="4" name="TextBox 3"/>
          <p:cNvSpPr txBox="1"/>
          <p:nvPr/>
        </p:nvSpPr>
        <p:spPr>
          <a:xfrm>
            <a:off x="620713" y="2043113"/>
            <a:ext cx="7685087" cy="14779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FFFF00"/>
                </a:solidFill>
                <a:ea typeface="ＭＳ Ｐゴシック" pitchFamily="-111" charset="-128"/>
              </a:rPr>
              <a:t>Definition:</a:t>
            </a:r>
          </a:p>
          <a:p>
            <a:pPr>
              <a:defRPr/>
            </a:pPr>
            <a:endParaRPr lang="en-US" sz="600" b="1" u="sng" dirty="0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spcAft>
                <a:spcPts val="1200"/>
              </a:spcAft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-111" charset="-128"/>
              </a:rPr>
              <a:t>A </a:t>
            </a:r>
            <a:r>
              <a:rPr lang="en-US" b="1" dirty="0">
                <a:solidFill>
                  <a:schemeClr val="tx1"/>
                </a:solidFill>
                <a:ea typeface="ＭＳ Ｐゴシック" pitchFamily="-111" charset="-128"/>
              </a:rPr>
              <a:t>residual</a:t>
            </a:r>
            <a:r>
              <a:rPr lang="en-US" dirty="0">
                <a:solidFill>
                  <a:schemeClr val="tx1"/>
                </a:solidFill>
                <a:ea typeface="ＭＳ Ｐゴシック" pitchFamily="-111" charset="-128"/>
              </a:rPr>
              <a:t> is the difference between an observed value of the response variable and the value predicted by the regression line. That is, </a:t>
            </a:r>
          </a:p>
          <a:p>
            <a:pPr>
              <a:spcAft>
                <a:spcPts val="1200"/>
              </a:spcAft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-111" charset="-128"/>
              </a:rPr>
              <a:t>residual = observed </a:t>
            </a:r>
            <a:r>
              <a:rPr lang="en-US" i="1" dirty="0">
                <a:solidFill>
                  <a:schemeClr val="tx1"/>
                </a:solidFill>
                <a:ea typeface="ＭＳ Ｐゴシック" pitchFamily="-111" charset="-128"/>
              </a:rPr>
              <a:t>y</a:t>
            </a:r>
            <a:r>
              <a:rPr lang="en-US" dirty="0">
                <a:solidFill>
                  <a:schemeClr val="tx1"/>
                </a:solidFill>
                <a:ea typeface="ＭＳ Ｐゴシック" pitchFamily="-111" charset="-128"/>
              </a:rPr>
              <a:t> – predicted </a:t>
            </a:r>
            <a:r>
              <a:rPr lang="en-US" i="1" dirty="0">
                <a:solidFill>
                  <a:schemeClr val="tx1"/>
                </a:solidFill>
                <a:ea typeface="ＭＳ Ｐゴシック" pitchFamily="-111" charset="-128"/>
              </a:rPr>
              <a:t>y    </a:t>
            </a:r>
            <a:r>
              <a:rPr lang="en-US" dirty="0">
                <a:solidFill>
                  <a:schemeClr val="tx1"/>
                </a:solidFill>
                <a:ea typeface="ＭＳ Ｐゴシック" pitchFamily="-111" charset="-128"/>
              </a:rPr>
              <a:t>=   </a:t>
            </a:r>
            <a:r>
              <a:rPr lang="en-US" i="1" dirty="0">
                <a:solidFill>
                  <a:schemeClr val="tx1"/>
                </a:solidFill>
                <a:ea typeface="ＭＳ Ｐゴシック" pitchFamily="-111" charset="-128"/>
              </a:rPr>
              <a:t>y</a:t>
            </a:r>
            <a:r>
              <a:rPr lang="en-US" dirty="0">
                <a:solidFill>
                  <a:schemeClr val="tx1"/>
                </a:solidFill>
                <a:ea typeface="ＭＳ Ｐゴシック" pitchFamily="-111" charset="-128"/>
              </a:rPr>
              <a:t> - </a:t>
            </a:r>
            <a:r>
              <a:rPr lang="en-US" i="1" dirty="0">
                <a:solidFill>
                  <a:schemeClr val="tx1"/>
                </a:solidFill>
                <a:ea typeface="ＭＳ Ｐゴシック" pitchFamily="-111" charset="-128"/>
              </a:rPr>
              <a:t>ŷ</a:t>
            </a:r>
            <a:endParaRPr lang="en-US" sz="1000" b="1" i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85800" y="4419600"/>
            <a:ext cx="3251200" cy="901700"/>
            <a:chOff x="1005081" y="5010393"/>
            <a:chExt cx="3251133" cy="900818"/>
          </a:xfrm>
        </p:grpSpPr>
        <p:sp>
          <p:nvSpPr>
            <p:cNvPr id="7" name="Curved Right Arrow 6"/>
            <p:cNvSpPr/>
            <p:nvPr/>
          </p:nvSpPr>
          <p:spPr>
            <a:xfrm rot="18328744">
              <a:off x="2232574" y="3782900"/>
              <a:ext cx="796145" cy="3251133"/>
            </a:xfrm>
            <a:prstGeom prst="curvedRigh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9369" y="5541686"/>
              <a:ext cx="1069953" cy="36952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srgbClr val="000000"/>
                  </a:solidFill>
                </a:rPr>
                <a:t>residual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691063" y="3648075"/>
            <a:ext cx="3503612" cy="2636838"/>
            <a:chOff x="4691313" y="3648331"/>
            <a:chExt cx="3503258" cy="2636083"/>
          </a:xfrm>
        </p:grpSpPr>
        <p:sp>
          <p:nvSpPr>
            <p:cNvPr id="10" name="TextBox 9"/>
            <p:cNvSpPr txBox="1"/>
            <p:nvPr/>
          </p:nvSpPr>
          <p:spPr>
            <a:xfrm>
              <a:off x="6204047" y="3648331"/>
              <a:ext cx="1990524" cy="584033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Positive residuals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(above line)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1313" y="5699638"/>
              <a:ext cx="2097414" cy="584776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Negative residuals</a:t>
              </a:r>
            </a:p>
            <a:p>
              <a:pPr algn="ctr">
                <a:defRPr/>
              </a:pPr>
              <a:r>
                <a:rPr lang="en-US" sz="1600" b="1" dirty="0">
                  <a:solidFill>
                    <a:srgbClr val="000000"/>
                  </a:solidFill>
                </a:rPr>
                <a:t>(below line)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15963"/>
          </a:xfrm>
        </p:spPr>
        <p:txBody>
          <a:bodyPr/>
          <a:lstStyle/>
          <a:p>
            <a:r>
              <a:rPr lang="en-US" altLang="en-US" sz="3600" b="1" smtClean="0"/>
              <a:t>Least-Squares Line Equation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5380038"/>
            <a:ext cx="8686800" cy="1249362"/>
          </a:xfrm>
        </p:spPr>
        <p:txBody>
          <a:bodyPr/>
          <a:lstStyle/>
          <a:p>
            <a:r>
              <a:rPr lang="en-US" altLang="en-US" sz="2400" b="1" smtClean="0"/>
              <a:t>If calculations are done by hand, you need to carry extra decimal places in preliminary calculations to get accurate values</a:t>
            </a:r>
          </a:p>
        </p:txBody>
      </p:sp>
      <p:pic>
        <p:nvPicPr>
          <p:cNvPr id="21508" name="Picture 3" descr="Yates_TPS3e_Ch03_p168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3800"/>
            <a:ext cx="82296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6469063" y="3895725"/>
          <a:ext cx="13033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4" imgW="635000" imgH="177800" progId="Equation.3">
                  <p:embed/>
                </p:oleObj>
              </mc:Choice>
              <mc:Fallback>
                <p:oleObj name="Equation" r:id="rId4" imgW="635000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3" y="3895725"/>
                        <a:ext cx="13033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Example 1 cont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/>
              <a:t>c) Using your calculator do the scatterplot for this data, checking it against the plot in your notes</a:t>
            </a:r>
          </a:p>
          <a:p>
            <a:pPr>
              <a:buFontTx/>
              <a:buNone/>
            </a:pPr>
            <a:endParaRPr lang="en-US" altLang="en-US" sz="1600" b="1" smtClean="0"/>
          </a:p>
          <a:p>
            <a:pPr>
              <a:buFontTx/>
              <a:buNone/>
            </a:pPr>
            <a:r>
              <a:rPr lang="en-US" altLang="en-US" sz="2400" b="1" smtClean="0"/>
              <a:t>d) Again using your calculator (1-VarStats) calculate the LS regression line using the formula (r = -0.7786)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1201738" y="3760788"/>
            <a:ext cx="67675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          s</a:t>
            </a:r>
            <a:r>
              <a:rPr lang="en-US" altLang="en-US" sz="2000" b="1" baseline="-25000">
                <a:solidFill>
                  <a:srgbClr val="FFFF00"/>
                </a:solidFill>
              </a:rPr>
              <a:t>y</a:t>
            </a:r>
            <a:r>
              <a:rPr lang="en-US" altLang="en-US" sz="2000" b="1">
                <a:solidFill>
                  <a:srgbClr val="FFFF00"/>
                </a:solidFill>
              </a:rPr>
              <a:t>                      1.11389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b = r ----- = (-0.7786) ------------- = -0.00344 kg per calorie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           s</a:t>
            </a:r>
            <a:r>
              <a:rPr lang="en-US" altLang="en-US" sz="2000" b="1" baseline="-25000">
                <a:solidFill>
                  <a:srgbClr val="FFFF00"/>
                </a:solidFill>
              </a:rPr>
              <a:t>x</a:t>
            </a:r>
            <a:r>
              <a:rPr lang="en-US" altLang="en-US" sz="2000" b="1">
                <a:solidFill>
                  <a:srgbClr val="FFFF00"/>
                </a:solidFill>
              </a:rPr>
              <a:t>                      257.66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648200" y="3048000"/>
            <a:ext cx="409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y-bar = 2.388             s</a:t>
            </a:r>
            <a:r>
              <a:rPr lang="en-US" altLang="en-US" sz="2000" b="1" baseline="-25000">
                <a:solidFill>
                  <a:srgbClr val="FFFF00"/>
                </a:solidFill>
              </a:rPr>
              <a:t>y</a:t>
            </a:r>
            <a:r>
              <a:rPr lang="en-US" altLang="en-US" sz="2000" b="1">
                <a:solidFill>
                  <a:srgbClr val="FFFF00"/>
                </a:solidFill>
              </a:rPr>
              <a:t> = 1.11389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33400" y="3048000"/>
            <a:ext cx="390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x-bar = 324.8            s</a:t>
            </a:r>
            <a:r>
              <a:rPr lang="en-US" altLang="en-US" sz="2000" b="1" baseline="-25000">
                <a:solidFill>
                  <a:srgbClr val="FFFF00"/>
                </a:solidFill>
              </a:rPr>
              <a:t>x</a:t>
            </a:r>
            <a:r>
              <a:rPr lang="en-US" altLang="en-US" sz="2000" b="1">
                <a:solidFill>
                  <a:srgbClr val="FFFF00"/>
                </a:solidFill>
              </a:rPr>
              <a:t> = 257.66</a:t>
            </a:r>
          </a:p>
        </p:txBody>
      </p:sp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2782888" y="4724400"/>
            <a:ext cx="35417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y-bar = a + b x-bar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2.388 = a + (-0.00344)(324.8)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2.388 = a – 1.117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3.505 kg = a</a:t>
            </a:r>
          </a:p>
        </p:txBody>
      </p:sp>
      <p:grpSp>
        <p:nvGrpSpPr>
          <p:cNvPr id="22536" name="Group 10"/>
          <p:cNvGrpSpPr>
            <a:grpSpLocks/>
          </p:cNvGrpSpPr>
          <p:nvPr/>
        </p:nvGrpSpPr>
        <p:grpSpPr bwMode="auto">
          <a:xfrm>
            <a:off x="2787650" y="6172200"/>
            <a:ext cx="2611438" cy="463550"/>
            <a:chOff x="3200400" y="6394539"/>
            <a:chExt cx="2611612" cy="463461"/>
          </a:xfrm>
        </p:grpSpPr>
        <p:sp>
          <p:nvSpPr>
            <p:cNvPr id="22537" name="TextBox 8"/>
            <p:cNvSpPr txBox="1">
              <a:spLocks noChangeArrowheads="1"/>
            </p:cNvSpPr>
            <p:nvPr/>
          </p:nvSpPr>
          <p:spPr bwMode="auto">
            <a:xfrm>
              <a:off x="3200400" y="6394539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00"/>
                  </a:solidFill>
                </a:rPr>
                <a:t>^</a:t>
              </a:r>
            </a:p>
          </p:txBody>
        </p:sp>
        <p:sp>
          <p:nvSpPr>
            <p:cNvPr id="22538" name="TextBox 9"/>
            <p:cNvSpPr txBox="1">
              <a:spLocks noChangeArrowheads="1"/>
            </p:cNvSpPr>
            <p:nvPr/>
          </p:nvSpPr>
          <p:spPr bwMode="auto">
            <a:xfrm>
              <a:off x="3200400" y="6457890"/>
              <a:ext cx="26116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FF00"/>
                  </a:solidFill>
                </a:rPr>
                <a:t>y = 3.505 – 0.00344x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Using the TI-83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3163"/>
          </a:xfrm>
        </p:spPr>
        <p:txBody>
          <a:bodyPr/>
          <a:lstStyle/>
          <a:p>
            <a:pPr marL="287338" indent="-287338"/>
            <a:r>
              <a:rPr lang="en-US" altLang="en-US" sz="2400" b="1" smtClean="0"/>
              <a:t>2</a:t>
            </a:r>
            <a:r>
              <a:rPr lang="en-US" altLang="en-US" sz="2400" b="1" baseline="30000" smtClean="0"/>
              <a:t>nd</a:t>
            </a:r>
            <a:r>
              <a:rPr lang="en-US" altLang="en-US" sz="2400" b="1" smtClean="0"/>
              <a:t> 0 (Catalog); scroll down to DiagnosticON and press Enter twice (like Catalog help </a:t>
            </a:r>
            <a:r>
              <a:rPr lang="en-US" altLang="en-US" sz="2400" b="1" smtClean="0">
                <a:sym typeface="Wingdings" pitchFamily="2" charset="2"/>
              </a:rPr>
              <a:t> do once)</a:t>
            </a:r>
          </a:p>
          <a:p>
            <a:pPr marL="287338" indent="-287338"/>
            <a:endParaRPr lang="en-US" altLang="en-US" sz="2400" b="1" smtClean="0">
              <a:sym typeface="Wingdings" pitchFamily="2" charset="2"/>
            </a:endParaRPr>
          </a:p>
          <a:p>
            <a:pPr marL="287338" indent="-287338"/>
            <a:r>
              <a:rPr lang="en-US" altLang="en-US" sz="2400" b="1" smtClean="0">
                <a:sym typeface="Wingdings" pitchFamily="2" charset="2"/>
              </a:rPr>
              <a:t>Enter “X” data into L1 and “Y” data into L2</a:t>
            </a:r>
          </a:p>
          <a:p>
            <a:pPr marL="287338" indent="-287338"/>
            <a:r>
              <a:rPr lang="en-US" altLang="en-US" sz="2400" b="1" smtClean="0">
                <a:sym typeface="Wingdings" pitchFamily="2" charset="2"/>
              </a:rPr>
              <a:t>Define a scatterplot using L1 and L2</a:t>
            </a:r>
          </a:p>
          <a:p>
            <a:pPr marL="287338" indent="-287338"/>
            <a:r>
              <a:rPr lang="en-US" altLang="en-US" sz="2400" b="1" smtClean="0">
                <a:sym typeface="Wingdings" pitchFamily="2" charset="2"/>
              </a:rPr>
              <a:t>Use ZoomStat to see the data properly</a:t>
            </a:r>
          </a:p>
          <a:p>
            <a:pPr marL="287338" indent="-287338"/>
            <a:endParaRPr lang="en-US" altLang="en-US" sz="2400" b="1" smtClean="0">
              <a:sym typeface="Wingdings" pitchFamily="2" charset="2"/>
            </a:endParaRPr>
          </a:p>
          <a:p>
            <a:pPr marL="287338" indent="-287338"/>
            <a:r>
              <a:rPr lang="en-US" altLang="en-US" sz="2400" b="1" smtClean="0">
                <a:sym typeface="Wingdings" pitchFamily="2" charset="2"/>
              </a:rPr>
              <a:t>Press STAT, choose CALC, scroll to LinReg(a+bx)</a:t>
            </a:r>
          </a:p>
          <a:p>
            <a:pPr marL="287338" indent="-287338"/>
            <a:r>
              <a:rPr lang="en-US" altLang="en-US" sz="2400" b="1" smtClean="0">
                <a:sym typeface="Wingdings" pitchFamily="2" charset="2"/>
              </a:rPr>
              <a:t>Enter LinReg(a+bx)L1,L2,Y1</a:t>
            </a:r>
            <a:br>
              <a:rPr lang="en-US" altLang="en-US" sz="2400" b="1" smtClean="0">
                <a:sym typeface="Wingdings" pitchFamily="2" charset="2"/>
              </a:rPr>
            </a:br>
            <a:r>
              <a:rPr lang="en-US" altLang="en-US" sz="2400" b="1" smtClean="0">
                <a:sym typeface="Wingdings" pitchFamily="2" charset="2"/>
              </a:rPr>
              <a:t>Y1 is found under VARS / Y-VARS / 1: function</a:t>
            </a:r>
            <a:endParaRPr lang="en-US" altLang="en-US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Example 1 cont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/>
              <a:t>e) Now use you calculator to calculate the LS regression line, r and r²</a:t>
            </a: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524000" y="2133600"/>
            <a:ext cx="25574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LinReg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y=a+bx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a = 3.505122916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b = -.003441487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r² = .6061492049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r = -.7785558457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229600" cy="792162"/>
          </a:xfrm>
        </p:spPr>
        <p:txBody>
          <a:bodyPr/>
          <a:lstStyle/>
          <a:p>
            <a:r>
              <a:rPr lang="en-US" altLang="en-US" sz="3600" b="1" smtClean="0"/>
              <a:t>Residuals Part Two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181600"/>
          </a:xfrm>
        </p:spPr>
        <p:txBody>
          <a:bodyPr/>
          <a:lstStyle/>
          <a:p>
            <a:r>
              <a:rPr lang="en-US" altLang="en-US" sz="2800" b="1" smtClean="0"/>
              <a:t>The sum of the least-squares residuals is always zero</a:t>
            </a:r>
          </a:p>
          <a:p>
            <a:r>
              <a:rPr lang="en-US" altLang="en-US" sz="2800" b="1" smtClean="0"/>
              <a:t>Residual plots  helps assess how well the line describes the data</a:t>
            </a:r>
          </a:p>
          <a:p>
            <a:r>
              <a:rPr lang="en-US" altLang="en-US" sz="2800" b="1" smtClean="0"/>
              <a:t>A good fit has</a:t>
            </a:r>
          </a:p>
          <a:p>
            <a:pPr lvl="1"/>
            <a:r>
              <a:rPr lang="en-US" altLang="en-US" sz="2400" b="1" smtClean="0"/>
              <a:t>no discernable pattern to the residuals</a:t>
            </a:r>
          </a:p>
          <a:p>
            <a:pPr lvl="1"/>
            <a:r>
              <a:rPr lang="en-US" altLang="en-US" sz="2400" b="1" smtClean="0"/>
              <a:t>and the residuals should be relatively small in size</a:t>
            </a:r>
          </a:p>
          <a:p>
            <a:r>
              <a:rPr lang="en-US" altLang="en-US" sz="2800" b="1" smtClean="0"/>
              <a:t>A poor fit violates one of the above</a:t>
            </a:r>
            <a:endParaRPr lang="en-US" altLang="en-US" b="1" smtClean="0"/>
          </a:p>
          <a:p>
            <a:pPr lvl="1"/>
            <a:r>
              <a:rPr lang="en-US" altLang="en-US" sz="2400" b="1" smtClean="0"/>
              <a:t>Discernable patterns: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sz="2400" b="1" smtClean="0"/>
              <a:t>    Curved residual plot</a:t>
            </a:r>
            <a:br>
              <a:rPr lang="en-US" altLang="en-US" sz="2400" b="1" smtClean="0"/>
            </a:br>
            <a:r>
              <a:rPr lang="en-US" altLang="en-US" sz="2400" b="1" smtClean="0"/>
              <a:t>    Increasing / decreasing spread in residual plot</a:t>
            </a: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229600" cy="868362"/>
          </a:xfrm>
        </p:spPr>
        <p:txBody>
          <a:bodyPr/>
          <a:lstStyle/>
          <a:p>
            <a:r>
              <a:rPr lang="en-US" altLang="en-US" sz="3600" b="1" smtClean="0"/>
              <a:t>Interpreting Residual Plots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44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b="1" smtClean="0">
                <a:ea typeface="ＭＳ Ｐゴシック" pitchFamily="-111" charset="-128"/>
              </a:rPr>
              <a:t>A residual plot magnifies the deviations of the points from the line, making it easier to see unusual observations and patterns. </a:t>
            </a:r>
          </a:p>
          <a:p>
            <a:pPr marL="1143000" lvl="3" indent="-457200" eaLnBrk="1" hangingPunct="1">
              <a:buClr>
                <a:srgbClr val="E81F30"/>
              </a:buClr>
              <a:buFontTx/>
              <a:buAutoNum type="arabicParenR"/>
            </a:pPr>
            <a:r>
              <a:rPr lang="en-US" altLang="en-US" sz="1800" b="1" smtClean="0">
                <a:ea typeface="ＭＳ Ｐゴシック" pitchFamily="-111" charset="-128"/>
              </a:rPr>
              <a:t>The residual plot should show no obvious patterns</a:t>
            </a:r>
          </a:p>
          <a:p>
            <a:pPr marL="1143000" lvl="3" indent="-457200" eaLnBrk="1" hangingPunct="1">
              <a:buClr>
                <a:srgbClr val="E81F30"/>
              </a:buClr>
              <a:buFontTx/>
              <a:buAutoNum type="arabicParenR"/>
            </a:pPr>
            <a:r>
              <a:rPr lang="en-US" altLang="en-US" sz="1800" b="1" smtClean="0">
                <a:ea typeface="ＭＳ Ｐゴシック" pitchFamily="-111" charset="-128"/>
              </a:rPr>
              <a:t>The residuals should be relatively small in size.</a:t>
            </a:r>
          </a:p>
          <a:p>
            <a:pPr marL="0" indent="0"/>
            <a:endParaRPr lang="en-US" altLang="en-US" sz="2800" smtClean="0"/>
          </a:p>
        </p:txBody>
      </p:sp>
      <p:sp>
        <p:nvSpPr>
          <p:cNvPr id="4" name="TextBox 3"/>
          <p:cNvSpPr txBox="1"/>
          <p:nvPr/>
        </p:nvSpPr>
        <p:spPr>
          <a:xfrm>
            <a:off x="1006475" y="4487863"/>
            <a:ext cx="7375525" cy="226218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FFFF00"/>
                </a:solidFill>
                <a:ea typeface="ＭＳ Ｐゴシック" pitchFamily="-111" charset="-128"/>
              </a:rPr>
              <a:t>Definition:</a:t>
            </a:r>
            <a:endParaRPr lang="en-US" b="1" dirty="0">
              <a:solidFill>
                <a:srgbClr val="FFFF00"/>
              </a:solidFill>
              <a:ea typeface="ＭＳ Ｐゴシック" pitchFamily="-111" charset="-128"/>
            </a:endParaRPr>
          </a:p>
          <a:p>
            <a:pPr>
              <a:defRPr/>
            </a:pPr>
            <a:endParaRPr lang="en-US" sz="500" b="1" u="sng" dirty="0">
              <a:solidFill>
                <a:srgbClr val="E81F30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ea typeface="ＭＳ Ｐゴシック" pitchFamily="-111" charset="-128"/>
              </a:rPr>
              <a:t>If we use a least-squares regression line to predict the values of a response variable </a:t>
            </a:r>
            <a:r>
              <a:rPr lang="en-US" i="1" dirty="0">
                <a:solidFill>
                  <a:schemeClr val="tx1"/>
                </a:solidFill>
                <a:ea typeface="ＭＳ Ｐゴシック" pitchFamily="-111" charset="-128"/>
              </a:rPr>
              <a:t>y</a:t>
            </a:r>
            <a:r>
              <a:rPr lang="en-US" dirty="0">
                <a:solidFill>
                  <a:schemeClr val="tx1"/>
                </a:solidFill>
                <a:ea typeface="ＭＳ Ｐゴシック" pitchFamily="-111" charset="-128"/>
              </a:rPr>
              <a:t> from an explanatory variable </a:t>
            </a:r>
            <a:r>
              <a:rPr lang="en-US" i="1" dirty="0">
                <a:solidFill>
                  <a:schemeClr val="tx1"/>
                </a:solidFill>
                <a:ea typeface="ＭＳ Ｐゴシック" pitchFamily="-111" charset="-128"/>
              </a:rPr>
              <a:t>x</a:t>
            </a:r>
            <a:r>
              <a:rPr lang="en-US" dirty="0">
                <a:solidFill>
                  <a:schemeClr val="tx1"/>
                </a:solidFill>
                <a:ea typeface="ＭＳ Ｐゴシック" pitchFamily="-111" charset="-128"/>
              </a:rPr>
              <a:t>, the </a:t>
            </a:r>
            <a:r>
              <a:rPr lang="en-US" b="1" dirty="0">
                <a:solidFill>
                  <a:schemeClr val="tx1"/>
                </a:solidFill>
                <a:ea typeface="ＭＳ Ｐゴシック" pitchFamily="-111" charset="-128"/>
              </a:rPr>
              <a:t>standard deviation of the residuals (s)</a:t>
            </a:r>
            <a:r>
              <a:rPr lang="en-US" dirty="0">
                <a:solidFill>
                  <a:schemeClr val="tx1"/>
                </a:solidFill>
                <a:ea typeface="ＭＳ Ｐゴシック" pitchFamily="-111" charset="-128"/>
              </a:rPr>
              <a:t> is given by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  <a:ea typeface="ＭＳ Ｐゴシック" pitchFamily="-111" charset="-128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ea typeface="ＭＳ Ｐゴシック" pitchFamily="-111" charset="-128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  <a:ea typeface="ＭＳ Ｐゴシック" pitchFamily="-111" charset="-128"/>
            </a:endParaRPr>
          </a:p>
          <a:p>
            <a:pPr>
              <a:defRPr/>
            </a:pPr>
            <a:endParaRPr lang="en-US" sz="1000" b="1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582863" y="5784850"/>
          <a:ext cx="40417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Equation" r:id="rId3" imgW="2146300" imgH="482600" progId="Equation.3">
                  <p:embed/>
                </p:oleObj>
              </mc:Choice>
              <mc:Fallback>
                <p:oleObj name="Equation" r:id="rId3" imgW="21463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5784850"/>
                        <a:ext cx="40417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3001020" y="2694995"/>
            <a:ext cx="3069580" cy="1546371"/>
          </a:xfrm>
          <a:prstGeom prst="leftRightArrow">
            <a:avLst>
              <a:gd name="adj1" fmla="val 60453"/>
              <a:gd name="adj2" fmla="val 34321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rgbClr val="000000"/>
                </a:solidFill>
                <a:ea typeface="ＭＳ Ｐゴシック" pitchFamily="-111" charset="-128"/>
              </a:rPr>
              <a:t>Pattern in residuals</a:t>
            </a:r>
          </a:p>
          <a:p>
            <a:pPr algn="ctr">
              <a:defRPr/>
            </a:pPr>
            <a:r>
              <a:rPr lang="en-US" b="1">
                <a:solidFill>
                  <a:srgbClr val="000000"/>
                </a:solidFill>
                <a:ea typeface="ＭＳ Ｐゴシック" pitchFamily="-111" charset="-128"/>
              </a:rPr>
              <a:t>Linear model not appropriate</a:t>
            </a:r>
          </a:p>
        </p:txBody>
      </p:sp>
      <p:pic>
        <p:nvPicPr>
          <p:cNvPr id="2663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21717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3336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Residuals Part Two Cont</a:t>
            </a:r>
          </a:p>
        </p:txBody>
      </p:sp>
      <p:pic>
        <p:nvPicPr>
          <p:cNvPr id="27651" name="Picture 3" descr="Yates_TPS3e_Ch03_p1685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3925"/>
            <a:ext cx="4937125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Yates_TPS3e_Ch03_p16850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28938"/>
            <a:ext cx="4937125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3" descr="Yates_TPS3e_Ch03_p168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10138"/>
            <a:ext cx="493712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228600" y="15240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A)</a:t>
            </a: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>
            <a:off x="228600" y="35814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B)</a:t>
            </a:r>
          </a:p>
        </p:txBody>
      </p:sp>
      <p:sp>
        <p:nvSpPr>
          <p:cNvPr id="27656" name="TextBox 9"/>
          <p:cNvSpPr txBox="1">
            <a:spLocks noChangeArrowheads="1"/>
          </p:cNvSpPr>
          <p:nvPr/>
        </p:nvSpPr>
        <p:spPr bwMode="auto">
          <a:xfrm>
            <a:off x="228600" y="54864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C)</a:t>
            </a: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>
            <a:off x="6019800" y="1143000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Unstructured scatter  of residuals indicates that linear model is a good fit</a:t>
            </a:r>
          </a:p>
        </p:txBody>
      </p:sp>
      <p:sp>
        <p:nvSpPr>
          <p:cNvPr id="27658" name="TextBox 11"/>
          <p:cNvSpPr txBox="1">
            <a:spLocks noChangeArrowheads="1"/>
          </p:cNvSpPr>
          <p:nvPr/>
        </p:nvSpPr>
        <p:spPr bwMode="auto">
          <a:xfrm>
            <a:off x="5943600" y="2971800"/>
            <a:ext cx="289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Curved pattern of residuals indicates that linear model may not be good fit</a:t>
            </a:r>
          </a:p>
        </p:txBody>
      </p:sp>
      <p:sp>
        <p:nvSpPr>
          <p:cNvPr id="27659" name="TextBox 12"/>
          <p:cNvSpPr txBox="1">
            <a:spLocks noChangeArrowheads="1"/>
          </p:cNvSpPr>
          <p:nvPr/>
        </p:nvSpPr>
        <p:spPr bwMode="auto">
          <a:xfrm>
            <a:off x="5943600" y="5029200"/>
            <a:ext cx="2971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Increasing (or decreasing) spread of the residuals indicates that linear model is not a good fit (accuracy!)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Residuals Using the TI-83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4191000"/>
          </a:xfrm>
        </p:spPr>
        <p:txBody>
          <a:bodyPr/>
          <a:lstStyle/>
          <a:p>
            <a:pPr marL="287338" indent="-287338"/>
            <a:r>
              <a:rPr lang="en-US" altLang="en-US" sz="2400" b="1" smtClean="0"/>
              <a:t>After getting the scatterplot (plot1) and the LS regression line as before</a:t>
            </a:r>
          </a:p>
          <a:p>
            <a:pPr marL="287338" indent="-287338"/>
            <a:endParaRPr lang="en-US" altLang="en-US" sz="2400" b="1" smtClean="0"/>
          </a:p>
          <a:p>
            <a:pPr marL="287338" indent="-287338"/>
            <a:r>
              <a:rPr lang="en-US" altLang="en-US" sz="2400" b="1" smtClean="0"/>
              <a:t>Define L3 = Y1(L1)     [remember how we got Y1!!]</a:t>
            </a:r>
          </a:p>
          <a:p>
            <a:pPr marL="287338" indent="-287338"/>
            <a:r>
              <a:rPr lang="en-US" altLang="en-US" sz="2400" b="1" smtClean="0"/>
              <a:t>Define L4 = L2 – L3    [actual – predicted]</a:t>
            </a:r>
          </a:p>
          <a:p>
            <a:pPr marL="287338" indent="-287338"/>
            <a:r>
              <a:rPr lang="en-US" altLang="en-US" sz="2400" b="1" smtClean="0"/>
              <a:t>Turn off Plot1 and deselect the regression eqn (Y=)</a:t>
            </a:r>
          </a:p>
          <a:p>
            <a:pPr marL="287338" indent="-287338"/>
            <a:r>
              <a:rPr lang="en-US" altLang="en-US" sz="2400" b="1" smtClean="0"/>
              <a:t>With Plot2, plot L1 as x and L4 as y</a:t>
            </a:r>
          </a:p>
          <a:p>
            <a:pPr marL="287338" indent="-287338"/>
            <a:endParaRPr lang="en-US" altLang="en-US" sz="2400" b="1" smtClean="0"/>
          </a:p>
          <a:p>
            <a:pPr marL="287338" indent="-287338"/>
            <a:r>
              <a:rPr lang="en-US" altLang="en-US" sz="2400" b="1" smtClean="0"/>
              <a:t>Use 1-VarStat L4 to find sum of residuals squared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1213" y="54864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Residuals are a calculated list in your list data set after you have run a regression model.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Coefficient of Determination, r²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39624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smtClean="0"/>
              <a:t>r and r² are related mathematically, but they have different meanings in terms of regression modeling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smtClean="0"/>
              <a:t>r is a measure of the strength of the linear relationship;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altLang="en-US" sz="2800" b="1" smtClean="0"/>
              <a:t>r² tells us how much better our linear model is at predicting y-values than just using y-bar</a:t>
            </a: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609600" y="4953000"/>
            <a:ext cx="4591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       SST – SSE                SSE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r² = ----------------    =   1 – -------- </a:t>
            </a:r>
          </a:p>
          <a:p>
            <a:pPr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           SST                         SST</a:t>
            </a:r>
          </a:p>
        </p:txBody>
      </p:sp>
      <p:grpSp>
        <p:nvGrpSpPr>
          <p:cNvPr id="29701" name="Group 7"/>
          <p:cNvGrpSpPr>
            <a:grpSpLocks/>
          </p:cNvGrpSpPr>
          <p:nvPr/>
        </p:nvGrpSpPr>
        <p:grpSpPr bwMode="auto">
          <a:xfrm>
            <a:off x="990600" y="6019800"/>
            <a:ext cx="5989638" cy="838200"/>
            <a:chOff x="990600" y="6019800"/>
            <a:chExt cx="5989140" cy="838200"/>
          </a:xfrm>
        </p:grpSpPr>
        <p:sp>
          <p:nvSpPr>
            <p:cNvPr id="29702" name="TextBox 4"/>
            <p:cNvSpPr txBox="1">
              <a:spLocks noChangeArrowheads="1"/>
            </p:cNvSpPr>
            <p:nvPr/>
          </p:nvSpPr>
          <p:spPr bwMode="auto">
            <a:xfrm>
              <a:off x="990600" y="6027003"/>
              <a:ext cx="598914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FF00"/>
                  </a:solidFill>
                </a:rPr>
                <a:t>where SSE = ∑ residual² = ∑(y – y)² and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FF00"/>
                  </a:solidFill>
                </a:rPr>
                <a:t>           SST = ∑(y – y)² = (n-1)s</a:t>
              </a:r>
              <a:r>
                <a:rPr lang="en-US" altLang="en-US" sz="2400" b="1" baseline="-25000">
                  <a:solidFill>
                    <a:srgbClr val="FFFF00"/>
                  </a:solidFill>
                </a:rPr>
                <a:t>y</a:t>
              </a:r>
              <a:r>
                <a:rPr lang="en-US" altLang="en-US" sz="2400" b="1">
                  <a:solidFill>
                    <a:srgbClr val="FFFF00"/>
                  </a:solidFill>
                </a:rPr>
                <a:t>²</a:t>
              </a:r>
            </a:p>
          </p:txBody>
        </p:sp>
        <p:sp>
          <p:nvSpPr>
            <p:cNvPr id="29703" name="TextBox 5"/>
            <p:cNvSpPr txBox="1">
              <a:spLocks noChangeArrowheads="1"/>
            </p:cNvSpPr>
            <p:nvPr/>
          </p:nvSpPr>
          <p:spPr bwMode="auto">
            <a:xfrm>
              <a:off x="5638800" y="6019800"/>
              <a:ext cx="3193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00"/>
                  </a:solidFill>
                </a:rPr>
                <a:t>^</a:t>
              </a:r>
            </a:p>
          </p:txBody>
        </p:sp>
        <p:sp>
          <p:nvSpPr>
            <p:cNvPr id="29704" name="TextBox 6"/>
            <p:cNvSpPr txBox="1">
              <a:spLocks noChangeArrowheads="1"/>
            </p:cNvSpPr>
            <p:nvPr/>
          </p:nvSpPr>
          <p:spPr bwMode="auto">
            <a:xfrm>
              <a:off x="3675529" y="622421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FF00"/>
                  </a:solidFill>
                </a:rPr>
                <a:t>_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sz="2400" b="1" dirty="0" smtClean="0"/>
              <a:t>Make </a:t>
            </a:r>
            <a:r>
              <a:rPr lang="en-US" sz="2400" b="1" dirty="0"/>
              <a:t>predictions using regression lines, keeping in mind the dangers of extrapolation</a:t>
            </a:r>
          </a:p>
          <a:p>
            <a:r>
              <a:rPr lang="en-US" sz="2400" b="1" dirty="0" smtClean="0"/>
              <a:t>Calculate </a:t>
            </a:r>
            <a:r>
              <a:rPr lang="en-US" sz="2400" b="1" dirty="0"/>
              <a:t>and interpret a residual</a:t>
            </a:r>
          </a:p>
          <a:p>
            <a:r>
              <a:rPr lang="en-US" sz="2400" b="1" dirty="0" smtClean="0"/>
              <a:t>Interpret </a:t>
            </a:r>
            <a:r>
              <a:rPr lang="en-US" sz="2400" b="1" dirty="0"/>
              <a:t>the slope and </a:t>
            </a:r>
            <a:r>
              <a:rPr lang="en-US" sz="2400" b="1" i="1" dirty="0"/>
              <a:t>y</a:t>
            </a:r>
            <a:r>
              <a:rPr lang="en-US" sz="2400" b="1" dirty="0"/>
              <a:t>-intercept of a regression line</a:t>
            </a:r>
          </a:p>
          <a:p>
            <a:r>
              <a:rPr lang="en-US" sz="2400" b="1" dirty="0" smtClean="0"/>
              <a:t>Determine </a:t>
            </a:r>
            <a:r>
              <a:rPr lang="en-US" sz="2400" b="1" dirty="0"/>
              <a:t>the equation of a least-squares regression line using technology or computer output</a:t>
            </a:r>
          </a:p>
          <a:p>
            <a:r>
              <a:rPr lang="en-US" sz="2400" b="1" dirty="0" smtClean="0"/>
              <a:t>Construct </a:t>
            </a:r>
            <a:r>
              <a:rPr lang="en-US" sz="2400" b="1" dirty="0"/>
              <a:t>and interpret residual plots to assess whether a regression model is </a:t>
            </a:r>
            <a:r>
              <a:rPr lang="en-US" sz="2400" b="1" dirty="0" smtClean="0"/>
              <a:t>appropriate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44563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ea typeface="ＭＳ Ｐゴシック" pitchFamily="-111" charset="-128"/>
              </a:rPr>
              <a:t>The Role of </a:t>
            </a:r>
            <a:r>
              <a:rPr lang="en-US" altLang="en-US" sz="3600" b="1" i="1" smtClean="0">
                <a:solidFill>
                  <a:schemeClr val="tx1"/>
                </a:solidFill>
                <a:ea typeface="ＭＳ Ｐゴシック" pitchFamily="-111" charset="-128"/>
              </a:rPr>
              <a:t>r</a:t>
            </a:r>
            <a:r>
              <a:rPr lang="en-US" altLang="en-US" sz="3600" b="1" baseline="30000" smtClean="0">
                <a:solidFill>
                  <a:schemeClr val="tx1"/>
                </a:solidFill>
                <a:ea typeface="ＭＳ Ｐゴシック" pitchFamily="-111" charset="-128"/>
              </a:rPr>
              <a:t>2</a:t>
            </a:r>
            <a:r>
              <a:rPr lang="en-US" altLang="en-US" sz="3600" b="1" smtClean="0">
                <a:solidFill>
                  <a:schemeClr val="tx1"/>
                </a:solidFill>
                <a:ea typeface="ＭＳ Ｐゴシック" pitchFamily="-111" charset="-128"/>
              </a:rPr>
              <a:t> in Regression</a:t>
            </a:r>
            <a:endParaRPr lang="en-US" altLang="en-US" sz="3600" smtClean="0">
              <a:solidFill>
                <a:schemeClr val="tx1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5240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sz="2000" b="1" smtClean="0">
                <a:ea typeface="ＭＳ Ｐゴシック" pitchFamily="-111" charset="-128"/>
              </a:rPr>
              <a:t>The standard deviation of the residuals gives us a numerical estimate of the average size of our prediction errors. There is another numerical quantity that tells us how well the least-squares regression line predicts values of the response </a:t>
            </a:r>
            <a:r>
              <a:rPr lang="en-US" altLang="en-US" sz="2000" b="1" i="1" smtClean="0">
                <a:ea typeface="ＭＳ Ｐゴシック" pitchFamily="-111" charset="-128"/>
              </a:rPr>
              <a:t>y</a:t>
            </a:r>
            <a:r>
              <a:rPr lang="en-US" altLang="en-US" sz="2000" b="1" smtClean="0">
                <a:ea typeface="ＭＳ Ｐゴシック" pitchFamily="-111" charset="-128"/>
              </a:rPr>
              <a:t>.</a:t>
            </a:r>
            <a:endParaRPr lang="en-US" altLang="en-US" b="1" smtClean="0">
              <a:ea typeface="ＭＳ Ｐゴシック" pitchFamily="-111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54075" y="2838450"/>
            <a:ext cx="7375525" cy="3646488"/>
            <a:chOff x="620713" y="2947988"/>
            <a:chExt cx="7375525" cy="3647153"/>
          </a:xfrm>
        </p:grpSpPr>
        <p:grpSp>
          <p:nvGrpSpPr>
            <p:cNvPr id="30725" name="Group 12"/>
            <p:cNvGrpSpPr>
              <a:grpSpLocks/>
            </p:cNvGrpSpPr>
            <p:nvPr/>
          </p:nvGrpSpPr>
          <p:grpSpPr bwMode="auto">
            <a:xfrm>
              <a:off x="620713" y="2947988"/>
              <a:ext cx="7375525" cy="3647153"/>
              <a:chOff x="620713" y="2540002"/>
              <a:chExt cx="7375525" cy="364843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20713" y="2540002"/>
                <a:ext cx="7375525" cy="364843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b="1" u="sng" dirty="0">
                    <a:solidFill>
                      <a:srgbClr val="FFFF00"/>
                    </a:solidFill>
                    <a:ea typeface="ＭＳ Ｐゴシック" pitchFamily="-111" charset="-128"/>
                  </a:rPr>
                  <a:t>Definition:</a:t>
                </a:r>
                <a:endParaRPr lang="en-US" b="1" dirty="0">
                  <a:solidFill>
                    <a:srgbClr val="FFFF00"/>
                  </a:solidFill>
                  <a:ea typeface="ＭＳ Ｐゴシック" pitchFamily="-111" charset="-128"/>
                </a:endParaRPr>
              </a:p>
              <a:p>
                <a:pPr>
                  <a:defRPr/>
                </a:pPr>
                <a:endParaRPr lang="en-US" sz="500" b="1" u="sng" dirty="0">
                  <a:solidFill>
                    <a:srgbClr val="E81F30"/>
                  </a:solidFill>
                  <a:ea typeface="ＭＳ Ｐゴシック" pitchFamily="-111" charset="-128"/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chemeClr val="tx1"/>
                    </a:solidFill>
                    <a:ea typeface="ＭＳ Ｐゴシック" pitchFamily="-111" charset="-128"/>
                  </a:rPr>
                  <a:t>The </a:t>
                </a:r>
                <a:r>
                  <a:rPr lang="en-US" b="1" dirty="0">
                    <a:solidFill>
                      <a:schemeClr val="tx1"/>
                    </a:solidFill>
                    <a:ea typeface="ＭＳ Ｐゴシック" pitchFamily="-111" charset="-128"/>
                  </a:rPr>
                  <a:t>coefficient of determination </a:t>
                </a:r>
                <a:r>
                  <a:rPr lang="en-US" b="1" i="1" dirty="0">
                    <a:solidFill>
                      <a:schemeClr val="tx1"/>
                    </a:solidFill>
                    <a:ea typeface="ＭＳ Ｐゴシック" pitchFamily="-111" charset="-128"/>
                  </a:rPr>
                  <a:t>r</a:t>
                </a:r>
                <a:r>
                  <a:rPr lang="en-US" b="1" baseline="30000" dirty="0">
                    <a:solidFill>
                      <a:schemeClr val="tx1"/>
                    </a:solidFill>
                    <a:ea typeface="ＭＳ Ｐゴシック" pitchFamily="-111" charset="-128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ea typeface="ＭＳ Ｐゴシック" pitchFamily="-111" charset="-128"/>
                  </a:rPr>
                  <a:t> is the fraction of the variation in the values of </a:t>
                </a:r>
                <a:r>
                  <a:rPr lang="en-US" i="1" dirty="0">
                    <a:solidFill>
                      <a:schemeClr val="tx1"/>
                    </a:solidFill>
                    <a:ea typeface="ＭＳ Ｐゴシック" pitchFamily="-111" charset="-128"/>
                  </a:rPr>
                  <a:t>y</a:t>
                </a:r>
                <a:r>
                  <a:rPr lang="en-US" dirty="0">
                    <a:solidFill>
                      <a:schemeClr val="tx1"/>
                    </a:solidFill>
                    <a:ea typeface="ＭＳ Ｐゴシック" pitchFamily="-111" charset="-128"/>
                  </a:rPr>
                  <a:t> that is accounted for by the least-squares regression line of </a:t>
                </a:r>
                <a:r>
                  <a:rPr lang="en-US" i="1" dirty="0">
                    <a:solidFill>
                      <a:schemeClr val="tx1"/>
                    </a:solidFill>
                    <a:ea typeface="ＭＳ Ｐゴシック" pitchFamily="-111" charset="-128"/>
                  </a:rPr>
                  <a:t>y</a:t>
                </a:r>
                <a:r>
                  <a:rPr lang="en-US" dirty="0">
                    <a:solidFill>
                      <a:schemeClr val="tx1"/>
                    </a:solidFill>
                    <a:ea typeface="ＭＳ Ｐゴシック" pitchFamily="-111" charset="-128"/>
                  </a:rPr>
                  <a:t> on </a:t>
                </a:r>
                <a:r>
                  <a:rPr lang="en-US" i="1" dirty="0">
                    <a:solidFill>
                      <a:schemeClr val="tx1"/>
                    </a:solidFill>
                    <a:ea typeface="ＭＳ Ｐゴシック" pitchFamily="-111" charset="-128"/>
                  </a:rPr>
                  <a:t>x</a:t>
                </a:r>
                <a:r>
                  <a:rPr lang="en-US" dirty="0">
                    <a:solidFill>
                      <a:schemeClr val="tx1"/>
                    </a:solidFill>
                    <a:ea typeface="ＭＳ Ｐゴシック" pitchFamily="-111" charset="-128"/>
                  </a:rPr>
                  <a:t>. We can calculate </a:t>
                </a:r>
                <a:r>
                  <a:rPr lang="en-US" i="1" dirty="0">
                    <a:solidFill>
                      <a:schemeClr val="tx1"/>
                    </a:solidFill>
                    <a:ea typeface="ＭＳ Ｐゴシック" pitchFamily="-111" charset="-128"/>
                  </a:rPr>
                  <a:t>r</a:t>
                </a:r>
                <a:r>
                  <a:rPr lang="en-US" baseline="30000" dirty="0">
                    <a:solidFill>
                      <a:schemeClr val="tx1"/>
                    </a:solidFill>
                    <a:ea typeface="ＭＳ Ｐゴシック" pitchFamily="-111" charset="-128"/>
                  </a:rPr>
                  <a:t>2</a:t>
                </a:r>
                <a:r>
                  <a:rPr lang="en-US" dirty="0">
                    <a:solidFill>
                      <a:schemeClr val="tx1"/>
                    </a:solidFill>
                    <a:ea typeface="ＭＳ Ｐゴシック" pitchFamily="-111" charset="-128"/>
                  </a:rPr>
                  <a:t> using the following formula:</a:t>
                </a:r>
              </a:p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  <a:ea typeface="ＭＳ Ｐゴシック" pitchFamily="-111" charset="-128"/>
                </a:endParaRPr>
              </a:p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  <a:ea typeface="ＭＳ Ｐゴシック" pitchFamily="-111" charset="-128"/>
                </a:endParaRPr>
              </a:p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  <a:ea typeface="ＭＳ Ｐゴシック" pitchFamily="-111" charset="-128"/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chemeClr val="tx1"/>
                    </a:solidFill>
                    <a:ea typeface="ＭＳ Ｐゴシック" pitchFamily="-111" charset="-128"/>
                  </a:rPr>
                  <a:t>where</a:t>
                </a:r>
              </a:p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  <a:ea typeface="ＭＳ Ｐゴシック" pitchFamily="-111" charset="-128"/>
                </a:endParaRPr>
              </a:p>
              <a:p>
                <a:pPr>
                  <a:defRPr/>
                </a:pPr>
                <a:endParaRPr lang="en-US" dirty="0">
                  <a:solidFill>
                    <a:schemeClr val="tx1"/>
                  </a:solidFill>
                  <a:ea typeface="ＭＳ Ｐゴシック" pitchFamily="-111" charset="-128"/>
                </a:endParaRPr>
              </a:p>
              <a:p>
                <a:pPr>
                  <a:defRPr/>
                </a:pPr>
                <a:r>
                  <a:rPr lang="en-US" dirty="0">
                    <a:solidFill>
                      <a:schemeClr val="tx1"/>
                    </a:solidFill>
                    <a:ea typeface="ＭＳ Ｐゴシック" pitchFamily="-111" charset="-128"/>
                  </a:rPr>
                  <a:t>and</a:t>
                </a:r>
              </a:p>
              <a:p>
                <a:pPr>
                  <a:defRPr/>
                </a:pPr>
                <a:r>
                  <a:rPr lang="en-US" dirty="0">
                    <a:solidFill>
                      <a:schemeClr val="tx1"/>
                    </a:solidFill>
                    <a:ea typeface="ＭＳ Ｐゴシック" pitchFamily="-111" charset="-128"/>
                  </a:rPr>
                  <a:t> </a:t>
                </a:r>
              </a:p>
              <a:p>
                <a:pPr>
                  <a:defRPr/>
                </a:pPr>
                <a:endParaRPr lang="en-US" sz="1000" b="1" dirty="0">
                  <a:solidFill>
                    <a:schemeClr val="tx1"/>
                  </a:solidFill>
                  <a:ea typeface="ＭＳ Ｐゴシック" pitchFamily="-111" charset="-128"/>
                </a:endParaRPr>
              </a:p>
            </p:txBody>
          </p:sp>
          <p:graphicFrame>
            <p:nvGraphicFramePr>
              <p:cNvPr id="30729" name="Object 2"/>
              <p:cNvGraphicFramePr>
                <a:graphicFrameLocks noChangeAspect="1"/>
              </p:cNvGraphicFramePr>
              <p:nvPr/>
            </p:nvGraphicFramePr>
            <p:xfrm>
              <a:off x="3487660" y="3846285"/>
              <a:ext cx="1318798" cy="6168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30" name="Equation" r:id="rId3" imgW="787400" imgH="368300" progId="Equation.3">
                      <p:embed/>
                    </p:oleObj>
                  </mc:Choice>
                  <mc:Fallback>
                    <p:oleObj name="Equation" r:id="rId3" imgW="787400" imgH="3683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87660" y="3846285"/>
                            <a:ext cx="1318798" cy="6168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0726" name="Object 3"/>
            <p:cNvGraphicFramePr>
              <a:graphicFrameLocks noChangeAspect="1"/>
            </p:cNvGraphicFramePr>
            <p:nvPr/>
          </p:nvGraphicFramePr>
          <p:xfrm>
            <a:off x="1585221" y="4979523"/>
            <a:ext cx="23114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1" name="Equation" r:id="rId5" imgW="1155700" imgH="254000" progId="Equation.3">
                    <p:embed/>
                  </p:oleObj>
                </mc:Choice>
                <mc:Fallback>
                  <p:oleObj name="Equation" r:id="rId5" imgW="1155700" imgH="2540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221" y="4979523"/>
                          <a:ext cx="23114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27" name="Object 4"/>
            <p:cNvGraphicFramePr>
              <a:graphicFrameLocks noChangeAspect="1"/>
            </p:cNvGraphicFramePr>
            <p:nvPr/>
          </p:nvGraphicFramePr>
          <p:xfrm>
            <a:off x="1585221" y="5872163"/>
            <a:ext cx="2235200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32" name="Equation" r:id="rId7" imgW="1117600" imgH="254000" progId="Equation.3">
                    <p:embed/>
                  </p:oleObj>
                </mc:Choice>
                <mc:Fallback>
                  <p:oleObj name="Equation" r:id="rId7" imgW="1117600" imgH="2540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5221" y="5872163"/>
                          <a:ext cx="2235200" cy="508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44563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ea typeface="ＭＳ Ｐゴシック" pitchFamily="-111" charset="-128"/>
              </a:rPr>
              <a:t>The Role of </a:t>
            </a:r>
            <a:r>
              <a:rPr lang="en-US" altLang="en-US" sz="3600" b="1" i="1" smtClean="0">
                <a:solidFill>
                  <a:schemeClr val="tx1"/>
                </a:solidFill>
                <a:ea typeface="ＭＳ Ｐゴシック" pitchFamily="-111" charset="-128"/>
              </a:rPr>
              <a:t>r</a:t>
            </a:r>
            <a:r>
              <a:rPr lang="en-US" altLang="en-US" sz="3600" b="1" baseline="30000" smtClean="0">
                <a:solidFill>
                  <a:schemeClr val="tx1"/>
                </a:solidFill>
                <a:ea typeface="ＭＳ Ｐゴシック" pitchFamily="-111" charset="-128"/>
              </a:rPr>
              <a:t>2</a:t>
            </a:r>
            <a:r>
              <a:rPr lang="en-US" altLang="en-US" sz="3600" b="1" smtClean="0">
                <a:solidFill>
                  <a:schemeClr val="tx1"/>
                </a:solidFill>
                <a:ea typeface="ＭＳ Ｐゴシック" pitchFamily="-111" charset="-128"/>
              </a:rPr>
              <a:t> in Regression</a:t>
            </a:r>
            <a:endParaRPr lang="en-US" altLang="en-US" sz="3600" smtClean="0">
              <a:solidFill>
                <a:schemeClr val="tx1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1752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000" b="1" i="1" smtClean="0">
                <a:ea typeface="ＭＳ Ｐゴシック" pitchFamily="-111" charset="-128"/>
              </a:rPr>
              <a:t>r </a:t>
            </a:r>
            <a:r>
              <a:rPr lang="en-US" altLang="en-US" sz="2000" b="1" baseline="30000" smtClean="0">
                <a:ea typeface="ＭＳ Ｐゴシック" pitchFamily="-111" charset="-128"/>
              </a:rPr>
              <a:t>2 </a:t>
            </a:r>
            <a:r>
              <a:rPr lang="en-US" altLang="en-US" sz="2000" b="1" smtClean="0">
                <a:ea typeface="ＭＳ Ｐゴシック" pitchFamily="-111" charset="-128"/>
              </a:rPr>
              <a:t>tells us how much better the LSRL does at predicting values of </a:t>
            </a:r>
            <a:r>
              <a:rPr lang="en-US" altLang="en-US" sz="2000" b="1" i="1" smtClean="0">
                <a:ea typeface="ＭＳ Ｐゴシック" pitchFamily="-111" charset="-128"/>
              </a:rPr>
              <a:t>y</a:t>
            </a:r>
            <a:r>
              <a:rPr lang="en-US" altLang="en-US" sz="2000" b="1" smtClean="0">
                <a:ea typeface="ＭＳ Ｐゴシック" pitchFamily="-111" charset="-128"/>
              </a:rPr>
              <a:t> than simply guessing the mean </a:t>
            </a:r>
            <a:r>
              <a:rPr lang="en-US" altLang="en-US" sz="2000" b="1" i="1" smtClean="0">
                <a:ea typeface="ＭＳ Ｐゴシック" pitchFamily="-111" charset="-128"/>
              </a:rPr>
              <a:t>y</a:t>
            </a:r>
            <a:r>
              <a:rPr lang="en-US" altLang="en-US" sz="2000" b="1" smtClean="0">
                <a:ea typeface="ＭＳ Ｐゴシック" pitchFamily="-111" charset="-128"/>
              </a:rPr>
              <a:t> for each value in the dataset. Consider the example on page 179.  If we needed to predict a backpack weight for a new hiker, but didn’t know each hikers weight, we could use the average backpack weight as our prediction.</a:t>
            </a:r>
          </a:p>
        </p:txBody>
      </p:sp>
      <p:pic>
        <p:nvPicPr>
          <p:cNvPr id="10" name="Picture 9" descr="F3.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2357438"/>
            <a:ext cx="4394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38113" y="2790825"/>
            <a:ext cx="3763962" cy="4032250"/>
            <a:chOff x="138545" y="2791436"/>
            <a:chExt cx="3763819" cy="4031594"/>
          </a:xfrm>
        </p:grpSpPr>
        <p:pic>
          <p:nvPicPr>
            <p:cNvPr id="31755" name="Picture 11" descr="F3.16a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45" y="2791436"/>
              <a:ext cx="3556000" cy="282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6" name="TextBox 13"/>
            <p:cNvSpPr txBox="1">
              <a:spLocks noChangeArrowheads="1"/>
            </p:cNvSpPr>
            <p:nvPr/>
          </p:nvSpPr>
          <p:spPr bwMode="auto">
            <a:xfrm>
              <a:off x="193209" y="5622701"/>
              <a:ext cx="37091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we use the mean backpack weight as our prediction, the sum of the squared residuals is 83.87.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SST = 83.87 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287838" y="2790825"/>
            <a:ext cx="3708400" cy="4025900"/>
            <a:chOff x="4031674" y="2768346"/>
            <a:chExt cx="3709155" cy="4025509"/>
          </a:xfrm>
        </p:grpSpPr>
        <p:pic>
          <p:nvPicPr>
            <p:cNvPr id="31753" name="Picture 12" descr="F3.16b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674" y="2768346"/>
              <a:ext cx="3678620" cy="2825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4" name="TextBox 14"/>
            <p:cNvSpPr txBox="1">
              <a:spLocks noChangeArrowheads="1"/>
            </p:cNvSpPr>
            <p:nvPr/>
          </p:nvSpPr>
          <p:spPr bwMode="auto">
            <a:xfrm>
              <a:off x="4031674" y="5593526"/>
              <a:ext cx="370915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we use the LSRL to make our predictions, the sum of the squared residuals is 30.90.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SSE = 30.90 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9850" y="5114925"/>
            <a:ext cx="4078288" cy="1662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SSE/SST = 30.97/83.87</a:t>
            </a:r>
          </a:p>
          <a:p>
            <a:pPr>
              <a:defRPr/>
            </a:pPr>
            <a:r>
              <a:rPr lang="en-US" b="1" dirty="0"/>
              <a:t>SSE/SST = 0.368</a:t>
            </a:r>
          </a:p>
          <a:p>
            <a:pPr>
              <a:defRPr/>
            </a:pPr>
            <a:endParaRPr lang="en-US" sz="1050" b="1" dirty="0"/>
          </a:p>
          <a:p>
            <a:pPr>
              <a:defRPr/>
            </a:pPr>
            <a:r>
              <a:rPr lang="en-US" b="1" dirty="0"/>
              <a:t>Therefore, 36.8% of the variation in pack weight is </a:t>
            </a:r>
            <a:r>
              <a:rPr lang="en-US" b="1" i="1" dirty="0"/>
              <a:t>unaccounted for</a:t>
            </a:r>
            <a:r>
              <a:rPr lang="en-US" b="1" dirty="0"/>
              <a:t> by the least-squares regression line.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40213" y="5119688"/>
            <a:ext cx="4857750" cy="1662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0000"/>
                </a:solidFill>
                <a:ea typeface="ＭＳ Ｐゴシック" pitchFamily="-111" charset="-128"/>
              </a:rPr>
              <a:t>1 – SSE/SST = 1 – 30.97/83.87</a:t>
            </a:r>
          </a:p>
          <a:p>
            <a:pPr>
              <a:defRPr/>
            </a:pPr>
            <a:r>
              <a:rPr lang="en-US" b="1" i="1" dirty="0">
                <a:solidFill>
                  <a:srgbClr val="000000"/>
                </a:solidFill>
                <a:ea typeface="ＭＳ Ｐゴシック" pitchFamily="-111" charset="-128"/>
              </a:rPr>
              <a:t>r</a:t>
            </a:r>
            <a:r>
              <a:rPr lang="en-US" b="1" baseline="30000" dirty="0">
                <a:solidFill>
                  <a:srgbClr val="000000"/>
                </a:solidFill>
                <a:ea typeface="ＭＳ Ｐゴシック" pitchFamily="-111" charset="-128"/>
              </a:rPr>
              <a:t>2</a:t>
            </a:r>
            <a:r>
              <a:rPr lang="en-US" b="1" dirty="0">
                <a:solidFill>
                  <a:srgbClr val="000000"/>
                </a:solidFill>
                <a:ea typeface="ＭＳ Ｐゴシック" pitchFamily="-111" charset="-128"/>
              </a:rPr>
              <a:t> = 0.632</a:t>
            </a:r>
          </a:p>
          <a:p>
            <a:pPr>
              <a:defRPr/>
            </a:pPr>
            <a:endParaRPr lang="en-US" sz="1050" b="1" dirty="0">
              <a:solidFill>
                <a:srgbClr val="000000"/>
              </a:solidFill>
              <a:ea typeface="ＭＳ Ｐゴシック" pitchFamily="-111" charset="-128"/>
            </a:endParaRPr>
          </a:p>
          <a:p>
            <a:pPr>
              <a:defRPr/>
            </a:pPr>
            <a:r>
              <a:rPr lang="en-US" b="1" dirty="0">
                <a:solidFill>
                  <a:srgbClr val="000000"/>
                </a:solidFill>
                <a:ea typeface="ＭＳ Ｐゴシック" pitchFamily="-111" charset="-128"/>
              </a:rPr>
              <a:t>63.2 % of the variation in backpack weight is accounted for by the linear model relating pack weight to body weight.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131763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Example 1 and r²</a:t>
            </a:r>
          </a:p>
        </p:txBody>
      </p:sp>
      <p:pic>
        <p:nvPicPr>
          <p:cNvPr id="32771" name="Picture 3" descr="Yates_TPS3e_Ch03_p16857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6578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772" name="Straight Connector 5"/>
          <p:cNvCxnSpPr>
            <a:cxnSpLocks noChangeShapeType="1"/>
          </p:cNvCxnSpPr>
          <p:nvPr/>
        </p:nvCxnSpPr>
        <p:spPr bwMode="auto">
          <a:xfrm rot="5400000">
            <a:off x="4403725" y="4022725"/>
            <a:ext cx="68580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3" name="Straight Connector 6"/>
          <p:cNvCxnSpPr>
            <a:cxnSpLocks noChangeShapeType="1"/>
          </p:cNvCxnSpPr>
          <p:nvPr/>
        </p:nvCxnSpPr>
        <p:spPr bwMode="auto">
          <a:xfrm rot="5400000">
            <a:off x="4563268" y="4571207"/>
            <a:ext cx="366713" cy="0"/>
          </a:xfrm>
          <a:prstGeom prst="lin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4" name="Straight Connector 7"/>
          <p:cNvCxnSpPr>
            <a:cxnSpLocks noChangeShapeType="1"/>
          </p:cNvCxnSpPr>
          <p:nvPr/>
        </p:nvCxnSpPr>
        <p:spPr bwMode="auto">
          <a:xfrm rot="5400000">
            <a:off x="1731169" y="2728119"/>
            <a:ext cx="274638" cy="0"/>
          </a:xfrm>
          <a:prstGeom prst="lin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5" name="Straight Connector 8"/>
          <p:cNvCxnSpPr>
            <a:cxnSpLocks noChangeShapeType="1"/>
          </p:cNvCxnSpPr>
          <p:nvPr/>
        </p:nvCxnSpPr>
        <p:spPr bwMode="auto">
          <a:xfrm rot="5400000">
            <a:off x="1454150" y="3230563"/>
            <a:ext cx="822325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6" name="Straight Connector 10"/>
          <p:cNvCxnSpPr>
            <a:cxnSpLocks noChangeShapeType="1"/>
          </p:cNvCxnSpPr>
          <p:nvPr/>
        </p:nvCxnSpPr>
        <p:spPr bwMode="auto">
          <a:xfrm rot="5400000">
            <a:off x="3490118" y="4206082"/>
            <a:ext cx="639763" cy="0"/>
          </a:xfrm>
          <a:prstGeom prst="line">
            <a:avLst/>
          </a:prstGeom>
          <a:noFill/>
          <a:ln w="57150" algn="ctr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77" name="Straight Connector 11"/>
          <p:cNvCxnSpPr>
            <a:cxnSpLocks noChangeShapeType="1"/>
          </p:cNvCxnSpPr>
          <p:nvPr/>
        </p:nvCxnSpPr>
        <p:spPr bwMode="auto">
          <a:xfrm rot="5400000">
            <a:off x="3730625" y="3789363"/>
            <a:ext cx="184150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858000" y="3429000"/>
            <a:ext cx="21209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SSE 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= ∑(y – y)²</a:t>
            </a:r>
          </a:p>
          <a:p>
            <a:pPr>
              <a:defRPr/>
            </a:pPr>
            <a:endParaRPr lang="en-US" sz="20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>
              <a:defRPr/>
            </a:pP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Residual (Error)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42125" y="5181600"/>
            <a:ext cx="230187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7C80"/>
                </a:solidFill>
              </a:rPr>
              <a:t>SSR </a:t>
            </a:r>
            <a:r>
              <a:rPr lang="en-US" sz="2000" b="1" dirty="0"/>
              <a:t>=</a:t>
            </a:r>
            <a:r>
              <a:rPr lang="en-US" sz="2000" b="1" dirty="0">
                <a:solidFill>
                  <a:srgbClr val="FF7C8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SST </a:t>
            </a:r>
            <a:r>
              <a:rPr lang="en-US" sz="2000" b="1" dirty="0"/>
              <a:t>–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SSE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or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</a:rPr>
              <a:t>SST</a:t>
            </a:r>
            <a:r>
              <a:rPr lang="en-US" sz="2000" b="1" dirty="0"/>
              <a:t> = 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SSE </a:t>
            </a:r>
            <a:r>
              <a:rPr lang="en-US" sz="2000" b="1" dirty="0"/>
              <a:t>+</a:t>
            </a: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FF7C80"/>
                </a:solidFill>
              </a:rPr>
              <a:t>SSR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5013" y="3328988"/>
            <a:ext cx="2936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^</a:t>
            </a:r>
          </a:p>
        </p:txBody>
      </p:sp>
      <p:grpSp>
        <p:nvGrpSpPr>
          <p:cNvPr id="32781" name="Group 16"/>
          <p:cNvGrpSpPr>
            <a:grpSpLocks/>
          </p:cNvGrpSpPr>
          <p:nvPr/>
        </p:nvGrpSpPr>
        <p:grpSpPr bwMode="auto">
          <a:xfrm>
            <a:off x="6858000" y="1447800"/>
            <a:ext cx="2003425" cy="1208088"/>
            <a:chOff x="7010400" y="874058"/>
            <a:chExt cx="2002664" cy="1208405"/>
          </a:xfrm>
        </p:grpSpPr>
        <p:sp>
          <p:nvSpPr>
            <p:cNvPr id="32782" name="TextBox 9"/>
            <p:cNvSpPr txBox="1">
              <a:spLocks noChangeArrowheads="1"/>
            </p:cNvSpPr>
            <p:nvPr/>
          </p:nvSpPr>
          <p:spPr bwMode="auto">
            <a:xfrm>
              <a:off x="7010400" y="1066800"/>
              <a:ext cx="2002664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FF00"/>
                  </a:solidFill>
                </a:rPr>
                <a:t>SST = ∑(y – y)²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en-US" altLang="en-US" sz="2000" b="1">
                <a:solidFill>
                  <a:srgbClr val="FFFF00"/>
                </a:solidFill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FF00"/>
                  </a:solidFill>
                </a:rPr>
                <a:t>Total Deviation</a:t>
              </a:r>
            </a:p>
          </p:txBody>
        </p:sp>
        <p:sp>
          <p:nvSpPr>
            <p:cNvPr id="32783" name="TextBox 15"/>
            <p:cNvSpPr txBox="1">
              <a:spLocks noChangeArrowheads="1"/>
            </p:cNvSpPr>
            <p:nvPr/>
          </p:nvSpPr>
          <p:spPr bwMode="auto">
            <a:xfrm>
              <a:off x="8444755" y="87405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FFFF00"/>
                  </a:solidFill>
                </a:rPr>
                <a:t>_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Example 1 and r² cont</a:t>
            </a:r>
          </a:p>
        </p:txBody>
      </p:sp>
      <p:sp>
        <p:nvSpPr>
          <p:cNvPr id="33795" name="Content Placeholder 16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smtClean="0"/>
              <a:t>Calculate r² using the formulas</a:t>
            </a:r>
            <a:endParaRPr lang="en-US" altLang="en-US" sz="2400" smtClean="0"/>
          </a:p>
        </p:txBody>
      </p:sp>
      <p:sp>
        <p:nvSpPr>
          <p:cNvPr id="18" name="Content Placeholder 16"/>
          <p:cNvSpPr txBox="1">
            <a:spLocks/>
          </p:cNvSpPr>
          <p:nvPr/>
        </p:nvSpPr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Using our previous calculations: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kern="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SST = ∑(y – y)² = (n-1)s</a:t>
            </a:r>
            <a:r>
              <a:rPr lang="en-US" sz="2400" b="1" kern="0" baseline="-25000" dirty="0">
                <a:solidFill>
                  <a:srgbClr val="FFFF00"/>
                </a:solidFill>
                <a:latin typeface="+mn-lt"/>
              </a:rPr>
              <a:t>y</a:t>
            </a: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² = 15(1.1389)² = 19.4565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kern="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SSE = ∑ residual² = ∑(y – y)² = 7.6634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2400" b="1" kern="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              SSE                7.6634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r² = 1 – ---------  =  1 – ----------   =   0.6061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              SST               19.4565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  <a:defRPr/>
            </a:pPr>
            <a:endParaRPr lang="en-US" sz="2400" b="1" kern="0" dirty="0">
              <a:solidFill>
                <a:srgbClr val="FFFF0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so 60.6% of the variation in fat gain is explained by the least squares regression line relating fat gain and nonexercise activity</a:t>
            </a:r>
            <a:endParaRPr lang="en-US" sz="2400" kern="0" dirty="0">
              <a:latin typeface="+mn-lt"/>
            </a:endParaRPr>
          </a:p>
        </p:txBody>
      </p:sp>
      <p:sp>
        <p:nvSpPr>
          <p:cNvPr id="33797" name="TextBox 18"/>
          <p:cNvSpPr txBox="1">
            <a:spLocks noChangeArrowheads="1"/>
          </p:cNvSpPr>
          <p:nvPr/>
        </p:nvSpPr>
        <p:spPr bwMode="auto">
          <a:xfrm>
            <a:off x="4164013" y="2981325"/>
            <a:ext cx="31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^</a:t>
            </a:r>
          </a:p>
        </p:txBody>
      </p:sp>
      <p:sp>
        <p:nvSpPr>
          <p:cNvPr id="33798" name="TextBox 19"/>
          <p:cNvSpPr txBox="1">
            <a:spLocks noChangeArrowheads="1"/>
          </p:cNvSpPr>
          <p:nvPr/>
        </p:nvSpPr>
        <p:spPr bwMode="auto">
          <a:xfrm>
            <a:off x="2222500" y="2079625"/>
            <a:ext cx="320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>
          <a:xfrm>
            <a:off x="457200" y="23813"/>
            <a:ext cx="8229600" cy="944562"/>
          </a:xfrm>
        </p:spPr>
        <p:txBody>
          <a:bodyPr/>
          <a:lstStyle/>
          <a:p>
            <a:r>
              <a:rPr lang="en-US" altLang="en-US" sz="3600" b="1" smtClean="0"/>
              <a:t>Facts about LS Regression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b="1" smtClean="0"/>
              <a:t>The distinction between explanatory and response variable is essential in regression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b="1" smtClean="0"/>
              <a:t>There is a close connection between correlation and the slope of the LS line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b="1" smtClean="0"/>
              <a:t>The LS line always passes through the point (x-bar, y-bar)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altLang="en-US" sz="2800" b="1" smtClean="0"/>
              <a:t>The square of the correlation, r², is the fraction of variation in the values of y that is explained by the LS regression of y on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3" name="Oval 4"/>
          <p:cNvSpPr>
            <a:spLocks noChangeArrowheads="1"/>
          </p:cNvSpPr>
          <p:nvPr/>
        </p:nvSpPr>
        <p:spPr bwMode="auto">
          <a:xfrm>
            <a:off x="77788" y="19050"/>
            <a:ext cx="396875" cy="415925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5844" name="Freeform 5"/>
          <p:cNvSpPr>
            <a:spLocks/>
          </p:cNvSpPr>
          <p:nvPr/>
        </p:nvSpPr>
        <p:spPr bwMode="auto">
          <a:xfrm>
            <a:off x="273050" y="14288"/>
            <a:ext cx="114300" cy="214312"/>
          </a:xfrm>
          <a:custGeom>
            <a:avLst/>
            <a:gdLst>
              <a:gd name="T0" fmla="*/ 0 w 72"/>
              <a:gd name="T1" fmla="*/ 0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0 w 72"/>
              <a:gd name="T7" fmla="*/ 0 h 135"/>
              <a:gd name="T8" fmla="*/ 0 60000 65536"/>
              <a:gd name="T9" fmla="*/ 0 60000 65536"/>
              <a:gd name="T10" fmla="*/ 0 60000 65536"/>
              <a:gd name="T11" fmla="*/ 0 60000 65536"/>
              <a:gd name="T12" fmla="*/ 0 w 72"/>
              <a:gd name="T13" fmla="*/ 0 h 135"/>
              <a:gd name="T14" fmla="*/ 72 w 72"/>
              <a:gd name="T15" fmla="*/ 135 h 1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" h="135">
                <a:moveTo>
                  <a:pt x="0" y="0"/>
                </a:moveTo>
                <a:lnTo>
                  <a:pt x="2" y="135"/>
                </a:lnTo>
                <a:lnTo>
                  <a:pt x="72" y="29"/>
                </a:lnTo>
                <a:cubicBezTo>
                  <a:pt x="72" y="7"/>
                  <a:pt x="0" y="0"/>
                  <a:pt x="0" y="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55625" y="58738"/>
            <a:ext cx="6178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anose="020B0604020202020204" pitchFamily="34" charset="0"/>
              </a:rPr>
              <a:t>5-Minute Check on Section 2 Part </a:t>
            </a:r>
            <a:r>
              <a:rPr lang="en-US" sz="28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anose="020B0604020202020204" pitchFamily="34" charset="0"/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336699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white">
          <a:xfrm>
            <a:off x="1652588" y="6523038"/>
            <a:ext cx="57229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200" b="1" dirty="0">
                <a:effectLst>
                  <a:outerShdw blurRad="38100" dist="38100" dir="2700000" algn="tl">
                    <a:srgbClr val="336699"/>
                  </a:outerShdw>
                </a:effectLst>
                <a:latin typeface="Arial" panose="020B0604020202020204" pitchFamily="34" charset="0"/>
              </a:rPr>
              <a:t>Click the mouse button or press the Space Bar to display the answers.</a:t>
            </a:r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163513" y="614363"/>
            <a:ext cx="8828087" cy="5862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Describe each residual plot</a:t>
            </a: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What does a positive residual mean?  A negative residual?</a:t>
            </a:r>
            <a:br>
              <a:rPr lang="en-US" altLang="en-US" sz="2000" b="1">
                <a:cs typeface="Arial" charset="0"/>
                <a:sym typeface="Symbol" pitchFamily="18" charset="2"/>
              </a:rPr>
            </a:b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endParaRPr lang="en-US" altLang="en-US" sz="2000" b="1">
              <a:cs typeface="Arial" charset="0"/>
              <a:sym typeface="Symbol" pitchFamily="18" charset="2"/>
            </a:endParaRPr>
          </a:p>
          <a:p>
            <a:pPr>
              <a:spcBef>
                <a:spcPts val="600"/>
              </a:spcBef>
              <a:buFontTx/>
              <a:buAutoNum type="arabicPeriod"/>
            </a:pPr>
            <a:r>
              <a:rPr lang="en-US" altLang="en-US" sz="2000" b="1">
                <a:cs typeface="Arial" charset="0"/>
                <a:sym typeface="Symbol" pitchFamily="18" charset="2"/>
              </a:rPr>
              <a:t>Define what r</a:t>
            </a:r>
            <a:r>
              <a:rPr lang="en-US" altLang="en-US" sz="2000" b="1" baseline="30000">
                <a:cs typeface="Arial" charset="0"/>
                <a:sym typeface="Symbol" pitchFamily="18" charset="2"/>
              </a:rPr>
              <a:t>2</a:t>
            </a:r>
            <a:r>
              <a:rPr lang="en-US" altLang="en-US" sz="2000" b="1">
                <a:cs typeface="Arial" charset="0"/>
                <a:sym typeface="Symbol" pitchFamily="18" charset="2"/>
              </a:rPr>
              <a:t> is.</a:t>
            </a:r>
            <a:endParaRPr lang="el-GR" altLang="en-US" sz="2000" b="1">
              <a:cs typeface="Arial" charset="0"/>
              <a:sym typeface="Symbol" pitchFamily="18" charset="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11225" y="2560638"/>
            <a:ext cx="7165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Outlier                    Pattern            Horn-effect          Good Fit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Possible                Bad model         Bad model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  problem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38200" y="43434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Positive – the actual value is higher than the predicted value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Negative – the actual value is lower than the predicted value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00100" y="5767388"/>
            <a:ext cx="7543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7338" indent="-2873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R</a:t>
            </a:r>
            <a:r>
              <a:rPr lang="en-US" altLang="en-US" sz="1800" b="1" baseline="30000">
                <a:solidFill>
                  <a:srgbClr val="FFFF00"/>
                </a:solidFill>
              </a:rPr>
              <a:t>2</a:t>
            </a:r>
            <a:r>
              <a:rPr lang="en-US" altLang="en-US" sz="1800" b="1">
                <a:solidFill>
                  <a:srgbClr val="FFFF00"/>
                </a:solidFill>
              </a:rPr>
              <a:t> is the percentage of variation that is explained by the model</a:t>
            </a:r>
          </a:p>
        </p:txBody>
      </p:sp>
      <p:grpSp>
        <p:nvGrpSpPr>
          <p:cNvPr id="35851" name="Group 276"/>
          <p:cNvGrpSpPr>
            <a:grpSpLocks/>
          </p:cNvGrpSpPr>
          <p:nvPr/>
        </p:nvGrpSpPr>
        <p:grpSpPr bwMode="auto">
          <a:xfrm>
            <a:off x="530225" y="1257300"/>
            <a:ext cx="6697663" cy="1169988"/>
            <a:chOff x="0" y="3537"/>
            <a:chExt cx="4219" cy="737"/>
          </a:xfrm>
        </p:grpSpPr>
        <p:sp>
          <p:nvSpPr>
            <p:cNvPr id="35852" name="Line 193"/>
            <p:cNvSpPr>
              <a:spLocks noChangeShapeType="1"/>
            </p:cNvSpPr>
            <p:nvPr/>
          </p:nvSpPr>
          <p:spPr bwMode="auto">
            <a:xfrm>
              <a:off x="345" y="3560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3" name="Line 194"/>
            <p:cNvSpPr>
              <a:spLocks noChangeShapeType="1"/>
            </p:cNvSpPr>
            <p:nvPr/>
          </p:nvSpPr>
          <p:spPr bwMode="auto">
            <a:xfrm>
              <a:off x="345" y="4136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Text Box 195"/>
            <p:cNvSpPr txBox="1">
              <a:spLocks noChangeArrowheads="1"/>
            </p:cNvSpPr>
            <p:nvPr/>
          </p:nvSpPr>
          <p:spPr bwMode="auto">
            <a:xfrm rot="-5400000">
              <a:off x="83" y="3784"/>
              <a:ext cx="3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/>
                <a:t>Residual</a:t>
              </a:r>
            </a:p>
          </p:txBody>
        </p:sp>
        <p:sp>
          <p:nvSpPr>
            <p:cNvPr id="35855" name="Text Box 196"/>
            <p:cNvSpPr txBox="1">
              <a:spLocks noChangeArrowheads="1"/>
            </p:cNvSpPr>
            <p:nvPr/>
          </p:nvSpPr>
          <p:spPr bwMode="auto">
            <a:xfrm>
              <a:off x="397" y="4130"/>
              <a:ext cx="4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/>
                <a:t>Explanatory</a:t>
              </a:r>
            </a:p>
          </p:txBody>
        </p:sp>
        <p:sp>
          <p:nvSpPr>
            <p:cNvPr id="35856" name="Oval 197"/>
            <p:cNvSpPr>
              <a:spLocks noChangeArrowheads="1"/>
            </p:cNvSpPr>
            <p:nvPr/>
          </p:nvSpPr>
          <p:spPr bwMode="auto">
            <a:xfrm>
              <a:off x="379" y="3827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57" name="Oval 198"/>
            <p:cNvSpPr>
              <a:spLocks noChangeArrowheads="1"/>
            </p:cNvSpPr>
            <p:nvPr/>
          </p:nvSpPr>
          <p:spPr bwMode="auto">
            <a:xfrm>
              <a:off x="424" y="388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58" name="Oval 199"/>
            <p:cNvSpPr>
              <a:spLocks noChangeArrowheads="1"/>
            </p:cNvSpPr>
            <p:nvPr/>
          </p:nvSpPr>
          <p:spPr bwMode="auto">
            <a:xfrm>
              <a:off x="476" y="3797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59" name="Oval 200"/>
            <p:cNvSpPr>
              <a:spLocks noChangeArrowheads="1"/>
            </p:cNvSpPr>
            <p:nvPr/>
          </p:nvSpPr>
          <p:spPr bwMode="auto">
            <a:xfrm>
              <a:off x="556" y="379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0" name="Oval 201"/>
            <p:cNvSpPr>
              <a:spLocks noChangeArrowheads="1"/>
            </p:cNvSpPr>
            <p:nvPr/>
          </p:nvSpPr>
          <p:spPr bwMode="auto">
            <a:xfrm>
              <a:off x="577" y="3919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1" name="Oval 202"/>
            <p:cNvSpPr>
              <a:spLocks noChangeArrowheads="1"/>
            </p:cNvSpPr>
            <p:nvPr/>
          </p:nvSpPr>
          <p:spPr bwMode="auto">
            <a:xfrm>
              <a:off x="715" y="390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2" name="Oval 203"/>
            <p:cNvSpPr>
              <a:spLocks noChangeArrowheads="1"/>
            </p:cNvSpPr>
            <p:nvPr/>
          </p:nvSpPr>
          <p:spPr bwMode="auto">
            <a:xfrm>
              <a:off x="845" y="383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3" name="Oval 204"/>
            <p:cNvSpPr>
              <a:spLocks noChangeArrowheads="1"/>
            </p:cNvSpPr>
            <p:nvPr/>
          </p:nvSpPr>
          <p:spPr bwMode="auto">
            <a:xfrm>
              <a:off x="731" y="3809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4" name="Text Box 205"/>
            <p:cNvSpPr txBox="1">
              <a:spLocks noChangeArrowheads="1"/>
            </p:cNvSpPr>
            <p:nvPr/>
          </p:nvSpPr>
          <p:spPr bwMode="auto">
            <a:xfrm>
              <a:off x="0" y="3537"/>
              <a:ext cx="2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A.</a:t>
              </a:r>
            </a:p>
          </p:txBody>
        </p:sp>
        <p:sp>
          <p:nvSpPr>
            <p:cNvPr id="35865" name="Oval 206"/>
            <p:cNvSpPr>
              <a:spLocks noChangeArrowheads="1"/>
            </p:cNvSpPr>
            <p:nvPr/>
          </p:nvSpPr>
          <p:spPr bwMode="auto">
            <a:xfrm>
              <a:off x="506" y="3851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6" name="Oval 207"/>
            <p:cNvSpPr>
              <a:spLocks noChangeArrowheads="1"/>
            </p:cNvSpPr>
            <p:nvPr/>
          </p:nvSpPr>
          <p:spPr bwMode="auto">
            <a:xfrm>
              <a:off x="631" y="387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7" name="Oval 208"/>
            <p:cNvSpPr>
              <a:spLocks noChangeArrowheads="1"/>
            </p:cNvSpPr>
            <p:nvPr/>
          </p:nvSpPr>
          <p:spPr bwMode="auto">
            <a:xfrm>
              <a:off x="678" y="4097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8" name="Oval 209"/>
            <p:cNvSpPr>
              <a:spLocks noChangeArrowheads="1"/>
            </p:cNvSpPr>
            <p:nvPr/>
          </p:nvSpPr>
          <p:spPr bwMode="auto">
            <a:xfrm>
              <a:off x="792" y="3889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69" name="Line 211"/>
            <p:cNvSpPr>
              <a:spLocks noChangeShapeType="1"/>
            </p:cNvSpPr>
            <p:nvPr/>
          </p:nvSpPr>
          <p:spPr bwMode="auto">
            <a:xfrm>
              <a:off x="1457" y="3563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212"/>
            <p:cNvSpPr>
              <a:spLocks noChangeShapeType="1"/>
            </p:cNvSpPr>
            <p:nvPr/>
          </p:nvSpPr>
          <p:spPr bwMode="auto">
            <a:xfrm>
              <a:off x="1457" y="4139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Text Box 213"/>
            <p:cNvSpPr txBox="1">
              <a:spLocks noChangeArrowheads="1"/>
            </p:cNvSpPr>
            <p:nvPr/>
          </p:nvSpPr>
          <p:spPr bwMode="auto">
            <a:xfrm rot="-5400000">
              <a:off x="1195" y="3787"/>
              <a:ext cx="3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/>
                <a:t>Residual</a:t>
              </a:r>
            </a:p>
          </p:txBody>
        </p:sp>
        <p:sp>
          <p:nvSpPr>
            <p:cNvPr id="35872" name="Text Box 214"/>
            <p:cNvSpPr txBox="1">
              <a:spLocks noChangeArrowheads="1"/>
            </p:cNvSpPr>
            <p:nvPr/>
          </p:nvSpPr>
          <p:spPr bwMode="auto">
            <a:xfrm>
              <a:off x="1509" y="4133"/>
              <a:ext cx="4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/>
                <a:t>Explanatory</a:t>
              </a:r>
            </a:p>
          </p:txBody>
        </p:sp>
        <p:sp>
          <p:nvSpPr>
            <p:cNvPr id="35873" name="Oval 215"/>
            <p:cNvSpPr>
              <a:spLocks noChangeArrowheads="1"/>
            </p:cNvSpPr>
            <p:nvPr/>
          </p:nvSpPr>
          <p:spPr bwMode="auto">
            <a:xfrm>
              <a:off x="1513" y="3927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74" name="Oval 216"/>
            <p:cNvSpPr>
              <a:spLocks noChangeArrowheads="1"/>
            </p:cNvSpPr>
            <p:nvPr/>
          </p:nvSpPr>
          <p:spPr bwMode="auto">
            <a:xfrm>
              <a:off x="1572" y="389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75" name="Oval 217"/>
            <p:cNvSpPr>
              <a:spLocks noChangeArrowheads="1"/>
            </p:cNvSpPr>
            <p:nvPr/>
          </p:nvSpPr>
          <p:spPr bwMode="auto">
            <a:xfrm>
              <a:off x="1606" y="3791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76" name="Oval 218"/>
            <p:cNvSpPr>
              <a:spLocks noChangeArrowheads="1"/>
            </p:cNvSpPr>
            <p:nvPr/>
          </p:nvSpPr>
          <p:spPr bwMode="auto">
            <a:xfrm>
              <a:off x="1683" y="375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77" name="Oval 219"/>
            <p:cNvSpPr>
              <a:spLocks noChangeArrowheads="1"/>
            </p:cNvSpPr>
            <p:nvPr/>
          </p:nvSpPr>
          <p:spPr bwMode="auto">
            <a:xfrm>
              <a:off x="1752" y="3787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78" name="Oval 220"/>
            <p:cNvSpPr>
              <a:spLocks noChangeArrowheads="1"/>
            </p:cNvSpPr>
            <p:nvPr/>
          </p:nvSpPr>
          <p:spPr bwMode="auto">
            <a:xfrm>
              <a:off x="1821" y="387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79" name="Oval 221"/>
            <p:cNvSpPr>
              <a:spLocks noChangeArrowheads="1"/>
            </p:cNvSpPr>
            <p:nvPr/>
          </p:nvSpPr>
          <p:spPr bwMode="auto">
            <a:xfrm>
              <a:off x="1917" y="3968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0" name="Oval 222"/>
            <p:cNvSpPr>
              <a:spLocks noChangeArrowheads="1"/>
            </p:cNvSpPr>
            <p:nvPr/>
          </p:nvSpPr>
          <p:spPr bwMode="auto">
            <a:xfrm>
              <a:off x="1848" y="3944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1" name="Text Box 223"/>
            <p:cNvSpPr txBox="1">
              <a:spLocks noChangeArrowheads="1"/>
            </p:cNvSpPr>
            <p:nvPr/>
          </p:nvSpPr>
          <p:spPr bwMode="auto">
            <a:xfrm>
              <a:off x="1112" y="3540"/>
              <a:ext cx="21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B.</a:t>
              </a:r>
            </a:p>
          </p:txBody>
        </p:sp>
        <p:sp>
          <p:nvSpPr>
            <p:cNvPr id="35882" name="Oval 224"/>
            <p:cNvSpPr>
              <a:spLocks noChangeArrowheads="1"/>
            </p:cNvSpPr>
            <p:nvPr/>
          </p:nvSpPr>
          <p:spPr bwMode="auto">
            <a:xfrm>
              <a:off x="1480" y="402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3" name="Oval 225"/>
            <p:cNvSpPr>
              <a:spLocks noChangeArrowheads="1"/>
            </p:cNvSpPr>
            <p:nvPr/>
          </p:nvSpPr>
          <p:spPr bwMode="auto">
            <a:xfrm>
              <a:off x="1806" y="3821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4" name="Oval 226"/>
            <p:cNvSpPr>
              <a:spLocks noChangeArrowheads="1"/>
            </p:cNvSpPr>
            <p:nvPr/>
          </p:nvSpPr>
          <p:spPr bwMode="auto">
            <a:xfrm>
              <a:off x="1938" y="4028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5" name="Oval 227"/>
            <p:cNvSpPr>
              <a:spLocks noChangeArrowheads="1"/>
            </p:cNvSpPr>
            <p:nvPr/>
          </p:nvSpPr>
          <p:spPr bwMode="auto">
            <a:xfrm>
              <a:off x="1878" y="390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6" name="Oval 228"/>
            <p:cNvSpPr>
              <a:spLocks noChangeArrowheads="1"/>
            </p:cNvSpPr>
            <p:nvPr/>
          </p:nvSpPr>
          <p:spPr bwMode="auto">
            <a:xfrm>
              <a:off x="1509" y="398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7" name="Oval 229"/>
            <p:cNvSpPr>
              <a:spLocks noChangeArrowheads="1"/>
            </p:cNvSpPr>
            <p:nvPr/>
          </p:nvSpPr>
          <p:spPr bwMode="auto">
            <a:xfrm>
              <a:off x="1530" y="3848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8" name="Oval 230"/>
            <p:cNvSpPr>
              <a:spLocks noChangeArrowheads="1"/>
            </p:cNvSpPr>
            <p:nvPr/>
          </p:nvSpPr>
          <p:spPr bwMode="auto">
            <a:xfrm>
              <a:off x="1659" y="380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89" name="Oval 231"/>
            <p:cNvSpPr>
              <a:spLocks noChangeArrowheads="1"/>
            </p:cNvSpPr>
            <p:nvPr/>
          </p:nvSpPr>
          <p:spPr bwMode="auto">
            <a:xfrm>
              <a:off x="1581" y="383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0" name="Line 232"/>
            <p:cNvSpPr>
              <a:spLocks noChangeShapeType="1"/>
            </p:cNvSpPr>
            <p:nvPr/>
          </p:nvSpPr>
          <p:spPr bwMode="auto">
            <a:xfrm>
              <a:off x="2552" y="3569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233"/>
            <p:cNvSpPr>
              <a:spLocks noChangeShapeType="1"/>
            </p:cNvSpPr>
            <p:nvPr/>
          </p:nvSpPr>
          <p:spPr bwMode="auto">
            <a:xfrm>
              <a:off x="2552" y="4145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2" name="Text Box 234"/>
            <p:cNvSpPr txBox="1">
              <a:spLocks noChangeArrowheads="1"/>
            </p:cNvSpPr>
            <p:nvPr/>
          </p:nvSpPr>
          <p:spPr bwMode="auto">
            <a:xfrm rot="-5400000">
              <a:off x="2290" y="3793"/>
              <a:ext cx="3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/>
                <a:t>Residual</a:t>
              </a:r>
            </a:p>
          </p:txBody>
        </p:sp>
        <p:sp>
          <p:nvSpPr>
            <p:cNvPr id="35893" name="Text Box 235"/>
            <p:cNvSpPr txBox="1">
              <a:spLocks noChangeArrowheads="1"/>
            </p:cNvSpPr>
            <p:nvPr/>
          </p:nvSpPr>
          <p:spPr bwMode="auto">
            <a:xfrm>
              <a:off x="2604" y="4139"/>
              <a:ext cx="4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/>
                <a:t>Explanatory</a:t>
              </a:r>
            </a:p>
          </p:txBody>
        </p:sp>
        <p:sp>
          <p:nvSpPr>
            <p:cNvPr id="35894" name="Oval 236"/>
            <p:cNvSpPr>
              <a:spLocks noChangeArrowheads="1"/>
            </p:cNvSpPr>
            <p:nvPr/>
          </p:nvSpPr>
          <p:spPr bwMode="auto">
            <a:xfrm>
              <a:off x="2798" y="381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5" name="Oval 237"/>
            <p:cNvSpPr>
              <a:spLocks noChangeArrowheads="1"/>
            </p:cNvSpPr>
            <p:nvPr/>
          </p:nvSpPr>
          <p:spPr bwMode="auto">
            <a:xfrm>
              <a:off x="2650" y="3829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6" name="Oval 238"/>
            <p:cNvSpPr>
              <a:spLocks noChangeArrowheads="1"/>
            </p:cNvSpPr>
            <p:nvPr/>
          </p:nvSpPr>
          <p:spPr bwMode="auto">
            <a:xfrm>
              <a:off x="2704" y="3864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7" name="Oval 239"/>
            <p:cNvSpPr>
              <a:spLocks noChangeArrowheads="1"/>
            </p:cNvSpPr>
            <p:nvPr/>
          </p:nvSpPr>
          <p:spPr bwMode="auto">
            <a:xfrm>
              <a:off x="2835" y="390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8" name="Oval 240"/>
            <p:cNvSpPr>
              <a:spLocks noChangeArrowheads="1"/>
            </p:cNvSpPr>
            <p:nvPr/>
          </p:nvSpPr>
          <p:spPr bwMode="auto">
            <a:xfrm>
              <a:off x="2871" y="3831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899" name="Oval 241"/>
            <p:cNvSpPr>
              <a:spLocks noChangeArrowheads="1"/>
            </p:cNvSpPr>
            <p:nvPr/>
          </p:nvSpPr>
          <p:spPr bwMode="auto">
            <a:xfrm>
              <a:off x="3041" y="395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00" name="Oval 242"/>
            <p:cNvSpPr>
              <a:spLocks noChangeArrowheads="1"/>
            </p:cNvSpPr>
            <p:nvPr/>
          </p:nvSpPr>
          <p:spPr bwMode="auto">
            <a:xfrm>
              <a:off x="3069" y="4034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01" name="Oval 243"/>
            <p:cNvSpPr>
              <a:spLocks noChangeArrowheads="1"/>
            </p:cNvSpPr>
            <p:nvPr/>
          </p:nvSpPr>
          <p:spPr bwMode="auto">
            <a:xfrm>
              <a:off x="3071" y="3639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02" name="Text Box 244"/>
            <p:cNvSpPr txBox="1">
              <a:spLocks noChangeArrowheads="1"/>
            </p:cNvSpPr>
            <p:nvPr/>
          </p:nvSpPr>
          <p:spPr bwMode="auto">
            <a:xfrm>
              <a:off x="2207" y="3546"/>
              <a:ext cx="2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C.</a:t>
              </a:r>
            </a:p>
          </p:txBody>
        </p:sp>
        <p:sp>
          <p:nvSpPr>
            <p:cNvPr id="35903" name="Oval 245"/>
            <p:cNvSpPr>
              <a:spLocks noChangeArrowheads="1"/>
            </p:cNvSpPr>
            <p:nvPr/>
          </p:nvSpPr>
          <p:spPr bwMode="auto">
            <a:xfrm>
              <a:off x="2573" y="3839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04" name="Oval 246"/>
            <p:cNvSpPr>
              <a:spLocks noChangeArrowheads="1"/>
            </p:cNvSpPr>
            <p:nvPr/>
          </p:nvSpPr>
          <p:spPr bwMode="auto">
            <a:xfrm>
              <a:off x="2617" y="389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05" name="Oval 247"/>
            <p:cNvSpPr>
              <a:spLocks noChangeArrowheads="1"/>
            </p:cNvSpPr>
            <p:nvPr/>
          </p:nvSpPr>
          <p:spPr bwMode="auto">
            <a:xfrm>
              <a:off x="2746" y="3889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06" name="Oval 248"/>
            <p:cNvSpPr>
              <a:spLocks noChangeArrowheads="1"/>
            </p:cNvSpPr>
            <p:nvPr/>
          </p:nvSpPr>
          <p:spPr bwMode="auto">
            <a:xfrm>
              <a:off x="3010" y="3748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07" name="Oval 249"/>
            <p:cNvSpPr>
              <a:spLocks noChangeArrowheads="1"/>
            </p:cNvSpPr>
            <p:nvPr/>
          </p:nvSpPr>
          <p:spPr bwMode="auto">
            <a:xfrm>
              <a:off x="2953" y="381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08" name="Oval 250"/>
            <p:cNvSpPr>
              <a:spLocks noChangeArrowheads="1"/>
            </p:cNvSpPr>
            <p:nvPr/>
          </p:nvSpPr>
          <p:spPr bwMode="auto">
            <a:xfrm>
              <a:off x="2935" y="390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09" name="Text Box 251"/>
            <p:cNvSpPr txBox="1">
              <a:spLocks noChangeArrowheads="1"/>
            </p:cNvSpPr>
            <p:nvPr/>
          </p:nvSpPr>
          <p:spPr bwMode="auto">
            <a:xfrm>
              <a:off x="3298" y="3546"/>
              <a:ext cx="22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 b="1"/>
                <a:t>D.</a:t>
              </a:r>
            </a:p>
          </p:txBody>
        </p:sp>
        <p:sp>
          <p:nvSpPr>
            <p:cNvPr id="35910" name="Line 253"/>
            <p:cNvSpPr>
              <a:spLocks noChangeShapeType="1"/>
            </p:cNvSpPr>
            <p:nvPr/>
          </p:nvSpPr>
          <p:spPr bwMode="auto">
            <a:xfrm>
              <a:off x="3643" y="3569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1" name="Line 254"/>
            <p:cNvSpPr>
              <a:spLocks noChangeShapeType="1"/>
            </p:cNvSpPr>
            <p:nvPr/>
          </p:nvSpPr>
          <p:spPr bwMode="auto">
            <a:xfrm>
              <a:off x="3643" y="4145"/>
              <a:ext cx="5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2" name="Text Box 255"/>
            <p:cNvSpPr txBox="1">
              <a:spLocks noChangeArrowheads="1"/>
            </p:cNvSpPr>
            <p:nvPr/>
          </p:nvSpPr>
          <p:spPr bwMode="auto">
            <a:xfrm rot="-5400000">
              <a:off x="3382" y="3793"/>
              <a:ext cx="355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/>
                <a:t>Residual</a:t>
              </a:r>
            </a:p>
          </p:txBody>
        </p:sp>
        <p:sp>
          <p:nvSpPr>
            <p:cNvPr id="35913" name="Text Box 256"/>
            <p:cNvSpPr txBox="1">
              <a:spLocks noChangeArrowheads="1"/>
            </p:cNvSpPr>
            <p:nvPr/>
          </p:nvSpPr>
          <p:spPr bwMode="auto">
            <a:xfrm>
              <a:off x="3695" y="4139"/>
              <a:ext cx="4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/>
                <a:t>Explanatory</a:t>
              </a:r>
            </a:p>
          </p:txBody>
        </p:sp>
        <p:sp>
          <p:nvSpPr>
            <p:cNvPr id="35914" name="Oval 257"/>
            <p:cNvSpPr>
              <a:spLocks noChangeArrowheads="1"/>
            </p:cNvSpPr>
            <p:nvPr/>
          </p:nvSpPr>
          <p:spPr bwMode="auto">
            <a:xfrm>
              <a:off x="3687" y="378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15" name="Oval 258"/>
            <p:cNvSpPr>
              <a:spLocks noChangeArrowheads="1"/>
            </p:cNvSpPr>
            <p:nvPr/>
          </p:nvSpPr>
          <p:spPr bwMode="auto">
            <a:xfrm>
              <a:off x="3760" y="379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16" name="Oval 259"/>
            <p:cNvSpPr>
              <a:spLocks noChangeArrowheads="1"/>
            </p:cNvSpPr>
            <p:nvPr/>
          </p:nvSpPr>
          <p:spPr bwMode="auto">
            <a:xfrm>
              <a:off x="3806" y="3863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17" name="Oval 260"/>
            <p:cNvSpPr>
              <a:spLocks noChangeArrowheads="1"/>
            </p:cNvSpPr>
            <p:nvPr/>
          </p:nvSpPr>
          <p:spPr bwMode="auto">
            <a:xfrm>
              <a:off x="3898" y="389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18" name="Oval 261"/>
            <p:cNvSpPr>
              <a:spLocks noChangeArrowheads="1"/>
            </p:cNvSpPr>
            <p:nvPr/>
          </p:nvSpPr>
          <p:spPr bwMode="auto">
            <a:xfrm>
              <a:off x="3987" y="386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19" name="Oval 262"/>
            <p:cNvSpPr>
              <a:spLocks noChangeArrowheads="1"/>
            </p:cNvSpPr>
            <p:nvPr/>
          </p:nvSpPr>
          <p:spPr bwMode="auto">
            <a:xfrm>
              <a:off x="4019" y="3785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20" name="Oval 263"/>
            <p:cNvSpPr>
              <a:spLocks noChangeArrowheads="1"/>
            </p:cNvSpPr>
            <p:nvPr/>
          </p:nvSpPr>
          <p:spPr bwMode="auto">
            <a:xfrm>
              <a:off x="4129" y="3766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21" name="Oval 264"/>
            <p:cNvSpPr>
              <a:spLocks noChangeArrowheads="1"/>
            </p:cNvSpPr>
            <p:nvPr/>
          </p:nvSpPr>
          <p:spPr bwMode="auto">
            <a:xfrm>
              <a:off x="4168" y="3864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22" name="Oval 265"/>
            <p:cNvSpPr>
              <a:spLocks noChangeArrowheads="1"/>
            </p:cNvSpPr>
            <p:nvPr/>
          </p:nvSpPr>
          <p:spPr bwMode="auto">
            <a:xfrm>
              <a:off x="3672" y="3934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23" name="Oval 266"/>
            <p:cNvSpPr>
              <a:spLocks noChangeArrowheads="1"/>
            </p:cNvSpPr>
            <p:nvPr/>
          </p:nvSpPr>
          <p:spPr bwMode="auto">
            <a:xfrm>
              <a:off x="3721" y="3901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24" name="Oval 267"/>
            <p:cNvSpPr>
              <a:spLocks noChangeArrowheads="1"/>
            </p:cNvSpPr>
            <p:nvPr/>
          </p:nvSpPr>
          <p:spPr bwMode="auto">
            <a:xfrm>
              <a:off x="3852" y="3762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25" name="Oval 268"/>
            <p:cNvSpPr>
              <a:spLocks noChangeArrowheads="1"/>
            </p:cNvSpPr>
            <p:nvPr/>
          </p:nvSpPr>
          <p:spPr bwMode="auto">
            <a:xfrm>
              <a:off x="4070" y="3820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26" name="Oval 269"/>
            <p:cNvSpPr>
              <a:spLocks noChangeArrowheads="1"/>
            </p:cNvSpPr>
            <p:nvPr/>
          </p:nvSpPr>
          <p:spPr bwMode="auto">
            <a:xfrm>
              <a:off x="4095" y="3891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27" name="Oval 270"/>
            <p:cNvSpPr>
              <a:spLocks noChangeArrowheads="1"/>
            </p:cNvSpPr>
            <p:nvPr/>
          </p:nvSpPr>
          <p:spPr bwMode="auto">
            <a:xfrm>
              <a:off x="3942" y="3807"/>
              <a:ext cx="29" cy="2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5928" name="Line 271"/>
            <p:cNvSpPr>
              <a:spLocks noChangeShapeType="1"/>
            </p:cNvSpPr>
            <p:nvPr/>
          </p:nvSpPr>
          <p:spPr bwMode="auto">
            <a:xfrm>
              <a:off x="2556" y="3876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9" name="Line 272"/>
            <p:cNvSpPr>
              <a:spLocks noChangeShapeType="1"/>
            </p:cNvSpPr>
            <p:nvPr/>
          </p:nvSpPr>
          <p:spPr bwMode="auto">
            <a:xfrm>
              <a:off x="3648" y="3872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0" name="Line 273"/>
            <p:cNvSpPr>
              <a:spLocks noChangeShapeType="1"/>
            </p:cNvSpPr>
            <p:nvPr/>
          </p:nvSpPr>
          <p:spPr bwMode="auto">
            <a:xfrm>
              <a:off x="1456" y="3876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1" name="Line 274"/>
            <p:cNvSpPr>
              <a:spLocks noChangeShapeType="1"/>
            </p:cNvSpPr>
            <p:nvPr/>
          </p:nvSpPr>
          <p:spPr bwMode="auto">
            <a:xfrm>
              <a:off x="345" y="3881"/>
              <a:ext cx="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792162"/>
          </a:xfrm>
        </p:spPr>
        <p:txBody>
          <a:bodyPr/>
          <a:lstStyle/>
          <a:p>
            <a:r>
              <a:rPr lang="en-US" altLang="en-US" sz="3600" b="1" smtClean="0"/>
              <a:t>Computer Output Example 1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3488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792162"/>
          </a:xfrm>
        </p:spPr>
        <p:txBody>
          <a:bodyPr/>
          <a:lstStyle/>
          <a:p>
            <a:r>
              <a:rPr lang="en-US" altLang="en-US" sz="3600" b="1" smtClean="0"/>
              <a:t>Computer Output Example 2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60594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792162"/>
          </a:xfrm>
        </p:spPr>
        <p:txBody>
          <a:bodyPr/>
          <a:lstStyle/>
          <a:p>
            <a:r>
              <a:rPr lang="en-US" altLang="en-US" sz="3600" b="1" smtClean="0"/>
              <a:t>Computer Output Example 3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715963"/>
          </a:xfrm>
        </p:spPr>
        <p:txBody>
          <a:bodyPr/>
          <a:lstStyle/>
          <a:p>
            <a:r>
              <a:rPr lang="en-US" altLang="en-US" sz="3600" b="1" smtClean="0"/>
              <a:t>Computer Output Example 4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54371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Objectives (</a:t>
            </a:r>
            <a:r>
              <a:rPr lang="en-US" altLang="en-US" sz="3600" b="1" dirty="0" err="1" smtClean="0"/>
              <a:t>cont</a:t>
            </a:r>
            <a:r>
              <a:rPr lang="en-US" altLang="en-US" sz="3600" b="1" dirty="0" smtClean="0"/>
              <a:t>)</a:t>
            </a:r>
            <a:endParaRPr lang="en-US" altLang="en-US" sz="36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sz="2400" b="1" dirty="0" smtClean="0"/>
              <a:t>Interpret </a:t>
            </a:r>
            <a:r>
              <a:rPr lang="en-US" sz="2400" b="1" dirty="0"/>
              <a:t>the standard deviation of the residuals and </a:t>
            </a:r>
            <a:r>
              <a:rPr lang="en-US" sz="2400" b="1" i="1" dirty="0"/>
              <a:t>r</a:t>
            </a:r>
            <a:r>
              <a:rPr lang="en-US" sz="2400" b="1" dirty="0"/>
              <a:t>² and use these values to assess how well a least-squares regression line models the relationship between two variables</a:t>
            </a:r>
          </a:p>
          <a:p>
            <a:r>
              <a:rPr lang="en-US" sz="2400" b="1" dirty="0" smtClean="0"/>
              <a:t>Describe </a:t>
            </a:r>
            <a:r>
              <a:rPr lang="en-US" sz="2400" b="1" dirty="0"/>
              <a:t>how the least-squares regression line, standard deviation of the residuals, and </a:t>
            </a:r>
            <a:r>
              <a:rPr lang="en-US" sz="2400" b="1" i="1" dirty="0"/>
              <a:t>r</a:t>
            </a:r>
            <a:r>
              <a:rPr lang="en-US" sz="2400" b="1" dirty="0"/>
              <a:t>² are influenced by outliers</a:t>
            </a:r>
          </a:p>
          <a:p>
            <a:r>
              <a:rPr lang="en-US" sz="2400" b="1" dirty="0" smtClean="0"/>
              <a:t>Find </a:t>
            </a:r>
            <a:r>
              <a:rPr lang="en-US" sz="2400" b="1" dirty="0"/>
              <a:t>the slope and y-intercept of the least-squares regression line from the means and standard deviations of </a:t>
            </a:r>
            <a:r>
              <a:rPr lang="en-US" sz="2400" b="1" i="1" dirty="0"/>
              <a:t>x</a:t>
            </a:r>
            <a:r>
              <a:rPr lang="en-US" sz="2400" b="1" dirty="0"/>
              <a:t> and </a:t>
            </a:r>
            <a:r>
              <a:rPr lang="en-US" sz="2400" b="1" i="1" dirty="0"/>
              <a:t>y</a:t>
            </a:r>
            <a:r>
              <a:rPr lang="en-US" sz="2400" b="1" dirty="0"/>
              <a:t> and their correlation</a:t>
            </a:r>
          </a:p>
        </p:txBody>
      </p:sp>
    </p:spTree>
    <p:extLst>
      <p:ext uri="{BB962C8B-B14F-4D97-AF65-F5344CB8AC3E}">
        <p14:creationId xmlns:p14="http://schemas.microsoft.com/office/powerpoint/2010/main" val="42567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Limitations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31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400" b="1" smtClean="0">
                <a:ea typeface="ＭＳ Ｐゴシック" pitchFamily="-111" charset="-128"/>
              </a:rPr>
              <a:t>Correlation and regression are powerful tools for describing the relationship between two variables. When you use these tools, be aware of their limitations</a:t>
            </a:r>
            <a:endParaRPr lang="en-US" altLang="en-US" b="1" smtClean="0">
              <a:ea typeface="ＭＳ Ｐゴシック" pitchFamily="-111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1038" y="2493963"/>
            <a:ext cx="777716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The distinction between explanatory and response variables is important in regression.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9719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7909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715962"/>
          </a:xfrm>
        </p:spPr>
        <p:txBody>
          <a:bodyPr/>
          <a:lstStyle/>
          <a:p>
            <a:r>
              <a:rPr lang="en-US" altLang="en-US" sz="3600" b="1" smtClean="0"/>
              <a:t>Limitations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4983163"/>
          </a:xfrm>
        </p:spPr>
        <p:txBody>
          <a:bodyPr/>
          <a:lstStyle/>
          <a:p>
            <a:r>
              <a:rPr lang="en-US" altLang="en-US" sz="2800" b="1" smtClean="0"/>
              <a:t>Correlation and regression describe only linear relationships</a:t>
            </a:r>
          </a:p>
          <a:p>
            <a:endParaRPr lang="en-US" altLang="en-US" sz="2800" b="1" smtClean="0"/>
          </a:p>
          <a:p>
            <a:r>
              <a:rPr lang="en-US" altLang="en-US" sz="2800" b="1" smtClean="0"/>
              <a:t>Extrapolation (using model outside range of the data) often produces unreliable predications</a:t>
            </a:r>
          </a:p>
          <a:p>
            <a:endParaRPr lang="en-US" altLang="en-US" sz="2800" b="1" smtClean="0"/>
          </a:p>
          <a:p>
            <a:r>
              <a:rPr lang="en-US" altLang="en-US" sz="2800" b="1" smtClean="0"/>
              <a:t>Correlation and least-squares regression lines are not resistant.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Outliers vs Influential Observation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altLang="en-US" sz="2800" b="1" smtClean="0"/>
              <a:t>Outlier is an observation that lies outside the overall pattern of the other observations</a:t>
            </a:r>
          </a:p>
          <a:p>
            <a:pPr lvl="1"/>
            <a:r>
              <a:rPr lang="en-US" altLang="en-US" sz="2400" b="1" smtClean="0"/>
              <a:t>Outliers in the Y direction will have large residuals. but may not influence the slope of the regression line</a:t>
            </a:r>
          </a:p>
          <a:p>
            <a:pPr lvl="1"/>
            <a:r>
              <a:rPr lang="en-US" altLang="en-US" sz="2400" b="1" smtClean="0"/>
              <a:t>Outliers in the X direction are often influential observations</a:t>
            </a:r>
          </a:p>
          <a:p>
            <a:endParaRPr lang="en-US" altLang="en-US" b="1" smtClean="0"/>
          </a:p>
          <a:p>
            <a:r>
              <a:rPr lang="en-US" altLang="en-US" sz="2800" b="1" smtClean="0"/>
              <a:t>Influential observation is one that if by removing it, it would markedly change the result of the regression calculation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792162"/>
          </a:xfrm>
        </p:spPr>
        <p:txBody>
          <a:bodyPr/>
          <a:lstStyle/>
          <a:p>
            <a:r>
              <a:rPr lang="en-US" altLang="en-US" sz="3600" b="1" smtClean="0"/>
              <a:t>Example 1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2895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800" b="1" smtClean="0"/>
              <a:t>Does the age at which a child begins to talk predict later score on a test of metal ability?  A study of the development  of 21 children recorded the age in months at which they spoke their first word and their later Gesell Adaptive Score (GAS).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429000"/>
          <a:ext cx="6710361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841"/>
                <a:gridCol w="677301"/>
                <a:gridCol w="741645"/>
                <a:gridCol w="817841"/>
                <a:gridCol w="677301"/>
                <a:gridCol w="741645"/>
                <a:gridCol w="817841"/>
                <a:gridCol w="677301"/>
                <a:gridCol w="741645"/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Child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Age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GAS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Child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Age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GAS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Child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Age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GAS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95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100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102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26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71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104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100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83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94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17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105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91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113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18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42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57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102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96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19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17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121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87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83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86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18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93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11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84</a:t>
                      </a:r>
                      <a:endParaRPr lang="en-US" sz="1800" b="1" dirty="0"/>
                    </a:p>
                  </a:txBody>
                  <a:tcPr marL="91436" marR="91436" marT="45725" marB="45725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21</a:t>
                      </a:r>
                      <a:endParaRPr lang="en-US" sz="1800" b="1" dirty="0"/>
                    </a:p>
                  </a:txBody>
                  <a:tcPr marL="91436" marR="91436" marT="45725" marB="4572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100</a:t>
                      </a:r>
                      <a:endParaRPr lang="en-US" sz="1800" b="1" dirty="0"/>
                    </a:p>
                  </a:txBody>
                  <a:tcPr marL="91436" marR="91436" marT="45725" marB="457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Example 1 cont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514350" indent="-514350">
              <a:buFontTx/>
              <a:buAutoNum type="alphaLcParenR"/>
            </a:pPr>
            <a:r>
              <a:rPr lang="en-US" altLang="en-US" sz="2800" b="1" smtClean="0"/>
              <a:t>What is the equation of the LS regression line used to model this data?</a:t>
            </a:r>
          </a:p>
          <a:p>
            <a:pPr marL="514350" indent="-514350">
              <a:buFontTx/>
              <a:buAutoNum type="alphaLcParenR"/>
            </a:pPr>
            <a:endParaRPr lang="en-US" altLang="en-US" sz="2800" b="1" smtClean="0"/>
          </a:p>
          <a:p>
            <a:pPr marL="514350" indent="-514350">
              <a:buFontTx/>
              <a:buAutoNum type="alphaLcParenR"/>
            </a:pPr>
            <a:endParaRPr lang="en-US" altLang="en-US" sz="2800" b="1" smtClean="0"/>
          </a:p>
          <a:p>
            <a:pPr marL="514350" indent="-514350">
              <a:buFontTx/>
              <a:buAutoNum type="alphaLcParenR"/>
            </a:pPr>
            <a:r>
              <a:rPr lang="en-US" altLang="en-US" sz="2800" b="1" smtClean="0"/>
              <a:t>What is the interpretation of this data?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2209800"/>
            <a:ext cx="6030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y-hat = 109.8738 – 1.127x            r = -0.64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657600"/>
            <a:ext cx="8382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The scatter plot and the slope of the regression line indicates a negative association.  Children who begin to speak later tend to have lower test scores than early talkers.  The slope suggests that for every month older a child is when they begin to speak, their score on the Gesell test will decrease by about 1.13 points.  The y-intercept has no real meaning in this case.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Example 1 cont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514350" indent="-514350">
              <a:buFontTx/>
              <a:buAutoNum type="alphaLcParenR" startAt="3"/>
            </a:pPr>
            <a:r>
              <a:rPr lang="en-US" altLang="en-US" sz="2800" b="1" smtClean="0"/>
              <a:t>Are there any outliers?</a:t>
            </a:r>
          </a:p>
          <a:p>
            <a:pPr marL="514350" indent="-514350">
              <a:buFontTx/>
              <a:buAutoNum type="alphaLcParenR" startAt="3"/>
            </a:pPr>
            <a:endParaRPr lang="en-US" altLang="en-US" sz="2800" b="1" smtClean="0"/>
          </a:p>
          <a:p>
            <a:pPr marL="514350" indent="-514350">
              <a:buFontTx/>
              <a:buAutoNum type="alphaLcParenR" startAt="3"/>
            </a:pPr>
            <a:endParaRPr lang="en-US" altLang="en-US" sz="2800" b="1" smtClean="0"/>
          </a:p>
          <a:p>
            <a:pPr marL="514350" indent="-514350">
              <a:buFontTx/>
              <a:buAutoNum type="alphaLcParenR" startAt="3"/>
            </a:pPr>
            <a:r>
              <a:rPr lang="en-US" altLang="en-US" sz="2800" b="1" smtClean="0"/>
              <a:t>Are there any influential observations?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66800" y="1600200"/>
            <a:ext cx="7543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Child #19 is an outlier in the Y-direction and child #18 is an outlier in the X-direction.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32766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</a:rPr>
              <a:t>Child #18 is an outlier in the X-direction and also an influential observation because it has a strong influence on the positioning of the regression line.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06363"/>
            <a:ext cx="8229600" cy="792162"/>
          </a:xfrm>
        </p:spPr>
        <p:txBody>
          <a:bodyPr/>
          <a:lstStyle/>
          <a:p>
            <a:r>
              <a:rPr lang="en-US" altLang="en-US" sz="3600" b="1" smtClean="0"/>
              <a:t>Example 1 cont</a:t>
            </a:r>
          </a:p>
        </p:txBody>
      </p:sp>
      <p:pic>
        <p:nvPicPr>
          <p:cNvPr id="47107" name="Picture 3" descr="Yates_TPS3e_Ch03_p1686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481138"/>
            <a:ext cx="4435475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 descr="Yates_TPS3e_Ch03_p1686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1481138"/>
            <a:ext cx="4367213" cy="329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338138" y="990600"/>
            <a:ext cx="3929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Scatterplot w/ Regression Line</a:t>
            </a:r>
          </a:p>
        </p:txBody>
      </p:sp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6192838" y="990600"/>
            <a:ext cx="1808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FF00"/>
                </a:solidFill>
              </a:rPr>
              <a:t>Residual Plot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229600" cy="868363"/>
          </a:xfrm>
        </p:spPr>
        <p:txBody>
          <a:bodyPr/>
          <a:lstStyle/>
          <a:p>
            <a:r>
              <a:rPr lang="en-US" altLang="en-US" sz="3600" b="1" smtClean="0"/>
              <a:t>Lurking or Extraneous Variable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34400" cy="5486400"/>
          </a:xfrm>
        </p:spPr>
        <p:txBody>
          <a:bodyPr/>
          <a:lstStyle/>
          <a:p>
            <a:r>
              <a:rPr lang="en-US" altLang="en-US" sz="2800" b="1" smtClean="0"/>
              <a:t>The relationship between two variables can often be misunderstood unless you take other variables into account</a:t>
            </a:r>
          </a:p>
          <a:p>
            <a:endParaRPr lang="en-US" altLang="en-US" sz="2800" b="1" smtClean="0"/>
          </a:p>
          <a:p>
            <a:endParaRPr lang="en-US" altLang="en-US" sz="2800" b="1" smtClean="0"/>
          </a:p>
          <a:p>
            <a:endParaRPr lang="en-US" altLang="en-US" sz="2800" b="1" smtClean="0"/>
          </a:p>
          <a:p>
            <a:endParaRPr lang="en-US" altLang="en-US" sz="2800" b="1" smtClean="0"/>
          </a:p>
          <a:p>
            <a:r>
              <a:rPr lang="en-US" altLang="en-US" sz="2800" b="1" smtClean="0">
                <a:solidFill>
                  <a:srgbClr val="FFFF00"/>
                </a:solidFill>
              </a:rPr>
              <a:t>Association does not imply causation!</a:t>
            </a:r>
          </a:p>
          <a:p>
            <a:r>
              <a:rPr lang="en-US" altLang="en-US" sz="2800" b="1" smtClean="0"/>
              <a:t>Instances of Rocky Mt spotted fever and drownings reported per month are highly correlated, but completely without causation </a:t>
            </a:r>
          </a:p>
        </p:txBody>
      </p:sp>
      <p:pic>
        <p:nvPicPr>
          <p:cNvPr id="48132" name="Picture 3" descr="Yates_TPS3e_Ch03_p168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82296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Summary and Homework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</a:rPr>
              <a:t>Summary</a:t>
            </a:r>
          </a:p>
          <a:p>
            <a:pPr lvl="1" eaLnBrk="1" hangingPunct="1"/>
            <a:r>
              <a:rPr lang="en-US" altLang="en-US" sz="2000" b="1" dirty="0" smtClean="0"/>
              <a:t>Regression line is a prediction on y-hat based on an explanatory variable x</a:t>
            </a:r>
          </a:p>
          <a:p>
            <a:pPr lvl="1" eaLnBrk="1" hangingPunct="1"/>
            <a:r>
              <a:rPr lang="en-US" altLang="en-US" sz="2000" b="1" dirty="0" smtClean="0"/>
              <a:t>Slope is the predicted change in y as x changes</a:t>
            </a:r>
            <a:br>
              <a:rPr lang="en-US" altLang="en-US" sz="2000" b="1" dirty="0" smtClean="0"/>
            </a:br>
            <a:r>
              <a:rPr lang="en-US" altLang="en-US" sz="2000" b="1" dirty="0" smtClean="0"/>
              <a:t>b is the change in y-hat when x increase by 1</a:t>
            </a:r>
          </a:p>
          <a:p>
            <a:pPr lvl="1" eaLnBrk="1" hangingPunct="1"/>
            <a:r>
              <a:rPr lang="en-US" altLang="en-US" sz="2000" b="1" dirty="0" smtClean="0"/>
              <a:t>y-intercept, a, makes no statistical sense unless x=0 is a valid input</a:t>
            </a:r>
          </a:p>
          <a:p>
            <a:pPr lvl="1" eaLnBrk="1" hangingPunct="1"/>
            <a:r>
              <a:rPr lang="en-US" altLang="en-US" sz="2000" b="1" dirty="0" smtClean="0"/>
              <a:t>Prediction between </a:t>
            </a:r>
            <a:r>
              <a:rPr lang="en-US" altLang="en-US" sz="2000" b="1" dirty="0" err="1" smtClean="0"/>
              <a:t>xmin</a:t>
            </a:r>
            <a:r>
              <a:rPr lang="en-US" altLang="en-US" sz="2000" b="1" dirty="0" smtClean="0"/>
              <a:t> and </a:t>
            </a:r>
            <a:r>
              <a:rPr lang="en-US" altLang="en-US" sz="2000" b="1" dirty="0" err="1" smtClean="0"/>
              <a:t>xmax</a:t>
            </a:r>
            <a:r>
              <a:rPr lang="en-US" altLang="en-US" sz="2000" b="1" dirty="0" smtClean="0"/>
              <a:t>, but avoid extrapolation for values outside x domain</a:t>
            </a:r>
          </a:p>
          <a:p>
            <a:pPr lvl="1" eaLnBrk="1" hangingPunct="1"/>
            <a:r>
              <a:rPr lang="en-US" altLang="en-US" sz="2000" b="1" dirty="0" smtClean="0"/>
              <a:t>Residuals assess validity of linear model</a:t>
            </a:r>
          </a:p>
          <a:p>
            <a:pPr lvl="1" eaLnBrk="1" hangingPunct="1"/>
            <a:r>
              <a:rPr lang="en-US" altLang="en-US" sz="2000" b="1" dirty="0" smtClean="0"/>
              <a:t>r² is the fraction of the variance of y explained by the least-squares regression on the x variable</a:t>
            </a:r>
          </a:p>
          <a:p>
            <a:pPr lvl="1" eaLnBrk="1" hangingPunct="1"/>
            <a:endParaRPr lang="en-US" altLang="en-US" sz="1200" b="1" dirty="0" smtClean="0"/>
          </a:p>
          <a:p>
            <a:pPr eaLnBrk="1" hangingPunct="1"/>
            <a:r>
              <a:rPr lang="en-US" altLang="en-US" sz="2400" b="1" dirty="0" smtClean="0">
                <a:solidFill>
                  <a:srgbClr val="FFFF00"/>
                </a:solidFill>
              </a:rPr>
              <a:t>Homework</a:t>
            </a:r>
          </a:p>
          <a:p>
            <a:pPr lvl="1" eaLnBrk="1" hangingPunct="1"/>
            <a:r>
              <a:rPr lang="en-US" altLang="en-US" sz="2000" b="1" dirty="0" err="1" smtClean="0"/>
              <a:t>Prob</a:t>
            </a:r>
            <a:r>
              <a:rPr lang="en-US" altLang="en-US" sz="2000" b="1" dirty="0" smtClean="0"/>
              <a:t> 37, 41, 55, 59, 67</a:t>
            </a:r>
            <a:endParaRPr lang="en-US" alt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smtClean="0"/>
              <a:t>Vocabulary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14400"/>
                <a:ext cx="8610600" cy="54102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FF00"/>
                            </a:solidFill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2400" b="1" i="1" dirty="0"/>
                  <a:t> – the y-intercept, the predicted value of y when x = 0</a:t>
                </a:r>
                <a:endParaRPr lang="en-US" sz="2400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FF00"/>
                            </a:solidFill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FF00"/>
                            </a:solidFill>
                          </a:rPr>
                          <m:t>𝒃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FF00"/>
                            </a:solidFill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i="1" dirty="0"/>
                  <a:t> – the slope, the amount by which the predicted value of y changes when x increases by 1 unit</a:t>
                </a:r>
                <a:endParaRPr lang="en-US" sz="2400" b="1" dirty="0"/>
              </a:p>
              <a:p>
                <a:r>
                  <a:rPr lang="en-US" sz="2400" b="1" i="1" dirty="0">
                    <a:solidFill>
                      <a:srgbClr val="FFFF00"/>
                    </a:solidFill>
                  </a:rPr>
                  <a:t>Coefficient of Determination (r</a:t>
                </a:r>
                <a:r>
                  <a:rPr lang="en-US" sz="2400" b="1" i="1" baseline="30000" dirty="0">
                    <a:solidFill>
                      <a:srgbClr val="FFFF00"/>
                    </a:solidFill>
                  </a:rPr>
                  <a:t>2</a:t>
                </a:r>
                <a:r>
                  <a:rPr lang="en-US" sz="2400" b="1" i="1" dirty="0">
                    <a:solidFill>
                      <a:srgbClr val="FFFF00"/>
                    </a:solidFill>
                  </a:rPr>
                  <a:t>) </a:t>
                </a:r>
                <a:r>
                  <a:rPr lang="en-US" sz="2400" b="1" i="1" dirty="0"/>
                  <a:t>– measures the percentage of total variation in the response variable that is explained by the least-squares regression line.</a:t>
                </a:r>
                <a:endParaRPr lang="en-US" sz="2400" b="1" dirty="0"/>
              </a:p>
              <a:p>
                <a:r>
                  <a:rPr lang="en-US" sz="2400" b="1" i="1" dirty="0">
                    <a:solidFill>
                      <a:srgbClr val="FFFF00"/>
                    </a:solidFill>
                  </a:rPr>
                  <a:t>Extrapolation </a:t>
                </a:r>
                <a:r>
                  <a:rPr lang="en-US" sz="2400" b="1" i="1" dirty="0"/>
                  <a:t>– using a regression line for prediction far outside the interval of x values used to obtain the line.</a:t>
                </a:r>
                <a:endParaRPr lang="en-US" sz="2400" b="1" dirty="0"/>
              </a:p>
              <a:p>
                <a:r>
                  <a:rPr lang="en-US" sz="2400" b="1" i="1" dirty="0">
                    <a:solidFill>
                      <a:srgbClr val="FFFF00"/>
                    </a:solidFill>
                  </a:rPr>
                  <a:t>Influential Observation </a:t>
                </a:r>
                <a:r>
                  <a:rPr lang="en-US" sz="2400" b="1" i="1" dirty="0"/>
                  <a:t>– observation that significantly affects the value of the slope</a:t>
                </a:r>
                <a:endParaRPr lang="en-US" sz="2400" b="1" dirty="0"/>
              </a:p>
              <a:p>
                <a:r>
                  <a:rPr lang="en-US" sz="2400" b="1" i="1" dirty="0">
                    <a:solidFill>
                      <a:srgbClr val="FFFF00"/>
                    </a:solidFill>
                  </a:rPr>
                  <a:t>Least-squares regression line </a:t>
                </a:r>
                <a:r>
                  <a:rPr lang="en-US" sz="2400" b="1" i="1" dirty="0"/>
                  <a:t>– line that makes the sum of the squared residuals as small as </a:t>
                </a:r>
                <a:r>
                  <a:rPr lang="en-US" sz="2400" b="1" i="1" dirty="0" smtClean="0"/>
                  <a:t>possible</a:t>
                </a:r>
                <a:endParaRPr lang="en-US" sz="2400" b="1" dirty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14400"/>
                <a:ext cx="8610600" cy="5410200"/>
              </a:xfrm>
              <a:blipFill rotWithShape="1">
                <a:blip r:embed="rId3"/>
                <a:stretch>
                  <a:fillRect l="-920" t="-788" r="-1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3663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Vocabulary (</a:t>
            </a:r>
            <a:r>
              <a:rPr lang="en-US" altLang="en-US" sz="3600" b="1" dirty="0" err="1" smtClean="0"/>
              <a:t>cont</a:t>
            </a:r>
            <a:r>
              <a:rPr lang="en-US" altLang="en-US" sz="3600" b="1" dirty="0" smtClean="0"/>
              <a:t>)</a:t>
            </a:r>
            <a:endParaRPr lang="en-US" altLang="en-US" sz="3600" b="1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914400"/>
                <a:ext cx="8610600" cy="5410200"/>
              </a:xfrm>
            </p:spPr>
            <p:txBody>
              <a:bodyPr/>
              <a:lstStyle/>
              <a:p>
                <a:r>
                  <a:rPr lang="en-US" sz="2400" b="1" i="1" dirty="0" smtClean="0">
                    <a:solidFill>
                      <a:srgbClr val="FFFF00"/>
                    </a:solidFill>
                  </a:rPr>
                  <a:t>Regression </a:t>
                </a:r>
                <a:r>
                  <a:rPr lang="en-US" sz="2400" b="1" i="1" dirty="0">
                    <a:solidFill>
                      <a:srgbClr val="FFFF00"/>
                    </a:solidFill>
                  </a:rPr>
                  <a:t>Line </a:t>
                </a:r>
                <a:r>
                  <a:rPr lang="en-US" sz="2400" b="1" i="1" dirty="0"/>
                  <a:t>– a line that describes how a response variable y changes as an explanatory variable x changes; expressed in the 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/>
                        </m:ctrlPr>
                      </m:accPr>
                      <m:e>
                        <m:r>
                          <a:rPr lang="en-US" sz="2400" b="1" i="1"/>
                          <m:t>𝒚</m:t>
                        </m:r>
                      </m:e>
                    </m:acc>
                    <m:r>
                      <a:rPr lang="en-US" sz="2400" b="1" i="1"/>
                      <m:t>=</m:t>
                    </m:r>
                    <m:sSub>
                      <m:sSubPr>
                        <m:ctrlPr>
                          <a:rPr lang="en-US" sz="2400" b="1" i="1"/>
                        </m:ctrlPr>
                      </m:sSubPr>
                      <m:e>
                        <m:r>
                          <a:rPr lang="en-US" sz="2400" b="1" i="1"/>
                          <m:t>𝒃</m:t>
                        </m:r>
                      </m:e>
                      <m:sub>
                        <m:r>
                          <a:rPr lang="en-US" sz="2400" b="1" i="1"/>
                          <m:t>𝟎</m:t>
                        </m:r>
                      </m:sub>
                    </m:sSub>
                    <m:r>
                      <a:rPr lang="en-US" sz="2400" b="1" i="1"/>
                      <m:t>+</m:t>
                    </m:r>
                    <m:sSub>
                      <m:sSubPr>
                        <m:ctrlPr>
                          <a:rPr lang="en-US" sz="2400" b="1" i="1"/>
                        </m:ctrlPr>
                      </m:sSubPr>
                      <m:e>
                        <m:r>
                          <a:rPr lang="en-US" sz="2400" b="1" i="1"/>
                          <m:t>𝒃</m:t>
                        </m:r>
                      </m:e>
                      <m:sub>
                        <m:r>
                          <a:rPr lang="en-US" sz="2400" b="1" i="1"/>
                          <m:t>𝟏</m:t>
                        </m:r>
                      </m:sub>
                    </m:sSub>
                    <m:r>
                      <a:rPr lang="en-US" sz="2400" b="1" i="1"/>
                      <m:t>𝒙</m:t>
                    </m:r>
                  </m:oMath>
                </a14:m>
                <a:r>
                  <a:rPr lang="en-US" sz="2400" b="1" i="1" dirty="0"/>
                  <a:t> , where y-hat is the predicted value for y, given a value of x</a:t>
                </a:r>
                <a:endParaRPr lang="en-US" sz="2400" b="1" dirty="0"/>
              </a:p>
              <a:p>
                <a:r>
                  <a:rPr lang="en-US" sz="2400" b="1" i="1" dirty="0">
                    <a:solidFill>
                      <a:srgbClr val="FFFF00"/>
                    </a:solidFill>
                  </a:rPr>
                  <a:t>Residual </a:t>
                </a:r>
                <a:r>
                  <a:rPr lang="en-US" sz="2400" b="1" i="1" dirty="0"/>
                  <a:t>– difference between the actual value of y and the value of y predicted by the regression line;</a:t>
                </a:r>
                <a:br>
                  <a:rPr lang="en-US" sz="2400" b="1" i="1" dirty="0"/>
                </a:br>
                <a14:m>
                  <m:oMath xmlns:m="http://schemas.openxmlformats.org/officeDocument/2006/math">
                    <m:r>
                      <a:rPr lang="en-US" sz="2400" b="1" i="1"/>
                      <m:t>𝒓𝒆𝒔𝒊𝒅𝒖𝒂𝒍</m:t>
                    </m:r>
                    <m:r>
                      <a:rPr lang="en-US" sz="2400" b="1" i="1"/>
                      <m:t>=</m:t>
                    </m:r>
                    <m:r>
                      <a:rPr lang="en-US" sz="2400" b="1" i="1"/>
                      <m:t>𝒂𝒄𝒕𝒖𝒂𝒍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𝒚</m:t>
                    </m:r>
                    <m:r>
                      <a:rPr lang="en-US" sz="2400" b="1" i="1"/>
                      <m:t>−</m:t>
                    </m:r>
                    <m:r>
                      <a:rPr lang="en-US" sz="2400" b="1" i="1"/>
                      <m:t>𝒑𝒓𝒆𝒅𝒊𝒄𝒕𝒆𝒅</m:t>
                    </m:r>
                    <m:r>
                      <a:rPr lang="en-US" sz="2400" b="1" i="1"/>
                      <m:t> </m:t>
                    </m:r>
                    <m:r>
                      <a:rPr lang="en-US" sz="2400" b="1" i="1"/>
                      <m:t>𝒚</m:t>
                    </m:r>
                    <m:r>
                      <a:rPr lang="en-US" sz="2400" b="1" i="1"/>
                      <m:t>=</m:t>
                    </m:r>
                    <m:r>
                      <a:rPr lang="en-US" sz="2400" b="1" i="1"/>
                      <m:t>𝒚</m:t>
                    </m:r>
                    <m:r>
                      <a:rPr lang="en-US" sz="2400" b="1" i="1"/>
                      <m:t>−</m:t>
                    </m:r>
                    <m:acc>
                      <m:accPr>
                        <m:chr m:val="̂"/>
                        <m:ctrlPr>
                          <a:rPr lang="en-US" sz="2400" b="1" i="1"/>
                        </m:ctrlPr>
                      </m:accPr>
                      <m:e>
                        <m:r>
                          <a:rPr lang="en-US" sz="2400" b="1" i="1"/>
                          <m:t>𝒚</m:t>
                        </m:r>
                      </m:e>
                    </m:acc>
                  </m:oMath>
                </a14:m>
                <a:endParaRPr lang="en-US" sz="2400" b="1" dirty="0"/>
              </a:p>
              <a:p>
                <a:r>
                  <a:rPr lang="en-US" sz="2400" b="1" i="1" dirty="0">
                    <a:solidFill>
                      <a:srgbClr val="FFFF00"/>
                    </a:solidFill>
                  </a:rPr>
                  <a:t>Residual plot </a:t>
                </a:r>
                <a:r>
                  <a:rPr lang="en-US" sz="2400" b="1" i="1" dirty="0"/>
                  <a:t>– a scatterplot that displays the residuals on the vertical axis and the explanatory variable on the horizontal axis</a:t>
                </a:r>
                <a:endParaRPr lang="en-US" sz="2400" b="1" dirty="0"/>
              </a:p>
              <a:p>
                <a:r>
                  <a:rPr lang="en-US" sz="2400" b="1" i="1" dirty="0">
                    <a:solidFill>
                      <a:srgbClr val="FFFF00"/>
                    </a:solidFill>
                  </a:rPr>
                  <a:t>Standard deviation of the residuals, s </a:t>
                </a:r>
                <a:r>
                  <a:rPr lang="en-US" sz="2400" b="1" i="1" dirty="0"/>
                  <a:t>– measures the size of a typical residual; the typical distance between the actual y values and the predicted y values</a:t>
                </a:r>
                <a:endParaRPr lang="en-US" sz="2400" b="1" dirty="0"/>
              </a:p>
            </p:txBody>
          </p:sp>
        </mc:Choice>
        <mc:Fallback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914400"/>
                <a:ext cx="8610600" cy="5410200"/>
              </a:xfrm>
              <a:blipFill rotWithShape="1">
                <a:blip r:embed="rId3"/>
                <a:stretch>
                  <a:fillRect l="-920" t="-788" r="-1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027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Linear Regression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828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smtClean="0"/>
              <a:t>Back in Algebra I students used “lines of best fit” to model the relationship between and explanatory variable and a response variable.  We are going to build upon those skills and get into more detail.</a:t>
            </a:r>
          </a:p>
        </p:txBody>
      </p:sp>
      <p:pic>
        <p:nvPicPr>
          <p:cNvPr id="7172" name="Picture 3" descr="Yates_TPS3e_Ch03_p168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2296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4648200"/>
            <a:ext cx="838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We will use the model with y as the </a:t>
            </a:r>
            <a:r>
              <a:rPr lang="en-US" sz="2400" b="1" i="1" kern="0" dirty="0">
                <a:latin typeface="+mn-lt"/>
              </a:rPr>
              <a:t>predicted</a:t>
            </a:r>
            <a:r>
              <a:rPr lang="en-US" sz="2400" b="1" kern="0" dirty="0">
                <a:latin typeface="+mn-lt"/>
              </a:rPr>
              <a:t> value of the response variable and x as the explanatory variable.</a:t>
            </a:r>
          </a:p>
          <a:p>
            <a:pPr>
              <a:spcBef>
                <a:spcPct val="20000"/>
              </a:spcBef>
              <a:defRPr/>
            </a:pPr>
            <a:endParaRPr lang="en-US" sz="1000" b="1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                                     y = </a:t>
            </a:r>
            <a:r>
              <a:rPr lang="en-US" sz="2400" b="1" kern="0" dirty="0">
                <a:solidFill>
                  <a:srgbClr val="92D050"/>
                </a:solidFill>
                <a:latin typeface="+mn-lt"/>
              </a:rPr>
              <a:t>a</a:t>
            </a:r>
            <a:r>
              <a:rPr lang="en-US" sz="2400" b="1" kern="0" dirty="0">
                <a:latin typeface="+mn-lt"/>
              </a:rPr>
              <a:t> + </a:t>
            </a:r>
            <a:r>
              <a:rPr lang="en-US" sz="2400" b="1" kern="0" dirty="0" err="1">
                <a:solidFill>
                  <a:srgbClr val="FFFF00"/>
                </a:solidFill>
                <a:latin typeface="+mn-lt"/>
              </a:rPr>
              <a:t>b</a:t>
            </a:r>
            <a:r>
              <a:rPr lang="en-US" sz="2400" b="1" kern="0" dirty="0" err="1">
                <a:latin typeface="+mn-lt"/>
              </a:rPr>
              <a:t>x</a:t>
            </a:r>
            <a:endParaRPr lang="en-US" sz="2400" b="1" kern="0" dirty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r>
              <a:rPr lang="en-US" sz="2400" b="1" kern="0" dirty="0">
                <a:latin typeface="+mn-lt"/>
              </a:rPr>
              <a:t>with </a:t>
            </a:r>
            <a:r>
              <a:rPr lang="en-US" sz="2400" b="1" kern="0" dirty="0">
                <a:solidFill>
                  <a:srgbClr val="92D050"/>
                </a:solidFill>
                <a:latin typeface="+mn-lt"/>
              </a:rPr>
              <a:t>a</a:t>
            </a:r>
            <a:r>
              <a:rPr lang="en-US" sz="2400" b="1" kern="0" dirty="0">
                <a:latin typeface="+mn-lt"/>
              </a:rPr>
              <a:t> as the y-intercept and </a:t>
            </a:r>
            <a:r>
              <a:rPr lang="en-US" sz="2400" b="1" kern="0" dirty="0">
                <a:solidFill>
                  <a:srgbClr val="FFFF00"/>
                </a:solidFill>
                <a:latin typeface="+mn-lt"/>
              </a:rPr>
              <a:t>b</a:t>
            </a:r>
            <a:r>
              <a:rPr lang="en-US" sz="2400" b="1" kern="0" dirty="0">
                <a:latin typeface="+mn-lt"/>
              </a:rPr>
              <a:t> is the slope</a:t>
            </a:r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4392613" y="4530725"/>
            <a:ext cx="323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</a:t>
            </a:r>
            <a:endParaRPr lang="en-US" altLang="en-US" sz="1800"/>
          </a:p>
        </p:txBody>
      </p:sp>
      <p:sp>
        <p:nvSpPr>
          <p:cNvPr id="7175" name="TextBox 6"/>
          <p:cNvSpPr txBox="1">
            <a:spLocks noChangeArrowheads="1"/>
          </p:cNvSpPr>
          <p:nvPr/>
        </p:nvSpPr>
        <p:spPr bwMode="auto">
          <a:xfrm>
            <a:off x="3567113" y="5489575"/>
            <a:ext cx="325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ym typeface="Symbol" pitchFamily="18" charset="2"/>
              </a:rPr>
              <a:t>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AP Test Keys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r>
              <a:rPr lang="en-US" altLang="en-US" sz="2400" b="1" smtClean="0"/>
              <a:t>Slope of the regression line is interpreted as the “</a:t>
            </a:r>
            <a:r>
              <a:rPr lang="en-US" altLang="en-US" sz="2400" b="1" i="1" smtClean="0">
                <a:solidFill>
                  <a:srgbClr val="FFFF00"/>
                </a:solidFill>
              </a:rPr>
              <a:t>predicted or average </a:t>
            </a:r>
            <a:r>
              <a:rPr lang="en-US" altLang="en-US" sz="2400" b="1" i="1" smtClean="0"/>
              <a:t>change in the response variable given a unit of change in the explanatory variable</a:t>
            </a:r>
            <a:r>
              <a:rPr lang="en-US" altLang="en-US" sz="2400" b="1" smtClean="0"/>
              <a:t>.”</a:t>
            </a:r>
          </a:p>
          <a:p>
            <a:endParaRPr lang="en-US" altLang="en-US" sz="1800" b="1" smtClean="0"/>
          </a:p>
          <a:p>
            <a:r>
              <a:rPr lang="en-US" altLang="en-US" sz="2400" b="1" smtClean="0"/>
              <a:t>It is not correct, statistically, to say “</a:t>
            </a:r>
            <a:r>
              <a:rPr lang="en-US" altLang="en-US" sz="2400" b="1" i="1" smtClean="0"/>
              <a:t>the slope is the change in y for a unit change in x.</a:t>
            </a:r>
            <a:r>
              <a:rPr lang="en-US" altLang="en-US" sz="2400" b="1" smtClean="0"/>
              <a:t>”  The regression line is not an algebraic relationship, but a statistical relationship with </a:t>
            </a:r>
            <a:r>
              <a:rPr lang="en-US" altLang="en-US" sz="2400" b="1" i="1" u="sng" smtClean="0"/>
              <a:t>probabilistic</a:t>
            </a:r>
            <a:r>
              <a:rPr lang="en-US" altLang="en-US" sz="2400" b="1" smtClean="0"/>
              <a:t> chance involved.</a:t>
            </a:r>
          </a:p>
          <a:p>
            <a:endParaRPr lang="en-US" altLang="en-US" sz="1800" b="1" smtClean="0"/>
          </a:p>
          <a:p>
            <a:r>
              <a:rPr lang="en-US" altLang="en-US" sz="2400" b="1" smtClean="0"/>
              <a:t>Y-intercept, a, is useful only if it has any meaning in context of the problem.  Remember: no one has a zero circumference head size!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95250"/>
            <a:ext cx="8229600" cy="792163"/>
          </a:xfrm>
        </p:spPr>
        <p:txBody>
          <a:bodyPr/>
          <a:lstStyle/>
          <a:p>
            <a:r>
              <a:rPr lang="en-US" altLang="en-US" sz="3600" b="1" smtClean="0"/>
              <a:t>Example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3124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b="1" smtClean="0"/>
              <a:t>Obesity is a growing problem around the world.  Some people don’t gain weight even when they overeat.  Perhaps fidgeting and other “nonexercise activity” (NEA) explains why – some people may spontaneously increase NEA when fed more.  Researchers deliberately overfed 16 healthy young adults for 8 weeks.  They measured fat gain (in kg) and change in NEA – fidgeting, daily living, and the like.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4648200"/>
          <a:ext cx="7002465" cy="14827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4009"/>
                <a:gridCol w="677307"/>
                <a:gridCol w="677307"/>
                <a:gridCol w="677307"/>
                <a:gridCol w="677307"/>
                <a:gridCol w="677307"/>
                <a:gridCol w="677307"/>
                <a:gridCol w="677307"/>
                <a:gridCol w="677307"/>
              </a:tblGrid>
              <a:tr h="37068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NEA change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-94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-57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-29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135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143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151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245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355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Fat gain</a:t>
                      </a:r>
                      <a:endParaRPr lang="en-US" sz="1800" b="1" dirty="0"/>
                    </a:p>
                  </a:txBody>
                  <a:tcPr marL="91436" marR="91436" marT="45700" marB="457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4.2</a:t>
                      </a:r>
                      <a:endParaRPr lang="en-US" sz="1800" b="1" dirty="0"/>
                    </a:p>
                  </a:txBody>
                  <a:tcPr marL="91436" marR="91436" marT="45700" marB="457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3.0</a:t>
                      </a:r>
                      <a:endParaRPr lang="en-US" sz="1800" b="1" dirty="0"/>
                    </a:p>
                  </a:txBody>
                  <a:tcPr marL="91436" marR="91436" marT="45700" marB="457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3.7</a:t>
                      </a:r>
                      <a:endParaRPr lang="en-US" sz="1800" b="1" dirty="0"/>
                    </a:p>
                  </a:txBody>
                  <a:tcPr marL="91436" marR="91436" marT="45700" marB="457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2.7</a:t>
                      </a:r>
                      <a:endParaRPr lang="en-US" sz="1800" b="1" dirty="0"/>
                    </a:p>
                  </a:txBody>
                  <a:tcPr marL="91436" marR="91436" marT="45700" marB="457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3.2</a:t>
                      </a:r>
                      <a:endParaRPr lang="en-US" sz="1800" b="1" dirty="0"/>
                    </a:p>
                  </a:txBody>
                  <a:tcPr marL="91436" marR="91436" marT="45700" marB="457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3.6</a:t>
                      </a:r>
                      <a:endParaRPr lang="en-US" sz="1800" b="1" dirty="0"/>
                    </a:p>
                  </a:txBody>
                  <a:tcPr marL="91436" marR="91436" marT="45700" marB="457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2.4</a:t>
                      </a:r>
                      <a:endParaRPr lang="en-US" sz="1800" b="1" dirty="0"/>
                    </a:p>
                  </a:txBody>
                  <a:tcPr marL="91436" marR="91436" marT="45700" marB="457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1.3</a:t>
                      </a:r>
                      <a:endParaRPr lang="en-US" sz="1800" b="1" dirty="0"/>
                    </a:p>
                  </a:txBody>
                  <a:tcPr marL="91436" marR="91436" marT="45700" marB="45700"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NEA change</a:t>
                      </a:r>
                      <a:endParaRPr lang="en-US" sz="1800" b="1" dirty="0"/>
                    </a:p>
                  </a:txBody>
                  <a:tcPr marL="91436" marR="91436" marT="45700" marB="457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392</a:t>
                      </a:r>
                      <a:endParaRPr lang="en-US" sz="1800" b="1" dirty="0"/>
                    </a:p>
                  </a:txBody>
                  <a:tcPr marL="91436" marR="91436" marT="45700" marB="457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473</a:t>
                      </a:r>
                      <a:endParaRPr lang="en-US" sz="1800" b="1" dirty="0"/>
                    </a:p>
                  </a:txBody>
                  <a:tcPr marL="91436" marR="91436" marT="45700" marB="457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486</a:t>
                      </a:r>
                      <a:endParaRPr lang="en-US" sz="1800" b="1" dirty="0"/>
                    </a:p>
                  </a:txBody>
                  <a:tcPr marL="91436" marR="91436" marT="45700" marB="457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535</a:t>
                      </a:r>
                      <a:endParaRPr lang="en-US" sz="1800" b="1" dirty="0"/>
                    </a:p>
                  </a:txBody>
                  <a:tcPr marL="91436" marR="91436" marT="45700" marB="457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571</a:t>
                      </a:r>
                      <a:endParaRPr lang="en-US" sz="1800" b="1" dirty="0"/>
                    </a:p>
                  </a:txBody>
                  <a:tcPr marL="91436" marR="91436" marT="45700" marB="457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580</a:t>
                      </a:r>
                      <a:endParaRPr lang="en-US" sz="1800" b="1" dirty="0"/>
                    </a:p>
                  </a:txBody>
                  <a:tcPr marL="91436" marR="91436" marT="45700" marB="457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620</a:t>
                      </a:r>
                      <a:endParaRPr lang="en-US" sz="1800" b="1" dirty="0"/>
                    </a:p>
                  </a:txBody>
                  <a:tcPr marL="91436" marR="91436" marT="45700" marB="457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690</a:t>
                      </a:r>
                      <a:endParaRPr lang="en-US" sz="1800" b="1" dirty="0"/>
                    </a:p>
                  </a:txBody>
                  <a:tcPr marL="91436" marR="91436" marT="45700" marB="45700"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Fat gain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3.8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1.7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1.6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2.2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1.0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0.4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2.3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1.1</a:t>
                      </a:r>
                      <a:endParaRPr lang="en-US" sz="1800" b="1" dirty="0"/>
                    </a:p>
                  </a:txBody>
                  <a:tcPr marL="91436" marR="91436" marT="45700" marB="45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1158</TotalTime>
  <Words>3096</Words>
  <Application>Microsoft Office PowerPoint</Application>
  <PresentationFormat>On-screen Show (4:3)</PresentationFormat>
  <Paragraphs>476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Symbol</vt:lpstr>
      <vt:lpstr>ＭＳ Ｐゴシック</vt:lpstr>
      <vt:lpstr>Wingdings</vt:lpstr>
      <vt:lpstr>Default Design</vt:lpstr>
      <vt:lpstr>Microsoft Equation</vt:lpstr>
      <vt:lpstr>Lesson 3 - 2</vt:lpstr>
      <vt:lpstr>PowerPoint Presentation</vt:lpstr>
      <vt:lpstr>Objectives</vt:lpstr>
      <vt:lpstr>Objectives (cont)</vt:lpstr>
      <vt:lpstr>Vocabulary</vt:lpstr>
      <vt:lpstr>Vocabulary (cont)</vt:lpstr>
      <vt:lpstr>Linear Regression</vt:lpstr>
      <vt:lpstr>AP Test Keys</vt:lpstr>
      <vt:lpstr>Example 1</vt:lpstr>
      <vt:lpstr>Example 1</vt:lpstr>
      <vt:lpstr>Interpreting a Regression Line</vt:lpstr>
      <vt:lpstr>Prediction and Extrapolation</vt:lpstr>
      <vt:lpstr>Using the Model to Predict</vt:lpstr>
      <vt:lpstr>Prediction</vt:lpstr>
      <vt:lpstr>Regression Lines</vt:lpstr>
      <vt:lpstr>Least Squares Regression Line</vt:lpstr>
      <vt:lpstr>PowerPoint Presentation</vt:lpstr>
      <vt:lpstr>Least Squares Regression Line</vt:lpstr>
      <vt:lpstr>Residuals Part One</vt:lpstr>
      <vt:lpstr>Residuals</vt:lpstr>
      <vt:lpstr>Least-Squares Line Equation</vt:lpstr>
      <vt:lpstr>Example 1 cont</vt:lpstr>
      <vt:lpstr>Using the TI-83</vt:lpstr>
      <vt:lpstr>Example 1 cont</vt:lpstr>
      <vt:lpstr>Residuals Part Two</vt:lpstr>
      <vt:lpstr>Interpreting Residual Plots</vt:lpstr>
      <vt:lpstr>Residuals Part Two Cont</vt:lpstr>
      <vt:lpstr>Residuals Using the TI-83</vt:lpstr>
      <vt:lpstr>Coefficient of Determination, r²</vt:lpstr>
      <vt:lpstr>The Role of r2 in Regression</vt:lpstr>
      <vt:lpstr>The Role of r2 in Regression</vt:lpstr>
      <vt:lpstr>Example 1 and r²</vt:lpstr>
      <vt:lpstr>Example 1 and r² cont</vt:lpstr>
      <vt:lpstr>Facts about LS Regression</vt:lpstr>
      <vt:lpstr>PowerPoint Presentation</vt:lpstr>
      <vt:lpstr>Computer Output Example 1</vt:lpstr>
      <vt:lpstr>Computer Output Example 2</vt:lpstr>
      <vt:lpstr>Computer Output Example 3</vt:lpstr>
      <vt:lpstr>Computer Output Example 4</vt:lpstr>
      <vt:lpstr>Limitations</vt:lpstr>
      <vt:lpstr>Limitations</vt:lpstr>
      <vt:lpstr>Outliers vs Influential Observation</vt:lpstr>
      <vt:lpstr>Example 1</vt:lpstr>
      <vt:lpstr>Example 1 cont</vt:lpstr>
      <vt:lpstr>Example 1 cont</vt:lpstr>
      <vt:lpstr>Example 1 cont</vt:lpstr>
      <vt:lpstr>Lurking or Extraneous Variable</vt:lpstr>
      <vt:lpstr>Summary and 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Headlee</dc:creator>
  <cp:lastModifiedBy>Chris Headlee</cp:lastModifiedBy>
  <cp:revision>84</cp:revision>
  <cp:lastPrinted>1601-01-01T00:00:00Z</cp:lastPrinted>
  <dcterms:created xsi:type="dcterms:W3CDTF">1601-01-01T00:00:00Z</dcterms:created>
  <dcterms:modified xsi:type="dcterms:W3CDTF">2018-08-22T16:06:59Z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