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76" r:id="rId3"/>
    <p:sldId id="257" r:id="rId4"/>
    <p:sldId id="268" r:id="rId5"/>
    <p:sldId id="270" r:id="rId6"/>
    <p:sldId id="271" r:id="rId7"/>
    <p:sldId id="272" r:id="rId8"/>
    <p:sldId id="273" r:id="rId9"/>
    <p:sldId id="274" r:id="rId10"/>
    <p:sldId id="275" r:id="rId11"/>
    <p:sldId id="269"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D404D56-F86F-49FA-9579-32E7659178F2}" type="datetimeFigureOut">
              <a:rPr lang="en-US"/>
              <a:pPr>
                <a:defRPr/>
              </a:pPr>
              <a:t>8/22/2018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72EEDA-156F-452F-89E2-E8D62912172C}" type="slidenum">
              <a:rPr lang="en-US"/>
              <a:pPr>
                <a:defRPr/>
              </a:pPr>
              <a:t>‹#›</a:t>
            </a:fld>
            <a:endParaRPr lang="en-US"/>
          </a:p>
        </p:txBody>
      </p:sp>
    </p:spTree>
    <p:extLst>
      <p:ext uri="{BB962C8B-B14F-4D97-AF65-F5344CB8AC3E}">
        <p14:creationId xmlns:p14="http://schemas.microsoft.com/office/powerpoint/2010/main" val="803210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E0CFEBD-5C54-4D8C-8D7F-BDF49BD8A99B}" type="datetimeFigureOut">
              <a:rPr lang="en-US"/>
              <a:pPr>
                <a:defRPr/>
              </a:pPr>
              <a:t>8/22/2018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FF1F7B8-066F-4B67-BFF0-9D43D50ABBFF}" type="slidenum">
              <a:rPr lang="en-US"/>
              <a:pPr>
                <a:defRPr/>
              </a:pPr>
              <a:t>‹#›</a:t>
            </a:fld>
            <a:endParaRPr lang="en-US"/>
          </a:p>
        </p:txBody>
      </p:sp>
    </p:spTree>
    <p:extLst>
      <p:ext uri="{BB962C8B-B14F-4D97-AF65-F5344CB8AC3E}">
        <p14:creationId xmlns:p14="http://schemas.microsoft.com/office/powerpoint/2010/main" val="35947484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2FEFF7C-F56F-4EA7-AE2C-3886DFA7C27A}"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F6F80FD-2837-486A-AFAB-959EEECF8F81}" type="slidenum">
              <a:rPr lang="en-US" altLang="en-US" smtClean="0"/>
              <a:pPr/>
              <a:t>3</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8689803-1DD6-42BC-A81B-93CF61540E78}" type="slidenum">
              <a:rPr lang="en-US" altLang="en-US" smtClean="0"/>
              <a:pPr/>
              <a:t>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BD0DEB1-2F65-414A-8794-9EB8DA8BFB13}" type="slidenum">
              <a:rPr lang="en-US" altLang="en-US" smtClean="0"/>
              <a:pPr/>
              <a:t>5</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549D214-3298-4895-9454-C682762F2548}" type="slidenum">
              <a:rPr lang="en-US" altLang="en-US" smtClean="0"/>
              <a:pPr/>
              <a:t>6</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ED826E7-06E2-42BF-88B7-ECFB16CE655B}" type="slidenum">
              <a:rPr lang="en-US" altLang="en-US" smtClean="0"/>
              <a:pPr/>
              <a:t>11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07430E-B500-429E-B6E2-7A21750ED288}" type="slidenum">
              <a:rPr lang="en-US"/>
              <a:pPr>
                <a:defRPr/>
              </a:pPr>
              <a:t>‹#›</a:t>
            </a:fld>
            <a:endParaRPr lang="en-US"/>
          </a:p>
        </p:txBody>
      </p:sp>
    </p:spTree>
    <p:extLst>
      <p:ext uri="{BB962C8B-B14F-4D97-AF65-F5344CB8AC3E}">
        <p14:creationId xmlns:p14="http://schemas.microsoft.com/office/powerpoint/2010/main" val="407176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C1A021-B5B3-4C5A-BBA5-CD08A612AD63}" type="slidenum">
              <a:rPr lang="en-US"/>
              <a:pPr>
                <a:defRPr/>
              </a:pPr>
              <a:t>‹#›</a:t>
            </a:fld>
            <a:endParaRPr lang="en-US"/>
          </a:p>
        </p:txBody>
      </p:sp>
    </p:spTree>
    <p:extLst>
      <p:ext uri="{BB962C8B-B14F-4D97-AF65-F5344CB8AC3E}">
        <p14:creationId xmlns:p14="http://schemas.microsoft.com/office/powerpoint/2010/main" val="644059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29E004-F2CE-47EA-939E-5F3EEE84E9A1}" type="slidenum">
              <a:rPr lang="en-US"/>
              <a:pPr>
                <a:defRPr/>
              </a:pPr>
              <a:t>‹#›</a:t>
            </a:fld>
            <a:endParaRPr lang="en-US"/>
          </a:p>
        </p:txBody>
      </p:sp>
    </p:spTree>
    <p:extLst>
      <p:ext uri="{BB962C8B-B14F-4D97-AF65-F5344CB8AC3E}">
        <p14:creationId xmlns:p14="http://schemas.microsoft.com/office/powerpoint/2010/main" val="2224191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63F9AC-B956-433B-A2D4-3FD332D41E71}" type="slidenum">
              <a:rPr lang="en-US"/>
              <a:pPr>
                <a:defRPr/>
              </a:pPr>
              <a:t>‹#›</a:t>
            </a:fld>
            <a:endParaRPr lang="en-US"/>
          </a:p>
        </p:txBody>
      </p:sp>
    </p:spTree>
    <p:extLst>
      <p:ext uri="{BB962C8B-B14F-4D97-AF65-F5344CB8AC3E}">
        <p14:creationId xmlns:p14="http://schemas.microsoft.com/office/powerpoint/2010/main" val="2254397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3808CA-AE0F-42D1-96E9-DC0C65B1B277}" type="slidenum">
              <a:rPr lang="en-US"/>
              <a:pPr>
                <a:defRPr/>
              </a:pPr>
              <a:t>‹#›</a:t>
            </a:fld>
            <a:endParaRPr lang="en-US"/>
          </a:p>
        </p:txBody>
      </p:sp>
    </p:spTree>
    <p:extLst>
      <p:ext uri="{BB962C8B-B14F-4D97-AF65-F5344CB8AC3E}">
        <p14:creationId xmlns:p14="http://schemas.microsoft.com/office/powerpoint/2010/main" val="2238884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818847-F5AA-4E63-89D5-CFEC0657C55E}" type="slidenum">
              <a:rPr lang="en-US"/>
              <a:pPr>
                <a:defRPr/>
              </a:pPr>
              <a:t>‹#›</a:t>
            </a:fld>
            <a:endParaRPr lang="en-US"/>
          </a:p>
        </p:txBody>
      </p:sp>
    </p:spTree>
    <p:extLst>
      <p:ext uri="{BB962C8B-B14F-4D97-AF65-F5344CB8AC3E}">
        <p14:creationId xmlns:p14="http://schemas.microsoft.com/office/powerpoint/2010/main" val="2877625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29226B3-9762-4B36-80A0-C300D652731E}" type="slidenum">
              <a:rPr lang="en-US"/>
              <a:pPr>
                <a:defRPr/>
              </a:pPr>
              <a:t>‹#›</a:t>
            </a:fld>
            <a:endParaRPr lang="en-US"/>
          </a:p>
        </p:txBody>
      </p:sp>
    </p:spTree>
    <p:extLst>
      <p:ext uri="{BB962C8B-B14F-4D97-AF65-F5344CB8AC3E}">
        <p14:creationId xmlns:p14="http://schemas.microsoft.com/office/powerpoint/2010/main" val="194164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704B0A3-8119-488C-8F51-88D9751E995B}" type="slidenum">
              <a:rPr lang="en-US"/>
              <a:pPr>
                <a:defRPr/>
              </a:pPr>
              <a:t>‹#›</a:t>
            </a:fld>
            <a:endParaRPr lang="en-US"/>
          </a:p>
        </p:txBody>
      </p:sp>
    </p:spTree>
    <p:extLst>
      <p:ext uri="{BB962C8B-B14F-4D97-AF65-F5344CB8AC3E}">
        <p14:creationId xmlns:p14="http://schemas.microsoft.com/office/powerpoint/2010/main" val="915657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E7033E1-663D-4D8D-A70B-69DBB975B607}" type="slidenum">
              <a:rPr lang="en-US"/>
              <a:pPr>
                <a:defRPr/>
              </a:pPr>
              <a:t>‹#›</a:t>
            </a:fld>
            <a:endParaRPr lang="en-US"/>
          </a:p>
        </p:txBody>
      </p:sp>
    </p:spTree>
    <p:extLst>
      <p:ext uri="{BB962C8B-B14F-4D97-AF65-F5344CB8AC3E}">
        <p14:creationId xmlns:p14="http://schemas.microsoft.com/office/powerpoint/2010/main" val="1095473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C902A8F-8971-4B3D-A39F-A8C112B1D0D8}" type="slidenum">
              <a:rPr lang="en-US"/>
              <a:pPr>
                <a:defRPr/>
              </a:pPr>
              <a:t>‹#›</a:t>
            </a:fld>
            <a:endParaRPr lang="en-US"/>
          </a:p>
        </p:txBody>
      </p:sp>
    </p:spTree>
    <p:extLst>
      <p:ext uri="{BB962C8B-B14F-4D97-AF65-F5344CB8AC3E}">
        <p14:creationId xmlns:p14="http://schemas.microsoft.com/office/powerpoint/2010/main" val="286005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E2E62D8-54F2-4747-8EC9-20A5EE4D3387}" type="slidenum">
              <a:rPr lang="en-US"/>
              <a:pPr>
                <a:defRPr/>
              </a:pPr>
              <a:t>‹#›</a:t>
            </a:fld>
            <a:endParaRPr lang="en-US"/>
          </a:p>
        </p:txBody>
      </p:sp>
    </p:spTree>
    <p:extLst>
      <p:ext uri="{BB962C8B-B14F-4D97-AF65-F5344CB8AC3E}">
        <p14:creationId xmlns:p14="http://schemas.microsoft.com/office/powerpoint/2010/main" val="3375008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9FEC99FE-8880-4CEB-A6AC-D0B0DAE71EC4}"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3 - R</a:t>
            </a:r>
          </a:p>
        </p:txBody>
      </p:sp>
      <p:sp>
        <p:nvSpPr>
          <p:cNvPr id="2051" name="Rectangle 5"/>
          <p:cNvSpPr>
            <a:spLocks noGrp="1" noChangeArrowheads="1"/>
          </p:cNvSpPr>
          <p:nvPr>
            <p:ph type="subTitle" idx="1"/>
          </p:nvPr>
        </p:nvSpPr>
        <p:spPr>
          <a:xfrm>
            <a:off x="990600" y="2514600"/>
            <a:ext cx="7162800" cy="1752600"/>
          </a:xfrm>
        </p:spPr>
        <p:txBody>
          <a:bodyPr/>
          <a:lstStyle/>
          <a:p>
            <a:pPr eaLnBrk="1" hangingPunct="1"/>
            <a:r>
              <a:rPr lang="en-US" altLang="en-US" b="1" smtClean="0"/>
              <a:t>Review of Chapter 3</a:t>
            </a:r>
          </a:p>
          <a:p>
            <a:pPr eaLnBrk="1" hangingPunct="1"/>
            <a:r>
              <a:rPr lang="en-US" altLang="en-US" b="1" smtClean="0"/>
              <a:t>Examining Relationships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69850"/>
            <a:ext cx="8229600" cy="868363"/>
          </a:xfrm>
        </p:spPr>
        <p:txBody>
          <a:bodyPr/>
          <a:lstStyle/>
          <a:p>
            <a:r>
              <a:rPr lang="en-US" altLang="en-US" sz="3600" b="1" smtClean="0"/>
              <a:t>Outliers vs Influential Observation</a:t>
            </a:r>
          </a:p>
        </p:txBody>
      </p:sp>
      <p:sp>
        <p:nvSpPr>
          <p:cNvPr id="11267" name="Content Placeholder 2"/>
          <p:cNvSpPr>
            <a:spLocks noGrp="1"/>
          </p:cNvSpPr>
          <p:nvPr>
            <p:ph idx="1"/>
          </p:nvPr>
        </p:nvSpPr>
        <p:spPr>
          <a:xfrm>
            <a:off x="457200" y="1219200"/>
            <a:ext cx="8229600" cy="4906963"/>
          </a:xfrm>
        </p:spPr>
        <p:txBody>
          <a:bodyPr/>
          <a:lstStyle/>
          <a:p>
            <a:r>
              <a:rPr lang="en-US" altLang="en-US" sz="2800" b="1" smtClean="0"/>
              <a:t>Outlier is an observation that lies outside the overall pattern of the other observations</a:t>
            </a:r>
          </a:p>
          <a:p>
            <a:pPr lvl="1"/>
            <a:r>
              <a:rPr lang="en-US" altLang="en-US" sz="2400" b="1" smtClean="0"/>
              <a:t>Outliers in the Y direction will have large residuals. but may not influence the slope of the regression line</a:t>
            </a:r>
          </a:p>
          <a:p>
            <a:pPr lvl="1"/>
            <a:r>
              <a:rPr lang="en-US" altLang="en-US" sz="2400" b="1" smtClean="0"/>
              <a:t>Outliers in the X direction are often influential observations</a:t>
            </a:r>
          </a:p>
          <a:p>
            <a:endParaRPr lang="en-US" altLang="en-US" b="1" smtClean="0"/>
          </a:p>
          <a:p>
            <a:r>
              <a:rPr lang="en-US" altLang="en-US" sz="2800" b="1" smtClean="0">
                <a:solidFill>
                  <a:srgbClr val="FFFF00"/>
                </a:solidFill>
              </a:rPr>
              <a:t>Influential observation is one that if by removing it, it would markedly change the result of the regression calculation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87313"/>
            <a:ext cx="8229600" cy="838200"/>
          </a:xfrm>
        </p:spPr>
        <p:txBody>
          <a:bodyPr/>
          <a:lstStyle/>
          <a:p>
            <a:pPr eaLnBrk="1" hangingPunct="1"/>
            <a:r>
              <a:rPr lang="en-US" altLang="en-US" sz="3600" b="1" smtClean="0"/>
              <a:t>Summary and Homework</a:t>
            </a:r>
          </a:p>
        </p:txBody>
      </p:sp>
      <p:sp>
        <p:nvSpPr>
          <p:cNvPr id="12291" name="Rectangle 3"/>
          <p:cNvSpPr>
            <a:spLocks noGrp="1" noChangeArrowheads="1"/>
          </p:cNvSpPr>
          <p:nvPr>
            <p:ph type="body" idx="1"/>
          </p:nvPr>
        </p:nvSpPr>
        <p:spPr>
          <a:xfrm>
            <a:off x="457200" y="1066800"/>
            <a:ext cx="8229600" cy="5562600"/>
          </a:xfrm>
        </p:spPr>
        <p:txBody>
          <a:bodyPr/>
          <a:lstStyle/>
          <a:p>
            <a:pPr eaLnBrk="1" hangingPunct="1"/>
            <a:r>
              <a:rPr lang="en-US" altLang="en-US" sz="2400" b="1" dirty="0" smtClean="0">
                <a:solidFill>
                  <a:srgbClr val="FFFF00"/>
                </a:solidFill>
              </a:rPr>
              <a:t>Summary</a:t>
            </a:r>
          </a:p>
          <a:p>
            <a:pPr lvl="1" eaLnBrk="1" hangingPunct="1"/>
            <a:r>
              <a:rPr lang="en-US" altLang="en-US" sz="2000" b="1" dirty="0" smtClean="0"/>
              <a:t>Data analysis begins with graphs of the data; scatterplots show the relationship between an explanatory and the response variables </a:t>
            </a:r>
          </a:p>
          <a:p>
            <a:pPr lvl="1" eaLnBrk="1" hangingPunct="1"/>
            <a:r>
              <a:rPr lang="en-US" altLang="en-US" sz="2000" b="1" dirty="0" smtClean="0"/>
              <a:t>Correlation describes the strength of a linear relationship</a:t>
            </a:r>
          </a:p>
          <a:p>
            <a:pPr lvl="1" eaLnBrk="1" hangingPunct="1"/>
            <a:r>
              <a:rPr lang="en-US" altLang="en-US" sz="2000" b="1" dirty="0" smtClean="0"/>
              <a:t>Least-squares regression fits a line to data</a:t>
            </a:r>
          </a:p>
          <a:p>
            <a:pPr lvl="1" eaLnBrk="1" hangingPunct="1"/>
            <a:r>
              <a:rPr lang="en-US" altLang="en-US" sz="2000" b="1" dirty="0" smtClean="0"/>
              <a:t>Residual plots and r² help us assess how well the linear model fits the data</a:t>
            </a:r>
          </a:p>
          <a:p>
            <a:pPr lvl="1" eaLnBrk="1" hangingPunct="1"/>
            <a:r>
              <a:rPr lang="en-US" altLang="en-US" sz="2000" b="1" dirty="0" smtClean="0"/>
              <a:t>Lurking variables can hide or alter the relationship between two variables</a:t>
            </a:r>
          </a:p>
          <a:p>
            <a:pPr lvl="1" eaLnBrk="1" hangingPunct="1"/>
            <a:r>
              <a:rPr lang="en-US" altLang="en-US" sz="2000" b="1" dirty="0" smtClean="0"/>
              <a:t>Outliers and influential points can drastically affect our interpretations or correlation and regression results</a:t>
            </a:r>
          </a:p>
          <a:p>
            <a:pPr eaLnBrk="1" hangingPunct="1"/>
            <a:endParaRPr lang="en-US" altLang="en-US" sz="1400" b="1" dirty="0" smtClean="0"/>
          </a:p>
          <a:p>
            <a:pPr eaLnBrk="1" hangingPunct="1"/>
            <a:r>
              <a:rPr lang="en-US" altLang="en-US" sz="2400" b="1" dirty="0" smtClean="0">
                <a:solidFill>
                  <a:srgbClr val="FFFF00"/>
                </a:solidFill>
              </a:rPr>
              <a:t>Homework</a:t>
            </a:r>
          </a:p>
          <a:p>
            <a:pPr lvl="1" eaLnBrk="1" hangingPunct="1"/>
            <a:r>
              <a:rPr lang="en-US" altLang="en-US" sz="2000" dirty="0" smtClean="0"/>
              <a:t>R7, 8, 9</a:t>
            </a:r>
            <a:endParaRPr lang="en-US" altLang="en-US" sz="20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68580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en-US" altLang="en-US" sz="1800"/>
          </a:p>
        </p:txBody>
      </p:sp>
      <p:sp>
        <p:nvSpPr>
          <p:cNvPr id="3075"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076"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58738"/>
            <a:ext cx="6178550"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effectLst>
                  <a:outerShdw blurRad="38100" dist="38100" dir="2700000" algn="tl">
                    <a:srgbClr val="336699"/>
                  </a:outerShdw>
                </a:effectLst>
                <a:latin typeface="Arial" pitchFamily="34" charset="0"/>
              </a:rPr>
              <a:t>5-Minute Check on Section 2 Part 4</a:t>
            </a:r>
          </a:p>
        </p:txBody>
      </p:sp>
      <p:sp>
        <p:nvSpPr>
          <p:cNvPr id="33800" name="Text Box 8"/>
          <p:cNvSpPr txBox="1">
            <a:spLocks noChangeArrowheads="1"/>
          </p:cNvSpPr>
          <p:nvPr/>
        </p:nvSpPr>
        <p:spPr bwMode="white">
          <a:xfrm>
            <a:off x="1652588" y="6523038"/>
            <a:ext cx="5722937" cy="258762"/>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effectLst>
                  <a:outerShdw blurRad="38100" dist="38100" dir="2700000" algn="tl">
                    <a:srgbClr val="336699"/>
                  </a:outerShdw>
                </a:effectLst>
                <a:latin typeface="Arial" pitchFamily="34" charset="0"/>
              </a:rPr>
              <a:t>Click the mouse button or press the Space Bar to display the answers.</a:t>
            </a:r>
          </a:p>
        </p:txBody>
      </p:sp>
      <p:sp>
        <p:nvSpPr>
          <p:cNvPr id="5127" name="Rectangle 11"/>
          <p:cNvSpPr>
            <a:spLocks noChangeArrowheads="1"/>
          </p:cNvSpPr>
          <p:nvPr/>
        </p:nvSpPr>
        <p:spPr bwMode="auto">
          <a:xfrm>
            <a:off x="163513" y="614363"/>
            <a:ext cx="8828087" cy="5862637"/>
          </a:xfrm>
          <a:prstGeom prst="rect">
            <a:avLst/>
          </a:prstGeom>
          <a:solidFill>
            <a:schemeClr val="bg1"/>
          </a:solidFill>
          <a:ln w="9525">
            <a:solidFill>
              <a:schemeClr val="tx1"/>
            </a:solidFill>
            <a:miter lim="800000"/>
            <a:headEnd/>
            <a:tailEnd/>
          </a:ln>
        </p:spPr>
        <p:txBody>
          <a:bodyPr/>
          <a:lstStyle/>
          <a:p>
            <a:pPr marL="457200" indent="-457200">
              <a:spcBef>
                <a:spcPts val="600"/>
              </a:spcBef>
              <a:buFontTx/>
              <a:buAutoNum type="arabicPeriod"/>
              <a:defRPr/>
            </a:pPr>
            <a:r>
              <a:rPr lang="en-US" sz="2000" b="1" dirty="0">
                <a:cs typeface="Arial" charset="0"/>
                <a:sym typeface="Symbol" pitchFamily="18" charset="2"/>
              </a:rPr>
              <a:t>Describe each scatterplot</a:t>
            </a:r>
          </a:p>
          <a:p>
            <a:pPr marL="457200" indent="-457200">
              <a:spcBef>
                <a:spcPts val="600"/>
              </a:spcBef>
              <a:buFontTx/>
              <a:buAutoNum type="arabicPeriod"/>
              <a:defRPr/>
            </a:pPr>
            <a:endParaRPr lang="en-US" sz="2000" b="1" dirty="0">
              <a:cs typeface="Arial" charset="0"/>
              <a:sym typeface="Symbol" pitchFamily="18" charset="2"/>
            </a:endParaRPr>
          </a:p>
          <a:p>
            <a:pPr marL="457200" indent="-457200">
              <a:spcBef>
                <a:spcPts val="600"/>
              </a:spcBef>
              <a:buFontTx/>
              <a:buAutoNum type="arabicPeriod"/>
              <a:defRPr/>
            </a:pPr>
            <a:endParaRPr lang="en-US" sz="2000" b="1" dirty="0">
              <a:cs typeface="Arial" charset="0"/>
              <a:sym typeface="Symbol" pitchFamily="18" charset="2"/>
            </a:endParaRPr>
          </a:p>
          <a:p>
            <a:pPr marL="457200" indent="-457200">
              <a:spcBef>
                <a:spcPts val="600"/>
              </a:spcBef>
              <a:buFontTx/>
              <a:buAutoNum type="arabicPeriod"/>
              <a:defRPr/>
            </a:pPr>
            <a:endParaRPr lang="en-US" sz="2000" b="1" dirty="0">
              <a:cs typeface="Arial" charset="0"/>
              <a:sym typeface="Symbol" pitchFamily="18" charset="2"/>
            </a:endParaRPr>
          </a:p>
          <a:p>
            <a:pPr marL="457200" indent="-457200">
              <a:spcBef>
                <a:spcPts val="600"/>
              </a:spcBef>
              <a:buFontTx/>
              <a:buAutoNum type="arabicPeriod"/>
              <a:defRPr/>
            </a:pPr>
            <a:endParaRPr lang="en-US" sz="2000" b="1" dirty="0">
              <a:cs typeface="Arial" charset="0"/>
              <a:sym typeface="Symbol" pitchFamily="18" charset="2"/>
            </a:endParaRPr>
          </a:p>
          <a:p>
            <a:pPr marL="457200" indent="-457200">
              <a:spcBef>
                <a:spcPts val="600"/>
              </a:spcBef>
              <a:buFontTx/>
              <a:buAutoNum type="arabicPeriod"/>
              <a:defRPr/>
            </a:pPr>
            <a:r>
              <a:rPr lang="en-US" sz="2000" b="1" dirty="0">
                <a:cs typeface="Arial" charset="0"/>
                <a:sym typeface="Symbol" pitchFamily="18" charset="2"/>
              </a:rPr>
              <a:t>Identify the explanatory and response variables</a:t>
            </a:r>
            <a:br>
              <a:rPr lang="en-US" sz="2000" b="1" dirty="0">
                <a:cs typeface="Arial" charset="0"/>
                <a:sym typeface="Symbol" pitchFamily="18" charset="2"/>
              </a:rPr>
            </a:br>
            <a:r>
              <a:rPr lang="en-US" sz="2000" b="1" dirty="0">
                <a:cs typeface="Arial" charset="0"/>
                <a:sym typeface="Symbol" pitchFamily="18" charset="2"/>
              </a:rPr>
              <a:t/>
            </a:r>
            <a:br>
              <a:rPr lang="en-US" sz="2000" b="1" dirty="0">
                <a:cs typeface="Arial" charset="0"/>
                <a:sym typeface="Symbol" pitchFamily="18" charset="2"/>
              </a:rPr>
            </a:br>
            <a:r>
              <a:rPr lang="en-US" b="1" dirty="0">
                <a:solidFill>
                  <a:schemeClr val="bg2">
                    <a:lumMod val="20000"/>
                    <a:lumOff val="80000"/>
                  </a:schemeClr>
                </a:solidFill>
                <a:cs typeface="Arial" charset="0"/>
                <a:sym typeface="Symbol" pitchFamily="18" charset="2"/>
              </a:rPr>
              <a:t>A study observes a large group of people over a 10-year period.  The goal is to see if overweight and obese people are more likely to die during the study than people who weigh less.  Such studies can be misleading because obese people are more likely to be inactive and poor.</a:t>
            </a:r>
            <a:endParaRPr lang="en-US" sz="2000" b="1" dirty="0">
              <a:solidFill>
                <a:schemeClr val="bg2">
                  <a:lumMod val="20000"/>
                  <a:lumOff val="80000"/>
                </a:schemeClr>
              </a:solidFill>
              <a:cs typeface="Arial" charset="0"/>
              <a:sym typeface="Symbol" pitchFamily="18" charset="2"/>
            </a:endParaRPr>
          </a:p>
          <a:p>
            <a:pPr marL="457200" indent="-457200">
              <a:spcBef>
                <a:spcPts val="600"/>
              </a:spcBef>
              <a:buFontTx/>
              <a:buAutoNum type="arabicPeriod"/>
              <a:defRPr/>
            </a:pPr>
            <a:endParaRPr lang="en-US" sz="2000" b="1" dirty="0">
              <a:cs typeface="Arial" charset="0"/>
              <a:sym typeface="Symbol" pitchFamily="18" charset="2"/>
            </a:endParaRPr>
          </a:p>
          <a:p>
            <a:pPr marL="457200" indent="-457200">
              <a:spcBef>
                <a:spcPts val="600"/>
              </a:spcBef>
              <a:buFontTx/>
              <a:buAutoNum type="arabicPeriod"/>
              <a:defRPr/>
            </a:pPr>
            <a:r>
              <a:rPr lang="en-US" sz="2000" b="1" dirty="0">
                <a:cs typeface="Arial" charset="0"/>
                <a:sym typeface="Symbol" pitchFamily="18" charset="2"/>
              </a:rPr>
              <a:t>Could we conclude that increase weight causes greater risk of dying if the study reveals a strong positive correlation?</a:t>
            </a:r>
            <a:endParaRPr lang="el-GR" sz="2000" b="1" dirty="0">
              <a:cs typeface="Arial" charset="0"/>
              <a:sym typeface="Symbol" pitchFamily="18" charset="2"/>
            </a:endParaRPr>
          </a:p>
        </p:txBody>
      </p:sp>
      <p:sp>
        <p:nvSpPr>
          <p:cNvPr id="10" name="TextBox 9"/>
          <p:cNvSpPr txBox="1">
            <a:spLocks noChangeArrowheads="1"/>
          </p:cNvSpPr>
          <p:nvPr/>
        </p:nvSpPr>
        <p:spPr bwMode="auto">
          <a:xfrm>
            <a:off x="2514600" y="1066800"/>
            <a:ext cx="1905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Positive</a:t>
            </a:r>
          </a:p>
          <a:p>
            <a:pPr>
              <a:spcBef>
                <a:spcPct val="0"/>
              </a:spcBef>
              <a:buFontTx/>
              <a:buNone/>
            </a:pPr>
            <a:r>
              <a:rPr lang="en-US" altLang="en-US" sz="1800" b="1">
                <a:solidFill>
                  <a:srgbClr val="FFFF00"/>
                </a:solidFill>
              </a:rPr>
              <a:t>Linear</a:t>
            </a:r>
          </a:p>
          <a:p>
            <a:pPr>
              <a:spcBef>
                <a:spcPct val="0"/>
              </a:spcBef>
              <a:buFontTx/>
              <a:buNone/>
            </a:pPr>
            <a:r>
              <a:rPr lang="en-US" altLang="en-US" sz="1800" b="1">
                <a:solidFill>
                  <a:srgbClr val="FFFF00"/>
                </a:solidFill>
              </a:rPr>
              <a:t>Strong</a:t>
            </a:r>
          </a:p>
          <a:p>
            <a:pPr>
              <a:spcBef>
                <a:spcPct val="0"/>
              </a:spcBef>
              <a:buFontTx/>
              <a:buNone/>
            </a:pPr>
            <a:r>
              <a:rPr lang="en-US" altLang="en-US" sz="1800" b="1">
                <a:solidFill>
                  <a:srgbClr val="FFFF00"/>
                </a:solidFill>
              </a:rPr>
              <a:t>maybe cluster</a:t>
            </a:r>
          </a:p>
        </p:txBody>
      </p:sp>
      <p:pic>
        <p:nvPicPr>
          <p:cNvPr id="308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143000"/>
            <a:ext cx="17716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838200"/>
            <a:ext cx="2286000" cy="164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a:spLocks noChangeArrowheads="1"/>
          </p:cNvSpPr>
          <p:nvPr/>
        </p:nvSpPr>
        <p:spPr bwMode="auto">
          <a:xfrm>
            <a:off x="5105400" y="838200"/>
            <a:ext cx="1295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Negative</a:t>
            </a:r>
          </a:p>
          <a:p>
            <a:pPr>
              <a:spcBef>
                <a:spcPct val="0"/>
              </a:spcBef>
              <a:buFontTx/>
              <a:buNone/>
            </a:pPr>
            <a:r>
              <a:rPr lang="en-US" altLang="en-US" sz="1800" b="1">
                <a:solidFill>
                  <a:srgbClr val="FFFF00"/>
                </a:solidFill>
              </a:rPr>
              <a:t>Linear</a:t>
            </a:r>
          </a:p>
          <a:p>
            <a:pPr>
              <a:spcBef>
                <a:spcPct val="0"/>
              </a:spcBef>
              <a:buFontTx/>
              <a:buNone/>
            </a:pPr>
            <a:r>
              <a:rPr lang="en-US" altLang="en-US" sz="1800" b="1">
                <a:solidFill>
                  <a:srgbClr val="FFFF00"/>
                </a:solidFill>
              </a:rPr>
              <a:t>Strong</a:t>
            </a:r>
          </a:p>
          <a:p>
            <a:pPr>
              <a:spcBef>
                <a:spcPct val="0"/>
              </a:spcBef>
              <a:buFontTx/>
              <a:buNone/>
            </a:pPr>
            <a:r>
              <a:rPr lang="en-US" altLang="en-US" sz="1800" b="1">
                <a:solidFill>
                  <a:srgbClr val="FFFF00"/>
                </a:solidFill>
              </a:rPr>
              <a:t>none</a:t>
            </a:r>
          </a:p>
        </p:txBody>
      </p:sp>
      <p:sp>
        <p:nvSpPr>
          <p:cNvPr id="14" name="TextBox 13"/>
          <p:cNvSpPr txBox="1">
            <a:spLocks noChangeArrowheads="1"/>
          </p:cNvSpPr>
          <p:nvPr/>
        </p:nvSpPr>
        <p:spPr bwMode="auto">
          <a:xfrm>
            <a:off x="838200" y="4343400"/>
            <a:ext cx="6705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RV:  death rate                        EV:  weight, activity, wealth</a:t>
            </a:r>
          </a:p>
        </p:txBody>
      </p:sp>
      <p:sp>
        <p:nvSpPr>
          <p:cNvPr id="15" name="TextBox 14"/>
          <p:cNvSpPr txBox="1">
            <a:spLocks noChangeArrowheads="1"/>
          </p:cNvSpPr>
          <p:nvPr/>
        </p:nvSpPr>
        <p:spPr bwMode="auto">
          <a:xfrm>
            <a:off x="762000" y="5486400"/>
            <a:ext cx="6705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7338" indent="-287338">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Observational study – cannot determine causation (DOE)</a:t>
            </a:r>
          </a:p>
          <a:p>
            <a:pPr>
              <a:spcBef>
                <a:spcPct val="0"/>
              </a:spcBef>
              <a:buFontTx/>
              <a:buNone/>
            </a:pPr>
            <a:r>
              <a:rPr lang="en-US" altLang="en-US" sz="1800" b="1">
                <a:solidFill>
                  <a:srgbClr val="FFFF00"/>
                </a:solidFill>
              </a:rPr>
              <a:t>What about activity and wealth??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93663"/>
            <a:ext cx="8229600" cy="838200"/>
          </a:xfrm>
        </p:spPr>
        <p:txBody>
          <a:bodyPr/>
          <a:lstStyle/>
          <a:p>
            <a:pPr eaLnBrk="1" hangingPunct="1"/>
            <a:r>
              <a:rPr lang="en-US" altLang="en-US" sz="3600" b="1" smtClean="0"/>
              <a:t>Objectives</a:t>
            </a:r>
          </a:p>
        </p:txBody>
      </p:sp>
      <p:sp>
        <p:nvSpPr>
          <p:cNvPr id="4099" name="Rectangle 3"/>
          <p:cNvSpPr>
            <a:spLocks noGrp="1" noChangeArrowheads="1"/>
          </p:cNvSpPr>
          <p:nvPr>
            <p:ph type="body" idx="1"/>
          </p:nvPr>
        </p:nvSpPr>
        <p:spPr>
          <a:xfrm>
            <a:off x="457200" y="914400"/>
            <a:ext cx="8229600" cy="5410200"/>
          </a:xfrm>
        </p:spPr>
        <p:txBody>
          <a:bodyPr/>
          <a:lstStyle/>
          <a:p>
            <a:r>
              <a:rPr lang="en-US" altLang="en-US" sz="2400" b="1" smtClean="0"/>
              <a:t>Construct and interpret a scatterplot for a set of bivariate data.</a:t>
            </a:r>
          </a:p>
          <a:p>
            <a:r>
              <a:rPr lang="en-US" altLang="en-US" sz="2400" b="1" smtClean="0"/>
              <a:t>Compute and interpret the correlation, </a:t>
            </a:r>
            <a:r>
              <a:rPr lang="en-US" altLang="en-US" sz="2400" b="1" i="1" smtClean="0"/>
              <a:t>r</a:t>
            </a:r>
            <a:r>
              <a:rPr lang="en-US" altLang="en-US" sz="2400" b="1" smtClean="0"/>
              <a:t>, between two variables.</a:t>
            </a:r>
          </a:p>
          <a:p>
            <a:r>
              <a:rPr lang="en-US" altLang="en-US" sz="2400" b="1" smtClean="0"/>
              <a:t>Demonstrate an understanding of the basic properties of the correlation </a:t>
            </a:r>
            <a:r>
              <a:rPr lang="en-US" altLang="en-US" sz="2400" b="1" i="1" smtClean="0"/>
              <a:t>r.</a:t>
            </a:r>
            <a:endParaRPr lang="en-US" altLang="en-US" sz="2400" b="1" smtClean="0"/>
          </a:p>
          <a:p>
            <a:r>
              <a:rPr lang="en-US" altLang="en-US" sz="2400" b="1" smtClean="0"/>
              <a:t>Explain the meaning of a </a:t>
            </a:r>
            <a:r>
              <a:rPr lang="en-US" altLang="en-US" sz="2400" b="1" i="1" smtClean="0"/>
              <a:t>least squares regression line</a:t>
            </a:r>
            <a:r>
              <a:rPr lang="en-US" altLang="en-US" sz="2400" b="1" smtClean="0"/>
              <a:t>.</a:t>
            </a:r>
          </a:p>
          <a:p>
            <a:r>
              <a:rPr lang="en-US" altLang="en-US" sz="2400" b="1" smtClean="0"/>
              <a:t>Given a bivariate data set, construct and interpret a regression line.</a:t>
            </a:r>
          </a:p>
          <a:p>
            <a:r>
              <a:rPr lang="en-US" altLang="en-US" sz="2400" b="1" smtClean="0"/>
              <a:t>Demonstrate an understanding of how one measures the quality of a regression line as a model for bivariate data.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82550"/>
            <a:ext cx="8229600" cy="838200"/>
          </a:xfrm>
        </p:spPr>
        <p:txBody>
          <a:bodyPr/>
          <a:lstStyle/>
          <a:p>
            <a:pPr eaLnBrk="1" hangingPunct="1"/>
            <a:r>
              <a:rPr lang="en-US" altLang="en-US" sz="3600" b="1" smtClean="0"/>
              <a:t>Vocabulary</a:t>
            </a:r>
          </a:p>
        </p:txBody>
      </p:sp>
      <p:sp>
        <p:nvSpPr>
          <p:cNvPr id="5123" name="Rectangle 3"/>
          <p:cNvSpPr>
            <a:spLocks noGrp="1" noChangeArrowheads="1"/>
          </p:cNvSpPr>
          <p:nvPr>
            <p:ph type="body" idx="1"/>
          </p:nvPr>
        </p:nvSpPr>
        <p:spPr>
          <a:xfrm>
            <a:off x="457200" y="914400"/>
            <a:ext cx="8229600" cy="5410200"/>
          </a:xfrm>
        </p:spPr>
        <p:txBody>
          <a:bodyPr/>
          <a:lstStyle/>
          <a:p>
            <a:pPr eaLnBrk="1" hangingPunct="1"/>
            <a:r>
              <a:rPr lang="en-US" altLang="en-US" sz="2000" b="1" i="1" smtClean="0">
                <a:solidFill>
                  <a:srgbClr val="FFFF00"/>
                </a:solidFill>
              </a:rPr>
              <a:t>None new</a:t>
            </a:r>
            <a:endParaRPr lang="en-US" altLang="en-US" sz="2000" b="1"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15888"/>
            <a:ext cx="8229600" cy="792162"/>
          </a:xfrm>
        </p:spPr>
        <p:txBody>
          <a:bodyPr/>
          <a:lstStyle/>
          <a:p>
            <a:pPr eaLnBrk="1" hangingPunct="1"/>
            <a:r>
              <a:rPr lang="en-US" altLang="en-US" sz="3600" b="1" smtClean="0"/>
              <a:t>Step-by-Step</a:t>
            </a:r>
          </a:p>
        </p:txBody>
      </p:sp>
      <p:sp>
        <p:nvSpPr>
          <p:cNvPr id="6147" name="Rectangle 3"/>
          <p:cNvSpPr>
            <a:spLocks noChangeArrowheads="1"/>
          </p:cNvSpPr>
          <p:nvPr/>
        </p:nvSpPr>
        <p:spPr bwMode="auto">
          <a:xfrm>
            <a:off x="381000" y="1219200"/>
            <a:ext cx="1828800" cy="609600"/>
          </a:xfrm>
          <a:prstGeom prst="rect">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a:t>Plot your data.  Scatterplot</a:t>
            </a:r>
          </a:p>
        </p:txBody>
      </p:sp>
      <p:sp>
        <p:nvSpPr>
          <p:cNvPr id="6148" name="Rectangle 4"/>
          <p:cNvSpPr>
            <a:spLocks noChangeArrowheads="1"/>
          </p:cNvSpPr>
          <p:nvPr/>
        </p:nvSpPr>
        <p:spPr bwMode="auto">
          <a:xfrm>
            <a:off x="1219200" y="2324100"/>
            <a:ext cx="3810000" cy="609600"/>
          </a:xfrm>
          <a:prstGeom prst="rect">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a:t>Interpret what you see:</a:t>
            </a:r>
            <a:br>
              <a:rPr lang="en-US" altLang="en-US" sz="1800" b="1"/>
            </a:br>
            <a:r>
              <a:rPr lang="en-US" altLang="en-US" sz="1800" b="1"/>
              <a:t>direction, form, strength, outliers</a:t>
            </a:r>
          </a:p>
        </p:txBody>
      </p:sp>
      <p:sp>
        <p:nvSpPr>
          <p:cNvPr id="6149" name="Rectangle 5"/>
          <p:cNvSpPr>
            <a:spLocks noChangeArrowheads="1"/>
          </p:cNvSpPr>
          <p:nvPr/>
        </p:nvSpPr>
        <p:spPr bwMode="auto">
          <a:xfrm>
            <a:off x="3276600" y="3429000"/>
            <a:ext cx="2514600" cy="609600"/>
          </a:xfrm>
          <a:prstGeom prst="rect">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a:t>Numerical summary:</a:t>
            </a:r>
            <a:br>
              <a:rPr lang="en-US" altLang="en-US" sz="1800" b="1"/>
            </a:br>
            <a:r>
              <a:rPr lang="en-US" altLang="en-US" sz="1800" b="1"/>
              <a:t>x, y, s</a:t>
            </a:r>
            <a:r>
              <a:rPr lang="en-US" altLang="en-US" sz="1800" b="1" baseline="-25000"/>
              <a:t>x</a:t>
            </a:r>
            <a:r>
              <a:rPr lang="en-US" altLang="en-US" sz="1800" b="1"/>
              <a:t>, s</a:t>
            </a:r>
            <a:r>
              <a:rPr lang="en-US" altLang="en-US" sz="1800" b="1" baseline="-25000"/>
              <a:t>y</a:t>
            </a:r>
            <a:r>
              <a:rPr lang="en-US" altLang="en-US" sz="1800" b="1"/>
              <a:t>, and </a:t>
            </a:r>
            <a:r>
              <a:rPr lang="en-US" altLang="en-US" sz="1800" b="1" i="1"/>
              <a:t>r</a:t>
            </a:r>
          </a:p>
        </p:txBody>
      </p:sp>
      <p:sp>
        <p:nvSpPr>
          <p:cNvPr id="6150" name="Rectangle 6"/>
          <p:cNvSpPr>
            <a:spLocks noChangeArrowheads="1"/>
          </p:cNvSpPr>
          <p:nvPr/>
        </p:nvSpPr>
        <p:spPr bwMode="auto">
          <a:xfrm>
            <a:off x="4648200" y="4533900"/>
            <a:ext cx="2514600" cy="609600"/>
          </a:xfrm>
          <a:prstGeom prst="rect">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a:t>Mathematical model:</a:t>
            </a:r>
            <a:br>
              <a:rPr lang="en-US" altLang="en-US" sz="1800" b="1"/>
            </a:br>
            <a:r>
              <a:rPr lang="en-US" altLang="en-US" sz="1800" b="1"/>
              <a:t>regression line?</a:t>
            </a:r>
          </a:p>
        </p:txBody>
      </p:sp>
      <p:sp>
        <p:nvSpPr>
          <p:cNvPr id="6151" name="Rectangle 7"/>
          <p:cNvSpPr>
            <a:spLocks noChangeArrowheads="1"/>
          </p:cNvSpPr>
          <p:nvPr/>
        </p:nvSpPr>
        <p:spPr bwMode="auto">
          <a:xfrm>
            <a:off x="6096000" y="5638800"/>
            <a:ext cx="2514600" cy="609600"/>
          </a:xfrm>
          <a:prstGeom prst="rect">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a:t>How well does it fit?</a:t>
            </a:r>
          </a:p>
          <a:p>
            <a:pPr algn="ctr">
              <a:spcBef>
                <a:spcPct val="0"/>
              </a:spcBef>
              <a:buFontTx/>
              <a:buNone/>
            </a:pPr>
            <a:r>
              <a:rPr lang="en-US" altLang="en-US" sz="1800" b="1"/>
              <a:t>Residuals and </a:t>
            </a:r>
            <a:r>
              <a:rPr lang="en-US" altLang="en-US" sz="1800" b="1" i="1"/>
              <a:t>r</a:t>
            </a:r>
            <a:r>
              <a:rPr lang="en-US" altLang="en-US" sz="1800" b="1"/>
              <a:t>²</a:t>
            </a:r>
          </a:p>
        </p:txBody>
      </p:sp>
      <p:cxnSp>
        <p:nvCxnSpPr>
          <p:cNvPr id="6152" name="Elbow Connector 9"/>
          <p:cNvCxnSpPr>
            <a:cxnSpLocks noChangeShapeType="1"/>
            <a:stCxn id="6147" idx="2"/>
            <a:endCxn id="6148" idx="0"/>
          </p:cNvCxnSpPr>
          <p:nvPr/>
        </p:nvCxnSpPr>
        <p:spPr bwMode="auto">
          <a:xfrm rot="16200000" flipH="1">
            <a:off x="1962150" y="1162050"/>
            <a:ext cx="495300" cy="1828800"/>
          </a:xfrm>
          <a:prstGeom prst="bentConnector3">
            <a:avLst>
              <a:gd name="adj1" fmla="val 50000"/>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53" name="Elbow Connector 12"/>
          <p:cNvCxnSpPr>
            <a:cxnSpLocks noChangeShapeType="1"/>
            <a:stCxn id="6148" idx="2"/>
            <a:endCxn id="6149" idx="0"/>
          </p:cNvCxnSpPr>
          <p:nvPr/>
        </p:nvCxnSpPr>
        <p:spPr bwMode="auto">
          <a:xfrm rot="16200000" flipH="1">
            <a:off x="3581400" y="2476500"/>
            <a:ext cx="495300" cy="1409700"/>
          </a:xfrm>
          <a:prstGeom prst="bentConnector3">
            <a:avLst>
              <a:gd name="adj1" fmla="val 50000"/>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54" name="Elbow Connector 14"/>
          <p:cNvCxnSpPr>
            <a:cxnSpLocks noChangeShapeType="1"/>
            <a:stCxn id="6149" idx="2"/>
            <a:endCxn id="6150" idx="0"/>
          </p:cNvCxnSpPr>
          <p:nvPr/>
        </p:nvCxnSpPr>
        <p:spPr bwMode="auto">
          <a:xfrm rot="16200000" flipH="1">
            <a:off x="4972050" y="3600450"/>
            <a:ext cx="495300" cy="1371600"/>
          </a:xfrm>
          <a:prstGeom prst="bentConnector3">
            <a:avLst>
              <a:gd name="adj1" fmla="val 50000"/>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55" name="Elbow Connector 16"/>
          <p:cNvCxnSpPr>
            <a:cxnSpLocks noChangeShapeType="1"/>
            <a:stCxn id="6150" idx="2"/>
            <a:endCxn id="6151" idx="0"/>
          </p:cNvCxnSpPr>
          <p:nvPr/>
        </p:nvCxnSpPr>
        <p:spPr bwMode="auto">
          <a:xfrm rot="16200000" flipH="1">
            <a:off x="6381750" y="4667250"/>
            <a:ext cx="495300" cy="1447800"/>
          </a:xfrm>
          <a:prstGeom prst="bentConnector3">
            <a:avLst>
              <a:gd name="adj1" fmla="val 50000"/>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6156" name="TextBox 11"/>
          <p:cNvSpPr txBox="1">
            <a:spLocks noChangeArrowheads="1"/>
          </p:cNvSpPr>
          <p:nvPr/>
        </p:nvSpPr>
        <p:spPr bwMode="auto">
          <a:xfrm>
            <a:off x="4727575" y="1143000"/>
            <a:ext cx="44164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 r = linear correlation coefficient</a:t>
            </a:r>
          </a:p>
          <a:p>
            <a:pPr>
              <a:spcBef>
                <a:spcPct val="0"/>
              </a:spcBef>
              <a:buFontTx/>
              <a:buNone/>
            </a:pPr>
            <a:r>
              <a:rPr lang="en-US" altLang="en-US" sz="1800" b="1"/>
              <a:t>   (how appropriate is the linear model)</a:t>
            </a:r>
          </a:p>
          <a:p>
            <a:pPr>
              <a:spcBef>
                <a:spcPct val="0"/>
              </a:spcBef>
              <a:buFontTx/>
              <a:buNone/>
            </a:pPr>
            <a:r>
              <a:rPr lang="en-US" altLang="en-US" sz="1800" b="1"/>
              <a:t>      +/- give direction</a:t>
            </a:r>
          </a:p>
          <a:p>
            <a:pPr>
              <a:spcBef>
                <a:spcPct val="0"/>
              </a:spcBef>
              <a:buFontTx/>
              <a:buNone/>
            </a:pPr>
            <a:r>
              <a:rPr lang="en-US" altLang="en-US" sz="1800" b="1"/>
              <a:t>      value give strength  -1 ≤ r ≤ 1 </a:t>
            </a:r>
          </a:p>
        </p:txBody>
      </p:sp>
      <p:sp>
        <p:nvSpPr>
          <p:cNvPr id="6157" name="TextBox 12"/>
          <p:cNvSpPr txBox="1">
            <a:spLocks noChangeArrowheads="1"/>
          </p:cNvSpPr>
          <p:nvPr/>
        </p:nvSpPr>
        <p:spPr bwMode="auto">
          <a:xfrm>
            <a:off x="0" y="5105400"/>
            <a:ext cx="4343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 r² = coefficient of determination</a:t>
            </a:r>
          </a:p>
          <a:p>
            <a:pPr>
              <a:spcBef>
                <a:spcPct val="0"/>
              </a:spcBef>
              <a:buFontTx/>
              <a:buNone/>
            </a:pPr>
            <a:r>
              <a:rPr lang="en-US" altLang="en-US" sz="1800" b="1"/>
              <a:t>   (how much of the variance of the data is explained by the linear model)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87313"/>
            <a:ext cx="8229600" cy="838200"/>
          </a:xfrm>
        </p:spPr>
        <p:txBody>
          <a:bodyPr/>
          <a:lstStyle/>
          <a:p>
            <a:pPr eaLnBrk="1" hangingPunct="1"/>
            <a:r>
              <a:rPr lang="en-US" altLang="en-US" sz="3600" b="1" smtClean="0"/>
              <a:t>Drawing Scatter Plots by Hand</a:t>
            </a:r>
          </a:p>
        </p:txBody>
      </p:sp>
      <p:sp>
        <p:nvSpPr>
          <p:cNvPr id="7171" name="Rectangle 3"/>
          <p:cNvSpPr>
            <a:spLocks noGrp="1" noChangeArrowheads="1"/>
          </p:cNvSpPr>
          <p:nvPr>
            <p:ph type="body" idx="1"/>
          </p:nvPr>
        </p:nvSpPr>
        <p:spPr>
          <a:xfrm>
            <a:off x="457200" y="1295400"/>
            <a:ext cx="8229600" cy="5181600"/>
          </a:xfrm>
        </p:spPr>
        <p:txBody>
          <a:bodyPr/>
          <a:lstStyle/>
          <a:p>
            <a:pPr eaLnBrk="1" hangingPunct="1">
              <a:spcBef>
                <a:spcPts val="1200"/>
              </a:spcBef>
              <a:spcAft>
                <a:spcPts val="1200"/>
              </a:spcAft>
            </a:pPr>
            <a:r>
              <a:rPr lang="en-US" altLang="en-US" sz="2400" b="1" smtClean="0"/>
              <a:t>Plot the explanatory variable on the x-axis.  If there is no explanatory-response distinction, either variable can go on the horizontal axis.</a:t>
            </a:r>
          </a:p>
          <a:p>
            <a:pPr eaLnBrk="1" hangingPunct="1">
              <a:spcBef>
                <a:spcPts val="1200"/>
              </a:spcBef>
              <a:spcAft>
                <a:spcPts val="1200"/>
              </a:spcAft>
            </a:pPr>
            <a:r>
              <a:rPr lang="en-US" altLang="en-US" sz="2400" b="1" smtClean="0"/>
              <a:t>Label both axes</a:t>
            </a:r>
          </a:p>
          <a:p>
            <a:pPr eaLnBrk="1" hangingPunct="1">
              <a:spcBef>
                <a:spcPts val="1200"/>
              </a:spcBef>
              <a:spcAft>
                <a:spcPts val="1200"/>
              </a:spcAft>
            </a:pPr>
            <a:r>
              <a:rPr lang="en-US" altLang="en-US" sz="2400" b="1" smtClean="0"/>
              <a:t>Scale both axes (but not necessarily the same scale on both axes).  Intervals must be uniform.</a:t>
            </a:r>
          </a:p>
          <a:p>
            <a:pPr eaLnBrk="1" hangingPunct="1">
              <a:spcBef>
                <a:spcPts val="1200"/>
              </a:spcBef>
              <a:spcAft>
                <a:spcPts val="1200"/>
              </a:spcAft>
            </a:pPr>
            <a:r>
              <a:rPr lang="en-US" altLang="en-US" sz="2400" b="1" smtClean="0"/>
              <a:t>Make your plot large enough so that the details can be seen easily.</a:t>
            </a:r>
          </a:p>
          <a:p>
            <a:pPr eaLnBrk="1" hangingPunct="1">
              <a:spcBef>
                <a:spcPts val="1200"/>
              </a:spcBef>
              <a:spcAft>
                <a:spcPts val="1200"/>
              </a:spcAft>
            </a:pPr>
            <a:r>
              <a:rPr lang="en-US" altLang="en-US" sz="2400" b="1" smtClean="0"/>
              <a:t>If you have a grid, adopt a scale so that you plot uses the entire grid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title"/>
          </p:nvPr>
        </p:nvSpPr>
        <p:spPr>
          <a:xfrm>
            <a:off x="457200" y="117475"/>
            <a:ext cx="8229600" cy="792163"/>
          </a:xfrm>
        </p:spPr>
        <p:txBody>
          <a:bodyPr/>
          <a:lstStyle/>
          <a:p>
            <a:r>
              <a:rPr lang="en-US" altLang="en-US" sz="3600" b="1" smtClean="0"/>
              <a:t>Interpreting Scatterplots</a:t>
            </a:r>
          </a:p>
        </p:txBody>
      </p:sp>
      <p:sp>
        <p:nvSpPr>
          <p:cNvPr id="6147" name="Content Placeholder 3"/>
          <p:cNvSpPr>
            <a:spLocks noGrp="1"/>
          </p:cNvSpPr>
          <p:nvPr>
            <p:ph idx="1"/>
          </p:nvPr>
        </p:nvSpPr>
        <p:spPr>
          <a:xfrm>
            <a:off x="304800" y="908050"/>
            <a:ext cx="8610600" cy="5568950"/>
          </a:xfrm>
        </p:spPr>
        <p:txBody>
          <a:bodyPr/>
          <a:lstStyle/>
          <a:p>
            <a:pPr>
              <a:defRPr/>
            </a:pPr>
            <a:r>
              <a:rPr lang="en-US" sz="2400" b="1" dirty="0" smtClean="0"/>
              <a:t>Just like distributions had certain important characteristics (Shape, Outliers, Center, Spread)</a:t>
            </a:r>
          </a:p>
          <a:p>
            <a:pPr>
              <a:defRPr/>
            </a:pPr>
            <a:endParaRPr lang="en-US" sz="800" b="1" dirty="0" smtClean="0">
              <a:solidFill>
                <a:srgbClr val="FFFF00"/>
              </a:solidFill>
            </a:endParaRPr>
          </a:p>
          <a:p>
            <a:pPr>
              <a:defRPr/>
            </a:pPr>
            <a:r>
              <a:rPr lang="en-US" sz="2400" b="1" dirty="0" smtClean="0"/>
              <a:t>Scatter plots should be described by</a:t>
            </a:r>
          </a:p>
          <a:p>
            <a:pPr lvl="1">
              <a:defRPr/>
            </a:pPr>
            <a:r>
              <a:rPr lang="en-US" sz="2000" b="1" dirty="0" smtClean="0">
                <a:solidFill>
                  <a:srgbClr val="FFFF00"/>
                </a:solidFill>
              </a:rPr>
              <a:t>Direction </a:t>
            </a:r>
            <a:br>
              <a:rPr lang="en-US" sz="2000" b="1" dirty="0" smtClean="0">
                <a:solidFill>
                  <a:srgbClr val="FFFF00"/>
                </a:solidFill>
              </a:rPr>
            </a:br>
            <a:r>
              <a:rPr lang="en-US" sz="2000" b="1" dirty="0" smtClean="0">
                <a:solidFill>
                  <a:srgbClr val="FFFF00"/>
                </a:solidFill>
              </a:rPr>
              <a:t>	</a:t>
            </a:r>
            <a:r>
              <a:rPr lang="en-US" sz="2000" b="1" dirty="0" smtClean="0">
                <a:solidFill>
                  <a:schemeClr val="bg2">
                    <a:lumMod val="20000"/>
                    <a:lumOff val="80000"/>
                  </a:schemeClr>
                </a:solidFill>
              </a:rPr>
              <a:t>positive association (positive slope left to right)</a:t>
            </a:r>
            <a:br>
              <a:rPr lang="en-US" sz="2000" b="1" dirty="0" smtClean="0">
                <a:solidFill>
                  <a:schemeClr val="bg2">
                    <a:lumMod val="20000"/>
                    <a:lumOff val="80000"/>
                  </a:schemeClr>
                </a:solidFill>
              </a:rPr>
            </a:br>
            <a:r>
              <a:rPr lang="en-US" sz="2000" b="1" dirty="0" smtClean="0">
                <a:solidFill>
                  <a:schemeClr val="bg2">
                    <a:lumMod val="20000"/>
                    <a:lumOff val="80000"/>
                  </a:schemeClr>
                </a:solidFill>
              </a:rPr>
              <a:t>	negative association (negative slope left to right)</a:t>
            </a:r>
          </a:p>
          <a:p>
            <a:pPr lvl="1">
              <a:defRPr/>
            </a:pPr>
            <a:r>
              <a:rPr lang="en-US" sz="2000" b="1" dirty="0" smtClean="0">
                <a:solidFill>
                  <a:srgbClr val="FFFF00"/>
                </a:solidFill>
              </a:rPr>
              <a:t>Form </a:t>
            </a:r>
            <a:br>
              <a:rPr lang="en-US" sz="2000" b="1" dirty="0" smtClean="0">
                <a:solidFill>
                  <a:srgbClr val="FFFF00"/>
                </a:solidFill>
              </a:rPr>
            </a:br>
            <a:r>
              <a:rPr lang="en-US" sz="2000" b="1" dirty="0" smtClean="0">
                <a:solidFill>
                  <a:srgbClr val="FFFF00"/>
                </a:solidFill>
              </a:rPr>
              <a:t>	</a:t>
            </a:r>
            <a:r>
              <a:rPr lang="en-US" sz="2000" b="1" dirty="0" smtClean="0">
                <a:solidFill>
                  <a:schemeClr val="bg2">
                    <a:lumMod val="20000"/>
                    <a:lumOff val="80000"/>
                  </a:schemeClr>
                </a:solidFill>
              </a:rPr>
              <a:t>linear – straight line, </a:t>
            </a:r>
            <a:br>
              <a:rPr lang="en-US" sz="2000" b="1" dirty="0" smtClean="0">
                <a:solidFill>
                  <a:schemeClr val="bg2">
                    <a:lumMod val="20000"/>
                    <a:lumOff val="80000"/>
                  </a:schemeClr>
                </a:solidFill>
              </a:rPr>
            </a:br>
            <a:r>
              <a:rPr lang="en-US" sz="2000" b="1" dirty="0" smtClean="0">
                <a:solidFill>
                  <a:schemeClr val="bg2">
                    <a:lumMod val="20000"/>
                    <a:lumOff val="80000"/>
                  </a:schemeClr>
                </a:solidFill>
              </a:rPr>
              <a:t>	curved – quadratic, cubic, etc, exponential, etc</a:t>
            </a:r>
          </a:p>
          <a:p>
            <a:pPr lvl="1">
              <a:defRPr/>
            </a:pPr>
            <a:r>
              <a:rPr lang="en-US" sz="2000" b="1" dirty="0" smtClean="0">
                <a:solidFill>
                  <a:srgbClr val="FFFF00"/>
                </a:solidFill>
              </a:rPr>
              <a:t>Strength of the form</a:t>
            </a:r>
            <a:br>
              <a:rPr lang="en-US" sz="2000" b="1" dirty="0" smtClean="0">
                <a:solidFill>
                  <a:srgbClr val="FFFF00"/>
                </a:solidFill>
              </a:rPr>
            </a:br>
            <a:r>
              <a:rPr lang="en-US" sz="2000" b="1" dirty="0" smtClean="0">
                <a:solidFill>
                  <a:srgbClr val="FFFF00"/>
                </a:solidFill>
              </a:rPr>
              <a:t>	</a:t>
            </a:r>
            <a:r>
              <a:rPr lang="en-US" sz="2000" b="1" dirty="0" smtClean="0">
                <a:solidFill>
                  <a:schemeClr val="bg2">
                    <a:lumMod val="20000"/>
                    <a:lumOff val="80000"/>
                  </a:schemeClr>
                </a:solidFill>
              </a:rPr>
              <a:t>weak</a:t>
            </a:r>
            <a:br>
              <a:rPr lang="en-US" sz="2000" b="1" dirty="0" smtClean="0">
                <a:solidFill>
                  <a:schemeClr val="bg2">
                    <a:lumMod val="20000"/>
                    <a:lumOff val="80000"/>
                  </a:schemeClr>
                </a:solidFill>
              </a:rPr>
            </a:br>
            <a:r>
              <a:rPr lang="en-US" sz="2000" b="1" dirty="0" smtClean="0">
                <a:solidFill>
                  <a:schemeClr val="bg2">
                    <a:lumMod val="20000"/>
                    <a:lumOff val="80000"/>
                  </a:schemeClr>
                </a:solidFill>
              </a:rPr>
              <a:t>	moderate (either weak or strong)</a:t>
            </a:r>
            <a:br>
              <a:rPr lang="en-US" sz="2000" b="1" dirty="0" smtClean="0">
                <a:solidFill>
                  <a:schemeClr val="bg2">
                    <a:lumMod val="20000"/>
                    <a:lumOff val="80000"/>
                  </a:schemeClr>
                </a:solidFill>
              </a:rPr>
            </a:br>
            <a:r>
              <a:rPr lang="en-US" sz="2000" b="1" dirty="0" smtClean="0">
                <a:solidFill>
                  <a:schemeClr val="bg2">
                    <a:lumMod val="20000"/>
                    <a:lumOff val="80000"/>
                  </a:schemeClr>
                </a:solidFill>
              </a:rPr>
              <a:t>	strong</a:t>
            </a:r>
          </a:p>
          <a:p>
            <a:pPr lvl="1">
              <a:defRPr/>
            </a:pPr>
            <a:r>
              <a:rPr lang="en-US" sz="2000" b="1" dirty="0" smtClean="0">
                <a:solidFill>
                  <a:srgbClr val="FFFF00"/>
                </a:solidFill>
              </a:rPr>
              <a:t>Outliers </a:t>
            </a:r>
            <a:r>
              <a:rPr lang="en-US" sz="2000" b="1" dirty="0" smtClean="0">
                <a:solidFill>
                  <a:schemeClr val="bg2">
                    <a:lumMod val="20000"/>
                    <a:lumOff val="80000"/>
                  </a:schemeClr>
                </a:solidFill>
              </a:rPr>
              <a:t>(any points not conforming to the form)</a:t>
            </a:r>
          </a:p>
          <a:p>
            <a:pPr lvl="1">
              <a:defRPr/>
            </a:pPr>
            <a:r>
              <a:rPr lang="en-US" sz="2000" b="1" dirty="0" smtClean="0">
                <a:solidFill>
                  <a:srgbClr val="FFFF00"/>
                </a:solidFill>
              </a:rPr>
              <a:t>Clusters </a:t>
            </a:r>
            <a:r>
              <a:rPr lang="en-US" sz="2000" b="1" dirty="0" smtClean="0">
                <a:solidFill>
                  <a:schemeClr val="bg2">
                    <a:lumMod val="20000"/>
                    <a:lumOff val="80000"/>
                  </a:schemeClr>
                </a:solidFill>
              </a:rPr>
              <a:t>(any sub-groups not conforming to the form)</a:t>
            </a:r>
            <a:endParaRPr lang="en-US" sz="2000" b="1" dirty="0" smtClean="0">
              <a:solidFill>
                <a:srgbClr val="FFFF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11125"/>
            <a:ext cx="8229600" cy="792163"/>
          </a:xfrm>
        </p:spPr>
        <p:txBody>
          <a:bodyPr/>
          <a:lstStyle/>
          <a:p>
            <a:r>
              <a:rPr lang="en-US" altLang="en-US" sz="3600" b="1" smtClean="0"/>
              <a:t>Prediction and Extrapolation</a:t>
            </a:r>
          </a:p>
        </p:txBody>
      </p:sp>
      <p:sp>
        <p:nvSpPr>
          <p:cNvPr id="9219" name="Content Placeholder 2"/>
          <p:cNvSpPr>
            <a:spLocks noGrp="1"/>
          </p:cNvSpPr>
          <p:nvPr>
            <p:ph idx="1"/>
          </p:nvPr>
        </p:nvSpPr>
        <p:spPr>
          <a:xfrm>
            <a:off x="457200" y="1143000"/>
            <a:ext cx="8229600" cy="4983163"/>
          </a:xfrm>
        </p:spPr>
        <p:txBody>
          <a:bodyPr/>
          <a:lstStyle/>
          <a:p>
            <a:r>
              <a:rPr lang="en-US" altLang="en-US" sz="2400" b="1" smtClean="0"/>
              <a:t>Regression lines can be used to predict a response value (y) for a specific explanatory value (x)</a:t>
            </a:r>
          </a:p>
          <a:p>
            <a:endParaRPr lang="en-US" altLang="en-US" sz="1400" b="1" smtClean="0"/>
          </a:p>
          <a:p>
            <a:r>
              <a:rPr lang="en-US" altLang="en-US" sz="2400" b="1" smtClean="0"/>
              <a:t>Extrapolation, prediction beyond the range of x values in the model, can be very inaccurate and should be done only with noted caution</a:t>
            </a:r>
          </a:p>
          <a:p>
            <a:endParaRPr lang="en-US" altLang="en-US" sz="1400" b="1" smtClean="0"/>
          </a:p>
          <a:p>
            <a:r>
              <a:rPr lang="en-US" altLang="en-US" sz="2400" b="1" smtClean="0"/>
              <a:t>Extrapolation near the extreme x values generally will be less inaccurate than those done with values farther away from the extreme x values</a:t>
            </a:r>
          </a:p>
          <a:p>
            <a:endParaRPr lang="en-US" altLang="en-US" sz="1400" b="1" smtClean="0"/>
          </a:p>
          <a:p>
            <a:r>
              <a:rPr lang="en-US" altLang="en-US" sz="2400" b="1" smtClean="0"/>
              <a:t>Note:  you can’t say how important a relationship is by looking at the size of the regression slope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12713"/>
            <a:ext cx="8229600" cy="792162"/>
          </a:xfrm>
        </p:spPr>
        <p:txBody>
          <a:bodyPr/>
          <a:lstStyle/>
          <a:p>
            <a:r>
              <a:rPr lang="en-US" altLang="en-US" sz="3600" b="1" smtClean="0"/>
              <a:t>Residuals</a:t>
            </a:r>
          </a:p>
        </p:txBody>
      </p:sp>
      <p:sp>
        <p:nvSpPr>
          <p:cNvPr id="10243" name="Content Placeholder 2"/>
          <p:cNvSpPr>
            <a:spLocks noGrp="1"/>
          </p:cNvSpPr>
          <p:nvPr>
            <p:ph idx="1"/>
          </p:nvPr>
        </p:nvSpPr>
        <p:spPr>
          <a:xfrm>
            <a:off x="304800" y="1066800"/>
            <a:ext cx="8534400" cy="5181600"/>
          </a:xfrm>
        </p:spPr>
        <p:txBody>
          <a:bodyPr/>
          <a:lstStyle/>
          <a:p>
            <a:r>
              <a:rPr lang="en-US" altLang="en-US" sz="2800" b="1" smtClean="0"/>
              <a:t>The sum of the least-squares residuals is always zero</a:t>
            </a:r>
          </a:p>
          <a:p>
            <a:r>
              <a:rPr lang="en-US" altLang="en-US" sz="2800" b="1" smtClean="0"/>
              <a:t>Residual plots  helps assess how well the line describes the data</a:t>
            </a:r>
          </a:p>
          <a:p>
            <a:r>
              <a:rPr lang="en-US" altLang="en-US" sz="2800" b="1" smtClean="0"/>
              <a:t>A good fit has</a:t>
            </a:r>
          </a:p>
          <a:p>
            <a:pPr lvl="1"/>
            <a:r>
              <a:rPr lang="en-US" altLang="en-US" sz="2400" b="1" smtClean="0">
                <a:solidFill>
                  <a:srgbClr val="FFFF00"/>
                </a:solidFill>
              </a:rPr>
              <a:t>no discernable pattern </a:t>
            </a:r>
            <a:r>
              <a:rPr lang="en-US" altLang="en-US" sz="2400" b="1" smtClean="0"/>
              <a:t>to the residuals</a:t>
            </a:r>
          </a:p>
          <a:p>
            <a:pPr lvl="1"/>
            <a:r>
              <a:rPr lang="en-US" altLang="en-US" sz="2400" b="1" smtClean="0"/>
              <a:t>and the residuals should be </a:t>
            </a:r>
            <a:r>
              <a:rPr lang="en-US" altLang="en-US" sz="2400" b="1" smtClean="0">
                <a:solidFill>
                  <a:srgbClr val="FFFF00"/>
                </a:solidFill>
              </a:rPr>
              <a:t>relatively small in size</a:t>
            </a:r>
          </a:p>
          <a:p>
            <a:r>
              <a:rPr lang="en-US" altLang="en-US" sz="2800" b="1" smtClean="0"/>
              <a:t>A poor fit violates one of the above</a:t>
            </a:r>
            <a:endParaRPr lang="en-US" altLang="en-US" b="1" smtClean="0"/>
          </a:p>
          <a:p>
            <a:pPr lvl="1"/>
            <a:r>
              <a:rPr lang="en-US" altLang="en-US" sz="2400" b="1" smtClean="0"/>
              <a:t>Discernable patterns:</a:t>
            </a:r>
            <a:r>
              <a:rPr lang="en-US" altLang="en-US" b="1" smtClean="0"/>
              <a:t/>
            </a:r>
            <a:br>
              <a:rPr lang="en-US" altLang="en-US" b="1" smtClean="0"/>
            </a:br>
            <a:r>
              <a:rPr lang="en-US" altLang="en-US" sz="2400" b="1" smtClean="0"/>
              <a:t>    </a:t>
            </a:r>
            <a:r>
              <a:rPr lang="en-US" altLang="en-US" sz="2400" b="1" smtClean="0">
                <a:solidFill>
                  <a:srgbClr val="FF66FF"/>
                </a:solidFill>
              </a:rPr>
              <a:t>Curved residual plot</a:t>
            </a:r>
            <a:r>
              <a:rPr lang="en-US" altLang="en-US" sz="2400" b="1" smtClean="0"/>
              <a:t/>
            </a:r>
            <a:br>
              <a:rPr lang="en-US" altLang="en-US" sz="2400" b="1" smtClean="0"/>
            </a:br>
            <a:r>
              <a:rPr lang="en-US" altLang="en-US" sz="2400" b="1" smtClean="0"/>
              <a:t>    </a:t>
            </a:r>
            <a:r>
              <a:rPr lang="en-US" altLang="en-US" sz="2400" b="1" smtClean="0">
                <a:solidFill>
                  <a:srgbClr val="FF66FF"/>
                </a:solidFill>
              </a:rPr>
              <a:t>Increasing / decreasing spread </a:t>
            </a:r>
            <a:r>
              <a:rPr lang="en-US" altLang="en-US" sz="2400" b="1" smtClean="0"/>
              <a:t>in residual plot</a:t>
            </a:r>
            <a:endParaRPr lang="en-US" altLang="en-US" b="1"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542</TotalTime>
  <Words>643</Words>
  <Application>Microsoft Office PowerPoint</Application>
  <PresentationFormat>On-screen Show (4:3)</PresentationFormat>
  <Paragraphs>100</Paragraphs>
  <Slides>11</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Symbol</vt:lpstr>
      <vt:lpstr>Default Design</vt:lpstr>
      <vt:lpstr>Lesson 3 - R</vt:lpstr>
      <vt:lpstr>PowerPoint Presentation</vt:lpstr>
      <vt:lpstr>Objectives</vt:lpstr>
      <vt:lpstr>Vocabulary</vt:lpstr>
      <vt:lpstr>Step-by-Step</vt:lpstr>
      <vt:lpstr>Drawing Scatter Plots by Hand</vt:lpstr>
      <vt:lpstr>Interpreting Scatterplots</vt:lpstr>
      <vt:lpstr>Prediction and Extrapolation</vt:lpstr>
      <vt:lpstr>Residuals</vt:lpstr>
      <vt:lpstr>Outliers vs Influential Observation</vt:lpstr>
      <vt:lpstr>Summary and 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 Headlee</cp:lastModifiedBy>
  <cp:revision>28</cp:revision>
  <cp:lastPrinted>1601-01-01T00:00:00Z</cp:lastPrinted>
  <dcterms:created xsi:type="dcterms:W3CDTF">1601-01-01T00:00:00Z</dcterms:created>
  <dcterms:modified xsi:type="dcterms:W3CDTF">2018-08-22T16:08:40Z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