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8" r:id="rId4"/>
    <p:sldId id="327" r:id="rId5"/>
    <p:sldId id="326" r:id="rId6"/>
    <p:sldId id="279" r:id="rId7"/>
    <p:sldId id="314" r:id="rId8"/>
    <p:sldId id="315" r:id="rId9"/>
    <p:sldId id="291" r:id="rId10"/>
    <p:sldId id="292" r:id="rId11"/>
    <p:sldId id="261" r:id="rId12"/>
    <p:sldId id="316" r:id="rId13"/>
    <p:sldId id="319" r:id="rId14"/>
    <p:sldId id="281" r:id="rId15"/>
    <p:sldId id="290" r:id="rId16"/>
    <p:sldId id="283" r:id="rId17"/>
    <p:sldId id="282" r:id="rId18"/>
    <p:sldId id="299" r:id="rId19"/>
    <p:sldId id="306" r:id="rId20"/>
    <p:sldId id="307" r:id="rId21"/>
    <p:sldId id="308" r:id="rId22"/>
    <p:sldId id="309" r:id="rId23"/>
    <p:sldId id="310" r:id="rId24"/>
    <p:sldId id="311" r:id="rId25"/>
    <p:sldId id="278" r:id="rId26"/>
    <p:sldId id="263" r:id="rId27"/>
    <p:sldId id="320" r:id="rId28"/>
    <p:sldId id="284" r:id="rId29"/>
    <p:sldId id="321" r:id="rId30"/>
    <p:sldId id="285" r:id="rId31"/>
    <p:sldId id="286" r:id="rId32"/>
    <p:sldId id="323" r:id="rId33"/>
    <p:sldId id="322" r:id="rId34"/>
    <p:sldId id="287" r:id="rId35"/>
    <p:sldId id="325" r:id="rId36"/>
    <p:sldId id="294" r:id="rId37"/>
    <p:sldId id="288" r:id="rId38"/>
    <p:sldId id="295" r:id="rId39"/>
    <p:sldId id="289" r:id="rId40"/>
    <p:sldId id="296" r:id="rId41"/>
    <p:sldId id="293" r:id="rId42"/>
    <p:sldId id="297" r:id="rId43"/>
    <p:sldId id="324" r:id="rId44"/>
    <p:sldId id="317" r:id="rId45"/>
    <p:sldId id="318" r:id="rId46"/>
    <p:sldId id="305"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8153E18-980F-4AB7-B4D6-DAC4C8169F48}" type="datetimeFigureOut">
              <a:rPr lang="en-US"/>
              <a:pPr>
                <a:defRPr/>
              </a:pPr>
              <a:t>8/26/2018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64D770-1FDF-4A08-863D-416DD75917D4}" type="slidenum">
              <a:rPr lang="en-US" altLang="en-US"/>
              <a:pPr/>
              <a:t>‹#›</a:t>
            </a:fld>
            <a:endParaRPr lang="en-US" altLang="en-US"/>
          </a:p>
        </p:txBody>
      </p:sp>
    </p:spTree>
    <p:extLst>
      <p:ext uri="{BB962C8B-B14F-4D97-AF65-F5344CB8AC3E}">
        <p14:creationId xmlns:p14="http://schemas.microsoft.com/office/powerpoint/2010/main" val="178952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375EB8-E611-40BD-AFC2-EAEB42AC00AF}"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4A9EB0-FC51-42C3-A600-C69501FC049C}" type="slidenum">
              <a:rPr lang="en-US" altLang="en-US"/>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C571AC-862B-40B3-AA46-34D9D6460AA2}" type="slidenum">
              <a:rPr lang="en-US" altLang="en-US"/>
              <a:pPr/>
              <a:t>25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5C5DFF-CCD3-4314-9342-1E5B01682045}" type="slidenum">
              <a:rPr lang="en-US" altLang="en-US"/>
              <a:pPr/>
              <a:t>26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85C66B-DD7C-428D-96CF-152416CBA99E}" type="slidenum">
              <a:rPr lang="en-US" altLang="en-US"/>
              <a:pPr/>
              <a:t>28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7703B1-339C-4D73-BC66-12048D19D666}" type="slidenum">
              <a:rPr lang="en-US" altLang="en-US"/>
              <a:pPr/>
              <a:t>30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B57656-3953-41CA-90B5-7159D1C0C5F4}" type="slidenum">
              <a:rPr lang="en-US" altLang="en-US"/>
              <a:pPr/>
              <a:t>46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56509D-CE22-4993-8595-B0B6DE72CEA3}"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9AAEFC-C8AC-43CA-A0D6-AAF6DEF585A8}"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9AAEFC-C8AC-43CA-A0D6-AAF6DEF585A8}"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9AAEFC-C8AC-43CA-A0D6-AAF6DEF585A8}"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BCB017-FC85-4BC6-934C-F13E797FA43F}"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46FCCB-8242-47A8-9A8D-7D909CB75B1B}" type="slidenum">
              <a:rPr lang="en-US" altLang="en-US"/>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57C7C7-43D6-4E60-9A9C-044951BCD3C0}"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30C49F-ECCA-491B-AC06-A781D2300B86}"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E74FDC-9E8D-495A-B0DE-CDD5F6AB4CE9}" type="slidenum">
              <a:rPr lang="en-US" altLang="en-US"/>
              <a:pPr/>
              <a:t>‹#›</a:t>
            </a:fld>
            <a:endParaRPr lang="en-US" altLang="en-US"/>
          </a:p>
        </p:txBody>
      </p:sp>
    </p:spTree>
    <p:extLst>
      <p:ext uri="{BB962C8B-B14F-4D97-AF65-F5344CB8AC3E}">
        <p14:creationId xmlns:p14="http://schemas.microsoft.com/office/powerpoint/2010/main" val="379780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C0173F-B904-4E7C-A09A-F7544CBD24C4}" type="slidenum">
              <a:rPr lang="en-US" altLang="en-US"/>
              <a:pPr/>
              <a:t>‹#›</a:t>
            </a:fld>
            <a:endParaRPr lang="en-US" altLang="en-US"/>
          </a:p>
        </p:txBody>
      </p:sp>
    </p:spTree>
    <p:extLst>
      <p:ext uri="{BB962C8B-B14F-4D97-AF65-F5344CB8AC3E}">
        <p14:creationId xmlns:p14="http://schemas.microsoft.com/office/powerpoint/2010/main" val="280753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BC42EA-B186-4119-9E3B-F09A573AB146}" type="slidenum">
              <a:rPr lang="en-US" altLang="en-US"/>
              <a:pPr/>
              <a:t>‹#›</a:t>
            </a:fld>
            <a:endParaRPr lang="en-US" altLang="en-US"/>
          </a:p>
        </p:txBody>
      </p:sp>
    </p:spTree>
    <p:extLst>
      <p:ext uri="{BB962C8B-B14F-4D97-AF65-F5344CB8AC3E}">
        <p14:creationId xmlns:p14="http://schemas.microsoft.com/office/powerpoint/2010/main" val="203059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BB36C-06C6-4B50-AF08-B80789D364C6}" type="slidenum">
              <a:rPr lang="en-US" altLang="en-US"/>
              <a:pPr/>
              <a:t>‹#›</a:t>
            </a:fld>
            <a:endParaRPr lang="en-US" altLang="en-US"/>
          </a:p>
        </p:txBody>
      </p:sp>
    </p:spTree>
    <p:extLst>
      <p:ext uri="{BB962C8B-B14F-4D97-AF65-F5344CB8AC3E}">
        <p14:creationId xmlns:p14="http://schemas.microsoft.com/office/powerpoint/2010/main" val="101286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D4DB39-C47A-412D-AD54-0D3CE5EAACD4}" type="slidenum">
              <a:rPr lang="en-US" altLang="en-US"/>
              <a:pPr/>
              <a:t>‹#›</a:t>
            </a:fld>
            <a:endParaRPr lang="en-US" altLang="en-US"/>
          </a:p>
        </p:txBody>
      </p:sp>
    </p:spTree>
    <p:extLst>
      <p:ext uri="{BB962C8B-B14F-4D97-AF65-F5344CB8AC3E}">
        <p14:creationId xmlns:p14="http://schemas.microsoft.com/office/powerpoint/2010/main" val="306466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7C40D3-F294-4F1C-824B-F952B60F51B0}" type="slidenum">
              <a:rPr lang="en-US" altLang="en-US"/>
              <a:pPr/>
              <a:t>‹#›</a:t>
            </a:fld>
            <a:endParaRPr lang="en-US" altLang="en-US"/>
          </a:p>
        </p:txBody>
      </p:sp>
    </p:spTree>
    <p:extLst>
      <p:ext uri="{BB962C8B-B14F-4D97-AF65-F5344CB8AC3E}">
        <p14:creationId xmlns:p14="http://schemas.microsoft.com/office/powerpoint/2010/main" val="306339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5C9A099-DEDD-4200-936D-5A710219AFAD}" type="slidenum">
              <a:rPr lang="en-US" altLang="en-US"/>
              <a:pPr/>
              <a:t>‹#›</a:t>
            </a:fld>
            <a:endParaRPr lang="en-US" altLang="en-US"/>
          </a:p>
        </p:txBody>
      </p:sp>
    </p:spTree>
    <p:extLst>
      <p:ext uri="{BB962C8B-B14F-4D97-AF65-F5344CB8AC3E}">
        <p14:creationId xmlns:p14="http://schemas.microsoft.com/office/powerpoint/2010/main" val="411304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9979542-8EF6-4DF1-8D7F-697BDE247886}" type="slidenum">
              <a:rPr lang="en-US" altLang="en-US"/>
              <a:pPr/>
              <a:t>‹#›</a:t>
            </a:fld>
            <a:endParaRPr lang="en-US" altLang="en-US"/>
          </a:p>
        </p:txBody>
      </p:sp>
    </p:spTree>
    <p:extLst>
      <p:ext uri="{BB962C8B-B14F-4D97-AF65-F5344CB8AC3E}">
        <p14:creationId xmlns:p14="http://schemas.microsoft.com/office/powerpoint/2010/main" val="359066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94B60D-DA76-4115-8036-0EA2640CDDD7}" type="slidenum">
              <a:rPr lang="en-US" altLang="en-US"/>
              <a:pPr/>
              <a:t>‹#›</a:t>
            </a:fld>
            <a:endParaRPr lang="en-US" altLang="en-US"/>
          </a:p>
        </p:txBody>
      </p:sp>
    </p:spTree>
    <p:extLst>
      <p:ext uri="{BB962C8B-B14F-4D97-AF65-F5344CB8AC3E}">
        <p14:creationId xmlns:p14="http://schemas.microsoft.com/office/powerpoint/2010/main" val="138871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CE81F4-617F-4FEB-9E46-30F5FE127FD6}" type="slidenum">
              <a:rPr lang="en-US" altLang="en-US"/>
              <a:pPr/>
              <a:t>‹#›</a:t>
            </a:fld>
            <a:endParaRPr lang="en-US" altLang="en-US"/>
          </a:p>
        </p:txBody>
      </p:sp>
    </p:spTree>
    <p:extLst>
      <p:ext uri="{BB962C8B-B14F-4D97-AF65-F5344CB8AC3E}">
        <p14:creationId xmlns:p14="http://schemas.microsoft.com/office/powerpoint/2010/main" val="94301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74B2F0-EF1C-40FF-A947-6439AAB78C51}" type="slidenum">
              <a:rPr lang="en-US" altLang="en-US"/>
              <a:pPr/>
              <a:t>‹#›</a:t>
            </a:fld>
            <a:endParaRPr lang="en-US" altLang="en-US"/>
          </a:p>
        </p:txBody>
      </p:sp>
    </p:spTree>
    <p:extLst>
      <p:ext uri="{BB962C8B-B14F-4D97-AF65-F5344CB8AC3E}">
        <p14:creationId xmlns:p14="http://schemas.microsoft.com/office/powerpoint/2010/main" val="221903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903B251-59AC-4B8E-A7DA-5CC39DE3F09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4 - 1</a:t>
            </a:r>
          </a:p>
        </p:txBody>
      </p:sp>
      <p:sp>
        <p:nvSpPr>
          <p:cNvPr id="3075"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Samples and Surveys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868363"/>
          </a:xfrm>
        </p:spPr>
        <p:txBody>
          <a:bodyPr/>
          <a:lstStyle/>
          <a:p>
            <a:r>
              <a:rPr lang="en-US" altLang="en-US" sz="3600" b="1" smtClean="0"/>
              <a:t>Designed Experiments</a:t>
            </a:r>
          </a:p>
        </p:txBody>
      </p:sp>
      <p:sp>
        <p:nvSpPr>
          <p:cNvPr id="14339" name="Content Placeholder 2"/>
          <p:cNvSpPr>
            <a:spLocks noGrp="1"/>
          </p:cNvSpPr>
          <p:nvPr>
            <p:ph idx="1"/>
          </p:nvPr>
        </p:nvSpPr>
        <p:spPr>
          <a:xfrm>
            <a:off x="457200" y="1143000"/>
            <a:ext cx="8229600" cy="5410200"/>
          </a:xfrm>
        </p:spPr>
        <p:txBody>
          <a:bodyPr/>
          <a:lstStyle/>
          <a:p>
            <a:r>
              <a:rPr lang="en-US" altLang="en-US" sz="2800" b="1" smtClean="0"/>
              <a:t>Applies treatments to individuals</a:t>
            </a:r>
          </a:p>
          <a:p>
            <a:r>
              <a:rPr lang="en-US" altLang="en-US" sz="2800" b="1" smtClean="0"/>
              <a:t>Attempts to isolate effects of treatment on a response variable</a:t>
            </a:r>
          </a:p>
          <a:p>
            <a:r>
              <a:rPr lang="en-US" altLang="en-US" sz="2800" b="1" smtClean="0"/>
              <a:t>Can determine cause and effect relationships</a:t>
            </a:r>
          </a:p>
          <a:p>
            <a:endParaRPr lang="en-US" altLang="en-US" sz="2800" b="1" smtClean="0"/>
          </a:p>
          <a:p>
            <a:r>
              <a:rPr lang="en-US" altLang="en-US" sz="2800" b="1" smtClean="0"/>
              <a:t>Focus of the next section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3825"/>
            <a:ext cx="8229600" cy="762000"/>
          </a:xfrm>
        </p:spPr>
        <p:txBody>
          <a:bodyPr/>
          <a:lstStyle/>
          <a:p>
            <a:pPr eaLnBrk="1" hangingPunct="1"/>
            <a:r>
              <a:rPr lang="en-US" altLang="en-US" sz="3600" b="1" smtClean="0"/>
              <a:t>Samples and Populations</a:t>
            </a:r>
          </a:p>
        </p:txBody>
      </p:sp>
      <p:sp>
        <p:nvSpPr>
          <p:cNvPr id="15363" name="Rectangle 3"/>
          <p:cNvSpPr>
            <a:spLocks noGrp="1" noChangeArrowheads="1"/>
          </p:cNvSpPr>
          <p:nvPr>
            <p:ph type="body" idx="1"/>
          </p:nvPr>
        </p:nvSpPr>
        <p:spPr>
          <a:xfrm>
            <a:off x="457200" y="914400"/>
            <a:ext cx="8229600" cy="2667000"/>
          </a:xfrm>
        </p:spPr>
        <p:txBody>
          <a:bodyPr/>
          <a:lstStyle/>
          <a:p>
            <a:pPr eaLnBrk="1" hangingPunct="1"/>
            <a:r>
              <a:rPr lang="en-US" altLang="en-US" sz="2400" b="1" smtClean="0"/>
              <a:t>To measure an entire population we conduct a </a:t>
            </a:r>
            <a:r>
              <a:rPr lang="en-US" altLang="en-US" sz="2400" b="1" smtClean="0">
                <a:solidFill>
                  <a:srgbClr val="FFFF00"/>
                </a:solidFill>
              </a:rPr>
              <a:t>census</a:t>
            </a:r>
            <a:r>
              <a:rPr lang="en-US" altLang="en-US" sz="2400" b="1" smtClean="0"/>
              <a:t> (data from everyone).  It is expensive and hard to contact everyone in a population</a:t>
            </a:r>
          </a:p>
          <a:p>
            <a:pPr eaLnBrk="1" hangingPunct="1"/>
            <a:endParaRPr lang="en-US" altLang="en-US" sz="2400" b="1" smtClean="0"/>
          </a:p>
          <a:p>
            <a:pPr eaLnBrk="1" hangingPunct="1"/>
            <a:r>
              <a:rPr lang="en-US" altLang="en-US" sz="2400" b="1" smtClean="0"/>
              <a:t>A </a:t>
            </a:r>
            <a:r>
              <a:rPr lang="en-US" altLang="en-US" sz="2400" b="1" smtClean="0">
                <a:solidFill>
                  <a:srgbClr val="FFFF00"/>
                </a:solidFill>
              </a:rPr>
              <a:t>sample --</a:t>
            </a:r>
            <a:r>
              <a:rPr lang="en-US" altLang="en-US" sz="2400" b="1" smtClean="0"/>
              <a:t> a small group is contacted and is used to gather information about the whole population.  </a:t>
            </a:r>
          </a:p>
        </p:txBody>
      </p:sp>
      <p:pic>
        <p:nvPicPr>
          <p:cNvPr id="15364" name="Picture 4" descr="Yates_3e_Ch05_p3250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8229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944563"/>
          </a:xfrm>
        </p:spPr>
        <p:txBody>
          <a:bodyPr/>
          <a:lstStyle/>
          <a:p>
            <a:r>
              <a:rPr lang="en-US" altLang="en-US" sz="3600" b="1" smtClean="0">
                <a:solidFill>
                  <a:schemeClr val="tx1"/>
                </a:solidFill>
                <a:ea typeface="ＭＳ Ｐゴシック" pitchFamily="34" charset="-128"/>
              </a:rPr>
              <a:t>How to Sample Badly</a:t>
            </a:r>
            <a:endParaRPr lang="en-US" altLang="en-US" sz="3600" smtClean="0">
              <a:solidFill>
                <a:schemeClr val="tx1"/>
              </a:solidFill>
            </a:endParaRPr>
          </a:p>
        </p:txBody>
      </p:sp>
      <p:sp>
        <p:nvSpPr>
          <p:cNvPr id="17411" name="Content Placeholder 2"/>
          <p:cNvSpPr>
            <a:spLocks noGrp="1"/>
          </p:cNvSpPr>
          <p:nvPr>
            <p:ph idx="1"/>
          </p:nvPr>
        </p:nvSpPr>
        <p:spPr>
          <a:xfrm>
            <a:off x="457200" y="990600"/>
            <a:ext cx="8229600" cy="1447800"/>
          </a:xfrm>
        </p:spPr>
        <p:txBody>
          <a:bodyPr/>
          <a:lstStyle/>
          <a:p>
            <a:r>
              <a:rPr lang="en-US" altLang="en-US" sz="2400" b="1" smtClean="0">
                <a:ea typeface="ＭＳ Ｐゴシック" pitchFamily="34" charset="-128"/>
              </a:rPr>
              <a:t>How can we choose a sample that we can trust to represent the population?  There are a number of different methods to select samples</a:t>
            </a:r>
            <a:endParaRPr lang="en-US" altLang="en-US" sz="2400" b="1" smtClean="0"/>
          </a:p>
        </p:txBody>
      </p:sp>
      <p:sp>
        <p:nvSpPr>
          <p:cNvPr id="4" name="TextBox 3"/>
          <p:cNvSpPr txBox="1"/>
          <p:nvPr/>
        </p:nvSpPr>
        <p:spPr>
          <a:xfrm>
            <a:off x="762000" y="2540000"/>
            <a:ext cx="7631113"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400" b="1" u="sng" dirty="0">
                <a:solidFill>
                  <a:srgbClr val="FFFF00"/>
                </a:solidFill>
                <a:ea typeface="ＭＳ Ｐゴシック" pitchFamily="-111" charset="-128"/>
              </a:rPr>
              <a:t>Definition:</a:t>
            </a:r>
          </a:p>
          <a:p>
            <a:pPr>
              <a:defRPr/>
            </a:pPr>
            <a:r>
              <a:rPr lang="en-US" sz="2400" dirty="0">
                <a:solidFill>
                  <a:srgbClr val="000000"/>
                </a:solidFill>
                <a:ea typeface="ＭＳ Ｐゴシック" pitchFamily="-111" charset="-128"/>
              </a:rPr>
              <a:t>Choosing individuals who are easiest to reach results in a </a:t>
            </a:r>
            <a:r>
              <a:rPr lang="en-US" sz="2400" b="1" dirty="0">
                <a:solidFill>
                  <a:srgbClr val="FFC000"/>
                </a:solidFill>
                <a:ea typeface="ＭＳ Ｐゴシック" pitchFamily="-111" charset="-128"/>
              </a:rPr>
              <a:t>convenience sample</a:t>
            </a:r>
            <a:r>
              <a:rPr lang="en-US" sz="2400" b="1" dirty="0">
                <a:solidFill>
                  <a:srgbClr val="000000"/>
                </a:solidFill>
                <a:ea typeface="ＭＳ Ｐゴシック" pitchFamily="-111" charset="-128"/>
              </a:rPr>
              <a:t>.</a:t>
            </a:r>
            <a:endParaRPr lang="en-US" sz="1100" b="1" dirty="0">
              <a:solidFill>
                <a:srgbClr val="000000"/>
              </a:solidFill>
              <a:ea typeface="ＭＳ Ｐゴシック" pitchFamily="-111" charset="-128"/>
            </a:endParaRPr>
          </a:p>
        </p:txBody>
      </p:sp>
      <p:sp>
        <p:nvSpPr>
          <p:cNvPr id="5" name="TextBox 4"/>
          <p:cNvSpPr txBox="1"/>
          <p:nvPr/>
        </p:nvSpPr>
        <p:spPr>
          <a:xfrm>
            <a:off x="762000" y="5037138"/>
            <a:ext cx="7631113"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400" b="1" u="sng" dirty="0">
                <a:solidFill>
                  <a:srgbClr val="FFFF00"/>
                </a:solidFill>
                <a:ea typeface="ＭＳ Ｐゴシック" pitchFamily="-111" charset="-128"/>
              </a:rPr>
              <a:t>Definition:</a:t>
            </a:r>
          </a:p>
          <a:p>
            <a:pPr>
              <a:defRPr/>
            </a:pPr>
            <a:r>
              <a:rPr lang="en-US" sz="2400" dirty="0">
                <a:solidFill>
                  <a:srgbClr val="000000"/>
                </a:solidFill>
                <a:ea typeface="ＭＳ Ｐゴシック" pitchFamily="-111" charset="-128"/>
              </a:rPr>
              <a:t>The design of a statistical study shows </a:t>
            </a:r>
            <a:r>
              <a:rPr lang="en-US" sz="2400" b="1" dirty="0">
                <a:solidFill>
                  <a:srgbClr val="FFC000"/>
                </a:solidFill>
                <a:ea typeface="ＭＳ Ｐゴシック" pitchFamily="-111" charset="-128"/>
              </a:rPr>
              <a:t>bias</a:t>
            </a:r>
            <a:r>
              <a:rPr lang="en-US" sz="2400" b="1" dirty="0">
                <a:solidFill>
                  <a:srgbClr val="000000"/>
                </a:solidFill>
                <a:ea typeface="ＭＳ Ｐゴシック" pitchFamily="-111" charset="-128"/>
              </a:rPr>
              <a:t> </a:t>
            </a:r>
            <a:r>
              <a:rPr lang="en-US" sz="2400" dirty="0">
                <a:solidFill>
                  <a:srgbClr val="000000"/>
                </a:solidFill>
                <a:ea typeface="ＭＳ Ｐゴシック" pitchFamily="-111" charset="-128"/>
              </a:rPr>
              <a:t>if it systematically favors certain outcomes.</a:t>
            </a:r>
            <a:endParaRPr lang="en-US" sz="1100" dirty="0">
              <a:solidFill>
                <a:srgbClr val="000000"/>
              </a:solidFill>
              <a:ea typeface="ＭＳ Ｐゴシック" pitchFamily="-111" charset="-128"/>
            </a:endParaRPr>
          </a:p>
        </p:txBody>
      </p:sp>
      <p:sp>
        <p:nvSpPr>
          <p:cNvPr id="6" name="Rectangle 14"/>
          <p:cNvSpPr>
            <a:spLocks noChangeArrowheads="1"/>
          </p:cNvSpPr>
          <p:nvPr/>
        </p:nvSpPr>
        <p:spPr bwMode="auto">
          <a:xfrm>
            <a:off x="762000" y="3951288"/>
            <a:ext cx="7631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Convenience samples often produce unrepresentative data…why?</a:t>
            </a:r>
            <a:endParaRPr lang="en-US" altLang="en-US" sz="4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944563"/>
          </a:xfrm>
        </p:spPr>
        <p:txBody>
          <a:bodyPr/>
          <a:lstStyle/>
          <a:p>
            <a:r>
              <a:rPr lang="en-US" altLang="en-US" sz="3600" b="1" smtClean="0">
                <a:solidFill>
                  <a:schemeClr val="tx1"/>
                </a:solidFill>
                <a:ea typeface="ＭＳ Ｐゴシック" pitchFamily="34" charset="-128"/>
              </a:rPr>
              <a:t>How to Sample Badly</a:t>
            </a:r>
            <a:endParaRPr lang="en-US" altLang="en-US" sz="3600" smtClean="0">
              <a:solidFill>
                <a:schemeClr val="tx1"/>
              </a:solidFill>
            </a:endParaRPr>
          </a:p>
        </p:txBody>
      </p:sp>
      <p:sp>
        <p:nvSpPr>
          <p:cNvPr id="18435" name="Content Placeholder 2"/>
          <p:cNvSpPr>
            <a:spLocks noGrp="1"/>
          </p:cNvSpPr>
          <p:nvPr>
            <p:ph idx="1"/>
          </p:nvPr>
        </p:nvSpPr>
        <p:spPr>
          <a:xfrm>
            <a:off x="457200" y="990600"/>
            <a:ext cx="8229600" cy="1447800"/>
          </a:xfrm>
        </p:spPr>
        <p:txBody>
          <a:bodyPr/>
          <a:lstStyle/>
          <a:p>
            <a:r>
              <a:rPr lang="en-US" altLang="en-US" sz="2400" b="1" smtClean="0">
                <a:ea typeface="ＭＳ Ｐゴシック" pitchFamily="34" charset="-128"/>
              </a:rPr>
              <a:t>Convenience samples are almost guaranteed to show bias. So are voluntary response samples, in which people decide whether to join the sample in response to an open invitation</a:t>
            </a:r>
            <a:endParaRPr lang="en-US" altLang="en-US" sz="2400" b="1" smtClean="0"/>
          </a:p>
        </p:txBody>
      </p:sp>
      <p:sp>
        <p:nvSpPr>
          <p:cNvPr id="7" name="TextBox 6"/>
          <p:cNvSpPr txBox="1"/>
          <p:nvPr/>
        </p:nvSpPr>
        <p:spPr>
          <a:xfrm>
            <a:off x="646113" y="3019425"/>
            <a:ext cx="7735887" cy="2308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400" b="1" u="sng" dirty="0">
                <a:solidFill>
                  <a:srgbClr val="FFFF00"/>
                </a:solidFill>
                <a:ea typeface="ＭＳ Ｐゴシック" pitchFamily="-111" charset="-128"/>
              </a:rPr>
              <a:t>Definition:</a:t>
            </a:r>
          </a:p>
          <a:p>
            <a:pPr>
              <a:defRPr/>
            </a:pPr>
            <a:r>
              <a:rPr lang="en-US" sz="2400" dirty="0">
                <a:solidFill>
                  <a:srgbClr val="000000"/>
                </a:solidFill>
                <a:ea typeface="ＭＳ Ｐゴシック" pitchFamily="-111" charset="-128"/>
              </a:rPr>
              <a:t>A</a:t>
            </a:r>
            <a:r>
              <a:rPr lang="en-US" sz="2400" b="1" dirty="0">
                <a:solidFill>
                  <a:srgbClr val="000000"/>
                </a:solidFill>
                <a:ea typeface="ＭＳ Ｐゴシック" pitchFamily="-111" charset="-128"/>
              </a:rPr>
              <a:t> </a:t>
            </a:r>
            <a:r>
              <a:rPr lang="en-US" sz="2400" b="1" dirty="0">
                <a:solidFill>
                  <a:srgbClr val="FFC000"/>
                </a:solidFill>
                <a:ea typeface="ＭＳ Ｐゴシック" pitchFamily="-111" charset="-128"/>
              </a:rPr>
              <a:t>voluntary response sample </a:t>
            </a:r>
            <a:r>
              <a:rPr lang="en-US" sz="2400" dirty="0">
                <a:solidFill>
                  <a:srgbClr val="000000"/>
                </a:solidFill>
                <a:ea typeface="ＭＳ Ｐゴシック" pitchFamily="-111" charset="-128"/>
              </a:rPr>
              <a:t>consists of people who choose themselves by responding to a general appeal. Voluntary response samples show bias because people with strong opinions (often in the same direction) are most likely to respond.</a:t>
            </a:r>
            <a:endParaRPr lang="en-US" sz="1100" b="1" dirty="0">
              <a:solidFill>
                <a:srgbClr val="000000"/>
              </a:solidFill>
              <a:ea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1750"/>
            <a:ext cx="8229600" cy="914400"/>
          </a:xfrm>
        </p:spPr>
        <p:txBody>
          <a:bodyPr/>
          <a:lstStyle/>
          <a:p>
            <a:pPr eaLnBrk="1" hangingPunct="1"/>
            <a:r>
              <a:rPr lang="en-US" altLang="en-US" sz="3600" b="1" smtClean="0"/>
              <a:t>Bias</a:t>
            </a:r>
          </a:p>
        </p:txBody>
      </p:sp>
      <p:sp>
        <p:nvSpPr>
          <p:cNvPr id="19459" name="Rectangle 3"/>
          <p:cNvSpPr>
            <a:spLocks noGrp="1" noChangeArrowheads="1"/>
          </p:cNvSpPr>
          <p:nvPr>
            <p:ph type="body" idx="1"/>
          </p:nvPr>
        </p:nvSpPr>
        <p:spPr>
          <a:xfrm>
            <a:off x="457200" y="2514600"/>
            <a:ext cx="8229600" cy="3276600"/>
          </a:xfrm>
        </p:spPr>
        <p:txBody>
          <a:bodyPr/>
          <a:lstStyle/>
          <a:p>
            <a:pPr>
              <a:buFontTx/>
              <a:buNone/>
            </a:pPr>
            <a:r>
              <a:rPr lang="en-US" altLang="en-US" sz="2400" b="1" i="1" smtClean="0">
                <a:solidFill>
                  <a:srgbClr val="FFFF00"/>
                </a:solidFill>
              </a:rPr>
              <a:t>From Sullivan:</a:t>
            </a:r>
          </a:p>
          <a:p>
            <a:r>
              <a:rPr lang="en-US" altLang="en-US" sz="2400" b="1" i="1" smtClean="0">
                <a:solidFill>
                  <a:srgbClr val="FFFF00"/>
                </a:solidFill>
              </a:rPr>
              <a:t>Bias </a:t>
            </a:r>
            <a:r>
              <a:rPr lang="en-US" altLang="en-US" sz="2400" b="1" i="1" smtClean="0"/>
              <a:t>– nonsampling error introduced by giving preference to selecting some individuals over others, by giving preference to some answers by wording the questions a particular way, etc</a:t>
            </a:r>
          </a:p>
          <a:p>
            <a:endParaRPr lang="en-US" altLang="en-US" sz="2400" b="1" i="1" smtClean="0"/>
          </a:p>
          <a:p>
            <a:r>
              <a:rPr lang="en-US" altLang="en-US" sz="2400" b="1" i="1" smtClean="0"/>
              <a:t>Key is systematically favoring something (not being a random selection)</a:t>
            </a:r>
          </a:p>
        </p:txBody>
      </p:sp>
      <p:pic>
        <p:nvPicPr>
          <p:cNvPr id="19460" name="Picture 4" descr="Yates_3e_Ch05_p325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792162"/>
          </a:xfrm>
        </p:spPr>
        <p:txBody>
          <a:bodyPr/>
          <a:lstStyle/>
          <a:p>
            <a:r>
              <a:rPr lang="en-US" altLang="en-US" sz="3600" b="1" smtClean="0"/>
              <a:t>Sources of Bias</a:t>
            </a:r>
          </a:p>
        </p:txBody>
      </p:sp>
      <p:sp>
        <p:nvSpPr>
          <p:cNvPr id="21507" name="Content Placeholder 2"/>
          <p:cNvSpPr>
            <a:spLocks noGrp="1"/>
          </p:cNvSpPr>
          <p:nvPr>
            <p:ph idx="1"/>
          </p:nvPr>
        </p:nvSpPr>
        <p:spPr>
          <a:xfrm>
            <a:off x="457200" y="3581400"/>
            <a:ext cx="8229600" cy="2895600"/>
          </a:xfrm>
        </p:spPr>
        <p:txBody>
          <a:bodyPr/>
          <a:lstStyle/>
          <a:p>
            <a:r>
              <a:rPr lang="en-US" altLang="en-US" sz="2400" b="1" smtClean="0">
                <a:solidFill>
                  <a:srgbClr val="FFFF00"/>
                </a:solidFill>
              </a:rPr>
              <a:t>Undercoverage</a:t>
            </a:r>
            <a:r>
              <a:rPr lang="en-US" altLang="en-US" sz="2400" b="1" smtClean="0"/>
              <a:t> results from an incomplete frame on the surveyor’s part</a:t>
            </a:r>
          </a:p>
          <a:p>
            <a:r>
              <a:rPr lang="en-US" altLang="en-US" sz="2400" b="1" smtClean="0">
                <a:solidFill>
                  <a:srgbClr val="FFFF00"/>
                </a:solidFill>
              </a:rPr>
              <a:t>Nonresponse</a:t>
            </a:r>
            <a:r>
              <a:rPr lang="en-US" altLang="en-US" sz="2400" b="1" smtClean="0"/>
              <a:t> can be from either the surveyor (can’t find the person) or the person’s unwillingness to answer</a:t>
            </a:r>
          </a:p>
          <a:p>
            <a:r>
              <a:rPr lang="en-US" altLang="en-US" sz="2400" b="1" smtClean="0">
                <a:solidFill>
                  <a:srgbClr val="FFFF00"/>
                </a:solidFill>
              </a:rPr>
              <a:t>Response bias </a:t>
            </a:r>
            <a:r>
              <a:rPr lang="en-US" altLang="en-US" sz="2400" b="1" smtClean="0"/>
              <a:t>(lies) can result from either the respondent or the influence of the interviewer</a:t>
            </a:r>
          </a:p>
        </p:txBody>
      </p:sp>
      <p:pic>
        <p:nvPicPr>
          <p:cNvPr id="21508" name="Picture 4" descr="Yates_3e_Ch05_p325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9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ChangeArrowheads="1"/>
          </p:cNvSpPr>
          <p:nvPr/>
        </p:nvSpPr>
        <p:spPr bwMode="auto">
          <a:xfrm>
            <a:off x="95250" y="3429000"/>
            <a:ext cx="3886200" cy="26098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2531" name="Text Box 4"/>
          <p:cNvSpPr txBox="1">
            <a:spLocks noChangeArrowheads="1"/>
          </p:cNvSpPr>
          <p:nvPr/>
        </p:nvSpPr>
        <p:spPr bwMode="auto">
          <a:xfrm>
            <a:off x="1436688" y="955675"/>
            <a:ext cx="2017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Sampling Error</a:t>
            </a:r>
          </a:p>
        </p:txBody>
      </p:sp>
      <p:sp>
        <p:nvSpPr>
          <p:cNvPr id="22532" name="Text Box 5"/>
          <p:cNvSpPr txBox="1">
            <a:spLocks noChangeArrowheads="1"/>
          </p:cNvSpPr>
          <p:nvPr/>
        </p:nvSpPr>
        <p:spPr bwMode="auto">
          <a:xfrm>
            <a:off x="5586413" y="955675"/>
            <a:ext cx="2554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Non sampling Error</a:t>
            </a:r>
          </a:p>
        </p:txBody>
      </p:sp>
      <p:sp>
        <p:nvSpPr>
          <p:cNvPr id="22533" name="Freeform 34"/>
          <p:cNvSpPr>
            <a:spLocks/>
          </p:cNvSpPr>
          <p:nvPr/>
        </p:nvSpPr>
        <p:spPr bwMode="auto">
          <a:xfrm>
            <a:off x="342900" y="2762250"/>
            <a:ext cx="3419475" cy="2790825"/>
          </a:xfrm>
          <a:custGeom>
            <a:avLst/>
            <a:gdLst>
              <a:gd name="T0" fmla="*/ 2147483646 w 2490"/>
              <a:gd name="T1" fmla="*/ 2147483646 h 1758"/>
              <a:gd name="T2" fmla="*/ 2147483646 w 2490"/>
              <a:gd name="T3" fmla="*/ 2147483646 h 1758"/>
              <a:gd name="T4" fmla="*/ 2147483646 w 2490"/>
              <a:gd name="T5" fmla="*/ 2147483646 h 1758"/>
              <a:gd name="T6" fmla="*/ 2147483646 w 2490"/>
              <a:gd name="T7" fmla="*/ 0 h 1758"/>
              <a:gd name="T8" fmla="*/ 2147483646 w 2490"/>
              <a:gd name="T9" fmla="*/ 2147483646 h 1758"/>
              <a:gd name="T10" fmla="*/ 2147483646 w 2490"/>
              <a:gd name="T11" fmla="*/ 2147483646 h 1758"/>
              <a:gd name="T12" fmla="*/ 2147483646 w 2490"/>
              <a:gd name="T13" fmla="*/ 2147483646 h 1758"/>
              <a:gd name="T14" fmla="*/ 2147483646 w 2490"/>
              <a:gd name="T15" fmla="*/ 2147483646 h 1758"/>
              <a:gd name="T16" fmla="*/ 2147483646 w 2490"/>
              <a:gd name="T17" fmla="*/ 2147483646 h 1758"/>
              <a:gd name="T18" fmla="*/ 2147483646 w 2490"/>
              <a:gd name="T19" fmla="*/ 2147483646 h 1758"/>
              <a:gd name="T20" fmla="*/ 2147483646 w 2490"/>
              <a:gd name="T21" fmla="*/ 2147483646 h 1758"/>
              <a:gd name="T22" fmla="*/ 2147483646 w 2490"/>
              <a:gd name="T23" fmla="*/ 2147483646 h 1758"/>
              <a:gd name="T24" fmla="*/ 2147483646 w 2490"/>
              <a:gd name="T25" fmla="*/ 2147483646 h 1758"/>
              <a:gd name="T26" fmla="*/ 2147483646 w 2490"/>
              <a:gd name="T27" fmla="*/ 2147483646 h 1758"/>
              <a:gd name="T28" fmla="*/ 2147483646 w 2490"/>
              <a:gd name="T29" fmla="*/ 2147483646 h 1758"/>
              <a:gd name="T30" fmla="*/ 2147483646 w 2490"/>
              <a:gd name="T31" fmla="*/ 2147483646 h 1758"/>
              <a:gd name="T32" fmla="*/ 2147483646 w 2490"/>
              <a:gd name="T33" fmla="*/ 2147483646 h 1758"/>
              <a:gd name="T34" fmla="*/ 2147483646 w 2490"/>
              <a:gd name="T35" fmla="*/ 2147483646 h 1758"/>
              <a:gd name="T36" fmla="*/ 2147483646 w 2490"/>
              <a:gd name="T37" fmla="*/ 2147483646 h 1758"/>
              <a:gd name="T38" fmla="*/ 2147483646 w 2490"/>
              <a:gd name="T39" fmla="*/ 2147483646 h 1758"/>
              <a:gd name="T40" fmla="*/ 2147483646 w 2490"/>
              <a:gd name="T41" fmla="*/ 2147483646 h 1758"/>
              <a:gd name="T42" fmla="*/ 2147483646 w 2490"/>
              <a:gd name="T43" fmla="*/ 2147483646 h 1758"/>
              <a:gd name="T44" fmla="*/ 0 w 2490"/>
              <a:gd name="T45" fmla="*/ 2147483646 h 1758"/>
              <a:gd name="T46" fmla="*/ 2147483646 w 2490"/>
              <a:gd name="T47" fmla="*/ 2147483646 h 17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90"/>
              <a:gd name="T73" fmla="*/ 0 h 1758"/>
              <a:gd name="T74" fmla="*/ 2490 w 2490"/>
              <a:gd name="T75" fmla="*/ 1758 h 17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90" h="1758">
                <a:moveTo>
                  <a:pt x="504" y="414"/>
                </a:moveTo>
                <a:lnTo>
                  <a:pt x="702" y="186"/>
                </a:lnTo>
                <a:lnTo>
                  <a:pt x="834" y="246"/>
                </a:lnTo>
                <a:lnTo>
                  <a:pt x="1008" y="0"/>
                </a:lnTo>
                <a:lnTo>
                  <a:pt x="1128" y="216"/>
                </a:lnTo>
                <a:lnTo>
                  <a:pt x="1320" y="264"/>
                </a:lnTo>
                <a:lnTo>
                  <a:pt x="1434" y="90"/>
                </a:lnTo>
                <a:lnTo>
                  <a:pt x="1548" y="246"/>
                </a:lnTo>
                <a:lnTo>
                  <a:pt x="1770" y="306"/>
                </a:lnTo>
                <a:lnTo>
                  <a:pt x="1884" y="246"/>
                </a:lnTo>
                <a:lnTo>
                  <a:pt x="2208" y="708"/>
                </a:lnTo>
                <a:lnTo>
                  <a:pt x="2274" y="468"/>
                </a:lnTo>
                <a:lnTo>
                  <a:pt x="2478" y="678"/>
                </a:lnTo>
                <a:lnTo>
                  <a:pt x="2490" y="912"/>
                </a:lnTo>
                <a:lnTo>
                  <a:pt x="2154" y="1296"/>
                </a:lnTo>
                <a:lnTo>
                  <a:pt x="1806" y="1758"/>
                </a:lnTo>
                <a:lnTo>
                  <a:pt x="1392" y="1320"/>
                </a:lnTo>
                <a:lnTo>
                  <a:pt x="1248" y="1662"/>
                </a:lnTo>
                <a:lnTo>
                  <a:pt x="1038" y="1578"/>
                </a:lnTo>
                <a:lnTo>
                  <a:pt x="690" y="1482"/>
                </a:lnTo>
                <a:lnTo>
                  <a:pt x="768" y="1020"/>
                </a:lnTo>
                <a:lnTo>
                  <a:pt x="246" y="1032"/>
                </a:lnTo>
                <a:lnTo>
                  <a:pt x="0" y="534"/>
                </a:lnTo>
                <a:lnTo>
                  <a:pt x="504" y="414"/>
                </a:lnTo>
                <a:close/>
              </a:path>
            </a:pathLst>
          </a:custGeom>
          <a:solidFill>
            <a:schemeClr val="bg1"/>
          </a:solidFill>
          <a:ln w="9525">
            <a:solidFill>
              <a:schemeClr val="tx1"/>
            </a:solidFill>
            <a:round/>
            <a:headEnd/>
            <a:tailEnd/>
          </a:ln>
        </p:spPr>
        <p:txBody>
          <a:bodyPr/>
          <a:lstStyle/>
          <a:p>
            <a:endParaRPr lang="en-US"/>
          </a:p>
        </p:txBody>
      </p:sp>
      <p:sp>
        <p:nvSpPr>
          <p:cNvPr id="22534" name="Text Box 36"/>
          <p:cNvSpPr txBox="1">
            <a:spLocks noChangeArrowheads="1"/>
          </p:cNvSpPr>
          <p:nvPr/>
        </p:nvSpPr>
        <p:spPr bwMode="auto">
          <a:xfrm>
            <a:off x="1822450" y="37703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Iceberg</a:t>
            </a:r>
          </a:p>
        </p:txBody>
      </p:sp>
      <p:sp>
        <p:nvSpPr>
          <p:cNvPr id="22535" name="Cloud"/>
          <p:cNvSpPr>
            <a:spLocks noChangeAspect="1" noEditPoints="1" noChangeArrowheads="1"/>
          </p:cNvSpPr>
          <p:nvPr/>
        </p:nvSpPr>
        <p:spPr bwMode="auto">
          <a:xfrm>
            <a:off x="5640388" y="3571875"/>
            <a:ext cx="2162175" cy="1189038"/>
          </a:xfrm>
          <a:custGeom>
            <a:avLst/>
            <a:gdLst>
              <a:gd name="T0" fmla="*/ 6707 w 21600"/>
              <a:gd name="T1" fmla="*/ 594519 h 21600"/>
              <a:gd name="T2" fmla="*/ 1081088 w 21600"/>
              <a:gd name="T3" fmla="*/ 1187772 h 21600"/>
              <a:gd name="T4" fmla="*/ 2160373 w 21600"/>
              <a:gd name="T5" fmla="*/ 594519 h 21600"/>
              <a:gd name="T6" fmla="*/ 1081088 w 21600"/>
              <a:gd name="T7" fmla="*/ 6798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FF0000"/>
                </a:solidFill>
              </a:rPr>
              <a:t>Sampling </a:t>
            </a:r>
            <a:br>
              <a:rPr lang="en-US" altLang="en-US">
                <a:solidFill>
                  <a:srgbClr val="FF0000"/>
                </a:solidFill>
              </a:rPr>
            </a:br>
            <a:r>
              <a:rPr lang="en-US" altLang="en-US">
                <a:solidFill>
                  <a:srgbClr val="FF0000"/>
                </a:solidFill>
              </a:rPr>
              <a:t>Process</a:t>
            </a:r>
          </a:p>
        </p:txBody>
      </p:sp>
      <p:sp>
        <p:nvSpPr>
          <p:cNvPr id="22536" name="AutoShape 38"/>
          <p:cNvSpPr>
            <a:spLocks noChangeArrowheads="1"/>
          </p:cNvSpPr>
          <p:nvPr/>
        </p:nvSpPr>
        <p:spPr bwMode="auto">
          <a:xfrm rot="10800000">
            <a:off x="7772400" y="3276600"/>
            <a:ext cx="614363" cy="5715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FF"/>
          </a:solidFill>
          <a:ln w="9525">
            <a:solidFill>
              <a:schemeClr val="tx1"/>
            </a:solidFill>
            <a:miter lim="800000"/>
            <a:headEnd/>
            <a:tailEnd/>
          </a:ln>
        </p:spPr>
        <p:txBody>
          <a:bodyPr wrap="none" anchor="ctr"/>
          <a:lstStyle/>
          <a:p>
            <a:endParaRPr lang="en-US"/>
          </a:p>
        </p:txBody>
      </p:sp>
      <p:sp>
        <p:nvSpPr>
          <p:cNvPr id="22537" name="Cloud"/>
          <p:cNvSpPr>
            <a:spLocks noChangeAspect="1" noEditPoints="1" noChangeArrowheads="1"/>
          </p:cNvSpPr>
          <p:nvPr/>
        </p:nvSpPr>
        <p:spPr bwMode="auto">
          <a:xfrm>
            <a:off x="6745288" y="5573713"/>
            <a:ext cx="2162175" cy="1189037"/>
          </a:xfrm>
          <a:custGeom>
            <a:avLst/>
            <a:gdLst>
              <a:gd name="T0" fmla="*/ 6707 w 21600"/>
              <a:gd name="T1" fmla="*/ 594519 h 21600"/>
              <a:gd name="T2" fmla="*/ 1081088 w 21600"/>
              <a:gd name="T3" fmla="*/ 1187771 h 21600"/>
              <a:gd name="T4" fmla="*/ 2160373 w 21600"/>
              <a:gd name="T5" fmla="*/ 594519 h 21600"/>
              <a:gd name="T6" fmla="*/ 1081088 w 21600"/>
              <a:gd name="T7" fmla="*/ 6798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FF0000"/>
                </a:solidFill>
              </a:rPr>
              <a:t>Analysis</a:t>
            </a:r>
            <a:br>
              <a:rPr lang="en-US" altLang="en-US">
                <a:solidFill>
                  <a:srgbClr val="FF0000"/>
                </a:solidFill>
              </a:rPr>
            </a:br>
            <a:r>
              <a:rPr lang="en-US" altLang="en-US">
                <a:solidFill>
                  <a:srgbClr val="FF0000"/>
                </a:solidFill>
              </a:rPr>
              <a:t>Process</a:t>
            </a:r>
          </a:p>
        </p:txBody>
      </p:sp>
      <p:sp>
        <p:nvSpPr>
          <p:cNvPr id="22538" name="AutoShape 40"/>
          <p:cNvSpPr>
            <a:spLocks noChangeArrowheads="1"/>
          </p:cNvSpPr>
          <p:nvPr/>
        </p:nvSpPr>
        <p:spPr bwMode="auto">
          <a:xfrm rot="10800000" flipH="1">
            <a:off x="6062663" y="6107113"/>
            <a:ext cx="614362" cy="5715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FF"/>
          </a:solidFill>
          <a:ln w="9525">
            <a:solidFill>
              <a:schemeClr val="tx1"/>
            </a:solidFill>
            <a:miter lim="800000"/>
            <a:headEnd/>
            <a:tailEnd/>
          </a:ln>
        </p:spPr>
        <p:txBody>
          <a:bodyPr wrap="none" anchor="ctr"/>
          <a:lstStyle/>
          <a:p>
            <a:endParaRPr lang="en-US"/>
          </a:p>
        </p:txBody>
      </p:sp>
      <p:sp>
        <p:nvSpPr>
          <p:cNvPr id="22539" name="Text Box 42"/>
          <p:cNvSpPr txBox="1">
            <a:spLocks noChangeArrowheads="1"/>
          </p:cNvSpPr>
          <p:nvPr/>
        </p:nvSpPr>
        <p:spPr bwMode="auto">
          <a:xfrm>
            <a:off x="4333875" y="4868863"/>
            <a:ext cx="231775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a:t>Interviewer errors</a:t>
            </a:r>
          </a:p>
          <a:p>
            <a:pPr>
              <a:spcBef>
                <a:spcPct val="0"/>
              </a:spcBef>
              <a:buFontTx/>
              <a:buNone/>
            </a:pPr>
            <a:endParaRPr lang="en-US" altLang="en-US" sz="1400" b="1"/>
          </a:p>
          <a:p>
            <a:pPr>
              <a:spcBef>
                <a:spcPct val="0"/>
              </a:spcBef>
              <a:buFontTx/>
              <a:buNone/>
            </a:pPr>
            <a:r>
              <a:rPr lang="en-US" altLang="en-US" sz="1600" b="1"/>
              <a:t>  </a:t>
            </a:r>
            <a:r>
              <a:rPr lang="en-US" altLang="en-US" sz="1600" b="1" u="sng"/>
              <a:t>Collection Execution</a:t>
            </a:r>
          </a:p>
          <a:p>
            <a:pPr>
              <a:spcBef>
                <a:spcPct val="0"/>
              </a:spcBef>
              <a:buFontTx/>
              <a:buNone/>
            </a:pPr>
            <a:endParaRPr lang="en-US" altLang="en-US" sz="1400" b="1"/>
          </a:p>
          <a:p>
            <a:pPr>
              <a:spcBef>
                <a:spcPct val="0"/>
              </a:spcBef>
              <a:buFontTx/>
              <a:buNone/>
            </a:pPr>
            <a:r>
              <a:rPr lang="en-US" altLang="en-US" sz="1400" b="1"/>
              <a:t>Data-entry (input) errors</a:t>
            </a:r>
          </a:p>
        </p:txBody>
      </p:sp>
      <p:sp>
        <p:nvSpPr>
          <p:cNvPr id="22540" name="Text Box 43"/>
          <p:cNvSpPr txBox="1">
            <a:spLocks noChangeArrowheads="1"/>
          </p:cNvSpPr>
          <p:nvPr/>
        </p:nvSpPr>
        <p:spPr bwMode="auto">
          <a:xfrm>
            <a:off x="6400800" y="1524000"/>
            <a:ext cx="254317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169863">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        </a:t>
            </a:r>
            <a:r>
              <a:rPr lang="en-US" altLang="en-US" sz="1600" b="1" u="sng"/>
              <a:t>Designer</a:t>
            </a:r>
          </a:p>
          <a:p>
            <a:pPr>
              <a:spcBef>
                <a:spcPct val="0"/>
              </a:spcBef>
              <a:buFontTx/>
              <a:buNone/>
            </a:pPr>
            <a:r>
              <a:rPr lang="en-US" altLang="en-US" sz="1400" b="1"/>
              <a:t>Incomplete Frame</a:t>
            </a:r>
          </a:p>
          <a:p>
            <a:pPr>
              <a:spcBef>
                <a:spcPct val="0"/>
              </a:spcBef>
              <a:buFontTx/>
              <a:buNone/>
            </a:pPr>
            <a:r>
              <a:rPr lang="en-US" altLang="en-US" sz="1400" b="1"/>
              <a:t>Questionnaire Design</a:t>
            </a:r>
          </a:p>
          <a:p>
            <a:pPr lvl="1">
              <a:spcBef>
                <a:spcPct val="0"/>
              </a:spcBef>
              <a:buFontTx/>
              <a:buNone/>
            </a:pPr>
            <a:r>
              <a:rPr lang="en-US" altLang="en-US" sz="1400" b="1"/>
              <a:t> Poorly worded questions</a:t>
            </a:r>
          </a:p>
          <a:p>
            <a:pPr lvl="1">
              <a:spcBef>
                <a:spcPct val="0"/>
              </a:spcBef>
              <a:buFontTx/>
              <a:buNone/>
            </a:pPr>
            <a:r>
              <a:rPr lang="en-US" altLang="en-US" sz="1400" b="1"/>
              <a:t> Inflammatory words</a:t>
            </a:r>
          </a:p>
          <a:p>
            <a:pPr lvl="1">
              <a:spcBef>
                <a:spcPct val="0"/>
              </a:spcBef>
              <a:buFontTx/>
              <a:buNone/>
            </a:pPr>
            <a:r>
              <a:rPr lang="en-US" altLang="en-US" sz="1400" b="1"/>
              <a:t> Question order</a:t>
            </a:r>
          </a:p>
          <a:p>
            <a:pPr lvl="1">
              <a:spcBef>
                <a:spcPct val="0"/>
              </a:spcBef>
              <a:buFontTx/>
              <a:buNone/>
            </a:pPr>
            <a:r>
              <a:rPr lang="en-US" altLang="en-US" sz="1400" b="1"/>
              <a:t> Response order</a:t>
            </a:r>
          </a:p>
        </p:txBody>
      </p:sp>
      <p:sp>
        <p:nvSpPr>
          <p:cNvPr id="22541" name="Text Box 44"/>
          <p:cNvSpPr txBox="1">
            <a:spLocks noChangeArrowheads="1"/>
          </p:cNvSpPr>
          <p:nvPr/>
        </p:nvSpPr>
        <p:spPr bwMode="auto">
          <a:xfrm>
            <a:off x="4097338" y="2695575"/>
            <a:ext cx="2262187" cy="77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        </a:t>
            </a:r>
            <a:r>
              <a:rPr lang="en-US" altLang="en-US" sz="1600" b="1" u="sng"/>
              <a:t>Subject</a:t>
            </a:r>
          </a:p>
          <a:p>
            <a:pPr>
              <a:spcBef>
                <a:spcPct val="0"/>
              </a:spcBef>
              <a:buFontTx/>
              <a:buNone/>
            </a:pPr>
            <a:r>
              <a:rPr lang="en-US" altLang="en-US" sz="1400" b="1"/>
              <a:t>Nonresponse</a:t>
            </a:r>
          </a:p>
          <a:p>
            <a:pPr>
              <a:spcBef>
                <a:spcPct val="0"/>
              </a:spcBef>
              <a:buFontTx/>
              <a:buNone/>
            </a:pPr>
            <a:r>
              <a:rPr lang="en-US" altLang="en-US" sz="1400" b="1"/>
              <a:t>Misrepresented answers</a:t>
            </a:r>
          </a:p>
        </p:txBody>
      </p:sp>
      <p:sp>
        <p:nvSpPr>
          <p:cNvPr id="22542" name="AutoShape 45"/>
          <p:cNvSpPr>
            <a:spLocks noChangeArrowheads="1"/>
          </p:cNvSpPr>
          <p:nvPr/>
        </p:nvSpPr>
        <p:spPr bwMode="auto">
          <a:xfrm rot="10800000" flipH="1" flipV="1">
            <a:off x="4900613" y="4183063"/>
            <a:ext cx="614362" cy="5715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FF"/>
          </a:solidFill>
          <a:ln w="9525">
            <a:solidFill>
              <a:schemeClr val="tx1"/>
            </a:solidFill>
            <a:miter lim="800000"/>
            <a:headEnd/>
            <a:tailEnd/>
          </a:ln>
        </p:spPr>
        <p:txBody>
          <a:bodyPr wrap="none" anchor="ctr"/>
          <a:lstStyle/>
          <a:p>
            <a:endParaRPr lang="en-US"/>
          </a:p>
        </p:txBody>
      </p:sp>
      <p:sp>
        <p:nvSpPr>
          <p:cNvPr id="22543" name="AutoShape 46"/>
          <p:cNvSpPr>
            <a:spLocks noChangeArrowheads="1"/>
          </p:cNvSpPr>
          <p:nvPr/>
        </p:nvSpPr>
        <p:spPr bwMode="auto">
          <a:xfrm rot="10800000" flipH="1">
            <a:off x="4900613" y="3563938"/>
            <a:ext cx="614362" cy="5715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FF"/>
          </a:solidFill>
          <a:ln w="9525">
            <a:solidFill>
              <a:schemeClr val="tx1"/>
            </a:solidFill>
            <a:miter lim="800000"/>
            <a:headEnd/>
            <a:tailEnd/>
          </a:ln>
        </p:spPr>
        <p:txBody>
          <a:bodyPr wrap="none" anchor="ctr"/>
          <a:lstStyle/>
          <a:p>
            <a:endParaRPr lang="en-US"/>
          </a:p>
        </p:txBody>
      </p:sp>
      <p:sp>
        <p:nvSpPr>
          <p:cNvPr id="22544" name="Text Box 47"/>
          <p:cNvSpPr txBox="1">
            <a:spLocks noChangeArrowheads="1"/>
          </p:cNvSpPr>
          <p:nvPr/>
        </p:nvSpPr>
        <p:spPr bwMode="auto">
          <a:xfrm>
            <a:off x="660400" y="2078038"/>
            <a:ext cx="3063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a:t>sample gives incomplete information about the population</a:t>
            </a:r>
          </a:p>
        </p:txBody>
      </p:sp>
      <p:sp>
        <p:nvSpPr>
          <p:cNvPr id="22545" name="Title 17"/>
          <p:cNvSpPr>
            <a:spLocks noGrp="1"/>
          </p:cNvSpPr>
          <p:nvPr>
            <p:ph type="title"/>
          </p:nvPr>
        </p:nvSpPr>
        <p:spPr>
          <a:xfrm>
            <a:off x="457200" y="79375"/>
            <a:ext cx="8229600" cy="838200"/>
          </a:xfrm>
        </p:spPr>
        <p:txBody>
          <a:bodyPr/>
          <a:lstStyle/>
          <a:p>
            <a:r>
              <a:rPr lang="en-US" altLang="en-US" sz="3600" b="1" smtClean="0"/>
              <a:t>Errors in Sampling</a:t>
            </a:r>
            <a:endParaRPr lang="en-US" altLang="en-US" sz="3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34938"/>
            <a:ext cx="8229600" cy="762000"/>
          </a:xfrm>
        </p:spPr>
        <p:txBody>
          <a:bodyPr/>
          <a:lstStyle/>
          <a:p>
            <a:pPr eaLnBrk="1" hangingPunct="1"/>
            <a:r>
              <a:rPr lang="en-US" altLang="en-US" sz="3600" b="1" smtClean="0"/>
              <a:t>Sources of Nonsampling Error</a:t>
            </a:r>
          </a:p>
        </p:txBody>
      </p:sp>
      <p:sp>
        <p:nvSpPr>
          <p:cNvPr id="24579" name="Rectangle 3"/>
          <p:cNvSpPr>
            <a:spLocks noGrp="1" noChangeArrowheads="1"/>
          </p:cNvSpPr>
          <p:nvPr>
            <p:ph type="body" idx="1"/>
          </p:nvPr>
        </p:nvSpPr>
        <p:spPr>
          <a:xfrm>
            <a:off x="457200" y="914400"/>
            <a:ext cx="8229600" cy="5562600"/>
          </a:xfrm>
        </p:spPr>
        <p:txBody>
          <a:bodyPr/>
          <a:lstStyle/>
          <a:p>
            <a:r>
              <a:rPr lang="en-US" altLang="en-US" sz="2800" b="1" smtClean="0"/>
              <a:t>Incomplete Frame (not all of population) </a:t>
            </a:r>
            <a:endParaRPr lang="en-US" altLang="en-US" sz="4000" b="1" smtClean="0"/>
          </a:p>
          <a:p>
            <a:r>
              <a:rPr lang="en-US" altLang="en-US" sz="2800" b="1" smtClean="0"/>
              <a:t>Nonresponse (not getting information)</a:t>
            </a:r>
            <a:endParaRPr lang="en-US" altLang="en-US" sz="4000" b="1" smtClean="0"/>
          </a:p>
          <a:p>
            <a:r>
              <a:rPr lang="en-US" altLang="en-US" sz="2800" b="1" smtClean="0"/>
              <a:t>Data Collection errors</a:t>
            </a:r>
            <a:endParaRPr lang="en-US" altLang="en-US" sz="4000" b="1" smtClean="0"/>
          </a:p>
          <a:p>
            <a:pPr lvl="1"/>
            <a:r>
              <a:rPr lang="en-US" altLang="en-US" sz="2400" b="1" smtClean="0"/>
              <a:t>Interviewer error</a:t>
            </a:r>
            <a:endParaRPr lang="en-US" altLang="en-US" sz="3600" b="1" smtClean="0"/>
          </a:p>
          <a:p>
            <a:pPr lvl="1"/>
            <a:r>
              <a:rPr lang="en-US" altLang="en-US" sz="2400" b="1" smtClean="0"/>
              <a:t>Misrepresented answers</a:t>
            </a:r>
            <a:endParaRPr lang="en-US" altLang="en-US" sz="3600" b="1" smtClean="0"/>
          </a:p>
          <a:p>
            <a:pPr lvl="1"/>
            <a:r>
              <a:rPr lang="en-US" altLang="en-US" sz="2400" b="1" smtClean="0"/>
              <a:t>Data-entry (input) errors</a:t>
            </a:r>
            <a:endParaRPr lang="en-US" altLang="en-US" sz="3600" b="1" smtClean="0"/>
          </a:p>
          <a:p>
            <a:r>
              <a:rPr lang="en-US" altLang="en-US" sz="2800" b="1" smtClean="0"/>
              <a:t>Questionnaire Design</a:t>
            </a:r>
            <a:endParaRPr lang="en-US" altLang="en-US" sz="4000" b="1" smtClean="0"/>
          </a:p>
          <a:p>
            <a:pPr lvl="1"/>
            <a:r>
              <a:rPr lang="en-US" altLang="en-US" sz="2400" b="1" smtClean="0"/>
              <a:t>Poorly worded questions</a:t>
            </a:r>
            <a:endParaRPr lang="en-US" altLang="en-US" sz="3600" b="1" smtClean="0"/>
          </a:p>
          <a:p>
            <a:pPr lvl="1"/>
            <a:r>
              <a:rPr lang="en-US" altLang="en-US" sz="2400" b="1" smtClean="0"/>
              <a:t>Inflammatory words</a:t>
            </a:r>
            <a:endParaRPr lang="en-US" altLang="en-US" sz="3600" b="1" smtClean="0"/>
          </a:p>
          <a:p>
            <a:pPr lvl="1"/>
            <a:r>
              <a:rPr lang="en-US" altLang="en-US" sz="2400" b="1" smtClean="0"/>
              <a:t>Question order</a:t>
            </a:r>
            <a:endParaRPr lang="en-US" altLang="en-US" sz="3600" b="1" smtClean="0"/>
          </a:p>
          <a:p>
            <a:pPr lvl="1"/>
            <a:r>
              <a:rPr lang="en-US" altLang="en-US" sz="2400" b="1" smtClean="0"/>
              <a:t>Response order</a:t>
            </a:r>
            <a:endParaRPr lang="en-US" altLang="en-US" sz="36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1438"/>
            <a:ext cx="8229600" cy="868362"/>
          </a:xfrm>
        </p:spPr>
        <p:txBody>
          <a:bodyPr/>
          <a:lstStyle/>
          <a:p>
            <a:r>
              <a:rPr lang="en-US" altLang="en-US" sz="3600" b="1" smtClean="0"/>
              <a:t>Example Problems</a:t>
            </a:r>
          </a:p>
        </p:txBody>
      </p:sp>
      <p:sp>
        <p:nvSpPr>
          <p:cNvPr id="26627" name="Content Placeholder 2"/>
          <p:cNvSpPr>
            <a:spLocks noGrp="1"/>
          </p:cNvSpPr>
          <p:nvPr>
            <p:ph idx="1"/>
          </p:nvPr>
        </p:nvSpPr>
        <p:spPr>
          <a:xfrm>
            <a:off x="457200" y="1066800"/>
            <a:ext cx="8229600" cy="3352800"/>
          </a:xfrm>
        </p:spPr>
        <p:txBody>
          <a:bodyPr/>
          <a:lstStyle/>
          <a:p>
            <a:pPr marL="457200" indent="-457200">
              <a:buFontTx/>
              <a:buAutoNum type="alphaLcParenR"/>
            </a:pPr>
            <a:r>
              <a:rPr lang="en-US" altLang="en-US" sz="2400" b="1" smtClean="0"/>
              <a:t>Determine is the survey design is flawed</a:t>
            </a:r>
          </a:p>
          <a:p>
            <a:pPr marL="457200" indent="-457200">
              <a:buFontTx/>
              <a:buAutoNum type="alphaLcParenR"/>
            </a:pPr>
            <a:r>
              <a:rPr lang="en-US" altLang="en-US" sz="2400" b="1" smtClean="0"/>
              <a:t>If flawed, is it due to the sampling method of the survey itself</a:t>
            </a:r>
          </a:p>
          <a:p>
            <a:pPr marL="457200" indent="-457200">
              <a:buFontTx/>
              <a:buAutoNum type="alphaLcParenR"/>
            </a:pPr>
            <a:r>
              <a:rPr lang="en-US" altLang="en-US" sz="2400" b="1" smtClean="0"/>
              <a:t>For flawed surveys, identify the cause of the error</a:t>
            </a:r>
          </a:p>
          <a:p>
            <a:pPr marL="457200" indent="-457200">
              <a:buFontTx/>
              <a:buAutoNum type="alphaLcParenR"/>
            </a:pPr>
            <a:r>
              <a:rPr lang="en-US" altLang="en-US" sz="2400" b="1" smtClean="0"/>
              <a:t>Suggest a remedy to the problem</a:t>
            </a:r>
          </a:p>
        </p:txBody>
      </p:sp>
      <p:pic>
        <p:nvPicPr>
          <p:cNvPr id="26628" name="Picture 5" descr="Yates_3e_Ch05_p32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2513"/>
            <a:ext cx="913447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1438"/>
            <a:ext cx="8229600" cy="868362"/>
          </a:xfrm>
        </p:spPr>
        <p:txBody>
          <a:bodyPr/>
          <a:lstStyle/>
          <a:p>
            <a:r>
              <a:rPr lang="en-US" altLang="en-US" sz="3600" b="1" smtClean="0"/>
              <a:t>Example 1</a:t>
            </a:r>
          </a:p>
        </p:txBody>
      </p:sp>
      <p:sp>
        <p:nvSpPr>
          <p:cNvPr id="27651" name="Content Placeholder 2"/>
          <p:cNvSpPr>
            <a:spLocks noGrp="1"/>
          </p:cNvSpPr>
          <p:nvPr>
            <p:ph idx="1"/>
          </p:nvPr>
        </p:nvSpPr>
        <p:spPr>
          <a:xfrm>
            <a:off x="457200" y="1066800"/>
            <a:ext cx="8229600" cy="3352800"/>
          </a:xfrm>
        </p:spPr>
        <p:txBody>
          <a:bodyPr/>
          <a:lstStyle/>
          <a:p>
            <a:pPr marL="0" indent="0">
              <a:buFontTx/>
              <a:buNone/>
            </a:pPr>
            <a:r>
              <a:rPr lang="en-US" altLang="en-US" sz="2400" b="1" smtClean="0"/>
              <a:t>MSHS wants to conduct a study regarding the achievement of its students.  The principal selects the first 50 students who enter the building on a given day and administers the survey.</a:t>
            </a:r>
          </a:p>
        </p:txBody>
      </p:sp>
      <p:sp>
        <p:nvSpPr>
          <p:cNvPr id="4" name="TextBox 3"/>
          <p:cNvSpPr txBox="1">
            <a:spLocks noChangeArrowheads="1"/>
          </p:cNvSpPr>
          <p:nvPr/>
        </p:nvSpPr>
        <p:spPr bwMode="auto">
          <a:xfrm>
            <a:off x="609600" y="3962400"/>
            <a:ext cx="7886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Flawed sampling method</a:t>
            </a:r>
          </a:p>
          <a:p>
            <a:pPr algn="ctr">
              <a:spcBef>
                <a:spcPct val="0"/>
              </a:spcBef>
              <a:buFontTx/>
              <a:buNone/>
            </a:pPr>
            <a:r>
              <a:rPr lang="en-US" altLang="en-US" sz="2000" b="1">
                <a:solidFill>
                  <a:srgbClr val="FFFF00"/>
                </a:solidFill>
              </a:rPr>
              <a:t>Early-bird students will be sampled with a greater proportion</a:t>
            </a:r>
          </a:p>
          <a:p>
            <a:pPr algn="ctr">
              <a:spcBef>
                <a:spcPct val="0"/>
              </a:spcBef>
              <a:buFontTx/>
              <a:buNone/>
            </a:pPr>
            <a:endParaRPr lang="en-US" altLang="en-US" sz="2000" b="1">
              <a:solidFill>
                <a:srgbClr val="FFFF00"/>
              </a:solidFill>
            </a:endParaRPr>
          </a:p>
          <a:p>
            <a:pPr algn="ctr">
              <a:spcBef>
                <a:spcPct val="0"/>
              </a:spcBef>
              <a:buFontTx/>
              <a:buNone/>
            </a:pPr>
            <a:r>
              <a:rPr lang="en-US" altLang="en-US" sz="2000" b="1">
                <a:solidFill>
                  <a:srgbClr val="FFFF00"/>
                </a:solidFill>
              </a:rPr>
              <a:t>Survey 25 students in cafeteria and 25 student in auditorium would now miss the Early-bird students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4450"/>
            <a:ext cx="8229600" cy="914400"/>
          </a:xfrm>
        </p:spPr>
        <p:txBody>
          <a:bodyPr/>
          <a:lstStyle/>
          <a:p>
            <a:pPr eaLnBrk="1" hangingPunct="1"/>
            <a:r>
              <a:rPr lang="en-US" altLang="en-US" sz="3600" b="1" smtClean="0"/>
              <a:t>Objectives</a:t>
            </a:r>
          </a:p>
        </p:txBody>
      </p:sp>
      <p:sp>
        <p:nvSpPr>
          <p:cNvPr id="5123" name="Rectangle 3"/>
          <p:cNvSpPr>
            <a:spLocks noGrp="1" noChangeArrowheads="1"/>
          </p:cNvSpPr>
          <p:nvPr>
            <p:ph type="body" idx="1"/>
          </p:nvPr>
        </p:nvSpPr>
        <p:spPr>
          <a:xfrm>
            <a:off x="228600" y="1066800"/>
            <a:ext cx="8686800" cy="5410200"/>
          </a:xfrm>
        </p:spPr>
        <p:txBody>
          <a:bodyPr/>
          <a:lstStyle/>
          <a:p>
            <a:r>
              <a:rPr lang="en-US" sz="2400" b="1" dirty="0" smtClean="0"/>
              <a:t>Identify </a:t>
            </a:r>
            <a:r>
              <a:rPr lang="en-US" sz="2400" b="1" dirty="0"/>
              <a:t>the population and sample in a statistical study</a:t>
            </a:r>
          </a:p>
          <a:p>
            <a:r>
              <a:rPr lang="en-US" sz="2400" b="1" dirty="0" smtClean="0"/>
              <a:t>Identify </a:t>
            </a:r>
            <a:r>
              <a:rPr lang="en-US" sz="2400" b="1" dirty="0"/>
              <a:t>voluntary response sampling and convenience sampling and explain how these sampling methods can lead to bias</a:t>
            </a:r>
          </a:p>
          <a:p>
            <a:r>
              <a:rPr lang="en-US" sz="2400" b="1" dirty="0" smtClean="0"/>
              <a:t>Describe </a:t>
            </a:r>
            <a:r>
              <a:rPr lang="en-US" sz="2400" b="1" dirty="0"/>
              <a:t>how to select a simple random sample with technology or a table of random digits</a:t>
            </a:r>
          </a:p>
          <a:p>
            <a:r>
              <a:rPr lang="en-US" sz="2400" b="1" dirty="0" smtClean="0"/>
              <a:t>Describe </a:t>
            </a:r>
            <a:r>
              <a:rPr lang="en-US" sz="2400" b="1" dirty="0"/>
              <a:t>how to select a sample using stratified random sampling and cluster sampling, distinguish stratified random sampling from cluster sampling and give an advantage of each method</a:t>
            </a:r>
          </a:p>
          <a:p>
            <a:r>
              <a:rPr lang="en-US" sz="2400" b="1" dirty="0" smtClean="0"/>
              <a:t>Explain </a:t>
            </a:r>
            <a:r>
              <a:rPr lang="en-US" sz="2400" b="1" dirty="0"/>
              <a:t>how </a:t>
            </a:r>
            <a:r>
              <a:rPr lang="en-US" sz="2400" b="1" dirty="0" err="1"/>
              <a:t>undercoverage</a:t>
            </a:r>
            <a:r>
              <a:rPr lang="en-US" sz="2400" b="1" dirty="0"/>
              <a:t>, nonresponse, question wording, and other aspects of a sample survey can lead to bias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1438"/>
            <a:ext cx="8229600" cy="868362"/>
          </a:xfrm>
        </p:spPr>
        <p:txBody>
          <a:bodyPr/>
          <a:lstStyle/>
          <a:p>
            <a:r>
              <a:rPr lang="en-US" altLang="en-US" sz="3600" b="1" smtClean="0"/>
              <a:t>Example 2</a:t>
            </a:r>
          </a:p>
        </p:txBody>
      </p:sp>
      <p:sp>
        <p:nvSpPr>
          <p:cNvPr id="28675" name="Content Placeholder 2"/>
          <p:cNvSpPr>
            <a:spLocks noGrp="1"/>
          </p:cNvSpPr>
          <p:nvPr>
            <p:ph idx="1"/>
          </p:nvPr>
        </p:nvSpPr>
        <p:spPr>
          <a:xfrm>
            <a:off x="457200" y="1066800"/>
            <a:ext cx="8229600" cy="3352800"/>
          </a:xfrm>
        </p:spPr>
        <p:txBody>
          <a:bodyPr/>
          <a:lstStyle/>
          <a:p>
            <a:pPr marL="0" indent="0">
              <a:buFontTx/>
              <a:buNone/>
            </a:pPr>
            <a:r>
              <a:rPr lang="en-US" altLang="en-US" sz="2400" b="1" smtClean="0"/>
              <a:t>The Marion town council wishes to conduct a study regarding the income level of households in Marion.  The town manager selects 10 homes in one neighborhood and sends an interviewer to the homes to determine household incomes.</a:t>
            </a:r>
          </a:p>
        </p:txBody>
      </p:sp>
      <p:sp>
        <p:nvSpPr>
          <p:cNvPr id="4" name="TextBox 3"/>
          <p:cNvSpPr txBox="1">
            <a:spLocks noChangeArrowheads="1"/>
          </p:cNvSpPr>
          <p:nvPr/>
        </p:nvSpPr>
        <p:spPr bwMode="auto">
          <a:xfrm>
            <a:off x="392113" y="4038600"/>
            <a:ext cx="83708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Flawed sampling method</a:t>
            </a:r>
          </a:p>
          <a:p>
            <a:pPr algn="ctr">
              <a:spcBef>
                <a:spcPct val="0"/>
              </a:spcBef>
              <a:buFontTx/>
              <a:buNone/>
            </a:pPr>
            <a:r>
              <a:rPr lang="en-US" altLang="en-US" sz="2000" b="1">
                <a:solidFill>
                  <a:srgbClr val="FFFF00"/>
                </a:solidFill>
              </a:rPr>
              <a:t>Most neighborhoods have similar household incomes</a:t>
            </a:r>
          </a:p>
          <a:p>
            <a:pPr algn="ctr">
              <a:spcBef>
                <a:spcPct val="0"/>
              </a:spcBef>
              <a:buFontTx/>
              <a:buNone/>
            </a:pPr>
            <a:endParaRPr lang="en-US" altLang="en-US" sz="2000" b="1">
              <a:solidFill>
                <a:srgbClr val="FFFF00"/>
              </a:solidFill>
            </a:endParaRPr>
          </a:p>
          <a:p>
            <a:pPr algn="ctr">
              <a:spcBef>
                <a:spcPct val="0"/>
              </a:spcBef>
              <a:buFontTx/>
              <a:buNone/>
            </a:pPr>
            <a:r>
              <a:rPr lang="en-US" altLang="en-US" sz="2000" b="1">
                <a:solidFill>
                  <a:srgbClr val="FFFF00"/>
                </a:solidFill>
              </a:rPr>
              <a:t>Select randomly ten neighborhoods and sample a couple of houses in each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1438"/>
            <a:ext cx="8229600" cy="868362"/>
          </a:xfrm>
        </p:spPr>
        <p:txBody>
          <a:bodyPr/>
          <a:lstStyle/>
          <a:p>
            <a:r>
              <a:rPr lang="en-US" altLang="en-US" sz="3600" b="1" smtClean="0"/>
              <a:t>Example 3</a:t>
            </a:r>
          </a:p>
        </p:txBody>
      </p:sp>
      <p:sp>
        <p:nvSpPr>
          <p:cNvPr id="29699" name="Content Placeholder 2"/>
          <p:cNvSpPr>
            <a:spLocks noGrp="1"/>
          </p:cNvSpPr>
          <p:nvPr>
            <p:ph idx="1"/>
          </p:nvPr>
        </p:nvSpPr>
        <p:spPr>
          <a:xfrm>
            <a:off x="457200" y="1066800"/>
            <a:ext cx="8229600" cy="3352800"/>
          </a:xfrm>
        </p:spPr>
        <p:txBody>
          <a:bodyPr/>
          <a:lstStyle/>
          <a:p>
            <a:pPr marL="0" indent="0">
              <a:buFontTx/>
              <a:buNone/>
            </a:pPr>
            <a:r>
              <a:rPr lang="en-US" altLang="en-US" sz="2400" b="1" smtClean="0"/>
              <a:t>An anti-gun advocacy group wants to estimate the percentage of people who favor stricter gun laws.  They conduct a nation-wide survey of 1,203 randomly selected adults 18 years old and older.  The interviewer asks the respondents, “Do you favor harsher penalties for individuals who sell guns illegally?”</a:t>
            </a:r>
          </a:p>
        </p:txBody>
      </p:sp>
      <p:sp>
        <p:nvSpPr>
          <p:cNvPr id="4" name="TextBox 3"/>
          <p:cNvSpPr txBox="1">
            <a:spLocks noChangeArrowheads="1"/>
          </p:cNvSpPr>
          <p:nvPr/>
        </p:nvSpPr>
        <p:spPr bwMode="auto">
          <a:xfrm>
            <a:off x="1752600" y="4038600"/>
            <a:ext cx="57388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Poorly worded question</a:t>
            </a:r>
          </a:p>
          <a:p>
            <a:pPr algn="ctr">
              <a:spcBef>
                <a:spcPct val="0"/>
              </a:spcBef>
              <a:buFontTx/>
              <a:buNone/>
            </a:pPr>
            <a:endParaRPr lang="en-US" altLang="en-US" sz="2000" b="1">
              <a:solidFill>
                <a:srgbClr val="FFFF00"/>
              </a:solidFill>
            </a:endParaRPr>
          </a:p>
          <a:p>
            <a:pPr algn="ctr">
              <a:spcBef>
                <a:spcPct val="0"/>
              </a:spcBef>
              <a:buFontTx/>
              <a:buNone/>
            </a:pPr>
            <a:r>
              <a:rPr lang="en-US" altLang="en-US" sz="2000" b="1">
                <a:solidFill>
                  <a:srgbClr val="FFFF00"/>
                </a:solidFill>
              </a:rPr>
              <a:t>Need to combine it with other questions, since almost all people want penalties for illegal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1438"/>
            <a:ext cx="8229600" cy="868362"/>
          </a:xfrm>
        </p:spPr>
        <p:txBody>
          <a:bodyPr/>
          <a:lstStyle/>
          <a:p>
            <a:r>
              <a:rPr lang="en-US" altLang="en-US" sz="3600" b="1" smtClean="0"/>
              <a:t>Example 4</a:t>
            </a:r>
          </a:p>
        </p:txBody>
      </p:sp>
      <p:sp>
        <p:nvSpPr>
          <p:cNvPr id="30723" name="Content Placeholder 2"/>
          <p:cNvSpPr>
            <a:spLocks noGrp="1"/>
          </p:cNvSpPr>
          <p:nvPr>
            <p:ph idx="1"/>
          </p:nvPr>
        </p:nvSpPr>
        <p:spPr>
          <a:xfrm>
            <a:off x="457200" y="1066800"/>
            <a:ext cx="8229600" cy="3886200"/>
          </a:xfrm>
        </p:spPr>
        <p:txBody>
          <a:bodyPr/>
          <a:lstStyle/>
          <a:p>
            <a:pPr marL="0" indent="0">
              <a:buFontTx/>
              <a:buNone/>
            </a:pPr>
            <a:r>
              <a:rPr lang="en-US" altLang="en-US" sz="2400" b="1" smtClean="0"/>
              <a:t>Cold Stone Creamery is considering opening a new store in Marion.  Before opening the store, the company would like to know the percentage of households in Marion that regularly visit an ice cream shop.  The market researcher obtains a list of households in Marion and randomly selects 150 of them.  He mails a questionnaire to the households that asks about their ice cream eating habits and flavor preferences.  Of the 150 questionnaires mailed, 14 are returned.</a:t>
            </a:r>
          </a:p>
        </p:txBody>
      </p:sp>
      <p:sp>
        <p:nvSpPr>
          <p:cNvPr id="4" name="TextBox 3"/>
          <p:cNvSpPr txBox="1">
            <a:spLocks noChangeArrowheads="1"/>
          </p:cNvSpPr>
          <p:nvPr/>
        </p:nvSpPr>
        <p:spPr bwMode="auto">
          <a:xfrm>
            <a:off x="633413" y="4948238"/>
            <a:ext cx="78486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Nonresponse</a:t>
            </a:r>
          </a:p>
          <a:p>
            <a:pPr algn="ctr">
              <a:spcBef>
                <a:spcPct val="0"/>
              </a:spcBef>
              <a:buFontTx/>
              <a:buNone/>
            </a:pPr>
            <a:endParaRPr lang="en-US" altLang="en-US" sz="2000" b="1">
              <a:solidFill>
                <a:srgbClr val="FFFF00"/>
              </a:solidFill>
            </a:endParaRPr>
          </a:p>
          <a:p>
            <a:pPr algn="ctr">
              <a:spcBef>
                <a:spcPct val="0"/>
              </a:spcBef>
              <a:buFontTx/>
              <a:buNone/>
            </a:pPr>
            <a:r>
              <a:rPr lang="en-US" altLang="en-US" sz="2000" b="1">
                <a:solidFill>
                  <a:srgbClr val="FFFF00"/>
                </a:solidFill>
              </a:rPr>
              <a:t>Probably need to get permission from a local business to sample their customers as they come into the store to guarantee a reasonable response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1438"/>
            <a:ext cx="8229600" cy="868362"/>
          </a:xfrm>
        </p:spPr>
        <p:txBody>
          <a:bodyPr/>
          <a:lstStyle/>
          <a:p>
            <a:r>
              <a:rPr lang="en-US" altLang="en-US" sz="3600" b="1" smtClean="0"/>
              <a:t>Example 5</a:t>
            </a:r>
          </a:p>
        </p:txBody>
      </p:sp>
      <p:sp>
        <p:nvSpPr>
          <p:cNvPr id="31747" name="Content Placeholder 2"/>
          <p:cNvSpPr>
            <a:spLocks noGrp="1"/>
          </p:cNvSpPr>
          <p:nvPr>
            <p:ph idx="1"/>
          </p:nvPr>
        </p:nvSpPr>
        <p:spPr>
          <a:xfrm>
            <a:off x="457200" y="1066800"/>
            <a:ext cx="8229600" cy="2590800"/>
          </a:xfrm>
        </p:spPr>
        <p:txBody>
          <a:bodyPr/>
          <a:lstStyle/>
          <a:p>
            <a:pPr marL="0" indent="0">
              <a:buFontTx/>
              <a:buNone/>
            </a:pPr>
            <a:r>
              <a:rPr lang="en-US" altLang="en-US" sz="2400" b="1" smtClean="0"/>
              <a:t>The owner of shopping mail wishes to expand the number of shops available in the food court.  She have a market researcher survey mall customers during weekday mornings to determine what types of food the shoppers would like to see added to the food court.</a:t>
            </a:r>
          </a:p>
        </p:txBody>
      </p:sp>
      <p:sp>
        <p:nvSpPr>
          <p:cNvPr id="4" name="TextBox 3"/>
          <p:cNvSpPr txBox="1">
            <a:spLocks noChangeArrowheads="1"/>
          </p:cNvSpPr>
          <p:nvPr/>
        </p:nvSpPr>
        <p:spPr bwMode="auto">
          <a:xfrm>
            <a:off x="1047750" y="3962400"/>
            <a:ext cx="70754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Flawed  sample method</a:t>
            </a:r>
          </a:p>
          <a:p>
            <a:pPr algn="ctr">
              <a:spcBef>
                <a:spcPct val="0"/>
              </a:spcBef>
              <a:buFontTx/>
              <a:buNone/>
            </a:pPr>
            <a:r>
              <a:rPr lang="en-US" altLang="en-US" sz="2000" b="1">
                <a:solidFill>
                  <a:srgbClr val="FFFF00"/>
                </a:solidFill>
              </a:rPr>
              <a:t>Incomplete Frame </a:t>
            </a:r>
          </a:p>
          <a:p>
            <a:pPr algn="ctr">
              <a:spcBef>
                <a:spcPct val="0"/>
              </a:spcBef>
              <a:buFontTx/>
              <a:buNone/>
            </a:pPr>
            <a:r>
              <a:rPr lang="en-US" altLang="en-US" sz="2000" b="1">
                <a:solidFill>
                  <a:srgbClr val="FFFF00"/>
                </a:solidFill>
              </a:rPr>
              <a:t>People who don’t eat at the food court won’t be included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1438"/>
            <a:ext cx="8229600" cy="868362"/>
          </a:xfrm>
        </p:spPr>
        <p:txBody>
          <a:bodyPr/>
          <a:lstStyle/>
          <a:p>
            <a:r>
              <a:rPr lang="en-US" altLang="en-US" sz="3600" b="1" smtClean="0"/>
              <a:t>Example 6</a:t>
            </a:r>
          </a:p>
        </p:txBody>
      </p:sp>
      <p:sp>
        <p:nvSpPr>
          <p:cNvPr id="32771" name="Content Placeholder 2"/>
          <p:cNvSpPr>
            <a:spLocks noGrp="1"/>
          </p:cNvSpPr>
          <p:nvPr>
            <p:ph idx="1"/>
          </p:nvPr>
        </p:nvSpPr>
        <p:spPr>
          <a:xfrm>
            <a:off x="457200" y="1066800"/>
            <a:ext cx="8229600" cy="2590800"/>
          </a:xfrm>
        </p:spPr>
        <p:txBody>
          <a:bodyPr/>
          <a:lstStyle/>
          <a:p>
            <a:pPr marL="0" indent="0">
              <a:buFontTx/>
              <a:buNone/>
            </a:pPr>
            <a:r>
              <a:rPr lang="en-US" altLang="en-US" sz="2400" b="1" smtClean="0"/>
              <a:t>The owner of radio station wants to know what their listeners think of the new format.  He has the announcers invite the listeners to call in and voice their opinion.</a:t>
            </a:r>
          </a:p>
        </p:txBody>
      </p:sp>
      <p:sp>
        <p:nvSpPr>
          <p:cNvPr id="4" name="TextBox 3"/>
          <p:cNvSpPr txBox="1">
            <a:spLocks noChangeArrowheads="1"/>
          </p:cNvSpPr>
          <p:nvPr/>
        </p:nvSpPr>
        <p:spPr bwMode="auto">
          <a:xfrm>
            <a:off x="2206625" y="3352800"/>
            <a:ext cx="4727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Flawed  sample method – </a:t>
            </a:r>
          </a:p>
          <a:p>
            <a:pPr algn="ctr">
              <a:spcBef>
                <a:spcPct val="0"/>
              </a:spcBef>
              <a:buFontTx/>
              <a:buNone/>
            </a:pPr>
            <a:r>
              <a:rPr lang="en-US" altLang="en-US" sz="2000" b="1">
                <a:solidFill>
                  <a:srgbClr val="FFFF00"/>
                </a:solidFill>
              </a:rPr>
              <a:t>convenience or self-selection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23825"/>
            <a:ext cx="8229600" cy="762000"/>
          </a:xfrm>
        </p:spPr>
        <p:txBody>
          <a:bodyPr/>
          <a:lstStyle/>
          <a:p>
            <a:pPr eaLnBrk="1" hangingPunct="1"/>
            <a:r>
              <a:rPr lang="en-US" altLang="en-US" sz="3600" b="1" smtClean="0"/>
              <a:t>Sampling Methods</a:t>
            </a:r>
          </a:p>
        </p:txBody>
      </p:sp>
      <p:sp>
        <p:nvSpPr>
          <p:cNvPr id="33795" name="Rectangle 3"/>
          <p:cNvSpPr>
            <a:spLocks noGrp="1" noChangeArrowheads="1"/>
          </p:cNvSpPr>
          <p:nvPr>
            <p:ph type="body" idx="1"/>
          </p:nvPr>
        </p:nvSpPr>
        <p:spPr>
          <a:xfrm>
            <a:off x="457200" y="914400"/>
            <a:ext cx="8229600" cy="5562600"/>
          </a:xfrm>
        </p:spPr>
        <p:txBody>
          <a:bodyPr/>
          <a:lstStyle/>
          <a:p>
            <a:pPr eaLnBrk="1" hangingPunct="1"/>
            <a:r>
              <a:rPr lang="en-US" altLang="en-US" sz="2400" b="1" smtClean="0"/>
              <a:t>Sampling method is key to be able to infer sample information back to the entire population</a:t>
            </a:r>
          </a:p>
          <a:p>
            <a:pPr eaLnBrk="1" hangingPunct="1"/>
            <a:endParaRPr lang="en-US" altLang="en-US" sz="1600" b="1" smtClean="0"/>
          </a:p>
          <a:p>
            <a:pPr eaLnBrk="1" hangingPunct="1"/>
            <a:r>
              <a:rPr lang="en-US" altLang="en-US" sz="2400" b="1" smtClean="0"/>
              <a:t>Sampling errors gives incomplete information about the population (bias)</a:t>
            </a:r>
          </a:p>
          <a:p>
            <a:pPr lvl="1" eaLnBrk="1" hangingPunct="1"/>
            <a:r>
              <a:rPr lang="en-US" altLang="en-US" sz="2000" b="1" smtClean="0">
                <a:solidFill>
                  <a:srgbClr val="FFFF00"/>
                </a:solidFill>
              </a:rPr>
              <a:t>Incomplete Frame </a:t>
            </a:r>
            <a:r>
              <a:rPr lang="en-US" altLang="en-US" sz="2000" b="1" smtClean="0"/>
              <a:t>– people you are most interested in aren’t included</a:t>
            </a:r>
          </a:p>
          <a:p>
            <a:pPr lvl="1" eaLnBrk="1" hangingPunct="1"/>
            <a:r>
              <a:rPr lang="en-US" altLang="en-US" sz="2000" b="1" smtClean="0">
                <a:solidFill>
                  <a:srgbClr val="FFFF00"/>
                </a:solidFill>
              </a:rPr>
              <a:t>Lack of Response </a:t>
            </a:r>
            <a:r>
              <a:rPr lang="en-US" altLang="en-US" sz="2000" b="1" smtClean="0"/>
              <a:t>– not enough people respond</a:t>
            </a:r>
          </a:p>
          <a:p>
            <a:pPr eaLnBrk="1" hangingPunct="1"/>
            <a:endParaRPr lang="en-US" altLang="en-US" sz="1600" b="1" smtClean="0"/>
          </a:p>
          <a:p>
            <a:pPr eaLnBrk="1" hangingPunct="1"/>
            <a:r>
              <a:rPr lang="en-US" altLang="en-US" sz="2400" b="1" smtClean="0"/>
              <a:t>Poor sampling methods can produce misleading conclusions</a:t>
            </a:r>
          </a:p>
          <a:p>
            <a:pPr lvl="1" eaLnBrk="1" hangingPunct="1"/>
            <a:r>
              <a:rPr lang="en-US" altLang="en-US" sz="2000" b="1" smtClean="0">
                <a:solidFill>
                  <a:srgbClr val="FFFF00"/>
                </a:solidFill>
              </a:rPr>
              <a:t>Voluntary Response Sampling </a:t>
            </a:r>
            <a:r>
              <a:rPr lang="en-US" altLang="en-US" sz="2000" b="1" smtClean="0"/>
              <a:t>– people choose themselves by responding to a general appeal</a:t>
            </a:r>
          </a:p>
          <a:p>
            <a:pPr lvl="1" eaLnBrk="1" hangingPunct="1"/>
            <a:r>
              <a:rPr lang="en-US" altLang="en-US" sz="2000" b="1" smtClean="0">
                <a:solidFill>
                  <a:srgbClr val="FFFF00"/>
                </a:solidFill>
              </a:rPr>
              <a:t>Convenience Sampling </a:t>
            </a:r>
            <a:r>
              <a:rPr lang="en-US" altLang="en-US" sz="2000" b="1" smtClean="0"/>
              <a:t>– choosing individuals who are easiest to reach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90488"/>
            <a:ext cx="8229600" cy="838200"/>
          </a:xfrm>
        </p:spPr>
        <p:txBody>
          <a:bodyPr/>
          <a:lstStyle/>
          <a:p>
            <a:pPr eaLnBrk="1" hangingPunct="1"/>
            <a:r>
              <a:rPr lang="en-US" altLang="en-US" sz="3600" b="1" smtClean="0"/>
              <a:t>Summary and Homework</a:t>
            </a:r>
          </a:p>
        </p:txBody>
      </p:sp>
      <p:sp>
        <p:nvSpPr>
          <p:cNvPr id="34819" name="Rectangle 3"/>
          <p:cNvSpPr>
            <a:spLocks noGrp="1" noChangeArrowheads="1"/>
          </p:cNvSpPr>
          <p:nvPr>
            <p:ph type="body" idx="1"/>
          </p:nvPr>
        </p:nvSpPr>
        <p:spPr>
          <a:xfrm>
            <a:off x="344488" y="1114425"/>
            <a:ext cx="8458200" cy="4953000"/>
          </a:xfrm>
        </p:spPr>
        <p:txBody>
          <a:bodyPr/>
          <a:lstStyle/>
          <a:p>
            <a:pPr eaLnBrk="1" hangingPunct="1">
              <a:defRPr/>
            </a:pPr>
            <a:r>
              <a:rPr lang="en-US" sz="2800" b="1" dirty="0" smtClean="0">
                <a:solidFill>
                  <a:srgbClr val="FFFF00"/>
                </a:solidFill>
              </a:rPr>
              <a:t>Summary</a:t>
            </a:r>
          </a:p>
          <a:p>
            <a:pPr lvl="1" eaLnBrk="1" hangingPunct="1">
              <a:defRPr/>
            </a:pPr>
            <a:r>
              <a:rPr lang="en-US" sz="2400" b="1" dirty="0" smtClean="0"/>
              <a:t>Sources of Bias from survey design</a:t>
            </a:r>
          </a:p>
          <a:p>
            <a:pPr lvl="2" eaLnBrk="1" hangingPunct="1">
              <a:defRPr/>
            </a:pPr>
            <a:r>
              <a:rPr lang="en-US" b="1" dirty="0" smtClean="0"/>
              <a:t>Voluntary and convenience samples</a:t>
            </a:r>
          </a:p>
          <a:p>
            <a:pPr lvl="2" eaLnBrk="1" hangingPunct="1">
              <a:defRPr/>
            </a:pPr>
            <a:r>
              <a:rPr lang="en-US" b="1" dirty="0" err="1" smtClean="0"/>
              <a:t>Undercoverage</a:t>
            </a:r>
            <a:r>
              <a:rPr lang="en-US" b="1" dirty="0" smtClean="0"/>
              <a:t>, and poorly worded questions</a:t>
            </a:r>
          </a:p>
          <a:p>
            <a:pPr lvl="1" eaLnBrk="1" hangingPunct="1">
              <a:defRPr/>
            </a:pPr>
            <a:r>
              <a:rPr lang="en-US" sz="2400" b="1" dirty="0" smtClean="0"/>
              <a:t>Sources of Bias from survey conduct</a:t>
            </a:r>
          </a:p>
          <a:p>
            <a:pPr lvl="2" eaLnBrk="1" hangingPunct="1">
              <a:defRPr/>
            </a:pPr>
            <a:r>
              <a:rPr lang="en-US" b="1" dirty="0" err="1" smtClean="0"/>
              <a:t>Nonresponse</a:t>
            </a:r>
            <a:r>
              <a:rPr lang="en-US" b="1" dirty="0" smtClean="0"/>
              <a:t> and response bias </a:t>
            </a:r>
          </a:p>
          <a:p>
            <a:pPr lvl="2" eaLnBrk="1" hangingPunct="1">
              <a:defRPr/>
            </a:pPr>
            <a:r>
              <a:rPr lang="en-US" b="1" dirty="0" smtClean="0"/>
              <a:t>Intimidation</a:t>
            </a:r>
          </a:p>
          <a:p>
            <a:pPr lvl="2" eaLnBrk="1" hangingPunct="1">
              <a:defRPr/>
            </a:pPr>
            <a:endParaRPr lang="en-US" sz="1050" b="1" dirty="0" smtClean="0"/>
          </a:p>
          <a:p>
            <a:pPr eaLnBrk="1" hangingPunct="1">
              <a:defRPr/>
            </a:pPr>
            <a:r>
              <a:rPr lang="en-US" sz="2800" b="1" dirty="0" smtClean="0">
                <a:solidFill>
                  <a:srgbClr val="FFFF00"/>
                </a:solidFill>
              </a:rPr>
              <a:t>Homework</a:t>
            </a:r>
          </a:p>
          <a:p>
            <a:pPr lvl="1" eaLnBrk="1" hangingPunct="1">
              <a:defRPr/>
            </a:pPr>
            <a:r>
              <a:rPr lang="en-US" sz="2400" b="1" dirty="0" smtClean="0"/>
              <a:t>1, 3, 5, 7, 9, 11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37891"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7892" name="Freeform 5"/>
          <p:cNvSpPr>
            <a:spLocks/>
          </p:cNvSpPr>
          <p:nvPr/>
        </p:nvSpPr>
        <p:spPr bwMode="auto">
          <a:xfrm>
            <a:off x="273050" y="14288"/>
            <a:ext cx="114300" cy="214312"/>
          </a:xfrm>
          <a:custGeom>
            <a:avLst/>
            <a:gdLst>
              <a:gd name="T0" fmla="*/ 0 w 72"/>
              <a:gd name="T1" fmla="*/ 0 h 135"/>
              <a:gd name="T2" fmla="*/ 2147483646 w 72"/>
              <a:gd name="T3" fmla="*/ 2147483646 h 135"/>
              <a:gd name="T4" fmla="*/ 2147483646 w 72"/>
              <a:gd name="T5" fmla="*/ 2147483646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802313"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anose="020B0604020202020204" pitchFamily="34" charset="0"/>
              </a:rPr>
              <a:t>5-Minute Check on Section 4-1a</a:t>
            </a:r>
          </a:p>
        </p:txBody>
      </p:sp>
      <p:sp>
        <p:nvSpPr>
          <p:cNvPr id="33800" name="Text Box 8"/>
          <p:cNvSpPr txBox="1">
            <a:spLocks noChangeArrowheads="1"/>
          </p:cNvSpPr>
          <p:nvPr/>
        </p:nvSpPr>
        <p:spPr bwMode="white">
          <a:xfrm>
            <a:off x="1703388" y="6551613"/>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anose="020B0604020202020204" pitchFamily="34" charset="0"/>
              </a:rPr>
              <a:t>Click the mouse button or press the Space Bar to display the answers.</a:t>
            </a:r>
          </a:p>
        </p:txBody>
      </p:sp>
      <p:sp>
        <p:nvSpPr>
          <p:cNvPr id="3079"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p>
            <a:pPr marL="457200" indent="-457200">
              <a:spcBef>
                <a:spcPts val="1200"/>
              </a:spcBef>
              <a:defRPr/>
            </a:pPr>
            <a:r>
              <a:rPr lang="en-US" sz="2000" b="1" dirty="0">
                <a:latin typeface="+mn-lt"/>
                <a:cs typeface="Arial" charset="0"/>
                <a:sym typeface="Symbol" pitchFamily="18" charset="2"/>
              </a:rPr>
              <a:t>Identify the following types of poor sampling techniques</a:t>
            </a:r>
            <a:endParaRPr lang="en-US" sz="1000" b="1" dirty="0">
              <a:latin typeface="+mn-lt"/>
              <a:cs typeface="Arial" charset="0"/>
              <a:sym typeface="Symbol" pitchFamily="18" charset="2"/>
            </a:endParaRPr>
          </a:p>
          <a:p>
            <a:pPr marL="457200" indent="-457200">
              <a:spcBef>
                <a:spcPts val="1200"/>
              </a:spcBef>
              <a:buFont typeface="+mj-lt"/>
              <a:buAutoNum type="arabicPeriod"/>
              <a:defRPr/>
            </a:pPr>
            <a:r>
              <a:rPr lang="en-US" sz="2000" b="1" dirty="0">
                <a:cs typeface="Arial" charset="0"/>
                <a:sym typeface="Symbol" pitchFamily="18" charset="2"/>
              </a:rPr>
              <a:t>A radio show does a call-in presidential poll</a:t>
            </a:r>
          </a:p>
          <a:p>
            <a:pPr marL="457200" indent="-457200">
              <a:spcBef>
                <a:spcPts val="1200"/>
              </a:spcBef>
              <a:buFont typeface="+mj-lt"/>
              <a:buAutoNum type="arabicPeriod"/>
              <a:defRPr/>
            </a:pPr>
            <a:endParaRPr lang="en-US" sz="2000" b="1" dirty="0">
              <a:cs typeface="Arial" charset="0"/>
              <a:sym typeface="Symbol" pitchFamily="18" charset="2"/>
            </a:endParaRPr>
          </a:p>
          <a:p>
            <a:pPr marL="457200" indent="-457200">
              <a:spcBef>
                <a:spcPts val="1200"/>
              </a:spcBef>
              <a:buFont typeface="+mj-lt"/>
              <a:buAutoNum type="arabicPeriod"/>
              <a:defRPr/>
            </a:pPr>
            <a:r>
              <a:rPr lang="en-US" sz="2000" b="1" dirty="0">
                <a:cs typeface="Arial" charset="0"/>
                <a:sym typeface="Symbol" pitchFamily="18" charset="2"/>
              </a:rPr>
              <a:t>Mr. Davidson surveys the first 50 students coming into school</a:t>
            </a:r>
          </a:p>
          <a:p>
            <a:pPr marL="457200" indent="-457200">
              <a:spcBef>
                <a:spcPts val="1200"/>
              </a:spcBef>
              <a:buFont typeface="+mj-lt"/>
              <a:buAutoNum type="arabicPeriod"/>
              <a:defRPr/>
            </a:pPr>
            <a:endParaRPr lang="en-US" sz="2000" b="1" dirty="0">
              <a:cs typeface="Arial" charset="0"/>
              <a:sym typeface="Symbol" pitchFamily="18" charset="2"/>
            </a:endParaRPr>
          </a:p>
          <a:p>
            <a:pPr marL="457200" indent="-457200">
              <a:spcBef>
                <a:spcPts val="1200"/>
              </a:spcBef>
              <a:buFont typeface="+mj-lt"/>
              <a:buAutoNum type="arabicPeriod"/>
              <a:defRPr/>
            </a:pPr>
            <a:r>
              <a:rPr lang="en-US" sz="2000" b="1" dirty="0">
                <a:cs typeface="Arial" charset="0"/>
                <a:sym typeface="Symbol" pitchFamily="18" charset="2"/>
              </a:rPr>
              <a:t>The school board surveys students in the library about what books does the library need to get more students to read more books</a:t>
            </a:r>
          </a:p>
          <a:p>
            <a:pPr marL="457200" indent="-457200">
              <a:spcBef>
                <a:spcPts val="1200"/>
              </a:spcBef>
              <a:buFont typeface="+mj-lt"/>
              <a:buAutoNum type="arabicPeriod"/>
              <a:defRPr/>
            </a:pPr>
            <a:endParaRPr lang="en-US" sz="2000" b="1" dirty="0">
              <a:cs typeface="Arial" charset="0"/>
              <a:sym typeface="Symbol" pitchFamily="18" charset="2"/>
            </a:endParaRPr>
          </a:p>
          <a:p>
            <a:pPr marL="457200" indent="-457200">
              <a:spcBef>
                <a:spcPts val="1200"/>
              </a:spcBef>
              <a:buFont typeface="+mj-lt"/>
              <a:buAutoNum type="arabicPeriod"/>
              <a:defRPr/>
            </a:pPr>
            <a:r>
              <a:rPr lang="en-US" sz="2000" b="1" dirty="0">
                <a:cs typeface="Arial" charset="0"/>
                <a:sym typeface="Symbol" pitchFamily="18" charset="2"/>
              </a:rPr>
              <a:t>Gallup polls peoples presidential candidate choices by calling random names in a phone book from 9 am to 3 pm.</a:t>
            </a:r>
          </a:p>
          <a:p>
            <a:pPr marL="457200" indent="-457200">
              <a:spcBef>
                <a:spcPts val="1200"/>
              </a:spcBef>
              <a:buFont typeface="+mj-lt"/>
              <a:buAutoNum type="arabicPeriod"/>
              <a:defRPr/>
            </a:pPr>
            <a:endParaRPr lang="en-US" sz="2000" b="1" dirty="0">
              <a:cs typeface="Arial" charset="0"/>
              <a:sym typeface="Symbol" pitchFamily="18" charset="2"/>
            </a:endParaRPr>
          </a:p>
          <a:p>
            <a:pPr marL="457200" indent="-457200">
              <a:spcBef>
                <a:spcPts val="1200"/>
              </a:spcBef>
              <a:buFont typeface="+mj-lt"/>
              <a:buAutoNum type="arabicPeriod"/>
              <a:defRPr/>
            </a:pPr>
            <a:r>
              <a:rPr lang="en-US" sz="2000" b="1" dirty="0">
                <a:cs typeface="Arial" charset="0"/>
                <a:sym typeface="Symbol" pitchFamily="18" charset="2"/>
              </a:rPr>
              <a:t>The school surveys Beta club members on how to improve ISS.</a:t>
            </a:r>
          </a:p>
          <a:p>
            <a:pPr marL="457200" indent="-457200">
              <a:spcBef>
                <a:spcPts val="600"/>
              </a:spcBef>
              <a:buFont typeface="Arial" charset="0"/>
              <a:buAutoNum type="arabicPeriod" startAt="3"/>
              <a:defRPr/>
            </a:pP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l-GR" sz="2000" b="1" dirty="0">
              <a:cs typeface="Arial" charset="0"/>
              <a:sym typeface="Symbol" pitchFamily="18" charset="2"/>
            </a:endParaRPr>
          </a:p>
        </p:txBody>
      </p:sp>
      <p:sp>
        <p:nvSpPr>
          <p:cNvPr id="8" name="TextBox 7"/>
          <p:cNvSpPr txBox="1">
            <a:spLocks noChangeArrowheads="1"/>
          </p:cNvSpPr>
          <p:nvPr/>
        </p:nvSpPr>
        <p:spPr bwMode="auto">
          <a:xfrm>
            <a:off x="838200" y="1600200"/>
            <a:ext cx="761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voluntary survey – only those with strong opinions are heard</a:t>
            </a:r>
          </a:p>
        </p:txBody>
      </p:sp>
      <p:sp>
        <p:nvSpPr>
          <p:cNvPr id="9" name="TextBox 8"/>
          <p:cNvSpPr txBox="1">
            <a:spLocks noChangeArrowheads="1"/>
          </p:cNvSpPr>
          <p:nvPr/>
        </p:nvSpPr>
        <p:spPr bwMode="auto">
          <a:xfrm>
            <a:off x="914400" y="2438400"/>
            <a:ext cx="2693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convenience sample</a:t>
            </a:r>
          </a:p>
        </p:txBody>
      </p:sp>
      <p:sp>
        <p:nvSpPr>
          <p:cNvPr id="10" name="TextBox 9"/>
          <p:cNvSpPr txBox="1">
            <a:spLocks noChangeArrowheads="1"/>
          </p:cNvSpPr>
          <p:nvPr/>
        </p:nvSpPr>
        <p:spPr bwMode="auto">
          <a:xfrm>
            <a:off x="152400" y="3657600"/>
            <a:ext cx="871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wrong population:  students already in the library are already reading!</a:t>
            </a:r>
          </a:p>
        </p:txBody>
      </p:sp>
      <p:sp>
        <p:nvSpPr>
          <p:cNvPr id="11" name="TextBox 10"/>
          <p:cNvSpPr txBox="1">
            <a:spLocks noChangeArrowheads="1"/>
          </p:cNvSpPr>
          <p:nvPr/>
        </p:nvSpPr>
        <p:spPr bwMode="auto">
          <a:xfrm>
            <a:off x="838200" y="4702175"/>
            <a:ext cx="7656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incomplete frame:  not every body has a land line and who is </a:t>
            </a:r>
          </a:p>
          <a:p>
            <a:pPr>
              <a:spcBef>
                <a:spcPct val="0"/>
              </a:spcBef>
              <a:buFontTx/>
              <a:buNone/>
            </a:pPr>
            <a:r>
              <a:rPr lang="en-US" altLang="en-US" sz="2000" b="1">
                <a:solidFill>
                  <a:srgbClr val="FFFF00"/>
                </a:solidFill>
              </a:rPr>
              <a:t>home during those hours?</a:t>
            </a:r>
          </a:p>
        </p:txBody>
      </p:sp>
      <p:sp>
        <p:nvSpPr>
          <p:cNvPr id="12" name="TextBox 11"/>
          <p:cNvSpPr txBox="1">
            <a:spLocks noChangeArrowheads="1"/>
          </p:cNvSpPr>
          <p:nvPr/>
        </p:nvSpPr>
        <p:spPr bwMode="auto">
          <a:xfrm>
            <a:off x="838200" y="5791200"/>
            <a:ext cx="691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wrong population:  not many Beta club members in ISS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23825"/>
            <a:ext cx="8229600" cy="762000"/>
          </a:xfrm>
        </p:spPr>
        <p:txBody>
          <a:bodyPr/>
          <a:lstStyle/>
          <a:p>
            <a:r>
              <a:rPr lang="en-US" altLang="en-US" sz="3600" b="1" smtClean="0"/>
              <a:t>Basic Sampling Techniques</a:t>
            </a:r>
          </a:p>
        </p:txBody>
      </p:sp>
      <p:sp>
        <p:nvSpPr>
          <p:cNvPr id="6147" name="Rectangle 3"/>
          <p:cNvSpPr>
            <a:spLocks noGrp="1" noChangeArrowheads="1"/>
          </p:cNvSpPr>
          <p:nvPr>
            <p:ph type="body" idx="1"/>
          </p:nvPr>
        </p:nvSpPr>
        <p:spPr>
          <a:xfrm>
            <a:off x="152400" y="1219200"/>
            <a:ext cx="8763000" cy="5257800"/>
          </a:xfrm>
        </p:spPr>
        <p:txBody>
          <a:bodyPr/>
          <a:lstStyle/>
          <a:p>
            <a:pPr>
              <a:defRPr/>
            </a:pPr>
            <a:r>
              <a:rPr lang="en-US" sz="2800" b="1" dirty="0" smtClean="0"/>
              <a:t>Simple random sampling (SRS)</a:t>
            </a:r>
          </a:p>
          <a:p>
            <a:pPr lvl="1">
              <a:defRPr/>
            </a:pPr>
            <a:r>
              <a:rPr lang="en-US" sz="2400" b="1" dirty="0" smtClean="0">
                <a:solidFill>
                  <a:srgbClr val="FFFF00"/>
                </a:solidFill>
              </a:rPr>
              <a:t>Everyone has an equal chance at selection</a:t>
            </a:r>
            <a:endParaRPr lang="en-US" sz="1600" b="1" dirty="0" smtClean="0"/>
          </a:p>
          <a:p>
            <a:pPr>
              <a:defRPr/>
            </a:pPr>
            <a:r>
              <a:rPr lang="en-US" sz="2800" b="1" dirty="0" smtClean="0"/>
              <a:t>Stratified sampling</a:t>
            </a:r>
          </a:p>
          <a:p>
            <a:pPr lvl="1">
              <a:defRPr/>
            </a:pPr>
            <a:r>
              <a:rPr lang="en-US" sz="2400" b="1" dirty="0" smtClean="0">
                <a:solidFill>
                  <a:srgbClr val="FFFF00"/>
                </a:solidFill>
                <a:ea typeface="+mn-ea"/>
                <a:cs typeface="+mn-cs"/>
              </a:rPr>
              <a:t>Some of all</a:t>
            </a:r>
            <a:endParaRPr lang="en-US" sz="1600" b="1" dirty="0" smtClean="0"/>
          </a:p>
          <a:p>
            <a:pPr>
              <a:defRPr/>
            </a:pPr>
            <a:r>
              <a:rPr lang="en-US" sz="2800" b="1" dirty="0" smtClean="0"/>
              <a:t>Cluster sampling</a:t>
            </a:r>
          </a:p>
          <a:p>
            <a:pPr lvl="1">
              <a:defRPr/>
            </a:pPr>
            <a:r>
              <a:rPr lang="en-US" sz="2400" b="1" dirty="0" smtClean="0">
                <a:solidFill>
                  <a:srgbClr val="FFFF00"/>
                </a:solidFill>
                <a:ea typeface="+mn-ea"/>
                <a:cs typeface="+mn-cs"/>
              </a:rPr>
              <a:t>All of some</a:t>
            </a:r>
            <a:endParaRPr lang="en-US" sz="1600" b="1" dirty="0" smtClean="0"/>
          </a:p>
          <a:p>
            <a:pPr>
              <a:defRPr/>
            </a:pPr>
            <a:r>
              <a:rPr lang="en-US" sz="2800" b="1" dirty="0" smtClean="0"/>
              <a:t>Systematic sampling</a:t>
            </a:r>
          </a:p>
          <a:p>
            <a:pPr lvl="1">
              <a:defRPr/>
            </a:pPr>
            <a:r>
              <a:rPr lang="en-US" sz="2400" b="1" dirty="0" smtClean="0">
                <a:solidFill>
                  <a:srgbClr val="FFFF00"/>
                </a:solidFill>
                <a:ea typeface="+mn-ea"/>
                <a:cs typeface="+mn-cs"/>
              </a:rPr>
              <a:t>Using an algorithm to determine who to sample</a:t>
            </a:r>
          </a:p>
          <a:p>
            <a:pPr>
              <a:defRPr/>
            </a:pPr>
            <a:r>
              <a:rPr lang="en-US" sz="2800" b="1" dirty="0" smtClean="0"/>
              <a:t>Multi-stage sampling</a:t>
            </a:r>
          </a:p>
          <a:p>
            <a:pPr lvl="1">
              <a:defRPr/>
            </a:pPr>
            <a:r>
              <a:rPr lang="en-US" sz="2400" b="1" dirty="0" smtClean="0">
                <a:solidFill>
                  <a:srgbClr val="FFFF00"/>
                </a:solidFill>
              </a:rPr>
              <a:t>Dividing the sampling into stages</a:t>
            </a:r>
          </a:p>
          <a:p>
            <a:pPr lvl="1">
              <a:defRPr/>
            </a:pPr>
            <a:r>
              <a:rPr lang="en-US" sz="2400" b="1" dirty="0" smtClean="0">
                <a:solidFill>
                  <a:srgbClr val="FFFF00"/>
                </a:solidFill>
              </a:rPr>
              <a:t>Perhaps using different techniques at different stages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46038"/>
            <a:ext cx="8915400" cy="868362"/>
          </a:xfrm>
        </p:spPr>
        <p:txBody>
          <a:bodyPr/>
          <a:lstStyle/>
          <a:p>
            <a:r>
              <a:rPr lang="en-US" altLang="en-US" sz="3600" b="1" smtClean="0">
                <a:solidFill>
                  <a:schemeClr val="tx1"/>
                </a:solidFill>
                <a:ea typeface="ＭＳ Ｐゴシック" pitchFamily="34" charset="-128"/>
              </a:rPr>
              <a:t>How to Sample Well: Random Sampling</a:t>
            </a:r>
            <a:endParaRPr lang="en-US" altLang="en-US" sz="3600" smtClean="0">
              <a:solidFill>
                <a:schemeClr val="tx1"/>
              </a:solidFill>
            </a:endParaRPr>
          </a:p>
        </p:txBody>
      </p:sp>
      <p:sp>
        <p:nvSpPr>
          <p:cNvPr id="40963" name="Content Placeholder 2"/>
          <p:cNvSpPr>
            <a:spLocks noGrp="1"/>
          </p:cNvSpPr>
          <p:nvPr>
            <p:ph idx="1"/>
          </p:nvPr>
        </p:nvSpPr>
        <p:spPr>
          <a:xfrm>
            <a:off x="346075" y="992188"/>
            <a:ext cx="8458200" cy="2667000"/>
          </a:xfrm>
        </p:spPr>
        <p:txBody>
          <a:bodyPr/>
          <a:lstStyle/>
          <a:p>
            <a:r>
              <a:rPr lang="en-US" altLang="en-US" sz="2400" b="1" smtClean="0">
                <a:ea typeface="ＭＳ Ｐゴシック" pitchFamily="34" charset="-128"/>
              </a:rPr>
              <a:t>The statistician’s remedy is to allow impersonal chance to choose the sample. A sample chosen by chance rules out both favoritism by the sampler and self-selection by respondents. </a:t>
            </a:r>
          </a:p>
          <a:p>
            <a:r>
              <a:rPr lang="en-US" altLang="en-US" sz="2400" b="1" smtClean="0">
                <a:ea typeface="ＭＳ Ｐゴシック" pitchFamily="34" charset="-128"/>
              </a:rPr>
              <a:t>Random sampling, the use of chance to select a sample, is the central principle of statistical sampling.</a:t>
            </a:r>
          </a:p>
          <a:p>
            <a:endParaRPr lang="en-US" altLang="en-US" sz="2400" b="1" smtClean="0"/>
          </a:p>
        </p:txBody>
      </p:sp>
      <p:sp>
        <p:nvSpPr>
          <p:cNvPr id="4" name="TextBox 3"/>
          <p:cNvSpPr txBox="1"/>
          <p:nvPr/>
        </p:nvSpPr>
        <p:spPr>
          <a:xfrm>
            <a:off x="646113" y="3351213"/>
            <a:ext cx="7302500" cy="19383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400" b="1" u="sng" dirty="0">
                <a:solidFill>
                  <a:srgbClr val="FFFF00"/>
                </a:solidFill>
                <a:ea typeface="ＭＳ Ｐゴシック" pitchFamily="-111" charset="-128"/>
              </a:rPr>
              <a:t>Definition:</a:t>
            </a:r>
            <a:endParaRPr lang="en-US" sz="2400" dirty="0">
              <a:solidFill>
                <a:srgbClr val="FFFF00"/>
              </a:solidFill>
              <a:ea typeface="ＭＳ Ｐゴシック" pitchFamily="-111" charset="-128"/>
            </a:endParaRPr>
          </a:p>
          <a:p>
            <a:pPr>
              <a:defRPr/>
            </a:pPr>
            <a:r>
              <a:rPr lang="en-US" sz="2400" dirty="0">
                <a:solidFill>
                  <a:srgbClr val="000000"/>
                </a:solidFill>
                <a:ea typeface="ＭＳ Ｐゴシック" pitchFamily="-111" charset="-128"/>
              </a:rPr>
              <a:t>A </a:t>
            </a:r>
            <a:r>
              <a:rPr lang="en-US" sz="2400" b="1" dirty="0">
                <a:solidFill>
                  <a:srgbClr val="000000"/>
                </a:solidFill>
                <a:ea typeface="ＭＳ Ｐゴシック" pitchFamily="-111" charset="-128"/>
              </a:rPr>
              <a:t>simple random sample (SRS) </a:t>
            </a:r>
            <a:r>
              <a:rPr lang="en-US" sz="2400" dirty="0">
                <a:solidFill>
                  <a:srgbClr val="000000"/>
                </a:solidFill>
                <a:ea typeface="ＭＳ Ｐゴシック" pitchFamily="-111" charset="-128"/>
              </a:rPr>
              <a:t>of size </a:t>
            </a:r>
            <a:r>
              <a:rPr lang="en-US" sz="2400" i="1" dirty="0">
                <a:solidFill>
                  <a:srgbClr val="000000"/>
                </a:solidFill>
                <a:ea typeface="ＭＳ Ｐゴシック" pitchFamily="-111" charset="-128"/>
              </a:rPr>
              <a:t>n </a:t>
            </a:r>
            <a:r>
              <a:rPr lang="en-US" sz="2400" dirty="0">
                <a:solidFill>
                  <a:srgbClr val="000000"/>
                </a:solidFill>
                <a:ea typeface="ＭＳ Ｐゴシック" pitchFamily="-111" charset="-128"/>
              </a:rPr>
              <a:t>consists of n individuals from the population chosen in such a way that every set of </a:t>
            </a:r>
            <a:r>
              <a:rPr lang="en-US" sz="2400" i="1" dirty="0">
                <a:solidFill>
                  <a:srgbClr val="000000"/>
                </a:solidFill>
                <a:ea typeface="ＭＳ Ｐゴシック" pitchFamily="-111" charset="-128"/>
              </a:rPr>
              <a:t>n </a:t>
            </a:r>
            <a:r>
              <a:rPr lang="en-US" sz="2400" dirty="0">
                <a:solidFill>
                  <a:srgbClr val="000000"/>
                </a:solidFill>
                <a:ea typeface="ＭＳ Ｐゴシック" pitchFamily="-111" charset="-128"/>
              </a:rPr>
              <a:t>individuals has an equal chance to be the sample actually selected.</a:t>
            </a:r>
            <a:endParaRPr lang="en-US" sz="1100" b="1" dirty="0">
              <a:solidFill>
                <a:srgbClr val="000000"/>
              </a:solidFill>
              <a:ea typeface="ＭＳ Ｐゴシック" pitchFamily="-111" charset="-128"/>
            </a:endParaRPr>
          </a:p>
        </p:txBody>
      </p:sp>
      <p:sp>
        <p:nvSpPr>
          <p:cNvPr id="5" name="Rectangle 6"/>
          <p:cNvSpPr>
            <a:spLocks noChangeArrowheads="1"/>
          </p:cNvSpPr>
          <p:nvPr/>
        </p:nvSpPr>
        <p:spPr bwMode="auto">
          <a:xfrm>
            <a:off x="828675" y="5537200"/>
            <a:ext cx="7462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In practice, people use random numbers generated by a computer or calculator to choose samples. If you don’t have technology handy, you can use a table of random digits.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4450"/>
            <a:ext cx="8229600" cy="914400"/>
          </a:xfrm>
        </p:spPr>
        <p:txBody>
          <a:bodyPr/>
          <a:lstStyle/>
          <a:p>
            <a:pPr eaLnBrk="1" hangingPunct="1"/>
            <a:r>
              <a:rPr lang="en-US" altLang="en-US" sz="3600" b="1" smtClean="0"/>
              <a:t>Vocabulary</a:t>
            </a:r>
          </a:p>
        </p:txBody>
      </p:sp>
      <p:sp>
        <p:nvSpPr>
          <p:cNvPr id="7171" name="Rectangle 3"/>
          <p:cNvSpPr>
            <a:spLocks noGrp="1" noChangeArrowheads="1"/>
          </p:cNvSpPr>
          <p:nvPr>
            <p:ph type="body" idx="1"/>
          </p:nvPr>
        </p:nvSpPr>
        <p:spPr>
          <a:xfrm>
            <a:off x="304800" y="914400"/>
            <a:ext cx="8534400" cy="5715000"/>
          </a:xfrm>
        </p:spPr>
        <p:txBody>
          <a:bodyPr/>
          <a:lstStyle/>
          <a:p>
            <a:r>
              <a:rPr lang="en-US" sz="2000" b="1" i="1" dirty="0">
                <a:solidFill>
                  <a:srgbClr val="FFFF00"/>
                </a:solidFill>
              </a:rPr>
              <a:t>Anecdotal</a:t>
            </a:r>
            <a:r>
              <a:rPr lang="en-US" sz="2000" b="1" i="1" dirty="0"/>
              <a:t> – data based on casual observation, not scientific research</a:t>
            </a:r>
            <a:endParaRPr lang="en-US" sz="2000" b="1" dirty="0"/>
          </a:p>
          <a:p>
            <a:r>
              <a:rPr lang="en-US" sz="2000" b="1" i="1" dirty="0">
                <a:solidFill>
                  <a:srgbClr val="FFFF00"/>
                </a:solidFill>
              </a:rPr>
              <a:t>Bias</a:t>
            </a:r>
            <a:r>
              <a:rPr lang="en-US" sz="2000" b="1" i="1" dirty="0"/>
              <a:t> – a statistical study that is very likely to underestimate or overestimate the value you want to know</a:t>
            </a:r>
            <a:endParaRPr lang="en-US" sz="2000" b="1" dirty="0"/>
          </a:p>
          <a:p>
            <a:r>
              <a:rPr lang="en-US" sz="2000" b="1" i="1" dirty="0">
                <a:solidFill>
                  <a:srgbClr val="FFFF00"/>
                </a:solidFill>
              </a:rPr>
              <a:t>Census</a:t>
            </a:r>
            <a:r>
              <a:rPr lang="en-US" sz="2000" b="1" i="1" dirty="0"/>
              <a:t> -- data is collected from every individual in the population</a:t>
            </a:r>
            <a:endParaRPr lang="en-US" sz="2000" b="1" dirty="0"/>
          </a:p>
          <a:p>
            <a:r>
              <a:rPr lang="en-US" sz="2000" b="1" i="1" dirty="0">
                <a:solidFill>
                  <a:srgbClr val="FFFF00"/>
                </a:solidFill>
              </a:rPr>
              <a:t>Cluster</a:t>
            </a:r>
            <a:r>
              <a:rPr lang="en-US" sz="2000" b="1" i="1" dirty="0"/>
              <a:t> – a group of individuals in the population that are located near each other</a:t>
            </a:r>
            <a:endParaRPr lang="en-US" sz="2000" b="1" dirty="0"/>
          </a:p>
          <a:p>
            <a:r>
              <a:rPr lang="en-US" sz="2000" b="1" i="1" dirty="0">
                <a:solidFill>
                  <a:srgbClr val="FFFF00"/>
                </a:solidFill>
              </a:rPr>
              <a:t>Cluster sampling </a:t>
            </a:r>
            <a:r>
              <a:rPr lang="en-US" sz="2000" b="1" i="1" dirty="0"/>
              <a:t>– selects a sample by randomly choosing clusters and including each member of the selected clusters in the sample</a:t>
            </a:r>
            <a:endParaRPr lang="en-US" sz="2000" b="1" dirty="0"/>
          </a:p>
          <a:p>
            <a:r>
              <a:rPr lang="en-US" sz="2000" b="1" i="1" dirty="0">
                <a:solidFill>
                  <a:srgbClr val="FFFF00"/>
                </a:solidFill>
              </a:rPr>
              <a:t>Control group </a:t>
            </a:r>
            <a:r>
              <a:rPr lang="en-US" sz="2000" b="1" i="1" dirty="0"/>
              <a:t>– group receiving the placebo</a:t>
            </a:r>
            <a:endParaRPr lang="en-US" sz="2000" b="1" dirty="0"/>
          </a:p>
          <a:p>
            <a:r>
              <a:rPr lang="en-US" sz="2000" b="1" i="1" dirty="0">
                <a:solidFill>
                  <a:srgbClr val="FFFF00"/>
                </a:solidFill>
              </a:rPr>
              <a:t>Convenience sampling </a:t>
            </a:r>
            <a:r>
              <a:rPr lang="en-US" sz="2000" b="1" i="1" dirty="0"/>
              <a:t>– selects individuals from the population who are easy to reach</a:t>
            </a:r>
            <a:endParaRPr lang="en-US" sz="2000" b="1" dirty="0"/>
          </a:p>
          <a:p>
            <a:r>
              <a:rPr lang="en-US" sz="2000" b="1" i="1" dirty="0">
                <a:solidFill>
                  <a:srgbClr val="FFFF00"/>
                </a:solidFill>
              </a:rPr>
              <a:t>Data</a:t>
            </a:r>
            <a:r>
              <a:rPr lang="en-US" sz="2000" b="1" i="1" dirty="0"/>
              <a:t> – fact or propositions used to draw a conclusion or make a decision</a:t>
            </a:r>
            <a:endParaRPr lang="en-US" sz="2000" b="1" dirty="0"/>
          </a:p>
          <a:p>
            <a:r>
              <a:rPr lang="en-US" sz="2000" b="1" i="1" dirty="0">
                <a:solidFill>
                  <a:srgbClr val="FFFF00"/>
                </a:solidFill>
              </a:rPr>
              <a:t>Descriptive statistics </a:t>
            </a:r>
            <a:r>
              <a:rPr lang="en-US" sz="2000" b="1" i="1" dirty="0"/>
              <a:t>– organizing and summarizing the information </a:t>
            </a:r>
            <a:r>
              <a:rPr lang="en-US" sz="2000" b="1" i="1" dirty="0" smtClean="0"/>
              <a:t>collected</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23825"/>
            <a:ext cx="8229600" cy="762000"/>
          </a:xfrm>
        </p:spPr>
        <p:txBody>
          <a:bodyPr/>
          <a:lstStyle/>
          <a:p>
            <a:r>
              <a:rPr lang="en-US" altLang="en-US" sz="3600" b="1" smtClean="0"/>
              <a:t>Simple Random Sampling (SRS)</a:t>
            </a:r>
          </a:p>
        </p:txBody>
      </p:sp>
      <p:sp>
        <p:nvSpPr>
          <p:cNvPr id="41987" name="Rectangle 3"/>
          <p:cNvSpPr>
            <a:spLocks noGrp="1" noChangeArrowheads="1"/>
          </p:cNvSpPr>
          <p:nvPr>
            <p:ph type="body" idx="1"/>
          </p:nvPr>
        </p:nvSpPr>
        <p:spPr>
          <a:xfrm>
            <a:off x="457200" y="2971800"/>
            <a:ext cx="8229600" cy="3505200"/>
          </a:xfrm>
        </p:spPr>
        <p:txBody>
          <a:bodyPr/>
          <a:lstStyle/>
          <a:p>
            <a:r>
              <a:rPr lang="en-US" altLang="en-US" sz="2800" b="1" smtClean="0"/>
              <a:t>Simple random sampling (SRS)</a:t>
            </a:r>
          </a:p>
          <a:p>
            <a:pPr lvl="1"/>
            <a:r>
              <a:rPr lang="en-US" altLang="en-US" sz="2400" b="1" smtClean="0"/>
              <a:t>Most important sampling technique we study</a:t>
            </a:r>
          </a:p>
          <a:p>
            <a:pPr lvl="2"/>
            <a:r>
              <a:rPr lang="en-US" altLang="en-US" sz="2000" b="1" smtClean="0">
                <a:solidFill>
                  <a:srgbClr val="FFFF00"/>
                </a:solidFill>
              </a:rPr>
              <a:t>Many of the inference techniques we will study have it as a requirement</a:t>
            </a:r>
          </a:p>
          <a:p>
            <a:pPr lvl="2"/>
            <a:r>
              <a:rPr lang="en-US" altLang="en-US" sz="2000" b="1" smtClean="0">
                <a:solidFill>
                  <a:srgbClr val="FFFF00"/>
                </a:solidFill>
              </a:rPr>
              <a:t>Often times it is assumed or given in the problem</a:t>
            </a:r>
          </a:p>
          <a:p>
            <a:pPr lvl="1"/>
            <a:r>
              <a:rPr lang="en-US" altLang="en-US" sz="2400" b="1" smtClean="0"/>
              <a:t>All possible samples of a given size </a:t>
            </a:r>
            <a:r>
              <a:rPr lang="en-US" altLang="en-US" sz="2400" b="1" u="sng" smtClean="0"/>
              <a:t>must be </a:t>
            </a:r>
            <a:r>
              <a:rPr lang="en-US" altLang="en-US" sz="2400" b="1" smtClean="0"/>
              <a:t>equally likely</a:t>
            </a:r>
          </a:p>
        </p:txBody>
      </p:sp>
      <p:pic>
        <p:nvPicPr>
          <p:cNvPr id="41988" name="Picture 5" descr="Yates_3e_Ch05_p325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1438"/>
            <a:ext cx="8229600" cy="868362"/>
          </a:xfrm>
        </p:spPr>
        <p:txBody>
          <a:bodyPr/>
          <a:lstStyle/>
          <a:p>
            <a:r>
              <a:rPr lang="en-US" altLang="en-US" sz="3600" b="1" smtClean="0"/>
              <a:t>SRS and Random # Table</a:t>
            </a:r>
          </a:p>
        </p:txBody>
      </p:sp>
      <p:sp>
        <p:nvSpPr>
          <p:cNvPr id="44035" name="Content Placeholder 2"/>
          <p:cNvSpPr>
            <a:spLocks noGrp="1"/>
          </p:cNvSpPr>
          <p:nvPr>
            <p:ph idx="1"/>
          </p:nvPr>
        </p:nvSpPr>
        <p:spPr>
          <a:xfrm>
            <a:off x="228600" y="3200400"/>
            <a:ext cx="8610600" cy="1295400"/>
          </a:xfrm>
        </p:spPr>
        <p:txBody>
          <a:bodyPr/>
          <a:lstStyle/>
          <a:p>
            <a:r>
              <a:rPr lang="en-US" altLang="en-US" sz="2400" b="1" smtClean="0"/>
              <a:t>In order to have students get the same results in a SRS, questions ask students to use a random number table</a:t>
            </a:r>
          </a:p>
        </p:txBody>
      </p:sp>
      <p:pic>
        <p:nvPicPr>
          <p:cNvPr id="44036" name="Picture 5" descr="Yates_3e_Ch05_p32511b"/>
          <p:cNvPicPr>
            <a:picLocks noChangeAspect="1" noChangeArrowheads="1"/>
          </p:cNvPicPr>
          <p:nvPr/>
        </p:nvPicPr>
        <p:blipFill>
          <a:blip r:embed="rId2">
            <a:extLst>
              <a:ext uri="{28A0092B-C50C-407E-A947-70E740481C1C}">
                <a14:useLocalDpi xmlns:a14="http://schemas.microsoft.com/office/drawing/2010/main" val="0"/>
              </a:ext>
            </a:extLst>
          </a:blip>
          <a:srcRect t="3548" b="7094"/>
          <a:stretch>
            <a:fillRect/>
          </a:stretch>
        </p:blipFill>
        <p:spPr bwMode="auto">
          <a:xfrm>
            <a:off x="457200" y="8382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Yates_3e_Ch05_p32513"/>
          <p:cNvPicPr>
            <a:picLocks noChangeAspect="1" noChangeArrowheads="1"/>
          </p:cNvPicPr>
          <p:nvPr/>
        </p:nvPicPr>
        <p:blipFill>
          <a:blip r:embed="rId3">
            <a:extLst>
              <a:ext uri="{28A0092B-C50C-407E-A947-70E740481C1C}">
                <a14:useLocalDpi xmlns:a14="http://schemas.microsoft.com/office/drawing/2010/main" val="0"/>
              </a:ext>
            </a:extLst>
          </a:blip>
          <a:srcRect t="3214" b="6429"/>
          <a:stretch>
            <a:fillRect/>
          </a:stretch>
        </p:blipFill>
        <p:spPr bwMode="auto">
          <a:xfrm>
            <a:off x="457200" y="4105275"/>
            <a:ext cx="82296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Chris Headlee\Downloads\1751936819_127d8a7098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a:xfrm>
            <a:off x="457200" y="107950"/>
            <a:ext cx="8229600" cy="868363"/>
          </a:xfrm>
        </p:spPr>
        <p:txBody>
          <a:bodyPr/>
          <a:lstStyle/>
          <a:p>
            <a:r>
              <a:rPr lang="en-US" altLang="en-US" sz="3600" b="1" smtClean="0">
                <a:solidFill>
                  <a:srgbClr val="FF0000"/>
                </a:solidFill>
              </a:rPr>
              <a:t>Spring Break in Cancun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96838"/>
            <a:ext cx="8229600" cy="792162"/>
          </a:xfrm>
        </p:spPr>
        <p:txBody>
          <a:bodyPr/>
          <a:lstStyle/>
          <a:p>
            <a:r>
              <a:rPr lang="en-US" altLang="en-US" sz="3600" b="1" smtClean="0">
                <a:solidFill>
                  <a:schemeClr val="tx1"/>
                </a:solidFill>
                <a:ea typeface="ＭＳ Ｐゴシック" pitchFamily="34" charset="-128"/>
              </a:rPr>
              <a:t>Example: How to Choose an SRS</a:t>
            </a:r>
            <a:endParaRPr lang="en-US" altLang="en-US" sz="3600" smtClean="0">
              <a:solidFill>
                <a:schemeClr val="tx1"/>
              </a:solidFill>
            </a:endParaRPr>
          </a:p>
        </p:txBody>
      </p:sp>
      <p:sp>
        <p:nvSpPr>
          <p:cNvPr id="46083" name="Content Placeholder 2"/>
          <p:cNvSpPr>
            <a:spLocks noGrp="1"/>
          </p:cNvSpPr>
          <p:nvPr>
            <p:ph idx="1"/>
          </p:nvPr>
        </p:nvSpPr>
        <p:spPr>
          <a:xfrm>
            <a:off x="457200" y="990600"/>
            <a:ext cx="8229600" cy="914400"/>
          </a:xfrm>
        </p:spPr>
        <p:txBody>
          <a:bodyPr/>
          <a:lstStyle/>
          <a:p>
            <a:r>
              <a:rPr lang="en-US" altLang="en-US" sz="2400" b="1" smtClean="0">
                <a:ea typeface="ＭＳ Ｐゴシック" pitchFamily="34" charset="-128"/>
              </a:rPr>
              <a:t>Problem: Use Table D at line 130 to choose an SRS of 4 hotels</a:t>
            </a:r>
            <a:endParaRPr lang="en-US" altLang="en-US" sz="2400" b="1" smtClean="0"/>
          </a:p>
        </p:txBody>
      </p:sp>
      <p:grpSp>
        <p:nvGrpSpPr>
          <p:cNvPr id="4" name="Group 37"/>
          <p:cNvGrpSpPr>
            <a:grpSpLocks/>
          </p:cNvGrpSpPr>
          <p:nvPr/>
        </p:nvGrpSpPr>
        <p:grpSpPr bwMode="auto">
          <a:xfrm>
            <a:off x="414338" y="2943225"/>
            <a:ext cx="1785937" cy="2935288"/>
            <a:chOff x="414337" y="2730500"/>
            <a:chExt cx="1785938" cy="2936052"/>
          </a:xfrm>
        </p:grpSpPr>
        <p:sp>
          <p:nvSpPr>
            <p:cNvPr id="5" name="Rectangle 4"/>
            <p:cNvSpPr/>
            <p:nvPr/>
          </p:nvSpPr>
          <p:spPr>
            <a:xfrm>
              <a:off x="414337" y="2730500"/>
              <a:ext cx="1785938" cy="206429"/>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6" name="5-Point Star 5"/>
            <p:cNvSpPr/>
            <p:nvPr/>
          </p:nvSpPr>
          <p:spPr>
            <a:xfrm>
              <a:off x="684212" y="4861480"/>
              <a:ext cx="760412" cy="805072"/>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grpSp>
        <p:nvGrpSpPr>
          <p:cNvPr id="7" name="Group 39"/>
          <p:cNvGrpSpPr>
            <a:grpSpLocks/>
          </p:cNvGrpSpPr>
          <p:nvPr/>
        </p:nvGrpSpPr>
        <p:grpSpPr bwMode="auto">
          <a:xfrm>
            <a:off x="1200150" y="2208213"/>
            <a:ext cx="4699000" cy="3670300"/>
            <a:chOff x="1200547" y="1995488"/>
            <a:chExt cx="4698603" cy="3671064"/>
          </a:xfrm>
        </p:grpSpPr>
        <p:sp>
          <p:nvSpPr>
            <p:cNvPr id="8" name="Rectangle 7"/>
            <p:cNvSpPr/>
            <p:nvPr/>
          </p:nvSpPr>
          <p:spPr>
            <a:xfrm>
              <a:off x="4113364" y="1995488"/>
              <a:ext cx="1785786" cy="20641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9" name="5-Point Star 8"/>
            <p:cNvSpPr/>
            <p:nvPr/>
          </p:nvSpPr>
          <p:spPr>
            <a:xfrm>
              <a:off x="1200547" y="4861521"/>
              <a:ext cx="761936" cy="805031"/>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grpSp>
        <p:nvGrpSpPr>
          <p:cNvPr id="10" name="Group 40"/>
          <p:cNvGrpSpPr>
            <a:grpSpLocks/>
          </p:cNvGrpSpPr>
          <p:nvPr/>
        </p:nvGrpSpPr>
        <p:grpSpPr bwMode="auto">
          <a:xfrm>
            <a:off x="2200275" y="2454275"/>
            <a:ext cx="3698875" cy="3424238"/>
            <a:chOff x="2200275" y="2241550"/>
            <a:chExt cx="3698875" cy="3425002"/>
          </a:xfrm>
        </p:grpSpPr>
        <p:sp>
          <p:nvSpPr>
            <p:cNvPr id="11" name="Rectangle 10"/>
            <p:cNvSpPr/>
            <p:nvPr/>
          </p:nvSpPr>
          <p:spPr>
            <a:xfrm>
              <a:off x="4113213" y="2241550"/>
              <a:ext cx="1785937" cy="206421"/>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12" name="5-Point Star 11"/>
            <p:cNvSpPr/>
            <p:nvPr/>
          </p:nvSpPr>
          <p:spPr>
            <a:xfrm>
              <a:off x="2200275" y="4861509"/>
              <a:ext cx="760413" cy="805043"/>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grpSp>
        <p:nvGrpSpPr>
          <p:cNvPr id="13" name="Group 42"/>
          <p:cNvGrpSpPr>
            <a:grpSpLocks/>
          </p:cNvGrpSpPr>
          <p:nvPr/>
        </p:nvGrpSpPr>
        <p:grpSpPr bwMode="auto">
          <a:xfrm>
            <a:off x="4113213" y="3197225"/>
            <a:ext cx="4960937" cy="2681288"/>
            <a:chOff x="4113212" y="2984500"/>
            <a:chExt cx="4961454" cy="2682052"/>
          </a:xfrm>
        </p:grpSpPr>
        <p:sp>
          <p:nvSpPr>
            <p:cNvPr id="14" name="Rectangle 13"/>
            <p:cNvSpPr/>
            <p:nvPr/>
          </p:nvSpPr>
          <p:spPr>
            <a:xfrm>
              <a:off x="4113212" y="2984500"/>
              <a:ext cx="1786123" cy="20643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15" name="5-Point Star 14"/>
            <p:cNvSpPr/>
            <p:nvPr/>
          </p:nvSpPr>
          <p:spPr>
            <a:xfrm>
              <a:off x="8314175" y="4861460"/>
              <a:ext cx="760491" cy="805092"/>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sp>
        <p:nvSpPr>
          <p:cNvPr id="16" name="&quot;No&quot; Symbol 15"/>
          <p:cNvSpPr/>
          <p:nvPr/>
        </p:nvSpPr>
        <p:spPr>
          <a:xfrm>
            <a:off x="350838" y="5340350"/>
            <a:ext cx="444500" cy="442913"/>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17" name="&quot;No&quot; Symbol 16"/>
          <p:cNvSpPr/>
          <p:nvPr/>
        </p:nvSpPr>
        <p:spPr>
          <a:xfrm>
            <a:off x="1852613" y="5340350"/>
            <a:ext cx="442912" cy="442913"/>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18" name="&quot;No&quot; Symbol 17"/>
          <p:cNvSpPr/>
          <p:nvPr/>
        </p:nvSpPr>
        <p:spPr>
          <a:xfrm>
            <a:off x="2878138" y="5340350"/>
            <a:ext cx="442912" cy="442913"/>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nvGrpSpPr>
          <p:cNvPr id="19" name="Group 41"/>
          <p:cNvGrpSpPr>
            <a:grpSpLocks/>
          </p:cNvGrpSpPr>
          <p:nvPr/>
        </p:nvGrpSpPr>
        <p:grpSpPr bwMode="auto">
          <a:xfrm>
            <a:off x="3905250" y="5322888"/>
            <a:ext cx="4470400" cy="460375"/>
            <a:chOff x="3905248" y="5109637"/>
            <a:chExt cx="4470404" cy="461665"/>
          </a:xfrm>
        </p:grpSpPr>
        <p:sp>
          <p:nvSpPr>
            <p:cNvPr id="20" name="&quot;No&quot; Symbol 19"/>
            <p:cNvSpPr/>
            <p:nvPr/>
          </p:nvSpPr>
          <p:spPr>
            <a:xfrm>
              <a:off x="3905248" y="5128740"/>
              <a:ext cx="442913"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1" name="&quot;No&quot; Symbol 20"/>
            <p:cNvSpPr/>
            <p:nvPr/>
          </p:nvSpPr>
          <p:spPr>
            <a:xfrm>
              <a:off x="4411661"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2" name="&quot;No&quot; Symbol 21"/>
            <p:cNvSpPr/>
            <p:nvPr/>
          </p:nvSpPr>
          <p:spPr>
            <a:xfrm>
              <a:off x="5408612"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3" name="&quot;No&quot; Symbol 22"/>
            <p:cNvSpPr/>
            <p:nvPr/>
          </p:nvSpPr>
          <p:spPr>
            <a:xfrm>
              <a:off x="6405563"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4" name="&quot;No&quot; Symbol 23"/>
            <p:cNvSpPr/>
            <p:nvPr/>
          </p:nvSpPr>
          <p:spPr>
            <a:xfrm>
              <a:off x="5899150" y="5128740"/>
              <a:ext cx="442913"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5" name="&quot;No&quot; Symbol 24"/>
            <p:cNvSpPr/>
            <p:nvPr/>
          </p:nvSpPr>
          <p:spPr>
            <a:xfrm>
              <a:off x="6911976" y="5109637"/>
              <a:ext cx="442913"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6" name="&quot;No&quot; Symbol 25"/>
            <p:cNvSpPr/>
            <p:nvPr/>
          </p:nvSpPr>
          <p:spPr>
            <a:xfrm>
              <a:off x="7450139"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7" name="&quot;No&quot; Symbol 26"/>
            <p:cNvSpPr/>
            <p:nvPr/>
          </p:nvSpPr>
          <p:spPr>
            <a:xfrm>
              <a:off x="7932740" y="5109637"/>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sp>
        <p:nvSpPr>
          <p:cNvPr id="46092" name="Rectangle 11"/>
          <p:cNvSpPr>
            <a:spLocks noChangeArrowheads="1"/>
          </p:cNvSpPr>
          <p:nvPr/>
        </p:nvSpPr>
        <p:spPr bwMode="auto">
          <a:xfrm>
            <a:off x="374650" y="1889125"/>
            <a:ext cx="8235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828800" algn="l"/>
                <a:tab pos="3998913" algn="l"/>
                <a:tab pos="6169025" algn="l"/>
              </a:tabLst>
              <a:defRPr sz="3200">
                <a:solidFill>
                  <a:schemeClr val="tx1"/>
                </a:solidFill>
                <a:latin typeface="Arial" charset="0"/>
              </a:defRPr>
            </a:lvl1pPr>
            <a:lvl2pPr marL="742950" indent="-285750">
              <a:spcBef>
                <a:spcPct val="20000"/>
              </a:spcBef>
              <a:buChar char="–"/>
              <a:tabLst>
                <a:tab pos="1828800" algn="l"/>
                <a:tab pos="3998913" algn="l"/>
                <a:tab pos="6169025" algn="l"/>
              </a:tabLst>
              <a:defRPr sz="2800">
                <a:solidFill>
                  <a:schemeClr val="tx1"/>
                </a:solidFill>
                <a:latin typeface="Arial" charset="0"/>
              </a:defRPr>
            </a:lvl2pPr>
            <a:lvl3pPr marL="1143000" indent="-228600">
              <a:spcBef>
                <a:spcPct val="20000"/>
              </a:spcBef>
              <a:buChar char="•"/>
              <a:tabLst>
                <a:tab pos="1828800" algn="l"/>
                <a:tab pos="3998913" algn="l"/>
                <a:tab pos="6169025" algn="l"/>
              </a:tabLst>
              <a:defRPr sz="2400">
                <a:solidFill>
                  <a:schemeClr val="tx1"/>
                </a:solidFill>
                <a:latin typeface="Arial" charset="0"/>
              </a:defRPr>
            </a:lvl3pPr>
            <a:lvl4pPr marL="1600200" indent="-228600">
              <a:spcBef>
                <a:spcPct val="20000"/>
              </a:spcBef>
              <a:buChar char="–"/>
              <a:tabLst>
                <a:tab pos="1828800" algn="l"/>
                <a:tab pos="3998913" algn="l"/>
                <a:tab pos="6169025" algn="l"/>
              </a:tabLst>
              <a:defRPr sz="2000">
                <a:solidFill>
                  <a:schemeClr val="tx1"/>
                </a:solidFill>
                <a:latin typeface="Arial" charset="0"/>
              </a:defRPr>
            </a:lvl4pPr>
            <a:lvl5pPr marL="2057400" indent="-228600">
              <a:spcBef>
                <a:spcPct val="20000"/>
              </a:spcBef>
              <a:buChar char="»"/>
              <a:tabLst>
                <a:tab pos="1828800" algn="l"/>
                <a:tab pos="3998913" algn="l"/>
                <a:tab pos="6169025" algn="l"/>
              </a:tabLst>
              <a:defRPr sz="2000">
                <a:solidFill>
                  <a:schemeClr val="tx1"/>
                </a:solidFill>
                <a:latin typeface="Arial" charset="0"/>
              </a:defRPr>
            </a:lvl5pPr>
            <a:lvl6pPr marL="2514600" indent="-228600" eaLnBrk="0" fontAlgn="base" hangingPunct="0">
              <a:spcBef>
                <a:spcPct val="20000"/>
              </a:spcBef>
              <a:spcAft>
                <a:spcPct val="0"/>
              </a:spcAft>
              <a:buChar char="»"/>
              <a:tabLst>
                <a:tab pos="1828800" algn="l"/>
                <a:tab pos="3998913" algn="l"/>
                <a:tab pos="6169025" algn="l"/>
              </a:tabLst>
              <a:defRPr sz="2000">
                <a:solidFill>
                  <a:schemeClr val="tx1"/>
                </a:solidFill>
                <a:latin typeface="Arial" charset="0"/>
              </a:defRPr>
            </a:lvl6pPr>
            <a:lvl7pPr marL="2971800" indent="-228600" eaLnBrk="0" fontAlgn="base" hangingPunct="0">
              <a:spcBef>
                <a:spcPct val="20000"/>
              </a:spcBef>
              <a:spcAft>
                <a:spcPct val="0"/>
              </a:spcAft>
              <a:buChar char="»"/>
              <a:tabLst>
                <a:tab pos="1828800" algn="l"/>
                <a:tab pos="3998913" algn="l"/>
                <a:tab pos="6169025" algn="l"/>
              </a:tabLst>
              <a:defRPr sz="2000">
                <a:solidFill>
                  <a:schemeClr val="tx1"/>
                </a:solidFill>
                <a:latin typeface="Arial" charset="0"/>
              </a:defRPr>
            </a:lvl7pPr>
            <a:lvl8pPr marL="3429000" indent="-228600" eaLnBrk="0" fontAlgn="base" hangingPunct="0">
              <a:spcBef>
                <a:spcPct val="20000"/>
              </a:spcBef>
              <a:spcAft>
                <a:spcPct val="0"/>
              </a:spcAft>
              <a:buChar char="»"/>
              <a:tabLst>
                <a:tab pos="1828800" algn="l"/>
                <a:tab pos="3998913" algn="l"/>
                <a:tab pos="6169025" algn="l"/>
              </a:tabLst>
              <a:defRPr sz="2000">
                <a:solidFill>
                  <a:schemeClr val="tx1"/>
                </a:solidFill>
                <a:latin typeface="Arial" charset="0"/>
              </a:defRPr>
            </a:lvl8pPr>
            <a:lvl9pPr marL="3886200" indent="-228600" eaLnBrk="0" fontAlgn="base" hangingPunct="0">
              <a:spcBef>
                <a:spcPct val="20000"/>
              </a:spcBef>
              <a:spcAft>
                <a:spcPct val="0"/>
              </a:spcAft>
              <a:buChar char="»"/>
              <a:tabLst>
                <a:tab pos="1828800" algn="l"/>
                <a:tab pos="3998913" algn="l"/>
                <a:tab pos="6169025" algn="l"/>
              </a:tabLst>
              <a:defRPr sz="2000">
                <a:solidFill>
                  <a:schemeClr val="tx1"/>
                </a:solidFill>
                <a:latin typeface="Arial" charset="0"/>
              </a:defRPr>
            </a:lvl9pPr>
          </a:lstStyle>
          <a:p>
            <a:pPr>
              <a:spcBef>
                <a:spcPct val="0"/>
              </a:spcBef>
              <a:buFontTx/>
              <a:buNone/>
            </a:pPr>
            <a:r>
              <a:rPr lang="en-US" altLang="en-US" sz="1600" b="1"/>
              <a:t>01 Aloha Kai 	08 Captiva 	15 Palm Tree 	22 Sea Shell</a:t>
            </a:r>
          </a:p>
          <a:p>
            <a:pPr>
              <a:spcBef>
                <a:spcPct val="0"/>
              </a:spcBef>
              <a:buFontTx/>
              <a:buNone/>
            </a:pPr>
            <a:r>
              <a:rPr lang="en-US" altLang="en-US" sz="1600" b="1"/>
              <a:t>02 Anchor Down 	09 Casa del Mar 	16 Radisson 	23 Silver Beach</a:t>
            </a:r>
          </a:p>
          <a:p>
            <a:pPr>
              <a:spcBef>
                <a:spcPct val="0"/>
              </a:spcBef>
              <a:buFontTx/>
              <a:buNone/>
            </a:pPr>
            <a:r>
              <a:rPr lang="en-US" altLang="en-US" sz="1600" b="1"/>
              <a:t>03 Banana Bay 	10 Coconuts 	17 Ramada 	24 Sunset Beach</a:t>
            </a:r>
          </a:p>
          <a:p>
            <a:pPr>
              <a:spcBef>
                <a:spcPct val="0"/>
              </a:spcBef>
              <a:buFontTx/>
              <a:buNone/>
            </a:pPr>
            <a:r>
              <a:rPr lang="en-US" altLang="en-US" sz="1600" b="1"/>
              <a:t>04 Banyan Tree 	11 Diplomat 	18 Sandpiper 	25 Tradewinds</a:t>
            </a:r>
          </a:p>
          <a:p>
            <a:pPr>
              <a:spcBef>
                <a:spcPct val="0"/>
              </a:spcBef>
              <a:buFontTx/>
              <a:buNone/>
            </a:pPr>
            <a:r>
              <a:rPr lang="en-US" altLang="en-US" sz="1600" b="1"/>
              <a:t>05 Beach Castle 	12 Holiday Inn 	19 Sea Castle 	26 Tropical Breeze</a:t>
            </a:r>
          </a:p>
          <a:p>
            <a:pPr>
              <a:spcBef>
                <a:spcPct val="0"/>
              </a:spcBef>
              <a:buFontTx/>
              <a:buNone/>
            </a:pPr>
            <a:r>
              <a:rPr lang="en-US" altLang="en-US" sz="1600" b="1"/>
              <a:t>06 Best Western 	13 Lime Tree 	20 Sea Club 	27 Tropical Shores</a:t>
            </a:r>
          </a:p>
          <a:p>
            <a:pPr>
              <a:spcBef>
                <a:spcPct val="0"/>
              </a:spcBef>
              <a:buFontTx/>
              <a:buNone/>
            </a:pPr>
            <a:r>
              <a:rPr lang="en-US" altLang="en-US" sz="1600" b="1"/>
              <a:t>07 Cabana 	14 Outrigger 	21 Sea Grape 	28 Veranda</a:t>
            </a:r>
          </a:p>
        </p:txBody>
      </p:sp>
      <p:sp>
        <p:nvSpPr>
          <p:cNvPr id="29" name="Rectangle 28"/>
          <p:cNvSpPr/>
          <p:nvPr/>
        </p:nvSpPr>
        <p:spPr>
          <a:xfrm>
            <a:off x="700088" y="3800475"/>
            <a:ext cx="7391400"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a:solidFill>
                  <a:srgbClr val="000000"/>
                </a:solidFill>
                <a:ea typeface="ＭＳ Ｐゴシック" pitchFamily="-111" charset="-128"/>
              </a:rPr>
              <a:t>69051	 64817	 87174	 09517</a:t>
            </a:r>
            <a:r>
              <a:rPr lang="en-US" b="1">
                <a:solidFill>
                  <a:srgbClr val="000000"/>
                </a:solidFill>
                <a:ea typeface="ＭＳ Ｐゴシック" pitchFamily="-111" charset="-128"/>
              </a:rPr>
              <a:t> </a:t>
            </a:r>
            <a:r>
              <a:rPr lang="en-US" sz="2000" b="1">
                <a:solidFill>
                  <a:srgbClr val="000000"/>
                </a:solidFill>
                <a:ea typeface="ＭＳ Ｐゴシック" pitchFamily="-111" charset="-128"/>
              </a:rPr>
              <a:t>	84534 	06489 	87201 	97245</a:t>
            </a:r>
            <a:endParaRPr lang="en-US" sz="2000">
              <a:solidFill>
                <a:srgbClr val="000000"/>
              </a:solidFill>
              <a:ea typeface="ＭＳ Ｐゴシック" pitchFamily="-111" charset="-128"/>
            </a:endParaRPr>
          </a:p>
        </p:txBody>
      </p:sp>
      <p:sp>
        <p:nvSpPr>
          <p:cNvPr id="30" name="Rectangle 29"/>
          <p:cNvSpPr>
            <a:spLocks noChangeArrowheads="1"/>
          </p:cNvSpPr>
          <p:nvPr/>
        </p:nvSpPr>
        <p:spPr bwMode="auto">
          <a:xfrm>
            <a:off x="301625" y="5322888"/>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69  05  16  48  17  87  17  40  95  17  84  53  40  64  89  87  20</a:t>
            </a:r>
            <a:endParaRPr lang="en-US" altLang="en-US" sz="2400"/>
          </a:p>
        </p:txBody>
      </p:sp>
      <p:sp>
        <p:nvSpPr>
          <p:cNvPr id="31" name="Down Arrow 30"/>
          <p:cNvSpPr/>
          <p:nvPr/>
        </p:nvSpPr>
        <p:spPr>
          <a:xfrm>
            <a:off x="4113213" y="4264025"/>
            <a:ext cx="741362" cy="80962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32" name="Down Arrow 31"/>
          <p:cNvSpPr/>
          <p:nvPr/>
        </p:nvSpPr>
        <p:spPr>
          <a:xfrm>
            <a:off x="830263" y="4264025"/>
            <a:ext cx="741362" cy="80962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33" name="Down Arrow 32"/>
          <p:cNvSpPr/>
          <p:nvPr/>
        </p:nvSpPr>
        <p:spPr>
          <a:xfrm>
            <a:off x="7191375" y="4264025"/>
            <a:ext cx="741363" cy="80962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34" name="Rectangle 33"/>
          <p:cNvSpPr>
            <a:spLocks noChangeArrowheads="1"/>
          </p:cNvSpPr>
          <p:nvPr/>
        </p:nvSpPr>
        <p:spPr bwMode="auto">
          <a:xfrm>
            <a:off x="557213" y="6073775"/>
            <a:ext cx="8085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Our SRS of 4 hotels for the editors to contact is: 05 Beach Castle, 16 Radisson, 17 Ramada, and 20 Sea Club.</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ppt_w</p:attrName>
                                        </p:attrNameLst>
                                      </p:cBhvr>
                                      <p:tavLst>
                                        <p:tav tm="0">
                                          <p:val>
                                            <p:strVal val="#ppt_w*0.70"/>
                                          </p:val>
                                        </p:tav>
                                        <p:tav tm="100000">
                                          <p:val>
                                            <p:strVal val="#ppt_w"/>
                                          </p:val>
                                        </p:tav>
                                      </p:tavLst>
                                    </p:anim>
                                    <p:anim calcmode="lin" valueType="num">
                                      <p:cBhvr>
                                        <p:cTn id="17" dur="1000" fill="hold"/>
                                        <p:tgtEl>
                                          <p:spTgt spid="30"/>
                                        </p:tgtEl>
                                        <p:attrNameLst>
                                          <p:attrName>ppt_h</p:attrName>
                                        </p:attrNameLst>
                                      </p:cBhvr>
                                      <p:tavLst>
                                        <p:tav tm="0">
                                          <p:val>
                                            <p:strVal val="#ppt_h"/>
                                          </p:val>
                                        </p:tav>
                                        <p:tav tm="100000">
                                          <p:val>
                                            <p:strVal val="#ppt_h"/>
                                          </p:val>
                                        </p:tav>
                                      </p:tavLst>
                                    </p:anim>
                                    <p:animEffect transition="in" filter="fade">
                                      <p:cBhvr>
                                        <p:cTn id="18" dur="1000"/>
                                        <p:tgtEl>
                                          <p:spTgt spid="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3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1438"/>
            <a:ext cx="8229600" cy="868362"/>
          </a:xfrm>
        </p:spPr>
        <p:txBody>
          <a:bodyPr/>
          <a:lstStyle/>
          <a:p>
            <a:r>
              <a:rPr lang="en-US" altLang="en-US" sz="3600" b="1" smtClean="0"/>
              <a:t>Stratified Random Sample</a:t>
            </a:r>
          </a:p>
        </p:txBody>
      </p:sp>
      <p:sp>
        <p:nvSpPr>
          <p:cNvPr id="47107" name="Content Placeholder 2"/>
          <p:cNvSpPr>
            <a:spLocks noGrp="1"/>
          </p:cNvSpPr>
          <p:nvPr>
            <p:ph idx="1"/>
          </p:nvPr>
        </p:nvSpPr>
        <p:spPr>
          <a:xfrm>
            <a:off x="457200" y="3200400"/>
            <a:ext cx="8229600" cy="3352800"/>
          </a:xfrm>
        </p:spPr>
        <p:txBody>
          <a:bodyPr/>
          <a:lstStyle/>
          <a:p>
            <a:r>
              <a:rPr lang="en-US" altLang="en-US" sz="2400" b="1" smtClean="0"/>
              <a:t>If the individuals in each stratum are less varied than the population as a whole, a stratified sample can produce better information than an SRS</a:t>
            </a:r>
          </a:p>
          <a:p>
            <a:r>
              <a:rPr lang="en-US" altLang="en-US" sz="2400" b="1" smtClean="0"/>
              <a:t>Break into groups and SRS within each group</a:t>
            </a:r>
          </a:p>
          <a:p>
            <a:pPr lvl="1"/>
            <a:r>
              <a:rPr lang="en-US" altLang="en-US" sz="2000" b="1" smtClean="0">
                <a:solidFill>
                  <a:srgbClr val="FFFF00"/>
                </a:solidFill>
              </a:rPr>
              <a:t>Groups must be homogenous in some characteristic</a:t>
            </a:r>
          </a:p>
          <a:p>
            <a:pPr lvl="1"/>
            <a:r>
              <a:rPr lang="en-US" altLang="en-US" sz="2000" b="1" smtClean="0">
                <a:solidFill>
                  <a:srgbClr val="FFFF00"/>
                </a:solidFill>
              </a:rPr>
              <a:t>Examples:  Sex, Grade, Age</a:t>
            </a:r>
          </a:p>
          <a:p>
            <a:r>
              <a:rPr lang="en-US" altLang="en-US" sz="2400" b="1" smtClean="0"/>
              <a:t>Very similar to something we will see in experiments called </a:t>
            </a:r>
            <a:r>
              <a:rPr lang="en-US" altLang="en-US" sz="2400" b="1" smtClean="0">
                <a:solidFill>
                  <a:srgbClr val="FFFF00"/>
                </a:solidFill>
              </a:rPr>
              <a:t>blocking</a:t>
            </a:r>
          </a:p>
        </p:txBody>
      </p:sp>
      <p:pic>
        <p:nvPicPr>
          <p:cNvPr id="47108" name="Picture 4" descr="Yates_3e_Ch05_p3251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229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11125"/>
            <a:ext cx="8229600" cy="792163"/>
          </a:xfrm>
        </p:spPr>
        <p:txBody>
          <a:bodyPr/>
          <a:lstStyle/>
          <a:p>
            <a:r>
              <a:rPr lang="en-US" altLang="en-US" sz="3600" b="1" smtClean="0">
                <a:solidFill>
                  <a:schemeClr val="tx1"/>
                </a:solidFill>
                <a:ea typeface="ＭＳ Ｐゴシック" pitchFamily="34" charset="-128"/>
              </a:rPr>
              <a:t>Sampling Sunflowers</a:t>
            </a:r>
            <a:endParaRPr lang="en-US" altLang="en-US" sz="3600" smtClean="0">
              <a:solidFill>
                <a:schemeClr val="tx1"/>
              </a:solidFill>
            </a:endParaRPr>
          </a:p>
        </p:txBody>
      </p:sp>
      <p:sp>
        <p:nvSpPr>
          <p:cNvPr id="48131" name="Content Placeholder 2"/>
          <p:cNvSpPr>
            <a:spLocks noGrp="1"/>
          </p:cNvSpPr>
          <p:nvPr>
            <p:ph idx="1"/>
          </p:nvPr>
        </p:nvSpPr>
        <p:spPr>
          <a:xfrm>
            <a:off x="457200" y="1066800"/>
            <a:ext cx="8229600" cy="1524000"/>
          </a:xfrm>
        </p:spPr>
        <p:txBody>
          <a:bodyPr/>
          <a:lstStyle/>
          <a:p>
            <a:r>
              <a:rPr lang="en-US" altLang="en-US" sz="2400" b="1" smtClean="0">
                <a:ea typeface="ＭＳ Ｐゴシック" pitchFamily="34" charset="-128"/>
              </a:rPr>
              <a:t>Use Table D or technology to take an SRS of 10 grid squares using the rows as strata.  Then, repeat using the columns as strata.</a:t>
            </a:r>
          </a:p>
          <a:p>
            <a:endParaRPr lang="en-US" altLang="en-US" sz="2400" b="1" smtClean="0"/>
          </a:p>
        </p:txBody>
      </p:sp>
      <p:pic>
        <p:nvPicPr>
          <p:cNvPr id="48132" name="Picture 5" descr="F4.UN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67000"/>
            <a:ext cx="45339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P4.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3241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1438"/>
            <a:ext cx="8229600" cy="868362"/>
          </a:xfrm>
        </p:spPr>
        <p:txBody>
          <a:bodyPr/>
          <a:lstStyle/>
          <a:p>
            <a:r>
              <a:rPr lang="en-US" altLang="en-US" sz="3600" b="1" smtClean="0"/>
              <a:t>Example 1</a:t>
            </a:r>
          </a:p>
        </p:txBody>
      </p:sp>
      <p:sp>
        <p:nvSpPr>
          <p:cNvPr id="49155" name="Content Placeholder 2"/>
          <p:cNvSpPr>
            <a:spLocks noGrp="1"/>
          </p:cNvSpPr>
          <p:nvPr>
            <p:ph idx="1"/>
          </p:nvPr>
        </p:nvSpPr>
        <p:spPr>
          <a:xfrm>
            <a:off x="457200" y="1066800"/>
            <a:ext cx="8229600" cy="3352800"/>
          </a:xfrm>
        </p:spPr>
        <p:txBody>
          <a:bodyPr/>
          <a:lstStyle/>
          <a:p>
            <a:pPr marL="0" indent="0">
              <a:buFontTx/>
              <a:buNone/>
            </a:pPr>
            <a:r>
              <a:rPr lang="en-US" altLang="en-US" sz="2400" b="1" smtClean="0"/>
              <a:t>Describe how a university can conduct a survey regarding its campus safety.  The registrar of the university has determined that the community of the university consists of 6,204 students in residence, 13,304 nonresident students, and 2,401 staff for a total of 21,909 individuals.  The president has funds for only 1000 surveys to be given and then analyzed.  How should she conduct the survey?</a:t>
            </a:r>
          </a:p>
        </p:txBody>
      </p:sp>
      <p:sp>
        <p:nvSpPr>
          <p:cNvPr id="4" name="TextBox 3"/>
          <p:cNvSpPr txBox="1">
            <a:spLocks noChangeArrowheads="1"/>
          </p:cNvSpPr>
          <p:nvPr/>
        </p:nvSpPr>
        <p:spPr bwMode="auto">
          <a:xfrm>
            <a:off x="679450" y="4424363"/>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Since there are 3 distinct groups (students – resident and nonresident and staff), first divide up the 1000 surveys into 3 groups based on the group’s proportions (283, 607, 110).  Then conduct an SRS within each group (stratified samples) using those sample sizes; sampling about 4.5% of each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1438"/>
            <a:ext cx="8229600" cy="868362"/>
          </a:xfrm>
        </p:spPr>
        <p:txBody>
          <a:bodyPr/>
          <a:lstStyle/>
          <a:p>
            <a:r>
              <a:rPr lang="en-US" altLang="en-US" sz="3600" b="1" smtClean="0"/>
              <a:t>Cluster Random Sample</a:t>
            </a:r>
          </a:p>
        </p:txBody>
      </p:sp>
      <p:pic>
        <p:nvPicPr>
          <p:cNvPr id="50179" name="Picture 4" descr="Yates_3e_Ch05_p32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29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Content Placeholder 2"/>
          <p:cNvSpPr>
            <a:spLocks noGrp="1"/>
          </p:cNvSpPr>
          <p:nvPr>
            <p:ph idx="1"/>
          </p:nvPr>
        </p:nvSpPr>
        <p:spPr>
          <a:xfrm>
            <a:off x="457200" y="3048000"/>
            <a:ext cx="8229600" cy="1676400"/>
          </a:xfrm>
        </p:spPr>
        <p:txBody>
          <a:bodyPr/>
          <a:lstStyle/>
          <a:p>
            <a:r>
              <a:rPr lang="en-US" altLang="en-US" sz="2400" b="1" smtClean="0"/>
              <a:t>Break into groups and census (not an SRS) within randomly selected groups</a:t>
            </a:r>
          </a:p>
          <a:p>
            <a:r>
              <a:rPr lang="en-US" altLang="en-US" sz="2400" b="1" smtClean="0"/>
              <a:t>Same rules apply to groups as in stratified sample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1438"/>
            <a:ext cx="8229600" cy="868362"/>
          </a:xfrm>
        </p:spPr>
        <p:txBody>
          <a:bodyPr/>
          <a:lstStyle/>
          <a:p>
            <a:r>
              <a:rPr lang="en-US" altLang="en-US" sz="3600" b="1" smtClean="0"/>
              <a:t>Example 2</a:t>
            </a:r>
          </a:p>
        </p:txBody>
      </p:sp>
      <p:sp>
        <p:nvSpPr>
          <p:cNvPr id="51203" name="Content Placeholder 2"/>
          <p:cNvSpPr>
            <a:spLocks noGrp="1"/>
          </p:cNvSpPr>
          <p:nvPr>
            <p:ph idx="1"/>
          </p:nvPr>
        </p:nvSpPr>
        <p:spPr>
          <a:xfrm>
            <a:off x="457200" y="1066800"/>
            <a:ext cx="8229600" cy="2362200"/>
          </a:xfrm>
        </p:spPr>
        <p:txBody>
          <a:bodyPr/>
          <a:lstStyle/>
          <a:p>
            <a:pPr marL="0" indent="0">
              <a:buFontTx/>
              <a:buNone/>
            </a:pPr>
            <a:r>
              <a:rPr lang="en-US" altLang="en-US" sz="2400" b="1" smtClean="0"/>
              <a:t>Sociologists want to gather data regarding the household income within Smyth County.  They have come to the high schools for assistance.  Describe a method which would disrupt the fewest classes and still gather the data needed.</a:t>
            </a:r>
          </a:p>
        </p:txBody>
      </p:sp>
      <p:sp>
        <p:nvSpPr>
          <p:cNvPr id="4" name="TextBox 3"/>
          <p:cNvSpPr txBox="1">
            <a:spLocks noChangeArrowheads="1"/>
          </p:cNvSpPr>
          <p:nvPr/>
        </p:nvSpPr>
        <p:spPr bwMode="auto">
          <a:xfrm>
            <a:off x="679450" y="3505200"/>
            <a:ext cx="777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Since we want to minimize the impact within the school, we could census (use English class) to survey everyone.</a:t>
            </a: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However, since English classes get hit often for this type of thing, we could cluster sample across all scheduled classes.  Randomly select some classes from all classes meeting 4</a:t>
            </a:r>
            <a:r>
              <a:rPr lang="en-US" altLang="en-US" sz="2000" b="1" baseline="30000">
                <a:solidFill>
                  <a:srgbClr val="FFFF00"/>
                </a:solidFill>
              </a:rPr>
              <a:t>th</a:t>
            </a:r>
            <a:r>
              <a:rPr lang="en-US" altLang="en-US" sz="2000" b="1">
                <a:solidFill>
                  <a:srgbClr val="FFFF00"/>
                </a:solidFill>
              </a:rPr>
              <a:t> period (to include Trade School), and census the entire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1438"/>
            <a:ext cx="8229600" cy="868362"/>
          </a:xfrm>
        </p:spPr>
        <p:txBody>
          <a:bodyPr/>
          <a:lstStyle/>
          <a:p>
            <a:r>
              <a:rPr lang="en-US" altLang="en-US" sz="3600" b="1" smtClean="0"/>
              <a:t>Systematic Sampling</a:t>
            </a:r>
          </a:p>
        </p:txBody>
      </p:sp>
      <p:sp>
        <p:nvSpPr>
          <p:cNvPr id="52227" name="Content Placeholder 2"/>
          <p:cNvSpPr>
            <a:spLocks noGrp="1"/>
          </p:cNvSpPr>
          <p:nvPr>
            <p:ph idx="1"/>
          </p:nvPr>
        </p:nvSpPr>
        <p:spPr>
          <a:xfrm>
            <a:off x="228600" y="1219200"/>
            <a:ext cx="8610600" cy="5181600"/>
          </a:xfrm>
        </p:spPr>
        <p:txBody>
          <a:bodyPr/>
          <a:lstStyle/>
          <a:p>
            <a:r>
              <a:rPr lang="en-US" altLang="en-US" sz="2800" b="1" smtClean="0"/>
              <a:t>A sampling technique where an algorithm (mathematical formula) dictates the selection criteria</a:t>
            </a:r>
          </a:p>
          <a:p>
            <a:r>
              <a:rPr lang="en-US" altLang="en-US" sz="2800" b="1" smtClean="0"/>
              <a:t>Not a SRS (don’t need a frame)</a:t>
            </a:r>
          </a:p>
          <a:p>
            <a:r>
              <a:rPr lang="en-US" altLang="en-US" sz="2800" b="1" smtClean="0"/>
              <a:t>Randomness comes into play from the hope that there is no systematic differences between people selected</a:t>
            </a:r>
          </a:p>
          <a:p>
            <a:r>
              <a:rPr lang="en-US" altLang="en-US" sz="2800" b="1" smtClean="0"/>
              <a:t>Examples:  </a:t>
            </a:r>
          </a:p>
          <a:p>
            <a:pPr lvl="1"/>
            <a:r>
              <a:rPr lang="en-US" altLang="en-US" sz="2400" b="1" smtClean="0"/>
              <a:t>Survey every 5</a:t>
            </a:r>
            <a:r>
              <a:rPr lang="en-US" altLang="en-US" sz="2400" b="1" baseline="30000" smtClean="0"/>
              <a:t>th</a:t>
            </a:r>
            <a:r>
              <a:rPr lang="en-US" altLang="en-US" sz="2400" b="1" smtClean="0"/>
              <a:t> person that enters a store</a:t>
            </a:r>
          </a:p>
          <a:p>
            <a:pPr lvl="1"/>
            <a:r>
              <a:rPr lang="en-US" altLang="en-US" sz="2400" b="1" smtClean="0"/>
              <a:t>Online surveys every 100</a:t>
            </a:r>
            <a:r>
              <a:rPr lang="en-US" altLang="en-US" sz="2400" b="1" baseline="30000" smtClean="0"/>
              <a:t>th</a:t>
            </a:r>
            <a:r>
              <a:rPr lang="en-US" altLang="en-US" sz="2400" b="1" smtClean="0"/>
              <a:t> person coming to the site</a:t>
            </a:r>
          </a:p>
          <a:p>
            <a:pPr lvl="1">
              <a:buFontTx/>
              <a:buNone/>
            </a:pPr>
            <a:endParaRPr lang="en-US" altLang="en-US"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4450"/>
            <a:ext cx="8229600" cy="914400"/>
          </a:xfrm>
        </p:spPr>
        <p:txBody>
          <a:bodyPr/>
          <a:lstStyle/>
          <a:p>
            <a:pPr eaLnBrk="1" hangingPunct="1"/>
            <a:r>
              <a:rPr lang="en-US" altLang="en-US" sz="3600" b="1" dirty="0" smtClean="0"/>
              <a:t>Vocabulary (</a:t>
            </a:r>
            <a:r>
              <a:rPr lang="en-US" altLang="en-US" sz="3600" b="1" dirty="0" err="1" smtClean="0"/>
              <a:t>cont</a:t>
            </a:r>
            <a:r>
              <a:rPr lang="en-US" altLang="en-US" sz="3600" b="1" dirty="0" smtClean="0"/>
              <a:t>) </a:t>
            </a:r>
            <a:endParaRPr lang="en-US" altLang="en-US" sz="3600" b="1" dirty="0" smtClean="0"/>
          </a:p>
        </p:txBody>
      </p:sp>
      <p:sp>
        <p:nvSpPr>
          <p:cNvPr id="7171" name="Rectangle 3"/>
          <p:cNvSpPr>
            <a:spLocks noGrp="1" noChangeArrowheads="1"/>
          </p:cNvSpPr>
          <p:nvPr>
            <p:ph type="body" idx="1"/>
          </p:nvPr>
        </p:nvSpPr>
        <p:spPr>
          <a:xfrm>
            <a:off x="228600" y="914400"/>
            <a:ext cx="8686800" cy="5410200"/>
          </a:xfrm>
        </p:spPr>
        <p:txBody>
          <a:bodyPr/>
          <a:lstStyle/>
          <a:p>
            <a:r>
              <a:rPr lang="en-US" sz="2000" b="1" i="1" dirty="0" smtClean="0">
                <a:solidFill>
                  <a:srgbClr val="FFFF00"/>
                </a:solidFill>
              </a:rPr>
              <a:t>Double-blind</a:t>
            </a:r>
            <a:r>
              <a:rPr lang="en-US" sz="2000" b="1" i="1" dirty="0" smtClean="0"/>
              <a:t> </a:t>
            </a:r>
            <a:r>
              <a:rPr lang="en-US" sz="2000" b="1" i="1" dirty="0"/>
              <a:t>– experiment where neither the receiver of the item or the giver of the item knows who is in each group</a:t>
            </a:r>
            <a:endParaRPr lang="en-US" sz="2000" b="1" dirty="0"/>
          </a:p>
          <a:p>
            <a:r>
              <a:rPr lang="en-US" sz="2000" b="1" i="1" dirty="0">
                <a:solidFill>
                  <a:srgbClr val="FFFF00"/>
                </a:solidFill>
              </a:rPr>
              <a:t>Experimental group </a:t>
            </a:r>
            <a:r>
              <a:rPr lang="en-US" sz="2000" b="1" i="1" dirty="0"/>
              <a:t>– group receiving item being studied</a:t>
            </a:r>
            <a:endParaRPr lang="en-US" sz="2000" b="1" dirty="0"/>
          </a:p>
          <a:p>
            <a:r>
              <a:rPr lang="en-US" sz="2000" b="1" i="1" dirty="0">
                <a:solidFill>
                  <a:srgbClr val="FFFF00"/>
                </a:solidFill>
              </a:rPr>
              <a:t>Inferential statistics </a:t>
            </a:r>
            <a:r>
              <a:rPr lang="en-US" sz="2000" b="1" i="1" dirty="0"/>
              <a:t>– methods that take results obtained from a sample, extends them to the population, and measures the reliability of the results</a:t>
            </a:r>
            <a:endParaRPr lang="en-US" sz="2000" b="1" dirty="0"/>
          </a:p>
          <a:p>
            <a:r>
              <a:rPr lang="en-US" sz="2000" b="1" i="1" dirty="0">
                <a:solidFill>
                  <a:srgbClr val="FFFF00"/>
                </a:solidFill>
              </a:rPr>
              <a:t>Information</a:t>
            </a:r>
            <a:r>
              <a:rPr lang="en-US" sz="2000" b="1" i="1" dirty="0"/>
              <a:t> – data</a:t>
            </a:r>
            <a:endParaRPr lang="en-US" sz="2000" b="1" dirty="0"/>
          </a:p>
          <a:p>
            <a:r>
              <a:rPr lang="en-US" sz="2000" b="1" i="1" dirty="0">
                <a:solidFill>
                  <a:srgbClr val="FFFF00"/>
                </a:solidFill>
              </a:rPr>
              <a:t>Nonresponse</a:t>
            </a:r>
            <a:r>
              <a:rPr lang="en-US" sz="2000" b="1" i="1" dirty="0"/>
              <a:t> – occurs when an individual chosen for the sample can’t be contacted or refuses to participate </a:t>
            </a:r>
            <a:endParaRPr lang="en-US" sz="2000" b="1" dirty="0"/>
          </a:p>
          <a:p>
            <a:r>
              <a:rPr lang="en-US" sz="2000" b="1" i="1" dirty="0">
                <a:solidFill>
                  <a:srgbClr val="FFFF00"/>
                </a:solidFill>
              </a:rPr>
              <a:t>Placebo</a:t>
            </a:r>
            <a:r>
              <a:rPr lang="en-US" sz="2000" b="1" i="1" dirty="0"/>
              <a:t> – innocuous drug such as a sugar tablet</a:t>
            </a:r>
            <a:endParaRPr lang="en-US" sz="2000" b="1" dirty="0"/>
          </a:p>
          <a:p>
            <a:r>
              <a:rPr lang="en-US" sz="2000" b="1" i="1" dirty="0">
                <a:solidFill>
                  <a:srgbClr val="FFFF00"/>
                </a:solidFill>
              </a:rPr>
              <a:t>Population</a:t>
            </a:r>
            <a:r>
              <a:rPr lang="en-US" sz="2000" b="1" i="1" dirty="0"/>
              <a:t> – the entire collection of individuals</a:t>
            </a:r>
            <a:endParaRPr lang="en-US" sz="2000" b="1" dirty="0"/>
          </a:p>
          <a:p>
            <a:r>
              <a:rPr lang="en-US" sz="2000" b="1" i="1" dirty="0">
                <a:solidFill>
                  <a:srgbClr val="FFFF00"/>
                </a:solidFill>
              </a:rPr>
              <a:t>Random sampling </a:t>
            </a:r>
            <a:r>
              <a:rPr lang="en-US" sz="2000" b="1" i="1" dirty="0"/>
              <a:t>– using a chance process to determine which members of a population are included in the sample</a:t>
            </a:r>
            <a:endParaRPr lang="en-US" sz="2000" b="1" dirty="0"/>
          </a:p>
          <a:p>
            <a:r>
              <a:rPr lang="en-US" sz="2000" b="1" i="1" dirty="0">
                <a:solidFill>
                  <a:srgbClr val="FFFF00"/>
                </a:solidFill>
              </a:rPr>
              <a:t>Response bias </a:t>
            </a:r>
            <a:r>
              <a:rPr lang="en-US" sz="2000" b="1" i="1" dirty="0"/>
              <a:t>– occurs when there is a systematic pattern of inaccurate answers to a survey </a:t>
            </a:r>
            <a:r>
              <a:rPr lang="en-US" sz="2000" b="1" i="1" dirty="0" smtClean="0"/>
              <a:t>question</a:t>
            </a:r>
            <a:endParaRPr lang="en-US" sz="2000" b="1" dirty="0"/>
          </a:p>
        </p:txBody>
      </p:sp>
    </p:spTree>
    <p:extLst>
      <p:ext uri="{BB962C8B-B14F-4D97-AF65-F5344CB8AC3E}">
        <p14:creationId xmlns:p14="http://schemas.microsoft.com/office/powerpoint/2010/main" val="2080307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1438"/>
            <a:ext cx="8229600" cy="868362"/>
          </a:xfrm>
        </p:spPr>
        <p:txBody>
          <a:bodyPr/>
          <a:lstStyle/>
          <a:p>
            <a:r>
              <a:rPr lang="en-US" altLang="en-US" sz="3600" b="1" smtClean="0"/>
              <a:t>Example 3</a:t>
            </a:r>
          </a:p>
        </p:txBody>
      </p:sp>
      <p:sp>
        <p:nvSpPr>
          <p:cNvPr id="53251" name="Content Placeholder 2"/>
          <p:cNvSpPr>
            <a:spLocks noGrp="1"/>
          </p:cNvSpPr>
          <p:nvPr>
            <p:ph idx="1"/>
          </p:nvPr>
        </p:nvSpPr>
        <p:spPr>
          <a:xfrm>
            <a:off x="457200" y="1066800"/>
            <a:ext cx="7924800" cy="1676400"/>
          </a:xfrm>
        </p:spPr>
        <p:txBody>
          <a:bodyPr/>
          <a:lstStyle/>
          <a:p>
            <a:pPr marL="0" indent="0">
              <a:buFontTx/>
              <a:buNone/>
            </a:pPr>
            <a:r>
              <a:rPr lang="en-US" altLang="en-US" sz="2400" b="1" smtClean="0"/>
              <a:t>The manager of Ingles wants to measure the satisfaction of the store’s customers.  Design a sampling technique that can be used to obtain a sample of 40 customers. </a:t>
            </a:r>
          </a:p>
        </p:txBody>
      </p:sp>
      <p:sp>
        <p:nvSpPr>
          <p:cNvPr id="4" name="TextBox 3"/>
          <p:cNvSpPr txBox="1">
            <a:spLocks noChangeArrowheads="1"/>
          </p:cNvSpPr>
          <p:nvPr/>
        </p:nvSpPr>
        <p:spPr bwMode="auto">
          <a:xfrm>
            <a:off x="679450" y="3505200"/>
            <a:ext cx="777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Since different groups of customers shop at different times during the day, we need to spread the sampling out throughout the day.</a:t>
            </a: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If on an average day, Ingles gets 800 customers come into the store and make a purchase, then we would want to sample every 20</a:t>
            </a:r>
            <a:r>
              <a:rPr lang="en-US" altLang="en-US" sz="2000" b="1" baseline="30000">
                <a:solidFill>
                  <a:srgbClr val="FFFF00"/>
                </a:solidFill>
              </a:rPr>
              <a:t>th</a:t>
            </a:r>
            <a:r>
              <a:rPr lang="en-US" altLang="en-US" sz="2000" b="1">
                <a:solidFill>
                  <a:srgbClr val="FFFF00"/>
                </a:solidFill>
              </a:rPr>
              <a:t> customer.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71438"/>
            <a:ext cx="8229600" cy="868362"/>
          </a:xfrm>
        </p:spPr>
        <p:txBody>
          <a:bodyPr/>
          <a:lstStyle/>
          <a:p>
            <a:r>
              <a:rPr lang="en-US" altLang="en-US" sz="3600" b="1" smtClean="0"/>
              <a:t>Multi-Stage Sampling</a:t>
            </a:r>
          </a:p>
        </p:txBody>
      </p:sp>
      <p:sp>
        <p:nvSpPr>
          <p:cNvPr id="54275" name="Content Placeholder 2"/>
          <p:cNvSpPr>
            <a:spLocks noGrp="1"/>
          </p:cNvSpPr>
          <p:nvPr>
            <p:ph idx="1"/>
          </p:nvPr>
        </p:nvSpPr>
        <p:spPr>
          <a:xfrm>
            <a:off x="457200" y="1219200"/>
            <a:ext cx="8229600" cy="5029200"/>
          </a:xfrm>
        </p:spPr>
        <p:txBody>
          <a:bodyPr/>
          <a:lstStyle/>
          <a:p>
            <a:r>
              <a:rPr lang="en-US" altLang="en-US" sz="2400" b="1" smtClean="0"/>
              <a:t>Sampling process is broken down into several stages</a:t>
            </a:r>
          </a:p>
          <a:p>
            <a:r>
              <a:rPr lang="en-US" altLang="en-US" sz="2400" b="1" smtClean="0"/>
              <a:t>Each stage could potentially use different survey methods</a:t>
            </a:r>
          </a:p>
          <a:p>
            <a:r>
              <a:rPr lang="en-US" altLang="en-US" sz="2400" b="1" smtClean="0"/>
              <a:t>Cluster Sampling and Stratified Sampling could be considered to be simple examples of multi-stage sampling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71438"/>
            <a:ext cx="8229600" cy="868362"/>
          </a:xfrm>
        </p:spPr>
        <p:txBody>
          <a:bodyPr/>
          <a:lstStyle/>
          <a:p>
            <a:r>
              <a:rPr lang="en-US" altLang="en-US" sz="3600" b="1" smtClean="0"/>
              <a:t>Example 4</a:t>
            </a:r>
          </a:p>
        </p:txBody>
      </p:sp>
      <p:sp>
        <p:nvSpPr>
          <p:cNvPr id="55299" name="Content Placeholder 2"/>
          <p:cNvSpPr>
            <a:spLocks noGrp="1"/>
          </p:cNvSpPr>
          <p:nvPr>
            <p:ph idx="1"/>
          </p:nvPr>
        </p:nvSpPr>
        <p:spPr>
          <a:xfrm>
            <a:off x="457200" y="1066800"/>
            <a:ext cx="8229600" cy="2514600"/>
          </a:xfrm>
        </p:spPr>
        <p:txBody>
          <a:bodyPr/>
          <a:lstStyle/>
          <a:p>
            <a:pPr marL="0" indent="0">
              <a:buFontTx/>
              <a:buNone/>
            </a:pPr>
            <a:r>
              <a:rPr lang="en-US" altLang="en-US" sz="2400" b="1" smtClean="0"/>
              <a:t>The Independent Organization of Political Activity, IOPA, wants to conduct a survey focusing on the dissatisfaction with the current political parties.  Several state-wide businesses have agreed to help.  IOPA has come to you for advice.  Describe a multi-stage survey strategy that will help them.</a:t>
            </a:r>
          </a:p>
        </p:txBody>
      </p:sp>
      <p:sp>
        <p:nvSpPr>
          <p:cNvPr id="4" name="TextBox 3"/>
          <p:cNvSpPr txBox="1">
            <a:spLocks noChangeArrowheads="1"/>
          </p:cNvSpPr>
          <p:nvPr/>
        </p:nvSpPr>
        <p:spPr bwMode="auto">
          <a:xfrm>
            <a:off x="679450" y="3849688"/>
            <a:ext cx="7772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Lots of different ways to do this.   Stratify based on percentages of likely voters; pick out certain participating businesses locations based on an SRS corresponding to the stratification; and conduct a systematic sampling at each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23825"/>
            <a:ext cx="8229600" cy="715963"/>
          </a:xfrm>
        </p:spPr>
        <p:txBody>
          <a:bodyPr/>
          <a:lstStyle/>
          <a:p>
            <a:r>
              <a:rPr lang="en-US" altLang="en-US" sz="3600" b="1" smtClean="0">
                <a:solidFill>
                  <a:schemeClr val="tx1"/>
                </a:solidFill>
                <a:ea typeface="ＭＳ Ｐゴシック" pitchFamily="34" charset="-128"/>
              </a:rPr>
              <a:t>Sampling at a School Assembly</a:t>
            </a:r>
            <a:endParaRPr lang="en-US" altLang="en-US" sz="3600" smtClean="0">
              <a:solidFill>
                <a:schemeClr val="tx1"/>
              </a:solidFill>
            </a:endParaRPr>
          </a:p>
        </p:txBody>
      </p:sp>
      <p:sp>
        <p:nvSpPr>
          <p:cNvPr id="56323" name="Content Placeholder 2"/>
          <p:cNvSpPr>
            <a:spLocks noGrp="1"/>
          </p:cNvSpPr>
          <p:nvPr>
            <p:ph idx="1"/>
          </p:nvPr>
        </p:nvSpPr>
        <p:spPr>
          <a:xfrm>
            <a:off x="457200" y="1066800"/>
            <a:ext cx="8229600" cy="2286000"/>
          </a:xfrm>
        </p:spPr>
        <p:txBody>
          <a:bodyPr/>
          <a:lstStyle/>
          <a:p>
            <a:pPr>
              <a:buFontTx/>
              <a:buNone/>
            </a:pPr>
            <a:r>
              <a:rPr lang="en-US" altLang="en-US" sz="2400" b="1" smtClean="0">
                <a:ea typeface="ＭＳ Ｐゴシック" pitchFamily="34" charset="-128"/>
              </a:rPr>
              <a:t>Describe how you would use the following sampling methods to select 80 students to complete a survey.</a:t>
            </a:r>
          </a:p>
          <a:p>
            <a:pPr>
              <a:buFontTx/>
              <a:buNone/>
            </a:pPr>
            <a:r>
              <a:rPr lang="en-US" altLang="en-US" sz="2400" b="1" smtClean="0">
                <a:ea typeface="ＭＳ Ｐゴシック" pitchFamily="34" charset="-128"/>
              </a:rPr>
              <a:t>(a) Simple Random Sample</a:t>
            </a:r>
          </a:p>
          <a:p>
            <a:pPr>
              <a:buFontTx/>
              <a:buNone/>
            </a:pPr>
            <a:r>
              <a:rPr lang="en-US" altLang="en-US" sz="2400" b="1" smtClean="0">
                <a:ea typeface="ＭＳ Ｐゴシック" pitchFamily="34" charset="-128"/>
              </a:rPr>
              <a:t>(b) Stratified Random Sample</a:t>
            </a:r>
          </a:p>
          <a:p>
            <a:pPr>
              <a:buFontTx/>
              <a:buNone/>
            </a:pPr>
            <a:r>
              <a:rPr lang="en-US" altLang="en-US" sz="2400" b="1" smtClean="0">
                <a:ea typeface="ＭＳ Ｐゴシック" pitchFamily="34" charset="-128"/>
              </a:rPr>
              <a:t>(c) Cluster Sample</a:t>
            </a:r>
          </a:p>
          <a:p>
            <a:pPr>
              <a:buFontTx/>
              <a:buNone/>
            </a:pPr>
            <a:endParaRPr lang="en-US" altLang="en-US" sz="2400" b="1" smtClean="0"/>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200400"/>
            <a:ext cx="8248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52400"/>
            <a:ext cx="8229600" cy="715963"/>
          </a:xfrm>
        </p:spPr>
        <p:txBody>
          <a:bodyPr/>
          <a:lstStyle/>
          <a:p>
            <a:r>
              <a:rPr lang="en-US" altLang="en-US" sz="3600" b="1" smtClean="0"/>
              <a:t>Learning Summary</a:t>
            </a:r>
          </a:p>
        </p:txBody>
      </p:sp>
      <p:sp>
        <p:nvSpPr>
          <p:cNvPr id="57347" name="Content Placeholder 2"/>
          <p:cNvSpPr>
            <a:spLocks noGrp="1"/>
          </p:cNvSpPr>
          <p:nvPr>
            <p:ph idx="1"/>
          </p:nvPr>
        </p:nvSpPr>
        <p:spPr>
          <a:xfrm>
            <a:off x="298450" y="1143000"/>
            <a:ext cx="8534400" cy="5257800"/>
          </a:xfrm>
        </p:spPr>
        <p:txBody>
          <a:bodyPr/>
          <a:lstStyle/>
          <a:p>
            <a:pPr eaLnBrk="1" hangingPunct="1">
              <a:lnSpc>
                <a:spcPct val="90000"/>
              </a:lnSpc>
              <a:spcAft>
                <a:spcPts val="1200"/>
              </a:spcAft>
              <a:buClr>
                <a:srgbClr val="E81F30"/>
              </a:buClr>
              <a:buFont typeface="Wingdings" pitchFamily="2" charset="2"/>
              <a:buChar char="ü"/>
            </a:pPr>
            <a:r>
              <a:rPr lang="en-US" altLang="en-US" sz="2400" b="1" smtClean="0">
                <a:ea typeface="ＭＳ Ｐゴシック" pitchFamily="34" charset="-128"/>
              </a:rPr>
              <a:t>A sample survey selects a sample from the population of all individuals about which we desire information.</a:t>
            </a:r>
          </a:p>
          <a:p>
            <a:pPr eaLnBrk="1" hangingPunct="1">
              <a:lnSpc>
                <a:spcPct val="90000"/>
              </a:lnSpc>
              <a:spcAft>
                <a:spcPts val="1200"/>
              </a:spcAft>
              <a:buClr>
                <a:srgbClr val="E81F30"/>
              </a:buClr>
              <a:buFont typeface="Wingdings" pitchFamily="2" charset="2"/>
              <a:buChar char="ü"/>
            </a:pPr>
            <a:r>
              <a:rPr lang="en-US" altLang="en-US" sz="2400" b="1" smtClean="0">
                <a:ea typeface="ＭＳ Ｐゴシック" pitchFamily="34" charset="-128"/>
              </a:rPr>
              <a:t>Random sampling uses chance to select a sample.</a:t>
            </a:r>
          </a:p>
          <a:p>
            <a:pPr eaLnBrk="1" hangingPunct="1">
              <a:lnSpc>
                <a:spcPct val="90000"/>
              </a:lnSpc>
              <a:spcAft>
                <a:spcPts val="1200"/>
              </a:spcAft>
              <a:buClr>
                <a:srgbClr val="E81F30"/>
              </a:buClr>
              <a:buFont typeface="Wingdings" pitchFamily="2" charset="2"/>
              <a:buChar char="ü"/>
            </a:pPr>
            <a:r>
              <a:rPr lang="en-US" altLang="en-US" sz="2400" b="1" smtClean="0">
                <a:ea typeface="ＭＳ Ｐゴシック" pitchFamily="34" charset="-128"/>
              </a:rPr>
              <a:t>The basic random sampling method is a simple random sample (SRS).</a:t>
            </a:r>
          </a:p>
          <a:p>
            <a:pPr eaLnBrk="1" hangingPunct="1">
              <a:lnSpc>
                <a:spcPct val="90000"/>
              </a:lnSpc>
              <a:spcAft>
                <a:spcPts val="1200"/>
              </a:spcAft>
              <a:buClr>
                <a:srgbClr val="E81F30"/>
              </a:buClr>
              <a:buFont typeface="Wingdings" pitchFamily="2" charset="2"/>
              <a:buChar char="ü"/>
            </a:pPr>
            <a:r>
              <a:rPr lang="en-US" altLang="en-US" sz="2400" b="1" smtClean="0">
                <a:ea typeface="ＭＳ Ｐゴシック" pitchFamily="34" charset="-128"/>
              </a:rPr>
              <a:t>To choose a stratified random sample, divide the population into strata, then choose a separate SRS from each stratum.</a:t>
            </a:r>
          </a:p>
          <a:p>
            <a:pPr eaLnBrk="1" hangingPunct="1">
              <a:lnSpc>
                <a:spcPct val="90000"/>
              </a:lnSpc>
              <a:spcAft>
                <a:spcPts val="1200"/>
              </a:spcAft>
              <a:buClr>
                <a:srgbClr val="E81F30"/>
              </a:buClr>
              <a:buFont typeface="Wingdings" pitchFamily="2" charset="2"/>
              <a:buChar char="ü"/>
            </a:pPr>
            <a:r>
              <a:rPr lang="en-US" altLang="en-US" sz="2400" b="1" smtClean="0">
                <a:ea typeface="ＭＳ Ｐゴシック" pitchFamily="34" charset="-128"/>
              </a:rPr>
              <a:t>To choose a cluster sample, divide the population into groups, or clusters. Randomly select some of the clusters for your sample.</a:t>
            </a:r>
            <a:endParaRPr lang="en-US" altLang="en-US"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715963"/>
          </a:xfrm>
        </p:spPr>
        <p:txBody>
          <a:bodyPr/>
          <a:lstStyle/>
          <a:p>
            <a:r>
              <a:rPr lang="en-US" altLang="en-US" sz="3600" b="1" smtClean="0"/>
              <a:t>Learning Summary</a:t>
            </a:r>
          </a:p>
        </p:txBody>
      </p:sp>
      <p:sp>
        <p:nvSpPr>
          <p:cNvPr id="58371" name="Content Placeholder 2"/>
          <p:cNvSpPr>
            <a:spLocks noGrp="1"/>
          </p:cNvSpPr>
          <p:nvPr>
            <p:ph idx="1"/>
          </p:nvPr>
        </p:nvSpPr>
        <p:spPr>
          <a:xfrm>
            <a:off x="298450" y="1143000"/>
            <a:ext cx="8534400" cy="5257800"/>
          </a:xfrm>
        </p:spPr>
        <p:txBody>
          <a:bodyPr/>
          <a:lstStyle/>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Failure to use random sampling often results in bias, or systematic errors in the way the sample represents the population.</a:t>
            </a:r>
          </a:p>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Voluntary response samples and convenience samples are particularly prone to large bias.</a:t>
            </a:r>
          </a:p>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Sampling errors come from the act of choosing a sample.  Random sampling error and undercoverage are common types of error.</a:t>
            </a:r>
          </a:p>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The most serious errors are nonsampling errors. Common types of sampling error include nonresponse, response bias, and wording of questions.</a:t>
            </a:r>
            <a:endParaRPr lang="en-US" altLang="en-US" b="1"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90488"/>
            <a:ext cx="8229600" cy="838200"/>
          </a:xfrm>
        </p:spPr>
        <p:txBody>
          <a:bodyPr/>
          <a:lstStyle/>
          <a:p>
            <a:pPr eaLnBrk="1" hangingPunct="1"/>
            <a:r>
              <a:rPr lang="en-US" altLang="en-US" sz="3600" b="1" smtClean="0"/>
              <a:t>Summary and Homework</a:t>
            </a:r>
          </a:p>
        </p:txBody>
      </p:sp>
      <p:sp>
        <p:nvSpPr>
          <p:cNvPr id="23555" name="Rectangle 3"/>
          <p:cNvSpPr>
            <a:spLocks noGrp="1" noChangeArrowheads="1"/>
          </p:cNvSpPr>
          <p:nvPr>
            <p:ph type="body" idx="1"/>
          </p:nvPr>
        </p:nvSpPr>
        <p:spPr>
          <a:xfrm>
            <a:off x="457200" y="1143000"/>
            <a:ext cx="8458200" cy="5410200"/>
          </a:xfrm>
        </p:spPr>
        <p:txBody>
          <a:bodyPr/>
          <a:lstStyle/>
          <a:p>
            <a:pPr eaLnBrk="1" hangingPunct="1">
              <a:defRPr/>
            </a:pPr>
            <a:r>
              <a:rPr lang="en-US" sz="2800" b="1" dirty="0" smtClean="0">
                <a:solidFill>
                  <a:srgbClr val="FFFF00"/>
                </a:solidFill>
              </a:rPr>
              <a:t>Summary</a:t>
            </a:r>
          </a:p>
          <a:p>
            <a:pPr lvl="1" eaLnBrk="1" hangingPunct="1">
              <a:defRPr/>
            </a:pPr>
            <a:r>
              <a:rPr lang="en-US" sz="2400" b="1" dirty="0" smtClean="0"/>
              <a:t>Experiments: can detect cause and effect</a:t>
            </a:r>
          </a:p>
          <a:p>
            <a:pPr lvl="1" eaLnBrk="1" hangingPunct="1">
              <a:defRPr/>
            </a:pPr>
            <a:r>
              <a:rPr lang="en-US" sz="2400" b="1" dirty="0" smtClean="0"/>
              <a:t>Observational Studies: suggest further work</a:t>
            </a:r>
          </a:p>
          <a:p>
            <a:pPr lvl="1" eaLnBrk="1" hangingPunct="1">
              <a:defRPr/>
            </a:pPr>
            <a:r>
              <a:rPr lang="en-US" sz="2400" b="1" dirty="0" smtClean="0"/>
              <a:t>Sampling Methods (Probabilistic)</a:t>
            </a:r>
          </a:p>
          <a:p>
            <a:pPr lvl="2" eaLnBrk="1" hangingPunct="1">
              <a:defRPr/>
            </a:pPr>
            <a:r>
              <a:rPr lang="en-US" sz="2000" b="1" dirty="0" smtClean="0"/>
              <a:t>Simple Random Sample       </a:t>
            </a:r>
            <a:endParaRPr lang="en-US" sz="2000" b="1" dirty="0" smtClean="0">
              <a:cs typeface="Times New Roman" pitchFamily="18" charset="0"/>
            </a:endParaRPr>
          </a:p>
          <a:p>
            <a:pPr lvl="2" eaLnBrk="1" hangingPunct="1">
              <a:defRPr/>
            </a:pPr>
            <a:r>
              <a:rPr lang="en-US" sz="2000" b="1" dirty="0" smtClean="0">
                <a:cs typeface="Times New Roman" pitchFamily="18" charset="0"/>
              </a:rPr>
              <a:t>C</a:t>
            </a:r>
            <a:r>
              <a:rPr lang="en-US" sz="2000" b="1" dirty="0" smtClean="0"/>
              <a:t>luster Sample</a:t>
            </a:r>
          </a:p>
          <a:p>
            <a:pPr lvl="2" eaLnBrk="1" hangingPunct="1">
              <a:defRPr/>
            </a:pPr>
            <a:r>
              <a:rPr lang="en-US" sz="2000" b="1" dirty="0" smtClean="0"/>
              <a:t>Stratified Random Sample    </a:t>
            </a:r>
            <a:endParaRPr lang="en-US" sz="2000" b="1" dirty="0" smtClean="0">
              <a:cs typeface="Times New Roman" pitchFamily="18" charset="0"/>
            </a:endParaRPr>
          </a:p>
          <a:p>
            <a:pPr lvl="2" eaLnBrk="1" hangingPunct="1">
              <a:defRPr/>
            </a:pPr>
            <a:r>
              <a:rPr lang="en-US" sz="2000" b="1" dirty="0" smtClean="0"/>
              <a:t>Multi-stage Sample</a:t>
            </a:r>
          </a:p>
          <a:p>
            <a:pPr lvl="2" eaLnBrk="1" hangingPunct="1">
              <a:defRPr/>
            </a:pPr>
            <a:endParaRPr lang="en-US" sz="1050" b="1" dirty="0" smtClean="0"/>
          </a:p>
          <a:p>
            <a:pPr eaLnBrk="1" hangingPunct="1">
              <a:defRPr/>
            </a:pPr>
            <a:r>
              <a:rPr lang="en-US" sz="2800" b="1" dirty="0" smtClean="0">
                <a:solidFill>
                  <a:srgbClr val="FFFF00"/>
                </a:solidFill>
              </a:rPr>
              <a:t>Homework</a:t>
            </a:r>
          </a:p>
          <a:p>
            <a:pPr lvl="1" eaLnBrk="1" hangingPunct="1">
              <a:defRPr/>
            </a:pPr>
            <a:r>
              <a:rPr lang="en-US" sz="2400" b="1" kern="1200" dirty="0" smtClean="0"/>
              <a:t>17, 19, 21, 23, 25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4450"/>
            <a:ext cx="8229600" cy="914400"/>
          </a:xfrm>
        </p:spPr>
        <p:txBody>
          <a:bodyPr/>
          <a:lstStyle/>
          <a:p>
            <a:pPr eaLnBrk="1" hangingPunct="1"/>
            <a:r>
              <a:rPr lang="en-US" altLang="en-US" sz="3600" b="1" dirty="0" smtClean="0"/>
              <a:t>Vocabulary (</a:t>
            </a:r>
            <a:r>
              <a:rPr lang="en-US" altLang="en-US" sz="3600" b="1" dirty="0" err="1" smtClean="0"/>
              <a:t>cont</a:t>
            </a:r>
            <a:r>
              <a:rPr lang="en-US" altLang="en-US" sz="3600" b="1" dirty="0" smtClean="0"/>
              <a:t>)</a:t>
            </a:r>
            <a:endParaRPr lang="en-US" altLang="en-US" sz="3600" b="1" dirty="0" smtClean="0"/>
          </a:p>
        </p:txBody>
      </p:sp>
      <p:sp>
        <p:nvSpPr>
          <p:cNvPr id="7171" name="Rectangle 3"/>
          <p:cNvSpPr>
            <a:spLocks noGrp="1" noChangeArrowheads="1"/>
          </p:cNvSpPr>
          <p:nvPr>
            <p:ph type="body" idx="1"/>
          </p:nvPr>
        </p:nvSpPr>
        <p:spPr>
          <a:xfrm>
            <a:off x="228600" y="914400"/>
            <a:ext cx="8763000" cy="5791200"/>
          </a:xfrm>
        </p:spPr>
        <p:txBody>
          <a:bodyPr/>
          <a:lstStyle/>
          <a:p>
            <a:r>
              <a:rPr lang="en-US" sz="2000" b="1" i="1" dirty="0" smtClean="0">
                <a:solidFill>
                  <a:srgbClr val="FFFF00"/>
                </a:solidFill>
              </a:rPr>
              <a:t>Sample </a:t>
            </a:r>
            <a:r>
              <a:rPr lang="en-US" sz="2000" b="1" i="1" dirty="0">
                <a:solidFill>
                  <a:srgbClr val="FFFF00"/>
                </a:solidFill>
              </a:rPr>
              <a:t>survey </a:t>
            </a:r>
            <a:r>
              <a:rPr lang="en-US" sz="2000" b="1" i="1" dirty="0"/>
              <a:t>– a study that collects data from a sample that is chosen to represent a specific population</a:t>
            </a:r>
            <a:endParaRPr lang="en-US" sz="2000" b="1" dirty="0"/>
          </a:p>
          <a:p>
            <a:r>
              <a:rPr lang="en-US" sz="2000" b="1" i="1" dirty="0">
                <a:solidFill>
                  <a:srgbClr val="FFFF00"/>
                </a:solidFill>
              </a:rPr>
              <a:t>Simple random sample </a:t>
            </a:r>
            <a:r>
              <a:rPr lang="en-US" sz="2000" b="1" i="1" dirty="0"/>
              <a:t>– is chosen in such a way that every group of n individuals in the population has an equal chance to be selected as the sample</a:t>
            </a:r>
            <a:endParaRPr lang="en-US" sz="2000" b="1" dirty="0"/>
          </a:p>
          <a:p>
            <a:r>
              <a:rPr lang="en-US" sz="2000" b="1" i="1" dirty="0">
                <a:solidFill>
                  <a:srgbClr val="FFFF00"/>
                </a:solidFill>
              </a:rPr>
              <a:t>Strata (stratified random sample) </a:t>
            </a:r>
            <a:r>
              <a:rPr lang="en-US" sz="2000" b="1" i="1" dirty="0"/>
              <a:t>– groups of individuals in a population who share characteristics thought to be associated with the variables being measured in a study</a:t>
            </a:r>
            <a:endParaRPr lang="en-US" sz="2000" b="1" dirty="0"/>
          </a:p>
          <a:p>
            <a:r>
              <a:rPr lang="en-US" sz="2000" b="1" i="1" dirty="0">
                <a:solidFill>
                  <a:srgbClr val="FFFF00"/>
                </a:solidFill>
              </a:rPr>
              <a:t>Stratified random sampling </a:t>
            </a:r>
            <a:r>
              <a:rPr lang="en-US" sz="2000" b="1" i="1" dirty="0"/>
              <a:t>– selects a sample by choosing an SRS from each stratum and combining the SRSs into one overall sample</a:t>
            </a:r>
            <a:endParaRPr lang="en-US" sz="2000" b="1" dirty="0"/>
          </a:p>
          <a:p>
            <a:r>
              <a:rPr lang="en-US" sz="2000" b="1" i="1" dirty="0">
                <a:solidFill>
                  <a:srgbClr val="FFFF00"/>
                </a:solidFill>
              </a:rPr>
              <a:t>Statistics</a:t>
            </a:r>
            <a:r>
              <a:rPr lang="en-US" sz="2000" b="1" i="1" dirty="0"/>
              <a:t> – science of collecting, organizing, summarizing and analyzing information to draw conclusions or answer questions</a:t>
            </a:r>
            <a:endParaRPr lang="en-US" sz="2000" b="1" dirty="0"/>
          </a:p>
          <a:p>
            <a:r>
              <a:rPr lang="en-US" sz="2000" b="1" i="1" dirty="0" err="1">
                <a:solidFill>
                  <a:srgbClr val="FFFF00"/>
                </a:solidFill>
              </a:rPr>
              <a:t>Undercoverage</a:t>
            </a:r>
            <a:r>
              <a:rPr lang="en-US" sz="2000" b="1" i="1" dirty="0"/>
              <a:t> – when some members of the population are less likely to be chosen or cannot be chosen in a sample</a:t>
            </a:r>
            <a:endParaRPr lang="en-US" sz="2000" b="1" dirty="0"/>
          </a:p>
          <a:p>
            <a:r>
              <a:rPr lang="en-US" sz="2000" b="1" i="1" dirty="0">
                <a:solidFill>
                  <a:srgbClr val="FFFF00"/>
                </a:solidFill>
              </a:rPr>
              <a:t>Variables</a:t>
            </a:r>
            <a:r>
              <a:rPr lang="en-US" sz="2000" b="1" i="1" dirty="0"/>
              <a:t> – characteristics of individuals within the population</a:t>
            </a:r>
            <a:endParaRPr lang="en-US" sz="2000" b="1" dirty="0"/>
          </a:p>
          <a:p>
            <a:r>
              <a:rPr lang="en-US" sz="2000" b="1" i="1" dirty="0">
                <a:solidFill>
                  <a:srgbClr val="FFFF00"/>
                </a:solidFill>
              </a:rPr>
              <a:t>Voluntary response sampling </a:t>
            </a:r>
            <a:r>
              <a:rPr lang="en-US" sz="2000" b="1" i="1" dirty="0"/>
              <a:t>– allows people to choose to be in the sample by responding to a general invitation</a:t>
            </a:r>
            <a:endParaRPr lang="en-US" sz="2000" b="1" dirty="0"/>
          </a:p>
        </p:txBody>
      </p:sp>
    </p:spTree>
    <p:extLst>
      <p:ext uri="{BB962C8B-B14F-4D97-AF65-F5344CB8AC3E}">
        <p14:creationId xmlns:p14="http://schemas.microsoft.com/office/powerpoint/2010/main" val="75758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3825"/>
            <a:ext cx="8229600" cy="762000"/>
          </a:xfrm>
        </p:spPr>
        <p:txBody>
          <a:bodyPr/>
          <a:lstStyle/>
          <a:p>
            <a:r>
              <a:rPr lang="en-US" altLang="en-US" sz="3600" b="1" smtClean="0"/>
              <a:t>Four Sources of Data</a:t>
            </a:r>
          </a:p>
        </p:txBody>
      </p:sp>
      <p:sp>
        <p:nvSpPr>
          <p:cNvPr id="9219" name="Rectangle 3"/>
          <p:cNvSpPr>
            <a:spLocks noGrp="1" noChangeArrowheads="1"/>
          </p:cNvSpPr>
          <p:nvPr>
            <p:ph type="body" idx="1"/>
          </p:nvPr>
        </p:nvSpPr>
        <p:spPr>
          <a:xfrm>
            <a:off x="457200" y="1295400"/>
            <a:ext cx="8229600" cy="4419600"/>
          </a:xfrm>
        </p:spPr>
        <p:txBody>
          <a:bodyPr/>
          <a:lstStyle/>
          <a:p>
            <a:r>
              <a:rPr lang="en-US" altLang="en-US" sz="2800" b="1" smtClean="0"/>
              <a:t>Observational Studies</a:t>
            </a:r>
          </a:p>
          <a:p>
            <a:pPr lvl="1"/>
            <a:r>
              <a:rPr lang="en-US" altLang="en-US" sz="2400" b="1" smtClean="0"/>
              <a:t>Census</a:t>
            </a:r>
          </a:p>
          <a:p>
            <a:pPr lvl="1"/>
            <a:r>
              <a:rPr lang="en-US" altLang="en-US" sz="2400" b="1" smtClean="0"/>
              <a:t>Existing sources</a:t>
            </a:r>
          </a:p>
          <a:p>
            <a:pPr lvl="2"/>
            <a:r>
              <a:rPr lang="en-US" altLang="en-US" sz="2000" b="1" smtClean="0"/>
              <a:t>Previous study’s data</a:t>
            </a:r>
          </a:p>
          <a:p>
            <a:pPr lvl="2"/>
            <a:r>
              <a:rPr lang="en-US" altLang="en-US" sz="2000" b="1" smtClean="0"/>
              <a:t>Data collections from other activities</a:t>
            </a:r>
          </a:p>
          <a:p>
            <a:pPr lvl="1"/>
            <a:r>
              <a:rPr lang="en-US" altLang="en-US" sz="2400" b="1" smtClean="0"/>
              <a:t>Survey sampling</a:t>
            </a:r>
          </a:p>
          <a:p>
            <a:endParaRPr lang="en-US" altLang="en-US" sz="2800" b="1" smtClean="0"/>
          </a:p>
          <a:p>
            <a:r>
              <a:rPr lang="en-US" altLang="en-US" sz="2800" b="1" smtClean="0"/>
              <a:t>Designed experiments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792163"/>
          </a:xfrm>
        </p:spPr>
        <p:txBody>
          <a:bodyPr/>
          <a:lstStyle/>
          <a:p>
            <a:r>
              <a:rPr lang="en-US" altLang="en-US" sz="3600" b="1" smtClean="0"/>
              <a:t>Populations and Samples</a:t>
            </a:r>
          </a:p>
        </p:txBody>
      </p:sp>
      <p:sp>
        <p:nvSpPr>
          <p:cNvPr id="3" name="Content Placeholder 2"/>
          <p:cNvSpPr>
            <a:spLocks noGrp="1"/>
          </p:cNvSpPr>
          <p:nvPr>
            <p:ph idx="1"/>
          </p:nvPr>
        </p:nvSpPr>
        <p:spPr>
          <a:xfrm>
            <a:off x="457200" y="990600"/>
            <a:ext cx="8229600" cy="5135563"/>
          </a:xfrm>
        </p:spPr>
        <p:txBody>
          <a:bodyPr/>
          <a:lstStyle/>
          <a:p>
            <a:pPr marL="0" indent="0">
              <a:buFontTx/>
              <a:buNone/>
              <a:defRPr/>
            </a:pPr>
            <a:r>
              <a:rPr lang="en-US" sz="2400" b="1" dirty="0" smtClean="0">
                <a:ea typeface="ＭＳ Ｐゴシック" pitchFamily="-111" charset="-128"/>
              </a:rPr>
              <a:t>The distinction between population and sample is basic to statistics. To make sense of any sample result, you must know what population the sample represents</a:t>
            </a:r>
          </a:p>
          <a:p>
            <a:pPr>
              <a:buFontTx/>
              <a:buNone/>
              <a:defRPr/>
            </a:pPr>
            <a:endParaRPr lang="en-US" dirty="0"/>
          </a:p>
        </p:txBody>
      </p:sp>
      <p:sp>
        <p:nvSpPr>
          <p:cNvPr id="4" name="TextBox 3"/>
          <p:cNvSpPr txBox="1"/>
          <p:nvPr/>
        </p:nvSpPr>
        <p:spPr>
          <a:xfrm>
            <a:off x="620713" y="2205038"/>
            <a:ext cx="7375525" cy="210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b="1" u="sng" dirty="0">
                <a:solidFill>
                  <a:srgbClr val="FFFF00"/>
                </a:solidFill>
                <a:ea typeface="ＭＳ Ｐゴシック" pitchFamily="-111" charset="-128"/>
              </a:rPr>
              <a:t>Definition:</a:t>
            </a:r>
          </a:p>
          <a:p>
            <a:pPr>
              <a:defRPr/>
            </a:pPr>
            <a:endParaRPr lang="en-US" sz="500" b="1" u="sng" dirty="0">
              <a:solidFill>
                <a:srgbClr val="E81F30"/>
              </a:solidFill>
              <a:ea typeface="ＭＳ Ｐゴシック" pitchFamily="-111" charset="-128"/>
            </a:endParaRPr>
          </a:p>
          <a:p>
            <a:pPr>
              <a:defRPr/>
            </a:pPr>
            <a:r>
              <a:rPr lang="en-US" dirty="0">
                <a:solidFill>
                  <a:srgbClr val="000000"/>
                </a:solidFill>
                <a:ea typeface="ＭＳ Ｐゴシック" pitchFamily="-111" charset="-128"/>
              </a:rPr>
              <a:t>The </a:t>
            </a:r>
            <a:r>
              <a:rPr lang="en-US" b="1" dirty="0">
                <a:solidFill>
                  <a:srgbClr val="000000"/>
                </a:solidFill>
                <a:ea typeface="ＭＳ Ｐゴシック" pitchFamily="-111" charset="-128"/>
              </a:rPr>
              <a:t>population </a:t>
            </a:r>
            <a:r>
              <a:rPr lang="en-US" dirty="0">
                <a:solidFill>
                  <a:srgbClr val="000000"/>
                </a:solidFill>
                <a:ea typeface="ＭＳ Ｐゴシック" pitchFamily="-111" charset="-128"/>
              </a:rPr>
              <a:t>in a statistical study is the entire group of individuals about which we want information.</a:t>
            </a:r>
          </a:p>
          <a:p>
            <a:pPr>
              <a:defRPr/>
            </a:pPr>
            <a:endParaRPr lang="en-US" dirty="0">
              <a:solidFill>
                <a:srgbClr val="FFFFFF"/>
              </a:solidFill>
              <a:ea typeface="ＭＳ Ｐゴシック" pitchFamily="-111" charset="-128"/>
            </a:endParaRPr>
          </a:p>
          <a:p>
            <a:pPr>
              <a:defRPr/>
            </a:pPr>
            <a:r>
              <a:rPr lang="en-US" dirty="0">
                <a:solidFill>
                  <a:srgbClr val="000000"/>
                </a:solidFill>
                <a:ea typeface="ＭＳ Ｐゴシック" pitchFamily="-111" charset="-128"/>
              </a:rPr>
              <a:t>A </a:t>
            </a:r>
            <a:r>
              <a:rPr lang="en-US" b="1" dirty="0">
                <a:solidFill>
                  <a:srgbClr val="000000"/>
                </a:solidFill>
                <a:ea typeface="ＭＳ Ｐゴシック" pitchFamily="-111" charset="-128"/>
              </a:rPr>
              <a:t>sample </a:t>
            </a:r>
            <a:r>
              <a:rPr lang="en-US" dirty="0">
                <a:solidFill>
                  <a:srgbClr val="000000"/>
                </a:solidFill>
                <a:ea typeface="ＭＳ Ｐゴシック" pitchFamily="-111" charset="-128"/>
              </a:rPr>
              <a:t>is the part of the population from which we actually collect information. We use information from a sample to draw conclusions about the entire population.</a:t>
            </a:r>
            <a:endParaRPr lang="en-US" sz="1000" b="1" dirty="0">
              <a:solidFill>
                <a:srgbClr val="000000"/>
              </a:solidFill>
              <a:ea typeface="ＭＳ Ｐゴシック" pitchFamily="-111" charset="-128"/>
            </a:endParaRPr>
          </a:p>
        </p:txBody>
      </p:sp>
      <p:sp>
        <p:nvSpPr>
          <p:cNvPr id="5" name="Rounded Rectangle 4"/>
          <p:cNvSpPr/>
          <p:nvPr/>
        </p:nvSpPr>
        <p:spPr>
          <a:xfrm>
            <a:off x="1163638" y="4487863"/>
            <a:ext cx="3435350" cy="2168525"/>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400" b="1" dirty="0">
                <a:solidFill>
                  <a:schemeClr val="tx1"/>
                </a:solidFill>
                <a:cs typeface="Arial"/>
              </a:rPr>
              <a:t>Population</a:t>
            </a:r>
          </a:p>
        </p:txBody>
      </p:sp>
      <p:sp>
        <p:nvSpPr>
          <p:cNvPr id="6" name="Oval 5"/>
          <p:cNvSpPr/>
          <p:nvPr/>
        </p:nvSpPr>
        <p:spPr>
          <a:xfrm>
            <a:off x="2446338" y="5011738"/>
            <a:ext cx="2100262" cy="1181100"/>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2400" b="1">
                <a:solidFill>
                  <a:srgbClr val="000000"/>
                </a:solidFill>
                <a:ea typeface="ＭＳ Ｐゴシック" pitchFamily="-111" charset="-128"/>
                <a:cs typeface="Arial" charset="0"/>
              </a:rPr>
              <a:t>Sample</a:t>
            </a:r>
            <a:endParaRPr lang="en-US" sz="2800" b="1">
              <a:solidFill>
                <a:srgbClr val="000000"/>
              </a:solidFill>
              <a:ea typeface="ＭＳ Ｐゴシック" pitchFamily="-111" charset="-128"/>
              <a:cs typeface="Arial" charset="0"/>
            </a:endParaRPr>
          </a:p>
        </p:txBody>
      </p:sp>
      <p:sp>
        <p:nvSpPr>
          <p:cNvPr id="7" name="Curved Down Arrow 6"/>
          <p:cNvSpPr/>
          <p:nvPr/>
        </p:nvSpPr>
        <p:spPr>
          <a:xfrm rot="20625499">
            <a:off x="3967163" y="4481513"/>
            <a:ext cx="2486025" cy="585787"/>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solidFill>
                <a:schemeClr val="tx1"/>
              </a:solidFill>
              <a:cs typeface="Arial"/>
            </a:endParaRPr>
          </a:p>
        </p:txBody>
      </p:sp>
      <p:sp>
        <p:nvSpPr>
          <p:cNvPr id="8" name="TextBox 7"/>
          <p:cNvSpPr txBox="1">
            <a:spLocks noChangeArrowheads="1"/>
          </p:cNvSpPr>
          <p:nvPr/>
        </p:nvSpPr>
        <p:spPr bwMode="auto">
          <a:xfrm>
            <a:off x="5410200" y="4724400"/>
            <a:ext cx="3086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cs typeface="Arial" charset="0"/>
              </a:rPr>
              <a:t>Collect data </a:t>
            </a:r>
            <a:r>
              <a:rPr lang="en-US" altLang="en-US" sz="1800">
                <a:cs typeface="Arial" charset="0"/>
              </a:rPr>
              <a:t>from a representative </a:t>
            </a:r>
            <a:r>
              <a:rPr lang="en-US" altLang="en-US" sz="1800" b="1">
                <a:cs typeface="Arial" charset="0"/>
              </a:rPr>
              <a:t>Sample</a:t>
            </a:r>
            <a:r>
              <a:rPr lang="en-US" altLang="en-US" sz="1800">
                <a:cs typeface="Arial" charset="0"/>
              </a:rPr>
              <a:t>...</a:t>
            </a:r>
          </a:p>
        </p:txBody>
      </p:sp>
      <p:sp>
        <p:nvSpPr>
          <p:cNvPr id="9" name="TextBox 8"/>
          <p:cNvSpPr txBox="1">
            <a:spLocks noChangeArrowheads="1"/>
          </p:cNvSpPr>
          <p:nvPr/>
        </p:nvSpPr>
        <p:spPr bwMode="auto">
          <a:xfrm>
            <a:off x="5181600" y="5562600"/>
            <a:ext cx="2925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cs typeface="Arial" charset="0"/>
              </a:rPr>
              <a:t>Make an </a:t>
            </a:r>
            <a:r>
              <a:rPr lang="en-US" altLang="en-US" sz="1800" b="1">
                <a:cs typeface="Arial" charset="0"/>
              </a:rPr>
              <a:t>Inference </a:t>
            </a:r>
            <a:r>
              <a:rPr lang="en-US" altLang="en-US" sz="1800">
                <a:cs typeface="Arial" charset="0"/>
              </a:rPr>
              <a:t>about the </a:t>
            </a:r>
            <a:r>
              <a:rPr lang="en-US" altLang="en-US" sz="1800" b="1">
                <a:cs typeface="Arial" charset="0"/>
              </a:rPr>
              <a:t>Population</a:t>
            </a:r>
            <a:r>
              <a:rPr lang="en-US" altLang="en-US" sz="1800">
                <a:cs typeface="Arial" charset="0"/>
              </a:rPr>
              <a:t>.</a:t>
            </a:r>
          </a:p>
        </p:txBody>
      </p:sp>
      <p:sp>
        <p:nvSpPr>
          <p:cNvPr id="10" name="Curved Down Arrow 9"/>
          <p:cNvSpPr/>
          <p:nvPr/>
        </p:nvSpPr>
        <p:spPr>
          <a:xfrm rot="10211976">
            <a:off x="4265613" y="6145213"/>
            <a:ext cx="2957512" cy="522287"/>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solidFill>
                <a:schemeClr val="tx1"/>
              </a:solidFil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5563"/>
            <a:ext cx="8229600" cy="868362"/>
          </a:xfrm>
        </p:spPr>
        <p:txBody>
          <a:bodyPr/>
          <a:lstStyle/>
          <a:p>
            <a:r>
              <a:rPr lang="en-US" altLang="en-US" sz="3600" b="1" smtClean="0">
                <a:solidFill>
                  <a:schemeClr val="tx1"/>
                </a:solidFill>
                <a:ea typeface="ＭＳ Ｐゴシック" pitchFamily="34" charset="-128"/>
              </a:rPr>
              <a:t>The Idea of a Sample Survey</a:t>
            </a:r>
            <a:endParaRPr lang="en-US" altLang="en-US" sz="3600" smtClean="0">
              <a:solidFill>
                <a:schemeClr val="tx1"/>
              </a:solidFill>
            </a:endParaRPr>
          </a:p>
        </p:txBody>
      </p:sp>
      <p:sp>
        <p:nvSpPr>
          <p:cNvPr id="12291" name="Content Placeholder 2"/>
          <p:cNvSpPr>
            <a:spLocks noGrp="1"/>
          </p:cNvSpPr>
          <p:nvPr>
            <p:ph idx="1"/>
          </p:nvPr>
        </p:nvSpPr>
        <p:spPr>
          <a:xfrm>
            <a:off x="457200" y="990600"/>
            <a:ext cx="8229600" cy="2286000"/>
          </a:xfrm>
        </p:spPr>
        <p:txBody>
          <a:bodyPr/>
          <a:lstStyle/>
          <a:p>
            <a:pPr marL="514350" indent="-514350"/>
            <a:r>
              <a:rPr lang="en-US" altLang="en-US" sz="2400" b="1" smtClean="0">
                <a:ea typeface="ＭＳ Ｐゴシック" pitchFamily="34" charset="-128"/>
              </a:rPr>
              <a:t>We often draw conclusions about a whole population on the basis of a sample.</a:t>
            </a:r>
          </a:p>
          <a:p>
            <a:pPr marL="514350" indent="-514350"/>
            <a:r>
              <a:rPr lang="en-US" altLang="en-US" sz="2400" b="1" smtClean="0">
                <a:ea typeface="ＭＳ Ｐゴシック" pitchFamily="34" charset="-128"/>
              </a:rPr>
              <a:t>Choosing a sample from a large, varied population is not that easy</a:t>
            </a:r>
            <a:endParaRPr lang="en-US" altLang="en-US" sz="2400" b="1" smtClean="0"/>
          </a:p>
        </p:txBody>
      </p:sp>
      <p:sp>
        <p:nvSpPr>
          <p:cNvPr id="4" name="Rectangle 3"/>
          <p:cNvSpPr/>
          <p:nvPr/>
        </p:nvSpPr>
        <p:spPr>
          <a:xfrm>
            <a:off x="685800" y="2743200"/>
            <a:ext cx="7761288" cy="37782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spcAft>
                <a:spcPts val="1800"/>
              </a:spcAft>
              <a:buFont typeface="Wingdings" pitchFamily="2" charset="2"/>
              <a:buNone/>
              <a:defRPr/>
            </a:pPr>
            <a:r>
              <a:rPr lang="en-US" sz="2400" b="1" dirty="0">
                <a:solidFill>
                  <a:srgbClr val="FFFF00"/>
                </a:solidFill>
                <a:ea typeface="ＭＳ Ｐゴシック" pitchFamily="-111" charset="-128"/>
              </a:rPr>
              <a:t>Step 1:</a:t>
            </a:r>
            <a:r>
              <a:rPr lang="en-US" sz="2400" dirty="0">
                <a:solidFill>
                  <a:srgbClr val="FFFF00"/>
                </a:solidFill>
                <a:ea typeface="ＭＳ Ｐゴシック" pitchFamily="-111" charset="-128"/>
              </a:rPr>
              <a:t> </a:t>
            </a:r>
            <a:r>
              <a:rPr lang="en-US" sz="2400" dirty="0">
                <a:solidFill>
                  <a:schemeClr val="tx1"/>
                </a:solidFill>
                <a:ea typeface="ＭＳ Ｐゴシック" pitchFamily="-111" charset="-128"/>
              </a:rPr>
              <a:t>Define the </a:t>
            </a:r>
            <a:r>
              <a:rPr lang="en-US" sz="2400" i="1" dirty="0">
                <a:solidFill>
                  <a:schemeClr val="tx1"/>
                </a:solidFill>
                <a:ea typeface="ＭＳ Ｐゴシック" pitchFamily="-111" charset="-128"/>
              </a:rPr>
              <a:t>population</a:t>
            </a:r>
            <a:r>
              <a:rPr lang="en-US" sz="2400" dirty="0">
                <a:solidFill>
                  <a:schemeClr val="tx1"/>
                </a:solidFill>
                <a:ea typeface="ＭＳ Ｐゴシック" pitchFamily="-111" charset="-128"/>
              </a:rPr>
              <a:t> we want to describe.</a:t>
            </a:r>
          </a:p>
          <a:p>
            <a:pPr>
              <a:spcAft>
                <a:spcPts val="1800"/>
              </a:spcAft>
              <a:buFont typeface="Wingdings" pitchFamily="2" charset="2"/>
              <a:buNone/>
              <a:defRPr/>
            </a:pPr>
            <a:r>
              <a:rPr lang="en-US" sz="2400" b="1" dirty="0">
                <a:solidFill>
                  <a:srgbClr val="FFFF00"/>
                </a:solidFill>
                <a:ea typeface="ＭＳ Ｐゴシック" pitchFamily="-111" charset="-128"/>
              </a:rPr>
              <a:t>Step 2:</a:t>
            </a:r>
            <a:r>
              <a:rPr lang="en-US" sz="2400" dirty="0">
                <a:solidFill>
                  <a:srgbClr val="FFFF00"/>
                </a:solidFill>
                <a:ea typeface="ＭＳ Ｐゴシック" pitchFamily="-111" charset="-128"/>
              </a:rPr>
              <a:t> </a:t>
            </a:r>
            <a:r>
              <a:rPr lang="en-US" sz="2400" dirty="0">
                <a:solidFill>
                  <a:schemeClr val="tx1"/>
                </a:solidFill>
                <a:ea typeface="ＭＳ Ｐゴシック" pitchFamily="-111" charset="-128"/>
              </a:rPr>
              <a:t>Say exactly </a:t>
            </a:r>
            <a:r>
              <a:rPr lang="en-US" sz="2400" i="1" dirty="0">
                <a:solidFill>
                  <a:schemeClr val="tx1"/>
                </a:solidFill>
                <a:ea typeface="ＭＳ Ｐゴシック" pitchFamily="-111" charset="-128"/>
              </a:rPr>
              <a:t>what we want to measure.</a:t>
            </a:r>
            <a:endParaRPr lang="en-US" sz="2400" dirty="0">
              <a:solidFill>
                <a:schemeClr val="tx1"/>
              </a:solidFill>
              <a:ea typeface="ＭＳ Ｐゴシック" pitchFamily="-111" charset="-128"/>
            </a:endParaRPr>
          </a:p>
          <a:p>
            <a:pPr>
              <a:spcAft>
                <a:spcPts val="1800"/>
              </a:spcAft>
              <a:buFont typeface="Wingdings" pitchFamily="2" charset="2"/>
              <a:buNone/>
              <a:defRPr/>
            </a:pPr>
            <a:r>
              <a:rPr lang="en-US" sz="2400" dirty="0">
                <a:solidFill>
                  <a:schemeClr val="tx1"/>
                </a:solidFill>
                <a:ea typeface="ＭＳ Ｐゴシック" pitchFamily="-111" charset="-128"/>
              </a:rPr>
              <a:t>A “sample survey” is a study that uses an organized plan to choose a sample that represents some specific population.</a:t>
            </a:r>
          </a:p>
          <a:p>
            <a:pPr>
              <a:spcAft>
                <a:spcPts val="1800"/>
              </a:spcAft>
              <a:buFont typeface="Wingdings" pitchFamily="2" charset="2"/>
              <a:buNone/>
              <a:defRPr/>
            </a:pPr>
            <a:r>
              <a:rPr lang="en-US" sz="2400" b="1" dirty="0">
                <a:solidFill>
                  <a:srgbClr val="FFFF00"/>
                </a:solidFill>
                <a:ea typeface="ＭＳ Ｐゴシック" pitchFamily="-111" charset="-128"/>
              </a:rPr>
              <a:t>Step 3:</a:t>
            </a:r>
            <a:r>
              <a:rPr lang="en-US" sz="2400" dirty="0">
                <a:solidFill>
                  <a:srgbClr val="FFFF00"/>
                </a:solidFill>
                <a:ea typeface="ＭＳ Ｐゴシック" pitchFamily="-111" charset="-128"/>
              </a:rPr>
              <a:t> </a:t>
            </a:r>
            <a:r>
              <a:rPr lang="en-US" sz="2400" dirty="0">
                <a:solidFill>
                  <a:schemeClr val="tx1"/>
                </a:solidFill>
                <a:ea typeface="ＭＳ Ｐゴシック" pitchFamily="-111" charset="-128"/>
              </a:rPr>
              <a:t>Decide how to choose a sample from the population.</a:t>
            </a:r>
            <a:endParaRPr lang="en-US" sz="2400" b="1" dirty="0">
              <a:solidFill>
                <a:schemeClr val="tx1"/>
              </a:solidFill>
              <a:ea typeface="ＭＳ Ｐゴシック" pitchFamily="-111"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868363"/>
          </a:xfrm>
        </p:spPr>
        <p:txBody>
          <a:bodyPr/>
          <a:lstStyle/>
          <a:p>
            <a:r>
              <a:rPr lang="en-US" altLang="en-US" sz="3600" b="1" smtClean="0"/>
              <a:t>Observational Study</a:t>
            </a:r>
          </a:p>
        </p:txBody>
      </p:sp>
      <p:sp>
        <p:nvSpPr>
          <p:cNvPr id="13315" name="Content Placeholder 2"/>
          <p:cNvSpPr>
            <a:spLocks noGrp="1"/>
          </p:cNvSpPr>
          <p:nvPr>
            <p:ph idx="1"/>
          </p:nvPr>
        </p:nvSpPr>
        <p:spPr>
          <a:xfrm>
            <a:off x="457200" y="1143000"/>
            <a:ext cx="8229600" cy="5410200"/>
          </a:xfrm>
        </p:spPr>
        <p:txBody>
          <a:bodyPr/>
          <a:lstStyle/>
          <a:p>
            <a:r>
              <a:rPr lang="en-US" altLang="en-US" sz="2800" b="1" smtClean="0"/>
              <a:t>Studies individuals in a sample or census</a:t>
            </a:r>
          </a:p>
          <a:p>
            <a:r>
              <a:rPr lang="en-US" altLang="en-US" sz="2800" b="1" smtClean="0"/>
              <a:t>Does not manipulate any variables involved</a:t>
            </a:r>
          </a:p>
          <a:p>
            <a:r>
              <a:rPr lang="en-US" altLang="en-US" sz="2800" b="1" smtClean="0">
                <a:solidFill>
                  <a:srgbClr val="FFFF00"/>
                </a:solidFill>
              </a:rPr>
              <a:t>Cannot determine cause and effect</a:t>
            </a:r>
          </a:p>
          <a:p>
            <a:endParaRPr lang="en-US" altLang="en-US" sz="2800" b="1" smtClean="0"/>
          </a:p>
          <a:p>
            <a:r>
              <a:rPr lang="en-US" altLang="en-US" sz="2800" b="1" smtClean="0"/>
              <a:t>Why use observational studies?</a:t>
            </a:r>
          </a:p>
          <a:p>
            <a:pPr lvl="1"/>
            <a:r>
              <a:rPr lang="en-US" altLang="en-US" sz="2400" b="1" smtClean="0"/>
              <a:t>Useful for determining if further study is needed </a:t>
            </a:r>
          </a:p>
          <a:p>
            <a:pPr lvl="2"/>
            <a:r>
              <a:rPr lang="en-US" altLang="en-US" sz="2000" b="1" smtClean="0"/>
              <a:t>Association between two variables</a:t>
            </a:r>
          </a:p>
          <a:p>
            <a:pPr lvl="2"/>
            <a:r>
              <a:rPr lang="en-US" altLang="en-US" sz="2000" b="1" smtClean="0"/>
              <a:t>Further study would likely be an experiment</a:t>
            </a:r>
          </a:p>
          <a:p>
            <a:pPr lvl="1"/>
            <a:r>
              <a:rPr lang="en-US" altLang="en-US" sz="2400" b="1" smtClean="0"/>
              <a:t>Learn characteristics of a population</a:t>
            </a:r>
          </a:p>
          <a:p>
            <a:pPr lvl="1"/>
            <a:r>
              <a:rPr lang="en-US" altLang="en-US" sz="2400" b="1" smtClean="0"/>
              <a:t>Sometimes it’s the only ethical way to proceed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3544</TotalTime>
  <Words>3152</Words>
  <Application>Microsoft Office PowerPoint</Application>
  <PresentationFormat>On-screen Show (4:3)</PresentationFormat>
  <Paragraphs>334</Paragraphs>
  <Slides>46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ＭＳ Ｐゴシック</vt:lpstr>
      <vt:lpstr>Wingdings</vt:lpstr>
      <vt:lpstr>Symbol</vt:lpstr>
      <vt:lpstr>Times New Roman</vt:lpstr>
      <vt:lpstr>Default Design</vt:lpstr>
      <vt:lpstr>Lesson 4 - 1</vt:lpstr>
      <vt:lpstr>Objectives</vt:lpstr>
      <vt:lpstr>Vocabulary</vt:lpstr>
      <vt:lpstr>Vocabulary (cont) </vt:lpstr>
      <vt:lpstr>Vocabulary (cont)</vt:lpstr>
      <vt:lpstr>Four Sources of Data</vt:lpstr>
      <vt:lpstr>Populations and Samples</vt:lpstr>
      <vt:lpstr>The Idea of a Sample Survey</vt:lpstr>
      <vt:lpstr>Observational Study</vt:lpstr>
      <vt:lpstr>Designed Experiments</vt:lpstr>
      <vt:lpstr>Samples and Populations</vt:lpstr>
      <vt:lpstr>How to Sample Badly</vt:lpstr>
      <vt:lpstr>How to Sample Badly</vt:lpstr>
      <vt:lpstr>Bias</vt:lpstr>
      <vt:lpstr>Sources of Bias</vt:lpstr>
      <vt:lpstr>Errors in Sampling</vt:lpstr>
      <vt:lpstr>Sources of Nonsampling Error</vt:lpstr>
      <vt:lpstr>Example Problems</vt:lpstr>
      <vt:lpstr>Example 1</vt:lpstr>
      <vt:lpstr>Example 2</vt:lpstr>
      <vt:lpstr>Example 3</vt:lpstr>
      <vt:lpstr>Example 4</vt:lpstr>
      <vt:lpstr>Example 5</vt:lpstr>
      <vt:lpstr>Example 6</vt:lpstr>
      <vt:lpstr>Sampling Methods</vt:lpstr>
      <vt:lpstr>Summary and Homework</vt:lpstr>
      <vt:lpstr>PowerPoint Presentation</vt:lpstr>
      <vt:lpstr>Basic Sampling Techniques</vt:lpstr>
      <vt:lpstr>How to Sample Well: Random Sampling</vt:lpstr>
      <vt:lpstr>Simple Random Sampling (SRS)</vt:lpstr>
      <vt:lpstr>SRS and Random # Table</vt:lpstr>
      <vt:lpstr>Spring Break in Cancun</vt:lpstr>
      <vt:lpstr>Example: How to Choose an SRS</vt:lpstr>
      <vt:lpstr>Stratified Random Sample</vt:lpstr>
      <vt:lpstr>Sampling Sunflowers</vt:lpstr>
      <vt:lpstr>Example 1</vt:lpstr>
      <vt:lpstr>Cluster Random Sample</vt:lpstr>
      <vt:lpstr>Example 2</vt:lpstr>
      <vt:lpstr>Systematic Sampling</vt:lpstr>
      <vt:lpstr>Example 3</vt:lpstr>
      <vt:lpstr>Multi-Stage Sampling</vt:lpstr>
      <vt:lpstr>Example 4</vt:lpstr>
      <vt:lpstr>Sampling at a School Assembly</vt:lpstr>
      <vt:lpstr>Learning Summary</vt:lpstr>
      <vt:lpstr>Learning Summary</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cp:lastModifiedBy>
  <cp:revision>77</cp:revision>
  <cp:lastPrinted>1601-01-01T00:00:00Z</cp:lastPrinted>
  <dcterms:created xsi:type="dcterms:W3CDTF">1601-01-01T00:00:00Z</dcterms:created>
  <dcterms:modified xsi:type="dcterms:W3CDTF">2018-08-26T15:48:10Z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