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04" r:id="rId2"/>
    <p:sldId id="256" r:id="rId3"/>
    <p:sldId id="257" r:id="rId4"/>
    <p:sldId id="327" r:id="rId5"/>
    <p:sldId id="268" r:id="rId6"/>
    <p:sldId id="328" r:id="rId7"/>
    <p:sldId id="329" r:id="rId8"/>
    <p:sldId id="330" r:id="rId9"/>
    <p:sldId id="305" r:id="rId10"/>
    <p:sldId id="306" r:id="rId11"/>
    <p:sldId id="261" r:id="rId12"/>
    <p:sldId id="309" r:id="rId13"/>
    <p:sldId id="310" r:id="rId14"/>
    <p:sldId id="311" r:id="rId15"/>
    <p:sldId id="312" r:id="rId16"/>
    <p:sldId id="275" r:id="rId17"/>
    <p:sldId id="313" r:id="rId18"/>
    <p:sldId id="307" r:id="rId19"/>
    <p:sldId id="308" r:id="rId20"/>
    <p:sldId id="314" r:id="rId21"/>
    <p:sldId id="278" r:id="rId22"/>
    <p:sldId id="273" r:id="rId23"/>
    <p:sldId id="271" r:id="rId24"/>
    <p:sldId id="315" r:id="rId25"/>
    <p:sldId id="316" r:id="rId26"/>
    <p:sldId id="317" r:id="rId27"/>
    <p:sldId id="318" r:id="rId28"/>
    <p:sldId id="319" r:id="rId29"/>
    <p:sldId id="282" r:id="rId30"/>
    <p:sldId id="274" r:id="rId31"/>
    <p:sldId id="277" r:id="rId32"/>
    <p:sldId id="293" r:id="rId33"/>
    <p:sldId id="303" r:id="rId34"/>
    <p:sldId id="280" r:id="rId35"/>
    <p:sldId id="323" r:id="rId36"/>
    <p:sldId id="320" r:id="rId37"/>
    <p:sldId id="283" r:id="rId38"/>
    <p:sldId id="288" r:id="rId39"/>
    <p:sldId id="291" r:id="rId40"/>
    <p:sldId id="321" r:id="rId41"/>
    <p:sldId id="322" r:id="rId42"/>
    <p:sldId id="284" r:id="rId43"/>
    <p:sldId id="285" r:id="rId44"/>
    <p:sldId id="324" r:id="rId45"/>
    <p:sldId id="290" r:id="rId46"/>
    <p:sldId id="289" r:id="rId47"/>
    <p:sldId id="292" r:id="rId48"/>
    <p:sldId id="286" r:id="rId49"/>
    <p:sldId id="326" r:id="rId50"/>
    <p:sldId id="325" r:id="rId51"/>
    <p:sldId id="287" r:id="rId52"/>
    <p:sldId id="294" r:id="rId53"/>
    <p:sldId id="298" r:id="rId54"/>
    <p:sldId id="295" r:id="rId55"/>
    <p:sldId id="299" r:id="rId56"/>
    <p:sldId id="297" r:id="rId57"/>
    <p:sldId id="300" r:id="rId58"/>
    <p:sldId id="296" r:id="rId59"/>
    <p:sldId id="301" r:id="rId60"/>
    <p:sldId id="281" r:id="rId61"/>
    <p:sldId id="279" r:id="rId62"/>
    <p:sldId id="263"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FF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5E7AAFC-2EAC-46DD-A749-9D2172C7809A}" type="datetimeFigureOut">
              <a:rPr lang="en-US"/>
              <a:pPr>
                <a:defRPr/>
              </a:pPr>
              <a:t>8/26/2018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FB3C1D3E-F1D1-4768-B369-C0E7B40082A3}" type="slidenum">
              <a:rPr lang="en-US" altLang="en-US"/>
              <a:pPr>
                <a:defRPr/>
              </a:pPr>
              <a:t>‹#›</a:t>
            </a:fld>
            <a:endParaRPr lang="en-US" altLang="en-US"/>
          </a:p>
        </p:txBody>
      </p:sp>
    </p:spTree>
    <p:extLst>
      <p:ext uri="{BB962C8B-B14F-4D97-AF65-F5344CB8AC3E}">
        <p14:creationId xmlns:p14="http://schemas.microsoft.com/office/powerpoint/2010/main" val="928962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503DAD-658B-4739-A78C-1382611ED5D9}"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D1DD429-B641-416D-B0F1-7882D2AAACC7}" type="slidenum">
              <a:rPr lang="en-US" altLang="en-US"/>
              <a:pPr/>
              <a:t>21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6F9AD4-81FD-454F-BD00-1C5C0FF4E366}" type="slidenum">
              <a:rPr lang="en-US" altLang="en-US"/>
              <a:pPr/>
              <a:t>22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9C2B45-CB27-4C2C-9ABD-FAF53665C0C4}" type="slidenum">
              <a:rPr lang="en-US" altLang="en-US"/>
              <a:pPr/>
              <a:t>23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184A8F-6570-4A88-9DC9-8740A8164031}" type="slidenum">
              <a:rPr lang="en-US" altLang="en-US"/>
              <a:pPr/>
              <a:t>30</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2C5D82-1DF7-4BE7-89F5-91E118C2A5FE}" type="slidenum">
              <a:rPr lang="en-US" altLang="en-US"/>
              <a:pPr/>
              <a:t>32</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D1B8E2-5D46-471E-AEE7-62A8D6017ED1}" type="slidenum">
              <a:rPr lang="en-US" altLang="en-US"/>
              <a:pPr/>
              <a:t>40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84BC8-96CE-4AC9-A50D-11FA2AE60CCF}" type="slidenum">
              <a:rPr lang="en-US" altLang="en-US"/>
              <a:pPr/>
              <a:t>62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C629CC-14E5-4C91-959D-F46EC4A77E99}"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C629CC-14E5-4C91-959D-F46EC4A77E99}" type="slidenum">
              <a:rPr lang="en-US" altLang="en-US"/>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38C8D1-053E-4AC8-A82E-0B8983228FC5}"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38C8D1-053E-4AC8-A82E-0B8983228FC5}"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38C8D1-053E-4AC8-A82E-0B8983228FC5}"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38C8D1-053E-4AC8-A82E-0B8983228FC5}"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53D67C-98DC-4F47-8136-534DF92F9809}" type="slidenum">
              <a:rPr lang="en-US" altLang="en-US"/>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9BC033-735E-43D0-A6EA-30B316B56F92}" type="slidenum">
              <a:rPr lang="en-US" altLang="en-US"/>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0539AC-393F-4410-A21C-316772EC16DB}" type="slidenum">
              <a:rPr lang="en-US" altLang="en-US"/>
              <a:pPr>
                <a:defRPr/>
              </a:pPr>
              <a:t>‹#›</a:t>
            </a:fld>
            <a:endParaRPr lang="en-US" altLang="en-US"/>
          </a:p>
        </p:txBody>
      </p:sp>
    </p:spTree>
    <p:extLst>
      <p:ext uri="{BB962C8B-B14F-4D97-AF65-F5344CB8AC3E}">
        <p14:creationId xmlns:p14="http://schemas.microsoft.com/office/powerpoint/2010/main" val="1810928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9C8C97-E102-4326-B087-D1DCC3FB42E5}" type="slidenum">
              <a:rPr lang="en-US" altLang="en-US"/>
              <a:pPr>
                <a:defRPr/>
              </a:pPr>
              <a:t>‹#›</a:t>
            </a:fld>
            <a:endParaRPr lang="en-US" altLang="en-US"/>
          </a:p>
        </p:txBody>
      </p:sp>
    </p:spTree>
    <p:extLst>
      <p:ext uri="{BB962C8B-B14F-4D97-AF65-F5344CB8AC3E}">
        <p14:creationId xmlns:p14="http://schemas.microsoft.com/office/powerpoint/2010/main" val="3131184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A20BA0-3B33-4B7B-81B4-F8564BA484C6}" type="slidenum">
              <a:rPr lang="en-US" altLang="en-US"/>
              <a:pPr>
                <a:defRPr/>
              </a:pPr>
              <a:t>‹#›</a:t>
            </a:fld>
            <a:endParaRPr lang="en-US" altLang="en-US"/>
          </a:p>
        </p:txBody>
      </p:sp>
    </p:spTree>
    <p:extLst>
      <p:ext uri="{BB962C8B-B14F-4D97-AF65-F5344CB8AC3E}">
        <p14:creationId xmlns:p14="http://schemas.microsoft.com/office/powerpoint/2010/main" val="329831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68272-3789-4174-A5F3-76F91FF79322}" type="slidenum">
              <a:rPr lang="en-US" altLang="en-US"/>
              <a:pPr>
                <a:defRPr/>
              </a:pPr>
              <a:t>‹#›</a:t>
            </a:fld>
            <a:endParaRPr lang="en-US" altLang="en-US"/>
          </a:p>
        </p:txBody>
      </p:sp>
    </p:spTree>
    <p:extLst>
      <p:ext uri="{BB962C8B-B14F-4D97-AF65-F5344CB8AC3E}">
        <p14:creationId xmlns:p14="http://schemas.microsoft.com/office/powerpoint/2010/main" val="3311201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3A568C-B861-41A6-B7AF-5694F354E68B}" type="slidenum">
              <a:rPr lang="en-US" altLang="en-US"/>
              <a:pPr>
                <a:defRPr/>
              </a:pPr>
              <a:t>‹#›</a:t>
            </a:fld>
            <a:endParaRPr lang="en-US" altLang="en-US"/>
          </a:p>
        </p:txBody>
      </p:sp>
    </p:spTree>
    <p:extLst>
      <p:ext uri="{BB962C8B-B14F-4D97-AF65-F5344CB8AC3E}">
        <p14:creationId xmlns:p14="http://schemas.microsoft.com/office/powerpoint/2010/main" val="375741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F887B0-3301-4219-928E-9B01691535D3}" type="slidenum">
              <a:rPr lang="en-US" altLang="en-US"/>
              <a:pPr>
                <a:defRPr/>
              </a:pPr>
              <a:t>‹#›</a:t>
            </a:fld>
            <a:endParaRPr lang="en-US" altLang="en-US"/>
          </a:p>
        </p:txBody>
      </p:sp>
    </p:spTree>
    <p:extLst>
      <p:ext uri="{BB962C8B-B14F-4D97-AF65-F5344CB8AC3E}">
        <p14:creationId xmlns:p14="http://schemas.microsoft.com/office/powerpoint/2010/main" val="194064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C92CEA1-C8B8-48F2-B0ED-E7A70542CF57}" type="slidenum">
              <a:rPr lang="en-US" altLang="en-US"/>
              <a:pPr>
                <a:defRPr/>
              </a:pPr>
              <a:t>‹#›</a:t>
            </a:fld>
            <a:endParaRPr lang="en-US" altLang="en-US"/>
          </a:p>
        </p:txBody>
      </p:sp>
    </p:spTree>
    <p:extLst>
      <p:ext uri="{BB962C8B-B14F-4D97-AF65-F5344CB8AC3E}">
        <p14:creationId xmlns:p14="http://schemas.microsoft.com/office/powerpoint/2010/main" val="338613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3F6784-06B8-4059-8DC9-379B2BA525D4}" type="slidenum">
              <a:rPr lang="en-US" altLang="en-US"/>
              <a:pPr>
                <a:defRPr/>
              </a:pPr>
              <a:t>‹#›</a:t>
            </a:fld>
            <a:endParaRPr lang="en-US" altLang="en-US"/>
          </a:p>
        </p:txBody>
      </p:sp>
    </p:spTree>
    <p:extLst>
      <p:ext uri="{BB962C8B-B14F-4D97-AF65-F5344CB8AC3E}">
        <p14:creationId xmlns:p14="http://schemas.microsoft.com/office/powerpoint/2010/main" val="354247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7E8CCF-4B5E-4994-99AF-56702EDFD012}" type="slidenum">
              <a:rPr lang="en-US" altLang="en-US"/>
              <a:pPr>
                <a:defRPr/>
              </a:pPr>
              <a:t>‹#›</a:t>
            </a:fld>
            <a:endParaRPr lang="en-US" altLang="en-US"/>
          </a:p>
        </p:txBody>
      </p:sp>
    </p:spTree>
    <p:extLst>
      <p:ext uri="{BB962C8B-B14F-4D97-AF65-F5344CB8AC3E}">
        <p14:creationId xmlns:p14="http://schemas.microsoft.com/office/powerpoint/2010/main" val="360618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B608FC-196D-4F12-BD82-D84957BBA89B}" type="slidenum">
              <a:rPr lang="en-US" altLang="en-US"/>
              <a:pPr>
                <a:defRPr/>
              </a:pPr>
              <a:t>‹#›</a:t>
            </a:fld>
            <a:endParaRPr lang="en-US" altLang="en-US"/>
          </a:p>
        </p:txBody>
      </p:sp>
    </p:spTree>
    <p:extLst>
      <p:ext uri="{BB962C8B-B14F-4D97-AF65-F5344CB8AC3E}">
        <p14:creationId xmlns:p14="http://schemas.microsoft.com/office/powerpoint/2010/main" val="180985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165A55-3945-4024-A04F-B6233314C7D6}" type="slidenum">
              <a:rPr lang="en-US" altLang="en-US"/>
              <a:pPr>
                <a:defRPr/>
              </a:pPr>
              <a:t>‹#›</a:t>
            </a:fld>
            <a:endParaRPr lang="en-US" altLang="en-US"/>
          </a:p>
        </p:txBody>
      </p:sp>
    </p:spTree>
    <p:extLst>
      <p:ext uri="{BB962C8B-B14F-4D97-AF65-F5344CB8AC3E}">
        <p14:creationId xmlns:p14="http://schemas.microsoft.com/office/powerpoint/2010/main" val="265721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1ABC2AB-2378-4867-8FBE-EC98C79D957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2051"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052"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802313"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anose="020B0604020202020204" pitchFamily="34" charset="0"/>
              </a:rPr>
              <a:t>5-Minute Check on Section 4-1b</a:t>
            </a:r>
          </a:p>
        </p:txBody>
      </p:sp>
      <p:sp>
        <p:nvSpPr>
          <p:cNvPr id="33800" name="Text Box 8"/>
          <p:cNvSpPr txBox="1">
            <a:spLocks noChangeArrowheads="1"/>
          </p:cNvSpPr>
          <p:nvPr/>
        </p:nvSpPr>
        <p:spPr bwMode="white">
          <a:xfrm>
            <a:off x="1652588" y="652303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anose="020B0604020202020204" pitchFamily="34" charset="0"/>
              </a:rPr>
              <a:t>Click the mouse button or press the Space Bar to display the answers.</a:t>
            </a:r>
          </a:p>
        </p:txBody>
      </p:sp>
      <p:sp>
        <p:nvSpPr>
          <p:cNvPr id="3079" name="Rectangle 11"/>
          <p:cNvSpPr>
            <a:spLocks noChangeArrowheads="1"/>
          </p:cNvSpPr>
          <p:nvPr/>
        </p:nvSpPr>
        <p:spPr bwMode="auto">
          <a:xfrm>
            <a:off x="163513" y="614363"/>
            <a:ext cx="8828087" cy="5710237"/>
          </a:xfrm>
          <a:prstGeom prst="rect">
            <a:avLst/>
          </a:prstGeom>
          <a:solidFill>
            <a:schemeClr val="bg1"/>
          </a:solidFill>
          <a:ln w="9525">
            <a:solidFill>
              <a:schemeClr val="tx1"/>
            </a:solidFill>
            <a:miter lim="800000"/>
            <a:headEnd/>
            <a:tailEnd/>
          </a:ln>
        </p:spPr>
        <p:txBody>
          <a:bodyPr/>
          <a:lstStyle/>
          <a:p>
            <a:pPr marL="457200" indent="-457200">
              <a:spcBef>
                <a:spcPts val="400"/>
              </a:spcBef>
              <a:buFont typeface="Arial" charset="0"/>
              <a:buAutoNum type="arabicPeriod"/>
              <a:defRPr/>
            </a:pPr>
            <a:r>
              <a:rPr lang="en-US" sz="2000" b="1" dirty="0">
                <a:latin typeface="+mn-lt"/>
                <a:cs typeface="Arial" charset="0"/>
                <a:sym typeface="Symbol" pitchFamily="18" charset="2"/>
              </a:rPr>
              <a:t>Surveys are an example of  ____________  _______.</a:t>
            </a:r>
          </a:p>
          <a:p>
            <a:pPr marL="457200" indent="-457200">
              <a:spcBef>
                <a:spcPts val="400"/>
              </a:spcBef>
              <a:buFont typeface="Arial" charset="0"/>
              <a:buAutoNum type="arabicPeriod"/>
              <a:defRPr/>
            </a:pPr>
            <a:endParaRPr lang="en-US" sz="1200" b="1" dirty="0">
              <a:latin typeface="+mn-lt"/>
              <a:cs typeface="Arial" charset="0"/>
              <a:sym typeface="Symbol" pitchFamily="18" charset="2"/>
            </a:endParaRPr>
          </a:p>
          <a:p>
            <a:pPr marL="457200" indent="-457200">
              <a:spcBef>
                <a:spcPts val="400"/>
              </a:spcBef>
              <a:buFont typeface="Arial" charset="0"/>
              <a:buAutoNum type="arabicPeriod"/>
              <a:defRPr/>
            </a:pPr>
            <a:r>
              <a:rPr lang="en-US" sz="2000" b="1" dirty="0">
                <a:latin typeface="+mn-lt"/>
                <a:cs typeface="Arial" charset="0"/>
                <a:sym typeface="Symbol" pitchFamily="18" charset="2"/>
              </a:rPr>
              <a:t>What can detect “cause-and-effect” between variables?</a:t>
            </a:r>
          </a:p>
          <a:p>
            <a:pPr marL="457200" indent="-457200">
              <a:spcBef>
                <a:spcPts val="400"/>
              </a:spcBef>
              <a:buFont typeface="Arial" charset="0"/>
              <a:buAutoNum type="arabicPeriod"/>
              <a:defRPr/>
            </a:pPr>
            <a:endParaRPr lang="en-US" sz="2000" b="1" dirty="0">
              <a:latin typeface="+mn-lt"/>
              <a:cs typeface="Arial" charset="0"/>
              <a:sym typeface="Symbol" pitchFamily="18" charset="2"/>
            </a:endParaRPr>
          </a:p>
          <a:p>
            <a:pPr marL="457200" indent="-457200">
              <a:spcBef>
                <a:spcPts val="400"/>
              </a:spcBef>
              <a:defRPr/>
            </a:pPr>
            <a:r>
              <a:rPr lang="en-US" sz="2000" b="1" dirty="0">
                <a:latin typeface="+mn-lt"/>
                <a:cs typeface="Arial" charset="0"/>
                <a:sym typeface="Symbol" pitchFamily="18" charset="2"/>
              </a:rPr>
              <a:t>Define the types of surveys used in the following situations:</a:t>
            </a:r>
          </a:p>
          <a:p>
            <a:pPr marL="457200" indent="-457200">
              <a:spcBef>
                <a:spcPts val="400"/>
              </a:spcBef>
              <a:buFont typeface="+mj-lt"/>
              <a:buAutoNum type="arabicPeriod" startAt="3"/>
              <a:defRPr/>
            </a:pPr>
            <a:r>
              <a:rPr lang="en-US" sz="2000" b="1" dirty="0">
                <a:cs typeface="Arial" charset="0"/>
                <a:sym typeface="Symbol" pitchFamily="18" charset="2"/>
              </a:rPr>
              <a:t>Every 15</a:t>
            </a:r>
            <a:r>
              <a:rPr lang="en-US" sz="2000" b="1" baseline="30000" dirty="0">
                <a:cs typeface="Arial" charset="0"/>
                <a:sym typeface="Symbol" pitchFamily="18" charset="2"/>
              </a:rPr>
              <a:t>th</a:t>
            </a:r>
            <a:r>
              <a:rPr lang="en-US" sz="2000" b="1" dirty="0">
                <a:cs typeface="Arial" charset="0"/>
                <a:sym typeface="Symbol" pitchFamily="18" charset="2"/>
              </a:rPr>
              <a:t> person entering the store is asked to take a survey</a:t>
            </a:r>
          </a:p>
          <a:p>
            <a:pPr marL="457200" indent="-457200">
              <a:spcBef>
                <a:spcPts val="400"/>
              </a:spcBef>
              <a:buFont typeface="+mj-lt"/>
              <a:buAutoNum type="arabicPeriod" startAt="3"/>
              <a:defRPr/>
            </a:pPr>
            <a:endParaRPr lang="en-US" sz="2000" b="1" dirty="0">
              <a:cs typeface="Arial" charset="0"/>
              <a:sym typeface="Symbol" pitchFamily="18" charset="2"/>
            </a:endParaRPr>
          </a:p>
          <a:p>
            <a:pPr marL="457200" indent="-457200">
              <a:spcBef>
                <a:spcPts val="400"/>
              </a:spcBef>
              <a:buFont typeface="+mj-lt"/>
              <a:buAutoNum type="arabicPeriod" startAt="3"/>
              <a:defRPr/>
            </a:pPr>
            <a:r>
              <a:rPr lang="en-US" sz="2000" b="1" dirty="0">
                <a:cs typeface="Arial" charset="0"/>
                <a:sym typeface="Symbol" pitchFamily="18" charset="2"/>
              </a:rPr>
              <a:t>Four English classes are selected at random and everyone in the class is given a survey on cafeteria food</a:t>
            </a:r>
          </a:p>
          <a:p>
            <a:pPr marL="457200" indent="-457200">
              <a:spcBef>
                <a:spcPts val="400"/>
              </a:spcBef>
              <a:buFont typeface="+mj-lt"/>
              <a:buAutoNum type="arabicPeriod" startAt="3"/>
              <a:defRPr/>
            </a:pPr>
            <a:endParaRPr lang="en-US" sz="2000" b="1" dirty="0">
              <a:cs typeface="Arial" charset="0"/>
              <a:sym typeface="Symbol" pitchFamily="18" charset="2"/>
            </a:endParaRPr>
          </a:p>
          <a:p>
            <a:pPr marL="457200" indent="-457200">
              <a:spcBef>
                <a:spcPts val="400"/>
              </a:spcBef>
              <a:buFont typeface="+mj-lt"/>
              <a:buAutoNum type="arabicPeriod" startAt="3"/>
              <a:defRPr/>
            </a:pPr>
            <a:r>
              <a:rPr lang="en-US" sz="2000" b="1" dirty="0">
                <a:cs typeface="Arial" charset="0"/>
                <a:sym typeface="Symbol" pitchFamily="18" charset="2"/>
              </a:rPr>
              <a:t>Ten MSHS teachers are selected at random to take a survey on ISS</a:t>
            </a:r>
          </a:p>
          <a:p>
            <a:pPr marL="457200" indent="-457200">
              <a:spcBef>
                <a:spcPts val="400"/>
              </a:spcBef>
              <a:buFont typeface="+mj-lt"/>
              <a:buAutoNum type="arabicPeriod" startAt="3"/>
              <a:defRPr/>
            </a:pPr>
            <a:endParaRPr lang="en-US" sz="2000" b="1" dirty="0">
              <a:cs typeface="Arial" charset="0"/>
              <a:sym typeface="Symbol" pitchFamily="18" charset="2"/>
            </a:endParaRPr>
          </a:p>
          <a:p>
            <a:pPr marL="457200" indent="-457200">
              <a:spcBef>
                <a:spcPts val="400"/>
              </a:spcBef>
              <a:buFont typeface="+mj-lt"/>
              <a:buAutoNum type="arabicPeriod" startAt="3"/>
              <a:defRPr/>
            </a:pPr>
            <a:r>
              <a:rPr lang="en-US" sz="2000" b="1" dirty="0">
                <a:cs typeface="Arial" charset="0"/>
                <a:sym typeface="Symbol" pitchFamily="18" charset="2"/>
              </a:rPr>
              <a:t>All student who live in Sugar Grove are surveyed about weather</a:t>
            </a:r>
          </a:p>
          <a:p>
            <a:pPr marL="457200" indent="-457200">
              <a:spcBef>
                <a:spcPts val="400"/>
              </a:spcBef>
              <a:buFont typeface="+mj-lt"/>
              <a:buAutoNum type="arabicPeriod" startAt="3"/>
              <a:defRPr/>
            </a:pPr>
            <a:endParaRPr lang="en-US" sz="2000" b="1" dirty="0">
              <a:cs typeface="Arial" charset="0"/>
              <a:sym typeface="Symbol" pitchFamily="18" charset="2"/>
            </a:endParaRPr>
          </a:p>
          <a:p>
            <a:pPr marL="457200" indent="-457200">
              <a:spcBef>
                <a:spcPts val="400"/>
              </a:spcBef>
              <a:buFont typeface="+mj-lt"/>
              <a:buAutoNum type="arabicPeriod" startAt="3"/>
              <a:defRPr/>
            </a:pPr>
            <a:r>
              <a:rPr lang="en-US" sz="2000" b="1" dirty="0">
                <a:cs typeface="Arial" charset="0"/>
                <a:sym typeface="Symbol" pitchFamily="18" charset="2"/>
              </a:rPr>
              <a:t>Fifty students from each class year are surveyed about uniforms</a:t>
            </a:r>
          </a:p>
          <a:p>
            <a:pPr marL="457200" indent="-457200">
              <a:spcBef>
                <a:spcPts val="400"/>
              </a:spcBef>
              <a:buFont typeface="Arial" charset="0"/>
              <a:buAutoNum type="arabicPeriod" startAt="3"/>
              <a:defRPr/>
            </a:pPr>
            <a:endParaRPr lang="en-US" sz="2000" b="1" dirty="0">
              <a:cs typeface="Arial" charset="0"/>
              <a:sym typeface="Symbol" pitchFamily="18" charset="2"/>
            </a:endParaRPr>
          </a:p>
          <a:p>
            <a:pPr marL="457200" indent="-457200">
              <a:spcBef>
                <a:spcPts val="400"/>
              </a:spcBef>
              <a:buFont typeface="Arial" charset="0"/>
              <a:buAutoNum type="arabicPeriod" startAt="3"/>
              <a:defRPr/>
            </a:pPr>
            <a:endParaRPr lang="el-GR" sz="2000" b="1" dirty="0">
              <a:cs typeface="Arial" charset="0"/>
              <a:sym typeface="Symbol" pitchFamily="18" charset="2"/>
            </a:endParaRPr>
          </a:p>
        </p:txBody>
      </p:sp>
      <p:sp>
        <p:nvSpPr>
          <p:cNvPr id="8" name="TextBox 7"/>
          <p:cNvSpPr txBox="1">
            <a:spLocks noChangeArrowheads="1"/>
          </p:cNvSpPr>
          <p:nvPr/>
        </p:nvSpPr>
        <p:spPr bwMode="auto">
          <a:xfrm>
            <a:off x="4038600" y="609600"/>
            <a:ext cx="2890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observational  studies</a:t>
            </a:r>
          </a:p>
        </p:txBody>
      </p:sp>
      <p:sp>
        <p:nvSpPr>
          <p:cNvPr id="9" name="TextBox 8"/>
          <p:cNvSpPr txBox="1">
            <a:spLocks noChangeArrowheads="1"/>
          </p:cNvSpPr>
          <p:nvPr/>
        </p:nvSpPr>
        <p:spPr bwMode="auto">
          <a:xfrm>
            <a:off x="3195638" y="1600200"/>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designed experiment</a:t>
            </a:r>
          </a:p>
        </p:txBody>
      </p:sp>
      <p:sp>
        <p:nvSpPr>
          <p:cNvPr id="10" name="TextBox 9"/>
          <p:cNvSpPr txBox="1">
            <a:spLocks noChangeArrowheads="1"/>
          </p:cNvSpPr>
          <p:nvPr/>
        </p:nvSpPr>
        <p:spPr bwMode="auto">
          <a:xfrm>
            <a:off x="3338513" y="2590800"/>
            <a:ext cx="246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systematic sample</a:t>
            </a:r>
          </a:p>
        </p:txBody>
      </p:sp>
      <p:sp>
        <p:nvSpPr>
          <p:cNvPr id="11" name="TextBox 10"/>
          <p:cNvSpPr txBox="1">
            <a:spLocks noChangeArrowheads="1"/>
          </p:cNvSpPr>
          <p:nvPr/>
        </p:nvSpPr>
        <p:spPr bwMode="auto">
          <a:xfrm>
            <a:off x="3581400" y="3657600"/>
            <a:ext cx="1978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cluster sample</a:t>
            </a:r>
          </a:p>
        </p:txBody>
      </p:sp>
      <p:sp>
        <p:nvSpPr>
          <p:cNvPr id="12" name="TextBox 11"/>
          <p:cNvSpPr txBox="1">
            <a:spLocks noChangeArrowheads="1"/>
          </p:cNvSpPr>
          <p:nvPr/>
        </p:nvSpPr>
        <p:spPr bwMode="auto">
          <a:xfrm>
            <a:off x="2705100" y="4397375"/>
            <a:ext cx="373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simple random sample (SRS)</a:t>
            </a:r>
          </a:p>
        </p:txBody>
      </p:sp>
      <p:sp>
        <p:nvSpPr>
          <p:cNvPr id="13" name="TextBox 12"/>
          <p:cNvSpPr txBox="1">
            <a:spLocks noChangeArrowheads="1"/>
          </p:cNvSpPr>
          <p:nvPr/>
        </p:nvSpPr>
        <p:spPr bwMode="auto">
          <a:xfrm>
            <a:off x="4035425" y="5029200"/>
            <a:ext cx="106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census</a:t>
            </a:r>
          </a:p>
        </p:txBody>
      </p:sp>
      <p:sp>
        <p:nvSpPr>
          <p:cNvPr id="14" name="TextBox 13"/>
          <p:cNvSpPr txBox="1">
            <a:spLocks noChangeArrowheads="1"/>
          </p:cNvSpPr>
          <p:nvPr/>
        </p:nvSpPr>
        <p:spPr bwMode="auto">
          <a:xfrm>
            <a:off x="2209800" y="5791200"/>
            <a:ext cx="472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stratified sample (similar to blocking)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edge">
                                      <p:cBhvr>
                                        <p:cTn id="32" dur="20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edge">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11125"/>
            <a:ext cx="8229600" cy="792163"/>
          </a:xfrm>
        </p:spPr>
        <p:txBody>
          <a:bodyPr/>
          <a:lstStyle/>
          <a:p>
            <a:r>
              <a:rPr lang="en-US" altLang="en-US" sz="3600" b="1" smtClean="0"/>
              <a:t>Confounding</a:t>
            </a:r>
          </a:p>
        </p:txBody>
      </p:sp>
      <p:sp>
        <p:nvSpPr>
          <p:cNvPr id="7171" name="Content Placeholder 2"/>
          <p:cNvSpPr>
            <a:spLocks noGrp="1"/>
          </p:cNvSpPr>
          <p:nvPr>
            <p:ph idx="1"/>
          </p:nvPr>
        </p:nvSpPr>
        <p:spPr>
          <a:xfrm>
            <a:off x="457200" y="1143000"/>
            <a:ext cx="8229600" cy="1676400"/>
          </a:xfrm>
        </p:spPr>
        <p:txBody>
          <a:bodyPr/>
          <a:lstStyle/>
          <a:p>
            <a:r>
              <a:rPr lang="en-US" altLang="en-US" sz="2400" b="1" smtClean="0">
                <a:ea typeface="ＭＳ Ｐゴシック" pitchFamily="-111" charset="-128"/>
              </a:rPr>
              <a:t>Observational studies of the effect of one variable on another often fail because of </a:t>
            </a:r>
            <a:r>
              <a:rPr lang="en-US" altLang="en-US" sz="2400" b="1" smtClean="0">
                <a:solidFill>
                  <a:srgbClr val="FFC000"/>
                </a:solidFill>
                <a:ea typeface="ＭＳ Ｐゴシック" pitchFamily="-111" charset="-128"/>
              </a:rPr>
              <a:t>confounding</a:t>
            </a:r>
            <a:r>
              <a:rPr lang="en-US" altLang="en-US" sz="2400" b="1" smtClean="0">
                <a:ea typeface="ＭＳ Ｐゴシック" pitchFamily="-111" charset="-128"/>
              </a:rPr>
              <a:t> between the explanatory variable and one or more </a:t>
            </a:r>
            <a:r>
              <a:rPr lang="en-US" altLang="en-US" sz="2400" b="1" smtClean="0">
                <a:solidFill>
                  <a:srgbClr val="FFC000"/>
                </a:solidFill>
                <a:ea typeface="ＭＳ Ｐゴシック" pitchFamily="-111" charset="-128"/>
              </a:rPr>
              <a:t>lurking variables</a:t>
            </a:r>
            <a:r>
              <a:rPr lang="en-US" altLang="en-US" sz="2400" b="1" smtClean="0">
                <a:ea typeface="ＭＳ Ｐゴシック" pitchFamily="-111" charset="-128"/>
              </a:rPr>
              <a:t>.</a:t>
            </a:r>
          </a:p>
          <a:p>
            <a:endParaRPr lang="en-US" altLang="en-US" sz="2400" b="1" smtClean="0"/>
          </a:p>
        </p:txBody>
      </p:sp>
      <p:sp>
        <p:nvSpPr>
          <p:cNvPr id="4" name="TextBox 3"/>
          <p:cNvSpPr txBox="1"/>
          <p:nvPr/>
        </p:nvSpPr>
        <p:spPr>
          <a:xfrm>
            <a:off x="858838" y="2819400"/>
            <a:ext cx="7375525" cy="24923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FFFF00"/>
                </a:solidFill>
                <a:ea typeface="ＭＳ Ｐゴシック" pitchFamily="-111" charset="-128"/>
              </a:rPr>
              <a:t>Definition:</a:t>
            </a:r>
          </a:p>
          <a:p>
            <a:pPr>
              <a:defRPr/>
            </a:pPr>
            <a:endParaRPr lang="en-US" sz="600" b="1" u="sng" dirty="0">
              <a:solidFill>
                <a:srgbClr val="E81F30"/>
              </a:solidFill>
              <a:ea typeface="ＭＳ Ｐゴシック" pitchFamily="-111" charset="-128"/>
            </a:endParaRPr>
          </a:p>
          <a:p>
            <a:pPr>
              <a:spcAft>
                <a:spcPts val="1200"/>
              </a:spcAft>
              <a:defRPr/>
            </a:pPr>
            <a:r>
              <a:rPr lang="en-US" sz="2000" dirty="0">
                <a:solidFill>
                  <a:srgbClr val="000000"/>
                </a:solidFill>
                <a:ea typeface="ＭＳ Ｐゴシック" pitchFamily="-111" charset="-128"/>
              </a:rPr>
              <a:t>A </a:t>
            </a:r>
            <a:r>
              <a:rPr lang="en-US" sz="2000" b="1" dirty="0">
                <a:solidFill>
                  <a:srgbClr val="FFC000"/>
                </a:solidFill>
                <a:ea typeface="ＭＳ Ｐゴシック" pitchFamily="-111" charset="-128"/>
              </a:rPr>
              <a:t>lurking variable </a:t>
            </a:r>
            <a:r>
              <a:rPr lang="en-US" sz="2000" dirty="0">
                <a:solidFill>
                  <a:srgbClr val="000000"/>
                </a:solidFill>
                <a:ea typeface="ＭＳ Ｐゴシック" pitchFamily="-111" charset="-128"/>
              </a:rPr>
              <a:t>is a variable that is not among the explanatory or response variables in a study but that may influence the response variable.</a:t>
            </a:r>
          </a:p>
          <a:p>
            <a:pPr>
              <a:defRPr/>
            </a:pPr>
            <a:r>
              <a:rPr lang="en-US" sz="2000" b="1" dirty="0">
                <a:solidFill>
                  <a:srgbClr val="FFC000"/>
                </a:solidFill>
                <a:ea typeface="ＭＳ Ｐゴシック" pitchFamily="-111" charset="-128"/>
              </a:rPr>
              <a:t>Confounding</a:t>
            </a:r>
            <a:r>
              <a:rPr lang="en-US" sz="2000" b="1" dirty="0">
                <a:solidFill>
                  <a:srgbClr val="000000"/>
                </a:solidFill>
                <a:ea typeface="ＭＳ Ｐゴシック" pitchFamily="-111" charset="-128"/>
              </a:rPr>
              <a:t> </a:t>
            </a:r>
            <a:r>
              <a:rPr lang="en-US" sz="2000" dirty="0">
                <a:solidFill>
                  <a:srgbClr val="000000"/>
                </a:solidFill>
                <a:ea typeface="ＭＳ Ｐゴシック" pitchFamily="-111" charset="-128"/>
              </a:rPr>
              <a:t>occurs when two variables are associated in such a way that their effects on a response variable cannot be distinguished from each other.</a:t>
            </a:r>
          </a:p>
        </p:txBody>
      </p:sp>
      <p:sp>
        <p:nvSpPr>
          <p:cNvPr id="5" name="Rectangle 4"/>
          <p:cNvSpPr>
            <a:spLocks noChangeArrowheads="1"/>
          </p:cNvSpPr>
          <p:nvPr/>
        </p:nvSpPr>
        <p:spPr bwMode="auto">
          <a:xfrm>
            <a:off x="533400" y="5802313"/>
            <a:ext cx="8056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Well-designed experiments take steps to avoid 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34938"/>
            <a:ext cx="8229600" cy="762000"/>
          </a:xfrm>
        </p:spPr>
        <p:txBody>
          <a:bodyPr/>
          <a:lstStyle/>
          <a:p>
            <a:pPr eaLnBrk="1" hangingPunct="1"/>
            <a:r>
              <a:rPr lang="en-US" altLang="en-US" sz="3600" b="1" smtClean="0"/>
              <a:t>Basic Parts of Experiments</a:t>
            </a:r>
          </a:p>
        </p:txBody>
      </p:sp>
      <p:sp>
        <p:nvSpPr>
          <p:cNvPr id="8195" name="Rectangle 3"/>
          <p:cNvSpPr>
            <a:spLocks noGrp="1" noChangeArrowheads="1"/>
          </p:cNvSpPr>
          <p:nvPr>
            <p:ph type="body" idx="1"/>
          </p:nvPr>
        </p:nvSpPr>
        <p:spPr>
          <a:xfrm>
            <a:off x="0" y="990600"/>
            <a:ext cx="9144000" cy="2819400"/>
          </a:xfrm>
        </p:spPr>
        <p:txBody>
          <a:bodyPr/>
          <a:lstStyle/>
          <a:p>
            <a:pPr eaLnBrk="1" hangingPunct="1"/>
            <a:r>
              <a:rPr lang="en-US" altLang="en-US" sz="2200" b="1" smtClean="0">
                <a:solidFill>
                  <a:srgbClr val="FFFF00"/>
                </a:solidFill>
              </a:rPr>
              <a:t>Experimental units </a:t>
            </a:r>
            <a:r>
              <a:rPr lang="en-US" altLang="en-US" sz="2200" b="1" smtClean="0"/>
              <a:t>– individuals on which experiment is done</a:t>
            </a:r>
          </a:p>
          <a:p>
            <a:pPr lvl="1" eaLnBrk="1" hangingPunct="1"/>
            <a:r>
              <a:rPr lang="en-US" altLang="en-US" sz="2000" b="1" smtClean="0"/>
              <a:t>Subjects – experiment units that are human beings</a:t>
            </a:r>
          </a:p>
          <a:p>
            <a:pPr eaLnBrk="1" hangingPunct="1"/>
            <a:r>
              <a:rPr lang="en-US" altLang="en-US" sz="2200" b="1" smtClean="0">
                <a:solidFill>
                  <a:srgbClr val="FFFF00"/>
                </a:solidFill>
              </a:rPr>
              <a:t>Treatment </a:t>
            </a:r>
            <a:r>
              <a:rPr lang="en-US" altLang="en-US" sz="2200" b="1" smtClean="0"/>
              <a:t>– specific experimental condition applied to units</a:t>
            </a:r>
          </a:p>
          <a:p>
            <a:pPr lvl="1" eaLnBrk="1" hangingPunct="1"/>
            <a:r>
              <a:rPr lang="en-US" altLang="en-US" sz="2000" b="1" smtClean="0"/>
              <a:t>Factors – the explanatory variables in the experiment</a:t>
            </a:r>
          </a:p>
          <a:p>
            <a:pPr lvl="1" eaLnBrk="1" hangingPunct="1"/>
            <a:r>
              <a:rPr lang="en-US" altLang="en-US" sz="2000" b="1" smtClean="0"/>
              <a:t>Level – the combination of specific values of each of the factors</a:t>
            </a:r>
          </a:p>
        </p:txBody>
      </p:sp>
      <p:pic>
        <p:nvPicPr>
          <p:cNvPr id="8196" name="Picture 4" descr="Yates_3e_Ch05_p3253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8229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96838"/>
            <a:ext cx="8229600" cy="792162"/>
          </a:xfrm>
        </p:spPr>
        <p:txBody>
          <a:bodyPr/>
          <a:lstStyle/>
          <a:p>
            <a:pPr eaLnBrk="1" hangingPunct="1"/>
            <a:r>
              <a:rPr lang="en-US" altLang="en-US" sz="3600" b="1" smtClean="0"/>
              <a:t>The Language of Experiments</a:t>
            </a:r>
          </a:p>
        </p:txBody>
      </p:sp>
      <p:sp>
        <p:nvSpPr>
          <p:cNvPr id="9219" name="Content Placeholder 2"/>
          <p:cNvSpPr>
            <a:spLocks noGrp="1"/>
          </p:cNvSpPr>
          <p:nvPr>
            <p:ph idx="1"/>
          </p:nvPr>
        </p:nvSpPr>
        <p:spPr>
          <a:xfrm>
            <a:off x="228600" y="990600"/>
            <a:ext cx="8686800" cy="1752600"/>
          </a:xfrm>
        </p:spPr>
        <p:txBody>
          <a:bodyPr/>
          <a:lstStyle/>
          <a:p>
            <a:r>
              <a:rPr lang="en-US" altLang="en-US" sz="2400" b="1" smtClean="0">
                <a:ea typeface="ＭＳ Ｐゴシック" pitchFamily="-111" charset="-128"/>
              </a:rPr>
              <a:t>An experiment is a statistical study in which we actually do something (</a:t>
            </a:r>
            <a:r>
              <a:rPr lang="en-US" altLang="en-US" sz="2400" b="1" smtClean="0">
                <a:solidFill>
                  <a:srgbClr val="FFFF00"/>
                </a:solidFill>
                <a:ea typeface="ＭＳ Ｐゴシック" pitchFamily="-111" charset="-128"/>
              </a:rPr>
              <a:t>a treatment</a:t>
            </a:r>
            <a:r>
              <a:rPr lang="en-US" altLang="en-US" sz="2400" b="1" smtClean="0">
                <a:ea typeface="ＭＳ Ｐゴシック" pitchFamily="-111" charset="-128"/>
              </a:rPr>
              <a:t>) to people, animals, or objects (</a:t>
            </a:r>
            <a:r>
              <a:rPr lang="en-US" altLang="en-US" sz="2400" b="1" smtClean="0">
                <a:solidFill>
                  <a:srgbClr val="FFFF00"/>
                </a:solidFill>
                <a:ea typeface="ＭＳ Ｐゴシック" pitchFamily="-111" charset="-128"/>
              </a:rPr>
              <a:t>the experimental units</a:t>
            </a:r>
            <a:r>
              <a:rPr lang="en-US" altLang="en-US" sz="2400" b="1" smtClean="0">
                <a:ea typeface="ＭＳ Ｐゴシック" pitchFamily="-111" charset="-128"/>
              </a:rPr>
              <a:t>) to observe the response. Here is the basic vocabulary of experiments. </a:t>
            </a:r>
            <a:endParaRPr lang="en-US" altLang="en-US" sz="4000" b="1" smtClean="0">
              <a:ea typeface="ＭＳ Ｐゴシック" pitchFamily="-111" charset="-128"/>
            </a:endParaRPr>
          </a:p>
        </p:txBody>
      </p:sp>
      <p:sp>
        <p:nvSpPr>
          <p:cNvPr id="4" name="TextBox 3"/>
          <p:cNvSpPr txBox="1"/>
          <p:nvPr/>
        </p:nvSpPr>
        <p:spPr>
          <a:xfrm>
            <a:off x="747713" y="2590800"/>
            <a:ext cx="7631112" cy="2632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FFFF00"/>
                </a:solidFill>
                <a:ea typeface="ＭＳ Ｐゴシック" pitchFamily="-111" charset="-128"/>
              </a:rPr>
              <a:t>Definition:</a:t>
            </a:r>
          </a:p>
          <a:p>
            <a:pPr>
              <a:spcAft>
                <a:spcPts val="600"/>
              </a:spcAft>
              <a:defRPr/>
            </a:pPr>
            <a:r>
              <a:rPr lang="en-US" sz="2000" dirty="0">
                <a:solidFill>
                  <a:srgbClr val="000000"/>
                </a:solidFill>
                <a:ea typeface="ＭＳ Ｐゴシック" pitchFamily="-111" charset="-128"/>
              </a:rPr>
              <a:t>A specific condition applied to the individuals in an experiment is called a </a:t>
            </a:r>
            <a:r>
              <a:rPr lang="en-US" sz="2000" b="1" dirty="0">
                <a:solidFill>
                  <a:srgbClr val="FFC000"/>
                </a:solidFill>
                <a:ea typeface="ＭＳ Ｐゴシック" pitchFamily="-111" charset="-128"/>
              </a:rPr>
              <a:t>treatment</a:t>
            </a:r>
            <a:r>
              <a:rPr lang="en-US" sz="2000" dirty="0">
                <a:solidFill>
                  <a:srgbClr val="FFC000"/>
                </a:solidFill>
                <a:ea typeface="ＭＳ Ｐゴシック" pitchFamily="-111" charset="-128"/>
              </a:rPr>
              <a:t>. </a:t>
            </a:r>
            <a:r>
              <a:rPr lang="en-US" sz="2000" dirty="0">
                <a:solidFill>
                  <a:srgbClr val="000000"/>
                </a:solidFill>
                <a:ea typeface="ＭＳ Ｐゴシック" pitchFamily="-111" charset="-128"/>
              </a:rPr>
              <a:t>If an experiment has several explanatory variables, a treatment is a combination of specific values of these variables. </a:t>
            </a:r>
          </a:p>
          <a:p>
            <a:pPr>
              <a:defRPr/>
            </a:pPr>
            <a:r>
              <a:rPr lang="en-US" sz="2000" dirty="0">
                <a:solidFill>
                  <a:srgbClr val="000000"/>
                </a:solidFill>
                <a:ea typeface="ＭＳ Ｐゴシック" pitchFamily="-111" charset="-128"/>
              </a:rPr>
              <a:t>The </a:t>
            </a:r>
            <a:r>
              <a:rPr lang="en-US" sz="2000" b="1" dirty="0">
                <a:solidFill>
                  <a:srgbClr val="FFC000"/>
                </a:solidFill>
                <a:ea typeface="ＭＳ Ｐゴシック" pitchFamily="-111" charset="-128"/>
              </a:rPr>
              <a:t>experimental units </a:t>
            </a:r>
            <a:r>
              <a:rPr lang="en-US" sz="2000" dirty="0">
                <a:solidFill>
                  <a:srgbClr val="000000"/>
                </a:solidFill>
                <a:ea typeface="ＭＳ Ｐゴシック" pitchFamily="-111" charset="-128"/>
              </a:rPr>
              <a:t>are the smallest collection of individuals to which treatments are applied. When the units are human beings, they often are called </a:t>
            </a:r>
            <a:r>
              <a:rPr lang="en-US" sz="2000" b="1" dirty="0">
                <a:solidFill>
                  <a:srgbClr val="FFC000"/>
                </a:solidFill>
                <a:ea typeface="ＭＳ Ｐゴシック" pitchFamily="-111" charset="-128"/>
              </a:rPr>
              <a:t>subjects</a:t>
            </a:r>
            <a:r>
              <a:rPr lang="en-US" sz="2000" dirty="0">
                <a:solidFill>
                  <a:srgbClr val="000000"/>
                </a:solidFill>
                <a:ea typeface="ＭＳ Ｐゴシック" pitchFamily="-111" charset="-128"/>
              </a:rPr>
              <a:t>. </a:t>
            </a:r>
            <a:endParaRPr lang="en-US" sz="1000" dirty="0">
              <a:solidFill>
                <a:srgbClr val="000000"/>
              </a:solidFill>
              <a:ea typeface="ＭＳ Ｐゴシック" pitchFamily="-111" charset="-128"/>
            </a:endParaRPr>
          </a:p>
        </p:txBody>
      </p:sp>
      <p:sp>
        <p:nvSpPr>
          <p:cNvPr id="5" name="Rectangle 4"/>
          <p:cNvSpPr>
            <a:spLocks noChangeArrowheads="1"/>
          </p:cNvSpPr>
          <p:nvPr/>
        </p:nvSpPr>
        <p:spPr bwMode="auto">
          <a:xfrm>
            <a:off x="617538" y="5386388"/>
            <a:ext cx="7862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Sometimes, the explanatory variables in an experiment are called factors. Many experiments study the joint effects of several factors. In such an experiment, each treatment is formed by combining a specific value (often called a </a:t>
            </a:r>
            <a:r>
              <a:rPr lang="en-US" altLang="en-US" sz="1800" b="1">
                <a:solidFill>
                  <a:srgbClr val="FFFF00"/>
                </a:solidFill>
              </a:rPr>
              <a:t>level</a:t>
            </a:r>
            <a:r>
              <a:rPr lang="en-US" altLang="en-US" sz="1800" b="1"/>
              <a:t>) of each of the factors.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96838"/>
            <a:ext cx="8229600" cy="792162"/>
          </a:xfrm>
        </p:spPr>
        <p:txBody>
          <a:bodyPr/>
          <a:lstStyle/>
          <a:p>
            <a:pPr eaLnBrk="1" hangingPunct="1"/>
            <a:r>
              <a:rPr lang="en-US" altLang="en-US" sz="3600" b="1" smtClean="0"/>
              <a:t>How to Experiment Badly</a:t>
            </a:r>
          </a:p>
        </p:txBody>
      </p:sp>
      <p:sp>
        <p:nvSpPr>
          <p:cNvPr id="10243" name="Content Placeholder 2"/>
          <p:cNvSpPr>
            <a:spLocks noGrp="1"/>
          </p:cNvSpPr>
          <p:nvPr>
            <p:ph idx="1"/>
          </p:nvPr>
        </p:nvSpPr>
        <p:spPr>
          <a:xfrm>
            <a:off x="457200" y="990600"/>
            <a:ext cx="8229600" cy="2514600"/>
          </a:xfrm>
        </p:spPr>
        <p:txBody>
          <a:bodyPr/>
          <a:lstStyle/>
          <a:p>
            <a:r>
              <a:rPr lang="en-US" altLang="en-US" sz="2400" b="1" smtClean="0">
                <a:ea typeface="ＭＳ Ｐゴシック" pitchFamily="-111" charset="-128"/>
              </a:rPr>
              <a:t>Experiments are the preferred method for examining the effect of one variable on another. By imposing the specific treatment of interest and controlling other  influences, we can pin down cause and effect. Good designs are essential for  effective experiments, just as they are for sampling. </a:t>
            </a:r>
          </a:p>
          <a:p>
            <a:endParaRPr lang="en-US" altLang="en-US" sz="2400" b="1" smtClean="0"/>
          </a:p>
        </p:txBody>
      </p:sp>
      <p:pic>
        <p:nvPicPr>
          <p:cNvPr id="10245" name="Picture 5" descr="P4.1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675" y="3649663"/>
            <a:ext cx="20447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p:cNvSpPr>
            <a:spLocks noChangeArrowheads="1"/>
          </p:cNvSpPr>
          <p:nvPr/>
        </p:nvSpPr>
        <p:spPr bwMode="auto">
          <a:xfrm>
            <a:off x="3225800" y="3505200"/>
            <a:ext cx="56610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t>A high school regularly offers a review course to prepare students for the SAT. This year, budget cuts will allow the school to offer only an online version of the course. Over the past 10 years, the average SAT score of students in the classroom course was 1620. The online group gets an average score of 1780. That’s roughly 10% higher than the long- time average for those who took the classroom review course. Is the online course more effective?</a:t>
            </a:r>
          </a:p>
          <a:p>
            <a:pPr>
              <a:spcBef>
                <a:spcPct val="0"/>
              </a:spcBef>
              <a:buFontTx/>
              <a:buNone/>
            </a:pPr>
            <a:endParaRPr lang="en-US" altLang="en-US" sz="1800"/>
          </a:p>
          <a:p>
            <a:pPr>
              <a:spcBef>
                <a:spcPct val="0"/>
              </a:spcBef>
              <a:buFontTx/>
              <a:buNone/>
            </a:pPr>
            <a:r>
              <a:rPr lang="en-US" altLang="en-US" sz="1800"/>
              <a:t>Students -&gt; Online Course -&gt; SAT Scores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38113"/>
            <a:ext cx="8229600" cy="715962"/>
          </a:xfrm>
        </p:spPr>
        <p:txBody>
          <a:bodyPr/>
          <a:lstStyle/>
          <a:p>
            <a:pPr eaLnBrk="1" hangingPunct="1"/>
            <a:r>
              <a:rPr lang="en-US" altLang="en-US" sz="3600" b="1" smtClean="0"/>
              <a:t>How to Experiment Badly</a:t>
            </a:r>
          </a:p>
        </p:txBody>
      </p:sp>
      <p:sp>
        <p:nvSpPr>
          <p:cNvPr id="11267" name="Content Placeholder 2"/>
          <p:cNvSpPr>
            <a:spLocks noGrp="1"/>
          </p:cNvSpPr>
          <p:nvPr>
            <p:ph idx="1"/>
          </p:nvPr>
        </p:nvSpPr>
        <p:spPr>
          <a:xfrm>
            <a:off x="457200" y="1143000"/>
            <a:ext cx="8229600" cy="990600"/>
          </a:xfrm>
        </p:spPr>
        <p:txBody>
          <a:bodyPr/>
          <a:lstStyle/>
          <a:p>
            <a:r>
              <a:rPr lang="en-US" altLang="en-US" sz="2400" b="1" smtClean="0">
                <a:ea typeface="ＭＳ Ｐゴシック" pitchFamily="-111" charset="-128"/>
              </a:rPr>
              <a:t>Many laboratory experiments use a design like the one in the online SAT course example: </a:t>
            </a:r>
          </a:p>
          <a:p>
            <a:endParaRPr lang="en-US" altLang="en-US" sz="2400" b="1" smtClean="0"/>
          </a:p>
        </p:txBody>
      </p:sp>
      <p:sp>
        <p:nvSpPr>
          <p:cNvPr id="4" name="Rectangle 3"/>
          <p:cNvSpPr/>
          <p:nvPr/>
        </p:nvSpPr>
        <p:spPr>
          <a:xfrm>
            <a:off x="439738" y="2341563"/>
            <a:ext cx="2071687" cy="660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chemeClr val="tx1"/>
                </a:solidFill>
              </a:rPr>
              <a:t>Experimental Units</a:t>
            </a:r>
          </a:p>
        </p:txBody>
      </p:sp>
      <p:sp>
        <p:nvSpPr>
          <p:cNvPr id="5" name="Striped Right Arrow 4"/>
          <p:cNvSpPr/>
          <p:nvPr/>
        </p:nvSpPr>
        <p:spPr>
          <a:xfrm>
            <a:off x="2574925" y="2443163"/>
            <a:ext cx="1143000" cy="444500"/>
          </a:xfrm>
          <a:prstGeom prst="striped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6" name="Striped Right Arrow 5"/>
          <p:cNvSpPr/>
          <p:nvPr/>
        </p:nvSpPr>
        <p:spPr>
          <a:xfrm>
            <a:off x="5330825" y="2443163"/>
            <a:ext cx="1143000" cy="444500"/>
          </a:xfrm>
          <a:prstGeom prst="striped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a:p>
        </p:txBody>
      </p:sp>
      <p:sp>
        <p:nvSpPr>
          <p:cNvPr id="7" name="Rectangle 6"/>
          <p:cNvSpPr/>
          <p:nvPr/>
        </p:nvSpPr>
        <p:spPr>
          <a:xfrm>
            <a:off x="3781756" y="2341562"/>
            <a:ext cx="1435100" cy="6604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b="1" dirty="0">
                <a:solidFill>
                  <a:srgbClr val="000000"/>
                </a:solidFill>
              </a:rPr>
              <a:t>Treatment</a:t>
            </a:r>
          </a:p>
        </p:txBody>
      </p:sp>
      <p:sp>
        <p:nvSpPr>
          <p:cNvPr id="8" name="Rectangle 7"/>
          <p:cNvSpPr/>
          <p:nvPr/>
        </p:nvSpPr>
        <p:spPr>
          <a:xfrm>
            <a:off x="6634494" y="2341562"/>
            <a:ext cx="1630362" cy="6604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b="1" dirty="0">
                <a:solidFill>
                  <a:srgbClr val="000000"/>
                </a:solidFill>
              </a:rPr>
              <a:t>Measure Response</a:t>
            </a:r>
          </a:p>
        </p:txBody>
      </p:sp>
      <p:sp>
        <p:nvSpPr>
          <p:cNvPr id="9" name="Rectangle 8"/>
          <p:cNvSpPr>
            <a:spLocks noChangeArrowheads="1"/>
          </p:cNvSpPr>
          <p:nvPr/>
        </p:nvSpPr>
        <p:spPr bwMode="auto">
          <a:xfrm>
            <a:off x="693738" y="3649663"/>
            <a:ext cx="772318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In the lab environment, simple designs often work well.</a:t>
            </a:r>
          </a:p>
          <a:p>
            <a:pPr>
              <a:spcBef>
                <a:spcPct val="0"/>
              </a:spcBef>
              <a:buFontTx/>
              <a:buNone/>
            </a:pPr>
            <a:endParaRPr lang="en-US" altLang="en-US" sz="2000" b="1"/>
          </a:p>
          <a:p>
            <a:pPr>
              <a:spcBef>
                <a:spcPct val="0"/>
              </a:spcBef>
              <a:buFontTx/>
              <a:buNone/>
            </a:pPr>
            <a:r>
              <a:rPr lang="en-US" altLang="en-US" sz="2000" b="1"/>
              <a:t>Field experiments and experiments with animals or people deal with more variable conditions.</a:t>
            </a:r>
          </a:p>
          <a:p>
            <a:pPr>
              <a:spcBef>
                <a:spcPct val="0"/>
              </a:spcBef>
              <a:buFontTx/>
              <a:buNone/>
            </a:pPr>
            <a:r>
              <a:rPr lang="en-US" altLang="en-US" sz="2000" b="1"/>
              <a:t> </a:t>
            </a:r>
          </a:p>
          <a:p>
            <a:pPr>
              <a:spcBef>
                <a:spcPct val="0"/>
              </a:spcBef>
              <a:buFontTx/>
              <a:buNone/>
            </a:pPr>
            <a:r>
              <a:rPr lang="en-US" altLang="en-US" sz="2400" b="1" i="1"/>
              <a:t>Outside the lab, badly designed experiments often yield worthless results because of  confounding.</a:t>
            </a:r>
          </a:p>
        </p:txBody>
      </p:sp>
      <p:sp>
        <p:nvSpPr>
          <p:cNvPr id="10" name="Rectangle 9"/>
          <p:cNvSpPr>
            <a:spLocks noChangeArrowheads="1"/>
          </p:cNvSpPr>
          <p:nvPr/>
        </p:nvSpPr>
        <p:spPr bwMode="auto">
          <a:xfrm>
            <a:off x="263525" y="6289675"/>
            <a:ext cx="861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Remember:  Voluntary response surveys.  Who would take an on-line class?  </a:t>
            </a:r>
            <a:endParaRPr lang="en-US" altLang="en-US" sz="2000" b="1" i="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accel="50000" decel="5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8" accel="50000" decel="5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8" accel="50000" decel="5000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69863"/>
            <a:ext cx="8229600" cy="685800"/>
          </a:xfrm>
        </p:spPr>
        <p:txBody>
          <a:bodyPr/>
          <a:lstStyle/>
          <a:p>
            <a:r>
              <a:rPr lang="en-US" altLang="en-US" sz="3600" b="1" smtClean="0"/>
              <a:t>Example 1</a:t>
            </a:r>
          </a:p>
        </p:txBody>
      </p:sp>
      <p:sp>
        <p:nvSpPr>
          <p:cNvPr id="18435" name="Rectangle 3"/>
          <p:cNvSpPr>
            <a:spLocks noGrp="1" noChangeArrowheads="1"/>
          </p:cNvSpPr>
          <p:nvPr>
            <p:ph type="body" idx="1"/>
          </p:nvPr>
        </p:nvSpPr>
        <p:spPr>
          <a:xfrm>
            <a:off x="304800" y="1066800"/>
            <a:ext cx="8382000" cy="5486400"/>
          </a:xfrm>
        </p:spPr>
        <p:txBody>
          <a:bodyPr/>
          <a:lstStyle/>
          <a:p>
            <a:pPr marL="0" indent="0">
              <a:spcBef>
                <a:spcPts val="600"/>
              </a:spcBef>
              <a:buFontTx/>
              <a:buNone/>
              <a:defRPr/>
            </a:pPr>
            <a:r>
              <a:rPr lang="en-US" sz="2400" b="1" dirty="0" smtClean="0"/>
              <a:t>Two toothpastes are being studied for effectiveness in reducing the number of cavities in children.  There are 100 children available for the study. </a:t>
            </a:r>
            <a:br>
              <a:rPr lang="en-US" sz="2400" b="1" dirty="0" smtClean="0"/>
            </a:br>
            <a:r>
              <a:rPr lang="en-US" sz="1200" b="1" dirty="0" smtClean="0"/>
              <a:t/>
            </a:r>
            <a:br>
              <a:rPr lang="en-US" sz="1200" b="1" dirty="0" smtClean="0"/>
            </a:br>
            <a:r>
              <a:rPr lang="en-US" sz="2400" b="1" dirty="0" smtClean="0"/>
              <a:t>A) What are the test subjects?</a:t>
            </a:r>
          </a:p>
          <a:p>
            <a:pPr marL="0" indent="0">
              <a:spcBef>
                <a:spcPts val="600"/>
              </a:spcBef>
              <a:buFontTx/>
              <a:buNone/>
              <a:defRPr/>
            </a:pPr>
            <a:endParaRPr lang="en-US" sz="2400" b="1" dirty="0" smtClean="0"/>
          </a:p>
          <a:p>
            <a:pPr marL="0" indent="-457200">
              <a:spcBef>
                <a:spcPts val="600"/>
              </a:spcBef>
              <a:buFontTx/>
              <a:buAutoNum type="alphaUcParenR" startAt="2"/>
              <a:defRPr/>
            </a:pPr>
            <a:r>
              <a:rPr lang="en-US" sz="2400" b="1" dirty="0" smtClean="0"/>
              <a:t>What is the response variable?</a:t>
            </a:r>
          </a:p>
          <a:p>
            <a:pPr marL="0" indent="-457200">
              <a:spcBef>
                <a:spcPts val="600"/>
              </a:spcBef>
              <a:buFontTx/>
              <a:buAutoNum type="alphaUcParenR" startAt="2"/>
              <a:defRPr/>
            </a:pPr>
            <a:endParaRPr lang="en-US" sz="2400" b="1" dirty="0" smtClean="0"/>
          </a:p>
          <a:p>
            <a:pPr marL="0" indent="-457200">
              <a:spcBef>
                <a:spcPts val="600"/>
              </a:spcBef>
              <a:buFontTx/>
              <a:buAutoNum type="alphaUcParenR" startAt="2"/>
              <a:defRPr/>
            </a:pPr>
            <a:r>
              <a:rPr lang="en-US" sz="2400" b="1" dirty="0" smtClean="0"/>
              <a:t>What are the treatments?</a:t>
            </a:r>
          </a:p>
          <a:p>
            <a:pPr marL="0" indent="-457200">
              <a:spcBef>
                <a:spcPts val="600"/>
              </a:spcBef>
              <a:buFontTx/>
              <a:buAutoNum type="alphaUcParenR" startAt="2"/>
              <a:defRPr/>
            </a:pPr>
            <a:endParaRPr lang="en-US" sz="2400" b="1" dirty="0" smtClean="0"/>
          </a:p>
          <a:p>
            <a:pPr marL="0" indent="-457200">
              <a:spcBef>
                <a:spcPts val="600"/>
              </a:spcBef>
              <a:buFontTx/>
              <a:buAutoNum type="alphaUcParenR" startAt="2"/>
              <a:defRPr/>
            </a:pPr>
            <a:r>
              <a:rPr lang="en-US" sz="2400" b="1" dirty="0" smtClean="0"/>
              <a:t>What are the factors or levels?</a:t>
            </a:r>
          </a:p>
          <a:p>
            <a:pPr marL="0" indent="-457200">
              <a:spcBef>
                <a:spcPts val="600"/>
              </a:spcBef>
              <a:buFontTx/>
              <a:buAutoNum type="alphaUcParenR" startAt="2"/>
              <a:defRPr/>
            </a:pPr>
            <a:endParaRPr lang="en-US" sz="2400" b="1" dirty="0" smtClean="0"/>
          </a:p>
          <a:p>
            <a:pPr marL="0" indent="-457200">
              <a:spcBef>
                <a:spcPts val="600"/>
              </a:spcBef>
              <a:buFontTx/>
              <a:buAutoNum type="alphaUcParenR" startAt="2"/>
              <a:defRPr/>
            </a:pPr>
            <a:r>
              <a:rPr lang="en-US" sz="2400" b="1" dirty="0" smtClean="0"/>
              <a:t>What are the possible confounding variables?</a:t>
            </a:r>
          </a:p>
        </p:txBody>
      </p:sp>
      <p:sp>
        <p:nvSpPr>
          <p:cNvPr id="4" name="TextBox 3"/>
          <p:cNvSpPr txBox="1">
            <a:spLocks noChangeArrowheads="1"/>
          </p:cNvSpPr>
          <p:nvPr/>
        </p:nvSpPr>
        <p:spPr bwMode="auto">
          <a:xfrm>
            <a:off x="1447800" y="2819400"/>
            <a:ext cx="235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The children’s teeth</a:t>
            </a:r>
          </a:p>
        </p:txBody>
      </p:sp>
      <p:sp>
        <p:nvSpPr>
          <p:cNvPr id="8" name="TextBox 7"/>
          <p:cNvSpPr txBox="1">
            <a:spLocks noChangeArrowheads="1"/>
          </p:cNvSpPr>
          <p:nvPr/>
        </p:nvSpPr>
        <p:spPr bwMode="auto">
          <a:xfrm>
            <a:off x="1447800" y="3657600"/>
            <a:ext cx="2224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number of cavities</a:t>
            </a:r>
          </a:p>
        </p:txBody>
      </p:sp>
      <p:sp>
        <p:nvSpPr>
          <p:cNvPr id="9" name="TextBox 8"/>
          <p:cNvSpPr txBox="1">
            <a:spLocks noChangeArrowheads="1"/>
          </p:cNvSpPr>
          <p:nvPr/>
        </p:nvSpPr>
        <p:spPr bwMode="auto">
          <a:xfrm>
            <a:off x="1447800" y="46482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toothpastes</a:t>
            </a:r>
          </a:p>
        </p:txBody>
      </p:sp>
      <p:sp>
        <p:nvSpPr>
          <p:cNvPr id="10" name="TextBox 9"/>
          <p:cNvSpPr txBox="1">
            <a:spLocks noChangeArrowheads="1"/>
          </p:cNvSpPr>
          <p:nvPr/>
        </p:nvSpPr>
        <p:spPr bwMode="auto">
          <a:xfrm>
            <a:off x="1447800" y="5486400"/>
            <a:ext cx="400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two different toothpaste brands (?)</a:t>
            </a:r>
          </a:p>
        </p:txBody>
      </p:sp>
      <p:sp>
        <p:nvSpPr>
          <p:cNvPr id="11" name="TextBox 10"/>
          <p:cNvSpPr txBox="1">
            <a:spLocks noChangeArrowheads="1"/>
          </p:cNvSpPr>
          <p:nvPr/>
        </p:nvSpPr>
        <p:spPr bwMode="auto">
          <a:xfrm>
            <a:off x="1447800" y="6324600"/>
            <a:ext cx="641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diet (candies and soft drinks), economics, family history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69863"/>
            <a:ext cx="8229600" cy="685800"/>
          </a:xfrm>
        </p:spPr>
        <p:txBody>
          <a:bodyPr/>
          <a:lstStyle/>
          <a:p>
            <a:r>
              <a:rPr lang="en-US" altLang="en-US" sz="3600" b="1" smtClean="0"/>
              <a:t>Example 2</a:t>
            </a:r>
          </a:p>
        </p:txBody>
      </p:sp>
      <p:sp>
        <p:nvSpPr>
          <p:cNvPr id="17411" name="Rectangle 3"/>
          <p:cNvSpPr>
            <a:spLocks noGrp="1" noChangeArrowheads="1"/>
          </p:cNvSpPr>
          <p:nvPr>
            <p:ph type="body" idx="1"/>
          </p:nvPr>
        </p:nvSpPr>
        <p:spPr>
          <a:xfrm>
            <a:off x="304800" y="914400"/>
            <a:ext cx="8610600" cy="5486400"/>
          </a:xfrm>
        </p:spPr>
        <p:txBody>
          <a:bodyPr/>
          <a:lstStyle/>
          <a:p>
            <a:pPr marL="0" indent="0">
              <a:spcBef>
                <a:spcPts val="600"/>
              </a:spcBef>
              <a:buFontTx/>
              <a:buNone/>
              <a:defRPr/>
            </a:pPr>
            <a:r>
              <a:rPr lang="en-US" sz="2000" b="1" dirty="0" smtClean="0"/>
              <a:t>A baby-food producer claims that her product is superior to that of her leading competitor, in that babies gain weight faster with her product.  As an experiment, 30 healthy babies are randomly selected.  For two months, 15 are fed her product and 15 are feed the competitor’s product.  Each baby’s weight gain (in ounces) was recorded. </a:t>
            </a:r>
            <a:br>
              <a:rPr lang="en-US" sz="2000" b="1" dirty="0" smtClean="0"/>
            </a:br>
            <a:r>
              <a:rPr lang="en-US" sz="2000" b="1" dirty="0" smtClean="0"/>
              <a:t/>
            </a:r>
            <a:br>
              <a:rPr lang="en-US" sz="2000" b="1" dirty="0" smtClean="0"/>
            </a:br>
            <a:r>
              <a:rPr lang="en-US" sz="2000" b="1" dirty="0" smtClean="0"/>
              <a:t>A) What are the test subjects?</a:t>
            </a:r>
          </a:p>
          <a:p>
            <a:pPr marL="0" indent="0">
              <a:spcBef>
                <a:spcPts val="600"/>
              </a:spcBef>
              <a:buFontTx/>
              <a:buNone/>
              <a:defRPr/>
            </a:pPr>
            <a:endParaRPr lang="en-US" sz="2000" b="1" dirty="0" smtClean="0"/>
          </a:p>
          <a:p>
            <a:pPr marL="0" indent="-457200">
              <a:spcBef>
                <a:spcPts val="600"/>
              </a:spcBef>
              <a:buFontTx/>
              <a:buAutoNum type="alphaUcParenR" startAt="2"/>
              <a:defRPr/>
            </a:pPr>
            <a:r>
              <a:rPr lang="en-US" sz="2000" b="1" dirty="0" smtClean="0"/>
              <a:t>What is the response variable?</a:t>
            </a:r>
          </a:p>
          <a:p>
            <a:pPr marL="0" indent="-457200">
              <a:spcBef>
                <a:spcPts val="600"/>
              </a:spcBef>
              <a:buFontTx/>
              <a:buAutoNum type="alphaUcParenR" startAt="2"/>
              <a:defRPr/>
            </a:pPr>
            <a:endParaRPr lang="en-US" sz="2000" b="1" dirty="0" smtClean="0"/>
          </a:p>
          <a:p>
            <a:pPr marL="0" indent="-457200">
              <a:spcBef>
                <a:spcPts val="600"/>
              </a:spcBef>
              <a:buFontTx/>
              <a:buAutoNum type="alphaUcParenR" startAt="2"/>
              <a:defRPr/>
            </a:pPr>
            <a:r>
              <a:rPr lang="en-US" sz="2000" b="1" dirty="0" smtClean="0"/>
              <a:t>What are the treatments?</a:t>
            </a:r>
          </a:p>
          <a:p>
            <a:pPr marL="0" indent="-457200">
              <a:spcBef>
                <a:spcPts val="600"/>
              </a:spcBef>
              <a:buFontTx/>
              <a:buAutoNum type="alphaUcParenR" startAt="2"/>
              <a:defRPr/>
            </a:pPr>
            <a:endParaRPr lang="en-US" sz="2000" b="1" dirty="0" smtClean="0"/>
          </a:p>
          <a:p>
            <a:pPr marL="0" indent="-457200">
              <a:spcBef>
                <a:spcPts val="600"/>
              </a:spcBef>
              <a:buFontTx/>
              <a:buAutoNum type="alphaUcParenR" startAt="2"/>
              <a:defRPr/>
            </a:pPr>
            <a:r>
              <a:rPr lang="en-US" sz="2000" b="1" dirty="0" smtClean="0"/>
              <a:t>What are the factors or levels?</a:t>
            </a:r>
          </a:p>
          <a:p>
            <a:pPr marL="0" indent="-457200">
              <a:spcBef>
                <a:spcPts val="600"/>
              </a:spcBef>
              <a:buFontTx/>
              <a:buAutoNum type="alphaUcParenR" startAt="2"/>
              <a:defRPr/>
            </a:pPr>
            <a:endParaRPr lang="en-US" sz="2000" b="1" dirty="0" smtClean="0"/>
          </a:p>
          <a:p>
            <a:pPr marL="0" indent="-457200">
              <a:spcBef>
                <a:spcPts val="600"/>
              </a:spcBef>
              <a:buFontTx/>
              <a:buAutoNum type="alphaUcParenR" startAt="2"/>
              <a:defRPr/>
            </a:pPr>
            <a:r>
              <a:rPr lang="en-US" sz="2000" b="1" dirty="0" smtClean="0"/>
              <a:t>What are the possible confounding variables?</a:t>
            </a:r>
          </a:p>
        </p:txBody>
      </p:sp>
      <p:sp>
        <p:nvSpPr>
          <p:cNvPr id="4" name="TextBox 3"/>
          <p:cNvSpPr txBox="1">
            <a:spLocks noChangeArrowheads="1"/>
          </p:cNvSpPr>
          <p:nvPr/>
        </p:nvSpPr>
        <p:spPr bwMode="auto">
          <a:xfrm>
            <a:off x="1295400" y="342900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The 30 babies</a:t>
            </a:r>
          </a:p>
        </p:txBody>
      </p:sp>
      <p:sp>
        <p:nvSpPr>
          <p:cNvPr id="8" name="TextBox 7"/>
          <p:cNvSpPr txBox="1">
            <a:spLocks noChangeArrowheads="1"/>
          </p:cNvSpPr>
          <p:nvPr/>
        </p:nvSpPr>
        <p:spPr bwMode="auto">
          <a:xfrm>
            <a:off x="1295400" y="4191000"/>
            <a:ext cx="1517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weight gain </a:t>
            </a:r>
          </a:p>
        </p:txBody>
      </p:sp>
      <p:sp>
        <p:nvSpPr>
          <p:cNvPr id="9" name="TextBox 8"/>
          <p:cNvSpPr txBox="1">
            <a:spLocks noChangeArrowheads="1"/>
          </p:cNvSpPr>
          <p:nvPr/>
        </p:nvSpPr>
        <p:spPr bwMode="auto">
          <a:xfrm>
            <a:off x="1295400" y="4953000"/>
            <a:ext cx="1287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baby food</a:t>
            </a:r>
          </a:p>
        </p:txBody>
      </p:sp>
      <p:sp>
        <p:nvSpPr>
          <p:cNvPr id="10" name="TextBox 9"/>
          <p:cNvSpPr txBox="1">
            <a:spLocks noChangeArrowheads="1"/>
          </p:cNvSpPr>
          <p:nvPr/>
        </p:nvSpPr>
        <p:spPr bwMode="auto">
          <a:xfrm>
            <a:off x="1219200" y="5715000"/>
            <a:ext cx="735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two different competitor’s products (very undefined in statement)</a:t>
            </a:r>
          </a:p>
        </p:txBody>
      </p:sp>
      <p:sp>
        <p:nvSpPr>
          <p:cNvPr id="11" name="TextBox 10"/>
          <p:cNvSpPr txBox="1">
            <a:spLocks noChangeArrowheads="1"/>
          </p:cNvSpPr>
          <p:nvPr/>
        </p:nvSpPr>
        <p:spPr bwMode="auto">
          <a:xfrm>
            <a:off x="914400" y="6488113"/>
            <a:ext cx="484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family history, disease during experiment,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69863"/>
            <a:ext cx="8229600" cy="685800"/>
          </a:xfrm>
        </p:spPr>
        <p:txBody>
          <a:bodyPr/>
          <a:lstStyle/>
          <a:p>
            <a:r>
              <a:rPr lang="en-US" altLang="en-US" sz="3600" b="1" smtClean="0"/>
              <a:t>Example 3</a:t>
            </a:r>
          </a:p>
        </p:txBody>
      </p:sp>
      <p:sp>
        <p:nvSpPr>
          <p:cNvPr id="18435" name="Rectangle 3"/>
          <p:cNvSpPr>
            <a:spLocks noGrp="1" noChangeArrowheads="1"/>
          </p:cNvSpPr>
          <p:nvPr>
            <p:ph type="body" idx="1"/>
          </p:nvPr>
        </p:nvSpPr>
        <p:spPr>
          <a:xfrm>
            <a:off x="381000" y="914400"/>
            <a:ext cx="8382000" cy="5486400"/>
          </a:xfrm>
        </p:spPr>
        <p:txBody>
          <a:bodyPr/>
          <a:lstStyle/>
          <a:p>
            <a:pPr marL="0" indent="0">
              <a:spcBef>
                <a:spcPts val="600"/>
              </a:spcBef>
              <a:buFontTx/>
              <a:buNone/>
              <a:defRPr/>
            </a:pPr>
            <a:r>
              <a:rPr lang="en-US" sz="2400" b="1" dirty="0" smtClean="0"/>
              <a:t>A statistics class wants to know the effect of a certain fertilizer (0, 2, 4 oz) and water levels (2, 4, 6 oz) on tomato plants.  They get 60 plants of the same type. </a:t>
            </a:r>
            <a:br>
              <a:rPr lang="en-US" sz="2400" b="1" dirty="0" smtClean="0"/>
            </a:br>
            <a:r>
              <a:rPr lang="en-US" sz="1200" b="1" dirty="0" smtClean="0"/>
              <a:t/>
            </a:r>
            <a:br>
              <a:rPr lang="en-US" sz="1200" b="1" dirty="0" smtClean="0"/>
            </a:br>
            <a:r>
              <a:rPr lang="en-US" sz="2400" b="1" dirty="0" smtClean="0"/>
              <a:t>A) What are the test subjects?</a:t>
            </a:r>
          </a:p>
          <a:p>
            <a:pPr marL="0" indent="0">
              <a:spcBef>
                <a:spcPts val="600"/>
              </a:spcBef>
              <a:buFontTx/>
              <a:buNone/>
              <a:defRPr/>
            </a:pPr>
            <a:endParaRPr lang="en-US" sz="2400" b="1" dirty="0" smtClean="0"/>
          </a:p>
          <a:p>
            <a:pPr marL="0" indent="-457200">
              <a:spcBef>
                <a:spcPts val="600"/>
              </a:spcBef>
              <a:buFontTx/>
              <a:buAutoNum type="alphaUcParenR" startAt="2"/>
              <a:defRPr/>
            </a:pPr>
            <a:r>
              <a:rPr lang="en-US" sz="2400" b="1" dirty="0" smtClean="0"/>
              <a:t>What is the response variable?</a:t>
            </a:r>
          </a:p>
          <a:p>
            <a:pPr marL="0" indent="-457200">
              <a:spcBef>
                <a:spcPts val="600"/>
              </a:spcBef>
              <a:buFontTx/>
              <a:buAutoNum type="alphaUcParenR" startAt="2"/>
              <a:defRPr/>
            </a:pPr>
            <a:endParaRPr lang="en-US" sz="2400" b="1" dirty="0" smtClean="0"/>
          </a:p>
          <a:p>
            <a:pPr marL="0" indent="-457200">
              <a:spcBef>
                <a:spcPts val="600"/>
              </a:spcBef>
              <a:buFontTx/>
              <a:buAutoNum type="alphaUcParenR" startAt="2"/>
              <a:defRPr/>
            </a:pPr>
            <a:r>
              <a:rPr lang="en-US" sz="2400" b="1" dirty="0" smtClean="0"/>
              <a:t>What are the treatments?</a:t>
            </a:r>
          </a:p>
          <a:p>
            <a:pPr marL="0" indent="-457200">
              <a:spcBef>
                <a:spcPts val="600"/>
              </a:spcBef>
              <a:buFontTx/>
              <a:buAutoNum type="alphaUcParenR" startAt="2"/>
              <a:defRPr/>
            </a:pPr>
            <a:endParaRPr lang="en-US" sz="2400" b="1" dirty="0" smtClean="0"/>
          </a:p>
          <a:p>
            <a:pPr marL="0" indent="-457200">
              <a:spcBef>
                <a:spcPts val="600"/>
              </a:spcBef>
              <a:buFontTx/>
              <a:buAutoNum type="alphaUcParenR" startAt="2"/>
              <a:defRPr/>
            </a:pPr>
            <a:r>
              <a:rPr lang="en-US" sz="2400" b="1" dirty="0" smtClean="0"/>
              <a:t>What are the factors or levels?</a:t>
            </a:r>
          </a:p>
          <a:p>
            <a:pPr marL="0" indent="-457200">
              <a:spcBef>
                <a:spcPts val="600"/>
              </a:spcBef>
              <a:buFontTx/>
              <a:buAutoNum type="alphaUcParenR" startAt="2"/>
              <a:defRPr/>
            </a:pPr>
            <a:endParaRPr lang="en-US" sz="2400" b="1" dirty="0" smtClean="0"/>
          </a:p>
          <a:p>
            <a:pPr marL="0" indent="-457200">
              <a:spcBef>
                <a:spcPts val="600"/>
              </a:spcBef>
              <a:buFontTx/>
              <a:buAutoNum type="alphaUcParenR" startAt="2"/>
              <a:defRPr/>
            </a:pPr>
            <a:r>
              <a:rPr lang="en-US" sz="2400" b="1" dirty="0" smtClean="0"/>
              <a:t>What are the possible confounding variables?</a:t>
            </a:r>
          </a:p>
        </p:txBody>
      </p:sp>
      <p:sp>
        <p:nvSpPr>
          <p:cNvPr id="4" name="TextBox 3"/>
          <p:cNvSpPr txBox="1">
            <a:spLocks noChangeArrowheads="1"/>
          </p:cNvSpPr>
          <p:nvPr/>
        </p:nvSpPr>
        <p:spPr bwMode="auto">
          <a:xfrm>
            <a:off x="1295400" y="2667000"/>
            <a:ext cx="660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tomato plants (experiment units since they are not human)</a:t>
            </a:r>
          </a:p>
        </p:txBody>
      </p:sp>
      <p:sp>
        <p:nvSpPr>
          <p:cNvPr id="8" name="TextBox 7"/>
          <p:cNvSpPr txBox="1">
            <a:spLocks noChangeArrowheads="1"/>
          </p:cNvSpPr>
          <p:nvPr/>
        </p:nvSpPr>
        <p:spPr bwMode="auto">
          <a:xfrm>
            <a:off x="1295400" y="3581400"/>
            <a:ext cx="322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yield of tomatoes in ounces</a:t>
            </a:r>
          </a:p>
        </p:txBody>
      </p:sp>
      <p:sp>
        <p:nvSpPr>
          <p:cNvPr id="9" name="TextBox 8"/>
          <p:cNvSpPr txBox="1">
            <a:spLocks noChangeArrowheads="1"/>
          </p:cNvSpPr>
          <p:nvPr/>
        </p:nvSpPr>
        <p:spPr bwMode="auto">
          <a:xfrm>
            <a:off x="1295400" y="4419600"/>
            <a:ext cx="484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amounts of fertilizer and amounts of water</a:t>
            </a:r>
          </a:p>
        </p:txBody>
      </p:sp>
      <p:sp>
        <p:nvSpPr>
          <p:cNvPr id="10" name="TextBox 9"/>
          <p:cNvSpPr txBox="1">
            <a:spLocks noChangeArrowheads="1"/>
          </p:cNvSpPr>
          <p:nvPr/>
        </p:nvSpPr>
        <p:spPr bwMode="auto">
          <a:xfrm>
            <a:off x="1295400" y="5364163"/>
            <a:ext cx="4070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fertilizer (0, 2, 4)  and  water (2, 4, 6)</a:t>
            </a:r>
          </a:p>
        </p:txBody>
      </p:sp>
      <p:sp>
        <p:nvSpPr>
          <p:cNvPr id="11" name="TextBox 10"/>
          <p:cNvSpPr txBox="1">
            <a:spLocks noChangeArrowheads="1"/>
          </p:cNvSpPr>
          <p:nvPr/>
        </p:nvSpPr>
        <p:spPr bwMode="auto">
          <a:xfrm>
            <a:off x="1295400" y="6324600"/>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soil, sunlight, weather, goats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113"/>
            <a:ext cx="8229600" cy="990600"/>
          </a:xfrm>
        </p:spPr>
        <p:txBody>
          <a:bodyPr/>
          <a:lstStyle/>
          <a:p>
            <a:pPr eaLnBrk="1" hangingPunct="1"/>
            <a:r>
              <a:rPr lang="en-US" altLang="en-US" sz="3600" b="1" smtClean="0"/>
              <a:t>Summary and Homework</a:t>
            </a:r>
          </a:p>
        </p:txBody>
      </p:sp>
      <p:sp>
        <p:nvSpPr>
          <p:cNvPr id="21507" name="Rectangle 3"/>
          <p:cNvSpPr>
            <a:spLocks noGrp="1" noChangeArrowheads="1"/>
          </p:cNvSpPr>
          <p:nvPr>
            <p:ph type="body" idx="1"/>
          </p:nvPr>
        </p:nvSpPr>
        <p:spPr>
          <a:xfrm>
            <a:off x="457200" y="1066800"/>
            <a:ext cx="8229600" cy="5486400"/>
          </a:xfrm>
        </p:spPr>
        <p:txBody>
          <a:bodyPr/>
          <a:lstStyle/>
          <a:p>
            <a:pPr eaLnBrk="1" hangingPunct="1">
              <a:defRPr/>
            </a:pPr>
            <a:r>
              <a:rPr lang="en-US" sz="2800" b="1" dirty="0" smtClean="0">
                <a:solidFill>
                  <a:srgbClr val="FFFF00"/>
                </a:solidFill>
              </a:rPr>
              <a:t>Summary</a:t>
            </a:r>
          </a:p>
          <a:p>
            <a:pPr lvl="1">
              <a:defRPr/>
            </a:pPr>
            <a:r>
              <a:rPr lang="en-US" sz="2400" b="1" dirty="0" smtClean="0">
                <a:ea typeface="+mn-ea"/>
                <a:cs typeface="+mn-cs"/>
              </a:rPr>
              <a:t>Parts of an Experiment:</a:t>
            </a:r>
          </a:p>
          <a:p>
            <a:pPr lvl="2">
              <a:defRPr/>
            </a:pPr>
            <a:r>
              <a:rPr lang="en-US" sz="2000" b="1" dirty="0" smtClean="0">
                <a:ea typeface="+mn-ea"/>
                <a:cs typeface="+mn-cs"/>
              </a:rPr>
              <a:t>Experimental units </a:t>
            </a:r>
          </a:p>
          <a:p>
            <a:pPr lvl="2">
              <a:defRPr/>
            </a:pPr>
            <a:r>
              <a:rPr lang="en-US" sz="2000" b="1" dirty="0" smtClean="0">
                <a:ea typeface="+mn-ea"/>
                <a:cs typeface="+mn-cs"/>
              </a:rPr>
              <a:t>Treatment</a:t>
            </a:r>
          </a:p>
          <a:p>
            <a:pPr lvl="3">
              <a:defRPr/>
            </a:pPr>
            <a:r>
              <a:rPr lang="en-US" b="1" dirty="0" smtClean="0"/>
              <a:t>Factors</a:t>
            </a:r>
          </a:p>
          <a:p>
            <a:pPr lvl="3">
              <a:defRPr/>
            </a:pPr>
            <a:r>
              <a:rPr lang="en-US" b="1" dirty="0" smtClean="0"/>
              <a:t>Levels</a:t>
            </a:r>
          </a:p>
          <a:p>
            <a:pPr lvl="1">
              <a:defRPr/>
            </a:pPr>
            <a:r>
              <a:rPr lang="en-US" sz="2400" b="1" dirty="0" smtClean="0"/>
              <a:t>Confounding Variables</a:t>
            </a:r>
          </a:p>
          <a:p>
            <a:pPr lvl="2">
              <a:defRPr/>
            </a:pPr>
            <a:r>
              <a:rPr lang="en-US" sz="2000" b="1" dirty="0" smtClean="0"/>
              <a:t>Extraneous (don’t use lurking) variables</a:t>
            </a:r>
          </a:p>
          <a:p>
            <a:pPr lvl="1">
              <a:defRPr/>
            </a:pPr>
            <a:endParaRPr lang="en-US" b="1" dirty="0" smtClean="0"/>
          </a:p>
          <a:p>
            <a:pPr eaLnBrk="1" hangingPunct="1">
              <a:defRPr/>
            </a:pPr>
            <a:r>
              <a:rPr lang="en-US" sz="2800" b="1" dirty="0" smtClean="0">
                <a:solidFill>
                  <a:srgbClr val="FFFF00"/>
                </a:solidFill>
              </a:rPr>
              <a:t>Homework</a:t>
            </a:r>
            <a:endParaRPr lang="en-US" sz="2800" b="1" dirty="0" smtClean="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16387"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16388"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600700"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anose="020B0604020202020204" pitchFamily="34" charset="0"/>
              </a:rPr>
              <a:t>5-Minute Check on Section 4-2a</a:t>
            </a:r>
          </a:p>
        </p:txBody>
      </p:sp>
      <p:sp>
        <p:nvSpPr>
          <p:cNvPr id="33800" name="Text Box 8"/>
          <p:cNvSpPr txBox="1">
            <a:spLocks noChangeArrowheads="1"/>
          </p:cNvSpPr>
          <p:nvPr/>
        </p:nvSpPr>
        <p:spPr bwMode="white">
          <a:xfrm>
            <a:off x="1706563" y="6564313"/>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anose="020B0604020202020204" pitchFamily="34" charset="0"/>
              </a:rPr>
              <a:t>Click the mouse button or press the Space Bar to display the answers.</a:t>
            </a:r>
          </a:p>
        </p:txBody>
      </p:sp>
      <p:sp>
        <p:nvSpPr>
          <p:cNvPr id="3079"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p>
            <a:pPr marL="457200" indent="-457200">
              <a:spcBef>
                <a:spcPts val="600"/>
              </a:spcBef>
              <a:buFont typeface="Arial" charset="0"/>
              <a:buAutoNum type="arabicPeriod"/>
              <a:defRPr/>
            </a:pPr>
            <a:r>
              <a:rPr lang="en-US" sz="2000" b="1" dirty="0">
                <a:latin typeface="+mn-lt"/>
                <a:cs typeface="Arial" charset="0"/>
                <a:sym typeface="Symbol" pitchFamily="18" charset="2"/>
              </a:rPr>
              <a:t>Is it an observational study or an experiment:</a:t>
            </a:r>
            <a:br>
              <a:rPr lang="en-US" sz="2000" b="1" dirty="0">
                <a:latin typeface="+mn-lt"/>
                <a:cs typeface="Arial" charset="0"/>
                <a:sym typeface="Symbol" pitchFamily="18" charset="2"/>
              </a:rPr>
            </a:br>
            <a:r>
              <a:rPr lang="en-US" sz="2000" b="1" dirty="0">
                <a:latin typeface="+mn-lt"/>
                <a:cs typeface="Arial" charset="0"/>
                <a:sym typeface="Symbol" pitchFamily="18" charset="2"/>
              </a:rPr>
              <a:t>A) Researchers divide stats class volunteers into two groups.  First group does homework and the second does not.  Final grade averages of the two groups are then compared at the end of the semester.</a:t>
            </a:r>
            <a:br>
              <a:rPr lang="en-US" sz="2000" b="1" dirty="0">
                <a:latin typeface="+mn-lt"/>
                <a:cs typeface="Arial" charset="0"/>
                <a:sym typeface="Symbol" pitchFamily="18" charset="2"/>
              </a:rPr>
            </a:br>
            <a:r>
              <a:rPr lang="en-US" sz="2000" b="1" dirty="0">
                <a:latin typeface="+mn-lt"/>
                <a:cs typeface="Arial" charset="0"/>
                <a:sym typeface="Symbol" pitchFamily="18" charset="2"/>
              </a:rPr>
              <a:t/>
            </a:r>
            <a:br>
              <a:rPr lang="en-US" sz="2000" b="1" dirty="0">
                <a:latin typeface="+mn-lt"/>
                <a:cs typeface="Arial" charset="0"/>
                <a:sym typeface="Symbol" pitchFamily="18" charset="2"/>
              </a:rPr>
            </a:br>
            <a:r>
              <a:rPr lang="en-US" sz="2000" b="1" dirty="0">
                <a:latin typeface="+mn-lt"/>
                <a:cs typeface="Arial" charset="0"/>
                <a:sym typeface="Symbol" pitchFamily="18" charset="2"/>
              </a:rPr>
              <a:t/>
            </a:r>
            <a:br>
              <a:rPr lang="en-US" sz="2000" b="1" dirty="0">
                <a:latin typeface="+mn-lt"/>
                <a:cs typeface="Arial" charset="0"/>
                <a:sym typeface="Symbol" pitchFamily="18" charset="2"/>
              </a:rPr>
            </a:br>
            <a:r>
              <a:rPr lang="en-US" sz="2000" b="1" dirty="0">
                <a:latin typeface="+mn-lt"/>
                <a:cs typeface="Arial" charset="0"/>
                <a:sym typeface="Symbol" pitchFamily="18" charset="2"/>
              </a:rPr>
              <a:t>B) Researchers divide stats class volunteers into two groups, those who say they study and those who don’t.  First group records the time they spend on homework each night and the second group does the same.  At the end of the semester averages are compared between groups that studied a lot and those that did not.</a:t>
            </a: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r>
              <a:rPr lang="en-US" sz="2000" b="1" dirty="0">
                <a:latin typeface="+mn-lt"/>
                <a:cs typeface="Arial" charset="0"/>
                <a:sym typeface="Symbol" pitchFamily="18" charset="2"/>
              </a:rPr>
              <a:t>For the experiment listed above, detail the test subjects, treatment applied and the measured data.</a:t>
            </a:r>
            <a:endParaRPr lang="en-US" sz="2000" b="1" dirty="0">
              <a:cs typeface="Arial" charset="0"/>
              <a:sym typeface="Symbol" pitchFamily="18" charset="2"/>
            </a:endParaRPr>
          </a:p>
          <a:p>
            <a:pPr marL="457200" indent="-457200">
              <a:spcBef>
                <a:spcPts val="600"/>
              </a:spcBef>
              <a:buFont typeface="Arial" charset="0"/>
              <a:buAutoNum type="arabicPeriod" startAt="3"/>
              <a:defRPr/>
            </a:pPr>
            <a:endParaRPr lang="en-US" sz="2000" b="1" dirty="0">
              <a:cs typeface="Arial" charset="0"/>
              <a:sym typeface="Symbol" pitchFamily="18" charset="2"/>
            </a:endParaRPr>
          </a:p>
          <a:p>
            <a:pPr marL="457200" indent="-457200">
              <a:spcBef>
                <a:spcPts val="600"/>
              </a:spcBef>
              <a:buFont typeface="Arial" charset="0"/>
              <a:buAutoNum type="arabicPeriod" startAt="3"/>
              <a:defRPr/>
            </a:pPr>
            <a:endParaRPr lang="el-GR" sz="2000" b="1" dirty="0">
              <a:cs typeface="Arial" charset="0"/>
              <a:sym typeface="Symbol" pitchFamily="18" charset="2"/>
            </a:endParaRPr>
          </a:p>
        </p:txBody>
      </p:sp>
      <p:sp>
        <p:nvSpPr>
          <p:cNvPr id="8" name="TextBox 7"/>
          <p:cNvSpPr txBox="1">
            <a:spLocks noChangeArrowheads="1"/>
          </p:cNvSpPr>
          <p:nvPr/>
        </p:nvSpPr>
        <p:spPr bwMode="auto">
          <a:xfrm>
            <a:off x="2209800" y="2133600"/>
            <a:ext cx="155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experiment</a:t>
            </a:r>
          </a:p>
        </p:txBody>
      </p:sp>
      <p:sp>
        <p:nvSpPr>
          <p:cNvPr id="9" name="TextBox 8"/>
          <p:cNvSpPr txBox="1">
            <a:spLocks noChangeArrowheads="1"/>
          </p:cNvSpPr>
          <p:nvPr/>
        </p:nvSpPr>
        <p:spPr bwMode="auto">
          <a:xfrm>
            <a:off x="3122613" y="4318000"/>
            <a:ext cx="4513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observational  study – no treatment</a:t>
            </a:r>
          </a:p>
        </p:txBody>
      </p:sp>
      <p:sp>
        <p:nvSpPr>
          <p:cNvPr id="10" name="TextBox 9"/>
          <p:cNvSpPr txBox="1">
            <a:spLocks noChangeArrowheads="1"/>
          </p:cNvSpPr>
          <p:nvPr/>
        </p:nvSpPr>
        <p:spPr bwMode="auto">
          <a:xfrm>
            <a:off x="838200" y="5543550"/>
            <a:ext cx="762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In part a:  students were the test subjects, homework was the treatment, and final grade averages were measured.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4 - 2</a:t>
            </a:r>
          </a:p>
        </p:txBody>
      </p:sp>
      <p:sp>
        <p:nvSpPr>
          <p:cNvPr id="3075" name="Rectangle 5"/>
          <p:cNvSpPr>
            <a:spLocks noGrp="1" noChangeArrowheads="1"/>
          </p:cNvSpPr>
          <p:nvPr>
            <p:ph type="subTitle" idx="1"/>
          </p:nvPr>
        </p:nvSpPr>
        <p:spPr>
          <a:xfrm>
            <a:off x="990600" y="2514600"/>
            <a:ext cx="7162800" cy="1752600"/>
          </a:xfrm>
        </p:spPr>
        <p:txBody>
          <a:bodyPr/>
          <a:lstStyle/>
          <a:p>
            <a:pPr eaLnBrk="1" hangingPunct="1"/>
            <a:r>
              <a:rPr lang="en-US" altLang="en-US" b="1" smtClean="0"/>
              <a:t>Designing Experiments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11125"/>
            <a:ext cx="8229600" cy="792163"/>
          </a:xfrm>
        </p:spPr>
        <p:txBody>
          <a:bodyPr/>
          <a:lstStyle/>
          <a:p>
            <a:r>
              <a:rPr lang="en-US" altLang="en-US" sz="3600" b="1" smtClean="0"/>
              <a:t>Principles of Experimental Design</a:t>
            </a:r>
          </a:p>
        </p:txBody>
      </p:sp>
      <p:sp>
        <p:nvSpPr>
          <p:cNvPr id="17411" name="Content Placeholder 2"/>
          <p:cNvSpPr>
            <a:spLocks noGrp="1"/>
          </p:cNvSpPr>
          <p:nvPr>
            <p:ph idx="1"/>
          </p:nvPr>
        </p:nvSpPr>
        <p:spPr>
          <a:xfrm>
            <a:off x="304800" y="1143000"/>
            <a:ext cx="8534400" cy="1752600"/>
          </a:xfrm>
        </p:spPr>
        <p:txBody>
          <a:bodyPr/>
          <a:lstStyle/>
          <a:p>
            <a:r>
              <a:rPr lang="en-US" altLang="en-US" sz="2400" b="1" smtClean="0">
                <a:ea typeface="ＭＳ Ｐゴシック" pitchFamily="-111" charset="-128"/>
              </a:rPr>
              <a:t>Randomized comparative experiments are designed to give good evidence that differences in the treatments actually cause the differences we see in the response. </a:t>
            </a:r>
          </a:p>
        </p:txBody>
      </p:sp>
      <p:sp>
        <p:nvSpPr>
          <p:cNvPr id="4" name="TextBox 3"/>
          <p:cNvSpPr txBox="1"/>
          <p:nvPr/>
        </p:nvSpPr>
        <p:spPr bwMode="auto">
          <a:xfrm>
            <a:off x="581025" y="3003550"/>
            <a:ext cx="8105775" cy="317023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marL="342900" indent="-342900">
              <a:spcAft>
                <a:spcPts val="1200"/>
              </a:spcAft>
              <a:buFontTx/>
              <a:buAutoNum type="arabicPeriod"/>
              <a:defRPr/>
            </a:pPr>
            <a:r>
              <a:rPr lang="en-US" b="1" dirty="0">
                <a:solidFill>
                  <a:srgbClr val="FFFF00"/>
                </a:solidFill>
                <a:ea typeface="ＭＳ Ｐゴシック" pitchFamily="-111" charset="-128"/>
              </a:rPr>
              <a:t>Control</a:t>
            </a:r>
            <a:r>
              <a:rPr lang="en-US" b="1" dirty="0">
                <a:solidFill>
                  <a:srgbClr val="000000"/>
                </a:solidFill>
                <a:ea typeface="ＭＳ Ｐゴシック" pitchFamily="-111" charset="-128"/>
              </a:rPr>
              <a:t> </a:t>
            </a:r>
            <a:r>
              <a:rPr lang="en-US" dirty="0">
                <a:solidFill>
                  <a:srgbClr val="000000"/>
                </a:solidFill>
                <a:ea typeface="ＭＳ Ｐゴシック" pitchFamily="-111" charset="-128"/>
              </a:rPr>
              <a:t>for lurking variables that might affect the response: Use a comparative design and ensure that the only systematic difference between the groups is the treatment administered. </a:t>
            </a:r>
          </a:p>
          <a:p>
            <a:pPr marL="342900" indent="-342900">
              <a:spcAft>
                <a:spcPts val="1200"/>
              </a:spcAft>
              <a:buFontTx/>
              <a:buAutoNum type="arabicPeriod"/>
              <a:defRPr/>
            </a:pPr>
            <a:r>
              <a:rPr lang="en-US" b="1" dirty="0">
                <a:solidFill>
                  <a:srgbClr val="FFFF00"/>
                </a:solidFill>
                <a:ea typeface="ＭＳ Ｐゴシック" pitchFamily="-111" charset="-128"/>
              </a:rPr>
              <a:t>Random assignment</a:t>
            </a:r>
            <a:r>
              <a:rPr lang="en-US" dirty="0">
                <a:solidFill>
                  <a:srgbClr val="FFFF00"/>
                </a:solidFill>
                <a:ea typeface="ＭＳ Ｐゴシック" pitchFamily="-111" charset="-128"/>
              </a:rPr>
              <a:t>: </a:t>
            </a:r>
            <a:r>
              <a:rPr lang="en-US" dirty="0">
                <a:solidFill>
                  <a:srgbClr val="000000"/>
                </a:solidFill>
                <a:ea typeface="ＭＳ Ｐゴシック" pitchFamily="-111" charset="-128"/>
              </a:rPr>
              <a:t>Use impersonal chance to assign experimental units to treatments. This helps create roughly equivalent groups of experimental units by balancing the effects of lurking variables that aren’t controlled on the treatment groups. </a:t>
            </a:r>
          </a:p>
          <a:p>
            <a:pPr marL="342900" indent="-342900">
              <a:buFontTx/>
              <a:buAutoNum type="arabicPeriod"/>
              <a:defRPr/>
            </a:pPr>
            <a:r>
              <a:rPr lang="en-US" b="1" dirty="0">
                <a:solidFill>
                  <a:srgbClr val="FFFF00"/>
                </a:solidFill>
                <a:ea typeface="ＭＳ Ｐゴシック" pitchFamily="-111" charset="-128"/>
              </a:rPr>
              <a:t>Replication</a:t>
            </a:r>
            <a:r>
              <a:rPr lang="en-US" dirty="0">
                <a:solidFill>
                  <a:srgbClr val="FFFF00"/>
                </a:solidFill>
                <a:ea typeface="ＭＳ Ｐゴシック" pitchFamily="-111" charset="-128"/>
              </a:rPr>
              <a:t>: </a:t>
            </a:r>
            <a:r>
              <a:rPr lang="en-US" dirty="0">
                <a:solidFill>
                  <a:srgbClr val="000000"/>
                </a:solidFill>
                <a:ea typeface="ＭＳ Ｐゴシック" pitchFamily="-111" charset="-128"/>
              </a:rPr>
              <a:t>Use enough experimental units in each group so that any differences in the effects of the treatments can be distinguished from chance differences between the groups. </a:t>
            </a:r>
          </a:p>
        </p:txBody>
      </p:sp>
      <p:sp>
        <p:nvSpPr>
          <p:cNvPr id="5" name="TextBox 4"/>
          <p:cNvSpPr txBox="1"/>
          <p:nvPr/>
        </p:nvSpPr>
        <p:spPr bwMode="auto">
          <a:xfrm>
            <a:off x="752735" y="2616200"/>
            <a:ext cx="7654663" cy="400095"/>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ts val="0"/>
              </a:spcBef>
              <a:spcAft>
                <a:spcPts val="0"/>
              </a:spcAft>
              <a:defRPr/>
            </a:pPr>
            <a:r>
              <a:rPr lang="en-US" sz="2000" b="1" dirty="0">
                <a:solidFill>
                  <a:srgbClr val="C00000"/>
                </a:solidFill>
              </a:rPr>
              <a:t>Principles of Experimental Design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bg/>
                                          </p:spTgt>
                                        </p:tgtEl>
                                        <p:attrNameLst>
                                          <p:attrName>style.visibility</p:attrName>
                                        </p:attrNameLst>
                                      </p:cBhvr>
                                      <p:to>
                                        <p:strVal val="visible"/>
                                      </p:to>
                                    </p:set>
                                    <p:animEffect transition="in" filter="fade">
                                      <p:cBhvr>
                                        <p:cTn id="10" dur="1000"/>
                                        <p:tgtEl>
                                          <p:spTgt spid="4">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34938"/>
            <a:ext cx="8229600" cy="762000"/>
          </a:xfrm>
        </p:spPr>
        <p:txBody>
          <a:bodyPr/>
          <a:lstStyle/>
          <a:p>
            <a:pPr eaLnBrk="1" hangingPunct="1"/>
            <a:r>
              <a:rPr lang="en-US" altLang="en-US" sz="3600" b="1" smtClean="0"/>
              <a:t>Basic Principles of DoE</a:t>
            </a:r>
          </a:p>
        </p:txBody>
      </p:sp>
      <p:sp>
        <p:nvSpPr>
          <p:cNvPr id="18435" name="Rectangle 3"/>
          <p:cNvSpPr>
            <a:spLocks noGrp="1" noChangeArrowheads="1"/>
          </p:cNvSpPr>
          <p:nvPr>
            <p:ph type="body" idx="1"/>
          </p:nvPr>
        </p:nvSpPr>
        <p:spPr>
          <a:xfrm>
            <a:off x="261938" y="933450"/>
            <a:ext cx="8610600" cy="5867400"/>
          </a:xfrm>
        </p:spPr>
        <p:txBody>
          <a:bodyPr/>
          <a:lstStyle/>
          <a:p>
            <a:pPr eaLnBrk="1" hangingPunct="1"/>
            <a:r>
              <a:rPr lang="en-US" altLang="en-US" sz="2400" b="1" smtClean="0">
                <a:solidFill>
                  <a:srgbClr val="FFFF00"/>
                </a:solidFill>
              </a:rPr>
              <a:t>Control</a:t>
            </a:r>
          </a:p>
          <a:p>
            <a:pPr lvl="1" eaLnBrk="1" hangingPunct="1"/>
            <a:r>
              <a:rPr lang="en-US" altLang="en-US" sz="2000" b="1" smtClean="0"/>
              <a:t>Overall effort to minimize variability in the way the experimental units are obtained and treated</a:t>
            </a:r>
          </a:p>
          <a:p>
            <a:pPr lvl="1" eaLnBrk="1" hangingPunct="1"/>
            <a:r>
              <a:rPr lang="en-US" altLang="en-US" sz="2000" b="1" smtClean="0"/>
              <a:t>Attempts to eliminate  the confounding effects of extraneous variables  (those not being measured or controlled in the experiment, aka lurking variables) </a:t>
            </a:r>
          </a:p>
          <a:p>
            <a:pPr eaLnBrk="1" hangingPunct="1"/>
            <a:r>
              <a:rPr lang="en-US" altLang="en-US" sz="2400" b="1" smtClean="0">
                <a:solidFill>
                  <a:srgbClr val="FFFF00"/>
                </a:solidFill>
              </a:rPr>
              <a:t>Randomization</a:t>
            </a:r>
          </a:p>
          <a:p>
            <a:pPr lvl="1" eaLnBrk="1" hangingPunct="1"/>
            <a:r>
              <a:rPr lang="en-US" altLang="en-US" sz="2000" b="1" smtClean="0"/>
              <a:t>Rules used to assign the experimental units to the treatments</a:t>
            </a:r>
          </a:p>
          <a:p>
            <a:pPr lvl="1" eaLnBrk="1" hangingPunct="1"/>
            <a:r>
              <a:rPr lang="en-US" altLang="en-US" sz="2000" b="1" smtClean="0"/>
              <a:t>Uses impersonal chance to assign experimental units to treatments </a:t>
            </a:r>
          </a:p>
          <a:p>
            <a:pPr lvl="1" eaLnBrk="1" hangingPunct="1"/>
            <a:r>
              <a:rPr lang="en-US" altLang="en-US" sz="2000" b="1" smtClean="0"/>
              <a:t>Increases chances that there are no systematic differences between treatment groups</a:t>
            </a:r>
          </a:p>
          <a:p>
            <a:pPr eaLnBrk="1" hangingPunct="1"/>
            <a:r>
              <a:rPr lang="en-US" altLang="en-US" sz="2400" b="1" smtClean="0">
                <a:solidFill>
                  <a:srgbClr val="FFFF00"/>
                </a:solidFill>
              </a:rPr>
              <a:t>Replication</a:t>
            </a:r>
          </a:p>
          <a:p>
            <a:pPr lvl="1" eaLnBrk="1" hangingPunct="1"/>
            <a:r>
              <a:rPr lang="en-US" altLang="en-US" sz="2000" b="1" smtClean="0"/>
              <a:t>Use enough subjects to reduce chance variation</a:t>
            </a:r>
          </a:p>
          <a:p>
            <a:pPr lvl="1" eaLnBrk="1" hangingPunct="1"/>
            <a:r>
              <a:rPr lang="en-US" altLang="en-US" sz="2000" b="1" smtClean="0"/>
              <a:t>Increases the sensitivity of the experiment to differences between treatments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23825"/>
            <a:ext cx="8229600" cy="792163"/>
          </a:xfrm>
        </p:spPr>
        <p:txBody>
          <a:bodyPr/>
          <a:lstStyle/>
          <a:p>
            <a:r>
              <a:rPr lang="en-US" altLang="en-US" sz="3600" b="1" smtClean="0"/>
              <a:t>Experimental Variability</a:t>
            </a:r>
          </a:p>
        </p:txBody>
      </p:sp>
      <p:sp>
        <p:nvSpPr>
          <p:cNvPr id="19459" name="Content Placeholder 2"/>
          <p:cNvSpPr>
            <a:spLocks noGrp="1"/>
          </p:cNvSpPr>
          <p:nvPr>
            <p:ph idx="1"/>
          </p:nvPr>
        </p:nvSpPr>
        <p:spPr>
          <a:xfrm>
            <a:off x="457200" y="914400"/>
            <a:ext cx="8229600" cy="5181600"/>
          </a:xfrm>
        </p:spPr>
        <p:txBody>
          <a:bodyPr/>
          <a:lstStyle/>
          <a:p>
            <a:pPr>
              <a:buFontTx/>
              <a:buNone/>
            </a:pPr>
            <a:r>
              <a:rPr lang="en-US" altLang="en-US" sz="2000" b="1" smtClean="0"/>
              <a:t>Any experiment is likely to involve three kinds of variability:</a:t>
            </a:r>
          </a:p>
          <a:p>
            <a:r>
              <a:rPr lang="en-US" altLang="en-US" sz="2000" b="1" smtClean="0">
                <a:solidFill>
                  <a:srgbClr val="FFFF00"/>
                </a:solidFill>
              </a:rPr>
              <a:t>Planned, systematic variability</a:t>
            </a:r>
            <a:r>
              <a:rPr lang="en-US" altLang="en-US" sz="2000" b="1" smtClean="0"/>
              <a:t>.  This is the kind we want since it includes the differences due to the treatments.</a:t>
            </a:r>
          </a:p>
          <a:p>
            <a:endParaRPr lang="en-US" altLang="en-US" sz="1200" b="1" smtClean="0"/>
          </a:p>
          <a:p>
            <a:r>
              <a:rPr lang="en-US" altLang="en-US" sz="2000" b="1" smtClean="0">
                <a:solidFill>
                  <a:srgbClr val="FFFF00"/>
                </a:solidFill>
              </a:rPr>
              <a:t>Chance-like variability</a:t>
            </a:r>
            <a:r>
              <a:rPr lang="en-US" altLang="en-US" sz="2000" b="1" smtClean="0"/>
              <a:t>.  This is the kind our probability models allow us to live with.  We can estimate the size of this variability if we plan our experiment correctly.</a:t>
            </a:r>
          </a:p>
          <a:p>
            <a:endParaRPr lang="en-US" altLang="en-US" sz="1200" b="1" smtClean="0"/>
          </a:p>
          <a:p>
            <a:r>
              <a:rPr lang="en-US" altLang="en-US" sz="2000" b="1" smtClean="0">
                <a:solidFill>
                  <a:srgbClr val="FFFF00"/>
                </a:solidFill>
              </a:rPr>
              <a:t>Unplanned, systematic variability</a:t>
            </a:r>
            <a:r>
              <a:rPr lang="en-US" altLang="en-US" sz="2000" b="1" smtClean="0"/>
              <a:t>.  This kind threatens disaster! We deal with this variability in two ways, by randomization and by blocking.  Randomization turns unplanned, systematic variation into planned, chance-like variation, while blocking turns unplanned, systematic variation into planned, systematic variation.    </a:t>
            </a:r>
          </a:p>
          <a:p>
            <a:endParaRPr lang="en-US" altLang="en-US" sz="1200" b="1" smtClean="0"/>
          </a:p>
          <a:p>
            <a:pPr>
              <a:buFontTx/>
              <a:buNone/>
            </a:pPr>
            <a:r>
              <a:rPr lang="en-US" altLang="en-US" sz="2000" b="1" smtClean="0"/>
              <a:t>The management of these three sources of variation is the essence of experimental design.  </a:t>
            </a:r>
          </a:p>
          <a:p>
            <a:endParaRPr lang="en-US" altLang="en-US" sz="2000" b="1" smtClean="0"/>
          </a:p>
        </p:txBody>
      </p:sp>
      <p:sp>
        <p:nvSpPr>
          <p:cNvPr id="19460" name="TextBox 3"/>
          <p:cNvSpPr txBox="1">
            <a:spLocks noChangeArrowheads="1"/>
          </p:cNvSpPr>
          <p:nvPr/>
        </p:nvSpPr>
        <p:spPr bwMode="auto">
          <a:xfrm>
            <a:off x="685800" y="6550025"/>
            <a:ext cx="7905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a:t>Taken from In Introduction to the Design and Analysis of Experiments, George Cobb (1998)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4938"/>
            <a:ext cx="8229600" cy="762000"/>
          </a:xfrm>
        </p:spPr>
        <p:txBody>
          <a:bodyPr/>
          <a:lstStyle/>
          <a:p>
            <a:r>
              <a:rPr lang="en-US" altLang="en-US" sz="3600" b="1" smtClean="0"/>
              <a:t>Steps in Experimental Design</a:t>
            </a:r>
          </a:p>
        </p:txBody>
      </p:sp>
      <p:sp>
        <p:nvSpPr>
          <p:cNvPr id="20483" name="Rectangle 3"/>
          <p:cNvSpPr>
            <a:spLocks noGrp="1" noChangeArrowheads="1"/>
          </p:cNvSpPr>
          <p:nvPr>
            <p:ph type="body" idx="1"/>
          </p:nvPr>
        </p:nvSpPr>
        <p:spPr>
          <a:xfrm>
            <a:off x="228600" y="914400"/>
            <a:ext cx="8763000" cy="5562600"/>
          </a:xfrm>
        </p:spPr>
        <p:txBody>
          <a:bodyPr/>
          <a:lstStyle/>
          <a:p>
            <a:r>
              <a:rPr lang="en-US" altLang="en-US" sz="2400" b="1" smtClean="0"/>
              <a:t>Identify the problem to be solved</a:t>
            </a:r>
            <a:endParaRPr lang="en-US" altLang="en-US" sz="3600" b="1" smtClean="0"/>
          </a:p>
          <a:p>
            <a:r>
              <a:rPr lang="en-US" altLang="en-US" sz="2400" b="1" smtClean="0"/>
              <a:t>Determine the Factors that Affect the Response Variable</a:t>
            </a:r>
            <a:endParaRPr lang="en-US" altLang="en-US" sz="3600" b="1" smtClean="0"/>
          </a:p>
          <a:p>
            <a:r>
              <a:rPr lang="en-US" altLang="en-US" sz="2400" b="1" smtClean="0"/>
              <a:t>Determine the Number of Experimental Units</a:t>
            </a:r>
            <a:endParaRPr lang="en-US" altLang="en-US" sz="3600" b="1" smtClean="0"/>
          </a:p>
          <a:p>
            <a:pPr lvl="1"/>
            <a:r>
              <a:rPr lang="en-US" altLang="en-US" sz="2000" b="1" smtClean="0"/>
              <a:t>Time</a:t>
            </a:r>
            <a:endParaRPr lang="en-US" altLang="en-US" sz="3200" b="1" smtClean="0"/>
          </a:p>
          <a:p>
            <a:pPr lvl="1"/>
            <a:r>
              <a:rPr lang="en-US" altLang="en-US" sz="2000" b="1" smtClean="0"/>
              <a:t>Money</a:t>
            </a:r>
            <a:endParaRPr lang="en-US" altLang="en-US" sz="3200" b="1" smtClean="0"/>
          </a:p>
          <a:p>
            <a:r>
              <a:rPr lang="en-US" altLang="en-US" sz="2400" b="1" smtClean="0"/>
              <a:t>Determine the Level of Each Factor</a:t>
            </a:r>
            <a:endParaRPr lang="en-US" altLang="en-US" sz="3600" b="1" smtClean="0"/>
          </a:p>
          <a:p>
            <a:pPr lvl="1"/>
            <a:r>
              <a:rPr lang="en-US" altLang="en-US" sz="2000" b="1" smtClean="0"/>
              <a:t>Control – fix level at one predetermined value</a:t>
            </a:r>
            <a:endParaRPr lang="en-US" altLang="en-US" sz="3200" b="1" smtClean="0"/>
          </a:p>
          <a:p>
            <a:pPr lvl="1"/>
            <a:r>
              <a:rPr lang="en-US" altLang="en-US" sz="2000" b="1" smtClean="0"/>
              <a:t>Manipulation – set them at predetermined levels</a:t>
            </a:r>
            <a:endParaRPr lang="en-US" altLang="en-US" sz="3200" b="1" smtClean="0"/>
          </a:p>
          <a:p>
            <a:pPr lvl="1"/>
            <a:r>
              <a:rPr lang="en-US" altLang="en-US" sz="2000" b="1" smtClean="0"/>
              <a:t>Randomization – tries to control the effects of factors whose levels cannot be controlled</a:t>
            </a:r>
            <a:endParaRPr lang="en-US" altLang="en-US" sz="3200" b="1" smtClean="0"/>
          </a:p>
          <a:p>
            <a:pPr lvl="1"/>
            <a:r>
              <a:rPr lang="en-US" altLang="en-US" sz="2000" b="1" smtClean="0"/>
              <a:t>Replication – tries to control the effects of factors inherent to the experimental unit</a:t>
            </a:r>
            <a:endParaRPr lang="en-US" altLang="en-US" sz="3200" b="1" smtClean="0"/>
          </a:p>
          <a:p>
            <a:r>
              <a:rPr lang="en-US" altLang="en-US" sz="2400" b="1" smtClean="0"/>
              <a:t>Conduct the Experiment</a:t>
            </a:r>
            <a:endParaRPr lang="en-US" altLang="en-US" sz="3600" b="1" smtClean="0"/>
          </a:p>
          <a:p>
            <a:r>
              <a:rPr lang="en-US" altLang="en-US" sz="2400" b="1" smtClean="0"/>
              <a:t>Test the claim (inferential statistics)</a:t>
            </a:r>
            <a:endParaRPr lang="en-US" altLang="en-US" sz="3600"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850" y="42863"/>
            <a:ext cx="8458200" cy="868362"/>
          </a:xfrm>
        </p:spPr>
        <p:txBody>
          <a:bodyPr/>
          <a:lstStyle/>
          <a:p>
            <a:r>
              <a:rPr lang="en-US" altLang="en-US" sz="3600" b="1" smtClean="0"/>
              <a:t>Randomized Comparative Experiment</a:t>
            </a:r>
          </a:p>
        </p:txBody>
      </p:sp>
      <p:sp>
        <p:nvSpPr>
          <p:cNvPr id="21507" name="Content Placeholder 2"/>
          <p:cNvSpPr>
            <a:spLocks noGrp="1"/>
          </p:cNvSpPr>
          <p:nvPr>
            <p:ph idx="1"/>
          </p:nvPr>
        </p:nvSpPr>
        <p:spPr>
          <a:xfrm>
            <a:off x="304800" y="990600"/>
            <a:ext cx="8534400" cy="3124200"/>
          </a:xfrm>
        </p:spPr>
        <p:txBody>
          <a:bodyPr/>
          <a:lstStyle/>
          <a:p>
            <a:r>
              <a:rPr lang="en-US" altLang="en-US" sz="2400" b="1" smtClean="0">
                <a:ea typeface="ＭＳ Ｐゴシック" pitchFamily="-111" charset="-128"/>
              </a:rPr>
              <a:t>The remedy for confounding is to perform a </a:t>
            </a:r>
            <a:r>
              <a:rPr lang="en-US" altLang="en-US" sz="2400" b="1" i="1" smtClean="0">
                <a:solidFill>
                  <a:srgbClr val="FFFF00"/>
                </a:solidFill>
                <a:ea typeface="ＭＳ Ｐゴシック" pitchFamily="-111" charset="-128"/>
              </a:rPr>
              <a:t>comparative experiment</a:t>
            </a:r>
            <a:r>
              <a:rPr lang="en-US" altLang="en-US" sz="2400" b="1" smtClean="0">
                <a:solidFill>
                  <a:srgbClr val="FFFF00"/>
                </a:solidFill>
                <a:ea typeface="ＭＳ Ｐゴシック" pitchFamily="-111" charset="-128"/>
              </a:rPr>
              <a:t> </a:t>
            </a:r>
            <a:r>
              <a:rPr lang="en-US" altLang="en-US" sz="2400" b="1" smtClean="0">
                <a:ea typeface="ＭＳ Ｐゴシック" pitchFamily="-111" charset="-128"/>
              </a:rPr>
              <a:t>in which some units receive one treatment and similar units receive another.  Most well designed experiments compare two or more treatments.</a:t>
            </a:r>
          </a:p>
          <a:p>
            <a:r>
              <a:rPr lang="en-US" altLang="en-US" sz="2400" b="1" smtClean="0">
                <a:ea typeface="ＭＳ Ｐゴシック" pitchFamily="-111" charset="-128"/>
              </a:rPr>
              <a:t>Comparison alone isn’t enough, if the treatments are given to groups that differ greatly, </a:t>
            </a:r>
            <a:r>
              <a:rPr lang="en-US" altLang="en-US" sz="2400" b="1" i="1" smtClean="0">
                <a:ea typeface="ＭＳ Ｐゴシック" pitchFamily="-111" charset="-128"/>
              </a:rPr>
              <a:t>bias</a:t>
            </a:r>
            <a:r>
              <a:rPr lang="en-US" altLang="en-US" sz="2400" b="1" smtClean="0">
                <a:ea typeface="ＭＳ Ｐゴシック" pitchFamily="-111" charset="-128"/>
              </a:rPr>
              <a:t> will result.  The solution to the problem of bias is </a:t>
            </a:r>
            <a:r>
              <a:rPr lang="en-US" altLang="en-US" sz="2400" b="1" smtClean="0">
                <a:solidFill>
                  <a:srgbClr val="FFC000"/>
                </a:solidFill>
                <a:ea typeface="ＭＳ Ｐゴシック" pitchFamily="-111" charset="-128"/>
              </a:rPr>
              <a:t>random assignment.</a:t>
            </a:r>
            <a:endParaRPr lang="en-US" altLang="en-US" sz="4000" b="1" smtClean="0">
              <a:solidFill>
                <a:srgbClr val="FFC000"/>
              </a:solidFill>
              <a:ea typeface="ＭＳ Ｐゴシック" pitchFamily="-111" charset="-128"/>
            </a:endParaRPr>
          </a:p>
          <a:p>
            <a:endParaRPr lang="en-US" altLang="en-US" sz="2400" b="1" smtClean="0"/>
          </a:p>
        </p:txBody>
      </p:sp>
      <p:sp>
        <p:nvSpPr>
          <p:cNvPr id="4" name="TextBox 3"/>
          <p:cNvSpPr txBox="1"/>
          <p:nvPr/>
        </p:nvSpPr>
        <p:spPr>
          <a:xfrm>
            <a:off x="927100" y="4525963"/>
            <a:ext cx="7302500" cy="15700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400" b="1" u="sng" dirty="0">
                <a:solidFill>
                  <a:srgbClr val="FFFF00"/>
                </a:solidFill>
                <a:ea typeface="ＭＳ Ｐゴシック" pitchFamily="-111" charset="-128"/>
              </a:rPr>
              <a:t>Definition:</a:t>
            </a:r>
            <a:endParaRPr lang="en-US" sz="2400" dirty="0">
              <a:solidFill>
                <a:srgbClr val="FFFF00"/>
              </a:solidFill>
              <a:ea typeface="ＭＳ Ｐゴシック" pitchFamily="-111" charset="-128"/>
            </a:endParaRPr>
          </a:p>
          <a:p>
            <a:pPr>
              <a:defRPr/>
            </a:pPr>
            <a:r>
              <a:rPr lang="en-US" sz="2400" dirty="0">
                <a:solidFill>
                  <a:srgbClr val="000000"/>
                </a:solidFill>
                <a:ea typeface="ＭＳ Ｐゴシック" pitchFamily="-111" charset="-128"/>
              </a:rPr>
              <a:t>In an experiment, </a:t>
            </a:r>
            <a:r>
              <a:rPr lang="en-US" sz="2400" b="1" dirty="0">
                <a:solidFill>
                  <a:srgbClr val="000000"/>
                </a:solidFill>
                <a:ea typeface="ＭＳ Ｐゴシック" pitchFamily="-111" charset="-128"/>
              </a:rPr>
              <a:t>random assignment </a:t>
            </a:r>
            <a:r>
              <a:rPr lang="en-US" sz="2400" dirty="0">
                <a:solidFill>
                  <a:srgbClr val="000000"/>
                </a:solidFill>
                <a:ea typeface="ＭＳ Ｐゴシック" pitchFamily="-111" charset="-128"/>
              </a:rPr>
              <a:t>means that experimental units are assigned to treatments at random, that is, using some sort of chance process. </a:t>
            </a:r>
            <a:endParaRPr lang="en-US" sz="1100" dirty="0">
              <a:solidFill>
                <a:srgbClr val="000000"/>
              </a:solidFill>
              <a:ea typeface="ＭＳ Ｐゴシック" pitchFamily="-111"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9075" y="15875"/>
            <a:ext cx="8686800" cy="944563"/>
          </a:xfrm>
        </p:spPr>
        <p:txBody>
          <a:bodyPr/>
          <a:lstStyle/>
          <a:p>
            <a:r>
              <a:rPr lang="en-US" altLang="en-US" sz="3600" b="1" smtClean="0"/>
              <a:t>Randomized Comparative Experiment</a:t>
            </a:r>
          </a:p>
        </p:txBody>
      </p:sp>
      <p:sp>
        <p:nvSpPr>
          <p:cNvPr id="5" name="TextBox 4"/>
          <p:cNvSpPr txBox="1"/>
          <p:nvPr/>
        </p:nvSpPr>
        <p:spPr>
          <a:xfrm>
            <a:off x="693738" y="1073150"/>
            <a:ext cx="7302500" cy="1708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FFFF00"/>
                </a:solidFill>
                <a:ea typeface="ＭＳ Ｐゴシック" pitchFamily="-111" charset="-128"/>
              </a:rPr>
              <a:t>Definition:</a:t>
            </a:r>
            <a:endParaRPr lang="en-US" sz="2000" dirty="0">
              <a:solidFill>
                <a:srgbClr val="FFFF00"/>
              </a:solidFill>
              <a:ea typeface="ＭＳ Ｐゴシック" pitchFamily="-111" charset="-128"/>
            </a:endParaRPr>
          </a:p>
          <a:p>
            <a:pPr>
              <a:spcAft>
                <a:spcPts val="600"/>
              </a:spcAft>
              <a:defRPr/>
            </a:pPr>
            <a:r>
              <a:rPr lang="en-US" sz="2000" dirty="0">
                <a:solidFill>
                  <a:srgbClr val="000000"/>
                </a:solidFill>
                <a:ea typeface="ＭＳ Ｐゴシック" pitchFamily="-111" charset="-128"/>
              </a:rPr>
              <a:t>In a </a:t>
            </a:r>
            <a:r>
              <a:rPr lang="en-US" sz="2000" b="1" dirty="0">
                <a:solidFill>
                  <a:srgbClr val="000000"/>
                </a:solidFill>
                <a:ea typeface="ＭＳ Ｐゴシック" pitchFamily="-111" charset="-128"/>
              </a:rPr>
              <a:t>completely randomized design</a:t>
            </a:r>
            <a:r>
              <a:rPr lang="en-US" sz="2000" dirty="0">
                <a:solidFill>
                  <a:srgbClr val="000000"/>
                </a:solidFill>
                <a:ea typeface="ＭＳ Ｐゴシック" pitchFamily="-111" charset="-128"/>
              </a:rPr>
              <a:t>, the treatments are assigned to all the experimental units completely by chance.</a:t>
            </a:r>
          </a:p>
          <a:p>
            <a:pPr>
              <a:defRPr/>
            </a:pPr>
            <a:r>
              <a:rPr lang="en-US" sz="2000" dirty="0">
                <a:solidFill>
                  <a:srgbClr val="000000"/>
                </a:solidFill>
                <a:ea typeface="ＭＳ Ｐゴシック" pitchFamily="-111" charset="-128"/>
              </a:rPr>
              <a:t>Some experiments may include a </a:t>
            </a:r>
            <a:r>
              <a:rPr lang="en-US" sz="2000" b="1" dirty="0">
                <a:solidFill>
                  <a:srgbClr val="000000"/>
                </a:solidFill>
                <a:ea typeface="ＭＳ Ｐゴシック" pitchFamily="-111" charset="-128"/>
              </a:rPr>
              <a:t>control group</a:t>
            </a:r>
            <a:r>
              <a:rPr lang="en-US" sz="2000" dirty="0">
                <a:solidFill>
                  <a:srgbClr val="000000"/>
                </a:solidFill>
                <a:ea typeface="ＭＳ Ｐゴシック" pitchFamily="-111" charset="-128"/>
              </a:rPr>
              <a:t> that receives an inactive treatment or an existing baseline treatment.   </a:t>
            </a:r>
            <a:endParaRPr lang="en-US" sz="1000" dirty="0">
              <a:solidFill>
                <a:srgbClr val="000000"/>
              </a:solidFill>
              <a:ea typeface="ＭＳ Ｐゴシック" pitchFamily="-111" charset="-128"/>
            </a:endParaRPr>
          </a:p>
        </p:txBody>
      </p:sp>
      <p:sp>
        <p:nvSpPr>
          <p:cNvPr id="6" name="Rounded Rectangle 5"/>
          <p:cNvSpPr/>
          <p:nvPr/>
        </p:nvSpPr>
        <p:spPr>
          <a:xfrm>
            <a:off x="241300" y="4400550"/>
            <a:ext cx="1409700" cy="9271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rPr>
              <a:t>Experimental Units</a:t>
            </a:r>
          </a:p>
        </p:txBody>
      </p:sp>
      <p:grpSp>
        <p:nvGrpSpPr>
          <p:cNvPr id="2" name="Group 20"/>
          <p:cNvGrpSpPr>
            <a:grpSpLocks/>
          </p:cNvGrpSpPr>
          <p:nvPr/>
        </p:nvGrpSpPr>
        <p:grpSpPr bwMode="auto">
          <a:xfrm>
            <a:off x="1701800" y="4337050"/>
            <a:ext cx="2387600" cy="1009650"/>
            <a:chOff x="1701800" y="4337050"/>
            <a:chExt cx="2387600" cy="1009650"/>
          </a:xfrm>
        </p:grpSpPr>
        <p:sp>
          <p:nvSpPr>
            <p:cNvPr id="8" name="Explosion 1 7"/>
            <p:cNvSpPr/>
            <p:nvPr/>
          </p:nvSpPr>
          <p:spPr>
            <a:xfrm>
              <a:off x="2159000" y="4337050"/>
              <a:ext cx="1930400" cy="1009650"/>
            </a:xfrm>
            <a:prstGeom prst="irregularSeal1">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n-US" sz="1200" b="1" dirty="0">
                  <a:solidFill>
                    <a:srgbClr val="000000"/>
                  </a:solidFill>
                </a:rPr>
                <a:t>Random Assignment</a:t>
              </a:r>
            </a:p>
          </p:txBody>
        </p:sp>
        <p:sp>
          <p:nvSpPr>
            <p:cNvPr id="9" name="Right Arrow 8"/>
            <p:cNvSpPr/>
            <p:nvPr/>
          </p:nvSpPr>
          <p:spPr>
            <a:xfrm>
              <a:off x="1701800" y="4689475"/>
              <a:ext cx="508000" cy="3016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grpSp>
      <p:grpSp>
        <p:nvGrpSpPr>
          <p:cNvPr id="3" name="Group 21"/>
          <p:cNvGrpSpPr>
            <a:grpSpLocks/>
          </p:cNvGrpSpPr>
          <p:nvPr/>
        </p:nvGrpSpPr>
        <p:grpSpPr bwMode="auto">
          <a:xfrm>
            <a:off x="3048000" y="3413125"/>
            <a:ext cx="1619250" cy="3038475"/>
            <a:chOff x="3047999" y="3413125"/>
            <a:chExt cx="1619251" cy="3038475"/>
          </a:xfrm>
        </p:grpSpPr>
        <p:sp>
          <p:nvSpPr>
            <p:cNvPr id="11" name="Rounded Rectangle 10"/>
            <p:cNvSpPr/>
            <p:nvPr/>
          </p:nvSpPr>
          <p:spPr>
            <a:xfrm>
              <a:off x="3702049" y="3413125"/>
              <a:ext cx="952501" cy="7493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rPr>
                <a:t>Group 1</a:t>
              </a:r>
            </a:p>
          </p:txBody>
        </p:sp>
        <p:sp>
          <p:nvSpPr>
            <p:cNvPr id="12" name="Rounded Rectangle 11"/>
            <p:cNvSpPr/>
            <p:nvPr/>
          </p:nvSpPr>
          <p:spPr>
            <a:xfrm>
              <a:off x="3714749" y="5702300"/>
              <a:ext cx="952501" cy="7493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solidFill>
                    <a:schemeClr val="tx1"/>
                  </a:solidFill>
                </a:rPr>
                <a:t>Group 2</a:t>
              </a:r>
            </a:p>
          </p:txBody>
        </p:sp>
        <p:sp>
          <p:nvSpPr>
            <p:cNvPr id="13" name="Right Arrow 12"/>
            <p:cNvSpPr/>
            <p:nvPr/>
          </p:nvSpPr>
          <p:spPr>
            <a:xfrm rot="18948850">
              <a:off x="3047999" y="3954900"/>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4" name="Right Arrow 13"/>
            <p:cNvSpPr/>
            <p:nvPr/>
          </p:nvSpPr>
          <p:spPr>
            <a:xfrm rot="2827266">
              <a:off x="3071340" y="5625753"/>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grpSp>
      <p:grpSp>
        <p:nvGrpSpPr>
          <p:cNvPr id="4" name="Group 22"/>
          <p:cNvGrpSpPr>
            <a:grpSpLocks/>
          </p:cNvGrpSpPr>
          <p:nvPr/>
        </p:nvGrpSpPr>
        <p:grpSpPr bwMode="auto">
          <a:xfrm>
            <a:off x="4718050" y="3373438"/>
            <a:ext cx="1822450" cy="3081337"/>
            <a:chOff x="4718050" y="3372724"/>
            <a:chExt cx="1822450" cy="3081360"/>
          </a:xfrm>
        </p:grpSpPr>
        <p:sp>
          <p:nvSpPr>
            <p:cNvPr id="16" name="Right Arrow 15"/>
            <p:cNvSpPr/>
            <p:nvPr/>
          </p:nvSpPr>
          <p:spPr>
            <a:xfrm>
              <a:off x="4718050" y="3628311"/>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7" name="Right Arrow 16"/>
            <p:cNvSpPr/>
            <p:nvPr/>
          </p:nvSpPr>
          <p:spPr>
            <a:xfrm>
              <a:off x="4718050" y="5960371"/>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18" name="Rounded Rectangle 17"/>
            <p:cNvSpPr/>
            <p:nvPr/>
          </p:nvSpPr>
          <p:spPr>
            <a:xfrm>
              <a:off x="5422900" y="3372724"/>
              <a:ext cx="1117600" cy="7493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rPr>
                <a:t>Treatment 1</a:t>
              </a:r>
            </a:p>
          </p:txBody>
        </p:sp>
        <p:sp>
          <p:nvSpPr>
            <p:cNvPr id="19" name="Rounded Rectangle 18"/>
            <p:cNvSpPr/>
            <p:nvPr/>
          </p:nvSpPr>
          <p:spPr>
            <a:xfrm>
              <a:off x="5422900" y="5704784"/>
              <a:ext cx="1117600" cy="749300"/>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1400" b="1" dirty="0">
                  <a:solidFill>
                    <a:srgbClr val="000000"/>
                  </a:solidFill>
                </a:rPr>
                <a:t>Treatment 2</a:t>
              </a:r>
            </a:p>
          </p:txBody>
        </p:sp>
      </p:grpSp>
      <p:grpSp>
        <p:nvGrpSpPr>
          <p:cNvPr id="7" name="Group 23"/>
          <p:cNvGrpSpPr>
            <a:grpSpLocks/>
          </p:cNvGrpSpPr>
          <p:nvPr/>
        </p:nvGrpSpPr>
        <p:grpSpPr bwMode="auto">
          <a:xfrm>
            <a:off x="6488113" y="3616325"/>
            <a:ext cx="1982787" cy="2392363"/>
            <a:chOff x="6487475" y="3616854"/>
            <a:chExt cx="1983425" cy="2391580"/>
          </a:xfrm>
        </p:grpSpPr>
        <p:sp>
          <p:nvSpPr>
            <p:cNvPr id="21" name="Right Arrow 20"/>
            <p:cNvSpPr/>
            <p:nvPr/>
          </p:nvSpPr>
          <p:spPr>
            <a:xfrm rot="18948850">
              <a:off x="6487475" y="5770309"/>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2" name="Right Arrow 21"/>
            <p:cNvSpPr/>
            <p:nvPr/>
          </p:nvSpPr>
          <p:spPr>
            <a:xfrm rot="2827266">
              <a:off x="6495890" y="3843866"/>
              <a:ext cx="692150" cy="238125"/>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a:p>
          </p:txBody>
        </p:sp>
        <p:sp>
          <p:nvSpPr>
            <p:cNvPr id="23" name="Folded Corner 22"/>
            <p:cNvSpPr/>
            <p:nvPr/>
          </p:nvSpPr>
          <p:spPr>
            <a:xfrm>
              <a:off x="7226300" y="4122024"/>
              <a:ext cx="1244600" cy="1577284"/>
            </a:xfrm>
            <a:prstGeom prst="foldedCorner">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b="1" dirty="0">
                  <a:solidFill>
                    <a:srgbClr val="000000"/>
                  </a:solidFill>
                </a:rPr>
                <a:t>Compare Results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457200" y="96838"/>
            <a:ext cx="8229600" cy="792162"/>
          </a:xfrm>
        </p:spPr>
        <p:txBody>
          <a:bodyPr/>
          <a:lstStyle/>
          <a:p>
            <a:r>
              <a:rPr lang="en-US" altLang="en-US" sz="3600" b="1" smtClean="0"/>
              <a:t>Randomization Methods</a:t>
            </a:r>
          </a:p>
        </p:txBody>
      </p:sp>
      <p:sp>
        <p:nvSpPr>
          <p:cNvPr id="23555" name="Content Placeholder 3"/>
          <p:cNvSpPr>
            <a:spLocks noGrp="1"/>
          </p:cNvSpPr>
          <p:nvPr>
            <p:ph idx="1"/>
          </p:nvPr>
        </p:nvSpPr>
        <p:spPr>
          <a:xfrm>
            <a:off x="457200" y="1066800"/>
            <a:ext cx="8229600" cy="2286000"/>
          </a:xfrm>
        </p:spPr>
        <p:txBody>
          <a:bodyPr/>
          <a:lstStyle/>
          <a:p>
            <a:r>
              <a:rPr lang="en-US" altLang="en-US" sz="2400" b="1" smtClean="0"/>
              <a:t>For the AP test (and ours in class) you need to come up with a </a:t>
            </a:r>
            <a:r>
              <a:rPr lang="en-US" altLang="en-US" sz="2400" b="1" i="1" smtClean="0"/>
              <a:t>stock</a:t>
            </a:r>
            <a:r>
              <a:rPr lang="en-US" altLang="en-US" sz="2400" b="1" smtClean="0"/>
              <a:t> way to randomization the assignment or selection process in experimentation.</a:t>
            </a:r>
          </a:p>
          <a:p>
            <a:endParaRPr lang="en-US" altLang="en-US" sz="2400" b="1" smtClean="0"/>
          </a:p>
          <a:p>
            <a:r>
              <a:rPr lang="en-US" altLang="en-US" sz="2400" b="1" smtClean="0"/>
              <a:t>What’s wrong with flipping a coin or rolling a dice? </a:t>
            </a:r>
          </a:p>
        </p:txBody>
      </p:sp>
      <p:sp>
        <p:nvSpPr>
          <p:cNvPr id="5" name="TextBox 4"/>
          <p:cNvSpPr txBox="1">
            <a:spLocks noChangeArrowheads="1"/>
          </p:cNvSpPr>
          <p:nvPr/>
        </p:nvSpPr>
        <p:spPr bwMode="auto">
          <a:xfrm>
            <a:off x="422275" y="3505200"/>
            <a:ext cx="8305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My stock method:</a:t>
            </a:r>
          </a:p>
          <a:p>
            <a:pPr>
              <a:spcBef>
                <a:spcPct val="0"/>
              </a:spcBef>
              <a:buFontTx/>
              <a:buNone/>
            </a:pPr>
            <a:endParaRPr lang="en-US" altLang="en-US" sz="2000" b="1">
              <a:solidFill>
                <a:srgbClr val="FFFF00"/>
              </a:solidFill>
            </a:endParaRPr>
          </a:p>
          <a:p>
            <a:pPr>
              <a:spcBef>
                <a:spcPct val="0"/>
              </a:spcBef>
              <a:buFontTx/>
              <a:buNone/>
            </a:pPr>
            <a:r>
              <a:rPr lang="en-US" altLang="en-US" sz="2000" b="1">
                <a:solidFill>
                  <a:srgbClr val="FFFF00"/>
                </a:solidFill>
              </a:rPr>
              <a:t>Select as many different colored poker chips as you have groups to assign.  Put an equal number of each color that sums to the total number of experimental units into a bag.  Shake up and draw one out.  Assign first EXU to the group corresponding to that color. Repeat until all EXU have been assigned (and all chips have been drawn 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55563"/>
            <a:ext cx="8229600" cy="868362"/>
          </a:xfrm>
        </p:spPr>
        <p:txBody>
          <a:bodyPr/>
          <a:lstStyle/>
          <a:p>
            <a:r>
              <a:rPr lang="en-US" altLang="en-US" sz="3600" b="1" smtClean="0"/>
              <a:t>Physicians’ Health Study</a:t>
            </a:r>
          </a:p>
        </p:txBody>
      </p:sp>
      <p:sp>
        <p:nvSpPr>
          <p:cNvPr id="24579" name="Content Placeholder 2"/>
          <p:cNvSpPr>
            <a:spLocks noGrp="1"/>
          </p:cNvSpPr>
          <p:nvPr>
            <p:ph idx="1"/>
          </p:nvPr>
        </p:nvSpPr>
        <p:spPr>
          <a:xfrm>
            <a:off x="354013" y="1143000"/>
            <a:ext cx="8458200" cy="1371600"/>
          </a:xfrm>
        </p:spPr>
        <p:txBody>
          <a:bodyPr/>
          <a:lstStyle/>
          <a:p>
            <a:r>
              <a:rPr lang="en-US" altLang="en-US" sz="2400" b="1" smtClean="0">
                <a:ea typeface="ＭＳ Ｐゴシック" pitchFamily="-111" charset="-128"/>
              </a:rPr>
              <a:t>Read the description of the Physicians’ Health Study on page 241. Explain how each of the three principles of experimental design was used in the study.</a:t>
            </a:r>
          </a:p>
          <a:p>
            <a:endParaRPr lang="en-US" altLang="en-US" sz="2400" b="1" smtClean="0"/>
          </a:p>
        </p:txBody>
      </p:sp>
      <p:pic>
        <p:nvPicPr>
          <p:cNvPr id="24580" name="Picture 5" descr="P4.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0638" y="4305300"/>
            <a:ext cx="2306637"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F4.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520950"/>
            <a:ext cx="481806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7"/>
          <p:cNvSpPr>
            <a:spLocks noChangeArrowheads="1"/>
          </p:cNvSpPr>
          <p:nvPr/>
        </p:nvSpPr>
        <p:spPr bwMode="auto">
          <a:xfrm>
            <a:off x="228600" y="5867400"/>
            <a:ext cx="58372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a:t>A </a:t>
            </a:r>
            <a:r>
              <a:rPr lang="en-US" altLang="en-US" sz="2000" b="1"/>
              <a:t>placebo</a:t>
            </a:r>
            <a:r>
              <a:rPr lang="en-US" altLang="en-US" sz="2000"/>
              <a:t> is a “dummy pill” or inactive treatment that is indistinguishable from the real treatment.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55563"/>
            <a:ext cx="8229600" cy="868362"/>
          </a:xfrm>
        </p:spPr>
        <p:txBody>
          <a:bodyPr/>
          <a:lstStyle/>
          <a:p>
            <a:r>
              <a:rPr lang="en-US" altLang="en-US" sz="3600" b="1" smtClean="0"/>
              <a:t>Physicians’ Health Study</a:t>
            </a:r>
          </a:p>
        </p:txBody>
      </p:sp>
      <p:sp>
        <p:nvSpPr>
          <p:cNvPr id="25603" name="Content Placeholder 2"/>
          <p:cNvSpPr>
            <a:spLocks noGrp="1"/>
          </p:cNvSpPr>
          <p:nvPr>
            <p:ph idx="1"/>
          </p:nvPr>
        </p:nvSpPr>
        <p:spPr>
          <a:xfrm>
            <a:off x="354013" y="1143000"/>
            <a:ext cx="8458200" cy="5410200"/>
          </a:xfrm>
        </p:spPr>
        <p:txBody>
          <a:bodyPr/>
          <a:lstStyle/>
          <a:p>
            <a:r>
              <a:rPr lang="en-US" altLang="en-US" sz="2400" b="1" smtClean="0">
                <a:solidFill>
                  <a:srgbClr val="FFFF00"/>
                </a:solidFill>
                <a:ea typeface="ＭＳ Ｐゴシック" pitchFamily="-111" charset="-128"/>
              </a:rPr>
              <a:t>Control:  </a:t>
            </a:r>
            <a:r>
              <a:rPr lang="en-US" altLang="en-US" sz="2400" b="1" smtClean="0">
                <a:ea typeface="ＭＳ Ｐゴシック" pitchFamily="-111" charset="-128"/>
              </a:rPr>
              <a:t>Effects of lurking variables were controlled by using placebos and active ingredients for comparisons and by having all subjects follow the same schedule for pill-taking.</a:t>
            </a:r>
          </a:p>
          <a:p>
            <a:endParaRPr lang="en-US" altLang="en-US" sz="2400" b="1" smtClean="0">
              <a:ea typeface="ＭＳ Ｐゴシック" pitchFamily="-111" charset="-128"/>
            </a:endParaRPr>
          </a:p>
          <a:p>
            <a:r>
              <a:rPr lang="en-US" altLang="en-US" sz="2400" b="1" smtClean="0">
                <a:solidFill>
                  <a:srgbClr val="FFFF00"/>
                </a:solidFill>
                <a:ea typeface="ＭＳ Ｐゴシック" pitchFamily="-111" charset="-128"/>
              </a:rPr>
              <a:t>Randomization:  </a:t>
            </a:r>
            <a:r>
              <a:rPr lang="en-US" altLang="en-US" sz="2400" b="1" smtClean="0">
                <a:ea typeface="ＭＳ Ｐゴシック" pitchFamily="-111" charset="-128"/>
              </a:rPr>
              <a:t>Test subjects were randomly assigned to one of four treatment groups to ensure groups were roughly equivalent.</a:t>
            </a:r>
          </a:p>
          <a:p>
            <a:endParaRPr lang="en-US" altLang="en-US" sz="2400" b="1" smtClean="0">
              <a:ea typeface="ＭＳ Ｐゴシック" pitchFamily="-111" charset="-128"/>
            </a:endParaRPr>
          </a:p>
          <a:p>
            <a:r>
              <a:rPr lang="en-US" altLang="en-US" sz="2400" b="1" smtClean="0">
                <a:solidFill>
                  <a:srgbClr val="FFFF00"/>
                </a:solidFill>
                <a:ea typeface="ＭＳ Ｐゴシック" pitchFamily="-111" charset="-128"/>
              </a:rPr>
              <a:t>Replication:  </a:t>
            </a:r>
            <a:r>
              <a:rPr lang="en-US" altLang="en-US" sz="2400" b="1" smtClean="0">
                <a:ea typeface="ＭＳ Ｐゴシック" pitchFamily="-111" charset="-128"/>
              </a:rPr>
              <a:t>Each treatment group had over 5000 test subjects to ensure that any sizable differences were due to the treatments and not just chance.</a:t>
            </a:r>
          </a:p>
          <a:p>
            <a:endParaRPr lang="en-US" altLang="en-US" sz="2400" b="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69863"/>
            <a:ext cx="8229600" cy="685800"/>
          </a:xfrm>
        </p:spPr>
        <p:txBody>
          <a:bodyPr/>
          <a:lstStyle/>
          <a:p>
            <a:r>
              <a:rPr lang="en-US" altLang="en-US" sz="3600" b="1" smtClean="0"/>
              <a:t>Example 1</a:t>
            </a:r>
          </a:p>
        </p:txBody>
      </p:sp>
      <p:sp>
        <p:nvSpPr>
          <p:cNvPr id="26627" name="Rectangle 3"/>
          <p:cNvSpPr>
            <a:spLocks noGrp="1" noChangeArrowheads="1"/>
          </p:cNvSpPr>
          <p:nvPr>
            <p:ph type="body" idx="1"/>
          </p:nvPr>
        </p:nvSpPr>
        <p:spPr>
          <a:xfrm>
            <a:off x="304800" y="1066800"/>
            <a:ext cx="8610600" cy="5486400"/>
          </a:xfrm>
        </p:spPr>
        <p:txBody>
          <a:bodyPr/>
          <a:lstStyle/>
          <a:p>
            <a:pPr marL="0" indent="0">
              <a:lnSpc>
                <a:spcPct val="90000"/>
              </a:lnSpc>
              <a:buFontTx/>
              <a:buNone/>
            </a:pPr>
            <a:r>
              <a:rPr lang="en-US" altLang="en-US" sz="2400" b="1" smtClean="0"/>
              <a:t>Draw a picture detailing the following experiment:</a:t>
            </a:r>
          </a:p>
          <a:p>
            <a:pPr marL="0" indent="0">
              <a:lnSpc>
                <a:spcPct val="90000"/>
              </a:lnSpc>
              <a:buFontTx/>
              <a:buNone/>
            </a:pPr>
            <a:endParaRPr lang="en-US" altLang="en-US" sz="2400" b="1" smtClean="0"/>
          </a:p>
          <a:p>
            <a:pPr marL="0" indent="0">
              <a:lnSpc>
                <a:spcPct val="90000"/>
              </a:lnSpc>
              <a:buFontTx/>
              <a:buNone/>
            </a:pPr>
            <a:r>
              <a:rPr lang="en-US" altLang="en-US" sz="2400" b="1" smtClean="0"/>
              <a:t>A statistics class wants to know the effect of a certain fertilizer on tomato plants.  They get 60 plants of the same type.  They will have two levels of treatments, 2 and 4 teaspoons of fertilizer.  Someone suggests that they should use a control group.</a:t>
            </a:r>
          </a:p>
          <a:p>
            <a:pPr marL="0" indent="0">
              <a:lnSpc>
                <a:spcPct val="90000"/>
              </a:lnSpc>
              <a:buFontTx/>
              <a:buNone/>
            </a:pPr>
            <a:endParaRPr lang="en-US" altLang="en-US" sz="2400" b="1" smtClean="0"/>
          </a:p>
          <a:p>
            <a:pPr marL="0" indent="0">
              <a:lnSpc>
                <a:spcPct val="90000"/>
              </a:lnSpc>
              <a:buFontTx/>
              <a:buNone/>
            </a:pPr>
            <a:r>
              <a:rPr lang="en-US" altLang="en-US" sz="2400" b="1" smtClean="0"/>
              <a:t>The picture should include enough detail for someone unfamiliar with the problem to understand the problem and be able to duplicate the experiment.  Picture must address the randomization in detail.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975"/>
            <a:ext cx="8229600" cy="914400"/>
          </a:xfrm>
        </p:spPr>
        <p:txBody>
          <a:bodyPr/>
          <a:lstStyle/>
          <a:p>
            <a:pPr eaLnBrk="1" hangingPunct="1"/>
            <a:r>
              <a:rPr lang="en-US" altLang="en-US" sz="3600" b="1" smtClean="0"/>
              <a:t>Objectives</a:t>
            </a:r>
          </a:p>
        </p:txBody>
      </p:sp>
      <p:sp>
        <p:nvSpPr>
          <p:cNvPr id="4099" name="Rectangle 3"/>
          <p:cNvSpPr>
            <a:spLocks noGrp="1" noChangeArrowheads="1"/>
          </p:cNvSpPr>
          <p:nvPr>
            <p:ph type="body" idx="1"/>
          </p:nvPr>
        </p:nvSpPr>
        <p:spPr>
          <a:xfrm>
            <a:off x="304800" y="1295400"/>
            <a:ext cx="8534400" cy="5029200"/>
          </a:xfrm>
        </p:spPr>
        <p:txBody>
          <a:bodyPr/>
          <a:lstStyle/>
          <a:p>
            <a:r>
              <a:rPr lang="en-US" sz="2400" b="1" dirty="0"/>
              <a:t>Explain the concept of confounding and how it limits the ability to make cause-and-effect conclusions</a:t>
            </a:r>
          </a:p>
          <a:p>
            <a:r>
              <a:rPr lang="en-US" sz="2400" b="1" dirty="0"/>
              <a:t>Distinguish between an observational study and an experiment, and identify the explanatory and response variables in each type of study</a:t>
            </a:r>
          </a:p>
          <a:p>
            <a:r>
              <a:rPr lang="en-US" sz="2400" b="1" dirty="0"/>
              <a:t>Identify the experimental units and treatments in an experiment</a:t>
            </a:r>
          </a:p>
          <a:p>
            <a:r>
              <a:rPr lang="en-US" sz="2400" b="1" dirty="0"/>
              <a:t>Describe the placebo effect and the purpose of blinding in an experiment</a:t>
            </a:r>
          </a:p>
          <a:p>
            <a:r>
              <a:rPr lang="en-US" sz="2400" b="1" dirty="0"/>
              <a:t>Describe how to randomly assign treatments in an experiment using slips of paper, technology, or a table of random </a:t>
            </a:r>
            <a:r>
              <a:rPr lang="en-US" sz="2400" b="1" dirty="0" smtClean="0"/>
              <a:t>digits</a:t>
            </a:r>
            <a:endParaRPr lang="en-U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38"/>
          <p:cNvSpPr>
            <a:spLocks noChangeArrowheads="1"/>
          </p:cNvSpPr>
          <p:nvPr/>
        </p:nvSpPr>
        <p:spPr bwMode="auto">
          <a:xfrm>
            <a:off x="7391400" y="1752600"/>
            <a:ext cx="258763" cy="1033463"/>
          </a:xfrm>
          <a:prstGeom prst="downArrow">
            <a:avLst>
              <a:gd name="adj1" fmla="val 50000"/>
              <a:gd name="adj2" fmla="val 99846"/>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51" name="AutoShape 38"/>
          <p:cNvSpPr>
            <a:spLocks noChangeArrowheads="1"/>
          </p:cNvSpPr>
          <p:nvPr/>
        </p:nvSpPr>
        <p:spPr bwMode="auto">
          <a:xfrm>
            <a:off x="1371600" y="1752600"/>
            <a:ext cx="258763" cy="1033463"/>
          </a:xfrm>
          <a:prstGeom prst="downArrow">
            <a:avLst>
              <a:gd name="adj1" fmla="val 50000"/>
              <a:gd name="adj2" fmla="val 99846"/>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52" name="AutoShape 38"/>
          <p:cNvSpPr>
            <a:spLocks noChangeArrowheads="1"/>
          </p:cNvSpPr>
          <p:nvPr/>
        </p:nvSpPr>
        <p:spPr bwMode="auto">
          <a:xfrm>
            <a:off x="4441825" y="1709738"/>
            <a:ext cx="258763" cy="1033462"/>
          </a:xfrm>
          <a:prstGeom prst="downArrow">
            <a:avLst>
              <a:gd name="adj1" fmla="val 50000"/>
              <a:gd name="adj2" fmla="val 99846"/>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53" name="AutoShape 7"/>
          <p:cNvSpPr>
            <a:spLocks noChangeArrowheads="1"/>
          </p:cNvSpPr>
          <p:nvPr/>
        </p:nvSpPr>
        <p:spPr bwMode="auto">
          <a:xfrm>
            <a:off x="304800" y="838200"/>
            <a:ext cx="8534400" cy="1020763"/>
          </a:xfrm>
          <a:prstGeom prst="roundRect">
            <a:avLst>
              <a:gd name="adj" fmla="val 16667"/>
            </a:avLst>
          </a:prstGeom>
          <a:solidFill>
            <a:srgbClr val="CCFFCC"/>
          </a:solidFill>
          <a:ln w="9525">
            <a:solidFill>
              <a:schemeClr val="tx1"/>
            </a:solidFill>
            <a:round/>
            <a:headEnd/>
            <a:tailEnd/>
          </a:ln>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u="sng">
                <a:solidFill>
                  <a:schemeClr val="bg1"/>
                </a:solidFill>
              </a:rPr>
              <a:t>Random Assignment of plants to treatments</a:t>
            </a:r>
            <a:r>
              <a:rPr lang="en-US" altLang="en-US" sz="1800" b="1">
                <a:solidFill>
                  <a:schemeClr val="bg1"/>
                </a:solidFill>
              </a:rPr>
              <a:t>:</a:t>
            </a:r>
            <a:br>
              <a:rPr lang="en-US" altLang="en-US" sz="1800" b="1">
                <a:solidFill>
                  <a:schemeClr val="bg1"/>
                </a:solidFill>
              </a:rPr>
            </a:br>
            <a:r>
              <a:rPr lang="en-US" altLang="en-US" sz="1800" b="1">
                <a:solidFill>
                  <a:schemeClr val="bg1"/>
                </a:solidFill>
              </a:rPr>
              <a:t>Lay plants out in a line.  Draw out of a bag one colored chip (20 chips each of three colors).  All plants of the same color assigned to one group below.</a:t>
            </a:r>
          </a:p>
        </p:txBody>
      </p:sp>
      <p:sp>
        <p:nvSpPr>
          <p:cNvPr id="27654" name="AutoShape 8"/>
          <p:cNvSpPr>
            <a:spLocks noChangeArrowheads="1"/>
          </p:cNvSpPr>
          <p:nvPr/>
        </p:nvSpPr>
        <p:spPr bwMode="auto">
          <a:xfrm>
            <a:off x="482600" y="2792413"/>
            <a:ext cx="2235200" cy="714375"/>
          </a:xfrm>
          <a:prstGeom prst="roundRect">
            <a:avLst>
              <a:gd name="adj" fmla="val 16667"/>
            </a:avLst>
          </a:prstGeom>
          <a:solidFill>
            <a:srgbClr val="FF0066"/>
          </a:solidFill>
          <a:ln w="9525">
            <a:solidFill>
              <a:schemeClr val="tx1"/>
            </a:solidFill>
            <a:round/>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Group 1 (red) </a:t>
            </a:r>
            <a:br>
              <a:rPr lang="en-US" altLang="en-US" sz="1800" b="1"/>
            </a:br>
            <a:r>
              <a:rPr lang="en-US" altLang="en-US" sz="1800" b="1"/>
              <a:t>receives 20 plants</a:t>
            </a:r>
          </a:p>
        </p:txBody>
      </p:sp>
      <p:sp>
        <p:nvSpPr>
          <p:cNvPr id="27655" name="Oval 9"/>
          <p:cNvSpPr>
            <a:spLocks noChangeArrowheads="1"/>
          </p:cNvSpPr>
          <p:nvPr/>
        </p:nvSpPr>
        <p:spPr bwMode="auto">
          <a:xfrm>
            <a:off x="3014663" y="5791200"/>
            <a:ext cx="3124200" cy="914400"/>
          </a:xfrm>
          <a:prstGeom prst="ellipse">
            <a:avLst/>
          </a:prstGeom>
          <a:solidFill>
            <a:srgbClr val="FFCC99"/>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solidFill>
                  <a:schemeClr val="bg1"/>
                </a:solidFill>
              </a:rPr>
              <a:t>Compare Yield</a:t>
            </a:r>
            <a:br>
              <a:rPr lang="en-US" altLang="en-US" sz="1800" b="1">
                <a:solidFill>
                  <a:schemeClr val="bg1"/>
                </a:solidFill>
              </a:rPr>
            </a:br>
            <a:r>
              <a:rPr lang="en-US" altLang="en-US" sz="1800" b="1">
                <a:solidFill>
                  <a:schemeClr val="bg1"/>
                </a:solidFill>
              </a:rPr>
              <a:t>total ounces</a:t>
            </a:r>
          </a:p>
        </p:txBody>
      </p:sp>
      <p:sp>
        <p:nvSpPr>
          <p:cNvPr id="27656" name="AutoShape 34"/>
          <p:cNvSpPr>
            <a:spLocks noChangeArrowheads="1"/>
          </p:cNvSpPr>
          <p:nvPr/>
        </p:nvSpPr>
        <p:spPr bwMode="auto">
          <a:xfrm>
            <a:off x="3354388" y="2792413"/>
            <a:ext cx="2235200" cy="714375"/>
          </a:xfrm>
          <a:prstGeom prst="roundRect">
            <a:avLst>
              <a:gd name="adj" fmla="val 16667"/>
            </a:avLst>
          </a:prstGeom>
          <a:solidFill>
            <a:schemeClr val="accent1"/>
          </a:solidFill>
          <a:ln w="9525">
            <a:solidFill>
              <a:schemeClr val="tx1"/>
            </a:solidFill>
            <a:round/>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Group 2 (blue) </a:t>
            </a:r>
            <a:br>
              <a:rPr lang="en-US" altLang="en-US" sz="1800" b="1"/>
            </a:br>
            <a:r>
              <a:rPr lang="en-US" altLang="en-US" sz="1800" b="1"/>
              <a:t>receives 20 plants</a:t>
            </a:r>
          </a:p>
        </p:txBody>
      </p:sp>
      <p:sp>
        <p:nvSpPr>
          <p:cNvPr id="27657" name="AutoShape 35"/>
          <p:cNvSpPr>
            <a:spLocks noChangeArrowheads="1"/>
          </p:cNvSpPr>
          <p:nvPr/>
        </p:nvSpPr>
        <p:spPr bwMode="auto">
          <a:xfrm>
            <a:off x="6348413" y="2792413"/>
            <a:ext cx="2235200" cy="714375"/>
          </a:xfrm>
          <a:prstGeom prst="roundRect">
            <a:avLst>
              <a:gd name="adj" fmla="val 16667"/>
            </a:avLst>
          </a:prstGeom>
          <a:solidFill>
            <a:schemeClr val="tx1"/>
          </a:solidFill>
          <a:ln w="9525">
            <a:solidFill>
              <a:schemeClr val="tx1"/>
            </a:solidFill>
            <a:round/>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solidFill>
                  <a:schemeClr val="bg1"/>
                </a:solidFill>
              </a:rPr>
              <a:t>Group 3 (white) </a:t>
            </a:r>
            <a:br>
              <a:rPr lang="en-US" altLang="en-US" sz="1800" b="1">
                <a:solidFill>
                  <a:schemeClr val="bg1"/>
                </a:solidFill>
              </a:rPr>
            </a:br>
            <a:r>
              <a:rPr lang="en-US" altLang="en-US" sz="1800" b="1">
                <a:solidFill>
                  <a:schemeClr val="bg1"/>
                </a:solidFill>
              </a:rPr>
              <a:t>receives 20 plants</a:t>
            </a:r>
          </a:p>
        </p:txBody>
      </p:sp>
      <p:sp>
        <p:nvSpPr>
          <p:cNvPr id="27658" name="AutoShape 39"/>
          <p:cNvSpPr>
            <a:spLocks noChangeArrowheads="1"/>
          </p:cNvSpPr>
          <p:nvPr/>
        </p:nvSpPr>
        <p:spPr bwMode="auto">
          <a:xfrm>
            <a:off x="801688" y="4291013"/>
            <a:ext cx="1590675" cy="711200"/>
          </a:xfrm>
          <a:prstGeom prst="roundRect">
            <a:avLst>
              <a:gd name="adj" fmla="val 16667"/>
            </a:avLst>
          </a:prstGeom>
          <a:solidFill>
            <a:srgbClr val="FFC000"/>
          </a:solidFill>
          <a:ln w="9525">
            <a:solidFill>
              <a:schemeClr val="tx1"/>
            </a:solidFill>
            <a:round/>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solidFill>
                  <a:schemeClr val="bg1"/>
                </a:solidFill>
              </a:rPr>
              <a:t>Treatment A</a:t>
            </a:r>
            <a:br>
              <a:rPr lang="en-US" altLang="en-US" sz="1800" b="1">
                <a:solidFill>
                  <a:schemeClr val="bg1"/>
                </a:solidFill>
              </a:rPr>
            </a:br>
            <a:r>
              <a:rPr lang="en-US" altLang="en-US" sz="1800" b="1">
                <a:solidFill>
                  <a:schemeClr val="bg1"/>
                </a:solidFill>
              </a:rPr>
              <a:t>No Fertilizer</a:t>
            </a:r>
          </a:p>
        </p:txBody>
      </p:sp>
      <p:sp>
        <p:nvSpPr>
          <p:cNvPr id="27659" name="AutoShape 40"/>
          <p:cNvSpPr>
            <a:spLocks noChangeArrowheads="1"/>
          </p:cNvSpPr>
          <p:nvPr/>
        </p:nvSpPr>
        <p:spPr bwMode="auto">
          <a:xfrm>
            <a:off x="3776663" y="4291013"/>
            <a:ext cx="1590675" cy="711200"/>
          </a:xfrm>
          <a:prstGeom prst="roundRect">
            <a:avLst>
              <a:gd name="adj" fmla="val 16667"/>
            </a:avLst>
          </a:prstGeom>
          <a:solidFill>
            <a:srgbClr val="FFFF00"/>
          </a:solidFill>
          <a:ln w="9525">
            <a:solidFill>
              <a:schemeClr val="tx1"/>
            </a:solidFill>
            <a:round/>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solidFill>
                  <a:schemeClr val="bg1"/>
                </a:solidFill>
              </a:rPr>
              <a:t>Treatment B</a:t>
            </a:r>
            <a:br>
              <a:rPr lang="en-US" altLang="en-US" sz="1800" b="1">
                <a:solidFill>
                  <a:schemeClr val="bg1"/>
                </a:solidFill>
              </a:rPr>
            </a:br>
            <a:r>
              <a:rPr lang="en-US" altLang="en-US" sz="1800" b="1">
                <a:solidFill>
                  <a:schemeClr val="bg1"/>
                </a:solidFill>
              </a:rPr>
              <a:t>2 teaspoons</a:t>
            </a:r>
          </a:p>
        </p:txBody>
      </p:sp>
      <p:sp>
        <p:nvSpPr>
          <p:cNvPr id="27660" name="AutoShape 41"/>
          <p:cNvSpPr>
            <a:spLocks noChangeArrowheads="1"/>
          </p:cNvSpPr>
          <p:nvPr/>
        </p:nvSpPr>
        <p:spPr bwMode="auto">
          <a:xfrm>
            <a:off x="6667500" y="4291013"/>
            <a:ext cx="1590675" cy="711200"/>
          </a:xfrm>
          <a:prstGeom prst="roundRect">
            <a:avLst>
              <a:gd name="adj" fmla="val 16667"/>
            </a:avLst>
          </a:prstGeom>
          <a:solidFill>
            <a:srgbClr val="FFFF00"/>
          </a:solidFill>
          <a:ln w="9525">
            <a:solidFill>
              <a:schemeClr val="tx1"/>
            </a:solidFill>
            <a:round/>
            <a:headEnd/>
            <a:tailEnd/>
          </a:ln>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solidFill>
                  <a:schemeClr val="bg1"/>
                </a:solidFill>
              </a:rPr>
              <a:t>Treatment C</a:t>
            </a:r>
            <a:br>
              <a:rPr lang="en-US" altLang="en-US" sz="1800" b="1">
                <a:solidFill>
                  <a:schemeClr val="bg1"/>
                </a:solidFill>
              </a:rPr>
            </a:br>
            <a:r>
              <a:rPr lang="en-US" altLang="en-US" sz="1800" b="1">
                <a:solidFill>
                  <a:schemeClr val="bg1"/>
                </a:solidFill>
              </a:rPr>
              <a:t>4 teaspoons</a:t>
            </a:r>
          </a:p>
        </p:txBody>
      </p:sp>
      <p:sp>
        <p:nvSpPr>
          <p:cNvPr id="27661" name="AutoShape 42"/>
          <p:cNvSpPr>
            <a:spLocks noChangeArrowheads="1"/>
          </p:cNvSpPr>
          <p:nvPr/>
        </p:nvSpPr>
        <p:spPr bwMode="auto">
          <a:xfrm>
            <a:off x="4441825" y="3584575"/>
            <a:ext cx="258763" cy="592138"/>
          </a:xfrm>
          <a:prstGeom prst="downArrow">
            <a:avLst>
              <a:gd name="adj1" fmla="val 50000"/>
              <a:gd name="adj2" fmla="val 57209"/>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62" name="AutoShape 43"/>
          <p:cNvSpPr>
            <a:spLocks noChangeArrowheads="1"/>
          </p:cNvSpPr>
          <p:nvPr/>
        </p:nvSpPr>
        <p:spPr bwMode="auto">
          <a:xfrm>
            <a:off x="1366838" y="3586163"/>
            <a:ext cx="258762" cy="592137"/>
          </a:xfrm>
          <a:prstGeom prst="downArrow">
            <a:avLst>
              <a:gd name="adj1" fmla="val 50000"/>
              <a:gd name="adj2" fmla="val 57209"/>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63" name="AutoShape 44"/>
          <p:cNvSpPr>
            <a:spLocks noChangeArrowheads="1"/>
          </p:cNvSpPr>
          <p:nvPr/>
        </p:nvSpPr>
        <p:spPr bwMode="auto">
          <a:xfrm>
            <a:off x="7350125" y="3598863"/>
            <a:ext cx="258763" cy="592137"/>
          </a:xfrm>
          <a:prstGeom prst="downArrow">
            <a:avLst>
              <a:gd name="adj1" fmla="val 50000"/>
              <a:gd name="adj2" fmla="val 57208"/>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64" name="AutoShape 45"/>
          <p:cNvSpPr>
            <a:spLocks noChangeArrowheads="1"/>
          </p:cNvSpPr>
          <p:nvPr/>
        </p:nvSpPr>
        <p:spPr bwMode="auto">
          <a:xfrm>
            <a:off x="4441825" y="5159375"/>
            <a:ext cx="258763" cy="592138"/>
          </a:xfrm>
          <a:prstGeom prst="downArrow">
            <a:avLst>
              <a:gd name="adj1" fmla="val 50000"/>
              <a:gd name="adj2" fmla="val 57209"/>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solidFill>
                <a:schemeClr val="bg1"/>
              </a:solidFill>
            </a:endParaRPr>
          </a:p>
        </p:txBody>
      </p:sp>
      <p:sp>
        <p:nvSpPr>
          <p:cNvPr id="27665" name="AutoShape 46"/>
          <p:cNvSpPr>
            <a:spLocks noChangeArrowheads="1"/>
          </p:cNvSpPr>
          <p:nvPr/>
        </p:nvSpPr>
        <p:spPr bwMode="auto">
          <a:xfrm rot="18619000" flipH="1">
            <a:off x="2770981" y="4841082"/>
            <a:ext cx="258763" cy="1193800"/>
          </a:xfrm>
          <a:prstGeom prst="downArrow">
            <a:avLst>
              <a:gd name="adj1" fmla="val 50000"/>
              <a:gd name="adj2" fmla="val 115337"/>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66" name="AutoShape 47"/>
          <p:cNvSpPr>
            <a:spLocks noChangeArrowheads="1"/>
          </p:cNvSpPr>
          <p:nvPr/>
        </p:nvSpPr>
        <p:spPr bwMode="auto">
          <a:xfrm rot="2981000">
            <a:off x="6047581" y="4841082"/>
            <a:ext cx="258763" cy="1193800"/>
          </a:xfrm>
          <a:prstGeom prst="downArrow">
            <a:avLst>
              <a:gd name="adj1" fmla="val 50000"/>
              <a:gd name="adj2" fmla="val 115337"/>
            </a:avLst>
          </a:prstGeom>
          <a:solidFill>
            <a:srgbClr val="FFCCFF"/>
          </a:solidFill>
          <a:ln w="9525">
            <a:solidFill>
              <a:schemeClr val="tx1"/>
            </a:solidFill>
            <a:miter lim="800000"/>
            <a:headEnd/>
            <a:tailEnd/>
          </a:ln>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7667" name="Title 18"/>
          <p:cNvSpPr>
            <a:spLocks noGrp="1"/>
          </p:cNvSpPr>
          <p:nvPr>
            <p:ph type="title"/>
          </p:nvPr>
        </p:nvSpPr>
        <p:spPr>
          <a:xfrm>
            <a:off x="457200" y="134938"/>
            <a:ext cx="8229600" cy="762000"/>
          </a:xfrm>
        </p:spPr>
        <p:txBody>
          <a:bodyPr/>
          <a:lstStyle/>
          <a:p>
            <a:r>
              <a:rPr lang="en-US" altLang="en-US" sz="3600" b="1" smtClean="0"/>
              <a:t>Example 1 cont</a:t>
            </a:r>
          </a:p>
        </p:txBody>
      </p:sp>
      <p:sp>
        <p:nvSpPr>
          <p:cNvPr id="20" name="TextBox 19"/>
          <p:cNvSpPr txBox="1">
            <a:spLocks noChangeArrowheads="1"/>
          </p:cNvSpPr>
          <p:nvPr/>
        </p:nvSpPr>
        <p:spPr bwMode="auto">
          <a:xfrm>
            <a:off x="1066800" y="5105400"/>
            <a:ext cx="1069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Control </a:t>
            </a:r>
          </a:p>
          <a:p>
            <a:pPr algn="ctr">
              <a:spcBef>
                <a:spcPct val="0"/>
              </a:spcBef>
              <a:buFontTx/>
              <a:buNone/>
            </a:pPr>
            <a:r>
              <a:rPr lang="en-US" altLang="en-US" sz="1800" b="1"/>
              <a:t>Group</a:t>
            </a:r>
          </a:p>
        </p:txBody>
      </p:sp>
      <p:sp>
        <p:nvSpPr>
          <p:cNvPr id="21" name="TextBox 20"/>
          <p:cNvSpPr txBox="1">
            <a:spLocks noChangeArrowheads="1"/>
          </p:cNvSpPr>
          <p:nvPr/>
        </p:nvSpPr>
        <p:spPr bwMode="auto">
          <a:xfrm>
            <a:off x="6256338" y="5943600"/>
            <a:ext cx="2659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Response Variable:</a:t>
            </a:r>
          </a:p>
          <a:p>
            <a:pPr algn="ctr">
              <a:spcBef>
                <a:spcPct val="0"/>
              </a:spcBef>
              <a:buFontTx/>
              <a:buNone/>
            </a:pPr>
            <a:r>
              <a:rPr lang="en-US" altLang="en-US" sz="1800" b="1"/>
              <a:t>total ounces produced</a:t>
            </a:r>
          </a:p>
        </p:txBody>
      </p:sp>
      <p:sp>
        <p:nvSpPr>
          <p:cNvPr id="22" name="TextBox 21"/>
          <p:cNvSpPr txBox="1">
            <a:spLocks noChangeArrowheads="1"/>
          </p:cNvSpPr>
          <p:nvPr/>
        </p:nvSpPr>
        <p:spPr bwMode="auto">
          <a:xfrm>
            <a:off x="4864100" y="3581400"/>
            <a:ext cx="2532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Explanatory Variable:</a:t>
            </a:r>
          </a:p>
          <a:p>
            <a:pPr algn="ctr">
              <a:spcBef>
                <a:spcPct val="0"/>
              </a:spcBef>
              <a:buFontTx/>
              <a:buNone/>
            </a:pPr>
            <a:r>
              <a:rPr lang="en-US" altLang="en-US" sz="1800" b="1"/>
              <a:t>amount of fertilizer</a:t>
            </a:r>
          </a:p>
        </p:txBody>
      </p:sp>
      <p:sp>
        <p:nvSpPr>
          <p:cNvPr id="23" name="TextBox 22"/>
          <p:cNvSpPr txBox="1">
            <a:spLocks noChangeArrowheads="1"/>
          </p:cNvSpPr>
          <p:nvPr/>
        </p:nvSpPr>
        <p:spPr bwMode="auto">
          <a:xfrm>
            <a:off x="1905000" y="1981200"/>
            <a:ext cx="235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t>Experimental Units:</a:t>
            </a:r>
          </a:p>
          <a:p>
            <a:pPr algn="ctr">
              <a:spcBef>
                <a:spcPct val="0"/>
              </a:spcBef>
              <a:buFontTx/>
              <a:buNone/>
            </a:pPr>
            <a:r>
              <a:rPr lang="en-US" altLang="en-US" sz="1800" b="1"/>
              <a:t>tomato plants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8750"/>
            <a:ext cx="8229600" cy="685800"/>
          </a:xfrm>
        </p:spPr>
        <p:txBody>
          <a:bodyPr/>
          <a:lstStyle/>
          <a:p>
            <a:r>
              <a:rPr lang="en-US" altLang="en-US" sz="3600" b="1" smtClean="0"/>
              <a:t>Example 2</a:t>
            </a:r>
          </a:p>
        </p:txBody>
      </p:sp>
      <p:sp>
        <p:nvSpPr>
          <p:cNvPr id="28675" name="Rectangle 3"/>
          <p:cNvSpPr>
            <a:spLocks noGrp="1" noChangeArrowheads="1"/>
          </p:cNvSpPr>
          <p:nvPr>
            <p:ph type="body" idx="1"/>
          </p:nvPr>
        </p:nvSpPr>
        <p:spPr>
          <a:xfrm>
            <a:off x="457200" y="762000"/>
            <a:ext cx="8229600" cy="5791200"/>
          </a:xfrm>
        </p:spPr>
        <p:txBody>
          <a:bodyPr/>
          <a:lstStyle/>
          <a:p>
            <a:pPr marL="0" indent="0">
              <a:lnSpc>
                <a:spcPct val="90000"/>
              </a:lnSpc>
              <a:buFontTx/>
              <a:buNone/>
            </a:pPr>
            <a:r>
              <a:rPr lang="en-US" altLang="en-US" sz="2400" b="1" smtClean="0"/>
              <a:t>We wish to determine whether or not a new type of fertilizer is more effective than the type currently in use.  Researchers have subdivided a 20-acre farm into twenty 1-acre plots.  Wheat will be planted on the farm, and at the end of the growing season the number of bushels harvested will be measured. </a:t>
            </a:r>
            <a:br>
              <a:rPr lang="en-US" altLang="en-US" sz="2400" b="1" smtClean="0"/>
            </a:br>
            <a:r>
              <a:rPr lang="en-US" altLang="en-US" sz="2400" b="1" smtClean="0"/>
              <a:t/>
            </a:r>
            <a:br>
              <a:rPr lang="en-US" altLang="en-US" sz="2400" b="1" smtClean="0"/>
            </a:br>
            <a:r>
              <a:rPr lang="en-US" altLang="en-US" sz="2400" b="1" smtClean="0"/>
              <a:t>A) How do you assign the plots of land? </a:t>
            </a:r>
            <a:br>
              <a:rPr lang="en-US" altLang="en-US" sz="2400" b="1" smtClean="0"/>
            </a:br>
            <a:r>
              <a:rPr lang="en-US" altLang="en-US" sz="2400" b="1" smtClean="0"/>
              <a:t/>
            </a:r>
            <a:br>
              <a:rPr lang="en-US" altLang="en-US" sz="2400" b="1" smtClean="0"/>
            </a:br>
            <a:r>
              <a:rPr lang="en-US" altLang="en-US" sz="2400" b="1" smtClean="0"/>
              <a:t>B) What is the explanatory variable? </a:t>
            </a:r>
            <a:br>
              <a:rPr lang="en-US" altLang="en-US" sz="2400" b="1" smtClean="0"/>
            </a:br>
            <a:r>
              <a:rPr lang="en-US" altLang="en-US" sz="2400" b="1" smtClean="0"/>
              <a:t/>
            </a:r>
            <a:br>
              <a:rPr lang="en-US" altLang="en-US" sz="2400" b="1" smtClean="0"/>
            </a:br>
            <a:r>
              <a:rPr lang="en-US" altLang="en-US" sz="2400" b="1" smtClean="0"/>
              <a:t>C) What is the response variable?</a:t>
            </a:r>
            <a:br>
              <a:rPr lang="en-US" altLang="en-US" sz="2400" b="1" smtClean="0"/>
            </a:br>
            <a:r>
              <a:rPr lang="en-US" altLang="en-US" sz="2400" b="1" smtClean="0"/>
              <a:t/>
            </a:r>
            <a:br>
              <a:rPr lang="en-US" altLang="en-US" sz="2400" b="1" smtClean="0"/>
            </a:br>
            <a:r>
              <a:rPr lang="en-US" altLang="en-US" sz="2400" b="1" smtClean="0"/>
              <a:t>D) How many treatments are there? </a:t>
            </a:r>
            <a:br>
              <a:rPr lang="en-US" altLang="en-US" sz="2400" b="1" smtClean="0"/>
            </a:br>
            <a:r>
              <a:rPr lang="en-US" altLang="en-US" sz="2400" b="1" smtClean="0"/>
              <a:t/>
            </a:r>
            <a:br>
              <a:rPr lang="en-US" altLang="en-US" sz="2400" b="1" smtClean="0"/>
            </a:br>
            <a:r>
              <a:rPr lang="en-US" altLang="en-US" sz="2400" b="1" smtClean="0"/>
              <a:t>E) Are there any possible lurking variables that would confound the results?</a:t>
            </a:r>
            <a:r>
              <a:rPr lang="en-US" altLang="en-US" sz="2400" smtClean="0"/>
              <a:t> </a:t>
            </a:r>
          </a:p>
        </p:txBody>
      </p:sp>
      <p:sp>
        <p:nvSpPr>
          <p:cNvPr id="4" name="TextBox 3"/>
          <p:cNvSpPr txBox="1">
            <a:spLocks noChangeArrowheads="1"/>
          </p:cNvSpPr>
          <p:nvPr/>
        </p:nvSpPr>
        <p:spPr bwMode="auto">
          <a:xfrm>
            <a:off x="914400" y="3429000"/>
            <a:ext cx="4929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randomly assigning plots  - your method??</a:t>
            </a:r>
          </a:p>
        </p:txBody>
      </p:sp>
      <p:sp>
        <p:nvSpPr>
          <p:cNvPr id="5" name="TextBox 4"/>
          <p:cNvSpPr txBox="1">
            <a:spLocks noChangeArrowheads="1"/>
          </p:cNvSpPr>
          <p:nvPr/>
        </p:nvSpPr>
        <p:spPr bwMode="auto">
          <a:xfrm>
            <a:off x="762000" y="4114800"/>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Types of fertilizer</a:t>
            </a:r>
          </a:p>
        </p:txBody>
      </p:sp>
      <p:sp>
        <p:nvSpPr>
          <p:cNvPr id="6" name="TextBox 5"/>
          <p:cNvSpPr txBox="1">
            <a:spLocks noChangeArrowheads="1"/>
          </p:cNvSpPr>
          <p:nvPr/>
        </p:nvSpPr>
        <p:spPr bwMode="auto">
          <a:xfrm>
            <a:off x="762000" y="4724400"/>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Number of bushels of wheat harvested</a:t>
            </a:r>
          </a:p>
        </p:txBody>
      </p:sp>
      <p:sp>
        <p:nvSpPr>
          <p:cNvPr id="7" name="TextBox 6"/>
          <p:cNvSpPr txBox="1">
            <a:spLocks noChangeArrowheads="1"/>
          </p:cNvSpPr>
          <p:nvPr/>
        </p:nvSpPr>
        <p:spPr bwMode="auto">
          <a:xfrm>
            <a:off x="838200" y="5410200"/>
            <a:ext cx="800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Two – new fertilizer and old (possibly none as a control group)</a:t>
            </a:r>
          </a:p>
        </p:txBody>
      </p:sp>
      <p:sp>
        <p:nvSpPr>
          <p:cNvPr id="8" name="TextBox 7"/>
          <p:cNvSpPr txBox="1">
            <a:spLocks noChangeArrowheads="1"/>
          </p:cNvSpPr>
          <p:nvPr/>
        </p:nvSpPr>
        <p:spPr bwMode="auto">
          <a:xfrm>
            <a:off x="881063" y="6430963"/>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Soil composition, rainfall, animal destruction effects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1113"/>
            <a:ext cx="8229600" cy="990600"/>
          </a:xfrm>
        </p:spPr>
        <p:txBody>
          <a:bodyPr/>
          <a:lstStyle/>
          <a:p>
            <a:pPr eaLnBrk="1" hangingPunct="1"/>
            <a:r>
              <a:rPr lang="en-US" altLang="en-US" sz="3600" b="1" smtClean="0"/>
              <a:t>Summary and Homework</a:t>
            </a:r>
          </a:p>
        </p:txBody>
      </p:sp>
      <p:sp>
        <p:nvSpPr>
          <p:cNvPr id="21507" name="Rectangle 3"/>
          <p:cNvSpPr>
            <a:spLocks noGrp="1" noChangeArrowheads="1"/>
          </p:cNvSpPr>
          <p:nvPr>
            <p:ph type="body" idx="1"/>
          </p:nvPr>
        </p:nvSpPr>
        <p:spPr>
          <a:xfrm>
            <a:off x="457200" y="1066800"/>
            <a:ext cx="8229600" cy="5486400"/>
          </a:xfrm>
        </p:spPr>
        <p:txBody>
          <a:bodyPr/>
          <a:lstStyle/>
          <a:p>
            <a:pPr eaLnBrk="1" hangingPunct="1">
              <a:defRPr/>
            </a:pPr>
            <a:r>
              <a:rPr lang="en-US" sz="2800" b="1" dirty="0" smtClean="0">
                <a:solidFill>
                  <a:srgbClr val="FFFF00"/>
                </a:solidFill>
              </a:rPr>
              <a:t>Summary</a:t>
            </a:r>
          </a:p>
          <a:p>
            <a:pPr lvl="1">
              <a:defRPr/>
            </a:pPr>
            <a:r>
              <a:rPr lang="en-US" sz="2400" b="1" dirty="0" smtClean="0">
                <a:ea typeface="+mn-ea"/>
                <a:cs typeface="+mn-cs"/>
              </a:rPr>
              <a:t>Parts of an Experiment:</a:t>
            </a:r>
          </a:p>
          <a:p>
            <a:pPr lvl="2">
              <a:defRPr/>
            </a:pPr>
            <a:r>
              <a:rPr lang="en-US" sz="2000" b="1" dirty="0" smtClean="0">
                <a:ea typeface="+mn-ea"/>
                <a:cs typeface="+mn-cs"/>
              </a:rPr>
              <a:t>Experimental units </a:t>
            </a:r>
          </a:p>
          <a:p>
            <a:pPr lvl="2">
              <a:defRPr/>
            </a:pPr>
            <a:r>
              <a:rPr lang="en-US" sz="2000" b="1" dirty="0" smtClean="0">
                <a:ea typeface="+mn-ea"/>
                <a:cs typeface="+mn-cs"/>
              </a:rPr>
              <a:t>Treatment</a:t>
            </a:r>
          </a:p>
          <a:p>
            <a:pPr lvl="3">
              <a:defRPr/>
            </a:pPr>
            <a:r>
              <a:rPr lang="en-US" b="1" dirty="0" smtClean="0"/>
              <a:t>Factors</a:t>
            </a:r>
          </a:p>
          <a:p>
            <a:pPr lvl="3">
              <a:defRPr/>
            </a:pPr>
            <a:r>
              <a:rPr lang="en-US" b="1" dirty="0" smtClean="0"/>
              <a:t>Levels</a:t>
            </a:r>
          </a:p>
          <a:p>
            <a:pPr lvl="1">
              <a:defRPr/>
            </a:pPr>
            <a:r>
              <a:rPr lang="en-US" sz="2400" b="1" dirty="0" smtClean="0">
                <a:ea typeface="+mn-ea"/>
                <a:cs typeface="+mn-cs"/>
              </a:rPr>
              <a:t>Experimental Design Factors:</a:t>
            </a:r>
          </a:p>
          <a:p>
            <a:pPr lvl="2">
              <a:defRPr/>
            </a:pPr>
            <a:r>
              <a:rPr lang="en-US" b="1" dirty="0" smtClean="0">
                <a:ea typeface="+mn-ea"/>
                <a:cs typeface="+mn-cs"/>
              </a:rPr>
              <a:t>Control</a:t>
            </a:r>
          </a:p>
          <a:p>
            <a:pPr lvl="2">
              <a:defRPr/>
            </a:pPr>
            <a:r>
              <a:rPr lang="en-US" b="1" dirty="0" smtClean="0">
                <a:ea typeface="+mn-ea"/>
                <a:cs typeface="+mn-cs"/>
              </a:rPr>
              <a:t>Replication</a:t>
            </a:r>
          </a:p>
          <a:p>
            <a:pPr lvl="2">
              <a:defRPr/>
            </a:pPr>
            <a:r>
              <a:rPr lang="en-US" b="1" dirty="0" smtClean="0">
                <a:ea typeface="+mn-ea"/>
                <a:cs typeface="+mn-cs"/>
              </a:rPr>
              <a:t>Randomization</a:t>
            </a:r>
            <a:endParaRPr lang="en-US" sz="2000" b="1" dirty="0" smtClean="0">
              <a:ea typeface="+mn-ea"/>
              <a:cs typeface="+mn-cs"/>
            </a:endParaRPr>
          </a:p>
          <a:p>
            <a:pPr eaLnBrk="1" hangingPunct="1">
              <a:defRPr/>
            </a:pPr>
            <a:r>
              <a:rPr lang="en-US" sz="2800" b="1" dirty="0" smtClean="0">
                <a:solidFill>
                  <a:srgbClr val="FFFF00"/>
                </a:solidFill>
              </a:rPr>
              <a:t>Homework</a:t>
            </a:r>
            <a:endParaRPr lang="en-US" sz="2800" b="1" dirty="0" smtClean="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30723"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0724"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600700"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anose="020B0604020202020204" pitchFamily="34" charset="0"/>
              </a:rPr>
              <a:t>5-Minute Check on Section 4-2b</a:t>
            </a:r>
          </a:p>
        </p:txBody>
      </p:sp>
      <p:sp>
        <p:nvSpPr>
          <p:cNvPr id="33800" name="Text Box 8"/>
          <p:cNvSpPr txBox="1">
            <a:spLocks noChangeArrowheads="1"/>
          </p:cNvSpPr>
          <p:nvPr/>
        </p:nvSpPr>
        <p:spPr bwMode="white">
          <a:xfrm>
            <a:off x="1652588" y="660558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anose="020B0604020202020204" pitchFamily="34" charset="0"/>
              </a:rPr>
              <a:t>Click the mouse button or press the Space Bar to display the answers.</a:t>
            </a:r>
          </a:p>
        </p:txBody>
      </p:sp>
      <p:sp>
        <p:nvSpPr>
          <p:cNvPr id="3079"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p>
            <a:pPr marL="457200" indent="-457200">
              <a:spcBef>
                <a:spcPts val="600"/>
              </a:spcBef>
              <a:buFont typeface="Arial" charset="0"/>
              <a:buAutoNum type="arabicPeriod"/>
              <a:defRPr/>
            </a:pPr>
            <a:r>
              <a:rPr lang="en-US" sz="2000" b="1" dirty="0">
                <a:latin typeface="+mn-lt"/>
                <a:cs typeface="Arial" charset="0"/>
                <a:sym typeface="Symbol" pitchFamily="18" charset="2"/>
              </a:rPr>
              <a:t>What are the principles of experimental design?</a:t>
            </a: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r>
              <a:rPr lang="en-US" sz="2000" b="1" dirty="0">
                <a:latin typeface="+mn-lt"/>
                <a:cs typeface="Arial" charset="0"/>
                <a:sym typeface="Symbol" pitchFamily="18" charset="2"/>
              </a:rPr>
              <a:t>Replication: is it within the experiment, or is it repeating the experiment?</a:t>
            </a: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r>
              <a:rPr lang="en-US" sz="2000" b="1" dirty="0">
                <a:latin typeface="+mn-lt"/>
                <a:cs typeface="Arial" charset="0"/>
                <a:sym typeface="Symbol" pitchFamily="18" charset="2"/>
              </a:rPr>
              <a:t>Describe how to randomize the application of four treatments to two groups of 20 each.</a:t>
            </a: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r>
              <a:rPr lang="en-US" sz="2000" b="1" dirty="0">
                <a:latin typeface="+mn-lt"/>
                <a:cs typeface="Arial" charset="0"/>
                <a:sym typeface="Symbol" pitchFamily="18" charset="2"/>
              </a:rPr>
              <a:t>Describe how to randomly break 40 people into five groups.</a:t>
            </a:r>
            <a:endParaRPr lang="en-US" sz="2000" b="1" dirty="0">
              <a:cs typeface="Arial" charset="0"/>
              <a:sym typeface="Symbol" pitchFamily="18" charset="2"/>
            </a:endParaRPr>
          </a:p>
          <a:p>
            <a:pPr marL="457200" indent="-457200">
              <a:spcBef>
                <a:spcPts val="600"/>
              </a:spcBef>
              <a:buFont typeface="Arial" charset="0"/>
              <a:buAutoNum type="arabicPeriod" startAt="3"/>
              <a:defRPr/>
            </a:pPr>
            <a:endParaRPr lang="en-US" sz="2000" b="1" dirty="0">
              <a:cs typeface="Arial" charset="0"/>
              <a:sym typeface="Symbol" pitchFamily="18" charset="2"/>
            </a:endParaRPr>
          </a:p>
          <a:p>
            <a:pPr marL="457200" indent="-457200">
              <a:spcBef>
                <a:spcPts val="600"/>
              </a:spcBef>
              <a:buFont typeface="Arial" charset="0"/>
              <a:buAutoNum type="arabicPeriod" startAt="3"/>
              <a:defRPr/>
            </a:pPr>
            <a:endParaRPr lang="el-GR" sz="2000" b="1" dirty="0">
              <a:cs typeface="Arial" charset="0"/>
              <a:sym typeface="Symbol" pitchFamily="18" charset="2"/>
            </a:endParaRPr>
          </a:p>
        </p:txBody>
      </p:sp>
      <p:sp>
        <p:nvSpPr>
          <p:cNvPr id="8" name="TextBox 7"/>
          <p:cNvSpPr txBox="1">
            <a:spLocks noChangeArrowheads="1"/>
          </p:cNvSpPr>
          <p:nvPr/>
        </p:nvSpPr>
        <p:spPr bwMode="auto">
          <a:xfrm>
            <a:off x="1295400" y="996950"/>
            <a:ext cx="4926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Randomization, replication and control</a:t>
            </a:r>
          </a:p>
        </p:txBody>
      </p:sp>
      <p:sp>
        <p:nvSpPr>
          <p:cNvPr id="9" name="TextBox 8"/>
          <p:cNvSpPr txBox="1">
            <a:spLocks noChangeArrowheads="1"/>
          </p:cNvSpPr>
          <p:nvPr/>
        </p:nvSpPr>
        <p:spPr bwMode="auto">
          <a:xfrm>
            <a:off x="2465388" y="1758950"/>
            <a:ext cx="62214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Replication is within (number of times a treatment is repeated)</a:t>
            </a:r>
          </a:p>
        </p:txBody>
      </p:sp>
      <p:sp>
        <p:nvSpPr>
          <p:cNvPr id="10" name="TextBox 9"/>
          <p:cNvSpPr txBox="1">
            <a:spLocks noChangeArrowheads="1"/>
          </p:cNvSpPr>
          <p:nvPr/>
        </p:nvSpPr>
        <p:spPr bwMode="auto">
          <a:xfrm>
            <a:off x="1009650" y="3154363"/>
            <a:ext cx="6640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Have five of each of four different color poker chips.  Let each person draw out of the bag a chip.</a:t>
            </a:r>
          </a:p>
        </p:txBody>
      </p:sp>
      <p:sp>
        <p:nvSpPr>
          <p:cNvPr id="11" name="TextBox 10"/>
          <p:cNvSpPr txBox="1">
            <a:spLocks noChangeArrowheads="1"/>
          </p:cNvSpPr>
          <p:nvPr/>
        </p:nvSpPr>
        <p:spPr bwMode="auto">
          <a:xfrm>
            <a:off x="990600" y="4473575"/>
            <a:ext cx="6638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Use your calculator to generate 40 unique random integers, 1 to 40.  Assign 1-8 to group 1, 9-16 to group 2, 17-24 to group 3, 25-32 to group 4 and 33-40 to group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69863"/>
            <a:ext cx="8229600" cy="685800"/>
          </a:xfrm>
        </p:spPr>
        <p:txBody>
          <a:bodyPr/>
          <a:lstStyle/>
          <a:p>
            <a:r>
              <a:rPr lang="en-US" altLang="en-US" sz="3600" b="1" smtClean="0"/>
              <a:t>Statistically Significant</a:t>
            </a:r>
          </a:p>
        </p:txBody>
      </p:sp>
      <p:sp>
        <p:nvSpPr>
          <p:cNvPr id="31747" name="Rectangle 3"/>
          <p:cNvSpPr>
            <a:spLocks noGrp="1" noChangeArrowheads="1"/>
          </p:cNvSpPr>
          <p:nvPr>
            <p:ph type="body" idx="1"/>
          </p:nvPr>
        </p:nvSpPr>
        <p:spPr>
          <a:xfrm>
            <a:off x="304800" y="3048000"/>
            <a:ext cx="8610600" cy="3276600"/>
          </a:xfrm>
        </p:spPr>
        <p:txBody>
          <a:bodyPr/>
          <a:lstStyle/>
          <a:p>
            <a:pPr marL="0" indent="0">
              <a:lnSpc>
                <a:spcPct val="90000"/>
              </a:lnSpc>
              <a:buFontTx/>
              <a:buNone/>
            </a:pPr>
            <a:r>
              <a:rPr lang="en-US" altLang="en-US" sz="2400" b="1" smtClean="0"/>
              <a:t>Large sample sizes can force results that statistically significant  but are not practically significant</a:t>
            </a:r>
          </a:p>
          <a:p>
            <a:pPr marL="0" indent="0">
              <a:lnSpc>
                <a:spcPct val="90000"/>
              </a:lnSpc>
              <a:buFontTx/>
              <a:buNone/>
            </a:pPr>
            <a:endParaRPr lang="en-US" altLang="en-US" sz="2400" b="1" smtClean="0"/>
          </a:p>
          <a:p>
            <a:pPr marL="0" indent="0">
              <a:lnSpc>
                <a:spcPct val="90000"/>
              </a:lnSpc>
              <a:buFontTx/>
              <a:buNone/>
            </a:pPr>
            <a:r>
              <a:rPr lang="en-US" altLang="en-US" sz="2400" b="1" smtClean="0"/>
              <a:t>Example:  Milk consumption doubles your risk for a certain type of cancer from 1 in 10 million to 1 in 5 million</a:t>
            </a:r>
          </a:p>
          <a:p>
            <a:pPr marL="0" indent="0">
              <a:lnSpc>
                <a:spcPct val="90000"/>
              </a:lnSpc>
              <a:buFontTx/>
              <a:buNone/>
            </a:pPr>
            <a:endParaRPr lang="en-US" altLang="en-US" sz="2400" b="1" smtClean="0"/>
          </a:p>
          <a:p>
            <a:pPr marL="0" indent="0">
              <a:lnSpc>
                <a:spcPct val="90000"/>
              </a:lnSpc>
              <a:buFontTx/>
              <a:buNone/>
            </a:pPr>
            <a:r>
              <a:rPr lang="en-US" altLang="en-US" sz="2400" b="1" smtClean="0"/>
              <a:t>Remember our definition of unusual results (less than a 5% chance of occurrence</a:t>
            </a:r>
          </a:p>
        </p:txBody>
      </p:sp>
      <p:pic>
        <p:nvPicPr>
          <p:cNvPr id="31748" name="Picture 4" descr="Yates_3e_Ch05_p325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149350"/>
            <a:ext cx="82296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23825"/>
            <a:ext cx="8229600" cy="715963"/>
          </a:xfrm>
        </p:spPr>
        <p:txBody>
          <a:bodyPr/>
          <a:lstStyle/>
          <a:p>
            <a:r>
              <a:rPr lang="en-US" altLang="en-US" sz="3600" b="1" smtClean="0"/>
              <a:t>Inference for Experiments</a:t>
            </a:r>
          </a:p>
        </p:txBody>
      </p:sp>
      <p:sp>
        <p:nvSpPr>
          <p:cNvPr id="32771" name="Content Placeholder 2"/>
          <p:cNvSpPr>
            <a:spLocks noGrp="1"/>
          </p:cNvSpPr>
          <p:nvPr>
            <p:ph idx="1"/>
          </p:nvPr>
        </p:nvSpPr>
        <p:spPr>
          <a:xfrm>
            <a:off x="457200" y="990600"/>
            <a:ext cx="8229600" cy="3276600"/>
          </a:xfrm>
        </p:spPr>
        <p:txBody>
          <a:bodyPr/>
          <a:lstStyle/>
          <a:p>
            <a:r>
              <a:rPr lang="en-US" altLang="en-US" sz="2400" b="1" smtClean="0">
                <a:ea typeface="ＭＳ Ｐゴシック" pitchFamily="-111" charset="-128"/>
              </a:rPr>
              <a:t>In an experiment, researchers usually hope to see a difference in the responses so large that it is unlikely to happen just because of chance variation. </a:t>
            </a:r>
          </a:p>
          <a:p>
            <a:r>
              <a:rPr lang="en-US" altLang="en-US" sz="2400" b="1" smtClean="0">
                <a:ea typeface="ＭＳ Ｐゴシック" pitchFamily="-111" charset="-128"/>
              </a:rPr>
              <a:t>We can use the laws of probability, which describe chance behavior, to learn whether the treatment effects are larger than we would expect to see if only chance were operating. </a:t>
            </a:r>
          </a:p>
          <a:p>
            <a:r>
              <a:rPr lang="en-US" altLang="en-US" sz="2400" b="1" smtClean="0">
                <a:ea typeface="ＭＳ Ｐゴシック" pitchFamily="-111" charset="-128"/>
              </a:rPr>
              <a:t>If they are, we call them statistically significant. </a:t>
            </a:r>
          </a:p>
          <a:p>
            <a:endParaRPr lang="en-US" altLang="en-US" sz="2400" b="1" smtClean="0"/>
          </a:p>
        </p:txBody>
      </p:sp>
      <p:sp>
        <p:nvSpPr>
          <p:cNvPr id="4" name="TextBox 3"/>
          <p:cNvSpPr txBox="1"/>
          <p:nvPr/>
        </p:nvSpPr>
        <p:spPr>
          <a:xfrm>
            <a:off x="587375" y="4625975"/>
            <a:ext cx="7983538" cy="19383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FFFF00"/>
                </a:solidFill>
                <a:ea typeface="ＭＳ Ｐゴシック" pitchFamily="-111" charset="-128"/>
              </a:rPr>
              <a:t>Definition:</a:t>
            </a:r>
            <a:endParaRPr lang="en-US" sz="2000" dirty="0">
              <a:solidFill>
                <a:srgbClr val="FFFF00"/>
              </a:solidFill>
              <a:ea typeface="ＭＳ Ｐゴシック" pitchFamily="-111" charset="-128"/>
            </a:endParaRPr>
          </a:p>
          <a:p>
            <a:pPr>
              <a:defRPr/>
            </a:pPr>
            <a:r>
              <a:rPr lang="en-US" sz="2000" dirty="0">
                <a:solidFill>
                  <a:srgbClr val="000000"/>
                </a:solidFill>
                <a:ea typeface="ＭＳ Ｐゴシック" pitchFamily="-111" charset="-128"/>
              </a:rPr>
              <a:t>An observed effect so large that it would rarely occur by chance is called </a:t>
            </a:r>
            <a:r>
              <a:rPr lang="en-US" sz="2000" b="1" dirty="0">
                <a:solidFill>
                  <a:srgbClr val="FFC000"/>
                </a:solidFill>
                <a:ea typeface="ＭＳ Ｐゴシック" pitchFamily="-111" charset="-128"/>
              </a:rPr>
              <a:t>statistically significant</a:t>
            </a:r>
            <a:r>
              <a:rPr lang="en-US" sz="2000" dirty="0">
                <a:solidFill>
                  <a:srgbClr val="FFC000"/>
                </a:solidFill>
                <a:ea typeface="ＭＳ Ｐゴシック" pitchFamily="-111" charset="-128"/>
              </a:rPr>
              <a:t>.</a:t>
            </a:r>
          </a:p>
          <a:p>
            <a:pPr>
              <a:defRPr/>
            </a:pPr>
            <a:endParaRPr lang="en-US" sz="2000" dirty="0">
              <a:solidFill>
                <a:srgbClr val="000000"/>
              </a:solidFill>
              <a:ea typeface="ＭＳ Ｐゴシック" pitchFamily="-111" charset="-128"/>
            </a:endParaRPr>
          </a:p>
          <a:p>
            <a:pPr>
              <a:defRPr/>
            </a:pPr>
            <a:r>
              <a:rPr lang="en-US" sz="2000" i="1" dirty="0">
                <a:solidFill>
                  <a:srgbClr val="000000"/>
                </a:solidFill>
                <a:ea typeface="ＭＳ Ｐゴシック" pitchFamily="-111" charset="-128"/>
              </a:rPr>
              <a:t>A statistically significant association in data from a well-designed experiment does imply causation.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38113"/>
            <a:ext cx="8229600" cy="715962"/>
          </a:xfrm>
        </p:spPr>
        <p:txBody>
          <a:bodyPr/>
          <a:lstStyle/>
          <a:p>
            <a:r>
              <a:rPr lang="en-US" altLang="en-US" sz="3600" b="1" smtClean="0"/>
              <a:t>Experiments: What Can Go Wrong?</a:t>
            </a:r>
          </a:p>
        </p:txBody>
      </p:sp>
      <p:sp>
        <p:nvSpPr>
          <p:cNvPr id="33795" name="Content Placeholder 2"/>
          <p:cNvSpPr>
            <a:spLocks noGrp="1"/>
          </p:cNvSpPr>
          <p:nvPr>
            <p:ph idx="1"/>
          </p:nvPr>
        </p:nvSpPr>
        <p:spPr>
          <a:xfrm>
            <a:off x="457200" y="1143000"/>
            <a:ext cx="8229600" cy="1676400"/>
          </a:xfrm>
        </p:spPr>
        <p:txBody>
          <a:bodyPr/>
          <a:lstStyle/>
          <a:p>
            <a:r>
              <a:rPr lang="en-US" altLang="en-US" sz="2400" b="1" smtClean="0">
                <a:ea typeface="ＭＳ Ｐゴシック" pitchFamily="-111" charset="-128"/>
              </a:rPr>
              <a:t>The logic of a randomized comparative experiment depends on our ability to treat all the subjects the same in every way except for the actual treatments being compared. </a:t>
            </a:r>
          </a:p>
          <a:p>
            <a:endParaRPr lang="en-US" altLang="en-US" sz="2400" b="1" smtClean="0"/>
          </a:p>
        </p:txBody>
      </p:sp>
      <p:sp>
        <p:nvSpPr>
          <p:cNvPr id="33796" name="TextBox 5"/>
          <p:cNvSpPr txBox="1">
            <a:spLocks noChangeArrowheads="1"/>
          </p:cNvSpPr>
          <p:nvPr/>
        </p:nvSpPr>
        <p:spPr bwMode="auto">
          <a:xfrm>
            <a:off x="620713" y="3511550"/>
            <a:ext cx="77295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1200"/>
              </a:spcAft>
              <a:buFontTx/>
              <a:buNone/>
            </a:pPr>
            <a:r>
              <a:rPr lang="en-US" altLang="en-US" sz="2000"/>
              <a:t>A response to a dummy treatment is called a </a:t>
            </a:r>
            <a:r>
              <a:rPr lang="en-US" altLang="en-US" sz="2000" b="1"/>
              <a:t>placebo effect</a:t>
            </a:r>
            <a:r>
              <a:rPr lang="en-US" altLang="en-US" sz="2000"/>
              <a:t>. The strength of the placebo effect is a strong argument for randomized comparative experiments.</a:t>
            </a:r>
          </a:p>
          <a:p>
            <a:pPr>
              <a:spcBef>
                <a:spcPct val="0"/>
              </a:spcBef>
              <a:spcAft>
                <a:spcPts val="1200"/>
              </a:spcAft>
              <a:buFontTx/>
              <a:buNone/>
            </a:pPr>
            <a:r>
              <a:rPr lang="en-US" altLang="en-US" sz="2000"/>
              <a:t>Whenever possible, experiments with human subjects should be </a:t>
            </a:r>
            <a:r>
              <a:rPr lang="en-US" altLang="en-US" sz="2000" b="1"/>
              <a:t>double-blind</a:t>
            </a:r>
            <a:r>
              <a:rPr lang="en-US" altLang="en-US" sz="2000"/>
              <a:t>.</a:t>
            </a:r>
          </a:p>
        </p:txBody>
      </p:sp>
      <p:sp>
        <p:nvSpPr>
          <p:cNvPr id="5" name="TextBox 4"/>
          <p:cNvSpPr txBox="1"/>
          <p:nvPr/>
        </p:nvSpPr>
        <p:spPr>
          <a:xfrm>
            <a:off x="871538" y="5470525"/>
            <a:ext cx="7302500" cy="13239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FFFF00"/>
                </a:solidFill>
                <a:ea typeface="ＭＳ Ｐゴシック" pitchFamily="-111" charset="-128"/>
              </a:rPr>
              <a:t>Definition:</a:t>
            </a:r>
            <a:endParaRPr lang="en-US" sz="2000" dirty="0">
              <a:solidFill>
                <a:srgbClr val="FFFF00"/>
              </a:solidFill>
              <a:ea typeface="ＭＳ Ｐゴシック" pitchFamily="-111" charset="-128"/>
            </a:endParaRPr>
          </a:p>
          <a:p>
            <a:pPr>
              <a:defRPr/>
            </a:pPr>
            <a:r>
              <a:rPr lang="en-US" sz="2000" dirty="0">
                <a:solidFill>
                  <a:srgbClr val="000000"/>
                </a:solidFill>
                <a:ea typeface="ＭＳ Ｐゴシック" pitchFamily="-111" charset="-128"/>
              </a:rPr>
              <a:t>In a </a:t>
            </a:r>
            <a:r>
              <a:rPr lang="en-US" sz="2000" b="1" dirty="0">
                <a:solidFill>
                  <a:srgbClr val="000000"/>
                </a:solidFill>
                <a:ea typeface="ＭＳ Ｐゴシック" pitchFamily="-111" charset="-128"/>
              </a:rPr>
              <a:t>double-blind experiment, </a:t>
            </a:r>
            <a:r>
              <a:rPr lang="en-US" sz="2000" dirty="0">
                <a:solidFill>
                  <a:srgbClr val="000000"/>
                </a:solidFill>
                <a:ea typeface="ＭＳ Ｐゴシック" pitchFamily="-111" charset="-128"/>
              </a:rPr>
              <a:t>neither the subjects nor those who interact with them and measure the response variable know which treatment a subject received.</a:t>
            </a:r>
            <a:endParaRPr lang="en-US" sz="1000" dirty="0">
              <a:solidFill>
                <a:srgbClr val="000000"/>
              </a:solidFill>
              <a:ea typeface="ＭＳ Ｐゴシック" pitchFamily="-111" charset="-128"/>
            </a:endParaRPr>
          </a:p>
        </p:txBody>
      </p:sp>
      <p:pic>
        <p:nvPicPr>
          <p:cNvPr id="6" name="Picture 5" descr="C4.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2667000"/>
            <a:ext cx="8229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15888"/>
            <a:ext cx="8229600" cy="792162"/>
          </a:xfrm>
        </p:spPr>
        <p:txBody>
          <a:bodyPr/>
          <a:lstStyle/>
          <a:p>
            <a:r>
              <a:rPr lang="en-US" altLang="en-US" sz="3600" b="1" smtClean="0"/>
              <a:t>Statistical “Blindness”</a:t>
            </a:r>
          </a:p>
        </p:txBody>
      </p:sp>
      <p:sp>
        <p:nvSpPr>
          <p:cNvPr id="20483" name="Content Placeholder 2"/>
          <p:cNvSpPr>
            <a:spLocks noGrp="1"/>
          </p:cNvSpPr>
          <p:nvPr>
            <p:ph idx="1"/>
          </p:nvPr>
        </p:nvSpPr>
        <p:spPr>
          <a:xfrm>
            <a:off x="457200" y="1295400"/>
            <a:ext cx="8229600" cy="4953000"/>
          </a:xfrm>
        </p:spPr>
        <p:txBody>
          <a:bodyPr/>
          <a:lstStyle/>
          <a:p>
            <a:pPr marL="0" indent="0">
              <a:buFontTx/>
              <a:buNone/>
              <a:defRPr/>
            </a:pPr>
            <a:r>
              <a:rPr lang="en-US" sz="2400" b="1" dirty="0" smtClean="0"/>
              <a:t>In some studies we don’t want the person giving or getting the treatment to influence the results of the experiment.</a:t>
            </a:r>
          </a:p>
          <a:p>
            <a:pPr marL="0" indent="0">
              <a:buFontTx/>
              <a:buNone/>
              <a:defRPr/>
            </a:pPr>
            <a:endParaRPr lang="en-US" sz="1600" b="1" dirty="0" smtClean="0"/>
          </a:p>
          <a:p>
            <a:pPr>
              <a:buFont typeface="Arial" charset="0"/>
              <a:buChar char="●"/>
              <a:defRPr/>
            </a:pPr>
            <a:r>
              <a:rPr lang="en-US" sz="2400" b="1" dirty="0" smtClean="0"/>
              <a:t>To avoid the effects of subject behavior</a:t>
            </a:r>
          </a:p>
          <a:p>
            <a:pPr lvl="1">
              <a:buFont typeface="Wingdings" pitchFamily="2" charset="2"/>
              <a:buChar char="§"/>
              <a:defRPr/>
            </a:pPr>
            <a:r>
              <a:rPr lang="en-US" sz="2000" b="1" dirty="0" smtClean="0"/>
              <a:t>Subjects not given any medication are often given a </a:t>
            </a:r>
            <a:r>
              <a:rPr lang="en-US" sz="2000" b="1" u="sng" dirty="0" smtClean="0"/>
              <a:t>placebo</a:t>
            </a:r>
            <a:r>
              <a:rPr lang="en-US" sz="2000" b="1" dirty="0" smtClean="0"/>
              <a:t> such as a sugar tablet</a:t>
            </a:r>
          </a:p>
          <a:p>
            <a:pPr lvl="1">
              <a:buFont typeface="Wingdings" pitchFamily="2" charset="2"/>
              <a:buChar char="§"/>
              <a:defRPr/>
            </a:pPr>
            <a:r>
              <a:rPr lang="en-US" sz="2000" b="1" dirty="0" smtClean="0"/>
              <a:t>The subjects will not know which treatment they get</a:t>
            </a:r>
          </a:p>
          <a:p>
            <a:pPr>
              <a:buFont typeface="Arial" charset="0"/>
              <a:buChar char="●"/>
              <a:defRPr/>
            </a:pPr>
            <a:r>
              <a:rPr lang="en-US" sz="2400" b="1" dirty="0" smtClean="0"/>
              <a:t>To avoid the effects of administrator behavior</a:t>
            </a:r>
          </a:p>
          <a:p>
            <a:pPr lvl="1">
              <a:buFont typeface="Wingdings" pitchFamily="2" charset="2"/>
              <a:buChar char="§"/>
              <a:defRPr/>
            </a:pPr>
            <a:r>
              <a:rPr lang="en-US" sz="2000" b="1" dirty="0" smtClean="0"/>
              <a:t>The administrators are not told which drug they are administering</a:t>
            </a:r>
          </a:p>
          <a:p>
            <a:pPr>
              <a:buFont typeface="Arial" charset="0"/>
              <a:buChar char="●"/>
              <a:defRPr/>
            </a:pPr>
            <a:r>
              <a:rPr lang="en-US" sz="2400" b="1" dirty="0" smtClean="0"/>
              <a:t>When both the subjects and the researchers do not know which treatment, this is called </a:t>
            </a:r>
            <a:r>
              <a:rPr lang="en-US" sz="2400" b="1" u="sng" dirty="0" smtClean="0"/>
              <a:t>double-blind</a:t>
            </a:r>
          </a:p>
          <a:p>
            <a:pPr marL="0" indent="0">
              <a:buFontTx/>
              <a:buNone/>
              <a:defRPr/>
            </a:pPr>
            <a:endParaRPr lang="en-US" sz="2400" b="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57150"/>
            <a:ext cx="8763000" cy="944563"/>
          </a:xfrm>
        </p:spPr>
        <p:txBody>
          <a:bodyPr/>
          <a:lstStyle/>
          <a:p>
            <a:pPr eaLnBrk="1" hangingPunct="1"/>
            <a:r>
              <a:rPr lang="en-US" altLang="en-US" sz="3600" b="1" smtClean="0"/>
              <a:t>Problem in a Random Design Example</a:t>
            </a:r>
          </a:p>
        </p:txBody>
      </p:sp>
      <p:sp>
        <p:nvSpPr>
          <p:cNvPr id="35843" name="Content Placeholder 2"/>
          <p:cNvSpPr>
            <a:spLocks noGrp="1"/>
          </p:cNvSpPr>
          <p:nvPr>
            <p:ph idx="1"/>
          </p:nvPr>
        </p:nvSpPr>
        <p:spPr>
          <a:xfrm>
            <a:off x="228600" y="1143000"/>
            <a:ext cx="8686800" cy="5105400"/>
          </a:xfrm>
        </p:spPr>
        <p:txBody>
          <a:bodyPr/>
          <a:lstStyle/>
          <a:p>
            <a:r>
              <a:rPr lang="en-US" altLang="en-US" sz="2400" b="1" smtClean="0"/>
              <a:t>We are testing the effects of treatments A, B, and C on soybean plants</a:t>
            </a:r>
          </a:p>
          <a:p>
            <a:endParaRPr lang="en-US" altLang="en-US" sz="2400" b="1" smtClean="0"/>
          </a:p>
          <a:p>
            <a:r>
              <a:rPr lang="en-US" altLang="en-US" sz="2400" b="1" smtClean="0"/>
              <a:t>Assume that group 1 is treated with A and group 2 is treated with B</a:t>
            </a:r>
          </a:p>
          <a:p>
            <a:endParaRPr lang="en-US" altLang="en-US" sz="2400" b="1" smtClean="0"/>
          </a:p>
          <a:p>
            <a:r>
              <a:rPr lang="en-US" altLang="en-US" sz="2400" b="1" smtClean="0"/>
              <a:t>Assume that Chemgro plants have higher yields than Pioneer plants</a:t>
            </a:r>
          </a:p>
          <a:p>
            <a:endParaRPr lang="en-US" altLang="en-US" sz="2400" b="1" smtClean="0"/>
          </a:p>
          <a:p>
            <a:r>
              <a:rPr lang="en-US" altLang="en-US" sz="2400" b="1" smtClean="0"/>
              <a:t>Assume that group 1 has more Chemgro plants (happens because of randomization) than group 2</a:t>
            </a:r>
          </a:p>
          <a:p>
            <a:endParaRPr lang="en-US" altLang="en-US" sz="2800" b="1"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 y="57150"/>
            <a:ext cx="8763000" cy="944563"/>
          </a:xfrm>
        </p:spPr>
        <p:txBody>
          <a:bodyPr/>
          <a:lstStyle/>
          <a:p>
            <a:pPr eaLnBrk="1" hangingPunct="1"/>
            <a:r>
              <a:rPr lang="en-US" altLang="en-US" sz="3600" b="1" smtClean="0"/>
              <a:t>Confounding</a:t>
            </a:r>
          </a:p>
        </p:txBody>
      </p:sp>
      <p:sp>
        <p:nvSpPr>
          <p:cNvPr id="36867" name="Content Placeholder 2"/>
          <p:cNvSpPr>
            <a:spLocks noGrp="1"/>
          </p:cNvSpPr>
          <p:nvPr>
            <p:ph idx="1"/>
          </p:nvPr>
        </p:nvSpPr>
        <p:spPr>
          <a:xfrm>
            <a:off x="228600" y="1143000"/>
            <a:ext cx="8686800" cy="5105400"/>
          </a:xfrm>
        </p:spPr>
        <p:txBody>
          <a:bodyPr/>
          <a:lstStyle/>
          <a:p>
            <a:pPr>
              <a:buFont typeface="Arial" charset="0"/>
              <a:buChar char="●"/>
            </a:pPr>
            <a:r>
              <a:rPr lang="en-US" altLang="en-US" sz="2400" b="1" smtClean="0"/>
              <a:t>If group 1 (treatment A) has higher yields than group 2 (treatment B)</a:t>
            </a:r>
          </a:p>
          <a:p>
            <a:pPr lvl="1">
              <a:buFont typeface="Wingdings" pitchFamily="2" charset="2"/>
              <a:buChar char="§"/>
            </a:pPr>
            <a:r>
              <a:rPr lang="en-US" altLang="en-US" sz="2000" b="1" smtClean="0"/>
              <a:t>Is this because treatment A is more effective than B?</a:t>
            </a:r>
          </a:p>
          <a:p>
            <a:pPr lvl="1">
              <a:buFont typeface="Wingdings" pitchFamily="2" charset="2"/>
              <a:buChar char="§"/>
            </a:pPr>
            <a:r>
              <a:rPr lang="en-US" altLang="en-US" sz="2000" b="1" smtClean="0"/>
              <a:t>Is this because there are more Chemgro plants in group 1?</a:t>
            </a:r>
          </a:p>
          <a:p>
            <a:pPr lvl="1">
              <a:buFont typeface="Wingdings" pitchFamily="2" charset="2"/>
              <a:buChar char="§"/>
            </a:pPr>
            <a:endParaRPr lang="en-US" altLang="en-US" sz="2000" b="1" smtClean="0"/>
          </a:p>
          <a:p>
            <a:pPr>
              <a:buFont typeface="Arial" charset="0"/>
              <a:buChar char="●"/>
            </a:pPr>
            <a:r>
              <a:rPr lang="en-US" altLang="en-US" sz="2400" b="1" smtClean="0"/>
              <a:t>It is not possible to distinguish</a:t>
            </a:r>
          </a:p>
          <a:p>
            <a:pPr lvl="1">
              <a:buFont typeface="Wingdings" pitchFamily="2" charset="2"/>
              <a:buChar char="§"/>
            </a:pPr>
            <a:r>
              <a:rPr lang="en-US" altLang="en-US" sz="2000" b="1" smtClean="0"/>
              <a:t>The effects of Treatment A versus B</a:t>
            </a:r>
          </a:p>
          <a:p>
            <a:pPr lvl="1">
              <a:buFont typeface="Wingdings" pitchFamily="2" charset="2"/>
              <a:buChar char="§"/>
            </a:pPr>
            <a:r>
              <a:rPr lang="en-US" altLang="en-US" sz="2000" b="1" smtClean="0"/>
              <a:t>The effects of Chemgro versus Pioneer</a:t>
            </a:r>
          </a:p>
          <a:p>
            <a:pPr lvl="1">
              <a:buFont typeface="Wingdings" pitchFamily="2" charset="2"/>
              <a:buChar char="§"/>
            </a:pPr>
            <a:endParaRPr lang="en-US" altLang="en-US" sz="2000" b="1" smtClean="0"/>
          </a:p>
          <a:p>
            <a:pPr>
              <a:buFont typeface="Arial" charset="0"/>
              <a:buChar char="●"/>
            </a:pPr>
            <a:r>
              <a:rPr lang="en-US" altLang="en-US" sz="2400" b="1" smtClean="0"/>
              <a:t>When two effects cannot be distinguished, this is called </a:t>
            </a:r>
            <a:r>
              <a:rPr lang="en-US" altLang="en-US" sz="2400" b="1" u="sng" smtClean="0">
                <a:solidFill>
                  <a:srgbClr val="FFFF00"/>
                </a:solidFill>
              </a:rPr>
              <a:t>confounding</a:t>
            </a:r>
            <a:endParaRPr lang="en-US" altLang="en-US" sz="2400" b="1" smtClean="0">
              <a:solidFill>
                <a:srgbClr val="FFFF00"/>
              </a:solidFill>
            </a:endParaRPr>
          </a:p>
          <a:p>
            <a:endParaRPr lang="en-US" altLang="en-US" sz="24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53975"/>
            <a:ext cx="8229600" cy="914400"/>
          </a:xfrm>
        </p:spPr>
        <p:txBody>
          <a:bodyPr/>
          <a:lstStyle/>
          <a:p>
            <a:pPr eaLnBrk="1" hangingPunct="1"/>
            <a:r>
              <a:rPr lang="en-US" altLang="en-US" sz="3600" b="1" dirty="0" smtClean="0"/>
              <a:t>Objectives (</a:t>
            </a:r>
            <a:r>
              <a:rPr lang="en-US" altLang="en-US" sz="3600" b="1" dirty="0" err="1" smtClean="0"/>
              <a:t>cont</a:t>
            </a:r>
            <a:r>
              <a:rPr lang="en-US" altLang="en-US" sz="3600" b="1" dirty="0" smtClean="0"/>
              <a:t>)</a:t>
            </a:r>
            <a:endParaRPr lang="en-US" altLang="en-US" sz="3600" b="1" dirty="0" smtClean="0"/>
          </a:p>
        </p:txBody>
      </p:sp>
      <p:sp>
        <p:nvSpPr>
          <p:cNvPr id="4099" name="Rectangle 3"/>
          <p:cNvSpPr>
            <a:spLocks noGrp="1" noChangeArrowheads="1"/>
          </p:cNvSpPr>
          <p:nvPr>
            <p:ph type="body" idx="1"/>
          </p:nvPr>
        </p:nvSpPr>
        <p:spPr>
          <a:xfrm>
            <a:off x="304800" y="1295400"/>
            <a:ext cx="8534400" cy="5029200"/>
          </a:xfrm>
        </p:spPr>
        <p:txBody>
          <a:bodyPr/>
          <a:lstStyle/>
          <a:p>
            <a:r>
              <a:rPr lang="en-US" sz="2400" b="1" dirty="0" smtClean="0"/>
              <a:t>Explain </a:t>
            </a:r>
            <a:r>
              <a:rPr lang="en-US" sz="2400" b="1" dirty="0"/>
              <a:t>the purpose of comparison, random assignment, control and replication in an experiment</a:t>
            </a:r>
          </a:p>
          <a:p>
            <a:r>
              <a:rPr lang="en-US" sz="2400" b="1" dirty="0"/>
              <a:t>Describe a completely randomized design for an experiment</a:t>
            </a:r>
          </a:p>
          <a:p>
            <a:r>
              <a:rPr lang="en-US" sz="2400" b="1" dirty="0"/>
              <a:t>Describe a randomized block design and a matched pairs design for an experiment and explain the purpose of blocking in an experiment</a:t>
            </a:r>
          </a:p>
        </p:txBody>
      </p:sp>
    </p:spTree>
    <p:extLst>
      <p:ext uri="{BB962C8B-B14F-4D97-AF65-F5344CB8AC3E}">
        <p14:creationId xmlns:p14="http://schemas.microsoft.com/office/powerpoint/2010/main" val="4228592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1113"/>
            <a:ext cx="8229600" cy="990600"/>
          </a:xfrm>
        </p:spPr>
        <p:txBody>
          <a:bodyPr/>
          <a:lstStyle/>
          <a:p>
            <a:pPr eaLnBrk="1" hangingPunct="1"/>
            <a:r>
              <a:rPr lang="en-US" altLang="en-US" sz="3600" b="1" smtClean="0"/>
              <a:t>Summary and Homework</a:t>
            </a:r>
          </a:p>
        </p:txBody>
      </p:sp>
      <p:sp>
        <p:nvSpPr>
          <p:cNvPr id="21507" name="Rectangle 3"/>
          <p:cNvSpPr>
            <a:spLocks noGrp="1" noChangeArrowheads="1"/>
          </p:cNvSpPr>
          <p:nvPr>
            <p:ph type="body" idx="1"/>
          </p:nvPr>
        </p:nvSpPr>
        <p:spPr>
          <a:xfrm>
            <a:off x="457200" y="1066800"/>
            <a:ext cx="8229600" cy="5486400"/>
          </a:xfrm>
        </p:spPr>
        <p:txBody>
          <a:bodyPr/>
          <a:lstStyle/>
          <a:p>
            <a:pPr eaLnBrk="1" hangingPunct="1">
              <a:defRPr/>
            </a:pPr>
            <a:r>
              <a:rPr lang="en-US" sz="2800" b="1" dirty="0" smtClean="0">
                <a:solidFill>
                  <a:srgbClr val="FFFF00"/>
                </a:solidFill>
              </a:rPr>
              <a:t>Summary</a:t>
            </a:r>
          </a:p>
          <a:p>
            <a:pPr lvl="1">
              <a:defRPr/>
            </a:pPr>
            <a:r>
              <a:rPr lang="en-US" sz="2400" b="1" dirty="0" smtClean="0">
                <a:ea typeface="+mn-ea"/>
                <a:cs typeface="+mn-cs"/>
              </a:rPr>
              <a:t>Placebo effect can influence (mask) treatment results</a:t>
            </a:r>
          </a:p>
          <a:p>
            <a:pPr lvl="1">
              <a:defRPr/>
            </a:pPr>
            <a:r>
              <a:rPr lang="en-US" sz="2400" b="1" dirty="0" smtClean="0">
                <a:ea typeface="+mn-ea"/>
                <a:cs typeface="+mn-cs"/>
              </a:rPr>
              <a:t>Experiments can be single-blinded (person receiving treatment doesn’t know) and double-blinded (both receiver and giver doesn’t know)</a:t>
            </a:r>
          </a:p>
          <a:p>
            <a:pPr lvl="1">
              <a:defRPr/>
            </a:pPr>
            <a:r>
              <a:rPr lang="en-US" sz="2400" b="1" dirty="0" smtClean="0">
                <a:ea typeface="+mn-ea"/>
                <a:cs typeface="+mn-cs"/>
              </a:rPr>
              <a:t>Statistically versus Practically significant results</a:t>
            </a:r>
          </a:p>
          <a:p>
            <a:pPr lvl="2">
              <a:defRPr/>
            </a:pPr>
            <a:r>
              <a:rPr lang="en-US" sz="2000" b="1" dirty="0" smtClean="0">
                <a:ea typeface="+mn-ea"/>
                <a:cs typeface="+mn-cs"/>
              </a:rPr>
              <a:t>Large sample sizes can deceive</a:t>
            </a:r>
          </a:p>
          <a:p>
            <a:pPr lvl="2">
              <a:defRPr/>
            </a:pPr>
            <a:r>
              <a:rPr lang="en-US" sz="2000" b="1" dirty="0" smtClean="0">
                <a:ea typeface="+mn-ea"/>
                <a:cs typeface="+mn-cs"/>
              </a:rPr>
              <a:t>Five percent rule of thumb</a:t>
            </a:r>
          </a:p>
          <a:p>
            <a:pPr lvl="2">
              <a:defRPr/>
            </a:pPr>
            <a:endParaRPr lang="en-US" sz="2000" b="1" dirty="0" smtClean="0">
              <a:ea typeface="+mn-ea"/>
              <a:cs typeface="+mn-cs"/>
            </a:endParaRPr>
          </a:p>
          <a:p>
            <a:pPr eaLnBrk="1" hangingPunct="1">
              <a:defRPr/>
            </a:pPr>
            <a:r>
              <a:rPr lang="en-US" sz="2800" b="1" dirty="0" smtClean="0">
                <a:solidFill>
                  <a:srgbClr val="FFFF00"/>
                </a:solidFill>
              </a:rPr>
              <a:t>Homework</a:t>
            </a:r>
          </a:p>
          <a:p>
            <a:pPr lvl="1" eaLnBrk="1" hangingPunct="1">
              <a:defRPr/>
            </a:pPr>
            <a:r>
              <a:rPr lang="en-US" sz="2400" b="1" kern="1200" dirty="0" smtClean="0"/>
              <a:t>57, 63, 65, 67</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38915"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38916"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600700"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anose="020B0604020202020204" pitchFamily="34" charset="0"/>
              </a:rPr>
              <a:t>5-Minute Check on Section 4-2c</a:t>
            </a:r>
          </a:p>
        </p:txBody>
      </p:sp>
      <p:sp>
        <p:nvSpPr>
          <p:cNvPr id="33800" name="Text Box 8"/>
          <p:cNvSpPr txBox="1">
            <a:spLocks noChangeArrowheads="1"/>
          </p:cNvSpPr>
          <p:nvPr/>
        </p:nvSpPr>
        <p:spPr bwMode="white">
          <a:xfrm>
            <a:off x="1652588" y="660558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anose="020B0604020202020204" pitchFamily="34" charset="0"/>
              </a:rPr>
              <a:t>Click the mouse button or press the Space Bar to display the answers.</a:t>
            </a:r>
          </a:p>
        </p:txBody>
      </p:sp>
      <p:sp>
        <p:nvSpPr>
          <p:cNvPr id="3079"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p>
            <a:pPr marL="457200" indent="-457200">
              <a:spcBef>
                <a:spcPts val="600"/>
              </a:spcBef>
              <a:buFont typeface="Arial" charset="0"/>
              <a:buAutoNum type="arabicPeriod"/>
              <a:defRPr/>
            </a:pPr>
            <a:r>
              <a:rPr lang="en-US" sz="2000" b="1" dirty="0">
                <a:latin typeface="+mn-lt"/>
                <a:cs typeface="Arial" charset="0"/>
                <a:sym typeface="Symbol" pitchFamily="18" charset="2"/>
              </a:rPr>
              <a:t>What is the standard “threshold” level for significance?</a:t>
            </a: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r>
              <a:rPr lang="en-US" sz="2000" b="1" dirty="0">
                <a:latin typeface="+mn-lt"/>
                <a:cs typeface="Arial" charset="0"/>
                <a:sym typeface="Symbol" pitchFamily="18" charset="2"/>
              </a:rPr>
              <a:t>If participants in a study and the treatment administrator do not know which treatment is being given, then the study is _____ ?</a:t>
            </a: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r>
              <a:rPr lang="en-US" sz="2000" b="1" dirty="0">
                <a:latin typeface="+mn-lt"/>
                <a:cs typeface="Arial" charset="0"/>
                <a:sym typeface="Symbol" pitchFamily="18" charset="2"/>
              </a:rPr>
              <a:t>What is the other form of “blindness”?</a:t>
            </a: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r>
              <a:rPr lang="en-US" sz="2000" b="1" dirty="0">
                <a:latin typeface="+mn-lt"/>
                <a:cs typeface="Arial" charset="0"/>
                <a:sym typeface="Symbol" pitchFamily="18" charset="2"/>
              </a:rPr>
              <a:t>Can a study not be “blinded”?</a:t>
            </a: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endParaRPr lang="en-US" sz="2000" b="1" dirty="0">
              <a:latin typeface="+mn-lt"/>
              <a:cs typeface="Arial" charset="0"/>
              <a:sym typeface="Symbol" pitchFamily="18" charset="2"/>
            </a:endParaRPr>
          </a:p>
          <a:p>
            <a:pPr marL="457200" indent="-457200">
              <a:spcBef>
                <a:spcPts val="600"/>
              </a:spcBef>
              <a:buFont typeface="Arial" charset="0"/>
              <a:buAutoNum type="arabicPeriod"/>
              <a:defRPr/>
            </a:pPr>
            <a:r>
              <a:rPr lang="en-US" sz="2000" b="1" dirty="0">
                <a:latin typeface="+mn-lt"/>
                <a:cs typeface="Arial" charset="0"/>
                <a:sym typeface="Symbol" pitchFamily="18" charset="2"/>
              </a:rPr>
              <a:t>When two variables effects are indistinguishable, we call it ?</a:t>
            </a:r>
            <a:endParaRPr lang="en-US" sz="2000" b="1" dirty="0">
              <a:cs typeface="Arial" charset="0"/>
              <a:sym typeface="Symbol" pitchFamily="18" charset="2"/>
            </a:endParaRPr>
          </a:p>
          <a:p>
            <a:pPr marL="457200" indent="-457200">
              <a:spcBef>
                <a:spcPts val="600"/>
              </a:spcBef>
              <a:buFont typeface="Arial" charset="0"/>
              <a:buAutoNum type="arabicPeriod" startAt="3"/>
              <a:defRPr/>
            </a:pPr>
            <a:endParaRPr lang="en-US" sz="2000" b="1" dirty="0">
              <a:cs typeface="Arial" charset="0"/>
              <a:sym typeface="Symbol" pitchFamily="18" charset="2"/>
            </a:endParaRPr>
          </a:p>
          <a:p>
            <a:pPr marL="457200" indent="-457200">
              <a:spcBef>
                <a:spcPts val="600"/>
              </a:spcBef>
              <a:buFont typeface="Arial" charset="0"/>
              <a:buAutoNum type="arabicPeriod" startAt="3"/>
              <a:defRPr/>
            </a:pPr>
            <a:endParaRPr lang="el-GR" sz="2000" b="1" dirty="0">
              <a:cs typeface="Arial" charset="0"/>
              <a:sym typeface="Symbol" pitchFamily="18" charset="2"/>
            </a:endParaRPr>
          </a:p>
        </p:txBody>
      </p:sp>
      <p:sp>
        <p:nvSpPr>
          <p:cNvPr id="8" name="TextBox 7"/>
          <p:cNvSpPr txBox="1">
            <a:spLocks noChangeArrowheads="1"/>
          </p:cNvSpPr>
          <p:nvPr/>
        </p:nvSpPr>
        <p:spPr bwMode="auto">
          <a:xfrm>
            <a:off x="990600" y="1196975"/>
            <a:ext cx="3648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Typically it is 5% (or 1 in 20).</a:t>
            </a:r>
          </a:p>
        </p:txBody>
      </p:sp>
      <p:sp>
        <p:nvSpPr>
          <p:cNvPr id="9" name="TextBox 8"/>
          <p:cNvSpPr txBox="1">
            <a:spLocks noChangeArrowheads="1"/>
          </p:cNvSpPr>
          <p:nvPr/>
        </p:nvSpPr>
        <p:spPr bwMode="auto">
          <a:xfrm>
            <a:off x="1143000" y="2495550"/>
            <a:ext cx="2038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Double blinded</a:t>
            </a:r>
          </a:p>
        </p:txBody>
      </p:sp>
      <p:sp>
        <p:nvSpPr>
          <p:cNvPr id="10" name="TextBox 9"/>
          <p:cNvSpPr txBox="1">
            <a:spLocks noChangeArrowheads="1"/>
          </p:cNvSpPr>
          <p:nvPr/>
        </p:nvSpPr>
        <p:spPr bwMode="auto">
          <a:xfrm>
            <a:off x="838200" y="3646488"/>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Single blinded:  generally the subject doesn’t know which treatment that they are getting</a:t>
            </a:r>
          </a:p>
        </p:txBody>
      </p:sp>
      <p:sp>
        <p:nvSpPr>
          <p:cNvPr id="11" name="TextBox 10"/>
          <p:cNvSpPr txBox="1">
            <a:spLocks noChangeArrowheads="1"/>
          </p:cNvSpPr>
          <p:nvPr/>
        </p:nvSpPr>
        <p:spPr bwMode="auto">
          <a:xfrm>
            <a:off x="838200" y="4702175"/>
            <a:ext cx="792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Yes; lots of studies cannot be blinded</a:t>
            </a:r>
          </a:p>
        </p:txBody>
      </p:sp>
      <p:sp>
        <p:nvSpPr>
          <p:cNvPr id="12" name="TextBox 11"/>
          <p:cNvSpPr txBox="1">
            <a:spLocks noChangeArrowheads="1"/>
          </p:cNvSpPr>
          <p:nvPr/>
        </p:nvSpPr>
        <p:spPr bwMode="auto">
          <a:xfrm>
            <a:off x="990600" y="5943600"/>
            <a:ext cx="792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7150"/>
            <a:ext cx="8229600" cy="944563"/>
          </a:xfrm>
        </p:spPr>
        <p:txBody>
          <a:bodyPr/>
          <a:lstStyle/>
          <a:p>
            <a:pPr eaLnBrk="1" hangingPunct="1"/>
            <a:r>
              <a:rPr lang="en-US" altLang="en-US" sz="3600" b="1" smtClean="0"/>
              <a:t>Completely Randomized Design</a:t>
            </a:r>
          </a:p>
        </p:txBody>
      </p:sp>
      <p:sp>
        <p:nvSpPr>
          <p:cNvPr id="39939" name="Content Placeholder 2"/>
          <p:cNvSpPr>
            <a:spLocks noGrp="1"/>
          </p:cNvSpPr>
          <p:nvPr>
            <p:ph idx="1"/>
          </p:nvPr>
        </p:nvSpPr>
        <p:spPr/>
        <p:txBody>
          <a:bodyPr/>
          <a:lstStyle/>
          <a:p>
            <a:pPr>
              <a:buFont typeface="Arial" charset="0"/>
              <a:buChar char="●"/>
            </a:pPr>
            <a:r>
              <a:rPr lang="en-US" altLang="en-US" sz="2400" b="1" smtClean="0"/>
              <a:t>A </a:t>
            </a:r>
            <a:r>
              <a:rPr lang="en-US" altLang="en-US" sz="2400" b="1" u="sng" smtClean="0"/>
              <a:t>completely</a:t>
            </a:r>
            <a:r>
              <a:rPr lang="en-US" altLang="en-US" sz="2400" b="1" smtClean="0"/>
              <a:t> </a:t>
            </a:r>
            <a:r>
              <a:rPr lang="en-US" altLang="en-US" sz="2400" b="1" u="sng" smtClean="0"/>
              <a:t>randomized</a:t>
            </a:r>
            <a:r>
              <a:rPr lang="en-US" altLang="en-US" sz="2400" b="1" smtClean="0"/>
              <a:t> </a:t>
            </a:r>
            <a:r>
              <a:rPr lang="en-US" altLang="en-US" sz="2400" b="1" u="sng" smtClean="0"/>
              <a:t>design</a:t>
            </a:r>
            <a:r>
              <a:rPr lang="en-US" altLang="en-US" sz="2400" b="1" smtClean="0"/>
              <a:t> is when each experimental unit is assigned to a treatment completely at random</a:t>
            </a:r>
          </a:p>
          <a:p>
            <a:pPr>
              <a:buFont typeface="Arial" charset="0"/>
              <a:buChar char="●"/>
            </a:pPr>
            <a:r>
              <a:rPr lang="en-US" altLang="en-US" sz="2400" b="1" smtClean="0"/>
              <a:t>Examples:</a:t>
            </a:r>
          </a:p>
          <a:p>
            <a:pPr lvl="1">
              <a:buFont typeface="Wingdings" pitchFamily="2" charset="2"/>
              <a:buChar char="§"/>
            </a:pPr>
            <a:r>
              <a:rPr lang="en-US" altLang="en-US" sz="2000" b="1" smtClean="0"/>
              <a:t>Randomly assign 10 people to get the new drug and 10 people to get the old drug; compare results</a:t>
            </a:r>
          </a:p>
          <a:p>
            <a:pPr lvl="1">
              <a:buFont typeface="Wingdings" pitchFamily="2" charset="2"/>
              <a:buChar char="§"/>
            </a:pPr>
            <a:r>
              <a:rPr lang="en-US" altLang="en-US" sz="2000" b="1" smtClean="0"/>
              <a:t>A farmer wants to test the effects of a fertilizer; we choose a set of plants to receive the treatment; and we randomly assign plants to receive different levels of fertilizer</a:t>
            </a:r>
          </a:p>
          <a:p>
            <a:pPr>
              <a:buFont typeface="Arial" charset="0"/>
              <a:buChar char="●"/>
            </a:pPr>
            <a:r>
              <a:rPr lang="en-US" altLang="en-US" sz="2400" b="1" smtClean="0"/>
              <a:t>This has similarities to completely random sampling</a:t>
            </a:r>
          </a:p>
          <a:p>
            <a:endParaRPr lang="en-US" altLang="en-US" sz="2800" b="1"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57150"/>
            <a:ext cx="9144000" cy="944563"/>
          </a:xfrm>
        </p:spPr>
        <p:txBody>
          <a:bodyPr/>
          <a:lstStyle/>
          <a:p>
            <a:pPr eaLnBrk="1" hangingPunct="1"/>
            <a:r>
              <a:rPr lang="en-US" altLang="en-US" sz="3600" b="1" smtClean="0"/>
              <a:t>Randomized Design Example</a:t>
            </a:r>
          </a:p>
        </p:txBody>
      </p:sp>
      <p:sp>
        <p:nvSpPr>
          <p:cNvPr id="40963" name="Content Placeholder 2"/>
          <p:cNvSpPr>
            <a:spLocks noGrp="1"/>
          </p:cNvSpPr>
          <p:nvPr>
            <p:ph idx="1"/>
          </p:nvPr>
        </p:nvSpPr>
        <p:spPr>
          <a:xfrm>
            <a:off x="457200" y="990600"/>
            <a:ext cx="8229600" cy="3733800"/>
          </a:xfrm>
        </p:spPr>
        <p:txBody>
          <a:bodyPr/>
          <a:lstStyle/>
          <a:p>
            <a:pPr>
              <a:buFont typeface="Arial" charset="0"/>
              <a:buChar char="●"/>
            </a:pPr>
            <a:r>
              <a:rPr lang="en-US" altLang="en-US" sz="2400" b="1" smtClean="0"/>
              <a:t>We control as many factors as we can</a:t>
            </a:r>
          </a:p>
          <a:p>
            <a:pPr lvl="1">
              <a:buFont typeface="Wingdings" pitchFamily="2" charset="2"/>
              <a:buChar char="§"/>
            </a:pPr>
            <a:r>
              <a:rPr lang="en-US" altLang="en-US" sz="2000" b="1" smtClean="0"/>
              <a:t>Amount of watering</a:t>
            </a:r>
          </a:p>
          <a:p>
            <a:pPr lvl="1">
              <a:buFont typeface="Wingdings" pitchFamily="2" charset="2"/>
              <a:buChar char="§"/>
            </a:pPr>
            <a:r>
              <a:rPr lang="en-US" altLang="en-US" sz="2000" b="1" smtClean="0"/>
              <a:t>Method of tilling</a:t>
            </a:r>
          </a:p>
          <a:p>
            <a:pPr lvl="1">
              <a:buFont typeface="Wingdings" pitchFamily="2" charset="2"/>
              <a:buChar char="§"/>
            </a:pPr>
            <a:r>
              <a:rPr lang="en-US" altLang="en-US" sz="2000" b="1" smtClean="0"/>
              <a:t>Soil acidity</a:t>
            </a:r>
          </a:p>
          <a:p>
            <a:pPr>
              <a:buFont typeface="Arial" charset="0"/>
              <a:buChar char="●"/>
            </a:pPr>
            <a:r>
              <a:rPr lang="en-US" altLang="en-US" sz="2400" b="1" smtClean="0"/>
              <a:t>Randomization decreases the effects of uncontrolled factors</a:t>
            </a:r>
          </a:p>
          <a:p>
            <a:pPr lvl="1">
              <a:buFont typeface="Wingdings" pitchFamily="2" charset="2"/>
              <a:buChar char="§"/>
            </a:pPr>
            <a:r>
              <a:rPr lang="en-US" altLang="en-US" sz="2000" b="1" smtClean="0"/>
              <a:t>Rainfall</a:t>
            </a:r>
          </a:p>
          <a:p>
            <a:pPr lvl="1">
              <a:buFont typeface="Wingdings" pitchFamily="2" charset="2"/>
              <a:buChar char="§"/>
            </a:pPr>
            <a:r>
              <a:rPr lang="en-US" altLang="en-US" sz="2000" b="1" smtClean="0"/>
              <a:t>Sunlight</a:t>
            </a:r>
          </a:p>
          <a:p>
            <a:pPr lvl="1">
              <a:buFont typeface="Wingdings" pitchFamily="2" charset="2"/>
              <a:buChar char="§"/>
            </a:pPr>
            <a:r>
              <a:rPr lang="en-US" altLang="en-US" sz="2000" b="1" smtClean="0"/>
              <a:t>Temperature</a:t>
            </a:r>
          </a:p>
        </p:txBody>
      </p:sp>
      <p:pic>
        <p:nvPicPr>
          <p:cNvPr id="40964" name="Picture 4" descr="01_fig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3810000"/>
            <a:ext cx="7300912"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23825"/>
            <a:ext cx="8229600" cy="715963"/>
          </a:xfrm>
        </p:spPr>
        <p:txBody>
          <a:bodyPr/>
          <a:lstStyle/>
          <a:p>
            <a:pPr eaLnBrk="1" hangingPunct="1"/>
            <a:r>
              <a:rPr lang="en-US" altLang="en-US" sz="3600" b="1" smtClean="0"/>
              <a:t>Blocking</a:t>
            </a:r>
          </a:p>
        </p:txBody>
      </p:sp>
      <p:sp>
        <p:nvSpPr>
          <p:cNvPr id="41987" name="Content Placeholder 2"/>
          <p:cNvSpPr>
            <a:spLocks noGrp="1"/>
          </p:cNvSpPr>
          <p:nvPr>
            <p:ph idx="1"/>
          </p:nvPr>
        </p:nvSpPr>
        <p:spPr>
          <a:xfrm>
            <a:off x="381000" y="914400"/>
            <a:ext cx="8382000" cy="1828800"/>
          </a:xfrm>
        </p:spPr>
        <p:txBody>
          <a:bodyPr/>
          <a:lstStyle/>
          <a:p>
            <a:r>
              <a:rPr lang="en-US" altLang="en-US" sz="2400" b="1" smtClean="0">
                <a:ea typeface="ＭＳ Ｐゴシック" pitchFamily="-111" charset="-128"/>
              </a:rPr>
              <a:t>Completely randomized designs are the simplest statistical designs for experiments. But just as with sampling, there are times when the simplest method doesn’t yield the most precise results.</a:t>
            </a:r>
          </a:p>
          <a:p>
            <a:endParaRPr lang="en-US" altLang="en-US" sz="2400" b="1" smtClean="0"/>
          </a:p>
        </p:txBody>
      </p:sp>
      <p:sp>
        <p:nvSpPr>
          <p:cNvPr id="4" name="TextBox 3"/>
          <p:cNvSpPr txBox="1"/>
          <p:nvPr/>
        </p:nvSpPr>
        <p:spPr>
          <a:xfrm>
            <a:off x="854075" y="2398713"/>
            <a:ext cx="7375525" cy="247808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Aft>
                <a:spcPts val="600"/>
              </a:spcAft>
              <a:defRPr/>
            </a:pPr>
            <a:r>
              <a:rPr lang="en-US" sz="2000" b="1" u="sng" dirty="0">
                <a:solidFill>
                  <a:srgbClr val="FFFF00"/>
                </a:solidFill>
                <a:ea typeface="ＭＳ Ｐゴシック" pitchFamily="-111" charset="-128"/>
              </a:rPr>
              <a:t>Definition</a:t>
            </a:r>
          </a:p>
          <a:p>
            <a:pPr>
              <a:spcAft>
                <a:spcPts val="1200"/>
              </a:spcAft>
              <a:defRPr/>
            </a:pPr>
            <a:r>
              <a:rPr lang="en-US" sz="2000" dirty="0">
                <a:solidFill>
                  <a:srgbClr val="000000"/>
                </a:solidFill>
                <a:ea typeface="ＭＳ Ｐゴシック" pitchFamily="-111" charset="-128"/>
              </a:rPr>
              <a:t>A </a:t>
            </a:r>
            <a:r>
              <a:rPr lang="en-US" sz="2000" b="1" dirty="0">
                <a:solidFill>
                  <a:srgbClr val="FFC000"/>
                </a:solidFill>
                <a:ea typeface="ＭＳ Ｐゴシック" pitchFamily="-111" charset="-128"/>
              </a:rPr>
              <a:t>block</a:t>
            </a:r>
            <a:r>
              <a:rPr lang="en-US" sz="2000" b="1" dirty="0">
                <a:solidFill>
                  <a:srgbClr val="000000"/>
                </a:solidFill>
                <a:ea typeface="ＭＳ Ｐゴシック" pitchFamily="-111" charset="-128"/>
              </a:rPr>
              <a:t> </a:t>
            </a:r>
            <a:r>
              <a:rPr lang="en-US" sz="2000" dirty="0">
                <a:solidFill>
                  <a:srgbClr val="000000"/>
                </a:solidFill>
                <a:ea typeface="ＭＳ Ｐゴシック" pitchFamily="-111" charset="-128"/>
              </a:rPr>
              <a:t>is a group of experimental units that are known before the experiment to be similar in some way that is expected to affect the response to the treatments. </a:t>
            </a:r>
          </a:p>
          <a:p>
            <a:pPr>
              <a:spcAft>
                <a:spcPts val="1200"/>
              </a:spcAft>
              <a:defRPr/>
            </a:pPr>
            <a:r>
              <a:rPr lang="en-US" sz="2000" dirty="0">
                <a:solidFill>
                  <a:srgbClr val="000000"/>
                </a:solidFill>
                <a:ea typeface="ＭＳ Ｐゴシック" pitchFamily="-111" charset="-128"/>
              </a:rPr>
              <a:t>In a </a:t>
            </a:r>
            <a:r>
              <a:rPr lang="en-US" sz="2000" b="1" dirty="0">
                <a:solidFill>
                  <a:srgbClr val="FFC000"/>
                </a:solidFill>
                <a:ea typeface="ＭＳ Ｐゴシック" pitchFamily="-111" charset="-128"/>
              </a:rPr>
              <a:t>randomized block design</a:t>
            </a:r>
            <a:r>
              <a:rPr lang="en-US" sz="2000" dirty="0">
                <a:solidFill>
                  <a:srgbClr val="000000"/>
                </a:solidFill>
                <a:ea typeface="ＭＳ Ｐゴシック" pitchFamily="-111" charset="-128"/>
              </a:rPr>
              <a:t>, the random assignment of experimental units to treatments is carried out separately within each block. </a:t>
            </a:r>
          </a:p>
        </p:txBody>
      </p:sp>
      <p:sp>
        <p:nvSpPr>
          <p:cNvPr id="5" name="Rectangle 4"/>
          <p:cNvSpPr>
            <a:spLocks noChangeArrowheads="1"/>
          </p:cNvSpPr>
          <p:nvPr/>
        </p:nvSpPr>
        <p:spPr bwMode="auto">
          <a:xfrm>
            <a:off x="533400" y="4913313"/>
            <a:ext cx="805656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
              </a:spcAft>
              <a:buFontTx/>
              <a:buNone/>
            </a:pPr>
            <a:r>
              <a:rPr lang="en-US" altLang="en-US" sz="1800"/>
              <a:t>Form blocks based on the most important unavoidable sources of variability (lurking variables) among the experimental units.</a:t>
            </a:r>
          </a:p>
          <a:p>
            <a:pPr>
              <a:spcBef>
                <a:spcPct val="0"/>
              </a:spcBef>
              <a:spcAft>
                <a:spcPts val="600"/>
              </a:spcAft>
              <a:buFontTx/>
              <a:buNone/>
            </a:pPr>
            <a:r>
              <a:rPr lang="en-US" altLang="en-US" sz="1800"/>
              <a:t>Randomization will average out the effects of the remaining lurking variables and allow an unbiased comparison of the treatments.</a:t>
            </a:r>
          </a:p>
          <a:p>
            <a:pPr>
              <a:spcBef>
                <a:spcPct val="0"/>
              </a:spcBef>
              <a:spcAft>
                <a:spcPts val="600"/>
              </a:spcAft>
              <a:buFontTx/>
              <a:buNone/>
            </a:pPr>
            <a:r>
              <a:rPr lang="en-US" altLang="en-US" sz="1800" b="1" i="1">
                <a:solidFill>
                  <a:srgbClr val="FFFF00"/>
                </a:solidFill>
              </a:rPr>
              <a:t>Control what you can, block on what you can’t control, and randomize to create comparable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57150"/>
            <a:ext cx="8229600" cy="944563"/>
          </a:xfrm>
        </p:spPr>
        <p:txBody>
          <a:bodyPr/>
          <a:lstStyle/>
          <a:p>
            <a:pPr eaLnBrk="1" hangingPunct="1"/>
            <a:r>
              <a:rPr lang="en-US" altLang="en-US" sz="3600" b="1" smtClean="0"/>
              <a:t>Randomized Block Design</a:t>
            </a:r>
          </a:p>
        </p:txBody>
      </p:sp>
      <p:sp>
        <p:nvSpPr>
          <p:cNvPr id="43011" name="Content Placeholder 2"/>
          <p:cNvSpPr>
            <a:spLocks noGrp="1"/>
          </p:cNvSpPr>
          <p:nvPr>
            <p:ph idx="1"/>
          </p:nvPr>
        </p:nvSpPr>
        <p:spPr>
          <a:xfrm>
            <a:off x="228600" y="1143000"/>
            <a:ext cx="8686800" cy="5410200"/>
          </a:xfrm>
        </p:spPr>
        <p:txBody>
          <a:bodyPr/>
          <a:lstStyle/>
          <a:p>
            <a:r>
              <a:rPr lang="en-US" altLang="en-US" sz="2400" b="1" smtClean="0"/>
              <a:t>A </a:t>
            </a:r>
            <a:r>
              <a:rPr lang="en-US" altLang="en-US" sz="2400" b="1" u="sng" smtClean="0"/>
              <a:t>randomized</a:t>
            </a:r>
            <a:r>
              <a:rPr lang="en-US" altLang="en-US" sz="2400" b="1" smtClean="0"/>
              <a:t> </a:t>
            </a:r>
            <a:r>
              <a:rPr lang="en-US" altLang="en-US" sz="2400" b="1" u="sng" smtClean="0"/>
              <a:t>block</a:t>
            </a:r>
            <a:r>
              <a:rPr lang="en-US" altLang="en-US" sz="2400" b="1" smtClean="0"/>
              <a:t> </a:t>
            </a:r>
            <a:r>
              <a:rPr lang="en-US" altLang="en-US" sz="2400" b="1" u="sng" smtClean="0"/>
              <a:t>design</a:t>
            </a:r>
            <a:r>
              <a:rPr lang="en-US" altLang="en-US" sz="2400" b="1" smtClean="0"/>
              <a:t> is when the experimental units are grouped and then each group is assigned a treatment at random</a:t>
            </a:r>
          </a:p>
          <a:p>
            <a:r>
              <a:rPr lang="en-US" altLang="en-US" sz="2400" b="1" smtClean="0"/>
              <a:t>The groups are called </a:t>
            </a:r>
            <a:r>
              <a:rPr lang="en-US" altLang="en-US" sz="2400" b="1" u="sng" smtClean="0"/>
              <a:t>blocks</a:t>
            </a:r>
          </a:p>
          <a:p>
            <a:pPr lvl="1"/>
            <a:r>
              <a:rPr lang="en-US" altLang="en-US" sz="2000" b="1" smtClean="0"/>
              <a:t>Blocks must be homogenous groupings</a:t>
            </a:r>
          </a:p>
          <a:p>
            <a:pPr lvl="2"/>
            <a:r>
              <a:rPr lang="en-US" altLang="en-US" sz="1800" b="1" smtClean="0"/>
              <a:t>All males and all females</a:t>
            </a:r>
          </a:p>
          <a:p>
            <a:pPr lvl="2"/>
            <a:r>
              <a:rPr lang="en-US" altLang="en-US" sz="1800" b="1" smtClean="0"/>
              <a:t>10-19 years old; 20-19 years old; etc</a:t>
            </a:r>
          </a:p>
          <a:p>
            <a:pPr lvl="2"/>
            <a:r>
              <a:rPr lang="en-US" altLang="en-US" sz="1800" b="1" smtClean="0"/>
              <a:t>Large dog breeds; medium dog breeds; small dog breeds</a:t>
            </a:r>
          </a:p>
          <a:p>
            <a:pPr lvl="2"/>
            <a:r>
              <a:rPr lang="en-US" altLang="en-US" sz="1800" b="1" smtClean="0"/>
              <a:t>Very fertile soil; moderately fertile soil; low fertility soil</a:t>
            </a:r>
          </a:p>
          <a:p>
            <a:pPr lvl="2"/>
            <a:r>
              <a:rPr lang="en-US" altLang="en-US" sz="1800" b="1" smtClean="0"/>
              <a:t>College graduates; High school graduates; others</a:t>
            </a:r>
          </a:p>
          <a:p>
            <a:pPr lvl="2"/>
            <a:endParaRPr lang="en-US" altLang="en-US" sz="1800" b="1" smtClean="0"/>
          </a:p>
          <a:p>
            <a:r>
              <a:rPr lang="en-US" altLang="en-US" sz="2400" b="1" smtClean="0"/>
              <a:t>This design will reduce confounding</a:t>
            </a:r>
          </a:p>
          <a:p>
            <a:endParaRPr lang="en-US" altLang="en-US" sz="2400" b="1" smtClean="0"/>
          </a:p>
          <a:p>
            <a:r>
              <a:rPr lang="en-US" altLang="en-US" sz="2400" b="1" smtClean="0"/>
              <a:t>This has similarities to stratified sampling</a:t>
            </a:r>
            <a:endParaRPr lang="en-US" altLang="en-US" sz="2800" b="1"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57150"/>
            <a:ext cx="8229600" cy="944563"/>
          </a:xfrm>
        </p:spPr>
        <p:txBody>
          <a:bodyPr/>
          <a:lstStyle/>
          <a:p>
            <a:pPr eaLnBrk="1" hangingPunct="1"/>
            <a:r>
              <a:rPr lang="en-US" altLang="en-US" sz="3600" b="1" smtClean="0"/>
              <a:t>Randomized Block Design</a:t>
            </a:r>
          </a:p>
        </p:txBody>
      </p:sp>
      <p:sp>
        <p:nvSpPr>
          <p:cNvPr id="44035" name="Content Placeholder 2"/>
          <p:cNvSpPr>
            <a:spLocks noGrp="1"/>
          </p:cNvSpPr>
          <p:nvPr>
            <p:ph idx="1"/>
          </p:nvPr>
        </p:nvSpPr>
        <p:spPr>
          <a:xfrm>
            <a:off x="152400" y="1143000"/>
            <a:ext cx="8839200" cy="5410200"/>
          </a:xfrm>
        </p:spPr>
        <p:txBody>
          <a:bodyPr/>
          <a:lstStyle/>
          <a:p>
            <a:r>
              <a:rPr lang="en-US" altLang="en-US" sz="2400" b="1" smtClean="0"/>
              <a:t>In our soybean experiment</a:t>
            </a:r>
          </a:p>
          <a:p>
            <a:pPr lvl="1"/>
            <a:r>
              <a:rPr lang="en-US" altLang="en-US" sz="2000" b="1" smtClean="0"/>
              <a:t>We apply treatment A to one third of the Chemgro plants, chosen at random</a:t>
            </a:r>
          </a:p>
          <a:p>
            <a:pPr lvl="1"/>
            <a:r>
              <a:rPr lang="en-US" altLang="en-US" sz="2000" b="1" smtClean="0"/>
              <a:t>We apply treatment B to one third of the Chemgro plants, chosen at random</a:t>
            </a:r>
          </a:p>
          <a:p>
            <a:pPr lvl="1"/>
            <a:r>
              <a:rPr lang="en-US" altLang="en-US" sz="2000" b="1" smtClean="0"/>
              <a:t>We apply Treatment C to one third of the Chemgro plants, chosen at random</a:t>
            </a:r>
          </a:p>
          <a:p>
            <a:r>
              <a:rPr lang="en-US" altLang="en-US" sz="2400" b="1" smtClean="0"/>
              <a:t>We apply the same method to the Pioneer plants</a:t>
            </a:r>
          </a:p>
          <a:p>
            <a:r>
              <a:rPr lang="en-US" altLang="en-US" sz="2400" b="1" smtClean="0"/>
              <a:t>With this randomized block design</a:t>
            </a:r>
          </a:p>
          <a:p>
            <a:pPr lvl="1"/>
            <a:r>
              <a:rPr lang="en-US" altLang="en-US" sz="2000" b="1" smtClean="0"/>
              <a:t>Insures a balance of the treatments to the type of soybean plants</a:t>
            </a:r>
          </a:p>
          <a:p>
            <a:pPr lvl="1"/>
            <a:r>
              <a:rPr lang="en-US" altLang="en-US" sz="2000" b="1" smtClean="0"/>
              <a:t>Plant type does not affect the value of our response variable</a:t>
            </a:r>
          </a:p>
          <a:p>
            <a:pPr lvl="1"/>
            <a:r>
              <a:rPr lang="en-US" altLang="en-US" sz="2000" b="1" smtClean="0"/>
              <a:t>The effect of treatment A versus B and the effect of Chemgro versus Pioneer are no longer confounded</a:t>
            </a:r>
          </a:p>
          <a:p>
            <a:r>
              <a:rPr lang="en-US" altLang="en-US" sz="2400" b="1" smtClean="0"/>
              <a:t>This has similarities to stratified sampling</a:t>
            </a:r>
            <a:endParaRPr lang="en-US" altLang="en-US" sz="2000" b="1"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7150"/>
            <a:ext cx="8229600" cy="944563"/>
          </a:xfrm>
        </p:spPr>
        <p:txBody>
          <a:bodyPr/>
          <a:lstStyle/>
          <a:p>
            <a:pPr eaLnBrk="1" hangingPunct="1"/>
            <a:r>
              <a:rPr lang="en-US" altLang="en-US" sz="3600" b="1" smtClean="0"/>
              <a:t>Randomized Block Design</a:t>
            </a:r>
          </a:p>
        </p:txBody>
      </p:sp>
      <p:sp>
        <p:nvSpPr>
          <p:cNvPr id="45059" name="Content Placeholder 2"/>
          <p:cNvSpPr>
            <a:spLocks noGrp="1"/>
          </p:cNvSpPr>
          <p:nvPr>
            <p:ph idx="1"/>
          </p:nvPr>
        </p:nvSpPr>
        <p:spPr>
          <a:xfrm>
            <a:off x="631825" y="6359525"/>
            <a:ext cx="7848600" cy="381000"/>
          </a:xfrm>
        </p:spPr>
        <p:txBody>
          <a:bodyPr/>
          <a:lstStyle/>
          <a:p>
            <a:pPr>
              <a:buFontTx/>
              <a:buNone/>
            </a:pPr>
            <a:r>
              <a:rPr lang="en-US" altLang="en-US" sz="2000" b="1" smtClean="0">
                <a:solidFill>
                  <a:srgbClr val="FFFF00"/>
                </a:solidFill>
              </a:rPr>
              <a:t>Blocks should be homogenous:  made up of the same attribute</a:t>
            </a:r>
          </a:p>
        </p:txBody>
      </p:sp>
      <p:grpSp>
        <p:nvGrpSpPr>
          <p:cNvPr id="45060" name="Group 4"/>
          <p:cNvGrpSpPr>
            <a:grpSpLocks noChangeAspect="1"/>
          </p:cNvGrpSpPr>
          <p:nvPr/>
        </p:nvGrpSpPr>
        <p:grpSpPr bwMode="auto">
          <a:xfrm>
            <a:off x="1066800" y="762000"/>
            <a:ext cx="7496175" cy="5553075"/>
            <a:chOff x="948" y="760"/>
            <a:chExt cx="3814" cy="2825"/>
          </a:xfrm>
        </p:grpSpPr>
        <p:pic>
          <p:nvPicPr>
            <p:cNvPr id="45062" name="Picture 5" descr="01_fig0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 y="2184"/>
              <a:ext cx="2143" cy="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3" name="Group 6"/>
            <p:cNvGrpSpPr>
              <a:grpSpLocks/>
            </p:cNvGrpSpPr>
            <p:nvPr/>
          </p:nvGrpSpPr>
          <p:grpSpPr bwMode="auto">
            <a:xfrm>
              <a:off x="948" y="760"/>
              <a:ext cx="3814" cy="2816"/>
              <a:chOff x="1658" y="1072"/>
              <a:chExt cx="3814" cy="2816"/>
            </a:xfrm>
          </p:grpSpPr>
          <p:grpSp>
            <p:nvGrpSpPr>
              <p:cNvPr id="45064" name="Group 7"/>
              <p:cNvGrpSpPr>
                <a:grpSpLocks/>
              </p:cNvGrpSpPr>
              <p:nvPr/>
            </p:nvGrpSpPr>
            <p:grpSpPr bwMode="auto">
              <a:xfrm>
                <a:off x="3200" y="1072"/>
                <a:ext cx="2272" cy="2816"/>
                <a:chOff x="3200" y="1072"/>
                <a:chExt cx="2272" cy="2816"/>
              </a:xfrm>
            </p:grpSpPr>
            <p:pic>
              <p:nvPicPr>
                <p:cNvPr id="45066" name="Picture 8" descr="01_fig09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 y="1072"/>
                  <a:ext cx="2272"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9" descr="01_fig09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 y="2175"/>
                  <a:ext cx="2138" cy="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065" name="Picture 10" descr="01_fig09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8" y="1076"/>
                <a:ext cx="2886" cy="2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5061" name="Rectangle 10"/>
          <p:cNvSpPr>
            <a:spLocks noChangeArrowheads="1"/>
          </p:cNvSpPr>
          <p:nvPr/>
        </p:nvSpPr>
        <p:spPr bwMode="auto">
          <a:xfrm>
            <a:off x="685800" y="762000"/>
            <a:ext cx="3048000" cy="838200"/>
          </a:xfrm>
          <a:prstGeom prst="rect">
            <a:avLst/>
          </a:prstGeom>
          <a:solidFill>
            <a:schemeClr val="bg1"/>
          </a:solidFill>
          <a:ln w="9525" algn="ctr">
            <a:solidFill>
              <a:schemeClr val="bg1"/>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57150"/>
            <a:ext cx="8229600" cy="857250"/>
          </a:xfrm>
        </p:spPr>
        <p:txBody>
          <a:bodyPr/>
          <a:lstStyle/>
          <a:p>
            <a:pPr eaLnBrk="1" hangingPunct="1"/>
            <a:r>
              <a:rPr lang="en-US" altLang="en-US" sz="3600" b="1" smtClean="0"/>
              <a:t>Matched-Pairs Design</a:t>
            </a:r>
          </a:p>
        </p:txBody>
      </p:sp>
      <p:sp>
        <p:nvSpPr>
          <p:cNvPr id="46083" name="Content Placeholder 2"/>
          <p:cNvSpPr>
            <a:spLocks noGrp="1"/>
          </p:cNvSpPr>
          <p:nvPr>
            <p:ph idx="1"/>
          </p:nvPr>
        </p:nvSpPr>
        <p:spPr>
          <a:xfrm>
            <a:off x="228600" y="1143000"/>
            <a:ext cx="8686800" cy="5105400"/>
          </a:xfrm>
        </p:spPr>
        <p:txBody>
          <a:bodyPr/>
          <a:lstStyle/>
          <a:p>
            <a:pPr>
              <a:spcBef>
                <a:spcPts val="1200"/>
              </a:spcBef>
              <a:buFont typeface="Arial" charset="0"/>
              <a:buChar char="●"/>
            </a:pPr>
            <a:r>
              <a:rPr lang="en-US" altLang="en-US" sz="2400" b="1" smtClean="0"/>
              <a:t>A </a:t>
            </a:r>
            <a:r>
              <a:rPr lang="en-US" altLang="en-US" sz="2400" b="1" u="sng" smtClean="0"/>
              <a:t>matched-pair</a:t>
            </a:r>
            <a:r>
              <a:rPr lang="en-US" altLang="en-US" sz="2400" b="1" smtClean="0"/>
              <a:t> </a:t>
            </a:r>
            <a:r>
              <a:rPr lang="en-US" altLang="en-US" sz="2400" b="1" u="sng" smtClean="0"/>
              <a:t>design</a:t>
            </a:r>
            <a:r>
              <a:rPr lang="en-US" altLang="en-US" sz="2400" b="1" smtClean="0"/>
              <a:t> is when the experimental units are paired up and each of the pair is assigned to a different treatment</a:t>
            </a:r>
          </a:p>
          <a:p>
            <a:pPr>
              <a:spcBef>
                <a:spcPts val="1200"/>
              </a:spcBef>
              <a:buFont typeface="Arial" charset="0"/>
              <a:buChar char="●"/>
            </a:pPr>
            <a:r>
              <a:rPr lang="en-US" altLang="en-US" sz="2400" b="1" smtClean="0"/>
              <a:t>A matched pair design requires</a:t>
            </a:r>
          </a:p>
          <a:p>
            <a:pPr lvl="1">
              <a:spcBef>
                <a:spcPts val="1200"/>
              </a:spcBef>
              <a:buFont typeface="Wingdings" pitchFamily="2" charset="2"/>
              <a:buChar char="§"/>
            </a:pPr>
            <a:r>
              <a:rPr lang="en-US" altLang="en-US" sz="2000" b="1" smtClean="0"/>
              <a:t>Units that are paired (twins, the same person before and after the treatment, …)</a:t>
            </a:r>
          </a:p>
          <a:p>
            <a:pPr lvl="1">
              <a:spcBef>
                <a:spcPts val="1200"/>
              </a:spcBef>
              <a:buFont typeface="Wingdings" pitchFamily="2" charset="2"/>
              <a:buChar char="§"/>
            </a:pPr>
            <a:r>
              <a:rPr lang="en-US" altLang="en-US" sz="2000" b="1" smtClean="0"/>
              <a:t>Only two levels of treatment (one for each of the pair)</a:t>
            </a:r>
          </a:p>
          <a:p>
            <a:pPr>
              <a:spcBef>
                <a:spcPts val="1200"/>
              </a:spcBef>
              <a:buFont typeface="Arial" charset="0"/>
              <a:buChar char="●"/>
            </a:pPr>
            <a:r>
              <a:rPr lang="en-US" altLang="en-US" sz="2400" b="1" smtClean="0"/>
              <a:t>Examples:</a:t>
            </a:r>
          </a:p>
          <a:p>
            <a:pPr lvl="1">
              <a:spcBef>
                <a:spcPts val="1200"/>
              </a:spcBef>
              <a:buFont typeface="Wingdings" pitchFamily="2" charset="2"/>
              <a:buChar char="§"/>
            </a:pPr>
            <a:r>
              <a:rPr lang="en-US" altLang="en-US" sz="2000" b="1" smtClean="0"/>
              <a:t>New sock on right foot and old sock on left foot; and the wear-time until a hole develops is recorded</a:t>
            </a:r>
          </a:p>
          <a:p>
            <a:pPr lvl="1">
              <a:spcBef>
                <a:spcPts val="1200"/>
              </a:spcBef>
              <a:buFont typeface="Wingdings" pitchFamily="2" charset="2"/>
              <a:buChar char="§"/>
            </a:pPr>
            <a:r>
              <a:rPr lang="en-US" altLang="en-US" sz="2000" b="1" smtClean="0"/>
              <a:t>A subject before receiving the medication and then the same subject after receiving the medication</a:t>
            </a:r>
            <a:endParaRPr lang="en-US" altLang="en-US" b="1"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325" y="4467225"/>
            <a:ext cx="4953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noGrp="1"/>
          </p:cNvSpPr>
          <p:nvPr>
            <p:ph type="title"/>
          </p:nvPr>
        </p:nvSpPr>
        <p:spPr>
          <a:xfrm>
            <a:off x="457200" y="138113"/>
            <a:ext cx="8229600" cy="715962"/>
          </a:xfrm>
        </p:spPr>
        <p:txBody>
          <a:bodyPr/>
          <a:lstStyle/>
          <a:p>
            <a:pPr eaLnBrk="1" hangingPunct="1"/>
            <a:r>
              <a:rPr lang="en-US" altLang="en-US" sz="3600" b="1" smtClean="0"/>
              <a:t>Standing and Sitting Pulse Rate</a:t>
            </a:r>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4388" y="2344738"/>
            <a:ext cx="49530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Content Placeholder 2"/>
          <p:cNvSpPr>
            <a:spLocks noGrp="1"/>
          </p:cNvSpPr>
          <p:nvPr>
            <p:ph idx="1"/>
          </p:nvPr>
        </p:nvSpPr>
        <p:spPr>
          <a:xfrm>
            <a:off x="457200" y="914400"/>
            <a:ext cx="8229600" cy="1752600"/>
          </a:xfrm>
        </p:spPr>
        <p:txBody>
          <a:bodyPr/>
          <a:lstStyle/>
          <a:p>
            <a:r>
              <a:rPr lang="en-US" altLang="en-US" sz="2400" b="1" smtClean="0">
                <a:ea typeface="ＭＳ Ｐゴシック" pitchFamily="-111" charset="-128"/>
              </a:rPr>
              <a:t>Consider the Fathom dotplots from a completely randomized design and a matched-pairs design.  What do the dotplots suggest about standing vs. sitting pulse rates?</a:t>
            </a:r>
          </a:p>
          <a:p>
            <a:endParaRPr lang="en-US" altLang="en-US" sz="2400" b="1"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ppt_x"/>
                                          </p:val>
                                        </p:tav>
                                        <p:tav tm="100000">
                                          <p:val>
                                            <p:strVal val="#ppt_x"/>
                                          </p:val>
                                        </p:tav>
                                      </p:tavLst>
                                    </p:anim>
                                    <p:anim calcmode="lin" valueType="num">
                                      <p:cBhvr additive="base">
                                        <p:cTn id="8"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7150"/>
            <a:ext cx="8229600" cy="914400"/>
          </a:xfrm>
        </p:spPr>
        <p:txBody>
          <a:bodyPr/>
          <a:lstStyle/>
          <a:p>
            <a:pPr eaLnBrk="1" hangingPunct="1"/>
            <a:r>
              <a:rPr lang="en-US" altLang="en-US" sz="3600" b="1" smtClean="0"/>
              <a:t>Vocabulary</a:t>
            </a:r>
          </a:p>
        </p:txBody>
      </p:sp>
      <p:sp>
        <p:nvSpPr>
          <p:cNvPr id="5123" name="Rectangle 3"/>
          <p:cNvSpPr>
            <a:spLocks noGrp="1" noChangeArrowheads="1"/>
          </p:cNvSpPr>
          <p:nvPr>
            <p:ph type="body" idx="1"/>
          </p:nvPr>
        </p:nvSpPr>
        <p:spPr>
          <a:xfrm>
            <a:off x="228600" y="914400"/>
            <a:ext cx="8686800" cy="5791200"/>
          </a:xfrm>
        </p:spPr>
        <p:txBody>
          <a:bodyPr/>
          <a:lstStyle/>
          <a:p>
            <a:r>
              <a:rPr lang="en-US" sz="2000" b="1" i="1" dirty="0">
                <a:solidFill>
                  <a:srgbClr val="FFFF00"/>
                </a:solidFill>
              </a:rPr>
              <a:t>Observational study </a:t>
            </a:r>
            <a:r>
              <a:rPr lang="en-US" sz="2000" b="1" i="1" dirty="0"/>
              <a:t>– observes individuals and measures variables of interest but does not attempt to influence the responses</a:t>
            </a:r>
            <a:endParaRPr lang="en-US" sz="2000" b="1" dirty="0"/>
          </a:p>
          <a:p>
            <a:r>
              <a:rPr lang="en-US" sz="2000" b="1" i="1" dirty="0">
                <a:solidFill>
                  <a:srgbClr val="FFFF00"/>
                </a:solidFill>
              </a:rPr>
              <a:t>Response variable </a:t>
            </a:r>
            <a:r>
              <a:rPr lang="en-US" sz="2000" b="1" i="1" dirty="0"/>
              <a:t>– measures an outcome of a study</a:t>
            </a:r>
            <a:endParaRPr lang="en-US" sz="2000" b="1" dirty="0"/>
          </a:p>
          <a:p>
            <a:r>
              <a:rPr lang="en-US" sz="2000" b="1" i="1" dirty="0">
                <a:solidFill>
                  <a:srgbClr val="FFFF00"/>
                </a:solidFill>
              </a:rPr>
              <a:t>Explanatory variable </a:t>
            </a:r>
            <a:r>
              <a:rPr lang="en-US" sz="2000" b="1" i="1" dirty="0"/>
              <a:t>– may help explain or predict changes in a response variable</a:t>
            </a:r>
            <a:endParaRPr lang="en-US" sz="2000" b="1" dirty="0"/>
          </a:p>
          <a:p>
            <a:r>
              <a:rPr lang="en-US" sz="2000" b="1" i="1" dirty="0">
                <a:solidFill>
                  <a:srgbClr val="FFFF00"/>
                </a:solidFill>
              </a:rPr>
              <a:t>Confounding</a:t>
            </a:r>
            <a:r>
              <a:rPr lang="en-US" sz="2000" b="1" i="1" dirty="0"/>
              <a:t> – occurs when two variables are associated in such a way that their effects on a response variable cannot be distinguished from each other</a:t>
            </a:r>
            <a:endParaRPr lang="en-US" sz="2000" b="1" dirty="0"/>
          </a:p>
          <a:p>
            <a:r>
              <a:rPr lang="en-US" sz="2000" b="1" i="1" dirty="0">
                <a:solidFill>
                  <a:srgbClr val="FFFF00"/>
                </a:solidFill>
              </a:rPr>
              <a:t>Experiment</a:t>
            </a:r>
            <a:r>
              <a:rPr lang="en-US" sz="2000" b="1" i="1" dirty="0"/>
              <a:t> – imposes some treatment on individuals to measure their response</a:t>
            </a:r>
            <a:endParaRPr lang="en-US" sz="2000" b="1" dirty="0"/>
          </a:p>
          <a:p>
            <a:r>
              <a:rPr lang="en-US" sz="2000" b="1" i="1" dirty="0">
                <a:solidFill>
                  <a:srgbClr val="FFFF00"/>
                </a:solidFill>
              </a:rPr>
              <a:t>Placebo</a:t>
            </a:r>
            <a:r>
              <a:rPr lang="en-US" sz="2000" b="1" i="1" dirty="0"/>
              <a:t> – a treatment that has no active ingredient, but is otherwise like other treatments; like a “sugar pill”</a:t>
            </a:r>
            <a:endParaRPr lang="en-US" sz="2000" b="1" dirty="0"/>
          </a:p>
          <a:p>
            <a:r>
              <a:rPr lang="en-US" sz="2000" b="1" i="1" dirty="0">
                <a:solidFill>
                  <a:srgbClr val="FFFF00"/>
                </a:solidFill>
              </a:rPr>
              <a:t>Treatment</a:t>
            </a:r>
            <a:r>
              <a:rPr lang="en-US" sz="2000" b="1" i="1" dirty="0"/>
              <a:t> – a specific condition applied to the individuals in an experiment</a:t>
            </a:r>
            <a:endParaRPr lang="en-US" sz="2000" b="1" dirty="0"/>
          </a:p>
          <a:p>
            <a:r>
              <a:rPr lang="en-US" sz="2000" b="1" i="1" dirty="0">
                <a:solidFill>
                  <a:srgbClr val="FFFF00"/>
                </a:solidFill>
              </a:rPr>
              <a:t>Experimental unit </a:t>
            </a:r>
            <a:r>
              <a:rPr lang="en-US" sz="2000" b="1" i="1" dirty="0"/>
              <a:t>– the object to which a treatment is randomly </a:t>
            </a:r>
            <a:r>
              <a:rPr lang="en-US" sz="2000" b="1" i="1" dirty="0" smtClean="0"/>
              <a:t>assigned</a:t>
            </a:r>
            <a:endParaRPr lang="en-US" sz="20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96838"/>
            <a:ext cx="8229600" cy="792162"/>
          </a:xfrm>
        </p:spPr>
        <p:txBody>
          <a:bodyPr/>
          <a:lstStyle/>
          <a:p>
            <a:pPr eaLnBrk="1" hangingPunct="1"/>
            <a:r>
              <a:rPr lang="en-US" altLang="en-US" sz="3600" b="1" smtClean="0"/>
              <a:t>Matched-Pairs Design</a:t>
            </a:r>
          </a:p>
        </p:txBody>
      </p:sp>
      <p:sp>
        <p:nvSpPr>
          <p:cNvPr id="48131" name="Content Placeholder 2"/>
          <p:cNvSpPr>
            <a:spLocks noGrp="1"/>
          </p:cNvSpPr>
          <p:nvPr>
            <p:ph idx="1"/>
          </p:nvPr>
        </p:nvSpPr>
        <p:spPr>
          <a:xfrm>
            <a:off x="457200" y="990600"/>
            <a:ext cx="8229600" cy="1752600"/>
          </a:xfrm>
        </p:spPr>
        <p:txBody>
          <a:bodyPr/>
          <a:lstStyle/>
          <a:p>
            <a:r>
              <a:rPr lang="en-US" altLang="en-US" sz="2400" b="1" smtClean="0">
                <a:ea typeface="ＭＳ Ｐゴシック" pitchFamily="-111" charset="-128"/>
              </a:rPr>
              <a:t>A common type of randomized block design for comparing two treatments is a matched pairs design. The idea is to create blocks by matching pairs of similar experimental units.</a:t>
            </a:r>
          </a:p>
          <a:p>
            <a:endParaRPr lang="en-US" altLang="en-US" sz="2400" b="1" smtClean="0"/>
          </a:p>
        </p:txBody>
      </p:sp>
      <p:sp>
        <p:nvSpPr>
          <p:cNvPr id="4" name="TextBox 3"/>
          <p:cNvSpPr txBox="1"/>
          <p:nvPr/>
        </p:nvSpPr>
        <p:spPr>
          <a:xfrm>
            <a:off x="881063" y="2844800"/>
            <a:ext cx="7375525" cy="3556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spcAft>
                <a:spcPts val="600"/>
              </a:spcAft>
              <a:defRPr/>
            </a:pPr>
            <a:r>
              <a:rPr lang="en-US" sz="2000" b="1" u="sng" dirty="0">
                <a:solidFill>
                  <a:srgbClr val="FFFF00"/>
                </a:solidFill>
                <a:ea typeface="ＭＳ Ｐゴシック" pitchFamily="-111" charset="-128"/>
              </a:rPr>
              <a:t>Definition</a:t>
            </a:r>
          </a:p>
          <a:p>
            <a:pPr>
              <a:spcAft>
                <a:spcPts val="1200"/>
              </a:spcAft>
              <a:defRPr/>
            </a:pPr>
            <a:r>
              <a:rPr lang="en-US" sz="2000" dirty="0">
                <a:solidFill>
                  <a:srgbClr val="000000"/>
                </a:solidFill>
                <a:ea typeface="ＭＳ Ｐゴシック" pitchFamily="-111" charset="-128"/>
              </a:rPr>
              <a:t>A </a:t>
            </a:r>
            <a:r>
              <a:rPr lang="en-US" sz="2000" b="1" dirty="0">
                <a:solidFill>
                  <a:srgbClr val="FFC000"/>
                </a:solidFill>
                <a:ea typeface="ＭＳ Ｐゴシック" pitchFamily="-111" charset="-128"/>
              </a:rPr>
              <a:t>matched-pairs design</a:t>
            </a:r>
            <a:r>
              <a:rPr lang="en-US" sz="2000" dirty="0">
                <a:solidFill>
                  <a:srgbClr val="FFC000"/>
                </a:solidFill>
                <a:ea typeface="ＭＳ Ｐゴシック" pitchFamily="-111" charset="-128"/>
              </a:rPr>
              <a:t> </a:t>
            </a:r>
            <a:r>
              <a:rPr lang="en-US" sz="2000" dirty="0">
                <a:solidFill>
                  <a:srgbClr val="000000"/>
                </a:solidFill>
                <a:ea typeface="ＭＳ Ｐゴシック" pitchFamily="-111" charset="-128"/>
              </a:rPr>
              <a:t>is a randomized blocked experiment in which each block consists of a matching pair of similar experimental units. </a:t>
            </a:r>
          </a:p>
          <a:p>
            <a:pPr>
              <a:spcAft>
                <a:spcPts val="1200"/>
              </a:spcAft>
              <a:defRPr/>
            </a:pPr>
            <a:r>
              <a:rPr lang="en-US" sz="2000" dirty="0">
                <a:solidFill>
                  <a:srgbClr val="000000"/>
                </a:solidFill>
                <a:ea typeface="ＭＳ Ｐゴシック" pitchFamily="-111" charset="-128"/>
              </a:rPr>
              <a:t>Chance is used to determine which unit in each pair gets each treatment.</a:t>
            </a:r>
          </a:p>
          <a:p>
            <a:pPr>
              <a:spcAft>
                <a:spcPts val="1200"/>
              </a:spcAft>
              <a:defRPr/>
            </a:pPr>
            <a:r>
              <a:rPr lang="en-US" sz="2000" dirty="0">
                <a:solidFill>
                  <a:srgbClr val="000000"/>
                </a:solidFill>
                <a:ea typeface="ＭＳ Ｐゴシック" pitchFamily="-111" charset="-128"/>
              </a:rPr>
              <a:t>Sometimes, a “pair” in a matched-pairs design consists of a single unit that receives both treatments. Since the order of the treatments can influence the response, chance is used to determine </a:t>
            </a:r>
            <a:r>
              <a:rPr lang="en-US" sz="2000" dirty="0">
                <a:solidFill>
                  <a:srgbClr val="000000"/>
                </a:solidFill>
                <a:ea typeface="ＭＳ Ｐゴシック" pitchFamily="-111" charset="-128"/>
              </a:rPr>
              <a:t>which </a:t>
            </a:r>
            <a:r>
              <a:rPr lang="en-US" sz="2000" dirty="0">
                <a:solidFill>
                  <a:srgbClr val="000000"/>
                </a:solidFill>
                <a:ea typeface="ＭＳ Ｐゴシック" pitchFamily="-111" charset="-128"/>
              </a:rPr>
              <a:t>treatment is applied first for each unit.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57150"/>
            <a:ext cx="8229600" cy="944563"/>
          </a:xfrm>
        </p:spPr>
        <p:txBody>
          <a:bodyPr/>
          <a:lstStyle/>
          <a:p>
            <a:pPr eaLnBrk="1" hangingPunct="1"/>
            <a:r>
              <a:rPr lang="en-US" altLang="en-US" sz="3600" b="1" smtClean="0"/>
              <a:t>Matched-Pair Design Example</a:t>
            </a:r>
          </a:p>
        </p:txBody>
      </p:sp>
      <p:sp>
        <p:nvSpPr>
          <p:cNvPr id="49155" name="Content Placeholder 2"/>
          <p:cNvSpPr>
            <a:spLocks noGrp="1"/>
          </p:cNvSpPr>
          <p:nvPr>
            <p:ph idx="1"/>
          </p:nvPr>
        </p:nvSpPr>
        <p:spPr>
          <a:xfrm>
            <a:off x="228600" y="1143000"/>
            <a:ext cx="8686800" cy="5105400"/>
          </a:xfrm>
        </p:spPr>
        <p:txBody>
          <a:bodyPr/>
          <a:lstStyle/>
          <a:p>
            <a:r>
              <a:rPr lang="en-US" altLang="en-US" sz="2400" b="1" smtClean="0"/>
              <a:t>Test whether students learn better while listening to music or not</a:t>
            </a:r>
          </a:p>
          <a:p>
            <a:pPr lvl="1"/>
            <a:r>
              <a:rPr lang="en-US" altLang="en-US" sz="2000" b="1" smtClean="0"/>
              <a:t>Match students by IQ and gender (to control those factors)</a:t>
            </a:r>
          </a:p>
          <a:p>
            <a:pPr lvl="1"/>
            <a:r>
              <a:rPr lang="en-US" altLang="en-US" sz="2000" b="1" smtClean="0"/>
              <a:t>Randomly choose one of each pair (to decrease the effects of other uncontrolled factors</a:t>
            </a:r>
          </a:p>
          <a:p>
            <a:pPr lvl="1"/>
            <a:r>
              <a:rPr lang="en-US" altLang="en-US" sz="2000" b="1" smtClean="0"/>
              <a:t>Assign that one to a quiet room and the other to a room with music (the treatment)</a:t>
            </a:r>
          </a:p>
          <a:p>
            <a:pPr lvl="1"/>
            <a:r>
              <a:rPr lang="en-US" altLang="en-US" sz="2000" b="1" smtClean="0"/>
              <a:t>Administer the test and analyze the test scores</a:t>
            </a:r>
          </a:p>
          <a:p>
            <a:endParaRPr lang="en-US" altLang="en-US" sz="2000" b="1" smtClean="0"/>
          </a:p>
        </p:txBody>
      </p:sp>
      <p:grpSp>
        <p:nvGrpSpPr>
          <p:cNvPr id="49156" name="Group 4"/>
          <p:cNvGrpSpPr>
            <a:grpSpLocks noChangeAspect="1"/>
          </p:cNvGrpSpPr>
          <p:nvPr/>
        </p:nvGrpSpPr>
        <p:grpSpPr bwMode="auto">
          <a:xfrm>
            <a:off x="228600" y="4800600"/>
            <a:ext cx="8628063" cy="1482725"/>
            <a:chOff x="144" y="2016"/>
            <a:chExt cx="5176" cy="890"/>
          </a:xfrm>
        </p:grpSpPr>
        <p:pic>
          <p:nvPicPr>
            <p:cNvPr id="49157" name="Picture 5" descr="01_fig0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 y="2016"/>
              <a:ext cx="2488"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01_fig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019"/>
              <a:ext cx="2833"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82550"/>
            <a:ext cx="8229600" cy="868363"/>
          </a:xfrm>
        </p:spPr>
        <p:txBody>
          <a:bodyPr/>
          <a:lstStyle/>
          <a:p>
            <a:r>
              <a:rPr lang="en-US" altLang="en-US" sz="3600" b="1" smtClean="0"/>
              <a:t>Example 1</a:t>
            </a:r>
          </a:p>
        </p:txBody>
      </p:sp>
      <p:sp>
        <p:nvSpPr>
          <p:cNvPr id="50179" name="Content Placeholder 2"/>
          <p:cNvSpPr>
            <a:spLocks noGrp="1"/>
          </p:cNvSpPr>
          <p:nvPr>
            <p:ph idx="1"/>
          </p:nvPr>
        </p:nvSpPr>
        <p:spPr>
          <a:xfrm>
            <a:off x="457200" y="1143000"/>
            <a:ext cx="8229600" cy="4983163"/>
          </a:xfrm>
        </p:spPr>
        <p:txBody>
          <a:bodyPr/>
          <a:lstStyle/>
          <a:p>
            <a:pPr marL="0" indent="0">
              <a:buFontTx/>
              <a:buNone/>
            </a:pPr>
            <a:r>
              <a:rPr lang="en-US" altLang="en-US" sz="2400" b="1" smtClean="0"/>
              <a:t>An agronomist wishes to compare the yield of five corn varieties.  The field, in which the experiment will be carried out, increases in fertility from north to south. Outline an appropriate design for this experiment.  Identify the explanatory and response variables, the experimental units, and the treatments.  If it is a block design, identify the blocks.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82550"/>
            <a:ext cx="8229600" cy="868363"/>
          </a:xfrm>
        </p:spPr>
        <p:txBody>
          <a:bodyPr/>
          <a:lstStyle/>
          <a:p>
            <a:r>
              <a:rPr lang="en-US" altLang="en-US" sz="3600" b="1" smtClean="0"/>
              <a:t>Example 1</a:t>
            </a:r>
          </a:p>
        </p:txBody>
      </p:sp>
      <p:sp>
        <p:nvSpPr>
          <p:cNvPr id="51203" name="Content Placeholder 2"/>
          <p:cNvSpPr>
            <a:spLocks noGrp="1"/>
          </p:cNvSpPr>
          <p:nvPr>
            <p:ph idx="1"/>
          </p:nvPr>
        </p:nvSpPr>
        <p:spPr>
          <a:xfrm>
            <a:off x="457200" y="1143000"/>
            <a:ext cx="8229600" cy="4983163"/>
          </a:xfrm>
        </p:spPr>
        <p:txBody>
          <a:bodyPr/>
          <a:lstStyle/>
          <a:p>
            <a:pPr marL="0" indent="0">
              <a:buFontTx/>
              <a:buNone/>
            </a:pPr>
            <a:r>
              <a:rPr lang="en-US" altLang="en-US" sz="2400" b="1" smtClean="0"/>
              <a:t>Explanatory Variable:</a:t>
            </a:r>
          </a:p>
          <a:p>
            <a:pPr marL="0" indent="0">
              <a:buFontTx/>
              <a:buNone/>
            </a:pPr>
            <a:endParaRPr lang="en-US" altLang="en-US" sz="2400" b="1" smtClean="0"/>
          </a:p>
          <a:p>
            <a:pPr marL="0" indent="0">
              <a:buFontTx/>
              <a:buNone/>
            </a:pPr>
            <a:r>
              <a:rPr lang="en-US" altLang="en-US" sz="2400" b="1" smtClean="0"/>
              <a:t>Response Variable:</a:t>
            </a:r>
          </a:p>
          <a:p>
            <a:pPr marL="0" indent="0">
              <a:buFontTx/>
              <a:buNone/>
            </a:pPr>
            <a:endParaRPr lang="en-US" altLang="en-US" sz="2400" b="1" smtClean="0"/>
          </a:p>
          <a:p>
            <a:pPr marL="0" indent="0">
              <a:buFontTx/>
              <a:buNone/>
            </a:pPr>
            <a:r>
              <a:rPr lang="en-US" altLang="en-US" sz="2400" b="1" smtClean="0"/>
              <a:t>Experimental Unit:</a:t>
            </a:r>
          </a:p>
          <a:p>
            <a:pPr marL="0" indent="0">
              <a:buFontTx/>
              <a:buNone/>
            </a:pPr>
            <a:endParaRPr lang="en-US" altLang="en-US" sz="2400" b="1" smtClean="0"/>
          </a:p>
          <a:p>
            <a:pPr marL="0" indent="0">
              <a:buFontTx/>
              <a:buNone/>
            </a:pPr>
            <a:r>
              <a:rPr lang="en-US" altLang="en-US" sz="2400" b="1" smtClean="0"/>
              <a:t>Treatment:</a:t>
            </a:r>
          </a:p>
          <a:p>
            <a:pPr marL="0" indent="0">
              <a:buFontTx/>
              <a:buNone/>
            </a:pPr>
            <a:endParaRPr lang="en-US" altLang="en-US" sz="2400" b="1" smtClean="0"/>
          </a:p>
        </p:txBody>
      </p:sp>
      <p:graphicFrame>
        <p:nvGraphicFramePr>
          <p:cNvPr id="4" name="Table 3"/>
          <p:cNvGraphicFramePr>
            <a:graphicFrameLocks noGrp="1"/>
          </p:cNvGraphicFramePr>
          <p:nvPr/>
        </p:nvGraphicFramePr>
        <p:xfrm>
          <a:off x="4724400" y="4808560"/>
          <a:ext cx="4108770" cy="1652288"/>
        </p:xfrm>
        <a:graphic>
          <a:graphicData uri="http://schemas.openxmlformats.org/drawingml/2006/table">
            <a:tbl>
              <a:tblPr>
                <a:tableStyleId>{5940675A-B579-460E-94D1-54222C63F5DA}</a:tableStyleId>
              </a:tblPr>
              <a:tblGrid>
                <a:gridCol w="487680"/>
                <a:gridCol w="724218"/>
                <a:gridCol w="724218"/>
                <a:gridCol w="724218"/>
                <a:gridCol w="724218"/>
                <a:gridCol w="724218"/>
              </a:tblGrid>
              <a:tr h="277504">
                <a:tc rowSpan="6">
                  <a:txBody>
                    <a:bodyPr/>
                    <a:lstStyle/>
                    <a:p>
                      <a:pPr algn="ctr"/>
                      <a:r>
                        <a:rPr lang="en-US" sz="1800" b="1" dirty="0" smtClean="0">
                          <a:solidFill>
                            <a:srgbClr val="FFFF00"/>
                          </a:solidFill>
                        </a:rPr>
                        <a:t>East</a:t>
                      </a:r>
                      <a:r>
                        <a:rPr lang="en-US" sz="1800" b="1" baseline="0" dirty="0" smtClean="0">
                          <a:solidFill>
                            <a:srgbClr val="FFFF00"/>
                          </a:solidFill>
                        </a:rPr>
                        <a:t>  to  West</a:t>
                      </a:r>
                      <a:endParaRPr lang="en-US" sz="1800" b="1" dirty="0">
                        <a:solidFill>
                          <a:srgbClr val="FFFF00"/>
                        </a:solidFill>
                      </a:endParaRPr>
                    </a:p>
                  </a:txBody>
                  <a:tcPr vert="vert">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r>
                        <a:rPr lang="en-US" sz="1200" b="1" dirty="0" smtClean="0">
                          <a:solidFill>
                            <a:srgbClr val="FFFF00"/>
                          </a:solidFill>
                        </a:rPr>
                        <a:t>Block</a:t>
                      </a:r>
                      <a:r>
                        <a:rPr lang="en-US" sz="1200" b="1" baseline="0" dirty="0" smtClean="0">
                          <a:solidFill>
                            <a:srgbClr val="FFFF00"/>
                          </a:solidFill>
                        </a:rPr>
                        <a:t> 1</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r>
                        <a:rPr lang="en-US" sz="1200" b="1" dirty="0" smtClean="0">
                          <a:solidFill>
                            <a:srgbClr val="FFFF00"/>
                          </a:solidFill>
                        </a:rPr>
                        <a:t>Block 2</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r>
                        <a:rPr lang="en-US" sz="1200" b="1" dirty="0" smtClean="0">
                          <a:solidFill>
                            <a:srgbClr val="FFFF00"/>
                          </a:solidFill>
                        </a:rPr>
                        <a:t>Block</a:t>
                      </a:r>
                      <a:r>
                        <a:rPr lang="en-US" sz="1200" b="1" baseline="0" dirty="0" smtClean="0">
                          <a:solidFill>
                            <a:srgbClr val="FFFF00"/>
                          </a:solidFill>
                        </a:rPr>
                        <a:t> 3</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r>
                        <a:rPr lang="en-US" sz="1200" b="1" dirty="0" smtClean="0">
                          <a:solidFill>
                            <a:srgbClr val="FFFF00"/>
                          </a:solidFill>
                        </a:rPr>
                        <a:t>Block 4</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r>
                        <a:rPr lang="en-US" sz="1200" b="1" dirty="0" smtClean="0">
                          <a:solidFill>
                            <a:srgbClr val="FFFF00"/>
                          </a:solidFill>
                        </a:rPr>
                        <a:t>Block 5</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77504">
                <a:tc vMerge="1">
                  <a:txBody>
                    <a:bodyPr/>
                    <a:lstStyle/>
                    <a:p>
                      <a:pPr algn="ctr"/>
                      <a:endParaRPr lang="en-US" sz="2000" b="1" dirty="0">
                        <a:solidFill>
                          <a:srgbClr val="FFFF00"/>
                        </a:solidFill>
                      </a:endParaRPr>
                    </a:p>
                  </a:txBody>
                  <a:tcPr vert="vert"/>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0">
                <a:tc vMerge="1">
                  <a:txBody>
                    <a:bodyPr/>
                    <a:lstStyle/>
                    <a:p>
                      <a:endParaRPr lang="en-US" sz="1400" dirty="0"/>
                    </a:p>
                  </a:txBody>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69316">
                <a:tc vMerge="1">
                  <a:txBody>
                    <a:bodyPr/>
                    <a:lstStyle/>
                    <a:p>
                      <a:endParaRPr lang="en-US" sz="1400" dirty="0"/>
                    </a:p>
                  </a:txBody>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82880">
                <a:tc vMerge="1">
                  <a:txBody>
                    <a:bodyPr/>
                    <a:lstStyle/>
                    <a:p>
                      <a:endParaRPr lang="en-US" sz="1400" dirty="0"/>
                    </a:p>
                  </a:txBody>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182880">
                <a:tc vMerge="1">
                  <a:txBody>
                    <a:bodyPr/>
                    <a:lstStyle/>
                    <a:p>
                      <a:endParaRPr lang="en-US" sz="1400" dirty="0"/>
                    </a:p>
                  </a:txBody>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sp>
        <p:nvSpPr>
          <p:cNvPr id="5" name="TextBox 4"/>
          <p:cNvSpPr txBox="1">
            <a:spLocks noChangeArrowheads="1"/>
          </p:cNvSpPr>
          <p:nvPr/>
        </p:nvSpPr>
        <p:spPr bwMode="auto">
          <a:xfrm>
            <a:off x="533400" y="4724400"/>
            <a:ext cx="3581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Distance away from north edge of field would be our blocking variable.  Randomly assign varieties within each block.</a:t>
            </a:r>
          </a:p>
        </p:txBody>
      </p:sp>
      <p:sp>
        <p:nvSpPr>
          <p:cNvPr id="6" name="TextBox 5"/>
          <p:cNvSpPr txBox="1">
            <a:spLocks noChangeArrowheads="1"/>
          </p:cNvSpPr>
          <p:nvPr/>
        </p:nvSpPr>
        <p:spPr bwMode="auto">
          <a:xfrm>
            <a:off x="4114800" y="12192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variety of corn and soil fertility</a:t>
            </a:r>
          </a:p>
        </p:txBody>
      </p:sp>
      <p:sp>
        <p:nvSpPr>
          <p:cNvPr id="7" name="TextBox 6"/>
          <p:cNvSpPr txBox="1">
            <a:spLocks noChangeArrowheads="1"/>
          </p:cNvSpPr>
          <p:nvPr/>
        </p:nvSpPr>
        <p:spPr bwMode="auto">
          <a:xfrm>
            <a:off x="4114800" y="21336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yield (bushels per acre)</a:t>
            </a:r>
          </a:p>
        </p:txBody>
      </p:sp>
      <p:sp>
        <p:nvSpPr>
          <p:cNvPr id="8" name="TextBox 7"/>
          <p:cNvSpPr txBox="1">
            <a:spLocks noChangeArrowheads="1"/>
          </p:cNvSpPr>
          <p:nvPr/>
        </p:nvSpPr>
        <p:spPr bwMode="auto">
          <a:xfrm>
            <a:off x="4114800" y="2895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each planted area of a type of corn</a:t>
            </a:r>
          </a:p>
        </p:txBody>
      </p:sp>
      <p:sp>
        <p:nvSpPr>
          <p:cNvPr id="9" name="TextBox 8"/>
          <p:cNvSpPr txBox="1">
            <a:spLocks noChangeArrowheads="1"/>
          </p:cNvSpPr>
          <p:nvPr/>
        </p:nvSpPr>
        <p:spPr bwMode="auto">
          <a:xfrm>
            <a:off x="4114800" y="38100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variety of corn and soil fertility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edge">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edge">
                                      <p:cBhvr>
                                        <p:cTn id="22" dur="2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edge">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82550"/>
            <a:ext cx="8229600" cy="868363"/>
          </a:xfrm>
        </p:spPr>
        <p:txBody>
          <a:bodyPr/>
          <a:lstStyle/>
          <a:p>
            <a:r>
              <a:rPr lang="en-US" altLang="en-US" sz="3600" b="1" smtClean="0"/>
              <a:t>Example 2</a:t>
            </a:r>
          </a:p>
        </p:txBody>
      </p:sp>
      <p:sp>
        <p:nvSpPr>
          <p:cNvPr id="52227" name="Content Placeholder 2"/>
          <p:cNvSpPr>
            <a:spLocks noGrp="1"/>
          </p:cNvSpPr>
          <p:nvPr>
            <p:ph idx="1"/>
          </p:nvPr>
        </p:nvSpPr>
        <p:spPr>
          <a:xfrm>
            <a:off x="457200" y="1143000"/>
            <a:ext cx="8229600" cy="4983163"/>
          </a:xfrm>
        </p:spPr>
        <p:txBody>
          <a:bodyPr/>
          <a:lstStyle/>
          <a:p>
            <a:pPr marL="0" indent="0">
              <a:buFontTx/>
              <a:buNone/>
            </a:pPr>
            <a:r>
              <a:rPr lang="en-US" altLang="en-US" sz="2400" b="1" smtClean="0"/>
              <a:t>You are participating in the design of a medical experiment to investigate whether a calcium supplement in the diet will reduce the blood pressure of middle-aged men.  Preliminary work suggests that calcium may be effective and that the effect may be greater for African-American men than for white or Hispanic men.  Forty randomly selected men from each ethnic category are available for the study.  Outline the design of an appropriate experiment.  What kind of design is this?  Can this experiment be blinded?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82550"/>
            <a:ext cx="8229600" cy="868363"/>
          </a:xfrm>
        </p:spPr>
        <p:txBody>
          <a:bodyPr/>
          <a:lstStyle/>
          <a:p>
            <a:r>
              <a:rPr lang="en-US" altLang="en-US" sz="3600" b="1" smtClean="0"/>
              <a:t>Example 2</a:t>
            </a:r>
          </a:p>
        </p:txBody>
      </p:sp>
      <p:sp>
        <p:nvSpPr>
          <p:cNvPr id="53251" name="Content Placeholder 2"/>
          <p:cNvSpPr>
            <a:spLocks noGrp="1"/>
          </p:cNvSpPr>
          <p:nvPr>
            <p:ph idx="1"/>
          </p:nvPr>
        </p:nvSpPr>
        <p:spPr>
          <a:xfrm>
            <a:off x="457200" y="1143000"/>
            <a:ext cx="8229600" cy="4983163"/>
          </a:xfrm>
        </p:spPr>
        <p:txBody>
          <a:bodyPr/>
          <a:lstStyle/>
          <a:p>
            <a:pPr marL="0" indent="0">
              <a:buFontTx/>
              <a:buNone/>
            </a:pPr>
            <a:r>
              <a:rPr lang="en-US" altLang="en-US" sz="2400" b="1" smtClean="0"/>
              <a:t>Explanatory Variable:</a:t>
            </a:r>
          </a:p>
          <a:p>
            <a:pPr marL="0" indent="0">
              <a:buFontTx/>
              <a:buNone/>
            </a:pPr>
            <a:endParaRPr lang="en-US" altLang="en-US" sz="2400" b="1" smtClean="0"/>
          </a:p>
          <a:p>
            <a:pPr marL="0" indent="0">
              <a:buFontTx/>
              <a:buNone/>
            </a:pPr>
            <a:r>
              <a:rPr lang="en-US" altLang="en-US" sz="2400" b="1" smtClean="0"/>
              <a:t>Response Variable:</a:t>
            </a:r>
          </a:p>
          <a:p>
            <a:pPr marL="0" indent="0">
              <a:buFontTx/>
              <a:buNone/>
            </a:pPr>
            <a:endParaRPr lang="en-US" altLang="en-US" sz="2400" b="1" smtClean="0"/>
          </a:p>
          <a:p>
            <a:pPr marL="0" indent="0">
              <a:buFontTx/>
              <a:buNone/>
            </a:pPr>
            <a:r>
              <a:rPr lang="en-US" altLang="en-US" sz="2400" b="1" smtClean="0"/>
              <a:t>Experimental Unit:</a:t>
            </a:r>
          </a:p>
          <a:p>
            <a:pPr marL="0" indent="0">
              <a:buFontTx/>
              <a:buNone/>
            </a:pPr>
            <a:endParaRPr lang="en-US" altLang="en-US" sz="2400" b="1" smtClean="0"/>
          </a:p>
          <a:p>
            <a:pPr marL="0" indent="0">
              <a:buFontTx/>
              <a:buNone/>
            </a:pPr>
            <a:r>
              <a:rPr lang="en-US" altLang="en-US" sz="2400" b="1" smtClean="0"/>
              <a:t>Treatment:</a:t>
            </a:r>
          </a:p>
        </p:txBody>
      </p:sp>
      <p:sp>
        <p:nvSpPr>
          <p:cNvPr id="4" name="TextBox 3"/>
          <p:cNvSpPr txBox="1">
            <a:spLocks noChangeArrowheads="1"/>
          </p:cNvSpPr>
          <p:nvPr/>
        </p:nvSpPr>
        <p:spPr bwMode="auto">
          <a:xfrm>
            <a:off x="4114800" y="12192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calcium supplement and race</a:t>
            </a:r>
          </a:p>
        </p:txBody>
      </p:sp>
      <p:sp>
        <p:nvSpPr>
          <p:cNvPr id="5" name="TextBox 4"/>
          <p:cNvSpPr txBox="1">
            <a:spLocks noChangeArrowheads="1"/>
          </p:cNvSpPr>
          <p:nvPr/>
        </p:nvSpPr>
        <p:spPr bwMode="auto">
          <a:xfrm>
            <a:off x="4114800" y="21336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measure of blood pressure</a:t>
            </a:r>
          </a:p>
        </p:txBody>
      </p:sp>
      <p:sp>
        <p:nvSpPr>
          <p:cNvPr id="6" name="TextBox 5"/>
          <p:cNvSpPr txBox="1">
            <a:spLocks noChangeArrowheads="1"/>
          </p:cNvSpPr>
          <p:nvPr/>
        </p:nvSpPr>
        <p:spPr bwMode="auto">
          <a:xfrm>
            <a:off x="4114800" y="2895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each patient</a:t>
            </a:r>
          </a:p>
        </p:txBody>
      </p:sp>
      <p:sp>
        <p:nvSpPr>
          <p:cNvPr id="7" name="TextBox 6"/>
          <p:cNvSpPr txBox="1">
            <a:spLocks noChangeArrowheads="1"/>
          </p:cNvSpPr>
          <p:nvPr/>
        </p:nvSpPr>
        <p:spPr bwMode="auto">
          <a:xfrm>
            <a:off x="4114800" y="38100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calcium supplement or placebo</a:t>
            </a:r>
          </a:p>
        </p:txBody>
      </p:sp>
      <p:graphicFrame>
        <p:nvGraphicFramePr>
          <p:cNvPr id="8" name="Table 7"/>
          <p:cNvGraphicFramePr>
            <a:graphicFrameLocks noGrp="1"/>
          </p:cNvGraphicFramePr>
          <p:nvPr/>
        </p:nvGraphicFramePr>
        <p:xfrm>
          <a:off x="6096000" y="5029200"/>
          <a:ext cx="2660334" cy="829328"/>
        </p:xfrm>
        <a:graphic>
          <a:graphicData uri="http://schemas.openxmlformats.org/drawingml/2006/table">
            <a:tbl>
              <a:tblPr>
                <a:tableStyleId>{5940675A-B579-460E-94D1-54222C63F5DA}</a:tableStyleId>
              </a:tblPr>
              <a:tblGrid>
                <a:gridCol w="487680"/>
                <a:gridCol w="724218"/>
                <a:gridCol w="724218"/>
                <a:gridCol w="724218"/>
              </a:tblGrid>
              <a:tr h="277504">
                <a:tc rowSpan="3">
                  <a:txBody>
                    <a:bodyPr/>
                    <a:lstStyle/>
                    <a:p>
                      <a:pPr algn="ctr"/>
                      <a:r>
                        <a:rPr lang="en-US" sz="1800" b="1" dirty="0" smtClean="0">
                          <a:solidFill>
                            <a:srgbClr val="FFFF00"/>
                          </a:solidFill>
                        </a:rPr>
                        <a:t>pill</a:t>
                      </a:r>
                      <a:endParaRPr lang="en-US" sz="1800" b="1" dirty="0">
                        <a:solidFill>
                          <a:srgbClr val="FFFF00"/>
                        </a:solidFill>
                      </a:endParaRPr>
                    </a:p>
                  </a:txBody>
                  <a:tcPr vert="vert">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AA</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WA</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HA</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77504">
                <a:tc vMerge="1">
                  <a:txBody>
                    <a:bodyPr/>
                    <a:lstStyle/>
                    <a:p>
                      <a:pPr algn="ctr"/>
                      <a:endParaRPr lang="en-US" sz="2000" b="1" dirty="0">
                        <a:solidFill>
                          <a:srgbClr val="FFFF00"/>
                        </a:solidFill>
                      </a:endParaRPr>
                    </a:p>
                  </a:txBody>
                  <a:tcPr vert="vert"/>
                </a:tc>
                <a:tc>
                  <a:txBody>
                    <a:bodyPr/>
                    <a:lstStyle/>
                    <a:p>
                      <a:pPr algn="ctr"/>
                      <a:r>
                        <a:rPr lang="en-US" sz="1200" b="1" dirty="0" smtClean="0">
                          <a:solidFill>
                            <a:srgbClr val="FFFF00"/>
                          </a:solidFill>
                        </a:rPr>
                        <a:t>20 – p</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20 - p</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20 – p</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0">
                <a:tc vMerge="1">
                  <a:txBody>
                    <a:bodyPr/>
                    <a:lstStyle/>
                    <a:p>
                      <a:endParaRPr lang="en-US" sz="1400" dirty="0"/>
                    </a:p>
                  </a:txBody>
                  <a:tcPr/>
                </a:tc>
                <a:tc>
                  <a:txBody>
                    <a:bodyPr/>
                    <a:lstStyle/>
                    <a:p>
                      <a:pPr algn="ctr"/>
                      <a:r>
                        <a:rPr lang="en-US" sz="1200" b="1" dirty="0" smtClean="0">
                          <a:solidFill>
                            <a:srgbClr val="FFFF00"/>
                          </a:solidFill>
                        </a:rPr>
                        <a:t>20 - c</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20 - c</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20 –</a:t>
                      </a:r>
                      <a:r>
                        <a:rPr lang="en-US" sz="1200" b="1" baseline="0" dirty="0" smtClean="0">
                          <a:solidFill>
                            <a:srgbClr val="FFFF00"/>
                          </a:solidFill>
                        </a:rPr>
                        <a:t> c</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sp>
        <p:nvSpPr>
          <p:cNvPr id="9" name="TextBox 8"/>
          <p:cNvSpPr txBox="1">
            <a:spLocks noChangeArrowheads="1"/>
          </p:cNvSpPr>
          <p:nvPr/>
        </p:nvSpPr>
        <p:spPr bwMode="auto">
          <a:xfrm>
            <a:off x="304800" y="4572000"/>
            <a:ext cx="5410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Since race may make a difference we need to block on it.  </a:t>
            </a:r>
          </a:p>
          <a:p>
            <a:pPr>
              <a:spcBef>
                <a:spcPct val="0"/>
              </a:spcBef>
              <a:buFontTx/>
              <a:buNone/>
            </a:pPr>
            <a:r>
              <a:rPr lang="en-US" altLang="en-US" sz="2000" b="1">
                <a:solidFill>
                  <a:srgbClr val="FFFF00"/>
                </a:solidFill>
              </a:rPr>
              <a:t>Randomly assign pills (treatments) within blocks.</a:t>
            </a:r>
          </a:p>
          <a:p>
            <a:pPr>
              <a:spcBef>
                <a:spcPct val="0"/>
              </a:spcBef>
              <a:buFontTx/>
              <a:buNone/>
            </a:pPr>
            <a:endParaRPr lang="en-US" altLang="en-US" sz="2000" b="1">
              <a:solidFill>
                <a:srgbClr val="FFFF00"/>
              </a:solidFill>
            </a:endParaRPr>
          </a:p>
          <a:p>
            <a:pPr>
              <a:spcBef>
                <a:spcPct val="0"/>
              </a:spcBef>
              <a:buFontTx/>
              <a:buNone/>
            </a:pPr>
            <a:r>
              <a:rPr lang="en-US" altLang="en-US" sz="2000" b="1">
                <a:solidFill>
                  <a:srgbClr val="FFFF00"/>
                </a:solidFill>
              </a:rPr>
              <a:t>Yes the experiment can be double-blinded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82550"/>
            <a:ext cx="8229600" cy="868363"/>
          </a:xfrm>
        </p:spPr>
        <p:txBody>
          <a:bodyPr/>
          <a:lstStyle/>
          <a:p>
            <a:r>
              <a:rPr lang="en-US" altLang="en-US" sz="3600" b="1" smtClean="0"/>
              <a:t>Example 3</a:t>
            </a:r>
          </a:p>
        </p:txBody>
      </p:sp>
      <p:sp>
        <p:nvSpPr>
          <p:cNvPr id="54275" name="Content Placeholder 2"/>
          <p:cNvSpPr>
            <a:spLocks noGrp="1"/>
          </p:cNvSpPr>
          <p:nvPr>
            <p:ph idx="1"/>
          </p:nvPr>
        </p:nvSpPr>
        <p:spPr>
          <a:xfrm>
            <a:off x="304800" y="1143000"/>
            <a:ext cx="8534400" cy="3124200"/>
          </a:xfrm>
        </p:spPr>
        <p:txBody>
          <a:bodyPr/>
          <a:lstStyle/>
          <a:p>
            <a:pPr marL="0" indent="0">
              <a:buFontTx/>
              <a:buNone/>
            </a:pPr>
            <a:r>
              <a:rPr lang="en-US" altLang="en-US" sz="2400" b="1" smtClean="0"/>
              <a:t>An educational psychologist wants to test two different memorization methods to compare their effectiveness to increase memorization skills.  There are 120 subjects available ranging in age from 18 to 71.  The psychologist is concerned that differences in memorization capacity due to age will mask (confound) the differences in the two methods.  What would the design look like?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82550"/>
            <a:ext cx="8229600" cy="868363"/>
          </a:xfrm>
        </p:spPr>
        <p:txBody>
          <a:bodyPr/>
          <a:lstStyle/>
          <a:p>
            <a:r>
              <a:rPr lang="en-US" altLang="en-US" sz="3600" b="1" smtClean="0"/>
              <a:t>Example 3</a:t>
            </a:r>
          </a:p>
        </p:txBody>
      </p:sp>
      <p:sp>
        <p:nvSpPr>
          <p:cNvPr id="55299" name="Content Placeholder 2"/>
          <p:cNvSpPr>
            <a:spLocks noGrp="1"/>
          </p:cNvSpPr>
          <p:nvPr>
            <p:ph idx="1"/>
          </p:nvPr>
        </p:nvSpPr>
        <p:spPr>
          <a:xfrm>
            <a:off x="457200" y="1143000"/>
            <a:ext cx="8229600" cy="4983163"/>
          </a:xfrm>
        </p:spPr>
        <p:txBody>
          <a:bodyPr/>
          <a:lstStyle/>
          <a:p>
            <a:pPr marL="0" indent="0">
              <a:buFontTx/>
              <a:buNone/>
            </a:pPr>
            <a:r>
              <a:rPr lang="en-US" altLang="en-US" sz="2400" b="1" smtClean="0"/>
              <a:t>Explanatory Variable:</a:t>
            </a:r>
          </a:p>
          <a:p>
            <a:pPr marL="0" indent="0">
              <a:buFontTx/>
              <a:buNone/>
            </a:pPr>
            <a:endParaRPr lang="en-US" altLang="en-US" sz="2400" b="1" smtClean="0"/>
          </a:p>
          <a:p>
            <a:pPr marL="0" indent="0">
              <a:buFontTx/>
              <a:buNone/>
            </a:pPr>
            <a:r>
              <a:rPr lang="en-US" altLang="en-US" sz="2400" b="1" smtClean="0"/>
              <a:t>Response Variable:</a:t>
            </a:r>
          </a:p>
          <a:p>
            <a:pPr marL="0" indent="0">
              <a:buFontTx/>
              <a:buNone/>
            </a:pPr>
            <a:endParaRPr lang="en-US" altLang="en-US" sz="2400" b="1" smtClean="0"/>
          </a:p>
          <a:p>
            <a:pPr marL="0" indent="0">
              <a:buFontTx/>
              <a:buNone/>
            </a:pPr>
            <a:r>
              <a:rPr lang="en-US" altLang="en-US" sz="2400" b="1" smtClean="0"/>
              <a:t>Experimental Unit:</a:t>
            </a:r>
          </a:p>
          <a:p>
            <a:pPr marL="0" indent="0">
              <a:buFontTx/>
              <a:buNone/>
            </a:pPr>
            <a:endParaRPr lang="en-US" altLang="en-US" sz="2400" b="1" smtClean="0"/>
          </a:p>
          <a:p>
            <a:pPr marL="0" indent="0">
              <a:buFontTx/>
              <a:buNone/>
            </a:pPr>
            <a:r>
              <a:rPr lang="en-US" altLang="en-US" sz="2400" b="1" smtClean="0"/>
              <a:t>Treatment:</a:t>
            </a:r>
          </a:p>
        </p:txBody>
      </p:sp>
      <p:sp>
        <p:nvSpPr>
          <p:cNvPr id="4" name="TextBox 3"/>
          <p:cNvSpPr txBox="1">
            <a:spLocks noChangeArrowheads="1"/>
          </p:cNvSpPr>
          <p:nvPr/>
        </p:nvSpPr>
        <p:spPr bwMode="auto">
          <a:xfrm>
            <a:off x="4114800" y="12192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method and age</a:t>
            </a:r>
          </a:p>
        </p:txBody>
      </p:sp>
      <p:sp>
        <p:nvSpPr>
          <p:cNvPr id="5" name="TextBox 4"/>
          <p:cNvSpPr txBox="1">
            <a:spLocks noChangeArrowheads="1"/>
          </p:cNvSpPr>
          <p:nvPr/>
        </p:nvSpPr>
        <p:spPr bwMode="auto">
          <a:xfrm>
            <a:off x="4114800" y="21336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some measure of memory</a:t>
            </a:r>
          </a:p>
        </p:txBody>
      </p:sp>
      <p:sp>
        <p:nvSpPr>
          <p:cNvPr id="6" name="TextBox 5"/>
          <p:cNvSpPr txBox="1">
            <a:spLocks noChangeArrowheads="1"/>
          </p:cNvSpPr>
          <p:nvPr/>
        </p:nvSpPr>
        <p:spPr bwMode="auto">
          <a:xfrm>
            <a:off x="4114800" y="2895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each patient</a:t>
            </a:r>
          </a:p>
        </p:txBody>
      </p:sp>
      <p:sp>
        <p:nvSpPr>
          <p:cNvPr id="7" name="TextBox 6"/>
          <p:cNvSpPr txBox="1">
            <a:spLocks noChangeArrowheads="1"/>
          </p:cNvSpPr>
          <p:nvPr/>
        </p:nvSpPr>
        <p:spPr bwMode="auto">
          <a:xfrm>
            <a:off x="4114800" y="38100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method</a:t>
            </a:r>
          </a:p>
        </p:txBody>
      </p:sp>
      <p:graphicFrame>
        <p:nvGraphicFramePr>
          <p:cNvPr id="8" name="Table 7"/>
          <p:cNvGraphicFramePr>
            <a:graphicFrameLocks noGrp="1"/>
          </p:cNvGraphicFramePr>
          <p:nvPr/>
        </p:nvGraphicFramePr>
        <p:xfrm>
          <a:off x="6096001" y="4953000"/>
          <a:ext cx="2164715" cy="1377968"/>
        </p:xfrm>
        <a:graphic>
          <a:graphicData uri="http://schemas.openxmlformats.org/drawingml/2006/table">
            <a:tbl>
              <a:tblPr>
                <a:tableStyleId>{5940675A-B579-460E-94D1-54222C63F5DA}</a:tableStyleId>
              </a:tblPr>
              <a:tblGrid>
                <a:gridCol w="809698"/>
                <a:gridCol w="545290"/>
                <a:gridCol w="809727"/>
              </a:tblGrid>
              <a:tr h="277504">
                <a:tc rowSpan="5">
                  <a:txBody>
                    <a:bodyPr/>
                    <a:lstStyle/>
                    <a:p>
                      <a:pPr algn="ctr"/>
                      <a:r>
                        <a:rPr lang="en-US" sz="1800" b="1" dirty="0" smtClean="0">
                          <a:solidFill>
                            <a:srgbClr val="FFFF00"/>
                          </a:solidFill>
                        </a:rPr>
                        <a:t>Pairs by age</a:t>
                      </a:r>
                      <a:endParaRPr lang="en-US" sz="1800" b="1" dirty="0">
                        <a:solidFill>
                          <a:srgbClr val="FFFF00"/>
                        </a:solidFill>
                      </a:endParaRPr>
                    </a:p>
                  </a:txBody>
                  <a:tcPr vert="vert">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Y</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O</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77504">
                <a:tc vMerge="1">
                  <a:txBody>
                    <a:bodyPr/>
                    <a:lstStyle/>
                    <a:p>
                      <a:pPr algn="ctr"/>
                      <a:endParaRPr lang="en-US" sz="2000" b="1" dirty="0">
                        <a:solidFill>
                          <a:srgbClr val="FFFF00"/>
                        </a:solidFill>
                      </a:endParaRPr>
                    </a:p>
                  </a:txBody>
                  <a:tcPr vert="vert"/>
                </a:tc>
                <a:tc>
                  <a:txBody>
                    <a:bodyPr/>
                    <a:lstStyle/>
                    <a:p>
                      <a:pPr algn="ctr"/>
                      <a:r>
                        <a:rPr lang="en-US" sz="1200" b="1" dirty="0" smtClean="0">
                          <a:solidFill>
                            <a:srgbClr val="FFFF00"/>
                          </a:solidFill>
                        </a:rPr>
                        <a:t>1</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2</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0">
                <a:tc vMerge="1">
                  <a:txBody>
                    <a:bodyPr/>
                    <a:lstStyle/>
                    <a:p>
                      <a:endParaRPr lang="en-US" sz="1400" dirty="0"/>
                    </a:p>
                  </a:txBody>
                  <a:tcPr/>
                </a:tc>
                <a:tc>
                  <a:txBody>
                    <a:bodyPr/>
                    <a:lstStyle/>
                    <a:p>
                      <a:pPr algn="ctr"/>
                      <a:r>
                        <a:rPr lang="en-US" sz="1200" b="1" dirty="0" smtClean="0">
                          <a:solidFill>
                            <a:srgbClr val="FFFF00"/>
                          </a:solidFill>
                        </a:rPr>
                        <a:t>2</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1</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0">
                <a:tc vMerge="1">
                  <a:txBody>
                    <a:bodyPr/>
                    <a:lstStyle/>
                    <a:p>
                      <a:pPr algn="ctr"/>
                      <a:endParaRPr lang="en-US" sz="1800" b="1" dirty="0">
                        <a:solidFill>
                          <a:srgbClr val="FFFF00"/>
                        </a:solidFill>
                      </a:endParaRPr>
                    </a:p>
                  </a:txBody>
                  <a:tcPr vert="vert">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1</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2</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0">
                <a:tc vMerge="1">
                  <a:txBody>
                    <a:bodyPr/>
                    <a:lstStyle/>
                    <a:p>
                      <a:pPr algn="ctr"/>
                      <a:endParaRPr lang="en-US" sz="1800" b="1" dirty="0">
                        <a:solidFill>
                          <a:srgbClr val="FFFF00"/>
                        </a:solidFill>
                      </a:endParaRPr>
                    </a:p>
                  </a:txBody>
                  <a:tcPr vert="vert">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1</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2</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sp>
        <p:nvSpPr>
          <p:cNvPr id="9" name="TextBox 8"/>
          <p:cNvSpPr txBox="1">
            <a:spLocks noChangeArrowheads="1"/>
          </p:cNvSpPr>
          <p:nvPr/>
        </p:nvSpPr>
        <p:spPr bwMode="auto">
          <a:xfrm>
            <a:off x="533400" y="42672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Since age may make a difference we need to “block” on it.  </a:t>
            </a:r>
          </a:p>
          <a:p>
            <a:pPr>
              <a:spcBef>
                <a:spcPct val="0"/>
              </a:spcBef>
              <a:buFontTx/>
              <a:buNone/>
            </a:pPr>
            <a:r>
              <a:rPr lang="en-US" altLang="en-US" sz="2000" b="1">
                <a:solidFill>
                  <a:srgbClr val="FFFF00"/>
                </a:solidFill>
              </a:rPr>
              <a:t>Group patients into 60 pairs from youngest two to the oldest two.</a:t>
            </a:r>
          </a:p>
          <a:p>
            <a:pPr>
              <a:spcBef>
                <a:spcPct val="0"/>
              </a:spcBef>
              <a:buFontTx/>
              <a:buNone/>
            </a:pPr>
            <a:r>
              <a:rPr lang="en-US" altLang="en-US" sz="2000" b="1">
                <a:solidFill>
                  <a:srgbClr val="FFFF00"/>
                </a:solidFill>
              </a:rPr>
              <a:t>Randomly assign each method to each of the pairs.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82550"/>
            <a:ext cx="8229600" cy="868363"/>
          </a:xfrm>
        </p:spPr>
        <p:txBody>
          <a:bodyPr/>
          <a:lstStyle/>
          <a:p>
            <a:r>
              <a:rPr lang="en-US" altLang="en-US" sz="3600" b="1" smtClean="0"/>
              <a:t>Example 4</a:t>
            </a:r>
          </a:p>
        </p:txBody>
      </p:sp>
      <p:sp>
        <p:nvSpPr>
          <p:cNvPr id="56323" name="Content Placeholder 2"/>
          <p:cNvSpPr>
            <a:spLocks noGrp="1"/>
          </p:cNvSpPr>
          <p:nvPr>
            <p:ph idx="1"/>
          </p:nvPr>
        </p:nvSpPr>
        <p:spPr>
          <a:xfrm>
            <a:off x="457200" y="1143000"/>
            <a:ext cx="8229600" cy="4983163"/>
          </a:xfrm>
        </p:spPr>
        <p:txBody>
          <a:bodyPr/>
          <a:lstStyle/>
          <a:p>
            <a:pPr marL="0" indent="0">
              <a:buFontTx/>
              <a:buNone/>
            </a:pPr>
            <a:r>
              <a:rPr lang="en-US" altLang="en-US" sz="2400" b="1" smtClean="0"/>
              <a:t>Men and women experience different physiological differences among diseases. In a study of blood pressure three different methods (a drug, yoga, and meditation) will be tried on both men and women randomly selected from a large company to see which is most effective in reducing high blood pressure. Construct an appropriate design diagram.  Would a control group be necessary?  Explain.  Can this experiment be blinded?  What is the parameter of interest in this experiment?  What is the population of interest in this problem?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82550"/>
            <a:ext cx="8229600" cy="868363"/>
          </a:xfrm>
        </p:spPr>
        <p:txBody>
          <a:bodyPr/>
          <a:lstStyle/>
          <a:p>
            <a:r>
              <a:rPr lang="en-US" altLang="en-US" sz="3600" b="1" smtClean="0"/>
              <a:t>Example 4</a:t>
            </a:r>
          </a:p>
        </p:txBody>
      </p:sp>
      <p:sp>
        <p:nvSpPr>
          <p:cNvPr id="57347" name="Content Placeholder 2"/>
          <p:cNvSpPr>
            <a:spLocks noGrp="1"/>
          </p:cNvSpPr>
          <p:nvPr>
            <p:ph idx="1"/>
          </p:nvPr>
        </p:nvSpPr>
        <p:spPr>
          <a:xfrm>
            <a:off x="457200" y="1143000"/>
            <a:ext cx="8229600" cy="4983163"/>
          </a:xfrm>
        </p:spPr>
        <p:txBody>
          <a:bodyPr/>
          <a:lstStyle/>
          <a:p>
            <a:pPr marL="0" indent="0">
              <a:buFontTx/>
              <a:buNone/>
            </a:pPr>
            <a:r>
              <a:rPr lang="en-US" altLang="en-US" sz="2400" b="1" smtClean="0"/>
              <a:t>Explanatory Variable:</a:t>
            </a:r>
          </a:p>
          <a:p>
            <a:pPr marL="0" indent="0">
              <a:buFontTx/>
              <a:buNone/>
            </a:pPr>
            <a:endParaRPr lang="en-US" altLang="en-US" sz="2400" b="1" smtClean="0"/>
          </a:p>
          <a:p>
            <a:pPr marL="0" indent="0">
              <a:buFontTx/>
              <a:buNone/>
            </a:pPr>
            <a:r>
              <a:rPr lang="en-US" altLang="en-US" sz="2400" b="1" smtClean="0"/>
              <a:t>Response Variable:</a:t>
            </a:r>
          </a:p>
          <a:p>
            <a:pPr marL="0" indent="0">
              <a:buFontTx/>
              <a:buNone/>
            </a:pPr>
            <a:endParaRPr lang="en-US" altLang="en-US" sz="2400" b="1" smtClean="0"/>
          </a:p>
          <a:p>
            <a:pPr marL="0" indent="0">
              <a:buFontTx/>
              <a:buNone/>
            </a:pPr>
            <a:r>
              <a:rPr lang="en-US" altLang="en-US" sz="2400" b="1" smtClean="0"/>
              <a:t>Experimental Unit:</a:t>
            </a:r>
          </a:p>
          <a:p>
            <a:pPr marL="0" indent="0">
              <a:buFontTx/>
              <a:buNone/>
            </a:pPr>
            <a:endParaRPr lang="en-US" altLang="en-US" sz="2400" b="1" smtClean="0"/>
          </a:p>
          <a:p>
            <a:pPr marL="0" indent="0">
              <a:buFontTx/>
              <a:buNone/>
            </a:pPr>
            <a:r>
              <a:rPr lang="en-US" altLang="en-US" sz="2400" b="1" smtClean="0"/>
              <a:t>Treatment:</a:t>
            </a:r>
          </a:p>
        </p:txBody>
      </p:sp>
      <p:sp>
        <p:nvSpPr>
          <p:cNvPr id="4" name="TextBox 3"/>
          <p:cNvSpPr txBox="1">
            <a:spLocks noChangeArrowheads="1"/>
          </p:cNvSpPr>
          <p:nvPr/>
        </p:nvSpPr>
        <p:spPr bwMode="auto">
          <a:xfrm>
            <a:off x="4114800" y="12192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method and gender</a:t>
            </a:r>
          </a:p>
        </p:txBody>
      </p:sp>
      <p:sp>
        <p:nvSpPr>
          <p:cNvPr id="5" name="TextBox 4"/>
          <p:cNvSpPr txBox="1">
            <a:spLocks noChangeArrowheads="1"/>
          </p:cNvSpPr>
          <p:nvPr/>
        </p:nvSpPr>
        <p:spPr bwMode="auto">
          <a:xfrm>
            <a:off x="4114800" y="2133600"/>
            <a:ext cx="403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measure of blood pressure</a:t>
            </a:r>
          </a:p>
        </p:txBody>
      </p:sp>
      <p:sp>
        <p:nvSpPr>
          <p:cNvPr id="6" name="TextBox 5"/>
          <p:cNvSpPr txBox="1">
            <a:spLocks noChangeArrowheads="1"/>
          </p:cNvSpPr>
          <p:nvPr/>
        </p:nvSpPr>
        <p:spPr bwMode="auto">
          <a:xfrm>
            <a:off x="4114800" y="28956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each patient</a:t>
            </a:r>
          </a:p>
        </p:txBody>
      </p:sp>
      <p:sp>
        <p:nvSpPr>
          <p:cNvPr id="7" name="TextBox 6"/>
          <p:cNvSpPr txBox="1">
            <a:spLocks noChangeArrowheads="1"/>
          </p:cNvSpPr>
          <p:nvPr/>
        </p:nvSpPr>
        <p:spPr bwMode="auto">
          <a:xfrm>
            <a:off x="4114800" y="3810000"/>
            <a:ext cx="441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one of 4 methods (N, D, Y, M) </a:t>
            </a:r>
          </a:p>
        </p:txBody>
      </p:sp>
      <p:graphicFrame>
        <p:nvGraphicFramePr>
          <p:cNvPr id="8" name="Table 7"/>
          <p:cNvGraphicFramePr>
            <a:graphicFrameLocks noGrp="1"/>
          </p:cNvGraphicFramePr>
          <p:nvPr/>
        </p:nvGraphicFramePr>
        <p:xfrm>
          <a:off x="6705600" y="4953000"/>
          <a:ext cx="1852706" cy="1377968"/>
        </p:xfrm>
        <a:graphic>
          <a:graphicData uri="http://schemas.openxmlformats.org/drawingml/2006/table">
            <a:tbl>
              <a:tblPr>
                <a:tableStyleId>{5940675A-B579-460E-94D1-54222C63F5DA}</a:tableStyleId>
              </a:tblPr>
              <a:tblGrid>
                <a:gridCol w="1005840"/>
                <a:gridCol w="291471"/>
                <a:gridCol w="291471"/>
                <a:gridCol w="263924"/>
              </a:tblGrid>
              <a:tr h="277504">
                <a:tc rowSpan="5">
                  <a:txBody>
                    <a:bodyPr/>
                    <a:lstStyle/>
                    <a:p>
                      <a:pPr algn="ctr"/>
                      <a:r>
                        <a:rPr lang="en-US" sz="1800" b="1" dirty="0" smtClean="0">
                          <a:solidFill>
                            <a:srgbClr val="FFFF00"/>
                          </a:solidFill>
                        </a:rPr>
                        <a:t>Assign same # to each group</a:t>
                      </a:r>
                      <a:endParaRPr lang="en-US" sz="1800" b="1" dirty="0">
                        <a:solidFill>
                          <a:srgbClr val="FFFF00"/>
                        </a:solidFill>
                      </a:endParaRPr>
                    </a:p>
                  </a:txBody>
                  <a:tcPr vert="vert">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92D05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92D050"/>
                          </a:solidFill>
                        </a:rPr>
                        <a:t>M</a:t>
                      </a:r>
                      <a:endParaRPr lang="en-US" sz="1200" b="1" dirty="0">
                        <a:solidFill>
                          <a:srgbClr val="92D05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92D050"/>
                          </a:solidFill>
                        </a:rPr>
                        <a:t>F</a:t>
                      </a:r>
                      <a:endParaRPr lang="en-US" sz="1200" b="1" dirty="0">
                        <a:solidFill>
                          <a:srgbClr val="92D05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277504">
                <a:tc vMerge="1">
                  <a:txBody>
                    <a:bodyPr/>
                    <a:lstStyle/>
                    <a:p>
                      <a:pPr algn="ctr"/>
                      <a:endParaRPr lang="en-US" sz="2000" b="1" dirty="0">
                        <a:solidFill>
                          <a:srgbClr val="FFFF00"/>
                        </a:solidFill>
                      </a:endParaRPr>
                    </a:p>
                  </a:txBody>
                  <a:tcPr vert="vert"/>
                </a:tc>
                <a:tc>
                  <a:txBody>
                    <a:bodyPr/>
                    <a:lstStyle/>
                    <a:p>
                      <a:pPr algn="ctr"/>
                      <a:r>
                        <a:rPr lang="en-US" sz="1200" b="1" dirty="0" smtClean="0">
                          <a:solidFill>
                            <a:srgbClr val="FFFF00"/>
                          </a:solidFill>
                        </a:rPr>
                        <a:t>N</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0">
                <a:tc vMerge="1">
                  <a:txBody>
                    <a:bodyPr/>
                    <a:lstStyle/>
                    <a:p>
                      <a:endParaRPr lang="en-US" sz="1400" dirty="0"/>
                    </a:p>
                  </a:txBody>
                  <a:tcPr/>
                </a:tc>
                <a:tc>
                  <a:txBody>
                    <a:bodyPr/>
                    <a:lstStyle/>
                    <a:p>
                      <a:pPr algn="ctr"/>
                      <a:r>
                        <a:rPr lang="en-US" sz="1200" b="1" dirty="0" smtClean="0">
                          <a:solidFill>
                            <a:srgbClr val="FFFF00"/>
                          </a:solidFill>
                        </a:rPr>
                        <a:t>D</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0">
                <a:tc vMerge="1">
                  <a:txBody>
                    <a:bodyPr/>
                    <a:lstStyle/>
                    <a:p>
                      <a:pPr algn="ctr"/>
                      <a:endParaRPr lang="en-US" sz="1800" b="1" dirty="0">
                        <a:solidFill>
                          <a:srgbClr val="FFFF00"/>
                        </a:solidFill>
                      </a:endParaRPr>
                    </a:p>
                  </a:txBody>
                  <a:tcPr vert="vert">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Y</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r h="0">
                <a:tc vMerge="1">
                  <a:txBody>
                    <a:bodyPr/>
                    <a:lstStyle/>
                    <a:p>
                      <a:pPr algn="ctr"/>
                      <a:endParaRPr lang="en-US" sz="1800" b="1" dirty="0">
                        <a:solidFill>
                          <a:srgbClr val="FFFF00"/>
                        </a:solidFill>
                      </a:endParaRPr>
                    </a:p>
                  </a:txBody>
                  <a:tcPr vert="vert">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r>
                        <a:rPr lang="en-US" sz="1200" b="1" dirty="0" smtClean="0">
                          <a:solidFill>
                            <a:srgbClr val="FFFF00"/>
                          </a:solidFill>
                        </a:rPr>
                        <a:t>M</a:t>
                      </a: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ctr"/>
                      <a:endParaRPr lang="en-US" sz="1200" b="1" dirty="0">
                        <a:solidFill>
                          <a:srgbClr val="FFFF00"/>
                        </a:solidFill>
                      </a:endParaRPr>
                    </a:p>
                  </a:txBody>
                  <a:tcPr>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r>
            </a:tbl>
          </a:graphicData>
        </a:graphic>
      </p:graphicFrame>
      <p:sp>
        <p:nvSpPr>
          <p:cNvPr id="9" name="TextBox 8"/>
          <p:cNvSpPr txBox="1">
            <a:spLocks noChangeArrowheads="1"/>
          </p:cNvSpPr>
          <p:nvPr/>
        </p:nvSpPr>
        <p:spPr bwMode="auto">
          <a:xfrm>
            <a:off x="533400" y="4267200"/>
            <a:ext cx="5562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Since gender may make a difference we need to “block” on it.  </a:t>
            </a:r>
          </a:p>
          <a:p>
            <a:pPr>
              <a:spcBef>
                <a:spcPct val="0"/>
              </a:spcBef>
              <a:buFontTx/>
              <a:buNone/>
            </a:pPr>
            <a:r>
              <a:rPr lang="en-US" altLang="en-US" sz="2000" b="1">
                <a:solidFill>
                  <a:srgbClr val="FFFF00"/>
                </a:solidFill>
              </a:rPr>
              <a:t>Control group necessary to see if company’s stress level went up or down.</a:t>
            </a:r>
          </a:p>
          <a:p>
            <a:pPr>
              <a:spcBef>
                <a:spcPct val="0"/>
              </a:spcBef>
              <a:buFontTx/>
              <a:buNone/>
            </a:pPr>
            <a:r>
              <a:rPr lang="en-US" altLang="en-US" sz="2000" b="1">
                <a:solidFill>
                  <a:srgbClr val="FFFF00"/>
                </a:solidFill>
              </a:rPr>
              <a:t>Experiment can not be blinded.</a:t>
            </a:r>
          </a:p>
          <a:p>
            <a:pPr>
              <a:spcBef>
                <a:spcPct val="0"/>
              </a:spcBef>
              <a:buFontTx/>
              <a:buNone/>
            </a:pPr>
            <a:r>
              <a:rPr lang="en-US" altLang="en-US" sz="2000" b="1">
                <a:solidFill>
                  <a:srgbClr val="FFFF00"/>
                </a:solidFill>
              </a:rPr>
              <a:t>Population is this particular company only.</a:t>
            </a:r>
          </a:p>
          <a:p>
            <a:pPr>
              <a:spcBef>
                <a:spcPct val="0"/>
              </a:spcBef>
              <a:buFontTx/>
              <a:buNone/>
            </a:pPr>
            <a:r>
              <a:rPr lang="en-US" altLang="en-US" sz="2000" b="1">
                <a:solidFill>
                  <a:srgbClr val="FFFF00"/>
                </a:solidFill>
              </a:rPr>
              <a:t>(possible problems if self selected groups)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edge">
                                      <p:cBhvr>
                                        <p:cTn id="27" dur="2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7150"/>
            <a:ext cx="8229600" cy="914400"/>
          </a:xfrm>
        </p:spPr>
        <p:txBody>
          <a:bodyPr/>
          <a:lstStyle/>
          <a:p>
            <a:pPr eaLnBrk="1" hangingPunct="1"/>
            <a:r>
              <a:rPr lang="en-US" altLang="en-US" sz="3600" b="1" dirty="0" smtClean="0"/>
              <a:t>Vocabulary (</a:t>
            </a:r>
            <a:r>
              <a:rPr lang="en-US" altLang="en-US" sz="3600" b="1" dirty="0" err="1" smtClean="0"/>
              <a:t>cont</a:t>
            </a:r>
            <a:r>
              <a:rPr lang="en-US" altLang="en-US" sz="3600" b="1" dirty="0" smtClean="0"/>
              <a:t>)</a:t>
            </a:r>
            <a:endParaRPr lang="en-US" altLang="en-US" sz="3600" b="1" dirty="0" smtClean="0"/>
          </a:p>
        </p:txBody>
      </p:sp>
      <p:sp>
        <p:nvSpPr>
          <p:cNvPr id="5123" name="Rectangle 3"/>
          <p:cNvSpPr>
            <a:spLocks noGrp="1" noChangeArrowheads="1"/>
          </p:cNvSpPr>
          <p:nvPr>
            <p:ph type="body" idx="1"/>
          </p:nvPr>
        </p:nvSpPr>
        <p:spPr>
          <a:xfrm>
            <a:off x="228600" y="914400"/>
            <a:ext cx="8686800" cy="5715000"/>
          </a:xfrm>
        </p:spPr>
        <p:txBody>
          <a:bodyPr/>
          <a:lstStyle/>
          <a:p>
            <a:r>
              <a:rPr lang="en-US" sz="2000" b="1" i="1" dirty="0" smtClean="0">
                <a:solidFill>
                  <a:srgbClr val="FFFF00"/>
                </a:solidFill>
              </a:rPr>
              <a:t>Subjects</a:t>
            </a:r>
            <a:r>
              <a:rPr lang="en-US" sz="2000" b="1" i="1" dirty="0" smtClean="0"/>
              <a:t> </a:t>
            </a:r>
            <a:r>
              <a:rPr lang="en-US" sz="2000" b="1" i="1" dirty="0"/>
              <a:t>– humans as experimental units in an experiment</a:t>
            </a:r>
            <a:endParaRPr lang="en-US" sz="2000" b="1" dirty="0"/>
          </a:p>
          <a:p>
            <a:r>
              <a:rPr lang="en-US" sz="2000" b="1" i="1" dirty="0">
                <a:solidFill>
                  <a:srgbClr val="FFFF00"/>
                </a:solidFill>
              </a:rPr>
              <a:t>Factor</a:t>
            </a:r>
            <a:r>
              <a:rPr lang="en-US" sz="2000" b="1" i="1" dirty="0"/>
              <a:t> – a variable that is manipulated and may cause a change in the response variable</a:t>
            </a:r>
            <a:endParaRPr lang="en-US" sz="2000" b="1" dirty="0"/>
          </a:p>
          <a:p>
            <a:r>
              <a:rPr lang="en-US" sz="2000" b="1" i="1" dirty="0">
                <a:solidFill>
                  <a:srgbClr val="FFFF00"/>
                </a:solidFill>
              </a:rPr>
              <a:t>Level</a:t>
            </a:r>
            <a:r>
              <a:rPr lang="en-US" sz="2000" b="1" i="1" dirty="0"/>
              <a:t> – different values of a factor</a:t>
            </a:r>
            <a:endParaRPr lang="en-US" sz="2000" b="1" dirty="0"/>
          </a:p>
          <a:p>
            <a:r>
              <a:rPr lang="en-US" sz="2000" b="1" i="1" dirty="0">
                <a:solidFill>
                  <a:srgbClr val="FFFF00"/>
                </a:solidFill>
              </a:rPr>
              <a:t>Control group </a:t>
            </a:r>
            <a:r>
              <a:rPr lang="en-US" sz="2000" b="1" i="1" dirty="0"/>
              <a:t>– used to provide a baseline for comparing the effects of other treatments; depending on the experiment, the control group could be given no treatment, a placebo or an active treatment</a:t>
            </a:r>
            <a:endParaRPr lang="en-US" sz="2000" b="1" dirty="0"/>
          </a:p>
          <a:p>
            <a:r>
              <a:rPr lang="en-US" sz="2000" b="1" i="1" dirty="0">
                <a:solidFill>
                  <a:srgbClr val="FFFF00"/>
                </a:solidFill>
              </a:rPr>
              <a:t>Placebo effect </a:t>
            </a:r>
            <a:r>
              <a:rPr lang="en-US" sz="2000" b="1" i="1" dirty="0"/>
              <a:t>– describes the fact that some subjects in an experiment will respond favorably to any treatment, even an inactive treatment (placebo)</a:t>
            </a:r>
            <a:endParaRPr lang="en-US" sz="2000" b="1" dirty="0"/>
          </a:p>
          <a:p>
            <a:r>
              <a:rPr lang="en-US" sz="2000" b="1" i="1" dirty="0">
                <a:solidFill>
                  <a:srgbClr val="FFFF00"/>
                </a:solidFill>
              </a:rPr>
              <a:t>Double-blind</a:t>
            </a:r>
            <a:r>
              <a:rPr lang="en-US" sz="2000" b="1" i="1" dirty="0"/>
              <a:t> – neither the subjects nor those who interact with them and measure the response variable know which treatment a subject received.</a:t>
            </a:r>
            <a:endParaRPr lang="en-US" sz="2000" b="1" dirty="0"/>
          </a:p>
          <a:p>
            <a:r>
              <a:rPr lang="en-US" sz="2000" b="1" i="1" dirty="0">
                <a:solidFill>
                  <a:srgbClr val="FFFF00"/>
                </a:solidFill>
              </a:rPr>
              <a:t>Single-blind</a:t>
            </a:r>
            <a:r>
              <a:rPr lang="en-US" sz="2000" b="1" i="1" dirty="0"/>
              <a:t> – either the subjects don’t know which treatment they are receiving or those who interact with them and measure the response variable don’t know which treatment a subject received</a:t>
            </a:r>
            <a:r>
              <a:rPr lang="en-US" sz="2000" b="1" i="1" dirty="0" smtClean="0"/>
              <a:t>.</a:t>
            </a:r>
            <a:endParaRPr lang="en-US" sz="2000" b="1" dirty="0"/>
          </a:p>
        </p:txBody>
      </p:sp>
    </p:spTree>
    <p:extLst>
      <p:ext uri="{BB962C8B-B14F-4D97-AF65-F5344CB8AC3E}">
        <p14:creationId xmlns:p14="http://schemas.microsoft.com/office/powerpoint/2010/main" val="15063456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6988"/>
            <a:ext cx="8229600" cy="944562"/>
          </a:xfrm>
        </p:spPr>
        <p:txBody>
          <a:bodyPr/>
          <a:lstStyle/>
          <a:p>
            <a:r>
              <a:rPr lang="en-US" altLang="en-US" sz="3600" b="1" smtClean="0"/>
              <a:t>Analyzing Experiments Template</a:t>
            </a:r>
            <a:endParaRPr lang="en-US" altLang="en-US" sz="3600" smtClean="0"/>
          </a:p>
        </p:txBody>
      </p:sp>
      <p:graphicFrame>
        <p:nvGraphicFramePr>
          <p:cNvPr id="4" name="Content Placeholder 3"/>
          <p:cNvGraphicFramePr>
            <a:graphicFrameLocks noGrp="1"/>
          </p:cNvGraphicFramePr>
          <p:nvPr>
            <p:ph idx="1"/>
          </p:nvPr>
        </p:nvGraphicFramePr>
        <p:xfrm>
          <a:off x="152400" y="914400"/>
          <a:ext cx="8839200" cy="5516880"/>
        </p:xfrm>
        <a:graphic>
          <a:graphicData uri="http://schemas.openxmlformats.org/drawingml/2006/table">
            <a:tbl>
              <a:tblPr/>
              <a:tblGrid>
                <a:gridCol w="3185722"/>
                <a:gridCol w="5653478"/>
              </a:tblGrid>
              <a:tr h="304782">
                <a:tc>
                  <a:txBody>
                    <a:bodyPr/>
                    <a:lstStyle/>
                    <a:p>
                      <a:pPr marL="0" marR="0" algn="ctr">
                        <a:spcBef>
                          <a:spcPts val="0"/>
                        </a:spcBef>
                        <a:spcAft>
                          <a:spcPts val="0"/>
                        </a:spcAft>
                      </a:pPr>
                      <a:r>
                        <a:rPr lang="en-US" sz="2000" b="1" dirty="0">
                          <a:solidFill>
                            <a:srgbClr val="FF9999"/>
                          </a:solidFill>
                          <a:latin typeface="Times New Roman"/>
                          <a:ea typeface="Times New Roman"/>
                          <a:cs typeface="Times New Roman"/>
                        </a:rPr>
                        <a:t>Topic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FF9999"/>
                          </a:solidFill>
                          <a:latin typeface="Times New Roman"/>
                          <a:ea typeface="Times New Roman"/>
                          <a:cs typeface="Times New Roman"/>
                        </a:rPr>
                        <a:t>Answers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Research Question:</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dirty="0">
                          <a:latin typeface="Times New Roman"/>
                          <a:ea typeface="Times New Roman"/>
                          <a:cs typeface="Times New Roman"/>
                        </a:rPr>
                        <a:t>What is the question the researchers are trying to answer?</a:t>
                      </a:r>
                      <a:endParaRPr lang="en-US" sz="2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Subjects / Experimental Units:</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What are the experimental units?</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08">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Explanatory Variable(s) / Factor(s):</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Type of variable:  Quantitative or Categorical</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Treatment(s):</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What are the Factor(s) and their Levels?</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Response Variable(s):</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Type of variable:  Quantitative or Categorical</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08">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Experimental Design Description:</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dirty="0">
                          <a:latin typeface="Times New Roman"/>
                          <a:ea typeface="Times New Roman"/>
                          <a:cs typeface="Times New Roman"/>
                        </a:rPr>
                        <a:t>Using words or diagrams describe the experimental design</a:t>
                      </a:r>
                      <a:endParaRPr lang="en-US" sz="2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08">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Experimental Design Principles:</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Explain how these design principles apply in this study</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	Control:</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Eliminate confounding effects of extraneous variables</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	Randomization:</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No systematic difference between the groups</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	Replication:</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Reducing role of chance in results</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Blocking:</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dirty="0" smtClean="0">
                          <a:latin typeface="Times New Roman"/>
                          <a:ea typeface="Times New Roman"/>
                          <a:cs typeface="Times New Roman"/>
                        </a:rPr>
                        <a:t>If blocking used, </a:t>
                      </a:r>
                      <a:r>
                        <a:rPr lang="en-US" sz="1800" b="1" i="1" dirty="0">
                          <a:latin typeface="Times New Roman"/>
                          <a:ea typeface="Times New Roman"/>
                          <a:cs typeface="Times New Roman"/>
                        </a:rPr>
                        <a:t>describe the blocking </a:t>
                      </a:r>
                      <a:r>
                        <a:rPr lang="en-US" sz="1800" b="1" i="1" dirty="0" smtClean="0">
                          <a:latin typeface="Times New Roman"/>
                          <a:ea typeface="Times New Roman"/>
                          <a:cs typeface="Times New Roman"/>
                        </a:rPr>
                        <a:t>/ </a:t>
                      </a:r>
                      <a:r>
                        <a:rPr lang="en-US" sz="1800" b="1" i="1" dirty="0">
                          <a:latin typeface="Times New Roman"/>
                          <a:ea typeface="Times New Roman"/>
                          <a:cs typeface="Times New Roman"/>
                        </a:rPr>
                        <a:t>why it was used.</a:t>
                      </a:r>
                      <a:endParaRPr lang="en-US" sz="2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Blinding:</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dirty="0" smtClean="0">
                          <a:latin typeface="Times New Roman"/>
                          <a:ea typeface="Times New Roman"/>
                          <a:cs typeface="Times New Roman"/>
                        </a:rPr>
                        <a:t>If blinding used, describe it in </a:t>
                      </a:r>
                      <a:r>
                        <a:rPr lang="en-US" sz="1800" b="1" i="1" dirty="0">
                          <a:latin typeface="Times New Roman"/>
                          <a:ea typeface="Times New Roman"/>
                          <a:cs typeface="Times New Roman"/>
                        </a:rPr>
                        <a:t>context.</a:t>
                      </a:r>
                      <a:endParaRPr lang="en-US" sz="2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Concerns:</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dirty="0">
                          <a:latin typeface="Times New Roman"/>
                          <a:ea typeface="Times New Roman"/>
                          <a:cs typeface="Times New Roman"/>
                        </a:rPr>
                        <a:t>What concerns </a:t>
                      </a:r>
                      <a:r>
                        <a:rPr lang="en-US" sz="1800" b="1" i="1" dirty="0" smtClean="0">
                          <a:latin typeface="Times New Roman"/>
                          <a:ea typeface="Times New Roman"/>
                          <a:cs typeface="Times New Roman"/>
                        </a:rPr>
                        <a:t>about </a:t>
                      </a:r>
                      <a:r>
                        <a:rPr lang="en-US" sz="1800" b="1" i="1" dirty="0">
                          <a:latin typeface="Times New Roman"/>
                          <a:ea typeface="Times New Roman"/>
                          <a:cs typeface="Times New Roman"/>
                        </a:rPr>
                        <a:t>the experimental design?</a:t>
                      </a:r>
                      <a:endParaRPr lang="en-US" sz="2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08">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Statistical Analysis Technique(s):</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a:latin typeface="Times New Roman"/>
                          <a:ea typeface="Times New Roman"/>
                          <a:cs typeface="Times New Roman"/>
                        </a:rPr>
                        <a:t>What statistical analysis techniques are appropriate?</a:t>
                      </a:r>
                      <a:endParaRPr lang="en-US" sz="2800" b="1">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04">
                <a:tc>
                  <a:txBody>
                    <a:bodyPr/>
                    <a:lstStyle/>
                    <a:p>
                      <a:pPr marL="0" marR="0">
                        <a:spcBef>
                          <a:spcPts val="0"/>
                        </a:spcBef>
                        <a:spcAft>
                          <a:spcPts val="0"/>
                        </a:spcAft>
                      </a:pPr>
                      <a:r>
                        <a:rPr lang="en-US" sz="1800" b="1" dirty="0">
                          <a:solidFill>
                            <a:srgbClr val="FFFF00"/>
                          </a:solidFill>
                          <a:latin typeface="Times New Roman"/>
                          <a:ea typeface="Times New Roman"/>
                          <a:cs typeface="Times New Roman"/>
                        </a:rPr>
                        <a:t>Conclusions:</a:t>
                      </a:r>
                      <a:endParaRPr lang="en-US" sz="2800" b="1" dirty="0">
                        <a:solidFill>
                          <a:srgbClr val="FFFF00"/>
                        </a:solidFill>
                        <a:latin typeface="Times New Roman"/>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800" b="1" i="1" dirty="0">
                          <a:latin typeface="Times New Roman"/>
                          <a:ea typeface="Times New Roman"/>
                          <a:cs typeface="Times New Roman"/>
                        </a:rPr>
                        <a:t>What conclusions can be drawn from the study?</a:t>
                      </a:r>
                      <a:endParaRPr lang="en-US" sz="2800" b="1" dirty="0">
                        <a:latin typeface="Times New Roman"/>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115888"/>
            <a:ext cx="8229600" cy="792162"/>
          </a:xfrm>
        </p:spPr>
        <p:txBody>
          <a:bodyPr/>
          <a:lstStyle/>
          <a:p>
            <a:r>
              <a:rPr lang="en-US" altLang="en-US" sz="3600" b="1" smtClean="0"/>
              <a:t>Experimental Problem Outline</a:t>
            </a:r>
          </a:p>
        </p:txBody>
      </p:sp>
      <p:sp>
        <p:nvSpPr>
          <p:cNvPr id="59395" name="Content Placeholder 2"/>
          <p:cNvSpPr>
            <a:spLocks noGrp="1"/>
          </p:cNvSpPr>
          <p:nvPr>
            <p:ph idx="1"/>
          </p:nvPr>
        </p:nvSpPr>
        <p:spPr>
          <a:xfrm>
            <a:off x="457200" y="1143000"/>
            <a:ext cx="8229600" cy="5181600"/>
          </a:xfrm>
        </p:spPr>
        <p:txBody>
          <a:bodyPr/>
          <a:lstStyle/>
          <a:p>
            <a:r>
              <a:rPr lang="en-US" altLang="en-US" sz="2400" b="1" smtClean="0">
                <a:solidFill>
                  <a:srgbClr val="FFFF00"/>
                </a:solidFill>
              </a:rPr>
              <a:t>Experimental Units </a:t>
            </a:r>
            <a:r>
              <a:rPr lang="en-US" altLang="en-US" sz="2400" b="1" smtClean="0"/>
              <a:t>– what are our experimental units</a:t>
            </a:r>
            <a:endParaRPr lang="en-US" altLang="en-US" sz="2400" b="1" smtClean="0">
              <a:solidFill>
                <a:srgbClr val="FFFF00"/>
              </a:solidFill>
            </a:endParaRPr>
          </a:p>
          <a:p>
            <a:r>
              <a:rPr lang="en-US" altLang="en-US" sz="2400" b="1" smtClean="0">
                <a:solidFill>
                  <a:srgbClr val="FFFF00"/>
                </a:solidFill>
              </a:rPr>
              <a:t>Response Variable </a:t>
            </a:r>
            <a:r>
              <a:rPr lang="en-US" altLang="en-US" sz="2400" b="1" smtClean="0"/>
              <a:t>– what are we measuring and how to determine good vs bad results</a:t>
            </a:r>
          </a:p>
          <a:p>
            <a:r>
              <a:rPr lang="en-US" altLang="en-US" sz="2400" b="1" smtClean="0">
                <a:solidFill>
                  <a:srgbClr val="FFFF00"/>
                </a:solidFill>
              </a:rPr>
              <a:t>Explanatory Variables </a:t>
            </a:r>
            <a:r>
              <a:rPr lang="en-US" altLang="en-US" sz="2400" b="1" smtClean="0"/>
              <a:t>– what other variables are we measuring, or changing to affect the response</a:t>
            </a:r>
          </a:p>
          <a:p>
            <a:pPr lvl="1"/>
            <a:r>
              <a:rPr lang="en-US" altLang="en-US" sz="2000" b="1" smtClean="0"/>
              <a:t>These should include any factors and their levels</a:t>
            </a:r>
          </a:p>
          <a:p>
            <a:r>
              <a:rPr lang="en-US" altLang="en-US" sz="2400" b="1" smtClean="0">
                <a:solidFill>
                  <a:srgbClr val="FFFF00"/>
                </a:solidFill>
              </a:rPr>
              <a:t>Assignment to Groups (blocking) </a:t>
            </a:r>
            <a:r>
              <a:rPr lang="en-US" altLang="en-US" sz="2400" b="1" smtClean="0"/>
              <a:t>– how do you randomly assign experimental units into groups</a:t>
            </a:r>
          </a:p>
          <a:p>
            <a:pPr lvl="1"/>
            <a:r>
              <a:rPr lang="en-US" altLang="en-US" sz="2000" b="1" smtClean="0"/>
              <a:t>Must be detailed enough for someone to duplicate</a:t>
            </a:r>
          </a:p>
          <a:p>
            <a:r>
              <a:rPr lang="en-US" altLang="en-US" sz="2400" b="1" smtClean="0">
                <a:solidFill>
                  <a:srgbClr val="FFFF00"/>
                </a:solidFill>
              </a:rPr>
              <a:t>Assignment of Treatments </a:t>
            </a:r>
            <a:r>
              <a:rPr lang="en-US" altLang="en-US" sz="2400" b="1" smtClean="0"/>
              <a:t>– how do you assign treatments to experimental units</a:t>
            </a:r>
          </a:p>
          <a:p>
            <a:pPr lvl="1"/>
            <a:r>
              <a:rPr lang="en-US" altLang="en-US" sz="2000" b="1" smtClean="0"/>
              <a:t>Must be detailed enough for someone to duplicate</a:t>
            </a:r>
          </a:p>
          <a:p>
            <a:pPr lvl="1"/>
            <a:r>
              <a:rPr lang="en-US" altLang="en-US" sz="2000" b="1" smtClean="0"/>
              <a:t>Double blindness can be discussed here if appropriate</a:t>
            </a:r>
            <a:endParaRPr lang="en-US" altLang="en-US" sz="2400" b="1"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990600"/>
          </a:xfrm>
        </p:spPr>
        <p:txBody>
          <a:bodyPr/>
          <a:lstStyle/>
          <a:p>
            <a:pPr eaLnBrk="1" hangingPunct="1"/>
            <a:r>
              <a:rPr lang="en-US" altLang="en-US" sz="3600" b="1" smtClean="0"/>
              <a:t>Summary and Homework</a:t>
            </a:r>
          </a:p>
        </p:txBody>
      </p:sp>
      <p:sp>
        <p:nvSpPr>
          <p:cNvPr id="60419" name="Rectangle 3"/>
          <p:cNvSpPr>
            <a:spLocks noGrp="1" noChangeArrowheads="1"/>
          </p:cNvSpPr>
          <p:nvPr>
            <p:ph type="body" idx="1"/>
          </p:nvPr>
        </p:nvSpPr>
        <p:spPr>
          <a:xfrm>
            <a:off x="457200" y="1143000"/>
            <a:ext cx="8229600" cy="5334000"/>
          </a:xfrm>
        </p:spPr>
        <p:txBody>
          <a:bodyPr/>
          <a:lstStyle/>
          <a:p>
            <a:pPr eaLnBrk="1" hangingPunct="1"/>
            <a:r>
              <a:rPr lang="en-US" altLang="en-US" sz="2800" b="1" dirty="0" smtClean="0">
                <a:solidFill>
                  <a:srgbClr val="FFFF00"/>
                </a:solidFill>
              </a:rPr>
              <a:t>Summary</a:t>
            </a:r>
          </a:p>
          <a:p>
            <a:pPr lvl="1"/>
            <a:r>
              <a:rPr lang="en-US" altLang="en-US" sz="2400" b="1" dirty="0" smtClean="0"/>
              <a:t>The planning for designed experiments is crucial to the success of the experiment</a:t>
            </a:r>
          </a:p>
          <a:p>
            <a:pPr lvl="1"/>
            <a:r>
              <a:rPr lang="en-US" altLang="en-US" sz="2400" b="1" dirty="0" smtClean="0"/>
              <a:t>A double-blind implementation of experiments reduces the amount of changes in behavior</a:t>
            </a:r>
          </a:p>
          <a:p>
            <a:pPr lvl="1"/>
            <a:r>
              <a:rPr lang="en-US" altLang="en-US" sz="2400" b="1" dirty="0" smtClean="0"/>
              <a:t>There are different good methods for assigning treatments to experimental units</a:t>
            </a:r>
          </a:p>
          <a:p>
            <a:pPr lvl="2"/>
            <a:r>
              <a:rPr lang="en-US" altLang="en-US" sz="2000" b="1" dirty="0" smtClean="0"/>
              <a:t>Completely random</a:t>
            </a:r>
          </a:p>
          <a:p>
            <a:pPr lvl="2"/>
            <a:r>
              <a:rPr lang="en-US" altLang="en-US" sz="2000" b="1" dirty="0" smtClean="0"/>
              <a:t>Matched-pairs</a:t>
            </a:r>
          </a:p>
          <a:p>
            <a:pPr lvl="2"/>
            <a:r>
              <a:rPr lang="en-US" altLang="en-US" sz="2000" b="1" dirty="0" smtClean="0"/>
              <a:t>Randomized blocks</a:t>
            </a:r>
            <a:endParaRPr lang="en-US" altLang="en-US" sz="2800" b="1" dirty="0" smtClean="0"/>
          </a:p>
          <a:p>
            <a:pPr eaLnBrk="1" hangingPunct="1"/>
            <a:r>
              <a:rPr lang="en-US" altLang="en-US" sz="2800" b="1" dirty="0" smtClean="0">
                <a:solidFill>
                  <a:srgbClr val="FFFF00"/>
                </a:solidFill>
              </a:rPr>
              <a:t>Homework</a:t>
            </a:r>
          </a:p>
          <a:p>
            <a:pPr lvl="1" eaLnBrk="1" hangingPunct="1"/>
            <a:r>
              <a:rPr lang="en-US" altLang="en-US" sz="2400" b="1" dirty="0" smtClean="0"/>
              <a:t>problems</a:t>
            </a:r>
            <a:endParaRPr lang="en-US" altLang="en-US" sz="24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7150"/>
            <a:ext cx="8229600" cy="914400"/>
          </a:xfrm>
        </p:spPr>
        <p:txBody>
          <a:bodyPr/>
          <a:lstStyle/>
          <a:p>
            <a:pPr eaLnBrk="1" hangingPunct="1"/>
            <a:r>
              <a:rPr lang="en-US" altLang="en-US" sz="3600" b="1" dirty="0" smtClean="0"/>
              <a:t>Vocabulary (</a:t>
            </a:r>
            <a:r>
              <a:rPr lang="en-US" altLang="en-US" sz="3600" b="1" dirty="0" err="1" smtClean="0"/>
              <a:t>cont</a:t>
            </a:r>
            <a:r>
              <a:rPr lang="en-US" altLang="en-US" sz="3600" b="1" dirty="0" smtClean="0"/>
              <a:t>)</a:t>
            </a:r>
            <a:endParaRPr lang="en-US" altLang="en-US" sz="3600" b="1" dirty="0" smtClean="0"/>
          </a:p>
        </p:txBody>
      </p:sp>
      <p:sp>
        <p:nvSpPr>
          <p:cNvPr id="5123" name="Rectangle 3"/>
          <p:cNvSpPr>
            <a:spLocks noGrp="1" noChangeArrowheads="1"/>
          </p:cNvSpPr>
          <p:nvPr>
            <p:ph type="body" idx="1"/>
          </p:nvPr>
        </p:nvSpPr>
        <p:spPr>
          <a:xfrm>
            <a:off x="228600" y="914400"/>
            <a:ext cx="8686800" cy="5410200"/>
          </a:xfrm>
        </p:spPr>
        <p:txBody>
          <a:bodyPr/>
          <a:lstStyle/>
          <a:p>
            <a:r>
              <a:rPr lang="en-US" sz="2000" b="1" i="1" dirty="0" smtClean="0">
                <a:solidFill>
                  <a:srgbClr val="FFFF00"/>
                </a:solidFill>
              </a:rPr>
              <a:t>Random </a:t>
            </a:r>
            <a:r>
              <a:rPr lang="en-US" sz="2000" b="1" i="1" dirty="0">
                <a:solidFill>
                  <a:srgbClr val="FFFF00"/>
                </a:solidFill>
              </a:rPr>
              <a:t>assignment </a:t>
            </a:r>
            <a:r>
              <a:rPr lang="en-US" sz="2000" b="1" i="1" dirty="0"/>
              <a:t>– experimental units are assigned to treatments using a chance process</a:t>
            </a:r>
            <a:endParaRPr lang="en-US" sz="2000" b="1" dirty="0"/>
          </a:p>
          <a:p>
            <a:r>
              <a:rPr lang="en-US" sz="2000" b="1" i="1" dirty="0">
                <a:solidFill>
                  <a:srgbClr val="FFFF00"/>
                </a:solidFill>
              </a:rPr>
              <a:t>Control</a:t>
            </a:r>
            <a:r>
              <a:rPr lang="en-US" sz="2000" b="1" i="1" dirty="0"/>
              <a:t> – means keeping other variables constant for all experimental units</a:t>
            </a:r>
            <a:endParaRPr lang="en-US" sz="2000" b="1" dirty="0"/>
          </a:p>
          <a:p>
            <a:r>
              <a:rPr lang="en-US" sz="2000" b="1" i="1" dirty="0">
                <a:solidFill>
                  <a:srgbClr val="FFFF00"/>
                </a:solidFill>
              </a:rPr>
              <a:t>Replication</a:t>
            </a:r>
            <a:r>
              <a:rPr lang="en-US" sz="2000" b="1" i="1" dirty="0"/>
              <a:t> – using enough experimental units to distinguish a difference in the effects of the treatments from chance variation due to the random assignment; number of units receiving the same treatment within the </a:t>
            </a:r>
            <a:r>
              <a:rPr lang="en-US" sz="2000" b="1" i="1" dirty="0" smtClean="0"/>
              <a:t>experiment</a:t>
            </a:r>
            <a:endParaRPr lang="en-US" sz="2000" b="1" dirty="0"/>
          </a:p>
        </p:txBody>
      </p:sp>
    </p:spTree>
    <p:extLst>
      <p:ext uri="{BB962C8B-B14F-4D97-AF65-F5344CB8AC3E}">
        <p14:creationId xmlns:p14="http://schemas.microsoft.com/office/powerpoint/2010/main" val="178779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7150"/>
            <a:ext cx="8229600" cy="914400"/>
          </a:xfrm>
        </p:spPr>
        <p:txBody>
          <a:bodyPr/>
          <a:lstStyle/>
          <a:p>
            <a:pPr eaLnBrk="1" hangingPunct="1"/>
            <a:r>
              <a:rPr lang="en-US" altLang="en-US" sz="3600" b="1" dirty="0" smtClean="0"/>
              <a:t>Vocabulary (</a:t>
            </a:r>
            <a:r>
              <a:rPr lang="en-US" altLang="en-US" sz="3600" b="1" dirty="0" err="1" smtClean="0"/>
              <a:t>cont</a:t>
            </a:r>
            <a:r>
              <a:rPr lang="en-US" altLang="en-US" sz="3600" b="1" dirty="0" smtClean="0"/>
              <a:t>)</a:t>
            </a:r>
            <a:endParaRPr lang="en-US" altLang="en-US" sz="3600" b="1" dirty="0" smtClean="0"/>
          </a:p>
        </p:txBody>
      </p:sp>
      <p:sp>
        <p:nvSpPr>
          <p:cNvPr id="5123" name="Rectangle 3"/>
          <p:cNvSpPr>
            <a:spLocks noGrp="1" noChangeArrowheads="1"/>
          </p:cNvSpPr>
          <p:nvPr>
            <p:ph type="body" idx="1"/>
          </p:nvPr>
        </p:nvSpPr>
        <p:spPr>
          <a:xfrm>
            <a:off x="228600" y="914400"/>
            <a:ext cx="8686800" cy="5410200"/>
          </a:xfrm>
        </p:spPr>
        <p:txBody>
          <a:bodyPr/>
          <a:lstStyle/>
          <a:p>
            <a:r>
              <a:rPr lang="en-US" sz="2000" b="1" i="1" dirty="0" smtClean="0">
                <a:solidFill>
                  <a:srgbClr val="FFFF00"/>
                </a:solidFill>
              </a:rPr>
              <a:t>Completely </a:t>
            </a:r>
            <a:r>
              <a:rPr lang="en-US" sz="2000" b="1" i="1" dirty="0">
                <a:solidFill>
                  <a:srgbClr val="FFFF00"/>
                </a:solidFill>
              </a:rPr>
              <a:t>randomized design </a:t>
            </a:r>
            <a:r>
              <a:rPr lang="en-US" sz="2000" b="1" i="1" dirty="0"/>
              <a:t>– experimental units are assigned to the treatments completely by chance</a:t>
            </a:r>
            <a:endParaRPr lang="en-US" sz="2000" b="1" dirty="0"/>
          </a:p>
          <a:p>
            <a:r>
              <a:rPr lang="en-US" sz="2000" b="1" i="1" dirty="0">
                <a:solidFill>
                  <a:srgbClr val="FFFF00"/>
                </a:solidFill>
              </a:rPr>
              <a:t>Block</a:t>
            </a:r>
            <a:r>
              <a:rPr lang="en-US" sz="2000" b="1" i="1" dirty="0"/>
              <a:t> – a group of experimental units that are known before the experiment to be similar in some way that is expected to affect the response to the treatments</a:t>
            </a:r>
            <a:endParaRPr lang="en-US" sz="2000" b="1" dirty="0"/>
          </a:p>
          <a:p>
            <a:r>
              <a:rPr lang="en-US" sz="2000" b="1" i="1" dirty="0">
                <a:solidFill>
                  <a:srgbClr val="FFFF00"/>
                </a:solidFill>
              </a:rPr>
              <a:t>Randomized block design </a:t>
            </a:r>
            <a:r>
              <a:rPr lang="en-US" sz="2000" b="1" i="1" dirty="0"/>
              <a:t>– the random assignment of experimental units to treatments is carried out separately within each block</a:t>
            </a:r>
            <a:endParaRPr lang="en-US" sz="2000" b="1" dirty="0"/>
          </a:p>
          <a:p>
            <a:r>
              <a:rPr lang="en-US" sz="2000" b="1" i="1" dirty="0">
                <a:solidFill>
                  <a:srgbClr val="FFFF00"/>
                </a:solidFill>
              </a:rPr>
              <a:t>Match pairs design </a:t>
            </a:r>
            <a:r>
              <a:rPr lang="en-US" sz="2000" b="1" i="1" dirty="0"/>
              <a:t>– compares two treatments in blocks of 2; sometimes two very similar experimental units are paired (like twins) and the treatments are randomly assigned within each pair; in others, each experimental unit receives both treatments in a random order  </a:t>
            </a:r>
            <a:endParaRPr lang="en-US" sz="2000" b="1" dirty="0"/>
          </a:p>
        </p:txBody>
      </p:sp>
    </p:spTree>
    <p:extLst>
      <p:ext uri="{BB962C8B-B14F-4D97-AF65-F5344CB8AC3E}">
        <p14:creationId xmlns:p14="http://schemas.microsoft.com/office/powerpoint/2010/main" val="1669605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96838"/>
            <a:ext cx="8229600" cy="792162"/>
          </a:xfrm>
        </p:spPr>
        <p:txBody>
          <a:bodyPr/>
          <a:lstStyle/>
          <a:p>
            <a:r>
              <a:rPr lang="en-US" altLang="en-US" sz="3600" b="1" smtClean="0"/>
              <a:t>Observational Study vs Experiment</a:t>
            </a:r>
          </a:p>
        </p:txBody>
      </p:sp>
      <p:sp>
        <p:nvSpPr>
          <p:cNvPr id="6147" name="Content Placeholder 2"/>
          <p:cNvSpPr>
            <a:spLocks noGrp="1"/>
          </p:cNvSpPr>
          <p:nvPr>
            <p:ph idx="1"/>
          </p:nvPr>
        </p:nvSpPr>
        <p:spPr>
          <a:xfrm>
            <a:off x="457200" y="1066800"/>
            <a:ext cx="8229600" cy="1676400"/>
          </a:xfrm>
        </p:spPr>
        <p:txBody>
          <a:bodyPr/>
          <a:lstStyle/>
          <a:p>
            <a:r>
              <a:rPr lang="en-US" altLang="en-US" sz="2400" b="1" smtClean="0">
                <a:ea typeface="ＭＳ Ｐゴシック" pitchFamily="-111" charset="-128"/>
              </a:rPr>
              <a:t>In contrast to observational studies, experiments don’t just observe individuals or ask them questions. They actively impose some treatment in order to measure the response.</a:t>
            </a:r>
          </a:p>
          <a:p>
            <a:endParaRPr lang="en-US" altLang="en-US" sz="2400" b="1" smtClean="0"/>
          </a:p>
        </p:txBody>
      </p:sp>
      <p:sp>
        <p:nvSpPr>
          <p:cNvPr id="4" name="TextBox 3"/>
          <p:cNvSpPr txBox="1"/>
          <p:nvPr/>
        </p:nvSpPr>
        <p:spPr>
          <a:xfrm>
            <a:off x="866775" y="2668588"/>
            <a:ext cx="7375525" cy="2338387"/>
          </a:xfrm>
          <a:prstGeom prst="rect">
            <a:avLst/>
          </a:prstGeom>
          <a:solidFill>
            <a:srgbClr val="66FF99"/>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dirty="0">
                <a:solidFill>
                  <a:srgbClr val="C00000"/>
                </a:solidFill>
                <a:ea typeface="ＭＳ Ｐゴシック" pitchFamily="-111" charset="-128"/>
              </a:rPr>
              <a:t>Definition:</a:t>
            </a:r>
          </a:p>
          <a:p>
            <a:pPr>
              <a:defRPr/>
            </a:pPr>
            <a:endParaRPr lang="en-US" sz="600" b="1" u="sng" dirty="0">
              <a:solidFill>
                <a:srgbClr val="E81F30"/>
              </a:solidFill>
              <a:ea typeface="ＭＳ Ｐゴシック" pitchFamily="-111" charset="-128"/>
            </a:endParaRPr>
          </a:p>
          <a:p>
            <a:pPr>
              <a:defRPr/>
            </a:pPr>
            <a:r>
              <a:rPr lang="en-US" sz="2000" dirty="0">
                <a:solidFill>
                  <a:srgbClr val="000000"/>
                </a:solidFill>
                <a:ea typeface="ＭＳ Ｐゴシック" pitchFamily="-111" charset="-128"/>
              </a:rPr>
              <a:t>An </a:t>
            </a:r>
            <a:r>
              <a:rPr lang="en-US" sz="2000" b="1" dirty="0">
                <a:solidFill>
                  <a:srgbClr val="FF0066"/>
                </a:solidFill>
                <a:ea typeface="ＭＳ Ｐゴシック" pitchFamily="-111" charset="-128"/>
              </a:rPr>
              <a:t>observational study </a:t>
            </a:r>
            <a:r>
              <a:rPr lang="en-US" sz="2000" dirty="0">
                <a:solidFill>
                  <a:srgbClr val="000000"/>
                </a:solidFill>
                <a:ea typeface="ＭＳ Ｐゴシック" pitchFamily="-111" charset="-128"/>
              </a:rPr>
              <a:t>observes individuals and measures variables of interest but</a:t>
            </a:r>
            <a:r>
              <a:rPr lang="en-US" sz="2000" b="1" dirty="0">
                <a:solidFill>
                  <a:srgbClr val="000000"/>
                </a:solidFill>
                <a:ea typeface="ＭＳ Ｐゴシック" pitchFamily="-111" charset="-128"/>
              </a:rPr>
              <a:t> </a:t>
            </a:r>
            <a:r>
              <a:rPr lang="en-US" sz="2000" dirty="0">
                <a:solidFill>
                  <a:srgbClr val="000000"/>
                </a:solidFill>
                <a:ea typeface="ＭＳ Ｐゴシック" pitchFamily="-111" charset="-128"/>
              </a:rPr>
              <a:t>does not attempt to influence the responses.</a:t>
            </a:r>
          </a:p>
          <a:p>
            <a:pPr>
              <a:defRPr/>
            </a:pPr>
            <a:endParaRPr lang="en-US" sz="2000" dirty="0">
              <a:solidFill>
                <a:srgbClr val="000000"/>
              </a:solidFill>
              <a:ea typeface="ＭＳ Ｐゴシック" pitchFamily="-111" charset="-128"/>
            </a:endParaRPr>
          </a:p>
          <a:p>
            <a:pPr>
              <a:defRPr/>
            </a:pPr>
            <a:r>
              <a:rPr lang="en-US" sz="2000" dirty="0">
                <a:solidFill>
                  <a:srgbClr val="000000"/>
                </a:solidFill>
                <a:ea typeface="ＭＳ Ｐゴシック" pitchFamily="-111" charset="-128"/>
              </a:rPr>
              <a:t>An </a:t>
            </a:r>
            <a:r>
              <a:rPr lang="en-US" sz="2000" b="1" dirty="0">
                <a:solidFill>
                  <a:srgbClr val="FF0066"/>
                </a:solidFill>
                <a:ea typeface="ＭＳ Ｐゴシック" pitchFamily="-111" charset="-128"/>
              </a:rPr>
              <a:t>experiment</a:t>
            </a:r>
            <a:r>
              <a:rPr lang="en-US" sz="2000" b="1" dirty="0">
                <a:solidFill>
                  <a:srgbClr val="000000"/>
                </a:solidFill>
                <a:ea typeface="ＭＳ Ｐゴシック" pitchFamily="-111" charset="-128"/>
              </a:rPr>
              <a:t> </a:t>
            </a:r>
            <a:r>
              <a:rPr lang="en-US" sz="2000" dirty="0">
                <a:solidFill>
                  <a:srgbClr val="000000"/>
                </a:solidFill>
                <a:ea typeface="ＭＳ Ｐゴシック" pitchFamily="-111" charset="-128"/>
              </a:rPr>
              <a:t>deliberately imposes some treatment on individuals to measure their responses.</a:t>
            </a:r>
            <a:endParaRPr lang="en-US" sz="1000" dirty="0">
              <a:solidFill>
                <a:srgbClr val="000000"/>
              </a:solidFill>
              <a:ea typeface="ＭＳ Ｐゴシック" pitchFamily="-111" charset="-128"/>
            </a:endParaRPr>
          </a:p>
        </p:txBody>
      </p:sp>
      <p:sp>
        <p:nvSpPr>
          <p:cNvPr id="5" name="Rectangle 4"/>
          <p:cNvSpPr>
            <a:spLocks noChangeArrowheads="1"/>
          </p:cNvSpPr>
          <p:nvPr/>
        </p:nvSpPr>
        <p:spPr bwMode="auto">
          <a:xfrm>
            <a:off x="538163" y="5176838"/>
            <a:ext cx="8056562"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When our goal is to understand cause and effect, experiments are the </a:t>
            </a:r>
            <a:r>
              <a:rPr lang="en-US" altLang="en-US" sz="2000" b="1" i="1"/>
              <a:t>only </a:t>
            </a:r>
            <a:r>
              <a:rPr lang="en-US" altLang="en-US" sz="2000" b="1"/>
              <a:t>source of fully convincing data. </a:t>
            </a:r>
          </a:p>
          <a:p>
            <a:pPr>
              <a:spcBef>
                <a:spcPct val="0"/>
              </a:spcBef>
              <a:buFontTx/>
              <a:buNone/>
            </a:pPr>
            <a:endParaRPr lang="en-US" altLang="en-US" sz="1400" b="1"/>
          </a:p>
          <a:p>
            <a:pPr>
              <a:spcBef>
                <a:spcPct val="0"/>
              </a:spcBef>
              <a:buFontTx/>
              <a:buNone/>
            </a:pPr>
            <a:r>
              <a:rPr lang="en-US" altLang="en-US" sz="2000" b="1"/>
              <a:t>The distinction between observational study and experiment is one of the most important in statistics.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2550</TotalTime>
  <Words>5336</Words>
  <Application>Microsoft Office PowerPoint</Application>
  <PresentationFormat>On-screen Show (4:3)</PresentationFormat>
  <Paragraphs>618</Paragraphs>
  <Slides>62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Symbol</vt:lpstr>
      <vt:lpstr>ＭＳ Ｐゴシック</vt:lpstr>
      <vt:lpstr>Wingdings</vt:lpstr>
      <vt:lpstr>Times New Roman</vt:lpstr>
      <vt:lpstr>Default Design</vt:lpstr>
      <vt:lpstr>PowerPoint Presentation</vt:lpstr>
      <vt:lpstr>Lesson 4 - 2</vt:lpstr>
      <vt:lpstr>Objectives</vt:lpstr>
      <vt:lpstr>Objectives (cont)</vt:lpstr>
      <vt:lpstr>Vocabulary</vt:lpstr>
      <vt:lpstr>Vocabulary (cont)</vt:lpstr>
      <vt:lpstr>Vocabulary (cont)</vt:lpstr>
      <vt:lpstr>Vocabulary (cont)</vt:lpstr>
      <vt:lpstr>Observational Study vs Experiment</vt:lpstr>
      <vt:lpstr>Confounding</vt:lpstr>
      <vt:lpstr>Basic Parts of Experiments</vt:lpstr>
      <vt:lpstr>The Language of Experiments</vt:lpstr>
      <vt:lpstr>How to Experiment Badly</vt:lpstr>
      <vt:lpstr>How to Experiment Badly</vt:lpstr>
      <vt:lpstr>Example 1</vt:lpstr>
      <vt:lpstr>Example 2</vt:lpstr>
      <vt:lpstr>Example 3</vt:lpstr>
      <vt:lpstr>Summary and Homework</vt:lpstr>
      <vt:lpstr>PowerPoint Presentation</vt:lpstr>
      <vt:lpstr>Principles of Experimental Design</vt:lpstr>
      <vt:lpstr>Basic Principles of DoE</vt:lpstr>
      <vt:lpstr>Experimental Variability</vt:lpstr>
      <vt:lpstr>Steps in Experimental Design</vt:lpstr>
      <vt:lpstr>Randomized Comparative Experiment</vt:lpstr>
      <vt:lpstr>Randomized Comparative Experiment</vt:lpstr>
      <vt:lpstr>Randomization Methods</vt:lpstr>
      <vt:lpstr>Physicians’ Health Study</vt:lpstr>
      <vt:lpstr>Physicians’ Health Study</vt:lpstr>
      <vt:lpstr>Example 1</vt:lpstr>
      <vt:lpstr>Example 1 cont</vt:lpstr>
      <vt:lpstr>Example 2</vt:lpstr>
      <vt:lpstr>Summary and Homework</vt:lpstr>
      <vt:lpstr>PowerPoint Presentation</vt:lpstr>
      <vt:lpstr>Statistically Significant</vt:lpstr>
      <vt:lpstr>Inference for Experiments</vt:lpstr>
      <vt:lpstr>Experiments: What Can Go Wrong?</vt:lpstr>
      <vt:lpstr>Statistical “Blindness”</vt:lpstr>
      <vt:lpstr>Problem in a Random Design Example</vt:lpstr>
      <vt:lpstr>Confounding</vt:lpstr>
      <vt:lpstr>Summary and Homework</vt:lpstr>
      <vt:lpstr>PowerPoint Presentation</vt:lpstr>
      <vt:lpstr>Completely Randomized Design</vt:lpstr>
      <vt:lpstr>Randomized Design Example</vt:lpstr>
      <vt:lpstr>Blocking</vt:lpstr>
      <vt:lpstr>Randomized Block Design</vt:lpstr>
      <vt:lpstr>Randomized Block Design</vt:lpstr>
      <vt:lpstr>Randomized Block Design</vt:lpstr>
      <vt:lpstr>Matched-Pairs Design</vt:lpstr>
      <vt:lpstr>Standing and Sitting Pulse Rate</vt:lpstr>
      <vt:lpstr>Matched-Pairs Design</vt:lpstr>
      <vt:lpstr>Matched-Pair Design Example</vt:lpstr>
      <vt:lpstr>Example 1</vt:lpstr>
      <vt:lpstr>Example 1</vt:lpstr>
      <vt:lpstr>Example 2</vt:lpstr>
      <vt:lpstr>Example 2</vt:lpstr>
      <vt:lpstr>Example 3</vt:lpstr>
      <vt:lpstr>Example 3</vt:lpstr>
      <vt:lpstr>Example 4</vt:lpstr>
      <vt:lpstr>Example 4</vt:lpstr>
      <vt:lpstr>Analyzing Experiments Template</vt:lpstr>
      <vt:lpstr>Experimental Problem Outline</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cp:lastModifiedBy>
  <cp:revision>98</cp:revision>
  <cp:lastPrinted>1601-01-01T00:00:00Z</cp:lastPrinted>
  <dcterms:created xsi:type="dcterms:W3CDTF">1601-01-01T00:00:00Z</dcterms:created>
  <dcterms:modified xsi:type="dcterms:W3CDTF">2018-08-26T15:58:00Z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