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8" r:id="rId4"/>
    <p:sldId id="271" r:id="rId5"/>
    <p:sldId id="270" r:id="rId6"/>
    <p:sldId id="261" r:id="rId7"/>
    <p:sldId id="269" r:id="rId8"/>
    <p:sldId id="272" r:id="rId9"/>
    <p:sldId id="273" r:id="rId10"/>
    <p:sldId id="263"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ECD9E22-B435-47F9-90DD-5BA8BB835D96}" type="datetimeFigureOut">
              <a:rPr lang="en-US"/>
              <a:pPr>
                <a:defRPr/>
              </a:pPr>
              <a:t>8/26/2018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B381271-3C61-4521-A925-8F5050E7365F}" type="slidenum">
              <a:rPr lang="en-US"/>
              <a:pPr>
                <a:defRPr/>
              </a:pPr>
              <a:t>‹#›</a:t>
            </a:fld>
            <a:endParaRPr lang="en-US"/>
          </a:p>
        </p:txBody>
      </p:sp>
    </p:spTree>
    <p:extLst>
      <p:ext uri="{BB962C8B-B14F-4D97-AF65-F5344CB8AC3E}">
        <p14:creationId xmlns:p14="http://schemas.microsoft.com/office/powerpoint/2010/main" val="259956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B5BBBA7-9E59-489B-9695-653C1F74CCAF}"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28811A-1261-40D7-960B-9EA05491379D}"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21C5C6A-8CFD-4F5A-9CA0-CEBC5AB367EE}"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836D8E0-942C-49C6-8D40-B97834BEF61B}" type="slidenum">
              <a:rPr lang="en-US" altLang="en-US" smtClean="0"/>
              <a:pPr/>
              <a:t>6</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A4D9CB4-F747-4504-B675-F85211CDB398}" type="slidenum">
              <a:rPr lang="en-US" altLang="en-US" smtClean="0"/>
              <a:pPr/>
              <a:t>10</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66D3B7-480D-4AC0-9EDC-495D390DD23A}" type="slidenum">
              <a:rPr lang="en-US"/>
              <a:pPr>
                <a:defRPr/>
              </a:pPr>
              <a:t>‹#›</a:t>
            </a:fld>
            <a:endParaRPr lang="en-US"/>
          </a:p>
        </p:txBody>
      </p:sp>
    </p:spTree>
    <p:extLst>
      <p:ext uri="{BB962C8B-B14F-4D97-AF65-F5344CB8AC3E}">
        <p14:creationId xmlns:p14="http://schemas.microsoft.com/office/powerpoint/2010/main" val="750558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0A95E8-B8FF-4297-8384-3A2AA99AAF99}" type="slidenum">
              <a:rPr lang="en-US"/>
              <a:pPr>
                <a:defRPr/>
              </a:pPr>
              <a:t>‹#›</a:t>
            </a:fld>
            <a:endParaRPr lang="en-US"/>
          </a:p>
        </p:txBody>
      </p:sp>
    </p:spTree>
    <p:extLst>
      <p:ext uri="{BB962C8B-B14F-4D97-AF65-F5344CB8AC3E}">
        <p14:creationId xmlns:p14="http://schemas.microsoft.com/office/powerpoint/2010/main" val="2626601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3D0B88-DF8E-4BA4-A625-4002814EE448}" type="slidenum">
              <a:rPr lang="en-US"/>
              <a:pPr>
                <a:defRPr/>
              </a:pPr>
              <a:t>‹#›</a:t>
            </a:fld>
            <a:endParaRPr lang="en-US"/>
          </a:p>
        </p:txBody>
      </p:sp>
    </p:spTree>
    <p:extLst>
      <p:ext uri="{BB962C8B-B14F-4D97-AF65-F5344CB8AC3E}">
        <p14:creationId xmlns:p14="http://schemas.microsoft.com/office/powerpoint/2010/main" val="115525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5CCA47-86B9-4F13-A387-7931545CE1AF}" type="slidenum">
              <a:rPr lang="en-US"/>
              <a:pPr>
                <a:defRPr/>
              </a:pPr>
              <a:t>‹#›</a:t>
            </a:fld>
            <a:endParaRPr lang="en-US"/>
          </a:p>
        </p:txBody>
      </p:sp>
    </p:spTree>
    <p:extLst>
      <p:ext uri="{BB962C8B-B14F-4D97-AF65-F5344CB8AC3E}">
        <p14:creationId xmlns:p14="http://schemas.microsoft.com/office/powerpoint/2010/main" val="238876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2760AC-25AB-4F28-828B-47FCFF40BB0C}" type="slidenum">
              <a:rPr lang="en-US"/>
              <a:pPr>
                <a:defRPr/>
              </a:pPr>
              <a:t>‹#›</a:t>
            </a:fld>
            <a:endParaRPr lang="en-US"/>
          </a:p>
        </p:txBody>
      </p:sp>
    </p:spTree>
    <p:extLst>
      <p:ext uri="{BB962C8B-B14F-4D97-AF65-F5344CB8AC3E}">
        <p14:creationId xmlns:p14="http://schemas.microsoft.com/office/powerpoint/2010/main" val="1940158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D8211B-53BF-45DE-802F-9526B31F793F}" type="slidenum">
              <a:rPr lang="en-US"/>
              <a:pPr>
                <a:defRPr/>
              </a:pPr>
              <a:t>‹#›</a:t>
            </a:fld>
            <a:endParaRPr lang="en-US"/>
          </a:p>
        </p:txBody>
      </p:sp>
    </p:spTree>
    <p:extLst>
      <p:ext uri="{BB962C8B-B14F-4D97-AF65-F5344CB8AC3E}">
        <p14:creationId xmlns:p14="http://schemas.microsoft.com/office/powerpoint/2010/main" val="102930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5C8C0E1-9D0B-42AC-8075-75A0C2A5D5D8}" type="slidenum">
              <a:rPr lang="en-US"/>
              <a:pPr>
                <a:defRPr/>
              </a:pPr>
              <a:t>‹#›</a:t>
            </a:fld>
            <a:endParaRPr lang="en-US"/>
          </a:p>
        </p:txBody>
      </p:sp>
    </p:spTree>
    <p:extLst>
      <p:ext uri="{BB962C8B-B14F-4D97-AF65-F5344CB8AC3E}">
        <p14:creationId xmlns:p14="http://schemas.microsoft.com/office/powerpoint/2010/main" val="382863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B7DB97F-6FCB-43D9-B17D-3F6CF35A212C}" type="slidenum">
              <a:rPr lang="en-US"/>
              <a:pPr>
                <a:defRPr/>
              </a:pPr>
              <a:t>‹#›</a:t>
            </a:fld>
            <a:endParaRPr lang="en-US"/>
          </a:p>
        </p:txBody>
      </p:sp>
    </p:spTree>
    <p:extLst>
      <p:ext uri="{BB962C8B-B14F-4D97-AF65-F5344CB8AC3E}">
        <p14:creationId xmlns:p14="http://schemas.microsoft.com/office/powerpoint/2010/main" val="2976803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C9D5E3D-CD6D-4103-8B25-92675D7FF419}" type="slidenum">
              <a:rPr lang="en-US"/>
              <a:pPr>
                <a:defRPr/>
              </a:pPr>
              <a:t>‹#›</a:t>
            </a:fld>
            <a:endParaRPr lang="en-US"/>
          </a:p>
        </p:txBody>
      </p:sp>
    </p:spTree>
    <p:extLst>
      <p:ext uri="{BB962C8B-B14F-4D97-AF65-F5344CB8AC3E}">
        <p14:creationId xmlns:p14="http://schemas.microsoft.com/office/powerpoint/2010/main" val="300310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A54D8C-CEB5-4331-B89D-AA7786E8B0CB}" type="slidenum">
              <a:rPr lang="en-US"/>
              <a:pPr>
                <a:defRPr/>
              </a:pPr>
              <a:t>‹#›</a:t>
            </a:fld>
            <a:endParaRPr lang="en-US"/>
          </a:p>
        </p:txBody>
      </p:sp>
    </p:spTree>
    <p:extLst>
      <p:ext uri="{BB962C8B-B14F-4D97-AF65-F5344CB8AC3E}">
        <p14:creationId xmlns:p14="http://schemas.microsoft.com/office/powerpoint/2010/main" val="255223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2F890E-D4C0-4C2A-82A8-A7527DBDEF6B}" type="slidenum">
              <a:rPr lang="en-US"/>
              <a:pPr>
                <a:defRPr/>
              </a:pPr>
              <a:t>‹#›</a:t>
            </a:fld>
            <a:endParaRPr lang="en-US"/>
          </a:p>
        </p:txBody>
      </p:sp>
    </p:spTree>
    <p:extLst>
      <p:ext uri="{BB962C8B-B14F-4D97-AF65-F5344CB8AC3E}">
        <p14:creationId xmlns:p14="http://schemas.microsoft.com/office/powerpoint/2010/main" val="1264001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E19E92C-2585-4117-8B31-3C2CEC0D3FB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4 - 3</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Using Studies Wisely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143000"/>
          </a:xfrm>
        </p:spPr>
        <p:txBody>
          <a:bodyPr/>
          <a:lstStyle/>
          <a:p>
            <a:pPr eaLnBrk="1" hangingPunct="1"/>
            <a:r>
              <a:rPr lang="en-US" altLang="en-US" sz="3600" b="1" smtClean="0"/>
              <a:t>Summary and Homework</a:t>
            </a:r>
          </a:p>
        </p:txBody>
      </p:sp>
      <p:sp>
        <p:nvSpPr>
          <p:cNvPr id="11267" name="Rectangle 3"/>
          <p:cNvSpPr>
            <a:spLocks noGrp="1" noChangeArrowheads="1"/>
          </p:cNvSpPr>
          <p:nvPr>
            <p:ph type="body" idx="1"/>
          </p:nvPr>
        </p:nvSpPr>
        <p:spPr>
          <a:xfrm>
            <a:off x="457200" y="1219200"/>
            <a:ext cx="8229600" cy="5486400"/>
          </a:xfrm>
        </p:spPr>
        <p:txBody>
          <a:bodyPr/>
          <a:lstStyle/>
          <a:p>
            <a:pPr eaLnBrk="1" hangingPunct="1"/>
            <a:r>
              <a:rPr lang="en-US" altLang="en-US" sz="2800" b="1" dirty="0" smtClean="0">
                <a:solidFill>
                  <a:srgbClr val="FFFF00"/>
                </a:solidFill>
              </a:rPr>
              <a:t>Summary</a:t>
            </a:r>
          </a:p>
          <a:p>
            <a:pPr lvl="1" eaLnBrk="1" hangingPunct="1">
              <a:spcAft>
                <a:spcPts val="1200"/>
              </a:spcAft>
              <a:buClr>
                <a:srgbClr val="E81F30"/>
              </a:buClr>
              <a:buFont typeface="Wingdings" pitchFamily="-111" charset="2"/>
              <a:buChar char="ü"/>
            </a:pPr>
            <a:r>
              <a:rPr lang="en-US" altLang="en-US" sz="1600" b="1" dirty="0" smtClean="0">
                <a:ea typeface="ＭＳ Ｐゴシック" pitchFamily="-111" charset="-128"/>
              </a:rPr>
              <a:t>Inference about the population requires that the individuals taking part in a study be randomly selected from the larger population. A well-designed experiment that randomly assigns treatments to experimental units allows inference about cause-and-effect.</a:t>
            </a:r>
          </a:p>
          <a:p>
            <a:pPr lvl="1" eaLnBrk="1" hangingPunct="1">
              <a:spcAft>
                <a:spcPts val="1200"/>
              </a:spcAft>
              <a:buClr>
                <a:srgbClr val="E81F30"/>
              </a:buClr>
              <a:buFont typeface="Wingdings" pitchFamily="-111" charset="2"/>
              <a:buChar char="ü"/>
            </a:pPr>
            <a:r>
              <a:rPr lang="en-US" altLang="en-US" sz="1600" b="1" dirty="0" smtClean="0">
                <a:ea typeface="ＭＳ Ｐゴシック" pitchFamily="-111" charset="-128"/>
              </a:rPr>
              <a:t>Lack of realism in an experiment can prevent us from generalizing its results.</a:t>
            </a:r>
          </a:p>
          <a:p>
            <a:pPr lvl="1" eaLnBrk="1" hangingPunct="1">
              <a:spcAft>
                <a:spcPts val="1200"/>
              </a:spcAft>
              <a:buClr>
                <a:srgbClr val="E81F30"/>
              </a:buClr>
              <a:buFont typeface="Wingdings" pitchFamily="-111" charset="2"/>
              <a:buChar char="ü"/>
            </a:pPr>
            <a:r>
              <a:rPr lang="en-US" altLang="en-US" sz="1600" b="1" dirty="0" smtClean="0">
                <a:ea typeface="ＭＳ Ｐゴシック" pitchFamily="-111" charset="-128"/>
              </a:rPr>
              <a:t>In the absence of an experiment, good evidence of causation requires a strong association that appears consistently in many studies, a clear explanation for the alleged causal link, and careful examination of possible lurking variables.</a:t>
            </a:r>
          </a:p>
          <a:p>
            <a:pPr lvl="1" eaLnBrk="1" hangingPunct="1">
              <a:spcAft>
                <a:spcPts val="1200"/>
              </a:spcAft>
              <a:buClr>
                <a:srgbClr val="E81F30"/>
              </a:buClr>
              <a:buFont typeface="Wingdings" pitchFamily="-111" charset="2"/>
              <a:buChar char="ü"/>
            </a:pPr>
            <a:r>
              <a:rPr lang="en-US" altLang="en-US" sz="1600" b="1" dirty="0" smtClean="0">
                <a:ea typeface="ＭＳ Ｐゴシック" pitchFamily="-111" charset="-128"/>
              </a:rPr>
              <a:t>Studies involving humans must be screened in advance by an institutional review board. All participants must give their informed consent, and any information about the individuals must be kept confidential.</a:t>
            </a:r>
            <a:endParaRPr lang="en-US" altLang="en-US" sz="2000" b="1" dirty="0" smtClean="0"/>
          </a:p>
          <a:p>
            <a:pPr eaLnBrk="1" hangingPunct="1"/>
            <a:r>
              <a:rPr lang="en-US" altLang="en-US" sz="2800" b="1" dirty="0" smtClean="0">
                <a:solidFill>
                  <a:srgbClr val="FFFF00"/>
                </a:solidFill>
              </a:rPr>
              <a:t>Homework</a:t>
            </a:r>
          </a:p>
          <a:p>
            <a:pPr lvl="1" eaLnBrk="1" hangingPunct="1"/>
            <a:r>
              <a:rPr lang="en-US" altLang="en-US" sz="2400" b="1" dirty="0" err="1" smtClean="0"/>
              <a:t>Probs</a:t>
            </a:r>
            <a:r>
              <a:rPr lang="en-US" altLang="en-US" sz="2400" b="1" smtClean="0"/>
              <a:t> 93, 99, 103</a:t>
            </a:r>
            <a:endParaRPr lang="en-US" altLang="en-US"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7150"/>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457200" y="1219200"/>
            <a:ext cx="8229600" cy="5105400"/>
          </a:xfrm>
        </p:spPr>
        <p:txBody>
          <a:bodyPr/>
          <a:lstStyle/>
          <a:p>
            <a:pPr>
              <a:spcBef>
                <a:spcPts val="1200"/>
              </a:spcBef>
            </a:pPr>
            <a:r>
              <a:rPr lang="en-US" sz="2400" b="1" dirty="0"/>
              <a:t>Explain the concept of sampling variability when making an inference about a population and how sample size affects sampling variability</a:t>
            </a:r>
          </a:p>
          <a:p>
            <a:pPr>
              <a:spcBef>
                <a:spcPts val="1200"/>
              </a:spcBef>
            </a:pPr>
            <a:r>
              <a:rPr lang="en-US" sz="2400" b="1" dirty="0"/>
              <a:t>Explain the meaning of statistically significant in the context of an experiment and use simulation to determine if the results of an experiment are statistically significant</a:t>
            </a:r>
          </a:p>
          <a:p>
            <a:pPr>
              <a:spcBef>
                <a:spcPts val="1200"/>
              </a:spcBef>
            </a:pPr>
            <a:r>
              <a:rPr lang="en-US" sz="2400" b="1" dirty="0"/>
              <a:t>Identify when it is appropriate to make an inference about a population and when it is appropriate to make an inference about cause and effect</a:t>
            </a:r>
          </a:p>
          <a:p>
            <a:pPr>
              <a:spcBef>
                <a:spcPts val="1200"/>
              </a:spcBef>
            </a:pPr>
            <a:r>
              <a:rPr lang="en-US" sz="2400" b="1" dirty="0"/>
              <a:t>Evaluate if a statistical study has been carried out in an ethical manner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r>
              <a:rPr lang="en-US" sz="2400" b="1" i="1" dirty="0">
                <a:solidFill>
                  <a:srgbClr val="FFFF00"/>
                </a:solidFill>
              </a:rPr>
              <a:t>Sampling variability </a:t>
            </a:r>
            <a:r>
              <a:rPr lang="en-US" sz="2400" b="1" i="1" dirty="0"/>
              <a:t>– different random samples of the same size from the same population produce different </a:t>
            </a:r>
            <a:r>
              <a:rPr lang="en-US" sz="2400" b="1" i="1" dirty="0" smtClean="0"/>
              <a:t>estimates</a:t>
            </a:r>
          </a:p>
          <a:p>
            <a:endParaRPr lang="en-US" sz="2400" b="1" dirty="0"/>
          </a:p>
          <a:p>
            <a:r>
              <a:rPr lang="en-US" sz="2400" b="1" i="1" dirty="0">
                <a:solidFill>
                  <a:srgbClr val="FFFF00"/>
                </a:solidFill>
              </a:rPr>
              <a:t>Statistically significant </a:t>
            </a:r>
            <a:r>
              <a:rPr lang="en-US" sz="2400" b="1" i="1" dirty="0"/>
              <a:t>– observed results of a study are too unusual to be explained by chance alone</a:t>
            </a: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71438"/>
            <a:ext cx="8229600" cy="868362"/>
          </a:xfrm>
        </p:spPr>
        <p:txBody>
          <a:bodyPr/>
          <a:lstStyle/>
          <a:p>
            <a:r>
              <a:rPr lang="en-US" altLang="en-US" sz="3600" b="1" smtClean="0"/>
              <a:t>Observational Studies</a:t>
            </a:r>
          </a:p>
        </p:txBody>
      </p:sp>
      <p:sp>
        <p:nvSpPr>
          <p:cNvPr id="5123" name="Content Placeholder 2"/>
          <p:cNvSpPr>
            <a:spLocks noGrp="1"/>
          </p:cNvSpPr>
          <p:nvPr>
            <p:ph idx="1"/>
          </p:nvPr>
        </p:nvSpPr>
        <p:spPr>
          <a:xfrm>
            <a:off x="457200" y="1066800"/>
            <a:ext cx="8229600" cy="5257800"/>
          </a:xfrm>
        </p:spPr>
        <p:txBody>
          <a:bodyPr/>
          <a:lstStyle/>
          <a:p>
            <a:r>
              <a:rPr lang="en-US" altLang="en-US" sz="2400" b="1" smtClean="0"/>
              <a:t>Draws inferences about the possible effect of a treatment on subjects, where the assignment of subjects into a treated group versus a control group is outside the control of the investigator</a:t>
            </a:r>
          </a:p>
          <a:p>
            <a:endParaRPr lang="en-US" altLang="en-US" sz="1600" b="1" smtClean="0"/>
          </a:p>
          <a:p>
            <a:r>
              <a:rPr lang="en-US" altLang="en-US" sz="2400" b="1" smtClean="0"/>
              <a:t>Observational studies infer possible causes (basis of future experiments), but cannot determine cause and effect</a:t>
            </a:r>
          </a:p>
          <a:p>
            <a:endParaRPr lang="en-US" altLang="en-US" sz="1600" b="1" smtClean="0"/>
          </a:p>
          <a:p>
            <a:r>
              <a:rPr lang="en-US" altLang="en-US" sz="2400" b="1" smtClean="0"/>
              <a:t>Experiments may be beyond the control of the investigator for a variety of reasons:</a:t>
            </a:r>
          </a:p>
          <a:p>
            <a:pPr lvl="1"/>
            <a:r>
              <a:rPr lang="en-US" altLang="en-US" sz="2000" b="1" smtClean="0"/>
              <a:t>A randomized experiment would violate ethical standards</a:t>
            </a:r>
          </a:p>
          <a:p>
            <a:pPr lvl="1"/>
            <a:r>
              <a:rPr lang="en-US" altLang="en-US" sz="2000" b="1" smtClean="0"/>
              <a:t>The investigator may simply lack the requisite influence</a:t>
            </a:r>
          </a:p>
          <a:p>
            <a:pPr lvl="1"/>
            <a:r>
              <a:rPr lang="en-US" altLang="en-US" sz="2000" b="1" smtClean="0"/>
              <a:t>A randomized experiment may be impractical</a:t>
            </a:r>
            <a:endParaRPr lang="en-US" altLang="en-US" sz="2400" b="1" smtClean="0"/>
          </a:p>
        </p:txBody>
      </p:sp>
      <p:sp>
        <p:nvSpPr>
          <p:cNvPr id="5124" name="Rectangle 3"/>
          <p:cNvSpPr>
            <a:spLocks noChangeArrowheads="1"/>
          </p:cNvSpPr>
          <p:nvPr/>
        </p:nvSpPr>
        <p:spPr bwMode="auto">
          <a:xfrm>
            <a:off x="5700713" y="6550025"/>
            <a:ext cx="34432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From Wikipedia, the free encyclopedia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1438"/>
            <a:ext cx="8229600" cy="868362"/>
          </a:xfrm>
        </p:spPr>
        <p:txBody>
          <a:bodyPr/>
          <a:lstStyle/>
          <a:p>
            <a:r>
              <a:rPr lang="en-US" altLang="en-US" sz="3600" b="1" smtClean="0"/>
              <a:t>Experiments</a:t>
            </a:r>
          </a:p>
        </p:txBody>
      </p:sp>
      <p:sp>
        <p:nvSpPr>
          <p:cNvPr id="6147" name="Content Placeholder 2"/>
          <p:cNvSpPr>
            <a:spLocks noGrp="1"/>
          </p:cNvSpPr>
          <p:nvPr>
            <p:ph idx="1"/>
          </p:nvPr>
        </p:nvSpPr>
        <p:spPr>
          <a:xfrm>
            <a:off x="457200" y="914400"/>
            <a:ext cx="8229600" cy="5562600"/>
          </a:xfrm>
        </p:spPr>
        <p:txBody>
          <a:bodyPr/>
          <a:lstStyle/>
          <a:p>
            <a:r>
              <a:rPr lang="en-US" altLang="en-US" sz="2400" b="1" smtClean="0"/>
              <a:t>Method of investigating causal relationships (cause and effect) among variables, or to test a hypothesis</a:t>
            </a:r>
          </a:p>
          <a:p>
            <a:endParaRPr lang="en-US" altLang="en-US" sz="1400" b="1" smtClean="0"/>
          </a:p>
          <a:p>
            <a:r>
              <a:rPr lang="en-US" altLang="en-US" sz="2400" b="1" smtClean="0"/>
              <a:t>Often the experimenter is interested in the effect of some process or intervention (the "treatment") on some objects (the "experimental units"), which may be people, parts of people, groups of people, plants, animals, etc.</a:t>
            </a:r>
          </a:p>
          <a:p>
            <a:endParaRPr lang="en-US" altLang="en-US" sz="1400" b="1" smtClean="0"/>
          </a:p>
          <a:p>
            <a:r>
              <a:rPr lang="en-US" altLang="en-US" sz="2400" b="1" smtClean="0"/>
              <a:t>A controlled experiment generally compares the results obtained from an experimental sample against a </a:t>
            </a:r>
            <a:r>
              <a:rPr lang="en-US" altLang="en-US" sz="2400" b="1" i="1" smtClean="0"/>
              <a:t>control</a:t>
            </a:r>
            <a:r>
              <a:rPr lang="en-US" altLang="en-US" sz="2400" b="1" smtClean="0"/>
              <a:t> sample, which is practically identical to the experimental sample except for the one aspect whose effect is being tested (the independent variable).</a:t>
            </a:r>
          </a:p>
        </p:txBody>
      </p:sp>
      <p:sp>
        <p:nvSpPr>
          <p:cNvPr id="6148" name="Rectangle 3"/>
          <p:cNvSpPr>
            <a:spLocks noChangeArrowheads="1"/>
          </p:cNvSpPr>
          <p:nvPr/>
        </p:nvSpPr>
        <p:spPr bwMode="auto">
          <a:xfrm>
            <a:off x="5700713" y="6550025"/>
            <a:ext cx="34432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From Wikipedia, the free encyclopedia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60338"/>
            <a:ext cx="8229600" cy="628650"/>
          </a:xfrm>
        </p:spPr>
        <p:txBody>
          <a:bodyPr/>
          <a:lstStyle/>
          <a:p>
            <a:pPr eaLnBrk="1" hangingPunct="1"/>
            <a:r>
              <a:rPr lang="en-US" altLang="en-US" sz="3600" b="1" smtClean="0"/>
              <a:t>Scope of Inference</a:t>
            </a:r>
          </a:p>
        </p:txBody>
      </p:sp>
      <p:sp>
        <p:nvSpPr>
          <p:cNvPr id="5" name="Content Placeholder 4"/>
          <p:cNvSpPr>
            <a:spLocks noGrp="1"/>
          </p:cNvSpPr>
          <p:nvPr>
            <p:ph idx="1"/>
          </p:nvPr>
        </p:nvSpPr>
        <p:spPr>
          <a:xfrm>
            <a:off x="457200" y="990600"/>
            <a:ext cx="8229600" cy="3352800"/>
          </a:xfrm>
        </p:spPr>
        <p:txBody>
          <a:bodyPr/>
          <a:lstStyle/>
          <a:p>
            <a:pPr marL="177800" indent="-177800">
              <a:defRPr/>
            </a:pPr>
            <a:r>
              <a:rPr lang="en-US" sz="2000" b="1" dirty="0" smtClean="0">
                <a:solidFill>
                  <a:srgbClr val="FFFF00"/>
                </a:solidFill>
                <a:ea typeface="ＭＳ Ｐゴシック" pitchFamily="-111" charset="-128"/>
              </a:rPr>
              <a:t>What type of inference can be made from a particular study? </a:t>
            </a:r>
            <a:r>
              <a:rPr lang="en-US" sz="2000" b="1" dirty="0" smtClean="0">
                <a:ea typeface="ＭＳ Ｐゴシック" pitchFamily="-111" charset="-128"/>
              </a:rPr>
              <a:t/>
            </a:r>
            <a:br>
              <a:rPr lang="en-US" sz="2000" b="1" dirty="0" smtClean="0">
                <a:ea typeface="ＭＳ Ｐゴシック" pitchFamily="-111" charset="-128"/>
              </a:rPr>
            </a:br>
            <a:r>
              <a:rPr lang="en-US" sz="2000" b="1" dirty="0" smtClean="0">
                <a:ea typeface="ＭＳ Ｐゴシック" pitchFamily="-111" charset="-128"/>
              </a:rPr>
              <a:t>The answer depends on the design of the study.</a:t>
            </a:r>
          </a:p>
          <a:p>
            <a:pPr marL="177800" indent="-177800">
              <a:defRPr/>
            </a:pPr>
            <a:r>
              <a:rPr lang="en-US" sz="2000" b="1" dirty="0" smtClean="0">
                <a:ea typeface="ＭＳ Ｐゴシック" pitchFamily="-111" charset="-128"/>
              </a:rPr>
              <a:t>Well-designed experiments randomly assign individuals to treatment groups.  However, most experiments don’t select experimental units at random from the larger population. That limits such experiments to inference about cause and effect.</a:t>
            </a:r>
          </a:p>
          <a:p>
            <a:pPr marL="177800" indent="-177800">
              <a:defRPr/>
            </a:pPr>
            <a:r>
              <a:rPr lang="en-US" sz="2000" b="1" dirty="0" smtClean="0">
                <a:ea typeface="ＭＳ Ｐゴシック" pitchFamily="-111" charset="-128"/>
              </a:rPr>
              <a:t>Observational studies don’t randomly assign individuals to groups, which rules out inference about cause and effect. Observational studies that use random sampling can make inferences about the population.</a:t>
            </a:r>
          </a:p>
          <a:p>
            <a:pPr>
              <a:defRPr/>
            </a:pPr>
            <a:endParaRPr lang="en-US" sz="2000" b="1" dirty="0"/>
          </a:p>
        </p:txBody>
      </p:sp>
      <p:pic>
        <p:nvPicPr>
          <p:cNvPr id="4" name="Picture 3" descr="tableun_04_0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7488" y="4495800"/>
            <a:ext cx="87249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 y="71438"/>
            <a:ext cx="8534400" cy="868362"/>
          </a:xfrm>
        </p:spPr>
        <p:txBody>
          <a:bodyPr/>
          <a:lstStyle/>
          <a:p>
            <a:pPr eaLnBrk="1" hangingPunct="1"/>
            <a:r>
              <a:rPr lang="en-US" altLang="en-US" sz="3600" b="1" smtClean="0"/>
              <a:t>Challenges of Establishing Causation</a:t>
            </a:r>
          </a:p>
        </p:txBody>
      </p:sp>
      <p:sp>
        <p:nvSpPr>
          <p:cNvPr id="8195" name="Content Placeholder 2"/>
          <p:cNvSpPr>
            <a:spLocks noGrp="1"/>
          </p:cNvSpPr>
          <p:nvPr>
            <p:ph idx="1"/>
          </p:nvPr>
        </p:nvSpPr>
        <p:spPr>
          <a:xfrm>
            <a:off x="457200" y="1066800"/>
            <a:ext cx="8229600" cy="4343400"/>
          </a:xfrm>
        </p:spPr>
        <p:txBody>
          <a:bodyPr/>
          <a:lstStyle/>
          <a:p>
            <a:pPr>
              <a:buFont typeface="Wingdings" pitchFamily="-111" charset="2"/>
              <a:buNone/>
            </a:pPr>
            <a:r>
              <a:rPr lang="en-US" altLang="en-US" sz="2000" b="1" smtClean="0">
                <a:ea typeface="ＭＳ Ｐゴシック" pitchFamily="-111" charset="-128"/>
              </a:rPr>
              <a:t>A well-designed experiment tells us that changes in the explanatory variable cause changes in the response variable.</a:t>
            </a:r>
          </a:p>
          <a:p>
            <a:pPr>
              <a:spcAft>
                <a:spcPts val="1200"/>
              </a:spcAft>
              <a:buFont typeface="Wingdings" pitchFamily="-111" charset="2"/>
              <a:buNone/>
            </a:pPr>
            <a:r>
              <a:rPr lang="en-US" altLang="en-US" sz="2000" b="1" i="1" smtClean="0">
                <a:ea typeface="ＭＳ Ｐゴシック" pitchFamily="-111" charset="-128"/>
              </a:rPr>
              <a:t>Lack of realism</a:t>
            </a:r>
            <a:r>
              <a:rPr lang="en-US" altLang="en-US" sz="2000" b="1" smtClean="0">
                <a:ea typeface="ＭＳ Ｐゴシック" pitchFamily="-111" charset="-128"/>
              </a:rPr>
              <a:t> can limit our ability to apply the conclusions of an experiment to the settings of greatest interest.</a:t>
            </a:r>
          </a:p>
          <a:p>
            <a:pPr>
              <a:spcBef>
                <a:spcPct val="0"/>
              </a:spcBef>
              <a:buFont typeface="Wingdings" pitchFamily="-111" charset="2"/>
              <a:buNone/>
            </a:pPr>
            <a:r>
              <a:rPr lang="en-US" altLang="en-US" sz="2000" b="1" smtClean="0">
                <a:ea typeface="ＭＳ Ｐゴシック" pitchFamily="-111" charset="-128"/>
              </a:rPr>
              <a:t>In some cases it isn’t practical or ethical to do an experiment. Consider these questions:</a:t>
            </a:r>
          </a:p>
          <a:p>
            <a:pPr lvl="1">
              <a:spcBef>
                <a:spcPct val="0"/>
              </a:spcBef>
              <a:buClr>
                <a:srgbClr val="E81F30"/>
              </a:buClr>
              <a:buFont typeface="Wingdings" pitchFamily="-111" charset="2"/>
              <a:buChar char="§"/>
            </a:pPr>
            <a:r>
              <a:rPr lang="en-US" altLang="en-US" sz="1800" b="1" smtClean="0">
                <a:ea typeface="ＭＳ Ｐゴシック" pitchFamily="-111" charset="-128"/>
              </a:rPr>
              <a:t>Does texting while driving increase the risk of having an accident?</a:t>
            </a:r>
          </a:p>
          <a:p>
            <a:pPr lvl="1">
              <a:spcBef>
                <a:spcPct val="0"/>
              </a:spcBef>
              <a:buClr>
                <a:srgbClr val="E81F30"/>
              </a:buClr>
              <a:buFont typeface="Wingdings" pitchFamily="-111" charset="2"/>
              <a:buChar char="§"/>
            </a:pPr>
            <a:r>
              <a:rPr lang="en-US" altLang="en-US" sz="1800" b="1" smtClean="0">
                <a:ea typeface="ＭＳ Ｐゴシック" pitchFamily="-111" charset="-128"/>
              </a:rPr>
              <a:t>Does going to church regularly help people live longer?</a:t>
            </a:r>
          </a:p>
          <a:p>
            <a:pPr lvl="1">
              <a:spcBef>
                <a:spcPct val="0"/>
              </a:spcBef>
              <a:buClr>
                <a:srgbClr val="E81F30"/>
              </a:buClr>
              <a:buFont typeface="Wingdings" pitchFamily="-111" charset="2"/>
              <a:buChar char="§"/>
            </a:pPr>
            <a:r>
              <a:rPr lang="en-US" altLang="en-US" sz="1800" b="1" smtClean="0">
                <a:ea typeface="ＭＳ Ｐゴシック" pitchFamily="-111" charset="-128"/>
              </a:rPr>
              <a:t>Does smoking cause lung cancer?</a:t>
            </a:r>
          </a:p>
          <a:p>
            <a:pPr lvl="1">
              <a:spcBef>
                <a:spcPct val="0"/>
              </a:spcBef>
              <a:buClr>
                <a:srgbClr val="E81F30"/>
              </a:buClr>
              <a:buFont typeface="Wingdings" pitchFamily="-111" charset="2"/>
              <a:buChar char="§"/>
            </a:pPr>
            <a:endParaRPr lang="en-US" altLang="en-US" sz="1800" b="1" smtClean="0">
              <a:ea typeface="ＭＳ Ｐゴシック" pitchFamily="-111" charset="-128"/>
            </a:endParaRPr>
          </a:p>
          <a:p>
            <a:pPr>
              <a:spcBef>
                <a:spcPct val="0"/>
              </a:spcBef>
              <a:buClr>
                <a:srgbClr val="E81F30"/>
              </a:buClr>
              <a:buFont typeface="Wingdings" pitchFamily="-111" charset="2"/>
              <a:buNone/>
            </a:pPr>
            <a:r>
              <a:rPr lang="en-US" altLang="en-US" sz="2000" b="1" smtClean="0">
                <a:ea typeface="ＭＳ Ｐゴシック" pitchFamily="-111" charset="-128"/>
              </a:rPr>
              <a:t>It is sometimes possible to build a strong case for causation in the absence of experiments by considering data from observational studies.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55575"/>
            <a:ext cx="8229600" cy="715963"/>
          </a:xfrm>
        </p:spPr>
        <p:txBody>
          <a:bodyPr/>
          <a:lstStyle/>
          <a:p>
            <a:r>
              <a:rPr lang="en-US" altLang="en-US" sz="3600" b="1" smtClean="0"/>
              <a:t>When we Can’t do an Experiment</a:t>
            </a:r>
          </a:p>
        </p:txBody>
      </p:sp>
      <p:sp>
        <p:nvSpPr>
          <p:cNvPr id="9219" name="Content Placeholder 2"/>
          <p:cNvSpPr>
            <a:spLocks noGrp="1"/>
          </p:cNvSpPr>
          <p:nvPr>
            <p:ph idx="1"/>
          </p:nvPr>
        </p:nvSpPr>
        <p:spPr>
          <a:xfrm>
            <a:off x="457200" y="1219200"/>
            <a:ext cx="8229600" cy="4906963"/>
          </a:xfrm>
        </p:spPr>
        <p:txBody>
          <a:bodyPr/>
          <a:lstStyle/>
          <a:p>
            <a:r>
              <a:rPr lang="en-US" altLang="en-US" sz="2400" b="1" smtClean="0">
                <a:ea typeface="ＭＳ Ｐゴシック" pitchFamily="-111" charset="-128"/>
              </a:rPr>
              <a:t>Use the following criteria for establishing causation.</a:t>
            </a:r>
            <a:endParaRPr lang="en-US" altLang="en-US" sz="2400" b="1" smtClean="0"/>
          </a:p>
        </p:txBody>
      </p:sp>
      <p:sp>
        <p:nvSpPr>
          <p:cNvPr id="4" name="Rectangle 3"/>
          <p:cNvSpPr>
            <a:spLocks noChangeArrowheads="1"/>
          </p:cNvSpPr>
          <p:nvPr/>
        </p:nvSpPr>
        <p:spPr bwMode="auto">
          <a:xfrm>
            <a:off x="762000" y="1939925"/>
            <a:ext cx="7631113" cy="2246313"/>
          </a:xfrm>
          <a:prstGeom prst="rect">
            <a:avLst/>
          </a:prstGeom>
          <a:solidFill>
            <a:srgbClr val="0080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marL="457200" indent="-457200">
              <a:spcAft>
                <a:spcPts val="600"/>
              </a:spcAft>
              <a:buFont typeface="Wingdings" pitchFamily="-111" charset="2"/>
              <a:buChar char="§"/>
              <a:defRPr/>
            </a:pPr>
            <a:r>
              <a:rPr lang="en-US" sz="2000" b="1" i="1" dirty="0">
                <a:solidFill>
                  <a:srgbClr val="FFFF00"/>
                </a:solidFill>
                <a:ea typeface="ＭＳ Ｐゴシック" pitchFamily="-111" charset="-128"/>
              </a:rPr>
              <a:t>The association is strong.</a:t>
            </a:r>
          </a:p>
          <a:p>
            <a:pPr marL="457200" indent="-457200">
              <a:spcAft>
                <a:spcPts val="600"/>
              </a:spcAft>
              <a:buFont typeface="Wingdings" pitchFamily="-111" charset="2"/>
              <a:buChar char="§"/>
              <a:defRPr/>
            </a:pPr>
            <a:r>
              <a:rPr lang="en-US" sz="2000" b="1" i="1" dirty="0">
                <a:solidFill>
                  <a:srgbClr val="FFFF00"/>
                </a:solidFill>
                <a:ea typeface="ＭＳ Ｐゴシック" pitchFamily="-111" charset="-128"/>
              </a:rPr>
              <a:t>The association is consistent.</a:t>
            </a:r>
          </a:p>
          <a:p>
            <a:pPr marL="457200" indent="-457200">
              <a:spcAft>
                <a:spcPts val="600"/>
              </a:spcAft>
              <a:buFont typeface="Wingdings" pitchFamily="-111" charset="2"/>
              <a:buChar char="§"/>
              <a:defRPr/>
            </a:pPr>
            <a:r>
              <a:rPr lang="en-US" sz="2000" b="1" i="1" dirty="0">
                <a:solidFill>
                  <a:srgbClr val="FFFF00"/>
                </a:solidFill>
                <a:ea typeface="ＭＳ Ｐゴシック" pitchFamily="-111" charset="-128"/>
              </a:rPr>
              <a:t>Larger values of the explanatory variable are associated with stronger responses.</a:t>
            </a:r>
          </a:p>
          <a:p>
            <a:pPr marL="457200" indent="-457200">
              <a:spcAft>
                <a:spcPts val="600"/>
              </a:spcAft>
              <a:buFont typeface="Wingdings" pitchFamily="-111" charset="2"/>
              <a:buChar char="§"/>
              <a:defRPr/>
            </a:pPr>
            <a:r>
              <a:rPr lang="en-US" sz="2000" b="1" i="1" dirty="0">
                <a:solidFill>
                  <a:srgbClr val="FFFF00"/>
                </a:solidFill>
                <a:ea typeface="ＭＳ Ｐゴシック" pitchFamily="-111" charset="-128"/>
              </a:rPr>
              <a:t>The alleged cause precedes the effect in time.</a:t>
            </a:r>
          </a:p>
          <a:p>
            <a:pPr marL="457200" indent="-457200">
              <a:spcAft>
                <a:spcPts val="600"/>
              </a:spcAft>
              <a:buFont typeface="Wingdings" pitchFamily="-111" charset="2"/>
              <a:buChar char="§"/>
              <a:defRPr/>
            </a:pPr>
            <a:r>
              <a:rPr lang="en-US" sz="2000" b="1" i="1" dirty="0">
                <a:solidFill>
                  <a:srgbClr val="FFFF00"/>
                </a:solidFill>
                <a:ea typeface="ＭＳ Ｐゴシック" pitchFamily="-111" charset="-128"/>
              </a:rPr>
              <a:t>The alleged cause is plausible.</a:t>
            </a:r>
          </a:p>
        </p:txBody>
      </p:sp>
      <p:pic>
        <p:nvPicPr>
          <p:cNvPr id="5" name="Picture 5" descr="P4.2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80100" y="3856038"/>
            <a:ext cx="2619375"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7"/>
          <p:cNvSpPr txBox="1">
            <a:spLocks noChangeArrowheads="1"/>
          </p:cNvSpPr>
          <p:nvPr/>
        </p:nvSpPr>
        <p:spPr bwMode="auto">
          <a:xfrm>
            <a:off x="620713" y="4556125"/>
            <a:ext cx="49450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Discuss how each of these criteria apply to the observational studies of the relationship between smoking and lung cancer.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50813"/>
            <a:ext cx="8229600" cy="715962"/>
          </a:xfrm>
        </p:spPr>
        <p:txBody>
          <a:bodyPr/>
          <a:lstStyle/>
          <a:p>
            <a:r>
              <a:rPr lang="en-US" altLang="en-US" sz="3600" b="1" smtClean="0">
                <a:solidFill>
                  <a:schemeClr val="tx1"/>
                </a:solidFill>
                <a:ea typeface="ＭＳ Ｐゴシック" pitchFamily="-111" charset="-128"/>
              </a:rPr>
              <a:t>Data Ethics</a:t>
            </a:r>
            <a:endParaRPr lang="en-US" altLang="en-US" sz="3600" b="1" smtClean="0">
              <a:solidFill>
                <a:schemeClr val="tx1"/>
              </a:solidFill>
            </a:endParaRPr>
          </a:p>
        </p:txBody>
      </p:sp>
      <p:sp>
        <p:nvSpPr>
          <p:cNvPr id="10243" name="Content Placeholder 2"/>
          <p:cNvSpPr>
            <a:spLocks noGrp="1"/>
          </p:cNvSpPr>
          <p:nvPr>
            <p:ph idx="1"/>
          </p:nvPr>
        </p:nvSpPr>
        <p:spPr>
          <a:xfrm>
            <a:off x="457200" y="1219200"/>
            <a:ext cx="8229600" cy="2057400"/>
          </a:xfrm>
        </p:spPr>
        <p:txBody>
          <a:bodyPr/>
          <a:lstStyle/>
          <a:p>
            <a:r>
              <a:rPr lang="en-US" altLang="en-US" sz="2400" b="1" smtClean="0">
                <a:ea typeface="ＭＳ Ｐゴシック" pitchFamily="-111" charset="-128"/>
              </a:rPr>
              <a:t>Complex issues of data ethics arise when we collect data from people. Here are some basic standards of data ethics that must be obeyed by all studies that gather data from human subjects, both observational studies and experiments.</a:t>
            </a:r>
          </a:p>
          <a:p>
            <a:endParaRPr lang="en-US" altLang="en-US" sz="2400" b="1" smtClean="0"/>
          </a:p>
        </p:txBody>
      </p:sp>
      <p:sp>
        <p:nvSpPr>
          <p:cNvPr id="4" name="TextBox 3"/>
          <p:cNvSpPr txBox="1"/>
          <p:nvPr/>
        </p:nvSpPr>
        <p:spPr bwMode="auto">
          <a:xfrm>
            <a:off x="568325" y="3846513"/>
            <a:ext cx="7956550" cy="2554287"/>
          </a:xfrm>
          <a:prstGeom prst="rect">
            <a:avLst/>
          </a:prstGeom>
          <a:solidFill>
            <a:srgbClr val="008000"/>
          </a:solidFill>
        </p:spPr>
        <p:style>
          <a:lnRef idx="3">
            <a:schemeClr val="lt1"/>
          </a:lnRef>
          <a:fillRef idx="1">
            <a:schemeClr val="accent2"/>
          </a:fillRef>
          <a:effectRef idx="1">
            <a:schemeClr val="accent2"/>
          </a:effectRef>
          <a:fontRef idx="minor">
            <a:schemeClr val="lt1"/>
          </a:fontRef>
        </p:style>
        <p:txBody>
          <a:bodyPr>
            <a:spAutoFit/>
          </a:bodyPr>
          <a:lstStyle/>
          <a:p>
            <a:pPr marL="457200" indent="-457200">
              <a:spcAft>
                <a:spcPts val="1200"/>
              </a:spcAft>
              <a:buFont typeface="Arial" charset="0"/>
              <a:buChar char="•"/>
              <a:defRPr/>
            </a:pPr>
            <a:r>
              <a:rPr lang="en-US" sz="2000" b="1" dirty="0">
                <a:solidFill>
                  <a:schemeClr val="tx1"/>
                </a:solidFill>
                <a:ea typeface="ＭＳ Ｐゴシック" pitchFamily="-111" charset="-128"/>
              </a:rPr>
              <a:t>All planned studies must be reviewed in advance by an </a:t>
            </a:r>
            <a:r>
              <a:rPr lang="en-US" sz="2000" b="1" dirty="0">
                <a:solidFill>
                  <a:srgbClr val="FFFF00"/>
                </a:solidFill>
                <a:ea typeface="ＭＳ Ｐゴシック" pitchFamily="-111" charset="-128"/>
              </a:rPr>
              <a:t>institutional review board </a:t>
            </a:r>
            <a:r>
              <a:rPr lang="en-US" sz="2000" b="1" dirty="0">
                <a:solidFill>
                  <a:schemeClr val="tx1"/>
                </a:solidFill>
                <a:ea typeface="ＭＳ Ｐゴシック" pitchFamily="-111" charset="-128"/>
              </a:rPr>
              <a:t>charged with protecting the safety and well-being of the subjects.</a:t>
            </a:r>
          </a:p>
          <a:p>
            <a:pPr marL="457200" indent="-457200">
              <a:spcAft>
                <a:spcPts val="1200"/>
              </a:spcAft>
              <a:buFont typeface="Arial" charset="0"/>
              <a:buChar char="•"/>
              <a:defRPr/>
            </a:pPr>
            <a:r>
              <a:rPr lang="en-US" sz="2000" b="1" dirty="0">
                <a:solidFill>
                  <a:schemeClr val="tx1"/>
                </a:solidFill>
                <a:ea typeface="ＭＳ Ｐゴシック" pitchFamily="-111" charset="-128"/>
              </a:rPr>
              <a:t>All individuals who are subjects in a study must give their </a:t>
            </a:r>
            <a:r>
              <a:rPr lang="en-US" sz="2000" b="1" dirty="0">
                <a:solidFill>
                  <a:srgbClr val="FFFF00"/>
                </a:solidFill>
                <a:ea typeface="ＭＳ Ｐゴシック" pitchFamily="-111" charset="-128"/>
              </a:rPr>
              <a:t>informed consent </a:t>
            </a:r>
            <a:r>
              <a:rPr lang="en-US" sz="2000" b="1" dirty="0">
                <a:solidFill>
                  <a:schemeClr val="tx1"/>
                </a:solidFill>
                <a:ea typeface="ＭＳ Ｐゴシック" pitchFamily="-111" charset="-128"/>
              </a:rPr>
              <a:t>before data are collected.</a:t>
            </a:r>
          </a:p>
          <a:p>
            <a:pPr marL="457200" indent="-457200">
              <a:spcAft>
                <a:spcPts val="1200"/>
              </a:spcAft>
              <a:buFont typeface="Arial" charset="0"/>
              <a:buChar char="•"/>
              <a:defRPr/>
            </a:pPr>
            <a:r>
              <a:rPr lang="en-US" sz="2000" b="1" dirty="0">
                <a:solidFill>
                  <a:schemeClr val="tx1"/>
                </a:solidFill>
                <a:ea typeface="ＭＳ Ｐゴシック" pitchFamily="-111" charset="-128"/>
              </a:rPr>
              <a:t>All individual data must be kept </a:t>
            </a:r>
            <a:r>
              <a:rPr lang="en-US" sz="2000" b="1" dirty="0">
                <a:solidFill>
                  <a:srgbClr val="FFFF00"/>
                </a:solidFill>
                <a:ea typeface="ＭＳ Ｐゴシック" pitchFamily="-111" charset="-128"/>
              </a:rPr>
              <a:t>confidential</a:t>
            </a:r>
            <a:r>
              <a:rPr lang="en-US" sz="2000" b="1" dirty="0">
                <a:solidFill>
                  <a:schemeClr val="tx1"/>
                </a:solidFill>
                <a:ea typeface="ＭＳ Ｐゴシック" pitchFamily="-111" charset="-128"/>
              </a:rPr>
              <a:t>. Only statistical summaries for groups of subjects may be made public.</a:t>
            </a:r>
          </a:p>
        </p:txBody>
      </p:sp>
      <p:sp>
        <p:nvSpPr>
          <p:cNvPr id="5" name="TextBox 4"/>
          <p:cNvSpPr txBox="1"/>
          <p:nvPr/>
        </p:nvSpPr>
        <p:spPr bwMode="auto">
          <a:xfrm>
            <a:off x="2394078" y="3344862"/>
            <a:ext cx="4348681" cy="40009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sz="2000" b="1">
                <a:solidFill>
                  <a:srgbClr val="FFFFFF"/>
                </a:solidFill>
                <a:ea typeface="ＭＳ Ｐゴシック" pitchFamily="-111" charset="-128"/>
              </a:rPr>
              <a:t>Basic Data Ethics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bg/>
                                          </p:spTgt>
                                        </p:tgtEl>
                                        <p:attrNameLst>
                                          <p:attrName>style.visibility</p:attrName>
                                        </p:attrNameLst>
                                      </p:cBhvr>
                                      <p:to>
                                        <p:strVal val="visible"/>
                                      </p:to>
                                    </p:set>
                                    <p:animEffect transition="in" filter="fade">
                                      <p:cBhvr>
                                        <p:cTn id="10" dur="1000"/>
                                        <p:tgtEl>
                                          <p:spTgt spid="4">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1000"/>
                                        <p:tgtEl>
                                          <p:spTgt spid="4">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animBg="1"/>
    </p:bld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470</TotalTime>
  <Words>774</Words>
  <Application>Microsoft Office PowerPoint</Application>
  <PresentationFormat>On-screen Show (4:3)</PresentationFormat>
  <Paragraphs>68</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ＭＳ Ｐゴシック</vt:lpstr>
      <vt:lpstr>Wingdings</vt:lpstr>
      <vt:lpstr>Default Design</vt:lpstr>
      <vt:lpstr>Lesson 4 - 3</vt:lpstr>
      <vt:lpstr>Objectives</vt:lpstr>
      <vt:lpstr>Vocabulary</vt:lpstr>
      <vt:lpstr>Observational Studies</vt:lpstr>
      <vt:lpstr>Experiments</vt:lpstr>
      <vt:lpstr>Scope of Inference</vt:lpstr>
      <vt:lpstr>Challenges of Establishing Causation</vt:lpstr>
      <vt:lpstr>When we Can’t do an Experiment</vt:lpstr>
      <vt:lpstr>Data Ethics</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27</cp:revision>
  <cp:lastPrinted>1601-01-01T00:00:00Z</cp:lastPrinted>
  <dcterms:created xsi:type="dcterms:W3CDTF">1601-01-01T00:00:00Z</dcterms:created>
  <dcterms:modified xsi:type="dcterms:W3CDTF">2018-08-26T16:00:21Z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