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91" r:id="rId2"/>
    <p:sldId id="256" r:id="rId3"/>
    <p:sldId id="257" r:id="rId4"/>
    <p:sldId id="268" r:id="rId5"/>
    <p:sldId id="261" r:id="rId6"/>
    <p:sldId id="292" r:id="rId7"/>
    <p:sldId id="293" r:id="rId8"/>
    <p:sldId id="294" r:id="rId9"/>
    <p:sldId id="274" r:id="rId10"/>
    <p:sldId id="272" r:id="rId11"/>
    <p:sldId id="278" r:id="rId12"/>
    <p:sldId id="273" r:id="rId13"/>
    <p:sldId id="275" r:id="rId14"/>
    <p:sldId id="277" r:id="rId15"/>
    <p:sldId id="276" r:id="rId16"/>
    <p:sldId id="263" r:id="rId17"/>
    <p:sldId id="279" r:id="rId18"/>
    <p:sldId id="280" r:id="rId19"/>
    <p:sldId id="281" r:id="rId20"/>
    <p:sldId id="282" r:id="rId21"/>
    <p:sldId id="283" r:id="rId22"/>
    <p:sldId id="284" r:id="rId23"/>
    <p:sldId id="285" r:id="rId24"/>
    <p:sldId id="286" r:id="rId25"/>
    <p:sldId id="288" r:id="rId26"/>
    <p:sldId id="290" r:id="rId27"/>
    <p:sldId id="289" r:id="rId2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FFFF0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A9AA526-CC4A-443B-AA5E-5C834F972666}" type="datetimeFigureOut">
              <a:rPr lang="en-US"/>
              <a:pPr>
                <a:defRPr/>
              </a:pPr>
              <a:t>8/26/2018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5B3213E-1FCF-4C96-86AB-FF805623988E}" type="slidenum">
              <a:rPr lang="en-US"/>
              <a:pPr>
                <a:defRPr/>
              </a:pPr>
              <a:t>‹#›</a:t>
            </a:fld>
            <a:endParaRPr lang="en-US"/>
          </a:p>
        </p:txBody>
      </p:sp>
    </p:spTree>
    <p:extLst>
      <p:ext uri="{BB962C8B-B14F-4D97-AF65-F5344CB8AC3E}">
        <p14:creationId xmlns:p14="http://schemas.microsoft.com/office/powerpoint/2010/main" val="41523048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7DEDD0E-BB49-4649-8080-6086737D8872}" type="slidenum">
              <a:rPr lang="en-US" altLang="en-US" smtClean="0"/>
              <a:pPr/>
              <a:t>2</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E879A0A-01EB-4CEE-9D7B-D36B7FDF1CD3}" type="slidenum">
              <a:rPr lang="en-US" altLang="en-US" smtClean="0"/>
              <a:pPr/>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8CF28F2-C1B3-44DE-923E-570245EC1864}" type="slidenum">
              <a:rPr lang="en-US" altLang="en-US" smtClean="0"/>
              <a:pPr/>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438B4BD-C25A-4C7E-ADE9-FB62B51F2BA9}" type="slidenum">
              <a:rPr lang="en-US" altLang="en-US" smtClean="0"/>
              <a:pPr/>
              <a:t>5</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4D6C09F-E2D5-4189-BC10-7345CEA0FFE2}" type="slidenum">
              <a:rPr lang="en-US" altLang="en-US" smtClean="0"/>
              <a:pPr/>
              <a:t>16</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8369EF4-01BC-425F-AEC6-215EE4D5C34C}" type="slidenum">
              <a:rPr lang="en-US" altLang="en-US" smtClean="0"/>
              <a:pPr/>
              <a:t>27</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7E586E2-8CDF-4F8D-9193-C25317E2F9DE}" type="slidenum">
              <a:rPr lang="en-US"/>
              <a:pPr>
                <a:defRPr/>
              </a:pPr>
              <a:t>‹#›</a:t>
            </a:fld>
            <a:endParaRPr lang="en-US"/>
          </a:p>
        </p:txBody>
      </p:sp>
    </p:spTree>
    <p:extLst>
      <p:ext uri="{BB962C8B-B14F-4D97-AF65-F5344CB8AC3E}">
        <p14:creationId xmlns:p14="http://schemas.microsoft.com/office/powerpoint/2010/main" val="3932955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9F8F81-D734-47E1-825A-A40CBA0FDB1D}" type="slidenum">
              <a:rPr lang="en-US"/>
              <a:pPr>
                <a:defRPr/>
              </a:pPr>
              <a:t>‹#›</a:t>
            </a:fld>
            <a:endParaRPr lang="en-US"/>
          </a:p>
        </p:txBody>
      </p:sp>
    </p:spTree>
    <p:extLst>
      <p:ext uri="{BB962C8B-B14F-4D97-AF65-F5344CB8AC3E}">
        <p14:creationId xmlns:p14="http://schemas.microsoft.com/office/powerpoint/2010/main" val="2388270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5B7B99-3499-44CC-8D25-6EBA326E36F2}" type="slidenum">
              <a:rPr lang="en-US"/>
              <a:pPr>
                <a:defRPr/>
              </a:pPr>
              <a:t>‹#›</a:t>
            </a:fld>
            <a:endParaRPr lang="en-US"/>
          </a:p>
        </p:txBody>
      </p:sp>
    </p:spTree>
    <p:extLst>
      <p:ext uri="{BB962C8B-B14F-4D97-AF65-F5344CB8AC3E}">
        <p14:creationId xmlns:p14="http://schemas.microsoft.com/office/powerpoint/2010/main" val="2437146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BB6092-C2E3-4565-9FA3-9B92024DD891}" type="slidenum">
              <a:rPr lang="en-US"/>
              <a:pPr>
                <a:defRPr/>
              </a:pPr>
              <a:t>‹#›</a:t>
            </a:fld>
            <a:endParaRPr lang="en-US"/>
          </a:p>
        </p:txBody>
      </p:sp>
    </p:spTree>
    <p:extLst>
      <p:ext uri="{BB962C8B-B14F-4D97-AF65-F5344CB8AC3E}">
        <p14:creationId xmlns:p14="http://schemas.microsoft.com/office/powerpoint/2010/main" val="804817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07DEE8-FF31-4895-AE8D-72906FA7B4F0}" type="slidenum">
              <a:rPr lang="en-US"/>
              <a:pPr>
                <a:defRPr/>
              </a:pPr>
              <a:t>‹#›</a:t>
            </a:fld>
            <a:endParaRPr lang="en-US"/>
          </a:p>
        </p:txBody>
      </p:sp>
    </p:spTree>
    <p:extLst>
      <p:ext uri="{BB962C8B-B14F-4D97-AF65-F5344CB8AC3E}">
        <p14:creationId xmlns:p14="http://schemas.microsoft.com/office/powerpoint/2010/main" val="1821969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B33D08-4B15-4C4A-A5E8-E3387DA112DC}" type="slidenum">
              <a:rPr lang="en-US"/>
              <a:pPr>
                <a:defRPr/>
              </a:pPr>
              <a:t>‹#›</a:t>
            </a:fld>
            <a:endParaRPr lang="en-US"/>
          </a:p>
        </p:txBody>
      </p:sp>
    </p:spTree>
    <p:extLst>
      <p:ext uri="{BB962C8B-B14F-4D97-AF65-F5344CB8AC3E}">
        <p14:creationId xmlns:p14="http://schemas.microsoft.com/office/powerpoint/2010/main" val="2405632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C7917C-DB06-4AEF-8EA9-FB18AA9F7E7F}" type="slidenum">
              <a:rPr lang="en-US"/>
              <a:pPr>
                <a:defRPr/>
              </a:pPr>
              <a:t>‹#›</a:t>
            </a:fld>
            <a:endParaRPr lang="en-US"/>
          </a:p>
        </p:txBody>
      </p:sp>
    </p:spTree>
    <p:extLst>
      <p:ext uri="{BB962C8B-B14F-4D97-AF65-F5344CB8AC3E}">
        <p14:creationId xmlns:p14="http://schemas.microsoft.com/office/powerpoint/2010/main" val="3515338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073A08C-42C3-4EEF-BF78-F2FA3993FCEE}" type="slidenum">
              <a:rPr lang="en-US"/>
              <a:pPr>
                <a:defRPr/>
              </a:pPr>
              <a:t>‹#›</a:t>
            </a:fld>
            <a:endParaRPr lang="en-US"/>
          </a:p>
        </p:txBody>
      </p:sp>
    </p:spTree>
    <p:extLst>
      <p:ext uri="{BB962C8B-B14F-4D97-AF65-F5344CB8AC3E}">
        <p14:creationId xmlns:p14="http://schemas.microsoft.com/office/powerpoint/2010/main" val="1087172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CE06C33-5AF6-462B-8852-5EC417E4D6AC}" type="slidenum">
              <a:rPr lang="en-US"/>
              <a:pPr>
                <a:defRPr/>
              </a:pPr>
              <a:t>‹#›</a:t>
            </a:fld>
            <a:endParaRPr lang="en-US"/>
          </a:p>
        </p:txBody>
      </p:sp>
    </p:spTree>
    <p:extLst>
      <p:ext uri="{BB962C8B-B14F-4D97-AF65-F5344CB8AC3E}">
        <p14:creationId xmlns:p14="http://schemas.microsoft.com/office/powerpoint/2010/main" val="3475626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DFF7D2C-F415-41B7-A9A2-1220BB0AFA20}" type="slidenum">
              <a:rPr lang="en-US"/>
              <a:pPr>
                <a:defRPr/>
              </a:pPr>
              <a:t>‹#›</a:t>
            </a:fld>
            <a:endParaRPr lang="en-US"/>
          </a:p>
        </p:txBody>
      </p:sp>
    </p:spTree>
    <p:extLst>
      <p:ext uri="{BB962C8B-B14F-4D97-AF65-F5344CB8AC3E}">
        <p14:creationId xmlns:p14="http://schemas.microsoft.com/office/powerpoint/2010/main" val="632652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041093-8EA9-4455-9AC2-AF5CBFCC0B07}" type="slidenum">
              <a:rPr lang="en-US"/>
              <a:pPr>
                <a:defRPr/>
              </a:pPr>
              <a:t>‹#›</a:t>
            </a:fld>
            <a:endParaRPr lang="en-US"/>
          </a:p>
        </p:txBody>
      </p:sp>
    </p:spTree>
    <p:extLst>
      <p:ext uri="{BB962C8B-B14F-4D97-AF65-F5344CB8AC3E}">
        <p14:creationId xmlns:p14="http://schemas.microsoft.com/office/powerpoint/2010/main" val="1336229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16E31F0-B38F-4669-95EA-1A4DEB5ED343}"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altLang="en-US"/>
          </a:p>
        </p:txBody>
      </p:sp>
      <p:sp>
        <p:nvSpPr>
          <p:cNvPr id="2051"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2052"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5802313"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effectLst>
                  <a:outerShdw blurRad="38100" dist="38100" dir="2700000" algn="tl">
                    <a:srgbClr val="336699"/>
                  </a:outerShdw>
                </a:effectLst>
                <a:latin typeface="Arial" pitchFamily="34" charset="0"/>
              </a:rPr>
              <a:t>5-Minute Check on Section 5-2b</a:t>
            </a:r>
          </a:p>
        </p:txBody>
      </p:sp>
      <p:sp>
        <p:nvSpPr>
          <p:cNvPr id="33800" name="Text Box 8"/>
          <p:cNvSpPr txBox="1">
            <a:spLocks noChangeArrowheads="1"/>
          </p:cNvSpPr>
          <p:nvPr/>
        </p:nvSpPr>
        <p:spPr bwMode="white">
          <a:xfrm>
            <a:off x="1652588" y="6605588"/>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effectLst>
                  <a:outerShdw blurRad="38100" dist="38100" dir="2700000" algn="tl">
                    <a:srgbClr val="336699"/>
                  </a:outerShdw>
                </a:effectLst>
                <a:latin typeface="Arial" pitchFamily="34" charset="0"/>
              </a:rPr>
              <a:t>Click the mouse button or press the Space Bar to display the answers.</a:t>
            </a:r>
          </a:p>
        </p:txBody>
      </p:sp>
      <p:sp>
        <p:nvSpPr>
          <p:cNvPr id="3079"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p>
            <a:pPr marL="457200" indent="-457200">
              <a:spcBef>
                <a:spcPts val="600"/>
              </a:spcBef>
              <a:buFont typeface="Arial" charset="0"/>
              <a:buAutoNum type="arabicPeriod"/>
              <a:defRPr/>
            </a:pPr>
            <a:r>
              <a:rPr lang="en-US" sz="2000" b="1" dirty="0">
                <a:latin typeface="+mn-lt"/>
                <a:cs typeface="Arial" charset="0"/>
                <a:sym typeface="Symbol" pitchFamily="18" charset="2"/>
              </a:rPr>
              <a:t>What is an experiment where neither the administrator of the treatment nor the patient know which treatment is given called?</a:t>
            </a:r>
          </a:p>
          <a:p>
            <a:pPr marL="457200" indent="-457200">
              <a:spcBef>
                <a:spcPts val="600"/>
              </a:spcBef>
              <a:buFont typeface="Arial" charset="0"/>
              <a:buAutoNum type="arabicPeriod"/>
              <a:defRPr/>
            </a:pPr>
            <a:endParaRPr lang="en-US" b="1" dirty="0">
              <a:latin typeface="+mn-lt"/>
              <a:cs typeface="Arial" charset="0"/>
              <a:sym typeface="Symbol" pitchFamily="18" charset="2"/>
            </a:endParaRPr>
          </a:p>
          <a:p>
            <a:pPr marL="457200" indent="-457200">
              <a:spcBef>
                <a:spcPts val="600"/>
              </a:spcBef>
              <a:buFont typeface="Arial" charset="0"/>
              <a:buAutoNum type="arabicPeriod"/>
              <a:defRPr/>
            </a:pPr>
            <a:r>
              <a:rPr lang="en-US" sz="2000" b="1" dirty="0">
                <a:latin typeface="+mn-lt"/>
                <a:cs typeface="Arial" charset="0"/>
                <a:sym typeface="Symbol" pitchFamily="18" charset="2"/>
              </a:rPr>
              <a:t>What type of sampling technique is similar to a blocked DOE?</a:t>
            </a:r>
          </a:p>
          <a:p>
            <a:pPr marL="457200" indent="-457200">
              <a:spcBef>
                <a:spcPts val="600"/>
              </a:spcBef>
              <a:buFont typeface="Arial" charset="0"/>
              <a:buAutoNum type="arabicPeriod"/>
              <a:defRPr/>
            </a:pPr>
            <a:endParaRPr lang="en-US" b="1" dirty="0">
              <a:latin typeface="+mn-lt"/>
              <a:cs typeface="Arial" charset="0"/>
              <a:sym typeface="Symbol" pitchFamily="18" charset="2"/>
            </a:endParaRPr>
          </a:p>
          <a:p>
            <a:pPr marL="457200" indent="-457200">
              <a:spcBef>
                <a:spcPts val="600"/>
              </a:spcBef>
              <a:buFont typeface="Arial" charset="0"/>
              <a:buAutoNum type="arabicPeriod"/>
              <a:defRPr/>
            </a:pPr>
            <a:r>
              <a:rPr lang="en-US" sz="2000" b="1" dirty="0">
                <a:latin typeface="+mn-lt"/>
                <a:cs typeface="Arial" charset="0"/>
                <a:sym typeface="Symbol" pitchFamily="18" charset="2"/>
              </a:rPr>
              <a:t>What type of problem do we have when two variables effects on the response variable can not be distinguished?</a:t>
            </a:r>
          </a:p>
          <a:p>
            <a:pPr marL="457200" indent="-457200">
              <a:spcBef>
                <a:spcPts val="600"/>
              </a:spcBef>
              <a:buFont typeface="Arial" charset="0"/>
              <a:buAutoNum type="arabicPeriod"/>
              <a:defRPr/>
            </a:pPr>
            <a:endParaRPr lang="en-US" b="1" dirty="0">
              <a:latin typeface="+mn-lt"/>
              <a:cs typeface="Arial" charset="0"/>
              <a:sym typeface="Symbol" pitchFamily="18" charset="2"/>
            </a:endParaRPr>
          </a:p>
          <a:p>
            <a:pPr>
              <a:spcBef>
                <a:spcPts val="600"/>
              </a:spcBef>
              <a:defRPr/>
            </a:pPr>
            <a:r>
              <a:rPr lang="en-US" sz="2000" b="1" dirty="0"/>
              <a:t>An agronomist wishes to compare the yield of five tomato varieties.  The field, in which the experiment will be carried out, decreases in fertility as you get further away from its river border.</a:t>
            </a:r>
          </a:p>
          <a:p>
            <a:pPr marL="457200" indent="-457200">
              <a:spcBef>
                <a:spcPts val="600"/>
              </a:spcBef>
              <a:buFont typeface="+mj-lt"/>
              <a:buAutoNum type="arabicPeriod" startAt="4"/>
              <a:defRPr/>
            </a:pPr>
            <a:r>
              <a:rPr lang="en-US" sz="2000" b="1" dirty="0">
                <a:latin typeface="+mn-lt"/>
                <a:cs typeface="Arial" charset="0"/>
                <a:sym typeface="Symbol" pitchFamily="18" charset="2"/>
              </a:rPr>
              <a:t>Set this up as a randomized blocked experiment. </a:t>
            </a:r>
            <a:endParaRPr lang="el-GR" sz="2000" b="1" dirty="0">
              <a:cs typeface="Arial" charset="0"/>
              <a:sym typeface="Symbol" pitchFamily="18" charset="2"/>
            </a:endParaRPr>
          </a:p>
        </p:txBody>
      </p:sp>
      <p:sp>
        <p:nvSpPr>
          <p:cNvPr id="8" name="TextBox 7"/>
          <p:cNvSpPr txBox="1">
            <a:spLocks noChangeArrowheads="1"/>
          </p:cNvSpPr>
          <p:nvPr/>
        </p:nvSpPr>
        <p:spPr bwMode="auto">
          <a:xfrm>
            <a:off x="3657600" y="1295400"/>
            <a:ext cx="1709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double blind</a:t>
            </a:r>
          </a:p>
        </p:txBody>
      </p:sp>
      <p:sp>
        <p:nvSpPr>
          <p:cNvPr id="9" name="TextBox 8"/>
          <p:cNvSpPr txBox="1">
            <a:spLocks noChangeArrowheads="1"/>
          </p:cNvSpPr>
          <p:nvPr/>
        </p:nvSpPr>
        <p:spPr bwMode="auto">
          <a:xfrm>
            <a:off x="3505200" y="2057400"/>
            <a:ext cx="2460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stratified sampling</a:t>
            </a:r>
          </a:p>
        </p:txBody>
      </p:sp>
      <p:sp>
        <p:nvSpPr>
          <p:cNvPr id="10" name="TextBox 9"/>
          <p:cNvSpPr txBox="1">
            <a:spLocks noChangeArrowheads="1"/>
          </p:cNvSpPr>
          <p:nvPr/>
        </p:nvSpPr>
        <p:spPr bwMode="auto">
          <a:xfrm>
            <a:off x="3733800" y="3124200"/>
            <a:ext cx="1739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confounding</a:t>
            </a:r>
          </a:p>
        </p:txBody>
      </p:sp>
      <p:graphicFrame>
        <p:nvGraphicFramePr>
          <p:cNvPr id="11" name="Table 10"/>
          <p:cNvGraphicFramePr>
            <a:graphicFrameLocks noGrp="1"/>
          </p:cNvGraphicFramePr>
          <p:nvPr/>
        </p:nvGraphicFramePr>
        <p:xfrm>
          <a:off x="4724400" y="4808560"/>
          <a:ext cx="4108770" cy="1652288"/>
        </p:xfrm>
        <a:graphic>
          <a:graphicData uri="http://schemas.openxmlformats.org/drawingml/2006/table">
            <a:tbl>
              <a:tblPr>
                <a:tableStyleId>{5940675A-B579-460E-94D1-54222C63F5DA}</a:tableStyleId>
              </a:tblPr>
              <a:tblGrid>
                <a:gridCol w="487680"/>
                <a:gridCol w="724218"/>
                <a:gridCol w="724218"/>
                <a:gridCol w="724218"/>
                <a:gridCol w="724218"/>
                <a:gridCol w="724218"/>
              </a:tblGrid>
              <a:tr h="277504">
                <a:tc rowSpan="6">
                  <a:txBody>
                    <a:bodyPr/>
                    <a:lstStyle/>
                    <a:p>
                      <a:pPr algn="ctr"/>
                      <a:r>
                        <a:rPr lang="en-US" sz="2000" b="1" dirty="0" smtClean="0">
                          <a:solidFill>
                            <a:srgbClr val="FFFF00"/>
                          </a:solidFill>
                        </a:rPr>
                        <a:t>River</a:t>
                      </a:r>
                      <a:endParaRPr lang="en-US" sz="2000" b="1" dirty="0">
                        <a:solidFill>
                          <a:srgbClr val="FFFF00"/>
                        </a:solidFill>
                      </a:endParaRPr>
                    </a:p>
                  </a:txBody>
                  <a:tcPr vert="vert">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r>
                        <a:rPr lang="en-US" sz="1200" b="1" dirty="0" smtClean="0">
                          <a:solidFill>
                            <a:srgbClr val="FFFF00"/>
                          </a:solidFill>
                        </a:rPr>
                        <a:t>Block</a:t>
                      </a:r>
                      <a:r>
                        <a:rPr lang="en-US" sz="1200" b="1" baseline="0" dirty="0" smtClean="0">
                          <a:solidFill>
                            <a:srgbClr val="FFFF00"/>
                          </a:solidFill>
                        </a:rPr>
                        <a:t> 1</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r>
                        <a:rPr lang="en-US" sz="1200" b="1" dirty="0" smtClean="0">
                          <a:solidFill>
                            <a:srgbClr val="FFFF00"/>
                          </a:solidFill>
                        </a:rPr>
                        <a:t>Block 2</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r>
                        <a:rPr lang="en-US" sz="1200" b="1" dirty="0" smtClean="0">
                          <a:solidFill>
                            <a:srgbClr val="FFFF00"/>
                          </a:solidFill>
                        </a:rPr>
                        <a:t>Block</a:t>
                      </a:r>
                      <a:r>
                        <a:rPr lang="en-US" sz="1200" b="1" baseline="0" dirty="0" smtClean="0">
                          <a:solidFill>
                            <a:srgbClr val="FFFF00"/>
                          </a:solidFill>
                        </a:rPr>
                        <a:t> 3</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r>
                        <a:rPr lang="en-US" sz="1200" b="1" dirty="0" smtClean="0">
                          <a:solidFill>
                            <a:srgbClr val="FFFF00"/>
                          </a:solidFill>
                        </a:rPr>
                        <a:t>Block 4</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r>
                        <a:rPr lang="en-US" sz="1200" b="1" dirty="0" smtClean="0">
                          <a:solidFill>
                            <a:srgbClr val="FFFF00"/>
                          </a:solidFill>
                        </a:rPr>
                        <a:t>Block 5</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r>
              <a:tr h="277504">
                <a:tc vMerge="1">
                  <a:txBody>
                    <a:bodyPr/>
                    <a:lstStyle/>
                    <a:p>
                      <a:pPr algn="ctr"/>
                      <a:endParaRPr lang="en-US" sz="2000" b="1" dirty="0">
                        <a:solidFill>
                          <a:srgbClr val="FFFF00"/>
                        </a:solidFill>
                      </a:endParaRPr>
                    </a:p>
                  </a:txBody>
                  <a:tcPr vert="vert"/>
                </a:tc>
                <a:tc>
                  <a:txBody>
                    <a:bodyPr/>
                    <a:lstStyle/>
                    <a:p>
                      <a:pPr algn="ctr"/>
                      <a:r>
                        <a:rPr lang="en-US" sz="1200" b="1" dirty="0" smtClean="0">
                          <a:solidFill>
                            <a:srgbClr val="FFFF00"/>
                          </a:solidFill>
                        </a:rPr>
                        <a:t>A</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E</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D</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C</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B</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r>
              <a:tr h="0">
                <a:tc vMerge="1">
                  <a:txBody>
                    <a:bodyPr/>
                    <a:lstStyle/>
                    <a:p>
                      <a:endParaRPr lang="en-US" sz="1400" dirty="0"/>
                    </a:p>
                  </a:txBody>
                  <a:tcPr/>
                </a:tc>
                <a:tc>
                  <a:txBody>
                    <a:bodyPr/>
                    <a:lstStyle/>
                    <a:p>
                      <a:pPr algn="ctr"/>
                      <a:r>
                        <a:rPr lang="en-US" sz="1200" b="1" dirty="0" smtClean="0">
                          <a:solidFill>
                            <a:srgbClr val="FFFF00"/>
                          </a:solidFill>
                        </a:rPr>
                        <a:t>B</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A</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E</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D</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C</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r>
              <a:tr h="269316">
                <a:tc vMerge="1">
                  <a:txBody>
                    <a:bodyPr/>
                    <a:lstStyle/>
                    <a:p>
                      <a:endParaRPr lang="en-US" sz="1400" dirty="0"/>
                    </a:p>
                  </a:txBody>
                  <a:tcPr/>
                </a:tc>
                <a:tc>
                  <a:txBody>
                    <a:bodyPr/>
                    <a:lstStyle/>
                    <a:p>
                      <a:pPr algn="ctr"/>
                      <a:r>
                        <a:rPr lang="en-US" sz="1200" b="1" dirty="0" smtClean="0">
                          <a:solidFill>
                            <a:srgbClr val="FFFF00"/>
                          </a:solidFill>
                        </a:rPr>
                        <a:t>C</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B</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A</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E</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D</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r>
              <a:tr h="182880">
                <a:tc vMerge="1">
                  <a:txBody>
                    <a:bodyPr/>
                    <a:lstStyle/>
                    <a:p>
                      <a:endParaRPr lang="en-US" sz="1400" dirty="0"/>
                    </a:p>
                  </a:txBody>
                  <a:tcPr/>
                </a:tc>
                <a:tc>
                  <a:txBody>
                    <a:bodyPr/>
                    <a:lstStyle/>
                    <a:p>
                      <a:pPr algn="ctr"/>
                      <a:r>
                        <a:rPr lang="en-US" sz="1200" b="1" dirty="0" smtClean="0">
                          <a:solidFill>
                            <a:srgbClr val="FFFF00"/>
                          </a:solidFill>
                        </a:rPr>
                        <a:t>D</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C</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B</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A</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E</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r>
              <a:tr h="182880">
                <a:tc vMerge="1">
                  <a:txBody>
                    <a:bodyPr/>
                    <a:lstStyle/>
                    <a:p>
                      <a:endParaRPr lang="en-US" sz="1400" dirty="0"/>
                    </a:p>
                  </a:txBody>
                  <a:tcPr/>
                </a:tc>
                <a:tc>
                  <a:txBody>
                    <a:bodyPr/>
                    <a:lstStyle/>
                    <a:p>
                      <a:pPr algn="ctr"/>
                      <a:r>
                        <a:rPr lang="en-US" sz="1200" b="1" dirty="0" smtClean="0">
                          <a:solidFill>
                            <a:srgbClr val="FFFF00"/>
                          </a:solidFill>
                        </a:rPr>
                        <a:t>E</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D</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C</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B</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pPr algn="ctr"/>
                      <a:r>
                        <a:rPr lang="en-US" sz="1200" b="1" dirty="0" smtClean="0">
                          <a:solidFill>
                            <a:srgbClr val="FFFF00"/>
                          </a:solidFill>
                        </a:rPr>
                        <a:t>A</a:t>
                      </a:r>
                      <a:endParaRPr lang="en-US" sz="12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r>
            </a:tbl>
          </a:graphicData>
        </a:graphic>
      </p:graphicFrame>
      <p:sp>
        <p:nvSpPr>
          <p:cNvPr id="12" name="TextBox 11"/>
          <p:cNvSpPr txBox="1">
            <a:spLocks noChangeArrowheads="1"/>
          </p:cNvSpPr>
          <p:nvPr/>
        </p:nvSpPr>
        <p:spPr bwMode="auto">
          <a:xfrm>
            <a:off x="533400" y="4953000"/>
            <a:ext cx="3581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Distance away from river would be our blocking variable.  Randomly assign varieties within each block.</a:t>
            </a:r>
          </a:p>
        </p:txBody>
      </p:sp>
      <p:sp>
        <p:nvSpPr>
          <p:cNvPr id="13" name="TextBox 12"/>
          <p:cNvSpPr txBox="1">
            <a:spLocks noChangeArrowheads="1"/>
          </p:cNvSpPr>
          <p:nvPr/>
        </p:nvSpPr>
        <p:spPr bwMode="auto">
          <a:xfrm>
            <a:off x="6781800" y="4087813"/>
            <a:ext cx="2133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C000"/>
                </a:solidFill>
              </a:rPr>
              <a:t>Latin Square Design (non AP)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edge">
                                      <p:cBhvr>
                                        <p:cTn id="12" dur="20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edge">
                                      <p:cBhvr>
                                        <p:cTn id="17" dur="20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edge">
                                      <p:cBhvr>
                                        <p:cTn id="22" dur="2000"/>
                                        <p:tgtEl>
                                          <p:spTgt spid="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44463"/>
            <a:ext cx="8229600" cy="715962"/>
          </a:xfrm>
        </p:spPr>
        <p:txBody>
          <a:bodyPr/>
          <a:lstStyle/>
          <a:p>
            <a:r>
              <a:rPr lang="en-US" altLang="en-US" sz="3600" b="1" smtClean="0"/>
              <a:t>Sampling</a:t>
            </a:r>
          </a:p>
        </p:txBody>
      </p:sp>
      <p:sp>
        <p:nvSpPr>
          <p:cNvPr id="11267" name="Content Placeholder 2"/>
          <p:cNvSpPr>
            <a:spLocks noGrp="1"/>
          </p:cNvSpPr>
          <p:nvPr>
            <p:ph idx="1"/>
          </p:nvPr>
        </p:nvSpPr>
        <p:spPr>
          <a:xfrm>
            <a:off x="304800" y="990600"/>
            <a:ext cx="8534400" cy="5638800"/>
          </a:xfrm>
        </p:spPr>
        <p:txBody>
          <a:bodyPr/>
          <a:lstStyle/>
          <a:p>
            <a:r>
              <a:rPr lang="en-US" altLang="en-US" sz="2400" b="1" smtClean="0"/>
              <a:t>Simple random sampling (SRS)</a:t>
            </a:r>
          </a:p>
          <a:p>
            <a:pPr lvl="1"/>
            <a:r>
              <a:rPr lang="en-US" altLang="en-US" sz="2000" b="1" smtClean="0">
                <a:solidFill>
                  <a:srgbClr val="FFFF00"/>
                </a:solidFill>
              </a:rPr>
              <a:t>Everyone has an equal chance at selection</a:t>
            </a:r>
          </a:p>
          <a:p>
            <a:pPr lvl="1"/>
            <a:endParaRPr lang="en-US" altLang="en-US" sz="1400" b="1" smtClean="0"/>
          </a:p>
          <a:p>
            <a:r>
              <a:rPr lang="en-US" altLang="en-US" sz="2400" b="1" smtClean="0"/>
              <a:t>Stratified sampling (group then sample all groups))</a:t>
            </a:r>
          </a:p>
          <a:p>
            <a:pPr lvl="1"/>
            <a:r>
              <a:rPr lang="en-US" altLang="en-US" sz="2000" b="1" smtClean="0">
                <a:solidFill>
                  <a:srgbClr val="FFFF00"/>
                </a:solidFill>
              </a:rPr>
              <a:t>Some from all groups</a:t>
            </a:r>
          </a:p>
          <a:p>
            <a:pPr lvl="1"/>
            <a:endParaRPr lang="en-US" altLang="en-US" sz="1400" b="1" smtClean="0"/>
          </a:p>
          <a:p>
            <a:r>
              <a:rPr lang="en-US" altLang="en-US" sz="2400" b="1" smtClean="0"/>
              <a:t>Cluster sampling (group then census some groups)</a:t>
            </a:r>
          </a:p>
          <a:p>
            <a:pPr lvl="1"/>
            <a:r>
              <a:rPr lang="en-US" altLang="en-US" sz="2000" b="1" smtClean="0">
                <a:solidFill>
                  <a:srgbClr val="FFFF00"/>
                </a:solidFill>
              </a:rPr>
              <a:t>All (census-like) of some groups</a:t>
            </a:r>
          </a:p>
          <a:p>
            <a:pPr lvl="1"/>
            <a:endParaRPr lang="en-US" altLang="en-US" sz="1400" b="1" smtClean="0"/>
          </a:p>
          <a:p>
            <a:r>
              <a:rPr lang="en-US" altLang="en-US" sz="2400" b="1" smtClean="0"/>
              <a:t>Systematic sampling</a:t>
            </a:r>
          </a:p>
          <a:p>
            <a:pPr lvl="1"/>
            <a:r>
              <a:rPr lang="en-US" altLang="en-US" sz="2000" b="1" smtClean="0">
                <a:solidFill>
                  <a:srgbClr val="FFFF00"/>
                </a:solidFill>
              </a:rPr>
              <a:t>Using an algorithm to determine who to sample</a:t>
            </a:r>
          </a:p>
          <a:p>
            <a:pPr lvl="1"/>
            <a:endParaRPr lang="en-US" altLang="en-US" sz="2000" b="1" smtClean="0">
              <a:solidFill>
                <a:srgbClr val="FFFF00"/>
              </a:solidFill>
            </a:endParaRPr>
          </a:p>
          <a:p>
            <a:r>
              <a:rPr lang="en-US" altLang="en-US" sz="2400" b="1" smtClean="0"/>
              <a:t>Multi-stage sampling</a:t>
            </a:r>
          </a:p>
          <a:p>
            <a:pPr lvl="1"/>
            <a:r>
              <a:rPr lang="en-US" altLang="en-US" sz="2000" b="1" smtClean="0">
                <a:solidFill>
                  <a:srgbClr val="FFFF00"/>
                </a:solidFill>
              </a:rPr>
              <a:t>Dividing the sampling into stages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44463"/>
            <a:ext cx="8229600" cy="715962"/>
          </a:xfrm>
        </p:spPr>
        <p:txBody>
          <a:bodyPr/>
          <a:lstStyle/>
          <a:p>
            <a:r>
              <a:rPr lang="en-US" altLang="en-US" sz="3600" b="1" smtClean="0"/>
              <a:t>Sampling Errors and Bias</a:t>
            </a:r>
          </a:p>
        </p:txBody>
      </p:sp>
      <p:sp>
        <p:nvSpPr>
          <p:cNvPr id="12291" name="Content Placeholder 2"/>
          <p:cNvSpPr>
            <a:spLocks noGrp="1"/>
          </p:cNvSpPr>
          <p:nvPr>
            <p:ph idx="1"/>
          </p:nvPr>
        </p:nvSpPr>
        <p:spPr>
          <a:xfrm>
            <a:off x="304800" y="990600"/>
            <a:ext cx="8534400" cy="5638800"/>
          </a:xfrm>
        </p:spPr>
        <p:txBody>
          <a:bodyPr/>
          <a:lstStyle/>
          <a:p>
            <a:pPr eaLnBrk="1" hangingPunct="1"/>
            <a:r>
              <a:rPr lang="en-US" altLang="en-US" sz="2400" b="1" smtClean="0"/>
              <a:t> Survey Design</a:t>
            </a:r>
          </a:p>
          <a:p>
            <a:pPr lvl="1" eaLnBrk="1" hangingPunct="1"/>
            <a:r>
              <a:rPr lang="en-US" altLang="en-US" sz="2000" b="1" smtClean="0">
                <a:solidFill>
                  <a:srgbClr val="FFFF00"/>
                </a:solidFill>
              </a:rPr>
              <a:t>Poor sampling methods</a:t>
            </a:r>
          </a:p>
          <a:p>
            <a:pPr lvl="2" eaLnBrk="1" hangingPunct="1"/>
            <a:r>
              <a:rPr lang="en-US" altLang="en-US" sz="1600" b="1" smtClean="0"/>
              <a:t>Voluntary Response Sampling</a:t>
            </a:r>
          </a:p>
          <a:p>
            <a:pPr lvl="2" eaLnBrk="1" hangingPunct="1"/>
            <a:r>
              <a:rPr lang="en-US" altLang="en-US" sz="1600" b="1" smtClean="0"/>
              <a:t>Convenience Sampling</a:t>
            </a:r>
          </a:p>
          <a:p>
            <a:pPr lvl="1" eaLnBrk="1" hangingPunct="1"/>
            <a:r>
              <a:rPr lang="en-US" altLang="en-US" sz="2000" b="1" smtClean="0">
                <a:solidFill>
                  <a:srgbClr val="FFFF00"/>
                </a:solidFill>
              </a:rPr>
              <a:t>Incomplete Frame</a:t>
            </a:r>
          </a:p>
          <a:p>
            <a:pPr lvl="1" eaLnBrk="1" hangingPunct="1"/>
            <a:r>
              <a:rPr lang="en-US" altLang="en-US" sz="2000" b="1" smtClean="0">
                <a:solidFill>
                  <a:srgbClr val="FFFF00"/>
                </a:solidFill>
              </a:rPr>
              <a:t>Poorly worded questions</a:t>
            </a:r>
          </a:p>
          <a:p>
            <a:pPr lvl="1" eaLnBrk="1" hangingPunct="1"/>
            <a:r>
              <a:rPr lang="en-US" altLang="en-US" sz="2000" b="1" smtClean="0">
                <a:solidFill>
                  <a:srgbClr val="FFFF00"/>
                </a:solidFill>
              </a:rPr>
              <a:t>Inflammatory words</a:t>
            </a:r>
          </a:p>
          <a:p>
            <a:pPr lvl="1" eaLnBrk="1" hangingPunct="1"/>
            <a:r>
              <a:rPr lang="en-US" altLang="en-US" sz="2000" b="1" smtClean="0">
                <a:solidFill>
                  <a:srgbClr val="FFFF00"/>
                </a:solidFill>
              </a:rPr>
              <a:t>Question order</a:t>
            </a:r>
          </a:p>
          <a:p>
            <a:pPr lvl="1" eaLnBrk="1" hangingPunct="1"/>
            <a:r>
              <a:rPr lang="en-US" altLang="en-US" sz="2000" b="1" smtClean="0">
                <a:solidFill>
                  <a:srgbClr val="FFFF00"/>
                </a:solidFill>
              </a:rPr>
              <a:t>Response order</a:t>
            </a:r>
          </a:p>
          <a:p>
            <a:pPr eaLnBrk="1" hangingPunct="1"/>
            <a:r>
              <a:rPr lang="en-US" altLang="en-US" sz="2400" b="1" smtClean="0"/>
              <a:t>Survey Subject </a:t>
            </a:r>
          </a:p>
          <a:p>
            <a:pPr lvl="1" eaLnBrk="1" hangingPunct="1"/>
            <a:r>
              <a:rPr lang="en-US" altLang="en-US" sz="2000" b="1" smtClean="0">
                <a:solidFill>
                  <a:srgbClr val="FFFF00"/>
                </a:solidFill>
              </a:rPr>
              <a:t>Nonresponse</a:t>
            </a:r>
          </a:p>
          <a:p>
            <a:pPr lvl="1" eaLnBrk="1" hangingPunct="1"/>
            <a:r>
              <a:rPr lang="en-US" altLang="en-US" sz="2000" b="1" smtClean="0">
                <a:solidFill>
                  <a:srgbClr val="FFFF00"/>
                </a:solidFill>
              </a:rPr>
              <a:t>Misrepresented answers</a:t>
            </a:r>
          </a:p>
          <a:p>
            <a:pPr eaLnBrk="1" hangingPunct="1"/>
            <a:r>
              <a:rPr lang="en-US" altLang="en-US" sz="2400" b="1" smtClean="0"/>
              <a:t>Collection and Processing</a:t>
            </a:r>
          </a:p>
          <a:p>
            <a:pPr lvl="1" eaLnBrk="1" hangingPunct="1"/>
            <a:r>
              <a:rPr lang="en-US" altLang="en-US" sz="2000" b="1" smtClean="0">
                <a:solidFill>
                  <a:srgbClr val="FFFF00"/>
                </a:solidFill>
              </a:rPr>
              <a:t>Interviewer Errors</a:t>
            </a:r>
          </a:p>
          <a:p>
            <a:pPr lvl="1" eaLnBrk="1" hangingPunct="1"/>
            <a:r>
              <a:rPr lang="en-US" altLang="en-US" sz="2000" b="1" smtClean="0">
                <a:solidFill>
                  <a:srgbClr val="FFFF00"/>
                </a:solidFill>
              </a:rPr>
              <a:t>Data-entry Errors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44463"/>
            <a:ext cx="8229600" cy="715962"/>
          </a:xfrm>
        </p:spPr>
        <p:txBody>
          <a:bodyPr/>
          <a:lstStyle/>
          <a:p>
            <a:r>
              <a:rPr lang="en-US" altLang="en-US" sz="3600" b="1" smtClean="0"/>
              <a:t>Design of Experiments</a:t>
            </a:r>
          </a:p>
        </p:txBody>
      </p:sp>
      <p:sp>
        <p:nvSpPr>
          <p:cNvPr id="13315" name="Content Placeholder 2"/>
          <p:cNvSpPr>
            <a:spLocks noGrp="1"/>
          </p:cNvSpPr>
          <p:nvPr>
            <p:ph idx="1"/>
          </p:nvPr>
        </p:nvSpPr>
        <p:spPr>
          <a:xfrm>
            <a:off x="304800" y="838200"/>
            <a:ext cx="8534400" cy="5791200"/>
          </a:xfrm>
        </p:spPr>
        <p:txBody>
          <a:bodyPr/>
          <a:lstStyle/>
          <a:p>
            <a:pPr eaLnBrk="1" hangingPunct="1"/>
            <a:r>
              <a:rPr lang="en-US" altLang="en-US" sz="2400" b="1" smtClean="0">
                <a:solidFill>
                  <a:srgbClr val="FFFF00"/>
                </a:solidFill>
              </a:rPr>
              <a:t>Control</a:t>
            </a:r>
          </a:p>
          <a:p>
            <a:pPr lvl="1" eaLnBrk="1" hangingPunct="1"/>
            <a:r>
              <a:rPr lang="en-US" altLang="en-US" sz="2000" b="1" smtClean="0"/>
              <a:t>Overall effort to minimize variability in the way the experimental units are obtained and treated</a:t>
            </a:r>
          </a:p>
          <a:p>
            <a:pPr lvl="1" eaLnBrk="1" hangingPunct="1"/>
            <a:r>
              <a:rPr lang="en-US" altLang="en-US" sz="2000" b="1" smtClean="0">
                <a:solidFill>
                  <a:srgbClr val="66FF66"/>
                </a:solidFill>
              </a:rPr>
              <a:t>Attempts to eliminate  the confounding effects of extraneous variables  </a:t>
            </a:r>
            <a:r>
              <a:rPr lang="en-US" altLang="en-US" sz="2000" b="1" smtClean="0"/>
              <a:t>(those not being measured or controlled in the experiment, aka lurking variables) </a:t>
            </a:r>
          </a:p>
          <a:p>
            <a:pPr eaLnBrk="1" hangingPunct="1"/>
            <a:r>
              <a:rPr lang="en-US" altLang="en-US" sz="2400" b="1" smtClean="0">
                <a:solidFill>
                  <a:srgbClr val="FFFF00"/>
                </a:solidFill>
              </a:rPr>
              <a:t>Randomization</a:t>
            </a:r>
          </a:p>
          <a:p>
            <a:pPr lvl="1" eaLnBrk="1" hangingPunct="1"/>
            <a:r>
              <a:rPr lang="en-US" altLang="en-US" sz="2000" b="1" smtClean="0"/>
              <a:t>Rules used to assign the experimental units to the treatments</a:t>
            </a:r>
          </a:p>
          <a:p>
            <a:pPr lvl="1" eaLnBrk="1" hangingPunct="1"/>
            <a:r>
              <a:rPr lang="en-US" altLang="en-US" sz="2000" b="1" smtClean="0"/>
              <a:t>Uses impersonal chance to assign experimental units to treatments </a:t>
            </a:r>
          </a:p>
          <a:p>
            <a:pPr lvl="1" eaLnBrk="1" hangingPunct="1"/>
            <a:r>
              <a:rPr lang="en-US" altLang="en-US" sz="2000" b="1" smtClean="0">
                <a:solidFill>
                  <a:srgbClr val="66FF66"/>
                </a:solidFill>
              </a:rPr>
              <a:t>Increases chances that there are no systematic differences between treatment groups</a:t>
            </a:r>
          </a:p>
          <a:p>
            <a:pPr eaLnBrk="1" hangingPunct="1"/>
            <a:r>
              <a:rPr lang="en-US" altLang="en-US" sz="2400" b="1" smtClean="0">
                <a:solidFill>
                  <a:srgbClr val="FFFF00"/>
                </a:solidFill>
              </a:rPr>
              <a:t>Replication</a:t>
            </a:r>
          </a:p>
          <a:p>
            <a:pPr lvl="1" eaLnBrk="1" hangingPunct="1"/>
            <a:r>
              <a:rPr lang="en-US" altLang="en-US" sz="2000" b="1" smtClean="0"/>
              <a:t>Use enough subjects to reduce chance variation</a:t>
            </a:r>
          </a:p>
          <a:p>
            <a:pPr lvl="1" eaLnBrk="1" hangingPunct="1"/>
            <a:r>
              <a:rPr lang="en-US" altLang="en-US" sz="2000" b="1" smtClean="0">
                <a:solidFill>
                  <a:srgbClr val="66FF66"/>
                </a:solidFill>
              </a:rPr>
              <a:t>Increases the sensitivity of the experiment to differences between treatments</a:t>
            </a:r>
            <a:endParaRPr lang="en-US" altLang="en-US" sz="2400" b="1" smtClean="0">
              <a:solidFill>
                <a:srgbClr val="66FF6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44463"/>
            <a:ext cx="8229600" cy="715962"/>
          </a:xfrm>
        </p:spPr>
        <p:txBody>
          <a:bodyPr/>
          <a:lstStyle/>
          <a:p>
            <a:r>
              <a:rPr lang="en-US" altLang="en-US" sz="3600" b="1" smtClean="0"/>
              <a:t>Design of Experiments</a:t>
            </a:r>
          </a:p>
        </p:txBody>
      </p:sp>
      <p:sp>
        <p:nvSpPr>
          <p:cNvPr id="14339" name="Content Placeholder 2"/>
          <p:cNvSpPr>
            <a:spLocks noGrp="1"/>
          </p:cNvSpPr>
          <p:nvPr>
            <p:ph idx="1"/>
          </p:nvPr>
        </p:nvSpPr>
        <p:spPr>
          <a:xfrm>
            <a:off x="304800" y="838200"/>
            <a:ext cx="8534400" cy="5791200"/>
          </a:xfrm>
        </p:spPr>
        <p:txBody>
          <a:bodyPr/>
          <a:lstStyle/>
          <a:p>
            <a:pPr eaLnBrk="1" hangingPunct="1"/>
            <a:r>
              <a:rPr lang="en-US" altLang="en-US" sz="2400" b="1" smtClean="0">
                <a:solidFill>
                  <a:srgbClr val="FFFF00"/>
                </a:solidFill>
              </a:rPr>
              <a:t>Completely Randomized Design </a:t>
            </a:r>
          </a:p>
          <a:p>
            <a:pPr lvl="1" eaLnBrk="1" hangingPunct="1"/>
            <a:r>
              <a:rPr lang="en-US" altLang="en-US" sz="2000" b="1" smtClean="0"/>
              <a:t>Experimental units are assigned to a treatment completely at random</a:t>
            </a:r>
          </a:p>
          <a:p>
            <a:pPr lvl="1" eaLnBrk="1" hangingPunct="1"/>
            <a:r>
              <a:rPr lang="en-US" altLang="en-US" sz="2000" b="1" smtClean="0"/>
              <a:t>Example:  Randomly assign 10 people to get the new drug and 10 people to get the old drug; compare results</a:t>
            </a:r>
          </a:p>
          <a:p>
            <a:pPr lvl="1" eaLnBrk="1" hangingPunct="1">
              <a:buFontTx/>
              <a:buNone/>
            </a:pPr>
            <a:endParaRPr lang="en-US" altLang="en-US" sz="1000" b="1" smtClean="0"/>
          </a:p>
          <a:p>
            <a:pPr eaLnBrk="1" hangingPunct="1"/>
            <a:r>
              <a:rPr lang="en-US" altLang="en-US" sz="2400" b="1" smtClean="0">
                <a:solidFill>
                  <a:srgbClr val="FFFF00"/>
                </a:solidFill>
              </a:rPr>
              <a:t>Matched Pair Design</a:t>
            </a:r>
          </a:p>
          <a:p>
            <a:pPr lvl="1" eaLnBrk="1" hangingPunct="1"/>
            <a:r>
              <a:rPr lang="en-US" altLang="en-US" sz="2000" b="1" smtClean="0"/>
              <a:t>Experimental units are paired up and each of the pair is assigned to a different treatment </a:t>
            </a:r>
          </a:p>
          <a:p>
            <a:pPr lvl="1" eaLnBrk="1" hangingPunct="1"/>
            <a:r>
              <a:rPr lang="en-US" altLang="en-US" sz="2000" b="1" smtClean="0"/>
              <a:t>Example:  Different sole material on each shoe that a person is given to wear</a:t>
            </a:r>
          </a:p>
          <a:p>
            <a:pPr lvl="1" eaLnBrk="1" hangingPunct="1"/>
            <a:endParaRPr lang="en-US" altLang="en-US" sz="1000" b="1" smtClean="0"/>
          </a:p>
          <a:p>
            <a:pPr eaLnBrk="1" hangingPunct="1"/>
            <a:r>
              <a:rPr lang="en-US" altLang="en-US" sz="2400" b="1" smtClean="0">
                <a:solidFill>
                  <a:srgbClr val="FFFF00"/>
                </a:solidFill>
              </a:rPr>
              <a:t>Random Block Design</a:t>
            </a:r>
          </a:p>
          <a:p>
            <a:pPr lvl="1" eaLnBrk="1" hangingPunct="1"/>
            <a:r>
              <a:rPr lang="en-US" altLang="en-US" sz="2000" b="1" smtClean="0"/>
              <a:t>Experimental units are grouped (blocked) by similar attribute and then each group is assigned both treatments at random </a:t>
            </a:r>
          </a:p>
          <a:p>
            <a:pPr lvl="1" eaLnBrk="1" hangingPunct="1"/>
            <a:r>
              <a:rPr lang="en-US" altLang="en-US" sz="2000" b="1" smtClean="0"/>
              <a:t>Example:  Age might confound experiment, so units are broken into groups by age of test subjects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52400" y="57150"/>
            <a:ext cx="8763000" cy="857250"/>
          </a:xfrm>
        </p:spPr>
        <p:txBody>
          <a:bodyPr/>
          <a:lstStyle/>
          <a:p>
            <a:pPr eaLnBrk="1" hangingPunct="1"/>
            <a:r>
              <a:rPr lang="en-US" altLang="en-US" sz="3600" b="1" smtClean="0"/>
              <a:t>Confounding</a:t>
            </a:r>
          </a:p>
        </p:txBody>
      </p:sp>
      <p:sp>
        <p:nvSpPr>
          <p:cNvPr id="15363" name="Content Placeholder 2"/>
          <p:cNvSpPr>
            <a:spLocks noGrp="1"/>
          </p:cNvSpPr>
          <p:nvPr>
            <p:ph idx="1"/>
          </p:nvPr>
        </p:nvSpPr>
        <p:spPr>
          <a:xfrm>
            <a:off x="228600" y="1143000"/>
            <a:ext cx="8686800" cy="5105400"/>
          </a:xfrm>
        </p:spPr>
        <p:txBody>
          <a:bodyPr/>
          <a:lstStyle/>
          <a:p>
            <a:pPr>
              <a:buFont typeface="Arial" charset="0"/>
              <a:buChar char="●"/>
            </a:pPr>
            <a:r>
              <a:rPr lang="en-US" altLang="en-US" sz="2400" b="1" smtClean="0"/>
              <a:t>When effects on the response variable from two other variables cannot be distinguished, this is called </a:t>
            </a:r>
            <a:r>
              <a:rPr lang="en-US" altLang="en-US" sz="2400" b="1" u="sng" smtClean="0">
                <a:solidFill>
                  <a:srgbClr val="FFFF00"/>
                </a:solidFill>
              </a:rPr>
              <a:t>confounding</a:t>
            </a:r>
          </a:p>
          <a:p>
            <a:pPr>
              <a:buFont typeface="Arial" charset="0"/>
              <a:buChar char="●"/>
            </a:pPr>
            <a:endParaRPr lang="en-US" altLang="en-US" sz="2400" b="1" smtClean="0"/>
          </a:p>
          <a:p>
            <a:pPr>
              <a:buFont typeface="Arial" charset="0"/>
              <a:buChar char="●"/>
            </a:pPr>
            <a:r>
              <a:rPr lang="en-US" altLang="en-US" sz="2400" b="1" smtClean="0"/>
              <a:t>Blocking can reduce confounding effects from two explanatory variables</a:t>
            </a:r>
          </a:p>
          <a:p>
            <a:pPr>
              <a:buFont typeface="Arial" charset="0"/>
              <a:buChar char="●"/>
            </a:pPr>
            <a:endParaRPr lang="en-US" altLang="en-US" sz="2400" b="1" smtClean="0"/>
          </a:p>
          <a:p>
            <a:pPr>
              <a:buFont typeface="Arial" charset="0"/>
              <a:buChar char="●"/>
            </a:pPr>
            <a:r>
              <a:rPr lang="en-US" altLang="en-US" sz="2400" b="1" smtClean="0"/>
              <a:t>If the other variable is not in the experiment (also called an extraneous variable) then the results of the experiment could be in question</a:t>
            </a:r>
          </a:p>
          <a:p>
            <a:endParaRPr lang="en-US" altLang="en-US" sz="2400" b="1"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15888"/>
            <a:ext cx="8229600" cy="792162"/>
          </a:xfrm>
        </p:spPr>
        <p:txBody>
          <a:bodyPr/>
          <a:lstStyle/>
          <a:p>
            <a:r>
              <a:rPr lang="en-US" altLang="en-US" sz="3600" b="1" smtClean="0"/>
              <a:t>Experimental Problem Outline</a:t>
            </a:r>
          </a:p>
        </p:txBody>
      </p:sp>
      <p:sp>
        <p:nvSpPr>
          <p:cNvPr id="16387" name="Content Placeholder 2"/>
          <p:cNvSpPr>
            <a:spLocks noGrp="1"/>
          </p:cNvSpPr>
          <p:nvPr>
            <p:ph idx="1"/>
          </p:nvPr>
        </p:nvSpPr>
        <p:spPr>
          <a:xfrm>
            <a:off x="457200" y="1143000"/>
            <a:ext cx="8229600" cy="5181600"/>
          </a:xfrm>
        </p:spPr>
        <p:txBody>
          <a:bodyPr/>
          <a:lstStyle/>
          <a:p>
            <a:r>
              <a:rPr lang="en-US" altLang="en-US" sz="2400" b="1" smtClean="0">
                <a:solidFill>
                  <a:srgbClr val="FFFF00"/>
                </a:solidFill>
              </a:rPr>
              <a:t>Experimental Units </a:t>
            </a:r>
            <a:r>
              <a:rPr lang="en-US" altLang="en-US" sz="2400" b="1" smtClean="0"/>
              <a:t>– what are our experimental units</a:t>
            </a:r>
            <a:endParaRPr lang="en-US" altLang="en-US" sz="2400" b="1" smtClean="0">
              <a:solidFill>
                <a:srgbClr val="FFFF00"/>
              </a:solidFill>
            </a:endParaRPr>
          </a:p>
          <a:p>
            <a:r>
              <a:rPr lang="en-US" altLang="en-US" sz="2400" b="1" smtClean="0">
                <a:solidFill>
                  <a:srgbClr val="FFFF00"/>
                </a:solidFill>
              </a:rPr>
              <a:t>Response Variable </a:t>
            </a:r>
            <a:r>
              <a:rPr lang="en-US" altLang="en-US" sz="2400" b="1" smtClean="0"/>
              <a:t>– what are we measuring and how to determine good vs bad results</a:t>
            </a:r>
          </a:p>
          <a:p>
            <a:r>
              <a:rPr lang="en-US" altLang="en-US" sz="2400" b="1" smtClean="0">
                <a:solidFill>
                  <a:srgbClr val="FFFF00"/>
                </a:solidFill>
              </a:rPr>
              <a:t>Explanatory Variables </a:t>
            </a:r>
            <a:r>
              <a:rPr lang="en-US" altLang="en-US" sz="2400" b="1" smtClean="0"/>
              <a:t>– what other variables are we measuring, or changing to affect the response</a:t>
            </a:r>
          </a:p>
          <a:p>
            <a:pPr lvl="1"/>
            <a:r>
              <a:rPr lang="en-US" altLang="en-US" sz="2000" b="1" smtClean="0"/>
              <a:t>These should include any factors and their levels</a:t>
            </a:r>
          </a:p>
          <a:p>
            <a:r>
              <a:rPr lang="en-US" altLang="en-US" sz="2400" b="1" smtClean="0">
                <a:solidFill>
                  <a:srgbClr val="FFFF00"/>
                </a:solidFill>
              </a:rPr>
              <a:t>Assignment to Groups (blocking) </a:t>
            </a:r>
            <a:r>
              <a:rPr lang="en-US" altLang="en-US" sz="2400" b="1" smtClean="0"/>
              <a:t>– groups must be homogeneous (alike) in blocked characteristic</a:t>
            </a:r>
          </a:p>
          <a:p>
            <a:r>
              <a:rPr lang="en-US" altLang="en-US" sz="2400" b="1" smtClean="0">
                <a:solidFill>
                  <a:srgbClr val="FFFF00"/>
                </a:solidFill>
              </a:rPr>
              <a:t>Assignment of Treatments </a:t>
            </a:r>
            <a:r>
              <a:rPr lang="en-US" altLang="en-US" sz="2400" b="1" smtClean="0"/>
              <a:t>– how do you assign treatments to experimental units</a:t>
            </a:r>
          </a:p>
          <a:p>
            <a:pPr lvl="1"/>
            <a:r>
              <a:rPr lang="en-US" altLang="en-US" sz="2000" b="1" smtClean="0"/>
              <a:t>Random allocation must be detailed enough for someone to duplicate</a:t>
            </a:r>
          </a:p>
          <a:p>
            <a:pPr lvl="1"/>
            <a:r>
              <a:rPr lang="en-US" altLang="en-US" sz="2000" b="1" smtClean="0"/>
              <a:t>Double blindness can be discussed here if appropriate</a:t>
            </a:r>
            <a:endParaRPr lang="en-US" altLang="en-US" sz="2400" b="1"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57150"/>
            <a:ext cx="8229600" cy="914400"/>
          </a:xfrm>
        </p:spPr>
        <p:txBody>
          <a:bodyPr/>
          <a:lstStyle/>
          <a:p>
            <a:pPr eaLnBrk="1" hangingPunct="1"/>
            <a:r>
              <a:rPr lang="en-US" altLang="en-US" sz="3600" b="1" smtClean="0"/>
              <a:t>Summary and Homework</a:t>
            </a:r>
          </a:p>
        </p:txBody>
      </p:sp>
      <p:sp>
        <p:nvSpPr>
          <p:cNvPr id="17411" name="Rectangle 3"/>
          <p:cNvSpPr>
            <a:spLocks noGrp="1" noChangeArrowheads="1"/>
          </p:cNvSpPr>
          <p:nvPr>
            <p:ph type="body" idx="1"/>
          </p:nvPr>
        </p:nvSpPr>
        <p:spPr>
          <a:xfrm>
            <a:off x="457200" y="1066800"/>
            <a:ext cx="8229600" cy="5562600"/>
          </a:xfrm>
        </p:spPr>
        <p:txBody>
          <a:bodyPr/>
          <a:lstStyle/>
          <a:p>
            <a:pPr eaLnBrk="1" hangingPunct="1"/>
            <a:r>
              <a:rPr lang="en-US" altLang="en-US" sz="2800" b="1" smtClean="0">
                <a:solidFill>
                  <a:srgbClr val="FFFF00"/>
                </a:solidFill>
              </a:rPr>
              <a:t>Summary</a:t>
            </a:r>
          </a:p>
          <a:p>
            <a:pPr lvl="1" eaLnBrk="1" hangingPunct="1"/>
            <a:r>
              <a:rPr lang="en-US" altLang="en-US" sz="2400" b="1" smtClean="0"/>
              <a:t>Sampling Techniques</a:t>
            </a:r>
          </a:p>
          <a:p>
            <a:pPr lvl="2" eaLnBrk="1" hangingPunct="1"/>
            <a:r>
              <a:rPr lang="en-US" altLang="en-US" sz="2000" b="1" smtClean="0"/>
              <a:t>Simple Random Sample, Cluster, Stratified, Census</a:t>
            </a:r>
          </a:p>
          <a:p>
            <a:pPr lvl="1" eaLnBrk="1" hangingPunct="1"/>
            <a:r>
              <a:rPr lang="en-US" altLang="en-US" sz="2400" b="1" smtClean="0"/>
              <a:t>Bias</a:t>
            </a:r>
          </a:p>
          <a:p>
            <a:pPr lvl="2" eaLnBrk="1" hangingPunct="1"/>
            <a:r>
              <a:rPr lang="en-US" altLang="en-US" sz="2000" b="1" smtClean="0"/>
              <a:t>Convenience samples, under-coverage, nonresponse</a:t>
            </a:r>
          </a:p>
          <a:p>
            <a:pPr lvl="1" eaLnBrk="1" hangingPunct="1"/>
            <a:r>
              <a:rPr lang="en-US" altLang="en-US" sz="2400" b="1" smtClean="0"/>
              <a:t>Keys to experimental design</a:t>
            </a:r>
          </a:p>
          <a:p>
            <a:pPr lvl="2" eaLnBrk="1" hangingPunct="1"/>
            <a:r>
              <a:rPr lang="en-US" altLang="en-US" sz="2000" b="1" smtClean="0"/>
              <a:t>Control, Replication, Randomness</a:t>
            </a:r>
          </a:p>
          <a:p>
            <a:pPr lvl="1" eaLnBrk="1" hangingPunct="1"/>
            <a:r>
              <a:rPr lang="en-US" altLang="en-US" sz="2400" b="1" smtClean="0"/>
              <a:t>Major types of experimental design</a:t>
            </a:r>
          </a:p>
          <a:p>
            <a:pPr lvl="2" eaLnBrk="1" hangingPunct="1"/>
            <a:r>
              <a:rPr lang="en-US" altLang="en-US" sz="2000" b="1" smtClean="0"/>
              <a:t>Random, Matched Pairs, and Random Blocked</a:t>
            </a:r>
          </a:p>
          <a:p>
            <a:pPr lvl="2" eaLnBrk="1" hangingPunct="1"/>
            <a:endParaRPr lang="en-US" altLang="en-US" b="1" smtClean="0"/>
          </a:p>
          <a:p>
            <a:pPr eaLnBrk="1" hangingPunct="1"/>
            <a:r>
              <a:rPr lang="en-US" altLang="en-US" sz="2800" b="1" smtClean="0">
                <a:solidFill>
                  <a:srgbClr val="FFFF00"/>
                </a:solidFill>
              </a:rPr>
              <a:t>Homework</a:t>
            </a:r>
          </a:p>
          <a:p>
            <a:pPr lvl="1" eaLnBrk="1" hangingPunct="1"/>
            <a:r>
              <a:rPr lang="en-US" altLang="en-US" sz="2400" b="1" smtClean="0"/>
              <a:t>pg 380-3 problems 5.61-3, 66, 68, 70-72</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68263"/>
            <a:ext cx="8229600" cy="868362"/>
          </a:xfrm>
        </p:spPr>
        <p:txBody>
          <a:bodyPr/>
          <a:lstStyle/>
          <a:p>
            <a:r>
              <a:rPr lang="en-US" altLang="en-US" sz="3600" b="1" smtClean="0"/>
              <a:t>Example Problems - 1</a:t>
            </a:r>
          </a:p>
        </p:txBody>
      </p:sp>
      <p:sp>
        <p:nvSpPr>
          <p:cNvPr id="18435" name="Content Placeholder 2"/>
          <p:cNvSpPr>
            <a:spLocks noGrp="1"/>
          </p:cNvSpPr>
          <p:nvPr>
            <p:ph idx="1"/>
          </p:nvPr>
        </p:nvSpPr>
        <p:spPr>
          <a:xfrm>
            <a:off x="228600" y="1143000"/>
            <a:ext cx="8763000" cy="4983163"/>
          </a:xfrm>
        </p:spPr>
        <p:txBody>
          <a:bodyPr/>
          <a:lstStyle/>
          <a:p>
            <a:pPr>
              <a:buFontTx/>
              <a:buNone/>
            </a:pPr>
            <a:r>
              <a:rPr lang="en-US" altLang="en-US" sz="2000" b="1" smtClean="0"/>
              <a:t>1.  What is one reason for using random allocation to assign units to treatments in an experiment?</a:t>
            </a:r>
          </a:p>
          <a:p>
            <a:pPr>
              <a:buFontTx/>
              <a:buNone/>
            </a:pPr>
            <a:r>
              <a:rPr lang="en-US" altLang="en-US" sz="2000" b="1" smtClean="0"/>
              <a:t>		a.  to produce the placebo effect	  </a:t>
            </a:r>
          </a:p>
          <a:p>
            <a:pPr>
              <a:buFontTx/>
              <a:buNone/>
            </a:pPr>
            <a:r>
              <a:rPr lang="en-US" altLang="en-US" sz="2000" b="1" smtClean="0"/>
              <a:t>		b.  to produce experimental groups that are similar</a:t>
            </a:r>
          </a:p>
          <a:p>
            <a:pPr>
              <a:buFontTx/>
              <a:buNone/>
            </a:pPr>
            <a:r>
              <a:rPr lang="en-US" altLang="en-US" sz="2000" b="1" smtClean="0"/>
              <a:t>		c.  to eliminate lack of realism.	  </a:t>
            </a:r>
          </a:p>
          <a:p>
            <a:pPr>
              <a:buFontTx/>
              <a:buNone/>
            </a:pPr>
            <a:r>
              <a:rPr lang="en-US" altLang="en-US" sz="2000" b="1" smtClean="0"/>
              <a:t>		d.  to produce the blocks in a block design.</a:t>
            </a:r>
          </a:p>
          <a:p>
            <a:pPr>
              <a:buFontTx/>
              <a:buNone/>
            </a:pPr>
            <a:r>
              <a:rPr lang="en-US" altLang="en-US" sz="2000" b="1" smtClean="0"/>
              <a:t> </a:t>
            </a:r>
          </a:p>
          <a:p>
            <a:pPr>
              <a:buFontTx/>
              <a:buNone/>
            </a:pPr>
            <a:r>
              <a:rPr lang="en-US" altLang="en-US" sz="2000" b="1" smtClean="0"/>
              <a:t>2.  What is a specific experimental condition applied to the subjects or units in an experiment called?</a:t>
            </a:r>
          </a:p>
          <a:p>
            <a:pPr>
              <a:buFontTx/>
              <a:buNone/>
            </a:pPr>
            <a:r>
              <a:rPr lang="en-US" altLang="en-US" sz="2000" b="1" smtClean="0"/>
              <a:t>		a. an observation        		b. the placebo effect           </a:t>
            </a:r>
            <a:br>
              <a:rPr lang="en-US" altLang="en-US" sz="2000" b="1" smtClean="0"/>
            </a:br>
            <a:r>
              <a:rPr lang="en-US" altLang="en-US" sz="2000" b="1" smtClean="0"/>
              <a:t>	c. a treatment			d. the control</a:t>
            </a:r>
          </a:p>
          <a:p>
            <a:pPr>
              <a:buFontTx/>
              <a:buNone/>
            </a:pPr>
            <a:r>
              <a:rPr lang="en-US" altLang="en-US" sz="2000" b="1" smtClean="0"/>
              <a:t> </a:t>
            </a:r>
          </a:p>
        </p:txBody>
      </p:sp>
      <p:sp>
        <p:nvSpPr>
          <p:cNvPr id="4" name="Oval 3"/>
          <p:cNvSpPr>
            <a:spLocks noChangeAspect="1"/>
          </p:cNvSpPr>
          <p:nvPr/>
        </p:nvSpPr>
        <p:spPr bwMode="auto">
          <a:xfrm>
            <a:off x="1143000" y="2209800"/>
            <a:ext cx="365760" cy="365760"/>
          </a:xfrm>
          <a:prstGeom prst="ellipse">
            <a:avLst/>
          </a:prstGeom>
          <a:solidFill>
            <a:srgbClr val="FFFF00">
              <a:alpha val="50196"/>
            </a:srgbClr>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defRPr/>
            </a:pPr>
            <a:endParaRPr lang="en-US"/>
          </a:p>
        </p:txBody>
      </p:sp>
      <p:sp>
        <p:nvSpPr>
          <p:cNvPr id="5" name="Oval 4"/>
          <p:cNvSpPr>
            <a:spLocks noChangeAspect="1"/>
          </p:cNvSpPr>
          <p:nvPr/>
        </p:nvSpPr>
        <p:spPr bwMode="auto">
          <a:xfrm>
            <a:off x="1143000" y="4648200"/>
            <a:ext cx="365760" cy="365760"/>
          </a:xfrm>
          <a:prstGeom prst="ellipse">
            <a:avLst/>
          </a:prstGeom>
          <a:solidFill>
            <a:srgbClr val="FFFF00">
              <a:alpha val="50196"/>
            </a:srgbClr>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68263"/>
            <a:ext cx="8229600" cy="868362"/>
          </a:xfrm>
        </p:spPr>
        <p:txBody>
          <a:bodyPr/>
          <a:lstStyle/>
          <a:p>
            <a:r>
              <a:rPr lang="en-US" altLang="en-US" sz="3600" b="1" smtClean="0"/>
              <a:t>Example Problems - 2</a:t>
            </a:r>
          </a:p>
        </p:txBody>
      </p:sp>
      <p:sp>
        <p:nvSpPr>
          <p:cNvPr id="19459" name="Content Placeholder 2"/>
          <p:cNvSpPr>
            <a:spLocks noGrp="1"/>
          </p:cNvSpPr>
          <p:nvPr>
            <p:ph idx="1"/>
          </p:nvPr>
        </p:nvSpPr>
        <p:spPr>
          <a:xfrm>
            <a:off x="228600" y="914400"/>
            <a:ext cx="8915400" cy="5715000"/>
          </a:xfrm>
        </p:spPr>
        <p:txBody>
          <a:bodyPr/>
          <a:lstStyle/>
          <a:p>
            <a:pPr>
              <a:buFontTx/>
              <a:buNone/>
            </a:pPr>
            <a:r>
              <a:rPr lang="en-US" altLang="en-US" sz="2000" b="1" smtClean="0"/>
              <a:t>3.  Control groups are used in experiments in order to - - -</a:t>
            </a:r>
          </a:p>
          <a:p>
            <a:pPr>
              <a:buFontTx/>
              <a:buNone/>
            </a:pPr>
            <a:r>
              <a:rPr lang="en-US" altLang="en-US" sz="2000" b="1" smtClean="0"/>
              <a:t>a.  control the effects of extraneous variables on the response</a:t>
            </a:r>
          </a:p>
          <a:p>
            <a:pPr>
              <a:buFontTx/>
              <a:buNone/>
            </a:pPr>
            <a:r>
              <a:rPr lang="en-US" altLang="en-US" sz="2000" b="1" smtClean="0"/>
              <a:t>b.  control the subjects of a study so as to insure all participate equally</a:t>
            </a:r>
          </a:p>
          <a:p>
            <a:pPr>
              <a:buFontTx/>
              <a:buNone/>
            </a:pPr>
            <a:r>
              <a:rPr lang="en-US" altLang="en-US" sz="2000" b="1" smtClean="0"/>
              <a:t>c.  guarantee that someone other than the investigators, who have a vested interest in the outcome, control how the experiment is conducted</a:t>
            </a:r>
          </a:p>
          <a:p>
            <a:pPr>
              <a:buFontTx/>
              <a:buNone/>
            </a:pPr>
            <a:r>
              <a:rPr lang="en-US" altLang="en-US" sz="2000" b="1" smtClean="0"/>
              <a:t>d.  achieve a proper and uniform level of randomization</a:t>
            </a:r>
          </a:p>
          <a:p>
            <a:pPr>
              <a:buFontTx/>
              <a:buNone/>
            </a:pPr>
            <a:r>
              <a:rPr lang="en-US" altLang="en-US" sz="2800" b="1" smtClean="0"/>
              <a:t> </a:t>
            </a:r>
          </a:p>
          <a:p>
            <a:pPr>
              <a:buFontTx/>
              <a:buNone/>
            </a:pPr>
            <a:r>
              <a:rPr lang="en-US" altLang="en-US" sz="2000" b="1" smtClean="0"/>
              <a:t>4.  A study was conducted to determine whether a football filled with helium would travel farther when kicked than one filled with air.  Though there was a slight difference, it was not statistically significant.  What are the treatments?</a:t>
            </a:r>
          </a:p>
          <a:p>
            <a:pPr>
              <a:buFontTx/>
              <a:buNone/>
            </a:pPr>
            <a:r>
              <a:rPr lang="en-US" altLang="en-US" sz="2000" b="1" smtClean="0"/>
              <a:t>a.  the gas (air or helium) with which the football is filled.	</a:t>
            </a:r>
          </a:p>
          <a:p>
            <a:pPr>
              <a:buFontTx/>
              <a:buNone/>
            </a:pPr>
            <a:r>
              <a:rPr lang="en-US" altLang="en-US" sz="2000" b="1" smtClean="0"/>
              <a:t>b.  the kickers.</a:t>
            </a:r>
          </a:p>
          <a:p>
            <a:pPr>
              <a:buFontTx/>
              <a:buNone/>
            </a:pPr>
            <a:r>
              <a:rPr lang="en-US" altLang="en-US" sz="2000" b="1" smtClean="0"/>
              <a:t>c.  whether or not the football was kicked.	</a:t>
            </a:r>
          </a:p>
          <a:p>
            <a:pPr>
              <a:buFontTx/>
              <a:buNone/>
            </a:pPr>
            <a:r>
              <a:rPr lang="en-US" altLang="en-US" sz="2000" b="1" smtClean="0"/>
              <a:t>d.  the distance that the football traveled.</a:t>
            </a:r>
          </a:p>
          <a:p>
            <a:pPr>
              <a:buFontTx/>
              <a:buNone/>
            </a:pPr>
            <a:endParaRPr lang="en-US" altLang="en-US" sz="2000" b="1" smtClean="0"/>
          </a:p>
        </p:txBody>
      </p:sp>
      <p:sp>
        <p:nvSpPr>
          <p:cNvPr id="4" name="Oval 3"/>
          <p:cNvSpPr>
            <a:spLocks noChangeAspect="1"/>
          </p:cNvSpPr>
          <p:nvPr/>
        </p:nvSpPr>
        <p:spPr bwMode="auto">
          <a:xfrm>
            <a:off x="228600" y="1295400"/>
            <a:ext cx="365760" cy="365760"/>
          </a:xfrm>
          <a:prstGeom prst="ellipse">
            <a:avLst/>
          </a:prstGeom>
          <a:solidFill>
            <a:srgbClr val="FFFF00">
              <a:alpha val="50196"/>
            </a:srgbClr>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defRPr/>
            </a:pPr>
            <a:endParaRPr lang="en-US"/>
          </a:p>
        </p:txBody>
      </p:sp>
      <p:sp>
        <p:nvSpPr>
          <p:cNvPr id="5" name="Oval 4"/>
          <p:cNvSpPr>
            <a:spLocks noChangeAspect="1"/>
          </p:cNvSpPr>
          <p:nvPr/>
        </p:nvSpPr>
        <p:spPr bwMode="auto">
          <a:xfrm>
            <a:off x="228600" y="5181600"/>
            <a:ext cx="365760" cy="365760"/>
          </a:xfrm>
          <a:prstGeom prst="ellipse">
            <a:avLst/>
          </a:prstGeom>
          <a:solidFill>
            <a:srgbClr val="FFFF00">
              <a:alpha val="50196"/>
            </a:srgbClr>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68263"/>
            <a:ext cx="8229600" cy="868362"/>
          </a:xfrm>
        </p:spPr>
        <p:txBody>
          <a:bodyPr/>
          <a:lstStyle/>
          <a:p>
            <a:r>
              <a:rPr lang="en-US" altLang="en-US" sz="3600" b="1" smtClean="0"/>
              <a:t>Example Problems - 3</a:t>
            </a:r>
          </a:p>
        </p:txBody>
      </p:sp>
      <p:sp>
        <p:nvSpPr>
          <p:cNvPr id="20483" name="Content Placeholder 2"/>
          <p:cNvSpPr>
            <a:spLocks noGrp="1"/>
          </p:cNvSpPr>
          <p:nvPr>
            <p:ph idx="1"/>
          </p:nvPr>
        </p:nvSpPr>
        <p:spPr>
          <a:xfrm>
            <a:off x="228600" y="1143000"/>
            <a:ext cx="8915400" cy="3352800"/>
          </a:xfrm>
        </p:spPr>
        <p:txBody>
          <a:bodyPr/>
          <a:lstStyle/>
          <a:p>
            <a:pPr>
              <a:buFontTx/>
              <a:buNone/>
            </a:pPr>
            <a:r>
              <a:rPr lang="en-US" altLang="en-US" sz="2000" b="1" smtClean="0"/>
              <a:t>5. (a) _______________________________ bias occurs when a representative sample is chosen for a survey, but a subset cannot be contacted or does not respond.</a:t>
            </a:r>
          </a:p>
          <a:p>
            <a:pPr>
              <a:buFontTx/>
              <a:buNone/>
            </a:pPr>
            <a:endParaRPr lang="en-US" altLang="en-US" sz="2000" b="1" smtClean="0"/>
          </a:p>
          <a:p>
            <a:pPr>
              <a:buFontTx/>
              <a:buNone/>
            </a:pPr>
            <a:endParaRPr lang="en-US" altLang="en-US" sz="2000" b="1" smtClean="0"/>
          </a:p>
          <a:p>
            <a:pPr>
              <a:buFontTx/>
              <a:buNone/>
            </a:pPr>
            <a:endParaRPr lang="en-US" altLang="en-US" sz="2000" b="1" smtClean="0"/>
          </a:p>
          <a:p>
            <a:pPr>
              <a:buFontTx/>
              <a:buNone/>
            </a:pPr>
            <a:r>
              <a:rPr lang="en-US" altLang="en-US" sz="2000" b="1" smtClean="0"/>
              <a:t>(b) ________________________________ bias occurs when participants respond differently from how they feel, perhaps because of the way questions are worded or the way the interviewer behaves.</a:t>
            </a:r>
          </a:p>
          <a:p>
            <a:pPr>
              <a:buFontTx/>
              <a:buNone/>
            </a:pPr>
            <a:r>
              <a:rPr lang="en-US" altLang="en-US" sz="2000" b="1" smtClean="0"/>
              <a:t> </a:t>
            </a:r>
          </a:p>
        </p:txBody>
      </p:sp>
      <p:sp>
        <p:nvSpPr>
          <p:cNvPr id="4" name="TextBox 3"/>
          <p:cNvSpPr txBox="1">
            <a:spLocks noChangeArrowheads="1"/>
          </p:cNvSpPr>
          <p:nvPr/>
        </p:nvSpPr>
        <p:spPr bwMode="auto">
          <a:xfrm>
            <a:off x="1905000" y="1066800"/>
            <a:ext cx="22367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Lack of Response</a:t>
            </a:r>
          </a:p>
        </p:txBody>
      </p:sp>
      <p:sp>
        <p:nvSpPr>
          <p:cNvPr id="6" name="TextBox 5"/>
          <p:cNvSpPr txBox="1">
            <a:spLocks noChangeArrowheads="1"/>
          </p:cNvSpPr>
          <p:nvPr/>
        </p:nvSpPr>
        <p:spPr bwMode="auto">
          <a:xfrm>
            <a:off x="1143000" y="3124200"/>
            <a:ext cx="374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Response or Misrepresentation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4 - R</a:t>
            </a:r>
          </a:p>
        </p:txBody>
      </p:sp>
      <p:sp>
        <p:nvSpPr>
          <p:cNvPr id="3075"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Review of </a:t>
            </a:r>
            <a:br>
              <a:rPr lang="en-US" altLang="en-US" b="1" smtClean="0"/>
            </a:br>
            <a:r>
              <a:rPr lang="en-US" altLang="en-US" b="1" smtClean="0"/>
              <a:t>Surveys and Experimental Design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68263"/>
            <a:ext cx="8229600" cy="868362"/>
          </a:xfrm>
        </p:spPr>
        <p:txBody>
          <a:bodyPr/>
          <a:lstStyle/>
          <a:p>
            <a:r>
              <a:rPr lang="en-US" altLang="en-US" sz="3600" b="1" smtClean="0"/>
              <a:t>Example Problems - 4</a:t>
            </a:r>
          </a:p>
        </p:txBody>
      </p:sp>
      <p:sp>
        <p:nvSpPr>
          <p:cNvPr id="21507" name="Content Placeholder 2"/>
          <p:cNvSpPr>
            <a:spLocks noGrp="1"/>
          </p:cNvSpPr>
          <p:nvPr>
            <p:ph idx="1"/>
          </p:nvPr>
        </p:nvSpPr>
        <p:spPr>
          <a:xfrm>
            <a:off x="228600" y="914400"/>
            <a:ext cx="8915400" cy="5715000"/>
          </a:xfrm>
        </p:spPr>
        <p:txBody>
          <a:bodyPr/>
          <a:lstStyle/>
          <a:p>
            <a:pPr>
              <a:buFontTx/>
              <a:buNone/>
            </a:pPr>
            <a:r>
              <a:rPr lang="en-US" altLang="en-US" sz="2000" b="1" smtClean="0"/>
              <a:t>6.  A large medical organization with membership consisting of doctors, nurses, and other medical employees wants to know how its members feel about health maintenance organizations (HMOs).  Name the type of sampling plan they would use in each of the following scenarios.</a:t>
            </a:r>
          </a:p>
          <a:p>
            <a:pPr>
              <a:buFontTx/>
              <a:buNone/>
            </a:pPr>
            <a:r>
              <a:rPr lang="en-US" altLang="en-US" sz="2000" b="1" smtClean="0"/>
              <a:t> </a:t>
            </a:r>
          </a:p>
          <a:p>
            <a:pPr>
              <a:buFontTx/>
              <a:buNone/>
            </a:pPr>
            <a:r>
              <a:rPr lang="en-US" altLang="en-US" sz="2000" b="1" smtClean="0"/>
              <a:t>(a) They randomly sample 500 members from each of the lists of all doctors, all nurses, and all other employees and survey these 1500 members. ________________________________________</a:t>
            </a:r>
          </a:p>
          <a:p>
            <a:pPr>
              <a:buFontTx/>
              <a:buNone/>
            </a:pPr>
            <a:r>
              <a:rPr lang="en-US" altLang="en-US" sz="2000" b="1" smtClean="0"/>
              <a:t> </a:t>
            </a:r>
          </a:p>
          <a:p>
            <a:pPr>
              <a:buFontTx/>
              <a:buNone/>
            </a:pPr>
            <a:r>
              <a:rPr lang="en-US" altLang="en-US" sz="2000" b="1" smtClean="0"/>
              <a:t>(b) They randomly choose a starting point from the first 50 names in an alphabetical list of members, then choose every 50</a:t>
            </a:r>
            <a:r>
              <a:rPr lang="en-US" altLang="en-US" sz="2000" b="1" baseline="30000" smtClean="0"/>
              <a:t>th</a:t>
            </a:r>
            <a:r>
              <a:rPr lang="en-US" altLang="en-US" sz="2000" b="1" smtClean="0"/>
              <a:t> member in the list, starting at that point. __________________________________</a:t>
            </a:r>
          </a:p>
          <a:p>
            <a:pPr>
              <a:buFontTx/>
              <a:buNone/>
            </a:pPr>
            <a:endParaRPr lang="en-US" altLang="en-US" sz="2000" b="1" smtClean="0"/>
          </a:p>
          <a:p>
            <a:pPr>
              <a:buFontTx/>
              <a:buNone/>
            </a:pPr>
            <a:r>
              <a:rPr lang="en-US" altLang="en-US" sz="2000" b="1" smtClean="0"/>
              <a:t>(c)  They select a random sample of hospitals where their members work and survey all members of the organization who work in each hospital. ________________________________________</a:t>
            </a:r>
          </a:p>
        </p:txBody>
      </p:sp>
      <p:sp>
        <p:nvSpPr>
          <p:cNvPr id="4" name="TextBox 3"/>
          <p:cNvSpPr txBox="1">
            <a:spLocks noChangeArrowheads="1"/>
          </p:cNvSpPr>
          <p:nvPr/>
        </p:nvSpPr>
        <p:spPr bwMode="auto">
          <a:xfrm>
            <a:off x="3124200" y="3429000"/>
            <a:ext cx="29225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Stratified Sampling Plan</a:t>
            </a:r>
          </a:p>
        </p:txBody>
      </p:sp>
      <p:sp>
        <p:nvSpPr>
          <p:cNvPr id="5" name="TextBox 4"/>
          <p:cNvSpPr txBox="1">
            <a:spLocks noChangeArrowheads="1"/>
          </p:cNvSpPr>
          <p:nvPr/>
        </p:nvSpPr>
        <p:spPr bwMode="auto">
          <a:xfrm>
            <a:off x="4038600" y="4800600"/>
            <a:ext cx="31638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Systematic Sampling Plan</a:t>
            </a:r>
          </a:p>
        </p:txBody>
      </p:sp>
      <p:sp>
        <p:nvSpPr>
          <p:cNvPr id="6" name="TextBox 5"/>
          <p:cNvSpPr txBox="1">
            <a:spLocks noChangeArrowheads="1"/>
          </p:cNvSpPr>
          <p:nvPr/>
        </p:nvSpPr>
        <p:spPr bwMode="auto">
          <a:xfrm>
            <a:off x="2590800" y="6096000"/>
            <a:ext cx="272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Cluster Sampling Plan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68263"/>
            <a:ext cx="8229600" cy="868362"/>
          </a:xfrm>
        </p:spPr>
        <p:txBody>
          <a:bodyPr/>
          <a:lstStyle/>
          <a:p>
            <a:r>
              <a:rPr lang="en-US" altLang="en-US" sz="3600" b="1" smtClean="0"/>
              <a:t>Example Problems - 5</a:t>
            </a:r>
          </a:p>
        </p:txBody>
      </p:sp>
      <p:sp>
        <p:nvSpPr>
          <p:cNvPr id="3" name="Content Placeholder 2"/>
          <p:cNvSpPr>
            <a:spLocks noGrp="1"/>
          </p:cNvSpPr>
          <p:nvPr>
            <p:ph idx="1"/>
          </p:nvPr>
        </p:nvSpPr>
        <p:spPr>
          <a:xfrm>
            <a:off x="228600" y="914400"/>
            <a:ext cx="8915400" cy="5715000"/>
          </a:xfrm>
        </p:spPr>
        <p:txBody>
          <a:bodyPr/>
          <a:lstStyle/>
          <a:p>
            <a:pPr marL="457200" indent="-457200">
              <a:buFontTx/>
              <a:buNone/>
              <a:defRPr/>
            </a:pPr>
            <a:r>
              <a:rPr lang="en-US" sz="2000" b="1" dirty="0" smtClean="0"/>
              <a:t>7.  If a sample is selected so that it </a:t>
            </a:r>
            <a:r>
              <a:rPr lang="en-US" sz="2000" b="1" i="1" dirty="0" smtClean="0"/>
              <a:t>systematically </a:t>
            </a:r>
            <a:r>
              <a:rPr lang="en-US" sz="2000" b="1" dirty="0" smtClean="0"/>
              <a:t>favors certain groups of the population, we say it is ________________________.</a:t>
            </a:r>
          </a:p>
          <a:p>
            <a:pPr marL="457200" indent="-457200">
              <a:buFontTx/>
              <a:buNone/>
              <a:defRPr/>
            </a:pPr>
            <a:endParaRPr lang="en-US" sz="2000" b="1" dirty="0" smtClean="0"/>
          </a:p>
          <a:p>
            <a:pPr>
              <a:buFontTx/>
              <a:buNone/>
              <a:defRPr/>
            </a:pPr>
            <a:r>
              <a:rPr lang="en-US" sz="2000" b="1" dirty="0" smtClean="0"/>
              <a:t>8.  A random sample of 1001 University of California faculty members was asked, “Do you favor or oppose using race, religion, sex, color, ethnicity, or national origin as a criterion for admission to the University of California?”  52% responded “favor.”  What was the population for this survey?</a:t>
            </a:r>
          </a:p>
          <a:p>
            <a:pPr>
              <a:buFontTx/>
              <a:buNone/>
              <a:defRPr/>
            </a:pPr>
            <a:r>
              <a:rPr lang="en-US" sz="2000" b="1" dirty="0" smtClean="0"/>
              <a:t> </a:t>
            </a:r>
          </a:p>
          <a:p>
            <a:pPr>
              <a:buFontTx/>
              <a:buNone/>
              <a:defRPr/>
            </a:pPr>
            <a:r>
              <a:rPr lang="en-US" sz="2000" b="1" dirty="0" smtClean="0"/>
              <a:t> </a:t>
            </a:r>
          </a:p>
          <a:p>
            <a:pPr>
              <a:buFontTx/>
              <a:buNone/>
              <a:defRPr/>
            </a:pPr>
            <a:endParaRPr lang="en-US" sz="2000" b="1" dirty="0" smtClean="0"/>
          </a:p>
          <a:p>
            <a:pPr>
              <a:buFontTx/>
              <a:buNone/>
              <a:defRPr/>
            </a:pPr>
            <a:r>
              <a:rPr lang="en-US" sz="2000" b="1" dirty="0" smtClean="0"/>
              <a:t>9.  List the two characteristics necessary for a sample to be a simple random sample.</a:t>
            </a:r>
          </a:p>
          <a:p>
            <a:pPr>
              <a:buFontTx/>
              <a:buNone/>
              <a:defRPr/>
            </a:pPr>
            <a:r>
              <a:rPr lang="en-US" sz="2000" b="1" dirty="0" smtClean="0"/>
              <a:t>	1.</a:t>
            </a:r>
          </a:p>
          <a:p>
            <a:pPr>
              <a:buFontTx/>
              <a:buNone/>
              <a:defRPr/>
            </a:pPr>
            <a:r>
              <a:rPr lang="en-US" sz="2000" b="1" dirty="0" smtClean="0"/>
              <a:t>  </a:t>
            </a:r>
          </a:p>
          <a:p>
            <a:pPr>
              <a:buFontTx/>
              <a:buNone/>
              <a:defRPr/>
            </a:pPr>
            <a:r>
              <a:rPr lang="en-US" sz="2000" b="1" dirty="0" smtClean="0"/>
              <a:t>	2.</a:t>
            </a:r>
          </a:p>
          <a:p>
            <a:pPr marL="457200" indent="-457200">
              <a:buFontTx/>
              <a:buNone/>
              <a:defRPr/>
            </a:pPr>
            <a:endParaRPr lang="en-US" sz="2000" b="1" dirty="0" smtClean="0"/>
          </a:p>
          <a:p>
            <a:pPr>
              <a:buFontTx/>
              <a:buNone/>
              <a:defRPr/>
            </a:pPr>
            <a:endParaRPr lang="en-US" sz="2000" b="1" dirty="0" smtClean="0"/>
          </a:p>
          <a:p>
            <a:pPr>
              <a:buFontTx/>
              <a:buNone/>
              <a:defRPr/>
            </a:pPr>
            <a:endParaRPr lang="en-US" sz="2000" b="1" dirty="0" smtClean="0"/>
          </a:p>
        </p:txBody>
      </p:sp>
      <p:sp>
        <p:nvSpPr>
          <p:cNvPr id="4" name="TextBox 3"/>
          <p:cNvSpPr txBox="1">
            <a:spLocks noChangeArrowheads="1"/>
          </p:cNvSpPr>
          <p:nvPr/>
        </p:nvSpPr>
        <p:spPr bwMode="auto">
          <a:xfrm>
            <a:off x="5410200" y="1143000"/>
            <a:ext cx="9413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biased</a:t>
            </a:r>
          </a:p>
        </p:txBody>
      </p:sp>
      <p:sp>
        <p:nvSpPr>
          <p:cNvPr id="5" name="TextBox 4"/>
          <p:cNvSpPr txBox="1">
            <a:spLocks noChangeArrowheads="1"/>
          </p:cNvSpPr>
          <p:nvPr/>
        </p:nvSpPr>
        <p:spPr bwMode="auto">
          <a:xfrm>
            <a:off x="2362200" y="3733800"/>
            <a:ext cx="47164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The 1001 University of California faculty</a:t>
            </a:r>
          </a:p>
        </p:txBody>
      </p:sp>
      <p:sp>
        <p:nvSpPr>
          <p:cNvPr id="6" name="TextBox 5"/>
          <p:cNvSpPr txBox="1">
            <a:spLocks noChangeArrowheads="1"/>
          </p:cNvSpPr>
          <p:nvPr/>
        </p:nvSpPr>
        <p:spPr bwMode="auto">
          <a:xfrm>
            <a:off x="1066800" y="5334000"/>
            <a:ext cx="81756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Gives each individual an equal chance of being chosen</a:t>
            </a:r>
          </a:p>
          <a:p>
            <a:endParaRPr lang="en-US" altLang="en-US" sz="2000">
              <a:solidFill>
                <a:srgbClr val="FFFF00"/>
              </a:solidFill>
            </a:endParaRPr>
          </a:p>
          <a:p>
            <a:r>
              <a:rPr lang="en-US" altLang="en-US" sz="2000">
                <a:solidFill>
                  <a:srgbClr val="FFFF00"/>
                </a:solidFill>
              </a:rPr>
              <a:t>Gives each sub-set of the population an equal chance of being chosen</a:t>
            </a:r>
            <a:br>
              <a:rPr lang="en-US" altLang="en-US" sz="2000">
                <a:solidFill>
                  <a:srgbClr val="FFFF00"/>
                </a:solidFill>
              </a:rPr>
            </a:br>
            <a:r>
              <a:rPr lang="en-US" altLang="en-US" sz="2000">
                <a:solidFill>
                  <a:srgbClr val="FFFF00"/>
                </a:solidFill>
              </a:rPr>
              <a:t>as the sample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68263"/>
            <a:ext cx="8229600" cy="868362"/>
          </a:xfrm>
        </p:spPr>
        <p:txBody>
          <a:bodyPr/>
          <a:lstStyle/>
          <a:p>
            <a:r>
              <a:rPr lang="en-US" altLang="en-US" sz="3600" b="1" smtClean="0"/>
              <a:t>Example Problems - 6</a:t>
            </a:r>
          </a:p>
        </p:txBody>
      </p:sp>
      <p:sp>
        <p:nvSpPr>
          <p:cNvPr id="23555" name="Content Placeholder 2"/>
          <p:cNvSpPr>
            <a:spLocks noGrp="1"/>
          </p:cNvSpPr>
          <p:nvPr>
            <p:ph idx="1"/>
          </p:nvPr>
        </p:nvSpPr>
        <p:spPr>
          <a:xfrm>
            <a:off x="228600" y="914400"/>
            <a:ext cx="8915400" cy="5715000"/>
          </a:xfrm>
        </p:spPr>
        <p:txBody>
          <a:bodyPr/>
          <a:lstStyle/>
          <a:p>
            <a:pPr>
              <a:buFontTx/>
              <a:buNone/>
            </a:pPr>
            <a:r>
              <a:rPr lang="en-US" altLang="en-US" sz="2000" b="1" smtClean="0"/>
              <a:t>10. A popular magazine often presents readers with the opportunity to answer a survey question by mailing in their response to the magazine.  A typical question might be, “Do you think there is too much violence on television?”  This type sample is called a/an ________________________________ sample.</a:t>
            </a:r>
          </a:p>
          <a:p>
            <a:pPr>
              <a:buFontTx/>
              <a:buNone/>
            </a:pPr>
            <a:r>
              <a:rPr lang="en-US" altLang="en-US" sz="2000" b="1" smtClean="0"/>
              <a:t> </a:t>
            </a:r>
          </a:p>
          <a:p>
            <a:pPr>
              <a:buFontTx/>
              <a:buNone/>
            </a:pPr>
            <a:r>
              <a:rPr lang="en-US" altLang="en-US" sz="2000" b="1" smtClean="0"/>
              <a:t>11. (a) Explain briefly the difference between an observational study and an experiment.</a:t>
            </a:r>
          </a:p>
          <a:p>
            <a:pPr>
              <a:buFontTx/>
              <a:buNone/>
            </a:pPr>
            <a:r>
              <a:rPr lang="en-US" altLang="en-US" sz="2000" b="1" smtClean="0"/>
              <a:t> </a:t>
            </a:r>
          </a:p>
          <a:p>
            <a:pPr>
              <a:buFontTx/>
              <a:buNone/>
            </a:pPr>
            <a:r>
              <a:rPr lang="en-US" altLang="en-US" sz="2000" b="1" smtClean="0"/>
              <a:t> </a:t>
            </a:r>
          </a:p>
          <a:p>
            <a:pPr>
              <a:buFontTx/>
              <a:buNone/>
            </a:pPr>
            <a:r>
              <a:rPr lang="en-US" altLang="en-US" sz="2000" b="1" smtClean="0"/>
              <a:t> </a:t>
            </a:r>
          </a:p>
          <a:p>
            <a:pPr>
              <a:buFontTx/>
              <a:buNone/>
            </a:pPr>
            <a:r>
              <a:rPr lang="en-US" altLang="en-US" sz="2000" b="1" smtClean="0"/>
              <a:t> </a:t>
            </a:r>
          </a:p>
          <a:p>
            <a:pPr>
              <a:buFontTx/>
              <a:buNone/>
            </a:pPr>
            <a:r>
              <a:rPr lang="en-US" altLang="en-US" sz="2000" b="1" smtClean="0"/>
              <a:t>(b) In which one of these is it safer to conclude that the difference in response was </a:t>
            </a:r>
            <a:r>
              <a:rPr lang="en-US" altLang="en-US" sz="2000" b="1" i="1" smtClean="0"/>
              <a:t>caused </a:t>
            </a:r>
            <a:r>
              <a:rPr lang="en-US" altLang="en-US" sz="2000" b="1" smtClean="0"/>
              <a:t>by the effect of the explanatory variable? ___________________________</a:t>
            </a:r>
          </a:p>
        </p:txBody>
      </p:sp>
      <p:sp>
        <p:nvSpPr>
          <p:cNvPr id="4" name="TextBox 3"/>
          <p:cNvSpPr txBox="1">
            <a:spLocks noChangeArrowheads="1"/>
          </p:cNvSpPr>
          <p:nvPr/>
        </p:nvSpPr>
        <p:spPr bwMode="auto">
          <a:xfrm>
            <a:off x="838200" y="2133600"/>
            <a:ext cx="43481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Convenience or Voluntary Response</a:t>
            </a:r>
          </a:p>
        </p:txBody>
      </p:sp>
      <p:sp>
        <p:nvSpPr>
          <p:cNvPr id="5" name="TextBox 4"/>
          <p:cNvSpPr txBox="1">
            <a:spLocks noChangeArrowheads="1"/>
          </p:cNvSpPr>
          <p:nvPr/>
        </p:nvSpPr>
        <p:spPr bwMode="auto">
          <a:xfrm>
            <a:off x="990600" y="3810000"/>
            <a:ext cx="7978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Observational study observes only, while the experiment manipulates</a:t>
            </a:r>
          </a:p>
          <a:p>
            <a:r>
              <a:rPr lang="en-US" altLang="en-US" sz="2000">
                <a:solidFill>
                  <a:srgbClr val="FFFF00"/>
                </a:solidFill>
              </a:rPr>
              <a:t>Levels (treatments) to see the effect on the response variable</a:t>
            </a:r>
          </a:p>
        </p:txBody>
      </p:sp>
      <p:sp>
        <p:nvSpPr>
          <p:cNvPr id="6" name="TextBox 5"/>
          <p:cNvSpPr txBox="1">
            <a:spLocks noChangeArrowheads="1"/>
          </p:cNvSpPr>
          <p:nvPr/>
        </p:nvSpPr>
        <p:spPr bwMode="auto">
          <a:xfrm>
            <a:off x="1676400" y="5562600"/>
            <a:ext cx="14811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Experiment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68263"/>
            <a:ext cx="8229600" cy="868362"/>
          </a:xfrm>
        </p:spPr>
        <p:txBody>
          <a:bodyPr/>
          <a:lstStyle/>
          <a:p>
            <a:r>
              <a:rPr lang="en-US" altLang="en-US" sz="3600" b="1" smtClean="0"/>
              <a:t>Example Problems - 7</a:t>
            </a:r>
          </a:p>
        </p:txBody>
      </p:sp>
      <p:sp>
        <p:nvSpPr>
          <p:cNvPr id="24579" name="Content Placeholder 2"/>
          <p:cNvSpPr>
            <a:spLocks noGrp="1"/>
          </p:cNvSpPr>
          <p:nvPr>
            <p:ph idx="1"/>
          </p:nvPr>
        </p:nvSpPr>
        <p:spPr>
          <a:xfrm>
            <a:off x="228600" y="914400"/>
            <a:ext cx="8915400" cy="5715000"/>
          </a:xfrm>
        </p:spPr>
        <p:txBody>
          <a:bodyPr/>
          <a:lstStyle/>
          <a:p>
            <a:pPr>
              <a:buFontTx/>
              <a:buNone/>
            </a:pPr>
            <a:r>
              <a:rPr lang="en-US" altLang="en-US" sz="2000" b="1" smtClean="0"/>
              <a:t>12.  List the three basic principles of experimental design (key words are sufficient):</a:t>
            </a:r>
            <a:br>
              <a:rPr lang="en-US" altLang="en-US" sz="2000" b="1" smtClean="0"/>
            </a:br>
            <a:r>
              <a:rPr lang="en-US" altLang="en-US" sz="2000" b="1" smtClean="0"/>
              <a:t>(a) _______________________	   (b) _________________________	</a:t>
            </a:r>
            <a:br>
              <a:rPr lang="en-US" altLang="en-US" sz="2000" b="1" smtClean="0"/>
            </a:br>
            <a:r>
              <a:rPr lang="en-US" altLang="en-US" sz="2000" b="1" smtClean="0"/>
              <a:t>(c) _______________________	</a:t>
            </a:r>
          </a:p>
          <a:p>
            <a:pPr>
              <a:buFontTx/>
              <a:buNone/>
            </a:pPr>
            <a:r>
              <a:rPr lang="en-US" altLang="en-US" sz="2000" b="1" smtClean="0"/>
              <a:t> </a:t>
            </a:r>
          </a:p>
          <a:p>
            <a:pPr>
              <a:buFontTx/>
              <a:buNone/>
            </a:pPr>
            <a:endParaRPr lang="en-US" altLang="en-US" sz="2000" b="1" smtClean="0"/>
          </a:p>
          <a:p>
            <a:pPr>
              <a:buFontTx/>
              <a:buNone/>
            </a:pPr>
            <a:r>
              <a:rPr lang="en-US" altLang="en-US" sz="2000" b="1" smtClean="0"/>
              <a:t>13.  Sometimes researchers think that experimental units are different enough in regard to an important variable that they should be grouped on that variable and then randomly assigned to treatments.  These groups are called _________________________.</a:t>
            </a:r>
          </a:p>
          <a:p>
            <a:pPr>
              <a:buFontTx/>
              <a:buNone/>
            </a:pPr>
            <a:r>
              <a:rPr lang="en-US" altLang="en-US" sz="2000" b="1" smtClean="0"/>
              <a:t> </a:t>
            </a:r>
          </a:p>
          <a:p>
            <a:pPr>
              <a:buFontTx/>
              <a:buNone/>
            </a:pPr>
            <a:r>
              <a:rPr lang="en-US" altLang="en-US" sz="2000" b="1" smtClean="0"/>
              <a:t>14.  To prevent bias, experimenters try to assign subjects to a group so that neither the subjects nor the people who evaluate them know which treatment group the subject is in.  An experiment of this type is described as _____________________________.</a:t>
            </a:r>
          </a:p>
          <a:p>
            <a:pPr>
              <a:buFontTx/>
              <a:buNone/>
            </a:pPr>
            <a:endParaRPr lang="en-US" altLang="en-US" sz="2000" b="1" smtClean="0"/>
          </a:p>
        </p:txBody>
      </p:sp>
      <p:sp>
        <p:nvSpPr>
          <p:cNvPr id="4" name="TextBox 3"/>
          <p:cNvSpPr txBox="1">
            <a:spLocks noChangeArrowheads="1"/>
          </p:cNvSpPr>
          <p:nvPr/>
        </p:nvSpPr>
        <p:spPr bwMode="auto">
          <a:xfrm>
            <a:off x="1295400" y="1524000"/>
            <a:ext cx="10112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Control</a:t>
            </a:r>
          </a:p>
        </p:txBody>
      </p:sp>
      <p:sp>
        <p:nvSpPr>
          <p:cNvPr id="5" name="TextBox 4"/>
          <p:cNvSpPr txBox="1">
            <a:spLocks noChangeArrowheads="1"/>
          </p:cNvSpPr>
          <p:nvPr/>
        </p:nvSpPr>
        <p:spPr bwMode="auto">
          <a:xfrm>
            <a:off x="5791200" y="1524000"/>
            <a:ext cx="15128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Replication</a:t>
            </a:r>
          </a:p>
        </p:txBody>
      </p:sp>
      <p:sp>
        <p:nvSpPr>
          <p:cNvPr id="6" name="TextBox 5"/>
          <p:cNvSpPr txBox="1">
            <a:spLocks noChangeArrowheads="1"/>
          </p:cNvSpPr>
          <p:nvPr/>
        </p:nvSpPr>
        <p:spPr bwMode="auto">
          <a:xfrm>
            <a:off x="1143000" y="2133600"/>
            <a:ext cx="1897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Randomization</a:t>
            </a:r>
          </a:p>
        </p:txBody>
      </p:sp>
      <p:sp>
        <p:nvSpPr>
          <p:cNvPr id="7" name="TextBox 6"/>
          <p:cNvSpPr txBox="1">
            <a:spLocks noChangeArrowheads="1"/>
          </p:cNvSpPr>
          <p:nvPr/>
        </p:nvSpPr>
        <p:spPr bwMode="auto">
          <a:xfrm>
            <a:off x="4572000" y="4114800"/>
            <a:ext cx="9413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Blocks</a:t>
            </a:r>
          </a:p>
        </p:txBody>
      </p:sp>
      <p:sp>
        <p:nvSpPr>
          <p:cNvPr id="8" name="TextBox 7"/>
          <p:cNvSpPr txBox="1">
            <a:spLocks noChangeArrowheads="1"/>
          </p:cNvSpPr>
          <p:nvPr/>
        </p:nvSpPr>
        <p:spPr bwMode="auto">
          <a:xfrm>
            <a:off x="3657600" y="5791200"/>
            <a:ext cx="1641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Double Blind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68263"/>
            <a:ext cx="8229600" cy="868362"/>
          </a:xfrm>
        </p:spPr>
        <p:txBody>
          <a:bodyPr/>
          <a:lstStyle/>
          <a:p>
            <a:r>
              <a:rPr lang="en-US" altLang="en-US" sz="3600" b="1" smtClean="0"/>
              <a:t>Example Problems - 8</a:t>
            </a:r>
          </a:p>
        </p:txBody>
      </p:sp>
      <p:sp>
        <p:nvSpPr>
          <p:cNvPr id="25603" name="Content Placeholder 2"/>
          <p:cNvSpPr>
            <a:spLocks noGrp="1"/>
          </p:cNvSpPr>
          <p:nvPr>
            <p:ph idx="1"/>
          </p:nvPr>
        </p:nvSpPr>
        <p:spPr>
          <a:xfrm>
            <a:off x="152400" y="914400"/>
            <a:ext cx="8991600" cy="5715000"/>
          </a:xfrm>
        </p:spPr>
        <p:txBody>
          <a:bodyPr/>
          <a:lstStyle/>
          <a:p>
            <a:pPr marL="457200" indent="-457200">
              <a:buFontTx/>
              <a:buNone/>
            </a:pPr>
            <a:r>
              <a:rPr lang="en-US" altLang="en-US" sz="2000" b="1" smtClean="0"/>
              <a:t>15.  Doctors investigated the relationship between a person’s heart rate and the frequency at which that person stepped up and down on steps of various heights.  There were 3 rates of stepping and 2 different step heights used.  A subject performed the activity (stepping at one of the 3 stepping rates at one of the 2 possible heights) for three minutes.  His heart rate was then measured.</a:t>
            </a:r>
          </a:p>
          <a:p>
            <a:pPr marL="457200" indent="-457200">
              <a:buFontTx/>
              <a:buNone/>
            </a:pPr>
            <a:r>
              <a:rPr lang="en-US" altLang="en-US" sz="1000" b="1" smtClean="0"/>
              <a:t/>
            </a:r>
            <a:br>
              <a:rPr lang="en-US" altLang="en-US" sz="1000" b="1" smtClean="0"/>
            </a:br>
            <a:r>
              <a:rPr lang="en-US" altLang="en-US" sz="2000" b="1" smtClean="0"/>
              <a:t>(a) State what the factors are in this experiment.  </a:t>
            </a:r>
            <a:br>
              <a:rPr lang="en-US" altLang="en-US" sz="2000" b="1" smtClean="0"/>
            </a:br>
            <a:r>
              <a:rPr lang="en-US" altLang="en-US" sz="2000" b="1" smtClean="0"/>
              <a:t>Next to each factor state its number of levels.</a:t>
            </a:r>
            <a:br>
              <a:rPr lang="en-US" altLang="en-US" sz="2000" b="1" smtClean="0"/>
            </a:br>
            <a:r>
              <a:rPr lang="en-US" altLang="en-US" sz="2000" b="1" smtClean="0"/>
              <a:t/>
            </a:r>
            <a:br>
              <a:rPr lang="en-US" altLang="en-US" sz="2000" b="1" smtClean="0"/>
            </a:br>
            <a:r>
              <a:rPr lang="en-US" altLang="en-US" sz="2000" b="1" smtClean="0"/>
              <a:t/>
            </a:r>
            <a:br>
              <a:rPr lang="en-US" altLang="en-US" sz="2000" b="1" smtClean="0"/>
            </a:br>
            <a:r>
              <a:rPr lang="en-US" altLang="en-US" sz="2000" b="1" smtClean="0"/>
              <a:t/>
            </a:r>
            <a:br>
              <a:rPr lang="en-US" altLang="en-US" sz="2000" b="1" smtClean="0"/>
            </a:br>
            <a:r>
              <a:rPr lang="en-US" altLang="en-US" sz="2000" b="1" smtClean="0"/>
              <a:t>(b) How many treatments are in this experiment?   _____________</a:t>
            </a:r>
            <a:br>
              <a:rPr lang="en-US" altLang="en-US" sz="2000" b="1" smtClean="0"/>
            </a:br>
            <a:r>
              <a:rPr lang="en-US" altLang="en-US" sz="2000" b="1" smtClean="0"/>
              <a:t/>
            </a:r>
            <a:br>
              <a:rPr lang="en-US" altLang="en-US" sz="2000" b="1" smtClean="0"/>
            </a:br>
            <a:r>
              <a:rPr lang="en-US" altLang="en-US" sz="2000" b="1" smtClean="0"/>
              <a:t/>
            </a:r>
            <a:br>
              <a:rPr lang="en-US" altLang="en-US" sz="2000" b="1" smtClean="0"/>
            </a:br>
            <a:r>
              <a:rPr lang="en-US" altLang="en-US" sz="2000" b="1" smtClean="0"/>
              <a:t>(c) Identify one of the treatments.  _____________________________</a:t>
            </a:r>
            <a:br>
              <a:rPr lang="en-US" altLang="en-US" sz="2000" b="1" smtClean="0"/>
            </a:br>
            <a:r>
              <a:rPr lang="en-US" altLang="en-US" sz="2000" b="1" smtClean="0"/>
              <a:t/>
            </a:r>
            <a:br>
              <a:rPr lang="en-US" altLang="en-US" sz="2000" b="1" smtClean="0"/>
            </a:br>
            <a:r>
              <a:rPr lang="en-US" altLang="en-US" sz="2000" b="1" smtClean="0"/>
              <a:t>(d) What is the response variable for this study? ________________</a:t>
            </a:r>
          </a:p>
        </p:txBody>
      </p:sp>
      <p:sp>
        <p:nvSpPr>
          <p:cNvPr id="4" name="TextBox 3"/>
          <p:cNvSpPr txBox="1">
            <a:spLocks noChangeArrowheads="1"/>
          </p:cNvSpPr>
          <p:nvPr/>
        </p:nvSpPr>
        <p:spPr bwMode="auto">
          <a:xfrm>
            <a:off x="2209800" y="3581400"/>
            <a:ext cx="209391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Rate 1 – 2 levels</a:t>
            </a:r>
          </a:p>
          <a:p>
            <a:r>
              <a:rPr lang="en-US" altLang="en-US" sz="2000">
                <a:solidFill>
                  <a:srgbClr val="FFFF00"/>
                </a:solidFill>
              </a:rPr>
              <a:t>Rate 2 – 2 levels</a:t>
            </a:r>
          </a:p>
          <a:p>
            <a:r>
              <a:rPr lang="en-US" altLang="en-US" sz="2000">
                <a:solidFill>
                  <a:srgbClr val="FFFF00"/>
                </a:solidFill>
              </a:rPr>
              <a:t>Rate 3 – 2 levels</a:t>
            </a:r>
          </a:p>
        </p:txBody>
      </p:sp>
      <p:sp>
        <p:nvSpPr>
          <p:cNvPr id="5" name="TextBox 4"/>
          <p:cNvSpPr txBox="1">
            <a:spLocks noChangeArrowheads="1"/>
          </p:cNvSpPr>
          <p:nvPr/>
        </p:nvSpPr>
        <p:spPr bwMode="auto">
          <a:xfrm>
            <a:off x="7620000" y="4419600"/>
            <a:ext cx="327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6</a:t>
            </a:r>
          </a:p>
        </p:txBody>
      </p:sp>
      <p:sp>
        <p:nvSpPr>
          <p:cNvPr id="6" name="TextBox 5"/>
          <p:cNvSpPr txBox="1">
            <a:spLocks noChangeArrowheads="1"/>
          </p:cNvSpPr>
          <p:nvPr/>
        </p:nvSpPr>
        <p:spPr bwMode="auto">
          <a:xfrm flipH="1">
            <a:off x="5029200" y="5257800"/>
            <a:ext cx="3505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Rate 2 at height 2</a:t>
            </a:r>
          </a:p>
        </p:txBody>
      </p:sp>
      <p:sp>
        <p:nvSpPr>
          <p:cNvPr id="7" name="TextBox 6"/>
          <p:cNvSpPr txBox="1">
            <a:spLocks noChangeArrowheads="1"/>
          </p:cNvSpPr>
          <p:nvPr/>
        </p:nvSpPr>
        <p:spPr bwMode="auto">
          <a:xfrm flipH="1">
            <a:off x="6858000" y="5867400"/>
            <a:ext cx="1752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Heart rate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68263"/>
            <a:ext cx="8229600" cy="868362"/>
          </a:xfrm>
        </p:spPr>
        <p:txBody>
          <a:bodyPr/>
          <a:lstStyle/>
          <a:p>
            <a:r>
              <a:rPr lang="en-US" altLang="en-US" sz="3600" b="1" smtClean="0"/>
              <a:t>Example Problems – 8 cont</a:t>
            </a:r>
          </a:p>
        </p:txBody>
      </p:sp>
      <p:sp>
        <p:nvSpPr>
          <p:cNvPr id="26627" name="Content Placeholder 2"/>
          <p:cNvSpPr>
            <a:spLocks noGrp="1"/>
          </p:cNvSpPr>
          <p:nvPr>
            <p:ph idx="1"/>
          </p:nvPr>
        </p:nvSpPr>
        <p:spPr>
          <a:xfrm>
            <a:off x="228600" y="914400"/>
            <a:ext cx="8915400" cy="5715000"/>
          </a:xfrm>
        </p:spPr>
        <p:txBody>
          <a:bodyPr/>
          <a:lstStyle/>
          <a:p>
            <a:pPr marL="457200" indent="-457200">
              <a:buFontTx/>
              <a:buAutoNum type="arabicPeriod" startAt="15"/>
            </a:pPr>
            <a:r>
              <a:rPr lang="en-US" altLang="en-US" sz="2000" b="1" smtClean="0"/>
              <a:t>(e) Names of 12 subjects are listed followed by a line of random digits.</a:t>
            </a:r>
            <a:br>
              <a:rPr lang="en-US" altLang="en-US" sz="2000" b="1" smtClean="0"/>
            </a:br>
            <a:r>
              <a:rPr lang="en-US" altLang="en-US" sz="2000" b="1" smtClean="0"/>
              <a:t>Ahbel   	Barnes   Calhoun   	Dancer   Freda   Keller   </a:t>
            </a:r>
            <a:br>
              <a:rPr lang="en-US" altLang="en-US" sz="2000" b="1" smtClean="0"/>
            </a:br>
            <a:r>
              <a:rPr lang="en-US" altLang="en-US" sz="2000" b="1" smtClean="0"/>
              <a:t>Magee	Marge   McCullion   	Stevens   Meier   Winokur</a:t>
            </a:r>
            <a:br>
              <a:rPr lang="en-US" altLang="en-US" sz="2000" b="1" smtClean="0"/>
            </a:br>
            <a:r>
              <a:rPr lang="en-US" altLang="en-US" sz="2000" b="1" smtClean="0"/>
              <a:t/>
            </a:r>
            <a:br>
              <a:rPr lang="en-US" altLang="en-US" sz="2000" b="1" smtClean="0"/>
            </a:br>
            <a:r>
              <a:rPr lang="en-US" altLang="en-US" sz="2000" b="1" smtClean="0"/>
              <a:t>41842   81068   09001   03367   49497   54580   </a:t>
            </a:r>
            <a:br>
              <a:rPr lang="en-US" altLang="en-US" sz="2000" b="1" smtClean="0"/>
            </a:br>
            <a:r>
              <a:rPr lang="en-US" altLang="en-US" sz="2000" b="1" smtClean="0"/>
              <a:t>81507   27102   56027   55892   33063   71035</a:t>
            </a:r>
            <a:br>
              <a:rPr lang="en-US" altLang="en-US" sz="2000" b="1" smtClean="0"/>
            </a:br>
            <a:r>
              <a:rPr lang="en-US" altLang="en-US" sz="2000" b="1" smtClean="0"/>
              <a:t/>
            </a:r>
            <a:br>
              <a:rPr lang="en-US" altLang="en-US" sz="2000" b="1" smtClean="0"/>
            </a:br>
            <a:r>
              <a:rPr lang="en-US" altLang="en-US" sz="2000" b="1" smtClean="0"/>
              <a:t>Demonstrate your understanding of simple random sampling by using the random digits to determine which subjects would be randomly assigned to the first treatment.  List these names: ___________________________________________________________________________  </a:t>
            </a:r>
            <a:br>
              <a:rPr lang="en-US" altLang="en-US" sz="2000" b="1" smtClean="0"/>
            </a:br>
            <a:r>
              <a:rPr lang="en-US" altLang="en-US" sz="2000" b="1" smtClean="0"/>
              <a:t/>
            </a:r>
            <a:br>
              <a:rPr lang="en-US" altLang="en-US" sz="2000" b="1" smtClean="0"/>
            </a:br>
            <a:r>
              <a:rPr lang="en-US" altLang="en-US" sz="2000" b="1" smtClean="0"/>
              <a:t>f)  Describe how your selections were made.  Be sufficiently clear in your description that I can duplicate your work.</a:t>
            </a:r>
          </a:p>
        </p:txBody>
      </p:sp>
      <p:sp>
        <p:nvSpPr>
          <p:cNvPr id="4" name="TextBox 3"/>
          <p:cNvSpPr txBox="1">
            <a:spLocks noChangeArrowheads="1"/>
          </p:cNvSpPr>
          <p:nvPr/>
        </p:nvSpPr>
        <p:spPr bwMode="auto">
          <a:xfrm flipH="1">
            <a:off x="762000" y="4267200"/>
            <a:ext cx="8001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Calhoun 1</a:t>
            </a:r>
            <a:r>
              <a:rPr lang="en-US" altLang="en-US" sz="2000" baseline="30000">
                <a:solidFill>
                  <a:srgbClr val="FFFF00"/>
                </a:solidFill>
              </a:rPr>
              <a:t>st</a:t>
            </a:r>
            <a:r>
              <a:rPr lang="en-US" altLang="en-US" sz="2000">
                <a:solidFill>
                  <a:srgbClr val="FFFF00"/>
                </a:solidFill>
              </a:rPr>
              <a:t> rate height 1; Dancer 1</a:t>
            </a:r>
            <a:r>
              <a:rPr lang="en-US" altLang="en-US" sz="2000" baseline="30000">
                <a:solidFill>
                  <a:srgbClr val="FFFF00"/>
                </a:solidFill>
              </a:rPr>
              <a:t>st</a:t>
            </a:r>
            <a:r>
              <a:rPr lang="en-US" altLang="en-US" sz="2000">
                <a:solidFill>
                  <a:srgbClr val="FFFF00"/>
                </a:solidFill>
              </a:rPr>
              <a:t> rate, height 1; Magee 1</a:t>
            </a:r>
            <a:r>
              <a:rPr lang="en-US" altLang="en-US" sz="2000" baseline="30000">
                <a:solidFill>
                  <a:srgbClr val="FFFF00"/>
                </a:solidFill>
              </a:rPr>
              <a:t>st</a:t>
            </a:r>
            <a:r>
              <a:rPr lang="en-US" altLang="en-US" sz="2000">
                <a:solidFill>
                  <a:srgbClr val="FFFF00"/>
                </a:solidFill>
              </a:rPr>
              <a:t> rate height 1; Marge 1</a:t>
            </a:r>
            <a:r>
              <a:rPr lang="en-US" altLang="en-US" sz="2000" baseline="30000">
                <a:solidFill>
                  <a:srgbClr val="FFFF00"/>
                </a:solidFill>
              </a:rPr>
              <a:t>st</a:t>
            </a:r>
            <a:r>
              <a:rPr lang="en-US" altLang="en-US" sz="2000">
                <a:solidFill>
                  <a:srgbClr val="FFFF00"/>
                </a:solidFill>
              </a:rPr>
              <a:t> rate height 2; </a:t>
            </a:r>
          </a:p>
        </p:txBody>
      </p:sp>
      <p:sp>
        <p:nvSpPr>
          <p:cNvPr id="5" name="TextBox 4"/>
          <p:cNvSpPr txBox="1">
            <a:spLocks noChangeArrowheads="1"/>
          </p:cNvSpPr>
          <p:nvPr/>
        </p:nvSpPr>
        <p:spPr bwMode="auto">
          <a:xfrm flipH="1">
            <a:off x="990600" y="5867400"/>
            <a:ext cx="815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Exclude zeros from first selection (1-3,4-6,7-9 represent Rates 1, 2 and 3); the next number (even – height 1 and odd – height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68263"/>
            <a:ext cx="8229600" cy="868362"/>
          </a:xfrm>
        </p:spPr>
        <p:txBody>
          <a:bodyPr/>
          <a:lstStyle/>
          <a:p>
            <a:r>
              <a:rPr lang="en-US" altLang="en-US" sz="3600" b="1" smtClean="0"/>
              <a:t>Example Problems – 8 cont</a:t>
            </a:r>
          </a:p>
        </p:txBody>
      </p:sp>
      <p:sp>
        <p:nvSpPr>
          <p:cNvPr id="27651" name="Content Placeholder 2"/>
          <p:cNvSpPr>
            <a:spLocks noGrp="1"/>
          </p:cNvSpPr>
          <p:nvPr>
            <p:ph idx="1"/>
          </p:nvPr>
        </p:nvSpPr>
        <p:spPr>
          <a:xfrm>
            <a:off x="228600" y="914400"/>
            <a:ext cx="8915400" cy="5715000"/>
          </a:xfrm>
        </p:spPr>
        <p:txBody>
          <a:bodyPr/>
          <a:lstStyle/>
          <a:p>
            <a:pPr marL="457200" indent="-457200">
              <a:buFontTx/>
              <a:buAutoNum type="arabicPeriod" startAt="15"/>
            </a:pPr>
            <a:r>
              <a:rPr lang="en-US" altLang="en-US" sz="2000" b="1" smtClean="0"/>
              <a:t>(g) Names of 12 subjects are listed followed by a line of random digits.</a:t>
            </a:r>
            <a:br>
              <a:rPr lang="en-US" altLang="en-US" sz="2000" b="1" smtClean="0"/>
            </a:br>
            <a:r>
              <a:rPr lang="en-US" altLang="en-US" sz="2000" b="1" smtClean="0"/>
              <a:t>Ahbel   	Barnes   Calhoun   	Dancer   Freda   Keller   </a:t>
            </a:r>
            <a:br>
              <a:rPr lang="en-US" altLang="en-US" sz="2000" b="1" smtClean="0"/>
            </a:br>
            <a:r>
              <a:rPr lang="en-US" altLang="en-US" sz="2000" b="1" smtClean="0"/>
              <a:t>Magee	Marge   McCullion   	Stevens   Meier   Winokur</a:t>
            </a:r>
            <a:br>
              <a:rPr lang="en-US" altLang="en-US" sz="2000" b="1" smtClean="0"/>
            </a:br>
            <a:r>
              <a:rPr lang="en-US" altLang="en-US" sz="2000" b="1" smtClean="0"/>
              <a:t/>
            </a:r>
            <a:br>
              <a:rPr lang="en-US" altLang="en-US" sz="2000" b="1" smtClean="0"/>
            </a:br>
            <a:r>
              <a:rPr lang="en-US" altLang="en-US" sz="2000" b="1" smtClean="0"/>
              <a:t>41842   81068   09001   03367   49497   54580   </a:t>
            </a:r>
            <a:br>
              <a:rPr lang="en-US" altLang="en-US" sz="2000" b="1" smtClean="0"/>
            </a:br>
            <a:r>
              <a:rPr lang="en-US" altLang="en-US" sz="2000" b="1" smtClean="0"/>
              <a:t>81507   27102   56027   55892   33063   71035</a:t>
            </a:r>
            <a:br>
              <a:rPr lang="en-US" altLang="en-US" sz="2000" b="1" smtClean="0"/>
            </a:br>
            <a:r>
              <a:rPr lang="en-US" altLang="en-US" sz="2000" b="1" smtClean="0"/>
              <a:t/>
            </a:r>
            <a:br>
              <a:rPr lang="en-US" altLang="en-US" sz="2000" b="1" smtClean="0"/>
            </a:br>
            <a:r>
              <a:rPr lang="en-US" altLang="en-US" sz="2000" b="1" smtClean="0"/>
              <a:t>Demonstrate your understanding of random blocked sampling by using the random digits to determine which subjects would be randomly assigned to the first treatment.  List these names: ___________________________________________________</a:t>
            </a:r>
            <a:br>
              <a:rPr lang="en-US" altLang="en-US" sz="2000" b="1" smtClean="0"/>
            </a:br>
            <a:r>
              <a:rPr lang="en-US" altLang="en-US" sz="2000" b="1" smtClean="0"/>
              <a:t/>
            </a:r>
            <a:br>
              <a:rPr lang="en-US" altLang="en-US" sz="2000" b="1" smtClean="0"/>
            </a:br>
            <a:r>
              <a:rPr lang="en-US" altLang="en-US" sz="2000" b="1" smtClean="0"/>
              <a:t>h)  Describe how your selections were made.  Be sufficiently clear in your description that I can duplicate your work.</a:t>
            </a:r>
          </a:p>
        </p:txBody>
      </p:sp>
      <p:sp>
        <p:nvSpPr>
          <p:cNvPr id="4" name="TextBox 3"/>
          <p:cNvSpPr txBox="1">
            <a:spLocks noChangeArrowheads="1"/>
          </p:cNvSpPr>
          <p:nvPr/>
        </p:nvSpPr>
        <p:spPr bwMode="auto">
          <a:xfrm flipH="1">
            <a:off x="762000" y="4267200"/>
            <a:ext cx="8001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Calhoun 1</a:t>
            </a:r>
            <a:r>
              <a:rPr lang="en-US" altLang="en-US" sz="2000" baseline="30000">
                <a:solidFill>
                  <a:srgbClr val="FFFF00"/>
                </a:solidFill>
              </a:rPr>
              <a:t>st</a:t>
            </a:r>
            <a:r>
              <a:rPr lang="en-US" altLang="en-US" sz="2000">
                <a:solidFill>
                  <a:srgbClr val="FFFF00"/>
                </a:solidFill>
              </a:rPr>
              <a:t> rate height 1; Dancer 1</a:t>
            </a:r>
            <a:r>
              <a:rPr lang="en-US" altLang="en-US" sz="2000" baseline="30000">
                <a:solidFill>
                  <a:srgbClr val="FFFF00"/>
                </a:solidFill>
              </a:rPr>
              <a:t>st</a:t>
            </a:r>
            <a:r>
              <a:rPr lang="en-US" altLang="en-US" sz="2000">
                <a:solidFill>
                  <a:srgbClr val="FFFF00"/>
                </a:solidFill>
              </a:rPr>
              <a:t> rate, height 1; </a:t>
            </a:r>
          </a:p>
        </p:txBody>
      </p:sp>
      <p:sp>
        <p:nvSpPr>
          <p:cNvPr id="5" name="TextBox 4"/>
          <p:cNvSpPr txBox="1">
            <a:spLocks noChangeArrowheads="1"/>
          </p:cNvSpPr>
          <p:nvPr/>
        </p:nvSpPr>
        <p:spPr bwMode="auto">
          <a:xfrm flipH="1">
            <a:off x="685800" y="5638800"/>
            <a:ext cx="8153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Take two-number pairs, 00-11, 12-23, 24-35, 36-47, 48-59, 60-71, 72-83, 84-96, exclude 97-99 and assign each to a specific treatment.  Then take the random numbers to fill in the assignments.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152400"/>
            <a:ext cx="8229600" cy="685800"/>
          </a:xfrm>
        </p:spPr>
        <p:txBody>
          <a:bodyPr/>
          <a:lstStyle/>
          <a:p>
            <a:r>
              <a:rPr lang="en-US" altLang="en-US" sz="3600" b="1" smtClean="0"/>
              <a:t>Example Problems – 9</a:t>
            </a:r>
            <a:endParaRPr lang="en-US" altLang="en-US" sz="3600" smtClean="0"/>
          </a:p>
        </p:txBody>
      </p:sp>
      <p:sp>
        <p:nvSpPr>
          <p:cNvPr id="28675" name="Content Placeholder 2"/>
          <p:cNvSpPr>
            <a:spLocks noGrp="1"/>
          </p:cNvSpPr>
          <p:nvPr>
            <p:ph idx="1"/>
          </p:nvPr>
        </p:nvSpPr>
        <p:spPr>
          <a:xfrm>
            <a:off x="457200" y="990600"/>
            <a:ext cx="8229600" cy="5135563"/>
          </a:xfrm>
        </p:spPr>
        <p:txBody>
          <a:bodyPr/>
          <a:lstStyle/>
          <a:p>
            <a:pPr>
              <a:buFontTx/>
              <a:buNone/>
            </a:pPr>
            <a:r>
              <a:rPr lang="en-US" altLang="en-US" sz="2000" b="1" smtClean="0"/>
              <a:t>16.  A 1994 article in </a:t>
            </a:r>
            <a:r>
              <a:rPr lang="en-US" altLang="en-US" sz="2000" b="1" i="1" smtClean="0"/>
              <a:t>Science</a:t>
            </a:r>
            <a:r>
              <a:rPr lang="en-US" altLang="en-US" sz="2000" b="1" smtClean="0"/>
              <a:t> magazine discussed a study comparing the health of 6000 vegetarians and a similar number of people who were not vegetarians.  The vegetarians had a 28% lower death rate from heart attacks.</a:t>
            </a:r>
            <a:br>
              <a:rPr lang="en-US" altLang="en-US" sz="2000" b="1" smtClean="0"/>
            </a:br>
            <a:r>
              <a:rPr lang="en-US" altLang="en-US" sz="2000" b="1" smtClean="0"/>
              <a:t/>
            </a:r>
            <a:br>
              <a:rPr lang="en-US" altLang="en-US" sz="2000" b="1" smtClean="0"/>
            </a:br>
            <a:r>
              <a:rPr lang="en-US" altLang="en-US" sz="2000" b="1" smtClean="0"/>
              <a:t>(a) Is this an observational study or an experiment? _____________________________________</a:t>
            </a:r>
            <a:br>
              <a:rPr lang="en-US" altLang="en-US" sz="2000" b="1" smtClean="0"/>
            </a:br>
            <a:r>
              <a:rPr lang="en-US" altLang="en-US" sz="2000" b="1" smtClean="0"/>
              <a:t/>
            </a:r>
            <a:br>
              <a:rPr lang="en-US" altLang="en-US" sz="2000" b="1" smtClean="0"/>
            </a:br>
            <a:r>
              <a:rPr lang="en-US" altLang="en-US" sz="2000" b="1" smtClean="0"/>
              <a:t>(b) Give an example of a potential confounding variable and explain what it means to say that this is a confounding variable. </a:t>
            </a:r>
            <a:br>
              <a:rPr lang="en-US" altLang="en-US" sz="2000" b="1" smtClean="0"/>
            </a:br>
            <a:r>
              <a:rPr lang="en-US" altLang="en-US" sz="2000" b="1" smtClean="0"/>
              <a:t/>
            </a:r>
            <a:br>
              <a:rPr lang="en-US" altLang="en-US" sz="2000" b="1" smtClean="0"/>
            </a:br>
            <a:r>
              <a:rPr lang="en-US" altLang="en-US" sz="2000" b="1" smtClean="0"/>
              <a:t/>
            </a:r>
            <a:br>
              <a:rPr lang="en-US" altLang="en-US" sz="2000" b="1" smtClean="0"/>
            </a:br>
            <a:r>
              <a:rPr lang="en-US" altLang="en-US" sz="2000" b="1" smtClean="0"/>
              <a:t>(c) Give an example of an extraneous variable that you would not expect to be a confounding variable.  Explain why you think this variable would not be confounding.</a:t>
            </a:r>
          </a:p>
        </p:txBody>
      </p:sp>
      <p:sp>
        <p:nvSpPr>
          <p:cNvPr id="4" name="TextBox 3"/>
          <p:cNvSpPr txBox="1">
            <a:spLocks noChangeArrowheads="1"/>
          </p:cNvSpPr>
          <p:nvPr/>
        </p:nvSpPr>
        <p:spPr bwMode="auto">
          <a:xfrm flipH="1">
            <a:off x="1066800" y="2819400"/>
            <a:ext cx="7620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Observational study (nothing was manipulated, only observed).</a:t>
            </a:r>
          </a:p>
        </p:txBody>
      </p:sp>
      <p:sp>
        <p:nvSpPr>
          <p:cNvPr id="5" name="TextBox 4"/>
          <p:cNvSpPr txBox="1">
            <a:spLocks noChangeArrowheads="1"/>
          </p:cNvSpPr>
          <p:nvPr/>
        </p:nvSpPr>
        <p:spPr bwMode="auto">
          <a:xfrm flipH="1">
            <a:off x="990600" y="4038600"/>
            <a:ext cx="7620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Amount of exercise; lack of exercise could increase risk of heart attacks; while some exercise could decrease the risk.</a:t>
            </a:r>
          </a:p>
        </p:txBody>
      </p:sp>
      <p:sp>
        <p:nvSpPr>
          <p:cNvPr id="6" name="TextBox 5"/>
          <p:cNvSpPr txBox="1">
            <a:spLocks noChangeArrowheads="1"/>
          </p:cNvSpPr>
          <p:nvPr/>
        </p:nvSpPr>
        <p:spPr bwMode="auto">
          <a:xfrm flipH="1">
            <a:off x="838200" y="5715000"/>
            <a:ext cx="7620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solidFill>
                  <a:srgbClr val="FFFF00"/>
                </a:solidFill>
              </a:rPr>
              <a:t>Eye color; the color of a person’s eye should have no statistical relationship to heart attack risks.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8229600" cy="914400"/>
          </a:xfrm>
        </p:spPr>
        <p:txBody>
          <a:bodyPr/>
          <a:lstStyle/>
          <a:p>
            <a:pPr eaLnBrk="1" hangingPunct="1"/>
            <a:r>
              <a:rPr lang="en-US" altLang="en-US" sz="3600" b="1" smtClean="0"/>
              <a:t>Objectives</a:t>
            </a:r>
          </a:p>
        </p:txBody>
      </p:sp>
      <p:sp>
        <p:nvSpPr>
          <p:cNvPr id="4099" name="Rectangle 3"/>
          <p:cNvSpPr>
            <a:spLocks noGrp="1" noChangeArrowheads="1"/>
          </p:cNvSpPr>
          <p:nvPr>
            <p:ph type="body" idx="1"/>
          </p:nvPr>
        </p:nvSpPr>
        <p:spPr>
          <a:xfrm>
            <a:off x="228600" y="914400"/>
            <a:ext cx="8686800" cy="5410200"/>
          </a:xfrm>
        </p:spPr>
        <p:txBody>
          <a:bodyPr/>
          <a:lstStyle/>
          <a:p>
            <a:pPr>
              <a:spcBef>
                <a:spcPts val="1200"/>
              </a:spcBef>
            </a:pPr>
            <a:r>
              <a:rPr lang="en-US" altLang="en-US" sz="2000" b="1" smtClean="0"/>
              <a:t>Distinguish between, and discuss the advantages of, </a:t>
            </a:r>
            <a:r>
              <a:rPr lang="en-US" altLang="en-US" sz="2000" b="1" i="1" smtClean="0"/>
              <a:t>observational studies</a:t>
            </a:r>
            <a:r>
              <a:rPr lang="en-US" altLang="en-US" sz="2000" b="1" smtClean="0"/>
              <a:t> and </a:t>
            </a:r>
            <a:r>
              <a:rPr lang="en-US" altLang="en-US" sz="2000" b="1" i="1" smtClean="0"/>
              <a:t>experiments</a:t>
            </a:r>
            <a:r>
              <a:rPr lang="en-US" altLang="en-US" sz="2000" b="1" smtClean="0"/>
              <a:t>.</a:t>
            </a:r>
          </a:p>
          <a:p>
            <a:pPr>
              <a:spcBef>
                <a:spcPts val="1200"/>
              </a:spcBef>
            </a:pPr>
            <a:r>
              <a:rPr lang="en-US" altLang="en-US" sz="2000" b="1" smtClean="0"/>
              <a:t>Indentify and give examples of different types of sampling methods, including a clear definition of a </a:t>
            </a:r>
            <a:r>
              <a:rPr lang="en-US" altLang="en-US" sz="2000" b="1" i="1" smtClean="0"/>
              <a:t>simple random sample</a:t>
            </a:r>
            <a:r>
              <a:rPr lang="en-US" altLang="en-US" sz="2000" b="1" smtClean="0"/>
              <a:t>.</a:t>
            </a:r>
          </a:p>
          <a:p>
            <a:pPr>
              <a:spcBef>
                <a:spcPts val="1200"/>
              </a:spcBef>
            </a:pPr>
            <a:r>
              <a:rPr lang="en-US" altLang="en-US" sz="2000" b="1" smtClean="0"/>
              <a:t>Identify and give examples of </a:t>
            </a:r>
            <a:r>
              <a:rPr lang="en-US" altLang="en-US" sz="2000" b="1" i="1" smtClean="0"/>
              <a:t>sources of bias</a:t>
            </a:r>
            <a:r>
              <a:rPr lang="en-US" altLang="en-US" sz="2000" b="1" smtClean="0"/>
              <a:t> in sample surveys.</a:t>
            </a:r>
          </a:p>
          <a:p>
            <a:pPr>
              <a:spcBef>
                <a:spcPts val="1200"/>
              </a:spcBef>
            </a:pPr>
            <a:r>
              <a:rPr lang="en-US" altLang="en-US" sz="2000" b="1" smtClean="0"/>
              <a:t>Identify and explain </a:t>
            </a:r>
            <a:r>
              <a:rPr lang="en-US" altLang="en-US" sz="2000" b="1" i="1" smtClean="0"/>
              <a:t>the three basic principles of experimental design</a:t>
            </a:r>
            <a:r>
              <a:rPr lang="en-US" altLang="en-US" sz="2000" b="1" smtClean="0"/>
              <a:t>.</a:t>
            </a:r>
          </a:p>
          <a:p>
            <a:pPr>
              <a:spcBef>
                <a:spcPts val="1200"/>
              </a:spcBef>
            </a:pPr>
            <a:r>
              <a:rPr lang="en-US" altLang="en-US" sz="2000" b="1" smtClean="0"/>
              <a:t>Explain what is meant by a </a:t>
            </a:r>
            <a:r>
              <a:rPr lang="en-US" altLang="en-US" sz="2000" b="1" i="1" smtClean="0"/>
              <a:t>complete randomized design</a:t>
            </a:r>
            <a:r>
              <a:rPr lang="en-US" altLang="en-US" sz="2000" b="1" smtClean="0"/>
              <a:t>.</a:t>
            </a:r>
          </a:p>
          <a:p>
            <a:pPr>
              <a:spcBef>
                <a:spcPts val="1200"/>
              </a:spcBef>
            </a:pPr>
            <a:r>
              <a:rPr lang="en-US" altLang="en-US" sz="2000" b="1" smtClean="0"/>
              <a:t>Distinguish between the purposes of </a:t>
            </a:r>
            <a:r>
              <a:rPr lang="en-US" altLang="en-US" sz="2000" b="1" i="1" smtClean="0"/>
              <a:t>randomization</a:t>
            </a:r>
            <a:r>
              <a:rPr lang="en-US" altLang="en-US" sz="2000" b="1" smtClean="0"/>
              <a:t> and </a:t>
            </a:r>
            <a:r>
              <a:rPr lang="en-US" altLang="en-US" sz="2000" b="1" i="1" smtClean="0"/>
              <a:t>blocking</a:t>
            </a:r>
            <a:r>
              <a:rPr lang="en-US" altLang="en-US" sz="2000" b="1" smtClean="0"/>
              <a:t> in an experimental design.</a:t>
            </a:r>
          </a:p>
          <a:p>
            <a:pPr>
              <a:spcBef>
                <a:spcPts val="1200"/>
              </a:spcBef>
            </a:pPr>
            <a:r>
              <a:rPr lang="en-US" altLang="en-US" sz="2000" b="1" smtClean="0"/>
              <a:t>Use random numbers from a table or technology to select a random sample.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42863"/>
            <a:ext cx="8229600" cy="914400"/>
          </a:xfrm>
        </p:spPr>
        <p:txBody>
          <a:bodyPr/>
          <a:lstStyle/>
          <a:p>
            <a:pPr eaLnBrk="1" hangingPunct="1"/>
            <a:r>
              <a:rPr lang="en-US" altLang="en-US" sz="3600" b="1" smtClean="0"/>
              <a:t>Vocabulary</a:t>
            </a:r>
          </a:p>
        </p:txBody>
      </p:sp>
      <p:sp>
        <p:nvSpPr>
          <p:cNvPr id="5123" name="Rectangle 3"/>
          <p:cNvSpPr>
            <a:spLocks noGrp="1" noChangeArrowheads="1"/>
          </p:cNvSpPr>
          <p:nvPr>
            <p:ph type="body" idx="1"/>
          </p:nvPr>
        </p:nvSpPr>
        <p:spPr>
          <a:xfrm>
            <a:off x="457200" y="914400"/>
            <a:ext cx="8229600" cy="5410200"/>
          </a:xfrm>
        </p:spPr>
        <p:txBody>
          <a:bodyPr/>
          <a:lstStyle/>
          <a:p>
            <a:pPr eaLnBrk="1" hangingPunct="1"/>
            <a:r>
              <a:rPr lang="en-US" altLang="en-US" sz="2000" b="1" i="1" smtClean="0">
                <a:solidFill>
                  <a:srgbClr val="FFFF00"/>
                </a:solidFill>
              </a:rPr>
              <a:t>None new</a:t>
            </a:r>
            <a:endParaRPr lang="en-US" altLang="en-US" sz="2000" b="1"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07950"/>
            <a:ext cx="8229600" cy="762000"/>
          </a:xfrm>
        </p:spPr>
        <p:txBody>
          <a:bodyPr/>
          <a:lstStyle/>
          <a:p>
            <a:r>
              <a:rPr lang="en-US" altLang="en-US" sz="3600" b="1" smtClean="0"/>
              <a:t>AP Outline Fit</a:t>
            </a:r>
          </a:p>
        </p:txBody>
      </p:sp>
      <p:sp>
        <p:nvSpPr>
          <p:cNvPr id="6147" name="Rectangle 3"/>
          <p:cNvSpPr>
            <a:spLocks noGrp="1" noChangeArrowheads="1"/>
          </p:cNvSpPr>
          <p:nvPr>
            <p:ph type="body" idx="1"/>
          </p:nvPr>
        </p:nvSpPr>
        <p:spPr>
          <a:xfrm>
            <a:off x="228600" y="914400"/>
            <a:ext cx="8610600" cy="5791200"/>
          </a:xfrm>
        </p:spPr>
        <p:txBody>
          <a:bodyPr/>
          <a:lstStyle/>
          <a:p>
            <a:pPr>
              <a:buFontTx/>
              <a:buNone/>
              <a:defRPr/>
            </a:pPr>
            <a:r>
              <a:rPr lang="en-US" sz="2000" b="1" dirty="0" smtClean="0"/>
              <a:t>II. Sampling and Experimentation: Planning and conducting a study (10%–15%)</a:t>
            </a:r>
          </a:p>
          <a:p>
            <a:pPr marL="576263" lvl="1" indent="-293688">
              <a:buFontTx/>
              <a:buNone/>
              <a:defRPr/>
            </a:pPr>
            <a:r>
              <a:rPr lang="en-US" sz="1800" b="1" dirty="0" smtClean="0">
                <a:ea typeface="+mn-ea"/>
                <a:cs typeface="+mn-cs"/>
              </a:rPr>
              <a:t>A. </a:t>
            </a:r>
            <a:r>
              <a:rPr lang="en-US" sz="2000" b="1" dirty="0" smtClean="0">
                <a:ea typeface="+mn-ea"/>
                <a:cs typeface="+mn-cs"/>
              </a:rPr>
              <a:t>Overview of methods of data collection</a:t>
            </a:r>
          </a:p>
          <a:p>
            <a:pPr marL="1031875" lvl="2" indent="-342900">
              <a:buFontTx/>
              <a:buAutoNum type="arabicPeriod"/>
              <a:defRPr/>
            </a:pPr>
            <a:r>
              <a:rPr lang="en-US" sz="1600" b="1" dirty="0" smtClean="0">
                <a:ea typeface="+mn-ea"/>
                <a:cs typeface="+mn-cs"/>
              </a:rPr>
              <a:t>Census    2. Sample survey     3. Experiment    4. Observational study</a:t>
            </a:r>
            <a:br>
              <a:rPr lang="en-US" sz="1600" b="1" dirty="0" smtClean="0">
                <a:ea typeface="+mn-ea"/>
                <a:cs typeface="+mn-cs"/>
              </a:rPr>
            </a:br>
            <a:endParaRPr lang="en-US" sz="1600" b="1" dirty="0" smtClean="0">
              <a:ea typeface="+mn-ea"/>
              <a:cs typeface="+mn-cs"/>
            </a:endParaRPr>
          </a:p>
          <a:p>
            <a:pPr marL="576263" lvl="1" indent="-293688">
              <a:buFontTx/>
              <a:buNone/>
              <a:defRPr/>
            </a:pPr>
            <a:r>
              <a:rPr lang="en-US" sz="2000" b="1" dirty="0" smtClean="0">
                <a:ea typeface="+mn-ea"/>
                <a:cs typeface="+mn-cs"/>
              </a:rPr>
              <a:t>B. Planning and conducting surveys</a:t>
            </a:r>
          </a:p>
          <a:p>
            <a:pPr marL="1027113" lvl="2" indent="-338138">
              <a:buFontTx/>
              <a:buNone/>
              <a:defRPr/>
            </a:pPr>
            <a:r>
              <a:rPr lang="en-US" sz="1600" b="1" dirty="0" smtClean="0">
                <a:ea typeface="+mn-ea"/>
                <a:cs typeface="+mn-cs"/>
              </a:rPr>
              <a:t>1. Characteristics of a well-designed and well-conducted survey</a:t>
            </a:r>
          </a:p>
          <a:p>
            <a:pPr marL="1027113" lvl="2" indent="-338138">
              <a:buFontTx/>
              <a:buNone/>
              <a:defRPr/>
            </a:pPr>
            <a:r>
              <a:rPr lang="en-US" sz="1600" b="1" dirty="0" smtClean="0">
                <a:ea typeface="+mn-ea"/>
                <a:cs typeface="+mn-cs"/>
              </a:rPr>
              <a:t>2. Populations, samples, and random selection</a:t>
            </a:r>
          </a:p>
          <a:p>
            <a:pPr marL="1027113" lvl="2" indent="-338138">
              <a:buFontTx/>
              <a:buNone/>
              <a:defRPr/>
            </a:pPr>
            <a:r>
              <a:rPr lang="en-US" sz="1600" b="1" dirty="0" smtClean="0">
                <a:ea typeface="+mn-ea"/>
                <a:cs typeface="+mn-cs"/>
              </a:rPr>
              <a:t>3. Sources of bias in sampling and surveys</a:t>
            </a:r>
          </a:p>
          <a:p>
            <a:pPr marL="1027113" lvl="2" indent="-338138">
              <a:buFontTx/>
              <a:buNone/>
              <a:defRPr/>
            </a:pPr>
            <a:r>
              <a:rPr lang="en-US" sz="1600" b="1" dirty="0" smtClean="0">
                <a:ea typeface="+mn-ea"/>
                <a:cs typeface="+mn-cs"/>
              </a:rPr>
              <a:t>4. Sampling methods, including simple random sampling, stratified random sampling, and cluster sampling</a:t>
            </a:r>
            <a:br>
              <a:rPr lang="en-US" sz="1600" b="1" dirty="0" smtClean="0">
                <a:ea typeface="+mn-ea"/>
                <a:cs typeface="+mn-cs"/>
              </a:rPr>
            </a:br>
            <a:endParaRPr lang="en-US" sz="1600" b="1" dirty="0" smtClean="0">
              <a:ea typeface="+mn-ea"/>
              <a:cs typeface="+mn-cs"/>
            </a:endParaRPr>
          </a:p>
          <a:p>
            <a:pPr marL="576263" lvl="1" indent="-293688">
              <a:buFontTx/>
              <a:buNone/>
              <a:defRPr/>
            </a:pPr>
            <a:r>
              <a:rPr lang="en-US" sz="2000" b="1" dirty="0" smtClean="0">
                <a:ea typeface="+mn-ea"/>
                <a:cs typeface="+mn-cs"/>
              </a:rPr>
              <a:t>C. Planning and conducting experiments</a:t>
            </a:r>
          </a:p>
          <a:p>
            <a:pPr marL="1027113" lvl="2" indent="-338138">
              <a:buFontTx/>
              <a:buNone/>
              <a:defRPr/>
            </a:pPr>
            <a:r>
              <a:rPr lang="en-US" sz="1600" b="1" dirty="0" smtClean="0">
                <a:ea typeface="+mn-ea"/>
                <a:cs typeface="+mn-cs"/>
              </a:rPr>
              <a:t>1. Characteristics of a well-designed and well-conducted experiment</a:t>
            </a:r>
          </a:p>
          <a:p>
            <a:pPr marL="1027113" lvl="2" indent="-338138">
              <a:buFontTx/>
              <a:buNone/>
              <a:defRPr/>
            </a:pPr>
            <a:r>
              <a:rPr lang="en-US" sz="1600" b="1" dirty="0" smtClean="0">
                <a:ea typeface="+mn-ea"/>
                <a:cs typeface="+mn-cs"/>
              </a:rPr>
              <a:t>2. Treatments, control groups, experimental units, random assignments, and replication</a:t>
            </a:r>
          </a:p>
          <a:p>
            <a:pPr marL="1027113" lvl="2" indent="-338138">
              <a:buFontTx/>
              <a:buNone/>
              <a:defRPr/>
            </a:pPr>
            <a:r>
              <a:rPr lang="en-US" sz="1600" b="1" dirty="0" smtClean="0">
                <a:ea typeface="+mn-ea"/>
                <a:cs typeface="+mn-cs"/>
              </a:rPr>
              <a:t>3. Sources of bias and confounding, including placebo effect and blinding</a:t>
            </a:r>
          </a:p>
          <a:p>
            <a:pPr marL="1027113" lvl="2" indent="-338138">
              <a:buFontTx/>
              <a:buNone/>
              <a:defRPr/>
            </a:pPr>
            <a:r>
              <a:rPr lang="en-US" sz="1600" b="1" dirty="0" smtClean="0">
                <a:ea typeface="+mn-ea"/>
                <a:cs typeface="+mn-cs"/>
              </a:rPr>
              <a:t>4. Completely randomized design</a:t>
            </a:r>
          </a:p>
          <a:p>
            <a:pPr marL="1027113" lvl="2" indent="-338138">
              <a:buFontTx/>
              <a:buNone/>
              <a:defRPr/>
            </a:pPr>
            <a:r>
              <a:rPr lang="en-US" sz="1600" b="1" dirty="0" smtClean="0">
                <a:ea typeface="+mn-ea"/>
                <a:cs typeface="+mn-cs"/>
              </a:rPr>
              <a:t>5. Randomized block design, including matched pairs design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22238"/>
            <a:ext cx="8229600" cy="792162"/>
          </a:xfrm>
        </p:spPr>
        <p:txBody>
          <a:bodyPr/>
          <a:lstStyle/>
          <a:p>
            <a:r>
              <a:rPr lang="en-US" altLang="en-US" sz="3600" b="1" smtClean="0"/>
              <a:t>What You Learned</a:t>
            </a:r>
          </a:p>
        </p:txBody>
      </p:sp>
      <p:sp>
        <p:nvSpPr>
          <p:cNvPr id="7171" name="Content Placeholder 2"/>
          <p:cNvSpPr>
            <a:spLocks noGrp="1"/>
          </p:cNvSpPr>
          <p:nvPr>
            <p:ph idx="1"/>
          </p:nvPr>
        </p:nvSpPr>
        <p:spPr>
          <a:xfrm>
            <a:off x="304800" y="914400"/>
            <a:ext cx="8610600" cy="5715000"/>
          </a:xfrm>
        </p:spPr>
        <p:txBody>
          <a:bodyPr/>
          <a:lstStyle/>
          <a:p>
            <a:r>
              <a:rPr lang="en-US" altLang="en-US" sz="2400" b="1" smtClean="0"/>
              <a:t>  </a:t>
            </a:r>
            <a:r>
              <a:rPr lang="en-US" altLang="en-US" sz="2800" b="1" smtClean="0"/>
              <a:t>Sampling</a:t>
            </a:r>
            <a:endParaRPr lang="en-US" altLang="en-US" sz="4000" b="1" smtClean="0"/>
          </a:p>
          <a:p>
            <a:pPr lvl="1"/>
            <a:r>
              <a:rPr lang="en-US" altLang="en-US" sz="2400" b="1" smtClean="0"/>
              <a:t>Identify the population in a sampling situation.</a:t>
            </a:r>
            <a:endParaRPr lang="en-US" altLang="en-US" sz="3600" b="1" smtClean="0"/>
          </a:p>
          <a:p>
            <a:pPr lvl="1"/>
            <a:r>
              <a:rPr lang="en-US" altLang="en-US" sz="2400" b="1" smtClean="0"/>
              <a:t>Recognize bias due to voluntary response sampling and other inferior sampling methods.</a:t>
            </a:r>
            <a:endParaRPr lang="en-US" altLang="en-US" sz="3600" b="1" smtClean="0"/>
          </a:p>
          <a:p>
            <a:pPr lvl="1"/>
            <a:r>
              <a:rPr lang="en-US" altLang="en-US" sz="2400" b="1" smtClean="0"/>
              <a:t>Select an SRS from a population.</a:t>
            </a:r>
            <a:endParaRPr lang="en-US" altLang="en-US" sz="3600" b="1" smtClean="0"/>
          </a:p>
          <a:p>
            <a:pPr lvl="1"/>
            <a:r>
              <a:rPr lang="en-US" altLang="en-US" sz="2400" b="1" smtClean="0"/>
              <a:t>Recognize cluster sampling and how it differs from other sampling methods.</a:t>
            </a:r>
            <a:endParaRPr lang="en-US" altLang="en-US" sz="3600" b="1" smtClean="0"/>
          </a:p>
          <a:p>
            <a:pPr lvl="1"/>
            <a:r>
              <a:rPr lang="en-US" altLang="en-US" sz="2400" b="1" smtClean="0"/>
              <a:t>Recognize the presence of undercoverage and nonresponse as sources of error in a sample survey. Recognize the effect of the wording of questions on the response.</a:t>
            </a:r>
            <a:endParaRPr lang="en-US" altLang="en-US" sz="3600" b="1" smtClean="0"/>
          </a:p>
          <a:p>
            <a:pPr lvl="1"/>
            <a:r>
              <a:rPr lang="en-US" altLang="en-US" sz="2400" b="1" smtClean="0"/>
              <a:t>Use random digits to select a stratified random sample from a population when the strata are identified.</a:t>
            </a:r>
            <a:endParaRPr lang="en-US" altLang="en-US" sz="3600" b="1"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8"/>
            <a:ext cx="8229600" cy="792162"/>
          </a:xfrm>
        </p:spPr>
        <p:txBody>
          <a:bodyPr/>
          <a:lstStyle/>
          <a:p>
            <a:r>
              <a:rPr lang="en-US" altLang="en-US" sz="3600" b="1" smtClean="0"/>
              <a:t>What You Learned</a:t>
            </a:r>
          </a:p>
        </p:txBody>
      </p:sp>
      <p:sp>
        <p:nvSpPr>
          <p:cNvPr id="8195" name="Content Placeholder 2"/>
          <p:cNvSpPr>
            <a:spLocks noGrp="1"/>
          </p:cNvSpPr>
          <p:nvPr>
            <p:ph idx="1"/>
          </p:nvPr>
        </p:nvSpPr>
        <p:spPr>
          <a:xfrm>
            <a:off x="304800" y="914400"/>
            <a:ext cx="8610600" cy="5715000"/>
          </a:xfrm>
        </p:spPr>
        <p:txBody>
          <a:bodyPr/>
          <a:lstStyle/>
          <a:p>
            <a:r>
              <a:rPr lang="en-US" altLang="en-US" sz="2800" b="1" smtClean="0"/>
              <a:t>Experiments</a:t>
            </a:r>
            <a:endParaRPr lang="en-US" altLang="en-US" sz="4000" b="1" smtClean="0"/>
          </a:p>
          <a:p>
            <a:pPr lvl="1"/>
            <a:r>
              <a:rPr lang="en-US" altLang="en-US" sz="2400" b="1" smtClean="0"/>
              <a:t>Recognize whether a study is an observational study or an experiment.</a:t>
            </a:r>
            <a:endParaRPr lang="en-US" altLang="en-US" sz="3600" b="1" smtClean="0"/>
          </a:p>
          <a:p>
            <a:pPr lvl="1"/>
            <a:r>
              <a:rPr lang="en-US" altLang="en-US" sz="2400" b="1" smtClean="0"/>
              <a:t>Recognize bias due to confounding of explanatory variables with lurking variables in either an observational study or an experiment.</a:t>
            </a:r>
            <a:endParaRPr lang="en-US" altLang="en-US" sz="3600" b="1" smtClean="0"/>
          </a:p>
          <a:p>
            <a:pPr lvl="1"/>
            <a:r>
              <a:rPr lang="en-US" altLang="en-US" sz="2400" b="1" smtClean="0"/>
              <a:t>Identify the factors (explanatory variables), treatments, response variables, and experimental units or subjects in an experiment.</a:t>
            </a:r>
            <a:endParaRPr lang="en-US" altLang="en-US" sz="3600" b="1" smtClean="0"/>
          </a:p>
          <a:p>
            <a:pPr lvl="1"/>
            <a:r>
              <a:rPr lang="en-US" altLang="en-US" sz="2400" b="1" smtClean="0"/>
              <a:t>Outline the design of a completely randomized experiment using a diagram like those on pages 360 and 362. The diagram in a specific case should show the sizes of the groups, the specific treatments, and the response variable(s).</a:t>
            </a:r>
            <a:endParaRPr lang="en-US" altLang="en-US" sz="3600" b="1"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22238"/>
            <a:ext cx="8229600" cy="792162"/>
          </a:xfrm>
        </p:spPr>
        <p:txBody>
          <a:bodyPr/>
          <a:lstStyle/>
          <a:p>
            <a:r>
              <a:rPr lang="en-US" altLang="en-US" sz="3600" b="1" smtClean="0"/>
              <a:t>What You Learned</a:t>
            </a:r>
          </a:p>
        </p:txBody>
      </p:sp>
      <p:sp>
        <p:nvSpPr>
          <p:cNvPr id="9219" name="Content Placeholder 2"/>
          <p:cNvSpPr>
            <a:spLocks noGrp="1"/>
          </p:cNvSpPr>
          <p:nvPr>
            <p:ph idx="1"/>
          </p:nvPr>
        </p:nvSpPr>
        <p:spPr>
          <a:xfrm>
            <a:off x="304800" y="914400"/>
            <a:ext cx="8610600" cy="5715000"/>
          </a:xfrm>
        </p:spPr>
        <p:txBody>
          <a:bodyPr/>
          <a:lstStyle/>
          <a:p>
            <a:r>
              <a:rPr lang="en-US" altLang="en-US" sz="2800" b="1" smtClean="0"/>
              <a:t>Experiments (cont)</a:t>
            </a:r>
            <a:endParaRPr lang="en-US" altLang="en-US" sz="4000" b="1" smtClean="0"/>
          </a:p>
          <a:p>
            <a:pPr lvl="1"/>
            <a:r>
              <a:rPr lang="en-US" altLang="en-US" sz="2400" b="1" smtClean="0"/>
              <a:t>Carry out the random assignment of subjects to groups in a completely randomized experiment.</a:t>
            </a:r>
            <a:endParaRPr lang="en-US" altLang="en-US" sz="3600" b="1" smtClean="0"/>
          </a:p>
          <a:p>
            <a:pPr lvl="1"/>
            <a:r>
              <a:rPr lang="en-US" altLang="en-US" sz="2400" b="1" smtClean="0"/>
              <a:t>Recognize the placebo effect. Recognize when the double-blind technique should be used.</a:t>
            </a:r>
            <a:endParaRPr lang="en-US" altLang="en-US" sz="3600" b="1" smtClean="0"/>
          </a:p>
          <a:p>
            <a:pPr lvl="1"/>
            <a:r>
              <a:rPr lang="en-US" altLang="en-US" sz="2400" b="1" smtClean="0"/>
              <a:t>Recognize a block design and when it would be appropriate. Know when a matched pairs design would be appropriate and how to design a matched pairs experiment.</a:t>
            </a:r>
            <a:endParaRPr lang="en-US" altLang="en-US" sz="3600" b="1" smtClean="0"/>
          </a:p>
          <a:p>
            <a:pPr lvl="1"/>
            <a:r>
              <a:rPr lang="en-US" altLang="en-US" sz="2400" b="1" smtClean="0"/>
              <a:t>Explain why a randomized comparative experiment can give good evidence for cause-and-effect relationships.</a:t>
            </a:r>
            <a:endParaRPr lang="en-US" altLang="en-US" sz="3600" b="1"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76200"/>
            <a:ext cx="8229600" cy="868363"/>
          </a:xfrm>
        </p:spPr>
        <p:txBody>
          <a:bodyPr/>
          <a:lstStyle/>
          <a:p>
            <a:r>
              <a:rPr lang="en-US" altLang="en-US" sz="3600" b="1" smtClean="0"/>
              <a:t>Observational Study</a:t>
            </a:r>
          </a:p>
        </p:txBody>
      </p:sp>
      <p:sp>
        <p:nvSpPr>
          <p:cNvPr id="10243" name="Content Placeholder 2"/>
          <p:cNvSpPr>
            <a:spLocks noGrp="1"/>
          </p:cNvSpPr>
          <p:nvPr>
            <p:ph idx="1"/>
          </p:nvPr>
        </p:nvSpPr>
        <p:spPr>
          <a:xfrm>
            <a:off x="457200" y="1143000"/>
            <a:ext cx="8229600" cy="5410200"/>
          </a:xfrm>
        </p:spPr>
        <p:txBody>
          <a:bodyPr/>
          <a:lstStyle/>
          <a:p>
            <a:r>
              <a:rPr lang="en-US" altLang="en-US" sz="2800" b="1" smtClean="0"/>
              <a:t>Studies individuals in a sample or census</a:t>
            </a:r>
          </a:p>
          <a:p>
            <a:r>
              <a:rPr lang="en-US" altLang="en-US" sz="2800" b="1" smtClean="0"/>
              <a:t>Does not manipulate any variables involved</a:t>
            </a:r>
          </a:p>
          <a:p>
            <a:r>
              <a:rPr lang="en-US" altLang="en-US" sz="2800" b="1" smtClean="0"/>
              <a:t>Cannot determine cause and effect</a:t>
            </a:r>
          </a:p>
          <a:p>
            <a:endParaRPr lang="en-US" altLang="en-US" sz="2800" b="1" smtClean="0"/>
          </a:p>
          <a:p>
            <a:r>
              <a:rPr lang="en-US" altLang="en-US" sz="2800" b="1" smtClean="0"/>
              <a:t>Why use observational studies?</a:t>
            </a:r>
          </a:p>
          <a:p>
            <a:pPr lvl="1"/>
            <a:r>
              <a:rPr lang="en-US" altLang="en-US" sz="2400" b="1" smtClean="0"/>
              <a:t>Useful for determining if further study is needed </a:t>
            </a:r>
          </a:p>
          <a:p>
            <a:pPr lvl="2"/>
            <a:r>
              <a:rPr lang="en-US" altLang="en-US" sz="2000" b="1" smtClean="0"/>
              <a:t>Association between two variables</a:t>
            </a:r>
          </a:p>
          <a:p>
            <a:pPr lvl="2"/>
            <a:r>
              <a:rPr lang="en-US" altLang="en-US" sz="2000" b="1" smtClean="0"/>
              <a:t>Further study would likely be an experiment</a:t>
            </a:r>
          </a:p>
          <a:p>
            <a:pPr lvl="1"/>
            <a:r>
              <a:rPr lang="en-US" altLang="en-US" sz="2400" b="1" smtClean="0"/>
              <a:t>Learn characteristics of a population</a:t>
            </a:r>
          </a:p>
          <a:p>
            <a:pPr lvl="1"/>
            <a:r>
              <a:rPr lang="en-US" altLang="en-US" sz="2400" b="1" smtClean="0"/>
              <a:t>Sometimes it’s the only ethical way to proceed</a:t>
            </a:r>
          </a:p>
        </p:txBody>
      </p:sp>
    </p:spTree>
  </p:cSld>
  <p:clrMapOvr>
    <a:masterClrMapping/>
  </p:clrMapOvr>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744</TotalTime>
  <Words>1884</Words>
  <Application>Microsoft Office PowerPoint</Application>
  <PresentationFormat>On-screen Show (4:3)</PresentationFormat>
  <Paragraphs>298</Paragraphs>
  <Slides>27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Symbol</vt:lpstr>
      <vt:lpstr>Default Design</vt:lpstr>
      <vt:lpstr>PowerPoint Presentation</vt:lpstr>
      <vt:lpstr>Lesson 4 - R</vt:lpstr>
      <vt:lpstr>Objectives</vt:lpstr>
      <vt:lpstr>Vocabulary</vt:lpstr>
      <vt:lpstr>AP Outline Fit</vt:lpstr>
      <vt:lpstr>What You Learned</vt:lpstr>
      <vt:lpstr>What You Learned</vt:lpstr>
      <vt:lpstr>What You Learned</vt:lpstr>
      <vt:lpstr>Observational Study</vt:lpstr>
      <vt:lpstr>Sampling</vt:lpstr>
      <vt:lpstr>Sampling Errors and Bias</vt:lpstr>
      <vt:lpstr>Design of Experiments</vt:lpstr>
      <vt:lpstr>Design of Experiments</vt:lpstr>
      <vt:lpstr>Confounding</vt:lpstr>
      <vt:lpstr>Experimental Problem Outline</vt:lpstr>
      <vt:lpstr>Summary and Homework</vt:lpstr>
      <vt:lpstr>Example Problems - 1</vt:lpstr>
      <vt:lpstr>Example Problems - 2</vt:lpstr>
      <vt:lpstr>Example Problems - 3</vt:lpstr>
      <vt:lpstr>Example Problems - 4</vt:lpstr>
      <vt:lpstr>Example Problems - 5</vt:lpstr>
      <vt:lpstr>Example Problems - 6</vt:lpstr>
      <vt:lpstr>Example Problems - 7</vt:lpstr>
      <vt:lpstr>Example Problems - 8</vt:lpstr>
      <vt:lpstr>Example Problems – 8 cont</vt:lpstr>
      <vt:lpstr>Example Problems – 8 cont</vt:lpstr>
      <vt:lpstr>Example Problems – 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cp:lastModifiedBy>
  <cp:revision>49</cp:revision>
  <cp:lastPrinted>1601-01-01T00:00:00Z</cp:lastPrinted>
  <dcterms:created xsi:type="dcterms:W3CDTF">1601-01-01T00:00:00Z</dcterms:created>
  <dcterms:modified xsi:type="dcterms:W3CDTF">2018-08-26T16:00:45Z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