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8" r:id="rId2"/>
    <p:sldId id="256" r:id="rId3"/>
    <p:sldId id="277" r:id="rId4"/>
    <p:sldId id="278" r:id="rId5"/>
    <p:sldId id="279" r:id="rId6"/>
    <p:sldId id="296" r:id="rId7"/>
    <p:sldId id="300" r:id="rId8"/>
    <p:sldId id="261" r:id="rId9"/>
    <p:sldId id="289" r:id="rId10"/>
    <p:sldId id="301" r:id="rId11"/>
    <p:sldId id="302" r:id="rId12"/>
    <p:sldId id="303" r:id="rId13"/>
    <p:sldId id="290" r:id="rId14"/>
    <p:sldId id="297" r:id="rId15"/>
    <p:sldId id="298" r:id="rId16"/>
    <p:sldId id="299" r:id="rId17"/>
    <p:sldId id="291" r:id="rId18"/>
    <p:sldId id="293" r:id="rId19"/>
    <p:sldId id="292" r:id="rId20"/>
    <p:sldId id="283" r:id="rId21"/>
    <p:sldId id="282" r:id="rId22"/>
    <p:sldId id="294" r:id="rId23"/>
    <p:sldId id="284" r:id="rId24"/>
    <p:sldId id="295" r:id="rId25"/>
    <p:sldId id="285" r:id="rId26"/>
    <p:sldId id="286" r:id="rId27"/>
    <p:sldId id="287" r:id="rId28"/>
    <p:sldId id="281"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4BDB7B2-E0C0-42BA-B689-5E8502189B83}" type="datetimeFigureOut">
              <a:rPr lang="en-US"/>
              <a:pPr>
                <a:defRPr/>
              </a:pPr>
              <a:t>9/18/2018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BCAB3982-0B17-42CE-AB1E-40A8EE7E3B1A}" type="slidenum">
              <a:rPr lang="en-US"/>
              <a:pPr>
                <a:defRPr/>
              </a:pPr>
              <a:t>‹#›</a:t>
            </a:fld>
            <a:endParaRPr lang="en-US"/>
          </a:p>
        </p:txBody>
      </p:sp>
    </p:spTree>
    <p:extLst>
      <p:ext uri="{BB962C8B-B14F-4D97-AF65-F5344CB8AC3E}">
        <p14:creationId xmlns:p14="http://schemas.microsoft.com/office/powerpoint/2010/main" val="7061566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9C12B3F3-B307-4D97-822A-70B1AA091D55}"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E398B124-0292-49A5-AF26-87A01689DE32}"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615DED5-C7AB-4F6E-8688-2056FD2855BE}"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A6FABB9-9FED-4741-81B3-A826B98B7060}"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9C89A92A-E4AD-4268-8530-69B4BF7DB6AB}" type="slidenum">
              <a:rPr lang="en-US" altLang="en-US" smtClean="0"/>
              <a:pPr/>
              <a:t>8</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FF4BD83-56BC-45BD-8530-340854722EDF}" type="slidenum">
              <a:rPr lang="en-US" altLang="en-US" smtClean="0"/>
              <a:pPr/>
              <a:t>18</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E461E422-5714-42B8-895C-E6349F2533D7}" type="slidenum">
              <a:rPr lang="en-US" altLang="en-US" smtClean="0"/>
              <a:pPr/>
              <a:t>21</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55880A5-A752-424F-8963-0724A9F03668}" type="slidenum">
              <a:rPr lang="en-US" altLang="en-US" smtClean="0"/>
              <a:pPr/>
              <a:t>28</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2F408A-820D-4120-A584-F41C53CD9A19}" type="slidenum">
              <a:rPr lang="en-US"/>
              <a:pPr>
                <a:defRPr/>
              </a:pPr>
              <a:t>‹#›</a:t>
            </a:fld>
            <a:endParaRPr lang="en-US"/>
          </a:p>
        </p:txBody>
      </p:sp>
    </p:spTree>
    <p:extLst>
      <p:ext uri="{BB962C8B-B14F-4D97-AF65-F5344CB8AC3E}">
        <p14:creationId xmlns:p14="http://schemas.microsoft.com/office/powerpoint/2010/main" val="648374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03082-A520-4C4F-8C40-5013D3015631}" type="slidenum">
              <a:rPr lang="en-US"/>
              <a:pPr>
                <a:defRPr/>
              </a:pPr>
              <a:t>‹#›</a:t>
            </a:fld>
            <a:endParaRPr lang="en-US"/>
          </a:p>
        </p:txBody>
      </p:sp>
    </p:spTree>
    <p:extLst>
      <p:ext uri="{BB962C8B-B14F-4D97-AF65-F5344CB8AC3E}">
        <p14:creationId xmlns:p14="http://schemas.microsoft.com/office/powerpoint/2010/main" val="231318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E0F8B3-7E58-4A26-BF68-689D82B3541C}" type="slidenum">
              <a:rPr lang="en-US"/>
              <a:pPr>
                <a:defRPr/>
              </a:pPr>
              <a:t>‹#›</a:t>
            </a:fld>
            <a:endParaRPr lang="en-US"/>
          </a:p>
        </p:txBody>
      </p:sp>
    </p:spTree>
    <p:extLst>
      <p:ext uri="{BB962C8B-B14F-4D97-AF65-F5344CB8AC3E}">
        <p14:creationId xmlns:p14="http://schemas.microsoft.com/office/powerpoint/2010/main" val="2097971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2F1B68-AC9B-4CFE-B00C-D274D4690421}" type="slidenum">
              <a:rPr lang="en-US"/>
              <a:pPr>
                <a:defRPr/>
              </a:pPr>
              <a:t>‹#›</a:t>
            </a:fld>
            <a:endParaRPr lang="en-US"/>
          </a:p>
        </p:txBody>
      </p:sp>
    </p:spTree>
    <p:extLst>
      <p:ext uri="{BB962C8B-B14F-4D97-AF65-F5344CB8AC3E}">
        <p14:creationId xmlns:p14="http://schemas.microsoft.com/office/powerpoint/2010/main" val="330722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47D24C-1E35-485F-8E9A-AABF7E1A6F59}" type="slidenum">
              <a:rPr lang="en-US"/>
              <a:pPr>
                <a:defRPr/>
              </a:pPr>
              <a:t>‹#›</a:t>
            </a:fld>
            <a:endParaRPr lang="en-US"/>
          </a:p>
        </p:txBody>
      </p:sp>
    </p:spTree>
    <p:extLst>
      <p:ext uri="{BB962C8B-B14F-4D97-AF65-F5344CB8AC3E}">
        <p14:creationId xmlns:p14="http://schemas.microsoft.com/office/powerpoint/2010/main" val="3783438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5A93A4-5545-453F-BD59-649CC7C7FEED}" type="slidenum">
              <a:rPr lang="en-US"/>
              <a:pPr>
                <a:defRPr/>
              </a:pPr>
              <a:t>‹#›</a:t>
            </a:fld>
            <a:endParaRPr lang="en-US"/>
          </a:p>
        </p:txBody>
      </p:sp>
    </p:spTree>
    <p:extLst>
      <p:ext uri="{BB962C8B-B14F-4D97-AF65-F5344CB8AC3E}">
        <p14:creationId xmlns:p14="http://schemas.microsoft.com/office/powerpoint/2010/main" val="3419865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252936D-7207-45FA-9DA7-6618229314E6}" type="slidenum">
              <a:rPr lang="en-US"/>
              <a:pPr>
                <a:defRPr/>
              </a:pPr>
              <a:t>‹#›</a:t>
            </a:fld>
            <a:endParaRPr lang="en-US"/>
          </a:p>
        </p:txBody>
      </p:sp>
    </p:spTree>
    <p:extLst>
      <p:ext uri="{BB962C8B-B14F-4D97-AF65-F5344CB8AC3E}">
        <p14:creationId xmlns:p14="http://schemas.microsoft.com/office/powerpoint/2010/main" val="292564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31A378B-7474-4C33-91F3-F8D29D01C776}" type="slidenum">
              <a:rPr lang="en-US"/>
              <a:pPr>
                <a:defRPr/>
              </a:pPr>
              <a:t>‹#›</a:t>
            </a:fld>
            <a:endParaRPr lang="en-US"/>
          </a:p>
        </p:txBody>
      </p:sp>
    </p:spTree>
    <p:extLst>
      <p:ext uri="{BB962C8B-B14F-4D97-AF65-F5344CB8AC3E}">
        <p14:creationId xmlns:p14="http://schemas.microsoft.com/office/powerpoint/2010/main" val="733567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242208F-576C-45F4-9661-EC83AA6EC96D}" type="slidenum">
              <a:rPr lang="en-US"/>
              <a:pPr>
                <a:defRPr/>
              </a:pPr>
              <a:t>‹#›</a:t>
            </a:fld>
            <a:endParaRPr lang="en-US"/>
          </a:p>
        </p:txBody>
      </p:sp>
    </p:spTree>
    <p:extLst>
      <p:ext uri="{BB962C8B-B14F-4D97-AF65-F5344CB8AC3E}">
        <p14:creationId xmlns:p14="http://schemas.microsoft.com/office/powerpoint/2010/main" val="1225123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B0F6B6-9078-4C0D-B1CF-5A8A3D9B8F90}" type="slidenum">
              <a:rPr lang="en-US"/>
              <a:pPr>
                <a:defRPr/>
              </a:pPr>
              <a:t>‹#›</a:t>
            </a:fld>
            <a:endParaRPr lang="en-US"/>
          </a:p>
        </p:txBody>
      </p:sp>
    </p:spTree>
    <p:extLst>
      <p:ext uri="{BB962C8B-B14F-4D97-AF65-F5344CB8AC3E}">
        <p14:creationId xmlns:p14="http://schemas.microsoft.com/office/powerpoint/2010/main" val="207782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AED7C0-5BE8-46CE-A1A2-ADFD412F6F0B}" type="slidenum">
              <a:rPr lang="en-US"/>
              <a:pPr>
                <a:defRPr/>
              </a:pPr>
              <a:t>‹#›</a:t>
            </a:fld>
            <a:endParaRPr lang="en-US"/>
          </a:p>
        </p:txBody>
      </p:sp>
    </p:spTree>
    <p:extLst>
      <p:ext uri="{BB962C8B-B14F-4D97-AF65-F5344CB8AC3E}">
        <p14:creationId xmlns:p14="http://schemas.microsoft.com/office/powerpoint/2010/main" val="408493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F108A76E-3990-40C7-9DF3-3B5C3D57570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endParaRPr lang="en-US" altLang="en-US" sz="1800"/>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endParaRPr lang="en-US" altLang="en-US" sz="1800"/>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141913"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rPr>
              <a:t>5-Minute Check on Chapter 4</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rPr>
              <a:t>Click the mouse button or press the Space Bar to display the answers.</a:t>
            </a:r>
          </a:p>
        </p:txBody>
      </p:sp>
      <p:sp>
        <p:nvSpPr>
          <p:cNvPr id="2055"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ts val="600"/>
              </a:spcBef>
              <a:buFontTx/>
              <a:buAutoNum type="arabicPeriod"/>
            </a:pPr>
            <a:r>
              <a:rPr lang="en-US" altLang="en-US" sz="2400" b="1">
                <a:latin typeface="Times New Roman" pitchFamily="18" charset="0"/>
                <a:cs typeface="Arial" pitchFamily="34" charset="0"/>
                <a:sym typeface="Symbol" pitchFamily="18" charset="2"/>
              </a:rPr>
              <a:t>What can help detect “cause-and-effect” relationships?</a:t>
            </a:r>
          </a:p>
          <a:p>
            <a:pPr>
              <a:spcBef>
                <a:spcPts val="600"/>
              </a:spcBef>
              <a:buFontTx/>
              <a:buAutoNum type="arabicPeriod"/>
            </a:pPr>
            <a:endParaRPr lang="en-US" altLang="en-US" sz="2400" b="1">
              <a:latin typeface="Times New Roman" pitchFamily="18" charset="0"/>
              <a:cs typeface="Arial" pitchFamily="34" charset="0"/>
              <a:sym typeface="Symbol" pitchFamily="18" charset="2"/>
            </a:endParaRPr>
          </a:p>
          <a:p>
            <a:pPr>
              <a:spcBef>
                <a:spcPts val="600"/>
              </a:spcBef>
              <a:buFontTx/>
              <a:buAutoNum type="arabicPeriod"/>
            </a:pPr>
            <a:r>
              <a:rPr lang="en-US" altLang="en-US" sz="2400" b="1">
                <a:latin typeface="Times New Roman" pitchFamily="18" charset="0"/>
                <a:cs typeface="Arial" pitchFamily="34" charset="0"/>
                <a:sym typeface="Symbol" pitchFamily="18" charset="2"/>
              </a:rPr>
              <a:t>What DOE concept is similar to stratified sampling?</a:t>
            </a:r>
          </a:p>
          <a:p>
            <a:pPr>
              <a:spcBef>
                <a:spcPts val="600"/>
              </a:spcBef>
              <a:buFontTx/>
              <a:buAutoNum type="arabicPeriod"/>
            </a:pPr>
            <a:endParaRPr lang="en-US" altLang="en-US" sz="2400" b="1">
              <a:latin typeface="Times New Roman" pitchFamily="18" charset="0"/>
              <a:cs typeface="Arial" pitchFamily="34" charset="0"/>
              <a:sym typeface="Symbol" pitchFamily="18" charset="2"/>
            </a:endParaRPr>
          </a:p>
          <a:p>
            <a:pPr>
              <a:spcBef>
                <a:spcPts val="600"/>
              </a:spcBef>
              <a:buFontTx/>
              <a:buAutoNum type="arabicPeriod"/>
            </a:pPr>
            <a:r>
              <a:rPr lang="en-US" altLang="en-US" sz="2400" b="1">
                <a:latin typeface="Times New Roman" pitchFamily="18" charset="0"/>
                <a:cs typeface="Arial" pitchFamily="34" charset="0"/>
                <a:sym typeface="Symbol" pitchFamily="18" charset="2"/>
              </a:rPr>
              <a:t>What is taken after random selection in a cluster sample?</a:t>
            </a:r>
          </a:p>
          <a:p>
            <a:pPr>
              <a:spcBef>
                <a:spcPts val="600"/>
              </a:spcBef>
              <a:buFontTx/>
              <a:buAutoNum type="arabicPeriod"/>
            </a:pPr>
            <a:endParaRPr lang="en-US" altLang="en-US" sz="2400" b="1">
              <a:latin typeface="Times New Roman" pitchFamily="18" charset="0"/>
              <a:cs typeface="Arial" pitchFamily="34" charset="0"/>
              <a:sym typeface="Symbol" pitchFamily="18" charset="2"/>
            </a:endParaRPr>
          </a:p>
          <a:p>
            <a:pPr>
              <a:spcBef>
                <a:spcPts val="600"/>
              </a:spcBef>
              <a:buFontTx/>
              <a:buAutoNum type="arabicPeriod"/>
            </a:pPr>
            <a:r>
              <a:rPr lang="en-US" altLang="en-US" sz="2400" b="1">
                <a:latin typeface="Times New Roman" pitchFamily="18" charset="0"/>
                <a:cs typeface="Arial" pitchFamily="34" charset="0"/>
                <a:sym typeface="Symbol" pitchFamily="18" charset="2"/>
              </a:rPr>
              <a:t>Give an example of a blocking variable and a reason why?</a:t>
            </a:r>
          </a:p>
          <a:p>
            <a:pPr>
              <a:spcBef>
                <a:spcPts val="600"/>
              </a:spcBef>
              <a:buFontTx/>
              <a:buAutoNum type="arabicPeriod"/>
            </a:pPr>
            <a:endParaRPr lang="en-US" altLang="en-US" sz="2400" b="1">
              <a:latin typeface="Times New Roman" pitchFamily="18" charset="0"/>
              <a:cs typeface="Arial" pitchFamily="34" charset="0"/>
              <a:sym typeface="Symbol" pitchFamily="18" charset="2"/>
            </a:endParaRPr>
          </a:p>
          <a:p>
            <a:pPr>
              <a:spcBef>
                <a:spcPts val="600"/>
              </a:spcBef>
              <a:buFontTx/>
              <a:buAutoNum type="arabicPeriod"/>
            </a:pPr>
            <a:r>
              <a:rPr lang="en-US" altLang="en-US" sz="2400" b="1">
                <a:latin typeface="Times New Roman" pitchFamily="18" charset="0"/>
                <a:cs typeface="Arial" pitchFamily="34" charset="0"/>
                <a:sym typeface="Symbol" pitchFamily="18" charset="2"/>
              </a:rPr>
              <a:t>Who knows which treatment is done in a double-blind DOE?</a:t>
            </a:r>
          </a:p>
          <a:p>
            <a:pPr>
              <a:spcBef>
                <a:spcPts val="600"/>
              </a:spcBef>
              <a:buFontTx/>
              <a:buAutoNum type="arabicPeriod"/>
            </a:pPr>
            <a:endParaRPr lang="en-US" altLang="en-US" sz="2400" b="1">
              <a:latin typeface="Times New Roman" pitchFamily="18" charset="0"/>
              <a:cs typeface="Arial" pitchFamily="34" charset="0"/>
              <a:sym typeface="Symbol" pitchFamily="18" charset="2"/>
            </a:endParaRPr>
          </a:p>
          <a:p>
            <a:pPr>
              <a:spcBef>
                <a:spcPts val="600"/>
              </a:spcBef>
              <a:buFontTx/>
              <a:buAutoNum type="arabicPeriod"/>
            </a:pPr>
            <a:r>
              <a:rPr lang="en-US" altLang="en-US" sz="2400" b="1">
                <a:latin typeface="Times New Roman" pitchFamily="18" charset="0"/>
                <a:cs typeface="Arial" pitchFamily="34" charset="0"/>
                <a:sym typeface="Symbol" pitchFamily="18" charset="2"/>
              </a:rPr>
              <a:t>Describe a method of random selection of 15 people into 3 groups.</a:t>
            </a:r>
            <a:endParaRPr lang="el-GR" altLang="en-US" sz="2000" b="1">
              <a:cs typeface="Arial" pitchFamily="34" charset="0"/>
              <a:sym typeface="Symbol" pitchFamily="18" charset="2"/>
            </a:endParaRPr>
          </a:p>
        </p:txBody>
      </p:sp>
      <p:sp>
        <p:nvSpPr>
          <p:cNvPr id="8" name="TextBox 7"/>
          <p:cNvSpPr txBox="1">
            <a:spLocks noChangeArrowheads="1"/>
          </p:cNvSpPr>
          <p:nvPr/>
        </p:nvSpPr>
        <p:spPr bwMode="auto">
          <a:xfrm>
            <a:off x="3057525" y="1066800"/>
            <a:ext cx="2962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a designed experiment</a:t>
            </a:r>
          </a:p>
        </p:txBody>
      </p:sp>
      <p:sp>
        <p:nvSpPr>
          <p:cNvPr id="9" name="TextBox 8"/>
          <p:cNvSpPr txBox="1">
            <a:spLocks noChangeArrowheads="1"/>
          </p:cNvSpPr>
          <p:nvPr/>
        </p:nvSpPr>
        <p:spPr bwMode="auto">
          <a:xfrm>
            <a:off x="3886200" y="1981200"/>
            <a:ext cx="12398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blocking</a:t>
            </a:r>
          </a:p>
        </p:txBody>
      </p:sp>
      <p:sp>
        <p:nvSpPr>
          <p:cNvPr id="10" name="TextBox 9"/>
          <p:cNvSpPr txBox="1">
            <a:spLocks noChangeArrowheads="1"/>
          </p:cNvSpPr>
          <p:nvPr/>
        </p:nvSpPr>
        <p:spPr bwMode="auto">
          <a:xfrm>
            <a:off x="3962400" y="2819400"/>
            <a:ext cx="1069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census</a:t>
            </a:r>
          </a:p>
        </p:txBody>
      </p:sp>
      <p:sp>
        <p:nvSpPr>
          <p:cNvPr id="11" name="TextBox 10"/>
          <p:cNvSpPr txBox="1">
            <a:spLocks noChangeArrowheads="1"/>
          </p:cNvSpPr>
          <p:nvPr/>
        </p:nvSpPr>
        <p:spPr bwMode="auto">
          <a:xfrm>
            <a:off x="1123950" y="3733800"/>
            <a:ext cx="6877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gender; because it may confound the treatment results</a:t>
            </a:r>
          </a:p>
        </p:txBody>
      </p:sp>
      <p:sp>
        <p:nvSpPr>
          <p:cNvPr id="12" name="TextBox 11"/>
          <p:cNvSpPr txBox="1">
            <a:spLocks noChangeArrowheads="1"/>
          </p:cNvSpPr>
          <p:nvPr/>
        </p:nvSpPr>
        <p:spPr bwMode="auto">
          <a:xfrm>
            <a:off x="1219200" y="4572000"/>
            <a:ext cx="6502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only the statistician; patient and administrator don’t</a:t>
            </a:r>
          </a:p>
        </p:txBody>
      </p:sp>
      <p:sp>
        <p:nvSpPr>
          <p:cNvPr id="13" name="TextBox 12"/>
          <p:cNvSpPr txBox="1">
            <a:spLocks noChangeArrowheads="1"/>
          </p:cNvSpPr>
          <p:nvPr/>
        </p:nvSpPr>
        <p:spPr bwMode="auto">
          <a:xfrm>
            <a:off x="1828800" y="5616575"/>
            <a:ext cx="6705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place 5 poker chips from each of 3 colors in a bag and have the volunteers select 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edge">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edge">
                                      <p:cBhvr>
                                        <p:cTn id="22" dur="20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edge">
                                      <p:cBhvr>
                                        <p:cTn id="27" dur="20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edge">
                                      <p:cBhvr>
                                        <p:cTn id="3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5563"/>
            <a:ext cx="8229600" cy="868362"/>
          </a:xfrm>
        </p:spPr>
        <p:txBody>
          <a:bodyPr/>
          <a:lstStyle/>
          <a:p>
            <a:r>
              <a:rPr lang="en-US" altLang="en-US" sz="3600" b="1" smtClean="0"/>
              <a:t>Law of Large Numbers</a:t>
            </a:r>
          </a:p>
        </p:txBody>
      </p:sp>
      <p:sp>
        <p:nvSpPr>
          <p:cNvPr id="11267" name="Content Placeholder 2"/>
          <p:cNvSpPr>
            <a:spLocks noGrp="1"/>
          </p:cNvSpPr>
          <p:nvPr>
            <p:ph idx="1"/>
          </p:nvPr>
        </p:nvSpPr>
        <p:spPr>
          <a:xfrm>
            <a:off x="457200" y="2971800"/>
            <a:ext cx="8229600" cy="914400"/>
          </a:xfrm>
        </p:spPr>
        <p:txBody>
          <a:bodyPr/>
          <a:lstStyle/>
          <a:p>
            <a:r>
              <a:rPr lang="en-US" altLang="en-US" sz="2400" b="1" smtClean="0"/>
              <a:t>Sample mean, x, approaches population mean, </a:t>
            </a:r>
            <a:r>
              <a:rPr lang="el-GR" altLang="en-US" sz="2400" b="1" smtClean="0"/>
              <a:t>μ</a:t>
            </a:r>
            <a:r>
              <a:rPr lang="en-US" altLang="en-US" sz="2400" b="1" smtClean="0"/>
              <a:t>, as sample size increases</a:t>
            </a:r>
          </a:p>
        </p:txBody>
      </p:sp>
      <p:pic>
        <p:nvPicPr>
          <p:cNvPr id="11268" name="Picture 7" descr="Yates_3e_Ch07_p462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82296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6" descr="Yates_3e_Ch07_p46227"/>
          <p:cNvPicPr>
            <a:picLocks noChangeAspect="1" noChangeArrowheads="1"/>
          </p:cNvPicPr>
          <p:nvPr/>
        </p:nvPicPr>
        <p:blipFill>
          <a:blip r:embed="rId3">
            <a:extLst>
              <a:ext uri="{28A0092B-C50C-407E-A947-70E740481C1C}">
                <a14:useLocalDpi xmlns:a14="http://schemas.microsoft.com/office/drawing/2010/main" val="0"/>
              </a:ext>
            </a:extLst>
          </a:blip>
          <a:srcRect t="21667"/>
          <a:stretch>
            <a:fillRect/>
          </a:stretch>
        </p:blipFill>
        <p:spPr bwMode="auto">
          <a:xfrm>
            <a:off x="1981200" y="3767138"/>
            <a:ext cx="5191125" cy="30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5563"/>
            <a:ext cx="8229600" cy="868362"/>
          </a:xfrm>
        </p:spPr>
        <p:txBody>
          <a:bodyPr/>
          <a:lstStyle/>
          <a:p>
            <a:r>
              <a:rPr lang="en-US" altLang="en-US" sz="3600" b="1" smtClean="0"/>
              <a:t>Law of Small Numbers ??</a:t>
            </a:r>
          </a:p>
        </p:txBody>
      </p:sp>
      <p:sp>
        <p:nvSpPr>
          <p:cNvPr id="12291" name="Content Placeholder 2"/>
          <p:cNvSpPr>
            <a:spLocks noGrp="1"/>
          </p:cNvSpPr>
          <p:nvPr>
            <p:ph idx="1"/>
          </p:nvPr>
        </p:nvSpPr>
        <p:spPr>
          <a:xfrm>
            <a:off x="457200" y="1219200"/>
            <a:ext cx="8229600" cy="2667000"/>
          </a:xfrm>
        </p:spPr>
        <p:txBody>
          <a:bodyPr/>
          <a:lstStyle/>
          <a:p>
            <a:r>
              <a:rPr lang="en-US" altLang="en-US" sz="2400" b="1" smtClean="0"/>
              <a:t>People incorrectly believe that the long-term random behavior seen should also be seen in the short-term</a:t>
            </a:r>
          </a:p>
          <a:p>
            <a:r>
              <a:rPr lang="en-US" altLang="en-US" sz="2400" b="1" smtClean="0"/>
              <a:t>We don’t expect to see long runs in the short-term because of this misperception</a:t>
            </a:r>
          </a:p>
          <a:p>
            <a:r>
              <a:rPr lang="en-US" altLang="en-US" sz="2400" b="1" smtClean="0"/>
              <a:t>Intuition does not do a good job of distinguishing random behavior from systematic influences</a:t>
            </a:r>
          </a:p>
        </p:txBody>
      </p:sp>
      <p:pic>
        <p:nvPicPr>
          <p:cNvPr id="12292" name="Picture 6" descr="Yates_3e_Ch07_p46227"/>
          <p:cNvPicPr>
            <a:picLocks noChangeAspect="1" noChangeArrowheads="1"/>
          </p:cNvPicPr>
          <p:nvPr/>
        </p:nvPicPr>
        <p:blipFill>
          <a:blip r:embed="rId2">
            <a:extLst>
              <a:ext uri="{28A0092B-C50C-407E-A947-70E740481C1C}">
                <a14:useLocalDpi xmlns:a14="http://schemas.microsoft.com/office/drawing/2010/main" val="0"/>
              </a:ext>
            </a:extLst>
          </a:blip>
          <a:srcRect t="21667"/>
          <a:stretch>
            <a:fillRect/>
          </a:stretch>
        </p:blipFill>
        <p:spPr bwMode="auto">
          <a:xfrm>
            <a:off x="1981200" y="3767138"/>
            <a:ext cx="5191125" cy="30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38113"/>
            <a:ext cx="8229600" cy="715962"/>
          </a:xfrm>
        </p:spPr>
        <p:txBody>
          <a:bodyPr/>
          <a:lstStyle/>
          <a:p>
            <a:r>
              <a:rPr lang="en-US" altLang="en-US" sz="3600" b="1" smtClean="0"/>
              <a:t>Probability Laws</a:t>
            </a:r>
          </a:p>
        </p:txBody>
      </p:sp>
      <p:sp>
        <p:nvSpPr>
          <p:cNvPr id="13315" name="Content Placeholder 2"/>
          <p:cNvSpPr>
            <a:spLocks noGrp="1"/>
          </p:cNvSpPr>
          <p:nvPr>
            <p:ph idx="1"/>
          </p:nvPr>
        </p:nvSpPr>
        <p:spPr>
          <a:xfrm>
            <a:off x="457200" y="1219200"/>
            <a:ext cx="8229600" cy="4906963"/>
          </a:xfrm>
        </p:spPr>
        <p:txBody>
          <a:bodyPr/>
          <a:lstStyle/>
          <a:p>
            <a:r>
              <a:rPr lang="en-US" altLang="en-US" b="1" smtClean="0"/>
              <a:t>Law of Large Numbers – True </a:t>
            </a:r>
          </a:p>
          <a:p>
            <a:pPr lvl="1"/>
            <a:r>
              <a:rPr lang="en-US" altLang="en-US" b="1" smtClean="0"/>
              <a:t>Sample mean, x, approaches population mean, </a:t>
            </a:r>
            <a:r>
              <a:rPr lang="el-GR" altLang="en-US" b="1" smtClean="0"/>
              <a:t>μ</a:t>
            </a:r>
            <a:r>
              <a:rPr lang="en-US" altLang="en-US" b="1" smtClean="0"/>
              <a:t>, as sample size increases</a:t>
            </a:r>
          </a:p>
          <a:p>
            <a:pPr lvl="1"/>
            <a:endParaRPr lang="en-US" altLang="en-US" sz="1400" b="1" smtClean="0"/>
          </a:p>
          <a:p>
            <a:r>
              <a:rPr lang="en-US" altLang="en-US" b="1" smtClean="0"/>
              <a:t>Law of Small Numbers – False </a:t>
            </a:r>
          </a:p>
          <a:p>
            <a:pPr lvl="1"/>
            <a:r>
              <a:rPr lang="en-US" altLang="en-US" b="1" smtClean="0"/>
              <a:t>Random behavior in short term does not mimic long-term behavior</a:t>
            </a:r>
          </a:p>
          <a:p>
            <a:pPr lvl="1"/>
            <a:endParaRPr lang="en-US" altLang="en-US" sz="1400" b="1" smtClean="0"/>
          </a:p>
          <a:p>
            <a:r>
              <a:rPr lang="en-US" altLang="en-US" b="1" smtClean="0"/>
              <a:t>Law of Averages – Bad Statistics</a:t>
            </a:r>
          </a:p>
          <a:p>
            <a:pPr lvl="1"/>
            <a:r>
              <a:rPr lang="en-US" altLang="en-US" b="1" smtClean="0"/>
              <a:t>eventually everything evens out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55563"/>
            <a:ext cx="8229600" cy="868362"/>
          </a:xfrm>
        </p:spPr>
        <p:txBody>
          <a:bodyPr/>
          <a:lstStyle/>
          <a:p>
            <a:pPr eaLnBrk="1" hangingPunct="1"/>
            <a:r>
              <a:rPr lang="en-US" altLang="en-US" sz="3600" b="1" smtClean="0">
                <a:solidFill>
                  <a:schemeClr val="tx1"/>
                </a:solidFill>
              </a:rPr>
              <a:t>Myths about Randomness</a:t>
            </a:r>
            <a:endParaRPr lang="en-US" altLang="en-US" sz="3600" smtClean="0">
              <a:solidFill>
                <a:schemeClr val="tx1"/>
              </a:solidFill>
            </a:endParaRPr>
          </a:p>
        </p:txBody>
      </p:sp>
      <p:sp>
        <p:nvSpPr>
          <p:cNvPr id="3" name="Content Placeholder 2"/>
          <p:cNvSpPr>
            <a:spLocks noGrp="1"/>
          </p:cNvSpPr>
          <p:nvPr>
            <p:ph idx="1"/>
          </p:nvPr>
        </p:nvSpPr>
        <p:spPr>
          <a:xfrm>
            <a:off x="304800" y="990600"/>
            <a:ext cx="8382000" cy="5135563"/>
          </a:xfrm>
        </p:spPr>
        <p:txBody>
          <a:bodyPr/>
          <a:lstStyle/>
          <a:p>
            <a:pPr marL="0" indent="0">
              <a:buFont typeface="Wingdings" pitchFamily="2" charset="2"/>
              <a:buNone/>
              <a:tabLst>
                <a:tab pos="0" algn="l"/>
              </a:tabLst>
              <a:defRPr/>
            </a:pPr>
            <a:r>
              <a:rPr lang="en-US" sz="2400" b="1" dirty="0" smtClean="0"/>
              <a:t>The idea of probability seems straightforward. However, there are several myths of chance behavior we must address.</a:t>
            </a:r>
          </a:p>
          <a:p>
            <a:pPr>
              <a:defRPr/>
            </a:pPr>
            <a:endParaRPr lang="en-US" sz="2400" b="1" dirty="0"/>
          </a:p>
        </p:txBody>
      </p:sp>
      <p:sp>
        <p:nvSpPr>
          <p:cNvPr id="9" name="Rectangle 8"/>
          <p:cNvSpPr>
            <a:spLocks noChangeArrowheads="1"/>
          </p:cNvSpPr>
          <p:nvPr/>
        </p:nvSpPr>
        <p:spPr bwMode="auto">
          <a:xfrm>
            <a:off x="381000" y="2482850"/>
            <a:ext cx="83820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spcAft>
                <a:spcPts val="1200"/>
              </a:spcAft>
              <a:buFontTx/>
              <a:buNone/>
            </a:pPr>
            <a:r>
              <a:rPr lang="en-US" altLang="en-US" sz="1800" b="1">
                <a:solidFill>
                  <a:srgbClr val="FFFF00"/>
                </a:solidFill>
              </a:rPr>
              <a:t>The myth of short-run regularity</a:t>
            </a:r>
            <a:r>
              <a:rPr lang="en-US" altLang="en-US" sz="1800" b="1"/>
              <a:t>:               (No law of short numbers)</a:t>
            </a:r>
          </a:p>
          <a:p>
            <a:pPr>
              <a:spcBef>
                <a:spcPct val="0"/>
              </a:spcBef>
              <a:buFontTx/>
              <a:buNone/>
            </a:pPr>
            <a:r>
              <a:rPr lang="en-US" altLang="en-US" sz="1800" b="1"/>
              <a:t>The idea of probability is that randomness is predictable in the long run. Our intuition tries to tell us random phenomena should also be predictable in the short run.  However, probability does not allow us to make short-run predictions.</a:t>
            </a:r>
          </a:p>
        </p:txBody>
      </p:sp>
      <p:sp>
        <p:nvSpPr>
          <p:cNvPr id="10" name="Rectangle 9"/>
          <p:cNvSpPr>
            <a:spLocks noChangeArrowheads="1"/>
          </p:cNvSpPr>
          <p:nvPr/>
        </p:nvSpPr>
        <p:spPr bwMode="auto">
          <a:xfrm>
            <a:off x="381000" y="4665663"/>
            <a:ext cx="8382000"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spcAft>
                <a:spcPts val="1200"/>
              </a:spcAft>
              <a:buFontTx/>
              <a:buNone/>
            </a:pPr>
            <a:r>
              <a:rPr lang="en-US" altLang="en-US" sz="1800" b="1">
                <a:solidFill>
                  <a:srgbClr val="FFFF00"/>
                </a:solidFill>
              </a:rPr>
              <a:t>The myth of the “law of averages”:</a:t>
            </a:r>
            <a:r>
              <a:rPr lang="en-US" altLang="en-US" sz="1800" b="1"/>
              <a:t>            (no one is “due”)</a:t>
            </a:r>
            <a:endParaRPr lang="en-US" altLang="en-US" sz="1800" b="1">
              <a:solidFill>
                <a:srgbClr val="FFFF00"/>
              </a:solidFill>
            </a:endParaRPr>
          </a:p>
          <a:p>
            <a:pPr>
              <a:spcBef>
                <a:spcPct val="0"/>
              </a:spcBef>
              <a:buFontTx/>
              <a:buNone/>
            </a:pPr>
            <a:r>
              <a:rPr lang="en-US" altLang="en-US" sz="1800" b="1"/>
              <a:t>Probability tells us random behavior evens out in the long run. Future outcomes are not affected by past behavior.  That is, past outcomes do not influence the likelihood of individual outcomes occurring in the future.</a:t>
            </a:r>
          </a:p>
        </p:txBody>
      </p:sp>
      <p:pic>
        <p:nvPicPr>
          <p:cNvPr id="11" name="Picture 10" descr="C5.0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152650"/>
            <a:ext cx="7966075"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nodeType="clickEffect">
                                  <p:stCondLst>
                                    <p:cond delay="0"/>
                                  </p:stCondLst>
                                  <p:childTnLst>
                                    <p:animEffect transition="out" filter="fade">
                                      <p:cBhvr>
                                        <p:cTn id="6" dur="1000"/>
                                        <p:tgtEl>
                                          <p:spTgt spid="11"/>
                                        </p:tgtEl>
                                      </p:cBhvr>
                                    </p:animEffect>
                                    <p:set>
                                      <p:cBhvr>
                                        <p:cTn id="7" dur="1" fill="hold">
                                          <p:stCondLst>
                                            <p:cond delay="999"/>
                                          </p:stCondLst>
                                        </p:cTn>
                                        <p:tgtEl>
                                          <p:spTgt spid="11"/>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ox(in)">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ph type="title"/>
          </p:nvPr>
        </p:nvSpPr>
        <p:spPr>
          <a:xfrm>
            <a:off x="484188" y="152400"/>
            <a:ext cx="8161337" cy="688975"/>
          </a:xfrm>
        </p:spPr>
        <p:txBody>
          <a:bodyPr/>
          <a:lstStyle/>
          <a:p>
            <a:r>
              <a:rPr lang="en-US" altLang="en-US" sz="3600" b="1" smtClean="0"/>
              <a:t>Relative Frequency</a:t>
            </a:r>
          </a:p>
        </p:txBody>
      </p:sp>
      <p:sp>
        <p:nvSpPr>
          <p:cNvPr id="15363" name="Rectangle 2"/>
          <p:cNvSpPr>
            <a:spLocks noChangeArrowheads="1"/>
          </p:cNvSpPr>
          <p:nvPr>
            <p:ph type="body" idx="1"/>
          </p:nvPr>
        </p:nvSpPr>
        <p:spPr>
          <a:xfrm>
            <a:off x="381000" y="1143000"/>
            <a:ext cx="8382000" cy="5410200"/>
          </a:xfrm>
        </p:spPr>
        <p:txBody>
          <a:bodyPr/>
          <a:lstStyle/>
          <a:p>
            <a:pPr marL="338138" indent="-338138">
              <a:spcBef>
                <a:spcPts val="600"/>
              </a:spcBef>
              <a:spcAft>
                <a:spcPts val="600"/>
              </a:spcAft>
            </a:pPr>
            <a:r>
              <a:rPr lang="en-US" altLang="en-US" sz="2800" b="1" smtClean="0">
                <a:ea typeface="Palatino"/>
                <a:cs typeface="Palatino"/>
              </a:rPr>
              <a:t>Relative frequency is the percentage that the observed makes up of the whole</a:t>
            </a:r>
          </a:p>
          <a:p>
            <a:pPr marL="338138" indent="-338138">
              <a:spcBef>
                <a:spcPts val="600"/>
              </a:spcBef>
              <a:spcAft>
                <a:spcPts val="600"/>
              </a:spcAft>
            </a:pPr>
            <a:endParaRPr lang="en-US" altLang="en-US" sz="2800" b="1" smtClean="0">
              <a:ea typeface="Palatino"/>
              <a:cs typeface="Palatino"/>
            </a:endParaRPr>
          </a:p>
          <a:p>
            <a:pPr marL="338138" indent="-338138">
              <a:spcBef>
                <a:spcPts val="600"/>
              </a:spcBef>
              <a:spcAft>
                <a:spcPts val="600"/>
              </a:spcAft>
            </a:pPr>
            <a:r>
              <a:rPr lang="en-US" altLang="en-US" sz="2800" b="1" smtClean="0">
                <a:ea typeface="Palatino"/>
                <a:cs typeface="Palatino"/>
              </a:rPr>
              <a:t>Its found by dividing the number of a given category by the total number of values</a:t>
            </a:r>
          </a:p>
          <a:p>
            <a:pPr marL="338138" indent="-338138">
              <a:spcBef>
                <a:spcPts val="600"/>
              </a:spcBef>
              <a:spcAft>
                <a:spcPts val="600"/>
              </a:spcAft>
            </a:pPr>
            <a:endParaRPr lang="en-US" altLang="en-US" sz="2800" b="1" smtClean="0">
              <a:ea typeface="Palatino"/>
              <a:cs typeface="Palatino"/>
            </a:endParaRPr>
          </a:p>
          <a:p>
            <a:pPr marL="338138" indent="-338138">
              <a:spcBef>
                <a:spcPts val="600"/>
              </a:spcBef>
              <a:spcAft>
                <a:spcPts val="600"/>
              </a:spcAft>
            </a:pPr>
            <a:r>
              <a:rPr lang="en-US" altLang="en-US" sz="2800" b="1" smtClean="0">
                <a:ea typeface="Palatino"/>
                <a:cs typeface="Palatino"/>
              </a:rPr>
              <a:t>It is equivalent to the Experimental Probability</a:t>
            </a:r>
            <a:endParaRPr lang="en-US" altLang="en-US" b="1" smtClean="0">
              <a:ea typeface="Palatino"/>
              <a:cs typeface="Palatino"/>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ph type="title"/>
          </p:nvPr>
        </p:nvSpPr>
        <p:spPr>
          <a:xfrm>
            <a:off x="873125" y="120650"/>
            <a:ext cx="7361238" cy="762000"/>
          </a:xfrm>
        </p:spPr>
        <p:txBody>
          <a:bodyPr/>
          <a:lstStyle/>
          <a:p>
            <a:r>
              <a:rPr lang="en-US" altLang="en-US" sz="3600" b="1" smtClean="0"/>
              <a:t>Probability</a:t>
            </a:r>
          </a:p>
        </p:txBody>
      </p:sp>
      <p:sp>
        <p:nvSpPr>
          <p:cNvPr id="16387" name="Content Placeholder 9"/>
          <p:cNvSpPr>
            <a:spLocks noGrp="1"/>
          </p:cNvSpPr>
          <p:nvPr>
            <p:ph idx="1"/>
          </p:nvPr>
        </p:nvSpPr>
        <p:spPr>
          <a:xfrm>
            <a:off x="457200" y="1219200"/>
            <a:ext cx="8229600" cy="3657600"/>
          </a:xfrm>
        </p:spPr>
        <p:txBody>
          <a:bodyPr/>
          <a:lstStyle/>
          <a:p>
            <a:r>
              <a:rPr lang="en-US" altLang="en-US" sz="2800" b="1" smtClean="0">
                <a:ea typeface="Palatino"/>
                <a:cs typeface="Palatino"/>
              </a:rPr>
              <a:t>Experimental Probability</a:t>
            </a:r>
          </a:p>
          <a:p>
            <a:pPr lvl="1"/>
            <a:r>
              <a:rPr lang="en-US" altLang="en-US" sz="2400" b="1" smtClean="0">
                <a:ea typeface="Palatino"/>
                <a:cs typeface="Palatino"/>
              </a:rPr>
              <a:t>Based on observed frequencies of events</a:t>
            </a:r>
          </a:p>
          <a:p>
            <a:endParaRPr lang="en-US" altLang="en-US" sz="2800" b="1" smtClean="0">
              <a:ea typeface="Palatino"/>
              <a:cs typeface="Palatino"/>
            </a:endParaRPr>
          </a:p>
          <a:p>
            <a:endParaRPr lang="en-US" altLang="en-US" sz="2800" b="1" smtClean="0">
              <a:ea typeface="Palatino"/>
              <a:cs typeface="Palatino"/>
            </a:endParaRPr>
          </a:p>
          <a:p>
            <a:endParaRPr lang="en-US" altLang="en-US" sz="2800" b="1" smtClean="0">
              <a:ea typeface="Palatino"/>
              <a:cs typeface="Palatino"/>
            </a:endParaRPr>
          </a:p>
          <a:p>
            <a:r>
              <a:rPr lang="en-US" altLang="en-US" sz="2800" b="1" smtClean="0">
                <a:ea typeface="Palatino"/>
                <a:cs typeface="Palatino"/>
              </a:rPr>
              <a:t>Theoretical Probability</a:t>
            </a:r>
          </a:p>
          <a:p>
            <a:pPr lvl="1"/>
            <a:r>
              <a:rPr lang="en-US" altLang="en-US" sz="2400" b="1" smtClean="0"/>
              <a:t>Based on theoretical frequency of events</a:t>
            </a:r>
          </a:p>
        </p:txBody>
      </p:sp>
      <p:sp>
        <p:nvSpPr>
          <p:cNvPr id="16388" name="TextBox 12"/>
          <p:cNvSpPr txBox="1">
            <a:spLocks noChangeArrowheads="1"/>
          </p:cNvSpPr>
          <p:nvPr/>
        </p:nvSpPr>
        <p:spPr bwMode="auto">
          <a:xfrm>
            <a:off x="838200" y="2286000"/>
            <a:ext cx="688975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nSpc>
                <a:spcPct val="75000"/>
              </a:lnSpc>
              <a:spcBef>
                <a:spcPct val="0"/>
              </a:spcBef>
              <a:buFontTx/>
              <a:buNone/>
            </a:pPr>
            <a:r>
              <a:rPr lang="en-US" altLang="en-US" sz="2000" b="1">
                <a:solidFill>
                  <a:srgbClr val="FFFF00"/>
                </a:solidFill>
              </a:rPr>
              <a:t>                                                  frequency of the event</a:t>
            </a:r>
          </a:p>
          <a:p>
            <a:pPr>
              <a:lnSpc>
                <a:spcPct val="75000"/>
              </a:lnSpc>
              <a:spcBef>
                <a:spcPct val="0"/>
              </a:spcBef>
              <a:buFontTx/>
              <a:buNone/>
            </a:pPr>
            <a:r>
              <a:rPr lang="en-US" altLang="en-US" sz="2000" b="1">
                <a:solidFill>
                  <a:srgbClr val="FFFF00"/>
                </a:solidFill>
              </a:rPr>
              <a:t>Probability of an event = -------------------------------------------</a:t>
            </a:r>
          </a:p>
          <a:p>
            <a:pPr>
              <a:lnSpc>
                <a:spcPct val="75000"/>
              </a:lnSpc>
              <a:spcBef>
                <a:spcPct val="0"/>
              </a:spcBef>
              <a:buFontTx/>
              <a:buNone/>
            </a:pPr>
            <a:r>
              <a:rPr lang="en-US" altLang="en-US" sz="2000" b="1">
                <a:solidFill>
                  <a:srgbClr val="FFFF00"/>
                </a:solidFill>
              </a:rPr>
              <a:t>                                             total number of observations</a:t>
            </a:r>
          </a:p>
        </p:txBody>
      </p:sp>
      <p:sp>
        <p:nvSpPr>
          <p:cNvPr id="16389" name="TextBox 13"/>
          <p:cNvSpPr txBox="1">
            <a:spLocks noChangeArrowheads="1"/>
          </p:cNvSpPr>
          <p:nvPr/>
        </p:nvSpPr>
        <p:spPr bwMode="auto">
          <a:xfrm>
            <a:off x="838200" y="4870450"/>
            <a:ext cx="775493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nSpc>
                <a:spcPct val="75000"/>
              </a:lnSpc>
              <a:spcBef>
                <a:spcPct val="0"/>
              </a:spcBef>
              <a:buFontTx/>
              <a:buNone/>
            </a:pPr>
            <a:r>
              <a:rPr lang="en-US" altLang="en-US" sz="2000" b="1">
                <a:solidFill>
                  <a:srgbClr val="FFFF00"/>
                </a:solidFill>
              </a:rPr>
              <a:t>                                             number of outcomes of the event</a:t>
            </a:r>
          </a:p>
          <a:p>
            <a:pPr>
              <a:lnSpc>
                <a:spcPct val="75000"/>
              </a:lnSpc>
              <a:spcBef>
                <a:spcPct val="0"/>
              </a:spcBef>
              <a:buFontTx/>
              <a:buNone/>
            </a:pPr>
            <a:r>
              <a:rPr lang="en-US" altLang="en-US" sz="2000" b="1">
                <a:solidFill>
                  <a:srgbClr val="FFFF00"/>
                </a:solidFill>
              </a:rPr>
              <a:t>Probability of an event = ---------------------------------------------------</a:t>
            </a:r>
          </a:p>
          <a:p>
            <a:pPr>
              <a:lnSpc>
                <a:spcPct val="75000"/>
              </a:lnSpc>
              <a:spcBef>
                <a:spcPct val="0"/>
              </a:spcBef>
              <a:buFontTx/>
              <a:buNone/>
            </a:pPr>
            <a:r>
              <a:rPr lang="en-US" altLang="en-US" sz="2000" b="1">
                <a:solidFill>
                  <a:srgbClr val="FFFF00"/>
                </a:solidFill>
              </a:rPr>
              <a:t>                                             total number of possible outcomes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ph type="title"/>
          </p:nvPr>
        </p:nvSpPr>
        <p:spPr>
          <a:xfrm>
            <a:off x="873125" y="120650"/>
            <a:ext cx="7361238" cy="762000"/>
          </a:xfrm>
        </p:spPr>
        <p:txBody>
          <a:bodyPr/>
          <a:lstStyle/>
          <a:p>
            <a:r>
              <a:rPr lang="en-US" altLang="en-US" sz="3600" b="1" smtClean="0"/>
              <a:t>Laws of Probability</a:t>
            </a:r>
          </a:p>
        </p:txBody>
      </p:sp>
      <p:sp>
        <p:nvSpPr>
          <p:cNvPr id="17411" name="Rectangle 7"/>
          <p:cNvSpPr>
            <a:spLocks/>
          </p:cNvSpPr>
          <p:nvPr/>
        </p:nvSpPr>
        <p:spPr bwMode="auto">
          <a:xfrm>
            <a:off x="893763" y="2897188"/>
            <a:ext cx="78184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endParaRPr lang="en-US" altLang="en-US" sz="2500" b="1">
              <a:solidFill>
                <a:srgbClr val="880000"/>
              </a:solidFill>
              <a:ea typeface="Palatino"/>
              <a:cs typeface="Palatino"/>
            </a:endParaRPr>
          </a:p>
        </p:txBody>
      </p:sp>
      <p:sp>
        <p:nvSpPr>
          <p:cNvPr id="17412" name="Content Placeholder 9"/>
          <p:cNvSpPr>
            <a:spLocks noGrp="1"/>
          </p:cNvSpPr>
          <p:nvPr>
            <p:ph idx="1"/>
          </p:nvPr>
        </p:nvSpPr>
        <p:spPr>
          <a:xfrm>
            <a:off x="304800" y="1219200"/>
            <a:ext cx="8382000" cy="4876800"/>
          </a:xfrm>
        </p:spPr>
        <p:txBody>
          <a:bodyPr/>
          <a:lstStyle/>
          <a:p>
            <a:pPr marL="173038">
              <a:spcBef>
                <a:spcPts val="600"/>
              </a:spcBef>
              <a:buFontTx/>
              <a:buNone/>
            </a:pPr>
            <a:r>
              <a:rPr lang="en-US" altLang="en-US" sz="2800" b="1" smtClean="0">
                <a:ea typeface="Palatino"/>
                <a:cs typeface="Palatino"/>
              </a:rPr>
              <a:t>Let P(x) be the probability that event x occurs</a:t>
            </a:r>
          </a:p>
          <a:p>
            <a:pPr marL="173038">
              <a:spcBef>
                <a:spcPts val="600"/>
              </a:spcBef>
              <a:buFontTx/>
              <a:buNone/>
            </a:pPr>
            <a:endParaRPr lang="en-US" altLang="en-US" sz="2800" b="1" smtClean="0">
              <a:ea typeface="Palatino"/>
              <a:cs typeface="Palatino"/>
            </a:endParaRPr>
          </a:p>
          <a:p>
            <a:pPr marL="173038">
              <a:spcBef>
                <a:spcPts val="600"/>
              </a:spcBef>
            </a:pPr>
            <a:r>
              <a:rPr lang="en-US" altLang="en-US" sz="2800" b="1" smtClean="0"/>
              <a:t>Collection of all possible outcomes is called the sample space</a:t>
            </a:r>
          </a:p>
          <a:p>
            <a:pPr marL="173038">
              <a:spcBef>
                <a:spcPts val="600"/>
              </a:spcBef>
            </a:pPr>
            <a:endParaRPr lang="en-US" altLang="en-US" sz="2800" b="1" smtClean="0"/>
          </a:p>
          <a:p>
            <a:pPr marL="173038">
              <a:spcBef>
                <a:spcPts val="600"/>
              </a:spcBef>
            </a:pPr>
            <a:r>
              <a:rPr lang="en-US" altLang="en-US" sz="2800" b="1" smtClean="0"/>
              <a:t>0 ≤ P(x) ≤ 1 for all events x in sample space</a:t>
            </a:r>
          </a:p>
          <a:p>
            <a:pPr marL="173038">
              <a:spcBef>
                <a:spcPts val="600"/>
              </a:spcBef>
            </a:pPr>
            <a:r>
              <a:rPr lang="en-US" altLang="en-US" sz="2800" b="1" smtClean="0"/>
              <a:t>Sum of all P(x) for all events x must equal 1</a:t>
            </a:r>
          </a:p>
          <a:p>
            <a:pPr marL="173038">
              <a:spcBef>
                <a:spcPts val="600"/>
              </a:spcBef>
            </a:pPr>
            <a:r>
              <a:rPr lang="en-US" altLang="en-US" sz="2800" b="1" smtClean="0"/>
              <a:t>P( impossibility ) = 0</a:t>
            </a:r>
          </a:p>
          <a:p>
            <a:pPr marL="173038">
              <a:spcBef>
                <a:spcPts val="600"/>
              </a:spcBef>
            </a:pPr>
            <a:r>
              <a:rPr lang="en-US" altLang="en-US" sz="2800" b="1" smtClean="0"/>
              <a:t>P( certainty ) = 1</a:t>
            </a:r>
          </a:p>
          <a:p>
            <a:pPr marL="173038">
              <a:spcBef>
                <a:spcPts val="600"/>
              </a:spcBef>
            </a:pPr>
            <a:endParaRPr lang="en-US" altLang="en-US" sz="2800" b="1"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96838"/>
            <a:ext cx="8229600" cy="792162"/>
          </a:xfrm>
        </p:spPr>
        <p:txBody>
          <a:bodyPr/>
          <a:lstStyle/>
          <a:p>
            <a:r>
              <a:rPr lang="en-US" altLang="en-US" sz="3600" b="1" smtClean="0"/>
              <a:t>Probability Project</a:t>
            </a:r>
          </a:p>
        </p:txBody>
      </p:sp>
      <p:sp>
        <p:nvSpPr>
          <p:cNvPr id="18435" name="Content Placeholder 2"/>
          <p:cNvSpPr>
            <a:spLocks noGrp="1"/>
          </p:cNvSpPr>
          <p:nvPr>
            <p:ph idx="1"/>
          </p:nvPr>
        </p:nvSpPr>
        <p:spPr>
          <a:xfrm>
            <a:off x="304800" y="1600200"/>
            <a:ext cx="8534400" cy="4525963"/>
          </a:xfrm>
        </p:spPr>
        <p:txBody>
          <a:bodyPr/>
          <a:lstStyle/>
          <a:p>
            <a:r>
              <a:rPr lang="en-US" altLang="en-US" sz="2800" b="1" smtClean="0"/>
              <a:t>Use your calculator’s PROBSIM application to simulate 100, 500, 1000 and 5,000 rolls of two n-sided dice (8, 10, 12, 20)</a:t>
            </a:r>
          </a:p>
          <a:p>
            <a:endParaRPr lang="en-US" altLang="en-US" sz="2800" b="1" smtClean="0"/>
          </a:p>
          <a:p>
            <a:r>
              <a:rPr lang="en-US" altLang="en-US" sz="2800" b="1" smtClean="0"/>
              <a:t>Work in pairs </a:t>
            </a:r>
          </a:p>
          <a:p>
            <a:endParaRPr lang="en-US" altLang="en-US" sz="2800" b="1" smtClean="0"/>
          </a:p>
          <a:p>
            <a:r>
              <a:rPr lang="en-US" altLang="en-US" sz="2800" b="1" smtClean="0"/>
              <a:t>Prepare charts for presentation in class</a:t>
            </a:r>
          </a:p>
          <a:p>
            <a:endParaRPr lang="en-US" altLang="en-US" sz="2800" b="1" smtClean="0"/>
          </a:p>
          <a:p>
            <a:endParaRPr lang="en-US" altLang="en-US" sz="2800" b="1"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990600"/>
          </a:xfrm>
        </p:spPr>
        <p:txBody>
          <a:bodyPr/>
          <a:lstStyle/>
          <a:p>
            <a:pPr eaLnBrk="1" hangingPunct="1"/>
            <a:r>
              <a:rPr lang="en-US" altLang="en-US" sz="3600" b="1" smtClean="0"/>
              <a:t>Summary and Homework</a:t>
            </a:r>
          </a:p>
        </p:txBody>
      </p:sp>
      <p:sp>
        <p:nvSpPr>
          <p:cNvPr id="9219" name="Rectangle 3"/>
          <p:cNvSpPr>
            <a:spLocks noGrp="1" noChangeArrowheads="1"/>
          </p:cNvSpPr>
          <p:nvPr>
            <p:ph type="body" idx="1"/>
          </p:nvPr>
        </p:nvSpPr>
        <p:spPr>
          <a:xfrm>
            <a:off x="228600" y="1066800"/>
            <a:ext cx="8763000" cy="5486400"/>
          </a:xfrm>
        </p:spPr>
        <p:txBody>
          <a:bodyPr/>
          <a:lstStyle/>
          <a:p>
            <a:pPr eaLnBrk="1" hangingPunct="1">
              <a:defRPr/>
            </a:pPr>
            <a:r>
              <a:rPr lang="en-US" sz="2800" b="1" dirty="0" smtClean="0">
                <a:solidFill>
                  <a:srgbClr val="FFFF00"/>
                </a:solidFill>
              </a:rPr>
              <a:t>Summary</a:t>
            </a:r>
          </a:p>
          <a:p>
            <a:pPr lvl="1" eaLnBrk="1" hangingPunct="1">
              <a:spcAft>
                <a:spcPts val="1200"/>
              </a:spcAft>
              <a:buClr>
                <a:srgbClr val="E81F30"/>
              </a:buClr>
              <a:buFont typeface="Wingdings" charset="2"/>
              <a:buChar char="ü"/>
              <a:defRPr/>
            </a:pPr>
            <a:r>
              <a:rPr lang="en-US" sz="2000" b="1" dirty="0" smtClean="0"/>
              <a:t>A chance process has outcomes that we cannot predict but have a regular distribution in many distributions.</a:t>
            </a:r>
          </a:p>
          <a:p>
            <a:pPr lvl="1" eaLnBrk="1" hangingPunct="1">
              <a:spcAft>
                <a:spcPts val="1200"/>
              </a:spcAft>
              <a:buClr>
                <a:srgbClr val="E81F30"/>
              </a:buClr>
              <a:buFont typeface="Wingdings" charset="2"/>
              <a:buChar char="ü"/>
              <a:defRPr/>
            </a:pPr>
            <a:r>
              <a:rPr lang="en-US" sz="2000" b="1" dirty="0" smtClean="0"/>
              <a:t>The law of large numbers says the proportion of times that a particular outcome occurs in many repetitions will approach a single number.</a:t>
            </a:r>
          </a:p>
          <a:p>
            <a:pPr lvl="1" eaLnBrk="1" hangingPunct="1">
              <a:spcAft>
                <a:spcPts val="1200"/>
              </a:spcAft>
              <a:buClr>
                <a:srgbClr val="E81F30"/>
              </a:buClr>
              <a:buFont typeface="Wingdings" charset="2"/>
              <a:buChar char="ü"/>
              <a:defRPr/>
            </a:pPr>
            <a:r>
              <a:rPr lang="en-US" sz="2000" b="1" dirty="0" smtClean="0"/>
              <a:t>The long-term relative frequency of a chance outcome is its probability between 0 (never occurs) and 1 (always occurs).</a:t>
            </a:r>
          </a:p>
          <a:p>
            <a:pPr lvl="1" eaLnBrk="1" hangingPunct="1">
              <a:spcAft>
                <a:spcPts val="1200"/>
              </a:spcAft>
              <a:buClr>
                <a:srgbClr val="E81F30"/>
              </a:buClr>
              <a:buFont typeface="Wingdings" charset="2"/>
              <a:buChar char="ü"/>
              <a:defRPr/>
            </a:pPr>
            <a:r>
              <a:rPr lang="en-US" sz="2000" b="1" dirty="0" smtClean="0"/>
              <a:t>Short-run regularity and the law of averages are myths of probability.</a:t>
            </a:r>
            <a:endParaRPr lang="en-US" sz="2400" b="1" dirty="0" smtClean="0"/>
          </a:p>
          <a:p>
            <a:pPr lvl="1" eaLnBrk="1" hangingPunct="1">
              <a:defRPr/>
            </a:pPr>
            <a:endParaRPr lang="en-US" sz="1000" b="1" dirty="0" smtClean="0"/>
          </a:p>
          <a:p>
            <a:pPr eaLnBrk="1" hangingPunct="1">
              <a:defRPr/>
            </a:pPr>
            <a:r>
              <a:rPr lang="en-US" sz="2800" b="1" dirty="0" smtClean="0">
                <a:solidFill>
                  <a:srgbClr val="FFFF00"/>
                </a:solidFill>
              </a:rPr>
              <a:t>Homework</a:t>
            </a:r>
          </a:p>
          <a:p>
            <a:pPr lvl="1" eaLnBrk="1" hangingPunct="1">
              <a:defRPr/>
            </a:pPr>
            <a:r>
              <a:rPr lang="en-US" sz="2400" b="1" kern="1200" dirty="0" smtClean="0"/>
              <a:t>5-1, 3, 7, 9, 11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spcBef>
                <a:spcPct val="0"/>
              </a:spcBef>
              <a:buFontTx/>
              <a:buNone/>
            </a:pPr>
            <a:endParaRPr lang="en-US" altLang="en-US" sz="1800"/>
          </a:p>
        </p:txBody>
      </p:sp>
      <p:sp>
        <p:nvSpPr>
          <p:cNvPr id="20483"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endParaRPr lang="en-US" altLang="en-US" sz="1800"/>
          </a:p>
        </p:txBody>
      </p:sp>
      <p:sp>
        <p:nvSpPr>
          <p:cNvPr id="20484"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662613"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rPr>
              <a:t>5-Minute Check on Chapter 5-1a</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rPr>
              <a:t>Click the mouse button or press the Space Bar to display the answers.</a:t>
            </a:r>
          </a:p>
        </p:txBody>
      </p:sp>
      <p:sp>
        <p:nvSpPr>
          <p:cNvPr id="20487"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ts val="600"/>
              </a:spcBef>
              <a:buFontTx/>
              <a:buAutoNum type="arabicPeriod"/>
            </a:pPr>
            <a:r>
              <a:rPr lang="en-US" altLang="en-US" sz="2400" b="1">
                <a:latin typeface="Times New Roman" pitchFamily="18" charset="0"/>
                <a:cs typeface="Arial" pitchFamily="34" charset="0"/>
                <a:sym typeface="Symbol" pitchFamily="18" charset="2"/>
              </a:rPr>
              <a:t>What can help detect “cause-and-effect” relationships?</a:t>
            </a:r>
          </a:p>
          <a:p>
            <a:pPr>
              <a:spcBef>
                <a:spcPts val="600"/>
              </a:spcBef>
              <a:buFontTx/>
              <a:buAutoNum type="arabicPeriod"/>
            </a:pPr>
            <a:endParaRPr lang="en-US" altLang="en-US" sz="2400" b="1">
              <a:latin typeface="Times New Roman" pitchFamily="18" charset="0"/>
              <a:cs typeface="Arial" pitchFamily="34" charset="0"/>
              <a:sym typeface="Symbol" pitchFamily="18" charset="2"/>
            </a:endParaRPr>
          </a:p>
        </p:txBody>
      </p:sp>
      <p:sp>
        <p:nvSpPr>
          <p:cNvPr id="8" name="TextBox 7"/>
          <p:cNvSpPr txBox="1">
            <a:spLocks noChangeArrowheads="1"/>
          </p:cNvSpPr>
          <p:nvPr/>
        </p:nvSpPr>
        <p:spPr bwMode="auto">
          <a:xfrm>
            <a:off x="3057525" y="1066800"/>
            <a:ext cx="2962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a designed experiment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5 – 1</a:t>
            </a:r>
          </a:p>
        </p:txBody>
      </p:sp>
      <p:sp>
        <p:nvSpPr>
          <p:cNvPr id="3075"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Randomness, Probability and Simulation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50813"/>
            <a:ext cx="8229600" cy="715962"/>
          </a:xfrm>
        </p:spPr>
        <p:txBody>
          <a:bodyPr/>
          <a:lstStyle/>
          <a:p>
            <a:r>
              <a:rPr lang="en-US" altLang="en-US" sz="3600" b="1" smtClean="0"/>
              <a:t>Simulation</a:t>
            </a:r>
          </a:p>
        </p:txBody>
      </p:sp>
      <p:sp>
        <p:nvSpPr>
          <p:cNvPr id="21507" name="Content Placeholder 2"/>
          <p:cNvSpPr>
            <a:spLocks noGrp="1"/>
          </p:cNvSpPr>
          <p:nvPr>
            <p:ph idx="1"/>
          </p:nvPr>
        </p:nvSpPr>
        <p:spPr>
          <a:xfrm>
            <a:off x="457200" y="1295400"/>
            <a:ext cx="8229600" cy="4830763"/>
          </a:xfrm>
        </p:spPr>
        <p:txBody>
          <a:bodyPr/>
          <a:lstStyle/>
          <a:p>
            <a:r>
              <a:rPr lang="en-US" altLang="en-US" sz="2800" b="1" smtClean="0"/>
              <a:t>Imitation of chance behavior based on a model that accurately reflects the phenomenon under consideration</a:t>
            </a:r>
          </a:p>
          <a:p>
            <a:endParaRPr lang="en-US" altLang="en-US" sz="2800" b="1" smtClean="0"/>
          </a:p>
          <a:p>
            <a:r>
              <a:rPr lang="en-US" altLang="en-US" sz="2800" b="1" smtClean="0"/>
              <a:t>Can use our calculator in many ways</a:t>
            </a:r>
          </a:p>
          <a:p>
            <a:pPr lvl="1"/>
            <a:r>
              <a:rPr lang="en-US" altLang="en-US" sz="2400" b="1" smtClean="0"/>
              <a:t>ProbSim application</a:t>
            </a:r>
          </a:p>
          <a:p>
            <a:pPr lvl="1"/>
            <a:r>
              <a:rPr lang="en-US" altLang="en-US" sz="2400" b="1" smtClean="0"/>
              <a:t>Random number generation</a:t>
            </a:r>
          </a:p>
          <a:p>
            <a:endParaRPr lang="en-US" altLang="en-US" sz="2800" b="1" smtClean="0"/>
          </a:p>
          <a:p>
            <a:r>
              <a:rPr lang="en-US" altLang="en-US" sz="2800" b="1" smtClean="0"/>
              <a:t>Can use a random number table (table b in book)</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14300"/>
            <a:ext cx="8229600" cy="762000"/>
          </a:xfrm>
        </p:spPr>
        <p:txBody>
          <a:bodyPr/>
          <a:lstStyle/>
          <a:p>
            <a:r>
              <a:rPr lang="en-US" altLang="en-US" sz="3600" b="1" smtClean="0"/>
              <a:t>Steps of Simulation</a:t>
            </a:r>
          </a:p>
        </p:txBody>
      </p:sp>
      <p:sp>
        <p:nvSpPr>
          <p:cNvPr id="22531" name="Rectangle 3"/>
          <p:cNvSpPr>
            <a:spLocks noGrp="1" noChangeArrowheads="1"/>
          </p:cNvSpPr>
          <p:nvPr>
            <p:ph type="body" idx="1"/>
          </p:nvPr>
        </p:nvSpPr>
        <p:spPr>
          <a:xfrm>
            <a:off x="457200" y="1219200"/>
            <a:ext cx="8229600" cy="5257800"/>
          </a:xfrm>
        </p:spPr>
        <p:txBody>
          <a:bodyPr/>
          <a:lstStyle/>
          <a:p>
            <a:r>
              <a:rPr lang="en-US" altLang="en-US" sz="2800" b="1" smtClean="0"/>
              <a:t>State the problem or describe the random phenomenon</a:t>
            </a:r>
          </a:p>
          <a:p>
            <a:endParaRPr lang="en-US" altLang="en-US" sz="2800" b="1" smtClean="0"/>
          </a:p>
          <a:p>
            <a:r>
              <a:rPr lang="en-US" altLang="en-US" sz="2800" b="1" smtClean="0"/>
              <a:t>State the assumptions</a:t>
            </a:r>
          </a:p>
          <a:p>
            <a:endParaRPr lang="en-US" altLang="en-US" sz="2800" b="1" smtClean="0"/>
          </a:p>
          <a:p>
            <a:r>
              <a:rPr lang="en-US" altLang="en-US" sz="2800" b="1" smtClean="0"/>
              <a:t>Assign digits to represent outcomes</a:t>
            </a:r>
          </a:p>
          <a:p>
            <a:endParaRPr lang="en-US" altLang="en-US" sz="2800" b="1" smtClean="0"/>
          </a:p>
          <a:p>
            <a:r>
              <a:rPr lang="en-US" altLang="en-US" sz="2800" b="1" smtClean="0"/>
              <a:t>Simulate many repetitions (trials)</a:t>
            </a:r>
          </a:p>
          <a:p>
            <a:endParaRPr lang="en-US" altLang="en-US" sz="2800" b="1" smtClean="0"/>
          </a:p>
          <a:p>
            <a:r>
              <a:rPr lang="en-US" altLang="en-US" sz="2800" b="1" smtClean="0"/>
              <a:t>State your conclusions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8575"/>
            <a:ext cx="8229600" cy="944563"/>
          </a:xfrm>
        </p:spPr>
        <p:txBody>
          <a:bodyPr/>
          <a:lstStyle/>
          <a:p>
            <a:r>
              <a:rPr lang="en-US" altLang="en-US" sz="3600" b="1" smtClean="0"/>
              <a:t>Golden Ticket Parking Lottery</a:t>
            </a:r>
          </a:p>
        </p:txBody>
      </p:sp>
      <p:sp>
        <p:nvSpPr>
          <p:cNvPr id="23555" name="Content Placeholder 2"/>
          <p:cNvSpPr>
            <a:spLocks noGrp="1"/>
          </p:cNvSpPr>
          <p:nvPr>
            <p:ph idx="1"/>
          </p:nvPr>
        </p:nvSpPr>
        <p:spPr>
          <a:xfrm>
            <a:off x="457200" y="990600"/>
            <a:ext cx="8229600" cy="5135563"/>
          </a:xfrm>
        </p:spPr>
        <p:txBody>
          <a:bodyPr/>
          <a:lstStyle/>
          <a:p>
            <a:pPr>
              <a:buFont typeface="Wingdings" pitchFamily="2" charset="2"/>
              <a:buNone/>
            </a:pPr>
            <a:r>
              <a:rPr lang="en-US" altLang="en-US" sz="2400" b="1" smtClean="0"/>
              <a:t>Read the example on page 290.</a:t>
            </a:r>
          </a:p>
          <a:p>
            <a:pPr>
              <a:buFont typeface="Wingdings" pitchFamily="2" charset="2"/>
              <a:buNone/>
            </a:pPr>
            <a:r>
              <a:rPr lang="en-US" altLang="en-US" sz="2400" b="1" smtClean="0"/>
              <a:t>What is the probability that a fair lottery would result in two winners from the AP Statistics class?</a:t>
            </a:r>
          </a:p>
          <a:p>
            <a:endParaRPr lang="en-US" altLang="en-US" smtClean="0"/>
          </a:p>
        </p:txBody>
      </p:sp>
      <p:graphicFrame>
        <p:nvGraphicFramePr>
          <p:cNvPr id="4" name="Table 3"/>
          <p:cNvGraphicFramePr>
            <a:graphicFrameLocks noGrp="1"/>
          </p:cNvGraphicFramePr>
          <p:nvPr/>
        </p:nvGraphicFramePr>
        <p:xfrm>
          <a:off x="620713" y="2273300"/>
          <a:ext cx="4281487" cy="1485900"/>
        </p:xfrm>
        <a:graphic>
          <a:graphicData uri="http://schemas.openxmlformats.org/drawingml/2006/table">
            <a:tbl>
              <a:tblPr/>
              <a:tblGrid>
                <a:gridCol w="2141537"/>
                <a:gridCol w="213995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ea typeface="ＭＳ Ｐゴシック" charset="-128"/>
                        </a:rPr>
                        <a:t>Students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ea typeface="ＭＳ Ｐゴシック" charset="-128"/>
                        </a:rPr>
                        <a:t>Labels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AP Statistics Class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01-28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Other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29-95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Skip numbers from 96-00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hMerge="1">
                  <a:txBody>
                    <a:bodyPr/>
                    <a:lstStyle/>
                    <a:p>
                      <a:endParaRPr lang="en-US"/>
                    </a:p>
                  </a:txBody>
                  <a:tcPr/>
                </a:tc>
              </a:tr>
            </a:tbl>
          </a:graphicData>
        </a:graphic>
      </p:graphicFrame>
      <p:sp>
        <p:nvSpPr>
          <p:cNvPr id="5" name="TextBox 4"/>
          <p:cNvSpPr txBox="1">
            <a:spLocks noChangeArrowheads="1"/>
          </p:cNvSpPr>
          <p:nvPr/>
        </p:nvSpPr>
        <p:spPr bwMode="auto">
          <a:xfrm>
            <a:off x="5092700" y="2255838"/>
            <a:ext cx="40513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a:t>Reading across row 139 in Table D, look at pairs of digits until you see two different labels from 01-95. Record whether or not both winners are members of the AP Statistics Class.</a:t>
            </a:r>
          </a:p>
        </p:txBody>
      </p:sp>
      <p:graphicFrame>
        <p:nvGraphicFramePr>
          <p:cNvPr id="6" name="Table 5"/>
          <p:cNvGraphicFramePr>
            <a:graphicFrameLocks noGrp="1"/>
          </p:cNvGraphicFramePr>
          <p:nvPr/>
        </p:nvGraphicFramePr>
        <p:xfrm>
          <a:off x="152400" y="3875088"/>
          <a:ext cx="8877300" cy="1114425"/>
        </p:xfrm>
        <a:graphic>
          <a:graphicData uri="http://schemas.openxmlformats.org/drawingml/2006/table">
            <a:tbl>
              <a:tblPr/>
              <a:tblGrid>
                <a:gridCol w="985838"/>
                <a:gridCol w="987425"/>
                <a:gridCol w="985837"/>
                <a:gridCol w="985838"/>
                <a:gridCol w="987425"/>
                <a:gridCol w="985837"/>
                <a:gridCol w="985838"/>
                <a:gridCol w="987425"/>
                <a:gridCol w="985837"/>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55 | 58</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89 | 94</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04 | 70</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70 | 84</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10|98|43</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56 | 35</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69 | 34</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48 | 39</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45 | 17</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Zapf Dingbats" charset="2"/>
                          <a:ea typeface="ＭＳ Ｐゴシック" charset="-128"/>
                        </a:rPr>
                        <a:t>✓</a:t>
                      </a:r>
                      <a:r>
                        <a:rPr kumimoji="0" lang="en-US" sz="1600" b="0" i="0" u="none" strike="noStrike" cap="none" normalizeH="0" baseline="0" smtClean="0">
                          <a:ln>
                            <a:noFill/>
                          </a:ln>
                          <a:solidFill>
                            <a:schemeClr val="tx1"/>
                          </a:solidFill>
                          <a:effectLst/>
                          <a:latin typeface="Arial" charset="0"/>
                          <a:ea typeface="ＭＳ Ｐゴシック" charset="-128"/>
                        </a:rPr>
                        <a:t>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Zapf Dingbats" charset="2"/>
                          <a:ea typeface="ＭＳ Ｐゴシック" charset="-128"/>
                        </a:rPr>
                        <a:t>✓</a:t>
                      </a:r>
                      <a:r>
                        <a:rPr kumimoji="0" lang="en-US" sz="1600" b="0" i="0" u="none" strike="noStrike" cap="none" normalizeH="0" baseline="0" smtClean="0">
                          <a:ln>
                            <a:noFill/>
                          </a:ln>
                          <a:solidFill>
                            <a:schemeClr val="tx1"/>
                          </a:solidFill>
                          <a:effectLst/>
                          <a:latin typeface="Arial" charset="0"/>
                          <a:ea typeface="ＭＳ Ｐゴシック" charset="-128"/>
                        </a:rPr>
                        <a:t>|Sk|X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a:t>
                      </a:r>
                      <a:r>
                        <a:rPr kumimoji="0" lang="en-US" sz="1600" b="0" i="0" u="none" strike="noStrike" cap="none" normalizeH="0" baseline="0" smtClean="0">
                          <a:ln>
                            <a:noFill/>
                          </a:ln>
                          <a:solidFill>
                            <a:schemeClr val="tx1"/>
                          </a:solidFill>
                          <a:effectLst/>
                          <a:latin typeface="Zapf Dingbats" charset="2"/>
                          <a:ea typeface="ＭＳ Ｐゴシック" charset="-128"/>
                        </a:rPr>
                        <a:t>✓</a:t>
                      </a:r>
                      <a:endParaRPr kumimoji="0" lang="en-US" sz="16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r>
            </a:tbl>
          </a:graphicData>
        </a:graphic>
      </p:graphicFrame>
      <p:graphicFrame>
        <p:nvGraphicFramePr>
          <p:cNvPr id="7" name="Table 6"/>
          <p:cNvGraphicFramePr>
            <a:graphicFrameLocks noGrp="1"/>
          </p:cNvGraphicFramePr>
          <p:nvPr/>
        </p:nvGraphicFramePr>
        <p:xfrm>
          <a:off x="152400" y="5092700"/>
          <a:ext cx="8877300" cy="1114425"/>
        </p:xfrm>
        <a:graphic>
          <a:graphicData uri="http://schemas.openxmlformats.org/drawingml/2006/table">
            <a:tbl>
              <a:tblPr/>
              <a:tblGrid>
                <a:gridCol w="985838"/>
                <a:gridCol w="987425"/>
                <a:gridCol w="985837"/>
                <a:gridCol w="985838"/>
                <a:gridCol w="987425"/>
                <a:gridCol w="985837"/>
                <a:gridCol w="985838"/>
                <a:gridCol w="987425"/>
                <a:gridCol w="985837"/>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19 | 12</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97|51|32</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58 | 13</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04 | 84</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51 | 44</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72 | 32</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18 | 19</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40|00|36</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00|24|28</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25400" cap="flat" cmpd="sng" algn="ctr">
                      <a:solidFill>
                        <a:srgbClr val="F7901E"/>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Zapf Dingbats" charset="2"/>
                          <a:ea typeface="ＭＳ Ｐゴシック" charset="-128"/>
                        </a:rPr>
                        <a:t>✓</a:t>
                      </a:r>
                      <a:r>
                        <a:rPr kumimoji="0" lang="en-US" sz="1600" b="0" i="0" u="none" strike="noStrike" cap="none" normalizeH="0" baseline="0" smtClean="0">
                          <a:ln>
                            <a:noFill/>
                          </a:ln>
                          <a:solidFill>
                            <a:schemeClr val="tx1"/>
                          </a:solidFill>
                          <a:effectLst/>
                          <a:latin typeface="Arial" charset="0"/>
                          <a:ea typeface="ＭＳ Ｐゴシック" charset="-128"/>
                        </a:rPr>
                        <a:t> | </a:t>
                      </a:r>
                      <a:r>
                        <a:rPr kumimoji="0" lang="en-US" sz="1600" b="0" i="0" u="none" strike="noStrike" cap="none" normalizeH="0" baseline="0" smtClean="0">
                          <a:ln>
                            <a:noFill/>
                          </a:ln>
                          <a:solidFill>
                            <a:schemeClr val="tx1"/>
                          </a:solidFill>
                          <a:effectLst/>
                          <a:latin typeface="Zapf Dingbats" charset="2"/>
                          <a:ea typeface="ＭＳ Ｐゴシック" charset="-128"/>
                        </a:rPr>
                        <a:t>✓</a:t>
                      </a:r>
                      <a:endParaRPr kumimoji="0" lang="en-US" sz="16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Sk|X|X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a:t>
                      </a:r>
                      <a:r>
                        <a:rPr kumimoji="0" lang="en-US" sz="1600" b="0" i="0" u="none" strike="noStrike" cap="none" normalizeH="0" baseline="0" smtClean="0">
                          <a:ln>
                            <a:noFill/>
                          </a:ln>
                          <a:solidFill>
                            <a:schemeClr val="tx1"/>
                          </a:solidFill>
                          <a:effectLst/>
                          <a:latin typeface="Zapf Dingbats" charset="2"/>
                          <a:ea typeface="ＭＳ Ｐゴシック" charset="-128"/>
                        </a:rPr>
                        <a:t>✓</a:t>
                      </a:r>
                      <a:endParaRPr kumimoji="0" lang="en-US" sz="16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Zapf Dingbats" charset="2"/>
                          <a:ea typeface="ＭＳ Ｐゴシック" charset="-128"/>
                        </a:rPr>
                        <a:t>✓</a:t>
                      </a:r>
                      <a:r>
                        <a:rPr kumimoji="0" lang="en-US" sz="1600" b="0" i="0" u="none" strike="noStrike" cap="none" normalizeH="0" baseline="0" smtClean="0">
                          <a:ln>
                            <a:noFill/>
                          </a:ln>
                          <a:solidFill>
                            <a:schemeClr val="tx1"/>
                          </a:solidFill>
                          <a:effectLst/>
                          <a:latin typeface="Arial" charset="0"/>
                          <a:ea typeface="ＭＳ Ｐゴシック" charset="-128"/>
                        </a:rPr>
                        <a:t>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 | 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Zapf Dingbats" charset="2"/>
                          <a:ea typeface="ＭＳ Ｐゴシック" charset="-128"/>
                        </a:rPr>
                        <a:t>✓</a:t>
                      </a:r>
                      <a:r>
                        <a:rPr kumimoji="0" lang="en-US" sz="1600" b="0" i="0" u="none" strike="noStrike" cap="none" normalizeH="0" baseline="0" smtClean="0">
                          <a:ln>
                            <a:noFill/>
                          </a:ln>
                          <a:solidFill>
                            <a:schemeClr val="tx1"/>
                          </a:solidFill>
                          <a:effectLst/>
                          <a:latin typeface="Arial" charset="0"/>
                          <a:ea typeface="ＭＳ Ｐゴシック" charset="-128"/>
                        </a:rPr>
                        <a:t> | </a:t>
                      </a:r>
                      <a:r>
                        <a:rPr kumimoji="0" lang="en-US" sz="1600" b="0" i="0" u="none" strike="noStrike" cap="none" normalizeH="0" baseline="0" smtClean="0">
                          <a:ln>
                            <a:noFill/>
                          </a:ln>
                          <a:solidFill>
                            <a:schemeClr val="tx1"/>
                          </a:solidFill>
                          <a:effectLst/>
                          <a:latin typeface="Zapf Dingbats" charset="2"/>
                          <a:ea typeface="ＭＳ Ｐゴシック" charset="-128"/>
                        </a:rPr>
                        <a:t>✓</a:t>
                      </a:r>
                      <a:endParaRPr kumimoji="0" lang="en-US" sz="16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X|Sk|X</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Sk|</a:t>
                      </a:r>
                      <a:r>
                        <a:rPr kumimoji="0" lang="en-US" sz="1600" b="0" i="0" u="none" strike="noStrike" cap="none" normalizeH="0" baseline="0" smtClean="0">
                          <a:ln>
                            <a:noFill/>
                          </a:ln>
                          <a:solidFill>
                            <a:schemeClr val="tx1"/>
                          </a:solidFill>
                          <a:effectLst/>
                          <a:latin typeface="Zapf Dingbats" charset="2"/>
                          <a:ea typeface="ＭＳ Ｐゴシック" charset="-128"/>
                        </a:rPr>
                        <a:t>✓</a:t>
                      </a:r>
                      <a:r>
                        <a:rPr kumimoji="0" lang="en-US" sz="1600" b="0" i="0" u="none" strike="noStrike" cap="none" normalizeH="0" baseline="0" smtClean="0">
                          <a:ln>
                            <a:noFill/>
                          </a:ln>
                          <a:solidFill>
                            <a:schemeClr val="tx1"/>
                          </a:solidFill>
                          <a:effectLst/>
                          <a:latin typeface="Arial" charset="0"/>
                          <a:ea typeface="ＭＳ Ｐゴシック" charset="-128"/>
                        </a:rPr>
                        <a:t>|</a:t>
                      </a:r>
                      <a:r>
                        <a:rPr kumimoji="0" lang="en-US" sz="1600" b="0" i="0" u="none" strike="noStrike" cap="none" normalizeH="0" baseline="0" smtClean="0">
                          <a:ln>
                            <a:noFill/>
                          </a:ln>
                          <a:solidFill>
                            <a:schemeClr val="tx1"/>
                          </a:solidFill>
                          <a:effectLst/>
                          <a:latin typeface="Zapf Dingbats" charset="2"/>
                          <a:ea typeface="ＭＳ Ｐゴシック" charset="-128"/>
                        </a:rPr>
                        <a:t>✓</a:t>
                      </a:r>
                      <a:endParaRPr kumimoji="0" lang="en-US" sz="1600" b="0" i="0" u="none" strike="noStrike" cap="none" normalizeH="0" baseline="0" smtClean="0">
                        <a:ln>
                          <a:noFill/>
                        </a:ln>
                        <a:solidFill>
                          <a:schemeClr val="tx1"/>
                        </a:solidFill>
                        <a:effectLst/>
                        <a:latin typeface="Arial" charset="0"/>
                        <a:ea typeface="ＭＳ Ｐゴシック" charset="-128"/>
                      </a:endParaRP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254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solidFill>
                      <a:srgbClr val="F7901E">
                        <a:alpha val="20000"/>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Yes</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Yes</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ＭＳ Ｐゴシック" charset="-128"/>
                        </a:rPr>
                        <a:t>No</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ea typeface="ＭＳ Ｐゴシック" charset="-128"/>
                        </a:rPr>
                        <a:t>Yes</a:t>
                      </a:r>
                    </a:p>
                  </a:txBody>
                  <a:tcPr horzOverflow="overflow">
                    <a:lnL w="12700" cap="flat" cmpd="sng" algn="ctr">
                      <a:solidFill>
                        <a:srgbClr val="F7901E"/>
                      </a:solidFill>
                      <a:prstDash val="solid"/>
                      <a:round/>
                      <a:headEnd type="none" w="med" len="med"/>
                      <a:tailEnd type="none" w="med" len="med"/>
                    </a:lnL>
                    <a:lnR w="12700" cap="flat" cmpd="sng" algn="ctr">
                      <a:solidFill>
                        <a:srgbClr val="F7901E"/>
                      </a:solidFill>
                      <a:prstDash val="solid"/>
                      <a:round/>
                      <a:headEnd type="none" w="med" len="med"/>
                      <a:tailEnd type="none" w="med" len="med"/>
                    </a:lnR>
                    <a:lnT w="12700" cap="flat" cmpd="sng" algn="ctr">
                      <a:solidFill>
                        <a:srgbClr val="F7901E"/>
                      </a:solidFill>
                      <a:prstDash val="solid"/>
                      <a:round/>
                      <a:headEnd type="none" w="med" len="med"/>
                      <a:tailEnd type="none" w="med" len="med"/>
                    </a:lnT>
                    <a:lnB w="12700" cap="flat" cmpd="sng" algn="ctr">
                      <a:solidFill>
                        <a:srgbClr val="F7901E"/>
                      </a:solidFill>
                      <a:prstDash val="solid"/>
                      <a:round/>
                      <a:headEnd type="none" w="med" len="med"/>
                      <a:tailEnd type="none" w="med" len="med"/>
                    </a:lnB>
                    <a:lnTlToBr>
                      <a:noFill/>
                    </a:lnTlToBr>
                    <a:lnBlToTr>
                      <a:noFill/>
                    </a:lnBlToTr>
                    <a:noFill/>
                  </a:tcPr>
                </a:tc>
              </a:tr>
            </a:tbl>
          </a:graphicData>
        </a:graphic>
      </p:graphicFrame>
      <p:sp>
        <p:nvSpPr>
          <p:cNvPr id="8" name="TextBox 7"/>
          <p:cNvSpPr txBox="1">
            <a:spLocks noChangeArrowheads="1"/>
          </p:cNvSpPr>
          <p:nvPr/>
        </p:nvSpPr>
        <p:spPr bwMode="auto">
          <a:xfrm>
            <a:off x="152400" y="6211888"/>
            <a:ext cx="89360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a:t>Based on 18 repetitions of our simulation, both winners came from the AP Statistics class 3 times, so the probability is estimated as 16.67%.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76200"/>
            <a:ext cx="8229600" cy="868363"/>
          </a:xfrm>
        </p:spPr>
        <p:txBody>
          <a:bodyPr/>
          <a:lstStyle/>
          <a:p>
            <a:r>
              <a:rPr lang="en-US" altLang="en-US" sz="3600" b="1" smtClean="0"/>
              <a:t>NASCAR Cards and Cereal Boxes</a:t>
            </a:r>
          </a:p>
        </p:txBody>
      </p:sp>
      <p:sp>
        <p:nvSpPr>
          <p:cNvPr id="24579" name="Content Placeholder 2"/>
          <p:cNvSpPr>
            <a:spLocks noGrp="1"/>
          </p:cNvSpPr>
          <p:nvPr>
            <p:ph idx="1"/>
          </p:nvPr>
        </p:nvSpPr>
        <p:spPr>
          <a:xfrm>
            <a:off x="381000" y="914400"/>
            <a:ext cx="8305800" cy="1447800"/>
          </a:xfrm>
        </p:spPr>
        <p:txBody>
          <a:bodyPr/>
          <a:lstStyle/>
          <a:p>
            <a:pPr>
              <a:buFont typeface="Wingdings" pitchFamily="2" charset="2"/>
              <a:buNone/>
            </a:pPr>
            <a:r>
              <a:rPr lang="en-US" altLang="en-US" sz="2400" b="1" smtClean="0"/>
              <a:t>Read the example on page 291.</a:t>
            </a:r>
          </a:p>
          <a:p>
            <a:pPr>
              <a:buFont typeface="Wingdings" pitchFamily="2" charset="2"/>
              <a:buNone/>
            </a:pPr>
            <a:r>
              <a:rPr lang="en-US" altLang="en-US" sz="2400" b="1" smtClean="0"/>
              <a:t>What is the probability that it will take 23 or more boxes to get a full set of 5 NASCAR collectible cards?</a:t>
            </a:r>
          </a:p>
          <a:p>
            <a:endParaRPr lang="en-US" altLang="en-US" sz="2400" b="1" smtClean="0"/>
          </a:p>
        </p:txBody>
      </p:sp>
      <p:graphicFrame>
        <p:nvGraphicFramePr>
          <p:cNvPr id="6" name="Table 5"/>
          <p:cNvGraphicFramePr>
            <a:graphicFrameLocks noGrp="1"/>
          </p:cNvGraphicFramePr>
          <p:nvPr/>
        </p:nvGraphicFramePr>
        <p:xfrm>
          <a:off x="457200" y="2273300"/>
          <a:ext cx="2986088" cy="2228850"/>
        </p:xfrm>
        <a:graphic>
          <a:graphicData uri="http://schemas.openxmlformats.org/drawingml/2006/table">
            <a:tbl>
              <a:tblPr/>
              <a:tblGrid>
                <a:gridCol w="2141538"/>
                <a:gridCol w="84455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charset="-128"/>
                        </a:rPr>
                        <a:t>Driver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ea typeface="ＭＳ Ｐゴシック" charset="-128"/>
                        </a:rPr>
                        <a:t>Label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Jeff Gordon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Dale Earnhardt, Jr.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Tony Stewart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Danica Patrick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charset="-128"/>
                        </a:rPr>
                        <a:t>Jimmie Johnson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128"/>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r>
            </a:tbl>
          </a:graphicData>
        </a:graphic>
      </p:graphicFrame>
      <p:sp>
        <p:nvSpPr>
          <p:cNvPr id="7" name="TextBox 6"/>
          <p:cNvSpPr txBox="1">
            <a:spLocks noChangeArrowheads="1"/>
          </p:cNvSpPr>
          <p:nvPr/>
        </p:nvSpPr>
        <p:spPr bwMode="auto">
          <a:xfrm>
            <a:off x="3835400" y="2273300"/>
            <a:ext cx="500221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a:t>Use randInt(1,5) to simulate buying one box of cereal and looking at which card is inside. Keep pressing Enter until we get all five of the labels from 1 to 5. Record the number of boxes we had to open.</a:t>
            </a:r>
          </a:p>
        </p:txBody>
      </p:sp>
      <p:sp>
        <p:nvSpPr>
          <p:cNvPr id="8" name="TextBox 7"/>
          <p:cNvSpPr txBox="1">
            <a:spLocks noChangeArrowheads="1"/>
          </p:cNvSpPr>
          <p:nvPr/>
        </p:nvSpPr>
        <p:spPr bwMode="auto">
          <a:xfrm>
            <a:off x="207963" y="5934075"/>
            <a:ext cx="89360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a:t>We never had to buy more than 22 boxes to get the full set of cards in 50 repetitions of our simulation. Our estimate of the probability that it takes 23 or more boxes to get a full set is roughly 0.</a:t>
            </a:r>
          </a:p>
        </p:txBody>
      </p:sp>
      <p:sp>
        <p:nvSpPr>
          <p:cNvPr id="9" name="TextBox 8"/>
          <p:cNvSpPr txBox="1">
            <a:spLocks noChangeArrowheads="1"/>
          </p:cNvSpPr>
          <p:nvPr/>
        </p:nvSpPr>
        <p:spPr bwMode="auto">
          <a:xfrm>
            <a:off x="647700" y="4673600"/>
            <a:ext cx="284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u="sng"/>
              <a:t>3</a:t>
            </a:r>
            <a:r>
              <a:rPr lang="en-US" altLang="en-US" sz="1800"/>
              <a:t> </a:t>
            </a:r>
            <a:r>
              <a:rPr lang="en-US" altLang="en-US" sz="1800" u="sng"/>
              <a:t>5</a:t>
            </a:r>
            <a:r>
              <a:rPr lang="en-US" altLang="en-US" sz="1800"/>
              <a:t> </a:t>
            </a:r>
            <a:r>
              <a:rPr lang="en-US" altLang="en-US" sz="1800" u="sng"/>
              <a:t>2</a:t>
            </a:r>
            <a:r>
              <a:rPr lang="en-US" altLang="en-US" sz="1800"/>
              <a:t> </a:t>
            </a:r>
            <a:r>
              <a:rPr lang="en-US" altLang="en-US" sz="1800" u="sng"/>
              <a:t>1</a:t>
            </a:r>
            <a:r>
              <a:rPr lang="en-US" altLang="en-US" sz="1800"/>
              <a:t> 5 2 3 5 </a:t>
            </a:r>
            <a:r>
              <a:rPr lang="en-US" altLang="en-US" sz="1800" u="sng"/>
              <a:t>4</a:t>
            </a:r>
            <a:r>
              <a:rPr lang="en-US" altLang="en-US" sz="1800"/>
              <a:t>  </a:t>
            </a:r>
            <a:r>
              <a:rPr lang="en-US" altLang="en-US" sz="1800" b="1"/>
              <a:t>9 boxes</a:t>
            </a:r>
          </a:p>
        </p:txBody>
      </p:sp>
      <p:sp>
        <p:nvSpPr>
          <p:cNvPr id="10" name="TextBox 9"/>
          <p:cNvSpPr txBox="1">
            <a:spLocks noChangeArrowheads="1"/>
          </p:cNvSpPr>
          <p:nvPr/>
        </p:nvSpPr>
        <p:spPr bwMode="auto">
          <a:xfrm>
            <a:off x="647700" y="5068888"/>
            <a:ext cx="4060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u="sng"/>
              <a:t>4</a:t>
            </a:r>
            <a:r>
              <a:rPr lang="en-US" altLang="en-US" sz="1800"/>
              <a:t> </a:t>
            </a:r>
            <a:r>
              <a:rPr lang="en-US" altLang="en-US" sz="1800" u="sng"/>
              <a:t>3</a:t>
            </a:r>
            <a:r>
              <a:rPr lang="en-US" altLang="en-US" sz="1800"/>
              <a:t> </a:t>
            </a:r>
            <a:r>
              <a:rPr lang="en-US" altLang="en-US" sz="1800" u="sng"/>
              <a:t>5</a:t>
            </a:r>
            <a:r>
              <a:rPr lang="en-US" altLang="en-US" sz="1800"/>
              <a:t> 3 5 </a:t>
            </a:r>
            <a:r>
              <a:rPr lang="en-US" altLang="en-US" sz="1800" u="sng"/>
              <a:t>1</a:t>
            </a:r>
            <a:r>
              <a:rPr lang="en-US" altLang="en-US" sz="1800"/>
              <a:t> 1 1 5 3 1 5 4 5 </a:t>
            </a:r>
            <a:r>
              <a:rPr lang="en-US" altLang="en-US" sz="1800" u="sng"/>
              <a:t>2</a:t>
            </a:r>
            <a:r>
              <a:rPr lang="en-US" altLang="en-US" sz="1800"/>
              <a:t> </a:t>
            </a:r>
            <a:r>
              <a:rPr lang="en-US" altLang="en-US" sz="1800" b="1"/>
              <a:t>15 boxes</a:t>
            </a:r>
          </a:p>
        </p:txBody>
      </p:sp>
      <p:sp>
        <p:nvSpPr>
          <p:cNvPr id="11" name="TextBox 10"/>
          <p:cNvSpPr txBox="1">
            <a:spLocks noChangeArrowheads="1"/>
          </p:cNvSpPr>
          <p:nvPr/>
        </p:nvSpPr>
        <p:spPr bwMode="auto">
          <a:xfrm>
            <a:off x="647700" y="5464175"/>
            <a:ext cx="3097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u="sng"/>
              <a:t>5</a:t>
            </a:r>
            <a:r>
              <a:rPr lang="en-US" altLang="en-US" sz="1800"/>
              <a:t> 5 5 </a:t>
            </a:r>
            <a:r>
              <a:rPr lang="en-US" altLang="en-US" sz="1800" u="sng"/>
              <a:t>2</a:t>
            </a:r>
            <a:r>
              <a:rPr lang="en-US" altLang="en-US" sz="1800"/>
              <a:t> </a:t>
            </a:r>
            <a:r>
              <a:rPr lang="en-US" altLang="en-US" sz="1800" u="sng"/>
              <a:t>4</a:t>
            </a:r>
            <a:r>
              <a:rPr lang="en-US" altLang="en-US" sz="1800"/>
              <a:t> </a:t>
            </a:r>
            <a:r>
              <a:rPr lang="en-US" altLang="en-US" sz="1800" u="sng"/>
              <a:t>1</a:t>
            </a:r>
            <a:r>
              <a:rPr lang="en-US" altLang="en-US" sz="1800"/>
              <a:t> 2 1 5 </a:t>
            </a:r>
            <a:r>
              <a:rPr lang="en-US" altLang="en-US" sz="1800" u="sng"/>
              <a:t>3</a:t>
            </a:r>
            <a:r>
              <a:rPr lang="en-US" altLang="en-US" sz="1800"/>
              <a:t> </a:t>
            </a:r>
            <a:r>
              <a:rPr lang="en-US" altLang="en-US" sz="1800" b="1"/>
              <a:t>10 boxes</a:t>
            </a:r>
          </a:p>
        </p:txBody>
      </p:sp>
      <p:pic>
        <p:nvPicPr>
          <p:cNvPr id="12" name="Picture 11" descr="F5.UN0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8713" y="3751263"/>
            <a:ext cx="3898900" cy="205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76200"/>
            <a:ext cx="8229600" cy="868363"/>
          </a:xfrm>
        </p:spPr>
        <p:txBody>
          <a:bodyPr/>
          <a:lstStyle/>
          <a:p>
            <a:r>
              <a:rPr lang="en-US" altLang="en-US" sz="3600" b="1" smtClean="0"/>
              <a:t>Example 1</a:t>
            </a:r>
          </a:p>
        </p:txBody>
      </p:sp>
      <p:sp>
        <p:nvSpPr>
          <p:cNvPr id="3" name="Content Placeholder 2"/>
          <p:cNvSpPr>
            <a:spLocks noGrp="1"/>
          </p:cNvSpPr>
          <p:nvPr>
            <p:ph idx="1"/>
          </p:nvPr>
        </p:nvSpPr>
        <p:spPr>
          <a:xfrm>
            <a:off x="381000" y="990600"/>
            <a:ext cx="8305800" cy="2895600"/>
          </a:xfrm>
        </p:spPr>
        <p:txBody>
          <a:bodyPr/>
          <a:lstStyle/>
          <a:p>
            <a:pPr marL="0" indent="0">
              <a:buFontTx/>
              <a:buNone/>
              <a:defRPr/>
            </a:pPr>
            <a:r>
              <a:rPr lang="en-US" sz="2400" b="1" dirty="0" smtClean="0"/>
              <a:t>Suppose you left your statistics textbook and calculator in you locker, and you need to simulate a random phenomenon (drawing a heart from a 52-card deck) that has a 25% chance of a desired outcome.  You discover two nickels in you pocket that are left over from your lunch money.  Describe how you could use the two coins to set up you simulation.</a:t>
            </a:r>
          </a:p>
          <a:p>
            <a:pPr>
              <a:defRPr/>
            </a:pPr>
            <a:endParaRPr lang="en-US" sz="2400" b="1" dirty="0"/>
          </a:p>
        </p:txBody>
      </p:sp>
      <p:sp>
        <p:nvSpPr>
          <p:cNvPr id="25604" name="TextBox 3"/>
          <p:cNvSpPr txBox="1">
            <a:spLocks noChangeArrowheads="1"/>
          </p:cNvSpPr>
          <p:nvPr/>
        </p:nvSpPr>
        <p:spPr bwMode="auto">
          <a:xfrm>
            <a:off x="533400" y="3733800"/>
            <a:ext cx="726598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State the problem or describe the random phenomenon:  </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State the assumptions:</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Assign digits to represent outcomes: </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Simulate many repetitions (trials):</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State your conclusions:</a:t>
            </a:r>
          </a:p>
        </p:txBody>
      </p:sp>
      <p:sp>
        <p:nvSpPr>
          <p:cNvPr id="5" name="TextBox 4"/>
          <p:cNvSpPr txBox="1"/>
          <p:nvPr/>
        </p:nvSpPr>
        <p:spPr>
          <a:xfrm>
            <a:off x="1752600" y="3995738"/>
            <a:ext cx="6858000" cy="2862262"/>
          </a:xfrm>
          <a:prstGeom prst="rect">
            <a:avLst/>
          </a:prstGeom>
          <a:noFill/>
        </p:spPr>
        <p:txBody>
          <a:bodyPr>
            <a:spAutoFit/>
          </a:bodyPr>
          <a:lstStyle/>
          <a:p>
            <a:pPr>
              <a:defRPr/>
            </a:pPr>
            <a:r>
              <a:rPr lang="en-US" sz="2000" b="1" dirty="0">
                <a:solidFill>
                  <a:schemeClr val="accent1">
                    <a:lumMod val="20000"/>
                    <a:lumOff val="80000"/>
                  </a:schemeClr>
                </a:solidFill>
                <a:latin typeface="Arial" charset="0"/>
              </a:rPr>
              <a:t>Drawing a heart from a 52-card deck</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none</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HH – heart; HT – diamond; TH – spade; TT – club</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not needed</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not needed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6200"/>
            <a:ext cx="8229600" cy="868363"/>
          </a:xfrm>
        </p:spPr>
        <p:txBody>
          <a:bodyPr/>
          <a:lstStyle/>
          <a:p>
            <a:r>
              <a:rPr lang="en-US" altLang="en-US" sz="3600" b="1" smtClean="0"/>
              <a:t>Example 2</a:t>
            </a:r>
          </a:p>
        </p:txBody>
      </p:sp>
      <p:sp>
        <p:nvSpPr>
          <p:cNvPr id="26627" name="Content Placeholder 2"/>
          <p:cNvSpPr>
            <a:spLocks noGrp="1"/>
          </p:cNvSpPr>
          <p:nvPr>
            <p:ph idx="1"/>
          </p:nvPr>
        </p:nvSpPr>
        <p:spPr>
          <a:xfrm>
            <a:off x="228600" y="990600"/>
            <a:ext cx="8686800" cy="1981200"/>
          </a:xfrm>
        </p:spPr>
        <p:txBody>
          <a:bodyPr/>
          <a:lstStyle/>
          <a:p>
            <a:pPr marL="0" indent="0">
              <a:buFontTx/>
              <a:buNone/>
            </a:pPr>
            <a:r>
              <a:rPr lang="en-US" altLang="en-US" sz="2400" b="1" smtClean="0"/>
              <a:t>Suppose that 84% of a university’s students favor abolishing evening exams.  You ask 10 students chosen at random.  What is the likelihood that all 10 favor abolishing evening exams? Describe how you could use the random digit table to simulate the 10 randomly selected students.</a:t>
            </a:r>
          </a:p>
          <a:p>
            <a:pPr marL="0" indent="0">
              <a:buFontTx/>
              <a:buNone/>
            </a:pPr>
            <a:endParaRPr lang="en-US" altLang="en-US" sz="2400" b="1" smtClean="0"/>
          </a:p>
        </p:txBody>
      </p:sp>
      <p:sp>
        <p:nvSpPr>
          <p:cNvPr id="26628" name="TextBox 3"/>
          <p:cNvSpPr txBox="1">
            <a:spLocks noChangeArrowheads="1"/>
          </p:cNvSpPr>
          <p:nvPr/>
        </p:nvSpPr>
        <p:spPr bwMode="auto">
          <a:xfrm>
            <a:off x="533400" y="3124200"/>
            <a:ext cx="7265988"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2000" b="1">
                <a:solidFill>
                  <a:srgbClr val="FFFF00"/>
                </a:solidFill>
              </a:rPr>
              <a:t>State the problem or describe the random phenomenon:  </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State the assumptions:</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Assign digits to represent outcomes: </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Simulate many repetitions (trials):</a:t>
            </a:r>
          </a:p>
          <a:p>
            <a:pPr>
              <a:spcBef>
                <a:spcPct val="0"/>
              </a:spcBef>
              <a:buFontTx/>
              <a:buNone/>
            </a:pPr>
            <a:endParaRPr lang="en-US" altLang="en-US" sz="2000" b="1">
              <a:solidFill>
                <a:srgbClr val="FFFF00"/>
              </a:solidFill>
            </a:endParaRPr>
          </a:p>
          <a:p>
            <a:pPr>
              <a:spcBef>
                <a:spcPct val="0"/>
              </a:spcBef>
              <a:buFontTx/>
              <a:buNone/>
            </a:pPr>
            <a:r>
              <a:rPr lang="en-US" altLang="en-US" sz="2000" b="1">
                <a:solidFill>
                  <a:srgbClr val="FFFF00"/>
                </a:solidFill>
              </a:rPr>
              <a:t>State your conclusions:</a:t>
            </a:r>
          </a:p>
          <a:p>
            <a:pPr>
              <a:spcBef>
                <a:spcPct val="0"/>
              </a:spcBef>
              <a:buFontTx/>
              <a:buNone/>
            </a:pPr>
            <a:endParaRPr lang="en-US" altLang="en-US" sz="2000" b="1">
              <a:solidFill>
                <a:srgbClr val="FFFF00"/>
              </a:solidFill>
            </a:endParaRPr>
          </a:p>
        </p:txBody>
      </p:sp>
      <p:sp>
        <p:nvSpPr>
          <p:cNvPr id="5" name="TextBox 4"/>
          <p:cNvSpPr txBox="1"/>
          <p:nvPr/>
        </p:nvSpPr>
        <p:spPr>
          <a:xfrm>
            <a:off x="1752600" y="3429000"/>
            <a:ext cx="6477000" cy="3170238"/>
          </a:xfrm>
          <a:prstGeom prst="rect">
            <a:avLst/>
          </a:prstGeom>
          <a:noFill/>
        </p:spPr>
        <p:txBody>
          <a:bodyPr>
            <a:spAutoFit/>
          </a:bodyPr>
          <a:lstStyle/>
          <a:p>
            <a:pPr>
              <a:defRPr/>
            </a:pPr>
            <a:r>
              <a:rPr lang="en-US" sz="2000" b="1" dirty="0">
                <a:solidFill>
                  <a:schemeClr val="accent1">
                    <a:lumMod val="20000"/>
                    <a:lumOff val="80000"/>
                  </a:schemeClr>
                </a:solidFill>
                <a:latin typeface="Arial" charset="0"/>
              </a:rPr>
              <a:t>Sampling 10 random students</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84% are in favor of abolishing</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00 – 83 represent in favor; 84 – 99 represent against</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read the first 10 pairs of numbers from Table B</a:t>
            </a:r>
          </a:p>
          <a:p>
            <a:pPr>
              <a:defRPr/>
            </a:pPr>
            <a:endParaRPr lang="en-US" sz="2000" b="1" dirty="0">
              <a:solidFill>
                <a:schemeClr val="accent1">
                  <a:lumMod val="20000"/>
                  <a:lumOff val="80000"/>
                </a:schemeClr>
              </a:solidFill>
              <a:latin typeface="Arial" charset="0"/>
            </a:endParaRPr>
          </a:p>
          <a:p>
            <a:pPr>
              <a:defRPr/>
            </a:pPr>
            <a:r>
              <a:rPr lang="en-US" sz="2000" b="1" dirty="0">
                <a:solidFill>
                  <a:schemeClr val="accent1">
                    <a:lumMod val="20000"/>
                    <a:lumOff val="80000"/>
                  </a:schemeClr>
                </a:solidFill>
                <a:latin typeface="Arial" charset="0"/>
              </a:rPr>
              <a:t>line 141:  A; F; F; F; F; F; F; F; F; F </a:t>
            </a:r>
            <a:r>
              <a:rPr lang="en-US" sz="2000" b="1" dirty="0">
                <a:solidFill>
                  <a:schemeClr val="accent1">
                    <a:lumMod val="20000"/>
                    <a:lumOff val="80000"/>
                  </a:schemeClr>
                </a:solidFill>
                <a:latin typeface="Arial" charset="0"/>
                <a:sym typeface="Wingdings" pitchFamily="2" charset="2"/>
              </a:rPr>
              <a:t> 90% in favor</a:t>
            </a:r>
            <a:endParaRPr lang="en-US" sz="2000" b="1" dirty="0">
              <a:solidFill>
                <a:schemeClr val="accent1">
                  <a:lumMod val="20000"/>
                  <a:lumOff val="80000"/>
                </a:schemeClr>
              </a:solidFill>
              <a:latin typeface="Arial" charset="0"/>
            </a:endParaRPr>
          </a:p>
          <a:p>
            <a:pPr>
              <a:defRPr/>
            </a:pPr>
            <a:endParaRPr lang="en-US" sz="2000" b="1" dirty="0">
              <a:solidFill>
                <a:schemeClr val="accent1">
                  <a:lumMod val="20000"/>
                  <a:lumOff val="80000"/>
                </a:schemeClr>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19063"/>
            <a:ext cx="8229600" cy="792162"/>
          </a:xfrm>
        </p:spPr>
        <p:txBody>
          <a:bodyPr/>
          <a:lstStyle/>
          <a:p>
            <a:r>
              <a:rPr lang="en-US" altLang="en-US" sz="3600" b="1" smtClean="0"/>
              <a:t>Using the TI83 to Simulate</a:t>
            </a:r>
          </a:p>
        </p:txBody>
      </p:sp>
      <p:sp>
        <p:nvSpPr>
          <p:cNvPr id="27651" name="Content Placeholder 2"/>
          <p:cNvSpPr>
            <a:spLocks noGrp="1"/>
          </p:cNvSpPr>
          <p:nvPr>
            <p:ph idx="1"/>
          </p:nvPr>
        </p:nvSpPr>
        <p:spPr>
          <a:xfrm>
            <a:off x="457200" y="1600200"/>
            <a:ext cx="8229600" cy="4343400"/>
          </a:xfrm>
        </p:spPr>
        <p:txBody>
          <a:bodyPr/>
          <a:lstStyle/>
          <a:p>
            <a:pPr>
              <a:buFontTx/>
              <a:buNone/>
            </a:pPr>
            <a:r>
              <a:rPr lang="en-US" altLang="en-US" sz="2400" b="1" smtClean="0"/>
              <a:t>MATH </a:t>
            </a:r>
            <a:r>
              <a:rPr lang="en-US" altLang="en-US" sz="2400" b="1" smtClean="0">
                <a:sym typeface="Wingdings" pitchFamily="2" charset="2"/>
              </a:rPr>
              <a:t> PRB  </a:t>
            </a:r>
            <a:br>
              <a:rPr lang="en-US" altLang="en-US" sz="2400" b="1" smtClean="0">
                <a:sym typeface="Wingdings" pitchFamily="2" charset="2"/>
              </a:rPr>
            </a:br>
            <a:r>
              <a:rPr lang="en-US" altLang="en-US" sz="2400" b="1" smtClean="0">
                <a:sym typeface="Wingdings" pitchFamily="2" charset="2"/>
              </a:rPr>
              <a:t>randInt(lbound, ubound, number of trials)</a:t>
            </a:r>
            <a:br>
              <a:rPr lang="en-US" altLang="en-US" sz="2400" b="1" smtClean="0">
                <a:sym typeface="Wingdings" pitchFamily="2" charset="2"/>
              </a:rPr>
            </a:br>
            <a:r>
              <a:rPr lang="en-US" altLang="en-US" sz="2400" b="1" smtClean="0">
                <a:sym typeface="Wingdings" pitchFamily="2" charset="2"/>
              </a:rPr>
              <a:t/>
            </a:r>
            <a:br>
              <a:rPr lang="en-US" altLang="en-US" sz="2400" b="1" smtClean="0">
                <a:sym typeface="Wingdings" pitchFamily="2" charset="2"/>
              </a:rPr>
            </a:br>
            <a:r>
              <a:rPr lang="en-US" altLang="en-US" sz="2400" b="1" smtClean="0">
                <a:sym typeface="Wingdings" pitchFamily="2" charset="2"/>
              </a:rPr>
              <a:t>example: randInt(1,6,500) STO L1</a:t>
            </a:r>
            <a:br>
              <a:rPr lang="en-US" altLang="en-US" sz="2400" b="1" smtClean="0">
                <a:sym typeface="Wingdings" pitchFamily="2" charset="2"/>
              </a:rPr>
            </a:br>
            <a:r>
              <a:rPr lang="en-US" altLang="en-US" sz="2400" b="1" smtClean="0">
                <a:sym typeface="Wingdings" pitchFamily="2" charset="2"/>
              </a:rPr>
              <a:t>generates 500 uniform random numbers between 1 and 6 and stores in L1</a:t>
            </a:r>
          </a:p>
          <a:p>
            <a:pPr>
              <a:buFontTx/>
              <a:buNone/>
            </a:pPr>
            <a:endParaRPr lang="en-US" altLang="en-US" sz="2400" b="1" smtClean="0">
              <a:sym typeface="Wingdings" pitchFamily="2" charset="2"/>
            </a:endParaRPr>
          </a:p>
          <a:p>
            <a:pPr>
              <a:buFontTx/>
              <a:buNone/>
            </a:pPr>
            <a:endParaRPr lang="en-US" altLang="en-US" sz="2400" b="1" smtClean="0">
              <a:sym typeface="Wingdings" pitchFamily="2" charset="2"/>
            </a:endParaRPr>
          </a:p>
          <a:p>
            <a:pPr>
              <a:buFontTx/>
              <a:buNone/>
            </a:pPr>
            <a:r>
              <a:rPr lang="en-US" altLang="en-US" sz="2400" b="1" smtClean="0">
                <a:sym typeface="Wingdings" pitchFamily="2" charset="2"/>
              </a:rPr>
              <a:t>Remember, CATALOGHELP App.  (plus sign to see the parameters)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61913"/>
            <a:ext cx="8229600" cy="868362"/>
          </a:xfrm>
        </p:spPr>
        <p:txBody>
          <a:bodyPr/>
          <a:lstStyle/>
          <a:p>
            <a:r>
              <a:rPr lang="en-US" altLang="en-US" sz="3600" b="1" smtClean="0"/>
              <a:t>Example 3</a:t>
            </a:r>
          </a:p>
        </p:txBody>
      </p:sp>
      <p:sp>
        <p:nvSpPr>
          <p:cNvPr id="28675" name="Content Placeholder 2"/>
          <p:cNvSpPr>
            <a:spLocks noGrp="1"/>
          </p:cNvSpPr>
          <p:nvPr>
            <p:ph idx="1"/>
          </p:nvPr>
        </p:nvSpPr>
        <p:spPr>
          <a:xfrm>
            <a:off x="381000" y="990600"/>
            <a:ext cx="8305800" cy="1066800"/>
          </a:xfrm>
        </p:spPr>
        <p:txBody>
          <a:bodyPr/>
          <a:lstStyle/>
          <a:p>
            <a:pPr marL="0" indent="0">
              <a:buFontTx/>
              <a:buNone/>
            </a:pPr>
            <a:r>
              <a:rPr lang="en-US" altLang="en-US" sz="2400" b="1" smtClean="0"/>
              <a:t>Use your calculator to repeat example 2</a:t>
            </a:r>
          </a:p>
        </p:txBody>
      </p:sp>
      <p:sp>
        <p:nvSpPr>
          <p:cNvPr id="28676" name="TextBox 3"/>
          <p:cNvSpPr txBox="1">
            <a:spLocks noChangeArrowheads="1"/>
          </p:cNvSpPr>
          <p:nvPr/>
        </p:nvSpPr>
        <p:spPr bwMode="auto">
          <a:xfrm>
            <a:off x="533400" y="1981200"/>
            <a:ext cx="7265988"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nSpc>
                <a:spcPct val="150000"/>
              </a:lnSpc>
              <a:spcBef>
                <a:spcPct val="0"/>
              </a:spcBef>
              <a:buFontTx/>
              <a:buNone/>
            </a:pPr>
            <a:r>
              <a:rPr lang="en-US" altLang="en-US" sz="2000" b="1">
                <a:solidFill>
                  <a:srgbClr val="FFFF00"/>
                </a:solidFill>
              </a:rPr>
              <a:t>State the problem or describe the random phenomenon:  </a:t>
            </a:r>
          </a:p>
          <a:p>
            <a:pPr>
              <a:lnSpc>
                <a:spcPct val="150000"/>
              </a:lnSpc>
              <a:spcBef>
                <a:spcPct val="0"/>
              </a:spcBef>
              <a:buFontTx/>
              <a:buNone/>
            </a:pPr>
            <a:endParaRPr lang="en-US" altLang="en-US" sz="2000" b="1">
              <a:solidFill>
                <a:srgbClr val="FFFF00"/>
              </a:solidFill>
            </a:endParaRPr>
          </a:p>
          <a:p>
            <a:pPr>
              <a:lnSpc>
                <a:spcPct val="150000"/>
              </a:lnSpc>
              <a:spcBef>
                <a:spcPct val="0"/>
              </a:spcBef>
              <a:buFontTx/>
              <a:buNone/>
            </a:pPr>
            <a:r>
              <a:rPr lang="en-US" altLang="en-US" sz="2000" b="1">
                <a:solidFill>
                  <a:srgbClr val="FFFF00"/>
                </a:solidFill>
              </a:rPr>
              <a:t>State the assumptions:</a:t>
            </a:r>
          </a:p>
          <a:p>
            <a:pPr>
              <a:lnSpc>
                <a:spcPct val="150000"/>
              </a:lnSpc>
              <a:spcBef>
                <a:spcPct val="0"/>
              </a:spcBef>
              <a:buFontTx/>
              <a:buNone/>
            </a:pPr>
            <a:endParaRPr lang="en-US" altLang="en-US" sz="2000" b="1">
              <a:solidFill>
                <a:srgbClr val="FFFF00"/>
              </a:solidFill>
            </a:endParaRPr>
          </a:p>
          <a:p>
            <a:pPr>
              <a:lnSpc>
                <a:spcPct val="150000"/>
              </a:lnSpc>
              <a:spcBef>
                <a:spcPct val="0"/>
              </a:spcBef>
              <a:buFontTx/>
              <a:buNone/>
            </a:pPr>
            <a:r>
              <a:rPr lang="en-US" altLang="en-US" sz="2000" b="1">
                <a:solidFill>
                  <a:srgbClr val="FFFF00"/>
                </a:solidFill>
              </a:rPr>
              <a:t>Assign digits to represent outcomes: </a:t>
            </a:r>
          </a:p>
          <a:p>
            <a:pPr>
              <a:lnSpc>
                <a:spcPct val="150000"/>
              </a:lnSpc>
              <a:spcBef>
                <a:spcPct val="0"/>
              </a:spcBef>
              <a:buFontTx/>
              <a:buNone/>
            </a:pPr>
            <a:endParaRPr lang="en-US" altLang="en-US" sz="2000" b="1">
              <a:solidFill>
                <a:srgbClr val="FFFF00"/>
              </a:solidFill>
            </a:endParaRPr>
          </a:p>
          <a:p>
            <a:pPr>
              <a:lnSpc>
                <a:spcPct val="150000"/>
              </a:lnSpc>
              <a:spcBef>
                <a:spcPct val="0"/>
              </a:spcBef>
              <a:buFontTx/>
              <a:buNone/>
            </a:pPr>
            <a:r>
              <a:rPr lang="en-US" altLang="en-US" sz="2000" b="1">
                <a:solidFill>
                  <a:srgbClr val="FFFF00"/>
                </a:solidFill>
              </a:rPr>
              <a:t>Simulate many repetitions (trials):</a:t>
            </a:r>
          </a:p>
          <a:p>
            <a:pPr>
              <a:lnSpc>
                <a:spcPct val="150000"/>
              </a:lnSpc>
              <a:spcBef>
                <a:spcPct val="0"/>
              </a:spcBef>
              <a:buFontTx/>
              <a:buNone/>
            </a:pPr>
            <a:endParaRPr lang="en-US" altLang="en-US" sz="2000" b="1">
              <a:solidFill>
                <a:srgbClr val="FFFF00"/>
              </a:solidFill>
            </a:endParaRPr>
          </a:p>
          <a:p>
            <a:pPr>
              <a:lnSpc>
                <a:spcPct val="150000"/>
              </a:lnSpc>
              <a:spcBef>
                <a:spcPct val="0"/>
              </a:spcBef>
              <a:buFontTx/>
              <a:buNone/>
            </a:pPr>
            <a:r>
              <a:rPr lang="en-US" altLang="en-US" sz="2000" b="1">
                <a:solidFill>
                  <a:srgbClr val="FFFF00"/>
                </a:solidFill>
              </a:rPr>
              <a:t>State your conclusions:</a:t>
            </a:r>
          </a:p>
        </p:txBody>
      </p:sp>
      <p:sp>
        <p:nvSpPr>
          <p:cNvPr id="5" name="TextBox 4"/>
          <p:cNvSpPr txBox="1"/>
          <p:nvPr/>
        </p:nvSpPr>
        <p:spPr>
          <a:xfrm>
            <a:off x="1752600" y="2471738"/>
            <a:ext cx="6858000" cy="4246562"/>
          </a:xfrm>
          <a:prstGeom prst="rect">
            <a:avLst/>
          </a:prstGeom>
          <a:noFill/>
        </p:spPr>
        <p:txBody>
          <a:bodyPr>
            <a:spAutoFit/>
          </a:bodyPr>
          <a:lstStyle/>
          <a:p>
            <a:pPr>
              <a:lnSpc>
                <a:spcPct val="150000"/>
              </a:lnSpc>
              <a:defRPr/>
            </a:pPr>
            <a:r>
              <a:rPr lang="en-US" sz="2000" b="1" dirty="0">
                <a:solidFill>
                  <a:schemeClr val="accent1">
                    <a:lumMod val="20000"/>
                    <a:lumOff val="80000"/>
                  </a:schemeClr>
                </a:solidFill>
                <a:latin typeface="Arial" charset="0"/>
              </a:rPr>
              <a:t>Sampling 10 random students</a:t>
            </a:r>
          </a:p>
          <a:p>
            <a:pPr>
              <a:lnSpc>
                <a:spcPct val="150000"/>
              </a:lnSpc>
              <a:defRPr/>
            </a:pPr>
            <a:endParaRPr lang="en-US" sz="2000" b="1" dirty="0">
              <a:solidFill>
                <a:schemeClr val="accent1">
                  <a:lumMod val="20000"/>
                  <a:lumOff val="80000"/>
                </a:schemeClr>
              </a:solidFill>
              <a:latin typeface="Arial" charset="0"/>
            </a:endParaRPr>
          </a:p>
          <a:p>
            <a:pPr>
              <a:lnSpc>
                <a:spcPct val="150000"/>
              </a:lnSpc>
              <a:defRPr/>
            </a:pPr>
            <a:r>
              <a:rPr lang="en-US" sz="2000" b="1" dirty="0">
                <a:solidFill>
                  <a:schemeClr val="accent1">
                    <a:lumMod val="20000"/>
                    <a:lumOff val="80000"/>
                  </a:schemeClr>
                </a:solidFill>
                <a:latin typeface="Arial" charset="0"/>
              </a:rPr>
              <a:t>84% are in favor of abolishing</a:t>
            </a:r>
          </a:p>
          <a:p>
            <a:pPr>
              <a:lnSpc>
                <a:spcPct val="150000"/>
              </a:lnSpc>
              <a:defRPr/>
            </a:pPr>
            <a:endParaRPr lang="en-US" sz="2000" b="1" dirty="0">
              <a:solidFill>
                <a:schemeClr val="accent1">
                  <a:lumMod val="20000"/>
                  <a:lumOff val="80000"/>
                </a:schemeClr>
              </a:solidFill>
              <a:latin typeface="Arial" charset="0"/>
            </a:endParaRPr>
          </a:p>
          <a:p>
            <a:pPr>
              <a:lnSpc>
                <a:spcPct val="150000"/>
              </a:lnSpc>
              <a:defRPr/>
            </a:pPr>
            <a:r>
              <a:rPr lang="en-US" sz="2000" b="1" dirty="0">
                <a:solidFill>
                  <a:schemeClr val="accent1">
                    <a:lumMod val="20000"/>
                    <a:lumOff val="80000"/>
                  </a:schemeClr>
                </a:solidFill>
                <a:latin typeface="Arial" charset="0"/>
              </a:rPr>
              <a:t>00 – 83 represent in favor; 84 – 99 represent against</a:t>
            </a:r>
          </a:p>
          <a:p>
            <a:pPr>
              <a:lnSpc>
                <a:spcPct val="150000"/>
              </a:lnSpc>
              <a:defRPr/>
            </a:pPr>
            <a:endParaRPr lang="en-US" sz="2000" b="1" dirty="0">
              <a:solidFill>
                <a:schemeClr val="accent1">
                  <a:lumMod val="20000"/>
                  <a:lumOff val="80000"/>
                </a:schemeClr>
              </a:solidFill>
              <a:latin typeface="Arial" charset="0"/>
            </a:endParaRPr>
          </a:p>
          <a:p>
            <a:pPr>
              <a:lnSpc>
                <a:spcPct val="150000"/>
              </a:lnSpc>
              <a:defRPr/>
            </a:pPr>
            <a:r>
              <a:rPr lang="en-US" sz="2000" b="1" dirty="0" err="1">
                <a:solidFill>
                  <a:schemeClr val="accent1">
                    <a:lumMod val="20000"/>
                    <a:lumOff val="80000"/>
                  </a:schemeClr>
                </a:solidFill>
                <a:latin typeface="Arial" charset="0"/>
              </a:rPr>
              <a:t>randInt</a:t>
            </a:r>
            <a:r>
              <a:rPr lang="en-US" sz="2000" b="1" dirty="0">
                <a:solidFill>
                  <a:schemeClr val="accent1">
                    <a:lumMod val="20000"/>
                    <a:lumOff val="80000"/>
                  </a:schemeClr>
                </a:solidFill>
                <a:latin typeface="Arial" charset="0"/>
              </a:rPr>
              <a:t>(0,99,10)</a:t>
            </a:r>
          </a:p>
          <a:p>
            <a:pPr>
              <a:lnSpc>
                <a:spcPct val="150000"/>
              </a:lnSpc>
              <a:defRPr/>
            </a:pPr>
            <a:endParaRPr lang="en-US" sz="2000" b="1" dirty="0">
              <a:solidFill>
                <a:schemeClr val="accent1">
                  <a:lumMod val="20000"/>
                  <a:lumOff val="80000"/>
                </a:schemeClr>
              </a:solidFill>
              <a:latin typeface="Arial" charset="0"/>
            </a:endParaRPr>
          </a:p>
          <a:p>
            <a:pPr>
              <a:lnSpc>
                <a:spcPct val="150000"/>
              </a:lnSpc>
              <a:defRPr/>
            </a:pPr>
            <a:r>
              <a:rPr lang="en-US" sz="2000" b="1" dirty="0">
                <a:solidFill>
                  <a:schemeClr val="accent1">
                    <a:lumMod val="20000"/>
                    <a:lumOff val="80000"/>
                  </a:schemeClr>
                </a:solidFill>
                <a:latin typeface="Arial" charset="0"/>
              </a:rPr>
              <a:t>calculator:  F; F; F; F; F; F; F; F; A; F </a:t>
            </a:r>
            <a:r>
              <a:rPr lang="en-US" sz="2000" b="1" dirty="0">
                <a:solidFill>
                  <a:schemeClr val="accent1">
                    <a:lumMod val="20000"/>
                    <a:lumOff val="80000"/>
                  </a:schemeClr>
                </a:solidFill>
                <a:latin typeface="Arial" charset="0"/>
                <a:sym typeface="Wingdings" pitchFamily="2" charset="2"/>
              </a:rPr>
              <a:t> 90% in favor</a:t>
            </a:r>
            <a:endParaRPr lang="en-US" sz="2000" b="1" dirty="0">
              <a:solidFill>
                <a:schemeClr val="accent1">
                  <a:lumMod val="20000"/>
                  <a:lumOff val="80000"/>
                </a:schemeClr>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0"/>
            <a:ext cx="8229600" cy="990600"/>
          </a:xfrm>
        </p:spPr>
        <p:txBody>
          <a:bodyPr/>
          <a:lstStyle/>
          <a:p>
            <a:pPr eaLnBrk="1" hangingPunct="1"/>
            <a:r>
              <a:rPr lang="en-US" altLang="en-US" sz="3600" b="1" smtClean="0"/>
              <a:t>Summary and Homework</a:t>
            </a:r>
          </a:p>
        </p:txBody>
      </p:sp>
      <p:sp>
        <p:nvSpPr>
          <p:cNvPr id="9219" name="Rectangle 3"/>
          <p:cNvSpPr>
            <a:spLocks noGrp="1" noChangeArrowheads="1"/>
          </p:cNvSpPr>
          <p:nvPr>
            <p:ph type="body" idx="1"/>
          </p:nvPr>
        </p:nvSpPr>
        <p:spPr>
          <a:xfrm>
            <a:off x="228600" y="1066800"/>
            <a:ext cx="8763000" cy="5486400"/>
          </a:xfrm>
        </p:spPr>
        <p:txBody>
          <a:bodyPr/>
          <a:lstStyle/>
          <a:p>
            <a:pPr eaLnBrk="1" hangingPunct="1">
              <a:defRPr/>
            </a:pPr>
            <a:r>
              <a:rPr lang="en-US" sz="2800" b="1" dirty="0" smtClean="0">
                <a:solidFill>
                  <a:srgbClr val="FFFF00"/>
                </a:solidFill>
              </a:rPr>
              <a:t>Summary</a:t>
            </a:r>
          </a:p>
          <a:p>
            <a:pPr lvl="1" eaLnBrk="1" hangingPunct="1">
              <a:defRPr/>
            </a:pPr>
            <a:r>
              <a:rPr lang="en-US" sz="2400" b="1" dirty="0" smtClean="0"/>
              <a:t>Carefully designed simulation can approximate things</a:t>
            </a:r>
          </a:p>
          <a:p>
            <a:pPr lvl="2">
              <a:defRPr/>
            </a:pPr>
            <a:r>
              <a:rPr lang="en-US" sz="2000" b="1" dirty="0" smtClean="0">
                <a:ea typeface="+mn-ea"/>
                <a:cs typeface="+mn-cs"/>
              </a:rPr>
              <a:t>State the problem or describe the random phenomenon</a:t>
            </a:r>
          </a:p>
          <a:p>
            <a:pPr lvl="2">
              <a:defRPr/>
            </a:pPr>
            <a:r>
              <a:rPr lang="en-US" sz="2000" b="1" dirty="0" smtClean="0">
                <a:ea typeface="+mn-ea"/>
                <a:cs typeface="+mn-cs"/>
              </a:rPr>
              <a:t>State the assumptions</a:t>
            </a:r>
          </a:p>
          <a:p>
            <a:pPr lvl="2">
              <a:defRPr/>
            </a:pPr>
            <a:r>
              <a:rPr lang="en-US" sz="2000" b="1" dirty="0" smtClean="0">
                <a:ea typeface="+mn-ea"/>
                <a:cs typeface="+mn-cs"/>
              </a:rPr>
              <a:t>Assign digits to represent outcomes</a:t>
            </a:r>
          </a:p>
          <a:p>
            <a:pPr lvl="2">
              <a:defRPr/>
            </a:pPr>
            <a:r>
              <a:rPr lang="en-US" sz="2000" b="1" dirty="0" smtClean="0">
                <a:ea typeface="+mn-ea"/>
                <a:cs typeface="+mn-cs"/>
              </a:rPr>
              <a:t>Simulate many repetitions (trials)</a:t>
            </a:r>
          </a:p>
          <a:p>
            <a:pPr lvl="2">
              <a:defRPr/>
            </a:pPr>
            <a:r>
              <a:rPr lang="en-US" sz="2000" b="1" dirty="0" smtClean="0">
                <a:ea typeface="+mn-ea"/>
                <a:cs typeface="+mn-cs"/>
              </a:rPr>
              <a:t>State your conclusions</a:t>
            </a:r>
            <a:endParaRPr lang="en-US" sz="1600" b="1" dirty="0" smtClean="0"/>
          </a:p>
          <a:p>
            <a:pPr lvl="1" eaLnBrk="1" hangingPunct="1">
              <a:defRPr/>
            </a:pPr>
            <a:endParaRPr lang="en-US" sz="1000" b="1" dirty="0" smtClean="0"/>
          </a:p>
          <a:p>
            <a:pPr eaLnBrk="1" hangingPunct="1">
              <a:defRPr/>
            </a:pPr>
            <a:r>
              <a:rPr lang="en-US" sz="2800" b="1" dirty="0" smtClean="0">
                <a:solidFill>
                  <a:srgbClr val="FFFF00"/>
                </a:solidFill>
              </a:rPr>
              <a:t>Homework</a:t>
            </a:r>
          </a:p>
          <a:p>
            <a:pPr lvl="1" eaLnBrk="1" hangingPunct="1">
              <a:defRPr/>
            </a:pPr>
            <a:r>
              <a:rPr lang="en-US" sz="2400" b="1" kern="1200" dirty="0" smtClean="0"/>
              <a:t>15, 17, 19, 23, 25</a:t>
            </a:r>
          </a:p>
          <a:p>
            <a:pPr lvl="1" eaLnBrk="1" hangingPunct="1">
              <a:defRPr/>
            </a:pPr>
            <a:endParaRPr lang="en-US" sz="24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41275"/>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457200" y="1295400"/>
            <a:ext cx="8229600" cy="5029200"/>
          </a:xfrm>
        </p:spPr>
        <p:txBody>
          <a:bodyPr/>
          <a:lstStyle/>
          <a:p>
            <a:pPr>
              <a:spcBef>
                <a:spcPts val="1200"/>
              </a:spcBef>
              <a:defRPr/>
            </a:pPr>
            <a:r>
              <a:rPr lang="en-US" sz="2400" b="1" dirty="0" smtClean="0"/>
              <a:t>Interpret probability as a long-run relative frequency</a:t>
            </a:r>
            <a:r>
              <a:rPr lang="en-US" sz="2400" b="1" i="1" dirty="0" smtClean="0"/>
              <a:t>.</a:t>
            </a:r>
          </a:p>
          <a:p>
            <a:pPr lvl="1">
              <a:spcBef>
                <a:spcPts val="1200"/>
              </a:spcBef>
              <a:defRPr/>
            </a:pPr>
            <a:r>
              <a:rPr lang="en-US" sz="2000" b="1" dirty="0" smtClean="0"/>
              <a:t>Explain how the behavior of a chance event differs in the short- and long-run.</a:t>
            </a:r>
          </a:p>
          <a:p>
            <a:pPr lvl="1">
              <a:defRPr/>
            </a:pPr>
            <a:r>
              <a:rPr lang="en-US" sz="2000" b="1" dirty="0" smtClean="0">
                <a:ea typeface="+mn-ea"/>
                <a:cs typeface="+mn-cs"/>
              </a:rPr>
              <a:t>Explain what is meant by </a:t>
            </a:r>
            <a:r>
              <a:rPr lang="en-US" sz="2000" b="1" i="1" dirty="0" smtClean="0">
                <a:ea typeface="+mn-ea"/>
                <a:cs typeface="+mn-cs"/>
              </a:rPr>
              <a:t>random phenomenon</a:t>
            </a:r>
            <a:r>
              <a:rPr lang="en-US" sz="2000" b="1" dirty="0" smtClean="0">
                <a:ea typeface="+mn-ea"/>
                <a:cs typeface="+mn-cs"/>
              </a:rPr>
              <a:t>.</a:t>
            </a:r>
          </a:p>
          <a:p>
            <a:pPr lvl="1">
              <a:defRPr/>
            </a:pPr>
            <a:r>
              <a:rPr lang="en-US" sz="2000" b="1" dirty="0" smtClean="0">
                <a:ea typeface="+mn-ea"/>
                <a:cs typeface="+mn-cs"/>
              </a:rPr>
              <a:t>Explain what it means to say that the idea of probability is </a:t>
            </a:r>
            <a:r>
              <a:rPr lang="en-US" sz="2000" b="1" i="1" dirty="0" smtClean="0">
                <a:ea typeface="+mn-ea"/>
                <a:cs typeface="+mn-cs"/>
              </a:rPr>
              <a:t>empirical</a:t>
            </a:r>
            <a:r>
              <a:rPr lang="en-US" sz="2000" b="1" dirty="0" smtClean="0">
                <a:ea typeface="+mn-ea"/>
                <a:cs typeface="+mn-cs"/>
              </a:rPr>
              <a:t>.</a:t>
            </a:r>
            <a:endParaRPr lang="en-US" sz="2000" b="1" i="1" dirty="0" smtClean="0"/>
          </a:p>
          <a:p>
            <a:pPr>
              <a:spcBef>
                <a:spcPts val="1200"/>
              </a:spcBef>
              <a:defRPr/>
            </a:pPr>
            <a:r>
              <a:rPr lang="en-US" sz="2400" b="1" dirty="0" smtClean="0"/>
              <a:t>Use simulation to model chance behavior</a:t>
            </a:r>
          </a:p>
          <a:p>
            <a:pPr lvl="1">
              <a:spcBef>
                <a:spcPts val="1200"/>
              </a:spcBef>
              <a:defRPr/>
            </a:pPr>
            <a:r>
              <a:rPr lang="en-US" sz="2000" b="1" dirty="0" smtClean="0"/>
              <a:t>Use a </a:t>
            </a:r>
            <a:r>
              <a:rPr lang="en-US" sz="2000" b="1" i="1" dirty="0" smtClean="0"/>
              <a:t>table of random digits</a:t>
            </a:r>
            <a:r>
              <a:rPr lang="en-US" sz="2000" b="1" dirty="0" smtClean="0"/>
              <a:t> to carry out a simulation.</a:t>
            </a:r>
          </a:p>
          <a:p>
            <a:pPr lvl="1">
              <a:spcBef>
                <a:spcPts val="1200"/>
              </a:spcBef>
              <a:defRPr/>
            </a:pPr>
            <a:r>
              <a:rPr lang="en-US" sz="2000" b="1" dirty="0" smtClean="0"/>
              <a:t>Given a probability problem, conduct a simulation in order to estimate the probability desired.</a:t>
            </a:r>
          </a:p>
          <a:p>
            <a:pPr lvl="1">
              <a:spcBef>
                <a:spcPts val="1200"/>
              </a:spcBef>
              <a:defRPr/>
            </a:pPr>
            <a:r>
              <a:rPr lang="en-US" sz="2000" b="1" dirty="0" smtClean="0"/>
              <a:t>Use a calculator or a computer to conduct a simulation of a probability problem.</a:t>
            </a:r>
            <a:endParaRPr lang="en-US"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1275"/>
            <a:ext cx="8229600" cy="914400"/>
          </a:xfrm>
        </p:spPr>
        <p:txBody>
          <a:bodyPr/>
          <a:lstStyle/>
          <a:p>
            <a:pPr eaLnBrk="1" hangingPunct="1"/>
            <a:r>
              <a:rPr lang="en-US" altLang="en-US" sz="3600" b="1" smtClean="0"/>
              <a:t>Objectives</a:t>
            </a:r>
          </a:p>
        </p:txBody>
      </p:sp>
      <p:sp>
        <p:nvSpPr>
          <p:cNvPr id="5123" name="Rectangle 3"/>
          <p:cNvSpPr>
            <a:spLocks noGrp="1" noChangeArrowheads="1"/>
          </p:cNvSpPr>
          <p:nvPr>
            <p:ph type="body" idx="1"/>
          </p:nvPr>
        </p:nvSpPr>
        <p:spPr>
          <a:xfrm>
            <a:off x="457200" y="1295400"/>
            <a:ext cx="8229600" cy="3886200"/>
          </a:xfrm>
        </p:spPr>
        <p:txBody>
          <a:bodyPr/>
          <a:lstStyle/>
          <a:p>
            <a:pPr eaLnBrk="1" hangingPunct="1">
              <a:spcAft>
                <a:spcPts val="1200"/>
              </a:spcAft>
              <a:buClr>
                <a:srgbClr val="E81F30"/>
              </a:buClr>
              <a:buFont typeface="Wingdings" pitchFamily="2" charset="2"/>
              <a:buChar char="ü"/>
            </a:pPr>
            <a:r>
              <a:rPr lang="en-US" altLang="en-US" sz="2400" b="1" smtClean="0"/>
              <a:t>DESCRIBE the idea of probability</a:t>
            </a:r>
          </a:p>
          <a:p>
            <a:pPr eaLnBrk="1" hangingPunct="1">
              <a:spcAft>
                <a:spcPts val="1200"/>
              </a:spcAft>
              <a:buClr>
                <a:srgbClr val="E81F30"/>
              </a:buClr>
              <a:buFont typeface="Wingdings" pitchFamily="2" charset="2"/>
              <a:buChar char="ü"/>
            </a:pPr>
            <a:r>
              <a:rPr lang="en-US" altLang="en-US" sz="2400" b="1" smtClean="0"/>
              <a:t>DESCRIBE myths about randomness</a:t>
            </a:r>
          </a:p>
          <a:p>
            <a:pPr eaLnBrk="1" hangingPunct="1">
              <a:spcAft>
                <a:spcPts val="1200"/>
              </a:spcAft>
              <a:buClr>
                <a:srgbClr val="E81F30"/>
              </a:buClr>
              <a:buFont typeface="Wingdings" pitchFamily="2" charset="2"/>
              <a:buChar char="ü"/>
            </a:pPr>
            <a:r>
              <a:rPr lang="en-US" altLang="en-US" sz="2400" b="1" smtClean="0"/>
              <a:t>DESIGN and PERFORM simulations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1275"/>
            <a:ext cx="8229600" cy="914400"/>
          </a:xfrm>
        </p:spPr>
        <p:txBody>
          <a:bodyPr/>
          <a:lstStyle/>
          <a:p>
            <a:pPr eaLnBrk="1" hangingPunct="1"/>
            <a:r>
              <a:rPr lang="en-US" altLang="en-US" sz="3600" b="1" smtClean="0"/>
              <a:t>Vocabulary</a:t>
            </a:r>
          </a:p>
        </p:txBody>
      </p:sp>
      <p:sp>
        <p:nvSpPr>
          <p:cNvPr id="6147" name="Rectangle 3"/>
          <p:cNvSpPr>
            <a:spLocks noGrp="1" noChangeArrowheads="1"/>
          </p:cNvSpPr>
          <p:nvPr>
            <p:ph type="body" idx="1"/>
          </p:nvPr>
        </p:nvSpPr>
        <p:spPr>
          <a:xfrm>
            <a:off x="457200" y="914400"/>
            <a:ext cx="8229600" cy="5638800"/>
          </a:xfrm>
        </p:spPr>
        <p:txBody>
          <a:bodyPr/>
          <a:lstStyle/>
          <a:p>
            <a:r>
              <a:rPr lang="en-US" altLang="en-US" sz="2400" b="1" i="1" smtClean="0">
                <a:solidFill>
                  <a:srgbClr val="FFFF00"/>
                </a:solidFill>
              </a:rPr>
              <a:t>Probability model </a:t>
            </a:r>
            <a:r>
              <a:rPr lang="en-US" altLang="en-US" sz="2400" b="1" i="1" smtClean="0"/>
              <a:t>– calculates the theoretical probability for a set of circumstances</a:t>
            </a:r>
          </a:p>
          <a:p>
            <a:endParaRPr lang="en-US" altLang="en-US" sz="1200" b="1" smtClean="0"/>
          </a:p>
          <a:p>
            <a:r>
              <a:rPr lang="en-US" altLang="en-US" sz="2400" b="1" i="1" smtClean="0">
                <a:solidFill>
                  <a:srgbClr val="FFFF00"/>
                </a:solidFill>
              </a:rPr>
              <a:t>Probability</a:t>
            </a:r>
            <a:r>
              <a:rPr lang="en-US" altLang="en-US" sz="2400" b="1" i="1" smtClean="0"/>
              <a:t> – describes the pattern of chance outcomes</a:t>
            </a:r>
          </a:p>
          <a:p>
            <a:endParaRPr lang="en-US" altLang="en-US" sz="1200" b="1" i="1" smtClean="0"/>
          </a:p>
          <a:p>
            <a:r>
              <a:rPr lang="en-US" altLang="en-US" sz="2400" b="1" smtClean="0">
                <a:solidFill>
                  <a:srgbClr val="FFFF00"/>
                </a:solidFill>
              </a:rPr>
              <a:t>Simulation</a:t>
            </a:r>
            <a:r>
              <a:rPr lang="en-US" altLang="en-US" sz="2400" b="1" smtClean="0"/>
              <a:t> – imitation of chance behavior, based on a model that accurately reflects the phenomenon under consideration</a:t>
            </a:r>
          </a:p>
          <a:p>
            <a:endParaRPr lang="en-US" altLang="en-US" sz="1200" b="1" smtClean="0"/>
          </a:p>
          <a:p>
            <a:r>
              <a:rPr lang="en-US" altLang="en-US" sz="2400" b="1" smtClean="0">
                <a:solidFill>
                  <a:srgbClr val="FFFF00"/>
                </a:solidFill>
              </a:rPr>
              <a:t>Trials</a:t>
            </a:r>
            <a:r>
              <a:rPr lang="en-US" altLang="en-US" sz="2400" b="1" smtClean="0"/>
              <a:t> – many repetitions of a simulation or experiments</a:t>
            </a:r>
          </a:p>
          <a:p>
            <a:endParaRPr lang="en-US" altLang="en-US" sz="1200" b="1" smtClean="0"/>
          </a:p>
          <a:p>
            <a:r>
              <a:rPr lang="en-US" altLang="en-US" sz="2400" b="1" smtClean="0">
                <a:solidFill>
                  <a:srgbClr val="FFFF00"/>
                </a:solidFill>
              </a:rPr>
              <a:t>Independent</a:t>
            </a:r>
            <a:r>
              <a:rPr lang="en-US" altLang="en-US" sz="2400" b="1" smtClean="0"/>
              <a:t> – one repetition does not affect the outcome of another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6200"/>
            <a:ext cx="8229600" cy="868363"/>
          </a:xfrm>
        </p:spPr>
        <p:txBody>
          <a:bodyPr/>
          <a:lstStyle/>
          <a:p>
            <a:r>
              <a:rPr lang="en-US" altLang="en-US" sz="3600" smtClean="0"/>
              <a:t>Odds are ….</a:t>
            </a:r>
          </a:p>
        </p:txBody>
      </p:sp>
      <p:graphicFrame>
        <p:nvGraphicFramePr>
          <p:cNvPr id="4" name="Content Placeholder 3"/>
          <p:cNvGraphicFramePr>
            <a:graphicFrameLocks noGrp="1"/>
          </p:cNvGraphicFramePr>
          <p:nvPr>
            <p:ph idx="1"/>
          </p:nvPr>
        </p:nvGraphicFramePr>
        <p:xfrm>
          <a:off x="457200" y="1295400"/>
          <a:ext cx="8229600" cy="4267200"/>
        </p:xfrm>
        <a:graphic>
          <a:graphicData uri="http://schemas.openxmlformats.org/drawingml/2006/table">
            <a:tbl>
              <a:tblPr bandRow="1">
                <a:tableStyleId>{5C22544A-7EE6-4342-B048-85BDC9FD1C3A}</a:tableStyleId>
              </a:tblPr>
              <a:tblGrid>
                <a:gridCol w="4114800"/>
                <a:gridCol w="4114800"/>
              </a:tblGrid>
              <a:tr h="2133600">
                <a:tc>
                  <a:txBody>
                    <a:bodyPr/>
                    <a:lstStyle/>
                    <a:p>
                      <a:pPr algn="ctr"/>
                      <a:r>
                        <a:rPr lang="en-US" b="1" dirty="0" smtClean="0"/>
                        <a:t>1</a:t>
                      </a:r>
                      <a:r>
                        <a:rPr lang="en-US" b="1" baseline="0" dirty="0" smtClean="0"/>
                        <a:t> : 576,000 </a:t>
                      </a:r>
                    </a:p>
                    <a:p>
                      <a:pPr algn="ctr"/>
                      <a:r>
                        <a:rPr lang="en-US" b="1" baseline="0" dirty="0" smtClean="0"/>
                        <a:t>of being hit by lightning</a:t>
                      </a:r>
                      <a:endParaRPr lang="en-US" b="1" dirty="0"/>
                    </a:p>
                  </a:txBody>
                  <a:tcPr anchor="ctr"/>
                </a:tc>
                <a:tc>
                  <a:txBody>
                    <a:bodyPr/>
                    <a:lstStyle/>
                    <a:p>
                      <a:pPr algn="ctr"/>
                      <a:r>
                        <a:rPr lang="en-US" b="1" dirty="0" smtClean="0"/>
                        <a:t>1 : 800,000 </a:t>
                      </a:r>
                    </a:p>
                    <a:p>
                      <a:pPr algn="ctr"/>
                      <a:r>
                        <a:rPr lang="en-US" b="1" dirty="0" smtClean="0"/>
                        <a:t>of dating a supermodel</a:t>
                      </a:r>
                      <a:endParaRPr lang="en-US" b="1" dirty="0"/>
                    </a:p>
                  </a:txBody>
                  <a:tcPr anchor="ctr"/>
                </a:tc>
              </a:tr>
              <a:tr h="2133600">
                <a:tc>
                  <a:txBody>
                    <a:bodyPr/>
                    <a:lstStyle/>
                    <a:p>
                      <a:pPr algn="ctr"/>
                      <a:r>
                        <a:rPr lang="en-US" b="1" dirty="0" smtClean="0"/>
                        <a:t>1 : 3,000,000</a:t>
                      </a:r>
                      <a:br>
                        <a:rPr lang="en-US" b="1" dirty="0" smtClean="0"/>
                      </a:br>
                      <a:r>
                        <a:rPr lang="en-US" b="1" dirty="0" smtClean="0"/>
                        <a:t>of seeing</a:t>
                      </a:r>
                      <a:r>
                        <a:rPr lang="en-US" b="1" baseline="0" dirty="0" smtClean="0"/>
                        <a:t> a UFO</a:t>
                      </a:r>
                      <a:endParaRPr lang="en-US" b="1" dirty="0" smtClean="0"/>
                    </a:p>
                  </a:txBody>
                  <a:tcPr anchor="ctr"/>
                </a:tc>
                <a:tc>
                  <a:txBody>
                    <a:bodyPr/>
                    <a:lstStyle/>
                    <a:p>
                      <a:pPr algn="ctr"/>
                      <a:r>
                        <a:rPr lang="en-US" b="1" dirty="0" smtClean="0"/>
                        <a:t>1 : 14,000,000</a:t>
                      </a:r>
                      <a:br>
                        <a:rPr lang="en-US" b="1" dirty="0" smtClean="0"/>
                      </a:br>
                      <a:r>
                        <a:rPr lang="en-US" b="1" dirty="0" smtClean="0"/>
                        <a:t>of</a:t>
                      </a:r>
                      <a:r>
                        <a:rPr lang="en-US" b="1" baseline="0" dirty="0" smtClean="0"/>
                        <a:t> winning a scratch-off lottery</a:t>
                      </a:r>
                      <a:endParaRPr lang="en-US" b="1" dirty="0" smtClean="0"/>
                    </a:p>
                  </a:txBody>
                  <a:tcPr anchor="ctr"/>
                </a:tc>
              </a:tr>
            </a:tbl>
          </a:graphicData>
        </a:graphic>
      </p:graphicFrame>
      <p:sp>
        <p:nvSpPr>
          <p:cNvPr id="7182" name="TextBox 4"/>
          <p:cNvSpPr txBox="1">
            <a:spLocks noChangeArrowheads="1"/>
          </p:cNvSpPr>
          <p:nvPr/>
        </p:nvSpPr>
        <p:spPr bwMode="auto">
          <a:xfrm>
            <a:off x="3090863" y="6096000"/>
            <a:ext cx="29543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b="1">
                <a:solidFill>
                  <a:srgbClr val="FFFF00"/>
                </a:solidFill>
              </a:rPr>
              <a:t>From a Numbers episode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76200"/>
            <a:ext cx="8229600" cy="868363"/>
          </a:xfrm>
        </p:spPr>
        <p:txBody>
          <a:bodyPr/>
          <a:lstStyle/>
          <a:p>
            <a:r>
              <a:rPr lang="en-US" altLang="en-US" sz="3600" smtClean="0"/>
              <a:t>Odds are in a given year ….</a:t>
            </a:r>
          </a:p>
        </p:txBody>
      </p:sp>
      <p:graphicFrame>
        <p:nvGraphicFramePr>
          <p:cNvPr id="4" name="Content Placeholder 3"/>
          <p:cNvGraphicFramePr>
            <a:graphicFrameLocks noGrp="1"/>
          </p:cNvGraphicFramePr>
          <p:nvPr>
            <p:ph idx="1"/>
          </p:nvPr>
        </p:nvGraphicFramePr>
        <p:xfrm>
          <a:off x="457200" y="1295400"/>
          <a:ext cx="8229600" cy="4267200"/>
        </p:xfrm>
        <a:graphic>
          <a:graphicData uri="http://schemas.openxmlformats.org/drawingml/2006/table">
            <a:tbl>
              <a:tblPr bandRow="1">
                <a:tableStyleId>{5C22544A-7EE6-4342-B048-85BDC9FD1C3A}</a:tableStyleId>
              </a:tblPr>
              <a:tblGrid>
                <a:gridCol w="4114800"/>
                <a:gridCol w="4114800"/>
              </a:tblGrid>
              <a:tr h="2133600">
                <a:tc>
                  <a:txBody>
                    <a:bodyPr/>
                    <a:lstStyle/>
                    <a:p>
                      <a:pPr algn="ctr"/>
                      <a:r>
                        <a:rPr lang="en-US" b="1" dirty="0" smtClean="0"/>
                        <a:t>1</a:t>
                      </a:r>
                      <a:r>
                        <a:rPr lang="en-US" b="1" baseline="0" dirty="0" smtClean="0"/>
                        <a:t> in </a:t>
                      </a:r>
                      <a:r>
                        <a:rPr lang="en-US" b="1" dirty="0" smtClean="0"/>
                        <a:t>400 </a:t>
                      </a:r>
                      <a:br>
                        <a:rPr lang="en-US" b="1" dirty="0" smtClean="0"/>
                      </a:br>
                      <a:r>
                        <a:rPr lang="en-US" b="1" dirty="0" smtClean="0"/>
                        <a:t>of</a:t>
                      </a:r>
                      <a:r>
                        <a:rPr lang="en-US" b="1" baseline="0" dirty="0" smtClean="0"/>
                        <a:t> dying of a heart attack</a:t>
                      </a:r>
                      <a:endParaRPr lang="en-US" b="1" dirty="0"/>
                    </a:p>
                  </a:txBody>
                  <a:tcPr anchor="ctr"/>
                </a:tc>
                <a:tc>
                  <a:txBody>
                    <a:bodyPr/>
                    <a:lstStyle/>
                    <a:p>
                      <a:pPr algn="ctr"/>
                      <a:r>
                        <a:rPr lang="en-US" b="1" dirty="0" smtClean="0"/>
                        <a:t>1 in 5,000.</a:t>
                      </a:r>
                      <a:r>
                        <a:rPr lang="en-US" dirty="0" smtClean="0"/>
                        <a:t/>
                      </a:r>
                      <a:br>
                        <a:rPr lang="en-US" dirty="0" smtClean="0"/>
                      </a:br>
                      <a:r>
                        <a:rPr lang="en-US" b="1" dirty="0" smtClean="0"/>
                        <a:t>of being killed in a car accident</a:t>
                      </a:r>
                      <a:endParaRPr lang="en-US" b="1" dirty="0"/>
                    </a:p>
                  </a:txBody>
                  <a:tcPr anchor="ctr"/>
                </a:tc>
              </a:tr>
              <a:tr h="2133600">
                <a:tc>
                  <a:txBody>
                    <a:bodyPr/>
                    <a:lstStyle/>
                    <a:p>
                      <a:pPr algn="ctr"/>
                      <a:r>
                        <a:rPr lang="en-US" b="1" dirty="0" smtClean="0"/>
                        <a:t>1 in 2,067,000</a:t>
                      </a:r>
                      <a:br>
                        <a:rPr lang="en-US" b="1" dirty="0" smtClean="0"/>
                      </a:br>
                      <a:r>
                        <a:rPr lang="en-US" b="1" dirty="0" smtClean="0"/>
                        <a:t>of being killed in a plane</a:t>
                      </a:r>
                      <a:r>
                        <a:rPr lang="en-US" b="1" baseline="0" dirty="0" smtClean="0"/>
                        <a:t> crash</a:t>
                      </a:r>
                      <a:endParaRPr lang="en-US" b="1" dirty="0" smtClean="0"/>
                    </a:p>
                  </a:txBody>
                  <a:tcPr anchor="ctr"/>
                </a:tc>
                <a:tc>
                  <a:txBody>
                    <a:bodyPr/>
                    <a:lstStyle/>
                    <a:p>
                      <a:pPr algn="ctr"/>
                      <a:r>
                        <a:rPr lang="en-US" b="1" dirty="0" smtClean="0"/>
                        <a:t>1 in 292,201,338</a:t>
                      </a:r>
                      <a:br>
                        <a:rPr lang="en-US" b="1" dirty="0" smtClean="0"/>
                      </a:br>
                      <a:r>
                        <a:rPr lang="en-US" b="1" dirty="0" smtClean="0"/>
                        <a:t>of</a:t>
                      </a:r>
                      <a:r>
                        <a:rPr lang="en-US" b="1" baseline="0" dirty="0" smtClean="0"/>
                        <a:t> winning </a:t>
                      </a:r>
                      <a:r>
                        <a:rPr lang="en-US" b="1" baseline="0" dirty="0" err="1" smtClean="0"/>
                        <a:t>PowerBall</a:t>
                      </a:r>
                      <a:endParaRPr lang="en-US" b="1" dirty="0" smtClean="0"/>
                    </a:p>
                  </a:txBody>
                  <a:tcPr anchor="ctr"/>
                </a:tc>
              </a:tr>
            </a:tbl>
          </a:graphicData>
        </a:graphic>
      </p:graphicFrame>
      <p:sp>
        <p:nvSpPr>
          <p:cNvPr id="8206" name="TextBox 4"/>
          <p:cNvSpPr txBox="1">
            <a:spLocks noChangeArrowheads="1"/>
          </p:cNvSpPr>
          <p:nvPr/>
        </p:nvSpPr>
        <p:spPr bwMode="auto">
          <a:xfrm>
            <a:off x="3705225" y="6096000"/>
            <a:ext cx="168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800" b="1">
                <a:solidFill>
                  <a:srgbClr val="FFFF00"/>
                </a:solidFill>
              </a:rPr>
              <a:t>From the web</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92075"/>
            <a:ext cx="8229600" cy="762000"/>
          </a:xfrm>
        </p:spPr>
        <p:txBody>
          <a:bodyPr/>
          <a:lstStyle/>
          <a:p>
            <a:pPr eaLnBrk="1" hangingPunct="1"/>
            <a:r>
              <a:rPr lang="en-US" altLang="en-US" sz="3600" b="1" smtClean="0"/>
              <a:t>3 Methods Involving Chance</a:t>
            </a:r>
          </a:p>
        </p:txBody>
      </p:sp>
      <p:sp>
        <p:nvSpPr>
          <p:cNvPr id="9219" name="Rectangle 3"/>
          <p:cNvSpPr>
            <a:spLocks noGrp="1" noChangeArrowheads="1"/>
          </p:cNvSpPr>
          <p:nvPr>
            <p:ph type="body" idx="1"/>
          </p:nvPr>
        </p:nvSpPr>
        <p:spPr>
          <a:xfrm>
            <a:off x="457200" y="1371600"/>
            <a:ext cx="8229600" cy="5105400"/>
          </a:xfrm>
        </p:spPr>
        <p:txBody>
          <a:bodyPr/>
          <a:lstStyle/>
          <a:p>
            <a:r>
              <a:rPr lang="en-US" altLang="en-US" sz="2800" b="1" smtClean="0"/>
              <a:t>Calculating relative frequencies using observed data</a:t>
            </a:r>
          </a:p>
          <a:p>
            <a:endParaRPr lang="en-US" altLang="en-US" sz="2800" b="1" smtClean="0"/>
          </a:p>
          <a:p>
            <a:r>
              <a:rPr lang="en-US" altLang="en-US" sz="2800" b="1" smtClean="0"/>
              <a:t>Theoretical Probability Model</a:t>
            </a:r>
          </a:p>
          <a:p>
            <a:endParaRPr lang="en-US" altLang="en-US" sz="2800" b="1" smtClean="0"/>
          </a:p>
          <a:p>
            <a:r>
              <a:rPr lang="en-US" altLang="en-US" sz="2800" b="1" smtClean="0"/>
              <a:t>Simulation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55563"/>
            <a:ext cx="8229600" cy="868362"/>
          </a:xfrm>
        </p:spPr>
        <p:txBody>
          <a:bodyPr/>
          <a:lstStyle/>
          <a:p>
            <a:r>
              <a:rPr lang="en-US" altLang="en-US" sz="3600" b="1" smtClean="0">
                <a:solidFill>
                  <a:schemeClr val="tx1"/>
                </a:solidFill>
              </a:rPr>
              <a:t>The Idea of Probability</a:t>
            </a:r>
            <a:endParaRPr lang="en-US" altLang="en-US" sz="3600" smtClean="0">
              <a:solidFill>
                <a:schemeClr val="tx1"/>
              </a:solidFill>
            </a:endParaRPr>
          </a:p>
        </p:txBody>
      </p:sp>
      <p:sp>
        <p:nvSpPr>
          <p:cNvPr id="10243" name="Content Placeholder 2"/>
          <p:cNvSpPr>
            <a:spLocks noGrp="1"/>
          </p:cNvSpPr>
          <p:nvPr>
            <p:ph idx="1"/>
          </p:nvPr>
        </p:nvSpPr>
        <p:spPr>
          <a:xfrm>
            <a:off x="304800" y="990600"/>
            <a:ext cx="8382000" cy="5135563"/>
          </a:xfrm>
        </p:spPr>
        <p:txBody>
          <a:bodyPr/>
          <a:lstStyle/>
          <a:p>
            <a:r>
              <a:rPr lang="en-US" altLang="en-US" sz="2400" b="1" smtClean="0"/>
              <a:t>Chance behavior is </a:t>
            </a:r>
            <a:r>
              <a:rPr lang="en-US" altLang="en-US" sz="2400" b="1" smtClean="0">
                <a:solidFill>
                  <a:srgbClr val="FFFF00"/>
                </a:solidFill>
              </a:rPr>
              <a:t>unpredictable</a:t>
            </a:r>
            <a:r>
              <a:rPr lang="en-US" altLang="en-US" sz="2400" b="1" smtClean="0"/>
              <a:t> in the </a:t>
            </a:r>
            <a:r>
              <a:rPr lang="en-US" altLang="en-US" sz="2400" b="1" i="1" smtClean="0"/>
              <a:t>short run</a:t>
            </a:r>
            <a:r>
              <a:rPr lang="en-US" altLang="en-US" sz="2400" b="1" smtClean="0"/>
              <a:t>, but has a </a:t>
            </a:r>
            <a:r>
              <a:rPr lang="en-US" altLang="en-US" sz="2400" b="1" smtClean="0">
                <a:solidFill>
                  <a:srgbClr val="FFFF00"/>
                </a:solidFill>
              </a:rPr>
              <a:t>regular and predictable pattern </a:t>
            </a:r>
            <a:r>
              <a:rPr lang="en-US" altLang="en-US" sz="2400" b="1" smtClean="0"/>
              <a:t>in the </a:t>
            </a:r>
            <a:r>
              <a:rPr lang="en-US" altLang="en-US" sz="2400" b="1" i="1" smtClean="0"/>
              <a:t>long run</a:t>
            </a:r>
            <a:r>
              <a:rPr lang="en-US" altLang="en-US" sz="2400" b="1" smtClean="0"/>
              <a:t>.</a:t>
            </a:r>
          </a:p>
          <a:p>
            <a:r>
              <a:rPr lang="en-US" altLang="en-US" sz="2400" b="1" smtClean="0"/>
              <a:t>The law of large numbers says that if we observe more and more repetitions of any chance process, the proportion of times that a specific outcome occurs approaches a single value.</a:t>
            </a:r>
          </a:p>
          <a:p>
            <a:endParaRPr lang="en-US" altLang="en-US" sz="2400" b="1" smtClean="0"/>
          </a:p>
        </p:txBody>
      </p:sp>
      <p:grpSp>
        <p:nvGrpSpPr>
          <p:cNvPr id="2" name="Group 8"/>
          <p:cNvGrpSpPr>
            <a:grpSpLocks/>
          </p:cNvGrpSpPr>
          <p:nvPr/>
        </p:nvGrpSpPr>
        <p:grpSpPr bwMode="auto">
          <a:xfrm>
            <a:off x="635000" y="4591050"/>
            <a:ext cx="7500938" cy="2216150"/>
            <a:chOff x="635000" y="4590370"/>
            <a:chExt cx="7500938" cy="2216830"/>
          </a:xfrm>
        </p:grpSpPr>
        <p:pic>
          <p:nvPicPr>
            <p:cNvPr id="10246" name="Picture 7" descr="P5.0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98260" y="4590370"/>
              <a:ext cx="1339100" cy="2015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5" descr="F5.01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5000" y="4590370"/>
              <a:ext cx="2781300" cy="2216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6" descr="F5.01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37360" y="4590370"/>
              <a:ext cx="3298578" cy="2200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Box 7"/>
          <p:cNvSpPr txBox="1"/>
          <p:nvPr/>
        </p:nvSpPr>
        <p:spPr>
          <a:xfrm>
            <a:off x="187325" y="3003550"/>
            <a:ext cx="8763000" cy="1416050"/>
          </a:xfrm>
          <a:prstGeom prst="rect">
            <a:avLst/>
          </a:prstGeom>
          <a:solidFill>
            <a:schemeClr val="accent1">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E81F30"/>
                </a:solidFill>
                <a:ea typeface="ＭＳ Ｐゴシック" charset="-128"/>
              </a:rPr>
              <a:t>Definition:</a:t>
            </a:r>
          </a:p>
          <a:p>
            <a:pPr>
              <a:defRPr/>
            </a:pPr>
            <a:endParaRPr lang="en-US" sz="600" b="1" u="sng" dirty="0">
              <a:solidFill>
                <a:srgbClr val="E81F30"/>
              </a:solidFill>
              <a:ea typeface="ＭＳ Ｐゴシック" charset="-128"/>
            </a:endParaRPr>
          </a:p>
          <a:p>
            <a:pPr>
              <a:defRPr/>
            </a:pPr>
            <a:r>
              <a:rPr lang="en-US" sz="2000" dirty="0">
                <a:solidFill>
                  <a:srgbClr val="000000"/>
                </a:solidFill>
                <a:ea typeface="ＭＳ Ｐゴシック" charset="-128"/>
              </a:rPr>
              <a:t>The </a:t>
            </a:r>
            <a:r>
              <a:rPr lang="en-US" sz="2000" b="1" dirty="0">
                <a:solidFill>
                  <a:srgbClr val="000000"/>
                </a:solidFill>
                <a:ea typeface="ＭＳ Ｐゴシック" charset="-128"/>
              </a:rPr>
              <a:t>probability</a:t>
            </a:r>
            <a:r>
              <a:rPr lang="en-US" sz="2000" dirty="0">
                <a:solidFill>
                  <a:srgbClr val="000000"/>
                </a:solidFill>
                <a:ea typeface="ＭＳ Ｐゴシック" charset="-128"/>
              </a:rPr>
              <a:t> of any outcome of a chance process is a number between 0 (never occurs) and 1(always occurs) that describes the proportion of times the outcome would occur in a very long series of repetitions.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TotalTime>
  <Words>1920</Words>
  <Application>Microsoft Office PowerPoint</Application>
  <PresentationFormat>On-screen Show (4:3)</PresentationFormat>
  <Paragraphs>327</Paragraphs>
  <Slides>28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Times New Roman</vt:lpstr>
      <vt:lpstr>Symbol</vt:lpstr>
      <vt:lpstr>Wingdings</vt:lpstr>
      <vt:lpstr>ＭＳ Ｐゴシック</vt:lpstr>
      <vt:lpstr>Palatino</vt:lpstr>
      <vt:lpstr>Zapf Dingbats</vt:lpstr>
      <vt:lpstr>Default Design</vt:lpstr>
      <vt:lpstr>PowerPoint Presentation</vt:lpstr>
      <vt:lpstr>Lesson 5 – 1</vt:lpstr>
      <vt:lpstr>Objectives</vt:lpstr>
      <vt:lpstr>Objectives</vt:lpstr>
      <vt:lpstr>Vocabulary</vt:lpstr>
      <vt:lpstr>Odds are ….</vt:lpstr>
      <vt:lpstr>Odds are in a given year ….</vt:lpstr>
      <vt:lpstr>3 Methods Involving Chance</vt:lpstr>
      <vt:lpstr>The Idea of Probability</vt:lpstr>
      <vt:lpstr>Law of Large Numbers</vt:lpstr>
      <vt:lpstr>Law of Small Numbers ??</vt:lpstr>
      <vt:lpstr>Probability Laws</vt:lpstr>
      <vt:lpstr>Myths about Randomness</vt:lpstr>
      <vt:lpstr>Relative Frequency</vt:lpstr>
      <vt:lpstr>Probability</vt:lpstr>
      <vt:lpstr>Laws of Probability</vt:lpstr>
      <vt:lpstr>Probability Project</vt:lpstr>
      <vt:lpstr>Summary and Homework</vt:lpstr>
      <vt:lpstr>PowerPoint Presentation</vt:lpstr>
      <vt:lpstr>Simulation</vt:lpstr>
      <vt:lpstr>Steps of Simulation</vt:lpstr>
      <vt:lpstr>Golden Ticket Parking Lottery</vt:lpstr>
      <vt:lpstr>NASCAR Cards and Cereal Boxes</vt:lpstr>
      <vt:lpstr>Example 1</vt:lpstr>
      <vt:lpstr>Example 2</vt:lpstr>
      <vt:lpstr>Using the TI83 to Simulate</vt:lpstr>
      <vt:lpstr>Example 3</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43</cp:revision>
  <cp:lastPrinted>1601-01-01T00:00:00Z</cp:lastPrinted>
  <dcterms:created xsi:type="dcterms:W3CDTF">1601-01-01T00:00:00Z</dcterms:created>
  <dcterms:modified xsi:type="dcterms:W3CDTF">2018-09-18T12:37:24Z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