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01" r:id="rId2"/>
    <p:sldId id="256" r:id="rId3"/>
    <p:sldId id="258" r:id="rId4"/>
    <p:sldId id="260" r:id="rId5"/>
    <p:sldId id="321" r:id="rId6"/>
    <p:sldId id="322" r:id="rId7"/>
    <p:sldId id="261" r:id="rId8"/>
    <p:sldId id="265" r:id="rId9"/>
    <p:sldId id="303" r:id="rId10"/>
    <p:sldId id="273" r:id="rId11"/>
    <p:sldId id="304" r:id="rId12"/>
    <p:sldId id="305" r:id="rId13"/>
    <p:sldId id="266" r:id="rId14"/>
    <p:sldId id="272" r:id="rId15"/>
    <p:sldId id="310" r:id="rId16"/>
    <p:sldId id="311" r:id="rId17"/>
    <p:sldId id="313" r:id="rId18"/>
    <p:sldId id="307" r:id="rId19"/>
    <p:sldId id="312" r:id="rId20"/>
    <p:sldId id="268" r:id="rId21"/>
    <p:sldId id="277" r:id="rId22"/>
    <p:sldId id="308" r:id="rId23"/>
    <p:sldId id="309" r:id="rId24"/>
    <p:sldId id="314" r:id="rId25"/>
    <p:sldId id="257" r:id="rId26"/>
    <p:sldId id="302" r:id="rId27"/>
    <p:sldId id="294" r:id="rId28"/>
    <p:sldId id="295" r:id="rId29"/>
    <p:sldId id="299" r:id="rId30"/>
    <p:sldId id="300" r:id="rId31"/>
    <p:sldId id="279" r:id="rId32"/>
    <p:sldId id="318" r:id="rId33"/>
    <p:sldId id="282" r:id="rId34"/>
    <p:sldId id="291" r:id="rId35"/>
    <p:sldId id="281" r:id="rId36"/>
    <p:sldId id="280" r:id="rId37"/>
    <p:sldId id="286" r:id="rId38"/>
    <p:sldId id="287" r:id="rId39"/>
    <p:sldId id="290" r:id="rId40"/>
    <p:sldId id="293" r:id="rId41"/>
    <p:sldId id="285" r:id="rId42"/>
    <p:sldId id="288" r:id="rId43"/>
    <p:sldId id="292" r:id="rId44"/>
    <p:sldId id="289" r:id="rId45"/>
    <p:sldId id="320" r:id="rId46"/>
    <p:sldId id="316" r:id="rId47"/>
    <p:sldId id="317" r:id="rId48"/>
    <p:sldId id="319" r:id="rId49"/>
    <p:sldId id="269"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E453446-B8A1-49D2-BC4F-D55A2E509A53}" type="datetimeFigureOut">
              <a:rPr lang="en-US"/>
              <a:pPr>
                <a:defRPr/>
              </a:pPr>
              <a:t>9/18/2018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C65C0CE-AECD-461B-9B0F-BF174E20994F}" type="slidenum">
              <a:rPr lang="en-US"/>
              <a:pPr>
                <a:defRPr/>
              </a:pPr>
              <a:t>‹#›</a:t>
            </a:fld>
            <a:endParaRPr lang="en-US"/>
          </a:p>
        </p:txBody>
      </p:sp>
    </p:spTree>
    <p:extLst>
      <p:ext uri="{BB962C8B-B14F-4D97-AF65-F5344CB8AC3E}">
        <p14:creationId xmlns:p14="http://schemas.microsoft.com/office/powerpoint/2010/main" val="357383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EE16D03-D4B3-4870-92FE-779AD27F0FB3}" type="slidenum">
              <a:rPr lang="en-US" altLang="en-US" smtClean="0"/>
              <a:pPr/>
              <a:t>2</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A52572-66D8-4A8E-AEC3-FA19B2D00586}" type="slidenum">
              <a:rPr lang="en-US" altLang="en-US" smtClean="0"/>
              <a:pPr/>
              <a:t>25</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72B97D-C2D2-4BDF-AF46-39E0C2F94140}" type="slidenum">
              <a:rPr lang="en-US" altLang="en-US" smtClean="0"/>
              <a:pPr/>
              <a:t>27</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4FBB02-62F8-43A2-A2E3-44F58769420A}" type="slidenum">
              <a:rPr lang="en-US" altLang="en-US" smtClean="0"/>
              <a:pPr/>
              <a:t>28</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FE71C8-89D1-4CB3-8678-74E7791356A0}" type="slidenum">
              <a:rPr lang="en-US" altLang="en-US" smtClean="0"/>
              <a:pPr/>
              <a:t>29</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562C2C-EB10-4ECC-8474-7537289BDC20}" type="slidenum">
              <a:rPr lang="en-US" altLang="en-US" smtClean="0"/>
              <a:pPr/>
              <a:t>30</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9A1A48C-EB58-403B-BD69-138DA47A88EC}" type="slidenum">
              <a:rPr lang="en-US" altLang="en-US" smtClean="0"/>
              <a:pPr/>
              <a:t>33</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9EC3AA-DC0A-4C61-884A-5243D0D4F1B0}" type="slidenum">
              <a:rPr lang="en-US" altLang="en-US" smtClean="0"/>
              <a:pPr/>
              <a:t>34</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C15887-F136-412F-B96D-787027E9E531}" type="slidenum">
              <a:rPr lang="en-US" altLang="en-US" smtClean="0"/>
              <a:pPr/>
              <a:t>35</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04350A-221F-413E-A9B7-ECA50FFC9760}" type="slidenum">
              <a:rPr lang="en-US" altLang="en-US" smtClean="0"/>
              <a:pPr/>
              <a:t>38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8D2188-BD77-4AC3-A02F-EF00BAF5BBFA}" type="slidenum">
              <a:rPr lang="en-US" altLang="en-US" smtClean="0"/>
              <a:pPr/>
              <a:t>39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3F2A34-FC95-486C-9699-7F3173F1DF61}" type="slidenum">
              <a:rPr lang="en-US" altLang="en-US" smtClean="0"/>
              <a:pPr/>
              <a:t>3</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94D39E-8FFB-4A0E-85C2-0139802D965D}" type="slidenum">
              <a:rPr lang="en-US" altLang="en-US" smtClean="0"/>
              <a:pPr/>
              <a:t>40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3B05AE9-AC53-4F3B-8291-193584173740}" type="slidenum">
              <a:rPr lang="en-US" altLang="en-US" smtClean="0"/>
              <a:pPr/>
              <a:t>41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C7BBAE-0F74-4123-B630-11BAD0A50ECA}" type="slidenum">
              <a:rPr lang="en-US" altLang="en-US" smtClean="0"/>
              <a:pPr/>
              <a:t>42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B68D70-F958-49E7-B543-C2939C0BFD28}" type="slidenum">
              <a:rPr lang="en-US" altLang="en-US" smtClean="0"/>
              <a:pPr/>
              <a:t>43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E0490D-191C-4FED-BFDE-DEB26512857C}" type="slidenum">
              <a:rPr lang="en-US" altLang="en-US" smtClean="0"/>
              <a:pPr/>
              <a:t>44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CD8377-BCA6-4615-ABF6-F3167D25FC8E}" type="slidenum">
              <a:rPr lang="en-US" altLang="en-US" smtClean="0"/>
              <a:pPr/>
              <a:t>45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847D0C-AA7C-4468-9622-9A13ECB3D9F6}" type="slidenum">
              <a:rPr lang="en-US" altLang="en-US" smtClean="0"/>
              <a:pPr/>
              <a:t>46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0080482-0D85-44E8-B4E6-B04AA9D165F8}" type="slidenum">
              <a:rPr lang="en-US" altLang="en-US" smtClean="0"/>
              <a:pPr/>
              <a:t>47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9A539F-0361-475A-8D5F-95872B2C0356}" type="slidenum">
              <a:rPr lang="en-US" altLang="en-US" smtClean="0"/>
              <a:pPr/>
              <a:t>49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0BC096D-AFAB-40AC-8589-9FDA42DCE3D5}" type="slidenum">
              <a:rPr lang="en-US" altLang="en-US" smtClean="0"/>
              <a:pPr/>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700D31-856E-41DF-B4E0-A689494154FF}" type="slidenum">
              <a:rPr lang="en-US" altLang="en-US" smtClean="0"/>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41248B-5654-4CCE-B3B2-BB14F7E5445C}" type="slidenum">
              <a:rPr lang="en-US" altLang="en-US" smtClean="0"/>
              <a:pPr/>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7489E8-0318-41B8-9614-8BF51AB07A47}" type="slidenum">
              <a:rPr lang="en-US" altLang="en-US" smtClean="0"/>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20D167-370E-4B84-A6FA-066ED9795D49}" type="slidenum">
              <a:rPr lang="en-US" altLang="en-US" smtClean="0"/>
              <a:pPr/>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414B8E-4B1C-4B91-9625-CD56913B1B02}" type="slidenum">
              <a:rPr lang="en-US" altLang="en-US" smtClean="0"/>
              <a:pPr/>
              <a:t>10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F0F757-E1B9-47F4-9B31-1024886AD9AF}" type="slidenum">
              <a:rPr lang="en-US" altLang="en-US" smtClean="0"/>
              <a:pPr/>
              <a:t>14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1C5E68-8F69-4CCC-8048-AA7E4411AE94}" type="slidenum">
              <a:rPr lang="en-US"/>
              <a:pPr>
                <a:defRPr/>
              </a:pPr>
              <a:t>‹#›</a:t>
            </a:fld>
            <a:endParaRPr lang="en-US"/>
          </a:p>
        </p:txBody>
      </p:sp>
    </p:spTree>
    <p:extLst>
      <p:ext uri="{BB962C8B-B14F-4D97-AF65-F5344CB8AC3E}">
        <p14:creationId xmlns:p14="http://schemas.microsoft.com/office/powerpoint/2010/main" val="351750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F72D42-54E9-44B0-A811-435EA85B93A3}" type="slidenum">
              <a:rPr lang="en-US"/>
              <a:pPr>
                <a:defRPr/>
              </a:pPr>
              <a:t>‹#›</a:t>
            </a:fld>
            <a:endParaRPr lang="en-US"/>
          </a:p>
        </p:txBody>
      </p:sp>
    </p:spTree>
    <p:extLst>
      <p:ext uri="{BB962C8B-B14F-4D97-AF65-F5344CB8AC3E}">
        <p14:creationId xmlns:p14="http://schemas.microsoft.com/office/powerpoint/2010/main" val="603416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B41C83-571A-4BB1-B1C1-6B587954C718}" type="slidenum">
              <a:rPr lang="en-US"/>
              <a:pPr>
                <a:defRPr/>
              </a:pPr>
              <a:t>‹#›</a:t>
            </a:fld>
            <a:endParaRPr lang="en-US"/>
          </a:p>
        </p:txBody>
      </p:sp>
    </p:spTree>
    <p:extLst>
      <p:ext uri="{BB962C8B-B14F-4D97-AF65-F5344CB8AC3E}">
        <p14:creationId xmlns:p14="http://schemas.microsoft.com/office/powerpoint/2010/main" val="903661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DEE5EC-DB4D-4AD9-9A04-14E09327EC75}" type="slidenum">
              <a:rPr lang="en-US"/>
              <a:pPr>
                <a:defRPr/>
              </a:pPr>
              <a:t>‹#›</a:t>
            </a:fld>
            <a:endParaRPr lang="en-US"/>
          </a:p>
        </p:txBody>
      </p:sp>
    </p:spTree>
    <p:extLst>
      <p:ext uri="{BB962C8B-B14F-4D97-AF65-F5344CB8AC3E}">
        <p14:creationId xmlns:p14="http://schemas.microsoft.com/office/powerpoint/2010/main" val="3582834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2FA96C-9DCF-4180-BFF2-274E1ED8CFF7}" type="slidenum">
              <a:rPr lang="en-US"/>
              <a:pPr>
                <a:defRPr/>
              </a:pPr>
              <a:t>‹#›</a:t>
            </a:fld>
            <a:endParaRPr lang="en-US"/>
          </a:p>
        </p:txBody>
      </p:sp>
    </p:spTree>
    <p:extLst>
      <p:ext uri="{BB962C8B-B14F-4D97-AF65-F5344CB8AC3E}">
        <p14:creationId xmlns:p14="http://schemas.microsoft.com/office/powerpoint/2010/main" val="9654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B5A853-1269-4813-B4AD-11A504D83173}" type="slidenum">
              <a:rPr lang="en-US"/>
              <a:pPr>
                <a:defRPr/>
              </a:pPr>
              <a:t>‹#›</a:t>
            </a:fld>
            <a:endParaRPr lang="en-US"/>
          </a:p>
        </p:txBody>
      </p:sp>
    </p:spTree>
    <p:extLst>
      <p:ext uri="{BB962C8B-B14F-4D97-AF65-F5344CB8AC3E}">
        <p14:creationId xmlns:p14="http://schemas.microsoft.com/office/powerpoint/2010/main" val="211246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CD4C31-7A82-441D-9321-1F8D31981FF5}" type="slidenum">
              <a:rPr lang="en-US"/>
              <a:pPr>
                <a:defRPr/>
              </a:pPr>
              <a:t>‹#›</a:t>
            </a:fld>
            <a:endParaRPr lang="en-US"/>
          </a:p>
        </p:txBody>
      </p:sp>
    </p:spTree>
    <p:extLst>
      <p:ext uri="{BB962C8B-B14F-4D97-AF65-F5344CB8AC3E}">
        <p14:creationId xmlns:p14="http://schemas.microsoft.com/office/powerpoint/2010/main" val="684163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61DD10-671B-4D6E-880C-88FA47E0A126}" type="slidenum">
              <a:rPr lang="en-US"/>
              <a:pPr>
                <a:defRPr/>
              </a:pPr>
              <a:t>‹#›</a:t>
            </a:fld>
            <a:endParaRPr lang="en-US"/>
          </a:p>
        </p:txBody>
      </p:sp>
    </p:spTree>
    <p:extLst>
      <p:ext uri="{BB962C8B-B14F-4D97-AF65-F5344CB8AC3E}">
        <p14:creationId xmlns:p14="http://schemas.microsoft.com/office/powerpoint/2010/main" val="538907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31BBC9-50BE-4B87-9C67-46D295ABE805}" type="slidenum">
              <a:rPr lang="en-US"/>
              <a:pPr>
                <a:defRPr/>
              </a:pPr>
              <a:t>‹#›</a:t>
            </a:fld>
            <a:endParaRPr lang="en-US"/>
          </a:p>
        </p:txBody>
      </p:sp>
    </p:spTree>
    <p:extLst>
      <p:ext uri="{BB962C8B-B14F-4D97-AF65-F5344CB8AC3E}">
        <p14:creationId xmlns:p14="http://schemas.microsoft.com/office/powerpoint/2010/main" val="75099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B6CFBA-4818-4AA6-BFCD-AD6DEECF6A97}" type="slidenum">
              <a:rPr lang="en-US"/>
              <a:pPr>
                <a:defRPr/>
              </a:pPr>
              <a:t>‹#›</a:t>
            </a:fld>
            <a:endParaRPr lang="en-US"/>
          </a:p>
        </p:txBody>
      </p:sp>
    </p:spTree>
    <p:extLst>
      <p:ext uri="{BB962C8B-B14F-4D97-AF65-F5344CB8AC3E}">
        <p14:creationId xmlns:p14="http://schemas.microsoft.com/office/powerpoint/2010/main" val="2888284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D687BA-DA84-4490-9B78-028F5DD71427}" type="slidenum">
              <a:rPr lang="en-US"/>
              <a:pPr>
                <a:defRPr/>
              </a:pPr>
              <a:t>‹#›</a:t>
            </a:fld>
            <a:endParaRPr lang="en-US"/>
          </a:p>
        </p:txBody>
      </p:sp>
    </p:spTree>
    <p:extLst>
      <p:ext uri="{BB962C8B-B14F-4D97-AF65-F5344CB8AC3E}">
        <p14:creationId xmlns:p14="http://schemas.microsoft.com/office/powerpoint/2010/main" val="59098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247C449F-BA1F-4B24-A968-DC288D92485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
        <p:nvSpPr>
          <p:cNvPr id="2051" name="Oval 4"/>
          <p:cNvSpPr>
            <a:spLocks noChangeArrowheads="1"/>
          </p:cNvSpPr>
          <p:nvPr/>
        </p:nvSpPr>
        <p:spPr bwMode="auto">
          <a:xfrm>
            <a:off x="77788" y="19050"/>
            <a:ext cx="396875" cy="4159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052" name="Freeform 5"/>
          <p:cNvSpPr>
            <a:spLocks/>
          </p:cNvSpPr>
          <p:nvPr/>
        </p:nvSpPr>
        <p:spPr bwMode="auto">
          <a:xfrm>
            <a:off x="273050" y="14288"/>
            <a:ext cx="114300" cy="214312"/>
          </a:xfrm>
          <a:custGeom>
            <a:avLst/>
            <a:gdLst>
              <a:gd name="T0" fmla="*/ 0 w 72"/>
              <a:gd name="T1" fmla="*/ 0 h 135"/>
              <a:gd name="T2" fmla="*/ 2147483647 w 72"/>
              <a:gd name="T3" fmla="*/ 2147483647 h 135"/>
              <a:gd name="T4" fmla="*/ 2147483647 w 72"/>
              <a:gd name="T5" fmla="*/ 2147483647 h 135"/>
              <a:gd name="T6" fmla="*/ 0 w 72"/>
              <a:gd name="T7" fmla="*/ 0 h 135"/>
              <a:gd name="T8" fmla="*/ 0 60000 65536"/>
              <a:gd name="T9" fmla="*/ 0 60000 65536"/>
              <a:gd name="T10" fmla="*/ 0 60000 65536"/>
              <a:gd name="T11" fmla="*/ 0 60000 65536"/>
              <a:gd name="T12" fmla="*/ 0 w 72"/>
              <a:gd name="T13" fmla="*/ 0 h 135"/>
              <a:gd name="T14" fmla="*/ 72 w 72"/>
              <a:gd name="T15" fmla="*/ 135 h 135"/>
            </a:gdLst>
            <a:ahLst/>
            <a:cxnLst>
              <a:cxn ang="T8">
                <a:pos x="T0" y="T1"/>
              </a:cxn>
              <a:cxn ang="T9">
                <a:pos x="T2" y="T3"/>
              </a:cxn>
              <a:cxn ang="T10">
                <a:pos x="T4" y="T5"/>
              </a:cxn>
              <a:cxn ang="T11">
                <a:pos x="T6" y="T7"/>
              </a:cxn>
            </a:cxnLst>
            <a:rect l="T12" t="T13" r="T14" b="T15"/>
            <a:pathLst>
              <a:path w="72" h="135">
                <a:moveTo>
                  <a:pt x="0" y="0"/>
                </a:moveTo>
                <a:lnTo>
                  <a:pt x="2" y="135"/>
                </a:lnTo>
                <a:lnTo>
                  <a:pt x="72" y="29"/>
                </a:lnTo>
                <a:cubicBezTo>
                  <a:pt x="72" y="7"/>
                  <a:pt x="0" y="0"/>
                  <a:pt x="0" y="0"/>
                </a:cubicBez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8" name="Text Box 6"/>
          <p:cNvSpPr txBox="1">
            <a:spLocks noChangeArrowheads="1"/>
          </p:cNvSpPr>
          <p:nvPr/>
        </p:nvSpPr>
        <p:spPr bwMode="auto">
          <a:xfrm>
            <a:off x="555625" y="58738"/>
            <a:ext cx="5400675" cy="523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effectLst>
                  <a:outerShdw blurRad="38100" dist="38100" dir="2700000" algn="tl">
                    <a:srgbClr val="336699"/>
                  </a:outerShdw>
                </a:effectLst>
                <a:latin typeface="Arial" pitchFamily="34" charset="0"/>
              </a:rPr>
              <a:t>5-Minute Check on Section 5-1</a:t>
            </a:r>
          </a:p>
        </p:txBody>
      </p:sp>
      <p:sp>
        <p:nvSpPr>
          <p:cNvPr id="33800" name="Text Box 8"/>
          <p:cNvSpPr txBox="1">
            <a:spLocks noChangeArrowheads="1"/>
          </p:cNvSpPr>
          <p:nvPr/>
        </p:nvSpPr>
        <p:spPr bwMode="white">
          <a:xfrm>
            <a:off x="1652588" y="6605588"/>
            <a:ext cx="5722937" cy="258762"/>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1200" b="1" dirty="0">
                <a:effectLst>
                  <a:outerShdw blurRad="38100" dist="38100" dir="2700000" algn="tl">
                    <a:srgbClr val="336699"/>
                  </a:outerShdw>
                </a:effectLst>
                <a:latin typeface="Arial" pitchFamily="34" charset="0"/>
              </a:rPr>
              <a:t>Click the mouse button or press the Space Bar to display the answers.</a:t>
            </a:r>
          </a:p>
        </p:txBody>
      </p:sp>
      <p:sp>
        <p:nvSpPr>
          <p:cNvPr id="2055" name="Rectangle 11"/>
          <p:cNvSpPr>
            <a:spLocks noChangeArrowheads="1"/>
          </p:cNvSpPr>
          <p:nvPr/>
        </p:nvSpPr>
        <p:spPr bwMode="auto">
          <a:xfrm>
            <a:off x="163513" y="614363"/>
            <a:ext cx="8828087" cy="5862637"/>
          </a:xfrm>
          <a:prstGeom prst="rect">
            <a:avLst/>
          </a:prstGeom>
          <a:solidFill>
            <a:schemeClr val="bg1"/>
          </a:solidFill>
          <a:ln w="9525">
            <a:solidFill>
              <a:schemeClr val="tx1"/>
            </a:solidFill>
            <a:miter lim="800000"/>
            <a:headEnd/>
            <a:tailEnd/>
          </a:ln>
        </p:spPr>
        <p:txBody>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600"/>
              </a:spcBef>
              <a:buFontTx/>
              <a:buAutoNum type="arabicPeriod"/>
            </a:pPr>
            <a:r>
              <a:rPr lang="en-US" altLang="en-US" sz="2400" b="1">
                <a:latin typeface="Times New Roman" pitchFamily="18" charset="0"/>
                <a:cs typeface="Arial" charset="0"/>
                <a:sym typeface="Symbol" pitchFamily="18" charset="2"/>
              </a:rPr>
              <a:t>If two events do not affect each other, then they are called?</a:t>
            </a:r>
          </a:p>
          <a:p>
            <a:pPr>
              <a:spcBef>
                <a:spcPts val="600"/>
              </a:spcBef>
              <a:buFontTx/>
              <a:buAutoNum type="arabicPeriod"/>
            </a:pPr>
            <a:endParaRPr lang="en-US" altLang="en-US" sz="2400" b="1">
              <a:latin typeface="Times New Roman" pitchFamily="18" charset="0"/>
              <a:cs typeface="Arial" charset="0"/>
              <a:sym typeface="Symbol" pitchFamily="18" charset="2"/>
            </a:endParaRPr>
          </a:p>
          <a:p>
            <a:pPr>
              <a:spcBef>
                <a:spcPts val="600"/>
              </a:spcBef>
              <a:buFontTx/>
              <a:buAutoNum type="arabicPeriod"/>
            </a:pPr>
            <a:r>
              <a:rPr lang="en-US" altLang="en-US" sz="2400" b="1">
                <a:latin typeface="Times New Roman" pitchFamily="18" charset="0"/>
                <a:cs typeface="Arial" charset="0"/>
                <a:sym typeface="Symbol" pitchFamily="18" charset="2"/>
              </a:rPr>
              <a:t>What type of probabilities are probability models used for?</a:t>
            </a:r>
          </a:p>
          <a:p>
            <a:pPr>
              <a:spcBef>
                <a:spcPts val="600"/>
              </a:spcBef>
              <a:buFontTx/>
              <a:buAutoNum type="arabicPeriod"/>
            </a:pPr>
            <a:endParaRPr lang="en-US" altLang="en-US" sz="2400" b="1">
              <a:latin typeface="Times New Roman" pitchFamily="18" charset="0"/>
              <a:cs typeface="Arial" charset="0"/>
              <a:sym typeface="Symbol" pitchFamily="18" charset="2"/>
            </a:endParaRPr>
          </a:p>
          <a:p>
            <a:pPr>
              <a:spcBef>
                <a:spcPts val="600"/>
              </a:spcBef>
              <a:buFontTx/>
              <a:buAutoNum type="arabicPeriod"/>
            </a:pPr>
            <a:r>
              <a:rPr lang="en-US" altLang="en-US" sz="2400" b="1">
                <a:latin typeface="Times New Roman" pitchFamily="18" charset="0"/>
                <a:cs typeface="Arial" charset="0"/>
                <a:sym typeface="Symbol" pitchFamily="18" charset="2"/>
              </a:rPr>
              <a:t>Starting with the first row of random digits in your book,  simulate getting a snow day for 25 days; given that the probability of it snowing is 10% and the probability of a snow day given that it snowed is 50%.</a:t>
            </a:r>
            <a:endParaRPr lang="el-GR" altLang="en-US" sz="2000" b="1">
              <a:cs typeface="Arial" charset="0"/>
              <a:sym typeface="Symbol" pitchFamily="18" charset="2"/>
            </a:endParaRPr>
          </a:p>
        </p:txBody>
      </p:sp>
      <p:sp>
        <p:nvSpPr>
          <p:cNvPr id="8" name="TextBox 7"/>
          <p:cNvSpPr txBox="1">
            <a:spLocks noChangeArrowheads="1"/>
          </p:cNvSpPr>
          <p:nvPr/>
        </p:nvSpPr>
        <p:spPr bwMode="auto">
          <a:xfrm>
            <a:off x="3733800" y="1066800"/>
            <a:ext cx="171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independent</a:t>
            </a:r>
          </a:p>
        </p:txBody>
      </p:sp>
      <p:sp>
        <p:nvSpPr>
          <p:cNvPr id="14" name="TextBox 13"/>
          <p:cNvSpPr txBox="1">
            <a:spLocks noChangeArrowheads="1"/>
          </p:cNvSpPr>
          <p:nvPr/>
        </p:nvSpPr>
        <p:spPr bwMode="auto">
          <a:xfrm>
            <a:off x="3733800" y="1981200"/>
            <a:ext cx="1479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theoretical</a:t>
            </a:r>
          </a:p>
        </p:txBody>
      </p:sp>
      <p:sp>
        <p:nvSpPr>
          <p:cNvPr id="15" name="TextBox 14"/>
          <p:cNvSpPr txBox="1">
            <a:spLocks noChangeArrowheads="1"/>
          </p:cNvSpPr>
          <p:nvPr/>
        </p:nvSpPr>
        <p:spPr bwMode="auto">
          <a:xfrm>
            <a:off x="457200" y="3962400"/>
            <a:ext cx="8458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Assignment:  0: snow; 1-9: no snow;  0-4: snow day; 5-9: school</a:t>
            </a:r>
          </a:p>
          <a:p>
            <a:pPr>
              <a:spcBef>
                <a:spcPct val="0"/>
              </a:spcBef>
              <a:buFontTx/>
              <a:buNone/>
            </a:pPr>
            <a:endParaRPr lang="en-US" altLang="en-US" sz="2000" b="1">
              <a:solidFill>
                <a:srgbClr val="FFFF00"/>
              </a:solidFill>
            </a:endParaRPr>
          </a:p>
          <a:p>
            <a:pPr>
              <a:spcBef>
                <a:spcPct val="0"/>
              </a:spcBef>
              <a:buFontTx/>
              <a:buNone/>
            </a:pPr>
            <a:endParaRPr lang="en-US" altLang="en-US" sz="2000" b="1">
              <a:solidFill>
                <a:srgbClr val="FFFF00"/>
              </a:solidFill>
            </a:endParaRPr>
          </a:p>
          <a:p>
            <a:pPr>
              <a:spcBef>
                <a:spcPct val="0"/>
              </a:spcBef>
              <a:buFontTx/>
              <a:buNone/>
            </a:pPr>
            <a:r>
              <a:rPr lang="en-US" altLang="en-US" sz="2000" b="1">
                <a:solidFill>
                  <a:srgbClr val="FFFF00"/>
                </a:solidFill>
              </a:rPr>
              <a:t>                 ↑↓     ↑↓                             ↑↓</a:t>
            </a:r>
          </a:p>
          <a:p>
            <a:pPr>
              <a:spcBef>
                <a:spcPct val="0"/>
              </a:spcBef>
              <a:buFontTx/>
              <a:buNone/>
            </a:pPr>
            <a:endParaRPr lang="en-US" altLang="en-US" sz="2000" b="1">
              <a:solidFill>
                <a:srgbClr val="FFFF00"/>
              </a:solidFill>
            </a:endParaRPr>
          </a:p>
          <a:p>
            <a:pPr>
              <a:spcBef>
                <a:spcPct val="0"/>
              </a:spcBef>
              <a:buFontTx/>
              <a:buNone/>
            </a:pPr>
            <a:r>
              <a:rPr lang="en-US" altLang="en-US" sz="2000" b="1">
                <a:solidFill>
                  <a:srgbClr val="FFFF00"/>
                </a:solidFill>
              </a:rPr>
              <a:t> On the 8</a:t>
            </a:r>
            <a:r>
              <a:rPr lang="en-US" altLang="en-US" sz="2000" b="1" baseline="30000">
                <a:solidFill>
                  <a:srgbClr val="FFFF00"/>
                </a:solidFill>
              </a:rPr>
              <a:t>th</a:t>
            </a:r>
            <a:r>
              <a:rPr lang="en-US" altLang="en-US" sz="2000" b="1">
                <a:solidFill>
                  <a:srgbClr val="FFFF00"/>
                </a:solidFill>
              </a:rPr>
              <a:t> day it snowed and we missed school; on the 10</a:t>
            </a:r>
            <a:r>
              <a:rPr lang="en-US" altLang="en-US" sz="2000" b="1" baseline="30000">
                <a:solidFill>
                  <a:srgbClr val="FFFF00"/>
                </a:solidFill>
              </a:rPr>
              <a:t>th</a:t>
            </a:r>
            <a:r>
              <a:rPr lang="en-US" altLang="en-US" sz="2000" b="1">
                <a:solidFill>
                  <a:srgbClr val="FFFF00"/>
                </a:solidFill>
              </a:rPr>
              <a:t> day it snowed and we were in school and on the 22</a:t>
            </a:r>
            <a:r>
              <a:rPr lang="en-US" altLang="en-US" sz="2000" b="1" baseline="30000">
                <a:solidFill>
                  <a:srgbClr val="FFFF00"/>
                </a:solidFill>
              </a:rPr>
              <a:t>nd</a:t>
            </a:r>
            <a:r>
              <a:rPr lang="en-US" altLang="en-US" sz="2000" b="1">
                <a:solidFill>
                  <a:srgbClr val="FFFF00"/>
                </a:solidFill>
              </a:rPr>
              <a:t> day it snowed and we were in school.      </a:t>
            </a:r>
          </a:p>
        </p:txBody>
      </p:sp>
      <p:sp>
        <p:nvSpPr>
          <p:cNvPr id="2059" name="Rectangle 1"/>
          <p:cNvSpPr>
            <a:spLocks noChangeArrowheads="1"/>
          </p:cNvSpPr>
          <p:nvPr/>
        </p:nvSpPr>
        <p:spPr bwMode="auto">
          <a:xfrm>
            <a:off x="493713" y="4659313"/>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t>19223    95034    05756     28713    96409     12531    42544     82853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edge">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6200"/>
            <a:ext cx="8229600" cy="747713"/>
          </a:xfrm>
        </p:spPr>
        <p:txBody>
          <a:bodyPr/>
          <a:lstStyle/>
          <a:p>
            <a:r>
              <a:rPr lang="en-US" altLang="en-US" sz="3600" b="1" smtClean="0"/>
              <a:t>Example 1</a:t>
            </a:r>
          </a:p>
        </p:txBody>
      </p:sp>
      <p:sp>
        <p:nvSpPr>
          <p:cNvPr id="11267" name="Content Placeholder 2"/>
          <p:cNvSpPr>
            <a:spLocks noGrp="1"/>
          </p:cNvSpPr>
          <p:nvPr>
            <p:ph idx="1"/>
          </p:nvPr>
        </p:nvSpPr>
        <p:spPr>
          <a:xfrm>
            <a:off x="457200" y="1219200"/>
            <a:ext cx="8229600" cy="2133600"/>
          </a:xfrm>
        </p:spPr>
        <p:txBody>
          <a:bodyPr/>
          <a:lstStyle/>
          <a:p>
            <a:pPr>
              <a:buFontTx/>
              <a:buNone/>
            </a:pPr>
            <a:r>
              <a:rPr lang="en-US" altLang="en-US" sz="2400" b="1" smtClean="0"/>
              <a:t>Using the PROBSIM application on your calculator flip a coin 1 time and record the results?  Now flip it 50 times and record the results.  Now flip it 200 times and record the results.  (Use the right and left arrow keys to get frequency counts from the graph)</a:t>
            </a:r>
          </a:p>
        </p:txBody>
      </p:sp>
      <p:graphicFrame>
        <p:nvGraphicFramePr>
          <p:cNvPr id="21" name="Table 20"/>
          <p:cNvGraphicFramePr>
            <a:graphicFrameLocks noGrp="1"/>
          </p:cNvGraphicFramePr>
          <p:nvPr/>
        </p:nvGraphicFramePr>
        <p:xfrm>
          <a:off x="1600200" y="3657600"/>
          <a:ext cx="6096000" cy="1482725"/>
        </p:xfrm>
        <a:graphic>
          <a:graphicData uri="http://schemas.openxmlformats.org/drawingml/2006/table">
            <a:tbl>
              <a:tblPr firstRow="1" bandRow="1">
                <a:tableStyleId>{5C22544A-7EE6-4342-B048-85BDC9FD1C3A}</a:tableStyleId>
              </a:tblPr>
              <a:tblGrid>
                <a:gridCol w="2032000"/>
                <a:gridCol w="2032000"/>
                <a:gridCol w="2032000"/>
              </a:tblGrid>
              <a:tr h="370681">
                <a:tc>
                  <a:txBody>
                    <a:bodyPr/>
                    <a:lstStyle/>
                    <a:p>
                      <a:pPr algn="ctr"/>
                      <a:r>
                        <a:rPr lang="en-US" sz="1800" dirty="0" smtClean="0"/>
                        <a:t>Number of Rolls</a:t>
                      </a:r>
                      <a:endParaRPr lang="en-US" sz="1800" dirty="0"/>
                    </a:p>
                  </a:txBody>
                  <a:tcPr marT="45700" marB="45700"/>
                </a:tc>
                <a:tc>
                  <a:txBody>
                    <a:bodyPr/>
                    <a:lstStyle/>
                    <a:p>
                      <a:pPr algn="ctr"/>
                      <a:r>
                        <a:rPr lang="en-US" sz="1800" dirty="0" smtClean="0"/>
                        <a:t>Heads</a:t>
                      </a:r>
                      <a:endParaRPr lang="en-US" sz="1800" dirty="0"/>
                    </a:p>
                  </a:txBody>
                  <a:tcPr marT="45700" marB="45700"/>
                </a:tc>
                <a:tc>
                  <a:txBody>
                    <a:bodyPr/>
                    <a:lstStyle/>
                    <a:p>
                      <a:pPr algn="ctr"/>
                      <a:r>
                        <a:rPr lang="en-US" sz="1800" dirty="0" smtClean="0"/>
                        <a:t>Tails</a:t>
                      </a:r>
                      <a:endParaRPr lang="en-US" sz="1800" dirty="0"/>
                    </a:p>
                  </a:txBody>
                  <a:tcPr marT="45700" marB="45700"/>
                </a:tc>
              </a:tr>
              <a:tr h="370681">
                <a:tc>
                  <a:txBody>
                    <a:bodyPr/>
                    <a:lstStyle/>
                    <a:p>
                      <a:pPr algn="ctr"/>
                      <a:r>
                        <a:rPr lang="en-US" sz="1800" dirty="0" smtClean="0"/>
                        <a:t>1</a:t>
                      </a:r>
                      <a:endParaRPr lang="en-US" sz="1800" dirty="0"/>
                    </a:p>
                  </a:txBody>
                  <a:tcPr marT="45700" marB="45700"/>
                </a:tc>
                <a:tc>
                  <a:txBody>
                    <a:bodyPr/>
                    <a:lstStyle/>
                    <a:p>
                      <a:endParaRPr lang="en-US" sz="1800"/>
                    </a:p>
                  </a:txBody>
                  <a:tcPr marT="45700" marB="45700"/>
                </a:tc>
                <a:tc>
                  <a:txBody>
                    <a:bodyPr/>
                    <a:lstStyle/>
                    <a:p>
                      <a:endParaRPr lang="en-US" sz="1800"/>
                    </a:p>
                  </a:txBody>
                  <a:tcPr marT="45700" marB="45700"/>
                </a:tc>
              </a:tr>
              <a:tr h="370681">
                <a:tc>
                  <a:txBody>
                    <a:bodyPr/>
                    <a:lstStyle/>
                    <a:p>
                      <a:pPr algn="ctr"/>
                      <a:r>
                        <a:rPr lang="en-US" sz="1800" dirty="0" smtClean="0"/>
                        <a:t>51</a:t>
                      </a:r>
                      <a:endParaRPr lang="en-US" sz="1800" dirty="0"/>
                    </a:p>
                  </a:txBody>
                  <a:tcPr marT="45700" marB="45700"/>
                </a:tc>
                <a:tc>
                  <a:txBody>
                    <a:bodyPr/>
                    <a:lstStyle/>
                    <a:p>
                      <a:endParaRPr lang="en-US" sz="1800"/>
                    </a:p>
                  </a:txBody>
                  <a:tcPr marT="45700" marB="45700"/>
                </a:tc>
                <a:tc>
                  <a:txBody>
                    <a:bodyPr/>
                    <a:lstStyle/>
                    <a:p>
                      <a:endParaRPr lang="en-US" sz="1800"/>
                    </a:p>
                  </a:txBody>
                  <a:tcPr marT="45700" marB="45700"/>
                </a:tc>
              </a:tr>
              <a:tr h="370681">
                <a:tc>
                  <a:txBody>
                    <a:bodyPr/>
                    <a:lstStyle/>
                    <a:p>
                      <a:pPr algn="ctr"/>
                      <a:r>
                        <a:rPr lang="en-US" sz="1800" dirty="0" smtClean="0"/>
                        <a:t>251</a:t>
                      </a:r>
                      <a:endParaRPr lang="en-US" sz="1800" dirty="0"/>
                    </a:p>
                  </a:txBody>
                  <a:tcPr marT="45700" marB="45700"/>
                </a:tc>
                <a:tc>
                  <a:txBody>
                    <a:bodyPr/>
                    <a:lstStyle/>
                    <a:p>
                      <a:endParaRPr lang="en-US" sz="1800"/>
                    </a:p>
                  </a:txBody>
                  <a:tcPr marT="45700" marB="45700"/>
                </a:tc>
                <a:tc>
                  <a:txBody>
                    <a:bodyPr/>
                    <a:lstStyle/>
                    <a:p>
                      <a:endParaRPr lang="en-US" sz="1800" dirty="0"/>
                    </a:p>
                  </a:txBody>
                  <a:tcPr marT="45700" marB="45700"/>
                </a:tc>
              </a:tr>
            </a:tbl>
          </a:graphicData>
        </a:graphic>
      </p:graphicFrame>
      <p:sp>
        <p:nvSpPr>
          <p:cNvPr id="22" name="TextBox 21"/>
          <p:cNvSpPr txBox="1"/>
          <p:nvPr/>
        </p:nvSpPr>
        <p:spPr>
          <a:xfrm>
            <a:off x="4419600" y="3886200"/>
            <a:ext cx="2595563" cy="1338263"/>
          </a:xfrm>
          <a:prstGeom prst="rect">
            <a:avLst/>
          </a:prstGeom>
          <a:noFill/>
        </p:spPr>
        <p:txBody>
          <a:bodyPr wrap="none">
            <a:spAutoFit/>
          </a:bodyPr>
          <a:lstStyle/>
          <a:p>
            <a:pPr>
              <a:lnSpc>
                <a:spcPct val="150000"/>
              </a:lnSpc>
              <a:defRPr/>
            </a:pPr>
            <a:r>
              <a:rPr lang="en-US" b="1" dirty="0">
                <a:solidFill>
                  <a:srgbClr val="FF0000"/>
                </a:solidFill>
                <a:latin typeface="Arial" pitchFamily="34" charset="0"/>
              </a:rPr>
              <a:t>0                                 1</a:t>
            </a:r>
          </a:p>
          <a:p>
            <a:pPr marL="342900" indent="-342900">
              <a:lnSpc>
                <a:spcPct val="150000"/>
              </a:lnSpc>
              <a:buFontTx/>
              <a:buAutoNum type="arabicPlain" startAt="18"/>
              <a:defRPr/>
            </a:pPr>
            <a:r>
              <a:rPr lang="en-US" b="1" dirty="0">
                <a:solidFill>
                  <a:srgbClr val="FF0000"/>
                </a:solidFill>
                <a:latin typeface="Arial" pitchFamily="34" charset="0"/>
              </a:rPr>
              <a:t>                            33</a:t>
            </a:r>
          </a:p>
          <a:p>
            <a:pPr marL="342900" indent="-342900">
              <a:lnSpc>
                <a:spcPct val="150000"/>
              </a:lnSpc>
              <a:defRPr/>
            </a:pPr>
            <a:r>
              <a:rPr lang="en-US" b="1" dirty="0">
                <a:solidFill>
                  <a:srgbClr val="FF0000"/>
                </a:solidFill>
                <a:latin typeface="Arial" pitchFamily="34" charset="0"/>
              </a:rPr>
              <a:t>117                          134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38113"/>
            <a:ext cx="8229600" cy="715962"/>
          </a:xfrm>
        </p:spPr>
        <p:txBody>
          <a:bodyPr/>
          <a:lstStyle/>
          <a:p>
            <a:r>
              <a:rPr lang="en-US" altLang="en-US" sz="3600" b="1" smtClean="0"/>
              <a:t>Example: Roll the Dice</a:t>
            </a:r>
          </a:p>
        </p:txBody>
      </p:sp>
      <p:sp>
        <p:nvSpPr>
          <p:cNvPr id="12291" name="Content Placeholder 2"/>
          <p:cNvSpPr>
            <a:spLocks noGrp="1"/>
          </p:cNvSpPr>
          <p:nvPr>
            <p:ph idx="1"/>
          </p:nvPr>
        </p:nvSpPr>
        <p:spPr>
          <a:xfrm>
            <a:off x="457200" y="1143000"/>
            <a:ext cx="8229600" cy="1524000"/>
          </a:xfrm>
        </p:spPr>
        <p:txBody>
          <a:bodyPr/>
          <a:lstStyle/>
          <a:p>
            <a:r>
              <a:rPr lang="en-US" altLang="en-US" sz="2400" b="1" smtClean="0">
                <a:ea typeface="ＭＳ Ｐゴシック" pitchFamily="34" charset="-128"/>
              </a:rPr>
              <a:t>Give a probability model for the chance process of rolling two fair, six-sided dice – one that’s red and one that’s green.</a:t>
            </a:r>
          </a:p>
          <a:p>
            <a:endParaRPr lang="en-US" altLang="en-US" sz="2400" b="1" smtClean="0"/>
          </a:p>
        </p:txBody>
      </p:sp>
      <p:pic>
        <p:nvPicPr>
          <p:cNvPr id="5" name="Picture 4" descr="F5.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313" y="2295525"/>
            <a:ext cx="76327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loud 8"/>
          <p:cNvSpPr/>
          <p:nvPr/>
        </p:nvSpPr>
        <p:spPr>
          <a:xfrm>
            <a:off x="2184400" y="5257800"/>
            <a:ext cx="6959600" cy="1409700"/>
          </a:xfrm>
          <a:prstGeom prst="cloud">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n-US" sz="2000" b="1" dirty="0">
                <a:solidFill>
                  <a:schemeClr val="tx1"/>
                </a:solidFill>
              </a:rPr>
              <a:t>Since the dice are fair, each outcome is equally likely.</a:t>
            </a:r>
          </a:p>
          <a:p>
            <a:pPr algn="ctr">
              <a:defRPr/>
            </a:pPr>
            <a:r>
              <a:rPr lang="en-US" sz="2000" b="1" dirty="0">
                <a:solidFill>
                  <a:schemeClr val="tx1"/>
                </a:solidFill>
              </a:rPr>
              <a:t>Each outcome has probability 1/36.</a:t>
            </a:r>
          </a:p>
        </p:txBody>
      </p:sp>
      <p:grpSp>
        <p:nvGrpSpPr>
          <p:cNvPr id="2" name="Group 18"/>
          <p:cNvGrpSpPr>
            <a:grpSpLocks/>
          </p:cNvGrpSpPr>
          <p:nvPr/>
        </p:nvGrpSpPr>
        <p:grpSpPr bwMode="auto">
          <a:xfrm>
            <a:off x="165100" y="3136900"/>
            <a:ext cx="3035300" cy="3530600"/>
            <a:chOff x="165100" y="3136900"/>
            <a:chExt cx="3035300" cy="3530600"/>
          </a:xfrm>
        </p:grpSpPr>
        <p:sp>
          <p:nvSpPr>
            <p:cNvPr id="7" name="Cloud 6"/>
            <p:cNvSpPr/>
            <p:nvPr/>
          </p:nvSpPr>
          <p:spPr>
            <a:xfrm>
              <a:off x="228600" y="5410200"/>
              <a:ext cx="2971800" cy="1257300"/>
            </a:xfrm>
            <a:prstGeom prst="cloud">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000" b="1" dirty="0">
                  <a:solidFill>
                    <a:schemeClr val="tx1"/>
                  </a:solidFill>
                </a:rPr>
                <a:t>Sample Space</a:t>
              </a:r>
            </a:p>
            <a:p>
              <a:pPr algn="ctr">
                <a:defRPr/>
              </a:pPr>
              <a:r>
                <a:rPr lang="en-US" sz="2000" b="1" dirty="0">
                  <a:solidFill>
                    <a:schemeClr val="tx1"/>
                  </a:solidFill>
                </a:rPr>
                <a:t>36 Outcomes</a:t>
              </a:r>
            </a:p>
          </p:txBody>
        </p:sp>
        <p:sp>
          <p:nvSpPr>
            <p:cNvPr id="8" name="Curved Right Arrow 7"/>
            <p:cNvSpPr/>
            <p:nvPr/>
          </p:nvSpPr>
          <p:spPr>
            <a:xfrm>
              <a:off x="165100" y="3136900"/>
              <a:ext cx="685800" cy="2489200"/>
            </a:xfrm>
            <a:prstGeom prst="curved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solidFill>
                  <a:schemeClr val="tx1"/>
                </a:solidFill>
              </a:endParaRPr>
            </a:p>
          </p:txBody>
        </p:sp>
      </p:grpSp>
      <p:pic>
        <p:nvPicPr>
          <p:cNvPr id="122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003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3963" y="0"/>
            <a:ext cx="1570037"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38113"/>
            <a:ext cx="8229600" cy="715962"/>
          </a:xfrm>
        </p:spPr>
        <p:txBody>
          <a:bodyPr/>
          <a:lstStyle/>
          <a:p>
            <a:r>
              <a:rPr lang="en-US" altLang="en-US" sz="3600" b="1" smtClean="0"/>
              <a:t>Probability Models</a:t>
            </a:r>
          </a:p>
        </p:txBody>
      </p:sp>
      <p:sp>
        <p:nvSpPr>
          <p:cNvPr id="13315" name="Content Placeholder 2"/>
          <p:cNvSpPr>
            <a:spLocks noGrp="1"/>
          </p:cNvSpPr>
          <p:nvPr>
            <p:ph idx="1"/>
          </p:nvPr>
        </p:nvSpPr>
        <p:spPr>
          <a:xfrm>
            <a:off x="457200" y="990600"/>
            <a:ext cx="8229600" cy="1066800"/>
          </a:xfrm>
        </p:spPr>
        <p:txBody>
          <a:bodyPr/>
          <a:lstStyle/>
          <a:p>
            <a:r>
              <a:rPr lang="en-US" altLang="en-US" sz="2400" b="1" smtClean="0">
                <a:ea typeface="ＭＳ Ｐゴシック" pitchFamily="34" charset="-128"/>
              </a:rPr>
              <a:t>Probability models allow us to find the probability of any collection of outcomes</a:t>
            </a:r>
            <a:endParaRPr lang="en-US" altLang="en-US" sz="2400" b="1" smtClean="0"/>
          </a:p>
        </p:txBody>
      </p:sp>
      <p:sp>
        <p:nvSpPr>
          <p:cNvPr id="4" name="TextBox 3"/>
          <p:cNvSpPr txBox="1"/>
          <p:nvPr/>
        </p:nvSpPr>
        <p:spPr>
          <a:xfrm>
            <a:off x="620713" y="1828800"/>
            <a:ext cx="7375525" cy="1724025"/>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C00000"/>
                </a:solidFill>
                <a:ea typeface="ＭＳ Ｐゴシック" pitchFamily="-111" charset="-128"/>
                <a:cs typeface="ＭＳ Ｐゴシック" pitchFamily="-111" charset="-128"/>
              </a:rPr>
              <a:t>Definition:</a:t>
            </a:r>
          </a:p>
          <a:p>
            <a:pPr>
              <a:defRPr/>
            </a:pPr>
            <a:endParaRPr lang="en-US" sz="600" b="1" u="sng" dirty="0">
              <a:solidFill>
                <a:srgbClr val="E81F30"/>
              </a:solidFill>
              <a:ea typeface="ＭＳ Ｐゴシック" pitchFamily="-111" charset="-128"/>
              <a:cs typeface="ＭＳ Ｐゴシック" pitchFamily="-111" charset="-128"/>
            </a:endParaRPr>
          </a:p>
          <a:p>
            <a:pPr>
              <a:defRPr/>
            </a:pPr>
            <a:r>
              <a:rPr lang="en-US" sz="2000" dirty="0">
                <a:solidFill>
                  <a:srgbClr val="000000"/>
                </a:solidFill>
                <a:ea typeface="ＭＳ Ｐゴシック" pitchFamily="-111" charset="-128"/>
                <a:cs typeface="ＭＳ Ｐゴシック" pitchFamily="-111" charset="-128"/>
              </a:rPr>
              <a:t>An </a:t>
            </a:r>
            <a:r>
              <a:rPr lang="en-US" sz="2000" b="1" dirty="0">
                <a:solidFill>
                  <a:srgbClr val="000000"/>
                </a:solidFill>
                <a:ea typeface="ＭＳ Ｐゴシック" pitchFamily="-111" charset="-128"/>
                <a:cs typeface="ＭＳ Ｐゴシック" pitchFamily="-111" charset="-128"/>
              </a:rPr>
              <a:t>event</a:t>
            </a:r>
            <a:r>
              <a:rPr lang="en-US" sz="2000" dirty="0">
                <a:solidFill>
                  <a:srgbClr val="000000"/>
                </a:solidFill>
                <a:ea typeface="ＭＳ Ｐゴシック" pitchFamily="-111" charset="-128"/>
                <a:cs typeface="ＭＳ Ｐゴシック" pitchFamily="-111" charset="-128"/>
              </a:rPr>
              <a:t> is any collection of outcomes from some chance process. That is, an event is a subset of the sample space. Events are usually designated by capital letters, like </a:t>
            </a:r>
            <a:r>
              <a:rPr lang="en-US" sz="2000" i="1" dirty="0">
                <a:solidFill>
                  <a:srgbClr val="000000"/>
                </a:solidFill>
                <a:ea typeface="ＭＳ Ｐゴシック" pitchFamily="-111" charset="-128"/>
                <a:cs typeface="ＭＳ Ｐゴシック" pitchFamily="-111" charset="-128"/>
              </a:rPr>
              <a:t>A, B, C, </a:t>
            </a:r>
            <a:r>
              <a:rPr lang="en-US" sz="2000" dirty="0">
                <a:solidFill>
                  <a:srgbClr val="000000"/>
                </a:solidFill>
                <a:ea typeface="ＭＳ Ｐゴシック" pitchFamily="-111" charset="-128"/>
                <a:cs typeface="ＭＳ Ｐゴシック" pitchFamily="-111" charset="-128"/>
              </a:rPr>
              <a:t>and so on.</a:t>
            </a:r>
          </a:p>
        </p:txBody>
      </p:sp>
      <p:sp>
        <p:nvSpPr>
          <p:cNvPr id="5" name="TextBox 4"/>
          <p:cNvSpPr txBox="1">
            <a:spLocks noChangeArrowheads="1"/>
          </p:cNvSpPr>
          <p:nvPr/>
        </p:nvSpPr>
        <p:spPr bwMode="auto">
          <a:xfrm>
            <a:off x="620713" y="3616325"/>
            <a:ext cx="7789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t>If </a:t>
            </a:r>
            <a:r>
              <a:rPr lang="en-US" altLang="en-US" sz="1800" b="1" i="1"/>
              <a:t>A</a:t>
            </a:r>
            <a:r>
              <a:rPr lang="en-US" altLang="en-US" sz="1800" b="1"/>
              <a:t> is any event, we write its probability as P(</a:t>
            </a:r>
            <a:r>
              <a:rPr lang="en-US" altLang="en-US" sz="1800" b="1" i="1"/>
              <a:t>A</a:t>
            </a:r>
            <a:r>
              <a:rPr lang="en-US" altLang="en-US" sz="1800" b="1"/>
              <a:t>).</a:t>
            </a:r>
          </a:p>
          <a:p>
            <a:pPr>
              <a:spcBef>
                <a:spcPct val="0"/>
              </a:spcBef>
              <a:buFontTx/>
              <a:buNone/>
            </a:pPr>
            <a:endParaRPr lang="en-US" altLang="en-US" sz="1800" b="1"/>
          </a:p>
          <a:p>
            <a:pPr>
              <a:spcBef>
                <a:spcPct val="0"/>
              </a:spcBef>
              <a:buFontTx/>
              <a:buNone/>
            </a:pPr>
            <a:r>
              <a:rPr lang="en-US" altLang="en-US" sz="1800" b="1"/>
              <a:t>In the dice-rolling example, suppose we define event </a:t>
            </a:r>
            <a:r>
              <a:rPr lang="en-US" altLang="en-US" sz="1800" b="1" i="1"/>
              <a:t>A</a:t>
            </a:r>
            <a:r>
              <a:rPr lang="en-US" altLang="en-US" sz="1800" b="1"/>
              <a:t> as “sum is 5.”</a:t>
            </a:r>
          </a:p>
        </p:txBody>
      </p:sp>
      <p:sp>
        <p:nvSpPr>
          <p:cNvPr id="7" name="TextBox 6"/>
          <p:cNvSpPr txBox="1">
            <a:spLocks noChangeArrowheads="1"/>
          </p:cNvSpPr>
          <p:nvPr/>
        </p:nvSpPr>
        <p:spPr bwMode="auto">
          <a:xfrm>
            <a:off x="728663" y="5305425"/>
            <a:ext cx="67897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t>There are 4 outcomes that result in a sum of 5.  </a:t>
            </a:r>
          </a:p>
          <a:p>
            <a:pPr>
              <a:spcBef>
                <a:spcPct val="0"/>
              </a:spcBef>
              <a:buFontTx/>
              <a:buNone/>
            </a:pPr>
            <a:r>
              <a:rPr lang="en-US" altLang="en-US" sz="1800" b="1"/>
              <a:t>Since each outcome has probability 1/36, P(</a:t>
            </a:r>
            <a:r>
              <a:rPr lang="en-US" altLang="en-US" sz="1800" b="1" i="1"/>
              <a:t>A</a:t>
            </a:r>
            <a:r>
              <a:rPr lang="en-US" altLang="en-US" sz="1800" b="1"/>
              <a:t>) = 4/36.</a:t>
            </a:r>
          </a:p>
          <a:p>
            <a:pPr>
              <a:spcBef>
                <a:spcPct val="0"/>
              </a:spcBef>
              <a:buFontTx/>
              <a:buNone/>
            </a:pPr>
            <a:endParaRPr lang="en-US" altLang="en-US" sz="1800" b="1"/>
          </a:p>
          <a:p>
            <a:pPr>
              <a:spcBef>
                <a:spcPct val="0"/>
              </a:spcBef>
              <a:buFontTx/>
              <a:buNone/>
            </a:pPr>
            <a:r>
              <a:rPr lang="en-US" altLang="en-US" sz="1800" b="1"/>
              <a:t>Suppose event </a:t>
            </a:r>
            <a:r>
              <a:rPr lang="en-US" altLang="en-US" sz="1800" b="1" i="1"/>
              <a:t>B</a:t>
            </a:r>
            <a:r>
              <a:rPr lang="en-US" altLang="en-US" sz="1800" b="1"/>
              <a:t> is defined as “sum is not 5.” What is P(</a:t>
            </a:r>
            <a:r>
              <a:rPr lang="en-US" altLang="en-US" sz="1800" b="1" i="1"/>
              <a:t>B)?</a:t>
            </a:r>
            <a:endParaRPr lang="en-US" altLang="en-US" sz="1800" b="1"/>
          </a:p>
        </p:txBody>
      </p:sp>
      <p:sp>
        <p:nvSpPr>
          <p:cNvPr id="8" name="TextBox 7"/>
          <p:cNvSpPr txBox="1">
            <a:spLocks noChangeArrowheads="1"/>
          </p:cNvSpPr>
          <p:nvPr/>
        </p:nvSpPr>
        <p:spPr bwMode="auto">
          <a:xfrm>
            <a:off x="7086600" y="5334000"/>
            <a:ext cx="1743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i="1"/>
              <a:t>P</a:t>
            </a:r>
            <a:r>
              <a:rPr lang="en-US" altLang="en-US" sz="1800" b="1"/>
              <a:t>(</a:t>
            </a:r>
            <a:r>
              <a:rPr lang="en-US" altLang="en-US" sz="1800" b="1" i="1"/>
              <a:t>B</a:t>
            </a:r>
            <a:r>
              <a:rPr lang="en-US" altLang="en-US" sz="1800" b="1"/>
              <a:t>) = 1 – 4/36</a:t>
            </a:r>
          </a:p>
          <a:p>
            <a:pPr>
              <a:spcBef>
                <a:spcPct val="0"/>
              </a:spcBef>
              <a:buFontTx/>
              <a:buNone/>
            </a:pPr>
            <a:r>
              <a:rPr lang="en-US" altLang="en-US" sz="1800" b="1"/>
              <a:t>        = 32/36</a:t>
            </a:r>
          </a:p>
        </p:txBody>
      </p:sp>
      <p:pic>
        <p:nvPicPr>
          <p:cNvPr id="93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495800"/>
            <a:ext cx="80200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93186"/>
                                        </p:tgtEl>
                                        <p:attrNameLst>
                                          <p:attrName>style.visibility</p:attrName>
                                        </p:attrNameLst>
                                      </p:cBhvr>
                                      <p:to>
                                        <p:strVal val="visible"/>
                                      </p:to>
                                    </p:set>
                                    <p:animEffect transition="in" filter="wedge">
                                      <p:cBhvr>
                                        <p:cTn id="17" dur="2000"/>
                                        <p:tgtEl>
                                          <p:spTgt spid="931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875"/>
            <a:ext cx="8229600" cy="944563"/>
          </a:xfrm>
        </p:spPr>
        <p:txBody>
          <a:bodyPr/>
          <a:lstStyle/>
          <a:p>
            <a:r>
              <a:rPr lang="en-US" altLang="en-US" sz="3600" b="1" smtClean="0"/>
              <a:t>Probability Models</a:t>
            </a:r>
          </a:p>
        </p:txBody>
      </p:sp>
      <p:sp>
        <p:nvSpPr>
          <p:cNvPr id="14339" name="Content Placeholder 2"/>
          <p:cNvSpPr>
            <a:spLocks noGrp="1"/>
          </p:cNvSpPr>
          <p:nvPr>
            <p:ph idx="1"/>
          </p:nvPr>
        </p:nvSpPr>
        <p:spPr>
          <a:xfrm>
            <a:off x="457200" y="1143000"/>
            <a:ext cx="8229600" cy="1752600"/>
          </a:xfrm>
        </p:spPr>
        <p:txBody>
          <a:bodyPr/>
          <a:lstStyle/>
          <a:p>
            <a:pPr marL="0" indent="0">
              <a:buFontTx/>
              <a:buNone/>
            </a:pPr>
            <a:r>
              <a:rPr lang="en-US" altLang="en-US" sz="2400" b="1" smtClean="0"/>
              <a:t>Probability model is a mathematical description of a random phenomenon consisting of two parts:  a sample space S and a way of assigning probabilities to events</a:t>
            </a:r>
          </a:p>
        </p:txBody>
      </p:sp>
      <p:sp>
        <p:nvSpPr>
          <p:cNvPr id="14340" name="Rounded Rectangle 3"/>
          <p:cNvSpPr>
            <a:spLocks noChangeArrowheads="1"/>
          </p:cNvSpPr>
          <p:nvPr/>
        </p:nvSpPr>
        <p:spPr bwMode="auto">
          <a:xfrm>
            <a:off x="2209800" y="2819400"/>
            <a:ext cx="4724400" cy="2133600"/>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4341" name="Oval 4"/>
          <p:cNvSpPr>
            <a:spLocks noChangeAspect="1"/>
          </p:cNvSpPr>
          <p:nvPr/>
        </p:nvSpPr>
        <p:spPr bwMode="auto">
          <a:xfrm>
            <a:off x="3048000" y="3124200"/>
            <a:ext cx="1371600" cy="13716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400"/>
          </a:p>
        </p:txBody>
      </p:sp>
      <p:sp>
        <p:nvSpPr>
          <p:cNvPr id="14342" name="Oval 5"/>
          <p:cNvSpPr>
            <a:spLocks noChangeAspect="1"/>
          </p:cNvSpPr>
          <p:nvPr/>
        </p:nvSpPr>
        <p:spPr bwMode="auto">
          <a:xfrm>
            <a:off x="4953000" y="3124200"/>
            <a:ext cx="1371600" cy="13716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400"/>
          </a:p>
        </p:txBody>
      </p:sp>
      <p:sp>
        <p:nvSpPr>
          <p:cNvPr id="14343" name="TextBox 6"/>
          <p:cNvSpPr txBox="1">
            <a:spLocks noChangeArrowheads="1"/>
          </p:cNvSpPr>
          <p:nvPr/>
        </p:nvSpPr>
        <p:spPr bwMode="auto">
          <a:xfrm>
            <a:off x="3581400" y="3124200"/>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accent1"/>
                </a:solidFill>
              </a:rPr>
              <a:t>E</a:t>
            </a:r>
          </a:p>
        </p:txBody>
      </p:sp>
      <p:sp>
        <p:nvSpPr>
          <p:cNvPr id="14344" name="TextBox 7"/>
          <p:cNvSpPr txBox="1">
            <a:spLocks noChangeArrowheads="1"/>
          </p:cNvSpPr>
          <p:nvPr/>
        </p:nvSpPr>
        <p:spPr bwMode="auto">
          <a:xfrm>
            <a:off x="5486400" y="31242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accent1"/>
                </a:solidFill>
              </a:rPr>
              <a:t>F</a:t>
            </a:r>
          </a:p>
        </p:txBody>
      </p:sp>
      <p:sp>
        <p:nvSpPr>
          <p:cNvPr id="14345" name="TextBox 8"/>
          <p:cNvSpPr txBox="1">
            <a:spLocks noChangeArrowheads="1"/>
          </p:cNvSpPr>
          <p:nvPr/>
        </p:nvSpPr>
        <p:spPr bwMode="auto">
          <a:xfrm>
            <a:off x="3276600" y="36576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7030A0"/>
                </a:solidFill>
              </a:rPr>
              <a:t>1</a:t>
            </a:r>
          </a:p>
        </p:txBody>
      </p:sp>
      <p:sp>
        <p:nvSpPr>
          <p:cNvPr id="14346" name="TextBox 9"/>
          <p:cNvSpPr txBox="1">
            <a:spLocks noChangeArrowheads="1"/>
          </p:cNvSpPr>
          <p:nvPr/>
        </p:nvSpPr>
        <p:spPr bwMode="auto">
          <a:xfrm>
            <a:off x="3657600" y="38862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7030A0"/>
                </a:solidFill>
              </a:rPr>
              <a:t>3</a:t>
            </a:r>
          </a:p>
        </p:txBody>
      </p:sp>
      <p:sp>
        <p:nvSpPr>
          <p:cNvPr id="14347" name="TextBox 10"/>
          <p:cNvSpPr txBox="1">
            <a:spLocks noChangeArrowheads="1"/>
          </p:cNvSpPr>
          <p:nvPr/>
        </p:nvSpPr>
        <p:spPr bwMode="auto">
          <a:xfrm>
            <a:off x="3886200" y="35814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7030A0"/>
                </a:solidFill>
              </a:rPr>
              <a:t>5</a:t>
            </a:r>
          </a:p>
        </p:txBody>
      </p:sp>
      <p:sp>
        <p:nvSpPr>
          <p:cNvPr id="14348" name="TextBox 11"/>
          <p:cNvSpPr txBox="1">
            <a:spLocks noChangeArrowheads="1"/>
          </p:cNvSpPr>
          <p:nvPr/>
        </p:nvSpPr>
        <p:spPr bwMode="auto">
          <a:xfrm>
            <a:off x="5181600" y="35814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0000"/>
                </a:solidFill>
              </a:rPr>
              <a:t>2</a:t>
            </a:r>
          </a:p>
        </p:txBody>
      </p:sp>
      <p:sp>
        <p:nvSpPr>
          <p:cNvPr id="14349" name="TextBox 12"/>
          <p:cNvSpPr txBox="1">
            <a:spLocks noChangeArrowheads="1"/>
          </p:cNvSpPr>
          <p:nvPr/>
        </p:nvSpPr>
        <p:spPr bwMode="auto">
          <a:xfrm>
            <a:off x="5867400" y="36576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0000"/>
                </a:solidFill>
              </a:rPr>
              <a:t>4</a:t>
            </a:r>
          </a:p>
        </p:txBody>
      </p:sp>
      <p:sp>
        <p:nvSpPr>
          <p:cNvPr id="14350" name="TextBox 13"/>
          <p:cNvSpPr txBox="1">
            <a:spLocks noChangeArrowheads="1"/>
          </p:cNvSpPr>
          <p:nvPr/>
        </p:nvSpPr>
        <p:spPr bwMode="auto">
          <a:xfrm>
            <a:off x="5562600" y="388620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0000"/>
                </a:solidFill>
              </a:rPr>
              <a:t>6</a:t>
            </a:r>
          </a:p>
        </p:txBody>
      </p:sp>
      <p:sp>
        <p:nvSpPr>
          <p:cNvPr id="14351" name="TextBox 14"/>
          <p:cNvSpPr txBox="1">
            <a:spLocks noChangeArrowheads="1"/>
          </p:cNvSpPr>
          <p:nvPr/>
        </p:nvSpPr>
        <p:spPr bwMode="auto">
          <a:xfrm>
            <a:off x="1219200" y="5137150"/>
            <a:ext cx="6705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Sample Space S:  possible outcomes in rolling a six-sided die</a:t>
            </a:r>
          </a:p>
          <a:p>
            <a:pPr>
              <a:spcBef>
                <a:spcPct val="0"/>
              </a:spcBef>
              <a:buFontTx/>
              <a:buNone/>
            </a:pPr>
            <a:r>
              <a:rPr lang="en-US" altLang="en-US" sz="2400" b="1"/>
              <a:t>Event E:  odd numbered outcomes</a:t>
            </a:r>
          </a:p>
          <a:p>
            <a:pPr>
              <a:spcBef>
                <a:spcPct val="0"/>
              </a:spcBef>
              <a:buFontTx/>
              <a:buNone/>
            </a:pPr>
            <a:r>
              <a:rPr lang="en-US" altLang="en-US" sz="2400" b="1"/>
              <a:t>Event F:  even numbered outcomes</a:t>
            </a:r>
          </a:p>
        </p:txBody>
      </p:sp>
      <p:sp>
        <p:nvSpPr>
          <p:cNvPr id="14352" name="TextBox 15"/>
          <p:cNvSpPr txBox="1">
            <a:spLocks noChangeArrowheads="1"/>
          </p:cNvSpPr>
          <p:nvPr/>
        </p:nvSpPr>
        <p:spPr bwMode="auto">
          <a:xfrm>
            <a:off x="2514600" y="2895600"/>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93663"/>
            <a:ext cx="8229600" cy="747712"/>
          </a:xfrm>
        </p:spPr>
        <p:txBody>
          <a:bodyPr/>
          <a:lstStyle/>
          <a:p>
            <a:r>
              <a:rPr lang="en-US" altLang="en-US" sz="3600" b="1" smtClean="0"/>
              <a:t>Example 2</a:t>
            </a:r>
          </a:p>
        </p:txBody>
      </p:sp>
      <p:sp>
        <p:nvSpPr>
          <p:cNvPr id="15363" name="Content Placeholder 2"/>
          <p:cNvSpPr>
            <a:spLocks noGrp="1"/>
          </p:cNvSpPr>
          <p:nvPr>
            <p:ph idx="1"/>
          </p:nvPr>
        </p:nvSpPr>
        <p:spPr>
          <a:xfrm>
            <a:off x="457200" y="1219200"/>
            <a:ext cx="8229600" cy="1905000"/>
          </a:xfrm>
        </p:spPr>
        <p:txBody>
          <a:bodyPr/>
          <a:lstStyle/>
          <a:p>
            <a:pPr>
              <a:buFontTx/>
              <a:buNone/>
            </a:pPr>
            <a:r>
              <a:rPr lang="en-US" altLang="en-US" sz="2400" b="1" smtClean="0"/>
              <a:t>Draw a Venn diagram to illustrate the following probability problem:  what is the probability of getting a 5 on two consecutive rolls of the dice? </a:t>
            </a:r>
          </a:p>
        </p:txBody>
      </p:sp>
      <p:grpSp>
        <p:nvGrpSpPr>
          <p:cNvPr id="2" name="Group 20"/>
          <p:cNvGrpSpPr>
            <a:grpSpLocks/>
          </p:cNvGrpSpPr>
          <p:nvPr/>
        </p:nvGrpSpPr>
        <p:grpSpPr bwMode="auto">
          <a:xfrm>
            <a:off x="2209800" y="3733800"/>
            <a:ext cx="4724400" cy="2133600"/>
            <a:chOff x="2209800" y="3733800"/>
            <a:chExt cx="4724400" cy="2133600"/>
          </a:xfrm>
        </p:grpSpPr>
        <p:sp>
          <p:nvSpPr>
            <p:cNvPr id="15365" name="Rounded Rectangle 3"/>
            <p:cNvSpPr>
              <a:spLocks noChangeArrowheads="1"/>
            </p:cNvSpPr>
            <p:nvPr/>
          </p:nvSpPr>
          <p:spPr bwMode="auto">
            <a:xfrm>
              <a:off x="2209800" y="3733800"/>
              <a:ext cx="4724400" cy="2133600"/>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5366" name="Oval 4"/>
            <p:cNvSpPr>
              <a:spLocks noChangeAspect="1"/>
            </p:cNvSpPr>
            <p:nvPr/>
          </p:nvSpPr>
          <p:spPr bwMode="auto">
            <a:xfrm>
              <a:off x="3352800" y="4038600"/>
              <a:ext cx="1371600" cy="1371600"/>
            </a:xfrm>
            <a:prstGeom prst="ellipse">
              <a:avLst/>
            </a:prstGeom>
            <a:solidFill>
              <a:srgbClr val="FFFF00"/>
            </a:solidFill>
            <a:ln w="28575" algn="ctr">
              <a:solidFill>
                <a:schemeClr val="bg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400"/>
            </a:p>
          </p:txBody>
        </p:sp>
        <p:sp>
          <p:nvSpPr>
            <p:cNvPr id="15367" name="Oval 5"/>
            <p:cNvSpPr>
              <a:spLocks noChangeAspect="1"/>
            </p:cNvSpPr>
            <p:nvPr/>
          </p:nvSpPr>
          <p:spPr bwMode="auto">
            <a:xfrm>
              <a:off x="4343400" y="4038600"/>
              <a:ext cx="1371600" cy="1371600"/>
            </a:xfrm>
            <a:prstGeom prst="ellipse">
              <a:avLst/>
            </a:prstGeom>
            <a:solidFill>
              <a:srgbClr val="FFCCFF">
                <a:alpha val="59999"/>
              </a:srgbClr>
            </a:solidFill>
            <a:ln w="28575" algn="ctr">
              <a:solidFill>
                <a:schemeClr val="bg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400"/>
            </a:p>
          </p:txBody>
        </p:sp>
        <p:sp>
          <p:nvSpPr>
            <p:cNvPr id="15368" name="TextBox 6"/>
            <p:cNvSpPr txBox="1">
              <a:spLocks noChangeArrowheads="1"/>
            </p:cNvSpPr>
            <p:nvPr/>
          </p:nvSpPr>
          <p:spPr bwMode="auto">
            <a:xfrm>
              <a:off x="3886200" y="4038600"/>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accent1"/>
                  </a:solidFill>
                </a:rPr>
                <a:t>E</a:t>
              </a:r>
            </a:p>
          </p:txBody>
        </p:sp>
        <p:sp>
          <p:nvSpPr>
            <p:cNvPr id="15369" name="TextBox 7"/>
            <p:cNvSpPr txBox="1">
              <a:spLocks noChangeArrowheads="1"/>
            </p:cNvSpPr>
            <p:nvPr/>
          </p:nvSpPr>
          <p:spPr bwMode="auto">
            <a:xfrm>
              <a:off x="4876800" y="4038600"/>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accent1"/>
                  </a:solidFill>
                </a:rPr>
                <a:t>F</a:t>
              </a:r>
            </a:p>
          </p:txBody>
        </p:sp>
        <p:sp>
          <p:nvSpPr>
            <p:cNvPr id="15370" name="TextBox 8"/>
            <p:cNvSpPr txBox="1">
              <a:spLocks noChangeArrowheads="1"/>
            </p:cNvSpPr>
            <p:nvPr/>
          </p:nvSpPr>
          <p:spPr bwMode="auto">
            <a:xfrm>
              <a:off x="3962400" y="43434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0000"/>
                  </a:solidFill>
                </a:rPr>
                <a:t>1</a:t>
              </a:r>
            </a:p>
          </p:txBody>
        </p:sp>
        <p:sp>
          <p:nvSpPr>
            <p:cNvPr id="15371" name="TextBox 9"/>
            <p:cNvSpPr txBox="1">
              <a:spLocks noChangeArrowheads="1"/>
            </p:cNvSpPr>
            <p:nvPr/>
          </p:nvSpPr>
          <p:spPr bwMode="auto">
            <a:xfrm>
              <a:off x="3962400" y="48006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0000"/>
                  </a:solidFill>
                </a:rPr>
                <a:t>3</a:t>
              </a:r>
            </a:p>
          </p:txBody>
        </p:sp>
        <p:sp>
          <p:nvSpPr>
            <p:cNvPr id="15372" name="TextBox 10"/>
            <p:cNvSpPr txBox="1">
              <a:spLocks noChangeArrowheads="1"/>
            </p:cNvSpPr>
            <p:nvPr/>
          </p:nvSpPr>
          <p:spPr bwMode="auto">
            <a:xfrm>
              <a:off x="4343400" y="44958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7030A0"/>
                  </a:solidFill>
                </a:rPr>
                <a:t>5</a:t>
              </a:r>
            </a:p>
          </p:txBody>
        </p:sp>
        <p:sp>
          <p:nvSpPr>
            <p:cNvPr id="15373" name="TextBox 11"/>
            <p:cNvSpPr txBox="1">
              <a:spLocks noChangeArrowheads="1"/>
            </p:cNvSpPr>
            <p:nvPr/>
          </p:nvSpPr>
          <p:spPr bwMode="auto">
            <a:xfrm>
              <a:off x="4876800" y="44196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0000"/>
                  </a:solidFill>
                </a:rPr>
                <a:t>2</a:t>
              </a:r>
            </a:p>
          </p:txBody>
        </p:sp>
        <p:sp>
          <p:nvSpPr>
            <p:cNvPr id="15374" name="TextBox 12"/>
            <p:cNvSpPr txBox="1">
              <a:spLocks noChangeArrowheads="1"/>
            </p:cNvSpPr>
            <p:nvPr/>
          </p:nvSpPr>
          <p:spPr bwMode="auto">
            <a:xfrm>
              <a:off x="5257800" y="45720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0000"/>
                  </a:solidFill>
                </a:rPr>
                <a:t>4</a:t>
              </a:r>
            </a:p>
          </p:txBody>
        </p:sp>
        <p:sp>
          <p:nvSpPr>
            <p:cNvPr id="15375" name="TextBox 13"/>
            <p:cNvSpPr txBox="1">
              <a:spLocks noChangeArrowheads="1"/>
            </p:cNvSpPr>
            <p:nvPr/>
          </p:nvSpPr>
          <p:spPr bwMode="auto">
            <a:xfrm>
              <a:off x="4953000" y="48006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0000"/>
                  </a:solidFill>
                </a:rPr>
                <a:t>6</a:t>
              </a:r>
            </a:p>
          </p:txBody>
        </p:sp>
        <p:sp>
          <p:nvSpPr>
            <p:cNvPr id="15376" name="TextBox 14"/>
            <p:cNvSpPr txBox="1">
              <a:spLocks noChangeArrowheads="1"/>
            </p:cNvSpPr>
            <p:nvPr/>
          </p:nvSpPr>
          <p:spPr bwMode="auto">
            <a:xfrm>
              <a:off x="2514600" y="3810000"/>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S</a:t>
              </a:r>
            </a:p>
          </p:txBody>
        </p:sp>
        <p:sp>
          <p:nvSpPr>
            <p:cNvPr id="15377" name="TextBox 15"/>
            <p:cNvSpPr txBox="1">
              <a:spLocks noChangeArrowheads="1"/>
            </p:cNvSpPr>
            <p:nvPr/>
          </p:nvSpPr>
          <p:spPr bwMode="auto">
            <a:xfrm>
              <a:off x="3429000" y="45720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0000"/>
                  </a:solidFill>
                </a:rPr>
                <a:t>2</a:t>
              </a:r>
            </a:p>
          </p:txBody>
        </p:sp>
        <p:sp>
          <p:nvSpPr>
            <p:cNvPr id="15378" name="TextBox 16"/>
            <p:cNvSpPr txBox="1">
              <a:spLocks noChangeArrowheads="1"/>
            </p:cNvSpPr>
            <p:nvPr/>
          </p:nvSpPr>
          <p:spPr bwMode="auto">
            <a:xfrm>
              <a:off x="3581400" y="42672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0000"/>
                  </a:solidFill>
                </a:rPr>
                <a:t>4</a:t>
              </a:r>
            </a:p>
          </p:txBody>
        </p:sp>
        <p:sp>
          <p:nvSpPr>
            <p:cNvPr id="15379" name="TextBox 17"/>
            <p:cNvSpPr txBox="1">
              <a:spLocks noChangeArrowheads="1"/>
            </p:cNvSpPr>
            <p:nvPr/>
          </p:nvSpPr>
          <p:spPr bwMode="auto">
            <a:xfrm>
              <a:off x="3733800" y="46482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0000"/>
                  </a:solidFill>
                </a:rPr>
                <a:t>6</a:t>
              </a:r>
            </a:p>
          </p:txBody>
        </p:sp>
        <p:sp>
          <p:nvSpPr>
            <p:cNvPr id="15380" name="TextBox 18"/>
            <p:cNvSpPr txBox="1">
              <a:spLocks noChangeArrowheads="1"/>
            </p:cNvSpPr>
            <p:nvPr/>
          </p:nvSpPr>
          <p:spPr bwMode="auto">
            <a:xfrm>
              <a:off x="5282612" y="41910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0000"/>
                  </a:solidFill>
                </a:rPr>
                <a:t>1</a:t>
              </a:r>
            </a:p>
          </p:txBody>
        </p:sp>
        <p:sp>
          <p:nvSpPr>
            <p:cNvPr id="15381" name="TextBox 19"/>
            <p:cNvSpPr txBox="1">
              <a:spLocks noChangeArrowheads="1"/>
            </p:cNvSpPr>
            <p:nvPr/>
          </p:nvSpPr>
          <p:spPr bwMode="auto">
            <a:xfrm>
              <a:off x="5206412" y="487233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0000"/>
                  </a:solidFill>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3813"/>
            <a:ext cx="8229600" cy="868362"/>
          </a:xfrm>
        </p:spPr>
        <p:txBody>
          <a:bodyPr/>
          <a:lstStyle/>
          <a:p>
            <a:r>
              <a:rPr lang="en-US" altLang="en-US" sz="3600" b="1" smtClean="0"/>
              <a:t>Probability Rules</a:t>
            </a:r>
          </a:p>
        </p:txBody>
      </p:sp>
      <p:sp>
        <p:nvSpPr>
          <p:cNvPr id="16387" name="Content Placeholder 2"/>
          <p:cNvSpPr>
            <a:spLocks noGrp="1"/>
          </p:cNvSpPr>
          <p:nvPr>
            <p:ph idx="1"/>
          </p:nvPr>
        </p:nvSpPr>
        <p:spPr>
          <a:xfrm>
            <a:off x="457200" y="990600"/>
            <a:ext cx="8229600" cy="4648200"/>
          </a:xfrm>
        </p:spPr>
        <p:txBody>
          <a:bodyPr/>
          <a:lstStyle/>
          <a:p>
            <a:pPr>
              <a:buFont typeface="Wingdings" pitchFamily="2" charset="2"/>
              <a:buNone/>
            </a:pPr>
            <a:r>
              <a:rPr lang="en-US" altLang="en-US" sz="2400" b="1" smtClean="0">
                <a:ea typeface="ＭＳ Ｐゴシック" pitchFamily="34" charset="-128"/>
              </a:rPr>
              <a:t>All probability models must obey the following rules:</a:t>
            </a:r>
            <a:endParaRPr lang="en-US" altLang="en-US" sz="4000" b="1" smtClean="0">
              <a:ea typeface="ＭＳ Ｐゴシック" pitchFamily="34" charset="-128"/>
            </a:endParaRPr>
          </a:p>
          <a:p>
            <a:pPr>
              <a:spcAft>
                <a:spcPts val="1200"/>
              </a:spcAft>
              <a:buFont typeface="Wingdings" pitchFamily="2" charset="2"/>
              <a:buChar char="§"/>
            </a:pPr>
            <a:r>
              <a:rPr lang="en-US" altLang="en-US" sz="2400" b="1" smtClean="0">
                <a:ea typeface="ＭＳ Ｐゴシック" pitchFamily="34" charset="-128"/>
              </a:rPr>
              <a:t>The probability of any event is between 0 and 1.</a:t>
            </a:r>
          </a:p>
          <a:p>
            <a:pPr>
              <a:spcAft>
                <a:spcPts val="1200"/>
              </a:spcAft>
              <a:buFont typeface="Wingdings" pitchFamily="2" charset="2"/>
              <a:buChar char="§"/>
            </a:pPr>
            <a:r>
              <a:rPr lang="en-US" altLang="en-US" sz="2400" b="1" smtClean="0">
                <a:ea typeface="ＭＳ Ｐゴシック" pitchFamily="34" charset="-128"/>
              </a:rPr>
              <a:t>All possible outcomes together must have probabilities whose sum is 1.</a:t>
            </a:r>
          </a:p>
          <a:p>
            <a:pPr>
              <a:spcAft>
                <a:spcPts val="1200"/>
              </a:spcAft>
              <a:buFont typeface="Wingdings" pitchFamily="2" charset="2"/>
              <a:buChar char="§"/>
            </a:pPr>
            <a:r>
              <a:rPr lang="en-US" altLang="en-US" sz="2400" b="1" smtClean="0">
                <a:ea typeface="ＭＳ Ｐゴシック" pitchFamily="34" charset="-128"/>
              </a:rPr>
              <a:t>If all outcomes in the sample space are equally likely, the probability that event </a:t>
            </a:r>
            <a:r>
              <a:rPr lang="en-US" altLang="en-US" sz="2400" b="1" i="1" smtClean="0">
                <a:ea typeface="ＭＳ Ｐゴシック" pitchFamily="34" charset="-128"/>
              </a:rPr>
              <a:t>A</a:t>
            </a:r>
            <a:r>
              <a:rPr lang="en-US" altLang="en-US" sz="2400" b="1" smtClean="0">
                <a:ea typeface="ＭＳ Ｐゴシック" pitchFamily="34" charset="-128"/>
              </a:rPr>
              <a:t> occurs can be found using the formula </a:t>
            </a:r>
          </a:p>
          <a:p>
            <a:pPr>
              <a:spcAft>
                <a:spcPts val="1200"/>
              </a:spcAft>
              <a:buFont typeface="Wingdings" pitchFamily="2" charset="2"/>
              <a:buChar char="§"/>
            </a:pPr>
            <a:endParaRPr lang="en-US" altLang="en-US" sz="2400" b="1" smtClean="0">
              <a:ea typeface="ＭＳ Ｐゴシック" pitchFamily="34" charset="-128"/>
            </a:endParaRPr>
          </a:p>
          <a:p>
            <a:pPr>
              <a:spcAft>
                <a:spcPts val="1200"/>
              </a:spcAft>
              <a:buFont typeface="Wingdings" pitchFamily="2" charset="2"/>
              <a:buChar char="§"/>
            </a:pPr>
            <a:endParaRPr lang="en-US" altLang="en-US" sz="2400" b="1" smtClean="0">
              <a:ea typeface="ＭＳ Ｐゴシック" pitchFamily="34" charset="-128"/>
            </a:endParaRPr>
          </a:p>
        </p:txBody>
      </p:sp>
      <p:pic>
        <p:nvPicPr>
          <p:cNvPr id="163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648200"/>
            <a:ext cx="678973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3813"/>
            <a:ext cx="8229600" cy="868362"/>
          </a:xfrm>
        </p:spPr>
        <p:txBody>
          <a:bodyPr/>
          <a:lstStyle/>
          <a:p>
            <a:r>
              <a:rPr lang="en-US" altLang="en-US" sz="3600" b="1" smtClean="0"/>
              <a:t>Probability Rules cont</a:t>
            </a:r>
          </a:p>
        </p:txBody>
      </p:sp>
      <p:sp>
        <p:nvSpPr>
          <p:cNvPr id="17411" name="Content Placeholder 2"/>
          <p:cNvSpPr>
            <a:spLocks noGrp="1"/>
          </p:cNvSpPr>
          <p:nvPr>
            <p:ph idx="1"/>
          </p:nvPr>
        </p:nvSpPr>
        <p:spPr>
          <a:xfrm>
            <a:off x="457200" y="990600"/>
            <a:ext cx="8229600" cy="2971800"/>
          </a:xfrm>
        </p:spPr>
        <p:txBody>
          <a:bodyPr/>
          <a:lstStyle/>
          <a:p>
            <a:pPr>
              <a:buFont typeface="Wingdings" pitchFamily="2" charset="2"/>
              <a:buNone/>
            </a:pPr>
            <a:r>
              <a:rPr lang="en-US" altLang="en-US" sz="2400" b="1" smtClean="0">
                <a:ea typeface="ＭＳ Ｐゴシック" pitchFamily="34" charset="-128"/>
              </a:rPr>
              <a:t>All probability models must obey the following rules:</a:t>
            </a:r>
            <a:endParaRPr lang="en-US" altLang="en-US" sz="4000" b="1" smtClean="0">
              <a:ea typeface="ＭＳ Ｐゴシック" pitchFamily="34" charset="-128"/>
            </a:endParaRPr>
          </a:p>
          <a:p>
            <a:pPr>
              <a:spcAft>
                <a:spcPts val="1200"/>
              </a:spcAft>
              <a:buFont typeface="Wingdings" pitchFamily="2" charset="2"/>
              <a:buChar char="§"/>
            </a:pPr>
            <a:r>
              <a:rPr lang="en-US" altLang="en-US" sz="2400" b="1" smtClean="0">
                <a:ea typeface="ＭＳ Ｐゴシック" pitchFamily="34" charset="-128"/>
              </a:rPr>
              <a:t>The probability that an event does not occur is 1 minus the probability that the event does occur.</a:t>
            </a:r>
            <a:br>
              <a:rPr lang="en-US" altLang="en-US" sz="2400" b="1" smtClean="0">
                <a:ea typeface="ＭＳ Ｐゴシック" pitchFamily="34" charset="-128"/>
              </a:rPr>
            </a:br>
            <a:r>
              <a:rPr lang="en-US" altLang="en-US" sz="2400" b="1" smtClean="0">
                <a:ea typeface="ＭＳ Ｐゴシック" pitchFamily="34" charset="-128"/>
              </a:rPr>
              <a:t>(also known as the </a:t>
            </a:r>
            <a:r>
              <a:rPr lang="en-US" altLang="en-US" sz="2400" b="1" smtClean="0">
                <a:solidFill>
                  <a:srgbClr val="FFFF00"/>
                </a:solidFill>
                <a:ea typeface="ＭＳ Ｐゴシック" pitchFamily="34" charset="-128"/>
              </a:rPr>
              <a:t>complement rule</a:t>
            </a:r>
            <a:r>
              <a:rPr lang="en-US" altLang="en-US" sz="2400" b="1" smtClean="0">
                <a:ea typeface="ＭＳ Ｐゴシック" pitchFamily="34" charset="-128"/>
              </a:rPr>
              <a:t>)</a:t>
            </a:r>
          </a:p>
          <a:p>
            <a:pPr>
              <a:spcAft>
                <a:spcPts val="1200"/>
              </a:spcAft>
              <a:buFont typeface="Wingdings" pitchFamily="2" charset="2"/>
              <a:buChar char="§"/>
            </a:pPr>
            <a:r>
              <a:rPr lang="en-US" altLang="en-US" sz="2400" b="1" smtClean="0">
                <a:ea typeface="ＭＳ Ｐゴシック" pitchFamily="34" charset="-128"/>
              </a:rPr>
              <a:t>If two events have no outcomes in common, the probability that one or the other occurs is the sum of their individual probabilities.</a:t>
            </a:r>
          </a:p>
        </p:txBody>
      </p:sp>
      <p:sp>
        <p:nvSpPr>
          <p:cNvPr id="4" name="TextBox 3"/>
          <p:cNvSpPr txBox="1"/>
          <p:nvPr/>
        </p:nvSpPr>
        <p:spPr>
          <a:xfrm>
            <a:off x="381000" y="4572000"/>
            <a:ext cx="8382000" cy="1108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E81F30"/>
                </a:solidFill>
                <a:ea typeface="ＭＳ Ｐゴシック" pitchFamily="-111" charset="-128"/>
                <a:cs typeface="ＭＳ Ｐゴシック" pitchFamily="-111" charset="-128"/>
              </a:rPr>
              <a:t>Definition:</a:t>
            </a:r>
          </a:p>
          <a:p>
            <a:pPr>
              <a:defRPr/>
            </a:pPr>
            <a:endParaRPr lang="en-US" sz="600" b="1" u="sng" dirty="0">
              <a:solidFill>
                <a:srgbClr val="E81F30"/>
              </a:solidFill>
              <a:ea typeface="ＭＳ Ｐゴシック" pitchFamily="-111" charset="-128"/>
              <a:cs typeface="ＭＳ Ｐゴシック" pitchFamily="-111" charset="-128"/>
            </a:endParaRPr>
          </a:p>
          <a:p>
            <a:pPr>
              <a:defRPr/>
            </a:pPr>
            <a:r>
              <a:rPr lang="en-US" sz="2000" dirty="0">
                <a:solidFill>
                  <a:srgbClr val="000000"/>
                </a:solidFill>
                <a:ea typeface="ＭＳ Ｐゴシック" pitchFamily="-111" charset="-128"/>
                <a:cs typeface="ＭＳ Ｐゴシック" pitchFamily="-111" charset="-128"/>
              </a:rPr>
              <a:t>Two events are </a:t>
            </a:r>
            <a:r>
              <a:rPr lang="en-US" sz="2000" b="1" dirty="0">
                <a:solidFill>
                  <a:srgbClr val="FFFF00"/>
                </a:solidFill>
                <a:ea typeface="ＭＳ Ｐゴシック" pitchFamily="-111" charset="-128"/>
                <a:cs typeface="ＭＳ Ｐゴシック" pitchFamily="-111" charset="-128"/>
              </a:rPr>
              <a:t>mutually exclusive (disjoint)</a:t>
            </a:r>
            <a:r>
              <a:rPr lang="en-US" sz="2000" dirty="0">
                <a:solidFill>
                  <a:srgbClr val="FFFF00"/>
                </a:solidFill>
                <a:ea typeface="ＭＳ Ｐゴシック" pitchFamily="-111" charset="-128"/>
                <a:cs typeface="ＭＳ Ｐゴシック" pitchFamily="-111" charset="-128"/>
              </a:rPr>
              <a:t> </a:t>
            </a:r>
            <a:r>
              <a:rPr lang="en-US" sz="2000" dirty="0">
                <a:solidFill>
                  <a:srgbClr val="000000"/>
                </a:solidFill>
                <a:ea typeface="ＭＳ Ｐゴシック" pitchFamily="-111" charset="-128"/>
                <a:cs typeface="ＭＳ Ｐゴシック" pitchFamily="-111" charset="-128"/>
              </a:rPr>
              <a:t>if they have no outcomes in common and so can never occur together.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6038"/>
            <a:ext cx="8229600" cy="944562"/>
          </a:xfrm>
        </p:spPr>
        <p:txBody>
          <a:bodyPr/>
          <a:lstStyle/>
          <a:p>
            <a:r>
              <a:rPr lang="en-US" altLang="en-US" sz="3600" b="1" smtClean="0"/>
              <a:t>Probability Rules:   Equations</a:t>
            </a:r>
          </a:p>
        </p:txBody>
      </p:sp>
      <p:sp>
        <p:nvSpPr>
          <p:cNvPr id="18435" name="Content Placeholder 2"/>
          <p:cNvSpPr>
            <a:spLocks noGrp="1"/>
          </p:cNvSpPr>
          <p:nvPr>
            <p:ph idx="1"/>
          </p:nvPr>
        </p:nvSpPr>
        <p:spPr>
          <a:xfrm>
            <a:off x="304800" y="1143000"/>
            <a:ext cx="8610600" cy="5486400"/>
          </a:xfrm>
        </p:spPr>
        <p:txBody>
          <a:bodyPr/>
          <a:lstStyle/>
          <a:p>
            <a:pPr>
              <a:spcAft>
                <a:spcPts val="1200"/>
              </a:spcAft>
            </a:pPr>
            <a:r>
              <a:rPr lang="en-US" altLang="en-US" sz="2400" b="1" smtClean="0"/>
              <a:t>For any event </a:t>
            </a:r>
            <a:r>
              <a:rPr lang="en-US" altLang="en-US" sz="2400" b="1" i="1" smtClean="0"/>
              <a:t>A</a:t>
            </a:r>
            <a:r>
              <a:rPr lang="en-US" altLang="en-US" sz="2400" b="1" smtClean="0"/>
              <a:t>,  </a:t>
            </a:r>
            <a:r>
              <a:rPr lang="en-US" altLang="en-US" sz="2400" b="1" smtClean="0">
                <a:solidFill>
                  <a:srgbClr val="FFFF00"/>
                </a:solidFill>
              </a:rPr>
              <a:t>0 ≤ </a:t>
            </a:r>
            <a:r>
              <a:rPr lang="en-US" altLang="en-US" sz="2400" b="1" i="1" smtClean="0">
                <a:solidFill>
                  <a:srgbClr val="FFFF00"/>
                </a:solidFill>
              </a:rPr>
              <a:t>P</a:t>
            </a:r>
            <a:r>
              <a:rPr lang="en-US" altLang="en-US" sz="2400" b="1" smtClean="0">
                <a:solidFill>
                  <a:srgbClr val="FFFF00"/>
                </a:solidFill>
              </a:rPr>
              <a:t>(</a:t>
            </a:r>
            <a:r>
              <a:rPr lang="en-US" altLang="en-US" sz="2400" b="1" i="1" smtClean="0">
                <a:solidFill>
                  <a:srgbClr val="FFFF00"/>
                </a:solidFill>
              </a:rPr>
              <a:t>A</a:t>
            </a:r>
            <a:r>
              <a:rPr lang="en-US" altLang="en-US" sz="2400" b="1" smtClean="0">
                <a:solidFill>
                  <a:srgbClr val="FFFF00"/>
                </a:solidFill>
              </a:rPr>
              <a:t>) ≤ 1</a:t>
            </a:r>
            <a:r>
              <a:rPr lang="en-US" altLang="en-US" sz="2400" b="1" smtClean="0"/>
              <a:t>.</a:t>
            </a:r>
          </a:p>
          <a:p>
            <a:pPr>
              <a:spcAft>
                <a:spcPts val="1200"/>
              </a:spcAft>
            </a:pPr>
            <a:r>
              <a:rPr lang="en-US" altLang="en-US" sz="2400" b="1" smtClean="0"/>
              <a:t>If </a:t>
            </a:r>
            <a:r>
              <a:rPr lang="en-US" altLang="en-US" sz="2400" b="1" i="1" smtClean="0"/>
              <a:t>S</a:t>
            </a:r>
            <a:r>
              <a:rPr lang="en-US" altLang="en-US" sz="2400" b="1" smtClean="0"/>
              <a:t> is the sample space in a probability model, </a:t>
            </a:r>
            <a:r>
              <a:rPr lang="en-US" altLang="en-US" sz="2400" b="1" i="1" smtClean="0">
                <a:solidFill>
                  <a:srgbClr val="FFFF00"/>
                </a:solidFill>
              </a:rPr>
              <a:t>P</a:t>
            </a:r>
            <a:r>
              <a:rPr lang="en-US" altLang="en-US" sz="2400" b="1" smtClean="0">
                <a:solidFill>
                  <a:srgbClr val="FFFF00"/>
                </a:solidFill>
              </a:rPr>
              <a:t>(</a:t>
            </a:r>
            <a:r>
              <a:rPr lang="en-US" altLang="en-US" sz="2400" b="1" i="1" smtClean="0">
                <a:solidFill>
                  <a:srgbClr val="FFFF00"/>
                </a:solidFill>
              </a:rPr>
              <a:t>S</a:t>
            </a:r>
            <a:r>
              <a:rPr lang="en-US" altLang="en-US" sz="2400" b="1" smtClean="0">
                <a:solidFill>
                  <a:srgbClr val="FFFF00"/>
                </a:solidFill>
              </a:rPr>
              <a:t>) = 1</a:t>
            </a:r>
            <a:r>
              <a:rPr lang="en-US" altLang="en-US" sz="2400" b="1" smtClean="0"/>
              <a:t>.</a:t>
            </a:r>
          </a:p>
          <a:p>
            <a:pPr>
              <a:spcAft>
                <a:spcPts val="1200"/>
              </a:spcAft>
            </a:pPr>
            <a:r>
              <a:rPr lang="en-US" altLang="en-US" sz="2400" b="1" smtClean="0"/>
              <a:t>In the case of equally likely outcomes,</a:t>
            </a:r>
          </a:p>
          <a:p>
            <a:pPr>
              <a:spcAft>
                <a:spcPts val="1200"/>
              </a:spcAft>
            </a:pPr>
            <a:endParaRPr lang="en-US" altLang="en-US" sz="2400" b="1" smtClean="0"/>
          </a:p>
          <a:p>
            <a:pPr>
              <a:spcAft>
                <a:spcPts val="1200"/>
              </a:spcAft>
            </a:pPr>
            <a:endParaRPr lang="en-US" altLang="en-US" sz="2400" b="1" smtClean="0"/>
          </a:p>
          <a:p>
            <a:pPr>
              <a:spcAft>
                <a:spcPts val="1200"/>
              </a:spcAft>
            </a:pPr>
            <a:r>
              <a:rPr lang="en-US" altLang="en-US" sz="2400" b="1" smtClean="0"/>
              <a:t>Complement rule:  </a:t>
            </a:r>
            <a:r>
              <a:rPr lang="en-US" altLang="en-US" sz="2400" b="1" i="1" smtClean="0">
                <a:solidFill>
                  <a:srgbClr val="FFFF00"/>
                </a:solidFill>
              </a:rPr>
              <a:t>P</a:t>
            </a:r>
            <a:r>
              <a:rPr lang="en-US" altLang="en-US" sz="2400" b="1" smtClean="0">
                <a:solidFill>
                  <a:srgbClr val="FFFF00"/>
                </a:solidFill>
              </a:rPr>
              <a:t>(</a:t>
            </a:r>
            <a:r>
              <a:rPr lang="en-US" altLang="en-US" sz="2400" b="1" i="1" smtClean="0">
                <a:solidFill>
                  <a:srgbClr val="FFFF00"/>
                </a:solidFill>
              </a:rPr>
              <a:t>A</a:t>
            </a:r>
            <a:r>
              <a:rPr lang="en-US" altLang="en-US" sz="2400" b="1" i="1" baseline="30000" smtClean="0">
                <a:solidFill>
                  <a:srgbClr val="FFFF00"/>
                </a:solidFill>
              </a:rPr>
              <a:t>C</a:t>
            </a:r>
            <a:r>
              <a:rPr lang="en-US" altLang="en-US" sz="2400" b="1" smtClean="0">
                <a:solidFill>
                  <a:srgbClr val="FFFF00"/>
                </a:solidFill>
              </a:rPr>
              <a:t>) = 1 – </a:t>
            </a:r>
            <a:r>
              <a:rPr lang="en-US" altLang="en-US" sz="2400" b="1" i="1" smtClean="0">
                <a:solidFill>
                  <a:srgbClr val="FFFF00"/>
                </a:solidFill>
              </a:rPr>
              <a:t>P</a:t>
            </a:r>
            <a:r>
              <a:rPr lang="en-US" altLang="en-US" sz="2400" b="1" smtClean="0">
                <a:solidFill>
                  <a:srgbClr val="FFFF00"/>
                </a:solidFill>
              </a:rPr>
              <a:t>(</a:t>
            </a:r>
            <a:r>
              <a:rPr lang="en-US" altLang="en-US" sz="2400" b="1" i="1" smtClean="0">
                <a:solidFill>
                  <a:srgbClr val="FFFF00"/>
                </a:solidFill>
              </a:rPr>
              <a:t>A</a:t>
            </a:r>
            <a:r>
              <a:rPr lang="en-US" altLang="en-US" sz="2400" b="1" smtClean="0">
                <a:solidFill>
                  <a:srgbClr val="FFFF00"/>
                </a:solidFill>
              </a:rPr>
              <a:t>)</a:t>
            </a:r>
          </a:p>
          <a:p>
            <a:pPr>
              <a:spcAft>
                <a:spcPts val="1200"/>
              </a:spcAft>
            </a:pPr>
            <a:r>
              <a:rPr lang="en-US" altLang="en-US" sz="2400" b="1" smtClean="0"/>
              <a:t>Addition rule for mutually exclusive events: If </a:t>
            </a:r>
            <a:r>
              <a:rPr lang="en-US" altLang="en-US" sz="2400" b="1" i="1" smtClean="0"/>
              <a:t>A </a:t>
            </a:r>
            <a:r>
              <a:rPr lang="en-US" altLang="en-US" sz="2400" b="1" smtClean="0"/>
              <a:t>and </a:t>
            </a:r>
            <a:r>
              <a:rPr lang="en-US" altLang="en-US" sz="2400" b="1" i="1" smtClean="0"/>
              <a:t>B </a:t>
            </a:r>
            <a:r>
              <a:rPr lang="en-US" altLang="en-US" sz="2400" b="1" smtClean="0"/>
              <a:t>are mutually exclusive,  </a:t>
            </a:r>
            <a:br>
              <a:rPr lang="en-US" altLang="en-US" sz="2400" b="1" smtClean="0"/>
            </a:br>
            <a:r>
              <a:rPr lang="en-US" altLang="en-US" sz="2400" b="1" smtClean="0"/>
              <a:t>                          </a:t>
            </a:r>
            <a:r>
              <a:rPr lang="en-US" altLang="en-US" sz="2400" b="1" i="1" smtClean="0">
                <a:solidFill>
                  <a:srgbClr val="FFFF00"/>
                </a:solidFill>
              </a:rPr>
              <a:t>P</a:t>
            </a:r>
            <a:r>
              <a:rPr lang="en-US" altLang="en-US" sz="2400" b="1" smtClean="0">
                <a:solidFill>
                  <a:srgbClr val="FFFF00"/>
                </a:solidFill>
              </a:rPr>
              <a:t>(</a:t>
            </a:r>
            <a:r>
              <a:rPr lang="en-US" altLang="en-US" sz="2400" b="1" i="1" smtClean="0">
                <a:solidFill>
                  <a:srgbClr val="FFFF00"/>
                </a:solidFill>
              </a:rPr>
              <a:t>A </a:t>
            </a:r>
            <a:r>
              <a:rPr lang="en-US" altLang="en-US" sz="2400" b="1" smtClean="0">
                <a:solidFill>
                  <a:srgbClr val="FFFF00"/>
                </a:solidFill>
              </a:rPr>
              <a:t>or </a:t>
            </a:r>
            <a:r>
              <a:rPr lang="en-US" altLang="en-US" sz="2400" b="1" i="1" smtClean="0">
                <a:solidFill>
                  <a:srgbClr val="FFFF00"/>
                </a:solidFill>
              </a:rPr>
              <a:t>B</a:t>
            </a:r>
            <a:r>
              <a:rPr lang="en-US" altLang="en-US" sz="2400" b="1" smtClean="0">
                <a:solidFill>
                  <a:srgbClr val="FFFF00"/>
                </a:solidFill>
              </a:rPr>
              <a:t>) = </a:t>
            </a:r>
            <a:r>
              <a:rPr lang="en-US" altLang="en-US" sz="2400" b="1" i="1" smtClean="0">
                <a:solidFill>
                  <a:srgbClr val="FFFF00"/>
                </a:solidFill>
              </a:rPr>
              <a:t>P</a:t>
            </a:r>
            <a:r>
              <a:rPr lang="en-US" altLang="en-US" sz="2400" b="1" smtClean="0">
                <a:solidFill>
                  <a:srgbClr val="FFFF00"/>
                </a:solidFill>
              </a:rPr>
              <a:t>(</a:t>
            </a:r>
            <a:r>
              <a:rPr lang="en-US" altLang="en-US" sz="2400" b="1" i="1" smtClean="0">
                <a:solidFill>
                  <a:srgbClr val="FFFF00"/>
                </a:solidFill>
              </a:rPr>
              <a:t>A</a:t>
            </a:r>
            <a:r>
              <a:rPr lang="en-US" altLang="en-US" sz="2400" b="1" smtClean="0">
                <a:solidFill>
                  <a:srgbClr val="FFFF00"/>
                </a:solidFill>
              </a:rPr>
              <a:t>) + </a:t>
            </a:r>
            <a:r>
              <a:rPr lang="en-US" altLang="en-US" sz="2400" b="1" i="1" smtClean="0">
                <a:solidFill>
                  <a:srgbClr val="FFFF00"/>
                </a:solidFill>
              </a:rPr>
              <a:t>P</a:t>
            </a:r>
            <a:r>
              <a:rPr lang="en-US" altLang="en-US" sz="2400" b="1" smtClean="0">
                <a:solidFill>
                  <a:srgbClr val="FFFF00"/>
                </a:solidFill>
              </a:rPr>
              <a:t>(</a:t>
            </a:r>
            <a:r>
              <a:rPr lang="en-US" altLang="en-US" sz="2400" b="1" i="1" smtClean="0">
                <a:solidFill>
                  <a:srgbClr val="FFFF00"/>
                </a:solidFill>
              </a:rPr>
              <a:t>B</a:t>
            </a:r>
            <a:r>
              <a:rPr lang="en-US" altLang="en-US" sz="2400" b="1" smtClean="0">
                <a:solidFill>
                  <a:srgbClr val="FFFF00"/>
                </a:solidFill>
              </a:rPr>
              <a:t>). </a:t>
            </a:r>
          </a:p>
          <a:p>
            <a:endParaRPr lang="en-US" altLang="en-US" sz="2400" b="1" smtClean="0"/>
          </a:p>
        </p:txBody>
      </p:sp>
      <p:graphicFrame>
        <p:nvGraphicFramePr>
          <p:cNvPr id="18436" name="Object 2"/>
          <p:cNvGraphicFramePr>
            <a:graphicFrameLocks noChangeAspect="1"/>
          </p:cNvGraphicFramePr>
          <p:nvPr/>
        </p:nvGraphicFramePr>
        <p:xfrm>
          <a:off x="957263" y="3365500"/>
          <a:ext cx="6683375" cy="787400"/>
        </p:xfrm>
        <a:graphic>
          <a:graphicData uri="http://schemas.openxmlformats.org/presentationml/2006/ole">
            <mc:AlternateContent xmlns:mc="http://schemas.openxmlformats.org/markup-compatibility/2006">
              <mc:Choice xmlns:v="urn:schemas-microsoft-com:vml" Requires="v">
                <p:oleObj spid="_x0000_s18438" name="Equation" r:id="rId3" imgW="3340100" imgH="393700" progId="Equation.3">
                  <p:embed/>
                </p:oleObj>
              </mc:Choice>
              <mc:Fallback>
                <p:oleObj name="Equation" r:id="rId3" imgW="33401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3365500"/>
                        <a:ext cx="6683375"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963" y="3024188"/>
            <a:ext cx="66960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1275"/>
            <a:ext cx="8229600" cy="868363"/>
          </a:xfrm>
        </p:spPr>
        <p:txBody>
          <a:bodyPr/>
          <a:lstStyle/>
          <a:p>
            <a:r>
              <a:rPr lang="en-US" altLang="en-US" sz="3600" b="1" smtClean="0"/>
              <a:t>Example 3</a:t>
            </a:r>
          </a:p>
        </p:txBody>
      </p:sp>
      <p:sp>
        <p:nvSpPr>
          <p:cNvPr id="3" name="Content Placeholder 2"/>
          <p:cNvSpPr>
            <a:spLocks noGrp="1"/>
          </p:cNvSpPr>
          <p:nvPr>
            <p:ph idx="1"/>
          </p:nvPr>
        </p:nvSpPr>
        <p:spPr>
          <a:xfrm>
            <a:off x="457200" y="1219200"/>
            <a:ext cx="8382000" cy="4906963"/>
          </a:xfrm>
        </p:spPr>
        <p:txBody>
          <a:bodyPr/>
          <a:lstStyle/>
          <a:p>
            <a:pPr>
              <a:buFontTx/>
              <a:buNone/>
              <a:defRPr/>
            </a:pPr>
            <a:r>
              <a:rPr lang="en-US" sz="2800" b="1" dirty="0" smtClean="0"/>
              <a:t>Identify the problems with each of the following</a:t>
            </a:r>
          </a:p>
          <a:p>
            <a:pPr>
              <a:buFontTx/>
              <a:buNone/>
              <a:defRPr/>
            </a:pPr>
            <a:r>
              <a:rPr lang="en-US" sz="2800" b="1" dirty="0" smtClean="0"/>
              <a:t> </a:t>
            </a:r>
          </a:p>
          <a:p>
            <a:pPr marL="514350" indent="-514350">
              <a:buFontTx/>
              <a:buAutoNum type="alphaLcParenR"/>
              <a:defRPr/>
            </a:pPr>
            <a:r>
              <a:rPr lang="en-US" sz="2800" b="1" dirty="0" smtClean="0"/>
              <a:t>P(A) = .35, P(B) = .40, and P(C) = .35</a:t>
            </a:r>
          </a:p>
          <a:p>
            <a:pPr marL="514350" indent="-514350">
              <a:buFontTx/>
              <a:buAutoNum type="alphaLcParenR"/>
              <a:defRPr/>
            </a:pPr>
            <a:endParaRPr lang="en-US" sz="2800" b="1" dirty="0" smtClean="0"/>
          </a:p>
          <a:p>
            <a:pPr marL="514350" indent="-514350">
              <a:buFontTx/>
              <a:buAutoNum type="alphaLcParenR" startAt="2"/>
              <a:defRPr/>
            </a:pPr>
            <a:r>
              <a:rPr lang="en-US" sz="2800" b="1" dirty="0" smtClean="0"/>
              <a:t>P(E) = .20, P(F) = .50, P(G) = .25</a:t>
            </a:r>
          </a:p>
          <a:p>
            <a:pPr marL="514350" indent="-514350">
              <a:buFontTx/>
              <a:buAutoNum type="alphaLcParenR" startAt="2"/>
              <a:defRPr/>
            </a:pPr>
            <a:endParaRPr lang="en-US" sz="2800" b="1" dirty="0" smtClean="0"/>
          </a:p>
          <a:p>
            <a:pPr marL="514350" indent="-514350">
              <a:buFontTx/>
              <a:buAutoNum type="alphaLcParenR" startAt="2"/>
              <a:defRPr/>
            </a:pPr>
            <a:r>
              <a:rPr lang="en-US" sz="2800" b="1" dirty="0" smtClean="0"/>
              <a:t>P(A) = 1.2, P(B) = .20, and P(C) = .15</a:t>
            </a:r>
          </a:p>
          <a:p>
            <a:pPr marL="514350" indent="-514350">
              <a:buFontTx/>
              <a:buAutoNum type="alphaLcParenR" startAt="2"/>
              <a:defRPr/>
            </a:pPr>
            <a:endParaRPr lang="en-US" sz="2800" b="1" dirty="0" smtClean="0"/>
          </a:p>
          <a:p>
            <a:pPr marL="514350" indent="-514350">
              <a:buFontTx/>
              <a:buAutoNum type="alphaLcParenR" startAt="2"/>
              <a:defRPr/>
            </a:pPr>
            <a:r>
              <a:rPr lang="en-US" sz="2800" b="1" dirty="0" smtClean="0"/>
              <a:t>P(A) = .25, P(B) = -.20, and P(C) = .95</a:t>
            </a:r>
          </a:p>
          <a:p>
            <a:pPr>
              <a:defRPr/>
            </a:pPr>
            <a:endParaRPr lang="en-US" sz="2800" b="1" dirty="0"/>
          </a:p>
        </p:txBody>
      </p:sp>
      <p:sp>
        <p:nvSpPr>
          <p:cNvPr id="4" name="TextBox 3"/>
          <p:cNvSpPr txBox="1">
            <a:spLocks noChangeArrowheads="1"/>
          </p:cNvSpPr>
          <p:nvPr/>
        </p:nvSpPr>
        <p:spPr bwMode="auto">
          <a:xfrm>
            <a:off x="6400800" y="2743200"/>
            <a:ext cx="2098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P(S) = 1.1 &gt; 1</a:t>
            </a:r>
          </a:p>
        </p:txBody>
      </p:sp>
      <p:sp>
        <p:nvSpPr>
          <p:cNvPr id="5" name="TextBox 4"/>
          <p:cNvSpPr txBox="1">
            <a:spLocks noChangeArrowheads="1"/>
          </p:cNvSpPr>
          <p:nvPr/>
        </p:nvSpPr>
        <p:spPr bwMode="auto">
          <a:xfrm>
            <a:off x="6477000" y="3733800"/>
            <a:ext cx="2098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P(S) = 0.9 &lt; 1</a:t>
            </a:r>
          </a:p>
        </p:txBody>
      </p:sp>
      <p:sp>
        <p:nvSpPr>
          <p:cNvPr id="6" name="TextBox 5"/>
          <p:cNvSpPr txBox="1">
            <a:spLocks noChangeArrowheads="1"/>
          </p:cNvSpPr>
          <p:nvPr/>
        </p:nvSpPr>
        <p:spPr bwMode="auto">
          <a:xfrm>
            <a:off x="6400800" y="4800600"/>
            <a:ext cx="1338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P(A) &gt; 1</a:t>
            </a:r>
          </a:p>
        </p:txBody>
      </p:sp>
      <p:sp>
        <p:nvSpPr>
          <p:cNvPr id="7" name="TextBox 6"/>
          <p:cNvSpPr txBox="1">
            <a:spLocks noChangeArrowheads="1"/>
          </p:cNvSpPr>
          <p:nvPr/>
        </p:nvSpPr>
        <p:spPr bwMode="auto">
          <a:xfrm>
            <a:off x="6781800" y="5867400"/>
            <a:ext cx="1338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P(B) &lt;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1275"/>
            <a:ext cx="8229600" cy="868363"/>
          </a:xfrm>
        </p:spPr>
        <p:txBody>
          <a:bodyPr/>
          <a:lstStyle/>
          <a:p>
            <a:r>
              <a:rPr lang="en-US" altLang="en-US" sz="3600" b="1" smtClean="0"/>
              <a:t>Example 4</a:t>
            </a:r>
          </a:p>
        </p:txBody>
      </p:sp>
      <p:sp>
        <p:nvSpPr>
          <p:cNvPr id="3" name="Content Placeholder 2"/>
          <p:cNvSpPr>
            <a:spLocks noGrp="1"/>
          </p:cNvSpPr>
          <p:nvPr>
            <p:ph idx="1"/>
          </p:nvPr>
        </p:nvSpPr>
        <p:spPr>
          <a:xfrm>
            <a:off x="457200" y="1219200"/>
            <a:ext cx="8382000" cy="4906963"/>
          </a:xfrm>
        </p:spPr>
        <p:txBody>
          <a:bodyPr/>
          <a:lstStyle/>
          <a:p>
            <a:pPr>
              <a:buFontTx/>
              <a:buNone/>
              <a:defRPr/>
            </a:pPr>
            <a:r>
              <a:rPr lang="en-US" sz="2800" b="1" dirty="0" smtClean="0"/>
              <a:t>Answer the following questions given a solution space consisting of A, B and C.</a:t>
            </a:r>
          </a:p>
          <a:p>
            <a:pPr>
              <a:buFontTx/>
              <a:buNone/>
              <a:defRPr/>
            </a:pPr>
            <a:r>
              <a:rPr lang="en-US" sz="2800" b="1" dirty="0" smtClean="0"/>
              <a:t> </a:t>
            </a:r>
          </a:p>
          <a:p>
            <a:pPr marL="514350" indent="-514350">
              <a:buFontTx/>
              <a:buAutoNum type="alphaLcParenR"/>
              <a:defRPr/>
            </a:pPr>
            <a:r>
              <a:rPr lang="en-US" sz="2800" b="1" dirty="0" smtClean="0"/>
              <a:t>P(A) = .35, P(B) = .40, and P(C) = ??</a:t>
            </a:r>
            <a:br>
              <a:rPr lang="en-US" sz="2800" b="1" dirty="0" smtClean="0"/>
            </a:br>
            <a:endParaRPr lang="en-US" sz="2800" b="1" dirty="0" smtClean="0"/>
          </a:p>
          <a:p>
            <a:pPr marL="514350" indent="-514350">
              <a:buFontTx/>
              <a:buAutoNum type="alphaLcParenR"/>
              <a:defRPr/>
            </a:pPr>
            <a:endParaRPr lang="en-US" sz="2800" b="1" dirty="0" smtClean="0"/>
          </a:p>
          <a:p>
            <a:pPr marL="514350" indent="-514350">
              <a:buFontTx/>
              <a:buAutoNum type="alphaLcParenR" startAt="2"/>
              <a:defRPr/>
            </a:pPr>
            <a:r>
              <a:rPr lang="en-US" sz="2800" b="1" dirty="0" smtClean="0"/>
              <a:t>P(A) = .20, P(B) = .50, P(C) = .30; P(~A) = ??</a:t>
            </a:r>
          </a:p>
          <a:p>
            <a:pPr marL="514350" indent="-514350">
              <a:buFontTx/>
              <a:buAutoNum type="alphaLcParenR" startAt="2"/>
              <a:defRPr/>
            </a:pPr>
            <a:endParaRPr lang="en-US" sz="2800" b="1" dirty="0" smtClean="0"/>
          </a:p>
        </p:txBody>
      </p:sp>
      <p:sp>
        <p:nvSpPr>
          <p:cNvPr id="4" name="TextBox 3"/>
          <p:cNvSpPr txBox="1">
            <a:spLocks noChangeArrowheads="1"/>
          </p:cNvSpPr>
          <p:nvPr/>
        </p:nvSpPr>
        <p:spPr bwMode="auto">
          <a:xfrm>
            <a:off x="2689225" y="3500438"/>
            <a:ext cx="3687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P(C) = 1 - .35 - .40 = 0.25</a:t>
            </a:r>
          </a:p>
        </p:txBody>
      </p:sp>
      <p:sp>
        <p:nvSpPr>
          <p:cNvPr id="5" name="TextBox 4"/>
          <p:cNvSpPr txBox="1">
            <a:spLocks noChangeArrowheads="1"/>
          </p:cNvSpPr>
          <p:nvPr/>
        </p:nvSpPr>
        <p:spPr bwMode="auto">
          <a:xfrm>
            <a:off x="2098675" y="4948238"/>
            <a:ext cx="4903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P(~A) = 1 – P(A) = 1 – 0.20 = 0.80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0"/>
            <a:ext cx="7772400" cy="1066800"/>
          </a:xfrm>
        </p:spPr>
        <p:txBody>
          <a:bodyPr/>
          <a:lstStyle/>
          <a:p>
            <a:pPr eaLnBrk="1" hangingPunct="1"/>
            <a:r>
              <a:rPr lang="en-US" altLang="en-US" b="1" smtClean="0"/>
              <a:t>Lesson 5 – 2a</a:t>
            </a:r>
          </a:p>
        </p:txBody>
      </p:sp>
      <p:sp>
        <p:nvSpPr>
          <p:cNvPr id="3075" name="Rectangle 5"/>
          <p:cNvSpPr>
            <a:spLocks noGrp="1" noChangeArrowheads="1"/>
          </p:cNvSpPr>
          <p:nvPr>
            <p:ph type="subTitle" idx="1"/>
          </p:nvPr>
        </p:nvSpPr>
        <p:spPr>
          <a:xfrm>
            <a:off x="990600" y="2514600"/>
            <a:ext cx="7162800" cy="1752600"/>
          </a:xfrm>
        </p:spPr>
        <p:txBody>
          <a:bodyPr/>
          <a:lstStyle/>
          <a:p>
            <a:pPr eaLnBrk="1" hangingPunct="1"/>
            <a:r>
              <a:rPr lang="en-US" altLang="en-US" b="1" smtClean="0"/>
              <a:t>Probability Models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20650"/>
            <a:ext cx="8229600" cy="715963"/>
          </a:xfrm>
        </p:spPr>
        <p:txBody>
          <a:bodyPr/>
          <a:lstStyle/>
          <a:p>
            <a:r>
              <a:rPr lang="en-US" altLang="en-US" sz="3600" b="1" smtClean="0"/>
              <a:t>Basic Counting</a:t>
            </a:r>
          </a:p>
        </p:txBody>
      </p:sp>
      <p:sp>
        <p:nvSpPr>
          <p:cNvPr id="3" name="Content Placeholder 2"/>
          <p:cNvSpPr>
            <a:spLocks noGrp="1"/>
          </p:cNvSpPr>
          <p:nvPr>
            <p:ph idx="1"/>
          </p:nvPr>
        </p:nvSpPr>
        <p:spPr>
          <a:xfrm>
            <a:off x="457200" y="1066800"/>
            <a:ext cx="8229600" cy="5029200"/>
          </a:xfrm>
        </p:spPr>
        <p:txBody>
          <a:bodyPr/>
          <a:lstStyle/>
          <a:p>
            <a:r>
              <a:rPr lang="en-US" altLang="en-US" sz="2800" b="1" smtClean="0"/>
              <a:t>If items are independent of each other, then we multiply the counts to get the total number of possibilities</a:t>
            </a:r>
            <a:endParaRPr lang="en-US" altLang="en-US" sz="2400" b="1" smtClean="0">
              <a:solidFill>
                <a:srgbClr val="FFFF00"/>
              </a:solidFill>
            </a:endParaRPr>
          </a:p>
          <a:p>
            <a:endParaRPr lang="en-US" altLang="en-US" sz="1800" b="1" smtClean="0"/>
          </a:p>
          <a:p>
            <a:r>
              <a:rPr lang="en-US" altLang="en-US" sz="2800" b="1" smtClean="0"/>
              <a:t>If a buffet style meal has 3 appetizers, 5 entrees and 4 deserts, then how many different combinations can someone have?</a:t>
            </a:r>
          </a:p>
          <a:p>
            <a:endParaRPr lang="en-US" altLang="en-US" sz="2800" b="1" smtClean="0">
              <a:solidFill>
                <a:srgbClr val="FFFF00"/>
              </a:solidFill>
            </a:endParaRPr>
          </a:p>
          <a:p>
            <a:r>
              <a:rPr lang="en-US" altLang="en-US" sz="2400" b="1" smtClean="0">
                <a:solidFill>
                  <a:srgbClr val="FFFF00"/>
                </a:solidFill>
              </a:rPr>
              <a:t>They can have 3 </a:t>
            </a:r>
            <a:r>
              <a:rPr lang="en-US" altLang="en-US" sz="2400" b="1" smtClean="0">
                <a:solidFill>
                  <a:srgbClr val="FFFF00"/>
                </a:solidFill>
                <a:sym typeface="Symbol" pitchFamily="18" charset="2"/>
              </a:rPr>
              <a:t> 5  4 = 60 different combinations</a:t>
            </a:r>
            <a:endParaRPr lang="en-US" altLang="en-US" sz="2400" b="1" smtClean="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30175"/>
            <a:ext cx="8229600" cy="715963"/>
          </a:xfrm>
        </p:spPr>
        <p:txBody>
          <a:bodyPr/>
          <a:lstStyle/>
          <a:p>
            <a:r>
              <a:rPr lang="en-US" altLang="en-US" sz="3600" b="1" smtClean="0"/>
              <a:t>Example 4</a:t>
            </a:r>
          </a:p>
        </p:txBody>
      </p:sp>
      <p:sp>
        <p:nvSpPr>
          <p:cNvPr id="16387" name="Content Placeholder 2"/>
          <p:cNvSpPr>
            <a:spLocks noGrp="1"/>
          </p:cNvSpPr>
          <p:nvPr>
            <p:ph idx="1"/>
          </p:nvPr>
        </p:nvSpPr>
        <p:spPr>
          <a:xfrm>
            <a:off x="388938" y="1327150"/>
            <a:ext cx="8382000" cy="1752600"/>
          </a:xfrm>
        </p:spPr>
        <p:txBody>
          <a:bodyPr/>
          <a:lstStyle/>
          <a:p>
            <a:pPr marL="0" indent="0">
              <a:buFontTx/>
              <a:buNone/>
              <a:defRPr/>
            </a:pPr>
            <a:r>
              <a:rPr lang="en-US" dirty="0" smtClean="0"/>
              <a:t>How many different dinner combinations can we have if you have a choice of 3 appetizers, 2 salads, 4 entrees, and 5 deserts?</a:t>
            </a:r>
            <a:endParaRPr lang="en-US" b="1" dirty="0" smtClean="0"/>
          </a:p>
          <a:p>
            <a:pPr>
              <a:buFontTx/>
              <a:buNone/>
              <a:defRPr/>
            </a:pPr>
            <a:endParaRPr lang="en-US" b="1" dirty="0" smtClean="0"/>
          </a:p>
          <a:p>
            <a:pPr>
              <a:buFontTx/>
              <a:buNone/>
              <a:defRPr/>
            </a:pPr>
            <a:endParaRPr lang="en-US" b="1" dirty="0" smtClean="0"/>
          </a:p>
        </p:txBody>
      </p:sp>
      <p:sp>
        <p:nvSpPr>
          <p:cNvPr id="4" name="TextBox 3"/>
          <p:cNvSpPr txBox="1">
            <a:spLocks noChangeArrowheads="1"/>
          </p:cNvSpPr>
          <p:nvPr/>
        </p:nvSpPr>
        <p:spPr bwMode="auto">
          <a:xfrm>
            <a:off x="990600" y="3810000"/>
            <a:ext cx="7173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3 </a:t>
            </a:r>
            <a:r>
              <a:rPr lang="en-US" altLang="en-US" sz="2400" b="1">
                <a:solidFill>
                  <a:srgbClr val="FFFF00"/>
                </a:solidFill>
                <a:sym typeface="Symbol" pitchFamily="18" charset="2"/>
              </a:rPr>
              <a:t> 2  4  5 = 120 different dinner combinations</a:t>
            </a:r>
            <a:endParaRPr lang="en-US" altLang="en-US" sz="24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20650"/>
            <a:ext cx="8229600" cy="715963"/>
          </a:xfrm>
        </p:spPr>
        <p:txBody>
          <a:bodyPr/>
          <a:lstStyle/>
          <a:p>
            <a:r>
              <a:rPr lang="en-US" altLang="en-US" sz="3600" b="1" smtClean="0"/>
              <a:t>Replacement</a:t>
            </a:r>
          </a:p>
        </p:txBody>
      </p:sp>
      <p:sp>
        <p:nvSpPr>
          <p:cNvPr id="3" name="Content Placeholder 2"/>
          <p:cNvSpPr>
            <a:spLocks noGrp="1"/>
          </p:cNvSpPr>
          <p:nvPr>
            <p:ph idx="1"/>
          </p:nvPr>
        </p:nvSpPr>
        <p:spPr>
          <a:xfrm>
            <a:off x="457200" y="1066800"/>
            <a:ext cx="8229600" cy="5562600"/>
          </a:xfrm>
        </p:spPr>
        <p:txBody>
          <a:bodyPr/>
          <a:lstStyle/>
          <a:p>
            <a:r>
              <a:rPr lang="en-US" altLang="en-US" sz="2800" b="1" smtClean="0"/>
              <a:t>With replacement maintains the original probability</a:t>
            </a:r>
          </a:p>
          <a:p>
            <a:pPr lvl="1"/>
            <a:r>
              <a:rPr lang="en-US" altLang="en-US" sz="2400" b="1" smtClean="0"/>
              <a:t>Draw a card and replace it and then draw another</a:t>
            </a:r>
          </a:p>
          <a:p>
            <a:pPr lvl="1"/>
            <a:r>
              <a:rPr lang="en-US" altLang="en-US" sz="2400" b="1" smtClean="0"/>
              <a:t>What are your odds of drawing two hearts?</a:t>
            </a:r>
          </a:p>
          <a:p>
            <a:pPr lvl="1"/>
            <a:r>
              <a:rPr lang="en-US" altLang="en-US" sz="2400" b="1" smtClean="0"/>
              <a:t>Events are </a:t>
            </a:r>
            <a:r>
              <a:rPr lang="en-US" altLang="en-US" sz="2400" b="1" smtClean="0">
                <a:solidFill>
                  <a:srgbClr val="FFFF00"/>
                </a:solidFill>
              </a:rPr>
              <a:t>independent</a:t>
            </a:r>
          </a:p>
          <a:p>
            <a:endParaRPr lang="en-US" altLang="en-US" sz="1800" b="1" smtClean="0"/>
          </a:p>
          <a:p>
            <a:r>
              <a:rPr lang="en-US" altLang="en-US" sz="2800" b="1" smtClean="0"/>
              <a:t>Without replacement changes the original probability</a:t>
            </a:r>
          </a:p>
          <a:p>
            <a:pPr lvl="1"/>
            <a:r>
              <a:rPr lang="en-US" altLang="en-US" sz="2400" b="1" smtClean="0"/>
              <a:t>Draw two cards </a:t>
            </a:r>
          </a:p>
          <a:p>
            <a:pPr lvl="1"/>
            <a:r>
              <a:rPr lang="en-US" altLang="en-US" sz="2400" b="1" smtClean="0"/>
              <a:t>What are you odds of drawing two hearts</a:t>
            </a:r>
          </a:p>
          <a:p>
            <a:pPr lvl="1"/>
            <a:r>
              <a:rPr lang="en-US" altLang="en-US" sz="2400" b="1" smtClean="0"/>
              <a:t>How have the odds changed?</a:t>
            </a:r>
          </a:p>
          <a:p>
            <a:pPr lvl="1"/>
            <a:r>
              <a:rPr lang="en-US" altLang="en-US" sz="2400" b="1" smtClean="0"/>
              <a:t>Events are now </a:t>
            </a:r>
            <a:r>
              <a:rPr lang="en-US" altLang="en-US" sz="2400" b="1" smtClean="0">
                <a:solidFill>
                  <a:srgbClr val="FFFF00"/>
                </a:solidFill>
              </a:rPr>
              <a:t>dependent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0175"/>
            <a:ext cx="8229600" cy="715963"/>
          </a:xfrm>
        </p:spPr>
        <p:txBody>
          <a:bodyPr/>
          <a:lstStyle/>
          <a:p>
            <a:r>
              <a:rPr lang="en-US" altLang="en-US" sz="3600" b="1" smtClean="0"/>
              <a:t>Example 5</a:t>
            </a:r>
          </a:p>
        </p:txBody>
      </p:sp>
      <p:sp>
        <p:nvSpPr>
          <p:cNvPr id="24579" name="Content Placeholder 2"/>
          <p:cNvSpPr>
            <a:spLocks noGrp="1"/>
          </p:cNvSpPr>
          <p:nvPr>
            <p:ph idx="1"/>
          </p:nvPr>
        </p:nvSpPr>
        <p:spPr>
          <a:xfrm>
            <a:off x="457200" y="1295400"/>
            <a:ext cx="8229600" cy="4830763"/>
          </a:xfrm>
        </p:spPr>
        <p:txBody>
          <a:bodyPr/>
          <a:lstStyle/>
          <a:p>
            <a:r>
              <a:rPr lang="en-US" altLang="en-US" b="1" smtClean="0"/>
              <a:t>Draw a card and replace it and then draw another.  What are your odds of drawing two hearts?</a:t>
            </a:r>
          </a:p>
          <a:p>
            <a:endParaRPr lang="en-US" altLang="en-US" sz="1800" b="1" smtClean="0"/>
          </a:p>
          <a:p>
            <a:r>
              <a:rPr lang="en-US" altLang="en-US" sz="2800" b="1" smtClean="0"/>
              <a:t>With Replacement:  </a:t>
            </a:r>
            <a:br>
              <a:rPr lang="en-US" altLang="en-US" sz="2800" b="1" smtClean="0"/>
            </a:br>
            <a:endParaRPr lang="en-US" altLang="en-US" sz="2800" b="1" smtClean="0"/>
          </a:p>
          <a:p>
            <a:endParaRPr lang="en-US" altLang="en-US" sz="2800" b="1" smtClean="0"/>
          </a:p>
          <a:p>
            <a:r>
              <a:rPr lang="en-US" altLang="en-US" sz="2800" b="1" smtClean="0"/>
              <a:t>Without Replacement</a:t>
            </a:r>
            <a:br>
              <a:rPr lang="en-US" altLang="en-US" sz="2800" b="1" smtClean="0"/>
            </a:br>
            <a:endParaRPr lang="en-US" altLang="en-US" sz="2800" b="1" smtClean="0"/>
          </a:p>
          <a:p>
            <a:pPr>
              <a:buFontTx/>
              <a:buNone/>
            </a:pPr>
            <a:endParaRPr lang="en-US" altLang="en-US" b="1" smtClean="0"/>
          </a:p>
          <a:p>
            <a:pPr>
              <a:buFontTx/>
              <a:buNone/>
            </a:pPr>
            <a:endParaRPr lang="en-US" altLang="en-US" b="1" smtClean="0"/>
          </a:p>
          <a:p>
            <a:pPr>
              <a:buFontTx/>
              <a:buNone/>
            </a:pPr>
            <a:endParaRPr lang="en-US" altLang="en-US" b="1" smtClean="0"/>
          </a:p>
        </p:txBody>
      </p:sp>
      <p:sp>
        <p:nvSpPr>
          <p:cNvPr id="4" name="Rectangle 3"/>
          <p:cNvSpPr/>
          <p:nvPr/>
        </p:nvSpPr>
        <p:spPr>
          <a:xfrm>
            <a:off x="1981200" y="3819525"/>
            <a:ext cx="5186363" cy="523875"/>
          </a:xfrm>
          <a:prstGeom prst="rect">
            <a:avLst/>
          </a:prstGeom>
        </p:spPr>
        <p:txBody>
          <a:bodyPr wrap="none">
            <a:spAutoFit/>
          </a:bodyPr>
          <a:lstStyle/>
          <a:p>
            <a:pPr>
              <a:defRPr/>
            </a:pPr>
            <a:r>
              <a:rPr lang="en-US" sz="2800" b="1" kern="0" dirty="0">
                <a:solidFill>
                  <a:srgbClr val="FFFF00"/>
                </a:solidFill>
                <a:latin typeface="Arial"/>
              </a:rPr>
              <a:t>(13/52) (13/52) = 1/16 = 0.0625</a:t>
            </a:r>
            <a:endParaRPr lang="en-US" dirty="0">
              <a:solidFill>
                <a:srgbClr val="FFFF00"/>
              </a:solidFill>
            </a:endParaRPr>
          </a:p>
        </p:txBody>
      </p:sp>
      <p:sp>
        <p:nvSpPr>
          <p:cNvPr id="5" name="Rectangle 4"/>
          <p:cNvSpPr/>
          <p:nvPr/>
        </p:nvSpPr>
        <p:spPr>
          <a:xfrm>
            <a:off x="1981200" y="5495925"/>
            <a:ext cx="5170488" cy="523875"/>
          </a:xfrm>
          <a:prstGeom prst="rect">
            <a:avLst/>
          </a:prstGeom>
        </p:spPr>
        <p:txBody>
          <a:bodyPr wrap="none">
            <a:spAutoFit/>
          </a:bodyPr>
          <a:lstStyle/>
          <a:p>
            <a:pPr>
              <a:defRPr/>
            </a:pPr>
            <a:r>
              <a:rPr lang="en-US" sz="2800" b="1" kern="0" dirty="0">
                <a:solidFill>
                  <a:srgbClr val="FFFF00"/>
                </a:solidFill>
                <a:latin typeface="Arial"/>
              </a:rPr>
              <a:t> (13/52) (12/51)           = 0.0588</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6200"/>
            <a:ext cx="8229600" cy="868363"/>
          </a:xfrm>
        </p:spPr>
        <p:txBody>
          <a:bodyPr/>
          <a:lstStyle/>
          <a:p>
            <a:r>
              <a:rPr lang="en-US" altLang="en-US" sz="3600" b="1" smtClean="0"/>
              <a:t>Example: Distance Learning</a:t>
            </a:r>
          </a:p>
        </p:txBody>
      </p:sp>
      <p:sp>
        <p:nvSpPr>
          <p:cNvPr id="25603" name="Content Placeholder 2"/>
          <p:cNvSpPr>
            <a:spLocks noGrp="1"/>
          </p:cNvSpPr>
          <p:nvPr>
            <p:ph idx="1"/>
          </p:nvPr>
        </p:nvSpPr>
        <p:spPr>
          <a:xfrm>
            <a:off x="304800" y="1066800"/>
            <a:ext cx="8610600" cy="1981200"/>
          </a:xfrm>
        </p:spPr>
        <p:txBody>
          <a:bodyPr/>
          <a:lstStyle/>
          <a:p>
            <a:pPr marL="0" indent="0">
              <a:buFont typeface="Wingdings" pitchFamily="2" charset="2"/>
              <a:buNone/>
            </a:pPr>
            <a:r>
              <a:rPr lang="en-US" altLang="en-US" sz="2400" b="1" smtClean="0">
                <a:ea typeface="ＭＳ Ｐゴシック" pitchFamily="34" charset="-128"/>
              </a:rPr>
              <a:t>Distance-learning courses are rapidly gaining popularity among college students. Randomly select an undergraduate student who is taking distance-learning courses for credit and record the student’s age.  Here is the probability model:</a:t>
            </a:r>
          </a:p>
        </p:txBody>
      </p:sp>
      <p:graphicFrame>
        <p:nvGraphicFramePr>
          <p:cNvPr id="4" name="Table 3"/>
          <p:cNvGraphicFramePr>
            <a:graphicFrameLocks noGrp="1"/>
          </p:cNvGraphicFramePr>
          <p:nvPr/>
        </p:nvGraphicFramePr>
        <p:xfrm>
          <a:off x="620713" y="3143250"/>
          <a:ext cx="7515225" cy="742950"/>
        </p:xfrm>
        <a:graphic>
          <a:graphicData uri="http://schemas.openxmlformats.org/drawingml/2006/table">
            <a:tbl>
              <a:tblPr/>
              <a:tblGrid>
                <a:gridCol w="1982787"/>
                <a:gridCol w="1382713"/>
                <a:gridCol w="1382712"/>
                <a:gridCol w="1384300"/>
                <a:gridCol w="138271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pitchFamily="34" charset="-128"/>
                        </a:rPr>
                        <a:t>Age group (yr):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34" charset="-128"/>
                        </a:rPr>
                        <a:t>18 to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34" charset="-128"/>
                        </a:rPr>
                        <a:t>24 to 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34" charset="-128"/>
                        </a:rPr>
                        <a:t>30 to 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34" charset="-128"/>
                        </a:rPr>
                        <a:t>40 or over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pitchFamily="34" charset="-128"/>
                        </a:rPr>
                        <a:t>Probability: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34" charset="-128"/>
                        </a:rPr>
                        <a:t>0.57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34" charset="-128"/>
                        </a:rPr>
                        <a:t>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ＭＳ Ｐゴシック" pitchFamily="34" charset="-128"/>
                        </a:rPr>
                        <a:t>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pitchFamily="34" charset="-128"/>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624" name="Picture 8" descr="P5.07.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370763" y="4106863"/>
            <a:ext cx="162877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22250" y="4140200"/>
            <a:ext cx="64516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6000"/>
              </a:spcAft>
              <a:buFontTx/>
              <a:buAutoNum type="alphaLcParenBoth"/>
            </a:pPr>
            <a:r>
              <a:rPr lang="en-US" altLang="en-US" sz="1800" b="1"/>
              <a:t>Show that this is a legitimate probability model.</a:t>
            </a:r>
          </a:p>
          <a:p>
            <a:pPr>
              <a:spcBef>
                <a:spcPct val="0"/>
              </a:spcBef>
              <a:spcAft>
                <a:spcPts val="2400"/>
              </a:spcAft>
              <a:buFontTx/>
              <a:buAutoNum type="alphaLcParenBoth"/>
            </a:pPr>
            <a:r>
              <a:rPr lang="en-US" altLang="en-US" sz="1800" b="1"/>
              <a:t>Find the probability that the chosen student is not in the traditional college age group (18 to 23 years).</a:t>
            </a:r>
          </a:p>
          <a:p>
            <a:pPr>
              <a:spcBef>
                <a:spcPct val="0"/>
              </a:spcBef>
              <a:spcAft>
                <a:spcPts val="2400"/>
              </a:spcAft>
              <a:buFontTx/>
              <a:buNone/>
            </a:pPr>
            <a:r>
              <a:rPr lang="en-US" altLang="en-US" sz="1800" b="1"/>
              <a:t> </a:t>
            </a:r>
          </a:p>
        </p:txBody>
      </p:sp>
      <p:sp>
        <p:nvSpPr>
          <p:cNvPr id="7" name="TextBox 6"/>
          <p:cNvSpPr txBox="1">
            <a:spLocks noChangeArrowheads="1"/>
          </p:cNvSpPr>
          <p:nvPr/>
        </p:nvSpPr>
        <p:spPr bwMode="auto">
          <a:xfrm>
            <a:off x="620713" y="4535488"/>
            <a:ext cx="55181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6000"/>
              </a:spcAft>
              <a:buFontTx/>
              <a:buNone/>
            </a:pPr>
            <a:r>
              <a:rPr lang="en-US" altLang="en-US" sz="1800" b="1">
                <a:solidFill>
                  <a:srgbClr val="FFFF00"/>
                </a:solidFill>
              </a:rPr>
              <a:t>Each probability is between 0 and 1 and            0.57 + 0.17 + 0.14 + 0.12 = 1 </a:t>
            </a:r>
          </a:p>
          <a:p>
            <a:pPr>
              <a:spcBef>
                <a:spcPct val="0"/>
              </a:spcBef>
              <a:buFontTx/>
              <a:buNone/>
            </a:pPr>
            <a:r>
              <a:rPr lang="en-US" altLang="en-US" sz="1800" b="1" i="1">
                <a:solidFill>
                  <a:srgbClr val="FFFF00"/>
                </a:solidFill>
              </a:rPr>
              <a:t>P</a:t>
            </a:r>
            <a:r>
              <a:rPr lang="en-US" altLang="en-US" sz="1800" b="1">
                <a:solidFill>
                  <a:srgbClr val="FFFF00"/>
                </a:solidFill>
              </a:rPr>
              <a:t>(not 18 to 23 years) = 1 – </a:t>
            </a:r>
            <a:r>
              <a:rPr lang="en-US" altLang="en-US" sz="1800" b="1" i="1">
                <a:solidFill>
                  <a:srgbClr val="FFFF00"/>
                </a:solidFill>
              </a:rPr>
              <a:t>P</a:t>
            </a:r>
            <a:r>
              <a:rPr lang="en-US" altLang="en-US" sz="1800" b="1">
                <a:solidFill>
                  <a:srgbClr val="FFFF00"/>
                </a:solidFill>
              </a:rPr>
              <a:t>(18 to 23 years)</a:t>
            </a:r>
          </a:p>
          <a:p>
            <a:pPr>
              <a:spcBef>
                <a:spcPct val="0"/>
              </a:spcBef>
              <a:buFontTx/>
              <a:buNone/>
            </a:pPr>
            <a:r>
              <a:rPr lang="en-US" altLang="en-US" sz="1800" b="1">
                <a:solidFill>
                  <a:srgbClr val="FFFF00"/>
                </a:solidFill>
              </a:rPr>
              <a:t>                                    = 1 – 0.57 = 0.43 </a:t>
            </a:r>
          </a:p>
          <a:p>
            <a:pPr>
              <a:spcBef>
                <a:spcPct val="0"/>
              </a:spcBef>
              <a:spcAft>
                <a:spcPts val="2400"/>
              </a:spcAft>
              <a:buFontTx/>
              <a:buNone/>
            </a:pPr>
            <a:r>
              <a:rPr lang="en-US" altLang="en-US" sz="180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990600"/>
          </a:xfrm>
        </p:spPr>
        <p:txBody>
          <a:bodyPr/>
          <a:lstStyle/>
          <a:p>
            <a:pPr eaLnBrk="1" hangingPunct="1"/>
            <a:r>
              <a:rPr lang="en-US" altLang="en-US" sz="3600" b="1" smtClean="0"/>
              <a:t>Summary and Homework</a:t>
            </a:r>
          </a:p>
        </p:txBody>
      </p:sp>
      <p:sp>
        <p:nvSpPr>
          <p:cNvPr id="9219" name="Rectangle 3"/>
          <p:cNvSpPr>
            <a:spLocks noGrp="1" noChangeArrowheads="1"/>
          </p:cNvSpPr>
          <p:nvPr>
            <p:ph type="body" idx="1"/>
          </p:nvPr>
        </p:nvSpPr>
        <p:spPr>
          <a:xfrm>
            <a:off x="457200" y="1066800"/>
            <a:ext cx="8229600" cy="5486400"/>
          </a:xfrm>
        </p:spPr>
        <p:txBody>
          <a:bodyPr/>
          <a:lstStyle/>
          <a:p>
            <a:pPr eaLnBrk="1" hangingPunct="1">
              <a:defRPr/>
            </a:pPr>
            <a:r>
              <a:rPr lang="en-US" sz="2400" b="1" dirty="0" smtClean="0">
                <a:solidFill>
                  <a:srgbClr val="FFFF00"/>
                </a:solidFill>
              </a:rPr>
              <a:t>Summary</a:t>
            </a:r>
          </a:p>
          <a:p>
            <a:pPr lvl="1" eaLnBrk="1" hangingPunct="1">
              <a:defRPr/>
            </a:pPr>
            <a:r>
              <a:rPr lang="en-US" sz="2000" b="1" dirty="0" smtClean="0">
                <a:ea typeface="+mn-ea"/>
                <a:cs typeface="+mn-cs"/>
              </a:rPr>
              <a:t>Probability is the proportion of times an event occurs in many repeated trials</a:t>
            </a:r>
          </a:p>
          <a:p>
            <a:pPr lvl="1" eaLnBrk="1" hangingPunct="1">
              <a:defRPr/>
            </a:pPr>
            <a:r>
              <a:rPr lang="en-US" sz="2000" b="1" dirty="0" smtClean="0">
                <a:ea typeface="+mn-ea"/>
                <a:cs typeface="+mn-cs"/>
              </a:rPr>
              <a:t>Probability model consist of the entire space of outcomes and associated probabilities</a:t>
            </a:r>
          </a:p>
          <a:p>
            <a:pPr lvl="1" eaLnBrk="1" hangingPunct="1">
              <a:defRPr/>
            </a:pPr>
            <a:r>
              <a:rPr lang="en-US" sz="2000" b="1" dirty="0" smtClean="0">
                <a:ea typeface="+mn-ea"/>
                <a:cs typeface="+mn-cs"/>
              </a:rPr>
              <a:t>Sample space is the set of all possible outcomes</a:t>
            </a:r>
          </a:p>
          <a:p>
            <a:pPr lvl="1" eaLnBrk="1" hangingPunct="1">
              <a:defRPr/>
            </a:pPr>
            <a:r>
              <a:rPr lang="en-US" sz="2000" b="1" dirty="0" smtClean="0">
                <a:ea typeface="+mn-ea"/>
                <a:cs typeface="+mn-cs"/>
              </a:rPr>
              <a:t>Events are subsets of outcomes in the sample space</a:t>
            </a:r>
          </a:p>
          <a:p>
            <a:pPr lvl="1" eaLnBrk="1" hangingPunct="1">
              <a:defRPr/>
            </a:pPr>
            <a:r>
              <a:rPr lang="en-US" sz="2000" b="1" dirty="0" smtClean="0">
                <a:ea typeface="+mn-ea"/>
                <a:cs typeface="+mn-cs"/>
              </a:rPr>
              <a:t>Multiplication principle enumerates possible outcomes</a:t>
            </a:r>
          </a:p>
          <a:p>
            <a:pPr lvl="1" eaLnBrk="1" hangingPunct="1">
              <a:defRPr/>
            </a:pPr>
            <a:r>
              <a:rPr lang="en-US" sz="2000" b="1" dirty="0" smtClean="0">
                <a:ea typeface="+mn-ea"/>
                <a:cs typeface="+mn-cs"/>
              </a:rPr>
              <a:t>Sample with replacement keeps original probability</a:t>
            </a:r>
          </a:p>
          <a:p>
            <a:pPr lvl="1" eaLnBrk="1" hangingPunct="1">
              <a:defRPr/>
            </a:pPr>
            <a:r>
              <a:rPr lang="en-US" sz="2000" b="1" dirty="0" smtClean="0">
                <a:ea typeface="+mn-ea"/>
                <a:cs typeface="+mn-cs"/>
              </a:rPr>
              <a:t>Sample without replacement  changes original probability</a:t>
            </a:r>
          </a:p>
          <a:p>
            <a:pPr lvl="2" eaLnBrk="1" hangingPunct="1">
              <a:defRPr/>
            </a:pPr>
            <a:endParaRPr lang="en-US" sz="1600" b="1" dirty="0" smtClean="0"/>
          </a:p>
          <a:p>
            <a:pPr lvl="1" eaLnBrk="1" hangingPunct="1">
              <a:defRPr/>
            </a:pPr>
            <a:endParaRPr lang="en-US" sz="900" b="1" dirty="0" smtClean="0"/>
          </a:p>
          <a:p>
            <a:pPr eaLnBrk="1" hangingPunct="1">
              <a:defRPr/>
            </a:pPr>
            <a:r>
              <a:rPr lang="en-US" sz="2400" b="1" dirty="0" smtClean="0">
                <a:solidFill>
                  <a:srgbClr val="FFFF00"/>
                </a:solidFill>
              </a:rPr>
              <a:t>Homework</a:t>
            </a:r>
          </a:p>
          <a:p>
            <a:pPr lvl="1" eaLnBrk="1" hangingPunct="1">
              <a:defRPr/>
            </a:pPr>
            <a:r>
              <a:rPr lang="en-US" sz="2000" b="1" dirty="0" smtClean="0"/>
              <a:t>Day One:  </a:t>
            </a:r>
            <a:r>
              <a:rPr lang="en-US" sz="2000" b="1" kern="1200" dirty="0" smtClean="0"/>
              <a:t>27, 31, 32, 43, 45, 47</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
        <p:nvSpPr>
          <p:cNvPr id="27651" name="Oval 4"/>
          <p:cNvSpPr>
            <a:spLocks noChangeArrowheads="1"/>
          </p:cNvSpPr>
          <p:nvPr/>
        </p:nvSpPr>
        <p:spPr bwMode="auto">
          <a:xfrm>
            <a:off x="77788" y="19050"/>
            <a:ext cx="396875" cy="4159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7652" name="Freeform 5"/>
          <p:cNvSpPr>
            <a:spLocks/>
          </p:cNvSpPr>
          <p:nvPr/>
        </p:nvSpPr>
        <p:spPr bwMode="auto">
          <a:xfrm>
            <a:off x="273050" y="14288"/>
            <a:ext cx="114300" cy="214312"/>
          </a:xfrm>
          <a:custGeom>
            <a:avLst/>
            <a:gdLst>
              <a:gd name="T0" fmla="*/ 0 w 72"/>
              <a:gd name="T1" fmla="*/ 0 h 135"/>
              <a:gd name="T2" fmla="*/ 2147483647 w 72"/>
              <a:gd name="T3" fmla="*/ 2147483647 h 135"/>
              <a:gd name="T4" fmla="*/ 2147483647 w 72"/>
              <a:gd name="T5" fmla="*/ 2147483647 h 135"/>
              <a:gd name="T6" fmla="*/ 0 w 72"/>
              <a:gd name="T7" fmla="*/ 0 h 135"/>
              <a:gd name="T8" fmla="*/ 0 60000 65536"/>
              <a:gd name="T9" fmla="*/ 0 60000 65536"/>
              <a:gd name="T10" fmla="*/ 0 60000 65536"/>
              <a:gd name="T11" fmla="*/ 0 60000 65536"/>
              <a:gd name="T12" fmla="*/ 0 w 72"/>
              <a:gd name="T13" fmla="*/ 0 h 135"/>
              <a:gd name="T14" fmla="*/ 72 w 72"/>
              <a:gd name="T15" fmla="*/ 135 h 135"/>
            </a:gdLst>
            <a:ahLst/>
            <a:cxnLst>
              <a:cxn ang="T8">
                <a:pos x="T0" y="T1"/>
              </a:cxn>
              <a:cxn ang="T9">
                <a:pos x="T2" y="T3"/>
              </a:cxn>
              <a:cxn ang="T10">
                <a:pos x="T4" y="T5"/>
              </a:cxn>
              <a:cxn ang="T11">
                <a:pos x="T6" y="T7"/>
              </a:cxn>
            </a:cxnLst>
            <a:rect l="T12" t="T13" r="T14" b="T15"/>
            <a:pathLst>
              <a:path w="72" h="135">
                <a:moveTo>
                  <a:pt x="0" y="0"/>
                </a:moveTo>
                <a:lnTo>
                  <a:pt x="2" y="135"/>
                </a:lnTo>
                <a:lnTo>
                  <a:pt x="72" y="29"/>
                </a:lnTo>
                <a:cubicBezTo>
                  <a:pt x="72" y="7"/>
                  <a:pt x="0" y="0"/>
                  <a:pt x="0" y="0"/>
                </a:cubicBez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8" name="Text Box 6"/>
          <p:cNvSpPr txBox="1">
            <a:spLocks noChangeArrowheads="1"/>
          </p:cNvSpPr>
          <p:nvPr/>
        </p:nvSpPr>
        <p:spPr bwMode="auto">
          <a:xfrm>
            <a:off x="555625" y="58738"/>
            <a:ext cx="5600700" cy="523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effectLst>
                  <a:outerShdw blurRad="38100" dist="38100" dir="2700000" algn="tl">
                    <a:srgbClr val="336699"/>
                  </a:outerShdw>
                </a:effectLst>
                <a:latin typeface="Arial" pitchFamily="34" charset="0"/>
              </a:rPr>
              <a:t>5-Minute Check on Section 5-2a</a:t>
            </a:r>
          </a:p>
        </p:txBody>
      </p:sp>
      <p:sp>
        <p:nvSpPr>
          <p:cNvPr id="33800" name="Text Box 8"/>
          <p:cNvSpPr txBox="1">
            <a:spLocks noChangeArrowheads="1"/>
          </p:cNvSpPr>
          <p:nvPr/>
        </p:nvSpPr>
        <p:spPr bwMode="white">
          <a:xfrm>
            <a:off x="1693863" y="6564313"/>
            <a:ext cx="5722937" cy="258762"/>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1200" b="1" dirty="0">
                <a:effectLst>
                  <a:outerShdw blurRad="38100" dist="38100" dir="2700000" algn="tl">
                    <a:srgbClr val="336699"/>
                  </a:outerShdw>
                </a:effectLst>
                <a:latin typeface="Arial" pitchFamily="34" charset="0"/>
              </a:rPr>
              <a:t>Click the mouse button or press the Space Bar to display the answers.</a:t>
            </a:r>
          </a:p>
        </p:txBody>
      </p:sp>
      <p:sp>
        <p:nvSpPr>
          <p:cNvPr id="27655" name="Rectangle 11"/>
          <p:cNvSpPr>
            <a:spLocks noChangeArrowheads="1"/>
          </p:cNvSpPr>
          <p:nvPr/>
        </p:nvSpPr>
        <p:spPr bwMode="auto">
          <a:xfrm>
            <a:off x="163513" y="614363"/>
            <a:ext cx="8828087" cy="5862637"/>
          </a:xfrm>
          <a:prstGeom prst="rect">
            <a:avLst/>
          </a:prstGeom>
          <a:solidFill>
            <a:schemeClr val="bg1"/>
          </a:solidFill>
          <a:ln w="9525">
            <a:solidFill>
              <a:schemeClr val="tx1"/>
            </a:solidFill>
            <a:miter lim="800000"/>
            <a:headEnd/>
            <a:tailEnd/>
          </a:ln>
        </p:spPr>
        <p:txBody>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ts val="600"/>
              </a:spcBef>
              <a:buFontTx/>
              <a:buAutoNum type="arabicPeriod"/>
            </a:pPr>
            <a:r>
              <a:rPr lang="en-US" altLang="en-US" sz="2400" b="1">
                <a:latin typeface="Times New Roman" pitchFamily="18" charset="0"/>
                <a:cs typeface="Arial" charset="0"/>
                <a:sym typeface="Symbol" pitchFamily="18" charset="2"/>
              </a:rPr>
              <a:t>If you have a choice from 6 shirts, 5 pants, 10 pairs of socks and 3 different pairs of shoes, how many different outfits could you wear to school?</a:t>
            </a:r>
          </a:p>
          <a:p>
            <a:pPr>
              <a:spcBef>
                <a:spcPts val="600"/>
              </a:spcBef>
              <a:buFontTx/>
              <a:buAutoNum type="arabicPeriod"/>
            </a:pPr>
            <a:endParaRPr lang="en-US" altLang="en-US" sz="2400" b="1">
              <a:latin typeface="Times New Roman" pitchFamily="18" charset="0"/>
              <a:cs typeface="Arial" charset="0"/>
              <a:sym typeface="Symbol" pitchFamily="18" charset="2"/>
            </a:endParaRPr>
          </a:p>
          <a:p>
            <a:pPr>
              <a:spcBef>
                <a:spcPts val="600"/>
              </a:spcBef>
              <a:buFontTx/>
              <a:buAutoNum type="arabicPeriod"/>
            </a:pPr>
            <a:r>
              <a:rPr lang="en-US" altLang="en-US" sz="2400" b="1">
                <a:latin typeface="Times New Roman" pitchFamily="18" charset="0"/>
                <a:cs typeface="Arial" charset="0"/>
                <a:sym typeface="Symbol" pitchFamily="18" charset="2"/>
              </a:rPr>
              <a:t>What is the probability of drawing a pair of cards from a 52-card deck and getting a king and a queen?</a:t>
            </a:r>
          </a:p>
          <a:p>
            <a:pPr>
              <a:spcBef>
                <a:spcPts val="600"/>
              </a:spcBef>
              <a:buFontTx/>
              <a:buAutoNum type="arabicPeriod"/>
            </a:pPr>
            <a:endParaRPr lang="en-US" altLang="en-US" sz="2400" b="1">
              <a:latin typeface="Times New Roman" pitchFamily="18" charset="0"/>
              <a:cs typeface="Arial" charset="0"/>
              <a:sym typeface="Symbol" pitchFamily="18" charset="2"/>
            </a:endParaRPr>
          </a:p>
          <a:p>
            <a:pPr>
              <a:spcBef>
                <a:spcPts val="600"/>
              </a:spcBef>
              <a:buFontTx/>
              <a:buAutoNum type="arabicPeriod"/>
            </a:pPr>
            <a:r>
              <a:rPr lang="en-US" altLang="en-US" sz="2400" b="1">
                <a:latin typeface="Times New Roman" pitchFamily="18" charset="0"/>
                <a:cs typeface="Arial" charset="0"/>
                <a:sym typeface="Symbol" pitchFamily="18" charset="2"/>
              </a:rPr>
              <a:t>If you have a 70% chance of passing the mile-run test the first time you run it and a 50% chance of passing if you have to run the test again, what are your chances of passing?</a:t>
            </a:r>
          </a:p>
          <a:p>
            <a:pPr>
              <a:spcBef>
                <a:spcPts val="600"/>
              </a:spcBef>
              <a:buFontTx/>
              <a:buAutoNum type="arabicPeriod"/>
            </a:pPr>
            <a:endParaRPr lang="el-GR" altLang="en-US" sz="2000" b="1">
              <a:cs typeface="Arial" charset="0"/>
              <a:sym typeface="Symbol" pitchFamily="18" charset="2"/>
            </a:endParaRPr>
          </a:p>
        </p:txBody>
      </p:sp>
      <p:sp>
        <p:nvSpPr>
          <p:cNvPr id="8" name="TextBox 7"/>
          <p:cNvSpPr txBox="1">
            <a:spLocks noChangeArrowheads="1"/>
          </p:cNvSpPr>
          <p:nvPr/>
        </p:nvSpPr>
        <p:spPr bwMode="auto">
          <a:xfrm>
            <a:off x="2371725" y="1809750"/>
            <a:ext cx="4410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6 </a:t>
            </a:r>
            <a:r>
              <a:rPr lang="en-US" altLang="en-US" sz="2000" b="1">
                <a:solidFill>
                  <a:srgbClr val="FFFF00"/>
                </a:solidFill>
                <a:sym typeface="Symbol" pitchFamily="18" charset="2"/>
              </a:rPr>
              <a:t> 5  10  3 = 900 different outfits</a:t>
            </a:r>
            <a:endParaRPr lang="en-US" altLang="en-US" sz="2000" b="1">
              <a:solidFill>
                <a:srgbClr val="FFFF00"/>
              </a:solidFill>
            </a:endParaRPr>
          </a:p>
        </p:txBody>
      </p:sp>
      <p:sp>
        <p:nvSpPr>
          <p:cNvPr id="14" name="TextBox 13"/>
          <p:cNvSpPr txBox="1">
            <a:spLocks noChangeArrowheads="1"/>
          </p:cNvSpPr>
          <p:nvPr/>
        </p:nvSpPr>
        <p:spPr bwMode="auto">
          <a:xfrm>
            <a:off x="1490663" y="3048000"/>
            <a:ext cx="6129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(4/52) </a:t>
            </a:r>
            <a:r>
              <a:rPr lang="en-US" altLang="en-US" sz="2000" b="1">
                <a:solidFill>
                  <a:srgbClr val="FFFF00"/>
                </a:solidFill>
                <a:sym typeface="Symbol" pitchFamily="18" charset="2"/>
              </a:rPr>
              <a:t> (4/51) = (16/2652) =  0.006 or 0.6% chance</a:t>
            </a:r>
            <a:endParaRPr lang="en-US" altLang="en-US" sz="2000" b="1">
              <a:solidFill>
                <a:srgbClr val="FFFF00"/>
              </a:solidFill>
            </a:endParaRPr>
          </a:p>
        </p:txBody>
      </p:sp>
      <p:grpSp>
        <p:nvGrpSpPr>
          <p:cNvPr id="2" name="Group 28"/>
          <p:cNvGrpSpPr>
            <a:grpSpLocks/>
          </p:cNvGrpSpPr>
          <p:nvPr/>
        </p:nvGrpSpPr>
        <p:grpSpPr bwMode="auto">
          <a:xfrm>
            <a:off x="838200" y="4724400"/>
            <a:ext cx="7807325" cy="1631950"/>
            <a:chOff x="838200" y="4724400"/>
            <a:chExt cx="7806945" cy="1631216"/>
          </a:xfrm>
        </p:grpSpPr>
        <p:sp>
          <p:nvSpPr>
            <p:cNvPr id="27659" name="TextBox 14"/>
            <p:cNvSpPr txBox="1">
              <a:spLocks noChangeArrowheads="1"/>
            </p:cNvSpPr>
            <p:nvPr/>
          </p:nvSpPr>
          <p:spPr bwMode="auto">
            <a:xfrm>
              <a:off x="838200" y="4724400"/>
              <a:ext cx="780694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                   Pass                                              Pass      0.7</a:t>
              </a:r>
            </a:p>
            <a:p>
              <a:pPr>
                <a:spcBef>
                  <a:spcPct val="0"/>
                </a:spcBef>
                <a:buFontTx/>
                <a:buNone/>
              </a:pPr>
              <a:r>
                <a:rPr lang="en-US" altLang="en-US" sz="2000" b="1">
                  <a:solidFill>
                    <a:srgbClr val="FFFF00"/>
                  </a:solidFill>
                </a:rPr>
                <a:t>                                                                                                     0.85</a:t>
              </a:r>
            </a:p>
            <a:p>
              <a:pPr>
                <a:spcBef>
                  <a:spcPct val="0"/>
                </a:spcBef>
                <a:buFontTx/>
                <a:buNone/>
              </a:pPr>
              <a:r>
                <a:rPr lang="en-US" altLang="en-US" sz="2000" b="1">
                  <a:solidFill>
                    <a:srgbClr val="FFFF00"/>
                  </a:solidFill>
                </a:rPr>
                <a:t>test             Fail         test2             Pass         Pass      0.15</a:t>
              </a:r>
            </a:p>
            <a:p>
              <a:pPr>
                <a:spcBef>
                  <a:spcPct val="0"/>
                </a:spcBef>
                <a:buFontTx/>
                <a:buNone/>
              </a:pPr>
              <a:endParaRPr lang="en-US" altLang="en-US" sz="2000" b="1">
                <a:solidFill>
                  <a:srgbClr val="FFFF00"/>
                </a:solidFill>
              </a:endParaRPr>
            </a:p>
            <a:p>
              <a:pPr>
                <a:spcBef>
                  <a:spcPct val="0"/>
                </a:spcBef>
                <a:buFontTx/>
                <a:buNone/>
              </a:pPr>
              <a:r>
                <a:rPr lang="en-US" altLang="en-US" sz="2000" b="1">
                  <a:solidFill>
                    <a:srgbClr val="FFFF00"/>
                  </a:solidFill>
                </a:rPr>
                <a:t>                                                        Fail           Fail         0.15</a:t>
              </a:r>
            </a:p>
          </p:txBody>
        </p:sp>
        <p:cxnSp>
          <p:nvCxnSpPr>
            <p:cNvPr id="27660" name="Straight Arrow Connector 16"/>
            <p:cNvCxnSpPr>
              <a:cxnSpLocks noChangeShapeType="1"/>
            </p:cNvCxnSpPr>
            <p:nvPr/>
          </p:nvCxnSpPr>
          <p:spPr bwMode="auto">
            <a:xfrm flipV="1">
              <a:off x="1524000" y="4953000"/>
              <a:ext cx="609600" cy="457200"/>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27661" name="Straight Arrow Connector 17"/>
            <p:cNvCxnSpPr>
              <a:cxnSpLocks noChangeShapeType="1"/>
            </p:cNvCxnSpPr>
            <p:nvPr/>
          </p:nvCxnSpPr>
          <p:spPr bwMode="auto">
            <a:xfrm>
              <a:off x="1524000" y="5562600"/>
              <a:ext cx="685800" cy="1588"/>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27662" name="Straight Arrow Connector 20"/>
            <p:cNvCxnSpPr>
              <a:cxnSpLocks noChangeShapeType="1"/>
            </p:cNvCxnSpPr>
            <p:nvPr/>
          </p:nvCxnSpPr>
          <p:spPr bwMode="auto">
            <a:xfrm>
              <a:off x="4038600" y="5562600"/>
              <a:ext cx="685800" cy="1588"/>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cxnSp>
          <p:nvCxnSpPr>
            <p:cNvPr id="27663" name="Straight Arrow Connector 21"/>
            <p:cNvCxnSpPr>
              <a:cxnSpLocks noChangeShapeType="1"/>
            </p:cNvCxnSpPr>
            <p:nvPr/>
          </p:nvCxnSpPr>
          <p:spPr bwMode="auto">
            <a:xfrm>
              <a:off x="4038600" y="5791200"/>
              <a:ext cx="685800" cy="381000"/>
            </a:xfrm>
            <a:prstGeom prst="straightConnector1">
              <a:avLst/>
            </a:prstGeom>
            <a:noFill/>
            <a:ln w="28575" algn="ctr">
              <a:solidFill>
                <a:srgbClr val="FFFF00"/>
              </a:solidFill>
              <a:round/>
              <a:headEnd/>
              <a:tailEnd type="arrow" w="med" len="med"/>
            </a:ln>
            <a:extLst>
              <a:ext uri="{909E8E84-426E-40DD-AFC4-6F175D3DCCD1}">
                <a14:hiddenFill xmlns:a14="http://schemas.microsoft.com/office/drawing/2010/main">
                  <a:noFill/>
                </a14:hiddenFill>
              </a:ext>
            </a:extLst>
          </p:spPr>
        </p:cxnSp>
        <p:sp>
          <p:nvSpPr>
            <p:cNvPr id="27664" name="TextBox 23"/>
            <p:cNvSpPr txBox="1">
              <a:spLocks noChangeArrowheads="1"/>
            </p:cNvSpPr>
            <p:nvPr/>
          </p:nvSpPr>
          <p:spPr bwMode="auto">
            <a:xfrm>
              <a:off x="1447800" y="487680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99FF"/>
                  </a:solidFill>
                </a:rPr>
                <a:t>0.7</a:t>
              </a:r>
            </a:p>
          </p:txBody>
        </p:sp>
        <p:sp>
          <p:nvSpPr>
            <p:cNvPr id="27665" name="TextBox 24"/>
            <p:cNvSpPr txBox="1">
              <a:spLocks noChangeArrowheads="1"/>
            </p:cNvSpPr>
            <p:nvPr/>
          </p:nvSpPr>
          <p:spPr bwMode="auto">
            <a:xfrm>
              <a:off x="1524000" y="556260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99FF"/>
                  </a:solidFill>
                </a:rPr>
                <a:t>0.3</a:t>
              </a:r>
            </a:p>
          </p:txBody>
        </p:sp>
        <p:sp>
          <p:nvSpPr>
            <p:cNvPr id="27666" name="TextBox 25"/>
            <p:cNvSpPr txBox="1">
              <a:spLocks noChangeArrowheads="1"/>
            </p:cNvSpPr>
            <p:nvPr/>
          </p:nvSpPr>
          <p:spPr bwMode="auto">
            <a:xfrm>
              <a:off x="4038600" y="5181600"/>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99FF"/>
                  </a:solidFill>
                </a:rPr>
                <a:t>0.5</a:t>
              </a:r>
            </a:p>
          </p:txBody>
        </p:sp>
        <p:sp>
          <p:nvSpPr>
            <p:cNvPr id="27667" name="TextBox 26"/>
            <p:cNvSpPr txBox="1">
              <a:spLocks noChangeArrowheads="1"/>
            </p:cNvSpPr>
            <p:nvPr/>
          </p:nvSpPr>
          <p:spPr bwMode="auto">
            <a:xfrm>
              <a:off x="3886200" y="5955268"/>
              <a:ext cx="5052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99FF"/>
                  </a:solidFill>
                </a:rPr>
                <a:t>0.5</a:t>
              </a:r>
            </a:p>
          </p:txBody>
        </p:sp>
        <p:sp>
          <p:nvSpPr>
            <p:cNvPr id="27668" name="Right Brace 27"/>
            <p:cNvSpPr>
              <a:spLocks/>
            </p:cNvSpPr>
            <p:nvPr/>
          </p:nvSpPr>
          <p:spPr bwMode="auto">
            <a:xfrm>
              <a:off x="7696200" y="4876800"/>
              <a:ext cx="228600" cy="762000"/>
            </a:xfrm>
            <a:prstGeom prst="rightBrace">
              <a:avLst>
                <a:gd name="adj1" fmla="val 8333"/>
                <a:gd name="adj2" fmla="val 50000"/>
              </a:avLst>
            </a:prstGeom>
            <a:noFill/>
            <a:ln w="1905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xfrm>
            <a:off x="685800" y="0"/>
            <a:ext cx="7772400" cy="1066800"/>
          </a:xfrm>
        </p:spPr>
        <p:txBody>
          <a:bodyPr/>
          <a:lstStyle/>
          <a:p>
            <a:pPr eaLnBrk="1" hangingPunct="1"/>
            <a:r>
              <a:rPr lang="en-US" altLang="en-US" b="1" smtClean="0"/>
              <a:t>Lesson 5 – 2a</a:t>
            </a:r>
          </a:p>
        </p:txBody>
      </p:sp>
      <p:sp>
        <p:nvSpPr>
          <p:cNvPr id="28675" name="Rectangle 5"/>
          <p:cNvSpPr>
            <a:spLocks noGrp="1" noChangeArrowheads="1"/>
          </p:cNvSpPr>
          <p:nvPr>
            <p:ph type="subTitle" idx="1"/>
          </p:nvPr>
        </p:nvSpPr>
        <p:spPr>
          <a:xfrm>
            <a:off x="990600" y="2514600"/>
            <a:ext cx="7162800" cy="1752600"/>
          </a:xfrm>
        </p:spPr>
        <p:txBody>
          <a:bodyPr/>
          <a:lstStyle/>
          <a:p>
            <a:pPr eaLnBrk="1" hangingPunct="1"/>
            <a:r>
              <a:rPr lang="en-US" altLang="en-US" b="1" smtClean="0"/>
              <a:t>Probability Models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914400"/>
          </a:xfrm>
        </p:spPr>
        <p:txBody>
          <a:bodyPr/>
          <a:lstStyle/>
          <a:p>
            <a:pPr eaLnBrk="1" hangingPunct="1"/>
            <a:r>
              <a:rPr lang="en-US" altLang="en-US" sz="3600" b="1" smtClean="0"/>
              <a:t>Objectives</a:t>
            </a:r>
          </a:p>
        </p:txBody>
      </p:sp>
      <p:sp>
        <p:nvSpPr>
          <p:cNvPr id="29699" name="Rectangle 3"/>
          <p:cNvSpPr>
            <a:spLocks noGrp="1" noChangeArrowheads="1"/>
          </p:cNvSpPr>
          <p:nvPr>
            <p:ph type="body" idx="1"/>
          </p:nvPr>
        </p:nvSpPr>
        <p:spPr>
          <a:xfrm>
            <a:off x="457200" y="1295400"/>
            <a:ext cx="8229600" cy="5029200"/>
          </a:xfrm>
        </p:spPr>
        <p:txBody>
          <a:bodyPr/>
          <a:lstStyle/>
          <a:p>
            <a:pPr eaLnBrk="1" hangingPunct="1">
              <a:spcAft>
                <a:spcPts val="1200"/>
              </a:spcAft>
              <a:buClr>
                <a:srgbClr val="E81F30"/>
              </a:buClr>
              <a:buFont typeface="Wingdings" pitchFamily="2" charset="2"/>
              <a:buChar char="ü"/>
            </a:pPr>
            <a:r>
              <a:rPr lang="en-US" altLang="en-US" sz="2400" b="1" smtClean="0">
                <a:ea typeface="ＭＳ Ｐゴシック" pitchFamily="34" charset="-128"/>
              </a:rPr>
              <a:t>DESCRIBE chance behavior with a probability model</a:t>
            </a:r>
          </a:p>
          <a:p>
            <a:pPr eaLnBrk="1" hangingPunct="1">
              <a:spcAft>
                <a:spcPts val="1200"/>
              </a:spcAft>
              <a:buClr>
                <a:srgbClr val="E81F30"/>
              </a:buClr>
              <a:buFont typeface="Wingdings" pitchFamily="2" charset="2"/>
              <a:buChar char="ü"/>
            </a:pPr>
            <a:r>
              <a:rPr lang="en-US" altLang="en-US" sz="2400" b="1" smtClean="0">
                <a:ea typeface="ＭＳ Ｐゴシック" pitchFamily="34" charset="-128"/>
              </a:rPr>
              <a:t>DEFINE and APPLY basic rules of probability</a:t>
            </a:r>
          </a:p>
          <a:p>
            <a:pPr eaLnBrk="1" hangingPunct="1">
              <a:spcAft>
                <a:spcPts val="1200"/>
              </a:spcAft>
              <a:buClr>
                <a:srgbClr val="E81F30"/>
              </a:buClr>
              <a:buFont typeface="Wingdings" pitchFamily="2" charset="2"/>
              <a:buChar char="ü"/>
            </a:pPr>
            <a:r>
              <a:rPr lang="en-US" altLang="en-US" sz="2400" b="1" smtClean="0">
                <a:ea typeface="ＭＳ Ｐゴシック" pitchFamily="34" charset="-128"/>
              </a:rPr>
              <a:t>DETERMINE probabilities from two-way tables</a:t>
            </a:r>
          </a:p>
          <a:p>
            <a:pPr eaLnBrk="1" hangingPunct="1">
              <a:spcAft>
                <a:spcPts val="1200"/>
              </a:spcAft>
              <a:buClr>
                <a:srgbClr val="E81F30"/>
              </a:buClr>
              <a:buFont typeface="Wingdings" pitchFamily="2" charset="2"/>
              <a:buChar char="ü"/>
            </a:pPr>
            <a:r>
              <a:rPr lang="en-US" altLang="en-US" sz="2400" b="1" smtClean="0">
                <a:ea typeface="ＭＳ Ｐゴシック" pitchFamily="34" charset="-128"/>
              </a:rPr>
              <a:t>CONSTRUCT Venn diagrams and DETERMINE probabilities</a:t>
            </a:r>
          </a:p>
          <a:p>
            <a:pPr>
              <a:spcBef>
                <a:spcPts val="1200"/>
              </a:spcBef>
            </a:pPr>
            <a:endParaRPr lang="en-US" altLang="en-US" sz="2400" b="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914400"/>
          </a:xfrm>
        </p:spPr>
        <p:txBody>
          <a:bodyPr/>
          <a:lstStyle/>
          <a:p>
            <a:pPr eaLnBrk="1" hangingPunct="1"/>
            <a:r>
              <a:rPr lang="en-US" altLang="en-US" sz="3600" b="1" smtClean="0"/>
              <a:t>Vocabulary</a:t>
            </a:r>
          </a:p>
        </p:txBody>
      </p:sp>
      <p:sp>
        <p:nvSpPr>
          <p:cNvPr id="30723" name="Rectangle 3"/>
          <p:cNvSpPr>
            <a:spLocks noGrp="1" noChangeArrowheads="1"/>
          </p:cNvSpPr>
          <p:nvPr>
            <p:ph type="body" idx="1"/>
          </p:nvPr>
        </p:nvSpPr>
        <p:spPr>
          <a:xfrm>
            <a:off x="457200" y="914400"/>
            <a:ext cx="8229600" cy="5410200"/>
          </a:xfrm>
        </p:spPr>
        <p:txBody>
          <a:bodyPr/>
          <a:lstStyle/>
          <a:p>
            <a:pPr>
              <a:spcBef>
                <a:spcPts val="1200"/>
              </a:spcBef>
            </a:pPr>
            <a:r>
              <a:rPr lang="en-US" altLang="en-US" sz="2400" b="1" i="1" smtClean="0">
                <a:solidFill>
                  <a:srgbClr val="FFFF00"/>
                </a:solidFill>
              </a:rPr>
              <a:t>Empirical</a:t>
            </a:r>
            <a:r>
              <a:rPr lang="en-US" altLang="en-US" sz="2400" b="1" i="1" smtClean="0"/>
              <a:t> – based on observations rather than theorizing</a:t>
            </a:r>
            <a:endParaRPr lang="en-US" altLang="en-US" sz="2400" b="1" smtClean="0"/>
          </a:p>
          <a:p>
            <a:pPr>
              <a:spcBef>
                <a:spcPts val="1200"/>
              </a:spcBef>
            </a:pPr>
            <a:r>
              <a:rPr lang="en-US" altLang="en-US" sz="2400" b="1" i="1" smtClean="0">
                <a:solidFill>
                  <a:srgbClr val="FFFF00"/>
                </a:solidFill>
              </a:rPr>
              <a:t>Random </a:t>
            </a:r>
            <a:r>
              <a:rPr lang="en-US" altLang="en-US" sz="2400" b="1" i="1" smtClean="0"/>
              <a:t>– individuals outcomes are uncertain</a:t>
            </a:r>
            <a:endParaRPr lang="en-US" altLang="en-US" sz="2400" b="1" smtClean="0"/>
          </a:p>
          <a:p>
            <a:pPr>
              <a:spcBef>
                <a:spcPts val="1200"/>
              </a:spcBef>
            </a:pPr>
            <a:r>
              <a:rPr lang="en-US" altLang="en-US" sz="2400" b="1" i="1" smtClean="0">
                <a:solidFill>
                  <a:srgbClr val="FFFF00"/>
                </a:solidFill>
              </a:rPr>
              <a:t>Probability</a:t>
            </a:r>
            <a:r>
              <a:rPr lang="en-US" altLang="en-US" sz="2400" b="1" i="1" smtClean="0"/>
              <a:t> – long-term relative frequency</a:t>
            </a:r>
            <a:endParaRPr lang="en-US" altLang="en-US" sz="2400" b="1" smtClean="0"/>
          </a:p>
          <a:p>
            <a:pPr>
              <a:spcBef>
                <a:spcPts val="1200"/>
              </a:spcBef>
            </a:pPr>
            <a:r>
              <a:rPr lang="en-US" altLang="en-US" sz="2400" b="1" i="1" smtClean="0">
                <a:solidFill>
                  <a:srgbClr val="FFFF00"/>
                </a:solidFill>
              </a:rPr>
              <a:t>Sampling with replacement </a:t>
            </a:r>
            <a:r>
              <a:rPr lang="en-US" altLang="en-US" sz="2400" b="1" i="1" smtClean="0"/>
              <a:t>– samples from a solution set and puts the selected item back in before the next draw</a:t>
            </a:r>
            <a:endParaRPr lang="en-US" altLang="en-US" sz="2400" b="1" smtClean="0"/>
          </a:p>
          <a:p>
            <a:pPr>
              <a:spcBef>
                <a:spcPts val="1200"/>
              </a:spcBef>
            </a:pPr>
            <a:r>
              <a:rPr lang="en-US" altLang="en-US" sz="2400" b="1" i="1" smtClean="0">
                <a:solidFill>
                  <a:srgbClr val="FFFF00"/>
                </a:solidFill>
              </a:rPr>
              <a:t>Sampling without replacement </a:t>
            </a:r>
            <a:r>
              <a:rPr lang="en-US" altLang="en-US" sz="2400" b="1" i="1" smtClean="0"/>
              <a:t>– samples from a solution set and does not put the selected item back</a:t>
            </a:r>
            <a:endParaRPr lang="en-US" altLang="en-US" sz="2400"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914400"/>
          </a:xfrm>
        </p:spPr>
        <p:txBody>
          <a:bodyPr/>
          <a:lstStyle/>
          <a:p>
            <a:pPr eaLnBrk="1" hangingPunct="1"/>
            <a:r>
              <a:rPr lang="en-US" altLang="en-US" sz="3600" b="1" smtClean="0"/>
              <a:t>Objectives</a:t>
            </a:r>
          </a:p>
        </p:txBody>
      </p:sp>
      <p:sp>
        <p:nvSpPr>
          <p:cNvPr id="4099" name="Rectangle 3"/>
          <p:cNvSpPr>
            <a:spLocks noGrp="1" noChangeArrowheads="1"/>
          </p:cNvSpPr>
          <p:nvPr>
            <p:ph type="body" idx="1"/>
          </p:nvPr>
        </p:nvSpPr>
        <p:spPr>
          <a:xfrm>
            <a:off x="457200" y="1295400"/>
            <a:ext cx="8229600" cy="5029200"/>
          </a:xfrm>
        </p:spPr>
        <p:txBody>
          <a:bodyPr/>
          <a:lstStyle/>
          <a:p>
            <a:r>
              <a:rPr lang="en-US" altLang="en-US" sz="2400" b="1" smtClean="0"/>
              <a:t>Give a probability model for a chance process with equally likely outcomes and use it to find the probability of an event</a:t>
            </a:r>
          </a:p>
          <a:p>
            <a:r>
              <a:rPr lang="en-US" altLang="en-US" sz="2400" b="1" smtClean="0"/>
              <a:t>Use basic probability rules, including the complement rule and the addition rule for mutually exclusive events</a:t>
            </a:r>
          </a:p>
          <a:p>
            <a:r>
              <a:rPr lang="en-US" altLang="en-US" sz="2400" b="1" smtClean="0"/>
              <a:t>Use a two-way table or Venn diagram to model a chance process and calculate probabilities involving two events</a:t>
            </a:r>
          </a:p>
          <a:p>
            <a:r>
              <a:rPr lang="en-US" altLang="en-US" sz="2400" b="1" smtClean="0"/>
              <a:t>Apply the general addition rule to calculate probabilities</a:t>
            </a:r>
          </a:p>
          <a:p>
            <a:pPr>
              <a:spcBef>
                <a:spcPts val="1200"/>
              </a:spcBef>
            </a:pPr>
            <a:endParaRPr lang="en-US" altLang="en-US" sz="2400"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914400"/>
          </a:xfrm>
        </p:spPr>
        <p:txBody>
          <a:bodyPr/>
          <a:lstStyle/>
          <a:p>
            <a:pPr eaLnBrk="1" hangingPunct="1"/>
            <a:r>
              <a:rPr lang="en-US" altLang="en-US" sz="3600" b="1" smtClean="0"/>
              <a:t>Vocabulary Cont</a:t>
            </a:r>
          </a:p>
        </p:txBody>
      </p:sp>
      <p:sp>
        <p:nvSpPr>
          <p:cNvPr id="31747" name="Rectangle 3"/>
          <p:cNvSpPr>
            <a:spLocks noGrp="1" noChangeArrowheads="1"/>
          </p:cNvSpPr>
          <p:nvPr>
            <p:ph type="body" idx="1"/>
          </p:nvPr>
        </p:nvSpPr>
        <p:spPr>
          <a:xfrm>
            <a:off x="457200" y="914400"/>
            <a:ext cx="8229600" cy="5638800"/>
          </a:xfrm>
        </p:spPr>
        <p:txBody>
          <a:bodyPr/>
          <a:lstStyle/>
          <a:p>
            <a:pPr>
              <a:spcBef>
                <a:spcPts val="1200"/>
              </a:spcBef>
            </a:pPr>
            <a:r>
              <a:rPr lang="en-US" altLang="en-US" sz="2400" b="1" i="1" smtClean="0">
                <a:solidFill>
                  <a:srgbClr val="FFFF00"/>
                </a:solidFill>
              </a:rPr>
              <a:t>Union</a:t>
            </a:r>
            <a:r>
              <a:rPr lang="en-US" altLang="en-US" sz="2400" b="1" i="1" smtClean="0"/>
              <a:t> – the set of all outcomes in both subsets combined (symbol: </a:t>
            </a:r>
            <a:r>
              <a:rPr lang="en-US" altLang="en-US" sz="2400" b="1" smtClean="0">
                <a:sym typeface="Symbol" pitchFamily="18" charset="2"/>
              </a:rPr>
              <a:t></a:t>
            </a:r>
            <a:r>
              <a:rPr lang="en-US" altLang="en-US" sz="2400" b="1" i="1" smtClean="0"/>
              <a:t>)</a:t>
            </a:r>
            <a:endParaRPr lang="en-US" altLang="en-US" sz="2400" b="1" smtClean="0"/>
          </a:p>
          <a:p>
            <a:pPr>
              <a:spcBef>
                <a:spcPts val="1200"/>
              </a:spcBef>
            </a:pPr>
            <a:r>
              <a:rPr lang="en-US" altLang="en-US" sz="2400" b="1" i="1" smtClean="0">
                <a:solidFill>
                  <a:srgbClr val="FFFF00"/>
                </a:solidFill>
              </a:rPr>
              <a:t>Empty event </a:t>
            </a:r>
            <a:r>
              <a:rPr lang="en-US" altLang="en-US" sz="2400" b="1" i="1" smtClean="0"/>
              <a:t>– an event with no outcomes in it (symbol: </a:t>
            </a:r>
            <a:r>
              <a:rPr lang="en-US" altLang="en-US" sz="2400" b="1" i="1" smtClean="0">
                <a:sym typeface="Symbol" pitchFamily="18" charset="2"/>
              </a:rPr>
              <a:t></a:t>
            </a:r>
            <a:r>
              <a:rPr lang="en-US" altLang="en-US" sz="2400" b="1" i="1" smtClean="0"/>
              <a:t>)</a:t>
            </a:r>
            <a:endParaRPr lang="en-US" altLang="en-US" sz="2400" b="1" smtClean="0"/>
          </a:p>
          <a:p>
            <a:pPr>
              <a:spcBef>
                <a:spcPts val="1200"/>
              </a:spcBef>
            </a:pPr>
            <a:r>
              <a:rPr lang="en-US" altLang="en-US" sz="2400" b="1" i="1" smtClean="0">
                <a:solidFill>
                  <a:srgbClr val="FFFF00"/>
                </a:solidFill>
              </a:rPr>
              <a:t>Intersect</a:t>
            </a:r>
            <a:r>
              <a:rPr lang="en-US" altLang="en-US" sz="2400" b="1" i="1" smtClean="0"/>
              <a:t> – the set of all in only both subsets (symbol: </a:t>
            </a:r>
            <a:r>
              <a:rPr lang="en-US" altLang="en-US" sz="2400" b="1" smtClean="0">
                <a:sym typeface="Symbol" pitchFamily="18" charset="2"/>
              </a:rPr>
              <a:t></a:t>
            </a:r>
            <a:r>
              <a:rPr lang="en-US" altLang="en-US" sz="2400" b="1" i="1" smtClean="0"/>
              <a:t>)</a:t>
            </a:r>
            <a:endParaRPr lang="en-US" altLang="en-US" sz="2400" b="1" smtClean="0"/>
          </a:p>
          <a:p>
            <a:pPr>
              <a:spcBef>
                <a:spcPts val="1200"/>
              </a:spcBef>
            </a:pPr>
            <a:r>
              <a:rPr lang="en-US" altLang="en-US" sz="2400" b="1" i="1" smtClean="0">
                <a:solidFill>
                  <a:srgbClr val="FFFF00"/>
                </a:solidFill>
              </a:rPr>
              <a:t>Venn diagram </a:t>
            </a:r>
            <a:r>
              <a:rPr lang="en-US" altLang="en-US" sz="2400" b="1" i="1" smtClean="0"/>
              <a:t>– a rectangle with solution sets displayed within</a:t>
            </a:r>
            <a:endParaRPr lang="en-US" altLang="en-US" sz="2400" b="1" smtClean="0"/>
          </a:p>
          <a:p>
            <a:pPr>
              <a:spcBef>
                <a:spcPts val="1200"/>
              </a:spcBef>
            </a:pPr>
            <a:r>
              <a:rPr lang="en-US" altLang="en-US" sz="2400" b="1" i="1" smtClean="0">
                <a:solidFill>
                  <a:srgbClr val="FFFF00"/>
                </a:solidFill>
              </a:rPr>
              <a:t>Independent</a:t>
            </a:r>
            <a:r>
              <a:rPr lang="en-US" altLang="en-US" sz="2400" b="1" i="1" smtClean="0"/>
              <a:t> – knowing that one thing event has occurred does not change the probability that the other occurs</a:t>
            </a:r>
            <a:endParaRPr lang="en-US" altLang="en-US" sz="2400" b="1" smtClean="0"/>
          </a:p>
          <a:p>
            <a:pPr>
              <a:spcBef>
                <a:spcPts val="1200"/>
              </a:spcBef>
            </a:pPr>
            <a:r>
              <a:rPr lang="en-US" altLang="en-US" sz="2400" b="1" i="1" smtClean="0">
                <a:solidFill>
                  <a:srgbClr val="FFFF00"/>
                </a:solidFill>
              </a:rPr>
              <a:t>Disjoint</a:t>
            </a:r>
            <a:r>
              <a:rPr lang="en-US" altLang="en-US" sz="2400" b="1" i="1" smtClean="0"/>
              <a:t> – events that are mutually exclusive (both cannot occur at the same time)</a:t>
            </a:r>
            <a:endParaRPr lang="en-US" altLang="en-US" sz="2400" b="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50800"/>
            <a:ext cx="8229600" cy="868363"/>
          </a:xfrm>
        </p:spPr>
        <p:txBody>
          <a:bodyPr/>
          <a:lstStyle/>
          <a:p>
            <a:r>
              <a:rPr lang="en-US" altLang="en-US" sz="3600" b="1" smtClean="0"/>
              <a:t>Venn Diagrams in Probability</a:t>
            </a:r>
          </a:p>
        </p:txBody>
      </p:sp>
      <p:sp>
        <p:nvSpPr>
          <p:cNvPr id="3" name="Content Placeholder 2"/>
          <p:cNvSpPr>
            <a:spLocks noGrp="1"/>
          </p:cNvSpPr>
          <p:nvPr>
            <p:ph idx="1"/>
          </p:nvPr>
        </p:nvSpPr>
        <p:spPr>
          <a:xfrm>
            <a:off x="457200" y="1219200"/>
            <a:ext cx="8305800" cy="4419600"/>
          </a:xfrm>
        </p:spPr>
        <p:txBody>
          <a:bodyPr/>
          <a:lstStyle/>
          <a:p>
            <a:pPr>
              <a:spcBef>
                <a:spcPts val="1200"/>
              </a:spcBef>
              <a:defRPr/>
            </a:pPr>
            <a:r>
              <a:rPr lang="en-US" sz="2400" b="1" dirty="0" smtClean="0"/>
              <a:t>A </a:t>
            </a:r>
            <a:r>
              <a:rPr lang="en-US" sz="2400" b="1" dirty="0" smtClean="0">
                <a:sym typeface="Symbol"/>
              </a:rPr>
              <a:t> B is read A union B </a:t>
            </a:r>
          </a:p>
          <a:p>
            <a:pPr lvl="1">
              <a:spcBef>
                <a:spcPts val="1200"/>
              </a:spcBef>
              <a:defRPr/>
            </a:pPr>
            <a:r>
              <a:rPr lang="en-US" sz="2000" b="1" dirty="0" smtClean="0">
                <a:sym typeface="Symbol"/>
              </a:rPr>
              <a:t> is both events combined </a:t>
            </a:r>
          </a:p>
          <a:p>
            <a:pPr lvl="1">
              <a:spcBef>
                <a:spcPts val="1200"/>
              </a:spcBef>
              <a:defRPr/>
            </a:pPr>
            <a:r>
              <a:rPr lang="en-US" sz="2000" b="1" dirty="0" smtClean="0">
                <a:sym typeface="Symbol"/>
              </a:rPr>
              <a:t>is the </a:t>
            </a:r>
            <a:r>
              <a:rPr lang="en-US" sz="2000" b="1" dirty="0" err="1" smtClean="0">
                <a:sym typeface="Symbol"/>
              </a:rPr>
              <a:t>boolean</a:t>
            </a:r>
            <a:r>
              <a:rPr lang="en-US" sz="2000" b="1" dirty="0" smtClean="0">
                <a:sym typeface="Symbol"/>
              </a:rPr>
              <a:t> word OR</a:t>
            </a:r>
          </a:p>
          <a:p>
            <a:pPr>
              <a:spcBef>
                <a:spcPts val="1200"/>
              </a:spcBef>
              <a:defRPr/>
            </a:pPr>
            <a:r>
              <a:rPr lang="en-US" sz="2400" b="1" dirty="0" smtClean="0">
                <a:sym typeface="Symbol"/>
              </a:rPr>
              <a:t>A  B is read A intersection B</a:t>
            </a:r>
          </a:p>
          <a:p>
            <a:pPr lvl="1">
              <a:spcBef>
                <a:spcPts val="1200"/>
              </a:spcBef>
              <a:defRPr/>
            </a:pPr>
            <a:r>
              <a:rPr lang="en-US" sz="2000" b="1" dirty="0" smtClean="0">
                <a:sym typeface="Symbol"/>
              </a:rPr>
              <a:t>is the outcomes they have in common</a:t>
            </a:r>
          </a:p>
          <a:p>
            <a:pPr lvl="1">
              <a:spcBef>
                <a:spcPts val="1200"/>
              </a:spcBef>
              <a:defRPr/>
            </a:pPr>
            <a:r>
              <a:rPr lang="en-US" sz="2000" b="1" dirty="0" smtClean="0">
                <a:sym typeface="Symbol"/>
              </a:rPr>
              <a:t>is the </a:t>
            </a:r>
            <a:r>
              <a:rPr lang="en-US" sz="2000" b="1" dirty="0" err="1" smtClean="0">
                <a:sym typeface="Symbol"/>
              </a:rPr>
              <a:t>boolean</a:t>
            </a:r>
            <a:r>
              <a:rPr lang="en-US" sz="2000" b="1" dirty="0" smtClean="0">
                <a:sym typeface="Symbol"/>
              </a:rPr>
              <a:t> word AND</a:t>
            </a:r>
          </a:p>
          <a:p>
            <a:pPr>
              <a:spcBef>
                <a:spcPts val="1200"/>
              </a:spcBef>
              <a:defRPr/>
            </a:pPr>
            <a:r>
              <a:rPr lang="en-US" sz="2400" b="1" dirty="0" smtClean="0">
                <a:solidFill>
                  <a:srgbClr val="CCFFCC"/>
                </a:solidFill>
                <a:sym typeface="Symbol"/>
              </a:rPr>
              <a:t>Disjoint events have </a:t>
            </a:r>
            <a:r>
              <a:rPr lang="en-US" sz="2400" b="1" i="1" u="sng" dirty="0" smtClean="0">
                <a:solidFill>
                  <a:srgbClr val="CCFFCC"/>
                </a:solidFill>
                <a:sym typeface="Symbol"/>
              </a:rPr>
              <a:t>no outcomes in common</a:t>
            </a:r>
            <a:r>
              <a:rPr lang="en-US" sz="2400" b="1" i="1" dirty="0" smtClean="0">
                <a:solidFill>
                  <a:srgbClr val="CCFFCC"/>
                </a:solidFill>
                <a:sym typeface="Symbol"/>
              </a:rPr>
              <a:t> </a:t>
            </a:r>
            <a:r>
              <a:rPr lang="en-US" sz="2400" b="1" dirty="0" smtClean="0">
                <a:solidFill>
                  <a:srgbClr val="CCFFCC"/>
                </a:solidFill>
                <a:sym typeface="Symbol"/>
              </a:rPr>
              <a:t>and are also called </a:t>
            </a:r>
            <a:r>
              <a:rPr lang="en-US" sz="2400" b="1" dirty="0" smtClean="0">
                <a:solidFill>
                  <a:srgbClr val="FFFF00"/>
                </a:solidFill>
                <a:sym typeface="Symbol"/>
              </a:rPr>
              <a:t>mutually exclusive</a:t>
            </a:r>
          </a:p>
          <a:p>
            <a:pPr lvl="1">
              <a:spcBef>
                <a:spcPts val="1200"/>
              </a:spcBef>
              <a:defRPr/>
            </a:pPr>
            <a:r>
              <a:rPr lang="en-US" sz="2000" b="1" dirty="0" smtClean="0">
                <a:solidFill>
                  <a:srgbClr val="CCFFCC"/>
                </a:solidFill>
                <a:sym typeface="Symbol"/>
              </a:rPr>
              <a:t>In set notation: </a:t>
            </a:r>
            <a:br>
              <a:rPr lang="en-US" sz="2000" b="1" dirty="0" smtClean="0">
                <a:solidFill>
                  <a:srgbClr val="CCFFCC"/>
                </a:solidFill>
                <a:sym typeface="Symbol"/>
              </a:rPr>
            </a:br>
            <a:r>
              <a:rPr lang="en-US" sz="2000" b="1" dirty="0" smtClean="0">
                <a:solidFill>
                  <a:srgbClr val="CCFFCC"/>
                </a:solidFill>
                <a:sym typeface="Symbol"/>
              </a:rPr>
              <a:t>A  B  =  (empty set</a:t>
            </a:r>
            <a:r>
              <a:rPr lang="en-US" sz="2000" b="1" dirty="0" smtClean="0">
                <a:solidFill>
                  <a:schemeClr val="accent1">
                    <a:lumMod val="20000"/>
                    <a:lumOff val="80000"/>
                  </a:schemeClr>
                </a:solidFill>
                <a:sym typeface="Symbol"/>
              </a:rPr>
              <a:t>)</a:t>
            </a:r>
          </a:p>
        </p:txBody>
      </p:sp>
      <p:sp>
        <p:nvSpPr>
          <p:cNvPr id="32772" name="Rounded Rectangle 3"/>
          <p:cNvSpPr>
            <a:spLocks noChangeArrowheads="1"/>
          </p:cNvSpPr>
          <p:nvPr/>
        </p:nvSpPr>
        <p:spPr bwMode="auto">
          <a:xfrm>
            <a:off x="4876800" y="5105400"/>
            <a:ext cx="3200400" cy="1447800"/>
          </a:xfrm>
          <a:prstGeom prst="roundRect">
            <a:avLst>
              <a:gd name="adj" fmla="val 16667"/>
            </a:avLst>
          </a:prstGeom>
          <a:solidFill>
            <a:srgbClr val="92D050"/>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2773" name="Oval 8"/>
          <p:cNvSpPr>
            <a:spLocks noChangeArrowheads="1"/>
          </p:cNvSpPr>
          <p:nvPr/>
        </p:nvSpPr>
        <p:spPr bwMode="auto">
          <a:xfrm>
            <a:off x="5410200" y="5334000"/>
            <a:ext cx="914400" cy="914400"/>
          </a:xfrm>
          <a:prstGeom prst="ellipse">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2774" name="Oval 9"/>
          <p:cNvSpPr>
            <a:spLocks noChangeArrowheads="1"/>
          </p:cNvSpPr>
          <p:nvPr/>
        </p:nvSpPr>
        <p:spPr bwMode="auto">
          <a:xfrm>
            <a:off x="6705600" y="5334000"/>
            <a:ext cx="914400" cy="914400"/>
          </a:xfrm>
          <a:prstGeom prst="ellipse">
            <a:avLst/>
          </a:prstGeom>
          <a:solidFill>
            <a:srgbClr val="FFCCFF"/>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2775" name="TextBox 10"/>
          <p:cNvSpPr txBox="1">
            <a:spLocks noChangeArrowheads="1"/>
          </p:cNvSpPr>
          <p:nvPr/>
        </p:nvSpPr>
        <p:spPr bwMode="auto">
          <a:xfrm>
            <a:off x="5562600" y="5410200"/>
            <a:ext cx="40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bg1"/>
                </a:solidFill>
              </a:rPr>
              <a:t>A</a:t>
            </a:r>
            <a:endParaRPr lang="en-US" altLang="en-US" sz="2400" b="1" baseline="30000">
              <a:solidFill>
                <a:schemeClr val="bg1"/>
              </a:solidFill>
            </a:endParaRPr>
          </a:p>
        </p:txBody>
      </p:sp>
      <p:sp>
        <p:nvSpPr>
          <p:cNvPr id="32776" name="TextBox 11"/>
          <p:cNvSpPr txBox="1">
            <a:spLocks noChangeArrowheads="1"/>
          </p:cNvSpPr>
          <p:nvPr/>
        </p:nvSpPr>
        <p:spPr bwMode="auto">
          <a:xfrm>
            <a:off x="7010400" y="5410200"/>
            <a:ext cx="40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bg1"/>
                </a:solidFill>
              </a:rPr>
              <a:t>B</a:t>
            </a:r>
            <a:endParaRPr lang="en-US" altLang="en-US" sz="2400" b="1" baseline="3000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61913"/>
            <a:ext cx="8229600" cy="838200"/>
          </a:xfrm>
        </p:spPr>
        <p:txBody>
          <a:bodyPr/>
          <a:lstStyle/>
          <a:p>
            <a:r>
              <a:rPr lang="en-US" altLang="en-US" sz="3600" b="1" smtClean="0"/>
              <a:t>Venn Diagrams in Probability</a:t>
            </a:r>
          </a:p>
        </p:txBody>
      </p:sp>
      <p:grpSp>
        <p:nvGrpSpPr>
          <p:cNvPr id="2" name="Group 11"/>
          <p:cNvGrpSpPr>
            <a:grpSpLocks/>
          </p:cNvGrpSpPr>
          <p:nvPr/>
        </p:nvGrpSpPr>
        <p:grpSpPr bwMode="auto">
          <a:xfrm>
            <a:off x="427038" y="1092200"/>
            <a:ext cx="7708900" cy="2389188"/>
            <a:chOff x="426451" y="1091710"/>
            <a:chExt cx="7709487" cy="2390439"/>
          </a:xfrm>
        </p:grpSpPr>
        <p:sp>
          <p:nvSpPr>
            <p:cNvPr id="33800" name="TextBox 7"/>
            <p:cNvSpPr txBox="1">
              <a:spLocks noChangeArrowheads="1"/>
            </p:cNvSpPr>
            <p:nvPr/>
          </p:nvSpPr>
          <p:spPr bwMode="auto">
            <a:xfrm>
              <a:off x="426451" y="1091710"/>
              <a:ext cx="7709487" cy="70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t>The intersection of events </a:t>
              </a:r>
              <a:r>
                <a:rPr lang="en-US" altLang="en-US" sz="2000" b="1" i="1"/>
                <a:t>A </a:t>
              </a:r>
              <a:r>
                <a:rPr lang="en-US" altLang="en-US" sz="2000" b="1"/>
                <a:t>and </a:t>
              </a:r>
              <a:r>
                <a:rPr lang="en-US" altLang="en-US" sz="2000" b="1" i="1"/>
                <a:t>B </a:t>
              </a:r>
              <a:r>
                <a:rPr lang="en-US" altLang="en-US" sz="2000" b="1"/>
                <a:t>(</a:t>
              </a:r>
              <a:r>
                <a:rPr lang="en-US" altLang="en-US" sz="2000" b="1" i="1"/>
                <a:t>A </a:t>
              </a:r>
              <a:r>
                <a:rPr lang="en-US" altLang="en-US" sz="2000" b="1"/>
                <a:t>∩ </a:t>
              </a:r>
              <a:r>
                <a:rPr lang="en-US" altLang="en-US" sz="2000" b="1" i="1"/>
                <a:t>B</a:t>
              </a:r>
              <a:r>
                <a:rPr lang="en-US" altLang="en-US" sz="2000" b="1"/>
                <a:t>) is the set of all outcomes in both events </a:t>
              </a:r>
              <a:r>
                <a:rPr lang="en-US" altLang="en-US" sz="2000" b="1" i="1"/>
                <a:t>A and</a:t>
              </a:r>
              <a:r>
                <a:rPr lang="en-US" altLang="en-US" sz="2000" b="1"/>
                <a:t> </a:t>
              </a:r>
              <a:r>
                <a:rPr lang="en-US" altLang="en-US" sz="2000" b="1" i="1"/>
                <a:t>B.</a:t>
              </a:r>
            </a:p>
          </p:txBody>
        </p:sp>
        <p:pic>
          <p:nvPicPr>
            <p:cNvPr id="33801" name="Picture 9" descr="F5.05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0683" y="1597643"/>
              <a:ext cx="2560660" cy="1884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5"/>
          <p:cNvGrpSpPr>
            <a:grpSpLocks/>
          </p:cNvGrpSpPr>
          <p:nvPr/>
        </p:nvGrpSpPr>
        <p:grpSpPr bwMode="auto">
          <a:xfrm>
            <a:off x="349250" y="3624263"/>
            <a:ext cx="8467725" cy="2387600"/>
            <a:chOff x="349793" y="3691714"/>
            <a:chExt cx="8467182" cy="2387341"/>
          </a:xfrm>
        </p:grpSpPr>
        <p:sp>
          <p:nvSpPr>
            <p:cNvPr id="33798" name="TextBox 13"/>
            <p:cNvSpPr txBox="1">
              <a:spLocks noChangeArrowheads="1"/>
            </p:cNvSpPr>
            <p:nvPr/>
          </p:nvSpPr>
          <p:spPr bwMode="auto">
            <a:xfrm>
              <a:off x="349793" y="3691714"/>
              <a:ext cx="8467182" cy="70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t>The union of events </a:t>
              </a:r>
              <a:r>
                <a:rPr lang="en-US" altLang="en-US" sz="2000" b="1" i="1"/>
                <a:t>A </a:t>
              </a:r>
              <a:r>
                <a:rPr lang="en-US" altLang="en-US" sz="2000" b="1"/>
                <a:t>and </a:t>
              </a:r>
              <a:r>
                <a:rPr lang="en-US" altLang="en-US" sz="2000" b="1" i="1"/>
                <a:t>B </a:t>
              </a:r>
              <a:r>
                <a:rPr lang="en-US" altLang="en-US" sz="2000" b="1"/>
                <a:t>(</a:t>
              </a:r>
              <a:r>
                <a:rPr lang="en-US" altLang="en-US" sz="2000" b="1" i="1"/>
                <a:t>A </a:t>
              </a:r>
              <a:r>
                <a:rPr lang="en-US" altLang="en-US" sz="2000" b="1"/>
                <a:t>∪ </a:t>
              </a:r>
              <a:r>
                <a:rPr lang="en-US" altLang="en-US" sz="2000" b="1" i="1"/>
                <a:t>B</a:t>
              </a:r>
              <a:r>
                <a:rPr lang="en-US" altLang="en-US" sz="2000" b="1"/>
                <a:t>) is the set of all outcomes in either event </a:t>
              </a:r>
              <a:r>
                <a:rPr lang="en-US" altLang="en-US" sz="2000" b="1" i="1"/>
                <a:t>A or B.</a:t>
              </a:r>
            </a:p>
          </p:txBody>
        </p:sp>
        <p:pic>
          <p:nvPicPr>
            <p:cNvPr id="33799" name="Picture 12" descr="F5.05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07" y="4215505"/>
              <a:ext cx="2532185" cy="18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136525" y="5410200"/>
            <a:ext cx="4648200" cy="1016000"/>
          </a:xfrm>
          <a:prstGeom prst="rect">
            <a:avLst/>
          </a:prstGeom>
          <a:noFill/>
        </p:spPr>
        <p:txBody>
          <a:bodyPr>
            <a:spAutoFit/>
          </a:bodyPr>
          <a:lstStyle/>
          <a:p>
            <a:pPr>
              <a:defRPr/>
            </a:pPr>
            <a:r>
              <a:rPr lang="en-US" sz="2000" b="1" dirty="0">
                <a:solidFill>
                  <a:schemeClr val="accent1">
                    <a:lumMod val="20000"/>
                    <a:lumOff val="80000"/>
                  </a:schemeClr>
                </a:solidFill>
                <a:latin typeface="Arial" pitchFamily="-111" charset="0"/>
                <a:ea typeface="ＭＳ Ｐゴシック" pitchFamily="-111" charset="-128"/>
                <a:cs typeface="ＭＳ Ｐゴシック" pitchFamily="-111" charset="-128"/>
              </a:rPr>
              <a:t>Hint: To keep the symbols straight, remember </a:t>
            </a:r>
            <a:r>
              <a:rPr lang="en-US" sz="2000" b="1" dirty="0">
                <a:solidFill>
                  <a:srgbClr val="FFFF00"/>
                </a:solidFill>
                <a:latin typeface="Arial" pitchFamily="-111" charset="0"/>
                <a:ea typeface="ＭＳ Ｐゴシック" pitchFamily="-111" charset="-128"/>
                <a:cs typeface="ＭＳ Ｐゴシック" pitchFamily="-111" charset="-128"/>
              </a:rPr>
              <a:t>∪</a:t>
            </a:r>
            <a:r>
              <a:rPr lang="en-US" sz="2000" b="1" dirty="0">
                <a:solidFill>
                  <a:srgbClr val="000000"/>
                </a:solidFill>
                <a:latin typeface="Arial" pitchFamily="-111" charset="0"/>
                <a:ea typeface="ＭＳ Ｐゴシック" pitchFamily="-111" charset="-128"/>
                <a:cs typeface="ＭＳ Ｐゴシック" pitchFamily="-111" charset="-128"/>
              </a:rPr>
              <a:t> </a:t>
            </a:r>
            <a:r>
              <a:rPr lang="en-US" sz="2000" b="1" dirty="0">
                <a:solidFill>
                  <a:schemeClr val="accent1">
                    <a:lumMod val="20000"/>
                    <a:lumOff val="80000"/>
                  </a:schemeClr>
                </a:solidFill>
                <a:latin typeface="Arial" pitchFamily="-111" charset="0"/>
                <a:ea typeface="ＭＳ Ｐゴシック" pitchFamily="-111" charset="-128"/>
                <a:cs typeface="ＭＳ Ｐゴシック" pitchFamily="-111" charset="-128"/>
              </a:rPr>
              <a:t>for</a:t>
            </a:r>
            <a:r>
              <a:rPr lang="en-US" sz="2000" b="1" dirty="0">
                <a:solidFill>
                  <a:schemeClr val="accent3"/>
                </a:solidFill>
                <a:latin typeface="Arial" pitchFamily="-111" charset="0"/>
                <a:ea typeface="ＭＳ Ｐゴシック" pitchFamily="-111" charset="-128"/>
                <a:cs typeface="ＭＳ Ｐゴシック" pitchFamily="-111" charset="-128"/>
              </a:rPr>
              <a:t> </a:t>
            </a:r>
            <a:r>
              <a:rPr lang="en-US" sz="2000" b="1" dirty="0">
                <a:latin typeface="Arial" pitchFamily="-111" charset="0"/>
                <a:ea typeface="ＭＳ Ｐゴシック" pitchFamily="-111" charset="-128"/>
                <a:cs typeface="ＭＳ Ｐゴシック" pitchFamily="-111" charset="-128"/>
              </a:rPr>
              <a:t>u</a:t>
            </a:r>
            <a:r>
              <a:rPr lang="en-US" sz="2000" b="1" dirty="0">
                <a:solidFill>
                  <a:schemeClr val="accent1">
                    <a:lumMod val="20000"/>
                    <a:lumOff val="80000"/>
                  </a:schemeClr>
                </a:solidFill>
                <a:latin typeface="Arial" pitchFamily="-111" charset="0"/>
                <a:ea typeface="ＭＳ Ｐゴシック" pitchFamily="-111" charset="-128"/>
                <a:cs typeface="ＭＳ Ｐゴシック" pitchFamily="-111" charset="-128"/>
              </a:rPr>
              <a:t>nion and </a:t>
            </a:r>
            <a:r>
              <a:rPr lang="en-US" sz="2000" b="1" dirty="0">
                <a:solidFill>
                  <a:srgbClr val="FFFF00"/>
                </a:solidFill>
                <a:latin typeface="Arial" pitchFamily="-111" charset="0"/>
                <a:ea typeface="ＭＳ Ｐゴシック" pitchFamily="-111" charset="-128"/>
                <a:cs typeface="ＭＳ Ｐゴシック" pitchFamily="-111" charset="-128"/>
              </a:rPr>
              <a:t>∩</a:t>
            </a:r>
            <a:r>
              <a:rPr lang="en-US" sz="2000" b="1" dirty="0">
                <a:solidFill>
                  <a:srgbClr val="000000"/>
                </a:solidFill>
                <a:latin typeface="Arial" pitchFamily="-111" charset="0"/>
                <a:ea typeface="ＭＳ Ｐゴシック" pitchFamily="-111" charset="-128"/>
                <a:cs typeface="ＭＳ Ｐゴシック" pitchFamily="-111" charset="-128"/>
              </a:rPr>
              <a:t> </a:t>
            </a:r>
            <a:r>
              <a:rPr lang="en-US" sz="2000" b="1" dirty="0">
                <a:solidFill>
                  <a:schemeClr val="accent1">
                    <a:lumMod val="20000"/>
                    <a:lumOff val="80000"/>
                  </a:schemeClr>
                </a:solidFill>
                <a:latin typeface="Arial" pitchFamily="-111" charset="0"/>
                <a:ea typeface="ＭＳ Ｐゴシック" pitchFamily="-111" charset="-128"/>
                <a:cs typeface="ＭＳ Ｐゴシック" pitchFamily="-111" charset="-128"/>
              </a:rPr>
              <a:t>for</a:t>
            </a:r>
            <a:r>
              <a:rPr lang="en-US" sz="2000" b="1" dirty="0">
                <a:solidFill>
                  <a:schemeClr val="accent3"/>
                </a:solidFill>
                <a:latin typeface="Arial" pitchFamily="-111" charset="0"/>
                <a:ea typeface="ＭＳ Ｐゴシック" pitchFamily="-111" charset="-128"/>
                <a:cs typeface="ＭＳ Ｐゴシック" pitchFamily="-111" charset="-128"/>
              </a:rPr>
              <a:t> </a:t>
            </a:r>
            <a:r>
              <a:rPr lang="en-US" sz="2000" b="1" dirty="0">
                <a:solidFill>
                  <a:schemeClr val="accent1">
                    <a:lumMod val="20000"/>
                    <a:lumOff val="80000"/>
                  </a:schemeClr>
                </a:solidFill>
                <a:latin typeface="Arial" pitchFamily="-111" charset="0"/>
                <a:ea typeface="ＭＳ Ｐゴシック" pitchFamily="-111" charset="-128"/>
                <a:cs typeface="ＭＳ Ｐゴシック" pitchFamily="-111" charset="-128"/>
              </a:rPr>
              <a:t>i</a:t>
            </a:r>
            <a:r>
              <a:rPr lang="en-US" sz="2000" b="1" dirty="0">
                <a:latin typeface="Arial" pitchFamily="-111" charset="0"/>
                <a:ea typeface="ＭＳ Ｐゴシック" pitchFamily="-111" charset="-128"/>
                <a:cs typeface="ＭＳ Ｐゴシック" pitchFamily="-111" charset="-128"/>
              </a:rPr>
              <a:t>n</a:t>
            </a:r>
            <a:r>
              <a:rPr lang="en-US" sz="2000" b="1" dirty="0">
                <a:solidFill>
                  <a:schemeClr val="accent1">
                    <a:lumMod val="20000"/>
                    <a:lumOff val="80000"/>
                  </a:schemeClr>
                </a:solidFill>
                <a:latin typeface="Arial" pitchFamily="-111" charset="0"/>
                <a:ea typeface="ＭＳ Ｐゴシック" pitchFamily="-111" charset="-128"/>
                <a:cs typeface="ＭＳ Ｐゴシック" pitchFamily="-111" charset="-128"/>
              </a:rPr>
              <a:t>tersection.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gtEl>
                                        <p:attrNameLst>
                                          <p:attrName>ppt_x</p:attrName>
                                          <p:attrName>ppt_y</p:attrName>
                                        </p:attrNameLst>
                                      </p:cBhvr>
                                    </p:animMotion>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53975"/>
            <a:ext cx="8229600" cy="762000"/>
          </a:xfrm>
        </p:spPr>
        <p:txBody>
          <a:bodyPr/>
          <a:lstStyle/>
          <a:p>
            <a:r>
              <a:rPr lang="en-US" altLang="en-US" sz="3600" b="1" smtClean="0"/>
              <a:t>Addition Rule for Disjoint Events</a:t>
            </a:r>
          </a:p>
        </p:txBody>
      </p:sp>
      <p:sp>
        <p:nvSpPr>
          <p:cNvPr id="34819" name="Rectangle 3"/>
          <p:cNvSpPr>
            <a:spLocks noGrp="1" noChangeArrowheads="1"/>
          </p:cNvSpPr>
          <p:nvPr>
            <p:ph type="body" idx="1"/>
          </p:nvPr>
        </p:nvSpPr>
        <p:spPr>
          <a:xfrm>
            <a:off x="457200" y="914400"/>
            <a:ext cx="8229600" cy="5562600"/>
          </a:xfrm>
        </p:spPr>
        <p:txBody>
          <a:bodyPr/>
          <a:lstStyle/>
          <a:p>
            <a:pPr>
              <a:buFontTx/>
              <a:buNone/>
            </a:pPr>
            <a:r>
              <a:rPr lang="en-US" altLang="en-US" sz="2400" b="1" smtClean="0"/>
              <a:t>If E and F are </a:t>
            </a:r>
            <a:r>
              <a:rPr lang="en-US" altLang="en-US" sz="2400" b="1" smtClean="0">
                <a:solidFill>
                  <a:srgbClr val="FFFF00"/>
                </a:solidFill>
              </a:rPr>
              <a:t>disjoint (mutually exclusive) </a:t>
            </a:r>
            <a:r>
              <a:rPr lang="en-US" altLang="en-US" sz="2400" b="1" smtClean="0"/>
              <a:t>events, </a:t>
            </a:r>
            <a:br>
              <a:rPr lang="en-US" altLang="en-US" sz="2400" b="1" smtClean="0"/>
            </a:br>
            <a:r>
              <a:rPr lang="en-US" altLang="en-US" sz="2400" b="1" smtClean="0"/>
              <a:t>then P(E or F) = P(E) + P(F)</a:t>
            </a:r>
          </a:p>
        </p:txBody>
      </p:sp>
      <p:grpSp>
        <p:nvGrpSpPr>
          <p:cNvPr id="34820" name="Group 11"/>
          <p:cNvGrpSpPr>
            <a:grpSpLocks/>
          </p:cNvGrpSpPr>
          <p:nvPr/>
        </p:nvGrpSpPr>
        <p:grpSpPr bwMode="auto">
          <a:xfrm>
            <a:off x="2587625" y="2286000"/>
            <a:ext cx="3948113" cy="1549400"/>
            <a:chOff x="685800" y="4038600"/>
            <a:chExt cx="3948113" cy="1549400"/>
          </a:xfrm>
        </p:grpSpPr>
        <p:sp>
          <p:nvSpPr>
            <p:cNvPr id="34823" name="Rectangle 146"/>
            <p:cNvSpPr>
              <a:spLocks noChangeArrowheads="1"/>
            </p:cNvSpPr>
            <p:nvPr/>
          </p:nvSpPr>
          <p:spPr bwMode="auto">
            <a:xfrm>
              <a:off x="685800" y="4038600"/>
              <a:ext cx="3948113" cy="1549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4824" name="Oval 147"/>
            <p:cNvSpPr>
              <a:spLocks noChangeAspect="1" noChangeArrowheads="1"/>
            </p:cNvSpPr>
            <p:nvPr/>
          </p:nvSpPr>
          <p:spPr bwMode="auto">
            <a:xfrm>
              <a:off x="1192213" y="4257675"/>
              <a:ext cx="1371600" cy="11684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4825" name="Oval 148"/>
            <p:cNvSpPr>
              <a:spLocks noChangeAspect="1" noChangeArrowheads="1"/>
            </p:cNvSpPr>
            <p:nvPr/>
          </p:nvSpPr>
          <p:spPr bwMode="auto">
            <a:xfrm>
              <a:off x="2757488" y="4286250"/>
              <a:ext cx="1371600" cy="1168400"/>
            </a:xfrm>
            <a:prstGeom prst="ellipse">
              <a:avLst/>
            </a:prstGeom>
            <a:solidFill>
              <a:srgbClr val="FFCCFF"/>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4826" name="Text Box 149"/>
            <p:cNvSpPr txBox="1">
              <a:spLocks noChangeArrowheads="1"/>
            </p:cNvSpPr>
            <p:nvPr/>
          </p:nvSpPr>
          <p:spPr bwMode="auto">
            <a:xfrm>
              <a:off x="1725613" y="427037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0000"/>
                  </a:solidFill>
                </a:rPr>
                <a:t>E</a:t>
              </a:r>
            </a:p>
          </p:txBody>
        </p:sp>
        <p:sp>
          <p:nvSpPr>
            <p:cNvPr id="34827" name="Text Box 150"/>
            <p:cNvSpPr txBox="1">
              <a:spLocks noChangeArrowheads="1"/>
            </p:cNvSpPr>
            <p:nvPr/>
          </p:nvSpPr>
          <p:spPr bwMode="auto">
            <a:xfrm>
              <a:off x="3279775" y="4289425"/>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0000"/>
                  </a:solidFill>
                </a:rPr>
                <a:t>F</a:t>
              </a:r>
            </a:p>
          </p:txBody>
        </p:sp>
      </p:grpSp>
      <p:sp>
        <p:nvSpPr>
          <p:cNvPr id="34821" name="Text Box 170"/>
          <p:cNvSpPr txBox="1">
            <a:spLocks noChangeArrowheads="1"/>
          </p:cNvSpPr>
          <p:nvPr/>
        </p:nvSpPr>
        <p:spPr bwMode="auto">
          <a:xfrm>
            <a:off x="2895600" y="5181600"/>
            <a:ext cx="337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P(E or F) = P(E) + P(F)</a:t>
            </a:r>
          </a:p>
        </p:txBody>
      </p:sp>
      <p:sp>
        <p:nvSpPr>
          <p:cNvPr id="34822" name="Text Box 171"/>
          <p:cNvSpPr txBox="1">
            <a:spLocks noChangeArrowheads="1"/>
          </p:cNvSpPr>
          <p:nvPr/>
        </p:nvSpPr>
        <p:spPr bwMode="auto">
          <a:xfrm>
            <a:off x="2209800" y="4267200"/>
            <a:ext cx="4575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Probability for Disjoint Events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41275"/>
            <a:ext cx="8229600" cy="868363"/>
          </a:xfrm>
        </p:spPr>
        <p:txBody>
          <a:bodyPr/>
          <a:lstStyle/>
          <a:p>
            <a:r>
              <a:rPr lang="en-US" altLang="en-US" sz="3600" b="1" smtClean="0"/>
              <a:t>Example 1</a:t>
            </a:r>
          </a:p>
        </p:txBody>
      </p:sp>
      <p:sp>
        <p:nvSpPr>
          <p:cNvPr id="35843" name="Content Placeholder 2"/>
          <p:cNvSpPr>
            <a:spLocks noGrp="1"/>
          </p:cNvSpPr>
          <p:nvPr>
            <p:ph idx="1"/>
          </p:nvPr>
        </p:nvSpPr>
        <p:spPr>
          <a:xfrm>
            <a:off x="457200" y="884238"/>
            <a:ext cx="8229600" cy="4906962"/>
          </a:xfrm>
        </p:spPr>
        <p:txBody>
          <a:bodyPr/>
          <a:lstStyle/>
          <a:p>
            <a:pPr>
              <a:buFontTx/>
              <a:buNone/>
            </a:pPr>
            <a:r>
              <a:rPr lang="en-US" altLang="en-US" sz="2400" b="1" smtClean="0"/>
              <a:t>A card is chosen at random from a normal deck. What is the probability of choosing?</a:t>
            </a:r>
          </a:p>
          <a:p>
            <a:pPr>
              <a:buFontTx/>
              <a:buNone/>
            </a:pPr>
            <a:r>
              <a:rPr lang="en-US" altLang="en-US" sz="2400" b="1" smtClean="0"/>
              <a:t> </a:t>
            </a:r>
          </a:p>
          <a:p>
            <a:pPr>
              <a:buFontTx/>
              <a:buNone/>
            </a:pPr>
            <a:r>
              <a:rPr lang="en-US" altLang="en-US" sz="2400" b="1" smtClean="0"/>
              <a:t>	a) a king or a queen	    </a:t>
            </a:r>
            <a:br>
              <a:rPr lang="en-US" altLang="en-US" sz="2400" b="1" smtClean="0"/>
            </a:br>
            <a:r>
              <a:rPr lang="en-US" altLang="en-US" sz="2400" b="1" smtClean="0"/>
              <a:t/>
            </a:r>
            <a:br>
              <a:rPr lang="en-US" altLang="en-US" sz="2400" b="1" smtClean="0"/>
            </a:br>
            <a:r>
              <a:rPr lang="en-US" altLang="en-US" sz="2400" b="1" smtClean="0"/>
              <a:t/>
            </a:r>
            <a:br>
              <a:rPr lang="en-US" altLang="en-US" sz="2400" b="1" smtClean="0"/>
            </a:br>
            <a:r>
              <a:rPr lang="en-US" altLang="en-US" sz="2400" b="1" smtClean="0"/>
              <a:t/>
            </a:r>
            <a:br>
              <a:rPr lang="en-US" altLang="en-US" sz="2400" b="1" smtClean="0"/>
            </a:br>
            <a:r>
              <a:rPr lang="en-US" altLang="en-US" sz="2400" b="1" smtClean="0"/>
              <a:t/>
            </a:r>
            <a:br>
              <a:rPr lang="en-US" altLang="en-US" sz="2400" b="1" smtClean="0"/>
            </a:br>
            <a:r>
              <a:rPr lang="en-US" altLang="en-US" sz="2400" b="1" smtClean="0"/>
              <a:t>b) a face card or a 2</a:t>
            </a:r>
          </a:p>
          <a:p>
            <a:pPr>
              <a:buFontTx/>
              <a:buNone/>
            </a:pPr>
            <a:r>
              <a:rPr lang="en-US" altLang="en-US" sz="2400" b="1" smtClean="0"/>
              <a:t> </a:t>
            </a:r>
          </a:p>
          <a:p>
            <a:pPr>
              <a:buFontTx/>
              <a:buNone/>
            </a:pPr>
            <a:r>
              <a:rPr lang="en-US" altLang="en-US" sz="2400" b="1" smtClean="0"/>
              <a:t> </a:t>
            </a:r>
          </a:p>
          <a:p>
            <a:pPr>
              <a:buFontTx/>
              <a:buNone/>
            </a:pPr>
            <a:r>
              <a:rPr lang="en-US" altLang="en-US" sz="2400" b="1" smtClean="0"/>
              <a:t>	 </a:t>
            </a:r>
          </a:p>
          <a:p>
            <a:pPr>
              <a:buFontTx/>
              <a:buNone/>
            </a:pPr>
            <a:r>
              <a:rPr lang="en-US" altLang="en-US" sz="2400" b="1" smtClean="0"/>
              <a:t>		</a:t>
            </a:r>
          </a:p>
          <a:p>
            <a:pPr>
              <a:buFontTx/>
              <a:buNone/>
            </a:pPr>
            <a:r>
              <a:rPr lang="en-US" altLang="en-US" sz="2400" b="1" smtClean="0"/>
              <a:t> </a:t>
            </a:r>
          </a:p>
          <a:p>
            <a:pPr>
              <a:buFontTx/>
              <a:buNone/>
            </a:pPr>
            <a:r>
              <a:rPr lang="en-US" altLang="en-US" sz="2400" b="1" smtClean="0"/>
              <a:t> </a:t>
            </a:r>
          </a:p>
          <a:p>
            <a:pPr>
              <a:buFontTx/>
              <a:buNone/>
            </a:pPr>
            <a:r>
              <a:rPr lang="en-US" altLang="en-US" sz="2400" b="1" smtClean="0"/>
              <a:t> </a:t>
            </a:r>
          </a:p>
          <a:p>
            <a:pPr>
              <a:buFontTx/>
              <a:buNone/>
            </a:pPr>
            <a:r>
              <a:rPr lang="en-US" altLang="en-US" sz="2400" b="1" smtClean="0"/>
              <a:t> </a:t>
            </a:r>
          </a:p>
          <a:p>
            <a:pPr>
              <a:buFontTx/>
              <a:buNone/>
            </a:pPr>
            <a:endParaRPr lang="en-US" altLang="en-US" sz="2400" b="1" smtClean="0"/>
          </a:p>
        </p:txBody>
      </p:sp>
      <p:sp>
        <p:nvSpPr>
          <p:cNvPr id="4" name="TextBox 3"/>
          <p:cNvSpPr txBox="1">
            <a:spLocks noChangeArrowheads="1"/>
          </p:cNvSpPr>
          <p:nvPr/>
        </p:nvSpPr>
        <p:spPr bwMode="auto">
          <a:xfrm>
            <a:off x="1219200" y="2819400"/>
            <a:ext cx="3321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P(K) + P(Q) = 4/52 + 4/52 </a:t>
            </a:r>
            <a:br>
              <a:rPr lang="en-US" altLang="en-US" sz="2000" b="1">
                <a:solidFill>
                  <a:srgbClr val="FFFF00"/>
                </a:solidFill>
              </a:rPr>
            </a:br>
            <a:r>
              <a:rPr lang="en-US" altLang="en-US" sz="2000" b="1">
                <a:solidFill>
                  <a:srgbClr val="FFFF00"/>
                </a:solidFill>
              </a:rPr>
              <a:t>                    = 8/52 ≈ 15.4%</a:t>
            </a:r>
          </a:p>
        </p:txBody>
      </p:sp>
      <p:sp>
        <p:nvSpPr>
          <p:cNvPr id="9" name="TextBox 8"/>
          <p:cNvSpPr txBox="1">
            <a:spLocks noChangeArrowheads="1"/>
          </p:cNvSpPr>
          <p:nvPr/>
        </p:nvSpPr>
        <p:spPr bwMode="auto">
          <a:xfrm>
            <a:off x="1295400" y="4648200"/>
            <a:ext cx="449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P(K,Q,J or 2) = P(K, Q, or J) + :P(2)</a:t>
            </a:r>
          </a:p>
          <a:p>
            <a:pPr>
              <a:spcBef>
                <a:spcPct val="0"/>
              </a:spcBef>
              <a:buFontTx/>
              <a:buNone/>
            </a:pPr>
            <a:r>
              <a:rPr lang="en-US" altLang="en-US" sz="2000" b="1">
                <a:solidFill>
                  <a:srgbClr val="FFFF00"/>
                </a:solidFill>
              </a:rPr>
              <a:t>       = (12/52) + (4/52)</a:t>
            </a:r>
          </a:p>
          <a:p>
            <a:pPr>
              <a:spcBef>
                <a:spcPct val="0"/>
              </a:spcBef>
              <a:buFontTx/>
              <a:buNone/>
            </a:pPr>
            <a:r>
              <a:rPr lang="en-US" altLang="en-US" sz="2000" b="1">
                <a:solidFill>
                  <a:srgbClr val="FFFF00"/>
                </a:solidFill>
              </a:rPr>
              <a:t>       = 16/52   ≈ 30.8%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98425"/>
            <a:ext cx="8229600" cy="762000"/>
          </a:xfrm>
        </p:spPr>
        <p:txBody>
          <a:bodyPr/>
          <a:lstStyle/>
          <a:p>
            <a:r>
              <a:rPr lang="en-US" altLang="en-US" sz="3600" b="1" smtClean="0"/>
              <a:t>Complement Rule</a:t>
            </a:r>
          </a:p>
        </p:txBody>
      </p:sp>
      <p:sp>
        <p:nvSpPr>
          <p:cNvPr id="36867" name="Rectangle 3"/>
          <p:cNvSpPr>
            <a:spLocks noGrp="1" noChangeArrowheads="1"/>
          </p:cNvSpPr>
          <p:nvPr>
            <p:ph type="body" idx="1"/>
          </p:nvPr>
        </p:nvSpPr>
        <p:spPr>
          <a:xfrm>
            <a:off x="457200" y="914400"/>
            <a:ext cx="8229600" cy="5562600"/>
          </a:xfrm>
        </p:spPr>
        <p:txBody>
          <a:bodyPr/>
          <a:lstStyle/>
          <a:p>
            <a:pPr>
              <a:buFontTx/>
              <a:buNone/>
            </a:pPr>
            <a:r>
              <a:rPr lang="en-US" altLang="en-US" sz="2400" b="1" smtClean="0"/>
              <a:t>If E represents any event and E</a:t>
            </a:r>
            <a:r>
              <a:rPr lang="en-US" altLang="en-US" sz="2400" b="1" baseline="30000" smtClean="0"/>
              <a:t>c</a:t>
            </a:r>
            <a:r>
              <a:rPr lang="en-US" altLang="en-US" sz="2400" b="1" smtClean="0"/>
              <a:t> represents the complement of E, then P(E</a:t>
            </a:r>
            <a:r>
              <a:rPr lang="en-US" altLang="en-US" sz="2400" b="1" baseline="30000" smtClean="0"/>
              <a:t>c</a:t>
            </a:r>
            <a:r>
              <a:rPr lang="en-US" altLang="en-US" sz="2400" b="1" smtClean="0"/>
              <a:t>) = 1 – P (E)</a:t>
            </a:r>
          </a:p>
        </p:txBody>
      </p:sp>
      <p:grpSp>
        <p:nvGrpSpPr>
          <p:cNvPr id="36868" name="Group 9"/>
          <p:cNvGrpSpPr>
            <a:grpSpLocks/>
          </p:cNvGrpSpPr>
          <p:nvPr/>
        </p:nvGrpSpPr>
        <p:grpSpPr bwMode="auto">
          <a:xfrm>
            <a:off x="2590800" y="2057400"/>
            <a:ext cx="3948113" cy="1549400"/>
            <a:chOff x="623888" y="4949825"/>
            <a:chExt cx="3948112" cy="1549400"/>
          </a:xfrm>
        </p:grpSpPr>
        <p:sp>
          <p:nvSpPr>
            <p:cNvPr id="36871" name="Rectangle 162"/>
            <p:cNvSpPr>
              <a:spLocks noChangeArrowheads="1"/>
            </p:cNvSpPr>
            <p:nvPr/>
          </p:nvSpPr>
          <p:spPr bwMode="auto">
            <a:xfrm>
              <a:off x="623888" y="4949825"/>
              <a:ext cx="3948112" cy="1549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b="1"/>
            </a:p>
          </p:txBody>
        </p:sp>
        <p:sp>
          <p:nvSpPr>
            <p:cNvPr id="36872" name="Oval 163"/>
            <p:cNvSpPr>
              <a:spLocks noChangeAspect="1" noChangeArrowheads="1"/>
            </p:cNvSpPr>
            <p:nvPr/>
          </p:nvSpPr>
          <p:spPr bwMode="auto">
            <a:xfrm>
              <a:off x="1963738" y="5168900"/>
              <a:ext cx="1371600" cy="11684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b="1"/>
            </a:p>
          </p:txBody>
        </p:sp>
        <p:sp>
          <p:nvSpPr>
            <p:cNvPr id="36873" name="Text Box 165"/>
            <p:cNvSpPr txBox="1">
              <a:spLocks noChangeArrowheads="1"/>
            </p:cNvSpPr>
            <p:nvPr/>
          </p:nvSpPr>
          <p:spPr bwMode="auto">
            <a:xfrm>
              <a:off x="2497138" y="5181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0000"/>
                  </a:solidFill>
                </a:rPr>
                <a:t>E</a:t>
              </a:r>
            </a:p>
          </p:txBody>
        </p:sp>
        <p:sp>
          <p:nvSpPr>
            <p:cNvPr id="36874" name="Text Box 167"/>
            <p:cNvSpPr txBox="1">
              <a:spLocks noChangeArrowheads="1"/>
            </p:cNvSpPr>
            <p:nvPr/>
          </p:nvSpPr>
          <p:spPr bwMode="auto">
            <a:xfrm>
              <a:off x="1017588" y="5562600"/>
              <a:ext cx="420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t>E</a:t>
              </a:r>
              <a:r>
                <a:rPr lang="en-US" altLang="en-US" sz="1800" b="1" baseline="30000"/>
                <a:t>c</a:t>
              </a:r>
            </a:p>
          </p:txBody>
        </p:sp>
      </p:grpSp>
      <p:sp>
        <p:nvSpPr>
          <p:cNvPr id="36869" name="Text Box 168"/>
          <p:cNvSpPr txBox="1">
            <a:spLocks noChangeArrowheads="1"/>
          </p:cNvSpPr>
          <p:nvPr/>
        </p:nvSpPr>
        <p:spPr bwMode="auto">
          <a:xfrm>
            <a:off x="3352800" y="4724400"/>
            <a:ext cx="2392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66FFFF"/>
                </a:solidFill>
              </a:rPr>
              <a:t>P(E</a:t>
            </a:r>
            <a:r>
              <a:rPr lang="en-US" altLang="en-US" sz="2400" b="1" baseline="30000">
                <a:solidFill>
                  <a:srgbClr val="66FFFF"/>
                </a:solidFill>
              </a:rPr>
              <a:t>c</a:t>
            </a:r>
            <a:r>
              <a:rPr lang="en-US" altLang="en-US" sz="2400" b="1">
                <a:solidFill>
                  <a:srgbClr val="66FFFF"/>
                </a:solidFill>
              </a:rPr>
              <a:t>) </a:t>
            </a:r>
            <a:r>
              <a:rPr lang="en-US" altLang="en-US" sz="2400" b="1"/>
              <a:t>= 1 – </a:t>
            </a:r>
            <a:r>
              <a:rPr lang="en-US" altLang="en-US" sz="2400" b="1">
                <a:solidFill>
                  <a:srgbClr val="FFFF00"/>
                </a:solidFill>
              </a:rPr>
              <a:t>P(E)</a:t>
            </a:r>
          </a:p>
        </p:txBody>
      </p:sp>
      <p:sp>
        <p:nvSpPr>
          <p:cNvPr id="36870" name="Text Box 173"/>
          <p:cNvSpPr txBox="1">
            <a:spLocks noChangeArrowheads="1"/>
          </p:cNvSpPr>
          <p:nvPr/>
        </p:nvSpPr>
        <p:spPr bwMode="auto">
          <a:xfrm>
            <a:off x="1905000" y="3810000"/>
            <a:ext cx="5313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Probability for Complement Events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22238"/>
            <a:ext cx="8229600" cy="715962"/>
          </a:xfrm>
        </p:spPr>
        <p:txBody>
          <a:bodyPr/>
          <a:lstStyle/>
          <a:p>
            <a:r>
              <a:rPr lang="en-US" altLang="en-US" sz="3600" b="1" smtClean="0"/>
              <a:t>Example 2</a:t>
            </a:r>
          </a:p>
        </p:txBody>
      </p:sp>
      <p:sp>
        <p:nvSpPr>
          <p:cNvPr id="37891" name="Content Placeholder 2"/>
          <p:cNvSpPr>
            <a:spLocks noGrp="1"/>
          </p:cNvSpPr>
          <p:nvPr>
            <p:ph idx="1"/>
          </p:nvPr>
        </p:nvSpPr>
        <p:spPr>
          <a:xfrm>
            <a:off x="457200" y="990600"/>
            <a:ext cx="8229600" cy="1295400"/>
          </a:xfrm>
        </p:spPr>
        <p:txBody>
          <a:bodyPr/>
          <a:lstStyle/>
          <a:p>
            <a:pPr marL="0" indent="0">
              <a:buFontTx/>
              <a:buNone/>
            </a:pPr>
            <a:r>
              <a:rPr lang="en-US" altLang="en-US" sz="2800" b="1" smtClean="0"/>
              <a:t>What is the probability of rolling two dice and getting something other than a 5?</a:t>
            </a:r>
          </a:p>
        </p:txBody>
      </p:sp>
      <p:pic>
        <p:nvPicPr>
          <p:cNvPr id="4" name="Picture 5" descr="Yates_3e_Ch06_p387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617220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103313" y="5818188"/>
            <a:ext cx="6913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P (not a 5) = 1 – P(5) = 1 – 4/36 = 32/36 = 88.8%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6038"/>
            <a:ext cx="8229600" cy="868362"/>
          </a:xfrm>
        </p:spPr>
        <p:txBody>
          <a:bodyPr/>
          <a:lstStyle/>
          <a:p>
            <a:r>
              <a:rPr lang="en-US" altLang="en-US" sz="3600" b="1" smtClean="0"/>
              <a:t>Equally Likely Outcomes</a:t>
            </a:r>
          </a:p>
        </p:txBody>
      </p:sp>
      <p:sp>
        <p:nvSpPr>
          <p:cNvPr id="38915" name="Content Placeholder 2"/>
          <p:cNvSpPr>
            <a:spLocks noGrp="1"/>
          </p:cNvSpPr>
          <p:nvPr>
            <p:ph idx="1"/>
          </p:nvPr>
        </p:nvSpPr>
        <p:spPr>
          <a:xfrm>
            <a:off x="457200" y="4419600"/>
            <a:ext cx="8229600" cy="1676400"/>
          </a:xfrm>
        </p:spPr>
        <p:txBody>
          <a:bodyPr/>
          <a:lstStyle/>
          <a:p>
            <a:r>
              <a:rPr lang="en-US" altLang="en-US" sz="2800" b="1" smtClean="0"/>
              <a:t>Discrete uniform probability distributions</a:t>
            </a:r>
          </a:p>
          <a:p>
            <a:pPr lvl="1"/>
            <a:r>
              <a:rPr lang="en-US" altLang="en-US" sz="2400" b="1" smtClean="0"/>
              <a:t>Dice</a:t>
            </a:r>
          </a:p>
          <a:p>
            <a:pPr lvl="1"/>
            <a:r>
              <a:rPr lang="en-US" altLang="en-US" sz="2400" b="1" smtClean="0"/>
              <a:t>Cards </a:t>
            </a:r>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241425"/>
            <a:ext cx="90678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53975"/>
            <a:ext cx="8686800" cy="838200"/>
          </a:xfrm>
        </p:spPr>
        <p:txBody>
          <a:bodyPr/>
          <a:lstStyle/>
          <a:p>
            <a:r>
              <a:rPr lang="en-US" altLang="en-US" sz="3600" b="1" smtClean="0"/>
              <a:t>Independent Events</a:t>
            </a:r>
          </a:p>
        </p:txBody>
      </p:sp>
      <p:sp>
        <p:nvSpPr>
          <p:cNvPr id="38915" name="Rectangle 3"/>
          <p:cNvSpPr>
            <a:spLocks noGrp="1" noChangeArrowheads="1"/>
          </p:cNvSpPr>
          <p:nvPr>
            <p:ph type="body" idx="1"/>
          </p:nvPr>
        </p:nvSpPr>
        <p:spPr>
          <a:xfrm>
            <a:off x="457200" y="1066800"/>
            <a:ext cx="8229600" cy="5410200"/>
          </a:xfrm>
        </p:spPr>
        <p:txBody>
          <a:bodyPr/>
          <a:lstStyle/>
          <a:p>
            <a:pPr marL="0" indent="0">
              <a:buFontTx/>
              <a:buNone/>
              <a:defRPr/>
            </a:pPr>
            <a:r>
              <a:rPr lang="en-US" sz="2400" b="1" dirty="0" smtClean="0"/>
              <a:t>Two events A and B are independent if knowing that one occurs does not change the probability that the other occurs.</a:t>
            </a:r>
          </a:p>
          <a:p>
            <a:pPr>
              <a:buFontTx/>
              <a:buNone/>
              <a:defRPr/>
            </a:pPr>
            <a:endParaRPr lang="en-US" sz="1600" b="1" dirty="0" smtClean="0"/>
          </a:p>
          <a:p>
            <a:pPr>
              <a:buFontTx/>
              <a:buNone/>
              <a:defRPr/>
            </a:pPr>
            <a:r>
              <a:rPr lang="en-US" sz="2400" b="1" dirty="0" smtClean="0"/>
              <a:t>Disjoint events </a:t>
            </a:r>
            <a:r>
              <a:rPr lang="en-US" sz="2400" b="1" i="1" u="sng" dirty="0" smtClean="0"/>
              <a:t>cannot</a:t>
            </a:r>
            <a:r>
              <a:rPr lang="en-US" sz="2400" b="1" i="1" dirty="0" smtClean="0"/>
              <a:t> </a:t>
            </a:r>
            <a:r>
              <a:rPr lang="en-US" sz="2400" b="1" i="1" u="sng" dirty="0" smtClean="0"/>
              <a:t>be</a:t>
            </a:r>
            <a:r>
              <a:rPr lang="en-US" sz="2400" b="1" i="1" dirty="0" smtClean="0"/>
              <a:t> </a:t>
            </a:r>
            <a:r>
              <a:rPr lang="en-US" sz="2400" b="1" dirty="0" smtClean="0"/>
              <a:t>independent</a:t>
            </a:r>
          </a:p>
          <a:p>
            <a:pPr>
              <a:buFontTx/>
              <a:buNone/>
              <a:defRPr/>
            </a:pPr>
            <a:endParaRPr lang="en-US" sz="1600" b="1" dirty="0" smtClean="0"/>
          </a:p>
          <a:p>
            <a:pPr>
              <a:buFontTx/>
              <a:buNone/>
              <a:defRPr/>
            </a:pPr>
            <a:r>
              <a:rPr lang="en-US" sz="2400" b="1" dirty="0" smtClean="0"/>
              <a:t>Examples:</a:t>
            </a:r>
            <a:br>
              <a:rPr lang="en-US" sz="2400" b="1" dirty="0" smtClean="0"/>
            </a:br>
            <a:r>
              <a:rPr lang="en-US" sz="2400" b="1" dirty="0" smtClean="0"/>
              <a:t>Flipping a coin</a:t>
            </a:r>
            <a:br>
              <a:rPr lang="en-US" sz="2400" b="1" dirty="0" smtClean="0"/>
            </a:br>
            <a:r>
              <a:rPr lang="en-US" sz="2400" b="1" dirty="0" smtClean="0"/>
              <a:t>Rolling dice</a:t>
            </a:r>
            <a:br>
              <a:rPr lang="en-US" sz="2400" b="1" dirty="0" smtClean="0"/>
            </a:br>
            <a:r>
              <a:rPr lang="en-US" sz="2400" b="1" dirty="0" smtClean="0"/>
              <a:t>Drawing cards with replacement (and shuffling)</a:t>
            </a:r>
          </a:p>
          <a:p>
            <a:pPr>
              <a:buFontTx/>
              <a:buNone/>
              <a:defRPr/>
            </a:pPr>
            <a:endParaRPr lang="en-US" sz="1800" b="1" dirty="0" smtClean="0"/>
          </a:p>
          <a:p>
            <a:pPr>
              <a:buFontTx/>
              <a:buNone/>
              <a:defRPr/>
            </a:pPr>
            <a:r>
              <a:rPr lang="en-US" sz="2400" b="1" dirty="0" smtClean="0"/>
              <a:t>Not Independent:</a:t>
            </a:r>
            <a:br>
              <a:rPr lang="en-US" sz="2400" b="1" dirty="0" smtClean="0"/>
            </a:br>
            <a:r>
              <a:rPr lang="en-US" sz="2400" b="1" dirty="0" smtClean="0"/>
              <a:t>Drawing cards without replacement</a:t>
            </a:r>
          </a:p>
          <a:p>
            <a:pPr>
              <a:buFontTx/>
              <a:buNone/>
              <a:defRPr/>
            </a:pPr>
            <a:endParaRPr lang="en-US" sz="2400" b="1" dirty="0" smtClean="0"/>
          </a:p>
          <a:p>
            <a:pPr>
              <a:buFontTx/>
              <a:buNone/>
              <a:defRPr/>
            </a:pPr>
            <a:endParaRPr lang="en-US" sz="2400" b="1"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76200"/>
            <a:ext cx="8686800" cy="1219200"/>
          </a:xfrm>
        </p:spPr>
        <p:txBody>
          <a:bodyPr/>
          <a:lstStyle/>
          <a:p>
            <a:r>
              <a:rPr lang="en-US" altLang="en-US" sz="3600" b="1" smtClean="0"/>
              <a:t>Multiplication Rules </a:t>
            </a:r>
            <a:br>
              <a:rPr lang="en-US" altLang="en-US" sz="3600" b="1" smtClean="0"/>
            </a:br>
            <a:r>
              <a:rPr lang="en-US" altLang="en-US" sz="3600" b="1" smtClean="0"/>
              <a:t>for Independent Events</a:t>
            </a:r>
          </a:p>
        </p:txBody>
      </p:sp>
      <p:sp>
        <p:nvSpPr>
          <p:cNvPr id="40963" name="Rectangle 3"/>
          <p:cNvSpPr>
            <a:spLocks noGrp="1" noChangeArrowheads="1"/>
          </p:cNvSpPr>
          <p:nvPr>
            <p:ph type="body" idx="1"/>
          </p:nvPr>
        </p:nvSpPr>
        <p:spPr>
          <a:xfrm>
            <a:off x="457200" y="1600200"/>
            <a:ext cx="8229600" cy="4648200"/>
          </a:xfrm>
        </p:spPr>
        <p:txBody>
          <a:bodyPr/>
          <a:lstStyle/>
          <a:p>
            <a:pPr>
              <a:buFontTx/>
              <a:buNone/>
            </a:pPr>
            <a:r>
              <a:rPr lang="en-US" altLang="en-US" sz="2400" b="1" smtClean="0"/>
              <a:t>If A and B are </a:t>
            </a:r>
            <a:r>
              <a:rPr lang="en-US" altLang="en-US" sz="2400" b="1" smtClean="0">
                <a:solidFill>
                  <a:srgbClr val="FFFF00"/>
                </a:solidFill>
              </a:rPr>
              <a:t>independent events</a:t>
            </a:r>
            <a:r>
              <a:rPr lang="en-US" altLang="en-US" sz="2400" b="1" smtClean="0"/>
              <a:t>, </a:t>
            </a:r>
            <a:br>
              <a:rPr lang="en-US" altLang="en-US" sz="2400" b="1" smtClean="0"/>
            </a:br>
            <a:r>
              <a:rPr lang="en-US" altLang="en-US" sz="2400" b="1" smtClean="0"/>
              <a:t>then P(A and B) = P(A) ∙ P(B)</a:t>
            </a:r>
          </a:p>
          <a:p>
            <a:pPr>
              <a:buFontTx/>
              <a:buNone/>
            </a:pPr>
            <a:endParaRPr lang="en-US" altLang="en-US" sz="2400" b="1" smtClean="0"/>
          </a:p>
          <a:p>
            <a:pPr>
              <a:buFontTx/>
              <a:buNone/>
            </a:pPr>
            <a:endParaRPr lang="en-US" altLang="en-US" sz="2400" b="1" smtClean="0"/>
          </a:p>
          <a:p>
            <a:pPr>
              <a:buFontTx/>
              <a:buNone/>
            </a:pPr>
            <a:endParaRPr lang="en-US" altLang="en-US" sz="2400" b="1" smtClean="0"/>
          </a:p>
          <a:p>
            <a:pPr>
              <a:buFontTx/>
              <a:buNone/>
            </a:pPr>
            <a:endParaRPr lang="en-US" altLang="en-US" sz="2400" b="1" smtClean="0"/>
          </a:p>
          <a:p>
            <a:pPr>
              <a:buFontTx/>
              <a:buNone/>
            </a:pPr>
            <a:endParaRPr lang="en-US" altLang="en-US" sz="2400" b="1" smtClean="0"/>
          </a:p>
          <a:p>
            <a:pPr>
              <a:buFontTx/>
              <a:buNone/>
            </a:pPr>
            <a:endParaRPr lang="en-US" altLang="en-US" sz="2400" b="1" smtClean="0"/>
          </a:p>
          <a:p>
            <a:pPr>
              <a:buFontTx/>
              <a:buNone/>
            </a:pPr>
            <a:r>
              <a:rPr lang="en-US" altLang="en-US" sz="2400" b="1" smtClean="0"/>
              <a:t>If events E, F, G, ….. are </a:t>
            </a:r>
            <a:r>
              <a:rPr lang="en-US" altLang="en-US" sz="2400" b="1" smtClean="0">
                <a:solidFill>
                  <a:srgbClr val="FFFF00"/>
                </a:solidFill>
              </a:rPr>
              <a:t>independent</a:t>
            </a:r>
            <a:r>
              <a:rPr lang="en-US" altLang="en-US" sz="2400" b="1" smtClean="0"/>
              <a:t>, then</a:t>
            </a:r>
            <a:br>
              <a:rPr lang="en-US" altLang="en-US" sz="2400" b="1" smtClean="0"/>
            </a:br>
            <a:r>
              <a:rPr lang="en-US" altLang="en-US" sz="2400" b="1" smtClean="0"/>
              <a:t>P(E and F and G and …..) = P(E) ∙ P(F) ∙ P(G) ∙ ……</a:t>
            </a:r>
          </a:p>
          <a:p>
            <a:pPr>
              <a:buFontTx/>
              <a:buNone/>
            </a:pPr>
            <a:endParaRPr lang="en-US" altLang="en-US" sz="2400" b="1" smtClean="0"/>
          </a:p>
        </p:txBody>
      </p:sp>
      <p:pic>
        <p:nvPicPr>
          <p:cNvPr id="40964" name="Picture 5" descr="Yates_3e_Ch06_p387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590800"/>
            <a:ext cx="41148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229600" cy="914400"/>
          </a:xfrm>
        </p:spPr>
        <p:txBody>
          <a:bodyPr/>
          <a:lstStyle/>
          <a:p>
            <a:pPr eaLnBrk="1" hangingPunct="1"/>
            <a:r>
              <a:rPr lang="en-US" altLang="en-US" sz="3600" b="1" smtClean="0"/>
              <a:t>Vocabulary</a:t>
            </a:r>
          </a:p>
        </p:txBody>
      </p:sp>
      <p:sp>
        <p:nvSpPr>
          <p:cNvPr id="6147" name="Rectangle 3"/>
          <p:cNvSpPr>
            <a:spLocks noGrp="1" noRot="1" noChangeAspect="1" noMove="1" noResize="1" noEditPoints="1" noAdjustHandles="1" noChangeArrowheads="1" noChangeShapeType="1" noTextEdit="1"/>
          </p:cNvSpPr>
          <p:nvPr>
            <p:ph type="body" idx="1"/>
          </p:nvPr>
        </p:nvSpPr>
        <p:spPr>
          <a:xfrm>
            <a:off x="457200" y="914400"/>
            <a:ext cx="8229600" cy="5410200"/>
          </a:xfrm>
          <a:blipFill rotWithShape="1">
            <a:blip r:embed="rId3"/>
            <a:stretch>
              <a:fillRect l="-1111" t="-788" r="-963"/>
            </a:stretch>
          </a:blipFill>
          <a:extLst/>
        </p:spPr>
        <p:txBody>
          <a:bodyPr/>
          <a:lstStyle/>
          <a:p>
            <a:r>
              <a:rPr lang="en-US">
                <a:noFill/>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49213"/>
            <a:ext cx="8686800" cy="838200"/>
          </a:xfrm>
        </p:spPr>
        <p:txBody>
          <a:bodyPr/>
          <a:lstStyle/>
          <a:p>
            <a:r>
              <a:rPr lang="en-US" altLang="en-US" sz="3600" b="1" smtClean="0"/>
              <a:t>Example 3</a:t>
            </a:r>
          </a:p>
        </p:txBody>
      </p:sp>
      <p:sp>
        <p:nvSpPr>
          <p:cNvPr id="41987" name="Rectangle 3"/>
          <p:cNvSpPr>
            <a:spLocks noGrp="1" noChangeArrowheads="1"/>
          </p:cNvSpPr>
          <p:nvPr>
            <p:ph type="body" idx="1"/>
          </p:nvPr>
        </p:nvSpPr>
        <p:spPr>
          <a:xfrm>
            <a:off x="457200" y="1600200"/>
            <a:ext cx="8229600" cy="3657600"/>
          </a:xfrm>
        </p:spPr>
        <p:txBody>
          <a:bodyPr/>
          <a:lstStyle/>
          <a:p>
            <a:pPr>
              <a:buFontTx/>
              <a:buNone/>
            </a:pPr>
            <a:r>
              <a:rPr lang="en-US" altLang="en-US" sz="2400" b="1" smtClean="0"/>
              <a:t>A)  P(rolling 2 sixes in a row) = ??</a:t>
            </a:r>
          </a:p>
          <a:p>
            <a:pPr>
              <a:buFontTx/>
              <a:buNone/>
            </a:pPr>
            <a:endParaRPr lang="en-US" altLang="en-US" sz="2400" b="1" smtClean="0"/>
          </a:p>
          <a:p>
            <a:pPr>
              <a:buFontTx/>
              <a:buNone/>
            </a:pPr>
            <a:endParaRPr lang="en-US" altLang="en-US" sz="2400" b="1" smtClean="0"/>
          </a:p>
          <a:p>
            <a:pPr>
              <a:buFontTx/>
              <a:buNone/>
            </a:pPr>
            <a:r>
              <a:rPr lang="en-US" altLang="en-US" sz="2400" b="1" smtClean="0"/>
              <a:t>B) P(rolling 5 sixes in a row) = ??</a:t>
            </a:r>
          </a:p>
          <a:p>
            <a:pPr>
              <a:buFontTx/>
              <a:buNone/>
            </a:pPr>
            <a:endParaRPr lang="en-US" altLang="en-US" sz="2400" b="1" smtClean="0"/>
          </a:p>
          <a:p>
            <a:pPr>
              <a:buFontTx/>
              <a:buNone/>
            </a:pPr>
            <a:endParaRPr lang="en-US" altLang="en-US" sz="2400" b="1" smtClean="0"/>
          </a:p>
        </p:txBody>
      </p:sp>
      <p:sp>
        <p:nvSpPr>
          <p:cNvPr id="4" name="TextBox 3"/>
          <p:cNvSpPr txBox="1">
            <a:spLocks noChangeArrowheads="1"/>
          </p:cNvSpPr>
          <p:nvPr/>
        </p:nvSpPr>
        <p:spPr bwMode="auto">
          <a:xfrm>
            <a:off x="2057400" y="2209800"/>
            <a:ext cx="3481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1/6 </a:t>
            </a:r>
            <a:r>
              <a:rPr lang="en-US" altLang="en-US" sz="2400" b="1">
                <a:solidFill>
                  <a:srgbClr val="FFFF00"/>
                </a:solidFill>
                <a:sym typeface="Symbol" pitchFamily="18" charset="2"/>
              </a:rPr>
              <a:t> 1/6 = 1/(6</a:t>
            </a:r>
            <a:r>
              <a:rPr lang="en-US" altLang="en-US" sz="2400" b="1" baseline="30000">
                <a:solidFill>
                  <a:srgbClr val="FFFF00"/>
                </a:solidFill>
                <a:sym typeface="Symbol" pitchFamily="18" charset="2"/>
              </a:rPr>
              <a:t>2</a:t>
            </a:r>
            <a:r>
              <a:rPr lang="en-US" altLang="en-US" sz="2400" b="1">
                <a:solidFill>
                  <a:srgbClr val="FFFF00"/>
                </a:solidFill>
                <a:sym typeface="Symbol" pitchFamily="18" charset="2"/>
              </a:rPr>
              <a:t>) = 1/36</a:t>
            </a:r>
            <a:endParaRPr lang="en-US" altLang="en-US" sz="2400" b="1">
              <a:solidFill>
                <a:srgbClr val="FFFF00"/>
              </a:solidFill>
            </a:endParaRPr>
          </a:p>
        </p:txBody>
      </p:sp>
      <p:sp>
        <p:nvSpPr>
          <p:cNvPr id="5" name="TextBox 4"/>
          <p:cNvSpPr txBox="1">
            <a:spLocks noChangeArrowheads="1"/>
          </p:cNvSpPr>
          <p:nvPr/>
        </p:nvSpPr>
        <p:spPr bwMode="auto">
          <a:xfrm>
            <a:off x="1752600" y="3657600"/>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1/6 </a:t>
            </a:r>
            <a:r>
              <a:rPr lang="en-US" altLang="en-US" sz="2400" b="1">
                <a:solidFill>
                  <a:srgbClr val="FFFF00"/>
                </a:solidFill>
                <a:sym typeface="Symbol" pitchFamily="18" charset="2"/>
              </a:rPr>
              <a:t> 1/6  1/6  1/6  1/6 = 1/(6</a:t>
            </a:r>
            <a:r>
              <a:rPr lang="en-US" altLang="en-US" sz="2400" b="1" baseline="30000">
                <a:solidFill>
                  <a:srgbClr val="FFFF00"/>
                </a:solidFill>
                <a:sym typeface="Symbol" pitchFamily="18" charset="2"/>
              </a:rPr>
              <a:t>5</a:t>
            </a:r>
            <a:r>
              <a:rPr lang="en-US" altLang="en-US" sz="2400" b="1">
                <a:solidFill>
                  <a:srgbClr val="FFFF00"/>
                </a:solidFill>
                <a:sym typeface="Symbol" pitchFamily="18" charset="2"/>
              </a:rPr>
              <a:t>) = 1/7776</a:t>
            </a:r>
            <a:endParaRPr lang="en-US" altLang="en-US" sz="24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6513"/>
            <a:ext cx="8229600" cy="868362"/>
          </a:xfrm>
        </p:spPr>
        <p:txBody>
          <a:bodyPr/>
          <a:lstStyle/>
          <a:p>
            <a:r>
              <a:rPr lang="en-US" altLang="en-US" sz="3600" b="1" smtClean="0"/>
              <a:t>Example 4</a:t>
            </a:r>
          </a:p>
        </p:txBody>
      </p:sp>
      <p:sp>
        <p:nvSpPr>
          <p:cNvPr id="43011" name="Content Placeholder 2"/>
          <p:cNvSpPr>
            <a:spLocks noGrp="1"/>
          </p:cNvSpPr>
          <p:nvPr>
            <p:ph idx="1"/>
          </p:nvPr>
        </p:nvSpPr>
        <p:spPr>
          <a:xfrm>
            <a:off x="457200" y="884238"/>
            <a:ext cx="8229600" cy="4525962"/>
          </a:xfrm>
        </p:spPr>
        <p:txBody>
          <a:bodyPr/>
          <a:lstStyle/>
          <a:p>
            <a:pPr>
              <a:buFontTx/>
              <a:buNone/>
            </a:pPr>
            <a:r>
              <a:rPr lang="en-US" altLang="en-US" sz="2400" b="1" smtClean="0"/>
              <a:t>A card is chosen at random from a normal deck. What is the probability of choosing?</a:t>
            </a:r>
          </a:p>
          <a:p>
            <a:pPr>
              <a:buFontTx/>
              <a:buNone/>
            </a:pPr>
            <a:r>
              <a:rPr lang="en-US" altLang="en-US" sz="2400" b="1" smtClean="0"/>
              <a:t> </a:t>
            </a:r>
          </a:p>
          <a:p>
            <a:pPr>
              <a:buFontTx/>
              <a:buNone/>
            </a:pPr>
            <a:r>
              <a:rPr lang="en-US" altLang="en-US" sz="2400" b="1" smtClean="0"/>
              <a:t>	a) a king or a jack	    b) a king and a queen</a:t>
            </a:r>
          </a:p>
          <a:p>
            <a:pPr>
              <a:buFontTx/>
              <a:buNone/>
            </a:pPr>
            <a:r>
              <a:rPr lang="en-US" altLang="en-US" sz="2400" b="1" smtClean="0"/>
              <a:t> </a:t>
            </a:r>
          </a:p>
          <a:p>
            <a:pPr>
              <a:buFontTx/>
              <a:buNone/>
            </a:pPr>
            <a:r>
              <a:rPr lang="en-US" altLang="en-US" sz="2400" b="1" smtClean="0"/>
              <a:t> </a:t>
            </a:r>
          </a:p>
          <a:p>
            <a:pPr>
              <a:buFontTx/>
              <a:buNone/>
            </a:pPr>
            <a:r>
              <a:rPr lang="en-US" altLang="en-US" sz="2400" b="1" smtClean="0"/>
              <a:t>	c) a king and red card      d) a face card and a heart</a:t>
            </a:r>
          </a:p>
          <a:p>
            <a:pPr>
              <a:buFontTx/>
              <a:buNone/>
            </a:pPr>
            <a:r>
              <a:rPr lang="en-US" altLang="en-US" sz="2400" b="1" smtClean="0"/>
              <a:t> </a:t>
            </a:r>
          </a:p>
          <a:p>
            <a:pPr>
              <a:buFontTx/>
              <a:buNone/>
            </a:pPr>
            <a:r>
              <a:rPr lang="en-US" altLang="en-US" sz="2400" b="1" smtClean="0"/>
              <a:t> </a:t>
            </a:r>
          </a:p>
          <a:p>
            <a:pPr>
              <a:buFontTx/>
              <a:buNone/>
            </a:pPr>
            <a:r>
              <a:rPr lang="en-US" altLang="en-US" sz="2400" b="1" smtClean="0"/>
              <a:t>		</a:t>
            </a:r>
          </a:p>
          <a:p>
            <a:pPr>
              <a:buFontTx/>
              <a:buNone/>
            </a:pPr>
            <a:r>
              <a:rPr lang="en-US" altLang="en-US" sz="2400" b="1" smtClean="0"/>
              <a:t> </a:t>
            </a:r>
          </a:p>
          <a:p>
            <a:pPr>
              <a:buFontTx/>
              <a:buNone/>
            </a:pPr>
            <a:r>
              <a:rPr lang="en-US" altLang="en-US" sz="2400" b="1" smtClean="0"/>
              <a:t> </a:t>
            </a:r>
          </a:p>
          <a:p>
            <a:pPr>
              <a:buFontTx/>
              <a:buNone/>
            </a:pPr>
            <a:r>
              <a:rPr lang="en-US" altLang="en-US" sz="2400" b="1" smtClean="0"/>
              <a:t> </a:t>
            </a:r>
          </a:p>
          <a:p>
            <a:pPr>
              <a:buFontTx/>
              <a:buNone/>
            </a:pPr>
            <a:r>
              <a:rPr lang="en-US" altLang="en-US" sz="2400" b="1" smtClean="0"/>
              <a:t> </a:t>
            </a:r>
          </a:p>
          <a:p>
            <a:pPr>
              <a:buFontTx/>
              <a:buNone/>
            </a:pPr>
            <a:endParaRPr lang="en-US" altLang="en-US" sz="2400" b="1" smtClean="0"/>
          </a:p>
        </p:txBody>
      </p:sp>
      <p:sp>
        <p:nvSpPr>
          <p:cNvPr id="4" name="TextBox 3"/>
          <p:cNvSpPr txBox="1">
            <a:spLocks noChangeArrowheads="1"/>
          </p:cNvSpPr>
          <p:nvPr/>
        </p:nvSpPr>
        <p:spPr bwMode="auto">
          <a:xfrm>
            <a:off x="228600" y="2667000"/>
            <a:ext cx="3321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P(K) + P(J) = 4/52 + 4/52 </a:t>
            </a:r>
            <a:br>
              <a:rPr lang="en-US" altLang="en-US" sz="2000" b="1">
                <a:solidFill>
                  <a:srgbClr val="FFFF00"/>
                </a:solidFill>
              </a:rPr>
            </a:br>
            <a:r>
              <a:rPr lang="en-US" altLang="en-US" sz="2000" b="1">
                <a:solidFill>
                  <a:srgbClr val="FFFF00"/>
                </a:solidFill>
              </a:rPr>
              <a:t>                    = 8/52 ≈ 15.4%</a:t>
            </a:r>
          </a:p>
        </p:txBody>
      </p:sp>
      <p:sp>
        <p:nvSpPr>
          <p:cNvPr id="5" name="TextBox 4"/>
          <p:cNvSpPr txBox="1">
            <a:spLocks noChangeArrowheads="1"/>
          </p:cNvSpPr>
          <p:nvPr/>
        </p:nvSpPr>
        <p:spPr bwMode="auto">
          <a:xfrm>
            <a:off x="4724400" y="2667000"/>
            <a:ext cx="1492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P(K+Q) = 0</a:t>
            </a:r>
            <a:br>
              <a:rPr lang="en-US" altLang="en-US" sz="2000" b="1">
                <a:solidFill>
                  <a:srgbClr val="FFFF00"/>
                </a:solidFill>
              </a:rPr>
            </a:br>
            <a:endParaRPr lang="en-US" altLang="en-US" sz="2000" b="1">
              <a:solidFill>
                <a:srgbClr val="FFFF00"/>
              </a:solidFill>
            </a:endParaRPr>
          </a:p>
        </p:txBody>
      </p:sp>
      <p:sp>
        <p:nvSpPr>
          <p:cNvPr id="6" name="TextBox 5"/>
          <p:cNvSpPr txBox="1">
            <a:spLocks noChangeArrowheads="1"/>
          </p:cNvSpPr>
          <p:nvPr/>
        </p:nvSpPr>
        <p:spPr bwMode="auto">
          <a:xfrm>
            <a:off x="457200" y="40386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P(K+red) =  (4/52)•(26/52)</a:t>
            </a:r>
          </a:p>
          <a:p>
            <a:pPr>
              <a:spcBef>
                <a:spcPct val="0"/>
              </a:spcBef>
              <a:buFontTx/>
              <a:buNone/>
            </a:pPr>
            <a:r>
              <a:rPr lang="en-US" altLang="en-US" sz="2000" b="1">
                <a:solidFill>
                  <a:srgbClr val="FFFF00"/>
                </a:solidFill>
              </a:rPr>
              <a:t>                = 2/52 ≈ 3.8% </a:t>
            </a:r>
            <a:br>
              <a:rPr lang="en-US" altLang="en-US" sz="2000" b="1">
                <a:solidFill>
                  <a:srgbClr val="FFFF00"/>
                </a:solidFill>
              </a:rPr>
            </a:br>
            <a:endParaRPr lang="en-US" altLang="en-US" sz="2000" b="1">
              <a:solidFill>
                <a:srgbClr val="FFFF00"/>
              </a:solidFill>
            </a:endParaRPr>
          </a:p>
        </p:txBody>
      </p:sp>
      <p:sp>
        <p:nvSpPr>
          <p:cNvPr id="8" name="TextBox 7"/>
          <p:cNvSpPr txBox="1">
            <a:spLocks noChangeArrowheads="1"/>
          </p:cNvSpPr>
          <p:nvPr/>
        </p:nvSpPr>
        <p:spPr bwMode="auto">
          <a:xfrm>
            <a:off x="4495800" y="4038600"/>
            <a:ext cx="426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P(K,Q,J + heart) </a:t>
            </a:r>
          </a:p>
          <a:p>
            <a:pPr>
              <a:spcBef>
                <a:spcPct val="0"/>
              </a:spcBef>
              <a:buFontTx/>
              <a:buNone/>
            </a:pPr>
            <a:r>
              <a:rPr lang="en-US" altLang="en-US" sz="2000" b="1">
                <a:solidFill>
                  <a:srgbClr val="FFFF00"/>
                </a:solidFill>
              </a:rPr>
              <a:t>       = (12/52) •(13/52)</a:t>
            </a:r>
          </a:p>
          <a:p>
            <a:pPr>
              <a:spcBef>
                <a:spcPct val="0"/>
              </a:spcBef>
              <a:buFontTx/>
              <a:buNone/>
            </a:pPr>
            <a:r>
              <a:rPr lang="en-US" altLang="en-US" sz="2000" b="1">
                <a:solidFill>
                  <a:srgbClr val="FFFF00"/>
                </a:solidFill>
              </a:rPr>
              <a:t>       = 3/52   ≈ 5.8%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6200"/>
            <a:ext cx="8229600" cy="762000"/>
          </a:xfrm>
        </p:spPr>
        <p:txBody>
          <a:bodyPr/>
          <a:lstStyle/>
          <a:p>
            <a:r>
              <a:rPr lang="en-US" altLang="en-US" sz="3600" b="1" smtClean="0"/>
              <a:t>At least Probabilities</a:t>
            </a:r>
          </a:p>
        </p:txBody>
      </p:sp>
      <p:sp>
        <p:nvSpPr>
          <p:cNvPr id="44035" name="Rectangle 3"/>
          <p:cNvSpPr>
            <a:spLocks noGrp="1" noChangeArrowheads="1"/>
          </p:cNvSpPr>
          <p:nvPr>
            <p:ph type="body" idx="1"/>
          </p:nvPr>
        </p:nvSpPr>
        <p:spPr>
          <a:xfrm>
            <a:off x="457200" y="1371600"/>
            <a:ext cx="8229600" cy="2057400"/>
          </a:xfrm>
        </p:spPr>
        <p:txBody>
          <a:bodyPr/>
          <a:lstStyle/>
          <a:p>
            <a:pPr>
              <a:buFontTx/>
              <a:buNone/>
            </a:pPr>
            <a:r>
              <a:rPr lang="en-US" altLang="en-US" sz="2400" b="1" smtClean="0"/>
              <a:t>P(at least one) = 1 – P(complement of “at least one”)</a:t>
            </a:r>
          </a:p>
          <a:p>
            <a:pPr>
              <a:buFontTx/>
              <a:buNone/>
            </a:pPr>
            <a:r>
              <a:rPr lang="en-US" altLang="en-US" sz="2400" b="1" smtClean="0"/>
              <a:t>			    = 1 – P(none)</a:t>
            </a:r>
          </a:p>
        </p:txBody>
      </p:sp>
      <p:sp>
        <p:nvSpPr>
          <p:cNvPr id="44036" name="Rounded Rectangle 4"/>
          <p:cNvSpPr>
            <a:spLocks noChangeArrowheads="1"/>
          </p:cNvSpPr>
          <p:nvPr/>
        </p:nvSpPr>
        <p:spPr bwMode="auto">
          <a:xfrm>
            <a:off x="2894013" y="2895600"/>
            <a:ext cx="3352800" cy="1828800"/>
          </a:xfrm>
          <a:prstGeom prst="roundRect">
            <a:avLst>
              <a:gd name="adj" fmla="val 16667"/>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44037" name="Oval 5"/>
          <p:cNvSpPr>
            <a:spLocks noChangeArrowheads="1"/>
          </p:cNvSpPr>
          <p:nvPr/>
        </p:nvSpPr>
        <p:spPr bwMode="auto">
          <a:xfrm>
            <a:off x="3427413" y="3352800"/>
            <a:ext cx="914400" cy="914400"/>
          </a:xfrm>
          <a:prstGeom prst="ellipse">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44038" name="TextBox 6"/>
          <p:cNvSpPr txBox="1">
            <a:spLocks noChangeArrowheads="1"/>
          </p:cNvSpPr>
          <p:nvPr/>
        </p:nvSpPr>
        <p:spPr bwMode="auto">
          <a:xfrm>
            <a:off x="3732213" y="3603625"/>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bg1"/>
                </a:solidFill>
              </a:rPr>
              <a:t>0</a:t>
            </a:r>
          </a:p>
        </p:txBody>
      </p:sp>
      <p:sp>
        <p:nvSpPr>
          <p:cNvPr id="44039" name="TextBox 7"/>
          <p:cNvSpPr txBox="1">
            <a:spLocks noChangeArrowheads="1"/>
          </p:cNvSpPr>
          <p:nvPr/>
        </p:nvSpPr>
        <p:spPr bwMode="auto">
          <a:xfrm>
            <a:off x="4646613" y="3598863"/>
            <a:ext cx="1601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1, 2, 3,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03188"/>
            <a:ext cx="8229600" cy="762000"/>
          </a:xfrm>
        </p:spPr>
        <p:txBody>
          <a:bodyPr/>
          <a:lstStyle/>
          <a:p>
            <a:r>
              <a:rPr lang="en-US" altLang="en-US" sz="3600" b="1" smtClean="0"/>
              <a:t>Example 5</a:t>
            </a:r>
          </a:p>
        </p:txBody>
      </p:sp>
      <p:sp>
        <p:nvSpPr>
          <p:cNvPr id="45059" name="Rectangle 3"/>
          <p:cNvSpPr>
            <a:spLocks noGrp="1" noChangeArrowheads="1"/>
          </p:cNvSpPr>
          <p:nvPr>
            <p:ph type="body" idx="1"/>
          </p:nvPr>
        </p:nvSpPr>
        <p:spPr>
          <a:xfrm>
            <a:off x="457200" y="1600200"/>
            <a:ext cx="8229600" cy="4876800"/>
          </a:xfrm>
        </p:spPr>
        <p:txBody>
          <a:bodyPr/>
          <a:lstStyle/>
          <a:p>
            <a:pPr>
              <a:buFontTx/>
              <a:buNone/>
            </a:pPr>
            <a:r>
              <a:rPr lang="en-US" altLang="en-US" sz="2800" b="1" smtClean="0"/>
              <a:t>P(rolling a least one six in three rolls) = ??</a:t>
            </a:r>
          </a:p>
          <a:p>
            <a:pPr>
              <a:buFontTx/>
              <a:buNone/>
            </a:pPr>
            <a:endParaRPr lang="en-US" altLang="en-US" sz="2800" b="1" smtClean="0"/>
          </a:p>
        </p:txBody>
      </p:sp>
      <p:sp>
        <p:nvSpPr>
          <p:cNvPr id="4" name="TextBox 3"/>
          <p:cNvSpPr txBox="1">
            <a:spLocks noChangeArrowheads="1"/>
          </p:cNvSpPr>
          <p:nvPr/>
        </p:nvSpPr>
        <p:spPr bwMode="auto">
          <a:xfrm>
            <a:off x="2667000" y="2667000"/>
            <a:ext cx="33670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 1 - P(none)</a:t>
            </a:r>
          </a:p>
          <a:p>
            <a:pPr>
              <a:spcBef>
                <a:spcPct val="0"/>
              </a:spcBef>
              <a:buFontTx/>
              <a:buNone/>
            </a:pPr>
            <a:endParaRPr lang="en-US" altLang="en-US" sz="2400" b="1">
              <a:solidFill>
                <a:srgbClr val="FFFF00"/>
              </a:solidFill>
            </a:endParaRPr>
          </a:p>
          <a:p>
            <a:pPr>
              <a:spcBef>
                <a:spcPct val="0"/>
              </a:spcBef>
              <a:buFontTx/>
              <a:buNone/>
            </a:pPr>
            <a:r>
              <a:rPr lang="en-US" altLang="en-US" sz="2400" b="1">
                <a:solidFill>
                  <a:srgbClr val="FFFF00"/>
                </a:solidFill>
              </a:rPr>
              <a:t>= 1 – (5/6)• (5/6)• (5/6)</a:t>
            </a:r>
          </a:p>
          <a:p>
            <a:pPr>
              <a:spcBef>
                <a:spcPct val="0"/>
              </a:spcBef>
              <a:buFontTx/>
              <a:buNone/>
            </a:pPr>
            <a:endParaRPr lang="en-US" altLang="en-US" sz="2400" b="1">
              <a:solidFill>
                <a:srgbClr val="FFFF00"/>
              </a:solidFill>
            </a:endParaRPr>
          </a:p>
          <a:p>
            <a:pPr>
              <a:spcBef>
                <a:spcPct val="0"/>
              </a:spcBef>
              <a:buFontTx/>
              <a:buNone/>
            </a:pPr>
            <a:r>
              <a:rPr lang="en-US" altLang="en-US" sz="2400" b="1">
                <a:solidFill>
                  <a:srgbClr val="FFFF00"/>
                </a:solidFill>
              </a:rPr>
              <a:t>= 1 – 0.5787  =  0.4213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15888"/>
            <a:ext cx="8229600" cy="685800"/>
          </a:xfrm>
        </p:spPr>
        <p:txBody>
          <a:bodyPr/>
          <a:lstStyle/>
          <a:p>
            <a:r>
              <a:rPr lang="en-US" altLang="en-US" sz="3600" b="1" smtClean="0"/>
              <a:t>Example 6</a:t>
            </a:r>
          </a:p>
        </p:txBody>
      </p:sp>
      <p:sp>
        <p:nvSpPr>
          <p:cNvPr id="3" name="Content Placeholder 2"/>
          <p:cNvSpPr>
            <a:spLocks noGrp="1"/>
          </p:cNvSpPr>
          <p:nvPr>
            <p:ph idx="1"/>
          </p:nvPr>
        </p:nvSpPr>
        <p:spPr>
          <a:xfrm>
            <a:off x="457200" y="685800"/>
            <a:ext cx="8229600" cy="5791200"/>
          </a:xfrm>
        </p:spPr>
        <p:txBody>
          <a:bodyPr/>
          <a:lstStyle/>
          <a:p>
            <a:pPr marL="0" indent="0">
              <a:buFontTx/>
              <a:buNone/>
              <a:defRPr/>
            </a:pPr>
            <a:r>
              <a:rPr lang="en-US" sz="2400" b="1" dirty="0" smtClean="0"/>
              <a:t>There are two traffic lights on the route used by </a:t>
            </a:r>
            <a:r>
              <a:rPr lang="en-US" sz="2400" b="1" dirty="0" err="1" smtClean="0"/>
              <a:t>Pikup</a:t>
            </a:r>
            <a:r>
              <a:rPr lang="en-US" sz="2400" b="1" dirty="0" smtClean="0"/>
              <a:t> Andropov to go from home to work.  Let E denote the event that </a:t>
            </a:r>
            <a:r>
              <a:rPr lang="en-US" sz="2400" b="1" dirty="0" err="1" smtClean="0"/>
              <a:t>Pikup</a:t>
            </a:r>
            <a:r>
              <a:rPr lang="en-US" sz="2400" b="1" dirty="0" smtClean="0"/>
              <a:t> must stop at the first light and F in a similar manner for the second light.  Suppose that P(E) = .4 and P(F) = .3 and P(E and F) = .</a:t>
            </a:r>
            <a:r>
              <a:rPr lang="en-US" sz="2400" b="1" dirty="0" smtClean="0">
                <a:solidFill>
                  <a:srgbClr val="FFCCFF"/>
                </a:solidFill>
              </a:rPr>
              <a:t>15</a:t>
            </a:r>
            <a:r>
              <a:rPr lang="en-US" sz="2400" b="1" dirty="0" smtClean="0"/>
              <a:t>.  What is the probability that he:</a:t>
            </a:r>
          </a:p>
          <a:p>
            <a:pPr>
              <a:buFontTx/>
              <a:buNone/>
              <a:defRPr/>
            </a:pPr>
            <a:r>
              <a:rPr lang="en-US" sz="1100" b="1" dirty="0" smtClean="0"/>
              <a:t> </a:t>
            </a:r>
          </a:p>
          <a:p>
            <a:pPr>
              <a:buFontTx/>
              <a:buNone/>
              <a:defRPr/>
            </a:pPr>
            <a:r>
              <a:rPr lang="en-US" sz="2400" b="1" dirty="0" smtClean="0"/>
              <a:t>	a)  must stop for at least one light?</a:t>
            </a:r>
          </a:p>
          <a:p>
            <a:pPr>
              <a:buFontTx/>
              <a:buNone/>
              <a:defRPr/>
            </a:pPr>
            <a:r>
              <a:rPr lang="en-US" sz="2400" b="1" dirty="0" smtClean="0"/>
              <a:t> </a:t>
            </a:r>
          </a:p>
          <a:p>
            <a:pPr>
              <a:buFontTx/>
              <a:buNone/>
              <a:defRPr/>
            </a:pPr>
            <a:endParaRPr lang="en-US" sz="2400" b="1" dirty="0" smtClean="0"/>
          </a:p>
          <a:p>
            <a:pPr>
              <a:buFontTx/>
              <a:buNone/>
              <a:defRPr/>
            </a:pPr>
            <a:r>
              <a:rPr lang="en-US" sz="2400" b="1" dirty="0" smtClean="0"/>
              <a:t>	b)  doesn't stop at either light?</a:t>
            </a:r>
          </a:p>
          <a:p>
            <a:pPr>
              <a:buFontTx/>
              <a:buNone/>
              <a:defRPr/>
            </a:pPr>
            <a:r>
              <a:rPr lang="en-US" sz="2400" b="1" dirty="0" smtClean="0"/>
              <a:t> </a:t>
            </a:r>
          </a:p>
          <a:p>
            <a:pPr>
              <a:buFontTx/>
              <a:buNone/>
              <a:defRPr/>
            </a:pPr>
            <a:endParaRPr lang="en-US" sz="2400" b="1" dirty="0" smtClean="0"/>
          </a:p>
          <a:p>
            <a:pPr>
              <a:buFontTx/>
              <a:buNone/>
              <a:defRPr/>
            </a:pPr>
            <a:r>
              <a:rPr lang="en-US" sz="2400" b="1" dirty="0" smtClean="0"/>
              <a:t>	c) must stop just at the first light?</a:t>
            </a:r>
            <a:endParaRPr lang="en-US" sz="2400" b="1" dirty="0"/>
          </a:p>
        </p:txBody>
      </p:sp>
      <p:sp>
        <p:nvSpPr>
          <p:cNvPr id="4" name="TextBox 3"/>
          <p:cNvSpPr txBox="1">
            <a:spLocks noChangeArrowheads="1"/>
          </p:cNvSpPr>
          <p:nvPr/>
        </p:nvSpPr>
        <p:spPr bwMode="auto">
          <a:xfrm>
            <a:off x="1219200" y="3652838"/>
            <a:ext cx="702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 1 - P(none) = 1 – (0.6)• (0.7) =  1 – 0.42  =  0.58</a:t>
            </a:r>
          </a:p>
        </p:txBody>
      </p:sp>
      <p:sp>
        <p:nvSpPr>
          <p:cNvPr id="5" name="TextBox 4"/>
          <p:cNvSpPr txBox="1">
            <a:spLocks noChangeArrowheads="1"/>
          </p:cNvSpPr>
          <p:nvPr/>
        </p:nvSpPr>
        <p:spPr bwMode="auto">
          <a:xfrm>
            <a:off x="1143000" y="5024438"/>
            <a:ext cx="5500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 (1-P(E)) • (1-P(F))  = 0.6 • 0.7  = 0.42</a:t>
            </a:r>
          </a:p>
        </p:txBody>
      </p:sp>
      <p:sp>
        <p:nvSpPr>
          <p:cNvPr id="7" name="TextBox 6"/>
          <p:cNvSpPr txBox="1">
            <a:spLocks noChangeArrowheads="1"/>
          </p:cNvSpPr>
          <p:nvPr/>
        </p:nvSpPr>
        <p:spPr bwMode="auto">
          <a:xfrm>
            <a:off x="1143000" y="6243638"/>
            <a:ext cx="8778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 0.4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15888"/>
            <a:ext cx="8229600" cy="685800"/>
          </a:xfrm>
        </p:spPr>
        <p:txBody>
          <a:bodyPr/>
          <a:lstStyle/>
          <a:p>
            <a:r>
              <a:rPr lang="en-US" altLang="en-US" sz="3600" b="1" smtClean="0"/>
              <a:t>Example 6 – Venn Diagrams</a:t>
            </a:r>
          </a:p>
        </p:txBody>
      </p:sp>
      <p:sp>
        <p:nvSpPr>
          <p:cNvPr id="3" name="Content Placeholder 2"/>
          <p:cNvSpPr>
            <a:spLocks noGrp="1"/>
          </p:cNvSpPr>
          <p:nvPr>
            <p:ph idx="1"/>
          </p:nvPr>
        </p:nvSpPr>
        <p:spPr>
          <a:xfrm>
            <a:off x="457200" y="685800"/>
            <a:ext cx="8229600" cy="5791200"/>
          </a:xfrm>
        </p:spPr>
        <p:txBody>
          <a:bodyPr/>
          <a:lstStyle/>
          <a:p>
            <a:pPr marL="0" indent="0">
              <a:buFontTx/>
              <a:buNone/>
              <a:defRPr/>
            </a:pPr>
            <a:r>
              <a:rPr lang="en-US" sz="2400" b="1" dirty="0" smtClean="0"/>
              <a:t>There are two traffic lights on the route used by </a:t>
            </a:r>
            <a:r>
              <a:rPr lang="en-US" sz="2400" b="1" dirty="0" err="1" smtClean="0"/>
              <a:t>Pikup</a:t>
            </a:r>
            <a:r>
              <a:rPr lang="en-US" sz="2400" b="1" dirty="0" smtClean="0"/>
              <a:t> Andropov to go from home to work.  Let E denote the event that </a:t>
            </a:r>
            <a:r>
              <a:rPr lang="en-US" sz="2400" b="1" dirty="0" err="1" smtClean="0"/>
              <a:t>Pikup</a:t>
            </a:r>
            <a:r>
              <a:rPr lang="en-US" sz="2400" b="1" dirty="0" smtClean="0"/>
              <a:t> must stop at the first light and F in a similar manner for the second light.  </a:t>
            </a:r>
          </a:p>
          <a:p>
            <a:pPr>
              <a:buFontTx/>
              <a:buNone/>
              <a:defRPr/>
            </a:pPr>
            <a:r>
              <a:rPr lang="en-US" sz="1100" b="1" dirty="0" smtClean="0"/>
              <a:t> </a:t>
            </a:r>
          </a:p>
        </p:txBody>
      </p:sp>
      <p:sp>
        <p:nvSpPr>
          <p:cNvPr id="47108" name="Rectangle 7"/>
          <p:cNvSpPr>
            <a:spLocks noChangeArrowheads="1"/>
          </p:cNvSpPr>
          <p:nvPr/>
        </p:nvSpPr>
        <p:spPr bwMode="auto">
          <a:xfrm>
            <a:off x="3276600" y="3200400"/>
            <a:ext cx="4419600" cy="2667000"/>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47109" name="Oval 8"/>
          <p:cNvSpPr>
            <a:spLocks noChangeArrowheads="1"/>
          </p:cNvSpPr>
          <p:nvPr/>
        </p:nvSpPr>
        <p:spPr bwMode="auto">
          <a:xfrm>
            <a:off x="3505200" y="3886200"/>
            <a:ext cx="2438400" cy="1371600"/>
          </a:xfrm>
          <a:prstGeom prst="ellipse">
            <a:avLst/>
          </a:prstGeom>
          <a:solidFill>
            <a:srgbClr val="FFC000">
              <a:alpha val="50195"/>
            </a:srgbClr>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47110" name="Oval 9"/>
          <p:cNvSpPr>
            <a:spLocks noChangeArrowheads="1"/>
          </p:cNvSpPr>
          <p:nvPr/>
        </p:nvSpPr>
        <p:spPr bwMode="auto">
          <a:xfrm>
            <a:off x="4953000" y="3886200"/>
            <a:ext cx="2438400" cy="1371600"/>
          </a:xfrm>
          <a:prstGeom prst="ellipse">
            <a:avLst/>
          </a:prstGeom>
          <a:solidFill>
            <a:srgbClr val="00B050">
              <a:alpha val="50195"/>
            </a:srgbClr>
          </a:solidFill>
          <a:ln w="9525" algn="ctr">
            <a:solidFill>
              <a:schemeClr val="tx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47111" name="TextBox 10"/>
          <p:cNvSpPr txBox="1">
            <a:spLocks noChangeArrowheads="1"/>
          </p:cNvSpPr>
          <p:nvPr/>
        </p:nvSpPr>
        <p:spPr bwMode="auto">
          <a:xfrm>
            <a:off x="304800" y="3905250"/>
            <a:ext cx="2954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P(E and F) = P(E)</a:t>
            </a:r>
            <a:r>
              <a:rPr lang="en-US" altLang="en-US" sz="1800" b="1">
                <a:solidFill>
                  <a:srgbClr val="FFFF00"/>
                </a:solidFill>
                <a:sym typeface="Symbol" pitchFamily="18" charset="2"/>
              </a:rPr>
              <a:t>P(F) </a:t>
            </a:r>
          </a:p>
          <a:p>
            <a:pPr>
              <a:spcBef>
                <a:spcPct val="0"/>
              </a:spcBef>
              <a:buFontTx/>
              <a:buNone/>
            </a:pPr>
            <a:r>
              <a:rPr lang="en-US" altLang="en-US" sz="1800" b="1">
                <a:solidFill>
                  <a:srgbClr val="FFFF00"/>
                </a:solidFill>
                <a:sym typeface="Symbol" pitchFamily="18" charset="2"/>
              </a:rPr>
              <a:t>if they are independent</a:t>
            </a:r>
          </a:p>
          <a:p>
            <a:pPr>
              <a:spcBef>
                <a:spcPct val="0"/>
              </a:spcBef>
              <a:buFontTx/>
              <a:buNone/>
            </a:pPr>
            <a:endParaRPr lang="en-US" altLang="en-US" sz="1800" b="1">
              <a:solidFill>
                <a:srgbClr val="FFFF00"/>
              </a:solidFill>
              <a:sym typeface="Symbol" pitchFamily="18" charset="2"/>
            </a:endParaRPr>
          </a:p>
          <a:p>
            <a:pPr>
              <a:spcBef>
                <a:spcPct val="0"/>
              </a:spcBef>
              <a:buFontTx/>
              <a:buNone/>
            </a:pPr>
            <a:r>
              <a:rPr lang="en-US" altLang="en-US" sz="1800" b="1">
                <a:solidFill>
                  <a:srgbClr val="FFFF00"/>
                </a:solidFill>
                <a:sym typeface="Symbol" pitchFamily="18" charset="2"/>
              </a:rPr>
              <a:t> = 0.4 (0.3) = 0.12 not 0.15</a:t>
            </a:r>
            <a:endParaRPr lang="en-US" altLang="en-US" sz="1800" b="1">
              <a:solidFill>
                <a:srgbClr val="FFFF00"/>
              </a:solidFill>
            </a:endParaRPr>
          </a:p>
        </p:txBody>
      </p:sp>
      <p:grpSp>
        <p:nvGrpSpPr>
          <p:cNvPr id="2" name="Group 17"/>
          <p:cNvGrpSpPr>
            <a:grpSpLocks/>
          </p:cNvGrpSpPr>
          <p:nvPr/>
        </p:nvGrpSpPr>
        <p:grpSpPr bwMode="auto">
          <a:xfrm>
            <a:off x="3962400" y="4583113"/>
            <a:ext cx="3529013" cy="1196975"/>
            <a:chOff x="3962400" y="4583668"/>
            <a:chExt cx="3529107" cy="1195864"/>
          </a:xfrm>
        </p:grpSpPr>
        <p:sp>
          <p:nvSpPr>
            <p:cNvPr id="47115" name="TextBox 11"/>
            <p:cNvSpPr txBox="1">
              <a:spLocks noChangeArrowheads="1"/>
            </p:cNvSpPr>
            <p:nvPr/>
          </p:nvSpPr>
          <p:spPr bwMode="auto">
            <a:xfrm>
              <a:off x="5105400" y="4583668"/>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C00000"/>
                  </a:solidFill>
                </a:rPr>
                <a:t>0.12</a:t>
              </a:r>
            </a:p>
          </p:txBody>
        </p:sp>
        <p:sp>
          <p:nvSpPr>
            <p:cNvPr id="47116" name="TextBox 12"/>
            <p:cNvSpPr txBox="1">
              <a:spLocks noChangeArrowheads="1"/>
            </p:cNvSpPr>
            <p:nvPr/>
          </p:nvSpPr>
          <p:spPr bwMode="auto">
            <a:xfrm>
              <a:off x="3962400" y="4583668"/>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C00000"/>
                  </a:solidFill>
                </a:rPr>
                <a:t>0.28</a:t>
              </a:r>
            </a:p>
          </p:txBody>
        </p:sp>
        <p:sp>
          <p:nvSpPr>
            <p:cNvPr id="47117" name="TextBox 13"/>
            <p:cNvSpPr txBox="1">
              <a:spLocks noChangeArrowheads="1"/>
            </p:cNvSpPr>
            <p:nvPr/>
          </p:nvSpPr>
          <p:spPr bwMode="auto">
            <a:xfrm>
              <a:off x="6477000" y="4583668"/>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C00000"/>
                  </a:solidFill>
                </a:rPr>
                <a:t>0.18</a:t>
              </a:r>
            </a:p>
          </p:txBody>
        </p:sp>
        <p:sp>
          <p:nvSpPr>
            <p:cNvPr id="47118" name="TextBox 14"/>
            <p:cNvSpPr txBox="1">
              <a:spLocks noChangeArrowheads="1"/>
            </p:cNvSpPr>
            <p:nvPr/>
          </p:nvSpPr>
          <p:spPr bwMode="auto">
            <a:xfrm>
              <a:off x="6858000" y="5410200"/>
              <a:ext cx="633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0.42</a:t>
              </a:r>
            </a:p>
          </p:txBody>
        </p:sp>
      </p:grpSp>
      <p:sp>
        <p:nvSpPr>
          <p:cNvPr id="47113" name="TextBox 15"/>
          <p:cNvSpPr txBox="1">
            <a:spLocks noChangeArrowheads="1"/>
          </p:cNvSpPr>
          <p:nvPr/>
        </p:nvSpPr>
        <p:spPr bwMode="auto">
          <a:xfrm>
            <a:off x="4273550" y="3857625"/>
            <a:ext cx="747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CCFF"/>
                </a:solidFill>
              </a:rPr>
              <a:t>First </a:t>
            </a:r>
          </a:p>
          <a:p>
            <a:pPr>
              <a:spcBef>
                <a:spcPct val="0"/>
              </a:spcBef>
              <a:buFontTx/>
              <a:buNone/>
            </a:pPr>
            <a:r>
              <a:rPr lang="en-US" altLang="en-US" sz="1800" b="1">
                <a:solidFill>
                  <a:srgbClr val="FFCCFF"/>
                </a:solidFill>
              </a:rPr>
              <a:t>Light</a:t>
            </a:r>
          </a:p>
        </p:txBody>
      </p:sp>
      <p:sp>
        <p:nvSpPr>
          <p:cNvPr id="47114" name="TextBox 16"/>
          <p:cNvSpPr txBox="1">
            <a:spLocks noChangeArrowheads="1"/>
          </p:cNvSpPr>
          <p:nvPr/>
        </p:nvSpPr>
        <p:spPr bwMode="auto">
          <a:xfrm>
            <a:off x="5851525" y="3886200"/>
            <a:ext cx="1082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solidFill>
                  <a:srgbClr val="FFCCFF"/>
                </a:solidFill>
              </a:rPr>
              <a:t>Second </a:t>
            </a:r>
            <a:br>
              <a:rPr lang="en-US" altLang="en-US" sz="1800" b="1">
                <a:solidFill>
                  <a:srgbClr val="FFCCFF"/>
                </a:solidFill>
              </a:rPr>
            </a:br>
            <a:r>
              <a:rPr lang="en-US" altLang="en-US" sz="1800" b="1">
                <a:solidFill>
                  <a:srgbClr val="FFCCFF"/>
                </a:solidFill>
              </a:rPr>
              <a:t>Light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03188"/>
            <a:ext cx="8229600" cy="762000"/>
          </a:xfrm>
        </p:spPr>
        <p:txBody>
          <a:bodyPr/>
          <a:lstStyle/>
          <a:p>
            <a:pPr eaLnBrk="1" hangingPunct="1"/>
            <a:r>
              <a:rPr lang="en-US" altLang="en-US" sz="3600" b="1" smtClean="0">
                <a:ea typeface="ＭＳ Ｐゴシック" pitchFamily="34" charset="-128"/>
              </a:rPr>
              <a:t>Two-Way Tables and Probability</a:t>
            </a:r>
            <a:endParaRPr lang="en-US" altLang="en-US" sz="3600" smtClean="0">
              <a:ea typeface="ＭＳ Ｐゴシック" pitchFamily="34" charset="-128"/>
            </a:endParaRPr>
          </a:p>
        </p:txBody>
      </p:sp>
      <p:sp>
        <p:nvSpPr>
          <p:cNvPr id="48131" name="Rectangle 3"/>
          <p:cNvSpPr>
            <a:spLocks noGrp="1" noChangeArrowheads="1"/>
          </p:cNvSpPr>
          <p:nvPr>
            <p:ph type="body" idx="1"/>
          </p:nvPr>
        </p:nvSpPr>
        <p:spPr>
          <a:xfrm>
            <a:off x="457200" y="990600"/>
            <a:ext cx="8229600" cy="2438400"/>
          </a:xfrm>
        </p:spPr>
        <p:txBody>
          <a:bodyPr/>
          <a:lstStyle/>
          <a:p>
            <a:pPr>
              <a:buFont typeface="Wingdings" pitchFamily="2" charset="2"/>
              <a:buNone/>
            </a:pPr>
            <a:r>
              <a:rPr lang="en-US" altLang="en-US" sz="2400" b="1" smtClean="0">
                <a:ea typeface="ＭＳ Ｐゴシック" pitchFamily="34" charset="-128"/>
              </a:rPr>
              <a:t>When finding probabilities involving two events, a two-way table can display the sample space in a way that makes probability calculations easier.  </a:t>
            </a:r>
          </a:p>
          <a:p>
            <a:pPr>
              <a:buFont typeface="Wingdings" pitchFamily="2" charset="2"/>
              <a:buNone/>
            </a:pPr>
            <a:r>
              <a:rPr lang="en-US" altLang="en-US" sz="2400" b="1" smtClean="0">
                <a:ea typeface="ＭＳ Ｐゴシック" pitchFamily="34" charset="-128"/>
              </a:rPr>
              <a:t>Consider the example on page 303. Suppose we choose a student at random. Find the probability that the student</a:t>
            </a:r>
          </a:p>
        </p:txBody>
      </p:sp>
      <p:sp>
        <p:nvSpPr>
          <p:cNvPr id="48132" name="TextBox 10"/>
          <p:cNvSpPr txBox="1">
            <a:spLocks noChangeArrowheads="1"/>
          </p:cNvSpPr>
          <p:nvPr/>
        </p:nvSpPr>
        <p:spPr bwMode="auto">
          <a:xfrm>
            <a:off x="4565650" y="3017838"/>
            <a:ext cx="404495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2400"/>
              </a:spcAft>
              <a:buFontTx/>
              <a:buAutoNum type="alphaLcParenBoth"/>
            </a:pPr>
            <a:r>
              <a:rPr lang="en-US" altLang="en-US" sz="1800" b="1"/>
              <a:t>has pierced ears.</a:t>
            </a:r>
          </a:p>
          <a:p>
            <a:pPr>
              <a:spcBef>
                <a:spcPct val="0"/>
              </a:spcBef>
              <a:spcAft>
                <a:spcPts val="2400"/>
              </a:spcAft>
              <a:buFontTx/>
              <a:buAutoNum type="alphaLcParenBoth"/>
            </a:pPr>
            <a:r>
              <a:rPr lang="en-US" altLang="en-US" sz="1800" b="1"/>
              <a:t>is a male with pierced ears.</a:t>
            </a:r>
          </a:p>
          <a:p>
            <a:pPr>
              <a:spcBef>
                <a:spcPct val="0"/>
              </a:spcBef>
              <a:spcAft>
                <a:spcPts val="2400"/>
              </a:spcAft>
              <a:buFontTx/>
              <a:buAutoNum type="alphaLcParenBoth"/>
            </a:pPr>
            <a:r>
              <a:rPr lang="en-US" altLang="en-US" sz="1800" b="1"/>
              <a:t>is a male or has pierced ears.</a:t>
            </a:r>
          </a:p>
        </p:txBody>
      </p:sp>
      <p:pic>
        <p:nvPicPr>
          <p:cNvPr id="48133" name="Picture 7" descr="tableun_05_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7863" y="2970213"/>
            <a:ext cx="3582987"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03238" y="5381625"/>
            <a:ext cx="8088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t>(a) Each student is equally likely to be chosen. 103 students have pierced ears.  So, </a:t>
            </a:r>
            <a:r>
              <a:rPr lang="en-US" altLang="en-US" sz="2000" i="1"/>
              <a:t>P(</a:t>
            </a:r>
            <a:r>
              <a:rPr lang="en-US" altLang="en-US" sz="2000"/>
              <a:t>pierced ears) = </a:t>
            </a:r>
            <a:r>
              <a:rPr lang="en-US" altLang="en-US" sz="2000" i="1"/>
              <a:t>P</a:t>
            </a:r>
            <a:r>
              <a:rPr lang="en-US" altLang="en-US" sz="2000"/>
              <a:t>(</a:t>
            </a:r>
            <a:r>
              <a:rPr lang="en-US" altLang="en-US" sz="2000" i="1"/>
              <a:t>B</a:t>
            </a:r>
            <a:r>
              <a:rPr lang="en-US" altLang="en-US" sz="2000"/>
              <a:t>) = 103/178.</a:t>
            </a:r>
          </a:p>
        </p:txBody>
      </p:sp>
      <p:sp>
        <p:nvSpPr>
          <p:cNvPr id="48135" name="TextBox 13"/>
          <p:cNvSpPr txBox="1">
            <a:spLocks noChangeArrowheads="1"/>
          </p:cNvSpPr>
          <p:nvPr/>
        </p:nvSpPr>
        <p:spPr bwMode="auto">
          <a:xfrm>
            <a:off x="1782763" y="4702175"/>
            <a:ext cx="5565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t>Define events </a:t>
            </a:r>
            <a:r>
              <a:rPr lang="en-US" altLang="en-US" sz="1800" b="1" i="1"/>
              <a:t>A</a:t>
            </a:r>
            <a:r>
              <a:rPr lang="en-US" altLang="en-US" sz="1800" b="1"/>
              <a:t>: is male and </a:t>
            </a:r>
            <a:r>
              <a:rPr lang="en-US" altLang="en-US" sz="1800" b="1" i="1"/>
              <a:t>B</a:t>
            </a:r>
            <a:r>
              <a:rPr lang="en-US" altLang="en-US" sz="1800" b="1"/>
              <a:t>: has pierced ears.</a:t>
            </a:r>
          </a:p>
        </p:txBody>
      </p:sp>
      <p:sp>
        <p:nvSpPr>
          <p:cNvPr id="12" name="TextBox 11"/>
          <p:cNvSpPr txBox="1">
            <a:spLocks noChangeArrowheads="1"/>
          </p:cNvSpPr>
          <p:nvPr/>
        </p:nvSpPr>
        <p:spPr bwMode="auto">
          <a:xfrm>
            <a:off x="520700" y="5381625"/>
            <a:ext cx="8089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t>(b) We want to find </a:t>
            </a:r>
            <a:r>
              <a:rPr lang="en-US" altLang="en-US" sz="2000" i="1"/>
              <a:t>P</a:t>
            </a:r>
            <a:r>
              <a:rPr lang="en-US" altLang="en-US" sz="2000"/>
              <a:t>(male </a:t>
            </a:r>
            <a:r>
              <a:rPr lang="en-US" altLang="en-US" sz="2000" i="1"/>
              <a:t>and</a:t>
            </a:r>
            <a:r>
              <a:rPr lang="en-US" altLang="en-US" sz="2000"/>
              <a:t> pierced ears), that is, </a:t>
            </a:r>
            <a:r>
              <a:rPr lang="en-US" altLang="en-US" sz="2000" i="1"/>
              <a:t>P</a:t>
            </a:r>
            <a:r>
              <a:rPr lang="en-US" altLang="en-US" sz="2000"/>
              <a:t>(</a:t>
            </a:r>
            <a:r>
              <a:rPr lang="en-US" altLang="en-US" sz="2000" i="1"/>
              <a:t>A </a:t>
            </a:r>
            <a:r>
              <a:rPr lang="en-US" altLang="en-US" sz="2000"/>
              <a:t>and </a:t>
            </a:r>
            <a:r>
              <a:rPr lang="en-US" altLang="en-US" sz="2000" i="1"/>
              <a:t>B</a:t>
            </a:r>
            <a:r>
              <a:rPr lang="en-US" altLang="en-US" sz="2000"/>
              <a:t>).  Look at the intersection of the “Male” row and “Yes” column.  There are 19 males with pierced ears.  So, </a:t>
            </a:r>
            <a:r>
              <a:rPr lang="en-US" altLang="en-US" sz="2000" i="1"/>
              <a:t>P</a:t>
            </a:r>
            <a:r>
              <a:rPr lang="en-US" altLang="en-US" sz="2000"/>
              <a:t>(</a:t>
            </a:r>
            <a:r>
              <a:rPr lang="en-US" altLang="en-US" sz="2000" i="1"/>
              <a:t>A </a:t>
            </a:r>
            <a:r>
              <a:rPr lang="en-US" altLang="en-US" sz="2000"/>
              <a:t>and </a:t>
            </a:r>
            <a:r>
              <a:rPr lang="en-US" altLang="en-US" sz="2000" i="1"/>
              <a:t>B</a:t>
            </a:r>
            <a:r>
              <a:rPr lang="en-US" altLang="en-US" sz="2000"/>
              <a:t>) = 19/178.</a:t>
            </a:r>
          </a:p>
        </p:txBody>
      </p:sp>
      <p:sp>
        <p:nvSpPr>
          <p:cNvPr id="13" name="TextBox 12"/>
          <p:cNvSpPr txBox="1">
            <a:spLocks noChangeArrowheads="1"/>
          </p:cNvSpPr>
          <p:nvPr/>
        </p:nvSpPr>
        <p:spPr bwMode="auto">
          <a:xfrm>
            <a:off x="520700" y="5381625"/>
            <a:ext cx="80899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t>(c) We want to find </a:t>
            </a:r>
            <a:r>
              <a:rPr lang="en-US" altLang="en-US" sz="2000" i="1"/>
              <a:t>P</a:t>
            </a:r>
            <a:r>
              <a:rPr lang="en-US" altLang="en-US" sz="2000"/>
              <a:t>(male </a:t>
            </a:r>
            <a:r>
              <a:rPr lang="en-US" altLang="en-US" sz="2000" i="1"/>
              <a:t>or</a:t>
            </a:r>
            <a:r>
              <a:rPr lang="en-US" altLang="en-US" sz="2000"/>
              <a:t> pierced ears), that is, </a:t>
            </a:r>
            <a:r>
              <a:rPr lang="en-US" altLang="en-US" sz="2000" i="1"/>
              <a:t>P</a:t>
            </a:r>
            <a:r>
              <a:rPr lang="en-US" altLang="en-US" sz="2000"/>
              <a:t>(</a:t>
            </a:r>
            <a:r>
              <a:rPr lang="en-US" altLang="en-US" sz="2000" i="1"/>
              <a:t>A </a:t>
            </a:r>
            <a:r>
              <a:rPr lang="en-US" altLang="en-US" sz="2000"/>
              <a:t>or </a:t>
            </a:r>
            <a:r>
              <a:rPr lang="en-US" altLang="en-US" sz="2000" i="1"/>
              <a:t>B</a:t>
            </a:r>
            <a:r>
              <a:rPr lang="en-US" altLang="en-US" sz="2000"/>
              <a:t>). There are 90 males in the class and 103 individuals with pierced ears. However, 19 males have pierced ears – don’t count them twice!  </a:t>
            </a:r>
          </a:p>
          <a:p>
            <a:pPr>
              <a:spcBef>
                <a:spcPct val="0"/>
              </a:spcBef>
              <a:buFontTx/>
              <a:buNone/>
            </a:pPr>
            <a:r>
              <a:rPr lang="en-US" altLang="en-US" sz="2000" i="1"/>
              <a:t>P</a:t>
            </a:r>
            <a:r>
              <a:rPr lang="en-US" altLang="en-US" sz="2000"/>
              <a:t>(</a:t>
            </a:r>
            <a:r>
              <a:rPr lang="en-US" altLang="en-US" sz="2000" i="1"/>
              <a:t>A </a:t>
            </a:r>
            <a:r>
              <a:rPr lang="en-US" altLang="en-US" sz="2000"/>
              <a:t>or </a:t>
            </a:r>
            <a:r>
              <a:rPr lang="en-US" altLang="en-US" sz="2000" i="1"/>
              <a:t>B</a:t>
            </a:r>
            <a:r>
              <a:rPr lang="en-US" altLang="en-US" sz="2000"/>
              <a:t>) = (19 + 71 + 84)/178.  So, </a:t>
            </a:r>
            <a:r>
              <a:rPr lang="en-US" altLang="en-US" sz="2000" i="1"/>
              <a:t>P</a:t>
            </a:r>
            <a:r>
              <a:rPr lang="en-US" altLang="en-US" sz="2000"/>
              <a:t>(</a:t>
            </a:r>
            <a:r>
              <a:rPr lang="en-US" altLang="en-US" sz="2000" i="1"/>
              <a:t>A </a:t>
            </a:r>
            <a:r>
              <a:rPr lang="en-US" altLang="en-US" sz="2000"/>
              <a:t>or B</a:t>
            </a:r>
            <a:r>
              <a:rPr lang="en-US" altLang="en-US" sz="2000" i="1"/>
              <a:t>) </a:t>
            </a:r>
            <a:r>
              <a:rPr lang="en-US" altLang="en-US" sz="2000"/>
              <a:t>= 174/178</a:t>
            </a:r>
          </a:p>
        </p:txBody>
      </p:sp>
      <p:sp>
        <p:nvSpPr>
          <p:cNvPr id="14" name="Rectangle 13"/>
          <p:cNvSpPr/>
          <p:nvPr/>
        </p:nvSpPr>
        <p:spPr>
          <a:xfrm>
            <a:off x="1885950" y="3567113"/>
            <a:ext cx="584200" cy="685800"/>
          </a:xfrm>
          <a:prstGeom prst="rect">
            <a:avLst/>
          </a:prstGeom>
          <a:solidFill>
            <a:srgbClr val="FFFF00">
              <a:alpha val="40000"/>
            </a:srgb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5" name="Rectangle 14"/>
          <p:cNvSpPr/>
          <p:nvPr/>
        </p:nvSpPr>
        <p:spPr>
          <a:xfrm>
            <a:off x="1885950" y="3567113"/>
            <a:ext cx="584200" cy="400050"/>
          </a:xfrm>
          <a:prstGeom prst="rect">
            <a:avLst/>
          </a:prstGeom>
          <a:solidFill>
            <a:schemeClr val="accent4">
              <a:lumMod val="60000"/>
              <a:lumOff val="40000"/>
              <a:alpha val="40000"/>
            </a:scheme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
        <p:nvSpPr>
          <p:cNvPr id="16" name="Rectangle 15"/>
          <p:cNvSpPr/>
          <p:nvPr/>
        </p:nvSpPr>
        <p:spPr>
          <a:xfrm>
            <a:off x="1885950" y="3567113"/>
            <a:ext cx="1447800" cy="400050"/>
          </a:xfrm>
          <a:prstGeom prst="rect">
            <a:avLst/>
          </a:prstGeom>
          <a:solidFill>
            <a:schemeClr val="tx2">
              <a:lumMod val="40000"/>
              <a:lumOff val="60000"/>
              <a:alpha val="40000"/>
            </a:schemeClr>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grpId="0" nodeType="clickEffect">
                                  <p:stCondLst>
                                    <p:cond delay="0"/>
                                  </p:stCondLst>
                                  <p:childTnLst>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1000"/>
                                        <p:tgtEl>
                                          <p:spTgt spid="14"/>
                                        </p:tgtEl>
                                      </p:cBhvr>
                                    </p:animEffect>
                                    <p:set>
                                      <p:cBhvr>
                                        <p:cTn id="18" dur="1" fill="hold">
                                          <p:stCondLst>
                                            <p:cond delay="999"/>
                                          </p:stCondLst>
                                        </p:cTn>
                                        <p:tgtEl>
                                          <p:spTgt spid="1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xit" presetSubtype="0" fill="hold" grpId="1" nodeType="clickEffect">
                                  <p:stCondLst>
                                    <p:cond delay="0"/>
                                  </p:stCondLst>
                                  <p:childTnLst>
                                    <p:animEffect transition="out" filter="fade">
                                      <p:cBhvr>
                                        <p:cTn id="28" dur="1000"/>
                                        <p:tgtEl>
                                          <p:spTgt spid="12"/>
                                        </p:tgtEl>
                                      </p:cBhvr>
                                    </p:animEffect>
                                    <p:set>
                                      <p:cBhvr>
                                        <p:cTn id="29" dur="1" fill="hold">
                                          <p:stCondLst>
                                            <p:cond delay="999"/>
                                          </p:stCondLst>
                                        </p:cTn>
                                        <p:tgtEl>
                                          <p:spTgt spid="1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1000"/>
                                        <p:tgtEl>
                                          <p:spTgt spid="15"/>
                                        </p:tgtEl>
                                      </p:cBhvr>
                                    </p:animEffect>
                                    <p:set>
                                      <p:cBhvr>
                                        <p:cTn id="32" dur="1" fill="hold">
                                          <p:stCondLst>
                                            <p:cond delay="999"/>
                                          </p:stCondLst>
                                        </p:cTn>
                                        <p:tgtEl>
                                          <p:spTgt spid="15"/>
                                        </p:tgtEl>
                                        <p:attrNameLst>
                                          <p:attrName>style.visibility</p:attrName>
                                        </p:attrNameLst>
                                      </p:cBhvr>
                                      <p:to>
                                        <p:strVal val="hidden"/>
                                      </p:to>
                                    </p:set>
                                  </p:childTnLst>
                                </p:cTn>
                              </p:par>
                              <p:par>
                                <p:cTn id="33" presetID="10" presetClass="entr" presetSubtype="0" fill="hold" grpId="2"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2" grpId="1"/>
      <p:bldP spid="13" grpId="0"/>
      <p:bldP spid="14" grpId="0" animBg="1"/>
      <p:bldP spid="14" grpId="1" animBg="1"/>
      <p:bldP spid="14" grpId="2" animBg="1"/>
      <p:bldP spid="15" grpId="0" animBg="1"/>
      <p:bldP spid="15" grpId="1"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03188"/>
            <a:ext cx="8229600" cy="762000"/>
          </a:xfrm>
        </p:spPr>
        <p:txBody>
          <a:bodyPr/>
          <a:lstStyle/>
          <a:p>
            <a:pPr eaLnBrk="1" hangingPunct="1"/>
            <a:r>
              <a:rPr lang="en-US" altLang="en-US" sz="3600" b="1" smtClean="0">
                <a:ea typeface="ＭＳ Ｐゴシック" pitchFamily="34" charset="-128"/>
              </a:rPr>
              <a:t>Two-Way Tables and Probability</a:t>
            </a:r>
            <a:endParaRPr lang="en-US" altLang="en-US" sz="3600" smtClean="0">
              <a:ea typeface="ＭＳ Ｐゴシック" pitchFamily="34" charset="-128"/>
            </a:endParaRPr>
          </a:p>
        </p:txBody>
      </p:sp>
      <p:sp>
        <p:nvSpPr>
          <p:cNvPr id="45059" name="Rectangle 3"/>
          <p:cNvSpPr>
            <a:spLocks noGrp="1" noChangeArrowheads="1"/>
          </p:cNvSpPr>
          <p:nvPr>
            <p:ph type="body" idx="1"/>
          </p:nvPr>
        </p:nvSpPr>
        <p:spPr>
          <a:xfrm>
            <a:off x="304800" y="990600"/>
            <a:ext cx="8534400" cy="2438400"/>
          </a:xfrm>
        </p:spPr>
        <p:txBody>
          <a:bodyPr/>
          <a:lstStyle/>
          <a:p>
            <a:pPr marL="0" indent="0">
              <a:buFont typeface="Wingdings" pitchFamily="2" charset="2"/>
              <a:buNone/>
              <a:defRPr/>
            </a:pPr>
            <a:r>
              <a:rPr lang="en-US" sz="2400" b="1" dirty="0" smtClean="0">
                <a:ea typeface="ＭＳ Ｐゴシック" pitchFamily="34" charset="-128"/>
              </a:rPr>
              <a:t>Note, the previous example illustrates the fact that we can’t use the addition rule for mutually exclusive events unless the events have no outcomes in common.</a:t>
            </a:r>
          </a:p>
          <a:p>
            <a:pPr>
              <a:buFontTx/>
              <a:buNone/>
              <a:defRPr/>
            </a:pPr>
            <a:r>
              <a:rPr lang="en-US" sz="2400" b="1" dirty="0" smtClean="0">
                <a:ea typeface="ＭＳ Ｐゴシック" pitchFamily="34" charset="-128"/>
              </a:rPr>
              <a:t>The </a:t>
            </a:r>
            <a:r>
              <a:rPr lang="en-US" sz="2400" b="1" dirty="0" smtClean="0">
                <a:solidFill>
                  <a:srgbClr val="FFFF00"/>
                </a:solidFill>
                <a:ea typeface="ＭＳ Ｐゴシック" pitchFamily="34" charset="-128"/>
              </a:rPr>
              <a:t>Venn diagram </a:t>
            </a:r>
            <a:r>
              <a:rPr lang="en-US" sz="2400" b="1" dirty="0" smtClean="0">
                <a:ea typeface="ＭＳ Ｐゴシック" pitchFamily="34" charset="-128"/>
              </a:rPr>
              <a:t>below illustrates why.</a:t>
            </a:r>
          </a:p>
          <a:p>
            <a:pPr>
              <a:buFont typeface="Wingdings" pitchFamily="2" charset="2"/>
              <a:buNone/>
              <a:defRPr/>
            </a:pPr>
            <a:endParaRPr lang="en-US" sz="2400" b="1" dirty="0" smtClean="0">
              <a:ea typeface="ＭＳ Ｐゴシック" pitchFamily="34" charset="-128"/>
            </a:endParaRPr>
          </a:p>
        </p:txBody>
      </p:sp>
      <p:grpSp>
        <p:nvGrpSpPr>
          <p:cNvPr id="2" name="Group 12"/>
          <p:cNvGrpSpPr>
            <a:grpSpLocks/>
          </p:cNvGrpSpPr>
          <p:nvPr/>
        </p:nvGrpSpPr>
        <p:grpSpPr bwMode="auto">
          <a:xfrm>
            <a:off x="387350" y="5603875"/>
            <a:ext cx="8358188" cy="1042988"/>
            <a:chOff x="499756" y="5479543"/>
            <a:chExt cx="8358534" cy="1045401"/>
          </a:xfrm>
        </p:grpSpPr>
        <p:sp>
          <p:nvSpPr>
            <p:cNvPr id="49158" name="TextBox 9"/>
            <p:cNvSpPr txBox="1">
              <a:spLocks noChangeArrowheads="1"/>
            </p:cNvSpPr>
            <p:nvPr/>
          </p:nvSpPr>
          <p:spPr bwMode="auto">
            <a:xfrm>
              <a:off x="499756" y="5816598"/>
              <a:ext cx="8358534" cy="708346"/>
            </a:xfrm>
            <a:prstGeom prst="rect">
              <a:avLst/>
            </a:prstGeom>
            <a:gradFill rotWithShape="1">
              <a:gsLst>
                <a:gs pos="0">
                  <a:schemeClr val="bg2"/>
                </a:gs>
                <a:gs pos="100000">
                  <a:srgbClr val="FFFFFF"/>
                </a:gs>
              </a:gsLst>
              <a:lin ang="516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000">
                  <a:solidFill>
                    <a:srgbClr val="FF0000"/>
                  </a:solidFill>
                </a:rPr>
                <a:t>If </a:t>
              </a:r>
              <a:r>
                <a:rPr lang="en-US" altLang="en-US" sz="2000" i="1">
                  <a:solidFill>
                    <a:srgbClr val="FF0000"/>
                  </a:solidFill>
                </a:rPr>
                <a:t>A </a:t>
              </a:r>
              <a:r>
                <a:rPr lang="en-US" altLang="en-US" sz="2000">
                  <a:solidFill>
                    <a:srgbClr val="FF0000"/>
                  </a:solidFill>
                </a:rPr>
                <a:t>and </a:t>
              </a:r>
              <a:r>
                <a:rPr lang="en-US" altLang="en-US" sz="2000" i="1">
                  <a:solidFill>
                    <a:srgbClr val="FF0000"/>
                  </a:solidFill>
                </a:rPr>
                <a:t>B </a:t>
              </a:r>
              <a:r>
                <a:rPr lang="en-US" altLang="en-US" sz="2000">
                  <a:solidFill>
                    <a:srgbClr val="FF0000"/>
                  </a:solidFill>
                </a:rPr>
                <a:t>are any two events resulting from some chance process, then</a:t>
              </a:r>
            </a:p>
            <a:p>
              <a:pPr algn="ctr">
                <a:spcBef>
                  <a:spcPct val="0"/>
                </a:spcBef>
                <a:buFontTx/>
                <a:buNone/>
              </a:pPr>
              <a:r>
                <a:rPr lang="en-US" altLang="en-US" sz="2000" i="1">
                  <a:solidFill>
                    <a:srgbClr val="FF0000"/>
                  </a:solidFill>
                </a:rPr>
                <a:t>P</a:t>
              </a:r>
              <a:r>
                <a:rPr lang="en-US" altLang="en-US" sz="2000">
                  <a:solidFill>
                    <a:srgbClr val="FF0000"/>
                  </a:solidFill>
                </a:rPr>
                <a:t>(</a:t>
              </a:r>
              <a:r>
                <a:rPr lang="en-US" altLang="en-US" sz="2000" i="1">
                  <a:solidFill>
                    <a:srgbClr val="FF0000"/>
                  </a:solidFill>
                </a:rPr>
                <a:t>A </a:t>
              </a:r>
              <a:r>
                <a:rPr lang="en-US" altLang="en-US" sz="2000">
                  <a:solidFill>
                    <a:srgbClr val="FF0000"/>
                  </a:solidFill>
                </a:rPr>
                <a:t>or </a:t>
              </a:r>
              <a:r>
                <a:rPr lang="en-US" altLang="en-US" sz="2000" i="1">
                  <a:solidFill>
                    <a:srgbClr val="FF0000"/>
                  </a:solidFill>
                </a:rPr>
                <a:t>B</a:t>
              </a:r>
              <a:r>
                <a:rPr lang="en-US" altLang="en-US" sz="2000">
                  <a:solidFill>
                    <a:srgbClr val="FF0000"/>
                  </a:solidFill>
                </a:rPr>
                <a:t>) = </a:t>
              </a:r>
              <a:r>
                <a:rPr lang="en-US" altLang="en-US" sz="2000" i="1">
                  <a:solidFill>
                    <a:srgbClr val="FF0000"/>
                  </a:solidFill>
                </a:rPr>
                <a:t>P</a:t>
              </a:r>
              <a:r>
                <a:rPr lang="en-US" altLang="en-US" sz="2000">
                  <a:solidFill>
                    <a:srgbClr val="FF0000"/>
                  </a:solidFill>
                </a:rPr>
                <a:t>(</a:t>
              </a:r>
              <a:r>
                <a:rPr lang="en-US" altLang="en-US" sz="2000" i="1">
                  <a:solidFill>
                    <a:srgbClr val="FF0000"/>
                  </a:solidFill>
                </a:rPr>
                <a:t>A</a:t>
              </a:r>
              <a:r>
                <a:rPr lang="en-US" altLang="en-US" sz="2000">
                  <a:solidFill>
                    <a:srgbClr val="FF0000"/>
                  </a:solidFill>
                </a:rPr>
                <a:t>) + </a:t>
              </a:r>
              <a:r>
                <a:rPr lang="en-US" altLang="en-US" sz="2000" i="1">
                  <a:solidFill>
                    <a:srgbClr val="FF0000"/>
                  </a:solidFill>
                </a:rPr>
                <a:t>P</a:t>
              </a:r>
              <a:r>
                <a:rPr lang="en-US" altLang="en-US" sz="2000">
                  <a:solidFill>
                    <a:srgbClr val="FF0000"/>
                  </a:solidFill>
                </a:rPr>
                <a:t>(</a:t>
              </a:r>
              <a:r>
                <a:rPr lang="en-US" altLang="en-US" sz="2000" i="1">
                  <a:solidFill>
                    <a:srgbClr val="FF0000"/>
                  </a:solidFill>
                </a:rPr>
                <a:t>B</a:t>
              </a:r>
              <a:r>
                <a:rPr lang="en-US" altLang="en-US" sz="2000">
                  <a:solidFill>
                    <a:srgbClr val="FF0000"/>
                  </a:solidFill>
                </a:rPr>
                <a:t>) – </a:t>
              </a:r>
              <a:r>
                <a:rPr lang="en-US" altLang="en-US" sz="2000" i="1">
                  <a:solidFill>
                    <a:srgbClr val="FF0000"/>
                  </a:solidFill>
                </a:rPr>
                <a:t>P</a:t>
              </a:r>
              <a:r>
                <a:rPr lang="en-US" altLang="en-US" sz="2000">
                  <a:solidFill>
                    <a:srgbClr val="FF0000"/>
                  </a:solidFill>
                </a:rPr>
                <a:t>(</a:t>
              </a:r>
              <a:r>
                <a:rPr lang="en-US" altLang="en-US" sz="2000" i="1">
                  <a:solidFill>
                    <a:srgbClr val="FF0000"/>
                  </a:solidFill>
                </a:rPr>
                <a:t>A </a:t>
              </a:r>
              <a:r>
                <a:rPr lang="en-US" altLang="en-US" sz="2000">
                  <a:solidFill>
                    <a:srgbClr val="FF0000"/>
                  </a:solidFill>
                </a:rPr>
                <a:t>and </a:t>
              </a:r>
              <a:r>
                <a:rPr lang="en-US" altLang="en-US" sz="2000" i="1">
                  <a:solidFill>
                    <a:srgbClr val="FF0000"/>
                  </a:solidFill>
                </a:rPr>
                <a:t>B</a:t>
              </a:r>
              <a:r>
                <a:rPr lang="en-US" altLang="en-US" sz="2000">
                  <a:solidFill>
                    <a:srgbClr val="FF0000"/>
                  </a:solidFill>
                </a:rPr>
                <a:t>)</a:t>
              </a:r>
            </a:p>
          </p:txBody>
        </p:sp>
        <p:sp>
          <p:nvSpPr>
            <p:cNvPr id="20" name="TextBox 19"/>
            <p:cNvSpPr txBox="1"/>
            <p:nvPr/>
          </p:nvSpPr>
          <p:spPr>
            <a:xfrm>
              <a:off x="2527078" y="5479543"/>
              <a:ext cx="4302303" cy="36915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defRPr/>
              </a:pPr>
              <a:r>
                <a:rPr lang="en-US" b="1" dirty="0"/>
                <a:t>General Addition Rule for Two Events</a:t>
              </a:r>
            </a:p>
          </p:txBody>
        </p:sp>
      </p:grpSp>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2695575"/>
            <a:ext cx="57531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ssolve">
                                      <p:cBhvr>
                                        <p:cTn id="7" dur="500"/>
                                        <p:tgtEl>
                                          <p:spTgt spid="870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23850" y="138113"/>
            <a:ext cx="8458200" cy="715962"/>
          </a:xfrm>
        </p:spPr>
        <p:txBody>
          <a:bodyPr/>
          <a:lstStyle/>
          <a:p>
            <a:pPr eaLnBrk="1" hangingPunct="1"/>
            <a:r>
              <a:rPr lang="en-US" altLang="en-US" sz="3600" b="1" smtClean="0">
                <a:ea typeface="ＭＳ Ｐゴシック" pitchFamily="34" charset="-128"/>
              </a:rPr>
              <a:t>Venn Diagrams and Probability</a:t>
            </a:r>
          </a:p>
        </p:txBody>
      </p:sp>
      <p:sp>
        <p:nvSpPr>
          <p:cNvPr id="50179" name="Content Placeholder 2"/>
          <p:cNvSpPr>
            <a:spLocks noGrp="1"/>
          </p:cNvSpPr>
          <p:nvPr>
            <p:ph idx="1"/>
          </p:nvPr>
        </p:nvSpPr>
        <p:spPr>
          <a:xfrm>
            <a:off x="457200" y="990600"/>
            <a:ext cx="8229600" cy="1371600"/>
          </a:xfrm>
        </p:spPr>
        <p:txBody>
          <a:bodyPr/>
          <a:lstStyle/>
          <a:p>
            <a:r>
              <a:rPr lang="en-US" altLang="en-US" sz="2400" b="1" smtClean="0">
                <a:ea typeface="ＭＳ Ｐゴシック" pitchFamily="34" charset="-128"/>
              </a:rPr>
              <a:t>Recall the example on gender and pierced ears.  We can use a Venn diagram to display the information and determine probabilities.</a:t>
            </a:r>
          </a:p>
          <a:p>
            <a:endParaRPr lang="en-US" altLang="en-US" sz="2400" b="1" smtClean="0"/>
          </a:p>
        </p:txBody>
      </p:sp>
      <p:sp>
        <p:nvSpPr>
          <p:cNvPr id="5" name="TextBox 13"/>
          <p:cNvSpPr txBox="1">
            <a:spLocks noChangeArrowheads="1"/>
          </p:cNvSpPr>
          <p:nvPr/>
        </p:nvSpPr>
        <p:spPr bwMode="auto">
          <a:xfrm>
            <a:off x="1476375" y="4081463"/>
            <a:ext cx="6164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t>Define events </a:t>
            </a:r>
            <a:r>
              <a:rPr lang="en-US" altLang="en-US" sz="2000" b="1" i="1"/>
              <a:t>A</a:t>
            </a:r>
            <a:r>
              <a:rPr lang="en-US" altLang="en-US" sz="2000" b="1"/>
              <a:t>: is male and </a:t>
            </a:r>
            <a:r>
              <a:rPr lang="en-US" altLang="en-US" sz="2000" b="1" i="1"/>
              <a:t>B</a:t>
            </a:r>
            <a:r>
              <a:rPr lang="en-US" altLang="en-US" sz="2000" b="1"/>
              <a:t>: has pierced ears.</a:t>
            </a:r>
          </a:p>
        </p:txBody>
      </p:sp>
      <p:grpSp>
        <p:nvGrpSpPr>
          <p:cNvPr id="2" name="Group 22"/>
          <p:cNvGrpSpPr>
            <a:grpSpLocks/>
          </p:cNvGrpSpPr>
          <p:nvPr/>
        </p:nvGrpSpPr>
        <p:grpSpPr bwMode="auto">
          <a:xfrm>
            <a:off x="4003675" y="1976438"/>
            <a:ext cx="4121150" cy="2062162"/>
            <a:chOff x="4003114" y="1665940"/>
            <a:chExt cx="4121249" cy="2060881"/>
          </a:xfrm>
        </p:grpSpPr>
        <p:pic>
          <p:nvPicPr>
            <p:cNvPr id="50186" name="Picture 19" descr="F5.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24874" y="1665940"/>
              <a:ext cx="2999489" cy="206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a:off x="4003114" y="2370352"/>
              <a:ext cx="1122390" cy="785324"/>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p>
          </p:txBody>
        </p:sp>
      </p:grpSp>
      <p:grpSp>
        <p:nvGrpSpPr>
          <p:cNvPr id="3" name="Group 24"/>
          <p:cNvGrpSpPr>
            <a:grpSpLocks/>
          </p:cNvGrpSpPr>
          <p:nvPr/>
        </p:nvGrpSpPr>
        <p:grpSpPr bwMode="auto">
          <a:xfrm>
            <a:off x="420688" y="3154363"/>
            <a:ext cx="8229600" cy="3479800"/>
            <a:chOff x="420127" y="3155113"/>
            <a:chExt cx="8229600" cy="3479170"/>
          </a:xfrm>
        </p:grpSpPr>
        <p:pic>
          <p:nvPicPr>
            <p:cNvPr id="50184" name="Picture 20" descr="tableun_05_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127" y="4567358"/>
              <a:ext cx="82296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rved Left Arrow 10"/>
            <p:cNvSpPr/>
            <p:nvPr/>
          </p:nvSpPr>
          <p:spPr>
            <a:xfrm>
              <a:off x="7976627" y="3155113"/>
              <a:ext cx="673100" cy="1568166"/>
            </a:xfrm>
            <a:prstGeom prst="curvedLeft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solidFill>
                  <a:schemeClr val="tx1"/>
                </a:solidFill>
              </a:endParaRPr>
            </a:p>
          </p:txBody>
        </p:sp>
      </p:grpSp>
      <p:pic>
        <p:nvPicPr>
          <p:cNvPr id="5018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2278063"/>
            <a:ext cx="36004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gtEl>
                                        <p:attrNameLst>
                                          <p:attrName>ppt_x</p:attrName>
                                          <p:attrName>ppt_y</p:attrName>
                                        </p:attrNameLst>
                                      </p:cBhvr>
                                    </p:animMotion>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990600"/>
          </a:xfrm>
        </p:spPr>
        <p:txBody>
          <a:bodyPr/>
          <a:lstStyle/>
          <a:p>
            <a:pPr eaLnBrk="1" hangingPunct="1"/>
            <a:r>
              <a:rPr lang="en-US" altLang="en-US" sz="3600" b="1" smtClean="0"/>
              <a:t>Summary and Homework</a:t>
            </a:r>
          </a:p>
        </p:txBody>
      </p:sp>
      <p:sp>
        <p:nvSpPr>
          <p:cNvPr id="9219" name="Rectangle 3"/>
          <p:cNvSpPr>
            <a:spLocks noGrp="1" noChangeArrowheads="1"/>
          </p:cNvSpPr>
          <p:nvPr>
            <p:ph type="body" idx="1"/>
          </p:nvPr>
        </p:nvSpPr>
        <p:spPr>
          <a:xfrm>
            <a:off x="304800" y="914400"/>
            <a:ext cx="8839200" cy="5943600"/>
          </a:xfrm>
        </p:spPr>
        <p:txBody>
          <a:bodyPr/>
          <a:lstStyle/>
          <a:p>
            <a:pPr eaLnBrk="1" hangingPunct="1">
              <a:spcBef>
                <a:spcPts val="300"/>
              </a:spcBef>
              <a:defRPr/>
            </a:pPr>
            <a:r>
              <a:rPr lang="en-US" sz="2800" b="1" dirty="0" smtClean="0">
                <a:solidFill>
                  <a:srgbClr val="FFFF00"/>
                </a:solidFill>
              </a:rPr>
              <a:t>Summary</a:t>
            </a:r>
          </a:p>
          <a:p>
            <a:pPr lvl="1" eaLnBrk="1" hangingPunct="1">
              <a:spcBef>
                <a:spcPts val="300"/>
              </a:spcBef>
              <a:defRPr/>
            </a:pPr>
            <a:r>
              <a:rPr lang="en-US" sz="2400" b="1" dirty="0" smtClean="0"/>
              <a:t>An event’s complement is all other outcomes</a:t>
            </a:r>
          </a:p>
          <a:p>
            <a:pPr lvl="1" eaLnBrk="1" hangingPunct="1">
              <a:spcBef>
                <a:spcPts val="300"/>
              </a:spcBef>
              <a:defRPr/>
            </a:pPr>
            <a:r>
              <a:rPr lang="en-US" sz="2400" b="1" dirty="0" smtClean="0">
                <a:ea typeface="+mn-ea"/>
                <a:cs typeface="+mn-cs"/>
              </a:rPr>
              <a:t>Disjoint events are mutually exclusive</a:t>
            </a:r>
          </a:p>
          <a:p>
            <a:pPr lvl="1" eaLnBrk="1" hangingPunct="1">
              <a:spcBef>
                <a:spcPts val="300"/>
              </a:spcBef>
              <a:defRPr/>
            </a:pPr>
            <a:r>
              <a:rPr lang="en-US" sz="2400" b="1" dirty="0" smtClean="0">
                <a:ea typeface="+mn-ea"/>
                <a:cs typeface="+mn-cs"/>
              </a:rPr>
              <a:t>Events are independent if knowing one event occurs does not change the probability of the other event</a:t>
            </a:r>
          </a:p>
          <a:p>
            <a:pPr lvl="1" eaLnBrk="1" hangingPunct="1">
              <a:spcBef>
                <a:spcPts val="300"/>
              </a:spcBef>
              <a:defRPr/>
            </a:pPr>
            <a:r>
              <a:rPr lang="en-US" sz="2400" b="1" dirty="0" smtClean="0">
                <a:ea typeface="+mn-ea"/>
                <a:cs typeface="+mn-cs"/>
              </a:rPr>
              <a:t>Venn diagrams can help with probability problems</a:t>
            </a:r>
          </a:p>
          <a:p>
            <a:pPr lvl="1" eaLnBrk="1" hangingPunct="1">
              <a:spcBef>
                <a:spcPts val="300"/>
              </a:spcBef>
              <a:defRPr/>
            </a:pPr>
            <a:r>
              <a:rPr lang="en-US" sz="2400" b="1" dirty="0" smtClean="0">
                <a:ea typeface="+mn-ea"/>
                <a:cs typeface="+mn-cs"/>
              </a:rPr>
              <a:t>Probability Rules</a:t>
            </a:r>
          </a:p>
          <a:p>
            <a:pPr lvl="2" eaLnBrk="1" hangingPunct="1">
              <a:spcBef>
                <a:spcPts val="300"/>
              </a:spcBef>
              <a:defRPr/>
            </a:pPr>
            <a:r>
              <a:rPr lang="en-US" sz="1800" b="1" dirty="0" smtClean="0">
                <a:ea typeface="+mn-ea"/>
                <a:cs typeface="+mn-cs"/>
              </a:rPr>
              <a:t>0 ≤ P(X) ≤ 1 for any event X</a:t>
            </a:r>
          </a:p>
          <a:p>
            <a:pPr lvl="2" eaLnBrk="1" hangingPunct="1">
              <a:spcBef>
                <a:spcPts val="300"/>
              </a:spcBef>
              <a:defRPr/>
            </a:pPr>
            <a:r>
              <a:rPr lang="en-US" sz="1800" b="1" dirty="0" smtClean="0">
                <a:ea typeface="+mn-ea"/>
                <a:cs typeface="+mn-cs"/>
              </a:rPr>
              <a:t>P(S) = 1 for the sample space S</a:t>
            </a:r>
          </a:p>
          <a:p>
            <a:pPr lvl="2" eaLnBrk="1" hangingPunct="1">
              <a:spcBef>
                <a:spcPts val="300"/>
              </a:spcBef>
              <a:defRPr/>
            </a:pPr>
            <a:r>
              <a:rPr lang="en-US" sz="1800" b="1" dirty="0" smtClean="0">
                <a:ea typeface="+mn-ea"/>
                <a:cs typeface="+mn-cs"/>
              </a:rPr>
              <a:t>Addition Rule for Disjoint;  P(A or B) = P(A) + P(B)</a:t>
            </a:r>
          </a:p>
          <a:p>
            <a:pPr lvl="2" eaLnBrk="1" hangingPunct="1">
              <a:spcBef>
                <a:spcPts val="300"/>
              </a:spcBef>
              <a:defRPr/>
            </a:pPr>
            <a:r>
              <a:rPr lang="en-US" sz="1800" b="1" dirty="0" smtClean="0">
                <a:ea typeface="+mn-ea"/>
                <a:cs typeface="+mn-cs"/>
              </a:rPr>
              <a:t>Complement Rule:  For any event A, P(A</a:t>
            </a:r>
            <a:r>
              <a:rPr lang="en-US" sz="1800" b="1" baseline="30000" dirty="0" smtClean="0">
                <a:ea typeface="+mn-ea"/>
                <a:cs typeface="+mn-cs"/>
              </a:rPr>
              <a:t>C</a:t>
            </a:r>
            <a:r>
              <a:rPr lang="en-US" sz="1800" b="1" dirty="0" smtClean="0">
                <a:ea typeface="+mn-ea"/>
                <a:cs typeface="+mn-cs"/>
              </a:rPr>
              <a:t>) = 1 – P(A)</a:t>
            </a:r>
          </a:p>
          <a:p>
            <a:pPr lvl="2" eaLnBrk="1" hangingPunct="1">
              <a:spcBef>
                <a:spcPts val="300"/>
              </a:spcBef>
              <a:defRPr/>
            </a:pPr>
            <a:r>
              <a:rPr lang="en-US" sz="1800" b="1" dirty="0" smtClean="0">
                <a:ea typeface="+mn-ea"/>
                <a:cs typeface="+mn-cs"/>
              </a:rPr>
              <a:t>Multiplication Rule:  If A and B are independent, the P(A and B) = P(A)</a:t>
            </a:r>
            <a:r>
              <a:rPr lang="en-US" sz="1800" b="1" dirty="0" smtClean="0">
                <a:ea typeface="+mn-ea"/>
                <a:cs typeface="+mn-cs"/>
                <a:sym typeface="Symbol"/>
              </a:rPr>
              <a:t>P(B)</a:t>
            </a:r>
          </a:p>
          <a:p>
            <a:pPr lvl="2" eaLnBrk="1" hangingPunct="1">
              <a:spcBef>
                <a:spcPts val="300"/>
              </a:spcBef>
              <a:defRPr/>
            </a:pPr>
            <a:endParaRPr lang="en-US" sz="1000" b="1" dirty="0" smtClean="0"/>
          </a:p>
          <a:p>
            <a:pPr eaLnBrk="1" hangingPunct="1">
              <a:spcBef>
                <a:spcPts val="300"/>
              </a:spcBef>
              <a:defRPr/>
            </a:pPr>
            <a:r>
              <a:rPr lang="en-US" sz="2800" b="1" dirty="0" smtClean="0">
                <a:solidFill>
                  <a:srgbClr val="FFFF00"/>
                </a:solidFill>
              </a:rPr>
              <a:t>Homework</a:t>
            </a:r>
            <a:endParaRPr lang="en-US" sz="2400" b="1" dirty="0" smtClean="0"/>
          </a:p>
          <a:p>
            <a:pPr lvl="1" eaLnBrk="1" hangingPunct="1">
              <a:spcBef>
                <a:spcPts val="300"/>
              </a:spcBef>
              <a:defRPr/>
            </a:pPr>
            <a:r>
              <a:rPr lang="en-US" sz="2400" b="1" dirty="0" smtClean="0"/>
              <a:t>Day Two:  29, 33-6, 49, 51, 53, 55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914400"/>
          </a:xfrm>
        </p:spPr>
        <p:txBody>
          <a:bodyPr/>
          <a:lstStyle/>
          <a:p>
            <a:pPr eaLnBrk="1" hangingPunct="1"/>
            <a:r>
              <a:rPr lang="en-US" altLang="en-US" sz="3600" b="1" smtClean="0"/>
              <a:t>Vocabulary</a:t>
            </a:r>
          </a:p>
        </p:txBody>
      </p:sp>
      <p:sp>
        <p:nvSpPr>
          <p:cNvPr id="6147" name="Rectangle 3"/>
          <p:cNvSpPr>
            <a:spLocks noGrp="1" noRot="1" noChangeAspect="1" noMove="1" noResize="1" noEditPoints="1" noAdjustHandles="1" noChangeArrowheads="1" noChangeShapeType="1" noTextEdit="1"/>
          </p:cNvSpPr>
          <p:nvPr>
            <p:ph type="body" idx="1"/>
          </p:nvPr>
        </p:nvSpPr>
        <p:spPr>
          <a:xfrm>
            <a:off x="457200" y="914400"/>
            <a:ext cx="8229600" cy="5715000"/>
          </a:xfrm>
          <a:blipFill rotWithShape="1">
            <a:blip r:embed="rId3"/>
            <a:stretch>
              <a:fillRect l="-1111" t="-746" r="-1259"/>
            </a:stretch>
          </a:blipFill>
          <a:extLst/>
        </p:spPr>
        <p:txBody>
          <a:bodyPr/>
          <a:lstStyle/>
          <a:p>
            <a:r>
              <a:rPr lang="en-US">
                <a:no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914400"/>
          </a:xfrm>
        </p:spPr>
        <p:txBody>
          <a:bodyPr/>
          <a:lstStyle/>
          <a:p>
            <a:pPr eaLnBrk="1" hangingPunct="1"/>
            <a:r>
              <a:rPr lang="en-US" altLang="en-US" sz="3600" b="1" smtClean="0"/>
              <a:t>Vocabulary</a:t>
            </a:r>
          </a:p>
        </p:txBody>
      </p:sp>
      <p:sp>
        <p:nvSpPr>
          <p:cNvPr id="6147" name="Rectangle 3"/>
          <p:cNvSpPr>
            <a:spLocks noGrp="1" noRot="1" noChangeAspect="1" noMove="1" noResize="1" noEditPoints="1" noAdjustHandles="1" noChangeArrowheads="1" noChangeShapeType="1" noTextEdit="1"/>
          </p:cNvSpPr>
          <p:nvPr>
            <p:ph type="body" idx="1"/>
          </p:nvPr>
        </p:nvSpPr>
        <p:spPr>
          <a:xfrm>
            <a:off x="457200" y="914400"/>
            <a:ext cx="8229600" cy="5410200"/>
          </a:xfrm>
          <a:blipFill rotWithShape="1">
            <a:blip r:embed="rId3"/>
            <a:stretch>
              <a:fillRect l="-1111" t="-788"/>
            </a:stretch>
          </a:blipFill>
          <a:extLst/>
        </p:spPr>
        <p:txBody>
          <a:bodyPr/>
          <a:lstStyle/>
          <a:p>
            <a:r>
              <a:rPr lang="en-US">
                <a:no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92075"/>
            <a:ext cx="8229600" cy="762000"/>
          </a:xfrm>
        </p:spPr>
        <p:txBody>
          <a:bodyPr/>
          <a:lstStyle/>
          <a:p>
            <a:pPr eaLnBrk="1" hangingPunct="1"/>
            <a:r>
              <a:rPr lang="en-US" altLang="en-US" sz="3600" b="1" smtClean="0">
                <a:solidFill>
                  <a:schemeClr val="tx1"/>
                </a:solidFill>
              </a:rPr>
              <a:t>Idea of Probability</a:t>
            </a:r>
          </a:p>
        </p:txBody>
      </p:sp>
      <p:sp>
        <p:nvSpPr>
          <p:cNvPr id="6147" name="Rectangle 3"/>
          <p:cNvSpPr>
            <a:spLocks noGrp="1" noChangeArrowheads="1"/>
          </p:cNvSpPr>
          <p:nvPr>
            <p:ph type="body" idx="1"/>
          </p:nvPr>
        </p:nvSpPr>
        <p:spPr>
          <a:xfrm>
            <a:off x="457200" y="1371600"/>
            <a:ext cx="8229600" cy="2819400"/>
          </a:xfrm>
        </p:spPr>
        <p:txBody>
          <a:bodyPr/>
          <a:lstStyle/>
          <a:p>
            <a:pPr>
              <a:buFontTx/>
              <a:buNone/>
              <a:defRPr/>
            </a:pPr>
            <a:r>
              <a:rPr lang="en-US" sz="2400" b="1" smtClean="0"/>
              <a:t>Chance behavior </a:t>
            </a:r>
            <a:r>
              <a:rPr lang="en-US" sz="2400" b="1" dirty="0" smtClean="0"/>
              <a:t>is </a:t>
            </a:r>
            <a:r>
              <a:rPr lang="en-US" sz="2400" b="1" dirty="0" smtClean="0">
                <a:solidFill>
                  <a:srgbClr val="FFFF00"/>
                </a:solidFill>
              </a:rPr>
              <a:t>unpredictable </a:t>
            </a:r>
            <a:r>
              <a:rPr lang="en-US" sz="2400" b="1" smtClean="0">
                <a:solidFill>
                  <a:srgbClr val="FFFF00"/>
                </a:solidFill>
              </a:rPr>
              <a:t>in the short </a:t>
            </a:r>
            <a:r>
              <a:rPr lang="en-US" sz="2400" b="1" dirty="0" smtClean="0">
                <a:solidFill>
                  <a:srgbClr val="FFFF00"/>
                </a:solidFill>
              </a:rPr>
              <a:t>run</a:t>
            </a:r>
            <a:r>
              <a:rPr lang="en-US" sz="2400" b="1" dirty="0" smtClean="0"/>
              <a:t>, </a:t>
            </a:r>
            <a:r>
              <a:rPr lang="en-US" sz="2400" b="1" smtClean="0"/>
              <a:t>but has </a:t>
            </a:r>
            <a:r>
              <a:rPr lang="en-US" sz="2400" b="1" dirty="0" smtClean="0"/>
              <a:t>a </a:t>
            </a:r>
            <a:r>
              <a:rPr lang="en-US" sz="2400" b="1" dirty="0" smtClean="0">
                <a:solidFill>
                  <a:schemeClr val="accent1">
                    <a:lumMod val="20000"/>
                    <a:lumOff val="80000"/>
                  </a:schemeClr>
                </a:solidFill>
              </a:rPr>
              <a:t>regular and predictable pattern </a:t>
            </a:r>
            <a:r>
              <a:rPr lang="en-US" sz="2400" b="1" smtClean="0">
                <a:solidFill>
                  <a:schemeClr val="accent1">
                    <a:lumMod val="20000"/>
                    <a:lumOff val="80000"/>
                  </a:schemeClr>
                </a:solidFill>
              </a:rPr>
              <a:t>in the </a:t>
            </a:r>
            <a:r>
              <a:rPr lang="en-US" sz="2400" b="1" dirty="0" smtClean="0">
                <a:solidFill>
                  <a:schemeClr val="accent1">
                    <a:lumMod val="20000"/>
                    <a:lumOff val="80000"/>
                  </a:schemeClr>
                </a:solidFill>
              </a:rPr>
              <a:t>long run</a:t>
            </a:r>
          </a:p>
          <a:p>
            <a:pPr>
              <a:buFontTx/>
              <a:buNone/>
              <a:defRPr/>
            </a:pPr>
            <a:endParaRPr lang="en-US" sz="2400" b="1" dirty="0" smtClean="0">
              <a:solidFill>
                <a:schemeClr val="accent1">
                  <a:lumMod val="20000"/>
                  <a:lumOff val="80000"/>
                </a:schemeClr>
              </a:solidFill>
            </a:endParaRPr>
          </a:p>
          <a:p>
            <a:pPr>
              <a:buFontTx/>
              <a:buNone/>
              <a:defRPr/>
            </a:pPr>
            <a:r>
              <a:rPr lang="en-US" sz="2400" b="1" smtClean="0"/>
              <a:t>The </a:t>
            </a:r>
            <a:r>
              <a:rPr lang="en-US" sz="2400" b="1" dirty="0" smtClean="0">
                <a:solidFill>
                  <a:srgbClr val="FFFF00"/>
                </a:solidFill>
              </a:rPr>
              <a:t>unpredictability </a:t>
            </a:r>
            <a:r>
              <a:rPr lang="en-US" sz="2400" b="1" smtClean="0">
                <a:solidFill>
                  <a:srgbClr val="FFFF00"/>
                </a:solidFill>
              </a:rPr>
              <a:t>of the short </a:t>
            </a:r>
            <a:r>
              <a:rPr lang="en-US" sz="2400" b="1" dirty="0" smtClean="0">
                <a:solidFill>
                  <a:srgbClr val="FFFF00"/>
                </a:solidFill>
              </a:rPr>
              <a:t>run </a:t>
            </a:r>
            <a:r>
              <a:rPr lang="en-US" sz="2400" b="1" dirty="0" smtClean="0"/>
              <a:t>entices people to gamble </a:t>
            </a:r>
            <a:r>
              <a:rPr lang="en-US" sz="2400" b="1" smtClean="0"/>
              <a:t>and</a:t>
            </a:r>
            <a:r>
              <a:rPr lang="en-US" sz="2400" b="1" smtClean="0">
                <a:solidFill>
                  <a:schemeClr val="accent1">
                    <a:lumMod val="20000"/>
                    <a:lumOff val="80000"/>
                  </a:schemeClr>
                </a:solidFill>
              </a:rPr>
              <a:t> the </a:t>
            </a:r>
            <a:r>
              <a:rPr lang="en-US" sz="2400" b="1" dirty="0" smtClean="0">
                <a:solidFill>
                  <a:schemeClr val="accent1">
                    <a:lumMod val="20000"/>
                    <a:lumOff val="80000"/>
                  </a:schemeClr>
                </a:solidFill>
              </a:rPr>
              <a:t>regular and predictable pattern </a:t>
            </a:r>
            <a:r>
              <a:rPr lang="en-US" sz="2400" b="1" smtClean="0">
                <a:solidFill>
                  <a:schemeClr val="accent1">
                    <a:lumMod val="20000"/>
                    <a:lumOff val="80000"/>
                  </a:schemeClr>
                </a:solidFill>
              </a:rPr>
              <a:t>in the </a:t>
            </a:r>
            <a:r>
              <a:rPr lang="en-US" sz="2400" b="1" dirty="0" smtClean="0">
                <a:solidFill>
                  <a:schemeClr val="accent1">
                    <a:lumMod val="20000"/>
                    <a:lumOff val="80000"/>
                  </a:schemeClr>
                </a:solidFill>
              </a:rPr>
              <a:t>long run </a:t>
            </a:r>
            <a:r>
              <a:rPr lang="en-US" sz="2400" b="1" dirty="0" smtClean="0"/>
              <a:t>makes casinos very profitable.</a:t>
            </a:r>
          </a:p>
          <a:p>
            <a:pPr>
              <a:buFontTx/>
              <a:buNone/>
              <a:defRPr/>
            </a:pPr>
            <a:endParaRPr lang="en-US" sz="2400" b="1" dirty="0" smtClean="0"/>
          </a:p>
          <a:p>
            <a:pPr>
              <a:buFontTx/>
              <a:buNone/>
              <a:defRPr/>
            </a:pPr>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92075"/>
            <a:ext cx="8229600" cy="762000"/>
          </a:xfrm>
        </p:spPr>
        <p:txBody>
          <a:bodyPr/>
          <a:lstStyle/>
          <a:p>
            <a:pPr eaLnBrk="1" hangingPunct="1"/>
            <a:r>
              <a:rPr lang="en-US" altLang="en-US" sz="3600" b="1" smtClean="0">
                <a:solidFill>
                  <a:schemeClr val="tx1"/>
                </a:solidFill>
              </a:rPr>
              <a:t>Randomness and Probability</a:t>
            </a:r>
          </a:p>
        </p:txBody>
      </p:sp>
      <p:sp>
        <p:nvSpPr>
          <p:cNvPr id="9219" name="Rectangle 3"/>
          <p:cNvSpPr>
            <a:spLocks noGrp="1" noChangeArrowheads="1"/>
          </p:cNvSpPr>
          <p:nvPr>
            <p:ph type="body" idx="1"/>
          </p:nvPr>
        </p:nvSpPr>
        <p:spPr>
          <a:xfrm>
            <a:off x="457200" y="1371600"/>
            <a:ext cx="8229600" cy="4038600"/>
          </a:xfrm>
        </p:spPr>
        <p:txBody>
          <a:bodyPr/>
          <a:lstStyle/>
          <a:p>
            <a:pPr>
              <a:buFontTx/>
              <a:buNone/>
            </a:pPr>
            <a:r>
              <a:rPr lang="en-US" altLang="en-US" sz="2400" b="1" smtClean="0"/>
              <a:t>We call a phenomenon </a:t>
            </a:r>
            <a:r>
              <a:rPr lang="en-US" altLang="en-US" sz="2400" b="1" i="1" smtClean="0">
                <a:solidFill>
                  <a:srgbClr val="FFFF00"/>
                </a:solidFill>
              </a:rPr>
              <a:t>random</a:t>
            </a:r>
            <a:r>
              <a:rPr lang="en-US" altLang="en-US" sz="2400" b="1" smtClean="0"/>
              <a:t> if individual outcomes are uncertain but there is nonetheless a regular distribution of outcomes in a large number of repetitions</a:t>
            </a:r>
          </a:p>
          <a:p>
            <a:pPr>
              <a:buFontTx/>
              <a:buNone/>
            </a:pPr>
            <a:endParaRPr lang="en-US" altLang="en-US" sz="2400" b="1" smtClean="0"/>
          </a:p>
          <a:p>
            <a:pPr>
              <a:buFontTx/>
              <a:buNone/>
            </a:pPr>
            <a:endParaRPr lang="en-US" altLang="en-US" sz="2400" b="1" smtClean="0"/>
          </a:p>
          <a:p>
            <a:pPr>
              <a:buFontTx/>
              <a:buNone/>
            </a:pPr>
            <a:r>
              <a:rPr lang="en-US" altLang="en-US" sz="2400" b="1" smtClean="0"/>
              <a:t>The </a:t>
            </a:r>
            <a:r>
              <a:rPr lang="en-US" altLang="en-US" sz="2400" b="1" i="1" smtClean="0">
                <a:solidFill>
                  <a:srgbClr val="FFFF00"/>
                </a:solidFill>
              </a:rPr>
              <a:t>probability</a:t>
            </a:r>
            <a:r>
              <a:rPr lang="en-US" altLang="en-US" sz="2400" b="1" smtClean="0"/>
              <a:t> of any outcome of a random phenomenon is the proportion of times the outcome would occur in a very long series of repetitions.  That is, probability is long-term frequency.</a:t>
            </a:r>
          </a:p>
          <a:p>
            <a:pPr>
              <a:buFontTx/>
              <a:buNone/>
            </a:pPr>
            <a:endParaRPr lang="en-US" altLang="en-US" sz="2400" b="1" smtClean="0"/>
          </a:p>
          <a:p>
            <a:pPr>
              <a:buFontTx/>
              <a:buNone/>
            </a:pPr>
            <a:endParaRPr lang="en-US" altLang="en-US" sz="2400" b="1"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5563"/>
            <a:ext cx="8229600" cy="868362"/>
          </a:xfrm>
        </p:spPr>
        <p:txBody>
          <a:bodyPr/>
          <a:lstStyle/>
          <a:p>
            <a:r>
              <a:rPr lang="en-US" altLang="en-US" sz="3600" b="1" smtClean="0">
                <a:solidFill>
                  <a:schemeClr val="tx1"/>
                </a:solidFill>
                <a:ea typeface="ＭＳ Ｐゴシック" pitchFamily="34" charset="-128"/>
              </a:rPr>
              <a:t>Probability Models</a:t>
            </a:r>
            <a:endParaRPr lang="en-US" altLang="en-US" sz="3600" smtClean="0">
              <a:solidFill>
                <a:schemeClr val="tx1"/>
              </a:solidFill>
            </a:endParaRPr>
          </a:p>
        </p:txBody>
      </p:sp>
      <p:sp>
        <p:nvSpPr>
          <p:cNvPr id="10243" name="Content Placeholder 2"/>
          <p:cNvSpPr>
            <a:spLocks noGrp="1"/>
          </p:cNvSpPr>
          <p:nvPr>
            <p:ph idx="1"/>
          </p:nvPr>
        </p:nvSpPr>
        <p:spPr>
          <a:xfrm>
            <a:off x="457200" y="1143000"/>
            <a:ext cx="8229600" cy="2286000"/>
          </a:xfrm>
        </p:spPr>
        <p:txBody>
          <a:bodyPr/>
          <a:lstStyle/>
          <a:p>
            <a:pPr>
              <a:buFont typeface="Wingdings" pitchFamily="2" charset="2"/>
              <a:buNone/>
            </a:pPr>
            <a:r>
              <a:rPr lang="en-US" altLang="en-US" sz="2400" b="1" smtClean="0">
                <a:ea typeface="ＭＳ Ｐゴシック" pitchFamily="34" charset="-128"/>
              </a:rPr>
              <a:t>In Section 5.1, we used simulation to imitate chance behavior. Fortunately, we don’t have to always rely on simulations to determine the probability of a particular outcome.</a:t>
            </a:r>
          </a:p>
          <a:p>
            <a:pPr>
              <a:buFont typeface="Wingdings" pitchFamily="2" charset="2"/>
              <a:buNone/>
            </a:pPr>
            <a:r>
              <a:rPr lang="en-US" altLang="en-US" sz="2400" b="1" smtClean="0">
                <a:ea typeface="ＭＳ Ｐゴシック" pitchFamily="34" charset="-128"/>
              </a:rPr>
              <a:t>Descriptions of chance behavior contain two parts:</a:t>
            </a:r>
          </a:p>
          <a:p>
            <a:endParaRPr lang="en-US" altLang="en-US" sz="2400" b="1" smtClean="0"/>
          </a:p>
        </p:txBody>
      </p:sp>
      <p:sp>
        <p:nvSpPr>
          <p:cNvPr id="4" name="TextBox 3"/>
          <p:cNvSpPr txBox="1"/>
          <p:nvPr/>
        </p:nvSpPr>
        <p:spPr>
          <a:xfrm>
            <a:off x="838200" y="3429000"/>
            <a:ext cx="7375525" cy="2338388"/>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C00000"/>
                </a:solidFill>
                <a:ea typeface="ＭＳ Ｐゴシック" pitchFamily="34" charset="-128"/>
              </a:rPr>
              <a:t>Definition:</a:t>
            </a:r>
          </a:p>
          <a:p>
            <a:pPr>
              <a:defRPr/>
            </a:pPr>
            <a:endParaRPr lang="en-US" sz="600" b="1" u="sng" dirty="0">
              <a:solidFill>
                <a:srgbClr val="E81F30"/>
              </a:solidFill>
              <a:ea typeface="ＭＳ Ｐゴシック" pitchFamily="34" charset="-128"/>
            </a:endParaRPr>
          </a:p>
          <a:p>
            <a:pPr>
              <a:defRPr/>
            </a:pPr>
            <a:r>
              <a:rPr lang="en-US" sz="2000" dirty="0">
                <a:solidFill>
                  <a:srgbClr val="000000"/>
                </a:solidFill>
                <a:ea typeface="ＭＳ Ｐゴシック" pitchFamily="34" charset="-128"/>
              </a:rPr>
              <a:t>The </a:t>
            </a:r>
            <a:r>
              <a:rPr lang="en-US" sz="2000" b="1" dirty="0">
                <a:solidFill>
                  <a:srgbClr val="000000"/>
                </a:solidFill>
                <a:ea typeface="ＭＳ Ｐゴシック" pitchFamily="34" charset="-128"/>
              </a:rPr>
              <a:t>sample space </a:t>
            </a:r>
            <a:r>
              <a:rPr lang="en-US" sz="2000" b="1" i="1" dirty="0">
                <a:solidFill>
                  <a:srgbClr val="000000"/>
                </a:solidFill>
                <a:ea typeface="ＭＳ Ｐゴシック" pitchFamily="34" charset="-128"/>
              </a:rPr>
              <a:t>S</a:t>
            </a:r>
            <a:r>
              <a:rPr lang="en-US" sz="2000" dirty="0">
                <a:solidFill>
                  <a:srgbClr val="000000"/>
                </a:solidFill>
                <a:ea typeface="ＭＳ Ｐゴシック" pitchFamily="34" charset="-128"/>
              </a:rPr>
              <a:t> of a chance process is the set of all possible outcomes.</a:t>
            </a:r>
          </a:p>
          <a:p>
            <a:pPr>
              <a:defRPr/>
            </a:pPr>
            <a:endParaRPr lang="en-US" sz="2000" dirty="0">
              <a:solidFill>
                <a:srgbClr val="000000"/>
              </a:solidFill>
              <a:ea typeface="ＭＳ Ｐゴシック" pitchFamily="34" charset="-128"/>
            </a:endParaRPr>
          </a:p>
          <a:p>
            <a:pPr>
              <a:defRPr/>
            </a:pPr>
            <a:r>
              <a:rPr lang="en-US" sz="2000" dirty="0">
                <a:solidFill>
                  <a:srgbClr val="000000"/>
                </a:solidFill>
                <a:ea typeface="ＭＳ Ｐゴシック" pitchFamily="34" charset="-128"/>
              </a:rPr>
              <a:t>A </a:t>
            </a:r>
            <a:r>
              <a:rPr lang="en-US" sz="2000" b="1" dirty="0">
                <a:solidFill>
                  <a:srgbClr val="000000"/>
                </a:solidFill>
                <a:ea typeface="ＭＳ Ｐゴシック" pitchFamily="34" charset="-128"/>
              </a:rPr>
              <a:t>probability model</a:t>
            </a:r>
            <a:r>
              <a:rPr lang="en-US" sz="2000" dirty="0">
                <a:solidFill>
                  <a:srgbClr val="000000"/>
                </a:solidFill>
                <a:ea typeface="ＭＳ Ｐゴシック" pitchFamily="34" charset="-128"/>
              </a:rPr>
              <a:t> is a description of some chance process that consists of two parts: a sample space </a:t>
            </a:r>
            <a:r>
              <a:rPr lang="en-US" sz="2000" i="1" dirty="0">
                <a:solidFill>
                  <a:srgbClr val="000000"/>
                </a:solidFill>
                <a:ea typeface="ＭＳ Ｐゴシック" pitchFamily="34" charset="-128"/>
              </a:rPr>
              <a:t>S</a:t>
            </a:r>
            <a:r>
              <a:rPr lang="en-US" sz="2000" dirty="0">
                <a:solidFill>
                  <a:srgbClr val="000000"/>
                </a:solidFill>
                <a:ea typeface="ＭＳ Ｐゴシック" pitchFamily="34" charset="-128"/>
              </a:rPr>
              <a:t> and a probability for each outcome.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2398</TotalTime>
  <Words>3012</Words>
  <Application>Microsoft Office PowerPoint</Application>
  <PresentationFormat>On-screen Show (4:3)</PresentationFormat>
  <Paragraphs>445</Paragraphs>
  <Slides>49</Slides>
  <Notes>28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7" baseType="lpstr">
      <vt:lpstr>Arial</vt:lpstr>
      <vt:lpstr>Calibri</vt:lpstr>
      <vt:lpstr>Times New Roman</vt:lpstr>
      <vt:lpstr>Symbol</vt:lpstr>
      <vt:lpstr>ＭＳ Ｐゴシック</vt:lpstr>
      <vt:lpstr>Wingdings</vt:lpstr>
      <vt:lpstr>Default Design</vt:lpstr>
      <vt:lpstr>Microsoft Equation 3.0</vt:lpstr>
      <vt:lpstr>PowerPoint Presentation</vt:lpstr>
      <vt:lpstr>Lesson 5 – 2a</vt:lpstr>
      <vt:lpstr>Objectives</vt:lpstr>
      <vt:lpstr>Vocabulary</vt:lpstr>
      <vt:lpstr>Vocabulary</vt:lpstr>
      <vt:lpstr>Vocabulary</vt:lpstr>
      <vt:lpstr>Idea of Probability</vt:lpstr>
      <vt:lpstr>Randomness and Probability</vt:lpstr>
      <vt:lpstr>Probability Models</vt:lpstr>
      <vt:lpstr>Example 1</vt:lpstr>
      <vt:lpstr>Example: Roll the Dice</vt:lpstr>
      <vt:lpstr>Probability Models</vt:lpstr>
      <vt:lpstr>Probability Models</vt:lpstr>
      <vt:lpstr>Example 2</vt:lpstr>
      <vt:lpstr>Probability Rules</vt:lpstr>
      <vt:lpstr>Probability Rules cont</vt:lpstr>
      <vt:lpstr>Probability Rules:   Equations</vt:lpstr>
      <vt:lpstr>Example 3</vt:lpstr>
      <vt:lpstr>Example 4</vt:lpstr>
      <vt:lpstr>Basic Counting</vt:lpstr>
      <vt:lpstr>Example 4</vt:lpstr>
      <vt:lpstr>Replacement</vt:lpstr>
      <vt:lpstr>Example 5</vt:lpstr>
      <vt:lpstr>Example: Distance Learning</vt:lpstr>
      <vt:lpstr>Summary and Homework</vt:lpstr>
      <vt:lpstr>PowerPoint Presentation</vt:lpstr>
      <vt:lpstr>Lesson 5 – 2a</vt:lpstr>
      <vt:lpstr>Objectives</vt:lpstr>
      <vt:lpstr>Vocabulary</vt:lpstr>
      <vt:lpstr>Vocabulary Cont</vt:lpstr>
      <vt:lpstr>Venn Diagrams in Probability</vt:lpstr>
      <vt:lpstr>Venn Diagrams in Probability</vt:lpstr>
      <vt:lpstr>Addition Rule for Disjoint Events</vt:lpstr>
      <vt:lpstr>Example 1</vt:lpstr>
      <vt:lpstr>Complement Rule</vt:lpstr>
      <vt:lpstr>Example 2</vt:lpstr>
      <vt:lpstr>Equally Likely Outcomes</vt:lpstr>
      <vt:lpstr>Independent Events</vt:lpstr>
      <vt:lpstr>Multiplication Rules  for Independent Events</vt:lpstr>
      <vt:lpstr>Example 3</vt:lpstr>
      <vt:lpstr>Example 4</vt:lpstr>
      <vt:lpstr>At least Probabilities</vt:lpstr>
      <vt:lpstr>Example 5</vt:lpstr>
      <vt:lpstr>Example 6</vt:lpstr>
      <vt:lpstr>Example 6 – Venn Diagrams</vt:lpstr>
      <vt:lpstr>Two-Way Tables and Probability</vt:lpstr>
      <vt:lpstr>Two-Way Tables and Probability</vt:lpstr>
      <vt:lpstr>Venn Diagrams and Probability</vt:lpstr>
      <vt:lpstr>Summary and 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Headlee</dc:creator>
  <cp:lastModifiedBy>Chris Headlee</cp:lastModifiedBy>
  <cp:revision>76</cp:revision>
  <cp:lastPrinted>1601-01-01T00:00:00Z</cp:lastPrinted>
  <dcterms:created xsi:type="dcterms:W3CDTF">1601-01-01T00:00:00Z</dcterms:created>
  <dcterms:modified xsi:type="dcterms:W3CDTF">2018-09-18T12:38:39Z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