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7" r:id="rId2"/>
    <p:sldId id="256" r:id="rId3"/>
    <p:sldId id="257" r:id="rId4"/>
    <p:sldId id="261" r:id="rId5"/>
    <p:sldId id="267" r:id="rId6"/>
    <p:sldId id="270" r:id="rId7"/>
    <p:sldId id="271" r:id="rId8"/>
    <p:sldId id="264" r:id="rId9"/>
    <p:sldId id="277" r:id="rId10"/>
    <p:sldId id="289" r:id="rId11"/>
    <p:sldId id="290" r:id="rId12"/>
    <p:sldId id="291" r:id="rId13"/>
    <p:sldId id="292" r:id="rId14"/>
    <p:sldId id="265" r:id="rId15"/>
    <p:sldId id="266" r:id="rId16"/>
    <p:sldId id="269" r:id="rId17"/>
    <p:sldId id="272" r:id="rId18"/>
    <p:sldId id="262" r:id="rId19"/>
    <p:sldId id="288" r:id="rId20"/>
    <p:sldId id="283" r:id="rId21"/>
    <p:sldId id="295" r:id="rId22"/>
    <p:sldId id="273" r:id="rId23"/>
    <p:sldId id="296" r:id="rId24"/>
    <p:sldId id="297" r:id="rId25"/>
    <p:sldId id="301" r:id="rId26"/>
    <p:sldId id="274" r:id="rId27"/>
    <p:sldId id="300" r:id="rId28"/>
    <p:sldId id="299" r:id="rId29"/>
    <p:sldId id="298" r:id="rId30"/>
    <p:sldId id="275" r:id="rId31"/>
    <p:sldId id="276" r:id="rId32"/>
    <p:sldId id="302" r:id="rId33"/>
    <p:sldId id="303" r:id="rId34"/>
    <p:sldId id="304" r:id="rId35"/>
    <p:sldId id="305" r:id="rId36"/>
    <p:sldId id="278" r:id="rId37"/>
    <p:sldId id="279" r:id="rId38"/>
    <p:sldId id="280" r:id="rId39"/>
    <p:sldId id="281" r:id="rId40"/>
    <p:sldId id="282" r:id="rId41"/>
    <p:sldId id="268" r:id="rId42"/>
    <p:sldId id="263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EEB61D-F85D-4DA3-A777-A2770E0D21C1}" type="datetimeFigureOut">
              <a:rPr lang="en-US"/>
              <a:pPr>
                <a:defRPr/>
              </a:pPr>
              <a:t>9/21/2018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CD43B2-4B5C-4C1F-B826-8F445F47F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20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DEA455-D27C-4EC9-B217-6E2DCCFA0250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05A9999-F7A0-42D0-9CAE-E00FA93ACD9F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D785CB8-2980-4BDF-A793-F197E199B4EF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13FE23A-DA03-47BA-81EE-D9DC573AFB3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0F9451-77CE-472A-B4A0-F8DBC3655C75}" type="slidenum">
              <a:rPr lang="en-US" altLang="en-US" smtClean="0"/>
              <a:pPr/>
              <a:t>36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8936A6-945B-43B2-83AD-5BC7F72262C9}" type="slidenum">
              <a:rPr lang="en-US" altLang="en-US" smtClean="0"/>
              <a:pPr/>
              <a:t>37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7273A5C-7A4F-4D6F-A95B-4292D9EAB320}" type="slidenum">
              <a:rPr lang="en-US" altLang="en-US" smtClean="0"/>
              <a:pPr/>
              <a:t>38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EE3E93-7992-461F-AA22-AF88A3710CE2}" type="slidenum">
              <a:rPr lang="en-US" altLang="en-US" smtClean="0"/>
              <a:pPr/>
              <a:t>39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202184-1E6D-4616-B821-7F8C58755AEB}" type="slidenum">
              <a:rPr lang="en-US" altLang="en-US" smtClean="0"/>
              <a:pPr/>
              <a:t>40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31DFDD-C1A0-4B67-81FD-E8ECC90528A1}" type="slidenum">
              <a:rPr lang="en-US" altLang="en-US" smtClean="0"/>
              <a:pPr/>
              <a:t>42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099374-E0EC-4FA3-A85B-17D0C3819AC6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9DFD6A-AC08-4E8F-BE52-90EE691E05D0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7BACAA-68C6-4271-BFB4-2CF5501F408A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6F48DF-F1D1-4DB2-B33D-FC6242287A67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9B718C-DF60-4095-8468-96D1646F1550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EECF2E-C0D6-46F2-A2F6-3B0035C4E21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9FFBD9-2B02-4F95-8960-1279E13D2099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A371DCC-945F-4DBC-9912-F6D37991A2E6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1EAE-3A7A-4969-AB1B-9DC7AE003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8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462B-9591-431D-AEE1-6EAE79C51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56A02-79EE-4E8F-8D2F-FAE65C807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9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B3AD-CB2B-4951-AABA-6B1A99C25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5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7AA2-EE62-499C-A3C6-3568C4F15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9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8B283-8E02-4901-BBE2-2F00FEBDD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3989-039B-456F-923A-D86F0C631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B5D0D-FD3B-4902-9DCA-94BF0ABC6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26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D4A94-2044-42E7-A9CA-3F92F5E86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2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A0B64-B489-4B90-80D1-7424AC2561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7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2080B-E339-4DFB-BCC5-8FFEAF8D0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4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16B26F25-8DB5-428E-9B73-9AA78332E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934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076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60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5-Minute Check on Section 5-2b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60558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Click the mouse button or press the Space Bar to display the answers.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937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What is the P(three heads in a row)?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What is the P(at least one 4) on an eight-sided dice in 3 rolls?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What is the name of an </a:t>
            </a:r>
            <a:r>
              <a:rPr lang="en-US" sz="2000" b="1" i="1" dirty="0">
                <a:latin typeface="+mn-lt"/>
                <a:cs typeface="Arial" charset="0"/>
                <a:sym typeface="Symbol" pitchFamily="18" charset="2"/>
              </a:rPr>
              <a:t>equally likely </a:t>
            </a: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probability distribution?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Give an example from #3.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Given a normal 52-card deck and selecting 1 card; find the following: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P(King or Jack)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P(Ace and Spade)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  <a:defRPr/>
            </a:pPr>
            <a:endParaRPr lang="en-US" sz="2000" b="1" dirty="0">
              <a:latin typeface="+mn-lt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 startAt="5"/>
              <a:defRPr/>
            </a:pPr>
            <a:r>
              <a:rPr lang="en-US" sz="2000" b="1" dirty="0">
                <a:latin typeface="+mn-lt"/>
                <a:cs typeface="Arial" charset="0"/>
                <a:sym typeface="Symbol" pitchFamily="18" charset="2"/>
              </a:rPr>
              <a:t>P(no face cards)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 startAt="5"/>
              <a:defRPr/>
            </a:pPr>
            <a:endParaRPr lang="en-US" sz="2000" b="1" dirty="0"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Arial" charset="0"/>
              <a:buAutoNum type="arabicPeriod" startAt="5"/>
              <a:defRPr/>
            </a:pPr>
            <a:endParaRPr lang="el-GR" sz="2000" b="1" dirty="0">
              <a:cs typeface="Arial" charset="0"/>
              <a:sym typeface="Symbol" pitchFamily="18" charset="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930525" y="990600"/>
            <a:ext cx="3328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(1/2 )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 (1/2)  (1/2) = 0.125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895600" y="1752600"/>
            <a:ext cx="332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(1/2 )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 (1/2)  (1/2) = 0.125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973513" y="2571750"/>
            <a:ext cx="1166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Uniform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81450" y="3200400"/>
            <a:ext cx="1165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fair dice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09925" y="4046538"/>
            <a:ext cx="5160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P(K) + P(J) = 4/52 + 4/52 = 0.1538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</a:t>
            </a:r>
            <a:r>
              <a:rPr lang="en-US" altLang="en-US" sz="2000" b="1">
                <a:solidFill>
                  <a:srgbClr val="FFFF00"/>
                </a:solidFill>
              </a:rPr>
              <a:t> 15%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213100" y="4827588"/>
            <a:ext cx="5165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P(A)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altLang="en-US" sz="2000" b="1">
                <a:solidFill>
                  <a:srgbClr val="FFFF00"/>
                </a:solidFill>
              </a:rPr>
              <a:t> P(S) = 4/52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altLang="en-US" sz="2000" b="1">
                <a:solidFill>
                  <a:srgbClr val="FFFF00"/>
                </a:solidFill>
              </a:rPr>
              <a:t> 13/52 = 0.0192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</a:t>
            </a:r>
            <a:r>
              <a:rPr lang="en-US" altLang="en-US" sz="2000" b="1">
                <a:solidFill>
                  <a:srgbClr val="FFFF00"/>
                </a:solidFill>
              </a:rPr>
              <a:t> 2%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200400" y="5562600"/>
            <a:ext cx="5173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1 – P(FC) = 1 – 3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</a:t>
            </a:r>
            <a:r>
              <a:rPr lang="en-US" altLang="en-US" sz="2000" b="1">
                <a:solidFill>
                  <a:srgbClr val="FFFF00"/>
                </a:solidFill>
              </a:rPr>
              <a:t>(4/52)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       = 1 – 0.231         = 0.769 </a:t>
            </a:r>
            <a:r>
              <a:rPr lang="en-US" altLang="en-US" sz="2000" b="1">
                <a:solidFill>
                  <a:srgbClr val="FFFF00"/>
                </a:solidFill>
                <a:sym typeface="Symbol" pitchFamily="18" charset="2"/>
              </a:rPr>
              <a:t> 77%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44563"/>
          </a:xfrm>
        </p:spPr>
        <p:txBody>
          <a:bodyPr/>
          <a:lstStyle/>
          <a:p>
            <a:r>
              <a:rPr lang="en-US" altLang="en-US" sz="3600" b="1" smtClean="0"/>
              <a:t>Tree Diagrams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smtClean="0"/>
              <a:t>Tree Diagram makes the enumeration of possible outcomes easier to see and determine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57200" y="6248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kern="0">
                <a:latin typeface="+mn-lt"/>
              </a:rPr>
              <a:t>Running the </a:t>
            </a:r>
            <a:r>
              <a:rPr lang="en-US" sz="2400" b="1" kern="0" dirty="0">
                <a:latin typeface="+mn-lt"/>
              </a:rPr>
              <a:t>tree out details an individual outcome</a:t>
            </a:r>
          </a:p>
        </p:txBody>
      </p:sp>
      <p:sp>
        <p:nvSpPr>
          <p:cNvPr id="12293" name="TextBox 17"/>
          <p:cNvSpPr txBox="1">
            <a:spLocks noChangeArrowheads="1"/>
          </p:cNvSpPr>
          <p:nvPr/>
        </p:nvSpPr>
        <p:spPr bwMode="auto">
          <a:xfrm>
            <a:off x="457200" y="3678238"/>
            <a:ext cx="127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Event 1</a:t>
            </a:r>
          </a:p>
        </p:txBody>
      </p:sp>
      <p:sp>
        <p:nvSpPr>
          <p:cNvPr id="12294" name="TextBox 18"/>
          <p:cNvSpPr txBox="1">
            <a:spLocks noChangeArrowheads="1"/>
          </p:cNvSpPr>
          <p:nvPr/>
        </p:nvSpPr>
        <p:spPr bwMode="auto">
          <a:xfrm>
            <a:off x="1289050" y="25908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295" name="TextBox 19"/>
          <p:cNvSpPr txBox="1">
            <a:spLocks noChangeArrowheads="1"/>
          </p:cNvSpPr>
          <p:nvPr/>
        </p:nvSpPr>
        <p:spPr bwMode="auto">
          <a:xfrm>
            <a:off x="1316038" y="4795838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2296" name="TextBox 20"/>
          <p:cNvSpPr txBox="1">
            <a:spLocks noChangeArrowheads="1"/>
          </p:cNvSpPr>
          <p:nvPr/>
        </p:nvSpPr>
        <p:spPr bwMode="auto">
          <a:xfrm>
            <a:off x="2987675" y="3678238"/>
            <a:ext cx="127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Event 2</a:t>
            </a:r>
          </a:p>
        </p:txBody>
      </p:sp>
      <p:sp>
        <p:nvSpPr>
          <p:cNvPr id="12297" name="TextBox 21"/>
          <p:cNvSpPr txBox="1">
            <a:spLocks noChangeArrowheads="1"/>
          </p:cNvSpPr>
          <p:nvPr/>
        </p:nvSpPr>
        <p:spPr bwMode="auto">
          <a:xfrm>
            <a:off x="3425825" y="30432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298" name="TextBox 22"/>
          <p:cNvSpPr txBox="1">
            <a:spLocks noChangeArrowheads="1"/>
          </p:cNvSpPr>
          <p:nvPr/>
        </p:nvSpPr>
        <p:spPr bwMode="auto">
          <a:xfrm>
            <a:off x="3443288" y="43434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2299" name="TextBox 23"/>
          <p:cNvSpPr txBox="1">
            <a:spLocks noChangeArrowheads="1"/>
          </p:cNvSpPr>
          <p:nvPr/>
        </p:nvSpPr>
        <p:spPr bwMode="auto">
          <a:xfrm>
            <a:off x="3425825" y="5181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300" name="TextBox 24"/>
          <p:cNvSpPr txBox="1">
            <a:spLocks noChangeArrowheads="1"/>
          </p:cNvSpPr>
          <p:nvPr/>
        </p:nvSpPr>
        <p:spPr bwMode="auto">
          <a:xfrm>
            <a:off x="3443288" y="21336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2301" name="Straight Connector 26"/>
          <p:cNvCxnSpPr>
            <a:cxnSpLocks noChangeShapeType="1"/>
            <a:stCxn id="12294" idx="3"/>
            <a:endCxn id="12300" idx="1"/>
          </p:cNvCxnSpPr>
          <p:nvPr/>
        </p:nvCxnSpPr>
        <p:spPr bwMode="auto">
          <a:xfrm flipV="1">
            <a:off x="1679575" y="2363788"/>
            <a:ext cx="1763713" cy="457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2" name="Straight Connector 28"/>
          <p:cNvCxnSpPr>
            <a:cxnSpLocks noChangeShapeType="1"/>
            <a:stCxn id="12294" idx="3"/>
            <a:endCxn id="12297" idx="1"/>
          </p:cNvCxnSpPr>
          <p:nvPr/>
        </p:nvCxnSpPr>
        <p:spPr bwMode="auto">
          <a:xfrm>
            <a:off x="1679575" y="2820988"/>
            <a:ext cx="1746250" cy="454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3" name="Straight Connector 31"/>
          <p:cNvCxnSpPr>
            <a:cxnSpLocks noChangeShapeType="1"/>
            <a:stCxn id="12295" idx="3"/>
            <a:endCxn id="12298" idx="1"/>
          </p:cNvCxnSpPr>
          <p:nvPr/>
        </p:nvCxnSpPr>
        <p:spPr bwMode="auto">
          <a:xfrm flipV="1">
            <a:off x="1722438" y="4573588"/>
            <a:ext cx="1720850" cy="454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04" name="Straight Connector 34"/>
          <p:cNvCxnSpPr>
            <a:cxnSpLocks noChangeShapeType="1"/>
            <a:stCxn id="12295" idx="3"/>
            <a:endCxn id="12299" idx="1"/>
          </p:cNvCxnSpPr>
          <p:nvPr/>
        </p:nvCxnSpPr>
        <p:spPr bwMode="auto">
          <a:xfrm>
            <a:off x="1722438" y="5027613"/>
            <a:ext cx="1703387" cy="384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05" name="TextBox 37"/>
          <p:cNvSpPr txBox="1">
            <a:spLocks noChangeArrowheads="1"/>
          </p:cNvSpPr>
          <p:nvPr/>
        </p:nvSpPr>
        <p:spPr bwMode="auto">
          <a:xfrm>
            <a:off x="5426075" y="3678238"/>
            <a:ext cx="1279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Event 3</a:t>
            </a:r>
          </a:p>
        </p:txBody>
      </p:sp>
      <p:sp>
        <p:nvSpPr>
          <p:cNvPr id="12306" name="TextBox 38"/>
          <p:cNvSpPr txBox="1">
            <a:spLocks noChangeArrowheads="1"/>
          </p:cNvSpPr>
          <p:nvPr/>
        </p:nvSpPr>
        <p:spPr bwMode="auto">
          <a:xfrm>
            <a:off x="5861050" y="23114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307" name="TextBox 39"/>
          <p:cNvSpPr txBox="1">
            <a:spLocks noChangeArrowheads="1"/>
          </p:cNvSpPr>
          <p:nvPr/>
        </p:nvSpPr>
        <p:spPr bwMode="auto">
          <a:xfrm>
            <a:off x="5861050" y="4038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2308" name="TextBox 40"/>
          <p:cNvSpPr txBox="1">
            <a:spLocks noChangeArrowheads="1"/>
          </p:cNvSpPr>
          <p:nvPr/>
        </p:nvSpPr>
        <p:spPr bwMode="auto">
          <a:xfrm>
            <a:off x="5861050" y="4546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309" name="TextBox 41"/>
          <p:cNvSpPr txBox="1">
            <a:spLocks noChangeArrowheads="1"/>
          </p:cNvSpPr>
          <p:nvPr/>
        </p:nvSpPr>
        <p:spPr bwMode="auto">
          <a:xfrm>
            <a:off x="5861050" y="1828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2310" name="Straight Connector 42"/>
          <p:cNvCxnSpPr>
            <a:cxnSpLocks noChangeShapeType="1"/>
            <a:stCxn id="12300" idx="3"/>
            <a:endCxn id="12309" idx="1"/>
          </p:cNvCxnSpPr>
          <p:nvPr/>
        </p:nvCxnSpPr>
        <p:spPr bwMode="auto">
          <a:xfrm flipV="1">
            <a:off x="3851275" y="2058988"/>
            <a:ext cx="2009775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1" name="Straight Connector 43"/>
          <p:cNvCxnSpPr>
            <a:cxnSpLocks noChangeShapeType="1"/>
            <a:stCxn id="12300" idx="3"/>
            <a:endCxn id="12306" idx="1"/>
          </p:cNvCxnSpPr>
          <p:nvPr/>
        </p:nvCxnSpPr>
        <p:spPr bwMode="auto">
          <a:xfrm>
            <a:off x="3851275" y="2363788"/>
            <a:ext cx="2009775" cy="177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2" name="Straight Connector 44"/>
          <p:cNvCxnSpPr>
            <a:cxnSpLocks noChangeShapeType="1"/>
            <a:stCxn id="12298" idx="3"/>
            <a:endCxn id="12307" idx="1"/>
          </p:cNvCxnSpPr>
          <p:nvPr/>
        </p:nvCxnSpPr>
        <p:spPr bwMode="auto">
          <a:xfrm flipV="1">
            <a:off x="3851275" y="4268788"/>
            <a:ext cx="2009775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3" name="Straight Connector 45"/>
          <p:cNvCxnSpPr>
            <a:cxnSpLocks noChangeShapeType="1"/>
            <a:stCxn id="12298" idx="3"/>
            <a:endCxn id="12308" idx="1"/>
          </p:cNvCxnSpPr>
          <p:nvPr/>
        </p:nvCxnSpPr>
        <p:spPr bwMode="auto">
          <a:xfrm>
            <a:off x="3851275" y="4573588"/>
            <a:ext cx="2009775" cy="203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4" name="TextBox 52"/>
          <p:cNvSpPr txBox="1">
            <a:spLocks noChangeArrowheads="1"/>
          </p:cNvSpPr>
          <p:nvPr/>
        </p:nvSpPr>
        <p:spPr bwMode="auto">
          <a:xfrm>
            <a:off x="5861050" y="5054600"/>
            <a:ext cx="37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2315" name="TextBox 53"/>
          <p:cNvSpPr txBox="1">
            <a:spLocks noChangeArrowheads="1"/>
          </p:cNvSpPr>
          <p:nvPr/>
        </p:nvSpPr>
        <p:spPr bwMode="auto">
          <a:xfrm>
            <a:off x="5861050" y="5562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cxnSp>
        <p:nvCxnSpPr>
          <p:cNvPr id="12316" name="Straight Connector 54"/>
          <p:cNvCxnSpPr>
            <a:cxnSpLocks noChangeShapeType="1"/>
            <a:stCxn id="12299" idx="3"/>
            <a:endCxn id="12314" idx="1"/>
          </p:cNvCxnSpPr>
          <p:nvPr/>
        </p:nvCxnSpPr>
        <p:spPr bwMode="auto">
          <a:xfrm flipV="1">
            <a:off x="3816350" y="5284788"/>
            <a:ext cx="2044700" cy="127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17" name="Straight Connector 55"/>
          <p:cNvCxnSpPr>
            <a:cxnSpLocks noChangeShapeType="1"/>
            <a:stCxn id="12299" idx="3"/>
            <a:endCxn id="12315" idx="1"/>
          </p:cNvCxnSpPr>
          <p:nvPr/>
        </p:nvCxnSpPr>
        <p:spPr bwMode="auto">
          <a:xfrm>
            <a:off x="3816350" y="5411788"/>
            <a:ext cx="20447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18" name="TextBox 58"/>
          <p:cNvSpPr txBox="1">
            <a:spLocks noChangeArrowheads="1"/>
          </p:cNvSpPr>
          <p:nvPr/>
        </p:nvSpPr>
        <p:spPr bwMode="auto">
          <a:xfrm>
            <a:off x="5861050" y="32766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2319" name="TextBox 59"/>
          <p:cNvSpPr txBox="1">
            <a:spLocks noChangeArrowheads="1"/>
          </p:cNvSpPr>
          <p:nvPr/>
        </p:nvSpPr>
        <p:spPr bwMode="auto">
          <a:xfrm>
            <a:off x="5861050" y="27940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2320" name="Straight Connector 60"/>
          <p:cNvCxnSpPr>
            <a:cxnSpLocks noChangeShapeType="1"/>
            <a:stCxn id="12297" idx="3"/>
            <a:endCxn id="12319" idx="1"/>
          </p:cNvCxnSpPr>
          <p:nvPr/>
        </p:nvCxnSpPr>
        <p:spPr bwMode="auto">
          <a:xfrm flipV="1">
            <a:off x="3816350" y="3024188"/>
            <a:ext cx="2044700" cy="250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21" name="Straight Connector 61"/>
          <p:cNvCxnSpPr>
            <a:cxnSpLocks noChangeShapeType="1"/>
            <a:stCxn id="12297" idx="3"/>
            <a:endCxn id="12318" idx="1"/>
          </p:cNvCxnSpPr>
          <p:nvPr/>
        </p:nvCxnSpPr>
        <p:spPr bwMode="auto">
          <a:xfrm>
            <a:off x="3816350" y="3275013"/>
            <a:ext cx="2044700" cy="2317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22" name="TextBox 65"/>
          <p:cNvSpPr txBox="1">
            <a:spLocks noChangeArrowheads="1"/>
          </p:cNvSpPr>
          <p:nvPr/>
        </p:nvSpPr>
        <p:spPr bwMode="auto">
          <a:xfrm>
            <a:off x="7391400" y="1828800"/>
            <a:ext cx="852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b="1"/>
              <a:t>HTT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HTH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HHT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HHH</a:t>
            </a:r>
          </a:p>
        </p:txBody>
      </p:sp>
      <p:sp>
        <p:nvSpPr>
          <p:cNvPr id="12323" name="TextBox 66"/>
          <p:cNvSpPr txBox="1">
            <a:spLocks noChangeArrowheads="1"/>
          </p:cNvSpPr>
          <p:nvPr/>
        </p:nvSpPr>
        <p:spPr bwMode="auto">
          <a:xfrm>
            <a:off x="7391400" y="4114800"/>
            <a:ext cx="8175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400" b="1"/>
              <a:t>TTT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TTH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THT</a:t>
            </a:r>
          </a:p>
          <a:p>
            <a:pPr>
              <a:spcBef>
                <a:spcPts val="600"/>
              </a:spcBef>
            </a:pPr>
            <a:r>
              <a:rPr lang="en-US" altLang="en-US" sz="2400" b="1"/>
              <a:t>THH</a:t>
            </a:r>
          </a:p>
        </p:txBody>
      </p:sp>
      <p:sp>
        <p:nvSpPr>
          <p:cNvPr id="12324" name="TextBox 67"/>
          <p:cNvSpPr txBox="1">
            <a:spLocks noChangeArrowheads="1"/>
          </p:cNvSpPr>
          <p:nvPr/>
        </p:nvSpPr>
        <p:spPr bwMode="auto">
          <a:xfrm>
            <a:off x="7162800" y="3678238"/>
            <a:ext cx="168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47712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905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smtClean="0"/>
              <a:t>Given a survey with 4 “yes or no” type questions, list all possible outcomes using a tree diagram.  Divide them into events (number of yes answers) regardless of 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457200" y="350520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Q 1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609600" y="19812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1981200" y="3505200"/>
            <a:ext cx="679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Q 2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133600" y="25098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2151063" y="13716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44" name="Straight Connector 11"/>
          <p:cNvCxnSpPr>
            <a:cxnSpLocks noChangeShapeType="1"/>
            <a:stCxn id="14340" idx="3"/>
            <a:endCxn id="14343" idx="1"/>
          </p:cNvCxnSpPr>
          <p:nvPr/>
        </p:nvCxnSpPr>
        <p:spPr bwMode="auto">
          <a:xfrm flipV="1">
            <a:off x="1000125" y="1601788"/>
            <a:ext cx="1150938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12"/>
          <p:cNvCxnSpPr>
            <a:cxnSpLocks noChangeShapeType="1"/>
            <a:stCxn id="14340" idx="3"/>
            <a:endCxn id="14342" idx="1"/>
          </p:cNvCxnSpPr>
          <p:nvPr/>
        </p:nvCxnSpPr>
        <p:spPr bwMode="auto">
          <a:xfrm>
            <a:off x="1000125" y="2211388"/>
            <a:ext cx="1133475" cy="530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3862388" y="3505200"/>
            <a:ext cx="681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Q 3</a:t>
            </a:r>
          </a:p>
        </p:txBody>
      </p:sp>
      <p:sp>
        <p:nvSpPr>
          <p:cNvPr id="14347" name="TextBox 16"/>
          <p:cNvSpPr txBox="1">
            <a:spLocks noChangeArrowheads="1"/>
          </p:cNvSpPr>
          <p:nvPr/>
        </p:nvSpPr>
        <p:spPr bwMode="auto">
          <a:xfrm>
            <a:off x="4038600" y="16716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48" name="TextBox 19"/>
          <p:cNvSpPr txBox="1">
            <a:spLocks noChangeArrowheads="1"/>
          </p:cNvSpPr>
          <p:nvPr/>
        </p:nvSpPr>
        <p:spPr bwMode="auto">
          <a:xfrm>
            <a:off x="4038600" y="10668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49" name="Straight Connector 20"/>
          <p:cNvCxnSpPr>
            <a:cxnSpLocks noChangeShapeType="1"/>
            <a:stCxn id="14343" idx="3"/>
            <a:endCxn id="14348" idx="1"/>
          </p:cNvCxnSpPr>
          <p:nvPr/>
        </p:nvCxnSpPr>
        <p:spPr bwMode="auto">
          <a:xfrm flipV="1">
            <a:off x="2559050" y="1296988"/>
            <a:ext cx="147955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0" name="Straight Connector 21"/>
          <p:cNvCxnSpPr>
            <a:cxnSpLocks noChangeShapeType="1"/>
            <a:stCxn id="14343" idx="3"/>
            <a:endCxn id="14347" idx="1"/>
          </p:cNvCxnSpPr>
          <p:nvPr/>
        </p:nvCxnSpPr>
        <p:spPr bwMode="auto">
          <a:xfrm>
            <a:off x="2559050" y="1601788"/>
            <a:ext cx="1479550" cy="301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1" name="TextBox 28"/>
          <p:cNvSpPr txBox="1">
            <a:spLocks noChangeArrowheads="1"/>
          </p:cNvSpPr>
          <p:nvPr/>
        </p:nvSpPr>
        <p:spPr bwMode="auto">
          <a:xfrm>
            <a:off x="4038600" y="28908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52" name="TextBox 29"/>
          <p:cNvSpPr txBox="1">
            <a:spLocks noChangeArrowheads="1"/>
          </p:cNvSpPr>
          <p:nvPr/>
        </p:nvSpPr>
        <p:spPr bwMode="auto">
          <a:xfrm>
            <a:off x="4038600" y="2260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53" name="Straight Connector 30"/>
          <p:cNvCxnSpPr>
            <a:cxnSpLocks noChangeShapeType="1"/>
            <a:stCxn id="14342" idx="3"/>
            <a:endCxn id="14352" idx="1"/>
          </p:cNvCxnSpPr>
          <p:nvPr/>
        </p:nvCxnSpPr>
        <p:spPr bwMode="auto">
          <a:xfrm flipV="1">
            <a:off x="2524125" y="2490788"/>
            <a:ext cx="1514475" cy="2508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4" name="Straight Connector 31"/>
          <p:cNvCxnSpPr>
            <a:cxnSpLocks noChangeShapeType="1"/>
            <a:stCxn id="14342" idx="3"/>
            <a:endCxn id="14351" idx="1"/>
          </p:cNvCxnSpPr>
          <p:nvPr/>
        </p:nvCxnSpPr>
        <p:spPr bwMode="auto">
          <a:xfrm>
            <a:off x="2524125" y="2741613"/>
            <a:ext cx="1514475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5" name="TextBox 32"/>
          <p:cNvSpPr txBox="1">
            <a:spLocks noChangeArrowheads="1"/>
          </p:cNvSpPr>
          <p:nvPr/>
        </p:nvSpPr>
        <p:spPr bwMode="auto">
          <a:xfrm>
            <a:off x="7391400" y="685800"/>
            <a:ext cx="10588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YNNN</a:t>
            </a:r>
          </a:p>
          <a:p>
            <a:r>
              <a:rPr lang="en-US" altLang="en-US" sz="2400" b="1"/>
              <a:t>YNNY</a:t>
            </a:r>
          </a:p>
          <a:p>
            <a:r>
              <a:rPr lang="en-US" altLang="en-US" sz="2400" b="1"/>
              <a:t>YNYN</a:t>
            </a:r>
          </a:p>
          <a:p>
            <a:r>
              <a:rPr lang="en-US" altLang="en-US" sz="2400" b="1"/>
              <a:t>YNYY</a:t>
            </a:r>
          </a:p>
          <a:p>
            <a:r>
              <a:rPr lang="en-US" altLang="en-US" sz="2400" b="1"/>
              <a:t>YYNN</a:t>
            </a:r>
          </a:p>
          <a:p>
            <a:r>
              <a:rPr lang="en-US" altLang="en-US" sz="2400" b="1"/>
              <a:t>YYNY</a:t>
            </a:r>
          </a:p>
          <a:p>
            <a:r>
              <a:rPr lang="en-US" altLang="en-US" sz="2400" b="1"/>
              <a:t>YYYN</a:t>
            </a:r>
          </a:p>
          <a:p>
            <a:r>
              <a:rPr lang="en-US" altLang="en-US" sz="2400" b="1"/>
              <a:t>YYYY</a:t>
            </a:r>
          </a:p>
        </p:txBody>
      </p:sp>
      <p:sp>
        <p:nvSpPr>
          <p:cNvPr id="14356" name="TextBox 34"/>
          <p:cNvSpPr txBox="1">
            <a:spLocks noChangeArrowheads="1"/>
          </p:cNvSpPr>
          <p:nvPr/>
        </p:nvSpPr>
        <p:spPr bwMode="auto">
          <a:xfrm>
            <a:off x="7162800" y="35052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Outcomes</a:t>
            </a:r>
          </a:p>
        </p:txBody>
      </p:sp>
      <p:sp>
        <p:nvSpPr>
          <p:cNvPr id="14357" name="TextBox 39"/>
          <p:cNvSpPr txBox="1">
            <a:spLocks noChangeArrowheads="1"/>
          </p:cNvSpPr>
          <p:nvPr/>
        </p:nvSpPr>
        <p:spPr bwMode="auto">
          <a:xfrm>
            <a:off x="5334000" y="3508375"/>
            <a:ext cx="679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Q 4</a:t>
            </a:r>
          </a:p>
        </p:txBody>
      </p:sp>
      <p:sp>
        <p:nvSpPr>
          <p:cNvPr id="14358" name="TextBox 40"/>
          <p:cNvSpPr txBox="1">
            <a:spLocks noChangeArrowheads="1"/>
          </p:cNvSpPr>
          <p:nvPr/>
        </p:nvSpPr>
        <p:spPr bwMode="auto">
          <a:xfrm>
            <a:off x="5486400" y="8382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59" name="TextBox 41"/>
          <p:cNvSpPr txBox="1">
            <a:spLocks noChangeArrowheads="1"/>
          </p:cNvSpPr>
          <p:nvPr/>
        </p:nvSpPr>
        <p:spPr bwMode="auto">
          <a:xfrm>
            <a:off x="5486400" y="11636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60" name="TextBox 42"/>
          <p:cNvSpPr txBox="1">
            <a:spLocks noChangeArrowheads="1"/>
          </p:cNvSpPr>
          <p:nvPr/>
        </p:nvSpPr>
        <p:spPr bwMode="auto">
          <a:xfrm>
            <a:off x="5486400" y="1490663"/>
            <a:ext cx="371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61" name="TextBox 43"/>
          <p:cNvSpPr txBox="1">
            <a:spLocks noChangeArrowheads="1"/>
          </p:cNvSpPr>
          <p:nvPr/>
        </p:nvSpPr>
        <p:spPr bwMode="auto">
          <a:xfrm>
            <a:off x="5486400" y="18161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62" name="TextBox 44"/>
          <p:cNvSpPr txBox="1">
            <a:spLocks noChangeArrowheads="1"/>
          </p:cNvSpPr>
          <p:nvPr/>
        </p:nvSpPr>
        <p:spPr bwMode="auto">
          <a:xfrm>
            <a:off x="5486400" y="21415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63" name="TextBox 45"/>
          <p:cNvSpPr txBox="1">
            <a:spLocks noChangeArrowheads="1"/>
          </p:cNvSpPr>
          <p:nvPr/>
        </p:nvSpPr>
        <p:spPr bwMode="auto">
          <a:xfrm>
            <a:off x="5486400" y="2468563"/>
            <a:ext cx="39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64" name="TextBox 46"/>
          <p:cNvSpPr txBox="1">
            <a:spLocks noChangeArrowheads="1"/>
          </p:cNvSpPr>
          <p:nvPr/>
        </p:nvSpPr>
        <p:spPr bwMode="auto">
          <a:xfrm>
            <a:off x="5486400" y="27940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65" name="TextBox 47"/>
          <p:cNvSpPr txBox="1">
            <a:spLocks noChangeArrowheads="1"/>
          </p:cNvSpPr>
          <p:nvPr/>
        </p:nvSpPr>
        <p:spPr bwMode="auto">
          <a:xfrm>
            <a:off x="5486400" y="31194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cxnSp>
        <p:nvCxnSpPr>
          <p:cNvPr id="14366" name="Straight Connector 58"/>
          <p:cNvCxnSpPr>
            <a:cxnSpLocks noChangeShapeType="1"/>
            <a:stCxn id="14348" idx="3"/>
            <a:endCxn id="14358" idx="1"/>
          </p:cNvCxnSpPr>
          <p:nvPr/>
        </p:nvCxnSpPr>
        <p:spPr bwMode="auto">
          <a:xfrm flipV="1">
            <a:off x="4446588" y="1068388"/>
            <a:ext cx="103981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Straight Connector 60"/>
          <p:cNvCxnSpPr>
            <a:cxnSpLocks noChangeShapeType="1"/>
            <a:stCxn id="14348" idx="3"/>
            <a:endCxn id="14359" idx="1"/>
          </p:cNvCxnSpPr>
          <p:nvPr/>
        </p:nvCxnSpPr>
        <p:spPr bwMode="auto">
          <a:xfrm>
            <a:off x="4446588" y="1296988"/>
            <a:ext cx="1039812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Straight Connector 63"/>
          <p:cNvCxnSpPr>
            <a:cxnSpLocks noChangeShapeType="1"/>
            <a:stCxn id="14347" idx="3"/>
            <a:endCxn id="14360" idx="1"/>
          </p:cNvCxnSpPr>
          <p:nvPr/>
        </p:nvCxnSpPr>
        <p:spPr bwMode="auto">
          <a:xfrm flipV="1">
            <a:off x="4429125" y="1720850"/>
            <a:ext cx="1057275" cy="1825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9" name="Straight Connector 65"/>
          <p:cNvCxnSpPr>
            <a:cxnSpLocks noChangeShapeType="1"/>
            <a:stCxn id="14347" idx="3"/>
            <a:endCxn id="14361" idx="1"/>
          </p:cNvCxnSpPr>
          <p:nvPr/>
        </p:nvCxnSpPr>
        <p:spPr bwMode="auto">
          <a:xfrm>
            <a:off x="4429125" y="1903413"/>
            <a:ext cx="1057275" cy="1428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0" name="Straight Connector 67"/>
          <p:cNvCxnSpPr>
            <a:cxnSpLocks noChangeShapeType="1"/>
            <a:stCxn id="14352" idx="3"/>
            <a:endCxn id="14362" idx="1"/>
          </p:cNvCxnSpPr>
          <p:nvPr/>
        </p:nvCxnSpPr>
        <p:spPr bwMode="auto">
          <a:xfrm flipV="1">
            <a:off x="4446588" y="2373313"/>
            <a:ext cx="1039812" cy="117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1" name="Straight Connector 69"/>
          <p:cNvCxnSpPr>
            <a:cxnSpLocks noChangeShapeType="1"/>
            <a:stCxn id="14352" idx="3"/>
            <a:endCxn id="14363" idx="1"/>
          </p:cNvCxnSpPr>
          <p:nvPr/>
        </p:nvCxnSpPr>
        <p:spPr bwMode="auto">
          <a:xfrm>
            <a:off x="4446588" y="2490788"/>
            <a:ext cx="1039812" cy="2079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2" name="Straight Connector 71"/>
          <p:cNvCxnSpPr>
            <a:cxnSpLocks noChangeShapeType="1"/>
            <a:stCxn id="14351" idx="3"/>
            <a:endCxn id="14364" idx="1"/>
          </p:cNvCxnSpPr>
          <p:nvPr/>
        </p:nvCxnSpPr>
        <p:spPr bwMode="auto">
          <a:xfrm flipV="1">
            <a:off x="4429125" y="3024188"/>
            <a:ext cx="1057275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3" name="Straight Connector 73"/>
          <p:cNvCxnSpPr>
            <a:cxnSpLocks noChangeShapeType="1"/>
            <a:stCxn id="14351" idx="3"/>
            <a:endCxn id="14365" idx="1"/>
          </p:cNvCxnSpPr>
          <p:nvPr/>
        </p:nvCxnSpPr>
        <p:spPr bwMode="auto">
          <a:xfrm>
            <a:off x="4429125" y="3122613"/>
            <a:ext cx="1057275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4" name="TextBox 78"/>
          <p:cNvSpPr txBox="1">
            <a:spLocks noChangeArrowheads="1"/>
          </p:cNvSpPr>
          <p:nvPr/>
        </p:nvSpPr>
        <p:spPr bwMode="auto">
          <a:xfrm>
            <a:off x="609600" y="51816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75" name="TextBox 79"/>
          <p:cNvSpPr txBox="1">
            <a:spLocks noChangeArrowheads="1"/>
          </p:cNvSpPr>
          <p:nvPr/>
        </p:nvSpPr>
        <p:spPr bwMode="auto">
          <a:xfrm>
            <a:off x="2133600" y="5715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76" name="TextBox 80"/>
          <p:cNvSpPr txBox="1">
            <a:spLocks noChangeArrowheads="1"/>
          </p:cNvSpPr>
          <p:nvPr/>
        </p:nvSpPr>
        <p:spPr bwMode="auto">
          <a:xfrm>
            <a:off x="2151063" y="4576763"/>
            <a:ext cx="407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77" name="Straight Connector 81"/>
          <p:cNvCxnSpPr>
            <a:cxnSpLocks noChangeShapeType="1"/>
            <a:stCxn id="14374" idx="3"/>
            <a:endCxn id="14376" idx="1"/>
          </p:cNvCxnSpPr>
          <p:nvPr/>
        </p:nvCxnSpPr>
        <p:spPr bwMode="auto">
          <a:xfrm flipV="1">
            <a:off x="1017588" y="4806950"/>
            <a:ext cx="1133475" cy="604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8" name="Straight Connector 82"/>
          <p:cNvCxnSpPr>
            <a:cxnSpLocks noChangeShapeType="1"/>
            <a:stCxn id="14374" idx="3"/>
            <a:endCxn id="14375" idx="1"/>
          </p:cNvCxnSpPr>
          <p:nvPr/>
        </p:nvCxnSpPr>
        <p:spPr bwMode="auto">
          <a:xfrm>
            <a:off x="1017588" y="5411788"/>
            <a:ext cx="1116012" cy="533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79" name="TextBox 83"/>
          <p:cNvSpPr txBox="1">
            <a:spLocks noChangeArrowheads="1"/>
          </p:cNvSpPr>
          <p:nvPr/>
        </p:nvSpPr>
        <p:spPr bwMode="auto">
          <a:xfrm>
            <a:off x="4038600" y="48768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80" name="TextBox 84"/>
          <p:cNvSpPr txBox="1">
            <a:spLocks noChangeArrowheads="1"/>
          </p:cNvSpPr>
          <p:nvPr/>
        </p:nvSpPr>
        <p:spPr bwMode="auto">
          <a:xfrm>
            <a:off x="4038600" y="42719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81" name="Straight Connector 85"/>
          <p:cNvCxnSpPr>
            <a:cxnSpLocks noChangeShapeType="1"/>
            <a:stCxn id="14376" idx="3"/>
            <a:endCxn id="14380" idx="1"/>
          </p:cNvCxnSpPr>
          <p:nvPr/>
        </p:nvCxnSpPr>
        <p:spPr bwMode="auto">
          <a:xfrm flipV="1">
            <a:off x="2559050" y="4502150"/>
            <a:ext cx="1479550" cy="304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2" name="Straight Connector 86"/>
          <p:cNvCxnSpPr>
            <a:cxnSpLocks noChangeShapeType="1"/>
            <a:stCxn id="14376" idx="3"/>
            <a:endCxn id="14379" idx="1"/>
          </p:cNvCxnSpPr>
          <p:nvPr/>
        </p:nvCxnSpPr>
        <p:spPr bwMode="auto">
          <a:xfrm>
            <a:off x="2559050" y="4806950"/>
            <a:ext cx="1479550" cy="3000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3" name="TextBox 87"/>
          <p:cNvSpPr txBox="1">
            <a:spLocks noChangeArrowheads="1"/>
          </p:cNvSpPr>
          <p:nvPr/>
        </p:nvSpPr>
        <p:spPr bwMode="auto">
          <a:xfrm>
            <a:off x="4038600" y="60960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84" name="TextBox 88"/>
          <p:cNvSpPr txBox="1">
            <a:spLocks noChangeArrowheads="1"/>
          </p:cNvSpPr>
          <p:nvPr/>
        </p:nvSpPr>
        <p:spPr bwMode="auto">
          <a:xfrm>
            <a:off x="4038600" y="54657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85" name="Straight Connector 89"/>
          <p:cNvCxnSpPr>
            <a:cxnSpLocks noChangeShapeType="1"/>
            <a:stCxn id="14375" idx="3"/>
            <a:endCxn id="14384" idx="1"/>
          </p:cNvCxnSpPr>
          <p:nvPr/>
        </p:nvCxnSpPr>
        <p:spPr bwMode="auto">
          <a:xfrm flipV="1">
            <a:off x="2524125" y="5695950"/>
            <a:ext cx="1514475" cy="249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86" name="Straight Connector 90"/>
          <p:cNvCxnSpPr>
            <a:cxnSpLocks noChangeShapeType="1"/>
            <a:stCxn id="14375" idx="3"/>
            <a:endCxn id="14383" idx="1"/>
          </p:cNvCxnSpPr>
          <p:nvPr/>
        </p:nvCxnSpPr>
        <p:spPr bwMode="auto">
          <a:xfrm>
            <a:off x="2524125" y="5945188"/>
            <a:ext cx="1514475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87" name="TextBox 91"/>
          <p:cNvSpPr txBox="1">
            <a:spLocks noChangeArrowheads="1"/>
          </p:cNvSpPr>
          <p:nvPr/>
        </p:nvSpPr>
        <p:spPr bwMode="auto">
          <a:xfrm>
            <a:off x="5486400" y="40433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88" name="TextBox 92"/>
          <p:cNvSpPr txBox="1">
            <a:spLocks noChangeArrowheads="1"/>
          </p:cNvSpPr>
          <p:nvPr/>
        </p:nvSpPr>
        <p:spPr bwMode="auto">
          <a:xfrm>
            <a:off x="5486400" y="4368800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89" name="TextBox 93"/>
          <p:cNvSpPr txBox="1">
            <a:spLocks noChangeArrowheads="1"/>
          </p:cNvSpPr>
          <p:nvPr/>
        </p:nvSpPr>
        <p:spPr bwMode="auto">
          <a:xfrm>
            <a:off x="5486400" y="4694238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90" name="TextBox 94"/>
          <p:cNvSpPr txBox="1">
            <a:spLocks noChangeArrowheads="1"/>
          </p:cNvSpPr>
          <p:nvPr/>
        </p:nvSpPr>
        <p:spPr bwMode="auto">
          <a:xfrm>
            <a:off x="5486400" y="5021263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91" name="TextBox 95"/>
          <p:cNvSpPr txBox="1">
            <a:spLocks noChangeArrowheads="1"/>
          </p:cNvSpPr>
          <p:nvPr/>
        </p:nvSpPr>
        <p:spPr bwMode="auto">
          <a:xfrm>
            <a:off x="5486400" y="5346700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sp>
        <p:nvSpPr>
          <p:cNvPr id="14392" name="TextBox 96"/>
          <p:cNvSpPr txBox="1">
            <a:spLocks noChangeArrowheads="1"/>
          </p:cNvSpPr>
          <p:nvPr/>
        </p:nvSpPr>
        <p:spPr bwMode="auto">
          <a:xfrm>
            <a:off x="5486400" y="5672138"/>
            <a:ext cx="390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393" name="TextBox 97"/>
          <p:cNvSpPr txBox="1">
            <a:spLocks noChangeArrowheads="1"/>
          </p:cNvSpPr>
          <p:nvPr/>
        </p:nvSpPr>
        <p:spPr bwMode="auto">
          <a:xfrm>
            <a:off x="5486400" y="5999163"/>
            <a:ext cx="37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</a:t>
            </a:r>
          </a:p>
        </p:txBody>
      </p:sp>
      <p:cxnSp>
        <p:nvCxnSpPr>
          <p:cNvPr id="14394" name="Straight Connector 98"/>
          <p:cNvCxnSpPr>
            <a:cxnSpLocks noChangeShapeType="1"/>
            <a:stCxn id="14380" idx="3"/>
            <a:endCxn id="14387" idx="1"/>
          </p:cNvCxnSpPr>
          <p:nvPr/>
        </p:nvCxnSpPr>
        <p:spPr bwMode="auto">
          <a:xfrm flipV="1">
            <a:off x="4446588" y="4273550"/>
            <a:ext cx="1039812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5" name="Straight Connector 99"/>
          <p:cNvCxnSpPr>
            <a:cxnSpLocks noChangeShapeType="1"/>
            <a:stCxn id="14380" idx="3"/>
            <a:endCxn id="14388" idx="1"/>
          </p:cNvCxnSpPr>
          <p:nvPr/>
        </p:nvCxnSpPr>
        <p:spPr bwMode="auto">
          <a:xfrm>
            <a:off x="4446588" y="4502150"/>
            <a:ext cx="1039812" cy="984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6" name="Straight Connector 100"/>
          <p:cNvCxnSpPr>
            <a:cxnSpLocks noChangeShapeType="1"/>
            <a:stCxn id="14379" idx="3"/>
            <a:endCxn id="14389" idx="1"/>
          </p:cNvCxnSpPr>
          <p:nvPr/>
        </p:nvCxnSpPr>
        <p:spPr bwMode="auto">
          <a:xfrm flipV="1">
            <a:off x="4429125" y="4926013"/>
            <a:ext cx="1057275" cy="1809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7" name="Straight Connector 101"/>
          <p:cNvCxnSpPr>
            <a:cxnSpLocks noChangeShapeType="1"/>
            <a:stCxn id="14379" idx="3"/>
            <a:endCxn id="14390" idx="1"/>
          </p:cNvCxnSpPr>
          <p:nvPr/>
        </p:nvCxnSpPr>
        <p:spPr bwMode="auto">
          <a:xfrm>
            <a:off x="4429125" y="5106988"/>
            <a:ext cx="1057275" cy="1444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8" name="Straight Connector 102"/>
          <p:cNvCxnSpPr>
            <a:cxnSpLocks noChangeShapeType="1"/>
            <a:stCxn id="14384" idx="3"/>
            <a:endCxn id="14391" idx="1"/>
          </p:cNvCxnSpPr>
          <p:nvPr/>
        </p:nvCxnSpPr>
        <p:spPr bwMode="auto">
          <a:xfrm flipV="1">
            <a:off x="4446588" y="5576888"/>
            <a:ext cx="1039812" cy="1190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99" name="Straight Connector 103"/>
          <p:cNvCxnSpPr>
            <a:cxnSpLocks noChangeShapeType="1"/>
            <a:stCxn id="14384" idx="3"/>
            <a:endCxn id="14392" idx="1"/>
          </p:cNvCxnSpPr>
          <p:nvPr/>
        </p:nvCxnSpPr>
        <p:spPr bwMode="auto">
          <a:xfrm>
            <a:off x="4446588" y="5695950"/>
            <a:ext cx="1039812" cy="2079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00" name="Straight Connector 104"/>
          <p:cNvCxnSpPr>
            <a:cxnSpLocks noChangeShapeType="1"/>
            <a:stCxn id="14383" idx="3"/>
            <a:endCxn id="14393" idx="1"/>
          </p:cNvCxnSpPr>
          <p:nvPr/>
        </p:nvCxnSpPr>
        <p:spPr bwMode="auto">
          <a:xfrm flipV="1">
            <a:off x="4429125" y="6229350"/>
            <a:ext cx="1057275" cy="968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401" name="Straight Connector 105"/>
          <p:cNvCxnSpPr>
            <a:cxnSpLocks noChangeShapeType="1"/>
            <a:stCxn id="14383" idx="3"/>
            <a:endCxn id="14402" idx="1"/>
          </p:cNvCxnSpPr>
          <p:nvPr/>
        </p:nvCxnSpPr>
        <p:spPr bwMode="auto">
          <a:xfrm>
            <a:off x="4429125" y="6326188"/>
            <a:ext cx="1057275" cy="301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02" name="TextBox 106"/>
          <p:cNvSpPr txBox="1">
            <a:spLocks noChangeArrowheads="1"/>
          </p:cNvSpPr>
          <p:nvPr/>
        </p:nvSpPr>
        <p:spPr bwMode="auto">
          <a:xfrm>
            <a:off x="5486400" y="6396038"/>
            <a:ext cx="407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</a:t>
            </a:r>
          </a:p>
        </p:txBody>
      </p:sp>
      <p:sp>
        <p:nvSpPr>
          <p:cNvPr id="14403" name="TextBox 108"/>
          <p:cNvSpPr txBox="1">
            <a:spLocks noChangeArrowheads="1"/>
          </p:cNvSpPr>
          <p:nvPr/>
        </p:nvSpPr>
        <p:spPr bwMode="auto">
          <a:xfrm>
            <a:off x="7391400" y="3887788"/>
            <a:ext cx="10763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NNNN</a:t>
            </a:r>
          </a:p>
          <a:p>
            <a:r>
              <a:rPr lang="en-US" altLang="en-US" sz="2400" b="1"/>
              <a:t>NNNY</a:t>
            </a:r>
          </a:p>
          <a:p>
            <a:r>
              <a:rPr lang="en-US" altLang="en-US" sz="2400" b="1"/>
              <a:t>NNYN</a:t>
            </a:r>
          </a:p>
          <a:p>
            <a:r>
              <a:rPr lang="en-US" altLang="en-US" sz="2400" b="1"/>
              <a:t>NNYY</a:t>
            </a:r>
          </a:p>
          <a:p>
            <a:r>
              <a:rPr lang="en-US" altLang="en-US" sz="2400" b="1"/>
              <a:t>NYNN</a:t>
            </a:r>
          </a:p>
          <a:p>
            <a:r>
              <a:rPr lang="en-US" altLang="en-US" sz="2400" b="1"/>
              <a:t>NYNY</a:t>
            </a:r>
          </a:p>
          <a:p>
            <a:r>
              <a:rPr lang="en-US" altLang="en-US" sz="2400" b="1"/>
              <a:t>NYYN</a:t>
            </a:r>
          </a:p>
          <a:p>
            <a:r>
              <a:rPr lang="en-US" altLang="en-US" sz="2400" b="1"/>
              <a:t>NYYY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15363" name="TextBox 32"/>
          <p:cNvSpPr txBox="1">
            <a:spLocks noChangeArrowheads="1"/>
          </p:cNvSpPr>
          <p:nvPr/>
        </p:nvSpPr>
        <p:spPr bwMode="auto">
          <a:xfrm>
            <a:off x="2209800" y="685800"/>
            <a:ext cx="22034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YNNN		1</a:t>
            </a:r>
          </a:p>
          <a:p>
            <a:r>
              <a:rPr lang="en-US" altLang="en-US" sz="2400" b="1"/>
              <a:t>YNNY		2</a:t>
            </a:r>
          </a:p>
          <a:p>
            <a:r>
              <a:rPr lang="en-US" altLang="en-US" sz="2400" b="1"/>
              <a:t>YNYN		2</a:t>
            </a:r>
          </a:p>
          <a:p>
            <a:r>
              <a:rPr lang="en-US" altLang="en-US" sz="2400" b="1"/>
              <a:t>YNYY		3</a:t>
            </a:r>
          </a:p>
          <a:p>
            <a:r>
              <a:rPr lang="en-US" altLang="en-US" sz="2400" b="1"/>
              <a:t>YYNN		2</a:t>
            </a:r>
          </a:p>
          <a:p>
            <a:r>
              <a:rPr lang="en-US" altLang="en-US" sz="2400" b="1"/>
              <a:t>YYNY		3</a:t>
            </a:r>
          </a:p>
          <a:p>
            <a:r>
              <a:rPr lang="en-US" altLang="en-US" sz="2400" b="1"/>
              <a:t>YYYN		3</a:t>
            </a:r>
          </a:p>
          <a:p>
            <a:r>
              <a:rPr lang="en-US" altLang="en-US" sz="2400" b="1"/>
              <a:t>YYYY		4</a:t>
            </a:r>
          </a:p>
          <a:p>
            <a:r>
              <a:rPr lang="en-US" altLang="en-US" sz="2400" b="1"/>
              <a:t>NNNN		0</a:t>
            </a:r>
          </a:p>
          <a:p>
            <a:r>
              <a:rPr lang="en-US" altLang="en-US" sz="2400" b="1"/>
              <a:t>NNNY		1</a:t>
            </a:r>
          </a:p>
          <a:p>
            <a:r>
              <a:rPr lang="en-US" altLang="en-US" sz="2400" b="1"/>
              <a:t>NNYN		1</a:t>
            </a:r>
          </a:p>
          <a:p>
            <a:r>
              <a:rPr lang="en-US" altLang="en-US" sz="2400" b="1"/>
              <a:t>NNYY		2</a:t>
            </a:r>
          </a:p>
          <a:p>
            <a:r>
              <a:rPr lang="en-US" altLang="en-US" sz="2400" b="1"/>
              <a:t>NYNN		1</a:t>
            </a:r>
          </a:p>
          <a:p>
            <a:r>
              <a:rPr lang="en-US" altLang="en-US" sz="2400" b="1"/>
              <a:t>NYNY		2</a:t>
            </a:r>
          </a:p>
          <a:p>
            <a:r>
              <a:rPr lang="en-US" altLang="en-US" sz="2400" b="1"/>
              <a:t>NYYN		2</a:t>
            </a:r>
          </a:p>
          <a:p>
            <a:r>
              <a:rPr lang="en-US" altLang="en-US" sz="2400" b="1"/>
              <a:t>NYYY		3</a:t>
            </a:r>
          </a:p>
        </p:txBody>
      </p:sp>
      <p:sp>
        <p:nvSpPr>
          <p:cNvPr id="15364" name="TextBox 34"/>
          <p:cNvSpPr txBox="1">
            <a:spLocks noChangeArrowheads="1"/>
          </p:cNvSpPr>
          <p:nvPr/>
        </p:nvSpPr>
        <p:spPr bwMode="auto">
          <a:xfrm>
            <a:off x="304800" y="31242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>
                <a:solidFill>
                  <a:srgbClr val="FFFF00"/>
                </a:solidFill>
              </a:rPr>
              <a:t>Outcomes</a:t>
            </a: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5486400" y="2743200"/>
          <a:ext cx="26384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880"/>
                <a:gridCol w="553720"/>
                <a:gridCol w="457200"/>
                <a:gridCol w="457200"/>
                <a:gridCol w="733425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Yes’s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Example 2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536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Fifty animals are to be used in a stress study: 4 male and 6 female dogs, 9 male and 7 female cats, 5 male and 8 female monkeys, 6 male and 5 female rats. Find the probability of choosing: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a) a dog or a cat			b) a cat or a female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c) a male				d) a monkeys or a male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3276600"/>
            <a:ext cx="3462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P(D) + P(C) = 10/50 + 16/50 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= 26/50 = 52%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3276600"/>
            <a:ext cx="44021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dirty="0">
                <a:solidFill>
                  <a:srgbClr val="FFFF00"/>
                </a:solidFill>
              </a:rPr>
              <a:t>P(C) + P(F) = P(C) + P(F) – P(C &amp; F)</a:t>
            </a:r>
            <a:br>
              <a:rPr lang="en-US" altLang="en-US" sz="2000" b="1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FFFF00"/>
                </a:solidFill>
              </a:rPr>
              <a:t>                   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16/50 </a:t>
            </a:r>
            <a:r>
              <a:rPr lang="en-US" altLang="en-US" sz="2000" b="1" dirty="0">
                <a:solidFill>
                  <a:srgbClr val="FFFF00"/>
                </a:solidFill>
              </a:rPr>
              <a:t>+ 26/50 – 7/50</a:t>
            </a:r>
            <a:br>
              <a:rPr lang="en-US" altLang="en-US" sz="2000" b="1" dirty="0">
                <a:solidFill>
                  <a:srgbClr val="FFFF00"/>
                </a:solidFill>
              </a:rPr>
            </a:br>
            <a:r>
              <a:rPr lang="en-US" altLang="en-US" sz="2000" b="1" dirty="0">
                <a:solidFill>
                  <a:srgbClr val="FFFF00"/>
                </a:solidFill>
              </a:rPr>
              <a:t>                    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35/50 </a:t>
            </a:r>
            <a:r>
              <a:rPr lang="en-US" altLang="en-US" sz="2000" b="1" dirty="0">
                <a:solidFill>
                  <a:srgbClr val="FFFF00"/>
                </a:solidFill>
              </a:rPr>
              <a:t>= </a:t>
            </a:r>
            <a:r>
              <a:rPr lang="en-US" altLang="en-US" sz="2000" b="1" dirty="0" smtClean="0">
                <a:solidFill>
                  <a:srgbClr val="FFFF00"/>
                </a:solidFill>
              </a:rPr>
              <a:t>70%</a:t>
            </a:r>
            <a:endParaRPr lang="en-US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724400"/>
            <a:ext cx="297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P(Male) = 24/50  = 48% </a:t>
            </a:r>
            <a:br>
              <a:rPr lang="en-US" altLang="en-US" sz="2000" b="1">
                <a:solidFill>
                  <a:srgbClr val="FFFF00"/>
                </a:solidFill>
              </a:rPr>
            </a:b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91000" y="4724400"/>
            <a:ext cx="495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P(M)+P(male)  = P(M) + P(m) – P(M&amp;m)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      = 13/50 + 24/50 - 5/50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      = 32/50 = 64%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Example 2 cont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5364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Fifty animals are to be used in a stress study: 4 male and 6 female dogs, 9 male and 7 female cats, 5 male and 8 female monkeys, 6 male and 5 female rats. Find the probability of choosing: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e) an animal other than a female monkey			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f) a female or a rat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g) a female and a cat				</a:t>
            </a:r>
          </a:p>
          <a:p>
            <a:pPr>
              <a:buFontTx/>
              <a:buNone/>
              <a:defRPr/>
            </a:pPr>
            <a:endParaRPr lang="en-US" sz="2400" b="1" dirty="0" smtClean="0"/>
          </a:p>
          <a:p>
            <a:pPr>
              <a:buFontTx/>
              <a:buNone/>
              <a:defRPr/>
            </a:pPr>
            <a:r>
              <a:rPr lang="en-US" sz="2400" b="1" dirty="0" smtClean="0"/>
              <a:t>h) a dog and a cat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84863" y="2590800"/>
            <a:ext cx="32591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1 – P(f&amp;M)  = 1 – 8/50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= 42/50 = 84%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33800" y="3810000"/>
            <a:ext cx="422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P(f) + P(R) = P(f) + P(R) – P(f &amp; R)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= 26/50 + 11/50 – 5/50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 = 32/50 = 64%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29000" y="4953000"/>
            <a:ext cx="35687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P(female&amp;C) = (7/16)•(16/50)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          = 7/50  = 14%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00400" y="5943600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P(D&amp;C)  = 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Example 3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884238"/>
            <a:ext cx="8229600" cy="57451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A pollster surveys 100 subjects consisting of 40 </a:t>
            </a:r>
            <a:r>
              <a:rPr lang="en-US" sz="2400" b="1" dirty="0" err="1" smtClean="0"/>
              <a:t>Dems</a:t>
            </a:r>
            <a:r>
              <a:rPr lang="en-US" sz="2400" b="1" dirty="0" smtClean="0"/>
              <a:t> (of which half are female) and 60 Reps (half are female). What is the probability of randomly selecting one of these subjects of getting:</a:t>
            </a:r>
          </a:p>
          <a:p>
            <a:pPr>
              <a:buFontTx/>
              <a:buNone/>
              <a:defRPr/>
            </a:pPr>
            <a:r>
              <a:rPr lang="en-US" sz="16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a) a Dem				b) a female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c) a Dem and a female		d) a Rep male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e) a Dem or a male		e) a Rep or a female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3505200"/>
            <a:ext cx="2589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P(D) = 40/100 = 40%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3352800"/>
            <a:ext cx="3559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P(f) = P(f&amp;D) + P(f&amp;R)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= 20/100 + 30/100 = 50%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4724400"/>
            <a:ext cx="308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P(D&amp;f)  = 0.4 * 0.5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or 20/100 = 20%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400" y="4724400"/>
            <a:ext cx="441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P(R&amp;m) =  0.6 * 0.5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 or 30/100 = 30%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58420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P(D) + P(m) =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= 40/100 + 50/100 – 20/100  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= 70%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5800" y="5943600"/>
            <a:ext cx="464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P(R)+P(f)   = 60/100 + 50/100 – 30/100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   = 80/100 =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Joint Probabilities</a:t>
            </a:r>
          </a:p>
        </p:txBody>
      </p:sp>
      <p:pic>
        <p:nvPicPr>
          <p:cNvPr id="19459" name="Picture 3" descr="Yates_3e_Ch06_p38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"/>
          <a:stretch>
            <a:fillRect/>
          </a:stretch>
        </p:blipFill>
        <p:spPr bwMode="auto">
          <a:xfrm>
            <a:off x="1600200" y="762000"/>
            <a:ext cx="56102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84313" y="4733925"/>
          <a:ext cx="607853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244"/>
                <a:gridCol w="1438548"/>
                <a:gridCol w="1932244"/>
                <a:gridCol w="775501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        Matthew</a:t>
                      </a:r>
                      <a:endParaRPr lang="en-US" sz="2000" dirty="0"/>
                    </a:p>
                  </a:txBody>
                  <a:tcPr marL="91437" marR="91437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Deborah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Promoted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Not Promoted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Promoted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Not Promoted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Summary</a:t>
            </a:r>
          </a:p>
          <a:p>
            <a:pPr lvl="1" eaLnBrk="1" hangingPunct="1">
              <a:defRPr/>
            </a:pPr>
            <a:r>
              <a:rPr lang="en-US" sz="2400" b="1" dirty="0" smtClean="0">
                <a:ea typeface="+mn-ea"/>
                <a:cs typeface="+mn-cs"/>
              </a:rPr>
              <a:t>Union contains all outcomes in A or in B</a:t>
            </a:r>
          </a:p>
          <a:p>
            <a:pPr lvl="1" eaLnBrk="1" hangingPunct="1">
              <a:defRPr/>
            </a:pPr>
            <a:r>
              <a:rPr lang="en-US" sz="2400" b="1" dirty="0" smtClean="0">
                <a:ea typeface="+mn-ea"/>
                <a:cs typeface="+mn-cs"/>
              </a:rPr>
              <a:t>Intersection contains only outcomes in both A and B</a:t>
            </a:r>
          </a:p>
          <a:p>
            <a:pPr lvl="1" eaLnBrk="1" hangingPunct="1">
              <a:defRPr/>
            </a:pPr>
            <a:r>
              <a:rPr lang="en-US" sz="2400" b="1" dirty="0" smtClean="0">
                <a:ea typeface="+mn-ea"/>
                <a:cs typeface="+mn-cs"/>
              </a:rPr>
              <a:t>General rules of probability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Legitimate values:         0 </a:t>
            </a:r>
            <a:r>
              <a:rPr lang="en-US" sz="2000" b="1" dirty="0" smtClean="0">
                <a:ea typeface="+mn-ea"/>
                <a:cs typeface="+mn-cs"/>
                <a:sym typeface="Symbol"/>
              </a:rPr>
              <a:t> </a:t>
            </a:r>
            <a:r>
              <a:rPr lang="en-US" sz="2000" b="1" dirty="0" smtClean="0">
                <a:ea typeface="+mn-ea"/>
                <a:cs typeface="+mn-cs"/>
              </a:rPr>
              <a:t>P(A)</a:t>
            </a:r>
            <a:r>
              <a:rPr lang="en-US" sz="2000" b="1" dirty="0" smtClean="0">
                <a:ea typeface="+mn-ea"/>
                <a:cs typeface="+mn-cs"/>
                <a:sym typeface="Symbol"/>
              </a:rPr>
              <a:t> </a:t>
            </a:r>
            <a:r>
              <a:rPr lang="en-US" sz="2000" b="1" dirty="0" smtClean="0">
                <a:ea typeface="+mn-ea"/>
                <a:cs typeface="+mn-cs"/>
              </a:rPr>
              <a:t> 1 for any event A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Total Probability:           P(S) = 1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Complement rule:          P(A</a:t>
            </a:r>
            <a:r>
              <a:rPr lang="en-US" sz="2000" b="1" baseline="30000" dirty="0" smtClean="0">
                <a:ea typeface="+mn-ea"/>
                <a:cs typeface="+mn-cs"/>
              </a:rPr>
              <a:t>C</a:t>
            </a:r>
            <a:r>
              <a:rPr lang="en-US" sz="2000" b="1" dirty="0" smtClean="0">
                <a:ea typeface="+mn-ea"/>
                <a:cs typeface="+mn-cs"/>
              </a:rPr>
              <a:t>) = 1 – P(A)</a:t>
            </a:r>
          </a:p>
          <a:p>
            <a:pPr lvl="2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General Addition rule:  P(A </a:t>
            </a:r>
            <a:r>
              <a:rPr lang="en-US" sz="2000" b="1" dirty="0" smtClean="0">
                <a:ea typeface="+mn-ea"/>
                <a:cs typeface="+mn-cs"/>
                <a:sym typeface="Symbol"/>
              </a:rPr>
              <a:t> B) = P(A) + P(B) – P(A  B)</a:t>
            </a:r>
            <a:endParaRPr lang="en-US" sz="2000" b="1" dirty="0" smtClean="0">
              <a:ea typeface="+mn-ea"/>
              <a:cs typeface="+mn-cs"/>
            </a:endParaRPr>
          </a:p>
          <a:p>
            <a:pPr lvl="2" eaLnBrk="1" hangingPunct="1">
              <a:defRPr/>
            </a:pPr>
            <a:r>
              <a:rPr lang="en-US" sz="2000" b="1" dirty="0" smtClean="0">
                <a:ea typeface="+mn-ea"/>
                <a:cs typeface="+mn-cs"/>
              </a:rPr>
              <a:t>Multiplication rule:        P(A </a:t>
            </a:r>
            <a:r>
              <a:rPr lang="en-US" sz="2000" b="1" dirty="0" smtClean="0">
                <a:sym typeface="Symbol"/>
              </a:rPr>
              <a:t> </a:t>
            </a:r>
            <a:r>
              <a:rPr lang="en-US" sz="2000" b="1" dirty="0" smtClean="0">
                <a:ea typeface="+mn-ea"/>
                <a:cs typeface="+mn-cs"/>
              </a:rPr>
              <a:t>B) = P(A) </a:t>
            </a:r>
            <a:r>
              <a:rPr lang="en-US" sz="2000" b="1" dirty="0" smtClean="0">
                <a:ea typeface="+mn-ea"/>
                <a:cs typeface="+mn-cs"/>
                <a:sym typeface="Symbol"/>
              </a:rPr>
              <a:t></a:t>
            </a:r>
            <a:r>
              <a:rPr lang="en-US" sz="2000" b="1" dirty="0" smtClean="0">
                <a:ea typeface="+mn-ea"/>
                <a:cs typeface="+mn-cs"/>
              </a:rPr>
              <a:t> P(B | A) </a:t>
            </a:r>
          </a:p>
          <a:p>
            <a:pPr lvl="1" eaLnBrk="1" hangingPunct="1">
              <a:defRPr/>
            </a:pPr>
            <a:endParaRPr lang="en-US" sz="1000" b="1" dirty="0" smtClean="0"/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Homework</a:t>
            </a:r>
          </a:p>
          <a:p>
            <a:pPr lvl="1" eaLnBrk="1" hangingPunct="1">
              <a:defRPr/>
            </a:pPr>
            <a:r>
              <a:rPr lang="en-US" sz="2400" b="1" dirty="0" smtClean="0"/>
              <a:t>Day One:  </a:t>
            </a:r>
            <a:r>
              <a:rPr lang="en-US" sz="2400" b="1" kern="1200" dirty="0" smtClean="0"/>
              <a:t>57-60, 63, 65, 67, 69, 73, 77, 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7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560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5-Minute Check on Section 5-3a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60558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itchFamily="34" charset="0"/>
              </a:rPr>
              <a:t>Click the mouse button or press the Space Bar to display the answers.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Fifty animals are to be used in a stress study: 3 male and 6 female dogs, 9 male and 7 female cats, 5 male and 9 female monkeys, 6 male and 5 female rats. Find the probability of choosing: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P(female animal)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P(male or a cat)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P(female and a monkey)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P(animal other than a rat)</a:t>
            </a: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endParaRPr lang="en-US" sz="2400" b="1" dirty="0">
              <a:latin typeface="Times New Roman" pitchFamily="18" charset="0"/>
              <a:cs typeface="Arial" charset="0"/>
              <a:sym typeface="Symbol" pitchFamily="18" charset="2"/>
            </a:endParaRPr>
          </a:p>
          <a:p>
            <a:pPr marL="457200" indent="-457200">
              <a:spcBef>
                <a:spcPts val="600"/>
              </a:spcBef>
              <a:buFont typeface="Arial" charset="0"/>
              <a:buAutoNum type="arabicPeriod"/>
              <a:defRPr/>
            </a:pPr>
            <a:r>
              <a:rPr lang="en-US" sz="2000" b="1" dirty="0">
                <a:cs typeface="Arial" charset="0"/>
                <a:sym typeface="Symbol" pitchFamily="18" charset="2"/>
              </a:rPr>
              <a:t>P(cat or a dog) </a:t>
            </a:r>
            <a:endParaRPr lang="el-GR" sz="2000" b="1" dirty="0">
              <a:cs typeface="Arial" charset="0"/>
              <a:sym typeface="Symbol" pitchFamily="18" charset="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1851025"/>
            <a:ext cx="4881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females / total = 27 / 50 = 0.54 or 54%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87750" y="2743200"/>
            <a:ext cx="4171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P(male) + p(cat) – P(male cat)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= 0.46 + 0.32 – 0.18 = 0.60 or 60%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24400" y="36576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P(female monkey)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= 9 / 50 = 0.18 or 18%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343400" y="4518025"/>
            <a:ext cx="4370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1 – P(rat)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= 1 – 11 / 50 = 39 / 50 = 0.78 or 78%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3200400" y="5341938"/>
            <a:ext cx="3827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P(cat) + p(dog) – P(cat-dog)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= 0.32 + 0.18 – 0.00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= 0.50 or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5 – 3a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General Probability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5 – 3b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General Probability Rules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What is Conditional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5146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/>
              <a:t>The probability we assign to an event can change if we know that some other event has occurred. This idea is the key to many applications of probability.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 smtClean="0"/>
              <a:t>When we are trying to find the probability that one event will happen under the </a:t>
            </a:r>
            <a:r>
              <a:rPr lang="en-US" sz="2000" b="1" i="1" dirty="0" smtClean="0"/>
              <a:t>condition</a:t>
            </a:r>
            <a:r>
              <a:rPr lang="en-US" sz="2000" b="1" dirty="0" smtClean="0"/>
              <a:t> that some other event is already known to have occurred, we are trying to determine a conditional probability.</a:t>
            </a:r>
          </a:p>
          <a:p>
            <a:pPr>
              <a:defRPr/>
            </a:pP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52488" y="3440113"/>
            <a:ext cx="7375525" cy="2032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FF00"/>
                </a:solidFill>
                <a:ea typeface="ＭＳ Ｐゴシック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The probability that one event happens given that another event is already known to have happened is called a 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conditional probability.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Suppose we know that event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has happened. Then the probability that event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happens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given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that event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has happened is denoted by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P(B | A).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987800" y="5540375"/>
            <a:ext cx="3665538" cy="1187450"/>
          </a:xfrm>
          <a:prstGeom prst="wedgeEllipseCallout">
            <a:avLst>
              <a:gd name="adj1" fmla="val -34332"/>
              <a:gd name="adj2" fmla="val -5861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Read | as “given that” or “under the condition that”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762000"/>
          </a:xfrm>
        </p:spPr>
        <p:txBody>
          <a:bodyPr/>
          <a:lstStyle/>
          <a:p>
            <a:r>
              <a:rPr lang="en-US" altLang="en-US" sz="3600" b="1" smtClean="0"/>
              <a:t>Conditional Probability Rule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/>
              <a:t>If A and B are any two events, then</a:t>
            </a:r>
            <a:br>
              <a:rPr lang="en-US" altLang="en-US" sz="2800" b="1" smtClean="0"/>
            </a:br>
            <a:endParaRPr lang="en-US" altLang="en-US" sz="2800" b="1" smtClean="0"/>
          </a:p>
          <a:p>
            <a:pPr>
              <a:lnSpc>
                <a:spcPts val="2000"/>
              </a:lnSpc>
              <a:buFontTx/>
              <a:buNone/>
            </a:pPr>
            <a:r>
              <a:rPr lang="en-US" altLang="en-US" sz="2800" b="1" smtClean="0"/>
              <a:t>			  P(A and B)         N(A and B)</a:t>
            </a:r>
          </a:p>
          <a:p>
            <a:pPr>
              <a:lnSpc>
                <a:spcPts val="2000"/>
              </a:lnSpc>
              <a:buFontTx/>
              <a:buNone/>
            </a:pPr>
            <a:r>
              <a:rPr lang="en-US" altLang="en-US" sz="2800" b="1" smtClean="0"/>
              <a:t>	P(B | A) = -----------------  =  ----------------</a:t>
            </a:r>
          </a:p>
          <a:p>
            <a:pPr>
              <a:lnSpc>
                <a:spcPts val="2000"/>
              </a:lnSpc>
              <a:buFontTx/>
              <a:buNone/>
            </a:pPr>
            <a:r>
              <a:rPr lang="en-US" altLang="en-US" sz="2800" b="1" smtClean="0"/>
              <a:t>		                 P(A)                    N(A)</a:t>
            </a:r>
            <a:br>
              <a:rPr lang="en-US" altLang="en-US" sz="2800" b="1" smtClean="0"/>
            </a:br>
            <a:r>
              <a:rPr lang="en-US" altLang="en-US" sz="2800" b="1" smtClean="0"/>
              <a:t/>
            </a:r>
            <a:br>
              <a:rPr lang="en-US" altLang="en-US" sz="2800" b="1" smtClean="0"/>
            </a:br>
            <a:endParaRPr lang="en-US" altLang="en-US" sz="2800" b="1" smtClean="0"/>
          </a:p>
          <a:p>
            <a:pPr>
              <a:lnSpc>
                <a:spcPts val="2000"/>
              </a:lnSpc>
              <a:buFontTx/>
              <a:buNone/>
            </a:pPr>
            <a:r>
              <a:rPr lang="en-US" altLang="en-US" sz="2800" b="1" smtClean="0"/>
              <a:t> N is the number of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Example: Grade Distributions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400" b="1" smtClean="0"/>
              <a:t>Consider the two-way table on page 314.  Define events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i="1" smtClean="0"/>
              <a:t>E</a:t>
            </a:r>
            <a:r>
              <a:rPr lang="en-US" altLang="en-US" sz="2000" b="1" smtClean="0"/>
              <a:t>: the grade comes from an EngPhySci course, and 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000" b="1" i="1" smtClean="0"/>
              <a:t>L</a:t>
            </a:r>
            <a:r>
              <a:rPr lang="en-US" altLang="en-US" sz="2000" b="1" smtClean="0"/>
              <a:t>: the grade is lower than a B.</a:t>
            </a:r>
          </a:p>
          <a:p>
            <a:endParaRPr lang="en-US" altLang="en-US" sz="2400" b="1" smtClean="0"/>
          </a:p>
        </p:txBody>
      </p:sp>
      <p:pic>
        <p:nvPicPr>
          <p:cNvPr id="25604" name="Picture 9" descr="tableun_05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282825"/>
            <a:ext cx="5473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620713" y="4667250"/>
            <a:ext cx="19748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)</a:t>
            </a:r>
          </a:p>
          <a:p>
            <a:pPr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E </a:t>
            </a:r>
            <a:r>
              <a:rPr lang="en-US" altLang="en-US" b="1"/>
              <a:t>| </a:t>
            </a:r>
            <a:r>
              <a:rPr lang="en-US" altLang="en-US" b="1" i="1"/>
              <a:t>L</a:t>
            </a:r>
            <a:r>
              <a:rPr lang="en-US" altLang="en-US" b="1"/>
              <a:t>) </a:t>
            </a:r>
          </a:p>
          <a:p>
            <a:pPr>
              <a:spcAft>
                <a:spcPts val="3600"/>
              </a:spcAft>
            </a:pPr>
            <a:r>
              <a:rPr lang="en-US" altLang="en-US" b="1"/>
              <a:t>Find </a:t>
            </a:r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 </a:t>
            </a:r>
            <a:r>
              <a:rPr lang="en-US" altLang="en-US" b="1"/>
              <a:t>| </a:t>
            </a:r>
            <a:r>
              <a:rPr lang="en-US" altLang="en-US" b="1" i="1"/>
              <a:t>E</a:t>
            </a:r>
            <a:r>
              <a:rPr lang="en-US" altLang="en-US" b="1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3288" y="2717800"/>
            <a:ext cx="1112837" cy="1792288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890963" y="2717800"/>
            <a:ext cx="4244975" cy="1792288"/>
            <a:chOff x="3890517" y="2484301"/>
            <a:chExt cx="4245672" cy="1792704"/>
          </a:xfrm>
        </p:grpSpPr>
        <p:sp>
          <p:nvSpPr>
            <p:cNvPr id="25621" name="TextBox 14"/>
            <p:cNvSpPr txBox="1">
              <a:spLocks noChangeArrowheads="1"/>
            </p:cNvSpPr>
            <p:nvPr/>
          </p:nvSpPr>
          <p:spPr bwMode="auto">
            <a:xfrm>
              <a:off x="3890517" y="3907673"/>
              <a:ext cx="39709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/>
                <a:t>Total   3392   2952      3656    </a:t>
              </a:r>
              <a:r>
                <a:rPr lang="en-US" altLang="en-US" b="1" i="1"/>
                <a:t>10000</a:t>
              </a:r>
            </a:p>
          </p:txBody>
        </p:sp>
        <p:sp>
          <p:nvSpPr>
            <p:cNvPr id="25622" name="TextBox 16"/>
            <p:cNvSpPr txBox="1">
              <a:spLocks noChangeArrowheads="1"/>
            </p:cNvSpPr>
            <p:nvPr/>
          </p:nvSpPr>
          <p:spPr bwMode="auto">
            <a:xfrm>
              <a:off x="7096835" y="2484301"/>
              <a:ext cx="1039354" cy="143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ts val="600"/>
                </a:spcAft>
              </a:pPr>
              <a:r>
                <a:rPr lang="en-US" altLang="en-US" b="1"/>
                <a:t>Total</a:t>
              </a:r>
            </a:p>
            <a:p>
              <a:pPr>
                <a:spcAft>
                  <a:spcPts val="600"/>
                </a:spcAft>
              </a:pPr>
              <a:r>
                <a:rPr lang="en-US" altLang="en-US" b="1"/>
                <a:t>6300</a:t>
              </a:r>
            </a:p>
            <a:p>
              <a:pPr>
                <a:spcAft>
                  <a:spcPts val="600"/>
                </a:spcAft>
              </a:pPr>
              <a:r>
                <a:rPr lang="en-US" altLang="en-US" b="1"/>
                <a:t>1600</a:t>
              </a:r>
            </a:p>
            <a:p>
              <a:pPr>
                <a:spcAft>
                  <a:spcPts val="600"/>
                </a:spcAft>
              </a:pPr>
              <a:r>
                <a:rPr lang="en-US" altLang="en-US" b="1"/>
                <a:t>2100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16263" y="4960938"/>
            <a:ext cx="549275" cy="369887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00188" y="3436938"/>
            <a:ext cx="4483100" cy="368300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81463" y="5780088"/>
            <a:ext cx="549275" cy="368300"/>
          </a:xfrm>
          <a:prstGeom prst="rect">
            <a:avLst/>
          </a:prstGeom>
          <a:solidFill>
            <a:srgbClr val="FFFF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432175" y="5780088"/>
            <a:ext cx="549275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14788" y="6446838"/>
            <a:ext cx="549275" cy="369887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096125" y="3436938"/>
            <a:ext cx="711200" cy="368300"/>
          </a:xfrm>
          <a:prstGeom prst="rect">
            <a:avLst/>
          </a:prstGeom>
          <a:solidFill>
            <a:srgbClr val="0000FF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83288" y="3436938"/>
            <a:ext cx="1112837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90900" y="6435725"/>
            <a:ext cx="549275" cy="368300"/>
          </a:xfrm>
          <a:prstGeom prst="rect">
            <a:avLst/>
          </a:prstGeom>
          <a:solidFill>
            <a:srgbClr val="008000">
              <a:alpha val="34000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339975" y="4960938"/>
            <a:ext cx="321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) = 3656 / 10000 = 0.3656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354263" y="5780088"/>
            <a:ext cx="3360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E</a:t>
            </a:r>
            <a:r>
              <a:rPr lang="en-US" altLang="en-US" b="1"/>
              <a:t> | </a:t>
            </a:r>
            <a:r>
              <a:rPr lang="en-US" altLang="en-US" b="1" i="1"/>
              <a:t>L</a:t>
            </a:r>
            <a:r>
              <a:rPr lang="en-US" altLang="en-US" b="1"/>
              <a:t>) =  800 / 3656 = 0.2188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354263" y="6435725"/>
            <a:ext cx="3297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/>
              <a:t>P</a:t>
            </a:r>
            <a:r>
              <a:rPr lang="en-US" altLang="en-US" b="1"/>
              <a:t>(</a:t>
            </a:r>
            <a:r>
              <a:rPr lang="en-US" altLang="en-US" b="1" i="1"/>
              <a:t>L</a:t>
            </a:r>
            <a:r>
              <a:rPr lang="en-US" altLang="en-US" b="1"/>
              <a:t>| </a:t>
            </a:r>
            <a:r>
              <a:rPr lang="en-US" altLang="en-US" b="1" i="1"/>
              <a:t>E</a:t>
            </a:r>
            <a:r>
              <a:rPr lang="en-US" altLang="en-US" b="1"/>
              <a:t>) =  800 / 1600 = 0.5000</a:t>
            </a:r>
          </a:p>
        </p:txBody>
      </p:sp>
      <p:sp>
        <p:nvSpPr>
          <p:cNvPr id="21" name="Curved Left Arrow 20"/>
          <p:cNvSpPr/>
          <p:nvPr/>
        </p:nvSpPr>
        <p:spPr>
          <a:xfrm rot="4443410">
            <a:off x="5772944" y="3479006"/>
            <a:ext cx="447675" cy="3281363"/>
          </a:xfrm>
          <a:prstGeom prst="curvedLeftArrow">
            <a:avLst>
              <a:gd name="adj1" fmla="val 29791"/>
              <a:gd name="adj2" fmla="val 50000"/>
              <a:gd name="adj3" fmla="val 28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 rot="3217234">
            <a:off x="5446713" y="4144963"/>
            <a:ext cx="617537" cy="2928937"/>
          </a:xfrm>
          <a:prstGeom prst="curvedLeftArrow">
            <a:avLst>
              <a:gd name="adj1" fmla="val 29791"/>
              <a:gd name="adj2" fmla="val 50000"/>
              <a:gd name="adj3" fmla="val 28389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7150" y="42863"/>
            <a:ext cx="8991600" cy="868362"/>
          </a:xfrm>
        </p:spPr>
        <p:txBody>
          <a:bodyPr/>
          <a:lstStyle/>
          <a:p>
            <a:r>
              <a:rPr lang="en-US" altLang="en-US" sz="3600" b="1" smtClean="0"/>
              <a:t>Conditional Probability &amp; Independence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/>
          <a:lstStyle/>
          <a:p>
            <a:r>
              <a:rPr lang="en-US" altLang="en-US" sz="2400" b="1" smtClean="0"/>
              <a:t>When knowledge that one event has happened does not change the likelihood that another event will happen, we say the two events are independent.</a:t>
            </a:r>
            <a:endParaRPr lang="en-US" altLang="en-US" sz="4000" b="1" smtClean="0"/>
          </a:p>
          <a:p>
            <a:endParaRPr lang="en-US" altLang="en-US" sz="2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0713" y="2197100"/>
            <a:ext cx="7375525" cy="172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FF00"/>
                </a:solidFill>
                <a:ea typeface="ＭＳ Ｐゴシック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Two events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are </a:t>
            </a:r>
            <a:r>
              <a:rPr lang="en-US" sz="2000" b="1" dirty="0">
                <a:solidFill>
                  <a:srgbClr val="FFC000"/>
                </a:solidFill>
                <a:ea typeface="ＭＳ Ｐゴシック" charset="-128"/>
              </a:rPr>
              <a:t>independent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if the occurrence of one event has no effect on the chance that the other event will happen. In other words, events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are independent if 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P(A | B) = P(A)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P(B | A) = P(B).</a:t>
            </a:r>
            <a:endParaRPr lang="en-US" sz="20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0013" y="5006975"/>
            <a:ext cx="3890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/>
              <a:t>P</a:t>
            </a:r>
            <a:r>
              <a:rPr lang="en-US" altLang="en-US" b="1"/>
              <a:t>(left-handed | male) = 3/23 = 0.13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10013" y="5538788"/>
            <a:ext cx="3171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i="1"/>
              <a:t>P</a:t>
            </a:r>
            <a:r>
              <a:rPr lang="en-US" altLang="en-US" b="1"/>
              <a:t>(left-handed) = 7/50 = 0.14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06688" y="6046788"/>
            <a:ext cx="6132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These probabilities are not equal, therefore the events “male” and “left-handed” are not independent.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5588" y="4003675"/>
            <a:ext cx="8355012" cy="1903413"/>
            <a:chOff x="256244" y="4003935"/>
            <a:chExt cx="8354971" cy="1903884"/>
          </a:xfrm>
        </p:grpSpPr>
        <p:grpSp>
          <p:nvGrpSpPr>
            <p:cNvPr id="26633" name="Group 16"/>
            <p:cNvGrpSpPr>
              <a:grpSpLocks/>
            </p:cNvGrpSpPr>
            <p:nvPr/>
          </p:nvGrpSpPr>
          <p:grpSpPr bwMode="auto">
            <a:xfrm>
              <a:off x="434500" y="4188601"/>
              <a:ext cx="8176715" cy="1719218"/>
              <a:chOff x="434500" y="4188601"/>
              <a:chExt cx="8176715" cy="1719218"/>
            </a:xfrm>
          </p:grpSpPr>
          <p:pic>
            <p:nvPicPr>
              <p:cNvPr id="26635" name="Picture 8" descr="tableun_05_09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500" y="4407726"/>
                <a:ext cx="3130629" cy="1500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6" name="TextBox 9"/>
              <p:cNvSpPr txBox="1">
                <a:spLocks noChangeArrowheads="1"/>
              </p:cNvSpPr>
              <p:nvPr/>
            </p:nvSpPr>
            <p:spPr bwMode="auto">
              <a:xfrm>
                <a:off x="3765668" y="4188601"/>
                <a:ext cx="4845547" cy="646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b="1"/>
                  <a:t>Are the events “male” and “left-handed” independent? Justify your answer.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56244" y="4003935"/>
              <a:ext cx="1211256" cy="3699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Example: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20725"/>
          </a:xfrm>
        </p:spPr>
        <p:txBody>
          <a:bodyPr/>
          <a:lstStyle/>
          <a:p>
            <a:r>
              <a:rPr lang="en-US" altLang="en-US" sz="3600" b="1" smtClean="0"/>
              <a:t>Space Shuttle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27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Following the Space Shuttle </a:t>
            </a:r>
            <a:r>
              <a:rPr lang="en-US" sz="2400" b="1" i="1" dirty="0" smtClean="0"/>
              <a:t>Challenger</a:t>
            </a:r>
            <a:r>
              <a:rPr lang="en-US" sz="2400" b="1" dirty="0" smtClean="0"/>
              <a:t> disaster, it was determined that the failure of O-ring joints in the shuttle’s booster rockets was to blame.  Under cold conditions, it was estimated that the probability that an individual O-ring joint would function properly was 0.977.  Assuming O-ring joints succeed or fail independently, what is the probability all six would function properly?</a:t>
            </a:r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36588" y="4724400"/>
            <a:ext cx="78517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 i="1">
                <a:solidFill>
                  <a:srgbClr val="FFFF00"/>
                </a:solidFill>
              </a:rPr>
              <a:t>P</a:t>
            </a:r>
            <a:r>
              <a:rPr lang="en-US" altLang="en-US" sz="2000" b="1">
                <a:solidFill>
                  <a:srgbClr val="FFFF00"/>
                </a:solidFill>
              </a:rPr>
              <a:t>(</a:t>
            </a:r>
            <a:r>
              <a:rPr lang="en-US" altLang="en-US" sz="1600" b="1">
                <a:solidFill>
                  <a:srgbClr val="FFFF00"/>
                </a:solidFill>
              </a:rPr>
              <a:t>joint1 OK &amp; joint 2 OK &amp; joint 3 OK &amp; joint 4 OK &amp; joint 5 OK &amp; joint 6 OK</a:t>
            </a:r>
            <a:r>
              <a:rPr lang="en-US" altLang="en-US" sz="2000" b="1">
                <a:solidFill>
                  <a:srgbClr val="FFFF00"/>
                </a:solidFill>
              </a:rPr>
              <a:t>)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=P(joint 1 OK) • P(joint 2 OK) • … • P(joint 6 OK)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=(0.977)(0.977)(0.977)(0.977)(0.977)(0.977) = 0.87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762000"/>
          </a:xfrm>
        </p:spPr>
        <p:txBody>
          <a:bodyPr/>
          <a:lstStyle/>
          <a:p>
            <a:r>
              <a:rPr lang="en-US" altLang="en-US" sz="3600" b="1" smtClean="0"/>
              <a:t>General Multiplication Rule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/>
              <a:t>The probability that two events A and B </a:t>
            </a:r>
            <a:br>
              <a:rPr lang="en-US" altLang="en-US" sz="2800" b="1" smtClean="0"/>
            </a:br>
            <a:r>
              <a:rPr lang="en-US" altLang="en-US" sz="2800" b="1" smtClean="0"/>
              <a:t>both occur is  </a:t>
            </a:r>
            <a:br>
              <a:rPr lang="en-US" altLang="en-US" sz="2800" b="1" smtClean="0"/>
            </a:br>
            <a:r>
              <a:rPr lang="en-US" altLang="en-US" sz="2800" b="1" smtClean="0"/>
              <a:t/>
            </a:r>
            <a:br>
              <a:rPr lang="en-US" altLang="en-US" sz="2800" b="1" smtClean="0"/>
            </a:br>
            <a:r>
              <a:rPr lang="en-US" altLang="en-US" sz="2800" b="1" smtClean="0"/>
              <a:t>P(A and B) = P(A </a:t>
            </a:r>
            <a:r>
              <a:rPr lang="en-US" altLang="en-US" sz="2800" b="1" smtClean="0">
                <a:sym typeface="Symbol" pitchFamily="18" charset="2"/>
              </a:rPr>
              <a:t> B) </a:t>
            </a:r>
            <a:r>
              <a:rPr lang="en-US" altLang="en-US" sz="2800" b="1" smtClean="0"/>
              <a:t>= P(A) ∙ P(B | A)</a:t>
            </a:r>
          </a:p>
          <a:p>
            <a:pPr>
              <a:buFontTx/>
              <a:buNone/>
            </a:pPr>
            <a:endParaRPr lang="en-US" altLang="en-US" sz="2800" b="1" smtClean="0"/>
          </a:p>
          <a:p>
            <a:pPr>
              <a:buFontTx/>
              <a:buNone/>
            </a:pPr>
            <a:r>
              <a:rPr lang="en-US" altLang="en-US" sz="2800" b="1" smtClean="0"/>
              <a:t>where P(B </a:t>
            </a:r>
            <a:r>
              <a:rPr lang="en-US" altLang="en-US" sz="2800" b="1" smtClean="0">
                <a:solidFill>
                  <a:srgbClr val="FFFF00"/>
                </a:solidFill>
              </a:rPr>
              <a:t>| A</a:t>
            </a:r>
            <a:r>
              <a:rPr lang="en-US" altLang="en-US" sz="2800" b="1" smtClean="0"/>
              <a:t>) is a conditional probability </a:t>
            </a:r>
            <a:br>
              <a:rPr lang="en-US" altLang="en-US" sz="2800" b="1" smtClean="0"/>
            </a:br>
            <a:r>
              <a:rPr lang="en-US" altLang="en-US" sz="2800" b="1" smtClean="0"/>
              <a:t>read as the probability of B </a:t>
            </a:r>
            <a:r>
              <a:rPr lang="en-US" altLang="en-US" sz="2800" b="1" smtClean="0">
                <a:solidFill>
                  <a:srgbClr val="FFFF00"/>
                </a:solidFill>
              </a:rPr>
              <a:t>given that A has occurred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r>
              <a:rPr lang="en-US" altLang="en-US" sz="3600" b="1" smtClean="0"/>
              <a:t>Independence: </a:t>
            </a:r>
            <a:br>
              <a:rPr lang="en-US" altLang="en-US" sz="3600" b="1" smtClean="0"/>
            </a:br>
            <a:r>
              <a:rPr lang="en-US" altLang="en-US" sz="3600" b="1" smtClean="0"/>
              <a:t>A Special Multiplication Rule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371600"/>
          </a:xfrm>
        </p:spPr>
        <p:txBody>
          <a:bodyPr/>
          <a:lstStyle/>
          <a:p>
            <a:r>
              <a:rPr lang="en-US" altLang="en-US" sz="2400" b="1" smtClean="0"/>
              <a:t>When events </a:t>
            </a:r>
            <a:r>
              <a:rPr lang="en-US" altLang="en-US" sz="2400" b="1" i="1" smtClean="0"/>
              <a:t>A </a:t>
            </a:r>
            <a:r>
              <a:rPr lang="en-US" altLang="en-US" sz="2400" b="1" smtClean="0"/>
              <a:t>and </a:t>
            </a:r>
            <a:r>
              <a:rPr lang="en-US" altLang="en-US" sz="2400" b="1" i="1" smtClean="0"/>
              <a:t>B </a:t>
            </a:r>
            <a:r>
              <a:rPr lang="en-US" altLang="en-US" sz="2400" b="1" smtClean="0"/>
              <a:t>are independent, we can simplify the general multiplication rule since </a:t>
            </a:r>
            <a:br>
              <a:rPr lang="en-US" altLang="en-US" sz="2400" b="1" smtClean="0"/>
            </a:br>
            <a:r>
              <a:rPr lang="en-US" altLang="en-US" sz="2400" b="1" i="1" smtClean="0"/>
              <a:t>P</a:t>
            </a:r>
            <a:r>
              <a:rPr lang="en-US" altLang="en-US" sz="2400" b="1" smtClean="0"/>
              <a:t>(</a:t>
            </a:r>
            <a:r>
              <a:rPr lang="en-US" altLang="en-US" sz="2400" b="1" i="1" smtClean="0"/>
              <a:t>B</a:t>
            </a:r>
            <a:r>
              <a:rPr lang="en-US" altLang="en-US" sz="2400" b="1" smtClean="0"/>
              <a:t>| </a:t>
            </a:r>
            <a:r>
              <a:rPr lang="en-US" altLang="en-US" sz="2400" b="1" i="1" smtClean="0"/>
              <a:t>A</a:t>
            </a:r>
            <a:r>
              <a:rPr lang="en-US" altLang="en-US" sz="2400" b="1" smtClean="0"/>
              <a:t>) = </a:t>
            </a:r>
            <a:r>
              <a:rPr lang="en-US" altLang="en-US" sz="2400" b="1" i="1" smtClean="0"/>
              <a:t>P</a:t>
            </a:r>
            <a:r>
              <a:rPr lang="en-US" altLang="en-US" sz="2400" b="1" smtClean="0"/>
              <a:t>(</a:t>
            </a:r>
            <a:r>
              <a:rPr lang="en-US" altLang="en-US" sz="2400" b="1" i="1" smtClean="0"/>
              <a:t>B</a:t>
            </a:r>
            <a:r>
              <a:rPr lang="en-US" altLang="en-US" sz="2400" b="1" smtClean="0"/>
              <a:t>).</a:t>
            </a:r>
            <a:endParaRPr lang="en-US" altLang="en-US" sz="4000" b="1" smtClean="0"/>
          </a:p>
          <a:p>
            <a:endParaRPr lang="en-US" altLang="en-US" sz="2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854075" y="3429000"/>
            <a:ext cx="7375525" cy="1724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FF00"/>
                </a:solidFill>
                <a:ea typeface="ＭＳ Ｐゴシック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charset="-128"/>
            </a:endParaRPr>
          </a:p>
          <a:p>
            <a:pPr>
              <a:defRPr/>
            </a:pPr>
            <a:r>
              <a:rPr lang="en-US" sz="2000" b="1" dirty="0">
                <a:solidFill>
                  <a:srgbClr val="FFC000"/>
                </a:solidFill>
                <a:ea typeface="ＭＳ Ｐゴシック" charset="-128"/>
              </a:rPr>
              <a:t>Multiplication rule for independent events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If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are independent events, then the probability that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and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 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both occur is</a:t>
            </a:r>
          </a:p>
          <a:p>
            <a:pPr algn="ctr">
              <a:spcAft>
                <a:spcPts val="1200"/>
              </a:spcAft>
              <a:defRPr/>
            </a:pP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 </a:t>
            </a:r>
            <a:r>
              <a:rPr lang="en-US" sz="2000" b="1" dirty="0">
                <a:solidFill>
                  <a:srgbClr val="000000"/>
                </a:solidFill>
                <a:ea typeface="ＭＳ Ｐゴシック" charset="-128"/>
              </a:rPr>
              <a:t>∩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) =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) • 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(</a:t>
            </a:r>
            <a:r>
              <a:rPr lang="en-US" sz="2000" i="1" dirty="0">
                <a:solidFill>
                  <a:srgbClr val="000000"/>
                </a:solidFill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000000"/>
                </a:solidFill>
                <a:ea typeface="ＭＳ Ｐゴシック" charset="-128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Calculating Conditional Probabilities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altLang="en-US" sz="2800" b="1" smtClean="0"/>
              <a:t>If we rearrange the terms in the general multiplication rule, we can get a formula for the conditional probability </a:t>
            </a:r>
            <a:r>
              <a:rPr lang="en-US" altLang="en-US" sz="2800" b="1" i="1" smtClean="0"/>
              <a:t>P</a:t>
            </a:r>
            <a:r>
              <a:rPr lang="en-US" altLang="en-US" sz="2800" b="1" smtClean="0"/>
              <a:t>(</a:t>
            </a:r>
            <a:r>
              <a:rPr lang="en-US" altLang="en-US" sz="2800" b="1" i="1" smtClean="0"/>
              <a:t>B </a:t>
            </a:r>
            <a:r>
              <a:rPr lang="en-US" altLang="en-US" sz="2800" b="1" smtClean="0"/>
              <a:t>| </a:t>
            </a:r>
            <a:r>
              <a:rPr lang="en-US" altLang="en-US" sz="2800" b="1" i="1" smtClean="0"/>
              <a:t>A</a:t>
            </a:r>
            <a:r>
              <a:rPr lang="en-US" altLang="en-US" sz="2800" b="1" smtClean="0"/>
              <a:t>).</a:t>
            </a:r>
          </a:p>
          <a:p>
            <a:endParaRPr lang="en-US" altLang="en-US" sz="2800" b="1" smtClean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747713" y="3133725"/>
            <a:ext cx="7481887" cy="461963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22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A </a:t>
            </a:r>
            <a:r>
              <a:rPr lang="en-US" altLang="en-US" sz="2400" b="1">
                <a:solidFill>
                  <a:srgbClr val="FF0000"/>
                </a:solidFill>
              </a:rPr>
              <a:t>∩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B</a:t>
            </a:r>
            <a:r>
              <a:rPr lang="en-US" altLang="en-US" sz="2400">
                <a:solidFill>
                  <a:srgbClr val="FF0000"/>
                </a:solidFill>
              </a:rPr>
              <a:t>) = </a:t>
            </a:r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A</a:t>
            </a:r>
            <a:r>
              <a:rPr lang="en-US" altLang="en-US" sz="2400">
                <a:solidFill>
                  <a:srgbClr val="FF0000"/>
                </a:solidFill>
              </a:rPr>
              <a:t>) • </a:t>
            </a:r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B </a:t>
            </a:r>
            <a:r>
              <a:rPr lang="en-US" altLang="en-US" sz="2400">
                <a:solidFill>
                  <a:srgbClr val="FF0000"/>
                </a:solidFill>
              </a:rPr>
              <a:t>| </a:t>
            </a:r>
            <a:r>
              <a:rPr lang="en-US" altLang="en-US" sz="2400" i="1">
                <a:solidFill>
                  <a:srgbClr val="FF0000"/>
                </a:solidFill>
              </a:rPr>
              <a:t>A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2511425" y="2589213"/>
            <a:ext cx="4152900" cy="4619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/>
              <a:t>General Multiplication Rule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47713" y="4227513"/>
            <a:ext cx="7481887" cy="1868487"/>
            <a:chOff x="514350" y="3634557"/>
            <a:chExt cx="7481888" cy="1867265"/>
          </a:xfrm>
        </p:grpSpPr>
        <p:sp>
          <p:nvSpPr>
            <p:cNvPr id="30733" name="TextBox 6"/>
            <p:cNvSpPr txBox="1">
              <a:spLocks noChangeArrowheads="1"/>
            </p:cNvSpPr>
            <p:nvPr/>
          </p:nvSpPr>
          <p:spPr bwMode="auto">
            <a:xfrm>
              <a:off x="514350" y="4178383"/>
              <a:ext cx="7481888" cy="132343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22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Aft>
                  <a:spcPts val="1200"/>
                </a:spcAft>
              </a:pPr>
              <a:r>
                <a:rPr lang="en-US" altLang="en-US" sz="2000" b="1"/>
                <a:t>To find the conditional probability </a:t>
              </a:r>
              <a:r>
                <a:rPr lang="en-US" altLang="en-US" sz="2000" b="1">
                  <a:solidFill>
                    <a:srgbClr val="FF0000"/>
                  </a:solidFill>
                </a:rPr>
                <a:t>P(B | A)</a:t>
              </a:r>
              <a:r>
                <a:rPr lang="en-US" altLang="en-US" sz="2000" b="1"/>
                <a:t>,</a:t>
              </a:r>
              <a:r>
                <a:rPr lang="en-US" altLang="en-US" sz="2000" b="1">
                  <a:solidFill>
                    <a:srgbClr val="FF0000"/>
                  </a:solidFill>
                </a:rPr>
                <a:t> </a:t>
              </a:r>
              <a:r>
                <a:rPr lang="en-US" altLang="en-US" sz="2000" b="1"/>
                <a:t>use the formula</a:t>
              </a:r>
            </a:p>
            <a:p>
              <a:pPr algn="ctr">
                <a:spcAft>
                  <a:spcPts val="1200"/>
                </a:spcAft>
              </a:pPr>
              <a:endParaRPr lang="en-US" altLang="en-US" sz="2000"/>
            </a:p>
            <a:p>
              <a:pPr algn="ctr">
                <a:spcAft>
                  <a:spcPts val="1200"/>
                </a:spcAft>
              </a:pPr>
              <a:endParaRPr lang="en-US" altLang="en-US" sz="2000"/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1957387" y="3634557"/>
              <a:ext cx="4852989" cy="46166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/>
                <a:t>Conditional Probability Formula</a:t>
              </a:r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49538" y="3133725"/>
            <a:ext cx="164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A </a:t>
            </a:r>
            <a:r>
              <a:rPr lang="en-US" altLang="en-US" sz="2400" b="1">
                <a:solidFill>
                  <a:srgbClr val="FF0000"/>
                </a:solidFill>
              </a:rPr>
              <a:t>∩</a:t>
            </a:r>
            <a:r>
              <a:rPr lang="en-US" altLang="en-US" sz="2400">
                <a:solidFill>
                  <a:srgbClr val="FF0000"/>
                </a:solidFill>
              </a:rPr>
              <a:t> </a:t>
            </a:r>
            <a:r>
              <a:rPr lang="en-US" altLang="en-US" sz="2400" i="1">
                <a:solidFill>
                  <a:srgbClr val="FF0000"/>
                </a:solidFill>
              </a:rPr>
              <a:t>B</a:t>
            </a:r>
            <a:r>
              <a:rPr lang="en-US" altLang="en-US" sz="240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80000" y="3133725"/>
            <a:ext cx="1271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B </a:t>
            </a:r>
            <a:r>
              <a:rPr lang="en-US" altLang="en-US" sz="2400">
                <a:solidFill>
                  <a:srgbClr val="FF0000"/>
                </a:solidFill>
              </a:rPr>
              <a:t>| </a:t>
            </a:r>
            <a:r>
              <a:rPr lang="en-US" altLang="en-US" sz="2400" i="1">
                <a:solidFill>
                  <a:srgbClr val="FF0000"/>
                </a:solidFill>
              </a:rPr>
              <a:t>A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5763" y="3133725"/>
            <a:ext cx="8175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i="1">
                <a:solidFill>
                  <a:srgbClr val="FF0000"/>
                </a:solidFill>
              </a:rPr>
              <a:t>P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i="1">
                <a:solidFill>
                  <a:srgbClr val="FF0000"/>
                </a:solidFill>
              </a:rPr>
              <a:t>A</a:t>
            </a:r>
            <a:r>
              <a:rPr lang="en-US" altLang="en-US" sz="240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84613" y="5430838"/>
            <a:ext cx="2028825" cy="461962"/>
            <a:chOff x="3651841" y="4837619"/>
            <a:chExt cx="2028523" cy="46166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4056593" y="5069245"/>
              <a:ext cx="1623771" cy="111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2" name="TextBox 15"/>
            <p:cNvSpPr txBox="1">
              <a:spLocks noChangeArrowheads="1"/>
            </p:cNvSpPr>
            <p:nvPr/>
          </p:nvSpPr>
          <p:spPr bwMode="auto">
            <a:xfrm>
              <a:off x="3651841" y="4837619"/>
              <a:ext cx="3644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sz="240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118 L -0.26441 0.333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1606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5556E-6 L 0.06146 0.36342 " pathEditMode="relative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4.81481E-6 L 0.20157 0.299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3200400"/>
            <a:ext cx="38766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66675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Who Reads the Newspaper?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 b="1" smtClean="0"/>
              <a:t>In Section 5.2, we noted that residents of a large apartment complex can be classified based on the events </a:t>
            </a:r>
            <a:r>
              <a:rPr lang="en-US" altLang="en-US" sz="2000" b="1" i="1" smtClean="0"/>
              <a:t>A</a:t>
            </a:r>
            <a:r>
              <a:rPr lang="en-US" altLang="en-US" sz="2000" b="1" smtClean="0"/>
              <a:t>: reads </a:t>
            </a:r>
            <a:r>
              <a:rPr lang="en-US" altLang="en-US" sz="2000" b="1" i="1" smtClean="0"/>
              <a:t>USA Today</a:t>
            </a:r>
            <a:r>
              <a:rPr lang="en-US" altLang="en-US" sz="2000" b="1" smtClean="0"/>
              <a:t> and </a:t>
            </a:r>
            <a:r>
              <a:rPr lang="en-US" altLang="en-US" sz="2000" b="1" i="1" smtClean="0"/>
              <a:t>B</a:t>
            </a:r>
            <a:r>
              <a:rPr lang="en-US" altLang="en-US" sz="2000" b="1" smtClean="0"/>
              <a:t>: reads the </a:t>
            </a:r>
            <a:r>
              <a:rPr lang="en-US" altLang="en-US" sz="2000" b="1" i="1" smtClean="0"/>
              <a:t>New York Times</a:t>
            </a:r>
            <a:r>
              <a:rPr lang="en-US" altLang="en-US" sz="2000" b="1" smtClean="0"/>
              <a:t>. The Venn Diagram below describes the residents.</a:t>
            </a:r>
          </a:p>
          <a:p>
            <a:pPr>
              <a:buFont typeface="Wingdings" pitchFamily="2" charset="2"/>
              <a:buNone/>
            </a:pPr>
            <a:r>
              <a:rPr lang="en-US" altLang="en-US" sz="2000" b="1" smtClean="0">
                <a:solidFill>
                  <a:srgbClr val="FFFF00"/>
                </a:solidFill>
              </a:rPr>
              <a:t>What is the probability that a randomly selected resident who reads </a:t>
            </a:r>
            <a:r>
              <a:rPr lang="en-US" altLang="en-US" sz="2000" b="1" i="1" smtClean="0">
                <a:solidFill>
                  <a:srgbClr val="FFFF00"/>
                </a:solidFill>
              </a:rPr>
              <a:t>USA Today </a:t>
            </a:r>
            <a:r>
              <a:rPr lang="en-US" altLang="en-US" sz="2000" b="1" smtClean="0">
                <a:solidFill>
                  <a:srgbClr val="FFFF00"/>
                </a:solidFill>
              </a:rPr>
              <a:t>also reads the </a:t>
            </a:r>
            <a:r>
              <a:rPr lang="en-US" altLang="en-US" sz="2000" b="1" i="1" smtClean="0">
                <a:solidFill>
                  <a:srgbClr val="FFFF00"/>
                </a:solidFill>
              </a:rPr>
              <a:t>New York Times</a:t>
            </a:r>
            <a:r>
              <a:rPr lang="en-US" altLang="en-US" sz="2000" b="1" smtClean="0">
                <a:solidFill>
                  <a:srgbClr val="FFFF00"/>
                </a:solidFill>
              </a:rPr>
              <a:t>?</a:t>
            </a:r>
          </a:p>
          <a:p>
            <a:endParaRPr lang="en-US" altLang="en-US" sz="2000" b="1" smtClean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705600" y="4191000"/>
          <a:ext cx="220345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4" imgW="1016000" imgH="381000" progId="Equation.3">
                  <p:embed/>
                </p:oleObj>
              </mc:Choice>
              <mc:Fallback>
                <p:oleObj name="Equation" r:id="rId4" imgW="1016000" imgH="381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191000"/>
                        <a:ext cx="220345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427038" y="6080125"/>
            <a:ext cx="803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600" b="1">
                <a:solidFill>
                  <a:srgbClr val="FFFF00"/>
                </a:solidFill>
              </a:rPr>
              <a:t>There is a 12.5% chance that a randomly selected resident who reads </a:t>
            </a:r>
            <a:r>
              <a:rPr lang="en-US" altLang="en-US" sz="1600" b="1" i="1">
                <a:solidFill>
                  <a:srgbClr val="FFFF00"/>
                </a:solidFill>
              </a:rPr>
              <a:t>USA Today</a:t>
            </a:r>
            <a:r>
              <a:rPr lang="en-US" altLang="en-US" sz="1600" b="1">
                <a:solidFill>
                  <a:srgbClr val="FFFF00"/>
                </a:solidFill>
              </a:rPr>
              <a:t> also reads the </a:t>
            </a:r>
            <a:r>
              <a:rPr lang="en-US" altLang="en-US" sz="1600" b="1" i="1">
                <a:solidFill>
                  <a:srgbClr val="FFFF00"/>
                </a:solidFill>
              </a:rPr>
              <a:t>New York Times</a:t>
            </a:r>
            <a:r>
              <a:rPr lang="en-US" altLang="en-US" sz="1600" b="1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9" name="Curved Right Arrow 8"/>
          <p:cNvSpPr/>
          <p:nvPr/>
        </p:nvSpPr>
        <p:spPr>
          <a:xfrm rot="16439485">
            <a:off x="3293269" y="3240881"/>
            <a:ext cx="555625" cy="4284663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5400000" flipV="1">
            <a:off x="3906044" y="1877219"/>
            <a:ext cx="488950" cy="4665662"/>
          </a:xfrm>
          <a:prstGeom prst="curv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747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24200"/>
            <a:ext cx="2838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5" y="5133975"/>
            <a:ext cx="32289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29125"/>
            <a:ext cx="22002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DEFINE conditional probability</a:t>
            </a:r>
          </a:p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COMPUTE conditional probabilities</a:t>
            </a:r>
          </a:p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DESCRIBE chance behavior with a tree diagram</a:t>
            </a:r>
          </a:p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DEFINE independent events</a:t>
            </a:r>
          </a:p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DETERMINE whether two events are independent</a:t>
            </a:r>
          </a:p>
          <a:p>
            <a:pPr eaLnBrk="1" hangingPunct="1">
              <a:spcAft>
                <a:spcPts val="1200"/>
              </a:spcAft>
              <a:buClr>
                <a:srgbClr val="E81F30"/>
              </a:buClr>
              <a:buFont typeface="Wingdings" pitchFamily="2" charset="2"/>
              <a:buChar char="ü"/>
            </a:pPr>
            <a:r>
              <a:rPr lang="en-US" altLang="en-US" sz="2400" b="1" smtClean="0"/>
              <a:t>APPLY the general multiplication rule to solve probability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altLang="en-US" sz="3600" b="1" smtClean="0"/>
              <a:t>Independence in Terms of Conditional Probability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Two events A and B are independent if P(B | A) = P(B)</a:t>
            </a:r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r>
              <a:rPr lang="en-US" altLang="en-US" sz="2400" b="1" smtClean="0"/>
              <a:t>Example:  P(A = Rolling a six on a single die) = 1/6</a:t>
            </a:r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r>
              <a:rPr lang="en-US" altLang="en-US" sz="2400" b="1" smtClean="0"/>
              <a:t>                  P(B = Rolling a six on a second roll) = 1/6   </a:t>
            </a:r>
            <a:br>
              <a:rPr lang="en-US" altLang="en-US" sz="2400" b="1" smtClean="0"/>
            </a:br>
            <a:r>
              <a:rPr lang="en-US" altLang="en-US" sz="2400" b="1" smtClean="0"/>
              <a:t>                  no matter what was rolled on the first roll!!</a:t>
            </a:r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r>
              <a:rPr lang="en-US" altLang="en-US" sz="2400" b="1" smtClean="0"/>
              <a:t>So probability of rolling a 6 on the second roll, given you rolled a six on the first is still 1/6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P(B | A) = P(B) so A and B are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Contingency Tables</a:t>
            </a:r>
          </a:p>
        </p:txBody>
      </p:sp>
      <p:graphicFrame>
        <p:nvGraphicFramePr>
          <p:cNvPr id="4" name="Group 47"/>
          <p:cNvGraphicFramePr>
            <a:graphicFrameLocks noGrp="1"/>
          </p:cNvGraphicFramePr>
          <p:nvPr/>
        </p:nvGraphicFramePr>
        <p:xfrm>
          <a:off x="1371600" y="1143000"/>
          <a:ext cx="6400800" cy="1828800"/>
        </p:xfrm>
        <a:graphic>
          <a:graphicData uri="http://schemas.openxmlformats.org/drawingml/2006/table">
            <a:tbl>
              <a:tblPr/>
              <a:tblGrid>
                <a:gridCol w="2286000"/>
                <a:gridCol w="1371600"/>
                <a:gridCol w="1371600"/>
                <a:gridCol w="1371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Right handed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Left handed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98" name="TextBox 4"/>
          <p:cNvSpPr txBox="1">
            <a:spLocks noChangeArrowheads="1"/>
          </p:cNvSpPr>
          <p:nvPr/>
        </p:nvSpPr>
        <p:spPr bwMode="auto">
          <a:xfrm>
            <a:off x="457200" y="3429000"/>
            <a:ext cx="81803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 b="1"/>
              <a:t>What is the probability of left-handed given that </a:t>
            </a:r>
            <a:br>
              <a:rPr lang="en-US" altLang="en-US" sz="2400" b="1"/>
            </a:br>
            <a:r>
              <a:rPr lang="en-US" altLang="en-US" sz="2400" b="1"/>
              <a:t>it is a male?</a:t>
            </a:r>
          </a:p>
          <a:p>
            <a:pPr>
              <a:buFontTx/>
              <a:buAutoNum type="arabicPeriod"/>
            </a:pPr>
            <a:endParaRPr lang="en-US" altLang="en-US" sz="2400" b="1"/>
          </a:p>
          <a:p>
            <a:pPr>
              <a:buFontTx/>
              <a:buAutoNum type="arabicPeriod"/>
            </a:pPr>
            <a:r>
              <a:rPr lang="en-US" altLang="en-US" sz="2400" b="1"/>
              <a:t>What is the probability of female given that they were right-handed?</a:t>
            </a:r>
          </a:p>
          <a:p>
            <a:pPr>
              <a:buFontTx/>
              <a:buAutoNum type="arabicPeriod"/>
            </a:pPr>
            <a:endParaRPr lang="en-US" altLang="en-US" sz="2400" b="1"/>
          </a:p>
          <a:p>
            <a:pPr>
              <a:buFontTx/>
              <a:buAutoNum type="arabicPeriod"/>
            </a:pPr>
            <a:r>
              <a:rPr lang="en-US" altLang="en-US" sz="2400" b="1"/>
              <a:t>What is the probability of being left-handed?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0" y="3962400"/>
            <a:ext cx="541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P(LH | M) = 12/60 = 0.20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38600" y="51054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P(F| RH) = 42/90 = 0.467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4600" y="617220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P(LH) = 20/110 = 0.182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Tree Diagram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How do we get the probabilities on the far right from the table?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304800" y="2438400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Sex</a:t>
            </a:r>
          </a:p>
        </p:txBody>
      </p:sp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1676400" y="3200400"/>
            <a:ext cx="124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Female</a:t>
            </a:r>
          </a:p>
        </p:txBody>
      </p:sp>
      <p:sp>
        <p:nvSpPr>
          <p:cNvPr id="33798" name="TextBox 5"/>
          <p:cNvSpPr txBox="1">
            <a:spLocks noChangeArrowheads="1"/>
          </p:cNvSpPr>
          <p:nvPr/>
        </p:nvSpPr>
        <p:spPr bwMode="auto">
          <a:xfrm>
            <a:off x="1676400" y="16002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Male</a:t>
            </a:r>
          </a:p>
        </p:txBody>
      </p:sp>
      <p:sp>
        <p:nvSpPr>
          <p:cNvPr id="33799" name="TextBox 6"/>
          <p:cNvSpPr txBox="1">
            <a:spLocks noChangeArrowheads="1"/>
          </p:cNvSpPr>
          <p:nvPr/>
        </p:nvSpPr>
        <p:spPr bwMode="auto">
          <a:xfrm>
            <a:off x="4495800" y="198120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Left-handed</a:t>
            </a:r>
          </a:p>
        </p:txBody>
      </p:sp>
      <p:sp>
        <p:nvSpPr>
          <p:cNvPr id="33800" name="TextBox 7"/>
          <p:cNvSpPr txBox="1">
            <a:spLocks noChangeArrowheads="1"/>
          </p:cNvSpPr>
          <p:nvPr/>
        </p:nvSpPr>
        <p:spPr bwMode="auto">
          <a:xfrm>
            <a:off x="4495800" y="1219200"/>
            <a:ext cx="216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Right-handed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4495800" y="358140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Left-handed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4495800" y="2819400"/>
            <a:ext cx="2165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Right-handed</a:t>
            </a:r>
          </a:p>
        </p:txBody>
      </p:sp>
      <p:cxnSp>
        <p:nvCxnSpPr>
          <p:cNvPr id="33803" name="Straight Connector 11"/>
          <p:cNvCxnSpPr>
            <a:cxnSpLocks noChangeShapeType="1"/>
            <a:stCxn id="33798" idx="3"/>
            <a:endCxn id="33800" idx="1"/>
          </p:cNvCxnSpPr>
          <p:nvPr/>
        </p:nvCxnSpPr>
        <p:spPr bwMode="auto">
          <a:xfrm flipV="1">
            <a:off x="2544763" y="1449388"/>
            <a:ext cx="1951037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4" name="Straight Connector 13"/>
          <p:cNvCxnSpPr>
            <a:cxnSpLocks noChangeShapeType="1"/>
            <a:stCxn id="33796" idx="3"/>
            <a:endCxn id="33798" idx="1"/>
          </p:cNvCxnSpPr>
          <p:nvPr/>
        </p:nvCxnSpPr>
        <p:spPr bwMode="auto">
          <a:xfrm flipV="1">
            <a:off x="1038225" y="1830388"/>
            <a:ext cx="638175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5" name="Straight Connector 15"/>
          <p:cNvCxnSpPr>
            <a:cxnSpLocks noChangeShapeType="1"/>
            <a:stCxn id="33796" idx="3"/>
            <a:endCxn id="33797" idx="1"/>
          </p:cNvCxnSpPr>
          <p:nvPr/>
        </p:nvCxnSpPr>
        <p:spPr bwMode="auto">
          <a:xfrm>
            <a:off x="1038225" y="2668588"/>
            <a:ext cx="638175" cy="762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6" name="Straight Connector 17"/>
          <p:cNvCxnSpPr>
            <a:cxnSpLocks noChangeShapeType="1"/>
            <a:stCxn id="33797" idx="3"/>
            <a:endCxn id="33802" idx="1"/>
          </p:cNvCxnSpPr>
          <p:nvPr/>
        </p:nvCxnSpPr>
        <p:spPr bwMode="auto">
          <a:xfrm flipV="1">
            <a:off x="2922588" y="3049588"/>
            <a:ext cx="1573212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Connector 19"/>
          <p:cNvCxnSpPr>
            <a:cxnSpLocks noChangeShapeType="1"/>
            <a:stCxn id="33798" idx="3"/>
            <a:endCxn id="33799" idx="1"/>
          </p:cNvCxnSpPr>
          <p:nvPr/>
        </p:nvCxnSpPr>
        <p:spPr bwMode="auto">
          <a:xfrm>
            <a:off x="2544763" y="1830388"/>
            <a:ext cx="1951037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8" name="Straight Connector 21"/>
          <p:cNvCxnSpPr>
            <a:cxnSpLocks noChangeShapeType="1"/>
            <a:stCxn id="33797" idx="3"/>
            <a:endCxn id="33801" idx="1"/>
          </p:cNvCxnSpPr>
          <p:nvPr/>
        </p:nvCxnSpPr>
        <p:spPr bwMode="auto">
          <a:xfrm>
            <a:off x="2922588" y="3430588"/>
            <a:ext cx="1573212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TextBox 22"/>
          <p:cNvSpPr txBox="1">
            <a:spLocks noChangeArrowheads="1"/>
          </p:cNvSpPr>
          <p:nvPr/>
        </p:nvSpPr>
        <p:spPr bwMode="auto">
          <a:xfrm>
            <a:off x="762000" y="19050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0.55</a:t>
            </a:r>
          </a:p>
        </p:txBody>
      </p:sp>
      <p:sp>
        <p:nvSpPr>
          <p:cNvPr id="33810" name="TextBox 23"/>
          <p:cNvSpPr txBox="1">
            <a:spLocks noChangeArrowheads="1"/>
          </p:cNvSpPr>
          <p:nvPr/>
        </p:nvSpPr>
        <p:spPr bwMode="auto">
          <a:xfrm>
            <a:off x="762000" y="29718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0.45</a:t>
            </a:r>
          </a:p>
        </p:txBody>
      </p:sp>
      <p:sp>
        <p:nvSpPr>
          <p:cNvPr id="33811" name="TextBox 24"/>
          <p:cNvSpPr txBox="1">
            <a:spLocks noChangeArrowheads="1"/>
          </p:cNvSpPr>
          <p:nvPr/>
        </p:nvSpPr>
        <p:spPr bwMode="auto">
          <a:xfrm>
            <a:off x="3124200" y="12192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0.8</a:t>
            </a:r>
          </a:p>
        </p:txBody>
      </p:sp>
      <p:sp>
        <p:nvSpPr>
          <p:cNvPr id="33812" name="TextBox 25"/>
          <p:cNvSpPr txBox="1">
            <a:spLocks noChangeArrowheads="1"/>
          </p:cNvSpPr>
          <p:nvPr/>
        </p:nvSpPr>
        <p:spPr bwMode="auto">
          <a:xfrm>
            <a:off x="3124200" y="1981200"/>
            <a:ext cx="539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0.2</a:t>
            </a:r>
          </a:p>
        </p:txBody>
      </p:sp>
      <p:sp>
        <p:nvSpPr>
          <p:cNvPr id="33813" name="TextBox 26"/>
          <p:cNvSpPr txBox="1">
            <a:spLocks noChangeArrowheads="1"/>
          </p:cNvSpPr>
          <p:nvPr/>
        </p:nvSpPr>
        <p:spPr bwMode="auto">
          <a:xfrm>
            <a:off x="3352800" y="36576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0.16</a:t>
            </a:r>
          </a:p>
        </p:txBody>
      </p:sp>
      <p:sp>
        <p:nvSpPr>
          <p:cNvPr id="33814" name="TextBox 27"/>
          <p:cNvSpPr txBox="1">
            <a:spLocks noChangeArrowheads="1"/>
          </p:cNvSpPr>
          <p:nvPr/>
        </p:nvSpPr>
        <p:spPr bwMode="auto">
          <a:xfrm>
            <a:off x="3276600" y="28956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0.84</a:t>
            </a:r>
          </a:p>
        </p:txBody>
      </p:sp>
      <p:sp>
        <p:nvSpPr>
          <p:cNvPr id="33815" name="TextBox 28"/>
          <p:cNvSpPr txBox="1">
            <a:spLocks noChangeArrowheads="1"/>
          </p:cNvSpPr>
          <p:nvPr/>
        </p:nvSpPr>
        <p:spPr bwMode="auto">
          <a:xfrm>
            <a:off x="7010400" y="1219200"/>
            <a:ext cx="682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0.44</a:t>
            </a:r>
          </a:p>
        </p:txBody>
      </p:sp>
      <p:sp>
        <p:nvSpPr>
          <p:cNvPr id="33816" name="TextBox 29"/>
          <p:cNvSpPr txBox="1">
            <a:spLocks noChangeArrowheads="1"/>
          </p:cNvSpPr>
          <p:nvPr/>
        </p:nvSpPr>
        <p:spPr bwMode="auto">
          <a:xfrm>
            <a:off x="7010400" y="1981200"/>
            <a:ext cx="668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0.11</a:t>
            </a:r>
          </a:p>
        </p:txBody>
      </p:sp>
      <p:sp>
        <p:nvSpPr>
          <p:cNvPr id="33817" name="TextBox 30"/>
          <p:cNvSpPr txBox="1">
            <a:spLocks noChangeArrowheads="1"/>
          </p:cNvSpPr>
          <p:nvPr/>
        </p:nvSpPr>
        <p:spPr bwMode="auto">
          <a:xfrm>
            <a:off x="7010400" y="28956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0.378</a:t>
            </a:r>
          </a:p>
        </p:txBody>
      </p:sp>
      <p:sp>
        <p:nvSpPr>
          <p:cNvPr id="33818" name="TextBox 31"/>
          <p:cNvSpPr txBox="1">
            <a:spLocks noChangeArrowheads="1"/>
          </p:cNvSpPr>
          <p:nvPr/>
        </p:nvSpPr>
        <p:spPr bwMode="auto">
          <a:xfrm>
            <a:off x="7010400" y="36576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/>
              <a:t>0.072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05000" y="5410200"/>
            <a:ext cx="4843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Right-handed males:       0.44 = 48/110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Left-handed females:    0.072 = 8/110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altLang="en-US" sz="3600" b="1" smtClean="0"/>
              <a:t>General Multiplication Rule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5000"/>
          </a:xfrm>
        </p:spPr>
        <p:txBody>
          <a:bodyPr/>
          <a:lstStyle/>
          <a:p>
            <a:r>
              <a:rPr lang="en-US" altLang="en-US" sz="2400" b="1" smtClean="0"/>
              <a:t>The idea of multiplying along the branches in a tree diagram leads to a general method for finding the probability </a:t>
            </a:r>
            <a:r>
              <a:rPr lang="en-US" altLang="en-US" sz="2400" b="1" i="1" smtClean="0"/>
              <a:t>P</a:t>
            </a:r>
            <a:r>
              <a:rPr lang="en-US" altLang="en-US" sz="2400" b="1" smtClean="0"/>
              <a:t>(</a:t>
            </a:r>
            <a:r>
              <a:rPr lang="en-US" altLang="en-US" sz="2400" b="1" i="1" smtClean="0"/>
              <a:t>A </a:t>
            </a:r>
            <a:r>
              <a:rPr lang="en-US" altLang="en-US" sz="2400" b="1" smtClean="0"/>
              <a:t>∩ </a:t>
            </a:r>
            <a:r>
              <a:rPr lang="en-US" altLang="en-US" sz="2400" b="1" i="1" smtClean="0"/>
              <a:t>B</a:t>
            </a:r>
            <a:r>
              <a:rPr lang="en-US" altLang="en-US" sz="2400" b="1" smtClean="0"/>
              <a:t>) that two events happen together.</a:t>
            </a:r>
          </a:p>
          <a:p>
            <a:endParaRPr lang="en-US" altLang="en-US" sz="2400" b="1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23913" y="3416300"/>
            <a:ext cx="7481887" cy="2755900"/>
            <a:chOff x="514350" y="2958246"/>
            <a:chExt cx="7481888" cy="2756079"/>
          </a:xfrm>
        </p:grpSpPr>
        <p:sp>
          <p:nvSpPr>
            <p:cNvPr id="34821" name="TextBox 6"/>
            <p:cNvSpPr txBox="1">
              <a:spLocks noChangeArrowheads="1"/>
            </p:cNvSpPr>
            <p:nvPr/>
          </p:nvSpPr>
          <p:spPr bwMode="auto">
            <a:xfrm>
              <a:off x="514350" y="3467556"/>
              <a:ext cx="7481888" cy="2246769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FFFFFF"/>
                </a:gs>
              </a:gsLst>
              <a:lin ang="522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altLang="en-US" sz="2400">
                  <a:solidFill>
                    <a:srgbClr val="FF0000"/>
                  </a:solidFill>
                </a:rPr>
                <a:t>The probability that events </a:t>
              </a:r>
              <a:r>
                <a:rPr lang="en-US" altLang="en-US" sz="2400" i="1">
                  <a:solidFill>
                    <a:srgbClr val="FF0000"/>
                  </a:solidFill>
                </a:rPr>
                <a:t>A</a:t>
              </a:r>
              <a:r>
                <a:rPr lang="en-US" altLang="en-US" sz="2400">
                  <a:solidFill>
                    <a:srgbClr val="FF0000"/>
                  </a:solidFill>
                </a:rPr>
                <a:t> and </a:t>
              </a:r>
              <a:r>
                <a:rPr lang="en-US" altLang="en-US" sz="2400" i="1">
                  <a:solidFill>
                    <a:srgbClr val="FF0000"/>
                  </a:solidFill>
                </a:rPr>
                <a:t>B</a:t>
              </a:r>
              <a:r>
                <a:rPr lang="en-US" altLang="en-US" sz="2400">
                  <a:solidFill>
                    <a:srgbClr val="FF0000"/>
                  </a:solidFill>
                </a:rPr>
                <a:t> both occur can be found using the </a:t>
              </a:r>
              <a:r>
                <a:rPr lang="en-US" altLang="en-US" sz="2400" b="1">
                  <a:solidFill>
                    <a:srgbClr val="FF0000"/>
                  </a:solidFill>
                </a:rPr>
                <a:t>general multiplication rule</a:t>
              </a:r>
              <a:endParaRPr lang="en-US" altLang="en-US" sz="2400">
                <a:solidFill>
                  <a:srgbClr val="FF0000"/>
                </a:solidFill>
              </a:endParaRPr>
            </a:p>
            <a:p>
              <a:pPr algn="ctr">
                <a:spcAft>
                  <a:spcPts val="1200"/>
                </a:spcAft>
              </a:pPr>
              <a:r>
                <a:rPr lang="en-US" altLang="en-US" sz="2400" i="1">
                  <a:solidFill>
                    <a:srgbClr val="FF0000"/>
                  </a:solidFill>
                </a:rPr>
                <a:t>P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400" i="1">
                  <a:solidFill>
                    <a:srgbClr val="FF0000"/>
                  </a:solidFill>
                </a:rPr>
                <a:t>A </a:t>
              </a:r>
              <a:r>
                <a:rPr lang="en-US" altLang="en-US" sz="2400" b="1">
                  <a:solidFill>
                    <a:srgbClr val="FF0000"/>
                  </a:solidFill>
                </a:rPr>
                <a:t>∩</a:t>
              </a:r>
              <a:r>
                <a:rPr lang="en-US" altLang="en-US" sz="2400">
                  <a:solidFill>
                    <a:srgbClr val="FF0000"/>
                  </a:solidFill>
                </a:rPr>
                <a:t> </a:t>
              </a:r>
              <a:r>
                <a:rPr lang="en-US" altLang="en-US" sz="2400" i="1">
                  <a:solidFill>
                    <a:srgbClr val="FF0000"/>
                  </a:solidFill>
                </a:rPr>
                <a:t>B</a:t>
              </a:r>
              <a:r>
                <a:rPr lang="en-US" altLang="en-US" sz="2400">
                  <a:solidFill>
                    <a:srgbClr val="FF0000"/>
                  </a:solidFill>
                </a:rPr>
                <a:t>) = </a:t>
              </a:r>
              <a:r>
                <a:rPr lang="en-US" altLang="en-US" sz="2400" i="1">
                  <a:solidFill>
                    <a:srgbClr val="FF0000"/>
                  </a:solidFill>
                </a:rPr>
                <a:t>P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400" i="1">
                  <a:solidFill>
                    <a:srgbClr val="FF0000"/>
                  </a:solidFill>
                </a:rPr>
                <a:t>A</a:t>
              </a:r>
              <a:r>
                <a:rPr lang="en-US" altLang="en-US" sz="2400">
                  <a:solidFill>
                    <a:srgbClr val="FF0000"/>
                  </a:solidFill>
                </a:rPr>
                <a:t>) • </a:t>
              </a:r>
              <a:r>
                <a:rPr lang="en-US" altLang="en-US" sz="2400" i="1">
                  <a:solidFill>
                    <a:srgbClr val="FF0000"/>
                  </a:solidFill>
                </a:rPr>
                <a:t>P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400" i="1">
                  <a:solidFill>
                    <a:srgbClr val="FF0000"/>
                  </a:solidFill>
                </a:rPr>
                <a:t>B </a:t>
              </a:r>
              <a:r>
                <a:rPr lang="en-US" altLang="en-US" sz="2400">
                  <a:solidFill>
                    <a:srgbClr val="FF0000"/>
                  </a:solidFill>
                </a:rPr>
                <a:t>| </a:t>
              </a:r>
              <a:r>
                <a:rPr lang="en-US" altLang="en-US" sz="2400" i="1">
                  <a:solidFill>
                    <a:srgbClr val="FF0000"/>
                  </a:solidFill>
                </a:rPr>
                <a:t>A</a:t>
              </a:r>
              <a:r>
                <a:rPr lang="en-US" altLang="en-US" sz="2400">
                  <a:solidFill>
                    <a:srgbClr val="FF0000"/>
                  </a:solidFill>
                </a:rPr>
                <a:t>)</a:t>
              </a:r>
            </a:p>
            <a:p>
              <a:pPr>
                <a:spcAft>
                  <a:spcPts val="1200"/>
                </a:spcAft>
              </a:pPr>
              <a:r>
                <a:rPr lang="en-US" altLang="en-US" sz="2400">
                  <a:solidFill>
                    <a:srgbClr val="FF0000"/>
                  </a:solidFill>
                </a:rPr>
                <a:t>where </a:t>
              </a:r>
              <a:r>
                <a:rPr lang="en-US" altLang="en-US" sz="2400" i="1">
                  <a:solidFill>
                    <a:srgbClr val="FF0000"/>
                  </a:solidFill>
                </a:rPr>
                <a:t>P</a:t>
              </a:r>
              <a:r>
                <a:rPr lang="en-US" altLang="en-US" sz="2400">
                  <a:solidFill>
                    <a:srgbClr val="FF0000"/>
                  </a:solidFill>
                </a:rPr>
                <a:t>(</a:t>
              </a:r>
              <a:r>
                <a:rPr lang="en-US" altLang="en-US" sz="2400" i="1">
                  <a:solidFill>
                    <a:srgbClr val="FF0000"/>
                  </a:solidFill>
                </a:rPr>
                <a:t>B </a:t>
              </a:r>
              <a:r>
                <a:rPr lang="en-US" altLang="en-US" sz="2400">
                  <a:solidFill>
                    <a:srgbClr val="FF0000"/>
                  </a:solidFill>
                </a:rPr>
                <a:t>| </a:t>
              </a:r>
              <a:r>
                <a:rPr lang="en-US" altLang="en-US" sz="2400" i="1">
                  <a:solidFill>
                    <a:srgbClr val="FF0000"/>
                  </a:solidFill>
                </a:rPr>
                <a:t>A</a:t>
              </a:r>
              <a:r>
                <a:rPr lang="en-US" altLang="en-US" sz="2400">
                  <a:solidFill>
                    <a:srgbClr val="FF0000"/>
                  </a:solidFill>
                </a:rPr>
                <a:t>) is the conditional probability that event </a:t>
              </a:r>
              <a:r>
                <a:rPr lang="en-US" altLang="en-US" sz="2400" i="1">
                  <a:solidFill>
                    <a:srgbClr val="FF0000"/>
                  </a:solidFill>
                </a:rPr>
                <a:t>B </a:t>
              </a:r>
              <a:r>
                <a:rPr lang="en-US" altLang="en-US" sz="2400">
                  <a:solidFill>
                    <a:srgbClr val="FF0000"/>
                  </a:solidFill>
                </a:rPr>
                <a:t>occurs given that event </a:t>
              </a:r>
              <a:r>
                <a:rPr lang="en-US" altLang="en-US" sz="2400" i="1">
                  <a:solidFill>
                    <a:srgbClr val="FF0000"/>
                  </a:solidFill>
                </a:rPr>
                <a:t>A </a:t>
              </a:r>
              <a:r>
                <a:rPr lang="en-US" altLang="en-US" sz="2400">
                  <a:solidFill>
                    <a:srgbClr val="FF0000"/>
                  </a:solidFill>
                </a:rPr>
                <a:t>has already occurred.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82812" y="2958246"/>
              <a:ext cx="4152901" cy="46199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/>
                <a:t>General Multiplication Rule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49225" y="1727200"/>
            <a:ext cx="3736975" cy="4948238"/>
            <a:chOff x="149225" y="1727200"/>
            <a:chExt cx="3736975" cy="4947886"/>
          </a:xfrm>
        </p:grpSpPr>
        <p:pic>
          <p:nvPicPr>
            <p:cNvPr id="358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49"/>
            <a:stretch>
              <a:fillRect/>
            </a:stretch>
          </p:blipFill>
          <p:spPr bwMode="auto">
            <a:xfrm>
              <a:off x="304800" y="2924175"/>
              <a:ext cx="3581400" cy="3750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urved Right Arrow 5"/>
            <p:cNvSpPr/>
            <p:nvPr/>
          </p:nvSpPr>
          <p:spPr bwMode="auto">
            <a:xfrm>
              <a:off x="149225" y="1727200"/>
              <a:ext cx="640249" cy="1971040"/>
            </a:xfrm>
            <a:prstGeom prst="curved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5843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Teens with Online Profiles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438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 smtClean="0"/>
              <a:t>The Pew Internet and American Life Project finds that 93% of teenagers (ages 12 to 17) use the Internet, and that 55% of online teens have posted a profile on a social-networking site.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FFFF00"/>
                </a:solidFill>
              </a:rPr>
              <a:t>What percent of teens are online </a:t>
            </a:r>
            <a:r>
              <a:rPr lang="en-US" altLang="en-US" sz="2400" b="1" i="1" smtClean="0">
                <a:solidFill>
                  <a:srgbClr val="FFFF00"/>
                </a:solidFill>
              </a:rPr>
              <a:t>and</a:t>
            </a:r>
            <a:r>
              <a:rPr lang="en-US" altLang="en-US" sz="2400" b="1" smtClean="0">
                <a:solidFill>
                  <a:srgbClr val="FFFF00"/>
                </a:solidFill>
              </a:rPr>
              <a:t> have posted a profile?</a:t>
            </a:r>
          </a:p>
          <a:p>
            <a:endParaRPr lang="en-US" altLang="en-US" sz="2400" b="1" smtClean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40188" y="5954713"/>
            <a:ext cx="4222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>
                <a:solidFill>
                  <a:srgbClr val="FFFF00"/>
                </a:solidFill>
              </a:rPr>
              <a:t>51.15% of teens are online </a:t>
            </a:r>
            <a:r>
              <a:rPr lang="en-US" altLang="en-US" b="1" i="1">
                <a:solidFill>
                  <a:srgbClr val="FFFF00"/>
                </a:solidFill>
              </a:rPr>
              <a:t>and</a:t>
            </a:r>
            <a:r>
              <a:rPr lang="en-US" altLang="en-US" b="1">
                <a:solidFill>
                  <a:srgbClr val="FFFF00"/>
                </a:solidFill>
              </a:rPr>
              <a:t> have posted a profile.</a:t>
            </a:r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2857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4391025"/>
            <a:ext cx="49593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076825"/>
            <a:ext cx="1571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90775"/>
            <a:ext cx="43053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Who Visits YouTube?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400" b="1" smtClean="0"/>
              <a:t>See the example on page 320 regarding adult Internet users.</a:t>
            </a:r>
          </a:p>
          <a:p>
            <a:pPr>
              <a:buFont typeface="Wingdings" pitchFamily="2" charset="2"/>
              <a:buNone/>
            </a:pPr>
            <a:r>
              <a:rPr lang="en-US" altLang="en-US" sz="2400" b="1" smtClean="0">
                <a:solidFill>
                  <a:srgbClr val="FFFF00"/>
                </a:solidFill>
              </a:rPr>
              <a:t>What percent of all adult Internet users visit video-sharing sites?</a:t>
            </a:r>
          </a:p>
          <a:p>
            <a:endParaRPr lang="en-US" altLang="en-US" sz="24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4927600" y="2425700"/>
            <a:ext cx="4016375" cy="646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(video yes ∩ 18 to 29) = 0.27  • 0.7</a:t>
            </a:r>
          </a:p>
          <a:p>
            <a:pPr algn="r">
              <a:defRPr/>
            </a:pP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=0.1890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3938" y="3797300"/>
            <a:ext cx="4157662" cy="64611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>
              <a:defRPr/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(video yes ∩ 30 to 49) = 0.45 • 0.51</a:t>
            </a:r>
          </a:p>
          <a:p>
            <a:pPr algn="r">
              <a:defRPr/>
            </a:pP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=0.2295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0" y="5297488"/>
            <a:ext cx="4165600" cy="64611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b="1" i="1">
                <a:solidFill>
                  <a:srgbClr val="000000"/>
                </a:solidFill>
                <a:ea typeface="ＭＳ Ｐゴシック" charset="-128"/>
              </a:rPr>
              <a:t>P</a:t>
            </a: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(video yes ∩ 50 +) = 0.28 • 0.26</a:t>
            </a:r>
          </a:p>
          <a:p>
            <a:pPr algn="r">
              <a:defRPr/>
            </a:pPr>
            <a:r>
              <a:rPr lang="en-US" b="1">
                <a:solidFill>
                  <a:srgbClr val="000000"/>
                </a:solidFill>
                <a:ea typeface="ＭＳ Ｐゴシック" charset="-128"/>
              </a:rPr>
              <a:t>=0.0728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50560" y="5970896"/>
            <a:ext cx="599344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 err="1">
                <a:solidFill>
                  <a:schemeClr val="tx1"/>
                </a:solidFill>
              </a:rPr>
              <a:t>P</a:t>
            </a:r>
            <a:r>
              <a:rPr lang="en-US" sz="2000" b="1" dirty="0" err="1">
                <a:solidFill>
                  <a:schemeClr val="tx1"/>
                </a:solidFill>
              </a:rPr>
              <a:t>(video</a:t>
            </a:r>
            <a:r>
              <a:rPr lang="en-US" sz="2000" b="1" dirty="0">
                <a:solidFill>
                  <a:schemeClr val="tx1"/>
                </a:solidFill>
              </a:rPr>
              <a:t> yes) = 0.1890 + 0.2295 + 0.0728 = 0.4913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A construction firm has bid on two different contracts. Let 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be the event that the first bid is successful and 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, that the second bid is successful.  Suppose that  P(B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 = .4, P(B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 = .6 and that the bids are independent.  What is the probability that: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a)  both bids are successful?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b)  neither bid is successful?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	c)   is successful in at least one of the bids?</a:t>
            </a:r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3810000"/>
            <a:ext cx="569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Independent  </a:t>
            </a:r>
            <a:r>
              <a:rPr lang="en-US" altLang="en-US" sz="2000" b="1">
                <a:solidFill>
                  <a:srgbClr val="FFFF00"/>
                </a:solidFill>
                <a:sym typeface="Wingdings" pitchFamily="2" charset="2"/>
              </a:rPr>
              <a:t> </a:t>
            </a:r>
            <a:r>
              <a:rPr lang="en-US" altLang="en-US" sz="2000" b="1">
                <a:solidFill>
                  <a:srgbClr val="FFFF00"/>
                </a:solidFill>
              </a:rPr>
              <a:t>P(B</a:t>
            </a:r>
            <a:r>
              <a:rPr lang="en-US" altLang="en-US" sz="2000" b="1" baseline="-25000">
                <a:solidFill>
                  <a:srgbClr val="FFFF00"/>
                </a:solidFill>
              </a:rPr>
              <a:t>1</a:t>
            </a:r>
            <a:r>
              <a:rPr lang="en-US" altLang="en-US" sz="2000" b="1">
                <a:solidFill>
                  <a:srgbClr val="FFFF00"/>
                </a:solidFill>
              </a:rPr>
              <a:t>) • P(B</a:t>
            </a:r>
            <a:r>
              <a:rPr lang="en-US" altLang="en-US" sz="2000" b="1" baseline="-25000">
                <a:solidFill>
                  <a:srgbClr val="FFFF00"/>
                </a:solidFill>
              </a:rPr>
              <a:t>2</a:t>
            </a:r>
            <a:r>
              <a:rPr lang="en-US" altLang="en-US" sz="2000" b="1">
                <a:solidFill>
                  <a:srgbClr val="FFFF00"/>
                </a:solidFill>
              </a:rPr>
              <a:t>) = 0.4 • 0.6 = 0.24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4648200"/>
            <a:ext cx="669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Independent  </a:t>
            </a:r>
            <a:r>
              <a:rPr lang="en-US" altLang="en-US" sz="2000" b="1">
                <a:solidFill>
                  <a:srgbClr val="FFFF00"/>
                </a:solidFill>
                <a:sym typeface="Wingdings" pitchFamily="2" charset="2"/>
              </a:rPr>
              <a:t> (1- </a:t>
            </a:r>
            <a:r>
              <a:rPr lang="en-US" altLang="en-US" sz="2000" b="1">
                <a:solidFill>
                  <a:srgbClr val="FFFF00"/>
                </a:solidFill>
              </a:rPr>
              <a:t>P(B</a:t>
            </a:r>
            <a:r>
              <a:rPr lang="en-US" altLang="en-US" sz="2000" b="1" baseline="-25000">
                <a:solidFill>
                  <a:srgbClr val="FFFF00"/>
                </a:solidFill>
              </a:rPr>
              <a:t>1</a:t>
            </a:r>
            <a:r>
              <a:rPr lang="en-US" altLang="en-US" sz="2000" b="1">
                <a:solidFill>
                  <a:srgbClr val="FFFF00"/>
                </a:solidFill>
              </a:rPr>
              <a:t>)) • (1 - P(B</a:t>
            </a:r>
            <a:r>
              <a:rPr lang="en-US" altLang="en-US" sz="2000" b="1" baseline="-25000">
                <a:solidFill>
                  <a:srgbClr val="FFFF00"/>
                </a:solidFill>
              </a:rPr>
              <a:t>2</a:t>
            </a:r>
            <a:r>
              <a:rPr lang="en-US" altLang="en-US" sz="2000" b="1">
                <a:solidFill>
                  <a:srgbClr val="FFFF00"/>
                </a:solidFill>
              </a:rPr>
              <a:t>)) = 0.6 • 0.4 = 0.24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52475" y="5638800"/>
            <a:ext cx="8064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000" b="1">
                <a:solidFill>
                  <a:srgbClr val="FFFF00"/>
                </a:solidFill>
              </a:rPr>
              <a:t>3 possible outcomes </a:t>
            </a:r>
            <a:r>
              <a:rPr lang="en-US" altLang="en-US" sz="2000" b="1">
                <a:solidFill>
                  <a:srgbClr val="FFFF00"/>
                </a:solidFill>
                <a:sym typeface="Wingdings" pitchFamily="2" charset="2"/>
              </a:rPr>
              <a:t> (1- </a:t>
            </a:r>
            <a:r>
              <a:rPr lang="en-US" altLang="en-US" sz="2000" b="1">
                <a:solidFill>
                  <a:srgbClr val="FFFF00"/>
                </a:solidFill>
              </a:rPr>
              <a:t>P(a)- P(b)) = 1 – 0.24 – 0.24 = 0.52</a:t>
            </a:r>
          </a:p>
          <a:p>
            <a:pPr algn="ctr"/>
            <a:r>
              <a:rPr lang="en-US" altLang="en-US" sz="2000" b="1">
                <a:solidFill>
                  <a:srgbClr val="FFFF00"/>
                </a:solidFill>
              </a:rPr>
              <a:t>or</a:t>
            </a:r>
          </a:p>
          <a:p>
            <a:pPr algn="ctr"/>
            <a:r>
              <a:rPr lang="en-US" altLang="en-US" sz="2000" b="1">
                <a:solidFill>
                  <a:srgbClr val="FFFF00"/>
                </a:solidFill>
              </a:rPr>
              <a:t>P(B</a:t>
            </a:r>
            <a:r>
              <a:rPr lang="en-US" altLang="en-US" sz="2000" b="1" baseline="-25000">
                <a:solidFill>
                  <a:srgbClr val="FFFF00"/>
                </a:solidFill>
              </a:rPr>
              <a:t>1</a:t>
            </a:r>
            <a:r>
              <a:rPr lang="en-US" altLang="en-US" sz="2000" b="1">
                <a:solidFill>
                  <a:srgbClr val="FFFF00"/>
                </a:solidFill>
              </a:rPr>
              <a:t>) • (1 – P(B</a:t>
            </a:r>
            <a:r>
              <a:rPr lang="en-US" altLang="en-US" sz="2000" b="1" baseline="-25000">
                <a:solidFill>
                  <a:srgbClr val="FFFF00"/>
                </a:solidFill>
              </a:rPr>
              <a:t>2</a:t>
            </a:r>
            <a:r>
              <a:rPr lang="en-US" altLang="en-US" sz="2000" b="1">
                <a:solidFill>
                  <a:srgbClr val="FFFF00"/>
                </a:solidFill>
              </a:rPr>
              <a:t>)) + (1 – P(B</a:t>
            </a:r>
            <a:r>
              <a:rPr lang="en-US" altLang="en-US" sz="2000" b="1" baseline="-25000">
                <a:solidFill>
                  <a:srgbClr val="FFFF00"/>
                </a:solidFill>
              </a:rPr>
              <a:t>1</a:t>
            </a:r>
            <a:r>
              <a:rPr lang="en-US" altLang="en-US" sz="2000" b="1">
                <a:solidFill>
                  <a:srgbClr val="FFFF00"/>
                </a:solidFill>
              </a:rPr>
              <a:t>)) • P(B</a:t>
            </a:r>
            <a:r>
              <a:rPr lang="en-US" altLang="en-US" sz="2000" b="1" baseline="-25000">
                <a:solidFill>
                  <a:srgbClr val="FFFF00"/>
                </a:solidFill>
              </a:rPr>
              <a:t>2</a:t>
            </a:r>
            <a:r>
              <a:rPr lang="en-US" altLang="en-US" sz="2000" b="1">
                <a:solidFill>
                  <a:srgbClr val="FFFF00"/>
                </a:solidFill>
              </a:rPr>
              <a:t>) = 0.4 • 0.4 + 0.6 • 0.6 = 0.52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altLang="en-US" sz="3600" b="1" smtClean="0"/>
              <a:t>Example 2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Given that P(A) = .3 , P(B) = .6, and P(B|A) = .4 find:</a:t>
            </a:r>
          </a:p>
          <a:p>
            <a:pPr>
              <a:buFontTx/>
              <a:buNone/>
            </a:pPr>
            <a:r>
              <a:rPr lang="en-US" altLang="en-US" sz="2400" b="1" smtClean="0"/>
              <a:t> </a:t>
            </a:r>
          </a:p>
          <a:p>
            <a:pPr>
              <a:buFontTx/>
              <a:buNone/>
            </a:pPr>
            <a:r>
              <a:rPr lang="en-US" altLang="en-US" sz="2400" b="1" smtClean="0"/>
              <a:t>	a)  P(A and B)</a:t>
            </a:r>
          </a:p>
          <a:p>
            <a:pPr>
              <a:buFontTx/>
              <a:buNone/>
            </a:pPr>
            <a:r>
              <a:rPr lang="en-US" altLang="en-US" sz="2400" b="1" smtClean="0"/>
              <a:t> </a:t>
            </a:r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r>
              <a:rPr lang="en-US" altLang="en-US" sz="2400" b="1" smtClean="0"/>
              <a:t>	b)  P(A or B)</a:t>
            </a:r>
          </a:p>
          <a:p>
            <a:pPr>
              <a:buFontTx/>
              <a:buNone/>
            </a:pPr>
            <a:r>
              <a:rPr lang="en-US" altLang="en-US" sz="2400" b="1" smtClean="0"/>
              <a:t> </a:t>
            </a:r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endParaRPr lang="en-US" altLang="en-US" sz="2400" b="1" smtClean="0"/>
          </a:p>
          <a:p>
            <a:pPr>
              <a:buFontTx/>
              <a:buNone/>
            </a:pPr>
            <a:r>
              <a:rPr lang="en-US" altLang="en-US" sz="2400" b="1" smtClean="0"/>
              <a:t>	c)  P(A|B)</a:t>
            </a:r>
          </a:p>
          <a:p>
            <a:pPr>
              <a:buFontTx/>
              <a:buNone/>
            </a:pPr>
            <a:endParaRPr lang="en-US" altLang="en-US" sz="2400" b="1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2109788"/>
            <a:ext cx="67056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P(A and B)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P(B|A) = -----------------   so P(A and B) = P(B|A)•P(A)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    P(A)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0" y="3124200"/>
            <a:ext cx="4267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P(A and B) = 0.4 • 0.3 = 0.12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5791200"/>
            <a:ext cx="56388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P(A and B)        0.12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P(A|B) = -----------------   = --------   =  0.2  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    P(B)               0.6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4191000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P(A or B) = P(A) + P(B) – P(A and B) 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                = 0.3 + 0.4 – 0.12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   = 0.58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altLang="en-US" sz="3600" b="1" smtClean="0"/>
              <a:t>Example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Given P(A | B) = 0.55 and P(A or B) = 0.64 and P(B) = 0.3. Find P(A).</a:t>
            </a:r>
          </a:p>
          <a:p>
            <a:pPr>
              <a:buFontTx/>
              <a:buNone/>
              <a:defRPr/>
            </a:pPr>
            <a:endParaRPr lang="en-US" sz="2400" b="1" dirty="0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0" y="2590800"/>
            <a:ext cx="7239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P(A and B)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P(A|B) = -----------------   so P(A and B) = P(A|B)•P(B)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    P(B)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98950" y="3505200"/>
            <a:ext cx="43878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P(A and B) = 0.55 • 0.3 = 0.165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47800" y="4495800"/>
            <a:ext cx="6553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P(A or B) = P(A) + P(B) – P(A and B)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P(A) = P(A or B) – P(B) + P(A and B)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        =  0.64 – 0.3 + 0.165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        =  0.505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3"/>
          </a:xfrm>
        </p:spPr>
        <p:txBody>
          <a:bodyPr/>
          <a:lstStyle/>
          <a:p>
            <a:r>
              <a:rPr lang="en-US" altLang="en-US" sz="3600" b="1" smtClean="0"/>
              <a:t>Example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If 60% of a department store’s customers are female and 75% of the female customers have a store charge card, what is the probability that a customer selected at random is female and had a store charge card?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9600" y="34290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Let A = female customer and    </a:t>
            </a:r>
            <a:br>
              <a:rPr lang="en-US" altLang="en-US" sz="2000" b="1">
                <a:solidFill>
                  <a:srgbClr val="FFFF00"/>
                </a:solidFill>
              </a:rPr>
            </a:br>
            <a:r>
              <a:rPr lang="en-US" altLang="en-US" sz="2000" b="1">
                <a:solidFill>
                  <a:srgbClr val="FFFF00"/>
                </a:solidFill>
              </a:rPr>
              <a:t>let B = customer has a store charge card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4267200"/>
            <a:ext cx="74676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P(A and B)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P(B|A) = -----------------   so P(A and B) = P(B|A)•P(A)</a:t>
            </a:r>
          </a:p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                     P(A)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81400" y="5257800"/>
            <a:ext cx="51054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P(A and B) = 0.75 • 0.6 = 0.45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altLang="en-US" sz="2400" b="1" i="1" smtClean="0">
                <a:solidFill>
                  <a:srgbClr val="FFFF00"/>
                </a:solidFill>
              </a:rPr>
              <a:t>Personal Probabilities </a:t>
            </a:r>
            <a:r>
              <a:rPr lang="en-US" altLang="en-US" sz="2400" b="1" i="1" smtClean="0"/>
              <a:t>– reflect someone’s assessment (guess) of chance</a:t>
            </a:r>
          </a:p>
          <a:p>
            <a:endParaRPr lang="en-US" altLang="en-US" sz="2400" b="1" smtClean="0"/>
          </a:p>
          <a:p>
            <a:r>
              <a:rPr lang="en-US" altLang="en-US" sz="2400" b="1" i="1" smtClean="0">
                <a:solidFill>
                  <a:srgbClr val="FFFF00"/>
                </a:solidFill>
              </a:rPr>
              <a:t>Joint Event </a:t>
            </a:r>
            <a:r>
              <a:rPr lang="en-US" altLang="en-US" sz="2400" b="1" i="1" smtClean="0"/>
              <a:t>– simultaneous occurrence of two events</a:t>
            </a:r>
          </a:p>
          <a:p>
            <a:endParaRPr lang="en-US" altLang="en-US" sz="2400" b="1" smtClean="0"/>
          </a:p>
          <a:p>
            <a:r>
              <a:rPr lang="en-US" altLang="en-US" sz="2400" b="1" i="1" smtClean="0">
                <a:solidFill>
                  <a:srgbClr val="FFFF00"/>
                </a:solidFill>
              </a:rPr>
              <a:t>Joint Probability </a:t>
            </a:r>
            <a:r>
              <a:rPr lang="en-US" altLang="en-US" sz="2400" b="1" i="1" smtClean="0"/>
              <a:t>– probability of a joint event</a:t>
            </a:r>
          </a:p>
          <a:p>
            <a:endParaRPr lang="en-US" altLang="en-US" sz="2400" b="1" smtClean="0"/>
          </a:p>
          <a:p>
            <a:r>
              <a:rPr lang="en-US" altLang="en-US" sz="2400" b="1" i="1" smtClean="0">
                <a:solidFill>
                  <a:srgbClr val="FFFF00"/>
                </a:solidFill>
              </a:rPr>
              <a:t>Conditional Probabilities </a:t>
            </a:r>
            <a:r>
              <a:rPr lang="en-US" altLang="en-US" sz="2400" b="1" i="1" smtClean="0"/>
              <a:t>– probability of an event given that another event has occurred</a:t>
            </a: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079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Example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b="1" dirty="0" smtClean="0"/>
              <a:t>Suppose 5% of a box of 100 light blubs are defective.  If a store owner tests two light bulbs from the shipment and will accept the shipment only if both work.  What is the probability that the owner rejects the shipment?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r>
              <a:rPr lang="en-US" sz="2400" b="1" dirty="0" smtClean="0"/>
              <a:t> </a:t>
            </a:r>
          </a:p>
          <a:p>
            <a:pPr>
              <a:buFontTx/>
              <a:buNone/>
              <a:defRPr/>
            </a:pPr>
            <a:endParaRPr lang="en-US" sz="2400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2819400"/>
            <a:ext cx="6858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P(reject) = P(at least one failure)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</a:t>
            </a:r>
          </a:p>
          <a:p>
            <a:r>
              <a:rPr lang="en-US" altLang="en-US" sz="2000" b="1">
                <a:solidFill>
                  <a:srgbClr val="FFFF00"/>
                </a:solidFill>
              </a:rPr>
              <a:t>                = 1 – P(no failures)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886200"/>
            <a:ext cx="7924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1 – P(1</a:t>
            </a:r>
            <a:r>
              <a:rPr lang="en-US" altLang="en-US" sz="2000" b="1" baseline="30000">
                <a:solidFill>
                  <a:srgbClr val="FFFF00"/>
                </a:solidFill>
              </a:rPr>
              <a:t>st</a:t>
            </a:r>
            <a:r>
              <a:rPr lang="en-US" altLang="en-US" sz="2000" b="1">
                <a:solidFill>
                  <a:srgbClr val="FFFF00"/>
                </a:solidFill>
              </a:rPr>
              <a:t> not defective) • P(2</a:t>
            </a:r>
            <a:r>
              <a:rPr lang="en-US" altLang="en-US" sz="2000" b="1" baseline="30000">
                <a:solidFill>
                  <a:srgbClr val="FFFF00"/>
                </a:solidFill>
              </a:rPr>
              <a:t>nd</a:t>
            </a:r>
            <a:r>
              <a:rPr lang="en-US" altLang="en-US" sz="2000" b="1">
                <a:solidFill>
                  <a:srgbClr val="FFFF00"/>
                </a:solidFill>
              </a:rPr>
              <a:t> not defective | 1</a:t>
            </a:r>
            <a:r>
              <a:rPr lang="en-US" altLang="en-US" sz="2000" b="1" baseline="30000">
                <a:solidFill>
                  <a:srgbClr val="FFFF00"/>
                </a:solidFill>
              </a:rPr>
              <a:t>st</a:t>
            </a:r>
            <a:r>
              <a:rPr lang="en-US" altLang="en-US" sz="2000" b="1">
                <a:solidFill>
                  <a:srgbClr val="FFFF00"/>
                </a:solidFill>
              </a:rPr>
              <a:t> not defective)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62050" y="4572000"/>
            <a:ext cx="40195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000" b="1">
                <a:solidFill>
                  <a:srgbClr val="FFFF00"/>
                </a:solidFill>
              </a:rPr>
              <a:t>= 1 – (95/100) • (94/99)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= 1 – 0.9020</a:t>
            </a:r>
          </a:p>
          <a:p>
            <a:endParaRPr lang="en-US" altLang="en-US" sz="2000" b="1">
              <a:solidFill>
                <a:srgbClr val="FFFF00"/>
              </a:solidFill>
            </a:endParaRPr>
          </a:p>
          <a:p>
            <a:r>
              <a:rPr lang="en-US" altLang="en-US" sz="2000" b="1">
                <a:solidFill>
                  <a:srgbClr val="FFFF00"/>
                </a:solidFill>
              </a:rPr>
              <a:t>= 0.098   or 9.8% of the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Question to Ponder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352800"/>
          </a:xfrm>
        </p:spPr>
        <p:txBody>
          <a:bodyPr/>
          <a:lstStyle/>
          <a:p>
            <a:r>
              <a:rPr lang="en-US" altLang="en-US" sz="2800" b="1" smtClean="0"/>
              <a:t>Dan can hit the bulls eye ½ of the time</a:t>
            </a:r>
          </a:p>
          <a:p>
            <a:r>
              <a:rPr lang="en-US" altLang="en-US" sz="2800" b="1" smtClean="0"/>
              <a:t>Daren can hit the bulls eye ⅓ of the time</a:t>
            </a:r>
          </a:p>
          <a:p>
            <a:r>
              <a:rPr lang="en-US" altLang="en-US" sz="2800" b="1" smtClean="0"/>
              <a:t>Duane can hit the bulls eye ¼ of the time</a:t>
            </a:r>
          </a:p>
          <a:p>
            <a:endParaRPr lang="en-US" altLang="en-US" sz="2800" b="1" smtClean="0"/>
          </a:p>
          <a:p>
            <a:pPr>
              <a:buFontTx/>
              <a:buNone/>
            </a:pPr>
            <a:r>
              <a:rPr lang="en-US" altLang="en-US" sz="2800" b="1" smtClean="0"/>
              <a:t>Given that someone hits the bulls eye, what is the probability that it is Dan?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4572000"/>
          <a:ext cx="3230563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746"/>
                <a:gridCol w="551288"/>
                <a:gridCol w="754528"/>
              </a:tblGrid>
              <a:tr h="396081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Hit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Miss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Dan (p=1/2)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Daren (p=1/3)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</a:tr>
              <a:tr h="39608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Duane (p=1/4)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marL="91458" marR="91458" marT="45702" marB="45702"/>
                </a:tc>
              </a:tr>
            </a:tbl>
          </a:graphicData>
        </a:graphic>
      </p:graphicFrame>
      <p:sp>
        <p:nvSpPr>
          <p:cNvPr id="43034" name="TextBox 4"/>
          <p:cNvSpPr txBox="1">
            <a:spLocks noChangeArrowheads="1"/>
          </p:cNvSpPr>
          <p:nvPr/>
        </p:nvSpPr>
        <p:spPr bwMode="auto">
          <a:xfrm>
            <a:off x="4876800" y="4419600"/>
            <a:ext cx="4114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Out of 36 throws, 13 hit the target.  Dan had 6 of them, so </a:t>
            </a:r>
            <a:br>
              <a:rPr lang="en-US" altLang="en-US" sz="2400" b="1"/>
            </a:br>
            <a:r>
              <a:rPr lang="en-US" altLang="en-US" sz="2400" b="1"/>
              <a:t>P(Dan | bulls eye) = 6/13</a:t>
            </a:r>
          </a:p>
          <a:p>
            <a:r>
              <a:rPr lang="en-US" altLang="en-US" sz="2400" b="1"/>
              <a:t>                               = 0.462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839200" cy="5638800"/>
          </a:xfrm>
        </p:spPr>
        <p:txBody>
          <a:bodyPr/>
          <a:lstStyle/>
          <a:p>
            <a:pPr eaLnBrk="1" hangingPunct="1">
              <a:spcBef>
                <a:spcPts val="3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Summary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2400" b="1" dirty="0" smtClean="0"/>
              <a:t>Two events are independent if</a:t>
            </a:r>
          </a:p>
          <a:p>
            <a:pPr lvl="2" eaLnBrk="1" hangingPunct="1">
              <a:spcBef>
                <a:spcPts val="300"/>
              </a:spcBef>
              <a:defRPr/>
            </a:pPr>
            <a:r>
              <a:rPr lang="en-US" sz="2000" b="1" dirty="0" smtClean="0"/>
              <a:t>P(A|B) = P(A)  and  P(B|A) = P(B)</a:t>
            </a:r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2400" b="1" dirty="0" smtClean="0">
                <a:ea typeface="+mn-ea"/>
                <a:cs typeface="+mn-cs"/>
                <a:sym typeface="Symbol"/>
              </a:rPr>
              <a:t>P(at least one) = 1 – P(none)    (complement rule)</a:t>
            </a:r>
            <a:endParaRPr lang="en-US" sz="1800" b="1" dirty="0" smtClean="0">
              <a:ea typeface="+mn-ea"/>
              <a:cs typeface="+mn-cs"/>
              <a:sym typeface="Symbol"/>
            </a:endParaRPr>
          </a:p>
          <a:p>
            <a:pPr lvl="2" eaLnBrk="1" hangingPunct="1">
              <a:spcBef>
                <a:spcPts val="300"/>
              </a:spcBef>
              <a:defRPr/>
            </a:pPr>
            <a:endParaRPr lang="en-US" sz="1000" b="1" dirty="0" smtClean="0"/>
          </a:p>
          <a:p>
            <a:pPr eaLnBrk="1" hangingPunct="1">
              <a:spcBef>
                <a:spcPts val="300"/>
              </a:spcBef>
              <a:defRPr/>
            </a:pPr>
            <a:r>
              <a:rPr lang="en-US" sz="2800" b="1" dirty="0" smtClean="0">
                <a:solidFill>
                  <a:srgbClr val="FFFF00"/>
                </a:solidFill>
              </a:rPr>
              <a:t>Homework</a:t>
            </a:r>
            <a:endParaRPr lang="en-US" sz="2400" b="1" dirty="0" smtClean="0"/>
          </a:p>
          <a:p>
            <a:pPr lvl="1" eaLnBrk="1" hangingPunct="1">
              <a:spcBef>
                <a:spcPts val="300"/>
              </a:spcBef>
              <a:defRPr/>
            </a:pPr>
            <a:r>
              <a:rPr lang="en-US" sz="2400" b="1" dirty="0" smtClean="0"/>
              <a:t>Day Two:  </a:t>
            </a:r>
            <a:r>
              <a:rPr lang="en-US" sz="2400" b="1" kern="1200" dirty="0" smtClean="0"/>
              <a:t>83, 85, 87, 91, 93, 95, 97, 99</a:t>
            </a:r>
          </a:p>
          <a:p>
            <a:pPr lvl="1" eaLnBrk="1" hangingPunct="1">
              <a:spcBef>
                <a:spcPts val="300"/>
              </a:spcBef>
              <a:buFontTx/>
              <a:buNone/>
              <a:defRPr/>
            </a:pP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77788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Question to Ponder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smtClean="0"/>
              <a:t>Dan can hit the bulls eye ½ of the time</a:t>
            </a:r>
          </a:p>
          <a:p>
            <a:r>
              <a:rPr lang="en-US" altLang="en-US" sz="2800" b="1" smtClean="0"/>
              <a:t>Daren can hit the bulls eye ⅓ of the time</a:t>
            </a:r>
          </a:p>
          <a:p>
            <a:r>
              <a:rPr lang="en-US" altLang="en-US" sz="2800" b="1" smtClean="0"/>
              <a:t>Duane can hit the bulls eye ¼ of the time</a:t>
            </a:r>
          </a:p>
          <a:p>
            <a:endParaRPr lang="en-US" altLang="en-US" sz="2800" b="1" smtClean="0"/>
          </a:p>
          <a:p>
            <a:pPr>
              <a:buFontTx/>
              <a:buNone/>
            </a:pPr>
            <a:r>
              <a:rPr lang="en-US" altLang="en-US" sz="2800" b="1" smtClean="0"/>
              <a:t>Given that someone hits the bulls eye, what is the probability that it is Dan?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Rules of Probability</a:t>
            </a:r>
          </a:p>
        </p:txBody>
      </p:sp>
      <p:pic>
        <p:nvPicPr>
          <p:cNvPr id="8195" name="Picture 6" descr="Yates_3e_Ch06_p3874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2" r="10001" b="2182"/>
          <a:stretch>
            <a:fillRect/>
          </a:stretch>
        </p:blipFill>
        <p:spPr bwMode="auto">
          <a:xfrm>
            <a:off x="103188" y="1285875"/>
            <a:ext cx="8888412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457200" y="41275"/>
            <a:ext cx="8229600" cy="846138"/>
          </a:xfrm>
        </p:spPr>
        <p:txBody>
          <a:bodyPr/>
          <a:lstStyle/>
          <a:p>
            <a:r>
              <a:rPr lang="en-US" altLang="en-US" sz="3600" b="1" smtClean="0"/>
              <a:t>Addition Rule for Disjoint Events</a:t>
            </a:r>
          </a:p>
        </p:txBody>
      </p:sp>
      <p:sp>
        <p:nvSpPr>
          <p:cNvPr id="9219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429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If events A, B, and C are disjoint in the sense that no two have any outcomes in common, then</a:t>
            </a:r>
            <a:endParaRPr lang="en-US" altLang="en-US" sz="1200" b="1" smtClean="0"/>
          </a:p>
          <a:p>
            <a:pPr marL="0" indent="0" algn="ctr">
              <a:buFontTx/>
              <a:buNone/>
            </a:pPr>
            <a:r>
              <a:rPr lang="en-US" altLang="en-US" sz="1800" b="1" smtClean="0"/>
              <a:t/>
            </a:r>
            <a:br>
              <a:rPr lang="en-US" altLang="en-US" sz="1800" b="1" smtClean="0"/>
            </a:br>
            <a:r>
              <a:rPr lang="en-US" altLang="en-US" sz="2800" b="1" smtClean="0"/>
              <a:t>P(A or B or C) = P(A) + P(B) + P(C)</a:t>
            </a:r>
          </a:p>
          <a:p>
            <a:pPr marL="0" indent="0">
              <a:buFontTx/>
              <a:buNone/>
            </a:pPr>
            <a:r>
              <a:rPr lang="en-US" altLang="en-US" sz="1400" b="1" smtClean="0"/>
              <a:t/>
            </a:r>
            <a:br>
              <a:rPr lang="en-US" altLang="en-US" sz="1400" b="1" smtClean="0"/>
            </a:br>
            <a:r>
              <a:rPr lang="en-US" altLang="en-US" sz="2800" b="1" smtClean="0"/>
              <a:t>This rule extends to any number of disjoint events</a:t>
            </a:r>
          </a:p>
        </p:txBody>
      </p:sp>
      <p:pic>
        <p:nvPicPr>
          <p:cNvPr id="9220" name="Picture 5" descr="Yates_3e_Ch06_p3875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2209" b="2209"/>
          <a:stretch>
            <a:fillRect/>
          </a:stretch>
        </p:blipFill>
        <p:spPr bwMode="auto">
          <a:xfrm>
            <a:off x="2438400" y="4267200"/>
            <a:ext cx="41005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General Addition Rule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For any two events E and F,          </a:t>
            </a:r>
            <a:br>
              <a:rPr lang="en-US" altLang="en-US" sz="2400" b="1" smtClean="0"/>
            </a:br>
            <a:r>
              <a:rPr lang="en-US" altLang="en-US" sz="2400" b="1" smtClean="0"/>
              <a:t/>
            </a:r>
            <a:br>
              <a:rPr lang="en-US" altLang="en-US" sz="2400" b="1" smtClean="0"/>
            </a:br>
            <a:r>
              <a:rPr lang="en-US" altLang="en-US" sz="2400" b="1" smtClean="0"/>
              <a:t>P(E or F) = P(E) + P(F) – P(E and F)</a:t>
            </a:r>
          </a:p>
        </p:txBody>
      </p:sp>
      <p:grpSp>
        <p:nvGrpSpPr>
          <p:cNvPr id="10244" name="Group 13"/>
          <p:cNvGrpSpPr>
            <a:grpSpLocks/>
          </p:cNvGrpSpPr>
          <p:nvPr/>
        </p:nvGrpSpPr>
        <p:grpSpPr bwMode="auto">
          <a:xfrm>
            <a:off x="2605088" y="2514600"/>
            <a:ext cx="3948112" cy="2147888"/>
            <a:chOff x="2605088" y="2514600"/>
            <a:chExt cx="3948112" cy="2147887"/>
          </a:xfrm>
        </p:grpSpPr>
        <p:sp>
          <p:nvSpPr>
            <p:cNvPr id="10247" name="Rectangle 151"/>
            <p:cNvSpPr>
              <a:spLocks noChangeArrowheads="1"/>
            </p:cNvSpPr>
            <p:nvPr/>
          </p:nvSpPr>
          <p:spPr bwMode="auto">
            <a:xfrm>
              <a:off x="2605088" y="2514600"/>
              <a:ext cx="3948112" cy="1549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0248" name="Oval 152"/>
            <p:cNvSpPr>
              <a:spLocks noChangeAspect="1" noChangeArrowheads="1"/>
            </p:cNvSpPr>
            <p:nvPr/>
          </p:nvSpPr>
          <p:spPr bwMode="auto">
            <a:xfrm>
              <a:off x="3392488" y="2733675"/>
              <a:ext cx="1371600" cy="1168400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0249" name="Oval 153"/>
            <p:cNvSpPr>
              <a:spLocks noChangeAspect="1" noChangeArrowheads="1"/>
            </p:cNvSpPr>
            <p:nvPr/>
          </p:nvSpPr>
          <p:spPr bwMode="auto">
            <a:xfrm>
              <a:off x="4324350" y="2730500"/>
              <a:ext cx="1371600" cy="1168400"/>
            </a:xfrm>
            <a:prstGeom prst="ellipse">
              <a:avLst/>
            </a:prstGeom>
            <a:solidFill>
              <a:srgbClr val="FFCCFF">
                <a:alpha val="50195"/>
              </a:srgbClr>
            </a:solidFill>
            <a:ln w="19050">
              <a:solidFill>
                <a:srgbClr val="00206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 b="1"/>
            </a:p>
          </p:txBody>
        </p:sp>
        <p:sp>
          <p:nvSpPr>
            <p:cNvPr id="10250" name="Text Box 154"/>
            <p:cNvSpPr txBox="1">
              <a:spLocks noChangeArrowheads="1"/>
            </p:cNvSpPr>
            <p:nvPr/>
          </p:nvSpPr>
          <p:spPr bwMode="auto">
            <a:xfrm>
              <a:off x="3884613" y="2714625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10251" name="Text Box 155"/>
            <p:cNvSpPr txBox="1">
              <a:spLocks noChangeArrowheads="1"/>
            </p:cNvSpPr>
            <p:nvPr/>
          </p:nvSpPr>
          <p:spPr bwMode="auto">
            <a:xfrm>
              <a:off x="4867275" y="2703512"/>
              <a:ext cx="323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0252" name="Text Box 156"/>
            <p:cNvSpPr txBox="1">
              <a:spLocks noChangeArrowheads="1"/>
            </p:cNvSpPr>
            <p:nvPr/>
          </p:nvSpPr>
          <p:spPr bwMode="auto">
            <a:xfrm>
              <a:off x="4030663" y="4295775"/>
              <a:ext cx="10096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b="1"/>
                <a:t>E and F</a:t>
              </a:r>
            </a:p>
          </p:txBody>
        </p:sp>
        <p:sp>
          <p:nvSpPr>
            <p:cNvPr id="10253" name="Line 158"/>
            <p:cNvSpPr>
              <a:spLocks noChangeShapeType="1"/>
            </p:cNvSpPr>
            <p:nvPr/>
          </p:nvSpPr>
          <p:spPr bwMode="auto">
            <a:xfrm flipV="1">
              <a:off x="4506913" y="3505200"/>
              <a:ext cx="9525" cy="852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Text Box 169"/>
          <p:cNvSpPr txBox="1">
            <a:spLocks noChangeArrowheads="1"/>
          </p:cNvSpPr>
          <p:nvPr/>
        </p:nvSpPr>
        <p:spPr bwMode="auto">
          <a:xfrm>
            <a:off x="1949450" y="6019800"/>
            <a:ext cx="5240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P(E or F) = P(E) + P(F) – P(E and F)</a:t>
            </a:r>
          </a:p>
        </p:txBody>
      </p:sp>
      <p:sp>
        <p:nvSpPr>
          <p:cNvPr id="10246" name="Text Box 172"/>
          <p:cNvSpPr txBox="1">
            <a:spLocks noChangeArrowheads="1"/>
          </p:cNvSpPr>
          <p:nvPr/>
        </p:nvSpPr>
        <p:spPr bwMode="auto">
          <a:xfrm>
            <a:off x="1947863" y="5257800"/>
            <a:ext cx="5240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/>
              <a:t>Probability for non-Disjoint Events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7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81275"/>
            <a:ext cx="54959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Tree Diagram</a:t>
            </a:r>
          </a:p>
        </p:txBody>
      </p:sp>
      <p:sp>
        <p:nvSpPr>
          <p:cNvPr id="11268" name="Content Placeholder 2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/>
          <a:lstStyle/>
          <a:p>
            <a:r>
              <a:rPr lang="en-US" altLang="en-US" sz="2400" b="1" smtClean="0"/>
              <a:t>We learned how to describe the sample space </a:t>
            </a:r>
            <a:r>
              <a:rPr lang="en-US" altLang="en-US" sz="2400" b="1" i="1" smtClean="0"/>
              <a:t>S</a:t>
            </a:r>
            <a:r>
              <a:rPr lang="en-US" altLang="en-US" sz="2400" b="1" smtClean="0"/>
              <a:t> of a chance process in Section 5.2.  Another way to model chance behavior that involves a sequence of outcomes is to construct a </a:t>
            </a:r>
            <a:r>
              <a:rPr lang="en-US" altLang="en-US" sz="2400" b="1" smtClean="0">
                <a:solidFill>
                  <a:srgbClr val="FFFF00"/>
                </a:solidFill>
              </a:rPr>
              <a:t>tree diagram</a:t>
            </a:r>
            <a:r>
              <a:rPr lang="en-US" altLang="en-US" sz="2400" b="1" smtClean="0"/>
              <a:t>.</a:t>
            </a:r>
          </a:p>
          <a:p>
            <a:endParaRPr lang="en-US" altLang="en-US" sz="2400" b="1" smtClean="0"/>
          </a:p>
        </p:txBody>
      </p:sp>
      <p:sp>
        <p:nvSpPr>
          <p:cNvPr id="11269" name="TextBox 10"/>
          <p:cNvSpPr txBox="1">
            <a:spLocks noChangeArrowheads="1"/>
          </p:cNvSpPr>
          <p:nvPr/>
        </p:nvSpPr>
        <p:spPr bwMode="auto">
          <a:xfrm>
            <a:off x="228600" y="2855913"/>
            <a:ext cx="26892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/>
              <a:t>Consider flipping a coin twice.</a:t>
            </a:r>
          </a:p>
          <a:p>
            <a:endParaRPr lang="en-US" altLang="en-US" b="1"/>
          </a:p>
          <a:p>
            <a:r>
              <a:rPr lang="en-US" altLang="en-US" b="1"/>
              <a:t>What is the probability of getting two heads?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76238" y="4700588"/>
            <a:ext cx="353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b="1" u="sng"/>
              <a:t>Sample Space:</a:t>
            </a:r>
          </a:p>
          <a:p>
            <a:r>
              <a:rPr lang="en-US" altLang="en-US" b="1"/>
              <a:t>HH   HT   TH   TT</a:t>
            </a:r>
          </a:p>
          <a:p>
            <a:endParaRPr lang="en-US" altLang="en-US" b="1"/>
          </a:p>
          <a:p>
            <a:r>
              <a:rPr lang="en-US" altLang="en-US" b="1"/>
              <a:t>So, </a:t>
            </a:r>
            <a:r>
              <a:rPr lang="en-US" altLang="en-US" b="1" i="1"/>
              <a:t>P</a:t>
            </a:r>
            <a:r>
              <a:rPr lang="en-US" altLang="en-US" b="1"/>
              <a:t>(two heads) = </a:t>
            </a:r>
            <a:r>
              <a:rPr lang="en-US" altLang="en-US" b="1" i="1"/>
              <a:t>P</a:t>
            </a:r>
            <a:r>
              <a:rPr lang="en-US" altLang="en-US" b="1"/>
              <a:t>(HH) = 1/4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2914</Words>
  <Application>Microsoft Office PowerPoint</Application>
  <PresentationFormat>On-screen Show (4:3)</PresentationFormat>
  <Paragraphs>556</Paragraphs>
  <Slides>42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Default Design</vt:lpstr>
      <vt:lpstr>Equation</vt:lpstr>
      <vt:lpstr>PowerPoint Presentation</vt:lpstr>
      <vt:lpstr>Lesson 5 – 3a</vt:lpstr>
      <vt:lpstr>Objectives</vt:lpstr>
      <vt:lpstr>Vocabulary</vt:lpstr>
      <vt:lpstr>Question to Ponder</vt:lpstr>
      <vt:lpstr>Rules of Probability</vt:lpstr>
      <vt:lpstr>Addition Rule for Disjoint Events</vt:lpstr>
      <vt:lpstr>General Addition Rule</vt:lpstr>
      <vt:lpstr>Tree Diagram</vt:lpstr>
      <vt:lpstr>Tree Diagrams</vt:lpstr>
      <vt:lpstr>Example 1</vt:lpstr>
      <vt:lpstr>Example 1 cont</vt:lpstr>
      <vt:lpstr>Example 1 cont</vt:lpstr>
      <vt:lpstr>Example 2</vt:lpstr>
      <vt:lpstr>Example 2 cont</vt:lpstr>
      <vt:lpstr>Example 3</vt:lpstr>
      <vt:lpstr>Joint Probabilities</vt:lpstr>
      <vt:lpstr>Summary and Homework</vt:lpstr>
      <vt:lpstr>PowerPoint Presentation</vt:lpstr>
      <vt:lpstr>Lesson 5 – 3b</vt:lpstr>
      <vt:lpstr>What is Conditional Probability</vt:lpstr>
      <vt:lpstr>Conditional Probability Rule</vt:lpstr>
      <vt:lpstr>Example: Grade Distributions</vt:lpstr>
      <vt:lpstr>Conditional Probability &amp; Independence</vt:lpstr>
      <vt:lpstr>Space Shuttle Example</vt:lpstr>
      <vt:lpstr>General Multiplication Rule</vt:lpstr>
      <vt:lpstr>Independence:  A Special Multiplication Rule</vt:lpstr>
      <vt:lpstr>Calculating Conditional Probabilities</vt:lpstr>
      <vt:lpstr>Who Reads the Newspaper?</vt:lpstr>
      <vt:lpstr>Independence in Terms of Conditional Probability</vt:lpstr>
      <vt:lpstr>Contingency Tables</vt:lpstr>
      <vt:lpstr>Tree Diagram</vt:lpstr>
      <vt:lpstr>General Multiplication Rule</vt:lpstr>
      <vt:lpstr>Teens with Online Profiles</vt:lpstr>
      <vt:lpstr>Who Visits YouTube?</vt:lpstr>
      <vt:lpstr>Example 1</vt:lpstr>
      <vt:lpstr>Example 2</vt:lpstr>
      <vt:lpstr>Example 3</vt:lpstr>
      <vt:lpstr>Example 4</vt:lpstr>
      <vt:lpstr>Example 5</vt:lpstr>
      <vt:lpstr>Question to Ponder</vt:lpstr>
      <vt:lpstr>Summary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Headlee</dc:creator>
  <cp:lastModifiedBy>Chris Headlee</cp:lastModifiedBy>
  <cp:revision>82</cp:revision>
  <cp:lastPrinted>1601-01-01T00:00:00Z</cp:lastPrinted>
  <dcterms:created xsi:type="dcterms:W3CDTF">1601-01-01T00:00:00Z</dcterms:created>
  <dcterms:modified xsi:type="dcterms:W3CDTF">2018-09-21T12:40:48Z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