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305" r:id="rId2"/>
    <p:sldId id="256" r:id="rId3"/>
    <p:sldId id="257" r:id="rId4"/>
    <p:sldId id="274" r:id="rId5"/>
    <p:sldId id="306" r:id="rId6"/>
    <p:sldId id="307" r:id="rId7"/>
    <p:sldId id="308" r:id="rId8"/>
    <p:sldId id="309" r:id="rId9"/>
    <p:sldId id="310" r:id="rId10"/>
    <p:sldId id="298" r:id="rId11"/>
    <p:sldId id="299" r:id="rId12"/>
    <p:sldId id="303" r:id="rId13"/>
    <p:sldId id="301" r:id="rId14"/>
    <p:sldId id="300" r:id="rId15"/>
    <p:sldId id="302" r:id="rId16"/>
    <p:sldId id="263" r:id="rId17"/>
    <p:sldId id="276" r:id="rId18"/>
    <p:sldId id="277" r:id="rId19"/>
    <p:sldId id="278" r:id="rId20"/>
    <p:sldId id="279" r:id="rId21"/>
    <p:sldId id="286" r:id="rId22"/>
    <p:sldId id="280" r:id="rId23"/>
    <p:sldId id="281" r:id="rId24"/>
    <p:sldId id="282" r:id="rId25"/>
    <p:sldId id="283" r:id="rId26"/>
    <p:sldId id="284" r:id="rId27"/>
    <p:sldId id="285" r:id="rId28"/>
    <p:sldId id="293" r:id="rId29"/>
    <p:sldId id="296" r:id="rId30"/>
    <p:sldId id="295" r:id="rId31"/>
    <p:sldId id="294" r:id="rId32"/>
    <p:sldId id="304"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0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12B75B0-29BA-4715-9F1A-12630EDA4928}" type="datetimeFigureOut">
              <a:rPr lang="en-US"/>
              <a:pPr>
                <a:defRPr/>
              </a:pPr>
              <a:t>9/18/2018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30BA4686-F97C-4C58-90A6-F05CFE2D2B9F}" type="slidenum">
              <a:rPr lang="en-US"/>
              <a:pPr>
                <a:defRPr/>
              </a:pPr>
              <a:t>‹#›</a:t>
            </a:fld>
            <a:endParaRPr lang="en-US"/>
          </a:p>
        </p:txBody>
      </p:sp>
    </p:spTree>
    <p:extLst>
      <p:ext uri="{BB962C8B-B14F-4D97-AF65-F5344CB8AC3E}">
        <p14:creationId xmlns:p14="http://schemas.microsoft.com/office/powerpoint/2010/main" val="3037071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2F4756-3D80-484F-BD5C-09C6C93A2EF9}" type="slidenum">
              <a:rPr lang="en-US" altLang="en-US" smtClean="0"/>
              <a:pPr/>
              <a:t>2</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CF8D08B-4B8F-455A-97EE-BC864FACFA7E}" type="slidenum">
              <a:rPr lang="en-US" altLang="en-US" smtClean="0"/>
              <a:pPr/>
              <a:t>13</a:t>
            </a:fld>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5B22BA2-862B-42DF-8049-303E43AF6A8E}" type="slidenum">
              <a:rPr lang="en-US" altLang="en-US" smtClean="0"/>
              <a:pPr/>
              <a:t>16</a:t>
            </a:fld>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7C8D74-8D44-4A19-AA47-E753C5D32867}" type="slidenum">
              <a:rPr lang="en-US" altLang="en-US" smtClean="0"/>
              <a:pPr/>
              <a:t>17</a:t>
            </a:fld>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2B5512C-00EF-4783-B89B-6B22E5941D79}" type="slidenum">
              <a:rPr lang="en-US" altLang="en-US" smtClean="0"/>
              <a:pPr/>
              <a:t>18</a:t>
            </a:fld>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9759F7B-B150-4C64-A40E-1360C109722B}" type="slidenum">
              <a:rPr lang="en-US" altLang="en-US" smtClean="0"/>
              <a:pPr/>
              <a:t>19</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4BC8233-BC00-4CE5-A2A4-3C5E24FA0D49}"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46E319-A5F8-4674-A3ED-DCFCF85451DF}"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748BF8B-1BDF-4C82-8EEE-3A990E0848DB}" type="slidenum">
              <a:rPr lang="en-US" altLang="en-US" smtClean="0"/>
              <a:pPr/>
              <a:t>5</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99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D113BA5-BCCA-4C05-9419-CBCF2B95F340}" type="slidenum">
              <a:rPr lang="en-US" altLang="en-US" smtClean="0"/>
              <a:pPr/>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66B9BFB-E75F-4BD5-B5B3-FB9E5BB5B13D}" type="slidenum">
              <a:rPr lang="en-US" altLang="en-US" smtClean="0"/>
              <a:pPr/>
              <a:t>7</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0991758-9C2E-4FBA-816F-E1473664A711}" type="slidenum">
              <a:rPr lang="en-US" altLang="en-US" smtClean="0"/>
              <a:pPr/>
              <a:t>8</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D012259-9CE9-43FF-BE8A-8DFCB7055C94}" type="slidenum">
              <a:rPr lang="en-US" altLang="en-US" smtClean="0"/>
              <a:pPr/>
              <a:t>9</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4BD85A-CCCB-458D-8F6F-D7E6708D2A7D}" type="slidenum">
              <a:rPr lang="en-US" altLang="en-US" smtClean="0"/>
              <a:pPr/>
              <a:t>12</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FC5050D-09CE-41C6-8CA9-044A24638849}" type="slidenum">
              <a:rPr lang="en-US"/>
              <a:pPr>
                <a:defRPr/>
              </a:pPr>
              <a:t>‹#›</a:t>
            </a:fld>
            <a:endParaRPr lang="en-US"/>
          </a:p>
        </p:txBody>
      </p:sp>
    </p:spTree>
    <p:extLst>
      <p:ext uri="{BB962C8B-B14F-4D97-AF65-F5344CB8AC3E}">
        <p14:creationId xmlns:p14="http://schemas.microsoft.com/office/powerpoint/2010/main" val="4244342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4FDD9C0-235E-43A1-A506-002E52CF2BE1}" type="slidenum">
              <a:rPr lang="en-US"/>
              <a:pPr>
                <a:defRPr/>
              </a:pPr>
              <a:t>‹#›</a:t>
            </a:fld>
            <a:endParaRPr lang="en-US"/>
          </a:p>
        </p:txBody>
      </p:sp>
    </p:spTree>
    <p:extLst>
      <p:ext uri="{BB962C8B-B14F-4D97-AF65-F5344CB8AC3E}">
        <p14:creationId xmlns:p14="http://schemas.microsoft.com/office/powerpoint/2010/main" val="94605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2D485C1-EF39-4FDF-8837-B55CB84BC25A}" type="slidenum">
              <a:rPr lang="en-US"/>
              <a:pPr>
                <a:defRPr/>
              </a:pPr>
              <a:t>‹#›</a:t>
            </a:fld>
            <a:endParaRPr lang="en-US"/>
          </a:p>
        </p:txBody>
      </p:sp>
    </p:spTree>
    <p:extLst>
      <p:ext uri="{BB962C8B-B14F-4D97-AF65-F5344CB8AC3E}">
        <p14:creationId xmlns:p14="http://schemas.microsoft.com/office/powerpoint/2010/main" val="3795671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FE194F-848C-48D7-B885-40CA8792BE38}" type="slidenum">
              <a:rPr lang="en-US"/>
              <a:pPr>
                <a:defRPr/>
              </a:pPr>
              <a:t>‹#›</a:t>
            </a:fld>
            <a:endParaRPr lang="en-US"/>
          </a:p>
        </p:txBody>
      </p:sp>
    </p:spTree>
    <p:extLst>
      <p:ext uri="{BB962C8B-B14F-4D97-AF65-F5344CB8AC3E}">
        <p14:creationId xmlns:p14="http://schemas.microsoft.com/office/powerpoint/2010/main" val="3998723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C76F842-2B9B-4411-B72A-CAD90D0382BA}" type="slidenum">
              <a:rPr lang="en-US"/>
              <a:pPr>
                <a:defRPr/>
              </a:pPr>
              <a:t>‹#›</a:t>
            </a:fld>
            <a:endParaRPr lang="en-US"/>
          </a:p>
        </p:txBody>
      </p:sp>
    </p:spTree>
    <p:extLst>
      <p:ext uri="{BB962C8B-B14F-4D97-AF65-F5344CB8AC3E}">
        <p14:creationId xmlns:p14="http://schemas.microsoft.com/office/powerpoint/2010/main" val="442307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A9E1E8B-F0FB-4584-B161-8D42BB2D81D4}" type="slidenum">
              <a:rPr lang="en-US"/>
              <a:pPr>
                <a:defRPr/>
              </a:pPr>
              <a:t>‹#›</a:t>
            </a:fld>
            <a:endParaRPr lang="en-US"/>
          </a:p>
        </p:txBody>
      </p:sp>
    </p:spTree>
    <p:extLst>
      <p:ext uri="{BB962C8B-B14F-4D97-AF65-F5344CB8AC3E}">
        <p14:creationId xmlns:p14="http://schemas.microsoft.com/office/powerpoint/2010/main" val="3939292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0E3F055-0266-486D-B444-857DF770E148}" type="slidenum">
              <a:rPr lang="en-US"/>
              <a:pPr>
                <a:defRPr/>
              </a:pPr>
              <a:t>‹#›</a:t>
            </a:fld>
            <a:endParaRPr lang="en-US"/>
          </a:p>
        </p:txBody>
      </p:sp>
    </p:spTree>
    <p:extLst>
      <p:ext uri="{BB962C8B-B14F-4D97-AF65-F5344CB8AC3E}">
        <p14:creationId xmlns:p14="http://schemas.microsoft.com/office/powerpoint/2010/main" val="3684995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72076B4-F862-45D2-8845-A67E26906091}" type="slidenum">
              <a:rPr lang="en-US"/>
              <a:pPr>
                <a:defRPr/>
              </a:pPr>
              <a:t>‹#›</a:t>
            </a:fld>
            <a:endParaRPr lang="en-US"/>
          </a:p>
        </p:txBody>
      </p:sp>
    </p:spTree>
    <p:extLst>
      <p:ext uri="{BB962C8B-B14F-4D97-AF65-F5344CB8AC3E}">
        <p14:creationId xmlns:p14="http://schemas.microsoft.com/office/powerpoint/2010/main" val="2195264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C54A821-46A7-428B-9939-8A36E7D62FCC}" type="slidenum">
              <a:rPr lang="en-US"/>
              <a:pPr>
                <a:defRPr/>
              </a:pPr>
              <a:t>‹#›</a:t>
            </a:fld>
            <a:endParaRPr lang="en-US"/>
          </a:p>
        </p:txBody>
      </p:sp>
    </p:spTree>
    <p:extLst>
      <p:ext uri="{BB962C8B-B14F-4D97-AF65-F5344CB8AC3E}">
        <p14:creationId xmlns:p14="http://schemas.microsoft.com/office/powerpoint/2010/main" val="3712156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171089-A23B-4600-B84C-5047885AABE1}" type="slidenum">
              <a:rPr lang="en-US"/>
              <a:pPr>
                <a:defRPr/>
              </a:pPr>
              <a:t>‹#›</a:t>
            </a:fld>
            <a:endParaRPr lang="en-US"/>
          </a:p>
        </p:txBody>
      </p:sp>
    </p:spTree>
    <p:extLst>
      <p:ext uri="{BB962C8B-B14F-4D97-AF65-F5344CB8AC3E}">
        <p14:creationId xmlns:p14="http://schemas.microsoft.com/office/powerpoint/2010/main" val="45735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073B2EF-CA73-48E5-9FD5-0580840E9D5A}" type="slidenum">
              <a:rPr lang="en-US"/>
              <a:pPr>
                <a:defRPr/>
              </a:pPr>
              <a:t>‹#›</a:t>
            </a:fld>
            <a:endParaRPr lang="en-US"/>
          </a:p>
        </p:txBody>
      </p:sp>
    </p:spTree>
    <p:extLst>
      <p:ext uri="{BB962C8B-B14F-4D97-AF65-F5344CB8AC3E}">
        <p14:creationId xmlns:p14="http://schemas.microsoft.com/office/powerpoint/2010/main" val="2618450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D51E241-AFEA-4231-83EF-8990079C8863}"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9342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60070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Section </a:t>
            </a:r>
            <a:r>
              <a:rPr lang="en-US" sz="2800" b="1" dirty="0" smtClean="0">
                <a:effectLst>
                  <a:outerShdw blurRad="38100" dist="38100" dir="2700000" algn="tl">
                    <a:srgbClr val="336699"/>
                  </a:outerShdw>
                </a:effectLst>
                <a:latin typeface="Arial" pitchFamily="34" charset="0"/>
              </a:rPr>
              <a:t>5-3b</a:t>
            </a:r>
            <a:endParaRPr lang="en-US" sz="2800" b="1" dirty="0">
              <a:effectLst>
                <a:outerShdw blurRad="38100" dist="38100" dir="2700000" algn="tl">
                  <a:srgbClr val="336699"/>
                </a:outerShdw>
              </a:effectLst>
              <a:latin typeface="Arial" pitchFamily="34" charset="0"/>
            </a:endParaRP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2055" name="Rectangle 11"/>
          <p:cNvSpPr>
            <a:spLocks noChangeArrowheads="1"/>
          </p:cNvSpPr>
          <p:nvPr/>
        </p:nvSpPr>
        <p:spPr bwMode="auto">
          <a:xfrm>
            <a:off x="163513" y="614363"/>
            <a:ext cx="8828087" cy="5937250"/>
          </a:xfrm>
          <a:prstGeom prst="rect">
            <a:avLst/>
          </a:prstGeom>
          <a:solidFill>
            <a:schemeClr val="bg1"/>
          </a:solidFill>
          <a:ln w="9525">
            <a:solidFill>
              <a:schemeClr val="tx1"/>
            </a:solidFill>
            <a:miter lim="800000"/>
            <a:headEnd/>
            <a:tailEnd/>
          </a:ln>
        </p:spPr>
        <p:txBody>
          <a:bodyPr/>
          <a:lstStyle/>
          <a:p>
            <a:pPr>
              <a:spcBef>
                <a:spcPts val="600"/>
              </a:spcBef>
              <a:defRPr/>
            </a:pPr>
            <a:r>
              <a:rPr lang="en-US" sz="2400" b="1" dirty="0"/>
              <a:t>Given that P(A) = .25 , P(B) = .7, and P(B|A) = .6 find:</a:t>
            </a:r>
          </a:p>
          <a:p>
            <a:pPr marL="457200" indent="-457200">
              <a:spcBef>
                <a:spcPts val="600"/>
              </a:spcBef>
              <a:buFont typeface="+mj-lt"/>
              <a:buAutoNum type="arabicPeriod"/>
              <a:defRPr/>
            </a:pPr>
            <a:r>
              <a:rPr lang="en-US" sz="2400" b="1" dirty="0"/>
              <a:t>P(A and B)</a:t>
            </a:r>
          </a:p>
          <a:p>
            <a:pPr marL="457200" indent="-457200">
              <a:spcBef>
                <a:spcPts val="600"/>
              </a:spcBef>
              <a:buFont typeface="+mj-lt"/>
              <a:buAutoNum type="arabicPeriod"/>
              <a:defRPr/>
            </a:pPr>
            <a:endParaRPr lang="en-US" sz="2400" b="1" dirty="0"/>
          </a:p>
          <a:p>
            <a:pPr marL="457200" indent="-457200">
              <a:spcBef>
                <a:spcPts val="600"/>
              </a:spcBef>
              <a:buFont typeface="+mj-lt"/>
              <a:buAutoNum type="arabicPeriod"/>
              <a:defRPr/>
            </a:pPr>
            <a:r>
              <a:rPr lang="en-US" sz="2400" b="1" dirty="0"/>
              <a:t>P(A or B)</a:t>
            </a:r>
          </a:p>
          <a:p>
            <a:pPr marL="457200" indent="-457200">
              <a:spcBef>
                <a:spcPts val="600"/>
              </a:spcBef>
              <a:buFont typeface="+mj-lt"/>
              <a:buAutoNum type="arabicPeriod"/>
              <a:defRPr/>
            </a:pPr>
            <a:endParaRPr lang="en-US" sz="2400" b="1" dirty="0"/>
          </a:p>
          <a:p>
            <a:pPr marL="457200" indent="-457200">
              <a:spcBef>
                <a:spcPts val="600"/>
              </a:spcBef>
              <a:buFont typeface="+mj-lt"/>
              <a:buAutoNum type="arabicPeriod"/>
              <a:defRPr/>
            </a:pPr>
            <a:r>
              <a:rPr lang="en-US" sz="2400" b="1" dirty="0"/>
              <a:t>P(A|B)</a:t>
            </a:r>
          </a:p>
          <a:p>
            <a:pPr marL="457200" indent="-457200">
              <a:spcBef>
                <a:spcPts val="600"/>
              </a:spcBef>
              <a:buFont typeface="+mj-lt"/>
              <a:buAutoNum type="arabicPeriod"/>
              <a:defRPr/>
            </a:pPr>
            <a:endParaRPr lang="en-US" sz="2400" b="1" dirty="0"/>
          </a:p>
          <a:p>
            <a:pPr marL="457200" indent="-457200">
              <a:spcBef>
                <a:spcPts val="600"/>
              </a:spcBef>
              <a:buFont typeface="+mj-lt"/>
              <a:buAutoNum type="arabicPeriod"/>
              <a:defRPr/>
            </a:pPr>
            <a:r>
              <a:rPr lang="en-US" sz="2400" b="1" dirty="0"/>
              <a:t>Are A and B independent?  Explain</a:t>
            </a:r>
          </a:p>
          <a:p>
            <a:pPr marL="457200" indent="-457200">
              <a:spcBef>
                <a:spcPts val="600"/>
              </a:spcBef>
              <a:buFont typeface="+mj-lt"/>
              <a:buAutoNum type="arabicPeriod"/>
              <a:defRPr/>
            </a:pPr>
            <a:endParaRPr lang="en-US" sz="2400" b="1" dirty="0"/>
          </a:p>
          <a:p>
            <a:pPr marL="457200" indent="-457200">
              <a:spcBef>
                <a:spcPts val="600"/>
              </a:spcBef>
              <a:buFont typeface="+mj-lt"/>
              <a:buAutoNum type="arabicPeriod"/>
              <a:defRPr/>
            </a:pPr>
            <a:r>
              <a:rPr lang="en-US" sz="2400" b="1" dirty="0"/>
              <a:t>Given that the probability of a defective calculator is 0.07, if an inspector examines 2 calculators out of 20 in a box, what is the probability that at least one is defective?</a:t>
            </a:r>
            <a:endParaRPr lang="el-GR" sz="2000" b="1" dirty="0">
              <a:cs typeface="Arial" charset="0"/>
              <a:sym typeface="Symbol" pitchFamily="18" charset="2"/>
            </a:endParaRPr>
          </a:p>
        </p:txBody>
      </p:sp>
      <p:sp>
        <p:nvSpPr>
          <p:cNvPr id="8" name="TextBox 7"/>
          <p:cNvSpPr txBox="1">
            <a:spLocks noChangeArrowheads="1"/>
          </p:cNvSpPr>
          <p:nvPr/>
        </p:nvSpPr>
        <p:spPr bwMode="auto">
          <a:xfrm>
            <a:off x="2719388" y="1096963"/>
            <a:ext cx="3881437"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P(B|A)•P(A) = 0.6</a:t>
            </a:r>
            <a:r>
              <a:rPr lang="en-US" altLang="en-US" sz="2000" b="1">
                <a:solidFill>
                  <a:srgbClr val="FFFF00"/>
                </a:solidFill>
                <a:sym typeface="Symbol" pitchFamily="18" charset="2"/>
              </a:rPr>
              <a:t>0.25 = 0.15</a:t>
            </a:r>
            <a:endParaRPr lang="en-US" altLang="en-US" sz="2000" b="1">
              <a:solidFill>
                <a:srgbClr val="FFFF00"/>
              </a:solidFill>
            </a:endParaRPr>
          </a:p>
        </p:txBody>
      </p:sp>
      <p:sp>
        <p:nvSpPr>
          <p:cNvPr id="9" name="TextBox 8"/>
          <p:cNvSpPr txBox="1">
            <a:spLocks noChangeArrowheads="1"/>
          </p:cNvSpPr>
          <p:nvPr/>
        </p:nvSpPr>
        <p:spPr bwMode="auto">
          <a:xfrm>
            <a:off x="2403475" y="2008188"/>
            <a:ext cx="6283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 P(A) + P(B) – P(A and B) = 0.25</a:t>
            </a:r>
            <a:r>
              <a:rPr lang="en-US" altLang="en-US" sz="2000" b="1">
                <a:solidFill>
                  <a:srgbClr val="FFFF00"/>
                </a:solidFill>
                <a:sym typeface="Symbol" pitchFamily="18" charset="2"/>
              </a:rPr>
              <a:t> + 0.7 - 0.15 = 0.8</a:t>
            </a:r>
            <a:endParaRPr lang="en-US" altLang="en-US" sz="2000" b="1">
              <a:solidFill>
                <a:srgbClr val="FFFF00"/>
              </a:solidFill>
            </a:endParaRPr>
          </a:p>
        </p:txBody>
      </p:sp>
      <p:sp>
        <p:nvSpPr>
          <p:cNvPr id="10" name="TextBox 9"/>
          <p:cNvSpPr txBox="1">
            <a:spLocks noChangeArrowheads="1"/>
          </p:cNvSpPr>
          <p:nvPr/>
        </p:nvSpPr>
        <p:spPr bwMode="auto">
          <a:xfrm>
            <a:off x="2422525" y="2676525"/>
            <a:ext cx="4243388"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nSpc>
                <a:spcPts val="2000"/>
              </a:lnSpc>
            </a:pPr>
            <a:r>
              <a:rPr lang="en-US" altLang="en-US" sz="2000" b="1">
                <a:solidFill>
                  <a:srgbClr val="FFFF00"/>
                </a:solidFill>
              </a:rPr>
              <a:t>    P(A and B)        0.15</a:t>
            </a:r>
          </a:p>
          <a:p>
            <a:pPr>
              <a:lnSpc>
                <a:spcPts val="2000"/>
              </a:lnSpc>
            </a:pPr>
            <a:r>
              <a:rPr lang="en-US" altLang="en-US" sz="2000" b="1">
                <a:solidFill>
                  <a:srgbClr val="FFFF00"/>
                </a:solidFill>
              </a:rPr>
              <a:t>= -----------------   = --------   =  0.214  </a:t>
            </a:r>
          </a:p>
          <a:p>
            <a:pPr>
              <a:lnSpc>
                <a:spcPts val="2000"/>
              </a:lnSpc>
            </a:pPr>
            <a:r>
              <a:rPr lang="en-US" altLang="en-US" sz="2000" b="1">
                <a:solidFill>
                  <a:srgbClr val="FFFF00"/>
                </a:solidFill>
              </a:rPr>
              <a:t>         P(B)               0.7</a:t>
            </a:r>
          </a:p>
        </p:txBody>
      </p:sp>
      <p:sp>
        <p:nvSpPr>
          <p:cNvPr id="11" name="TextBox 10"/>
          <p:cNvSpPr txBox="1">
            <a:spLocks noChangeArrowheads="1"/>
          </p:cNvSpPr>
          <p:nvPr/>
        </p:nvSpPr>
        <p:spPr bwMode="auto">
          <a:xfrm>
            <a:off x="2768600" y="4114800"/>
            <a:ext cx="3413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No!  P(B|A), 0.6  ≠ 0.7, P(B)</a:t>
            </a:r>
          </a:p>
        </p:txBody>
      </p:sp>
      <p:sp>
        <p:nvSpPr>
          <p:cNvPr id="12" name="TextBox 11"/>
          <p:cNvSpPr txBox="1">
            <a:spLocks noChangeArrowheads="1"/>
          </p:cNvSpPr>
          <p:nvPr/>
        </p:nvSpPr>
        <p:spPr bwMode="auto">
          <a:xfrm>
            <a:off x="2209800" y="6019800"/>
            <a:ext cx="6419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least 1) = 1 – P(none) = 1 – (0.93)(0.93) = 0.1351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edge">
                                      <p:cBhvr>
                                        <p:cTn id="12" dur="20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edge">
                                      <p:cBhvr>
                                        <p:cTn id="17" dur="2000"/>
                                        <p:tgtEl>
                                          <p:spTgt spid="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edge">
                                      <p:cBhvr>
                                        <p:cTn id="22" dur="20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edge">
                                      <p:cBhvr>
                                        <p:cTn id="2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55575"/>
            <a:ext cx="8229600" cy="715963"/>
          </a:xfrm>
        </p:spPr>
        <p:txBody>
          <a:bodyPr/>
          <a:lstStyle/>
          <a:p>
            <a:r>
              <a:rPr lang="en-US" altLang="en-US" sz="3600" b="1" smtClean="0"/>
              <a:t>Simulation</a:t>
            </a:r>
          </a:p>
        </p:txBody>
      </p:sp>
      <p:sp>
        <p:nvSpPr>
          <p:cNvPr id="11267" name="Content Placeholder 2"/>
          <p:cNvSpPr>
            <a:spLocks noGrp="1"/>
          </p:cNvSpPr>
          <p:nvPr>
            <p:ph idx="1"/>
          </p:nvPr>
        </p:nvSpPr>
        <p:spPr>
          <a:xfrm>
            <a:off x="228600" y="990600"/>
            <a:ext cx="8686800" cy="5638800"/>
          </a:xfrm>
        </p:spPr>
        <p:txBody>
          <a:bodyPr/>
          <a:lstStyle/>
          <a:p>
            <a:r>
              <a:rPr lang="en-US" altLang="en-US" sz="2400" b="1" smtClean="0"/>
              <a:t>Imitation of chance behavior based on a model that accurately reflects phenomenon under consideration</a:t>
            </a:r>
            <a:endParaRPr lang="en-US" altLang="en-US" sz="1000" b="1" smtClean="0"/>
          </a:p>
          <a:p>
            <a:r>
              <a:rPr lang="en-US" altLang="en-US" sz="2400" b="1" smtClean="0"/>
              <a:t>Can use our calculator in many ways</a:t>
            </a:r>
          </a:p>
          <a:p>
            <a:pPr lvl="1"/>
            <a:r>
              <a:rPr lang="en-US" altLang="en-US" sz="2000" b="1" smtClean="0"/>
              <a:t>ProbSim application</a:t>
            </a:r>
          </a:p>
          <a:p>
            <a:pPr lvl="1"/>
            <a:r>
              <a:rPr lang="en-US" altLang="en-US" sz="2000" b="1" smtClean="0"/>
              <a:t>Random number generation</a:t>
            </a:r>
            <a:endParaRPr lang="en-US" altLang="en-US" sz="2400" b="1" smtClean="0"/>
          </a:p>
          <a:p>
            <a:r>
              <a:rPr lang="en-US" altLang="en-US" sz="2400" b="1" smtClean="0"/>
              <a:t>Can use a random number table (table b in book)</a:t>
            </a:r>
          </a:p>
          <a:p>
            <a:endParaRPr lang="en-US" altLang="en-US" sz="1000" b="1" smtClean="0"/>
          </a:p>
          <a:p>
            <a:pPr>
              <a:buFontTx/>
              <a:buAutoNum type="arabicPeriod"/>
            </a:pPr>
            <a:r>
              <a:rPr lang="en-US" altLang="en-US" sz="2400" b="1" smtClean="0"/>
              <a:t>State the problem or describe the random phenomenon</a:t>
            </a:r>
          </a:p>
          <a:p>
            <a:pPr>
              <a:buFontTx/>
              <a:buAutoNum type="arabicPeriod"/>
            </a:pPr>
            <a:endParaRPr lang="en-US" altLang="en-US" sz="1000" b="1" smtClean="0"/>
          </a:p>
          <a:p>
            <a:pPr>
              <a:buFontTx/>
              <a:buAutoNum type="arabicPeriod"/>
            </a:pPr>
            <a:r>
              <a:rPr lang="en-US" altLang="en-US" sz="2400" b="1" smtClean="0"/>
              <a:t>State the assumptions</a:t>
            </a:r>
          </a:p>
          <a:p>
            <a:pPr>
              <a:buFontTx/>
              <a:buAutoNum type="arabicPeriod"/>
            </a:pPr>
            <a:endParaRPr lang="en-US" altLang="en-US" sz="1000" b="1" smtClean="0"/>
          </a:p>
          <a:p>
            <a:pPr>
              <a:buFontTx/>
              <a:buAutoNum type="arabicPeriod"/>
            </a:pPr>
            <a:r>
              <a:rPr lang="en-US" altLang="en-US" sz="2400" b="1" smtClean="0"/>
              <a:t>Assign digits to represent outcomes</a:t>
            </a:r>
          </a:p>
          <a:p>
            <a:pPr>
              <a:buFontTx/>
              <a:buAutoNum type="arabicPeriod"/>
            </a:pPr>
            <a:endParaRPr lang="en-US" altLang="en-US" sz="1000" b="1" smtClean="0"/>
          </a:p>
          <a:p>
            <a:pPr>
              <a:buFontTx/>
              <a:buAutoNum type="arabicPeriod"/>
            </a:pPr>
            <a:r>
              <a:rPr lang="en-US" altLang="en-US" sz="2400" b="1" smtClean="0"/>
              <a:t>Simulate many repetitions (trials)</a:t>
            </a:r>
          </a:p>
          <a:p>
            <a:pPr>
              <a:buFontTx/>
              <a:buAutoNum type="arabicPeriod"/>
            </a:pPr>
            <a:endParaRPr lang="en-US" altLang="en-US" sz="1000" b="1" smtClean="0"/>
          </a:p>
          <a:p>
            <a:pPr>
              <a:buFontTx/>
              <a:buAutoNum type="arabicPeriod"/>
            </a:pPr>
            <a:r>
              <a:rPr lang="en-US" altLang="en-US" sz="2400" b="1" smtClean="0"/>
              <a:t>State your conclusions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69850"/>
            <a:ext cx="8229600" cy="868363"/>
          </a:xfrm>
        </p:spPr>
        <p:txBody>
          <a:bodyPr/>
          <a:lstStyle/>
          <a:p>
            <a:r>
              <a:rPr lang="en-US" altLang="en-US" sz="3600" b="1" smtClean="0"/>
              <a:t>Probability Rules</a:t>
            </a:r>
          </a:p>
        </p:txBody>
      </p:sp>
      <p:sp>
        <p:nvSpPr>
          <p:cNvPr id="30723" name="Content Placeholder 2"/>
          <p:cNvSpPr>
            <a:spLocks noGrp="1"/>
          </p:cNvSpPr>
          <p:nvPr>
            <p:ph idx="1"/>
          </p:nvPr>
        </p:nvSpPr>
        <p:spPr>
          <a:xfrm>
            <a:off x="111125" y="914400"/>
            <a:ext cx="8915400" cy="5638800"/>
          </a:xfrm>
        </p:spPr>
        <p:txBody>
          <a:bodyPr/>
          <a:lstStyle/>
          <a:p>
            <a:pPr>
              <a:spcBef>
                <a:spcPts val="1200"/>
              </a:spcBef>
              <a:defRPr/>
            </a:pPr>
            <a:r>
              <a:rPr lang="en-US" sz="2400" b="1" dirty="0" smtClean="0"/>
              <a:t>0 ≤ P(any event) ≤ 1</a:t>
            </a:r>
          </a:p>
          <a:p>
            <a:pPr>
              <a:spcBef>
                <a:spcPts val="1200"/>
              </a:spcBef>
              <a:defRPr/>
            </a:pPr>
            <a:r>
              <a:rPr lang="en-US" sz="2400" b="1" dirty="0" smtClean="0"/>
              <a:t>∑ P(all events) = 1                              (∑ is summation)</a:t>
            </a:r>
          </a:p>
          <a:p>
            <a:pPr>
              <a:spcBef>
                <a:spcPts val="1200"/>
              </a:spcBef>
              <a:defRPr/>
            </a:pPr>
            <a:r>
              <a:rPr lang="en-US" sz="2400" b="1" dirty="0" smtClean="0"/>
              <a:t>P(certainty) = 1   and    P(impossibility) = 0</a:t>
            </a:r>
          </a:p>
          <a:p>
            <a:pPr>
              <a:spcBef>
                <a:spcPts val="1200"/>
              </a:spcBef>
              <a:defRPr/>
            </a:pPr>
            <a:r>
              <a:rPr lang="en-US" sz="2400" b="1" dirty="0" smtClean="0">
                <a:solidFill>
                  <a:srgbClr val="FFFF00"/>
                </a:solidFill>
              </a:rPr>
              <a:t>Complement Rule</a:t>
            </a:r>
            <a:r>
              <a:rPr lang="en-US" sz="2400" b="1" dirty="0" smtClean="0"/>
              <a:t>:  P(not occurring) = 1 – P(occurring)</a:t>
            </a:r>
          </a:p>
          <a:p>
            <a:pPr>
              <a:spcBef>
                <a:spcPts val="1200"/>
              </a:spcBef>
              <a:defRPr/>
            </a:pPr>
            <a:r>
              <a:rPr lang="en-US" sz="2400" b="1" dirty="0" smtClean="0">
                <a:solidFill>
                  <a:srgbClr val="FFFF00"/>
                </a:solidFill>
              </a:rPr>
              <a:t>Disjoint Events Rule</a:t>
            </a:r>
            <a:r>
              <a:rPr lang="en-US" sz="2400" b="1" dirty="0" smtClean="0"/>
              <a:t>:  If two events have no outcomes in common (disjoint), then P(A or B) = P(A) + P(B)</a:t>
            </a:r>
          </a:p>
          <a:p>
            <a:pPr marL="342900" lvl="2" indent="-342900">
              <a:spcBef>
                <a:spcPts val="1200"/>
              </a:spcBef>
              <a:defRPr/>
            </a:pPr>
            <a:r>
              <a:rPr lang="en-US" b="1" dirty="0" smtClean="0">
                <a:solidFill>
                  <a:srgbClr val="FFFF00"/>
                </a:solidFill>
                <a:ea typeface="+mn-ea"/>
                <a:cs typeface="+mn-cs"/>
              </a:rPr>
              <a:t>Multiplication Rule</a:t>
            </a:r>
            <a:r>
              <a:rPr lang="en-US" b="1" dirty="0" smtClean="0">
                <a:ea typeface="+mn-ea"/>
                <a:cs typeface="+mn-cs"/>
              </a:rPr>
              <a:t>:  If A and B are independent (</a:t>
            </a:r>
            <a:r>
              <a:rPr lang="en-US" b="1" dirty="0" smtClean="0"/>
              <a:t>knowing if one event occurs does not change the probability of the other event)</a:t>
            </a:r>
            <a:r>
              <a:rPr lang="en-US" b="1" dirty="0" smtClean="0">
                <a:ea typeface="+mn-ea"/>
                <a:cs typeface="+mn-cs"/>
              </a:rPr>
              <a:t>, then P(A and B) = </a:t>
            </a:r>
            <a:r>
              <a:rPr lang="en-US" b="1" smtClean="0">
                <a:ea typeface="+mn-ea"/>
                <a:cs typeface="+mn-cs"/>
              </a:rPr>
              <a:t>P(A) </a:t>
            </a:r>
            <a:r>
              <a:rPr lang="en-US" b="1" smtClean="0">
                <a:ea typeface="+mn-ea"/>
                <a:cs typeface="+mn-cs"/>
                <a:sym typeface="Symbol"/>
              </a:rPr>
              <a:t> P(B</a:t>
            </a:r>
            <a:r>
              <a:rPr lang="en-US" b="1" dirty="0" smtClean="0">
                <a:ea typeface="+mn-ea"/>
                <a:cs typeface="+mn-cs"/>
                <a:sym typeface="Symbol"/>
              </a:rPr>
              <a:t>)</a:t>
            </a:r>
          </a:p>
          <a:p>
            <a:pPr>
              <a:spcBef>
                <a:spcPts val="1200"/>
              </a:spcBef>
              <a:defRPr/>
            </a:pPr>
            <a:r>
              <a:rPr lang="en-US" sz="2400" b="1" dirty="0" smtClean="0">
                <a:solidFill>
                  <a:srgbClr val="FFFF00"/>
                </a:solidFill>
              </a:rPr>
              <a:t>At least Probabilities</a:t>
            </a:r>
            <a:r>
              <a:rPr lang="en-US" sz="2400" b="1" dirty="0" smtClean="0"/>
              <a:t>:  </a:t>
            </a:r>
            <a:br>
              <a:rPr lang="en-US" sz="2400" b="1" dirty="0" smtClean="0"/>
            </a:br>
            <a:r>
              <a:rPr lang="en-US" sz="2400" b="1" dirty="0" smtClean="0"/>
              <a:t>     P(at least one) = 1 – P(complement of “at least one”)</a:t>
            </a:r>
          </a:p>
          <a:p>
            <a:pPr>
              <a:spcBef>
                <a:spcPts val="1200"/>
              </a:spcBef>
              <a:buFontTx/>
              <a:buNone/>
              <a:defRPr/>
            </a:pPr>
            <a:r>
              <a:rPr lang="en-US" sz="2400" b="1" dirty="0" smtClean="0"/>
              <a:t>			             = 1 – P(none)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112713"/>
            <a:ext cx="8229600" cy="762000"/>
          </a:xfrm>
        </p:spPr>
        <p:txBody>
          <a:bodyPr/>
          <a:lstStyle/>
          <a:p>
            <a:r>
              <a:rPr lang="en-US" altLang="en-US" sz="3600" b="1" smtClean="0"/>
              <a:t>General Multiplication Rule</a:t>
            </a:r>
          </a:p>
        </p:txBody>
      </p:sp>
      <p:sp>
        <p:nvSpPr>
          <p:cNvPr id="19459" name="Rectangle 3"/>
          <p:cNvSpPr>
            <a:spLocks noGrp="1" noChangeArrowheads="1"/>
          </p:cNvSpPr>
          <p:nvPr>
            <p:ph type="body" idx="1"/>
          </p:nvPr>
        </p:nvSpPr>
        <p:spPr>
          <a:xfrm>
            <a:off x="304800" y="1066800"/>
            <a:ext cx="8610600" cy="5410200"/>
          </a:xfrm>
        </p:spPr>
        <p:txBody>
          <a:bodyPr/>
          <a:lstStyle/>
          <a:p>
            <a:pPr marL="176213" indent="-176213">
              <a:buFontTx/>
              <a:buNone/>
              <a:defRPr/>
            </a:pPr>
            <a:r>
              <a:rPr lang="en-US" sz="2400" b="1" dirty="0" smtClean="0">
                <a:solidFill>
                  <a:srgbClr val="FFFF00"/>
                </a:solidFill>
              </a:rPr>
              <a:t>General Multiplication Rule</a:t>
            </a:r>
            <a:r>
              <a:rPr lang="en-US" sz="2400" b="1" dirty="0" smtClean="0"/>
              <a:t>:  Probability that two events </a:t>
            </a:r>
            <a:br>
              <a:rPr lang="en-US" sz="2400" b="1" dirty="0" smtClean="0"/>
            </a:br>
            <a:r>
              <a:rPr lang="en-US" sz="2400" b="1" dirty="0" smtClean="0"/>
              <a:t>A and B both occur (regardless of independence) is  </a:t>
            </a:r>
            <a:br>
              <a:rPr lang="en-US" sz="2400" b="1" dirty="0" smtClean="0"/>
            </a:br>
            <a:r>
              <a:rPr lang="en-US" sz="1200" b="1" dirty="0" smtClean="0"/>
              <a:t/>
            </a:r>
            <a:br>
              <a:rPr lang="en-US" sz="1200" b="1" dirty="0" smtClean="0"/>
            </a:br>
            <a:r>
              <a:rPr lang="en-US" sz="2400" b="1" dirty="0" smtClean="0"/>
              <a:t>P(A and B) = P(A </a:t>
            </a:r>
            <a:r>
              <a:rPr lang="en-US" sz="2400" b="1" dirty="0" smtClean="0">
                <a:sym typeface="Symbol" pitchFamily="18" charset="2"/>
              </a:rPr>
              <a:t> B) </a:t>
            </a:r>
            <a:r>
              <a:rPr lang="en-US" sz="2400" b="1" dirty="0" smtClean="0"/>
              <a:t>= P(A) ∙ P(B | A)</a:t>
            </a:r>
          </a:p>
          <a:p>
            <a:pPr>
              <a:buFontTx/>
              <a:buNone/>
              <a:defRPr/>
            </a:pPr>
            <a:endParaRPr lang="en-US" sz="1200" b="1" dirty="0" smtClean="0"/>
          </a:p>
          <a:p>
            <a:pPr>
              <a:buFontTx/>
              <a:buNone/>
              <a:defRPr/>
            </a:pPr>
            <a:r>
              <a:rPr lang="en-US" sz="2400" b="1" dirty="0" smtClean="0"/>
              <a:t>where P(B </a:t>
            </a:r>
            <a:r>
              <a:rPr lang="en-US" sz="2400" b="1" dirty="0" smtClean="0">
                <a:solidFill>
                  <a:srgbClr val="FFFF00"/>
                </a:solidFill>
              </a:rPr>
              <a:t>| A</a:t>
            </a:r>
            <a:r>
              <a:rPr lang="en-US" sz="2400" b="1" dirty="0" smtClean="0"/>
              <a:t>) is a conditional probability read as the probability of B </a:t>
            </a:r>
            <a:r>
              <a:rPr lang="en-US" sz="2400" b="1" dirty="0" smtClean="0">
                <a:solidFill>
                  <a:srgbClr val="FFFF00"/>
                </a:solidFill>
              </a:rPr>
              <a:t>given that A has occurred</a:t>
            </a:r>
          </a:p>
          <a:p>
            <a:pPr>
              <a:buFontTx/>
              <a:buNone/>
              <a:defRPr/>
            </a:pPr>
            <a:endParaRPr lang="en-US" sz="2400" b="1" dirty="0" smtClean="0">
              <a:solidFill>
                <a:srgbClr val="FFFF00"/>
              </a:solidFill>
            </a:endParaRPr>
          </a:p>
          <a:p>
            <a:pPr>
              <a:buFontTx/>
              <a:buNone/>
              <a:defRPr/>
            </a:pPr>
            <a:r>
              <a:rPr lang="en-US" sz="2400" b="1" dirty="0" smtClean="0">
                <a:solidFill>
                  <a:srgbClr val="FFFF00"/>
                </a:solidFill>
              </a:rPr>
              <a:t>Conditional Probabilities</a:t>
            </a:r>
            <a:r>
              <a:rPr lang="en-US" sz="2400" b="1" dirty="0" smtClean="0"/>
              <a:t>:  If A and B are any two events, then</a:t>
            </a:r>
            <a:br>
              <a:rPr lang="en-US" sz="2400" b="1" dirty="0" smtClean="0"/>
            </a:br>
            <a:endParaRPr lang="en-US" sz="1400" b="1" dirty="0" smtClean="0"/>
          </a:p>
          <a:p>
            <a:pPr>
              <a:lnSpc>
                <a:spcPts val="2000"/>
              </a:lnSpc>
              <a:buFontTx/>
              <a:buNone/>
              <a:defRPr/>
            </a:pPr>
            <a:r>
              <a:rPr lang="en-US" sz="2400" b="1" dirty="0" smtClean="0"/>
              <a:t>			  P(A and B)         N(A and B)</a:t>
            </a:r>
          </a:p>
          <a:p>
            <a:pPr>
              <a:lnSpc>
                <a:spcPts val="2000"/>
              </a:lnSpc>
              <a:buFontTx/>
              <a:buNone/>
              <a:defRPr/>
            </a:pPr>
            <a:r>
              <a:rPr lang="en-US" sz="2400" b="1" dirty="0" smtClean="0"/>
              <a:t>	P(B | A) = -----------------  =  ----------------</a:t>
            </a:r>
          </a:p>
          <a:p>
            <a:pPr>
              <a:lnSpc>
                <a:spcPts val="2000"/>
              </a:lnSpc>
              <a:buFontTx/>
              <a:buNone/>
              <a:defRPr/>
            </a:pPr>
            <a:r>
              <a:rPr lang="en-US" sz="2400" b="1" dirty="0" smtClean="0"/>
              <a:t>		                 P(A)                    N(A)</a:t>
            </a:r>
            <a:br>
              <a:rPr lang="en-US" sz="2400" b="1" dirty="0" smtClean="0"/>
            </a:br>
            <a:r>
              <a:rPr lang="en-US" sz="2400" b="1" dirty="0" smtClean="0"/>
              <a:t/>
            </a:r>
            <a:br>
              <a:rPr lang="en-US" sz="2400" b="1" dirty="0" smtClean="0"/>
            </a:br>
            <a:r>
              <a:rPr lang="en-US" sz="2400" b="1" dirty="0" smtClean="0"/>
              <a:t> where N is the number of outcomes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76200"/>
            <a:ext cx="8229600" cy="1219200"/>
          </a:xfrm>
        </p:spPr>
        <p:txBody>
          <a:bodyPr/>
          <a:lstStyle/>
          <a:p>
            <a:r>
              <a:rPr lang="en-US" altLang="en-US" sz="3600" b="1" smtClean="0"/>
              <a:t>Independence in Terms of Conditional Probability</a:t>
            </a:r>
          </a:p>
        </p:txBody>
      </p:sp>
      <p:sp>
        <p:nvSpPr>
          <p:cNvPr id="14339" name="Rectangle 3"/>
          <p:cNvSpPr>
            <a:spLocks noGrp="1" noChangeArrowheads="1"/>
          </p:cNvSpPr>
          <p:nvPr>
            <p:ph type="body" idx="1"/>
          </p:nvPr>
        </p:nvSpPr>
        <p:spPr>
          <a:xfrm>
            <a:off x="457200" y="1524000"/>
            <a:ext cx="8229600" cy="4953000"/>
          </a:xfrm>
        </p:spPr>
        <p:txBody>
          <a:bodyPr/>
          <a:lstStyle/>
          <a:p>
            <a:pPr>
              <a:buFontTx/>
              <a:buNone/>
            </a:pPr>
            <a:r>
              <a:rPr lang="en-US" altLang="en-US" sz="2400" b="1" smtClean="0"/>
              <a:t>Two events A and B are independent if P(B | A) = P(B)</a:t>
            </a:r>
          </a:p>
          <a:p>
            <a:pPr>
              <a:buFontTx/>
              <a:buNone/>
            </a:pPr>
            <a:endParaRPr lang="en-US" altLang="en-US" sz="2400" b="1" smtClean="0"/>
          </a:p>
          <a:p>
            <a:pPr>
              <a:buFontTx/>
              <a:buNone/>
            </a:pPr>
            <a:r>
              <a:rPr lang="en-US" altLang="en-US" sz="2400" b="1" smtClean="0"/>
              <a:t>Example:  P(A = Rolling a six on a single die) = 1/6</a:t>
            </a:r>
          </a:p>
          <a:p>
            <a:pPr>
              <a:buFontTx/>
              <a:buNone/>
            </a:pPr>
            <a:endParaRPr lang="en-US" altLang="en-US" sz="2400" b="1" smtClean="0"/>
          </a:p>
          <a:p>
            <a:pPr>
              <a:buFontTx/>
              <a:buNone/>
            </a:pPr>
            <a:r>
              <a:rPr lang="en-US" altLang="en-US" sz="2400" b="1" smtClean="0"/>
              <a:t>                  P(B = Rolling a six on a second roll) = 1/6   </a:t>
            </a:r>
            <a:br>
              <a:rPr lang="en-US" altLang="en-US" sz="2400" b="1" smtClean="0"/>
            </a:br>
            <a:r>
              <a:rPr lang="en-US" altLang="en-US" sz="2400" b="1" smtClean="0"/>
              <a:t>                  no matter what was rolled on the first roll!!</a:t>
            </a:r>
          </a:p>
          <a:p>
            <a:pPr>
              <a:buFontTx/>
              <a:buNone/>
            </a:pPr>
            <a:endParaRPr lang="en-US" altLang="en-US" sz="2400" b="1" smtClean="0"/>
          </a:p>
          <a:p>
            <a:pPr>
              <a:buFontTx/>
              <a:buNone/>
            </a:pPr>
            <a:r>
              <a:rPr lang="en-US" altLang="en-US" sz="2400" b="1" smtClean="0"/>
              <a:t>So probability of rolling a 6 on the second roll, given you rolled a six on the first is still 1/6</a:t>
            </a:r>
            <a:br>
              <a:rPr lang="en-US" altLang="en-US" sz="2400" b="1" smtClean="0"/>
            </a:br>
            <a:r>
              <a:rPr lang="en-US" altLang="en-US" sz="2400" b="1" smtClean="0"/>
              <a:t/>
            </a:r>
            <a:br>
              <a:rPr lang="en-US" altLang="en-US" sz="2400" b="1" smtClean="0"/>
            </a:br>
            <a:r>
              <a:rPr lang="en-US" altLang="en-US" sz="2400" b="1" smtClean="0"/>
              <a:t>P(B | A) = P(B) so A and B are independent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03188"/>
            <a:ext cx="8229600" cy="792162"/>
          </a:xfrm>
        </p:spPr>
        <p:txBody>
          <a:bodyPr/>
          <a:lstStyle/>
          <a:p>
            <a:r>
              <a:rPr lang="en-US" altLang="en-US" sz="3600" b="1" smtClean="0"/>
              <a:t>Tree Diagram</a:t>
            </a:r>
          </a:p>
        </p:txBody>
      </p:sp>
      <p:sp>
        <p:nvSpPr>
          <p:cNvPr id="15363" name="Content Placeholder 2"/>
          <p:cNvSpPr>
            <a:spLocks noGrp="1"/>
          </p:cNvSpPr>
          <p:nvPr>
            <p:ph idx="1"/>
          </p:nvPr>
        </p:nvSpPr>
        <p:spPr>
          <a:xfrm>
            <a:off x="457200" y="4999038"/>
            <a:ext cx="8229600" cy="1706562"/>
          </a:xfrm>
        </p:spPr>
        <p:txBody>
          <a:bodyPr/>
          <a:lstStyle/>
          <a:p>
            <a:r>
              <a:rPr lang="en-US" altLang="en-US" sz="2400" b="1" smtClean="0"/>
              <a:t>Tree diagrams can be used to determine right-end (conditional) probabilities by multiplying the probabilities as you get to the right end</a:t>
            </a:r>
          </a:p>
          <a:p>
            <a:r>
              <a:rPr lang="en-US" altLang="en-US" sz="2400" b="1" smtClean="0"/>
              <a:t>Good analysis tool for AP problems</a:t>
            </a:r>
          </a:p>
        </p:txBody>
      </p:sp>
      <p:sp>
        <p:nvSpPr>
          <p:cNvPr id="15364" name="TextBox 3"/>
          <p:cNvSpPr txBox="1">
            <a:spLocks noChangeArrowheads="1"/>
          </p:cNvSpPr>
          <p:nvPr/>
        </p:nvSpPr>
        <p:spPr bwMode="auto">
          <a:xfrm>
            <a:off x="304800" y="2514600"/>
            <a:ext cx="7334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Sex</a:t>
            </a:r>
          </a:p>
        </p:txBody>
      </p:sp>
      <p:sp>
        <p:nvSpPr>
          <p:cNvPr id="15365" name="TextBox 4"/>
          <p:cNvSpPr txBox="1">
            <a:spLocks noChangeArrowheads="1"/>
          </p:cNvSpPr>
          <p:nvPr/>
        </p:nvSpPr>
        <p:spPr bwMode="auto">
          <a:xfrm>
            <a:off x="1676400" y="3276600"/>
            <a:ext cx="1246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Female</a:t>
            </a:r>
          </a:p>
        </p:txBody>
      </p:sp>
      <p:sp>
        <p:nvSpPr>
          <p:cNvPr id="15366" name="TextBox 5"/>
          <p:cNvSpPr txBox="1">
            <a:spLocks noChangeArrowheads="1"/>
          </p:cNvSpPr>
          <p:nvPr/>
        </p:nvSpPr>
        <p:spPr bwMode="auto">
          <a:xfrm>
            <a:off x="1676400" y="1676400"/>
            <a:ext cx="8683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Male</a:t>
            </a:r>
          </a:p>
        </p:txBody>
      </p:sp>
      <p:sp>
        <p:nvSpPr>
          <p:cNvPr id="15367" name="TextBox 6"/>
          <p:cNvSpPr txBox="1">
            <a:spLocks noChangeArrowheads="1"/>
          </p:cNvSpPr>
          <p:nvPr/>
        </p:nvSpPr>
        <p:spPr bwMode="auto">
          <a:xfrm>
            <a:off x="4495800" y="2057400"/>
            <a:ext cx="1944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Left-handed</a:t>
            </a:r>
          </a:p>
        </p:txBody>
      </p:sp>
      <p:sp>
        <p:nvSpPr>
          <p:cNvPr id="15368" name="TextBox 7"/>
          <p:cNvSpPr txBox="1">
            <a:spLocks noChangeArrowheads="1"/>
          </p:cNvSpPr>
          <p:nvPr/>
        </p:nvSpPr>
        <p:spPr bwMode="auto">
          <a:xfrm>
            <a:off x="4495800" y="1295400"/>
            <a:ext cx="2165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Right-handed</a:t>
            </a:r>
          </a:p>
        </p:txBody>
      </p:sp>
      <p:sp>
        <p:nvSpPr>
          <p:cNvPr id="15369" name="TextBox 8"/>
          <p:cNvSpPr txBox="1">
            <a:spLocks noChangeArrowheads="1"/>
          </p:cNvSpPr>
          <p:nvPr/>
        </p:nvSpPr>
        <p:spPr bwMode="auto">
          <a:xfrm>
            <a:off x="4495800" y="3657600"/>
            <a:ext cx="1944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Left-handed</a:t>
            </a:r>
          </a:p>
        </p:txBody>
      </p:sp>
      <p:sp>
        <p:nvSpPr>
          <p:cNvPr id="15370" name="TextBox 9"/>
          <p:cNvSpPr txBox="1">
            <a:spLocks noChangeArrowheads="1"/>
          </p:cNvSpPr>
          <p:nvPr/>
        </p:nvSpPr>
        <p:spPr bwMode="auto">
          <a:xfrm>
            <a:off x="4495800" y="2895600"/>
            <a:ext cx="21653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Right-handed</a:t>
            </a:r>
          </a:p>
        </p:txBody>
      </p:sp>
      <p:cxnSp>
        <p:nvCxnSpPr>
          <p:cNvPr id="15371" name="Straight Connector 11"/>
          <p:cNvCxnSpPr>
            <a:cxnSpLocks noChangeShapeType="1"/>
            <a:stCxn id="15366" idx="3"/>
            <a:endCxn id="15368" idx="1"/>
          </p:cNvCxnSpPr>
          <p:nvPr/>
        </p:nvCxnSpPr>
        <p:spPr bwMode="auto">
          <a:xfrm flipV="1">
            <a:off x="2544763" y="1525588"/>
            <a:ext cx="1951037"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2" name="Straight Connector 13"/>
          <p:cNvCxnSpPr>
            <a:cxnSpLocks noChangeShapeType="1"/>
            <a:stCxn id="15364" idx="3"/>
            <a:endCxn id="15366" idx="1"/>
          </p:cNvCxnSpPr>
          <p:nvPr/>
        </p:nvCxnSpPr>
        <p:spPr bwMode="auto">
          <a:xfrm flipV="1">
            <a:off x="1038225" y="1906588"/>
            <a:ext cx="638175" cy="838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3" name="Straight Connector 15"/>
          <p:cNvCxnSpPr>
            <a:cxnSpLocks noChangeShapeType="1"/>
            <a:stCxn id="15364" idx="3"/>
            <a:endCxn id="15365" idx="1"/>
          </p:cNvCxnSpPr>
          <p:nvPr/>
        </p:nvCxnSpPr>
        <p:spPr bwMode="auto">
          <a:xfrm>
            <a:off x="1038225" y="2744788"/>
            <a:ext cx="638175" cy="762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4" name="Straight Connector 17"/>
          <p:cNvCxnSpPr>
            <a:cxnSpLocks noChangeShapeType="1"/>
            <a:stCxn id="15365" idx="3"/>
            <a:endCxn id="15370" idx="1"/>
          </p:cNvCxnSpPr>
          <p:nvPr/>
        </p:nvCxnSpPr>
        <p:spPr bwMode="auto">
          <a:xfrm flipV="1">
            <a:off x="2922588" y="3125788"/>
            <a:ext cx="1573212"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5" name="Straight Connector 19"/>
          <p:cNvCxnSpPr>
            <a:cxnSpLocks noChangeShapeType="1"/>
            <a:stCxn id="15366" idx="3"/>
            <a:endCxn id="15367" idx="1"/>
          </p:cNvCxnSpPr>
          <p:nvPr/>
        </p:nvCxnSpPr>
        <p:spPr bwMode="auto">
          <a:xfrm>
            <a:off x="2544763" y="1906588"/>
            <a:ext cx="1951037"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376" name="Straight Connector 21"/>
          <p:cNvCxnSpPr>
            <a:cxnSpLocks noChangeShapeType="1"/>
            <a:stCxn id="15365" idx="3"/>
            <a:endCxn id="15369" idx="1"/>
          </p:cNvCxnSpPr>
          <p:nvPr/>
        </p:nvCxnSpPr>
        <p:spPr bwMode="auto">
          <a:xfrm>
            <a:off x="2922588" y="3506788"/>
            <a:ext cx="1573212" cy="381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15377" name="TextBox 22"/>
          <p:cNvSpPr txBox="1">
            <a:spLocks noChangeArrowheads="1"/>
          </p:cNvSpPr>
          <p:nvPr/>
        </p:nvSpPr>
        <p:spPr bwMode="auto">
          <a:xfrm>
            <a:off x="762000" y="1981200"/>
            <a:ext cx="682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0.55</a:t>
            </a:r>
          </a:p>
        </p:txBody>
      </p:sp>
      <p:sp>
        <p:nvSpPr>
          <p:cNvPr id="15378" name="TextBox 23"/>
          <p:cNvSpPr txBox="1">
            <a:spLocks noChangeArrowheads="1"/>
          </p:cNvSpPr>
          <p:nvPr/>
        </p:nvSpPr>
        <p:spPr bwMode="auto">
          <a:xfrm>
            <a:off x="762000" y="3048000"/>
            <a:ext cx="682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0.45</a:t>
            </a:r>
          </a:p>
        </p:txBody>
      </p:sp>
      <p:sp>
        <p:nvSpPr>
          <p:cNvPr id="15379" name="TextBox 24"/>
          <p:cNvSpPr txBox="1">
            <a:spLocks noChangeArrowheads="1"/>
          </p:cNvSpPr>
          <p:nvPr/>
        </p:nvSpPr>
        <p:spPr bwMode="auto">
          <a:xfrm>
            <a:off x="3124200" y="1295400"/>
            <a:ext cx="539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0.8</a:t>
            </a:r>
          </a:p>
        </p:txBody>
      </p:sp>
      <p:sp>
        <p:nvSpPr>
          <p:cNvPr id="15380" name="TextBox 25"/>
          <p:cNvSpPr txBox="1">
            <a:spLocks noChangeArrowheads="1"/>
          </p:cNvSpPr>
          <p:nvPr/>
        </p:nvSpPr>
        <p:spPr bwMode="auto">
          <a:xfrm>
            <a:off x="3124200" y="2057400"/>
            <a:ext cx="539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0.2</a:t>
            </a:r>
          </a:p>
        </p:txBody>
      </p:sp>
      <p:sp>
        <p:nvSpPr>
          <p:cNvPr id="15381" name="TextBox 26"/>
          <p:cNvSpPr txBox="1">
            <a:spLocks noChangeArrowheads="1"/>
          </p:cNvSpPr>
          <p:nvPr/>
        </p:nvSpPr>
        <p:spPr bwMode="auto">
          <a:xfrm>
            <a:off x="3352800" y="3733800"/>
            <a:ext cx="682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0.16</a:t>
            </a:r>
          </a:p>
        </p:txBody>
      </p:sp>
      <p:sp>
        <p:nvSpPr>
          <p:cNvPr id="15382" name="TextBox 27"/>
          <p:cNvSpPr txBox="1">
            <a:spLocks noChangeArrowheads="1"/>
          </p:cNvSpPr>
          <p:nvPr/>
        </p:nvSpPr>
        <p:spPr bwMode="auto">
          <a:xfrm>
            <a:off x="3276600" y="2971800"/>
            <a:ext cx="682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0.84</a:t>
            </a:r>
          </a:p>
        </p:txBody>
      </p:sp>
      <p:sp>
        <p:nvSpPr>
          <p:cNvPr id="15383" name="TextBox 28"/>
          <p:cNvSpPr txBox="1">
            <a:spLocks noChangeArrowheads="1"/>
          </p:cNvSpPr>
          <p:nvPr/>
        </p:nvSpPr>
        <p:spPr bwMode="auto">
          <a:xfrm>
            <a:off x="6934200" y="1295400"/>
            <a:ext cx="1968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0.44 = 0.55</a:t>
            </a:r>
            <a:r>
              <a:rPr lang="en-US" altLang="en-US" sz="2000" b="1">
                <a:sym typeface="Symbol" pitchFamily="18" charset="2"/>
              </a:rPr>
              <a:t>0.8</a:t>
            </a:r>
            <a:endParaRPr lang="en-US" altLang="en-US" sz="2000" b="1"/>
          </a:p>
        </p:txBody>
      </p:sp>
      <p:sp>
        <p:nvSpPr>
          <p:cNvPr id="15384" name="TextBox 29"/>
          <p:cNvSpPr txBox="1">
            <a:spLocks noChangeArrowheads="1"/>
          </p:cNvSpPr>
          <p:nvPr/>
        </p:nvSpPr>
        <p:spPr bwMode="auto">
          <a:xfrm>
            <a:off x="6934200" y="2057400"/>
            <a:ext cx="19542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0.11 = 0.55</a:t>
            </a:r>
            <a:r>
              <a:rPr lang="en-US" altLang="en-US" sz="2000" b="1">
                <a:sym typeface="Symbol" pitchFamily="18" charset="2"/>
              </a:rPr>
              <a:t>0.2</a:t>
            </a:r>
            <a:endParaRPr lang="en-US" altLang="en-US" sz="2000" b="1"/>
          </a:p>
        </p:txBody>
      </p:sp>
      <p:sp>
        <p:nvSpPr>
          <p:cNvPr id="15385" name="TextBox 30"/>
          <p:cNvSpPr txBox="1">
            <a:spLocks noChangeArrowheads="1"/>
          </p:cNvSpPr>
          <p:nvPr/>
        </p:nvSpPr>
        <p:spPr bwMode="auto">
          <a:xfrm>
            <a:off x="6934200" y="2971800"/>
            <a:ext cx="225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0.378 = 0.45</a:t>
            </a:r>
            <a:r>
              <a:rPr lang="en-US" altLang="en-US" sz="2000" b="1">
                <a:sym typeface="Symbol" pitchFamily="18" charset="2"/>
              </a:rPr>
              <a:t>0.84</a:t>
            </a:r>
            <a:endParaRPr lang="en-US" altLang="en-US" sz="2000" b="1"/>
          </a:p>
        </p:txBody>
      </p:sp>
      <p:sp>
        <p:nvSpPr>
          <p:cNvPr id="15386" name="TextBox 31"/>
          <p:cNvSpPr txBox="1">
            <a:spLocks noChangeArrowheads="1"/>
          </p:cNvSpPr>
          <p:nvPr/>
        </p:nvSpPr>
        <p:spPr bwMode="auto">
          <a:xfrm>
            <a:off x="6934200" y="3733800"/>
            <a:ext cx="22542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0.072 = 0.45</a:t>
            </a:r>
            <a:r>
              <a:rPr lang="en-US" altLang="en-US" sz="2000" b="1">
                <a:sym typeface="Symbol" pitchFamily="18" charset="2"/>
              </a:rPr>
              <a:t>0.16</a:t>
            </a:r>
            <a:endParaRPr lang="en-US" altLang="en-US" sz="2000" b="1"/>
          </a:p>
        </p:txBody>
      </p:sp>
      <p:cxnSp>
        <p:nvCxnSpPr>
          <p:cNvPr id="15387" name="Straight Connector 27"/>
          <p:cNvCxnSpPr>
            <a:cxnSpLocks noChangeShapeType="1"/>
          </p:cNvCxnSpPr>
          <p:nvPr/>
        </p:nvCxnSpPr>
        <p:spPr bwMode="auto">
          <a:xfrm>
            <a:off x="7010400" y="4267200"/>
            <a:ext cx="685800" cy="0"/>
          </a:xfrm>
          <a:prstGeom prst="line">
            <a:avLst/>
          </a:prstGeom>
          <a:noFill/>
          <a:ln w="38100" algn="ctr">
            <a:solidFill>
              <a:srgbClr val="FFFF00"/>
            </a:solidFill>
            <a:round/>
            <a:headEnd/>
            <a:tailEnd/>
          </a:ln>
          <a:extLst>
            <a:ext uri="{909E8E84-426E-40DD-AFC4-6F175D3DCCD1}">
              <a14:hiddenFill xmlns:a14="http://schemas.microsoft.com/office/drawing/2010/main">
                <a:noFill/>
              </a14:hiddenFill>
            </a:ext>
          </a:extLst>
        </p:spPr>
      </p:cxnSp>
      <p:sp>
        <p:nvSpPr>
          <p:cNvPr id="15388" name="TextBox 28"/>
          <p:cNvSpPr txBox="1">
            <a:spLocks noChangeArrowheads="1"/>
          </p:cNvSpPr>
          <p:nvPr/>
        </p:nvSpPr>
        <p:spPr bwMode="auto">
          <a:xfrm>
            <a:off x="6934200" y="4419600"/>
            <a:ext cx="539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04775"/>
            <a:ext cx="8229600" cy="792163"/>
          </a:xfrm>
        </p:spPr>
        <p:txBody>
          <a:bodyPr/>
          <a:lstStyle/>
          <a:p>
            <a:r>
              <a:rPr lang="en-US" altLang="en-US" sz="3600" b="1" smtClean="0"/>
              <a:t>Contingency Tables</a:t>
            </a:r>
          </a:p>
        </p:txBody>
      </p:sp>
      <p:graphicFrame>
        <p:nvGraphicFramePr>
          <p:cNvPr id="4" name="Group 47"/>
          <p:cNvGraphicFramePr>
            <a:graphicFrameLocks noGrp="1"/>
          </p:cNvGraphicFramePr>
          <p:nvPr/>
        </p:nvGraphicFramePr>
        <p:xfrm>
          <a:off x="1371600" y="914400"/>
          <a:ext cx="6400800" cy="1828800"/>
        </p:xfrm>
        <a:graphic>
          <a:graphicData uri="http://schemas.openxmlformats.org/drawingml/2006/table">
            <a:tbl>
              <a:tblPr/>
              <a:tblGrid>
                <a:gridCol w="2286000"/>
                <a:gridCol w="1371600"/>
                <a:gridCol w="1371600"/>
                <a:gridCol w="1371600"/>
              </a:tblGrid>
              <a:tr h="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0" lang="en-US" sz="2400" b="1" i="0" u="none" strike="noStrike" cap="none" normalizeH="0" baseline="0" dirty="0" smtClean="0">
                        <a:ln>
                          <a:noFill/>
                        </a:ln>
                        <a:solidFill>
                          <a:srgbClr val="FFFF00"/>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Total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Right handed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dirty="0" smtClean="0">
                          <a:ln>
                            <a:noFill/>
                          </a:ln>
                          <a:solidFill>
                            <a:srgbClr val="FFFF00"/>
                          </a:solidFill>
                          <a:effectLst/>
                          <a:latin typeface="Arial"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dirty="0" smtClean="0">
                          <a:ln>
                            <a:noFill/>
                          </a:ln>
                          <a:solidFill>
                            <a:srgbClr val="FFFF00"/>
                          </a:solidFill>
                          <a:effectLst/>
                          <a:latin typeface="Arial" charset="0"/>
                        </a:rPr>
                        <a:t>90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Left handed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dirty="0" smtClean="0">
                          <a:ln>
                            <a:noFill/>
                          </a:ln>
                          <a:solidFill>
                            <a:srgbClr val="FFFF00"/>
                          </a:solidFill>
                          <a:effectLst/>
                          <a:latin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smtClean="0">
                          <a:ln>
                            <a:noFill/>
                          </a:ln>
                          <a:solidFill>
                            <a:srgbClr val="FFFF00"/>
                          </a:solidFill>
                          <a:effectLst/>
                          <a:latin typeface="Arial" charset="0"/>
                        </a:rPr>
                        <a:t>50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 typeface="Arial" charset="0"/>
                        <a:buNone/>
                        <a:tabLst/>
                      </a:pPr>
                      <a:r>
                        <a:rPr kumimoji="0" lang="en-US" sz="2400" b="1" i="0" u="none" strike="noStrike" cap="none" normalizeH="0" baseline="0" dirty="0" smtClean="0">
                          <a:ln>
                            <a:noFill/>
                          </a:ln>
                          <a:solidFill>
                            <a:srgbClr val="FFFF00"/>
                          </a:solidFill>
                          <a:effectLst/>
                          <a:latin typeface="Arial" charset="0"/>
                        </a:rPr>
                        <a:t>110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414" name="TextBox 4"/>
          <p:cNvSpPr txBox="1">
            <a:spLocks noChangeArrowheads="1"/>
          </p:cNvSpPr>
          <p:nvPr/>
        </p:nvSpPr>
        <p:spPr bwMode="auto">
          <a:xfrm>
            <a:off x="228600" y="4462463"/>
            <a:ext cx="8686800" cy="193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buFontTx/>
              <a:buAutoNum type="arabicPeriod"/>
            </a:pPr>
            <a:r>
              <a:rPr lang="en-US" altLang="en-US" sz="2000" b="1"/>
              <a:t>What is the probability of left-handed given that it is a male?</a:t>
            </a:r>
          </a:p>
          <a:p>
            <a:pPr>
              <a:buFontTx/>
              <a:buAutoNum type="arabicPeriod"/>
            </a:pPr>
            <a:endParaRPr lang="en-US" altLang="en-US" sz="2000" b="1"/>
          </a:p>
          <a:p>
            <a:pPr>
              <a:buFontTx/>
              <a:buAutoNum type="arabicPeriod"/>
            </a:pPr>
            <a:r>
              <a:rPr lang="en-US" altLang="en-US" sz="2000" b="1"/>
              <a:t>What is the probability of female given that they were right-handed?</a:t>
            </a:r>
          </a:p>
          <a:p>
            <a:pPr>
              <a:buFontTx/>
              <a:buAutoNum type="arabicPeriod"/>
            </a:pPr>
            <a:endParaRPr lang="en-US" altLang="en-US" sz="2000" b="1"/>
          </a:p>
          <a:p>
            <a:pPr>
              <a:buFontTx/>
              <a:buAutoNum type="arabicPeriod"/>
            </a:pPr>
            <a:r>
              <a:rPr lang="en-US" altLang="en-US" sz="2000" b="1"/>
              <a:t>What is the probability of being left-handed?</a:t>
            </a:r>
          </a:p>
        </p:txBody>
      </p:sp>
      <p:sp>
        <p:nvSpPr>
          <p:cNvPr id="6" name="Rectangle 5"/>
          <p:cNvSpPr>
            <a:spLocks noChangeArrowheads="1"/>
          </p:cNvSpPr>
          <p:nvPr/>
        </p:nvSpPr>
        <p:spPr bwMode="auto">
          <a:xfrm>
            <a:off x="2133600" y="4724400"/>
            <a:ext cx="5410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P(LH | M) = 12/60 = 0.20</a:t>
            </a:r>
          </a:p>
        </p:txBody>
      </p:sp>
      <p:sp>
        <p:nvSpPr>
          <p:cNvPr id="7" name="Rectangle 6"/>
          <p:cNvSpPr>
            <a:spLocks noChangeArrowheads="1"/>
          </p:cNvSpPr>
          <p:nvPr/>
        </p:nvSpPr>
        <p:spPr bwMode="auto">
          <a:xfrm>
            <a:off x="2209800" y="5486400"/>
            <a:ext cx="3962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P(F| RH) = 42/90 = 0.467</a:t>
            </a:r>
          </a:p>
        </p:txBody>
      </p:sp>
      <p:sp>
        <p:nvSpPr>
          <p:cNvPr id="8" name="Rectangle 7"/>
          <p:cNvSpPr>
            <a:spLocks noChangeArrowheads="1"/>
          </p:cNvSpPr>
          <p:nvPr/>
        </p:nvSpPr>
        <p:spPr bwMode="auto">
          <a:xfrm>
            <a:off x="2514600" y="6324600"/>
            <a:ext cx="3962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P(LH) = 20/110 = 0.182</a:t>
            </a:r>
          </a:p>
        </p:txBody>
      </p:sp>
      <p:sp>
        <p:nvSpPr>
          <p:cNvPr id="16418" name="TextBox 8"/>
          <p:cNvSpPr txBox="1">
            <a:spLocks noChangeArrowheads="1"/>
          </p:cNvSpPr>
          <p:nvPr/>
        </p:nvSpPr>
        <p:spPr bwMode="auto">
          <a:xfrm>
            <a:off x="360363" y="3054350"/>
            <a:ext cx="8385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t>Contingency tables are easy ways to show conditional probabilities.  Givens eliminate other rows and columns from the calculations as seen in the examples below:</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52400"/>
            <a:ext cx="8229600" cy="762000"/>
          </a:xfrm>
        </p:spPr>
        <p:txBody>
          <a:bodyPr/>
          <a:lstStyle/>
          <a:p>
            <a:pPr eaLnBrk="1" hangingPunct="1"/>
            <a:r>
              <a:rPr lang="en-US" altLang="en-US" sz="3600" b="1" smtClean="0"/>
              <a:t>Summary and Homework</a:t>
            </a:r>
          </a:p>
        </p:txBody>
      </p:sp>
      <p:sp>
        <p:nvSpPr>
          <p:cNvPr id="17411" name="Rectangle 3"/>
          <p:cNvSpPr>
            <a:spLocks noGrp="1" noChangeArrowheads="1"/>
          </p:cNvSpPr>
          <p:nvPr>
            <p:ph type="body" idx="1"/>
          </p:nvPr>
        </p:nvSpPr>
        <p:spPr>
          <a:xfrm>
            <a:off x="457200" y="1143000"/>
            <a:ext cx="8229600" cy="4983163"/>
          </a:xfrm>
        </p:spPr>
        <p:txBody>
          <a:bodyPr/>
          <a:lstStyle/>
          <a:p>
            <a:pPr eaLnBrk="1" hangingPunct="1"/>
            <a:r>
              <a:rPr lang="en-US" altLang="en-US" sz="2800" b="1" smtClean="0">
                <a:solidFill>
                  <a:srgbClr val="FFFF00"/>
                </a:solidFill>
              </a:rPr>
              <a:t>Summary</a:t>
            </a:r>
          </a:p>
          <a:p>
            <a:pPr lvl="1" eaLnBrk="1" hangingPunct="1"/>
            <a:r>
              <a:rPr lang="en-US" altLang="en-US" sz="2400" b="1" smtClean="0"/>
              <a:t>Simulation with random numbers or calculator</a:t>
            </a:r>
          </a:p>
          <a:p>
            <a:pPr lvl="1" eaLnBrk="1" hangingPunct="1"/>
            <a:r>
              <a:rPr lang="en-US" altLang="en-US" sz="2400" b="1" smtClean="0"/>
              <a:t>Must know rules of probability</a:t>
            </a:r>
          </a:p>
          <a:p>
            <a:pPr lvl="1" eaLnBrk="1" hangingPunct="1"/>
            <a:r>
              <a:rPr lang="en-US" altLang="en-US" sz="2400" b="1" smtClean="0"/>
              <a:t>Conditional probability</a:t>
            </a:r>
          </a:p>
          <a:p>
            <a:pPr lvl="2" eaLnBrk="1" hangingPunct="1"/>
            <a:r>
              <a:rPr lang="en-US" altLang="en-US" sz="2000" b="1" smtClean="0"/>
              <a:t>From contigency tables</a:t>
            </a:r>
          </a:p>
          <a:p>
            <a:pPr lvl="2" eaLnBrk="1" hangingPunct="1"/>
            <a:r>
              <a:rPr lang="en-US" altLang="en-US" sz="2000" b="1" smtClean="0"/>
              <a:t>From formulas</a:t>
            </a:r>
          </a:p>
          <a:p>
            <a:pPr lvl="1" eaLnBrk="1" hangingPunct="1"/>
            <a:r>
              <a:rPr lang="en-US" altLang="en-US" sz="2400" b="1" smtClean="0"/>
              <a:t>P(At least one) = 1 – P(None) </a:t>
            </a:r>
          </a:p>
          <a:p>
            <a:pPr lvl="1" eaLnBrk="1" hangingPunct="1"/>
            <a:r>
              <a:rPr lang="en-US" altLang="en-US" sz="2400" b="1" smtClean="0"/>
              <a:t>Tree diagrams:  useful tool for probabilities</a:t>
            </a:r>
          </a:p>
          <a:p>
            <a:pPr eaLnBrk="1" hangingPunct="1"/>
            <a:endParaRPr lang="en-US" altLang="en-US" sz="1600" b="1" smtClean="0"/>
          </a:p>
          <a:p>
            <a:pPr eaLnBrk="1" hangingPunct="1"/>
            <a:r>
              <a:rPr lang="en-US" altLang="en-US" sz="2800" b="1" smtClean="0">
                <a:solidFill>
                  <a:srgbClr val="FFFF00"/>
                </a:solidFill>
              </a:rPr>
              <a:t>Homework</a:t>
            </a:r>
          </a:p>
          <a:p>
            <a:pPr lvl="1" eaLnBrk="1" hangingPunct="1"/>
            <a:r>
              <a:rPr lang="en-US" altLang="en-US" sz="2400" b="1" smtClean="0"/>
              <a:t>pg 459 – 60; 6-98, 99, 101-106</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117475"/>
            <a:ext cx="8229600" cy="762000"/>
          </a:xfrm>
        </p:spPr>
        <p:txBody>
          <a:bodyPr/>
          <a:lstStyle/>
          <a:p>
            <a:pPr eaLnBrk="1" hangingPunct="1"/>
            <a:r>
              <a:rPr lang="en-US" altLang="en-US" sz="3600" b="1" smtClean="0"/>
              <a:t>Problem 1a</a:t>
            </a:r>
          </a:p>
        </p:txBody>
      </p:sp>
      <p:sp>
        <p:nvSpPr>
          <p:cNvPr id="18435" name="Rectangle 3"/>
          <p:cNvSpPr>
            <a:spLocks noGrp="1" noChangeArrowheads="1"/>
          </p:cNvSpPr>
          <p:nvPr>
            <p:ph type="body" idx="1"/>
          </p:nvPr>
        </p:nvSpPr>
        <p:spPr>
          <a:xfrm>
            <a:off x="457200" y="838200"/>
            <a:ext cx="8229600" cy="5562600"/>
          </a:xfrm>
        </p:spPr>
        <p:txBody>
          <a:bodyPr/>
          <a:lstStyle/>
          <a:p>
            <a:pPr marL="0" indent="0">
              <a:buFontTx/>
              <a:buNone/>
              <a:tabLst>
                <a:tab pos="344488" algn="l"/>
              </a:tabLst>
            </a:pPr>
            <a:r>
              <a:rPr lang="en-US" altLang="en-US" sz="2000" b="1" smtClean="0"/>
              <a:t>At a recent movie, 1000 patrons (560 females and 440 males) were asked whether or not they liked the film. In was determined that 355 females liked the film and 250 males said they enjoyed it also. If a person is randomly selected from the moviegoers what is the probability that the moviegoers was:</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a) male?</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b) a female and liked the film </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c) a male or someone who disliked the film?</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d) a male and disliked the film?</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e) a male given they liked the film?</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f) someone who liked the film given they were a female?</a:t>
            </a:r>
          </a:p>
          <a:p>
            <a:pPr marL="0" indent="0">
              <a:buFontTx/>
              <a:buNone/>
              <a:tabLst>
                <a:tab pos="344488" algn="l"/>
              </a:tabLst>
            </a:pPr>
            <a:r>
              <a:rPr lang="en-US" altLang="en-US" sz="1200" b="1" smtClean="0"/>
              <a:t> </a:t>
            </a:r>
          </a:p>
          <a:p>
            <a:pPr marL="0" indent="0">
              <a:buFontTx/>
              <a:buNone/>
              <a:tabLst>
                <a:tab pos="344488" algn="l"/>
              </a:tabLst>
            </a:pPr>
            <a:r>
              <a:rPr lang="en-US" altLang="en-US" sz="2000" b="1" smtClean="0"/>
              <a:t>	g) Are sex and film preference independent?</a:t>
            </a:r>
          </a:p>
        </p:txBody>
      </p:sp>
      <p:sp>
        <p:nvSpPr>
          <p:cNvPr id="5125" name="Text Box 5"/>
          <p:cNvSpPr txBox="1">
            <a:spLocks noChangeArrowheads="1"/>
          </p:cNvSpPr>
          <p:nvPr/>
        </p:nvSpPr>
        <p:spPr bwMode="auto">
          <a:xfrm>
            <a:off x="1371600" y="2895600"/>
            <a:ext cx="2874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P(m) = 440/1000 = 0.44</a:t>
            </a:r>
          </a:p>
        </p:txBody>
      </p:sp>
      <p:sp>
        <p:nvSpPr>
          <p:cNvPr id="5126" name="Text Box 6"/>
          <p:cNvSpPr txBox="1">
            <a:spLocks noChangeArrowheads="1"/>
          </p:cNvSpPr>
          <p:nvPr/>
        </p:nvSpPr>
        <p:spPr bwMode="auto">
          <a:xfrm>
            <a:off x="1371600" y="3505200"/>
            <a:ext cx="38750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P(F &amp; L) = 0.56 * 355/560 = 0.44</a:t>
            </a:r>
          </a:p>
        </p:txBody>
      </p:sp>
      <p:sp>
        <p:nvSpPr>
          <p:cNvPr id="5127" name="Text Box 7"/>
          <p:cNvSpPr txBox="1">
            <a:spLocks noChangeArrowheads="1"/>
          </p:cNvSpPr>
          <p:nvPr/>
        </p:nvSpPr>
        <p:spPr bwMode="auto">
          <a:xfrm>
            <a:off x="1295400" y="4114800"/>
            <a:ext cx="4441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P(m or DL) = 0.44 + .395 - .19 = .645</a:t>
            </a:r>
          </a:p>
        </p:txBody>
      </p:sp>
      <p:sp>
        <p:nvSpPr>
          <p:cNvPr id="5128" name="Text Box 8"/>
          <p:cNvSpPr txBox="1">
            <a:spLocks noChangeArrowheads="1"/>
          </p:cNvSpPr>
          <p:nvPr/>
        </p:nvSpPr>
        <p:spPr bwMode="auto">
          <a:xfrm>
            <a:off x="1371600" y="4648200"/>
            <a:ext cx="3997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P(m &amp; DL) =  0.44 x .395 = .1738</a:t>
            </a:r>
          </a:p>
        </p:txBody>
      </p:sp>
      <p:sp>
        <p:nvSpPr>
          <p:cNvPr id="5129" name="Text Box 9"/>
          <p:cNvSpPr txBox="1">
            <a:spLocks noChangeArrowheads="1"/>
          </p:cNvSpPr>
          <p:nvPr/>
        </p:nvSpPr>
        <p:spPr bwMode="auto">
          <a:xfrm>
            <a:off x="1447800" y="5257800"/>
            <a:ext cx="31305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P(m|L) = 250/605 = 0.413</a:t>
            </a:r>
          </a:p>
        </p:txBody>
      </p:sp>
      <p:sp>
        <p:nvSpPr>
          <p:cNvPr id="5130" name="Text Box 10"/>
          <p:cNvSpPr txBox="1">
            <a:spLocks noChangeArrowheads="1"/>
          </p:cNvSpPr>
          <p:nvPr/>
        </p:nvSpPr>
        <p:spPr bwMode="auto">
          <a:xfrm>
            <a:off x="1447800" y="5867400"/>
            <a:ext cx="3060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P(L|F) = 355/560 = 0.634</a:t>
            </a:r>
          </a:p>
        </p:txBody>
      </p:sp>
      <p:sp>
        <p:nvSpPr>
          <p:cNvPr id="5131" name="Text Box 11"/>
          <p:cNvSpPr txBox="1">
            <a:spLocks noChangeArrowheads="1"/>
          </p:cNvSpPr>
          <p:nvPr/>
        </p:nvSpPr>
        <p:spPr bwMode="auto">
          <a:xfrm>
            <a:off x="1524000" y="6461125"/>
            <a:ext cx="40274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P(M|L) = P(M) ?        0.413 ≠ .440</a:t>
            </a:r>
          </a:p>
        </p:txBody>
      </p:sp>
      <p:graphicFrame>
        <p:nvGraphicFramePr>
          <p:cNvPr id="11" name="Table 10"/>
          <p:cNvGraphicFramePr>
            <a:graphicFrameLocks noGrp="1"/>
          </p:cNvGraphicFramePr>
          <p:nvPr/>
        </p:nvGraphicFramePr>
        <p:xfrm>
          <a:off x="5368925" y="2286000"/>
          <a:ext cx="3775075" cy="1219200"/>
        </p:xfrm>
        <a:graphic>
          <a:graphicData uri="http://schemas.openxmlformats.org/drawingml/2006/table">
            <a:tbl>
              <a:tblPr firstRow="1" bandRow="1">
                <a:tableStyleId>{5C22544A-7EE6-4342-B048-85BDC9FD1C3A}</a:tableStyleId>
              </a:tblPr>
              <a:tblGrid>
                <a:gridCol w="1551435"/>
                <a:gridCol w="625846"/>
                <a:gridCol w="843351"/>
                <a:gridCol w="754443"/>
              </a:tblGrid>
              <a:tr h="132080">
                <a:tc>
                  <a:txBody>
                    <a:bodyPr/>
                    <a:lstStyle/>
                    <a:p>
                      <a:endParaRPr lang="en-US" sz="1400" b="1" dirty="0"/>
                    </a:p>
                  </a:txBody>
                  <a:tcPr marL="91448" marR="91448"/>
                </a:tc>
                <a:tc>
                  <a:txBody>
                    <a:bodyPr/>
                    <a:lstStyle/>
                    <a:p>
                      <a:pPr algn="ctr"/>
                      <a:r>
                        <a:rPr lang="en-US" sz="1400" b="1" dirty="0" smtClean="0"/>
                        <a:t>Male</a:t>
                      </a:r>
                      <a:endParaRPr lang="en-US" sz="1400" b="1" dirty="0"/>
                    </a:p>
                  </a:txBody>
                  <a:tcPr marL="91448" marR="91448"/>
                </a:tc>
                <a:tc>
                  <a:txBody>
                    <a:bodyPr/>
                    <a:lstStyle/>
                    <a:p>
                      <a:pPr algn="ctr"/>
                      <a:r>
                        <a:rPr lang="en-US" sz="1400" b="1" dirty="0" smtClean="0"/>
                        <a:t>Female</a:t>
                      </a:r>
                      <a:endParaRPr lang="en-US" sz="1400" b="1" dirty="0"/>
                    </a:p>
                  </a:txBody>
                  <a:tcPr marL="91448" marR="91448"/>
                </a:tc>
                <a:tc>
                  <a:txBody>
                    <a:bodyPr/>
                    <a:lstStyle/>
                    <a:p>
                      <a:pPr algn="ctr"/>
                      <a:endParaRPr lang="en-US" sz="1400" b="1" dirty="0"/>
                    </a:p>
                  </a:txBody>
                  <a:tcPr marL="91448" marR="91448"/>
                </a:tc>
              </a:tr>
              <a:tr h="132080">
                <a:tc>
                  <a:txBody>
                    <a:bodyPr/>
                    <a:lstStyle/>
                    <a:p>
                      <a:r>
                        <a:rPr lang="en-US" sz="1400" b="1" dirty="0" smtClean="0"/>
                        <a:t>Liked Film</a:t>
                      </a:r>
                      <a:endParaRPr lang="en-US" sz="1400" b="1" dirty="0"/>
                    </a:p>
                  </a:txBody>
                  <a:tcPr marL="91448" marR="91448"/>
                </a:tc>
                <a:tc>
                  <a:txBody>
                    <a:bodyPr/>
                    <a:lstStyle/>
                    <a:p>
                      <a:pPr algn="ctr"/>
                      <a:r>
                        <a:rPr lang="en-US" sz="1400" b="1" dirty="0" smtClean="0"/>
                        <a:t>250</a:t>
                      </a:r>
                      <a:endParaRPr lang="en-US" sz="1400" b="1" dirty="0"/>
                    </a:p>
                  </a:txBody>
                  <a:tcPr marL="91448" marR="91448"/>
                </a:tc>
                <a:tc>
                  <a:txBody>
                    <a:bodyPr/>
                    <a:lstStyle/>
                    <a:p>
                      <a:pPr algn="ctr"/>
                      <a:r>
                        <a:rPr lang="en-US" sz="1400" b="1" dirty="0" smtClean="0"/>
                        <a:t>355</a:t>
                      </a:r>
                      <a:endParaRPr lang="en-US" sz="1400" b="1" dirty="0"/>
                    </a:p>
                  </a:txBody>
                  <a:tcPr marL="91448" marR="91448"/>
                </a:tc>
                <a:tc>
                  <a:txBody>
                    <a:bodyPr/>
                    <a:lstStyle/>
                    <a:p>
                      <a:pPr algn="ctr"/>
                      <a:r>
                        <a:rPr lang="en-US" sz="1400" b="1" dirty="0" smtClean="0"/>
                        <a:t>605</a:t>
                      </a:r>
                      <a:endParaRPr lang="en-US" sz="1400" b="1" dirty="0"/>
                    </a:p>
                  </a:txBody>
                  <a:tcPr marL="91448" marR="91448"/>
                </a:tc>
              </a:tr>
              <a:tr h="142240">
                <a:tc>
                  <a:txBody>
                    <a:bodyPr/>
                    <a:lstStyle/>
                    <a:p>
                      <a:r>
                        <a:rPr lang="en-US" sz="1400" b="1" dirty="0" smtClean="0"/>
                        <a:t>Didn’t Like Film</a:t>
                      </a:r>
                      <a:endParaRPr lang="en-US" sz="1400" b="1" dirty="0"/>
                    </a:p>
                  </a:txBody>
                  <a:tcPr marL="91448" marR="91448"/>
                </a:tc>
                <a:tc>
                  <a:txBody>
                    <a:bodyPr/>
                    <a:lstStyle/>
                    <a:p>
                      <a:pPr algn="ctr"/>
                      <a:r>
                        <a:rPr lang="en-US" sz="1400" b="1" dirty="0" smtClean="0"/>
                        <a:t>190</a:t>
                      </a:r>
                      <a:endParaRPr lang="en-US" sz="1400" b="1" dirty="0"/>
                    </a:p>
                  </a:txBody>
                  <a:tcPr marL="91448" marR="91448"/>
                </a:tc>
                <a:tc>
                  <a:txBody>
                    <a:bodyPr/>
                    <a:lstStyle/>
                    <a:p>
                      <a:pPr algn="ctr"/>
                      <a:r>
                        <a:rPr lang="en-US" sz="1400" b="1" dirty="0" smtClean="0"/>
                        <a:t>205</a:t>
                      </a:r>
                      <a:endParaRPr lang="en-US" sz="1400" b="1" dirty="0"/>
                    </a:p>
                  </a:txBody>
                  <a:tcPr marL="91448" marR="91448"/>
                </a:tc>
                <a:tc>
                  <a:txBody>
                    <a:bodyPr/>
                    <a:lstStyle/>
                    <a:p>
                      <a:pPr algn="ctr"/>
                      <a:r>
                        <a:rPr lang="en-US" sz="1400" b="1" dirty="0" smtClean="0"/>
                        <a:t>395</a:t>
                      </a:r>
                      <a:endParaRPr lang="en-US" sz="1400" b="1" dirty="0"/>
                    </a:p>
                  </a:txBody>
                  <a:tcPr marL="91448" marR="91448"/>
                </a:tc>
              </a:tr>
              <a:tr h="0">
                <a:tc>
                  <a:txBody>
                    <a:bodyPr/>
                    <a:lstStyle/>
                    <a:p>
                      <a:endParaRPr lang="en-US" sz="1400" b="1" dirty="0"/>
                    </a:p>
                  </a:txBody>
                  <a:tcPr marL="91448" marR="91448"/>
                </a:tc>
                <a:tc>
                  <a:txBody>
                    <a:bodyPr/>
                    <a:lstStyle/>
                    <a:p>
                      <a:pPr algn="ctr"/>
                      <a:r>
                        <a:rPr lang="en-US" sz="1400" b="1" dirty="0" smtClean="0"/>
                        <a:t>440</a:t>
                      </a:r>
                      <a:endParaRPr lang="en-US" sz="1400" b="1" dirty="0"/>
                    </a:p>
                  </a:txBody>
                  <a:tcPr marL="91448" marR="91448"/>
                </a:tc>
                <a:tc>
                  <a:txBody>
                    <a:bodyPr/>
                    <a:lstStyle/>
                    <a:p>
                      <a:pPr algn="ctr"/>
                      <a:r>
                        <a:rPr lang="en-US" sz="1400" b="1" dirty="0" smtClean="0"/>
                        <a:t>560</a:t>
                      </a:r>
                      <a:endParaRPr lang="en-US" sz="1400" b="1" dirty="0"/>
                    </a:p>
                  </a:txBody>
                  <a:tcPr marL="91448" marR="91448"/>
                </a:tc>
                <a:tc>
                  <a:txBody>
                    <a:bodyPr/>
                    <a:lstStyle/>
                    <a:p>
                      <a:pPr algn="ctr"/>
                      <a:r>
                        <a:rPr lang="en-US" sz="1400" b="1" dirty="0" smtClean="0"/>
                        <a:t>1000</a:t>
                      </a:r>
                      <a:endParaRPr lang="en-US" sz="1400" b="1" dirty="0"/>
                    </a:p>
                  </a:txBody>
                  <a:tcPr marL="91448" marR="91448"/>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checkerboard(across)">
                                      <p:cBhvr>
                                        <p:cTn id="7" dur="500"/>
                                        <p:tgtEl>
                                          <p:spTgt spid="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125"/>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126"/>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5127"/>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5128"/>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5129"/>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5130"/>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p:bldP spid="5126" grpId="0"/>
      <p:bldP spid="5127" grpId="0"/>
      <p:bldP spid="5128" grpId="0"/>
      <p:bldP spid="5129" grpId="0"/>
      <p:bldP spid="5130" grpId="0"/>
      <p:bldP spid="513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17475"/>
            <a:ext cx="8229600" cy="762000"/>
          </a:xfrm>
        </p:spPr>
        <p:txBody>
          <a:bodyPr/>
          <a:lstStyle/>
          <a:p>
            <a:pPr eaLnBrk="1" hangingPunct="1"/>
            <a:r>
              <a:rPr lang="en-US" altLang="en-US" sz="3600" b="1" smtClean="0"/>
              <a:t>Problem 1b</a:t>
            </a:r>
          </a:p>
        </p:txBody>
      </p:sp>
      <p:sp>
        <p:nvSpPr>
          <p:cNvPr id="19459" name="Rectangle 3"/>
          <p:cNvSpPr>
            <a:spLocks noGrp="1" noChangeArrowheads="1"/>
          </p:cNvSpPr>
          <p:nvPr>
            <p:ph type="body" idx="1"/>
          </p:nvPr>
        </p:nvSpPr>
        <p:spPr>
          <a:xfrm>
            <a:off x="457200" y="914400"/>
            <a:ext cx="8229600" cy="5562600"/>
          </a:xfrm>
        </p:spPr>
        <p:txBody>
          <a:bodyPr/>
          <a:lstStyle/>
          <a:p>
            <a:pPr marL="0" indent="0">
              <a:buFontTx/>
              <a:buNone/>
            </a:pPr>
            <a:r>
              <a:rPr lang="en-US" altLang="en-US" sz="2400" b="1" smtClean="0"/>
              <a:t>If P(A) = .3 and P(B) = .45 and events A and B are mutually exclusive find P(A or B).</a:t>
            </a:r>
          </a:p>
        </p:txBody>
      </p:sp>
      <p:sp>
        <p:nvSpPr>
          <p:cNvPr id="6149" name="Text Box 5"/>
          <p:cNvSpPr txBox="1">
            <a:spLocks noChangeArrowheads="1"/>
          </p:cNvSpPr>
          <p:nvPr/>
        </p:nvSpPr>
        <p:spPr bwMode="auto">
          <a:xfrm>
            <a:off x="746125" y="2373313"/>
            <a:ext cx="4760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Mutually Exclusive </a:t>
            </a:r>
            <a:r>
              <a:rPr lang="en-US" altLang="en-US" sz="2000" b="1">
                <a:solidFill>
                  <a:schemeClr val="folHlink"/>
                </a:solidFill>
                <a:sym typeface="Wingdings" pitchFamily="2" charset="2"/>
              </a:rPr>
              <a:t> P(A and B) = 0!!</a:t>
            </a:r>
            <a:endParaRPr lang="en-US" altLang="en-US" sz="2000" b="1">
              <a:solidFill>
                <a:schemeClr val="folHlink"/>
              </a:solidFill>
            </a:endParaRPr>
          </a:p>
        </p:txBody>
      </p:sp>
      <p:sp>
        <p:nvSpPr>
          <p:cNvPr id="6150" name="Text Box 6"/>
          <p:cNvSpPr txBox="1">
            <a:spLocks noChangeArrowheads="1"/>
          </p:cNvSpPr>
          <p:nvPr/>
        </p:nvSpPr>
        <p:spPr bwMode="auto">
          <a:xfrm>
            <a:off x="762000" y="3733800"/>
            <a:ext cx="4483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P(A or B) = P(A) + P(B) – P(A and B)</a:t>
            </a:r>
          </a:p>
        </p:txBody>
      </p:sp>
      <p:sp>
        <p:nvSpPr>
          <p:cNvPr id="6151" name="Text Box 7"/>
          <p:cNvSpPr txBox="1">
            <a:spLocks noChangeArrowheads="1"/>
          </p:cNvSpPr>
          <p:nvPr/>
        </p:nvSpPr>
        <p:spPr bwMode="auto">
          <a:xfrm>
            <a:off x="838200" y="4876800"/>
            <a:ext cx="3486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P(A or B) = 0.3 + 0.45 = 0.75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9"/>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5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9" grpId="0"/>
      <p:bldP spid="6150" grpId="0"/>
      <p:bldP spid="615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04775"/>
            <a:ext cx="8229600" cy="762000"/>
          </a:xfrm>
        </p:spPr>
        <p:txBody>
          <a:bodyPr/>
          <a:lstStyle/>
          <a:p>
            <a:pPr eaLnBrk="1" hangingPunct="1"/>
            <a:r>
              <a:rPr lang="en-US" altLang="en-US" sz="3600" b="1" smtClean="0"/>
              <a:t>Problem 1c</a:t>
            </a:r>
          </a:p>
        </p:txBody>
      </p:sp>
      <p:sp>
        <p:nvSpPr>
          <p:cNvPr id="20483" name="Rectangle 3"/>
          <p:cNvSpPr>
            <a:spLocks noGrp="1" noChangeArrowheads="1"/>
          </p:cNvSpPr>
          <p:nvPr>
            <p:ph type="body" idx="1"/>
          </p:nvPr>
        </p:nvSpPr>
        <p:spPr>
          <a:xfrm>
            <a:off x="457200" y="914400"/>
            <a:ext cx="8229600" cy="5562600"/>
          </a:xfrm>
        </p:spPr>
        <p:txBody>
          <a:bodyPr/>
          <a:lstStyle/>
          <a:p>
            <a:pPr marL="0" indent="0">
              <a:buFontTx/>
              <a:buNone/>
            </a:pPr>
            <a:r>
              <a:rPr lang="en-US" altLang="en-US" sz="2400" b="1" smtClean="0"/>
              <a:t>When spot-checked for safety, automobiles are found to have defective tires 15% of the time, defective lights 25% of the time, and both defective tires and lights 8% of the time.  Find the probability that a randomly chosen car has defective lights given that its tires are found to be defective.  </a:t>
            </a:r>
          </a:p>
        </p:txBody>
      </p:sp>
      <p:sp>
        <p:nvSpPr>
          <p:cNvPr id="7173" name="Text Box 5"/>
          <p:cNvSpPr txBox="1">
            <a:spLocks noChangeArrowheads="1"/>
          </p:cNvSpPr>
          <p:nvPr/>
        </p:nvSpPr>
        <p:spPr bwMode="auto">
          <a:xfrm>
            <a:off x="762000" y="3657600"/>
            <a:ext cx="4197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P(DL | DT) = P(DL and DT) / P(DT)</a:t>
            </a:r>
          </a:p>
        </p:txBody>
      </p:sp>
      <p:sp>
        <p:nvSpPr>
          <p:cNvPr id="7174" name="Text Box 6"/>
          <p:cNvSpPr txBox="1">
            <a:spLocks noChangeArrowheads="1"/>
          </p:cNvSpPr>
          <p:nvPr/>
        </p:nvSpPr>
        <p:spPr bwMode="auto">
          <a:xfrm>
            <a:off x="762000" y="4876800"/>
            <a:ext cx="39608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folHlink"/>
                </a:solidFill>
              </a:rPr>
              <a:t>P(DL | DT) = 0.08 / 0.15 = 0.5333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p:bldP spid="71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dirty="0" smtClean="0"/>
              <a:t>Lesson </a:t>
            </a:r>
            <a:r>
              <a:rPr lang="en-US" altLang="en-US" b="1" dirty="0" smtClean="0"/>
              <a:t>5 </a:t>
            </a:r>
            <a:r>
              <a:rPr lang="en-US" altLang="en-US" b="1" dirty="0" smtClean="0"/>
              <a:t>- R</a:t>
            </a:r>
          </a:p>
        </p:txBody>
      </p:sp>
      <p:sp>
        <p:nvSpPr>
          <p:cNvPr id="3075"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Probability and Simulation:</a:t>
            </a:r>
            <a:br>
              <a:rPr lang="en-US" altLang="en-US" b="1" smtClean="0"/>
            </a:br>
            <a:r>
              <a:rPr lang="en-US" altLang="en-US" b="1" smtClean="0"/>
              <a:t>The Study of Randomness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8"/>
            <a:ext cx="8229600" cy="715962"/>
          </a:xfrm>
        </p:spPr>
        <p:txBody>
          <a:bodyPr/>
          <a:lstStyle/>
          <a:p>
            <a:r>
              <a:rPr lang="en-US" altLang="en-US" sz="3600" b="1" smtClean="0"/>
              <a:t>Problem 2</a:t>
            </a:r>
          </a:p>
        </p:txBody>
      </p:sp>
      <p:sp>
        <p:nvSpPr>
          <p:cNvPr id="3" name="Content Placeholder 2"/>
          <p:cNvSpPr>
            <a:spLocks noGrp="1"/>
          </p:cNvSpPr>
          <p:nvPr>
            <p:ph idx="1"/>
          </p:nvPr>
        </p:nvSpPr>
        <p:spPr>
          <a:xfrm>
            <a:off x="457200" y="990600"/>
            <a:ext cx="8229600" cy="5486400"/>
          </a:xfrm>
        </p:spPr>
        <p:txBody>
          <a:bodyPr/>
          <a:lstStyle/>
          <a:p>
            <a:pPr marL="0" indent="0">
              <a:buFontTx/>
              <a:buNone/>
              <a:defRPr/>
            </a:pPr>
            <a:r>
              <a:rPr lang="en-US" sz="2400" b="1" dirty="0" smtClean="0"/>
              <a:t>Elaine is enrolled in a self-paced course that allows three attempts to pass an exam on the material.  She does not study and has probability 0.2 of passing on the first try.  If she fails on the first try, her probability of passing on the second try increases to 0.3 because she learned something on the first attempt.  If she fails on two attempts, the probability of passing on a third attempt is 0.4.  She will stop as soon as she passes.  The course rules force her to stop after three attempts in any case.  </a:t>
            </a:r>
          </a:p>
          <a:p>
            <a:pPr>
              <a:buFontTx/>
              <a:buNone/>
              <a:defRPr/>
            </a:pPr>
            <a:endParaRPr lang="en-US" sz="2400" b="1" dirty="0" smtClean="0"/>
          </a:p>
          <a:p>
            <a:pPr>
              <a:buFontTx/>
              <a:buNone/>
              <a:defRPr/>
            </a:pPr>
            <a:r>
              <a:rPr lang="en-US" sz="2400" b="1" dirty="0" smtClean="0"/>
              <a:t>Draw a tree diagram to illustrate what is described above, and use it to determine the probability that Elaine passes the exam.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0"/>
            <a:ext cx="8229600" cy="944563"/>
          </a:xfrm>
        </p:spPr>
        <p:txBody>
          <a:bodyPr/>
          <a:lstStyle/>
          <a:p>
            <a:r>
              <a:rPr lang="en-US" altLang="en-US" sz="3600" b="1" smtClean="0"/>
              <a:t>Problem 2 Solution</a:t>
            </a:r>
          </a:p>
        </p:txBody>
      </p:sp>
      <p:sp>
        <p:nvSpPr>
          <p:cNvPr id="22531" name="Oval 3"/>
          <p:cNvSpPr>
            <a:spLocks noChangeAspect="1"/>
          </p:cNvSpPr>
          <p:nvPr/>
        </p:nvSpPr>
        <p:spPr bwMode="auto">
          <a:xfrm>
            <a:off x="762000" y="32004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1</a:t>
            </a:r>
          </a:p>
        </p:txBody>
      </p:sp>
      <p:sp>
        <p:nvSpPr>
          <p:cNvPr id="22532" name="Oval 4"/>
          <p:cNvSpPr>
            <a:spLocks noChangeAspect="1"/>
          </p:cNvSpPr>
          <p:nvPr/>
        </p:nvSpPr>
        <p:spPr bwMode="auto">
          <a:xfrm>
            <a:off x="3124200" y="22098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2</a:t>
            </a:r>
          </a:p>
        </p:txBody>
      </p:sp>
      <p:sp>
        <p:nvSpPr>
          <p:cNvPr id="22533" name="Oval 5"/>
          <p:cNvSpPr>
            <a:spLocks noChangeAspect="1"/>
          </p:cNvSpPr>
          <p:nvPr/>
        </p:nvSpPr>
        <p:spPr bwMode="auto">
          <a:xfrm>
            <a:off x="5410200" y="13716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3</a:t>
            </a:r>
          </a:p>
        </p:txBody>
      </p:sp>
      <p:sp>
        <p:nvSpPr>
          <p:cNvPr id="22534" name="Oval 6"/>
          <p:cNvSpPr>
            <a:spLocks noChangeAspect="1"/>
          </p:cNvSpPr>
          <p:nvPr/>
        </p:nvSpPr>
        <p:spPr bwMode="auto">
          <a:xfrm>
            <a:off x="6629400" y="25908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a:r>
          </a:p>
        </p:txBody>
      </p:sp>
      <p:sp>
        <p:nvSpPr>
          <p:cNvPr id="22535" name="Oval 7"/>
          <p:cNvSpPr>
            <a:spLocks noChangeAspect="1"/>
          </p:cNvSpPr>
          <p:nvPr/>
        </p:nvSpPr>
        <p:spPr bwMode="auto">
          <a:xfrm>
            <a:off x="4495800" y="32004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a:r>
          </a:p>
        </p:txBody>
      </p:sp>
      <p:sp>
        <p:nvSpPr>
          <p:cNvPr id="22536" name="Oval 8"/>
          <p:cNvSpPr>
            <a:spLocks noChangeAspect="1"/>
          </p:cNvSpPr>
          <p:nvPr/>
        </p:nvSpPr>
        <p:spPr bwMode="auto">
          <a:xfrm>
            <a:off x="1752600" y="41148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a:r>
          </a:p>
        </p:txBody>
      </p:sp>
      <p:cxnSp>
        <p:nvCxnSpPr>
          <p:cNvPr id="22537" name="Straight Connector 10"/>
          <p:cNvCxnSpPr>
            <a:cxnSpLocks noChangeShapeType="1"/>
            <a:stCxn id="22531" idx="6"/>
            <a:endCxn id="22532" idx="3"/>
          </p:cNvCxnSpPr>
          <p:nvPr/>
        </p:nvCxnSpPr>
        <p:spPr bwMode="auto">
          <a:xfrm flipV="1">
            <a:off x="1219200" y="2600325"/>
            <a:ext cx="1971675" cy="8286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38" name="Straight Connector 12"/>
          <p:cNvCxnSpPr>
            <a:cxnSpLocks noChangeShapeType="1"/>
            <a:stCxn id="22532" idx="6"/>
            <a:endCxn id="22533" idx="3"/>
          </p:cNvCxnSpPr>
          <p:nvPr/>
        </p:nvCxnSpPr>
        <p:spPr bwMode="auto">
          <a:xfrm flipV="1">
            <a:off x="3581400" y="1762125"/>
            <a:ext cx="1895475" cy="676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39" name="Straight Connector 14"/>
          <p:cNvCxnSpPr>
            <a:cxnSpLocks noChangeShapeType="1"/>
            <a:stCxn id="22533" idx="5"/>
            <a:endCxn id="22534" idx="1"/>
          </p:cNvCxnSpPr>
          <p:nvPr/>
        </p:nvCxnSpPr>
        <p:spPr bwMode="auto">
          <a:xfrm rot="16200000" flipH="1">
            <a:off x="5800725" y="1762125"/>
            <a:ext cx="895350" cy="895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40" name="Straight Connector 16"/>
          <p:cNvCxnSpPr>
            <a:cxnSpLocks noChangeShapeType="1"/>
            <a:stCxn id="22532" idx="5"/>
            <a:endCxn id="22535" idx="1"/>
          </p:cNvCxnSpPr>
          <p:nvPr/>
        </p:nvCxnSpPr>
        <p:spPr bwMode="auto">
          <a:xfrm rot="16200000" flipH="1">
            <a:off x="3705225" y="2409825"/>
            <a:ext cx="666750" cy="10477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541" name="Straight Connector 18"/>
          <p:cNvCxnSpPr>
            <a:cxnSpLocks noChangeShapeType="1"/>
            <a:stCxn id="22531" idx="5"/>
            <a:endCxn id="22536" idx="1"/>
          </p:cNvCxnSpPr>
          <p:nvPr/>
        </p:nvCxnSpPr>
        <p:spPr bwMode="auto">
          <a:xfrm rot="16200000" flipH="1">
            <a:off x="1190625" y="3552825"/>
            <a:ext cx="590550" cy="6667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2542" name="TextBox 20"/>
          <p:cNvSpPr txBox="1">
            <a:spLocks noChangeArrowheads="1"/>
          </p:cNvSpPr>
          <p:nvPr/>
        </p:nvSpPr>
        <p:spPr bwMode="auto">
          <a:xfrm>
            <a:off x="990600" y="39624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0.2</a:t>
            </a:r>
          </a:p>
        </p:txBody>
      </p:sp>
      <p:sp>
        <p:nvSpPr>
          <p:cNvPr id="22543" name="TextBox 21"/>
          <p:cNvSpPr txBox="1">
            <a:spLocks noChangeArrowheads="1"/>
          </p:cNvSpPr>
          <p:nvPr/>
        </p:nvSpPr>
        <p:spPr bwMode="auto">
          <a:xfrm>
            <a:off x="3657600" y="30480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0.3</a:t>
            </a:r>
          </a:p>
        </p:txBody>
      </p:sp>
      <p:sp>
        <p:nvSpPr>
          <p:cNvPr id="22544" name="TextBox 22"/>
          <p:cNvSpPr txBox="1">
            <a:spLocks noChangeArrowheads="1"/>
          </p:cNvSpPr>
          <p:nvPr/>
        </p:nvSpPr>
        <p:spPr bwMode="auto">
          <a:xfrm>
            <a:off x="5715000" y="22860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FF00"/>
                </a:solidFill>
              </a:rPr>
              <a:t>0.4</a:t>
            </a:r>
          </a:p>
        </p:txBody>
      </p:sp>
      <p:sp>
        <p:nvSpPr>
          <p:cNvPr id="22545" name="TextBox 23"/>
          <p:cNvSpPr txBox="1">
            <a:spLocks noChangeArrowheads="1"/>
          </p:cNvSpPr>
          <p:nvPr/>
        </p:nvSpPr>
        <p:spPr bwMode="auto">
          <a:xfrm>
            <a:off x="7315200" y="1066800"/>
            <a:ext cx="9255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C000"/>
                </a:solidFill>
              </a:rPr>
              <a:t>Failed</a:t>
            </a:r>
          </a:p>
        </p:txBody>
      </p:sp>
      <p:cxnSp>
        <p:nvCxnSpPr>
          <p:cNvPr id="22546" name="Straight Connector 25"/>
          <p:cNvCxnSpPr>
            <a:cxnSpLocks noChangeShapeType="1"/>
            <a:stCxn id="22533" idx="6"/>
            <a:endCxn id="22545" idx="1"/>
          </p:cNvCxnSpPr>
          <p:nvPr/>
        </p:nvCxnSpPr>
        <p:spPr bwMode="auto">
          <a:xfrm flipV="1">
            <a:off x="5867400" y="1266825"/>
            <a:ext cx="1447800" cy="3333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2547" name="TextBox 26"/>
          <p:cNvSpPr txBox="1">
            <a:spLocks noChangeArrowheads="1"/>
          </p:cNvSpPr>
          <p:nvPr/>
        </p:nvSpPr>
        <p:spPr bwMode="auto">
          <a:xfrm>
            <a:off x="6172200" y="10668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0.6</a:t>
            </a:r>
          </a:p>
        </p:txBody>
      </p:sp>
      <p:sp>
        <p:nvSpPr>
          <p:cNvPr id="22548" name="TextBox 27"/>
          <p:cNvSpPr txBox="1">
            <a:spLocks noChangeArrowheads="1"/>
          </p:cNvSpPr>
          <p:nvPr/>
        </p:nvSpPr>
        <p:spPr bwMode="auto">
          <a:xfrm>
            <a:off x="3810000" y="17526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0.7</a:t>
            </a:r>
          </a:p>
        </p:txBody>
      </p:sp>
      <p:sp>
        <p:nvSpPr>
          <p:cNvPr id="22549" name="TextBox 28"/>
          <p:cNvSpPr txBox="1">
            <a:spLocks noChangeArrowheads="1"/>
          </p:cNvSpPr>
          <p:nvPr/>
        </p:nvSpPr>
        <p:spPr bwMode="auto">
          <a:xfrm>
            <a:off x="1752600" y="25146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0.8</a:t>
            </a:r>
          </a:p>
        </p:txBody>
      </p:sp>
      <p:sp>
        <p:nvSpPr>
          <p:cNvPr id="22550" name="TextBox 29"/>
          <p:cNvSpPr txBox="1">
            <a:spLocks noChangeArrowheads="1"/>
          </p:cNvSpPr>
          <p:nvPr/>
        </p:nvSpPr>
        <p:spPr bwMode="auto">
          <a:xfrm>
            <a:off x="1143000" y="5029200"/>
            <a:ext cx="6388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P(passing) = 0.2 + 0.8 </a:t>
            </a:r>
            <a:r>
              <a:rPr lang="en-US" altLang="en-US" sz="2400" b="1">
                <a:solidFill>
                  <a:srgbClr val="FFFF00"/>
                </a:solidFill>
                <a:sym typeface="Symbol" pitchFamily="18" charset="2"/>
              </a:rPr>
              <a:t> 0.3 + 0.8  0.7  0.4</a:t>
            </a:r>
          </a:p>
          <a:p>
            <a:r>
              <a:rPr lang="en-US" altLang="en-US" sz="2400" b="1">
                <a:solidFill>
                  <a:srgbClr val="FFFF00"/>
                </a:solidFill>
                <a:sym typeface="Symbol" pitchFamily="18" charset="2"/>
              </a:rPr>
              <a:t>                    = 0.2 + 0.24 + 0.224</a:t>
            </a:r>
          </a:p>
          <a:p>
            <a:r>
              <a:rPr lang="en-US" altLang="en-US" sz="2400" b="1">
                <a:solidFill>
                  <a:srgbClr val="FFFF00"/>
                </a:solidFill>
                <a:sym typeface="Symbol" pitchFamily="18" charset="2"/>
              </a:rPr>
              <a:t>                    = 0.664</a:t>
            </a:r>
            <a:endParaRPr lang="en-US" altLang="en-US" sz="2400" b="1">
              <a:solidFill>
                <a:srgbClr val="FFFF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8229600" cy="715962"/>
          </a:xfrm>
        </p:spPr>
        <p:txBody>
          <a:bodyPr/>
          <a:lstStyle/>
          <a:p>
            <a:r>
              <a:rPr lang="en-US" altLang="en-US" sz="3600" b="1" smtClean="0"/>
              <a:t>Problem 3</a:t>
            </a:r>
          </a:p>
        </p:txBody>
      </p:sp>
      <p:sp>
        <p:nvSpPr>
          <p:cNvPr id="3" name="Content Placeholder 2"/>
          <p:cNvSpPr>
            <a:spLocks noGrp="1"/>
          </p:cNvSpPr>
          <p:nvPr>
            <p:ph idx="1"/>
          </p:nvPr>
        </p:nvSpPr>
        <p:spPr>
          <a:xfrm>
            <a:off x="457200" y="990600"/>
            <a:ext cx="8229600" cy="5135563"/>
          </a:xfrm>
        </p:spPr>
        <p:txBody>
          <a:bodyPr/>
          <a:lstStyle/>
          <a:p>
            <a:pPr>
              <a:buFontTx/>
              <a:buNone/>
              <a:defRPr/>
            </a:pPr>
            <a:r>
              <a:rPr lang="en-US" sz="2400" b="1" dirty="0" smtClean="0"/>
              <a:t>A box contains 10 balls of the following types:</a:t>
            </a:r>
          </a:p>
          <a:p>
            <a:pPr>
              <a:buFontTx/>
              <a:buNone/>
              <a:defRPr/>
            </a:pPr>
            <a:r>
              <a:rPr lang="en-US" sz="1600" b="1" dirty="0" smtClean="0"/>
              <a:t> </a:t>
            </a:r>
          </a:p>
          <a:p>
            <a:pPr>
              <a:buFontTx/>
              <a:buNone/>
              <a:defRPr/>
            </a:pPr>
            <a:r>
              <a:rPr lang="en-US" sz="2400" b="1" dirty="0" smtClean="0"/>
              <a:t>	3 are red and dotted        2 are gray and dotted        </a:t>
            </a:r>
            <a:br>
              <a:rPr lang="en-US" sz="2400" b="1" dirty="0" smtClean="0"/>
            </a:br>
            <a:r>
              <a:rPr lang="en-US" sz="2400" b="1" dirty="0" smtClean="0"/>
              <a:t>1 is red and striped	   4 are gray and striped</a:t>
            </a:r>
          </a:p>
          <a:p>
            <a:pPr>
              <a:buFontTx/>
              <a:buNone/>
              <a:defRPr/>
            </a:pPr>
            <a:r>
              <a:rPr lang="en-US" sz="1600" b="1" dirty="0" smtClean="0"/>
              <a:t> </a:t>
            </a:r>
          </a:p>
          <a:p>
            <a:pPr>
              <a:buFontTx/>
              <a:buNone/>
              <a:defRPr/>
            </a:pPr>
            <a:r>
              <a:rPr lang="en-US" sz="2400" b="1" dirty="0" smtClean="0"/>
              <a:t>If you randomly select one ball, what is the probability that the ball is</a:t>
            </a:r>
          </a:p>
          <a:p>
            <a:pPr>
              <a:buFontTx/>
              <a:buNone/>
              <a:defRPr/>
            </a:pPr>
            <a:r>
              <a:rPr lang="en-US" sz="1600" b="1" dirty="0" smtClean="0"/>
              <a:t> </a:t>
            </a:r>
          </a:p>
          <a:p>
            <a:pPr marL="457200" indent="-457200">
              <a:buFontTx/>
              <a:buAutoNum type="alphaLcParenBoth"/>
              <a:defRPr/>
            </a:pPr>
            <a:r>
              <a:rPr lang="en-US" sz="2400" b="1" dirty="0" smtClean="0"/>
              <a:t>dotted?	</a:t>
            </a:r>
            <a:br>
              <a:rPr lang="en-US" sz="2400" b="1" dirty="0" smtClean="0"/>
            </a:br>
            <a:r>
              <a:rPr lang="en-US" sz="2400" b="1" dirty="0" smtClean="0"/>
              <a:t>		</a:t>
            </a:r>
          </a:p>
          <a:p>
            <a:pPr marL="457200" indent="-457200">
              <a:buFontTx/>
              <a:buAutoNum type="alphaLcParenBoth"/>
              <a:defRPr/>
            </a:pPr>
            <a:r>
              <a:rPr lang="en-US" sz="2400" b="1" dirty="0" smtClean="0"/>
              <a:t>dotted, given that it is red?	</a:t>
            </a:r>
            <a:br>
              <a:rPr lang="en-US" sz="2400" b="1" dirty="0" smtClean="0"/>
            </a:br>
            <a:r>
              <a:rPr lang="en-US" sz="2400" b="1" dirty="0" smtClean="0"/>
              <a:t>	</a:t>
            </a:r>
          </a:p>
          <a:p>
            <a:pPr marL="457200" indent="-457200">
              <a:buFontTx/>
              <a:buAutoNum type="alphaLcParenBoth"/>
              <a:defRPr/>
            </a:pPr>
            <a:r>
              <a:rPr lang="en-US" sz="2400" b="1" dirty="0" smtClean="0"/>
              <a:t>dotted or red?</a:t>
            </a:r>
            <a:endParaRPr lang="en-US" sz="2400" b="1" dirty="0"/>
          </a:p>
        </p:txBody>
      </p:sp>
      <p:graphicFrame>
        <p:nvGraphicFramePr>
          <p:cNvPr id="4" name="Table 3"/>
          <p:cNvGraphicFramePr>
            <a:graphicFrameLocks noGrp="1"/>
          </p:cNvGraphicFramePr>
          <p:nvPr/>
        </p:nvGraphicFramePr>
        <p:xfrm>
          <a:off x="5257800" y="3352800"/>
          <a:ext cx="3635375" cy="1112838"/>
        </p:xfrm>
        <a:graphic>
          <a:graphicData uri="http://schemas.openxmlformats.org/drawingml/2006/table">
            <a:tbl>
              <a:tblPr firstRow="1" bandRow="1">
                <a:tableStyleId>{5C22544A-7EE6-4342-B048-85BDC9FD1C3A}</a:tableStyleId>
              </a:tblPr>
              <a:tblGrid>
                <a:gridCol w="1681774"/>
                <a:gridCol w="945045"/>
                <a:gridCol w="1008556"/>
              </a:tblGrid>
              <a:tr h="370946">
                <a:tc>
                  <a:txBody>
                    <a:bodyPr/>
                    <a:lstStyle/>
                    <a:p>
                      <a:r>
                        <a:rPr lang="en-US" sz="1800" dirty="0" smtClean="0"/>
                        <a:t>Color</a:t>
                      </a:r>
                      <a:r>
                        <a:rPr lang="en-US" sz="1800" baseline="0" dirty="0" smtClean="0"/>
                        <a:t> / Stripe</a:t>
                      </a:r>
                      <a:endParaRPr lang="en-US" sz="1800" dirty="0"/>
                    </a:p>
                  </a:txBody>
                  <a:tcPr marL="91456" marR="91456" marT="45733" marB="45733"/>
                </a:tc>
                <a:tc>
                  <a:txBody>
                    <a:bodyPr/>
                    <a:lstStyle/>
                    <a:p>
                      <a:r>
                        <a:rPr lang="en-US" sz="1800" dirty="0" smtClean="0"/>
                        <a:t>dotted</a:t>
                      </a:r>
                      <a:endParaRPr lang="en-US" sz="1800" dirty="0"/>
                    </a:p>
                  </a:txBody>
                  <a:tcPr marL="91456" marR="91456" marT="45733" marB="45733"/>
                </a:tc>
                <a:tc>
                  <a:txBody>
                    <a:bodyPr/>
                    <a:lstStyle/>
                    <a:p>
                      <a:r>
                        <a:rPr lang="en-US" sz="1800" dirty="0" smtClean="0"/>
                        <a:t>striped</a:t>
                      </a:r>
                      <a:endParaRPr lang="en-US" sz="1800" dirty="0"/>
                    </a:p>
                  </a:txBody>
                  <a:tcPr marL="91456" marR="91456" marT="45733" marB="45733"/>
                </a:tc>
              </a:tr>
              <a:tr h="370946">
                <a:tc>
                  <a:txBody>
                    <a:bodyPr/>
                    <a:lstStyle/>
                    <a:p>
                      <a:pPr algn="ctr"/>
                      <a:r>
                        <a:rPr lang="en-US" sz="1800" b="1" dirty="0" smtClean="0">
                          <a:solidFill>
                            <a:srgbClr val="FF0000"/>
                          </a:solidFill>
                        </a:rPr>
                        <a:t>Red</a:t>
                      </a:r>
                      <a:endParaRPr lang="en-US" sz="1800" b="1" dirty="0">
                        <a:solidFill>
                          <a:srgbClr val="FF0000"/>
                        </a:solidFill>
                      </a:endParaRPr>
                    </a:p>
                  </a:txBody>
                  <a:tcPr marL="91456" marR="91456" marT="45733" marB="45733"/>
                </a:tc>
                <a:tc>
                  <a:txBody>
                    <a:bodyPr/>
                    <a:lstStyle/>
                    <a:p>
                      <a:pPr algn="ctr"/>
                      <a:r>
                        <a:rPr lang="en-US" sz="1800" b="1" dirty="0" smtClean="0"/>
                        <a:t>3</a:t>
                      </a:r>
                      <a:endParaRPr lang="en-US" sz="1800" b="1" dirty="0"/>
                    </a:p>
                  </a:txBody>
                  <a:tcPr marL="91456" marR="91456" marT="45733" marB="45733"/>
                </a:tc>
                <a:tc>
                  <a:txBody>
                    <a:bodyPr/>
                    <a:lstStyle/>
                    <a:p>
                      <a:pPr algn="ctr"/>
                      <a:r>
                        <a:rPr lang="en-US" sz="1800" b="1" dirty="0" smtClean="0"/>
                        <a:t>1</a:t>
                      </a:r>
                      <a:endParaRPr lang="en-US" sz="1800" b="1" dirty="0"/>
                    </a:p>
                  </a:txBody>
                  <a:tcPr marL="91456" marR="91456" marT="45733" marB="45733"/>
                </a:tc>
              </a:tr>
              <a:tr h="370946">
                <a:tc>
                  <a:txBody>
                    <a:bodyPr/>
                    <a:lstStyle/>
                    <a:p>
                      <a:pPr algn="ctr"/>
                      <a:r>
                        <a:rPr lang="en-US" sz="1800" b="1" dirty="0" smtClean="0">
                          <a:solidFill>
                            <a:srgbClr val="FF0000"/>
                          </a:solidFill>
                        </a:rPr>
                        <a:t>gray</a:t>
                      </a:r>
                      <a:endParaRPr lang="en-US" sz="1800" b="1" dirty="0">
                        <a:solidFill>
                          <a:srgbClr val="FF0000"/>
                        </a:solidFill>
                      </a:endParaRPr>
                    </a:p>
                  </a:txBody>
                  <a:tcPr marL="91456" marR="91456" marT="45733" marB="45733"/>
                </a:tc>
                <a:tc>
                  <a:txBody>
                    <a:bodyPr/>
                    <a:lstStyle/>
                    <a:p>
                      <a:pPr algn="ctr"/>
                      <a:r>
                        <a:rPr lang="en-US" sz="1800" b="1" dirty="0" smtClean="0"/>
                        <a:t>2</a:t>
                      </a:r>
                      <a:endParaRPr lang="en-US" sz="1800" b="1" dirty="0"/>
                    </a:p>
                  </a:txBody>
                  <a:tcPr marL="91456" marR="91456" marT="45733" marB="45733"/>
                </a:tc>
                <a:tc>
                  <a:txBody>
                    <a:bodyPr/>
                    <a:lstStyle/>
                    <a:p>
                      <a:pPr algn="ctr"/>
                      <a:r>
                        <a:rPr lang="en-US" sz="1800" b="1" dirty="0" smtClean="0"/>
                        <a:t>4</a:t>
                      </a:r>
                      <a:endParaRPr lang="en-US" sz="1800" b="1" dirty="0"/>
                    </a:p>
                  </a:txBody>
                  <a:tcPr marL="91456" marR="91456" marT="45733" marB="45733"/>
                </a:tc>
              </a:tr>
            </a:tbl>
          </a:graphicData>
        </a:graphic>
      </p:graphicFrame>
      <p:sp>
        <p:nvSpPr>
          <p:cNvPr id="5" name="TextBox 4"/>
          <p:cNvSpPr txBox="1">
            <a:spLocks noChangeArrowheads="1"/>
          </p:cNvSpPr>
          <p:nvPr/>
        </p:nvSpPr>
        <p:spPr bwMode="auto">
          <a:xfrm>
            <a:off x="1219200" y="4343400"/>
            <a:ext cx="8239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5 / 10</a:t>
            </a:r>
          </a:p>
        </p:txBody>
      </p:sp>
      <p:sp>
        <p:nvSpPr>
          <p:cNvPr id="6" name="TextBox 5"/>
          <p:cNvSpPr txBox="1">
            <a:spLocks noChangeArrowheads="1"/>
          </p:cNvSpPr>
          <p:nvPr/>
        </p:nvSpPr>
        <p:spPr bwMode="auto">
          <a:xfrm>
            <a:off x="1295400" y="5181600"/>
            <a:ext cx="6111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3/ 4</a:t>
            </a:r>
          </a:p>
        </p:txBody>
      </p:sp>
      <p:sp>
        <p:nvSpPr>
          <p:cNvPr id="7" name="TextBox 6"/>
          <p:cNvSpPr txBox="1">
            <a:spLocks noChangeArrowheads="1"/>
          </p:cNvSpPr>
          <p:nvPr/>
        </p:nvSpPr>
        <p:spPr bwMode="auto">
          <a:xfrm>
            <a:off x="1295400" y="6000750"/>
            <a:ext cx="754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6/ 10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0-#ppt_w/2"/>
                                          </p:val>
                                        </p:tav>
                                        <p:tav tm="100000">
                                          <p:val>
                                            <p:strVal val="#ppt_x"/>
                                          </p:val>
                                        </p:tav>
                                      </p:tavLst>
                                    </p:anim>
                                    <p:anim calcmode="lin" valueType="num">
                                      <p:cBhvr additive="base">
                                        <p:cTn id="13"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1+#ppt_w/2"/>
                                          </p:val>
                                        </p:tav>
                                        <p:tav tm="100000">
                                          <p:val>
                                            <p:strVal val="#ppt_x"/>
                                          </p:val>
                                        </p:tav>
                                      </p:tavLst>
                                    </p:anim>
                                    <p:anim calcmode="lin" valueType="num">
                                      <p:cBhvr additive="base">
                                        <p:cTn id="1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57200" y="122238"/>
            <a:ext cx="8229600" cy="715962"/>
          </a:xfrm>
        </p:spPr>
        <p:txBody>
          <a:bodyPr/>
          <a:lstStyle/>
          <a:p>
            <a:r>
              <a:rPr lang="en-US" altLang="en-US" sz="3600" b="1" smtClean="0"/>
              <a:t>Problem 4</a:t>
            </a:r>
          </a:p>
        </p:txBody>
      </p:sp>
      <p:sp>
        <p:nvSpPr>
          <p:cNvPr id="3" name="Content Placeholder 2"/>
          <p:cNvSpPr>
            <a:spLocks noGrp="1"/>
          </p:cNvSpPr>
          <p:nvPr>
            <p:ph idx="1"/>
          </p:nvPr>
        </p:nvSpPr>
        <p:spPr>
          <a:xfrm>
            <a:off x="457200" y="990600"/>
            <a:ext cx="8229600" cy="5410200"/>
          </a:xfrm>
        </p:spPr>
        <p:txBody>
          <a:bodyPr/>
          <a:lstStyle/>
          <a:p>
            <a:pPr marL="0" indent="0">
              <a:buFontTx/>
              <a:buNone/>
              <a:defRPr/>
            </a:pPr>
            <a:r>
              <a:rPr lang="en-US" sz="2400" b="1" dirty="0" smtClean="0"/>
              <a:t>Among the patients at a mental health clinic, 35% suffer from depression and 40% suffer from anxiety.  A total of 28% of the patients suffer from both conditions.  </a:t>
            </a:r>
          </a:p>
          <a:p>
            <a:pPr>
              <a:buFontTx/>
              <a:buNone/>
              <a:defRPr/>
            </a:pPr>
            <a:r>
              <a:rPr lang="en-US" sz="1600" b="1" dirty="0" smtClean="0"/>
              <a:t> </a:t>
            </a:r>
          </a:p>
          <a:p>
            <a:pPr>
              <a:buFontTx/>
              <a:buNone/>
              <a:defRPr/>
            </a:pPr>
            <a:r>
              <a:rPr lang="en-US" sz="2400" b="1" dirty="0" smtClean="0"/>
              <a:t>(a)  Display this information in a Venn Diagram.  </a:t>
            </a:r>
          </a:p>
          <a:p>
            <a:pPr>
              <a:buFontTx/>
              <a:buNone/>
              <a:defRPr/>
            </a:pPr>
            <a:r>
              <a:rPr lang="en-US" sz="2400" b="1" dirty="0" smtClean="0"/>
              <a:t> </a:t>
            </a:r>
          </a:p>
          <a:p>
            <a:pPr>
              <a:buFontTx/>
              <a:buNone/>
              <a:defRPr/>
            </a:pPr>
            <a:r>
              <a:rPr lang="en-US" sz="2400" b="1" dirty="0" smtClean="0"/>
              <a:t> </a:t>
            </a:r>
          </a:p>
          <a:p>
            <a:pPr>
              <a:buFontTx/>
              <a:buNone/>
              <a:defRPr/>
            </a:pPr>
            <a:r>
              <a:rPr lang="en-US" sz="2400" b="1" dirty="0" smtClean="0"/>
              <a:t>  </a:t>
            </a:r>
          </a:p>
          <a:p>
            <a:pPr>
              <a:buFontTx/>
              <a:buNone/>
              <a:defRPr/>
            </a:pPr>
            <a:r>
              <a:rPr lang="en-US" sz="2400" b="1" dirty="0" smtClean="0"/>
              <a:t>Use your Venn Diagram to determine what percent of the patients at this clinic ….</a:t>
            </a:r>
          </a:p>
          <a:p>
            <a:pPr marL="457200" indent="-457200">
              <a:buFontTx/>
              <a:buAutoNum type="alphaLcParenBoth"/>
              <a:defRPr/>
            </a:pPr>
            <a:r>
              <a:rPr lang="en-US" sz="2400" b="1" dirty="0" smtClean="0"/>
              <a:t>…suffer from depression but not anxiety.  ________	</a:t>
            </a:r>
          </a:p>
          <a:p>
            <a:pPr marL="457200" indent="-457200">
              <a:buFontTx/>
              <a:buAutoNum type="alphaLcParenBoth"/>
              <a:defRPr/>
            </a:pPr>
            <a:r>
              <a:rPr lang="en-US" sz="2400" b="1" dirty="0" smtClean="0"/>
              <a:t>…suffer from neither depression nor anxiety. _____</a:t>
            </a:r>
            <a:endParaRPr lang="en-US" sz="2400" b="1" dirty="0"/>
          </a:p>
        </p:txBody>
      </p:sp>
      <p:grpSp>
        <p:nvGrpSpPr>
          <p:cNvPr id="2" name="Group 3"/>
          <p:cNvGrpSpPr>
            <a:grpSpLocks/>
          </p:cNvGrpSpPr>
          <p:nvPr/>
        </p:nvGrpSpPr>
        <p:grpSpPr bwMode="auto">
          <a:xfrm>
            <a:off x="2057400" y="3048000"/>
            <a:ext cx="5105400" cy="1143000"/>
            <a:chOff x="2057400" y="3048000"/>
            <a:chExt cx="5105400" cy="1143000"/>
          </a:xfrm>
        </p:grpSpPr>
        <p:sp>
          <p:nvSpPr>
            <p:cNvPr id="24583" name="Rectangle 3"/>
            <p:cNvSpPr>
              <a:spLocks noChangeArrowheads="1"/>
            </p:cNvSpPr>
            <p:nvPr/>
          </p:nvSpPr>
          <p:spPr bwMode="auto">
            <a:xfrm>
              <a:off x="2057400" y="3048000"/>
              <a:ext cx="5105400" cy="1143000"/>
            </a:xfrm>
            <a:prstGeom prst="rect">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4584" name="Oval 4"/>
            <p:cNvSpPr>
              <a:spLocks noChangeArrowheads="1"/>
            </p:cNvSpPr>
            <p:nvPr/>
          </p:nvSpPr>
          <p:spPr bwMode="auto">
            <a:xfrm>
              <a:off x="2667000" y="3200400"/>
              <a:ext cx="2514600" cy="914400"/>
            </a:xfrm>
            <a:prstGeom prst="ellipse">
              <a:avLst/>
            </a:prstGeom>
            <a:solidFill>
              <a:srgbClr val="FFFF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4585" name="Oval 5"/>
            <p:cNvSpPr>
              <a:spLocks noChangeArrowheads="1"/>
            </p:cNvSpPr>
            <p:nvPr/>
          </p:nvSpPr>
          <p:spPr bwMode="auto">
            <a:xfrm>
              <a:off x="4114800" y="3200400"/>
              <a:ext cx="2514600" cy="914400"/>
            </a:xfrm>
            <a:prstGeom prst="ellipse">
              <a:avLst/>
            </a:prstGeom>
            <a:solidFill>
              <a:srgbClr val="92D050">
                <a:alpha val="50195"/>
              </a:srgbClr>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a:p>
          </p:txBody>
        </p:sp>
        <p:sp>
          <p:nvSpPr>
            <p:cNvPr id="24586" name="TextBox 6"/>
            <p:cNvSpPr txBox="1">
              <a:spLocks noChangeArrowheads="1"/>
            </p:cNvSpPr>
            <p:nvPr/>
          </p:nvSpPr>
          <p:spPr bwMode="auto">
            <a:xfrm>
              <a:off x="4343400" y="3505200"/>
              <a:ext cx="646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0000"/>
                  </a:solidFill>
                </a:rPr>
                <a:t>28%</a:t>
              </a:r>
            </a:p>
          </p:txBody>
        </p:sp>
        <p:sp>
          <p:nvSpPr>
            <p:cNvPr id="24587" name="TextBox 7"/>
            <p:cNvSpPr txBox="1">
              <a:spLocks noChangeArrowheads="1"/>
            </p:cNvSpPr>
            <p:nvPr/>
          </p:nvSpPr>
          <p:spPr bwMode="auto">
            <a:xfrm>
              <a:off x="3048000" y="3505200"/>
              <a:ext cx="5175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0000"/>
                  </a:solidFill>
                </a:rPr>
                <a:t>7%</a:t>
              </a:r>
            </a:p>
          </p:txBody>
        </p:sp>
        <p:sp>
          <p:nvSpPr>
            <p:cNvPr id="24588" name="TextBox 8"/>
            <p:cNvSpPr txBox="1">
              <a:spLocks noChangeArrowheads="1"/>
            </p:cNvSpPr>
            <p:nvPr/>
          </p:nvSpPr>
          <p:spPr bwMode="auto">
            <a:xfrm>
              <a:off x="5791200" y="3505200"/>
              <a:ext cx="646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0000"/>
                  </a:solidFill>
                </a:rPr>
                <a:t>12%</a:t>
              </a:r>
            </a:p>
          </p:txBody>
        </p:sp>
        <p:sp>
          <p:nvSpPr>
            <p:cNvPr id="24589" name="TextBox 9"/>
            <p:cNvSpPr txBox="1">
              <a:spLocks noChangeArrowheads="1"/>
            </p:cNvSpPr>
            <p:nvPr/>
          </p:nvSpPr>
          <p:spPr bwMode="auto">
            <a:xfrm>
              <a:off x="5029200" y="3200400"/>
              <a:ext cx="10175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002060"/>
                  </a:solidFill>
                </a:rPr>
                <a:t>Anxiety</a:t>
              </a:r>
            </a:p>
          </p:txBody>
        </p:sp>
        <p:sp>
          <p:nvSpPr>
            <p:cNvPr id="24590" name="TextBox 10"/>
            <p:cNvSpPr txBox="1">
              <a:spLocks noChangeArrowheads="1"/>
            </p:cNvSpPr>
            <p:nvPr/>
          </p:nvSpPr>
          <p:spPr bwMode="auto">
            <a:xfrm>
              <a:off x="2819400" y="3287713"/>
              <a:ext cx="14414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002060"/>
                  </a:solidFill>
                </a:rPr>
                <a:t>Depression</a:t>
              </a:r>
            </a:p>
          </p:txBody>
        </p:sp>
      </p:grpSp>
      <p:sp>
        <p:nvSpPr>
          <p:cNvPr id="13" name="TextBox 11"/>
          <p:cNvSpPr txBox="1">
            <a:spLocks noChangeArrowheads="1"/>
          </p:cNvSpPr>
          <p:nvPr/>
        </p:nvSpPr>
        <p:spPr bwMode="auto">
          <a:xfrm>
            <a:off x="7543800" y="4876800"/>
            <a:ext cx="6302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7%</a:t>
            </a:r>
          </a:p>
        </p:txBody>
      </p:sp>
      <p:sp>
        <p:nvSpPr>
          <p:cNvPr id="14" name="TextBox 12"/>
          <p:cNvSpPr txBox="1">
            <a:spLocks noChangeArrowheads="1"/>
          </p:cNvSpPr>
          <p:nvPr/>
        </p:nvSpPr>
        <p:spPr bwMode="auto">
          <a:xfrm>
            <a:off x="7696200" y="5715000"/>
            <a:ext cx="801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53%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22238"/>
            <a:ext cx="8229600" cy="715962"/>
          </a:xfrm>
        </p:spPr>
        <p:txBody>
          <a:bodyPr/>
          <a:lstStyle/>
          <a:p>
            <a:r>
              <a:rPr lang="en-US" altLang="en-US" sz="3600" b="1" smtClean="0"/>
              <a:t>Problem 5</a:t>
            </a:r>
          </a:p>
        </p:txBody>
      </p:sp>
      <p:sp>
        <p:nvSpPr>
          <p:cNvPr id="3" name="Content Placeholder 2"/>
          <p:cNvSpPr>
            <a:spLocks noGrp="1"/>
          </p:cNvSpPr>
          <p:nvPr>
            <p:ph idx="1"/>
          </p:nvPr>
        </p:nvSpPr>
        <p:spPr>
          <a:xfrm>
            <a:off x="457200" y="914400"/>
            <a:ext cx="8229600" cy="5486400"/>
          </a:xfrm>
        </p:spPr>
        <p:txBody>
          <a:bodyPr/>
          <a:lstStyle/>
          <a:p>
            <a:pPr marL="0" indent="0">
              <a:buFontTx/>
              <a:buNone/>
              <a:defRPr/>
            </a:pPr>
            <a:r>
              <a:rPr lang="en-US" sz="2400" b="1" dirty="0" smtClean="0"/>
              <a:t>Two socks are selected at random and removed in succession (without replacement) from a drawer containing 6 brown socks and 4 blue socks.  Let </a:t>
            </a:r>
            <a:r>
              <a:rPr lang="en-US" sz="2400" b="1" i="1" dirty="0" smtClean="0"/>
              <a:t>Y</a:t>
            </a:r>
            <a:r>
              <a:rPr lang="en-US" sz="2400" b="1" dirty="0" smtClean="0"/>
              <a:t> represent the number of brown socks selected.  Give the probability distribution for </a:t>
            </a:r>
            <a:r>
              <a:rPr lang="en-US" sz="2400" b="1" i="1" dirty="0" smtClean="0"/>
              <a:t>Y</a:t>
            </a:r>
            <a:r>
              <a:rPr lang="en-US" sz="2400" b="1" dirty="0" smtClean="0"/>
              <a:t>:</a:t>
            </a:r>
          </a:p>
          <a:p>
            <a:pPr>
              <a:buFontTx/>
              <a:buNone/>
              <a:defRPr/>
            </a:pPr>
            <a:r>
              <a:rPr lang="en-US" sz="1200" b="1" dirty="0" smtClean="0"/>
              <a:t> </a:t>
            </a:r>
          </a:p>
          <a:p>
            <a:pPr>
              <a:buFontTx/>
              <a:buNone/>
              <a:defRPr/>
            </a:pPr>
            <a:r>
              <a:rPr lang="en-US" sz="2400" b="1" dirty="0" smtClean="0"/>
              <a:t>		                </a:t>
            </a:r>
            <a:r>
              <a:rPr lang="en-US" sz="2400" b="1" i="1" dirty="0" smtClean="0"/>
              <a:t>Y</a:t>
            </a:r>
            <a:r>
              <a:rPr lang="en-US" sz="2400" b="1" dirty="0" smtClean="0"/>
              <a:t> = </a:t>
            </a:r>
          </a:p>
          <a:p>
            <a:pPr>
              <a:buFontTx/>
              <a:buNone/>
              <a:defRPr/>
            </a:pPr>
            <a:r>
              <a:rPr lang="en-US" sz="2400" b="1" dirty="0" smtClean="0"/>
              <a:t>		Probability = </a:t>
            </a:r>
          </a:p>
          <a:p>
            <a:pPr>
              <a:buFontTx/>
              <a:buNone/>
              <a:defRPr/>
            </a:pPr>
            <a:r>
              <a:rPr lang="en-US" sz="1600" b="1" dirty="0" smtClean="0"/>
              <a:t> </a:t>
            </a:r>
          </a:p>
          <a:p>
            <a:pPr>
              <a:buFontTx/>
              <a:buNone/>
              <a:defRPr/>
            </a:pPr>
            <a:r>
              <a:rPr lang="en-US" sz="2400" b="1" dirty="0" smtClean="0"/>
              <a:t>Support your probabilities by a well labeled </a:t>
            </a:r>
            <a:br>
              <a:rPr lang="en-US" sz="2400" b="1" dirty="0" smtClean="0"/>
            </a:br>
            <a:r>
              <a:rPr lang="en-US" sz="2400" b="1" dirty="0" smtClean="0"/>
              <a:t>tree diagram below:</a:t>
            </a:r>
            <a:endParaRPr lang="en-US" sz="2400" b="1" dirty="0"/>
          </a:p>
        </p:txBody>
      </p:sp>
      <p:grpSp>
        <p:nvGrpSpPr>
          <p:cNvPr id="2" name="Group 3"/>
          <p:cNvGrpSpPr>
            <a:grpSpLocks/>
          </p:cNvGrpSpPr>
          <p:nvPr/>
        </p:nvGrpSpPr>
        <p:grpSpPr bwMode="auto">
          <a:xfrm>
            <a:off x="5410200" y="4495800"/>
            <a:ext cx="3505200" cy="2209800"/>
            <a:chOff x="4876800" y="4495800"/>
            <a:chExt cx="3505200" cy="2209800"/>
          </a:xfrm>
        </p:grpSpPr>
        <p:sp>
          <p:nvSpPr>
            <p:cNvPr id="25607" name="Oval 3"/>
            <p:cNvSpPr>
              <a:spLocks noChangeAspect="1"/>
            </p:cNvSpPr>
            <p:nvPr/>
          </p:nvSpPr>
          <p:spPr bwMode="auto">
            <a:xfrm>
              <a:off x="4876800" y="5410200"/>
              <a:ext cx="457200" cy="457200"/>
            </a:xfrm>
            <a:prstGeom prst="ellipse">
              <a:avLst/>
            </a:prstGeom>
            <a:solidFill>
              <a:srgbClr val="92D05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bg1"/>
                  </a:solidFill>
                </a:rPr>
                <a:t>0</a:t>
              </a:r>
            </a:p>
          </p:txBody>
        </p:sp>
        <p:sp>
          <p:nvSpPr>
            <p:cNvPr id="25608" name="Oval 4"/>
            <p:cNvSpPr>
              <a:spLocks noChangeAspect="1"/>
            </p:cNvSpPr>
            <p:nvPr/>
          </p:nvSpPr>
          <p:spPr bwMode="auto">
            <a:xfrm>
              <a:off x="6096000" y="48006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1</a:t>
              </a:r>
            </a:p>
          </p:txBody>
        </p:sp>
        <p:sp>
          <p:nvSpPr>
            <p:cNvPr id="25609" name="Oval 5"/>
            <p:cNvSpPr>
              <a:spLocks noChangeAspect="1"/>
            </p:cNvSpPr>
            <p:nvPr/>
          </p:nvSpPr>
          <p:spPr bwMode="auto">
            <a:xfrm>
              <a:off x="7924800" y="4495800"/>
              <a:ext cx="457200" cy="457200"/>
            </a:xfrm>
            <a:prstGeom prst="ellipse">
              <a:avLst/>
            </a:prstGeom>
            <a:solidFill>
              <a:srgbClr val="CC99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bg1"/>
                  </a:solidFill>
                </a:rPr>
                <a:t>2</a:t>
              </a:r>
            </a:p>
          </p:txBody>
        </p:sp>
        <p:sp>
          <p:nvSpPr>
            <p:cNvPr id="25610" name="Oval 7"/>
            <p:cNvSpPr>
              <a:spLocks noChangeAspect="1"/>
            </p:cNvSpPr>
            <p:nvPr/>
          </p:nvSpPr>
          <p:spPr bwMode="auto">
            <a:xfrm>
              <a:off x="7924800" y="51054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2</a:t>
              </a:r>
            </a:p>
          </p:txBody>
        </p:sp>
        <p:sp>
          <p:nvSpPr>
            <p:cNvPr id="25611" name="Oval 8"/>
            <p:cNvSpPr>
              <a:spLocks noChangeAspect="1"/>
            </p:cNvSpPr>
            <p:nvPr/>
          </p:nvSpPr>
          <p:spPr bwMode="auto">
            <a:xfrm>
              <a:off x="6096000" y="5791200"/>
              <a:ext cx="457200" cy="457200"/>
            </a:xfrm>
            <a:prstGeom prst="ellipse">
              <a:avLst/>
            </a:prstGeom>
            <a:solidFill>
              <a:srgbClr val="CC99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bg1"/>
                  </a:solidFill>
                </a:rPr>
                <a:t>1</a:t>
              </a:r>
            </a:p>
          </p:txBody>
        </p:sp>
        <p:cxnSp>
          <p:nvCxnSpPr>
            <p:cNvPr id="25612" name="Straight Connector 9"/>
            <p:cNvCxnSpPr>
              <a:cxnSpLocks noChangeShapeType="1"/>
              <a:stCxn id="25607" idx="7"/>
            </p:cNvCxnSpPr>
            <p:nvPr/>
          </p:nvCxnSpPr>
          <p:spPr bwMode="auto">
            <a:xfrm rot="5400000" flipH="1" flipV="1">
              <a:off x="5495925" y="4876800"/>
              <a:ext cx="371475" cy="8286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13" name="Straight Connector 10"/>
            <p:cNvCxnSpPr>
              <a:cxnSpLocks noChangeShapeType="1"/>
              <a:stCxn id="25608" idx="6"/>
              <a:endCxn id="25609" idx="2"/>
            </p:cNvCxnSpPr>
            <p:nvPr/>
          </p:nvCxnSpPr>
          <p:spPr bwMode="auto">
            <a:xfrm flipV="1">
              <a:off x="6553200" y="4724400"/>
              <a:ext cx="1371600" cy="3048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14" name="Straight Connector 12"/>
            <p:cNvCxnSpPr>
              <a:cxnSpLocks noChangeShapeType="1"/>
              <a:stCxn id="25608" idx="5"/>
              <a:endCxn id="25610" idx="2"/>
            </p:cNvCxnSpPr>
            <p:nvPr/>
          </p:nvCxnSpPr>
          <p:spPr bwMode="auto">
            <a:xfrm rot="16200000" flipH="1">
              <a:off x="7134225" y="4543425"/>
              <a:ext cx="142875" cy="1438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15" name="Straight Connector 13"/>
            <p:cNvCxnSpPr>
              <a:cxnSpLocks noChangeShapeType="1"/>
              <a:stCxn id="25607" idx="5"/>
              <a:endCxn id="25611" idx="2"/>
            </p:cNvCxnSpPr>
            <p:nvPr/>
          </p:nvCxnSpPr>
          <p:spPr bwMode="auto">
            <a:xfrm rot="16200000" flipH="1">
              <a:off x="5572125" y="5495925"/>
              <a:ext cx="219075" cy="8286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616" name="TextBox 14"/>
            <p:cNvSpPr txBox="1">
              <a:spLocks noChangeArrowheads="1"/>
            </p:cNvSpPr>
            <p:nvPr/>
          </p:nvSpPr>
          <p:spPr bwMode="auto">
            <a:xfrm>
              <a:off x="5257800" y="59436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6/10</a:t>
              </a:r>
            </a:p>
          </p:txBody>
        </p:sp>
        <p:sp>
          <p:nvSpPr>
            <p:cNvPr id="15" name="TextBox 14"/>
            <p:cNvSpPr txBox="1"/>
            <p:nvPr/>
          </p:nvSpPr>
          <p:spPr>
            <a:xfrm>
              <a:off x="7010400" y="4953000"/>
              <a:ext cx="504825" cy="369888"/>
            </a:xfrm>
            <a:prstGeom prst="rect">
              <a:avLst/>
            </a:prstGeom>
            <a:noFill/>
          </p:spPr>
          <p:txBody>
            <a:bodyPr wrap="none">
              <a:spAutoFit/>
            </a:bodyPr>
            <a:lstStyle/>
            <a:p>
              <a:pPr>
                <a:defRPr/>
              </a:pPr>
              <a:r>
                <a:rPr lang="en-US" b="1" dirty="0">
                  <a:solidFill>
                    <a:schemeClr val="bg2">
                      <a:lumMod val="40000"/>
                      <a:lumOff val="60000"/>
                    </a:schemeClr>
                  </a:solidFill>
                </a:rPr>
                <a:t>3/9</a:t>
              </a:r>
            </a:p>
          </p:txBody>
        </p:sp>
        <p:sp>
          <p:nvSpPr>
            <p:cNvPr id="16" name="TextBox 15"/>
            <p:cNvSpPr txBox="1"/>
            <p:nvPr/>
          </p:nvSpPr>
          <p:spPr>
            <a:xfrm>
              <a:off x="6858000" y="6335713"/>
              <a:ext cx="504825" cy="369887"/>
            </a:xfrm>
            <a:prstGeom prst="rect">
              <a:avLst/>
            </a:prstGeom>
            <a:noFill/>
          </p:spPr>
          <p:txBody>
            <a:bodyPr wrap="none">
              <a:spAutoFit/>
            </a:bodyPr>
            <a:lstStyle/>
            <a:p>
              <a:pPr>
                <a:defRPr/>
              </a:pPr>
              <a:r>
                <a:rPr lang="en-US" b="1" dirty="0">
                  <a:solidFill>
                    <a:schemeClr val="bg2">
                      <a:lumMod val="40000"/>
                      <a:lumOff val="60000"/>
                    </a:schemeClr>
                  </a:solidFill>
                </a:rPr>
                <a:t>4/9</a:t>
              </a:r>
            </a:p>
          </p:txBody>
        </p:sp>
        <p:sp>
          <p:nvSpPr>
            <p:cNvPr id="25619" name="TextBox 20"/>
            <p:cNvSpPr txBox="1">
              <a:spLocks noChangeArrowheads="1"/>
            </p:cNvSpPr>
            <p:nvPr/>
          </p:nvSpPr>
          <p:spPr bwMode="auto">
            <a:xfrm>
              <a:off x="6934200" y="56388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5/9</a:t>
              </a:r>
            </a:p>
          </p:txBody>
        </p:sp>
        <p:sp>
          <p:nvSpPr>
            <p:cNvPr id="18" name="TextBox 17"/>
            <p:cNvSpPr txBox="1"/>
            <p:nvPr/>
          </p:nvSpPr>
          <p:spPr>
            <a:xfrm>
              <a:off x="5257800" y="4953000"/>
              <a:ext cx="633413" cy="369888"/>
            </a:xfrm>
            <a:prstGeom prst="rect">
              <a:avLst/>
            </a:prstGeom>
            <a:noFill/>
          </p:spPr>
          <p:txBody>
            <a:bodyPr wrap="none">
              <a:spAutoFit/>
            </a:bodyPr>
            <a:lstStyle/>
            <a:p>
              <a:pPr>
                <a:defRPr/>
              </a:pPr>
              <a:r>
                <a:rPr lang="en-US" b="1" dirty="0">
                  <a:solidFill>
                    <a:schemeClr val="bg2">
                      <a:lumMod val="40000"/>
                      <a:lumOff val="60000"/>
                    </a:schemeClr>
                  </a:solidFill>
                </a:rPr>
                <a:t>4/10</a:t>
              </a:r>
            </a:p>
          </p:txBody>
        </p:sp>
        <p:sp>
          <p:nvSpPr>
            <p:cNvPr id="25621" name="Oval 31"/>
            <p:cNvSpPr>
              <a:spLocks noChangeAspect="1"/>
            </p:cNvSpPr>
            <p:nvPr/>
          </p:nvSpPr>
          <p:spPr bwMode="auto">
            <a:xfrm>
              <a:off x="7924800" y="5638800"/>
              <a:ext cx="457200" cy="457200"/>
            </a:xfrm>
            <a:prstGeom prst="ellipse">
              <a:avLst/>
            </a:prstGeom>
            <a:solidFill>
              <a:srgbClr val="CC9900"/>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chemeClr val="bg1"/>
                  </a:solidFill>
                </a:rPr>
                <a:t>2</a:t>
              </a:r>
            </a:p>
          </p:txBody>
        </p:sp>
        <p:sp>
          <p:nvSpPr>
            <p:cNvPr id="25622" name="Oval 32"/>
            <p:cNvSpPr>
              <a:spLocks noChangeAspect="1"/>
            </p:cNvSpPr>
            <p:nvPr/>
          </p:nvSpPr>
          <p:spPr bwMode="auto">
            <a:xfrm>
              <a:off x="7924800" y="62484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2</a:t>
              </a:r>
            </a:p>
          </p:txBody>
        </p:sp>
        <p:cxnSp>
          <p:nvCxnSpPr>
            <p:cNvPr id="25623" name="Straight Connector 33"/>
            <p:cNvCxnSpPr>
              <a:cxnSpLocks noChangeShapeType="1"/>
              <a:stCxn id="25611" idx="6"/>
              <a:endCxn id="25621" idx="2"/>
            </p:cNvCxnSpPr>
            <p:nvPr/>
          </p:nvCxnSpPr>
          <p:spPr bwMode="auto">
            <a:xfrm flipV="1">
              <a:off x="6553200" y="5867400"/>
              <a:ext cx="13716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624" name="Straight Connector 34"/>
            <p:cNvCxnSpPr>
              <a:cxnSpLocks noChangeShapeType="1"/>
              <a:stCxn id="25611" idx="5"/>
              <a:endCxn id="25622" idx="2"/>
            </p:cNvCxnSpPr>
            <p:nvPr/>
          </p:nvCxnSpPr>
          <p:spPr bwMode="auto">
            <a:xfrm rot="16200000" flipH="1">
              <a:off x="7058025" y="5610225"/>
              <a:ext cx="295275" cy="1438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5625" name="TextBox 62"/>
            <p:cNvSpPr txBox="1">
              <a:spLocks noChangeArrowheads="1"/>
            </p:cNvSpPr>
            <p:nvPr/>
          </p:nvSpPr>
          <p:spPr bwMode="auto">
            <a:xfrm>
              <a:off x="6934200" y="4495800"/>
              <a:ext cx="5048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6/9</a:t>
              </a:r>
            </a:p>
          </p:txBody>
        </p:sp>
      </p:grpSp>
      <p:sp>
        <p:nvSpPr>
          <p:cNvPr id="24" name="Rectangle 23"/>
          <p:cNvSpPr/>
          <p:nvPr/>
        </p:nvSpPr>
        <p:spPr>
          <a:xfrm>
            <a:off x="3429000" y="3048000"/>
            <a:ext cx="3124200" cy="904875"/>
          </a:xfrm>
          <a:prstGeom prst="rect">
            <a:avLst/>
          </a:prstGeom>
        </p:spPr>
        <p:txBody>
          <a:bodyPr>
            <a:spAutoFit/>
          </a:bodyPr>
          <a:lstStyle/>
          <a:p>
            <a:pPr marL="342900" indent="-342900">
              <a:spcBef>
                <a:spcPct val="20000"/>
              </a:spcBef>
              <a:defRPr/>
            </a:pPr>
            <a:r>
              <a:rPr lang="en-US" sz="2400" b="1" kern="0" dirty="0">
                <a:solidFill>
                  <a:srgbClr val="FFFF00"/>
                </a:solidFill>
                <a:latin typeface="Arial"/>
              </a:rPr>
              <a:t>0           1         2</a:t>
            </a:r>
          </a:p>
          <a:p>
            <a:pPr marL="342900" indent="-342900">
              <a:spcBef>
                <a:spcPct val="20000"/>
              </a:spcBef>
              <a:defRPr/>
            </a:pPr>
            <a:r>
              <a:rPr lang="en-US" sz="2400" b="1" kern="0" dirty="0">
                <a:solidFill>
                  <a:srgbClr val="FFFF00"/>
                </a:solidFill>
                <a:latin typeface="Arial"/>
              </a:rPr>
              <a:t>12/90  48/90  30/90</a:t>
            </a:r>
          </a:p>
        </p:txBody>
      </p:sp>
      <p:sp>
        <p:nvSpPr>
          <p:cNvPr id="25" name="TextBox 24"/>
          <p:cNvSpPr txBox="1">
            <a:spLocks noChangeArrowheads="1"/>
          </p:cNvSpPr>
          <p:nvPr/>
        </p:nvSpPr>
        <p:spPr bwMode="auto">
          <a:xfrm>
            <a:off x="152400" y="5410200"/>
            <a:ext cx="4699000" cy="1200150"/>
          </a:xfrm>
          <a:prstGeom prst="rect">
            <a:avLst/>
          </a:prstGeom>
          <a:noFill/>
          <a:ln w="9525">
            <a:noFill/>
            <a:miter lim="800000"/>
            <a:headEnd/>
            <a:tailEnd/>
          </a:ln>
        </p:spPr>
        <p:txBody>
          <a:bodyPr wrap="none">
            <a:spAutoFit/>
          </a:bodyPr>
          <a:lstStyle/>
          <a:p>
            <a:pPr>
              <a:defRPr/>
            </a:pPr>
            <a:r>
              <a:rPr lang="en-US" sz="2400" b="1" dirty="0">
                <a:solidFill>
                  <a:srgbClr val="FFFF00"/>
                </a:solidFill>
              </a:rPr>
              <a:t>P(same color) = </a:t>
            </a:r>
            <a:r>
              <a:rPr lang="en-US" sz="2400" b="1" dirty="0">
                <a:solidFill>
                  <a:schemeClr val="accent1">
                    <a:lumMod val="20000"/>
                    <a:lumOff val="80000"/>
                  </a:schemeClr>
                </a:solidFill>
              </a:rPr>
              <a:t>.4(.33) </a:t>
            </a:r>
            <a:r>
              <a:rPr lang="en-US" sz="2400" b="1" dirty="0">
                <a:solidFill>
                  <a:srgbClr val="FFFF00"/>
                </a:solidFill>
              </a:rPr>
              <a:t>+ </a:t>
            </a:r>
            <a:r>
              <a:rPr lang="en-US" sz="2400" b="1" dirty="0">
                <a:solidFill>
                  <a:srgbClr val="CC9900"/>
                </a:solidFill>
              </a:rPr>
              <a:t>.6(.55)</a:t>
            </a:r>
          </a:p>
          <a:p>
            <a:pPr>
              <a:defRPr/>
            </a:pPr>
            <a:r>
              <a:rPr lang="en-US" sz="2400" b="1" dirty="0">
                <a:solidFill>
                  <a:srgbClr val="FFFF00"/>
                </a:solidFill>
              </a:rPr>
              <a:t>                         = .133 + .333</a:t>
            </a:r>
          </a:p>
          <a:p>
            <a:pPr>
              <a:defRPr/>
            </a:pPr>
            <a:r>
              <a:rPr lang="en-US" sz="2400" b="1" dirty="0">
                <a:solidFill>
                  <a:srgbClr val="FFFF00"/>
                </a:solidFill>
              </a:rPr>
              <a:t>                         = .467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additive="base">
                                        <p:cTn id="7" dur="500" fill="hold"/>
                                        <p:tgtEl>
                                          <p:spTgt spid="24"/>
                                        </p:tgtEl>
                                        <p:attrNameLst>
                                          <p:attrName>ppt_x</p:attrName>
                                        </p:attrNameLst>
                                      </p:cBhvr>
                                      <p:tavLst>
                                        <p:tav tm="0">
                                          <p:val>
                                            <p:strVal val="1+#ppt_w/2"/>
                                          </p:val>
                                        </p:tav>
                                        <p:tav tm="100000">
                                          <p:val>
                                            <p:strVal val="#ppt_x"/>
                                          </p:val>
                                        </p:tav>
                                      </p:tavLst>
                                    </p:anim>
                                    <p:anim calcmode="lin" valueType="num">
                                      <p:cBhvr additive="base">
                                        <p:cTn id="8"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dissolve">
                                      <p:cBhvr>
                                        <p:cTn id="13" dur="500"/>
                                        <p:tgtEl>
                                          <p:spTgt spid="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22238"/>
            <a:ext cx="8229600" cy="715962"/>
          </a:xfrm>
        </p:spPr>
        <p:txBody>
          <a:bodyPr/>
          <a:lstStyle/>
          <a:p>
            <a:r>
              <a:rPr lang="en-US" altLang="en-US" sz="3600" b="1" smtClean="0"/>
              <a:t>Problem 6</a:t>
            </a:r>
          </a:p>
        </p:txBody>
      </p:sp>
      <p:sp>
        <p:nvSpPr>
          <p:cNvPr id="26627" name="Content Placeholder 2"/>
          <p:cNvSpPr>
            <a:spLocks noGrp="1"/>
          </p:cNvSpPr>
          <p:nvPr>
            <p:ph idx="1"/>
          </p:nvPr>
        </p:nvSpPr>
        <p:spPr>
          <a:xfrm>
            <a:off x="457200" y="990600"/>
            <a:ext cx="8229600" cy="5410200"/>
          </a:xfrm>
        </p:spPr>
        <p:txBody>
          <a:bodyPr/>
          <a:lstStyle/>
          <a:p>
            <a:pPr marL="0" indent="0">
              <a:buFontTx/>
              <a:buNone/>
            </a:pPr>
            <a:r>
              <a:rPr lang="en-US" altLang="en-US" sz="2400" b="1" smtClean="0"/>
              <a:t>The probability that a particular type of smoke detector will function properly and sound an alarm in the presence of smoke is 0.9.  If there are two of these alarms in my home, what is the probability that at least one works in the presence of smoke?</a:t>
            </a:r>
          </a:p>
        </p:txBody>
      </p:sp>
      <p:sp>
        <p:nvSpPr>
          <p:cNvPr id="4" name="TextBox 3"/>
          <p:cNvSpPr txBox="1">
            <a:spLocks noChangeArrowheads="1"/>
          </p:cNvSpPr>
          <p:nvPr/>
        </p:nvSpPr>
        <p:spPr bwMode="auto">
          <a:xfrm>
            <a:off x="2133600" y="3429000"/>
            <a:ext cx="4605338"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P(at least one) = 1 – P(none)</a:t>
            </a:r>
          </a:p>
          <a:p>
            <a:r>
              <a:rPr lang="en-US" altLang="en-US" sz="2400" b="1">
                <a:solidFill>
                  <a:srgbClr val="FFFF00"/>
                </a:solidFill>
              </a:rPr>
              <a:t>                          = 1 – (0.1)</a:t>
            </a:r>
            <a:r>
              <a:rPr lang="en-US" altLang="en-US" sz="2400" b="1">
                <a:solidFill>
                  <a:srgbClr val="FFFF00"/>
                </a:solidFill>
                <a:sym typeface="Symbol" pitchFamily="18" charset="2"/>
              </a:rPr>
              <a:t>(0.1)</a:t>
            </a:r>
          </a:p>
          <a:p>
            <a:r>
              <a:rPr lang="en-US" altLang="en-US" sz="2400" b="1">
                <a:solidFill>
                  <a:srgbClr val="FFFF00"/>
                </a:solidFill>
                <a:sym typeface="Symbol" pitchFamily="18" charset="2"/>
              </a:rPr>
              <a:t>                          = 1 – 0.01</a:t>
            </a:r>
          </a:p>
          <a:p>
            <a:r>
              <a:rPr lang="en-US" altLang="en-US" sz="2400" b="1">
                <a:solidFill>
                  <a:srgbClr val="FFFF00"/>
                </a:solidFill>
                <a:sym typeface="Symbol" pitchFamily="18" charset="2"/>
              </a:rPr>
              <a:t>                          = 0.99</a:t>
            </a:r>
            <a:endParaRPr lang="en-US" altLang="en-US" sz="24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22238"/>
            <a:ext cx="8229600" cy="715962"/>
          </a:xfrm>
        </p:spPr>
        <p:txBody>
          <a:bodyPr/>
          <a:lstStyle/>
          <a:p>
            <a:r>
              <a:rPr lang="en-US" altLang="en-US" sz="3600" b="1" smtClean="0"/>
              <a:t>Problem 7</a:t>
            </a:r>
          </a:p>
        </p:txBody>
      </p:sp>
      <p:sp>
        <p:nvSpPr>
          <p:cNvPr id="27651" name="Content Placeholder 2"/>
          <p:cNvSpPr>
            <a:spLocks noGrp="1"/>
          </p:cNvSpPr>
          <p:nvPr>
            <p:ph idx="1"/>
          </p:nvPr>
        </p:nvSpPr>
        <p:spPr>
          <a:xfrm>
            <a:off x="457200" y="990600"/>
            <a:ext cx="8229600" cy="5410200"/>
          </a:xfrm>
        </p:spPr>
        <p:txBody>
          <a:bodyPr/>
          <a:lstStyle/>
          <a:p>
            <a:pPr marL="0" indent="0">
              <a:buFontTx/>
              <a:buNone/>
            </a:pPr>
            <a:r>
              <a:rPr lang="en-US" altLang="en-US" sz="2400" b="1" smtClean="0"/>
              <a:t>A manufacturer of airplane parts knows from past experience that the probability is 0.8 that an order will be ready for shipment on time, the probability is 0.6 that an order will be delivered on time, and the probability is 0.5 that an order will be ready for shipment </a:t>
            </a:r>
            <a:r>
              <a:rPr lang="en-US" altLang="en-US" sz="2400" b="1" i="1" smtClean="0"/>
              <a:t>and</a:t>
            </a:r>
            <a:r>
              <a:rPr lang="en-US" altLang="en-US" sz="2400" b="1" smtClean="0"/>
              <a:t> will be delivered on time. </a:t>
            </a:r>
          </a:p>
          <a:p>
            <a:pPr marL="0" indent="0">
              <a:buFontTx/>
              <a:buNone/>
            </a:pPr>
            <a:endParaRPr lang="en-US" altLang="en-US" sz="2400" b="1" smtClean="0"/>
          </a:p>
          <a:p>
            <a:pPr marL="0" indent="0">
              <a:buFontTx/>
              <a:buNone/>
            </a:pPr>
            <a:r>
              <a:rPr lang="en-US" altLang="en-US" sz="2400" b="1" smtClean="0"/>
              <a:t>(a) Find the probability that an order will be delivered on time, given that it is ready for shipment on time. 		</a:t>
            </a:r>
          </a:p>
          <a:p>
            <a:pPr marL="0" indent="0">
              <a:buFontTx/>
              <a:buNone/>
            </a:pPr>
            <a:r>
              <a:rPr lang="en-US" altLang="en-US" sz="2400" b="1" smtClean="0"/>
              <a:t> (b) Find the probability that a randomly selected order will be ready for shipment on time or will be delivered on time.</a:t>
            </a:r>
          </a:p>
          <a:p>
            <a:pPr marL="0" indent="0">
              <a:buFontTx/>
              <a:buNone/>
            </a:pPr>
            <a:endParaRPr lang="en-US" altLang="en-US" sz="2400" b="1" smtClean="0"/>
          </a:p>
        </p:txBody>
      </p:sp>
      <p:sp>
        <p:nvSpPr>
          <p:cNvPr id="4" name="TextBox 3"/>
          <p:cNvSpPr txBox="1">
            <a:spLocks noChangeArrowheads="1"/>
          </p:cNvSpPr>
          <p:nvPr/>
        </p:nvSpPr>
        <p:spPr bwMode="auto">
          <a:xfrm>
            <a:off x="1524000" y="3276600"/>
            <a:ext cx="61198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P(R) = 0.8      P(D) = 0.6   P(R and D) = 0.5</a:t>
            </a:r>
          </a:p>
        </p:txBody>
      </p:sp>
      <p:sp>
        <p:nvSpPr>
          <p:cNvPr id="5" name="TextBox 3"/>
          <p:cNvSpPr txBox="1">
            <a:spLocks noChangeArrowheads="1"/>
          </p:cNvSpPr>
          <p:nvPr/>
        </p:nvSpPr>
        <p:spPr bwMode="auto">
          <a:xfrm>
            <a:off x="1447800" y="4495800"/>
            <a:ext cx="64309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P(D|R) = P(D and R) / P(R) = 0.5 / 0.8 = .625 </a:t>
            </a:r>
          </a:p>
        </p:txBody>
      </p:sp>
      <p:sp>
        <p:nvSpPr>
          <p:cNvPr id="6" name="TextBox 5"/>
          <p:cNvSpPr txBox="1">
            <a:spLocks noChangeArrowheads="1"/>
          </p:cNvSpPr>
          <p:nvPr/>
        </p:nvSpPr>
        <p:spPr bwMode="auto">
          <a:xfrm>
            <a:off x="304800" y="6096000"/>
            <a:ext cx="84994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P(R or D) = P(R) + P(D) – P(R and D) = 0.8 + 0.6 – 0.5 = 0.9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8"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500" fill="hold"/>
                                        <p:tgtEl>
                                          <p:spTgt spid="6"/>
                                        </p:tgtEl>
                                        <p:attrNameLst>
                                          <p:attrName>ppt_x</p:attrName>
                                        </p:attrNameLst>
                                      </p:cBhvr>
                                      <p:tavLst>
                                        <p:tav tm="0">
                                          <p:val>
                                            <p:strVal val="#ppt_x"/>
                                          </p:val>
                                        </p:tav>
                                        <p:tav tm="100000">
                                          <p:val>
                                            <p:strVal val="#ppt_x"/>
                                          </p:val>
                                        </p:tav>
                                      </p:tavLst>
                                    </p:anim>
                                    <p:anim calcmode="lin" valueType="num">
                                      <p:cBhvr additive="base">
                                        <p:cTn id="1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22238"/>
            <a:ext cx="8229600" cy="715962"/>
          </a:xfrm>
        </p:spPr>
        <p:txBody>
          <a:bodyPr/>
          <a:lstStyle/>
          <a:p>
            <a:r>
              <a:rPr lang="en-US" altLang="en-US" sz="3600" b="1" smtClean="0"/>
              <a:t>Problem 8</a:t>
            </a:r>
          </a:p>
        </p:txBody>
      </p:sp>
      <p:sp>
        <p:nvSpPr>
          <p:cNvPr id="3" name="Content Placeholder 2"/>
          <p:cNvSpPr>
            <a:spLocks noGrp="1"/>
          </p:cNvSpPr>
          <p:nvPr>
            <p:ph idx="1"/>
          </p:nvPr>
        </p:nvSpPr>
        <p:spPr>
          <a:xfrm>
            <a:off x="457200" y="990600"/>
            <a:ext cx="8229600" cy="5410200"/>
          </a:xfrm>
        </p:spPr>
        <p:txBody>
          <a:bodyPr/>
          <a:lstStyle/>
          <a:p>
            <a:pPr>
              <a:buFontTx/>
              <a:buNone/>
              <a:defRPr/>
            </a:pPr>
            <a:r>
              <a:rPr lang="en-US" sz="2400" b="1" dirty="0" smtClean="0"/>
              <a:t>A box contains 20 fuses, 17 good and 3 defective.  Two fuses are drawn from the box </a:t>
            </a:r>
            <a:r>
              <a:rPr lang="en-US" sz="2400" b="1" i="1" dirty="0" smtClean="0"/>
              <a:t>with replacement</a:t>
            </a:r>
            <a:r>
              <a:rPr lang="en-US" sz="2400" b="1" dirty="0" smtClean="0"/>
              <a:t>.</a:t>
            </a:r>
          </a:p>
          <a:p>
            <a:pPr>
              <a:buFontTx/>
              <a:buNone/>
              <a:defRPr/>
            </a:pPr>
            <a:r>
              <a:rPr lang="en-US" sz="2400" b="1" dirty="0" smtClean="0"/>
              <a:t> </a:t>
            </a:r>
          </a:p>
          <a:p>
            <a:pPr marL="457200" indent="-457200">
              <a:buFontTx/>
              <a:buAutoNum type="alphaLcParenBoth"/>
              <a:defRPr/>
            </a:pPr>
            <a:r>
              <a:rPr lang="en-US" sz="2400" b="1" dirty="0" smtClean="0"/>
              <a:t>What is the probability that both fuses are defective?</a:t>
            </a:r>
            <a:br>
              <a:rPr lang="en-US" sz="2400" b="1" dirty="0" smtClean="0"/>
            </a:br>
            <a:r>
              <a:rPr lang="en-US" sz="2400" b="1" dirty="0" smtClean="0"/>
              <a:t/>
            </a:r>
            <a:br>
              <a:rPr lang="en-US" sz="2400" b="1" dirty="0" smtClean="0"/>
            </a:br>
            <a:r>
              <a:rPr lang="en-US" sz="2400" b="1" dirty="0" smtClean="0"/>
              <a:t>	</a:t>
            </a:r>
          </a:p>
          <a:p>
            <a:pPr marL="457200" indent="-457200">
              <a:buFontTx/>
              <a:buAutoNum type="alphaLcParenBoth"/>
              <a:defRPr/>
            </a:pPr>
            <a:r>
              <a:rPr lang="en-US" sz="2400" b="1" dirty="0" smtClean="0"/>
              <a:t>What is the probability that one fuse is good and one is defective? </a:t>
            </a:r>
          </a:p>
          <a:p>
            <a:pPr>
              <a:buFontTx/>
              <a:buNone/>
              <a:defRPr/>
            </a:pPr>
            <a:r>
              <a:rPr lang="en-US" sz="2400" b="1" dirty="0" smtClean="0"/>
              <a:t>					</a:t>
            </a:r>
          </a:p>
          <a:p>
            <a:pPr marL="0" indent="0">
              <a:buFontTx/>
              <a:buNone/>
              <a:defRPr/>
            </a:pPr>
            <a:endParaRPr lang="en-US" sz="2400" b="1" dirty="0"/>
          </a:p>
        </p:txBody>
      </p:sp>
      <p:sp>
        <p:nvSpPr>
          <p:cNvPr id="4" name="TextBox 3"/>
          <p:cNvSpPr txBox="1">
            <a:spLocks noChangeArrowheads="1"/>
          </p:cNvSpPr>
          <p:nvPr/>
        </p:nvSpPr>
        <p:spPr bwMode="auto">
          <a:xfrm>
            <a:off x="2667000" y="2971800"/>
            <a:ext cx="45608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(3/20) </a:t>
            </a:r>
            <a:r>
              <a:rPr lang="en-US" altLang="en-US" sz="2400" b="1">
                <a:solidFill>
                  <a:srgbClr val="FFFF00"/>
                </a:solidFill>
                <a:sym typeface="Symbol" pitchFamily="18" charset="2"/>
              </a:rPr>
              <a:t> </a:t>
            </a:r>
            <a:r>
              <a:rPr lang="en-US" altLang="en-US" sz="2400" b="1">
                <a:solidFill>
                  <a:srgbClr val="FFFF00"/>
                </a:solidFill>
              </a:rPr>
              <a:t>(3/20) = 9/400 = 2.25% </a:t>
            </a:r>
          </a:p>
        </p:txBody>
      </p:sp>
      <p:sp>
        <p:nvSpPr>
          <p:cNvPr id="5" name="TextBox 4"/>
          <p:cNvSpPr txBox="1">
            <a:spLocks noChangeArrowheads="1"/>
          </p:cNvSpPr>
          <p:nvPr/>
        </p:nvSpPr>
        <p:spPr bwMode="auto">
          <a:xfrm>
            <a:off x="2133600" y="4800600"/>
            <a:ext cx="50752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(17/20) </a:t>
            </a:r>
            <a:r>
              <a:rPr lang="en-US" altLang="en-US" sz="2400" b="1">
                <a:solidFill>
                  <a:srgbClr val="FFFF00"/>
                </a:solidFill>
                <a:sym typeface="Symbol" pitchFamily="18" charset="2"/>
              </a:rPr>
              <a:t> </a:t>
            </a:r>
            <a:r>
              <a:rPr lang="en-US" altLang="en-US" sz="2400" b="1">
                <a:solidFill>
                  <a:srgbClr val="FFFF00"/>
                </a:solidFill>
              </a:rPr>
              <a:t>(3/20) = 51/400 = 12.75%</a:t>
            </a:r>
          </a:p>
          <a:p>
            <a:r>
              <a:rPr lang="en-US" altLang="en-US" sz="2400" b="1">
                <a:solidFill>
                  <a:srgbClr val="FFFF00"/>
                </a:solidFill>
              </a:rPr>
              <a:t>(3/20) </a:t>
            </a:r>
            <a:r>
              <a:rPr lang="en-US" altLang="en-US" sz="2400" b="1">
                <a:solidFill>
                  <a:srgbClr val="FFFF00"/>
                </a:solidFill>
                <a:sym typeface="Symbol" pitchFamily="18" charset="2"/>
              </a:rPr>
              <a:t> </a:t>
            </a:r>
            <a:r>
              <a:rPr lang="en-US" altLang="en-US" sz="2400" b="1">
                <a:solidFill>
                  <a:srgbClr val="FFFF00"/>
                </a:solidFill>
              </a:rPr>
              <a:t>(17/20) = 51/400 = </a:t>
            </a:r>
            <a:r>
              <a:rPr lang="en-US" altLang="en-US" sz="2400" b="1" u="sng">
                <a:solidFill>
                  <a:srgbClr val="FFFF00"/>
                </a:solidFill>
              </a:rPr>
              <a:t>12.75%</a:t>
            </a:r>
          </a:p>
          <a:p>
            <a:r>
              <a:rPr lang="en-US" altLang="en-US" sz="2400" b="1">
                <a:solidFill>
                  <a:srgbClr val="FFFF00"/>
                </a:solidFill>
              </a:rPr>
              <a:t>                                             25.5%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up)">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82550"/>
            <a:ext cx="8229600" cy="792163"/>
          </a:xfrm>
        </p:spPr>
        <p:txBody>
          <a:bodyPr/>
          <a:lstStyle/>
          <a:p>
            <a:r>
              <a:rPr lang="en-US" altLang="en-US" sz="3600" b="1" smtClean="0"/>
              <a:t>Problem 9</a:t>
            </a:r>
          </a:p>
        </p:txBody>
      </p:sp>
      <p:sp>
        <p:nvSpPr>
          <p:cNvPr id="3" name="Content Placeholder 2"/>
          <p:cNvSpPr>
            <a:spLocks noGrp="1"/>
          </p:cNvSpPr>
          <p:nvPr>
            <p:ph idx="1"/>
          </p:nvPr>
        </p:nvSpPr>
        <p:spPr>
          <a:xfrm>
            <a:off x="228600" y="1143000"/>
            <a:ext cx="8763000" cy="5334000"/>
          </a:xfrm>
        </p:spPr>
        <p:txBody>
          <a:bodyPr/>
          <a:lstStyle/>
          <a:p>
            <a:pPr marL="0" indent="0">
              <a:buFontTx/>
              <a:buNone/>
              <a:defRPr/>
            </a:pPr>
            <a:r>
              <a:rPr lang="en-US" sz="2400" b="1" dirty="0" smtClean="0"/>
              <a:t>A recent survey asked 100 randomly selected adult Americans if they thought that women should be allowed to go into combat situations.  Here are the results:</a:t>
            </a:r>
          </a:p>
          <a:p>
            <a:pPr>
              <a:buFontTx/>
              <a:buNone/>
              <a:defRPr/>
            </a:pPr>
            <a:r>
              <a:rPr lang="en-US" sz="1400" b="1" dirty="0" smtClean="0"/>
              <a:t> </a:t>
            </a:r>
          </a:p>
          <a:p>
            <a:pPr>
              <a:buFontTx/>
              <a:buNone/>
              <a:defRPr/>
            </a:pPr>
            <a:r>
              <a:rPr lang="en-US" sz="2400" b="1" dirty="0" smtClean="0"/>
              <a:t>			</a:t>
            </a:r>
            <a:r>
              <a:rPr lang="en-US" sz="2400" b="1" u="sng" dirty="0" smtClean="0"/>
              <a:t>Gender	Yes		No</a:t>
            </a:r>
            <a:endParaRPr lang="en-US" sz="2400" b="1" dirty="0" smtClean="0"/>
          </a:p>
          <a:p>
            <a:pPr>
              <a:buFontTx/>
              <a:buNone/>
              <a:defRPr/>
            </a:pPr>
            <a:r>
              <a:rPr lang="en-US" sz="2400" b="1" dirty="0" smtClean="0"/>
              <a:t>			Male		32		18</a:t>
            </a:r>
          </a:p>
          <a:p>
            <a:pPr>
              <a:buFontTx/>
              <a:buNone/>
              <a:defRPr/>
            </a:pPr>
            <a:r>
              <a:rPr lang="en-US" sz="2400" b="1" dirty="0" smtClean="0"/>
              <a:t>			</a:t>
            </a:r>
            <a:r>
              <a:rPr lang="en-US" sz="2400" b="1" u="sng" dirty="0" smtClean="0"/>
              <a:t>Female	 8		42</a:t>
            </a:r>
            <a:endParaRPr lang="en-US" sz="2400" b="1" dirty="0" smtClean="0"/>
          </a:p>
          <a:p>
            <a:pPr>
              <a:buFontTx/>
              <a:buNone/>
              <a:defRPr/>
            </a:pPr>
            <a:r>
              <a:rPr lang="en-US" sz="1600" b="1" dirty="0" smtClean="0"/>
              <a:t> </a:t>
            </a:r>
          </a:p>
          <a:p>
            <a:pPr>
              <a:buFontTx/>
              <a:buNone/>
              <a:defRPr/>
            </a:pPr>
            <a:r>
              <a:rPr lang="en-US" sz="2400" b="1" dirty="0" smtClean="0"/>
              <a:t>	(a)	Find the probability of a “Yes” answer, given that the person was a female. </a:t>
            </a:r>
          </a:p>
          <a:p>
            <a:pPr>
              <a:buFontTx/>
              <a:buNone/>
              <a:defRPr/>
            </a:pPr>
            <a:r>
              <a:rPr lang="en-US" sz="2400" b="1" dirty="0" smtClean="0"/>
              <a:t> </a:t>
            </a:r>
          </a:p>
          <a:p>
            <a:pPr>
              <a:buFontTx/>
              <a:buNone/>
              <a:defRPr/>
            </a:pPr>
            <a:r>
              <a:rPr lang="en-US" sz="2400" b="1" dirty="0" smtClean="0"/>
              <a:t>	(b)	Find the probability that the respondent was a male, given that the response was a “No.”</a:t>
            </a:r>
            <a:endParaRPr lang="en-US" sz="2400" b="1" dirty="0"/>
          </a:p>
        </p:txBody>
      </p:sp>
      <p:sp>
        <p:nvSpPr>
          <p:cNvPr id="4" name="TextBox 3"/>
          <p:cNvSpPr txBox="1">
            <a:spLocks noChangeArrowheads="1"/>
          </p:cNvSpPr>
          <p:nvPr/>
        </p:nvSpPr>
        <p:spPr bwMode="auto">
          <a:xfrm>
            <a:off x="4191000" y="4724400"/>
            <a:ext cx="33067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P(Y | F) = 8 / 50 = 0.16</a:t>
            </a:r>
          </a:p>
        </p:txBody>
      </p:sp>
      <p:sp>
        <p:nvSpPr>
          <p:cNvPr id="5" name="TextBox 4"/>
          <p:cNvSpPr txBox="1">
            <a:spLocks noChangeArrowheads="1"/>
          </p:cNvSpPr>
          <p:nvPr/>
        </p:nvSpPr>
        <p:spPr bwMode="auto">
          <a:xfrm>
            <a:off x="4343400" y="6248400"/>
            <a:ext cx="35702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P(M | N) = 18 / 60 = 0.30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a:xfrm>
            <a:off x="457200" y="82550"/>
            <a:ext cx="8229600" cy="792163"/>
          </a:xfrm>
        </p:spPr>
        <p:txBody>
          <a:bodyPr/>
          <a:lstStyle/>
          <a:p>
            <a:r>
              <a:rPr lang="en-US" altLang="en-US" sz="3600" b="1" smtClean="0"/>
              <a:t>Problem 10</a:t>
            </a:r>
          </a:p>
        </p:txBody>
      </p:sp>
      <p:sp>
        <p:nvSpPr>
          <p:cNvPr id="3" name="Content Placeholder 2"/>
          <p:cNvSpPr>
            <a:spLocks noGrp="1"/>
          </p:cNvSpPr>
          <p:nvPr>
            <p:ph idx="1"/>
          </p:nvPr>
        </p:nvSpPr>
        <p:spPr>
          <a:xfrm>
            <a:off x="228600" y="1143000"/>
            <a:ext cx="8763000" cy="5334000"/>
          </a:xfrm>
        </p:spPr>
        <p:txBody>
          <a:bodyPr/>
          <a:lstStyle/>
          <a:p>
            <a:pPr marL="0" indent="0">
              <a:buFontTx/>
              <a:buNone/>
              <a:defRPr/>
            </a:pPr>
            <a:r>
              <a:rPr lang="en-US" sz="2400" b="1" dirty="0" smtClean="0"/>
              <a:t>Toss two balanced coins.  Let A = head on the first toss, and let B = both tosses have the same outcome.  Are events A and B independent?  Explain your reasoning clearly.</a:t>
            </a:r>
          </a:p>
          <a:p>
            <a:pPr>
              <a:buFontTx/>
              <a:buNone/>
              <a:defRPr/>
            </a:pPr>
            <a:r>
              <a:rPr lang="en-US" sz="2400" b="1" dirty="0" smtClean="0"/>
              <a:t> </a:t>
            </a:r>
            <a:endParaRPr lang="en-US" sz="2400" b="1" dirty="0"/>
          </a:p>
        </p:txBody>
      </p:sp>
      <p:sp>
        <p:nvSpPr>
          <p:cNvPr id="4" name="TextBox 3"/>
          <p:cNvSpPr txBox="1">
            <a:spLocks noChangeArrowheads="1"/>
          </p:cNvSpPr>
          <p:nvPr/>
        </p:nvSpPr>
        <p:spPr bwMode="auto">
          <a:xfrm>
            <a:off x="2590800" y="2971800"/>
            <a:ext cx="3979863"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Yes they are independent.</a:t>
            </a:r>
          </a:p>
          <a:p>
            <a:endParaRPr lang="en-US" altLang="en-US" sz="2400" b="1">
              <a:solidFill>
                <a:srgbClr val="FFFF00"/>
              </a:solidFill>
            </a:endParaRPr>
          </a:p>
          <a:p>
            <a:r>
              <a:rPr lang="en-US" altLang="en-US" sz="2400" b="1">
                <a:solidFill>
                  <a:srgbClr val="FFFF00"/>
                </a:solidFill>
              </a:rPr>
              <a:t>P(A) = ½     P(B) = ½ </a:t>
            </a:r>
          </a:p>
          <a:p>
            <a:endParaRPr lang="en-US" altLang="en-US" sz="2400" b="1">
              <a:solidFill>
                <a:srgbClr val="FFFF00"/>
              </a:solidFill>
            </a:endParaRPr>
          </a:p>
          <a:p>
            <a:r>
              <a:rPr lang="en-US" altLang="en-US" sz="2400" b="1">
                <a:solidFill>
                  <a:srgbClr val="FFFF00"/>
                </a:solidFill>
              </a:rPr>
              <a:t>P(A and B) = P(A)*P(B)</a:t>
            </a:r>
          </a:p>
          <a:p>
            <a:r>
              <a:rPr lang="en-US" altLang="en-US" sz="2400" b="1">
                <a:solidFill>
                  <a:srgbClr val="FFFF00"/>
                </a:solidFill>
              </a:rPr>
              <a:t>                   = ½ * ½ </a:t>
            </a:r>
          </a:p>
          <a:p>
            <a:r>
              <a:rPr lang="en-US" altLang="en-US" sz="2400" b="1">
                <a:solidFill>
                  <a:srgbClr val="FFFF00"/>
                </a:solidFill>
              </a:rPr>
              <a:t>                   = ¼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304800" y="914400"/>
            <a:ext cx="8610600" cy="5715000"/>
          </a:xfrm>
        </p:spPr>
        <p:txBody>
          <a:bodyPr/>
          <a:lstStyle/>
          <a:p>
            <a:r>
              <a:rPr lang="en-US" altLang="en-US" sz="2400" b="1" smtClean="0"/>
              <a:t>Perform a </a:t>
            </a:r>
            <a:r>
              <a:rPr lang="en-US" altLang="en-US" sz="2400" b="1" i="1" smtClean="0"/>
              <a:t>simulation</a:t>
            </a:r>
            <a:r>
              <a:rPr lang="en-US" altLang="en-US" sz="2400" b="1" smtClean="0"/>
              <a:t> of a probability problem using a table of random numbers or technology</a:t>
            </a:r>
          </a:p>
          <a:p>
            <a:r>
              <a:rPr lang="en-US" altLang="en-US" sz="2400" b="1" smtClean="0"/>
              <a:t>Use the </a:t>
            </a:r>
            <a:r>
              <a:rPr lang="en-US" altLang="en-US" sz="2400" b="1" i="1" smtClean="0"/>
              <a:t>basic rules of probability</a:t>
            </a:r>
            <a:r>
              <a:rPr lang="en-US" altLang="en-US" sz="2400" b="1" smtClean="0"/>
              <a:t> to solve probability problems</a:t>
            </a:r>
          </a:p>
          <a:p>
            <a:r>
              <a:rPr lang="en-US" altLang="en-US" sz="2400" b="1" smtClean="0"/>
              <a:t>Write out the </a:t>
            </a:r>
            <a:r>
              <a:rPr lang="en-US" altLang="en-US" sz="2400" b="1" i="1" smtClean="0"/>
              <a:t>sample space</a:t>
            </a:r>
            <a:r>
              <a:rPr lang="en-US" altLang="en-US" sz="2400" b="1" smtClean="0"/>
              <a:t> for a random phenomenon, and use it to answer probability questions</a:t>
            </a:r>
          </a:p>
          <a:p>
            <a:r>
              <a:rPr lang="en-US" altLang="en-US" sz="2400" b="1" smtClean="0"/>
              <a:t>Describe what is meant by the </a:t>
            </a:r>
            <a:r>
              <a:rPr lang="en-US" altLang="en-US" sz="2400" b="1" i="1" smtClean="0"/>
              <a:t>intersection</a:t>
            </a:r>
            <a:r>
              <a:rPr lang="en-US" altLang="en-US" sz="2400" b="1" smtClean="0"/>
              <a:t> and </a:t>
            </a:r>
            <a:r>
              <a:rPr lang="en-US" altLang="en-US" sz="2400" b="1" i="1" smtClean="0"/>
              <a:t>union</a:t>
            </a:r>
            <a:r>
              <a:rPr lang="en-US" altLang="en-US" sz="2400" b="1" smtClean="0"/>
              <a:t> of two events</a:t>
            </a:r>
          </a:p>
          <a:p>
            <a:r>
              <a:rPr lang="en-US" altLang="en-US" sz="2400" b="1" smtClean="0"/>
              <a:t>Discuss the concept of </a:t>
            </a:r>
            <a:r>
              <a:rPr lang="en-US" altLang="en-US" sz="2400" b="1" i="1" smtClean="0"/>
              <a:t>independence</a:t>
            </a:r>
            <a:endParaRPr lang="en-US" altLang="en-US" sz="2400" b="1" smtClean="0"/>
          </a:p>
          <a:p>
            <a:r>
              <a:rPr lang="en-US" altLang="en-US" sz="2400" b="1" smtClean="0"/>
              <a:t>Use </a:t>
            </a:r>
            <a:r>
              <a:rPr lang="en-US" altLang="en-US" sz="2400" b="1" i="1" smtClean="0"/>
              <a:t>general addition and multiplication rules </a:t>
            </a:r>
            <a:r>
              <a:rPr lang="en-US" altLang="en-US" sz="2400" b="1" smtClean="0"/>
              <a:t>to solve probability problems</a:t>
            </a:r>
          </a:p>
          <a:p>
            <a:r>
              <a:rPr lang="en-US" altLang="en-US" sz="2400" b="1" smtClean="0"/>
              <a:t>Solve problems involving conditional probability, using </a:t>
            </a:r>
            <a:r>
              <a:rPr lang="en-US" altLang="en-US" sz="2400" b="1" i="1" smtClean="0"/>
              <a:t>Bayes’s rule</a:t>
            </a:r>
            <a:r>
              <a:rPr lang="en-US" altLang="en-US" sz="2400" b="1" smtClean="0"/>
              <a:t> when appropriate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82550"/>
            <a:ext cx="8229600" cy="792163"/>
          </a:xfrm>
        </p:spPr>
        <p:txBody>
          <a:bodyPr/>
          <a:lstStyle/>
          <a:p>
            <a:r>
              <a:rPr lang="en-US" altLang="en-US" sz="3600" b="1" smtClean="0"/>
              <a:t>Problem 11</a:t>
            </a:r>
          </a:p>
        </p:txBody>
      </p:sp>
      <p:sp>
        <p:nvSpPr>
          <p:cNvPr id="31747" name="Content Placeholder 2"/>
          <p:cNvSpPr>
            <a:spLocks noGrp="1"/>
          </p:cNvSpPr>
          <p:nvPr>
            <p:ph idx="1"/>
          </p:nvPr>
        </p:nvSpPr>
        <p:spPr>
          <a:xfrm>
            <a:off x="228600" y="914400"/>
            <a:ext cx="8763000" cy="4724400"/>
          </a:xfrm>
        </p:spPr>
        <p:txBody>
          <a:bodyPr/>
          <a:lstStyle/>
          <a:p>
            <a:pPr marL="0" indent="0">
              <a:buFontTx/>
              <a:buNone/>
            </a:pPr>
            <a:r>
              <a:rPr lang="en-US" altLang="en-US" sz="2400" b="1" smtClean="0"/>
              <a:t>Parking for students at Central High School is very limited, and those who arrive late have to park illegally and take their chances at getting a ticket.  Joey has determined that the probability that he has to park illegally and that he gets a parking ticket is 0.07.  He recorded data last year and found that because of his perpetual tardiness, the probability that he will have to park illegally is 0.25.  Suppose that Joey arrived late once again this morning and had to park in a no-parking zone.  Can you find the probability that Joey will get a parking ticket?  If so, do it.  If you need additional information to find the probability, explain what is needed</a:t>
            </a:r>
          </a:p>
        </p:txBody>
      </p:sp>
      <p:sp>
        <p:nvSpPr>
          <p:cNvPr id="4" name="TextBox 3"/>
          <p:cNvSpPr txBox="1">
            <a:spLocks noChangeArrowheads="1"/>
          </p:cNvSpPr>
          <p:nvPr/>
        </p:nvSpPr>
        <p:spPr bwMode="auto">
          <a:xfrm>
            <a:off x="106363" y="5362575"/>
            <a:ext cx="891698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If T = Joey gets a parking ticket and I = Joey parked illegally</a:t>
            </a:r>
          </a:p>
          <a:p>
            <a:r>
              <a:rPr lang="en-US" altLang="en-US" sz="2400" b="1">
                <a:solidFill>
                  <a:srgbClr val="FFFF00"/>
                </a:solidFill>
              </a:rPr>
              <a:t>then,  P(T | I) = P(T and I) / P(I)  </a:t>
            </a:r>
          </a:p>
          <a:p>
            <a:r>
              <a:rPr lang="en-US" altLang="en-US" sz="2400" b="1">
                <a:solidFill>
                  <a:srgbClr val="FFFF00"/>
                </a:solidFill>
              </a:rPr>
              <a:t>                       =  0.07/ 0.25           = 0.28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82550"/>
            <a:ext cx="8229600" cy="792163"/>
          </a:xfrm>
        </p:spPr>
        <p:txBody>
          <a:bodyPr/>
          <a:lstStyle/>
          <a:p>
            <a:r>
              <a:rPr lang="en-US" altLang="en-US" sz="3600" b="1" smtClean="0"/>
              <a:t>Problem 12</a:t>
            </a:r>
          </a:p>
        </p:txBody>
      </p:sp>
      <p:sp>
        <p:nvSpPr>
          <p:cNvPr id="3" name="Content Placeholder 2"/>
          <p:cNvSpPr>
            <a:spLocks noGrp="1"/>
          </p:cNvSpPr>
          <p:nvPr>
            <p:ph idx="1"/>
          </p:nvPr>
        </p:nvSpPr>
        <p:spPr>
          <a:xfrm>
            <a:off x="228600" y="1143000"/>
            <a:ext cx="8763000" cy="5334000"/>
          </a:xfrm>
        </p:spPr>
        <p:txBody>
          <a:bodyPr/>
          <a:lstStyle/>
          <a:p>
            <a:pPr marL="0" indent="0">
              <a:buFontTx/>
              <a:buNone/>
              <a:defRPr/>
            </a:pPr>
            <a:r>
              <a:rPr lang="en-US" sz="2400" b="1" dirty="0" smtClean="0"/>
              <a:t>Two cards are dealt, one after the other, from a shuffled 52-card deck.  Why is it wrong to say that the probability of getting two red cards is (1/2)(1/2) = 1/4?  What is the correct probability of this event?</a:t>
            </a:r>
          </a:p>
          <a:p>
            <a:pPr>
              <a:buFontTx/>
              <a:buNone/>
              <a:defRPr/>
            </a:pPr>
            <a:endParaRPr lang="en-US" sz="2400" b="1" dirty="0"/>
          </a:p>
        </p:txBody>
      </p:sp>
      <p:sp>
        <p:nvSpPr>
          <p:cNvPr id="5" name="TextBox 4"/>
          <p:cNvSpPr txBox="1">
            <a:spLocks noChangeArrowheads="1"/>
          </p:cNvSpPr>
          <p:nvPr/>
        </p:nvSpPr>
        <p:spPr bwMode="auto">
          <a:xfrm>
            <a:off x="304800" y="2819400"/>
            <a:ext cx="8534400" cy="2678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FF00"/>
                </a:solidFill>
              </a:rPr>
              <a:t>It is wrong because the first card was not replaced and that change the probability of the second draw.</a:t>
            </a:r>
          </a:p>
          <a:p>
            <a:endParaRPr lang="en-US" altLang="en-US" sz="2400" b="1">
              <a:solidFill>
                <a:srgbClr val="FFFF00"/>
              </a:solidFill>
            </a:endParaRPr>
          </a:p>
          <a:p>
            <a:r>
              <a:rPr lang="en-US" altLang="en-US" sz="2400" b="1">
                <a:solidFill>
                  <a:srgbClr val="FFFF00"/>
                </a:solidFill>
              </a:rPr>
              <a:t>P(both cards are red) = </a:t>
            </a:r>
          </a:p>
          <a:p>
            <a:r>
              <a:rPr lang="en-US" altLang="en-US" sz="2400" b="1">
                <a:solidFill>
                  <a:srgbClr val="FFFF00"/>
                </a:solidFill>
              </a:rPr>
              <a:t>      = P(1</a:t>
            </a:r>
            <a:r>
              <a:rPr lang="en-US" altLang="en-US" sz="2400" b="1" baseline="30000">
                <a:solidFill>
                  <a:srgbClr val="FFFF00"/>
                </a:solidFill>
              </a:rPr>
              <a:t>st</a:t>
            </a:r>
            <a:r>
              <a:rPr lang="en-US" altLang="en-US" sz="2400" b="1">
                <a:solidFill>
                  <a:srgbClr val="FFFF00"/>
                </a:solidFill>
              </a:rPr>
              <a:t>  card red) * P(2</a:t>
            </a:r>
            <a:r>
              <a:rPr lang="en-US" altLang="en-US" sz="2400" b="1" baseline="30000">
                <a:solidFill>
                  <a:srgbClr val="FFFF00"/>
                </a:solidFill>
              </a:rPr>
              <a:t>nd</a:t>
            </a:r>
            <a:r>
              <a:rPr lang="en-US" altLang="en-US" sz="2400" b="1">
                <a:solidFill>
                  <a:srgbClr val="FFFF00"/>
                </a:solidFill>
              </a:rPr>
              <a:t>  card is red | 1</a:t>
            </a:r>
            <a:r>
              <a:rPr lang="en-US" altLang="en-US" sz="2400" b="1" baseline="30000">
                <a:solidFill>
                  <a:srgbClr val="FFFF00"/>
                </a:solidFill>
              </a:rPr>
              <a:t>st</a:t>
            </a:r>
            <a:r>
              <a:rPr lang="en-US" altLang="en-US" sz="2400" b="1">
                <a:solidFill>
                  <a:srgbClr val="FFFF00"/>
                </a:solidFill>
              </a:rPr>
              <a:t> card was red)</a:t>
            </a:r>
          </a:p>
          <a:p>
            <a:r>
              <a:rPr lang="en-US" altLang="en-US" sz="2400" b="1">
                <a:solidFill>
                  <a:srgbClr val="FFFF00"/>
                </a:solidFill>
              </a:rPr>
              <a:t>      = (26/52) * (25/51) </a:t>
            </a:r>
          </a:p>
          <a:p>
            <a:r>
              <a:rPr lang="en-US" altLang="en-US" sz="2400" b="1">
                <a:solidFill>
                  <a:srgbClr val="FFFF00"/>
                </a:solidFill>
              </a:rPr>
              <a:t>      = 0.2451</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0"/>
            <a:ext cx="8229600" cy="944563"/>
          </a:xfrm>
        </p:spPr>
        <p:txBody>
          <a:bodyPr/>
          <a:lstStyle/>
          <a:p>
            <a:r>
              <a:rPr lang="en-US" altLang="en-US" sz="3600" b="1" smtClean="0"/>
              <a:t>Problem 1 QR Solution</a:t>
            </a:r>
          </a:p>
        </p:txBody>
      </p:sp>
      <p:sp>
        <p:nvSpPr>
          <p:cNvPr id="33795" name="Oval 3"/>
          <p:cNvSpPr>
            <a:spLocks noChangeAspect="1"/>
          </p:cNvSpPr>
          <p:nvPr/>
        </p:nvSpPr>
        <p:spPr bwMode="auto">
          <a:xfrm>
            <a:off x="762000" y="32004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1</a:t>
            </a:r>
          </a:p>
        </p:txBody>
      </p:sp>
      <p:sp>
        <p:nvSpPr>
          <p:cNvPr id="33796" name="Oval 4"/>
          <p:cNvSpPr>
            <a:spLocks noChangeAspect="1"/>
          </p:cNvSpPr>
          <p:nvPr/>
        </p:nvSpPr>
        <p:spPr bwMode="auto">
          <a:xfrm>
            <a:off x="3124200" y="22098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2</a:t>
            </a:r>
          </a:p>
        </p:txBody>
      </p:sp>
      <p:sp>
        <p:nvSpPr>
          <p:cNvPr id="33797" name="Oval 5"/>
          <p:cNvSpPr>
            <a:spLocks noChangeAspect="1"/>
          </p:cNvSpPr>
          <p:nvPr/>
        </p:nvSpPr>
        <p:spPr bwMode="auto">
          <a:xfrm>
            <a:off x="5410200" y="13716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t>3</a:t>
            </a:r>
          </a:p>
        </p:txBody>
      </p:sp>
      <p:sp>
        <p:nvSpPr>
          <p:cNvPr id="33798" name="Oval 6"/>
          <p:cNvSpPr>
            <a:spLocks noChangeAspect="1"/>
          </p:cNvSpPr>
          <p:nvPr/>
        </p:nvSpPr>
        <p:spPr bwMode="auto">
          <a:xfrm>
            <a:off x="6629400" y="25908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a:r>
          </a:p>
        </p:txBody>
      </p:sp>
      <p:sp>
        <p:nvSpPr>
          <p:cNvPr id="33799" name="Oval 7"/>
          <p:cNvSpPr>
            <a:spLocks noChangeAspect="1"/>
          </p:cNvSpPr>
          <p:nvPr/>
        </p:nvSpPr>
        <p:spPr bwMode="auto">
          <a:xfrm>
            <a:off x="4495800" y="32004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a:r>
          </a:p>
        </p:txBody>
      </p:sp>
      <p:sp>
        <p:nvSpPr>
          <p:cNvPr id="33800" name="Oval 8"/>
          <p:cNvSpPr>
            <a:spLocks noChangeAspect="1"/>
          </p:cNvSpPr>
          <p:nvPr/>
        </p:nvSpPr>
        <p:spPr bwMode="auto">
          <a:xfrm>
            <a:off x="1752600" y="4114800"/>
            <a:ext cx="457200" cy="457200"/>
          </a:xfrm>
          <a:prstGeom prst="ellipse">
            <a:avLst/>
          </a:prstGeom>
          <a:solidFill>
            <a:schemeClr val="accent1"/>
          </a:solidFill>
          <a:ln w="9525" algn="ctr">
            <a:solidFill>
              <a:schemeClr val="tx1"/>
            </a:solidFill>
            <a:round/>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FF00"/>
                </a:solidFill>
              </a:rPr>
              <a:t>P</a:t>
            </a:r>
          </a:p>
        </p:txBody>
      </p:sp>
      <p:cxnSp>
        <p:nvCxnSpPr>
          <p:cNvPr id="33801" name="Straight Connector 10"/>
          <p:cNvCxnSpPr>
            <a:cxnSpLocks noChangeShapeType="1"/>
            <a:stCxn id="33795" idx="6"/>
            <a:endCxn id="33796" idx="3"/>
          </p:cNvCxnSpPr>
          <p:nvPr/>
        </p:nvCxnSpPr>
        <p:spPr bwMode="auto">
          <a:xfrm flipV="1">
            <a:off x="1219200" y="2600325"/>
            <a:ext cx="1971675" cy="8286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2" name="Straight Connector 12"/>
          <p:cNvCxnSpPr>
            <a:cxnSpLocks noChangeShapeType="1"/>
            <a:stCxn id="33796" idx="6"/>
            <a:endCxn id="33797" idx="3"/>
          </p:cNvCxnSpPr>
          <p:nvPr/>
        </p:nvCxnSpPr>
        <p:spPr bwMode="auto">
          <a:xfrm flipV="1">
            <a:off x="3581400" y="1762125"/>
            <a:ext cx="1895475" cy="6762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3" name="Straight Connector 14"/>
          <p:cNvCxnSpPr>
            <a:cxnSpLocks noChangeShapeType="1"/>
            <a:stCxn id="33797" idx="5"/>
            <a:endCxn id="33798" idx="1"/>
          </p:cNvCxnSpPr>
          <p:nvPr/>
        </p:nvCxnSpPr>
        <p:spPr bwMode="auto">
          <a:xfrm rot="16200000" flipH="1">
            <a:off x="5800725" y="1762125"/>
            <a:ext cx="895350" cy="8953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4" name="Straight Connector 16"/>
          <p:cNvCxnSpPr>
            <a:cxnSpLocks noChangeShapeType="1"/>
            <a:stCxn id="33796" idx="5"/>
            <a:endCxn id="33799" idx="1"/>
          </p:cNvCxnSpPr>
          <p:nvPr/>
        </p:nvCxnSpPr>
        <p:spPr bwMode="auto">
          <a:xfrm rot="16200000" flipH="1">
            <a:off x="3705225" y="2409825"/>
            <a:ext cx="666750" cy="10477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33805" name="Straight Connector 18"/>
          <p:cNvCxnSpPr>
            <a:cxnSpLocks noChangeShapeType="1"/>
            <a:stCxn id="33795" idx="5"/>
            <a:endCxn id="33800" idx="1"/>
          </p:cNvCxnSpPr>
          <p:nvPr/>
        </p:nvCxnSpPr>
        <p:spPr bwMode="auto">
          <a:xfrm rot="16200000" flipH="1">
            <a:off x="1190625" y="3552825"/>
            <a:ext cx="590550" cy="66675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06" name="TextBox 20"/>
          <p:cNvSpPr txBox="1">
            <a:spLocks noChangeArrowheads="1"/>
          </p:cNvSpPr>
          <p:nvPr/>
        </p:nvSpPr>
        <p:spPr bwMode="auto">
          <a:xfrm>
            <a:off x="990600" y="39624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0000"/>
                </a:solidFill>
              </a:rPr>
              <a:t>0.25</a:t>
            </a:r>
          </a:p>
        </p:txBody>
      </p:sp>
      <p:sp>
        <p:nvSpPr>
          <p:cNvPr id="33807" name="TextBox 21"/>
          <p:cNvSpPr txBox="1">
            <a:spLocks noChangeArrowheads="1"/>
          </p:cNvSpPr>
          <p:nvPr/>
        </p:nvSpPr>
        <p:spPr bwMode="auto">
          <a:xfrm>
            <a:off x="3657600" y="30480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0000"/>
                </a:solidFill>
              </a:rPr>
              <a:t>0.35</a:t>
            </a:r>
          </a:p>
        </p:txBody>
      </p:sp>
      <p:sp>
        <p:nvSpPr>
          <p:cNvPr id="33808" name="TextBox 22"/>
          <p:cNvSpPr txBox="1">
            <a:spLocks noChangeArrowheads="1"/>
          </p:cNvSpPr>
          <p:nvPr/>
        </p:nvSpPr>
        <p:spPr bwMode="auto">
          <a:xfrm>
            <a:off x="5715000" y="22860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0000"/>
                </a:solidFill>
              </a:rPr>
              <a:t>0.45</a:t>
            </a:r>
          </a:p>
        </p:txBody>
      </p:sp>
      <p:sp>
        <p:nvSpPr>
          <p:cNvPr id="33809" name="TextBox 23"/>
          <p:cNvSpPr txBox="1">
            <a:spLocks noChangeArrowheads="1"/>
          </p:cNvSpPr>
          <p:nvPr/>
        </p:nvSpPr>
        <p:spPr bwMode="auto">
          <a:xfrm>
            <a:off x="7315200" y="1066800"/>
            <a:ext cx="9255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000" b="1">
                <a:solidFill>
                  <a:srgbClr val="FFC000"/>
                </a:solidFill>
              </a:rPr>
              <a:t>Failed</a:t>
            </a:r>
          </a:p>
        </p:txBody>
      </p:sp>
      <p:cxnSp>
        <p:nvCxnSpPr>
          <p:cNvPr id="33810" name="Straight Connector 25"/>
          <p:cNvCxnSpPr>
            <a:cxnSpLocks noChangeShapeType="1"/>
            <a:stCxn id="33797" idx="6"/>
            <a:endCxn id="33809" idx="1"/>
          </p:cNvCxnSpPr>
          <p:nvPr/>
        </p:nvCxnSpPr>
        <p:spPr bwMode="auto">
          <a:xfrm flipV="1">
            <a:off x="5867400" y="1266825"/>
            <a:ext cx="1447800" cy="3333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3811" name="TextBox 26"/>
          <p:cNvSpPr txBox="1">
            <a:spLocks noChangeArrowheads="1"/>
          </p:cNvSpPr>
          <p:nvPr/>
        </p:nvSpPr>
        <p:spPr bwMode="auto">
          <a:xfrm>
            <a:off x="6172200" y="10668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0.55</a:t>
            </a:r>
          </a:p>
        </p:txBody>
      </p:sp>
      <p:sp>
        <p:nvSpPr>
          <p:cNvPr id="33812" name="TextBox 27"/>
          <p:cNvSpPr txBox="1">
            <a:spLocks noChangeArrowheads="1"/>
          </p:cNvSpPr>
          <p:nvPr/>
        </p:nvSpPr>
        <p:spPr bwMode="auto">
          <a:xfrm>
            <a:off x="3810000" y="17526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0.65</a:t>
            </a:r>
          </a:p>
        </p:txBody>
      </p:sp>
      <p:sp>
        <p:nvSpPr>
          <p:cNvPr id="33813" name="TextBox 28"/>
          <p:cNvSpPr txBox="1">
            <a:spLocks noChangeArrowheads="1"/>
          </p:cNvSpPr>
          <p:nvPr/>
        </p:nvSpPr>
        <p:spPr bwMode="auto">
          <a:xfrm>
            <a:off x="1752600" y="25146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b="1">
                <a:solidFill>
                  <a:srgbClr val="FFC000"/>
                </a:solidFill>
              </a:rPr>
              <a:t>0.75</a:t>
            </a:r>
          </a:p>
        </p:txBody>
      </p:sp>
      <p:sp>
        <p:nvSpPr>
          <p:cNvPr id="33814" name="TextBox 29"/>
          <p:cNvSpPr txBox="1">
            <a:spLocks noChangeArrowheads="1"/>
          </p:cNvSpPr>
          <p:nvPr/>
        </p:nvSpPr>
        <p:spPr bwMode="auto">
          <a:xfrm>
            <a:off x="1143000" y="5029200"/>
            <a:ext cx="7416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ltLang="en-US" sz="2400" b="1">
                <a:solidFill>
                  <a:srgbClr val="FF0000"/>
                </a:solidFill>
              </a:rPr>
              <a:t>P(passing) = 0.25 + 0.75 </a:t>
            </a:r>
            <a:r>
              <a:rPr lang="en-US" altLang="en-US" sz="2400" b="1">
                <a:solidFill>
                  <a:srgbClr val="FF0000"/>
                </a:solidFill>
                <a:sym typeface="Symbol" pitchFamily="18" charset="2"/>
              </a:rPr>
              <a:t> 0.35 + 0.75  0.65  0.45</a:t>
            </a:r>
          </a:p>
          <a:p>
            <a:r>
              <a:rPr lang="en-US" altLang="en-US" sz="2400" b="1">
                <a:solidFill>
                  <a:srgbClr val="FF0000"/>
                </a:solidFill>
                <a:sym typeface="Symbol" pitchFamily="18" charset="2"/>
              </a:rPr>
              <a:t>                    = 0.25 + 0.2625 + 0.2194</a:t>
            </a:r>
          </a:p>
          <a:p>
            <a:r>
              <a:rPr lang="en-US" altLang="en-US" sz="2400" b="1">
                <a:solidFill>
                  <a:srgbClr val="FF0000"/>
                </a:solidFill>
                <a:sym typeface="Symbol" pitchFamily="18" charset="2"/>
              </a:rPr>
              <a:t>                    = 0.7319</a:t>
            </a:r>
            <a:endParaRPr lang="en-US" altLang="en-US" sz="2400" b="1">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7625"/>
            <a:ext cx="8229600" cy="9144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pPr eaLnBrk="1" hangingPunct="1"/>
            <a:r>
              <a:rPr lang="en-US" altLang="en-US" sz="2000" b="1" i="1" smtClean="0">
                <a:solidFill>
                  <a:srgbClr val="FFFF00"/>
                </a:solidFill>
              </a:rPr>
              <a:t>none new</a:t>
            </a:r>
            <a:endParaRPr lang="en-US" altLang="en-US" sz="2000" b="1"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20650"/>
            <a:ext cx="8229600" cy="762000"/>
          </a:xfrm>
        </p:spPr>
        <p:txBody>
          <a:bodyPr/>
          <a:lstStyle/>
          <a:p>
            <a:pPr eaLnBrk="1" hangingPunct="1"/>
            <a:r>
              <a:rPr lang="en-US" altLang="en-US" sz="3600" b="1" smtClean="0"/>
              <a:t>AP Outline Fit:</a:t>
            </a:r>
          </a:p>
        </p:txBody>
      </p:sp>
      <p:sp>
        <p:nvSpPr>
          <p:cNvPr id="6147" name="Rectangle 3"/>
          <p:cNvSpPr>
            <a:spLocks noGrp="1" noChangeArrowheads="1"/>
          </p:cNvSpPr>
          <p:nvPr>
            <p:ph type="body" idx="1"/>
          </p:nvPr>
        </p:nvSpPr>
        <p:spPr>
          <a:xfrm>
            <a:off x="457200" y="914400"/>
            <a:ext cx="8382000" cy="5562600"/>
          </a:xfrm>
        </p:spPr>
        <p:txBody>
          <a:bodyPr/>
          <a:lstStyle/>
          <a:p>
            <a:pPr>
              <a:buFontTx/>
              <a:buNone/>
              <a:defRPr/>
            </a:pPr>
            <a:r>
              <a:rPr lang="en-US" sz="2400" b="1" dirty="0" smtClean="0">
                <a:solidFill>
                  <a:srgbClr val="FFFF00"/>
                </a:solidFill>
              </a:rPr>
              <a:t>III.  Anticipating Patterns: Exploring random phenomena using probability and simulation (20%–30%)</a:t>
            </a:r>
          </a:p>
          <a:p>
            <a:pPr>
              <a:defRPr/>
            </a:pPr>
            <a:endParaRPr lang="en-US" sz="2400" b="1" dirty="0" smtClean="0"/>
          </a:p>
          <a:p>
            <a:pPr>
              <a:buFontTx/>
              <a:buNone/>
              <a:defRPr/>
            </a:pPr>
            <a:r>
              <a:rPr lang="en-US" sz="2400" b="1" dirty="0" smtClean="0"/>
              <a:t>A. Probability</a:t>
            </a:r>
          </a:p>
          <a:p>
            <a:pPr marL="682625" indent="-287338">
              <a:buFontTx/>
              <a:buNone/>
              <a:defRPr/>
            </a:pPr>
            <a:r>
              <a:rPr lang="en-US" sz="2400" b="1" dirty="0" smtClean="0"/>
              <a:t>1. Interpreting probability, including long-run relative frequency interpretation</a:t>
            </a:r>
          </a:p>
          <a:p>
            <a:pPr marL="682625" indent="-287338">
              <a:buFontTx/>
              <a:buNone/>
              <a:defRPr/>
            </a:pPr>
            <a:r>
              <a:rPr lang="en-US" sz="2400" b="1" dirty="0" smtClean="0"/>
              <a:t>3. Addition rule, multiplication rule, conditional probability, and independence</a:t>
            </a:r>
          </a:p>
          <a:p>
            <a:pPr marL="682625" indent="-287338">
              <a:buFontTx/>
              <a:buNone/>
              <a:defRPr/>
            </a:pPr>
            <a:r>
              <a:rPr lang="en-US" sz="2400" b="1" dirty="0" smtClean="0"/>
              <a:t>5. Simulation of random behavior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What we Learned</a:t>
            </a:r>
          </a:p>
        </p:txBody>
      </p:sp>
      <p:sp>
        <p:nvSpPr>
          <p:cNvPr id="7171" name="Rectangle 3"/>
          <p:cNvSpPr>
            <a:spLocks noGrp="1" noChangeArrowheads="1"/>
          </p:cNvSpPr>
          <p:nvPr>
            <p:ph type="body" idx="1"/>
          </p:nvPr>
        </p:nvSpPr>
        <p:spPr>
          <a:xfrm>
            <a:off x="242888" y="914400"/>
            <a:ext cx="8610600" cy="5562600"/>
          </a:xfrm>
        </p:spPr>
        <p:txBody>
          <a:bodyPr/>
          <a:lstStyle/>
          <a:p>
            <a:r>
              <a:rPr lang="en-US" altLang="en-US" sz="2800" b="1" smtClean="0"/>
              <a:t>Simulation</a:t>
            </a:r>
            <a:endParaRPr lang="en-US" altLang="en-US" sz="4000" b="1" smtClean="0"/>
          </a:p>
          <a:p>
            <a:pPr lvl="1"/>
            <a:r>
              <a:rPr lang="en-US" altLang="en-US" sz="2400" b="1" smtClean="0"/>
              <a:t>Recognize that many random phenomena can be investigated by means of a carefully designed simulation.</a:t>
            </a:r>
            <a:endParaRPr lang="en-US" altLang="en-US" sz="3600" b="1" smtClean="0"/>
          </a:p>
          <a:p>
            <a:pPr lvl="1"/>
            <a:r>
              <a:rPr lang="en-US" altLang="en-US" sz="2400" b="1" smtClean="0"/>
              <a:t>Use the following steps to construct and run a simulation:</a:t>
            </a:r>
            <a:endParaRPr lang="en-US" altLang="en-US" sz="3600" b="1" smtClean="0"/>
          </a:p>
          <a:p>
            <a:pPr lvl="2"/>
            <a:r>
              <a:rPr lang="en-US" altLang="en-US" sz="2000" b="1" smtClean="0"/>
              <a:t>State the problem or describe the random phenomenon.</a:t>
            </a:r>
            <a:endParaRPr lang="en-US" altLang="en-US" sz="3200" b="1" smtClean="0"/>
          </a:p>
          <a:p>
            <a:pPr lvl="2"/>
            <a:r>
              <a:rPr lang="en-US" altLang="en-US" sz="2000" b="1" smtClean="0"/>
              <a:t>State the assumptions.</a:t>
            </a:r>
            <a:endParaRPr lang="en-US" altLang="en-US" sz="3200" b="1" smtClean="0"/>
          </a:p>
          <a:p>
            <a:pPr lvl="2"/>
            <a:r>
              <a:rPr lang="en-US" altLang="en-US" sz="2000" b="1" smtClean="0"/>
              <a:t>Assign digits to represent outcomes.</a:t>
            </a:r>
            <a:endParaRPr lang="en-US" altLang="en-US" sz="3200" b="1" smtClean="0"/>
          </a:p>
          <a:p>
            <a:pPr lvl="2"/>
            <a:r>
              <a:rPr lang="en-US" altLang="en-US" sz="2000" b="1" smtClean="0"/>
              <a:t>Simulate many repetitions.</a:t>
            </a:r>
            <a:endParaRPr lang="en-US" altLang="en-US" sz="3200" b="1" smtClean="0"/>
          </a:p>
          <a:p>
            <a:pPr lvl="2"/>
            <a:r>
              <a:rPr lang="en-US" altLang="en-US" sz="2000" b="1" smtClean="0"/>
              <a:t>Calculate relative frequencies and state your conclusions.</a:t>
            </a:r>
            <a:endParaRPr lang="en-US" altLang="en-US" sz="3200" b="1" smtClean="0"/>
          </a:p>
          <a:p>
            <a:pPr lvl="1"/>
            <a:r>
              <a:rPr lang="en-US" altLang="en-US" sz="2400" b="1" smtClean="0"/>
              <a:t>Use a random number table, the TI-83/84/89, or a computer utility such as Minitab, DataDesk, or a spreadsheet to conduct simulations.</a:t>
            </a:r>
            <a:endParaRPr lang="en-US" altLang="en-US" sz="3600" b="1"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What we Learned</a:t>
            </a:r>
          </a:p>
        </p:txBody>
      </p:sp>
      <p:sp>
        <p:nvSpPr>
          <p:cNvPr id="8195" name="Rectangle 3"/>
          <p:cNvSpPr>
            <a:spLocks noGrp="1" noChangeArrowheads="1"/>
          </p:cNvSpPr>
          <p:nvPr>
            <p:ph type="body" idx="1"/>
          </p:nvPr>
        </p:nvSpPr>
        <p:spPr>
          <a:xfrm>
            <a:off x="242888" y="914400"/>
            <a:ext cx="8610600" cy="5562600"/>
          </a:xfrm>
        </p:spPr>
        <p:txBody>
          <a:bodyPr/>
          <a:lstStyle/>
          <a:p>
            <a:r>
              <a:rPr lang="en-US" altLang="en-US" sz="2800" b="1" smtClean="0"/>
              <a:t>Probability Rules</a:t>
            </a:r>
            <a:endParaRPr lang="en-US" altLang="en-US" sz="4000" b="1" smtClean="0"/>
          </a:p>
          <a:p>
            <a:pPr lvl="1"/>
            <a:r>
              <a:rPr lang="en-US" altLang="en-US" sz="2400" b="1" smtClean="0"/>
              <a:t>Describe the sample space of a random phenomenon.  For a finite number of outcomes, use the multiplication principle to determine the number of outcomes, and use counting techniques, Venn diagrams, and tree diagrams to determine simple probabilities. For the continuous case, use geometric areas to find probabilities (areas under simple density curves) of events (intervals on the horizontal axis).</a:t>
            </a:r>
            <a:endParaRPr lang="en-US" altLang="en-US" sz="3600" b="1" smtClean="0"/>
          </a:p>
          <a:p>
            <a:pPr lvl="1"/>
            <a:r>
              <a:rPr lang="en-US" altLang="en-US" sz="2400" b="1" smtClean="0"/>
              <a:t>Know the probability rules and be able to apply them to determine probabilities of defined events. In particular, determine if a given assignment of probabilities is valid.</a:t>
            </a:r>
            <a:endParaRPr lang="en-US" altLang="en-US" sz="36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What we Learned</a:t>
            </a:r>
          </a:p>
        </p:txBody>
      </p:sp>
      <p:sp>
        <p:nvSpPr>
          <p:cNvPr id="9219" name="Rectangle 3"/>
          <p:cNvSpPr>
            <a:spLocks noGrp="1" noChangeArrowheads="1"/>
          </p:cNvSpPr>
          <p:nvPr>
            <p:ph type="body" idx="1"/>
          </p:nvPr>
        </p:nvSpPr>
        <p:spPr>
          <a:xfrm>
            <a:off x="242888" y="914400"/>
            <a:ext cx="8610600" cy="5638800"/>
          </a:xfrm>
        </p:spPr>
        <p:txBody>
          <a:bodyPr/>
          <a:lstStyle/>
          <a:p>
            <a:r>
              <a:rPr lang="en-US" altLang="en-US" sz="2800" b="1" smtClean="0"/>
              <a:t>Probability Rules (continued)</a:t>
            </a:r>
            <a:endParaRPr lang="en-US" altLang="en-US" sz="4000" b="1" smtClean="0"/>
          </a:p>
          <a:p>
            <a:pPr lvl="1"/>
            <a:r>
              <a:rPr lang="en-US" altLang="en-US" sz="2400" b="1" smtClean="0"/>
              <a:t>Determine if two events are disjoint, complementary, or independent.  Find unions and intersections of two or more events.</a:t>
            </a:r>
            <a:endParaRPr lang="en-US" altLang="en-US" sz="3600" b="1" smtClean="0"/>
          </a:p>
          <a:p>
            <a:pPr lvl="1"/>
            <a:r>
              <a:rPr lang="en-US" altLang="en-US" sz="2400" b="1" smtClean="0"/>
              <a:t>Use Venn diagrams to picture relationships among several events.</a:t>
            </a:r>
            <a:endParaRPr lang="en-US" altLang="en-US" sz="3600" b="1" smtClean="0"/>
          </a:p>
          <a:p>
            <a:pPr lvl="1"/>
            <a:r>
              <a:rPr lang="en-US" altLang="en-US" sz="2400" b="1" smtClean="0"/>
              <a:t>Use the general addition rule to find probabilities that involve intersecting events.</a:t>
            </a:r>
            <a:endParaRPr lang="en-US" altLang="en-US" sz="3600" b="1" smtClean="0"/>
          </a:p>
          <a:p>
            <a:pPr lvl="1"/>
            <a:r>
              <a:rPr lang="en-US" altLang="en-US" sz="2400" b="1" smtClean="0"/>
              <a:t>Understand the idea of independence. Judge when it is reasonable to assume independence as part of a probability model.</a:t>
            </a:r>
            <a:endParaRPr lang="en-US" altLang="en-US" sz="3600" b="1" smtClean="0"/>
          </a:p>
          <a:p>
            <a:pPr lvl="1"/>
            <a:r>
              <a:rPr lang="en-US" altLang="en-US" sz="2400" b="1" smtClean="0"/>
              <a:t>Use the multiplication rule for independent events to find the probability that all of several independent events occur.</a:t>
            </a:r>
            <a:endParaRPr lang="en-US" altLang="en-US" sz="3600" b="1"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23825"/>
            <a:ext cx="8229600" cy="762000"/>
          </a:xfrm>
        </p:spPr>
        <p:txBody>
          <a:bodyPr/>
          <a:lstStyle/>
          <a:p>
            <a:pPr eaLnBrk="1" hangingPunct="1"/>
            <a:r>
              <a:rPr lang="en-US" altLang="en-US" sz="3600" b="1" smtClean="0"/>
              <a:t>What we Learned</a:t>
            </a:r>
          </a:p>
        </p:txBody>
      </p:sp>
      <p:sp>
        <p:nvSpPr>
          <p:cNvPr id="10243" name="Rectangle 3"/>
          <p:cNvSpPr>
            <a:spLocks noGrp="1" noChangeArrowheads="1"/>
          </p:cNvSpPr>
          <p:nvPr>
            <p:ph type="body" idx="1"/>
          </p:nvPr>
        </p:nvSpPr>
        <p:spPr>
          <a:xfrm>
            <a:off x="242888" y="914400"/>
            <a:ext cx="8610600" cy="5562600"/>
          </a:xfrm>
        </p:spPr>
        <p:txBody>
          <a:bodyPr/>
          <a:lstStyle/>
          <a:p>
            <a:r>
              <a:rPr lang="en-US" altLang="en-US" sz="2800" b="1" smtClean="0"/>
              <a:t>Probability Rules (continued)</a:t>
            </a:r>
            <a:endParaRPr lang="en-US" altLang="en-US" sz="4000" b="1" smtClean="0"/>
          </a:p>
          <a:p>
            <a:pPr lvl="1"/>
            <a:r>
              <a:rPr lang="en-US" altLang="en-US" sz="2400" b="1" smtClean="0"/>
              <a:t>Use the multiplication rule for independent events in combination with other probability rules to find the probabilities of complex events.</a:t>
            </a:r>
            <a:endParaRPr lang="en-US" altLang="en-US" sz="3600" b="1" smtClean="0"/>
          </a:p>
          <a:p>
            <a:pPr lvl="1"/>
            <a:r>
              <a:rPr lang="en-US" altLang="en-US" sz="2400" b="1" smtClean="0"/>
              <a:t>Understand the idea of conditional probability. Find conditional probabilities for individuals chosen at random from a table of counts of possible outcomes.</a:t>
            </a:r>
            <a:endParaRPr lang="en-US" altLang="en-US" sz="3600" b="1" smtClean="0"/>
          </a:p>
          <a:p>
            <a:pPr lvl="1"/>
            <a:r>
              <a:rPr lang="en-US" altLang="en-US" sz="2400" b="1" smtClean="0"/>
              <a:t>Use the general multiplication rule to find the joint probability </a:t>
            </a:r>
            <a:r>
              <a:rPr lang="en-US" altLang="en-US" sz="2400" b="1" i="1" smtClean="0"/>
              <a:t>P</a:t>
            </a:r>
            <a:r>
              <a:rPr lang="en-US" altLang="en-US" sz="2400" b="1" smtClean="0"/>
              <a:t>(A </a:t>
            </a:r>
            <a:r>
              <a:rPr lang="en-US" altLang="en-US" sz="2400" b="1" smtClean="0">
                <a:sym typeface="Symbol" pitchFamily="18" charset="2"/>
              </a:rPr>
              <a:t></a:t>
            </a:r>
            <a:r>
              <a:rPr lang="en-US" altLang="en-US" sz="2400" b="1" smtClean="0"/>
              <a:t> B) from </a:t>
            </a:r>
            <a:r>
              <a:rPr lang="en-US" altLang="en-US" sz="2400" b="1" i="1" smtClean="0"/>
              <a:t>P</a:t>
            </a:r>
            <a:r>
              <a:rPr lang="en-US" altLang="en-US" sz="2400" b="1" smtClean="0"/>
              <a:t>(A) and the conditional probability </a:t>
            </a:r>
            <a:r>
              <a:rPr lang="en-US" altLang="en-US" sz="2400" b="1" i="1" smtClean="0"/>
              <a:t>P</a:t>
            </a:r>
            <a:r>
              <a:rPr lang="en-US" altLang="en-US" sz="2400" b="1" smtClean="0"/>
              <a:t>(B | A).</a:t>
            </a:r>
            <a:endParaRPr lang="en-US" altLang="en-US" sz="3600" b="1" smtClean="0"/>
          </a:p>
          <a:p>
            <a:pPr lvl="1"/>
            <a:r>
              <a:rPr lang="en-US" altLang="en-US" sz="2400" b="1" smtClean="0"/>
              <a:t>Construct tree diagrams to organize the use of the multiplication and addition rules to solve problems with several stages.</a:t>
            </a:r>
            <a:endParaRPr lang="en-US" altLang="en-US" sz="3600" b="1"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918</TotalTime>
  <Words>2504</Words>
  <Application>Microsoft Office PowerPoint</Application>
  <PresentationFormat>On-screen Show (4:3)</PresentationFormat>
  <Paragraphs>385</Paragraphs>
  <Slides>32</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Symbol</vt:lpstr>
      <vt:lpstr>Wingdings</vt:lpstr>
      <vt:lpstr>Default Design</vt:lpstr>
      <vt:lpstr>PowerPoint Presentation</vt:lpstr>
      <vt:lpstr>Lesson 5 - R</vt:lpstr>
      <vt:lpstr>Objectives</vt:lpstr>
      <vt:lpstr>Vocabulary</vt:lpstr>
      <vt:lpstr>AP Outline Fit:</vt:lpstr>
      <vt:lpstr>What we Learned</vt:lpstr>
      <vt:lpstr>What we Learned</vt:lpstr>
      <vt:lpstr>What we Learned</vt:lpstr>
      <vt:lpstr>What we Learned</vt:lpstr>
      <vt:lpstr>Simulation</vt:lpstr>
      <vt:lpstr>Probability Rules</vt:lpstr>
      <vt:lpstr>General Multiplication Rule</vt:lpstr>
      <vt:lpstr>Independence in Terms of Conditional Probability</vt:lpstr>
      <vt:lpstr>Tree Diagram</vt:lpstr>
      <vt:lpstr>Contingency Tables</vt:lpstr>
      <vt:lpstr>Summary and Homework</vt:lpstr>
      <vt:lpstr>Problem 1a</vt:lpstr>
      <vt:lpstr>Problem 1b</vt:lpstr>
      <vt:lpstr>Problem 1c</vt:lpstr>
      <vt:lpstr>Problem 2</vt:lpstr>
      <vt:lpstr>Problem 2 Solution</vt:lpstr>
      <vt:lpstr>Problem 3</vt:lpstr>
      <vt:lpstr>Problem 4</vt:lpstr>
      <vt:lpstr>Problem 5</vt:lpstr>
      <vt:lpstr>Problem 6</vt:lpstr>
      <vt:lpstr>Problem 7</vt:lpstr>
      <vt:lpstr>Problem 8</vt:lpstr>
      <vt:lpstr>Problem 9</vt:lpstr>
      <vt:lpstr>Problem 10</vt:lpstr>
      <vt:lpstr>Problem 11</vt:lpstr>
      <vt:lpstr>Problem 12</vt:lpstr>
      <vt:lpstr>Problem 1 QR Solution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 Headlee</cp:lastModifiedBy>
  <cp:revision>67</cp:revision>
  <cp:lastPrinted>1601-01-01T00:00:00Z</cp:lastPrinted>
  <dcterms:created xsi:type="dcterms:W3CDTF">1601-01-01T00:00:00Z</dcterms:created>
  <dcterms:modified xsi:type="dcterms:W3CDTF">2018-09-18T12:40:59Z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