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89" r:id="rId2"/>
    <p:sldId id="256" r:id="rId3"/>
    <p:sldId id="257" r:id="rId4"/>
    <p:sldId id="274" r:id="rId5"/>
    <p:sldId id="287" r:id="rId6"/>
    <p:sldId id="288" r:id="rId7"/>
    <p:sldId id="280" r:id="rId8"/>
    <p:sldId id="281" r:id="rId9"/>
    <p:sldId id="290" r:id="rId10"/>
    <p:sldId id="291" r:id="rId11"/>
    <p:sldId id="292" r:id="rId12"/>
    <p:sldId id="261" r:id="rId13"/>
    <p:sldId id="293" r:id="rId14"/>
    <p:sldId id="294" r:id="rId15"/>
    <p:sldId id="277" r:id="rId16"/>
    <p:sldId id="278" r:id="rId17"/>
    <p:sldId id="279" r:id="rId18"/>
    <p:sldId id="282" r:id="rId19"/>
    <p:sldId id="263" r:id="rId20"/>
    <p:sldId id="303" r:id="rId21"/>
    <p:sldId id="312" r:id="rId22"/>
    <p:sldId id="310" r:id="rId23"/>
    <p:sldId id="311" r:id="rId24"/>
    <p:sldId id="313" r:id="rId25"/>
    <p:sldId id="314" r:id="rId26"/>
    <p:sldId id="317" r:id="rId27"/>
    <p:sldId id="321" r:id="rId28"/>
    <p:sldId id="318" r:id="rId29"/>
    <p:sldId id="319" r:id="rId30"/>
    <p:sldId id="315" r:id="rId31"/>
    <p:sldId id="298" r:id="rId32"/>
    <p:sldId id="299" r:id="rId33"/>
    <p:sldId id="316" r:id="rId34"/>
    <p:sldId id="300" r:id="rId35"/>
    <p:sldId id="301" r:id="rId36"/>
    <p:sldId id="302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DDD8DA-0840-45E4-8164-A97CC3B080BD}" type="datetimeFigureOut">
              <a:rPr lang="en-US"/>
              <a:pPr>
                <a:defRPr/>
              </a:pPr>
              <a:t>9/22/2018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8F356D6-57AF-4AEE-AAA6-F2F72B0AC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8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85A5C1-75FB-4178-83EA-29D6B00171EA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B4A9C4-7390-45B0-8F5F-2A0D5D7E659E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229C77-9CF6-4BA3-93C8-8122D1063422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A9A5AA-1CF6-4D20-9A31-2926E8D7C958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0AE315-9CCE-46F8-BA3E-CCAD83B41D61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F3A8CFF-3C31-4423-B90A-C6AA9C8C672D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05FBD8-FBD3-449D-B61B-DCC8458C597B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11C20-015F-4EFA-AC02-03E370B5F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1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9D7C6-6F02-42EE-90E9-0C302AC7D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486E4-4F42-4F35-9AD5-15EB663A1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7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68E11-6F06-4492-BC12-F77B2A08A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4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AAE4D-E402-4A9B-B631-3F54D760A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3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FD6CD-5144-4282-8D44-B08811815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A28AE-92FE-47B5-B5B7-844E92C82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3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EDE3B-0830-4240-B0DE-58BBAA10F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8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5CCBF-4A7E-43D2-8CED-54B589D84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07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F4C99-3CF1-461E-B76E-BE86494A3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4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06FA8-8577-464F-9B64-3D3E5903B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3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10CA9B0-038A-4007-9A2B-C61F6318B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9342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141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Chapter 5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937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Given:  P(A) = 0.25; P(B) = 0.67, find the following: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If A and B are disjoint events, find P(A or B).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 dirty="0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Find the </a:t>
            </a:r>
            <a:r>
              <a:rPr lang="en-US" altLang="en-US" sz="2400" b="1" dirty="0" smtClean="0">
                <a:latin typeface="Times New Roman" pitchFamily="-111" charset="0"/>
                <a:cs typeface="Arial" charset="0"/>
                <a:sym typeface="Symbol" pitchFamily="18" charset="2"/>
              </a:rPr>
              <a:t>probability of </a:t>
            </a: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the complement of B.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 dirty="0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If A and B are independent, find P(A and B).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 dirty="0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Find the P(A | B).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 dirty="0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If P(A and B) = 0.21 and A and B are </a:t>
            </a:r>
            <a:r>
              <a:rPr lang="en-US" altLang="en-US" sz="2400" b="1" dirty="0" err="1">
                <a:latin typeface="Times New Roman" pitchFamily="-111" charset="0"/>
                <a:cs typeface="Arial" charset="0"/>
                <a:sym typeface="Symbol" pitchFamily="18" charset="2"/>
              </a:rPr>
              <a:t>nondisjoint</a:t>
            </a:r>
            <a:r>
              <a:rPr lang="en-US" altLang="en-US" sz="2400" b="1" dirty="0">
                <a:latin typeface="Times New Roman" pitchFamily="-111" charset="0"/>
                <a:cs typeface="Arial" charset="0"/>
                <a:sym typeface="Symbol" pitchFamily="18" charset="2"/>
              </a:rPr>
              <a:t> events, find P(A or B).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 dirty="0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l-GR" altLang="en-US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714625" y="1524000"/>
            <a:ext cx="3722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P(A or B) = 0.25 + 0.67 = 0.92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49525" y="2438400"/>
            <a:ext cx="405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P(B</a:t>
            </a:r>
            <a:r>
              <a:rPr lang="en-US" altLang="en-US" sz="2000" b="1" baseline="30000">
                <a:solidFill>
                  <a:srgbClr val="FFFF00"/>
                </a:solidFill>
              </a:rPr>
              <a:t>c</a:t>
            </a:r>
            <a:r>
              <a:rPr lang="en-US" altLang="en-US" sz="2000" b="1">
                <a:solidFill>
                  <a:srgbClr val="FFFF00"/>
                </a:solidFill>
              </a:rPr>
              <a:t>) = 1 – P(B) = 1 – 0.67 = 0.33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760538" y="3276600"/>
            <a:ext cx="5630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P(A and B) = P(A) × P(B) = 0.25 × 0.67 = 0.167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82738" y="4191000"/>
            <a:ext cx="6003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P(A | B) = P(A and B)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</a:t>
            </a:r>
            <a:r>
              <a:rPr lang="en-US" altLang="en-US" sz="2000" b="1">
                <a:solidFill>
                  <a:srgbClr val="FFFF00"/>
                </a:solidFill>
              </a:rPr>
              <a:t> P(B) = 0.167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 </a:t>
            </a:r>
            <a:r>
              <a:rPr lang="en-US" altLang="en-US" sz="2000" b="1">
                <a:solidFill>
                  <a:srgbClr val="FFFF00"/>
                </a:solidFill>
              </a:rPr>
              <a:t> 0.67 = 0.25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28663" y="5619750"/>
            <a:ext cx="7669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P(A or B) = P(A) + P(B) – P(A and B) = 0.25 + 0.67 – 0.21 = 0.71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Coin Flip Example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95400"/>
          </a:xfrm>
        </p:spPr>
        <p:txBody>
          <a:bodyPr/>
          <a:lstStyle/>
          <a:p>
            <a:r>
              <a:rPr lang="en-US" altLang="en-US" sz="2800" b="1" smtClean="0"/>
              <a:t>Consider tossing a fair coin 3 times.</a:t>
            </a:r>
          </a:p>
          <a:p>
            <a:r>
              <a:rPr lang="en-US" altLang="en-US" sz="2800" b="1" smtClean="0"/>
              <a:t>Define </a:t>
            </a:r>
            <a:r>
              <a:rPr lang="en-US" altLang="en-US" sz="2800" b="1" smtClean="0">
                <a:cs typeface="Times New Roman" pitchFamily="-111" charset="0"/>
              </a:rPr>
              <a:t>X</a:t>
            </a:r>
            <a:r>
              <a:rPr lang="en-US" altLang="en-US" sz="2800" b="1" smtClean="0"/>
              <a:t> = the number of heads obtained</a:t>
            </a:r>
          </a:p>
          <a:p>
            <a:endParaRPr lang="en-US" altLang="en-US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2667000"/>
            <a:ext cx="32607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latin typeface="Times New Roman" pitchFamily="-111" charset="0"/>
                <a:cs typeface="Times New Roman" pitchFamily="-111" charset="0"/>
              </a:rPr>
              <a:t>X = 0: TTT</a:t>
            </a:r>
          </a:p>
          <a:p>
            <a:r>
              <a:rPr lang="en-US" altLang="en-US" sz="2400" b="1">
                <a:latin typeface="Times New Roman" pitchFamily="-111" charset="0"/>
                <a:cs typeface="Times New Roman" pitchFamily="-111" charset="0"/>
              </a:rPr>
              <a:t>X = 1: HTT THT TTH</a:t>
            </a:r>
          </a:p>
          <a:p>
            <a:r>
              <a:rPr lang="en-US" altLang="en-US" sz="2400" b="1">
                <a:latin typeface="Times New Roman" pitchFamily="-111" charset="0"/>
                <a:cs typeface="Times New Roman" pitchFamily="-111" charset="0"/>
              </a:rPr>
              <a:t>X = 2: HHT HTH THH</a:t>
            </a:r>
          </a:p>
          <a:p>
            <a:r>
              <a:rPr lang="en-US" altLang="en-US" sz="2400" b="1">
                <a:latin typeface="Times New Roman" pitchFamily="-111" charset="0"/>
                <a:cs typeface="Times New Roman" pitchFamily="-111" charset="0"/>
              </a:rPr>
              <a:t>X = 3: HHH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724400"/>
          <a:ext cx="3944938" cy="736837"/>
        </p:xfrm>
        <a:graphic>
          <a:graphicData uri="http://schemas.openxmlformats.org/drawingml/2006/table">
            <a:tbl>
              <a:tblPr/>
              <a:tblGrid>
                <a:gridCol w="1370013"/>
                <a:gridCol w="644525"/>
                <a:gridCol w="642937"/>
                <a:gridCol w="644525"/>
                <a:gridCol w="642938"/>
              </a:tblGrid>
              <a:tr h="36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Value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Probability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1/8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3/8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3/8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1/8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Curved Down Arrow 8"/>
          <p:cNvSpPr/>
          <p:nvPr/>
        </p:nvSpPr>
        <p:spPr>
          <a:xfrm rot="3227149">
            <a:off x="3347244" y="3710782"/>
            <a:ext cx="1695450" cy="493712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092450" y="2803525"/>
            <a:ext cx="5441950" cy="3319463"/>
            <a:chOff x="2860572" y="4463880"/>
            <a:chExt cx="5440466" cy="3320029"/>
          </a:xfrm>
        </p:grpSpPr>
        <p:pic>
          <p:nvPicPr>
            <p:cNvPr id="13339" name="Picture 10" descr="F6.01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7466" y="4463880"/>
              <a:ext cx="2593572" cy="230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urved Down Arrow 11"/>
            <p:cNvSpPr/>
            <p:nvPr/>
          </p:nvSpPr>
          <p:spPr>
            <a:xfrm rot="10549822" flipH="1">
              <a:off x="2860572" y="7055122"/>
              <a:ext cx="3464568" cy="728787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8229600" cy="792163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  <a:ea typeface="ＭＳ Ｐゴシック" pitchFamily="-111" charset="-128"/>
              </a:rPr>
              <a:t>Discrete Random Variables</a:t>
            </a:r>
            <a:endParaRPr lang="en-US" altLang="en-US" sz="3600" b="1" smtClean="0">
              <a:solidFill>
                <a:schemeClr val="tx1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1828800"/>
          </a:xfrm>
        </p:spPr>
        <p:txBody>
          <a:bodyPr/>
          <a:lstStyle/>
          <a:p>
            <a:r>
              <a:rPr lang="en-US" altLang="en-US" sz="2400" b="1" smtClean="0">
                <a:ea typeface="ＭＳ Ｐゴシック" pitchFamily="-111" charset="-128"/>
              </a:rPr>
              <a:t>There are two main types of random variables: </a:t>
            </a:r>
            <a:r>
              <a:rPr lang="en-US" altLang="en-US" sz="2400" b="1" i="1" smtClean="0">
                <a:solidFill>
                  <a:srgbClr val="FFFF00"/>
                </a:solidFill>
                <a:ea typeface="ＭＳ Ｐゴシック" pitchFamily="-111" charset="-128"/>
              </a:rPr>
              <a:t>discrete</a:t>
            </a:r>
            <a:r>
              <a:rPr lang="en-US" altLang="en-US" sz="2400" b="1" smtClean="0">
                <a:ea typeface="ＭＳ Ｐゴシック" pitchFamily="-111" charset="-128"/>
              </a:rPr>
              <a:t> and </a:t>
            </a:r>
            <a:r>
              <a:rPr lang="en-US" altLang="en-US" sz="2400" b="1" i="1" smtClean="0">
                <a:solidFill>
                  <a:srgbClr val="FFFF00"/>
                </a:solidFill>
                <a:ea typeface="ＭＳ Ｐゴシック" pitchFamily="-111" charset="-128"/>
              </a:rPr>
              <a:t>continuous</a:t>
            </a:r>
            <a:r>
              <a:rPr lang="en-US" altLang="en-US" sz="2400" b="1" smtClean="0">
                <a:ea typeface="ＭＳ Ｐゴシック" pitchFamily="-111" charset="-128"/>
              </a:rPr>
              <a:t>. If we can find a way to list all possible outcomes for a random variable and assign probabilities to each one, we have a discrete random variable.</a:t>
            </a:r>
          </a:p>
          <a:p>
            <a:endParaRPr lang="en-US" altLang="en-US" sz="2400" b="1" smtClean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325438" y="3284538"/>
            <a:ext cx="8470900" cy="340201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A discrete random variable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takes a fixed set of possible values with gaps between. The probability distribution of a discrete random variable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lists the values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="1" i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i</a:t>
            </a:r>
            <a:r>
              <a:rPr lang="en-US" b="1" i="1" dirty="0">
                <a:solidFill>
                  <a:srgbClr val="FFFF00"/>
                </a:solidFill>
                <a:ea typeface="ＭＳ Ｐゴシック" pitchFamily="-111" charset="-128"/>
              </a:rPr>
              <a:t>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and their probabilities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="1" i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i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:</a:t>
            </a:r>
          </a:p>
          <a:p>
            <a:pPr marL="342900" indent="-342900"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		Value:		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1</a:t>
            </a:r>
            <a:r>
              <a:rPr lang="en-US" b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2</a:t>
            </a:r>
            <a:r>
              <a:rPr lang="en-US" b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3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	…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		Probability:	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1</a:t>
            </a:r>
            <a:r>
              <a:rPr lang="en-US" b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2</a:t>
            </a:r>
            <a:r>
              <a:rPr lang="en-US" b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3</a:t>
            </a:r>
            <a:r>
              <a:rPr lang="en-US" dirty="0">
                <a:solidFill>
                  <a:srgbClr val="FFFF00"/>
                </a:solidFill>
                <a:ea typeface="ＭＳ Ｐゴシック" pitchFamily="-111" charset="-128"/>
              </a:rPr>
              <a:t>	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…</a:t>
            </a:r>
          </a:p>
          <a:p>
            <a:pPr marL="342900" indent="-342900">
              <a:spcAft>
                <a:spcPts val="1200"/>
              </a:spcAft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The probabilities </a:t>
            </a:r>
            <a:r>
              <a:rPr lang="en-US" b="1" i="1" dirty="0">
                <a:solidFill>
                  <a:srgbClr val="FFFF00"/>
                </a:solidFill>
                <a:ea typeface="ＭＳ Ｐゴシック" pitchFamily="-111" charset="-128"/>
              </a:rPr>
              <a:t>p</a:t>
            </a:r>
            <a:r>
              <a:rPr lang="en-US" b="1" i="1" baseline="-25000" dirty="0">
                <a:solidFill>
                  <a:srgbClr val="FFFF00"/>
                </a:solidFill>
                <a:ea typeface="ＭＳ Ｐゴシック" pitchFamily="-111" charset="-128"/>
              </a:rPr>
              <a:t>i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must satisfy two requirements: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Every probability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="1" i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is a number between 0 and 1.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The sum of the probabilities is 1.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To find the probability of any event, add the probabilities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="1" i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of the particular values 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="1" i="1" baseline="-25000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 </a:t>
            </a: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that make up the event.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854074" y="2939926"/>
            <a:ext cx="7375526" cy="369332"/>
          </a:xfrm>
          <a:prstGeom prst="rect">
            <a:avLst/>
          </a:prstGeom>
          <a:solidFill>
            <a:schemeClr val="tx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Discrete Random Variables and Their Probability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chemeClr val="tx1"/>
                </a:solidFill>
              </a:rPr>
              <a:t>Discrete Random Variables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Variable’s values follow a probabilistic phenomenon</a:t>
            </a:r>
          </a:p>
          <a:p>
            <a:pPr eaLnBrk="1" hangingPunct="1"/>
            <a:r>
              <a:rPr lang="en-US" altLang="en-US" sz="2400" b="1" smtClean="0"/>
              <a:t>Values are countable</a:t>
            </a:r>
          </a:p>
          <a:p>
            <a:pPr eaLnBrk="1" hangingPunct="1"/>
            <a:endParaRPr lang="en-US" altLang="en-US" sz="1400" b="1" smtClean="0"/>
          </a:p>
          <a:p>
            <a:pPr eaLnBrk="1" hangingPunct="1"/>
            <a:r>
              <a:rPr lang="en-US" altLang="en-US" sz="2400" b="1" u="sng" smtClean="0"/>
              <a:t>Examples</a:t>
            </a:r>
            <a:r>
              <a:rPr lang="en-US" altLang="en-US" sz="2400" b="1" smtClean="0"/>
              <a:t>:</a:t>
            </a:r>
          </a:p>
          <a:p>
            <a:pPr lvl="1" eaLnBrk="1" hangingPunct="1"/>
            <a:r>
              <a:rPr lang="en-US" altLang="en-US" sz="2000" b="1" smtClean="0"/>
              <a:t>Rolling Die</a:t>
            </a:r>
          </a:p>
          <a:p>
            <a:pPr lvl="1" eaLnBrk="1" hangingPunct="1"/>
            <a:r>
              <a:rPr lang="en-US" altLang="en-US" sz="2000" b="1" smtClean="0"/>
              <a:t>Drawing Cards</a:t>
            </a:r>
          </a:p>
          <a:p>
            <a:pPr lvl="1" eaLnBrk="1" hangingPunct="1"/>
            <a:r>
              <a:rPr lang="en-US" altLang="en-US" sz="2000" b="1" smtClean="0"/>
              <a:t>Number of Children born into a family</a:t>
            </a:r>
          </a:p>
          <a:p>
            <a:pPr lvl="1" eaLnBrk="1" hangingPunct="1"/>
            <a:r>
              <a:rPr lang="en-US" altLang="en-US" sz="2000" b="1" smtClean="0"/>
              <a:t>Number of TVs in a house</a:t>
            </a:r>
          </a:p>
          <a:p>
            <a:pPr lvl="1" eaLnBrk="1" hangingPunct="1"/>
            <a:endParaRPr lang="en-US" altLang="en-US" sz="1400" b="1" smtClean="0"/>
          </a:p>
          <a:p>
            <a:pPr eaLnBrk="1" hangingPunct="1"/>
            <a:r>
              <a:rPr lang="en-US" altLang="en-US" sz="2400" b="1" smtClean="0"/>
              <a:t>Distributions that we will study</a:t>
            </a:r>
          </a:p>
          <a:p>
            <a:pPr lvl="1" eaLnBrk="1" hangingPunct="1">
              <a:buFontTx/>
              <a:buNone/>
            </a:pPr>
            <a:r>
              <a:rPr lang="en-US" altLang="en-US" sz="2000" b="1" u="sng" smtClean="0"/>
              <a:t>On AP Test	</a:t>
            </a:r>
            <a:r>
              <a:rPr lang="en-US" altLang="en-US" sz="2000" b="1" smtClean="0"/>
              <a:t>			</a:t>
            </a:r>
            <a:r>
              <a:rPr lang="en-US" altLang="en-US" sz="2000" b="1" u="sng" smtClean="0"/>
              <a:t>Not on AP</a:t>
            </a:r>
          </a:p>
          <a:p>
            <a:pPr lvl="1" eaLnBrk="1" hangingPunct="1"/>
            <a:r>
              <a:rPr lang="en-US" altLang="en-US" sz="2000" b="1" smtClean="0"/>
              <a:t>Uniform				Poisson</a:t>
            </a:r>
          </a:p>
          <a:p>
            <a:pPr lvl="1" eaLnBrk="1" hangingPunct="1"/>
            <a:r>
              <a:rPr lang="en-US" altLang="en-US" sz="2000" b="1" smtClean="0"/>
              <a:t>Binomial				Negative Binomial </a:t>
            </a:r>
          </a:p>
          <a:p>
            <a:pPr lvl="1" eaLnBrk="1" hangingPunct="1"/>
            <a:r>
              <a:rPr lang="en-US" altLang="en-US" sz="2000" b="1" smtClean="0"/>
              <a:t>Geometric			Hypergeometric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Babies’ Health at Birth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191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err="1" smtClean="0"/>
              <a:t>Apgar</a:t>
            </a:r>
            <a:r>
              <a:rPr lang="en-US" sz="2400" b="1" dirty="0" smtClean="0"/>
              <a:t> scores measure a baby’s health at birth; rating skin color, heart rate, muscle tone, breathing and stimuli response on a 0-1-2 scale for each category</a:t>
            </a: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  <a:defRPr/>
            </a:pPr>
            <a:r>
              <a:rPr lang="en-US" sz="2400" b="1" dirty="0" smtClean="0">
                <a:ea typeface="ＭＳ Ｐゴシック" pitchFamily="-111" charset="-128"/>
              </a:rPr>
              <a:t>Show that the probability distribution for </a:t>
            </a:r>
            <a:r>
              <a:rPr lang="en-US" sz="2400" b="1" i="1" dirty="0" smtClean="0"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 </a:t>
            </a:r>
            <a:r>
              <a:rPr lang="en-US" sz="2400" b="1" dirty="0" smtClean="0">
                <a:ea typeface="ＭＳ Ｐゴシック" pitchFamily="-111" charset="-128"/>
              </a:rPr>
              <a:t>is legitimate.</a:t>
            </a: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  <a:defRPr/>
            </a:pPr>
            <a:r>
              <a:rPr lang="en-US" sz="2400" b="1" dirty="0" smtClean="0">
                <a:ea typeface="ＭＳ Ｐゴシック" pitchFamily="-111" charset="-128"/>
              </a:rPr>
              <a:t>Make a histogram of the probability distribution. Describe what you see.</a:t>
            </a: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  <a:defRPr/>
            </a:pPr>
            <a:r>
              <a:rPr lang="en-US" sz="2400" b="1" dirty="0" err="1" smtClean="0">
                <a:ea typeface="ＭＳ Ｐゴシック" pitchFamily="-111" charset="-128"/>
              </a:rPr>
              <a:t>Apgar</a:t>
            </a:r>
            <a:r>
              <a:rPr lang="en-US" sz="2400" b="1" dirty="0" smtClean="0">
                <a:ea typeface="ＭＳ Ｐゴシック" pitchFamily="-111" charset="-128"/>
              </a:rPr>
              <a:t> scores of 7 or higher indicate a healthy baby. What is </a:t>
            </a:r>
            <a:r>
              <a:rPr lang="en-US" sz="2400" b="1" i="1" dirty="0" smtClean="0">
                <a:ea typeface="ＭＳ Ｐゴシック" pitchFamily="-111" charset="-128"/>
              </a:rPr>
              <a:t>P</a:t>
            </a:r>
            <a:r>
              <a:rPr lang="en-US" sz="2400" b="1" dirty="0" smtClean="0">
                <a:ea typeface="ＭＳ Ｐゴシック" pitchFamily="-111" charset="-128"/>
              </a:rPr>
              <a:t>(</a:t>
            </a:r>
            <a:r>
              <a:rPr lang="en-US" sz="2400" b="1" i="1" dirty="0" smtClean="0"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 </a:t>
            </a:r>
            <a:r>
              <a:rPr lang="en-US" sz="2400" b="1" dirty="0" smtClean="0">
                <a:ea typeface="ＭＳ Ｐゴシック" pitchFamily="-111" charset="-128"/>
              </a:rPr>
              <a:t>≥ 7)?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7475" y="5164138"/>
          <a:ext cx="8877300" cy="742950"/>
        </p:xfrm>
        <a:graphic>
          <a:graphicData uri="http://schemas.openxmlformats.org/drawingml/2006/table">
            <a:tbl>
              <a:tblPr/>
              <a:tblGrid>
                <a:gridCol w="1271588"/>
                <a:gridCol w="690562"/>
                <a:gridCol w="692150"/>
                <a:gridCol w="690563"/>
                <a:gridCol w="692150"/>
                <a:gridCol w="692150"/>
                <a:gridCol w="690562"/>
                <a:gridCol w="692150"/>
                <a:gridCol w="690563"/>
                <a:gridCol w="692150"/>
                <a:gridCol w="690562"/>
                <a:gridCol w="6921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Value: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Zapf Dingbats" pitchFamily="-111" charset="2"/>
                        </a:rPr>
                        <a:t>Probability: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1" charset="0"/>
                        <a:ea typeface="Zapf Dingbats" pitchFamily="-111" charset="2"/>
                        <a:cs typeface="Times New Roman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Zapf Dingbats" pitchFamily="-111" charset="2"/>
                        </a:rPr>
                        <a:t>0.007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1" charset="0"/>
                        <a:ea typeface="Zapf Dingbats" pitchFamily="-111" charset="2"/>
                        <a:cs typeface="Times New Roman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Zapf Dingbats" pitchFamily="-111" charset="2"/>
                        </a:rPr>
                        <a:t>0.020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1" charset="0"/>
                        <a:ea typeface="Zapf Dingbats" pitchFamily="-111" charset="2"/>
                        <a:cs typeface="Times New Roman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0.319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0.437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Babies’ Health at Birth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5029200" cy="4800600"/>
          </a:xfrm>
        </p:spPr>
        <p:txBody>
          <a:bodyPr/>
          <a:lstStyle/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</a:pPr>
            <a:r>
              <a:rPr lang="en-US" altLang="en-US" sz="2400" b="1" smtClean="0">
                <a:ea typeface="ＭＳ Ｐゴシック" pitchFamily="-111" charset="-128"/>
              </a:rPr>
              <a:t>Show that the probability distribution for </a:t>
            </a:r>
            <a:r>
              <a:rPr lang="en-US" altLang="en-US" sz="2400" b="1" i="1" smtClean="0"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 </a:t>
            </a:r>
            <a:r>
              <a:rPr lang="en-US" altLang="en-US" sz="2400" b="1" smtClean="0">
                <a:ea typeface="ＭＳ Ｐゴシック" pitchFamily="-111" charset="-128"/>
              </a:rPr>
              <a:t>is legitimate.</a:t>
            </a: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</a:pPr>
            <a:endParaRPr lang="en-US" altLang="en-US" sz="2400" b="1" smtClean="0">
              <a:ea typeface="ＭＳ Ｐゴシック" pitchFamily="-111" charset="-128"/>
            </a:endParaRP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</a:pPr>
            <a:r>
              <a:rPr lang="en-US" altLang="en-US" sz="2400" b="1" smtClean="0">
                <a:ea typeface="ＭＳ Ｐゴシック" pitchFamily="-111" charset="-128"/>
              </a:rPr>
              <a:t>Make a histogram of the probability distribution. Describe what you see.</a:t>
            </a: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</a:pPr>
            <a:endParaRPr lang="en-US" altLang="en-US" sz="2400" b="1" smtClean="0">
              <a:ea typeface="ＭＳ Ｐゴシック" pitchFamily="-111" charset="-128"/>
            </a:endParaRP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</a:pPr>
            <a:endParaRPr lang="en-US" altLang="en-US" sz="2400" b="1" smtClean="0">
              <a:ea typeface="ＭＳ Ｐゴシック" pitchFamily="-111" charset="-128"/>
            </a:endParaRPr>
          </a:p>
          <a:p>
            <a:pPr marL="508000" indent="-50800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AutoNum type="alphaLcParenBoth"/>
            </a:pPr>
            <a:r>
              <a:rPr lang="en-US" altLang="en-US" sz="2400" b="1" smtClean="0">
                <a:ea typeface="ＭＳ Ｐゴシック" pitchFamily="-111" charset="-128"/>
              </a:rPr>
              <a:t>Apgar scores of 7 or higher indicate a healthy baby. </a:t>
            </a:r>
            <a:br>
              <a:rPr lang="en-US" altLang="en-US" sz="2400" b="1" smtClean="0">
                <a:ea typeface="ＭＳ Ｐゴシック" pitchFamily="-111" charset="-128"/>
              </a:rPr>
            </a:br>
            <a:r>
              <a:rPr lang="en-US" altLang="en-US" sz="2400" b="1" smtClean="0">
                <a:ea typeface="ＭＳ Ｐゴシック" pitchFamily="-111" charset="-128"/>
              </a:rPr>
              <a:t>What is </a:t>
            </a:r>
            <a:r>
              <a:rPr lang="en-US" altLang="en-US" sz="2400" b="1" i="1" smtClean="0">
                <a:ea typeface="ＭＳ Ｐゴシック" pitchFamily="-111" charset="-128"/>
              </a:rPr>
              <a:t>P</a:t>
            </a:r>
            <a:r>
              <a:rPr lang="en-US" altLang="en-US" sz="2400" b="1" smtClean="0">
                <a:ea typeface="ＭＳ Ｐゴシック" pitchFamily="-111" charset="-128"/>
              </a:rPr>
              <a:t>(</a:t>
            </a:r>
            <a:r>
              <a:rPr lang="en-US" altLang="en-US" sz="2400" b="1" i="1" smtClean="0">
                <a:latin typeface="Times New Roman" pitchFamily="-111" charset="0"/>
                <a:ea typeface="ＭＳ Ｐゴシック" pitchFamily="-111" charset="-128"/>
              </a:rPr>
              <a:t>X </a:t>
            </a:r>
            <a:r>
              <a:rPr lang="en-US" altLang="en-US" sz="2400" b="1" smtClean="0">
                <a:ea typeface="ＭＳ Ｐゴシック" pitchFamily="-111" charset="-128"/>
              </a:rPr>
              <a:t>≥ 7)?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7475" y="5867400"/>
          <a:ext cx="8877300" cy="742950"/>
        </p:xfrm>
        <a:graphic>
          <a:graphicData uri="http://schemas.openxmlformats.org/drawingml/2006/table">
            <a:tbl>
              <a:tblPr/>
              <a:tblGrid>
                <a:gridCol w="1271588"/>
                <a:gridCol w="690562"/>
                <a:gridCol w="692150"/>
                <a:gridCol w="690563"/>
                <a:gridCol w="692150"/>
                <a:gridCol w="692150"/>
                <a:gridCol w="690562"/>
                <a:gridCol w="692150"/>
                <a:gridCol w="690563"/>
                <a:gridCol w="692150"/>
                <a:gridCol w="690562"/>
                <a:gridCol w="6921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Value: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Zapf Dingbats" pitchFamily="-111" charset="2"/>
                        </a:rPr>
                        <a:t>Probability: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1" charset="0"/>
                        <a:ea typeface="Zapf Dingbats" pitchFamily="-111" charset="2"/>
                        <a:cs typeface="Times New Roman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Zapf Dingbats" pitchFamily="-111" charset="2"/>
                        </a:rPr>
                        <a:t>0.007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1" charset="0"/>
                        <a:ea typeface="Zapf Dingbats" pitchFamily="-111" charset="2"/>
                        <a:cs typeface="Times New Roman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Zapf Dingbats" pitchFamily="-111" charset="2"/>
                        </a:rPr>
                        <a:t>0.020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11" charset="0"/>
                        <a:ea typeface="Zapf Dingbats" pitchFamily="-111" charset="2"/>
                        <a:cs typeface="Times New Roman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0.319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0.437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ＭＳ Ｐゴシック" pitchFamily="-111" charset="-128"/>
                          <a:cs typeface="Times New Roman" pitchFamily="-111" charset="0"/>
                        </a:rPr>
                        <a:t>0.053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01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74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05000"/>
            <a:ext cx="3505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54" name="TextBox 6"/>
          <p:cNvSpPr txBox="1">
            <a:spLocks noChangeArrowheads="1"/>
          </p:cNvSpPr>
          <p:nvPr/>
        </p:nvSpPr>
        <p:spPr bwMode="auto">
          <a:xfrm>
            <a:off x="3124200" y="1828800"/>
            <a:ext cx="1282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 p</a:t>
            </a:r>
            <a:r>
              <a:rPr lang="en-US" altLang="en-US" sz="2400" b="1" baseline="-25000">
                <a:solidFill>
                  <a:srgbClr val="FFFF00"/>
                </a:solidFill>
                <a:sym typeface="Symbol" pitchFamily="18" charset="2"/>
              </a:rPr>
              <a:t>i</a:t>
            </a:r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 = 1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17455" name="TextBox 7"/>
          <p:cNvSpPr txBox="1">
            <a:spLocks noChangeArrowheads="1"/>
          </p:cNvSpPr>
          <p:nvPr/>
        </p:nvSpPr>
        <p:spPr bwMode="auto">
          <a:xfrm>
            <a:off x="4081463" y="5329238"/>
            <a:ext cx="4910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P(x ≥ 7) = 0.1+.32+.44+.05 = .908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17456" name="TextBox 8"/>
          <p:cNvSpPr txBox="1">
            <a:spLocks noChangeArrowheads="1"/>
          </p:cNvSpPr>
          <p:nvPr/>
        </p:nvSpPr>
        <p:spPr bwMode="auto">
          <a:xfrm>
            <a:off x="990600" y="3810000"/>
            <a:ext cx="1843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sym typeface="Symbol" pitchFamily="18" charset="2"/>
              </a:rPr>
              <a:t>skewed left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Discrete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600200"/>
          </a:xfrm>
        </p:spPr>
        <p:txBody>
          <a:bodyPr/>
          <a:lstStyle/>
          <a:p>
            <a:r>
              <a:rPr lang="en-US" altLang="en-US" sz="2800" b="1" smtClean="0"/>
              <a:t>Most people believe that each digit, 1-9, appears with equal frequency in the numbers we find</a:t>
            </a:r>
          </a:p>
        </p:txBody>
      </p:sp>
      <p:pic>
        <p:nvPicPr>
          <p:cNvPr id="18436" name="Picture 6" descr="Yates_3e_Ch07_p4620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00100"/>
            <a:ext cx="82296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Discrete Example cont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752600"/>
          </a:xfrm>
        </p:spPr>
        <p:txBody>
          <a:bodyPr/>
          <a:lstStyle/>
          <a:p>
            <a:r>
              <a:rPr lang="en-US" altLang="en-US" sz="2800" b="1" smtClean="0"/>
              <a:t>Benford’s Law</a:t>
            </a:r>
          </a:p>
          <a:p>
            <a:pPr lvl="1"/>
            <a:r>
              <a:rPr lang="en-US" altLang="en-US" sz="2400" b="1" smtClean="0"/>
              <a:t>In 1938 Frank Benford, a physicist, found our assumption to be false</a:t>
            </a:r>
          </a:p>
          <a:p>
            <a:pPr lvl="1"/>
            <a:r>
              <a:rPr lang="en-US" altLang="en-US" sz="2400" b="1" smtClean="0"/>
              <a:t>Used to look at frauds</a:t>
            </a:r>
          </a:p>
        </p:txBody>
      </p:sp>
      <p:pic>
        <p:nvPicPr>
          <p:cNvPr id="19460" name="Picture 6" descr="Yates_3e_Ch07_p46206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2296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206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en-US" altLang="en-US" sz="2800" b="1" smtClean="0"/>
              <a:t>Verify Benford’s Law as a probability model</a:t>
            </a:r>
          </a:p>
          <a:p>
            <a:endParaRPr lang="en-US" altLang="en-US" sz="2800" b="1" smtClean="0"/>
          </a:p>
          <a:p>
            <a:r>
              <a:rPr lang="en-US" altLang="en-US" sz="2800" b="1" smtClean="0"/>
              <a:t>Use Benford’s Law to determine</a:t>
            </a:r>
          </a:p>
          <a:p>
            <a:pPr lvl="1"/>
            <a:r>
              <a:rPr lang="en-US" altLang="en-US" sz="2400" b="1" smtClean="0"/>
              <a:t>the probability that a randomly selected first digit is 1 or 2</a:t>
            </a:r>
          </a:p>
          <a:p>
            <a:pPr lvl="1"/>
            <a:endParaRPr lang="en-US" altLang="en-US" sz="2400" b="1" smtClean="0"/>
          </a:p>
          <a:p>
            <a:pPr lvl="1"/>
            <a:r>
              <a:rPr lang="en-US" altLang="en-US" sz="2400" b="1" smtClean="0"/>
              <a:t>the probability that a randomly selected first digit is at least 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63563" y="1295400"/>
          <a:ext cx="8039100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180"/>
                <a:gridCol w="817880"/>
                <a:gridCol w="817880"/>
                <a:gridCol w="817880"/>
                <a:gridCol w="817880"/>
                <a:gridCol w="817880"/>
                <a:gridCol w="817880"/>
                <a:gridCol w="817880"/>
                <a:gridCol w="817880"/>
                <a:gridCol w="817880"/>
              </a:tblGrid>
              <a:tr h="370682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P(x)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0.301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0.176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0.125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0.097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0.079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0.067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0.058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0.051</a:t>
                      </a:r>
                      <a:endParaRPr lang="en-US" sz="1800" b="1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0.046</a:t>
                      </a:r>
                      <a:endParaRPr lang="en-US" sz="1800" b="1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20519" name="TextBox 4"/>
          <p:cNvSpPr txBox="1">
            <a:spLocks noChangeArrowheads="1"/>
          </p:cNvSpPr>
          <p:nvPr/>
        </p:nvSpPr>
        <p:spPr bwMode="auto">
          <a:xfrm>
            <a:off x="1828800" y="2819400"/>
            <a:ext cx="3422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Summation of P(x) = 1</a:t>
            </a:r>
          </a:p>
        </p:txBody>
      </p:sp>
      <p:sp>
        <p:nvSpPr>
          <p:cNvPr id="20520" name="TextBox 5"/>
          <p:cNvSpPr txBox="1">
            <a:spLocks noChangeArrowheads="1"/>
          </p:cNvSpPr>
          <p:nvPr/>
        </p:nvSpPr>
        <p:spPr bwMode="auto">
          <a:xfrm>
            <a:off x="1828800" y="4567238"/>
            <a:ext cx="6640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P(1 or 2) = P(1) + P(2) = 0.301 + 0.176 = 0.477</a:t>
            </a:r>
          </a:p>
        </p:txBody>
      </p:sp>
      <p:sp>
        <p:nvSpPr>
          <p:cNvPr id="20521" name="TextBox 6"/>
          <p:cNvSpPr txBox="1">
            <a:spLocks noChangeArrowheads="1"/>
          </p:cNvSpPr>
          <p:nvPr/>
        </p:nvSpPr>
        <p:spPr bwMode="auto">
          <a:xfrm>
            <a:off x="1828800" y="5943600"/>
            <a:ext cx="65516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P(≥6) = P(6) + P(7) + P(8) + P(9)   </a:t>
            </a:r>
          </a:p>
          <a:p>
            <a:r>
              <a:rPr lang="en-US" altLang="en-US" sz="2400" b="1">
                <a:solidFill>
                  <a:srgbClr val="FFFF00"/>
                </a:solidFill>
              </a:rPr>
              <a:t>          = 0.067 + 0.058 + 0.051 + 0.046 = 0.222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257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Write the following in probability format with discrete RV (25 colored bulbs):</a:t>
            </a:r>
          </a:p>
          <a:p>
            <a:pPr>
              <a:buFontTx/>
              <a:buNone/>
              <a:defRPr/>
            </a:pPr>
            <a:endParaRPr lang="en-US" sz="12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  Exactly 6 bulbs are red</a:t>
            </a:r>
          </a:p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  Fewer than 4 bulbs were blue</a:t>
            </a:r>
          </a:p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  At least 2 bulbs were white</a:t>
            </a:r>
          </a:p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  No more than 5 bulbs were purple</a:t>
            </a:r>
          </a:p>
          <a:p>
            <a:pPr marL="457200" indent="-457200">
              <a:lnSpc>
                <a:spcPct val="200000"/>
              </a:lnSpc>
              <a:spcBef>
                <a:spcPts val="12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  More than 3 bulbs were green</a:t>
            </a:r>
            <a:endParaRPr lang="en-US" sz="24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5800" y="2590800"/>
            <a:ext cx="3430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P(red bulbs = 6) = P(6)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3505200"/>
            <a:ext cx="6376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P(blue bulbs &lt; 4) = P(0) + P(1) + P(2) + P(3)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" y="4343400"/>
            <a:ext cx="6559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P(white bulbs ≥ 2) = P(≥ 2) = 1 – [P(0) + P(1)]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5181600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P(purple bulbs ≤ 5) = P(0) + P(1) + P(2) + P(3) + P(4) + P(5)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" y="6172200"/>
            <a:ext cx="7566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P(green bulbs &gt; 3) = P(&gt; 3) = 1 – [P(0) + P(1) + P(2)]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Summary</a:t>
            </a:r>
            <a:endParaRPr lang="en-US" altLang="en-US" sz="3600" b="1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dirty="0" smtClean="0"/>
              <a:t>Random variables (RV) values are a probabilistic</a:t>
            </a:r>
          </a:p>
          <a:p>
            <a:pPr lvl="1" eaLnBrk="1" hangingPunct="1"/>
            <a:r>
              <a:rPr lang="en-US" altLang="en-US" sz="2400" b="1" dirty="0" smtClean="0"/>
              <a:t>RV follow probability rules</a:t>
            </a:r>
          </a:p>
          <a:p>
            <a:pPr lvl="1" eaLnBrk="1" hangingPunct="1"/>
            <a:r>
              <a:rPr lang="en-US" altLang="en-US" sz="2400" b="1" dirty="0" smtClean="0"/>
              <a:t>Discrete RV have countable outcomes</a:t>
            </a:r>
          </a:p>
          <a:p>
            <a:pPr eaLnBrk="1" hangingPunct="1"/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6 - 1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Discrete </a:t>
            </a:r>
            <a:r>
              <a:rPr lang="en-US" altLang="en-US" b="1" dirty="0" smtClean="0"/>
              <a:t>Versus Continuous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Random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section 6-1a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23559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Convert these statements into discrete probability expressions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Probability of less than 4 green bulbs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Probability of more than 2 green lights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Probability of 3 or more</a:t>
            </a:r>
          </a:p>
          <a:p>
            <a:pPr>
              <a:spcBef>
                <a:spcPts val="600"/>
              </a:spcBef>
              <a:buFont typeface="Arial" charset="0"/>
              <a:buAutoNum type="arabicPeriod"/>
            </a:pPr>
            <a:endParaRPr lang="en-US" altLang="en-US" sz="2400" b="1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If x is a discrete variable x[1,3], P(x=1) = 0.23, and P(x=2) = 0.3</a:t>
            </a:r>
          </a:p>
          <a:p>
            <a:pPr>
              <a:spcBef>
                <a:spcPts val="600"/>
              </a:spcBef>
              <a:buFont typeface="Arial" charset="0"/>
              <a:buAutoNum type="arabicPeriod" startAt="4"/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Find P(x&lt;3)</a:t>
            </a:r>
          </a:p>
          <a:p>
            <a:pPr>
              <a:spcBef>
                <a:spcPts val="600"/>
              </a:spcBef>
              <a:buFont typeface="Arial" charset="0"/>
              <a:buAutoNum type="arabicPeriod" startAt="4"/>
            </a:pPr>
            <a:endParaRPr lang="en-US" altLang="en-US" sz="2400" b="1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 startAt="4"/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Find P(x=3)</a:t>
            </a:r>
          </a:p>
          <a:p>
            <a:pPr>
              <a:spcBef>
                <a:spcPts val="600"/>
              </a:spcBef>
              <a:buFont typeface="Arial" charset="0"/>
              <a:buAutoNum type="arabicPeriod" startAt="4"/>
            </a:pPr>
            <a:endParaRPr lang="en-US" altLang="en-US" sz="2400" b="1">
              <a:latin typeface="Times New Roman" pitchFamily="-111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 typeface="Arial" charset="0"/>
              <a:buAutoNum type="arabicPeriod" startAt="4"/>
            </a:pPr>
            <a:r>
              <a:rPr lang="en-US" altLang="en-US" sz="2400" b="1">
                <a:latin typeface="Times New Roman" pitchFamily="-111" charset="0"/>
                <a:cs typeface="Arial" charset="0"/>
                <a:sym typeface="Symbol" pitchFamily="18" charset="2"/>
              </a:rPr>
              <a:t>Find P(x&gt;1)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68563" y="1524000"/>
            <a:ext cx="4198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P(x &lt; 4) = P(0) + P(1) + P(2) + P(3)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65400" y="2438400"/>
            <a:ext cx="3970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P(x &gt; 2) = P(3) + P(4) + P(5) + …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68575" y="3276600"/>
            <a:ext cx="3963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P(x </a:t>
            </a:r>
            <a:r>
              <a:rPr lang="en-US" altLang="en-US" sz="2000" b="1">
                <a:solidFill>
                  <a:srgbClr val="FFFF00"/>
                </a:solidFill>
                <a:sym typeface="Symbol" pitchFamily="18" charset="2"/>
              </a:rPr>
              <a:t></a:t>
            </a:r>
            <a:r>
              <a:rPr lang="en-US" altLang="en-US" sz="2000" b="1">
                <a:solidFill>
                  <a:srgbClr val="FFFF00"/>
                </a:solidFill>
              </a:rPr>
              <a:t> 3) = P(3) + P(4) + P(5) + …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24138" y="4205288"/>
            <a:ext cx="3884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= P(1) + P(2) = 0.23 + 0.3 = 0.57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619375" y="5086350"/>
            <a:ext cx="440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= 1 – (P(1) + P(2)) = 1 – 0.57 = 0.43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43200" y="5943600"/>
            <a:ext cx="388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= P(2) + P(3) = 0.3 + 0.43 = 0.73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8" grpId="0"/>
      <p:bldP spid="19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Warning!</a:t>
            </a:r>
          </a:p>
        </p:txBody>
      </p:sp>
      <p:sp>
        <p:nvSpPr>
          <p:cNvPr id="24579" name="Content Placeholder 5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706563"/>
          </a:xfrm>
        </p:spPr>
        <p:txBody>
          <a:bodyPr/>
          <a:lstStyle/>
          <a:p>
            <a:r>
              <a:rPr lang="en-US" altLang="en-US" sz="2800" b="1" smtClean="0"/>
              <a:t>Statistical analysis is not for the faint of heart</a:t>
            </a:r>
          </a:p>
        </p:txBody>
      </p:sp>
      <p:pic>
        <p:nvPicPr>
          <p:cNvPr id="4" name="Picture 3" descr="C6.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295400"/>
            <a:ext cx="87630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68363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  <a:ea typeface="ＭＳ Ｐゴシック" pitchFamily="-111" charset="-128"/>
              </a:rPr>
              <a:t>Mean of a Discrete Random Variable</a:t>
            </a:r>
            <a:endParaRPr lang="en-US" altLang="en-US" sz="3600" smtClean="0">
              <a:solidFill>
                <a:schemeClr val="tx1"/>
              </a:solidFill>
            </a:endParaRP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133600"/>
          </a:xfrm>
        </p:spPr>
        <p:txBody>
          <a:bodyPr/>
          <a:lstStyle/>
          <a:p>
            <a:pPr>
              <a:buFont typeface="Wingdings" pitchFamily="-111" charset="2"/>
              <a:buNone/>
            </a:pPr>
            <a:r>
              <a:rPr lang="en-US" altLang="en-US" sz="2000" b="1" smtClean="0">
                <a:ea typeface="ＭＳ Ｐゴシック" pitchFamily="-111" charset="-128"/>
              </a:rPr>
              <a:t>When analyzing discrete random variables, we’ll follow the same strategy we used with quantitative data – describe the shape, center, and spread, and identify any outliers.</a:t>
            </a:r>
          </a:p>
          <a:p>
            <a:pPr>
              <a:buFont typeface="Wingdings" pitchFamily="-111" charset="2"/>
              <a:buNone/>
            </a:pPr>
            <a:r>
              <a:rPr lang="en-US" altLang="en-US" sz="2000" b="1" smtClean="0">
                <a:ea typeface="ＭＳ Ｐゴシック" pitchFamily="-111" charset="-128"/>
              </a:rPr>
              <a:t>The mean of any discrete random variable is an average of the possible outcomes, with each outcome weighted by its probability.</a:t>
            </a:r>
          </a:p>
          <a:p>
            <a:endParaRPr lang="en-US" altLang="en-US" sz="20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620713" y="3365500"/>
            <a:ext cx="7375525" cy="3370263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>
                <a:solidFill>
                  <a:srgbClr val="C00000"/>
                </a:solidFill>
                <a:ea typeface="ＭＳ Ｐゴシック" pitchFamily="-111" charset="-128"/>
              </a:rPr>
              <a:t>Definition:</a:t>
            </a:r>
          </a:p>
          <a:p>
            <a:pPr>
              <a:defRPr/>
            </a:pPr>
            <a:endParaRPr lang="en-US" sz="600" b="1" u="sng" dirty="0">
              <a:solidFill>
                <a:srgbClr val="E81F30"/>
              </a:solidFill>
              <a:ea typeface="ＭＳ Ｐゴシック" pitchFamily="-111" charset="-128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Suppose that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 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is a discrete random variable whose probability distribution is</a:t>
            </a:r>
          </a:p>
          <a:p>
            <a:pPr>
              <a:defRPr/>
            </a:pP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	Value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:	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3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	…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	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Probability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: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3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	…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To find the 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mean (expected value)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of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, multiply each possible value by its probability, then add all the products: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ea typeface="ＭＳ Ｐゴシック" pitchFamily="-111" charset="-128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012950" y="5549900"/>
          <a:ext cx="4878388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146300" imgH="482600" progId="Equation.3">
                  <p:embed/>
                </p:oleObj>
              </mc:Choice>
              <mc:Fallback>
                <p:oleObj name="Equation" r:id="rId3" imgW="2146300" imgH="482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5549900"/>
                        <a:ext cx="4878388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Apgar Scores – What’s Typical?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447800"/>
          </a:xfrm>
        </p:spPr>
        <p:txBody>
          <a:bodyPr/>
          <a:lstStyle/>
          <a:p>
            <a:pPr>
              <a:buFont typeface="Wingdings" pitchFamily="-111" charset="2"/>
              <a:buNone/>
            </a:pPr>
            <a:r>
              <a:rPr lang="en-US" altLang="en-US" sz="2400" b="1" smtClean="0">
                <a:ea typeface="ＭＳ Ｐゴシック" pitchFamily="-111" charset="-128"/>
              </a:rPr>
              <a:t>Consider the random variable </a:t>
            </a:r>
            <a:r>
              <a:rPr lang="en-US" altLang="en-US" sz="2400" b="1" i="1" smtClean="0">
                <a:ea typeface="ＭＳ Ｐゴシック" pitchFamily="-111" charset="-128"/>
              </a:rPr>
              <a:t>X </a:t>
            </a:r>
            <a:r>
              <a:rPr lang="en-US" altLang="en-US" sz="2400" b="1" smtClean="0">
                <a:ea typeface="ＭＳ Ｐゴシック" pitchFamily="-111" charset="-128"/>
              </a:rPr>
              <a:t>= Apgar Score</a:t>
            </a:r>
          </a:p>
          <a:p>
            <a:pPr>
              <a:spcBef>
                <a:spcPts val="500"/>
              </a:spcBef>
              <a:buClr>
                <a:schemeClr val="tx1"/>
              </a:buClr>
              <a:buFont typeface="Wingdings" pitchFamily="-111" charset="2"/>
              <a:buNone/>
            </a:pPr>
            <a:r>
              <a:rPr lang="en-US" altLang="en-US" sz="2400" b="1" smtClean="0">
                <a:ea typeface="ＭＳ Ｐゴシック" pitchFamily="-111" charset="-128"/>
              </a:rPr>
              <a:t>Compute the mean of the random variable </a:t>
            </a:r>
            <a:r>
              <a:rPr lang="en-US" altLang="en-US" sz="2400" b="1" i="1" smtClean="0">
                <a:ea typeface="ＭＳ Ｐゴシック" pitchFamily="-111" charset="-128"/>
              </a:rPr>
              <a:t>X</a:t>
            </a:r>
            <a:r>
              <a:rPr lang="en-US" altLang="en-US" sz="2400" b="1" smtClean="0">
                <a:ea typeface="ＭＳ Ｐゴシック" pitchFamily="-111" charset="-128"/>
              </a:rPr>
              <a:t> and interpret it in context.</a:t>
            </a:r>
          </a:p>
          <a:p>
            <a:endParaRPr lang="en-US" altLang="en-US" sz="2400" b="1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1463" y="4648200"/>
            <a:ext cx="85471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The mean Apgar score of a randomly selected newborn is 8.128. This is the long-term average Agar score of many, many randomly chosen babies.</a:t>
            </a:r>
          </a:p>
          <a:p>
            <a:endParaRPr lang="en-US" altLang="en-US" b="1"/>
          </a:p>
          <a:p>
            <a:r>
              <a:rPr lang="en-US" altLang="en-US" b="1">
                <a:solidFill>
                  <a:srgbClr val="FFFF00"/>
                </a:solidFill>
              </a:rPr>
              <a:t>Note: The expected value does not need to be a possible value of </a:t>
            </a:r>
            <a:r>
              <a:rPr lang="en-US" altLang="en-US" b="1" i="1">
                <a:solidFill>
                  <a:srgbClr val="FFFF00"/>
                </a:solidFill>
              </a:rPr>
              <a:t>X</a:t>
            </a:r>
            <a:r>
              <a:rPr lang="en-US" altLang="en-US" b="1">
                <a:solidFill>
                  <a:srgbClr val="FFFF00"/>
                </a:solidFill>
              </a:rPr>
              <a:t> or an integer! It is a long-term average over many repetitions.</a:t>
            </a:r>
          </a:p>
        </p:txBody>
      </p: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2800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3257550"/>
            <a:ext cx="74961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3981450"/>
            <a:ext cx="1095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  <a:ea typeface="ＭＳ Ｐゴシック" pitchFamily="-111" charset="-128"/>
              </a:rPr>
              <a:t>Standard Deviation of a Discrete Random Variable</a:t>
            </a:r>
            <a:endParaRPr lang="en-US" altLang="en-US" sz="360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8"/>
            <a:ext cx="8229600" cy="20875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ＭＳ Ｐゴシック" pitchFamily="-111" charset="-128"/>
              </a:rPr>
              <a:t>Since we use the mean as the measure of center for a discrete random variable, we’ll use the standard deviation as our measure of spread. The definition of the variance of a random variable is similar to the definition of the variance for a set of quantitative data.</a:t>
            </a:r>
          </a:p>
          <a:p>
            <a:pPr>
              <a:buFontTx/>
              <a:buNone/>
              <a:defRPr/>
            </a:pP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0375" y="3525838"/>
            <a:ext cx="8218488" cy="2816225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>
                <a:solidFill>
                  <a:srgbClr val="C00000"/>
                </a:solidFill>
                <a:ea typeface="ＭＳ Ｐゴシック" pitchFamily="-111" charset="-128"/>
              </a:rPr>
              <a:t>Definition:</a:t>
            </a:r>
          </a:p>
          <a:p>
            <a:pPr>
              <a:defRPr/>
            </a:pPr>
            <a:endParaRPr lang="en-US" sz="600" b="1" u="sng" dirty="0">
              <a:solidFill>
                <a:srgbClr val="E81F30"/>
              </a:solidFill>
              <a:ea typeface="ＭＳ Ｐゴシック" pitchFamily="-111" charset="-128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Suppose that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 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is a discrete random variable whose probability distribution is</a:t>
            </a:r>
          </a:p>
          <a:p>
            <a:pPr>
              <a:defRPr/>
            </a:pP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	Value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:	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3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	…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	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Probability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: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p</a:t>
            </a:r>
            <a:r>
              <a:rPr lang="en-US" baseline="-25000" dirty="0">
                <a:solidFill>
                  <a:srgbClr val="000000"/>
                </a:solidFill>
                <a:latin typeface="Times New Roman" pitchFamily="-111" charset="0"/>
                <a:ea typeface="ＭＳ Ｐゴシック" pitchFamily="-111" charset="-128"/>
                <a:cs typeface="Times New Roman" pitchFamily="-111" charset="0"/>
              </a:rPr>
              <a:t>3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	…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and that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µ</a:t>
            </a:r>
            <a:r>
              <a:rPr lang="en-US" i="1" baseline="-25000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is the mean of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. The 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variance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of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is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ea typeface="ＭＳ Ｐゴシック" pitchFamily="-111" charset="-128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17538" y="5249863"/>
          <a:ext cx="73787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3733800" imgH="508000" progId="Equation.3">
                  <p:embed/>
                </p:oleObj>
              </mc:Choice>
              <mc:Fallback>
                <p:oleObj name="Equation" r:id="rId3" imgW="3733800" imgH="508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5249863"/>
                        <a:ext cx="7378700" cy="100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76400" y="6211888"/>
            <a:ext cx="5867400" cy="646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To get the </a:t>
            </a:r>
            <a:r>
              <a:rPr lang="en-US" altLang="en-US" b="1"/>
              <a:t>standard deviation of a random variable</a:t>
            </a:r>
            <a:r>
              <a:rPr lang="en-US" altLang="en-US"/>
              <a:t>, </a:t>
            </a:r>
            <a:br>
              <a:rPr lang="en-US" altLang="en-US"/>
            </a:br>
            <a:r>
              <a:rPr lang="en-US" altLang="en-US"/>
              <a:t>take the square root of the variance.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52400" y="100013"/>
            <a:ext cx="8915400" cy="792162"/>
          </a:xfrm>
        </p:spPr>
        <p:txBody>
          <a:bodyPr/>
          <a:lstStyle/>
          <a:p>
            <a:r>
              <a:rPr lang="en-US" altLang="en-US" sz="3600" b="1" smtClean="0"/>
              <a:t>Apgar Scores – How Variable Are They?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447800"/>
          </a:xfrm>
        </p:spPr>
        <p:txBody>
          <a:bodyPr/>
          <a:lstStyle/>
          <a:p>
            <a:pPr>
              <a:buFont typeface="Wingdings" pitchFamily="-111" charset="2"/>
              <a:buNone/>
            </a:pPr>
            <a:r>
              <a:rPr lang="en-US" altLang="en-US" sz="2400" b="1" smtClean="0">
                <a:ea typeface="ＭＳ Ｐゴシック" pitchFamily="-111" charset="-128"/>
              </a:rPr>
              <a:t>Consider the random variable </a:t>
            </a:r>
            <a:r>
              <a:rPr lang="en-US" altLang="en-US" sz="2400" b="1" i="1" smtClean="0">
                <a:ea typeface="ＭＳ Ｐゴシック" pitchFamily="-111" charset="-128"/>
              </a:rPr>
              <a:t>X </a:t>
            </a:r>
            <a:r>
              <a:rPr lang="en-US" altLang="en-US" sz="2400" b="1" smtClean="0">
                <a:ea typeface="ＭＳ Ｐゴシック" pitchFamily="-111" charset="-128"/>
              </a:rPr>
              <a:t>= Apgar Score</a:t>
            </a:r>
          </a:p>
          <a:p>
            <a:pPr>
              <a:spcBef>
                <a:spcPts val="500"/>
              </a:spcBef>
              <a:buClr>
                <a:schemeClr val="tx1"/>
              </a:buClr>
              <a:buFont typeface="Wingdings" pitchFamily="-111" charset="2"/>
              <a:buNone/>
            </a:pPr>
            <a:r>
              <a:rPr lang="en-US" altLang="en-US" sz="2400" b="1" smtClean="0">
                <a:ea typeface="ＭＳ Ｐゴシック" pitchFamily="-111" charset="-128"/>
              </a:rPr>
              <a:t>Compute the standard deviation of the random variable </a:t>
            </a:r>
            <a:r>
              <a:rPr lang="en-US" altLang="en-US" sz="2400" b="1" i="1" smtClean="0">
                <a:ea typeface="ＭＳ Ｐゴシック" pitchFamily="-111" charset="-128"/>
              </a:rPr>
              <a:t>X</a:t>
            </a:r>
            <a:r>
              <a:rPr lang="en-US" altLang="en-US" sz="2400" b="1" smtClean="0">
                <a:ea typeface="ＭＳ Ｐゴシック" pitchFamily="-111" charset="-128"/>
              </a:rPr>
              <a:t> and interpret it in context.</a:t>
            </a:r>
          </a:p>
          <a:p>
            <a:endParaRPr lang="en-US" altLang="en-US" sz="2400" b="1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7825" y="5229225"/>
            <a:ext cx="833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/>
              <a:t>The standard deviation of </a:t>
            </a:r>
            <a:r>
              <a:rPr lang="en-US" altLang="en-US" sz="2400" b="1" i="1"/>
              <a:t>X</a:t>
            </a:r>
            <a:r>
              <a:rPr lang="en-US" altLang="en-US" sz="2400" b="1"/>
              <a:t> is 1.437.  On average, a randomly selected baby’s Apgar score will differ from the mean 8.128 by about 1.4 units.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2514600"/>
            <a:ext cx="28289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371850"/>
            <a:ext cx="8477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360863"/>
            <a:ext cx="1095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loud 10"/>
          <p:cNvSpPr/>
          <p:nvPr/>
        </p:nvSpPr>
        <p:spPr>
          <a:xfrm>
            <a:off x="1981200" y="4189413"/>
            <a:ext cx="1993900" cy="611187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Variance</a:t>
            </a:r>
          </a:p>
        </p:txBody>
      </p:sp>
      <p:pic>
        <p:nvPicPr>
          <p:cNvPr id="266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91000"/>
            <a:ext cx="2943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You have a fair 10-sided die with the number 1 to 10 on each of the faces.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Determine the mean and standard deviation. 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3200400"/>
            <a:ext cx="59832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  <a:latin typeface="Arial" pitchFamily="34" charset="0"/>
              </a:rPr>
              <a:t>Mean: </a:t>
            </a:r>
            <a:r>
              <a:rPr lang="en-US" sz="2000" b="1" kern="0" dirty="0">
                <a:solidFill>
                  <a:srgbClr val="FFFF00"/>
                </a:solidFill>
                <a:latin typeface="Arial"/>
              </a:rPr>
              <a:t>∑ [x  ∙P(x)] = (1/10) (∑ x) = (1/10)(55) = 5.5</a:t>
            </a:r>
            <a:r>
              <a:rPr lang="en-US" sz="2000" b="1" dirty="0">
                <a:solidFill>
                  <a:srgbClr val="FFFF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4648200"/>
            <a:ext cx="565626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Var: ∑[x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∙ P(x)] – μ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 baseline="-25000">
                <a:solidFill>
                  <a:srgbClr val="FFFF00"/>
                </a:solidFill>
              </a:rPr>
              <a:t>x  </a:t>
            </a:r>
            <a:r>
              <a:rPr lang="en-US" altLang="en-US" sz="2000" b="1">
                <a:solidFill>
                  <a:srgbClr val="FFFF00"/>
                </a:solidFill>
              </a:rPr>
              <a:t> = (1/n) ∑ [x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] – μ</a:t>
            </a:r>
            <a:r>
              <a:rPr lang="en-US" altLang="en-US" sz="2000" b="1" baseline="-25000">
                <a:solidFill>
                  <a:srgbClr val="FFFF00"/>
                </a:solidFill>
              </a:rPr>
              <a:t>x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              = (1/10) (385) - 30.25)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              = (38.5 – 30.25)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              = 8.25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St Dev  = 2.8723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Calculator to the Rescue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738" y="1143000"/>
            <a:ext cx="8534400" cy="5181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We can use 1-Var-Stats to calculate the mean and standard deviation of a discrete random variable given it’s outcomes and probability</a:t>
            </a:r>
          </a:p>
          <a:p>
            <a:pPr marL="0" indent="0">
              <a:buFontTx/>
              <a:buNone/>
              <a:defRPr/>
            </a:pPr>
            <a:endParaRPr lang="en-US" sz="1100" b="1" dirty="0" smtClean="0"/>
          </a:p>
          <a:p>
            <a:pPr marL="341313" indent="-341313">
              <a:defRPr/>
            </a:pPr>
            <a:r>
              <a:rPr lang="en-US" sz="2400" b="1" dirty="0" smtClean="0"/>
              <a:t>Type in outcomes (x values) in L1</a:t>
            </a:r>
          </a:p>
          <a:p>
            <a:pPr marL="341313" indent="-341313">
              <a:defRPr/>
            </a:pPr>
            <a:endParaRPr lang="en-US" sz="1200" b="1" dirty="0" smtClean="0"/>
          </a:p>
          <a:p>
            <a:pPr marL="341313" indent="-341313">
              <a:defRPr/>
            </a:pPr>
            <a:r>
              <a:rPr lang="en-US" sz="2400" b="1" dirty="0" smtClean="0"/>
              <a:t>Type in corresponding probabilities in L2</a:t>
            </a:r>
          </a:p>
          <a:p>
            <a:pPr marL="341313" indent="-341313">
              <a:defRPr/>
            </a:pPr>
            <a:endParaRPr lang="en-US" sz="1200" b="1" dirty="0" smtClean="0"/>
          </a:p>
          <a:p>
            <a:pPr marL="341313" indent="-341313">
              <a:defRPr/>
            </a:pPr>
            <a:r>
              <a:rPr lang="en-US" sz="2400" b="1" dirty="0" smtClean="0"/>
              <a:t>Use 1-Var-Stats L1, L2 to get statistics</a:t>
            </a:r>
          </a:p>
          <a:p>
            <a:pPr marL="341313" indent="-341313">
              <a:defRPr/>
            </a:pPr>
            <a:endParaRPr lang="en-US" sz="2400" b="1" dirty="0" smtClean="0"/>
          </a:p>
          <a:p>
            <a:pPr marL="341313" indent="-341313">
              <a:defRPr/>
            </a:pPr>
            <a:endParaRPr lang="en-US" sz="2400" b="1" dirty="0" smtClean="0"/>
          </a:p>
          <a:p>
            <a:pPr marL="0" indent="0">
              <a:buFontTx/>
              <a:buNone/>
              <a:defRPr/>
            </a:pPr>
            <a:r>
              <a:rPr lang="en-US" sz="2400" b="1" dirty="0" smtClean="0"/>
              <a:t>We can graph the probability histograms by changing the frequency to L2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858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808038"/>
            <a:ext cx="8229600" cy="51355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Below is a distribution for number of visits to a dentist in one year. 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X = # of visits to a dentist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	</a:t>
            </a:r>
            <a:r>
              <a:rPr lang="en-US" sz="2400" b="1" u="sng" dirty="0" smtClean="0"/>
              <a:t>x   	 0	 1	 2	  3	  4</a:t>
            </a:r>
            <a:r>
              <a:rPr lang="en-US" sz="2400" b="1" dirty="0" smtClean="0"/>
              <a:t>	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    P(x)  	.1	.3	.4	.15	.05</a:t>
            </a:r>
          </a:p>
          <a:p>
            <a:pPr>
              <a:buFontTx/>
              <a:buNone/>
              <a:defRPr/>
            </a:pPr>
            <a:r>
              <a:rPr lang="en-US" sz="1200" b="1" dirty="0" smtClean="0"/>
              <a:t> </a:t>
            </a:r>
          </a:p>
          <a:p>
            <a:pPr marL="0" indent="0">
              <a:buFontTx/>
              <a:buNone/>
              <a:defRPr/>
            </a:pPr>
            <a:r>
              <a:rPr lang="en-US" sz="2400" b="1" dirty="0" smtClean="0"/>
              <a:t>Determine the expected value, variance and standard deviation. 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3438" y="3946525"/>
            <a:ext cx="74723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  <a:latin typeface="Arial" pitchFamily="34" charset="0"/>
              </a:rPr>
              <a:t>Mean: </a:t>
            </a:r>
            <a:r>
              <a:rPr lang="en-US" sz="2000" b="1" kern="0" dirty="0">
                <a:solidFill>
                  <a:srgbClr val="FFFF00"/>
                </a:solidFill>
                <a:latin typeface="Arial"/>
              </a:rPr>
              <a:t>∑ [x  ∙P(x)] = (.1)(0) + (.3)(1) + (.4)(2) + (.15)(3)</a:t>
            </a:r>
            <a:r>
              <a:rPr lang="en-US" sz="2000" b="1" dirty="0">
                <a:solidFill>
                  <a:srgbClr val="FFFF00"/>
                </a:solidFill>
                <a:latin typeface="Arial" pitchFamily="34" charset="0"/>
              </a:rPr>
              <a:t> + (.05)(4)</a:t>
            </a:r>
            <a:br>
              <a:rPr lang="en-US" sz="2000" b="1" dirty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000" b="1" dirty="0">
                <a:solidFill>
                  <a:srgbClr val="FFFF00"/>
                </a:solidFill>
                <a:latin typeface="Arial" pitchFamily="34" charset="0"/>
              </a:rPr>
              <a:t>                              = 0 + .3 + .8 + .45  +.2 = 1.75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4860925"/>
            <a:ext cx="82026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Var: ∑[x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∙ P(x)] – μ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 baseline="-25000">
                <a:solidFill>
                  <a:srgbClr val="FFFF00"/>
                </a:solidFill>
              </a:rPr>
              <a:t>x  </a:t>
            </a:r>
            <a:r>
              <a:rPr lang="en-US" altLang="en-US" sz="2000" b="1">
                <a:solidFill>
                  <a:srgbClr val="FFFF00"/>
                </a:solidFill>
              </a:rPr>
              <a:t> = ∑ [x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∙ P(x)] – μ</a:t>
            </a:r>
            <a:r>
              <a:rPr lang="en-US" altLang="en-US" sz="2000" b="1" baseline="-25000">
                <a:solidFill>
                  <a:srgbClr val="FFFF00"/>
                </a:solidFill>
              </a:rPr>
              <a:t>x</a:t>
            </a:r>
            <a:r>
              <a:rPr lang="en-US" altLang="en-US" sz="2000" b="1" baseline="30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              = (0 + .3 + .4(4) + .15(9) + .05(16) ) – 3.0625)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              = 4.05 – 3.8626</a:t>
            </a: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                 = 0.9875</a:t>
            </a:r>
          </a:p>
          <a:p>
            <a:endParaRPr lang="en-US" altLang="en-US" sz="2000" b="1">
              <a:solidFill>
                <a:srgbClr val="FFFF00"/>
              </a:solidFill>
            </a:endParaRPr>
          </a:p>
          <a:p>
            <a:r>
              <a:rPr lang="en-US" altLang="en-US" sz="2000" b="1">
                <a:solidFill>
                  <a:srgbClr val="FFFF00"/>
                </a:solidFill>
              </a:rPr>
              <a:t>                         St Dev     = 0.9937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109538"/>
            <a:ext cx="8229600" cy="685800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What is the average size of an American family? Here is the distribution of family size according to the 1990 Census: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</a:t>
            </a:r>
            <a:r>
              <a:rPr lang="en-US" sz="2400" b="1" u="sng" dirty="0" smtClean="0"/>
              <a:t># in family    2           3          4          5          6         7</a:t>
            </a: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	p(x)           .413       .236     .211     .090      .032     .018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3400" y="4038600"/>
            <a:ext cx="67548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FF00"/>
                </a:solidFill>
              </a:rPr>
              <a:t>Mean: ∑ [x  ∙P(x)] = (.413)(2) + (.236)(3) + (.211)(4) + </a:t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>                                 (.09)(5) + (.032)(6) + (.018)(7)</a:t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/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>                              = .826 + .708 + .844 + .45 + .192 + .126</a:t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/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>                              = 3.146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400" b="1" dirty="0"/>
              <a:t>Use the probability distribution of a discrete random variable to calculate the probability of an event</a:t>
            </a:r>
          </a:p>
          <a:p>
            <a:r>
              <a:rPr lang="en-US" sz="2400" b="1" dirty="0"/>
              <a:t>Make a histogram to display the probability distribution of a discrete random variable and describe its shape</a:t>
            </a:r>
          </a:p>
          <a:p>
            <a:r>
              <a:rPr lang="en-US" sz="2400" b="1" dirty="0"/>
              <a:t>Calculate and interpret the mean (expected value) of a discrete random variable</a:t>
            </a:r>
          </a:p>
          <a:p>
            <a:r>
              <a:rPr lang="en-US" sz="2400" b="1" dirty="0"/>
              <a:t>Calculate and interpret the standard deviation of a discrete random variable</a:t>
            </a:r>
          </a:p>
          <a:p>
            <a:r>
              <a:rPr lang="en-US" sz="2400" b="1" dirty="0"/>
              <a:t>Use the probability distribution of a continuous random variable (Uniform or Normal) to calculate the probability of an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100013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Continuous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752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ＭＳ Ｐゴシック" pitchFamily="-111" charset="-128"/>
              </a:rPr>
              <a:t>Discrete random variables commonly arise from situations that involve counting something. Situations that involve measuring something often result in a continuous random variable.</a:t>
            </a:r>
          </a:p>
          <a:p>
            <a:pPr>
              <a:buFontTx/>
              <a:buNone/>
              <a:defRPr/>
            </a:pP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63575" y="2582863"/>
            <a:ext cx="7761288" cy="163195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>
                <a:solidFill>
                  <a:srgbClr val="C00000"/>
                </a:solidFill>
                <a:ea typeface="ＭＳ Ｐゴシック" pitchFamily="-111" charset="-128"/>
              </a:rPr>
              <a:t>Definition:</a:t>
            </a:r>
          </a:p>
          <a:p>
            <a:pPr>
              <a:defRPr/>
            </a:pPr>
            <a:endParaRPr lang="en-US" sz="600" b="1" u="sng" dirty="0">
              <a:solidFill>
                <a:srgbClr val="E81F30"/>
              </a:solidFill>
              <a:ea typeface="ＭＳ Ｐゴシック" pitchFamily="-111" charset="-128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A 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continuous random variable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takes on all values in an interval of numbers. The probability distribution of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is described by a 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density curve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. The probability of any event is the area under the density curve and above the values of </a:t>
            </a:r>
            <a:r>
              <a:rPr lang="en-US" i="1" dirty="0">
                <a:solidFill>
                  <a:srgbClr val="000000"/>
                </a:solidFill>
                <a:ea typeface="ＭＳ Ｐゴシック" pitchFamily="-111" charset="-128"/>
              </a:rPr>
              <a:t>X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that make up the event.</a:t>
            </a:r>
            <a:endParaRPr lang="en-US" sz="2000" dirty="0">
              <a:solidFill>
                <a:srgbClr val="000000"/>
              </a:solidFill>
              <a:ea typeface="ＭＳ Ｐゴシック" pitchFamily="-111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4416425"/>
            <a:ext cx="83058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The probability model of a discrete random variable </a:t>
            </a:r>
            <a:r>
              <a:rPr lang="en-US" altLang="en-US" sz="2000" b="1" i="1"/>
              <a:t>X</a:t>
            </a:r>
            <a:r>
              <a:rPr lang="en-US" altLang="en-US" sz="2000" b="1"/>
              <a:t> assigns a probability between 0 and 1 to each possible value of </a:t>
            </a:r>
            <a:r>
              <a:rPr lang="en-US" altLang="en-US" sz="2000" b="1" i="1"/>
              <a:t>X</a:t>
            </a:r>
            <a:r>
              <a:rPr lang="en-US" altLang="en-US" sz="2000" b="1"/>
              <a:t>.</a:t>
            </a:r>
          </a:p>
          <a:p>
            <a:endParaRPr lang="en-US" altLang="en-US" sz="2000" b="1"/>
          </a:p>
          <a:p>
            <a:r>
              <a:rPr lang="en-US" altLang="en-US" sz="2000" b="1"/>
              <a:t>A continuous random variable </a:t>
            </a:r>
            <a:r>
              <a:rPr lang="en-US" altLang="en-US" sz="2000" b="1" i="1"/>
              <a:t>Y</a:t>
            </a:r>
            <a:r>
              <a:rPr lang="en-US" altLang="en-US" sz="2000" b="1"/>
              <a:t> has </a:t>
            </a:r>
            <a:r>
              <a:rPr lang="en-US" altLang="en-US" sz="2000" b="1" i="1"/>
              <a:t>infinitely many</a:t>
            </a:r>
            <a:r>
              <a:rPr lang="en-US" altLang="en-US" sz="2000" b="1"/>
              <a:t> possible values. All continuous probability models assign probability 0 to every individual outcome.  </a:t>
            </a:r>
            <a:r>
              <a:rPr lang="en-US" altLang="en-US" sz="2000" b="1">
                <a:solidFill>
                  <a:srgbClr val="FFFF00"/>
                </a:solidFill>
              </a:rPr>
              <a:t>Only </a:t>
            </a:r>
            <a:r>
              <a:rPr lang="en-US" altLang="en-US" sz="2000" b="1" i="1">
                <a:solidFill>
                  <a:srgbClr val="FFFF00"/>
                </a:solidFill>
              </a:rPr>
              <a:t>intervals</a:t>
            </a:r>
            <a:r>
              <a:rPr lang="en-US" altLang="en-US" sz="2000" b="1">
                <a:solidFill>
                  <a:srgbClr val="FFFF00"/>
                </a:solidFill>
              </a:rPr>
              <a:t> of values have positive probability.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4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Continuous Random Variables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Variable’s values follow a probabilistic phenomenon</a:t>
            </a:r>
          </a:p>
          <a:p>
            <a:pPr eaLnBrk="1" hangingPunct="1"/>
            <a:r>
              <a:rPr lang="en-US" altLang="en-US" sz="2400" b="1" smtClean="0"/>
              <a:t>Values are uncountable (infinite)</a:t>
            </a:r>
          </a:p>
          <a:p>
            <a:pPr eaLnBrk="1" hangingPunct="1"/>
            <a:r>
              <a:rPr lang="en-US" altLang="en-US" sz="2400" b="1" smtClean="0"/>
              <a:t>P(X = any value) = 0 (area under curve at a point)</a:t>
            </a:r>
          </a:p>
          <a:p>
            <a:pPr eaLnBrk="1" hangingPunct="1"/>
            <a:endParaRPr lang="en-US" altLang="en-US" sz="1400" b="1" smtClean="0"/>
          </a:p>
          <a:p>
            <a:pPr eaLnBrk="1" hangingPunct="1"/>
            <a:r>
              <a:rPr lang="en-US" altLang="en-US" sz="2400" b="1" u="sng" smtClean="0"/>
              <a:t>Examples</a:t>
            </a:r>
            <a:r>
              <a:rPr lang="en-US" altLang="en-US" sz="2400" b="1" smtClean="0"/>
              <a:t>:</a:t>
            </a:r>
          </a:p>
          <a:p>
            <a:pPr lvl="1" eaLnBrk="1" hangingPunct="1"/>
            <a:r>
              <a:rPr lang="en-US" altLang="en-US" sz="2000" b="1" smtClean="0"/>
              <a:t>Plane’s arrival time  -- minutes late (uniform)</a:t>
            </a:r>
          </a:p>
          <a:p>
            <a:pPr lvl="1" eaLnBrk="1" hangingPunct="1"/>
            <a:r>
              <a:rPr lang="en-US" altLang="en-US" sz="2000" b="1" smtClean="0"/>
              <a:t>Calculator’s random number generator (uniform)</a:t>
            </a:r>
          </a:p>
          <a:p>
            <a:pPr lvl="1" eaLnBrk="1" hangingPunct="1"/>
            <a:r>
              <a:rPr lang="en-US" altLang="en-US" sz="2000" b="1" smtClean="0"/>
              <a:t>Heights of children (apx normal)</a:t>
            </a:r>
          </a:p>
          <a:p>
            <a:pPr lvl="1" eaLnBrk="1" hangingPunct="1"/>
            <a:r>
              <a:rPr lang="en-US" altLang="en-US" sz="2000" b="1" smtClean="0"/>
              <a:t>Birth Weights of children (apx normal)</a:t>
            </a:r>
          </a:p>
          <a:p>
            <a:pPr lvl="1" eaLnBrk="1" hangingPunct="1"/>
            <a:endParaRPr lang="en-US" altLang="en-US" sz="1400" b="1" smtClean="0"/>
          </a:p>
          <a:p>
            <a:pPr eaLnBrk="1" hangingPunct="1"/>
            <a:r>
              <a:rPr lang="en-US" altLang="en-US" sz="2400" b="1" smtClean="0"/>
              <a:t>Distributions that we will study</a:t>
            </a:r>
          </a:p>
          <a:p>
            <a:pPr lvl="1" eaLnBrk="1" hangingPunct="1"/>
            <a:r>
              <a:rPr lang="en-US" altLang="en-US" sz="2000" b="1" smtClean="0"/>
              <a:t>Uniform </a:t>
            </a:r>
          </a:p>
          <a:p>
            <a:pPr lvl="1" eaLnBrk="1" hangingPunct="1"/>
            <a:r>
              <a:rPr lang="en-US" altLang="en-US" sz="2000" b="1" smtClean="0"/>
              <a:t>Normal</a:t>
            </a:r>
          </a:p>
        </p:txBody>
      </p:sp>
      <p:pic>
        <p:nvPicPr>
          <p:cNvPr id="327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19600"/>
            <a:ext cx="33147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Continuous Random Variables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altLang="en-US" sz="2800" b="1" smtClean="0"/>
              <a:t>We will use a normally distributed random variable in the majority of statistical tests that we will study this year</a:t>
            </a:r>
          </a:p>
          <a:p>
            <a:pPr lvl="1"/>
            <a:r>
              <a:rPr lang="en-US" altLang="en-US" sz="2400" b="1" smtClean="0"/>
              <a:t>Need to justify it (as a reasonable assumption)  if is not given</a:t>
            </a:r>
          </a:p>
          <a:p>
            <a:pPr lvl="1"/>
            <a:r>
              <a:rPr lang="en-US" altLang="en-US" sz="2400" b="1" smtClean="0"/>
              <a:t>Normality graphs if we have raw data</a:t>
            </a:r>
          </a:p>
          <a:p>
            <a:endParaRPr lang="en-US" altLang="en-US" sz="2800" b="1" smtClean="0"/>
          </a:p>
          <a:p>
            <a:r>
              <a:rPr lang="en-US" altLang="en-US" sz="2800" b="1" smtClean="0"/>
              <a:t>We need to be able to</a:t>
            </a:r>
          </a:p>
          <a:p>
            <a:pPr lvl="1"/>
            <a:r>
              <a:rPr lang="en-US" altLang="en-US" sz="2400" b="1" smtClean="0"/>
              <a:t>Use z-values in Table A</a:t>
            </a:r>
          </a:p>
          <a:p>
            <a:pPr lvl="1"/>
            <a:r>
              <a:rPr lang="en-US" altLang="en-US" sz="2400" b="1" smtClean="0"/>
              <a:t>Use the normalcdf from our calculators</a:t>
            </a:r>
          </a:p>
          <a:p>
            <a:pPr lvl="1"/>
            <a:r>
              <a:rPr lang="en-US" altLang="en-US" sz="2400" b="1" smtClean="0"/>
              <a:t>Graph normal distribution curves</a:t>
            </a:r>
          </a:p>
          <a:p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Example: Young Women’s Heights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2438400"/>
          </a:xfrm>
        </p:spPr>
        <p:txBody>
          <a:bodyPr/>
          <a:lstStyle/>
          <a:p>
            <a:pPr marL="0" indent="0">
              <a:buFont typeface="Wingdings" pitchFamily="-111" charset="2"/>
              <a:buNone/>
              <a:defRPr/>
            </a:pPr>
            <a:r>
              <a:rPr lang="en-US" sz="2400" b="1" dirty="0" smtClean="0">
                <a:ea typeface="ＭＳ Ｐゴシック" pitchFamily="-111" charset="-128"/>
              </a:rPr>
              <a:t>Read the example on pg 351. </a:t>
            </a:r>
            <a:br>
              <a:rPr lang="en-US" sz="2400" b="1" dirty="0" smtClean="0">
                <a:ea typeface="ＭＳ Ｐゴシック" pitchFamily="-111" charset="-128"/>
              </a:rPr>
            </a:br>
            <a:r>
              <a:rPr lang="en-US" sz="2400" b="1" dirty="0" smtClean="0">
                <a:ea typeface="ＭＳ Ｐゴシック" pitchFamily="-111" charset="-128"/>
              </a:rPr>
              <a:t>Define </a:t>
            </a:r>
            <a:r>
              <a:rPr lang="en-US" sz="2400" b="1" i="1" dirty="0" smtClean="0">
                <a:ea typeface="ＭＳ Ｐゴシック" pitchFamily="-111" charset="-128"/>
              </a:rPr>
              <a:t>Y</a:t>
            </a:r>
            <a:r>
              <a:rPr lang="en-US" sz="2400" b="1" dirty="0" smtClean="0">
                <a:ea typeface="ＭＳ Ｐゴシック" pitchFamily="-111" charset="-128"/>
              </a:rPr>
              <a:t> = height of a randomly chosen young woman.  </a:t>
            </a:r>
            <a:br>
              <a:rPr lang="en-US" sz="2400" b="1" dirty="0" smtClean="0">
                <a:ea typeface="ＭＳ Ｐゴシック" pitchFamily="-111" charset="-128"/>
              </a:rPr>
            </a:br>
            <a:r>
              <a:rPr lang="en-US" sz="2400" b="1" i="1" dirty="0" smtClean="0">
                <a:ea typeface="ＭＳ Ｐゴシック" pitchFamily="-111" charset="-128"/>
              </a:rPr>
              <a:t>Y</a:t>
            </a:r>
            <a:r>
              <a:rPr lang="en-US" sz="2400" b="1" dirty="0" smtClean="0">
                <a:ea typeface="ＭＳ Ｐゴシック" pitchFamily="-111" charset="-128"/>
              </a:rPr>
              <a:t> is a continuous random variable whose probability distribution is </a:t>
            </a:r>
            <a:r>
              <a:rPr lang="en-US" sz="2400" b="1" i="1" dirty="0" smtClean="0">
                <a:ea typeface="ＭＳ Ｐゴシック" pitchFamily="-111" charset="-128"/>
              </a:rPr>
              <a:t>N</a:t>
            </a:r>
            <a:r>
              <a:rPr lang="en-US" sz="2400" b="1" dirty="0" smtClean="0">
                <a:ea typeface="ＭＳ Ｐゴシック" pitchFamily="-111" charset="-128"/>
              </a:rPr>
              <a:t>(64, 2.7).</a:t>
            </a:r>
          </a:p>
          <a:p>
            <a:pPr marL="0" indent="0">
              <a:spcBef>
                <a:spcPts val="500"/>
              </a:spcBef>
              <a:buClr>
                <a:schemeClr val="tx1"/>
              </a:buClr>
              <a:buFont typeface="Wingdings" pitchFamily="-111" charset="2"/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ea typeface="ＭＳ Ｐゴシック" pitchFamily="-111" charset="-128"/>
              </a:rPr>
              <a:t>What is the probability that a randomly chosen young woman has height between 68 and 70 inches?</a:t>
            </a:r>
          </a:p>
          <a:p>
            <a:pPr>
              <a:defRPr/>
            </a:pPr>
            <a:endParaRPr lang="en-US" sz="24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2133600"/>
            <a:ext cx="3178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(68 ≤ </a:t>
            </a:r>
            <a:r>
              <a:rPr lang="en-US" sz="2400" b="1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Y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≤ 70) = ???</a:t>
            </a:r>
          </a:p>
        </p:txBody>
      </p:sp>
      <p:pic>
        <p:nvPicPr>
          <p:cNvPr id="3482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3425825"/>
            <a:ext cx="46291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29200" y="5934075"/>
            <a:ext cx="411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There is about a 5.6% chance that a randomly chosen young woman has a height between 68 and 70 in.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15000" y="5334000"/>
            <a:ext cx="2590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P(68 ≤ Y ≤ 70) = .0562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0" y="3505200"/>
            <a:ext cx="35814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Use calculator: normcdf(68,70,64,2.7)</a:t>
            </a:r>
          </a:p>
          <a:p>
            <a:endParaRPr lang="en-US" altLang="en-US" b="1"/>
          </a:p>
          <a:p>
            <a:r>
              <a:rPr lang="en-US" altLang="en-US" b="1"/>
              <a:t>or use Z-tables by converting  68 and 72 into z-scores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3276600"/>
          </a:xfrm>
        </p:spPr>
        <p:txBody>
          <a:bodyPr/>
          <a:lstStyle/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sz="2400" b="1" dirty="0" smtClean="0"/>
              <a:t>Determine the probability of the following random number generator: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endParaRPr lang="en-US" sz="1000" b="1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Generating a number equal to 0.5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  <a:defRPr/>
            </a:pPr>
            <a:endParaRPr lang="en-US" sz="2400" b="1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Generating a number less than 0.5  or greater than 0.8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  <a:defRPr/>
            </a:pPr>
            <a:endParaRPr lang="en-US" sz="2400" b="1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  <a:defRPr/>
            </a:pPr>
            <a:r>
              <a:rPr lang="en-US" sz="2400" b="1" dirty="0" smtClean="0"/>
              <a:t>Generating a number bigger than 0.3 but less than 0.7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24200" y="4419600"/>
            <a:ext cx="307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P(0.3 ≤ x ≤ 0.7) = 0.4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6800" y="3352800"/>
            <a:ext cx="528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P(x ≤ 0.5 or x ≥ 0.8) = 0.5 + 0.2 = 0.7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063625" y="2438400"/>
            <a:ext cx="2320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P(x = 0.5) = 0.0</a:t>
            </a:r>
          </a:p>
        </p:txBody>
      </p:sp>
      <p:pic>
        <p:nvPicPr>
          <p:cNvPr id="3584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1975"/>
            <a:ext cx="27146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475" y="4371975"/>
            <a:ext cx="26765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5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3276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In a survey the mean percentage of students who said that they would turn in a classmate they saw cheating on a test is distributed N(0.12, 0.016).   If the survey has a margin of error of 2%, find the probability that the survey misses the percentage by more than 2% [P(x&lt;0.1 or x&gt;0.14)]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3048000"/>
            <a:ext cx="5386388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Change into z-scores to use table A</a:t>
            </a:r>
          </a:p>
          <a:p>
            <a:endParaRPr lang="en-US" altLang="en-US" sz="1400" b="1">
              <a:solidFill>
                <a:srgbClr val="FFFF00"/>
              </a:solidFill>
            </a:endParaRPr>
          </a:p>
          <a:p>
            <a:pPr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0.10 – 0.14</a:t>
            </a:r>
          </a:p>
          <a:p>
            <a:pPr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z = ----------------  = +/- 1.25</a:t>
            </a:r>
          </a:p>
          <a:p>
            <a:pPr>
              <a:lnSpc>
                <a:spcPct val="75000"/>
              </a:lnSpc>
            </a:pPr>
            <a:r>
              <a:rPr lang="en-US" altLang="en-US" sz="2400" b="1">
                <a:solidFill>
                  <a:srgbClr val="FFFF00"/>
                </a:solidFill>
              </a:rPr>
              <a:t>          0.016</a:t>
            </a:r>
          </a:p>
          <a:p>
            <a:endParaRPr lang="en-US" altLang="en-US" sz="1400" b="1">
              <a:solidFill>
                <a:srgbClr val="FFFF00"/>
              </a:solidFill>
            </a:endParaRPr>
          </a:p>
          <a:p>
            <a:r>
              <a:rPr lang="en-US" altLang="en-US" sz="2400" b="1">
                <a:solidFill>
                  <a:srgbClr val="FFFF00"/>
                </a:solidFill>
              </a:rPr>
              <a:t>0.8944 – 0.1056 = 0.7888</a:t>
            </a:r>
          </a:p>
          <a:p>
            <a:r>
              <a:rPr lang="en-US" altLang="en-US" sz="2400" b="1">
                <a:solidFill>
                  <a:srgbClr val="FFFF00"/>
                </a:solidFill>
              </a:rPr>
              <a:t>         1 – 0.7888 = 0.2112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6027738"/>
            <a:ext cx="5238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ncdf(0.1, 0.14, 0.12, 0.016) = 0.7887</a:t>
            </a:r>
          </a:p>
          <a:p>
            <a:r>
              <a:rPr lang="en-US" altLang="en-US" sz="2400" b="1">
                <a:solidFill>
                  <a:srgbClr val="FFFF00"/>
                </a:solidFill>
              </a:rPr>
              <a:t>1 – 0.7887 = 0.2112</a:t>
            </a:r>
          </a:p>
        </p:txBody>
      </p:sp>
      <p:pic>
        <p:nvPicPr>
          <p:cNvPr id="3687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4095750"/>
            <a:ext cx="38481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dirty="0" smtClean="0"/>
              <a:t>Random variables (RV) values are a probabilistic</a:t>
            </a:r>
          </a:p>
          <a:p>
            <a:pPr lvl="1" eaLnBrk="1" hangingPunct="1"/>
            <a:r>
              <a:rPr lang="en-US" altLang="en-US" sz="2400" b="1" dirty="0" smtClean="0"/>
              <a:t>RV follow probability rules</a:t>
            </a:r>
          </a:p>
          <a:p>
            <a:pPr lvl="1" eaLnBrk="1" hangingPunct="1"/>
            <a:r>
              <a:rPr lang="en-US" altLang="en-US" sz="2400" b="1" dirty="0" smtClean="0"/>
              <a:t>Discrete RV have countable outcomes</a:t>
            </a:r>
          </a:p>
          <a:p>
            <a:pPr lvl="1" eaLnBrk="1" hangingPunct="1"/>
            <a:r>
              <a:rPr lang="en-US" altLang="en-US" sz="2400" b="1" dirty="0" smtClean="0"/>
              <a:t>Continuous RV has an interval of outcomes (∞)</a:t>
            </a:r>
          </a:p>
          <a:p>
            <a:pPr lvl="1" eaLnBrk="1" hangingPunct="1"/>
            <a:r>
              <a:rPr lang="en-US" altLang="en-US" sz="2400" b="1" dirty="0" smtClean="0"/>
              <a:t>Expected value is the mean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∑ [x ∙ P(x)] </a:t>
            </a:r>
            <a:endParaRPr lang="en-US" altLang="en-US" sz="2400" b="1" dirty="0" smtClean="0"/>
          </a:p>
          <a:p>
            <a:pPr lvl="1" eaLnBrk="1" hangingPunct="1"/>
            <a:r>
              <a:rPr lang="en-US" altLang="en-US" sz="2400" b="1" dirty="0" smtClean="0"/>
              <a:t>Variance is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∑[x</a:t>
            </a:r>
            <a:r>
              <a:rPr lang="en-US" altLang="en-US" sz="2400" b="1" baseline="30000" dirty="0" smtClean="0">
                <a:solidFill>
                  <a:srgbClr val="FFFF00"/>
                </a:solidFill>
              </a:rPr>
              <a:t>2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∙ P(x)] – μ</a:t>
            </a:r>
            <a:r>
              <a:rPr lang="en-US" altLang="en-US" sz="2400" b="1" baseline="30000" dirty="0" smtClean="0">
                <a:solidFill>
                  <a:srgbClr val="FFFF00"/>
                </a:solidFill>
              </a:rPr>
              <a:t>2</a:t>
            </a:r>
            <a:r>
              <a:rPr lang="en-US" altLang="en-US" sz="2400" b="1" baseline="-25000" dirty="0" smtClean="0">
                <a:solidFill>
                  <a:srgbClr val="FFFF00"/>
                </a:solidFill>
              </a:rPr>
              <a:t>x </a:t>
            </a:r>
            <a:endParaRPr lang="en-US" altLang="en-US" sz="2400" b="1" dirty="0" smtClean="0"/>
          </a:p>
          <a:p>
            <a:pPr lvl="1" eaLnBrk="1" hangingPunct="1"/>
            <a:r>
              <a:rPr lang="en-US" altLang="en-US" sz="2400" b="1" dirty="0" smtClean="0"/>
              <a:t>Standard Deviation is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variance</a:t>
            </a:r>
          </a:p>
          <a:p>
            <a:pPr eaLnBrk="1" hangingPunct="1"/>
            <a:endParaRPr lang="en-US" altLang="en-US" sz="28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smtClean="0"/>
              <a:t>TBD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r>
              <a:rPr lang="en-US" sz="2000" b="1" i="1" dirty="0">
                <a:solidFill>
                  <a:srgbClr val="FFFF00"/>
                </a:solidFill>
              </a:rPr>
              <a:t>Random Variable </a:t>
            </a:r>
            <a:r>
              <a:rPr lang="en-US" sz="2000" b="1" i="1" dirty="0"/>
              <a:t>– takes numerical values that describe the </a:t>
            </a:r>
            <a:r>
              <a:rPr lang="en-US" sz="2000" b="1" i="1" dirty="0">
                <a:solidFill>
                  <a:srgbClr val="FFFF00"/>
                </a:solidFill>
              </a:rPr>
              <a:t>outcomes of a chance process</a:t>
            </a:r>
            <a:endParaRPr lang="en-US" sz="2000" b="1" dirty="0">
              <a:solidFill>
                <a:srgbClr val="FFFF00"/>
              </a:solidFill>
            </a:endParaRPr>
          </a:p>
          <a:p>
            <a:r>
              <a:rPr lang="en-US" sz="2000" b="1" i="1" dirty="0">
                <a:solidFill>
                  <a:srgbClr val="FFFF00"/>
                </a:solidFill>
              </a:rPr>
              <a:t>Discrete Random Variable </a:t>
            </a:r>
            <a:r>
              <a:rPr lang="en-US" sz="2000" b="1" i="1" dirty="0"/>
              <a:t>– takes a fixed set of possible values with gaps between the possible values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Probability Distribution </a:t>
            </a:r>
            <a:r>
              <a:rPr lang="en-US" sz="2000" b="1" i="1" dirty="0"/>
              <a:t>– gives the possible values of a random variable and their probabilities 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Mean </a:t>
            </a:r>
            <a:r>
              <a:rPr lang="en-US" sz="2000" b="1" i="1" dirty="0"/>
              <a:t>(of a discrete random variable – also known as the expected value) – is the average value over many, many repetitions of the same chance process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Standard deviation </a:t>
            </a:r>
            <a:r>
              <a:rPr lang="en-US" sz="2000" b="1" i="1" dirty="0"/>
              <a:t>(of a discrete random variable) – measures how much the values of the variable typically vary from the mean; remember standard deviation is the square root of the variance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Continuous Random Variable </a:t>
            </a:r>
            <a:r>
              <a:rPr lang="en-US" sz="2000" b="1" i="1" dirty="0"/>
              <a:t>– can take any value in an interval on the number line</a:t>
            </a:r>
            <a:endParaRPr lang="en-US" sz="2000" b="1" dirty="0"/>
          </a:p>
          <a:p>
            <a:r>
              <a:rPr lang="en-US" sz="2000" b="1" i="1" dirty="0">
                <a:solidFill>
                  <a:srgbClr val="FFFF00"/>
                </a:solidFill>
              </a:rPr>
              <a:t>Probability Histogram </a:t>
            </a:r>
            <a:r>
              <a:rPr lang="en-US" sz="2000" b="1" i="1" dirty="0"/>
              <a:t>– histogram of discrete outcomes versus their probabilities of occurrence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Probability Rules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0 ≤ P(X) ≤ 1 for any event X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P(S) = 1 for the sample space S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Addition Rule for Disjoint Events: 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P(A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</a:t>
            </a:r>
            <a:r>
              <a:rPr lang="en-US" altLang="en-US" sz="2000" b="1" smtClean="0">
                <a:solidFill>
                  <a:srgbClr val="FFFF00"/>
                </a:solidFill>
              </a:rPr>
              <a:t> B) = P(A) + P(B)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Complement Rule:  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000" b="1" smtClean="0"/>
              <a:t>For any event A, </a:t>
            </a:r>
            <a:r>
              <a:rPr lang="en-US" altLang="en-US" sz="2000" b="1" smtClean="0">
                <a:solidFill>
                  <a:srgbClr val="FFFF00"/>
                </a:solidFill>
              </a:rPr>
              <a:t>P(A</a:t>
            </a:r>
            <a:r>
              <a:rPr lang="en-US" altLang="en-US" sz="2000" b="1" baseline="30000" smtClean="0">
                <a:solidFill>
                  <a:srgbClr val="FFFF00"/>
                </a:solidFill>
              </a:rPr>
              <a:t>C</a:t>
            </a:r>
            <a:r>
              <a:rPr lang="en-US" altLang="en-US" sz="2000" b="1" smtClean="0">
                <a:solidFill>
                  <a:srgbClr val="FFFF00"/>
                </a:solidFill>
              </a:rPr>
              <a:t>) = 1 – P(A)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Multiplication Rule:  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000" b="1" smtClean="0"/>
              <a:t>If A and B are independent, then </a:t>
            </a:r>
            <a:r>
              <a:rPr lang="en-US" altLang="en-US" sz="2000" b="1" smtClean="0">
                <a:solidFill>
                  <a:srgbClr val="FFFF00"/>
                </a:solidFill>
              </a:rPr>
              <a:t>P(A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</a:t>
            </a:r>
            <a:r>
              <a:rPr lang="en-US" altLang="en-US" sz="2000" b="1" smtClean="0">
                <a:solidFill>
                  <a:srgbClr val="FFFF00"/>
                </a:solidFill>
              </a:rPr>
              <a:t> B) = P(A)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P(B)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General Addition Rule (for nondisjoint) Events: 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P(E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</a:t>
            </a:r>
            <a:r>
              <a:rPr lang="en-US" altLang="en-US" sz="2000" b="1" smtClean="0">
                <a:solidFill>
                  <a:srgbClr val="FFFF00"/>
                </a:solidFill>
              </a:rPr>
              <a:t> F) = P(E) + P(F) – P(E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</a:t>
            </a:r>
            <a:r>
              <a:rPr lang="en-US" altLang="en-US" sz="2000" b="1" smtClean="0">
                <a:solidFill>
                  <a:srgbClr val="FFFF00"/>
                </a:solidFill>
              </a:rPr>
              <a:t> F)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400" b="1" smtClean="0"/>
              <a:t>General Multiplication rule:  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P(A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</a:t>
            </a:r>
            <a:r>
              <a:rPr lang="en-US" altLang="en-US" sz="2000" b="1" smtClean="0">
                <a:solidFill>
                  <a:srgbClr val="FFFF00"/>
                </a:solidFill>
              </a:rPr>
              <a:t> B) = P(A)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</a:t>
            </a:r>
            <a:r>
              <a:rPr lang="en-US" altLang="en-US" sz="2000" b="1" smtClean="0">
                <a:solidFill>
                  <a:srgbClr val="FFFF00"/>
                </a:solidFill>
              </a:rPr>
              <a:t> P(B | A) </a:t>
            </a:r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Probability Terms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altLang="en-US" sz="2400" b="1" smtClean="0"/>
              <a:t>Disjoint Events: 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P(A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</a:t>
            </a:r>
            <a:r>
              <a:rPr lang="en-US" altLang="en-US" sz="2000" b="1" smtClean="0">
                <a:solidFill>
                  <a:srgbClr val="FFFF00"/>
                </a:solidFill>
              </a:rPr>
              <a:t> B) = 0 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/>
              <a:t>Events do not share any common outcomes</a:t>
            </a:r>
          </a:p>
          <a:p>
            <a:pPr eaLnBrk="1" hangingPunct="1">
              <a:spcBef>
                <a:spcPts val="300"/>
              </a:spcBef>
            </a:pPr>
            <a:endParaRPr lang="en-US" altLang="en-US" sz="1200" b="1" smtClean="0"/>
          </a:p>
          <a:p>
            <a:pPr eaLnBrk="1" hangingPunct="1">
              <a:spcBef>
                <a:spcPts val="300"/>
              </a:spcBef>
            </a:pPr>
            <a:r>
              <a:rPr lang="en-US" altLang="en-US" sz="2400" b="1" smtClean="0"/>
              <a:t>Independent Events:  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P(A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</a:t>
            </a:r>
            <a:r>
              <a:rPr lang="en-US" altLang="en-US" sz="2000" b="1" smtClean="0">
                <a:solidFill>
                  <a:srgbClr val="FFFF00"/>
                </a:solidFill>
              </a:rPr>
              <a:t> B) = P(A)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</a:t>
            </a:r>
            <a:r>
              <a:rPr lang="en-US" altLang="en-US" sz="2000" b="1" smtClean="0">
                <a:solidFill>
                  <a:srgbClr val="FFFF00"/>
                </a:solidFill>
              </a:rPr>
              <a:t> P(B)  </a:t>
            </a:r>
            <a:r>
              <a:rPr lang="en-US" altLang="en-US" sz="2000" b="1" smtClean="0"/>
              <a:t>(Rule for Independent events)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P(A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</a:t>
            </a:r>
            <a:r>
              <a:rPr lang="en-US" altLang="en-US" sz="2000" b="1" smtClean="0">
                <a:solidFill>
                  <a:srgbClr val="FFFF00"/>
                </a:solidFill>
              </a:rPr>
              <a:t> B) = P(A) </a:t>
            </a:r>
            <a:r>
              <a:rPr lang="en-US" altLang="en-US" sz="2000" b="1" smtClean="0">
                <a:solidFill>
                  <a:srgbClr val="FFFF00"/>
                </a:solidFill>
                <a:sym typeface="Symbol" pitchFamily="18" charset="2"/>
              </a:rPr>
              <a:t></a:t>
            </a:r>
            <a:r>
              <a:rPr lang="en-US" altLang="en-US" sz="2000" b="1" smtClean="0">
                <a:solidFill>
                  <a:srgbClr val="FFFF00"/>
                </a:solidFill>
              </a:rPr>
              <a:t> P(B | A)  </a:t>
            </a:r>
            <a:r>
              <a:rPr lang="en-US" altLang="en-US" sz="2000" b="1" smtClean="0"/>
              <a:t>(General rule)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P(B) = P(B|A) </a:t>
            </a:r>
            <a:r>
              <a:rPr lang="en-US" altLang="en-US" sz="2000" b="1" smtClean="0"/>
              <a:t>(lines 1 and 2 implications)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/>
              <a:t>Probability of B does not change knowing A</a:t>
            </a:r>
            <a:endParaRPr lang="en-US" altLang="en-US" sz="1800" b="1" smtClean="0"/>
          </a:p>
          <a:p>
            <a:pPr eaLnBrk="1" hangingPunct="1">
              <a:spcBef>
                <a:spcPts val="300"/>
              </a:spcBef>
            </a:pPr>
            <a:endParaRPr lang="en-US" altLang="en-US" sz="1200" b="1" smtClean="0">
              <a:sym typeface="Symbol" pitchFamily="18" charset="2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en-US" sz="2400" b="1" smtClean="0"/>
              <a:t>At Least One:  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>
                <a:solidFill>
                  <a:srgbClr val="FFFF00"/>
                </a:solidFill>
              </a:rPr>
              <a:t>P(at least one) = 1 – P(none)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b="1" smtClean="0"/>
              <a:t>From the complement rule  [ P(A</a:t>
            </a:r>
            <a:r>
              <a:rPr lang="en-US" altLang="en-US" sz="2000" b="1" baseline="30000" smtClean="0"/>
              <a:t>C</a:t>
            </a:r>
            <a:r>
              <a:rPr lang="en-US" altLang="en-US" sz="2000" b="1" smtClean="0"/>
              <a:t>) = 1 – P(A) ]</a:t>
            </a:r>
          </a:p>
          <a:p>
            <a:pPr eaLnBrk="1" hangingPunct="1">
              <a:spcBef>
                <a:spcPts val="300"/>
              </a:spcBef>
            </a:pPr>
            <a:endParaRPr lang="en-US" altLang="en-US" sz="1400" b="1" smtClean="0"/>
          </a:p>
          <a:p>
            <a:pPr eaLnBrk="1" hangingPunct="1">
              <a:spcBef>
                <a:spcPts val="300"/>
              </a:spcBef>
            </a:pPr>
            <a:r>
              <a:rPr lang="en-US" altLang="en-US" sz="2400" b="1" smtClean="0"/>
              <a:t>Impossibility:  P(E) = 0</a:t>
            </a:r>
            <a:endParaRPr lang="en-US" altLang="en-US" sz="2400" b="1" smtClean="0">
              <a:sym typeface="Symbol" pitchFamily="18" charset="2"/>
            </a:endParaRPr>
          </a:p>
          <a:p>
            <a:pPr eaLnBrk="1" hangingPunct="1">
              <a:spcBef>
                <a:spcPts val="300"/>
              </a:spcBef>
            </a:pPr>
            <a:endParaRPr lang="en-US" altLang="en-US" sz="1400" b="1" smtClean="0"/>
          </a:p>
          <a:p>
            <a:pPr eaLnBrk="1" hangingPunct="1">
              <a:spcBef>
                <a:spcPts val="300"/>
              </a:spcBef>
            </a:pPr>
            <a:r>
              <a:rPr lang="en-US" altLang="en-US" sz="2400" b="1" smtClean="0"/>
              <a:t>Certainty:  P(E) = 1</a:t>
            </a:r>
            <a:endParaRPr lang="en-US" altLang="en-US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Math Phrases in Probability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371600"/>
          <a:ext cx="8958263" cy="2560636"/>
        </p:xfrm>
        <a:graphic>
          <a:graphicData uri="http://schemas.openxmlformats.org/drawingml/2006/table">
            <a:tbl>
              <a:tblPr/>
              <a:tblGrid>
                <a:gridCol w="1673225"/>
                <a:gridCol w="2003425"/>
                <a:gridCol w="1903413"/>
                <a:gridCol w="3378200"/>
              </a:tblGrid>
              <a:tr h="731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Math Symbol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Phrases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 least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less than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Greater than or equal to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than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Greater than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Fewer than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Less than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more than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 most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Less than or equal to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Exactly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Equals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 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Write the following in probability format: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spcBef>
                <a:spcPts val="1200"/>
              </a:spcBef>
              <a:buFont typeface="Arial" charset="0"/>
              <a:buAutoNum type="alphaUcPeriod"/>
            </a:pPr>
            <a:r>
              <a:rPr lang="en-US" altLang="en-US" sz="2400" b="1" smtClean="0"/>
              <a:t>  Exactly 6 bulbs are red</a:t>
            </a:r>
          </a:p>
          <a:p>
            <a:pPr>
              <a:spcBef>
                <a:spcPts val="1200"/>
              </a:spcBef>
              <a:buFont typeface="Arial" charset="0"/>
              <a:buAutoNum type="alphaUcPeriod"/>
            </a:pPr>
            <a:r>
              <a:rPr lang="en-US" altLang="en-US" sz="2400" b="1" smtClean="0"/>
              <a:t>  Fewer than 4 bulbs were blue</a:t>
            </a:r>
          </a:p>
          <a:p>
            <a:pPr>
              <a:spcBef>
                <a:spcPts val="1200"/>
              </a:spcBef>
              <a:buFont typeface="Arial" charset="0"/>
              <a:buAutoNum type="alphaUcPeriod"/>
            </a:pPr>
            <a:r>
              <a:rPr lang="en-US" altLang="en-US" sz="2400" b="1" smtClean="0"/>
              <a:t>  At least 2 bulbs were white</a:t>
            </a:r>
          </a:p>
          <a:p>
            <a:pPr>
              <a:spcBef>
                <a:spcPts val="1200"/>
              </a:spcBef>
              <a:buFont typeface="Arial" charset="0"/>
              <a:buAutoNum type="alphaUcPeriod"/>
            </a:pPr>
            <a:r>
              <a:rPr lang="en-US" altLang="en-US" sz="2400" b="1" smtClean="0"/>
              <a:t>  No more than 5 bulbs were purple</a:t>
            </a:r>
          </a:p>
          <a:p>
            <a:pPr>
              <a:spcBef>
                <a:spcPts val="1200"/>
              </a:spcBef>
              <a:buFont typeface="Arial" charset="0"/>
              <a:buAutoNum type="alphaUcPeriod"/>
            </a:pPr>
            <a:r>
              <a:rPr lang="en-US" altLang="en-US" sz="2400" b="1" smtClean="0"/>
              <a:t>  More than 3 bulbs were green</a:t>
            </a:r>
          </a:p>
          <a:p>
            <a:pPr>
              <a:buFontTx/>
              <a:buAutoNum type="alphaUcPeriod"/>
            </a:pPr>
            <a:endParaRPr lang="en-US" altLang="en-US" sz="2400" b="1" smtClean="0"/>
          </a:p>
          <a:p>
            <a:endParaRPr lang="en-US" altLang="en-US" sz="2400" b="1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45263" y="2590800"/>
            <a:ext cx="2498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P(red bulbs = 6)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92863" y="3105150"/>
            <a:ext cx="2651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P(blue bulbs &lt; 4)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38875" y="3619500"/>
            <a:ext cx="2805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P(white bulbs ≥ 2)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0" y="4133850"/>
            <a:ext cx="294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P(purple bulbs ≤ 5)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86488" y="4648200"/>
            <a:ext cx="2857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P(green bulbs &gt;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  <a:ea typeface="ＭＳ Ｐゴシック" pitchFamily="-111" charset="-128"/>
              </a:rPr>
              <a:t>Random Variable and Probability Distribution</a:t>
            </a:r>
            <a:endParaRPr lang="en-US" altLang="en-US" sz="3600" smtClean="0">
              <a:solidFill>
                <a:schemeClr val="tx1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11" charset="2"/>
              <a:buNone/>
            </a:pPr>
            <a:r>
              <a:rPr lang="en-US" altLang="en-US" sz="2400" b="1" smtClean="0">
                <a:ea typeface="ＭＳ Ｐゴシック" pitchFamily="-111" charset="-128"/>
              </a:rPr>
              <a:t>A </a:t>
            </a:r>
            <a:r>
              <a:rPr lang="en-US" altLang="en-US" sz="2400" b="1" smtClean="0">
                <a:solidFill>
                  <a:srgbClr val="FFFF00"/>
                </a:solidFill>
                <a:ea typeface="ＭＳ Ｐゴシック" pitchFamily="-111" charset="-128"/>
              </a:rPr>
              <a:t>probability model </a:t>
            </a:r>
            <a:r>
              <a:rPr lang="en-US" altLang="en-US" sz="2400" b="1" smtClean="0">
                <a:ea typeface="ＭＳ Ｐゴシック" pitchFamily="-111" charset="-128"/>
              </a:rPr>
              <a:t>describes the possible outcomes of a chance process and the likelihood that those outcomes will occur.</a:t>
            </a:r>
          </a:p>
          <a:p>
            <a:pPr>
              <a:buFont typeface="Wingdings" pitchFamily="-111" charset="2"/>
              <a:buNone/>
            </a:pPr>
            <a:r>
              <a:rPr lang="en-US" altLang="en-US" sz="2400" b="1" smtClean="0">
                <a:ea typeface="ＭＳ Ｐゴシック" pitchFamily="-111" charset="-128"/>
              </a:rPr>
              <a:t>A numerical variable that describes the outcomes of a chance process is called a </a:t>
            </a:r>
            <a:r>
              <a:rPr lang="en-US" altLang="en-US" sz="2400" b="1" smtClean="0">
                <a:solidFill>
                  <a:srgbClr val="FFFF00"/>
                </a:solidFill>
                <a:ea typeface="ＭＳ Ｐゴシック" pitchFamily="-111" charset="-128"/>
              </a:rPr>
              <a:t>random variable</a:t>
            </a:r>
            <a:r>
              <a:rPr lang="en-US" altLang="en-US" sz="2400" b="1" smtClean="0">
                <a:ea typeface="ＭＳ Ｐゴシック" pitchFamily="-111" charset="-128"/>
              </a:rPr>
              <a:t>.  The probability model for a random variable is its probability distribution</a:t>
            </a:r>
          </a:p>
          <a:p>
            <a:endParaRPr lang="en-US" altLang="en-US" sz="24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901700" y="4467225"/>
            <a:ext cx="7375525" cy="13541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>
                <a:solidFill>
                  <a:srgbClr val="FFFF00"/>
                </a:solidFill>
                <a:ea typeface="ＭＳ Ｐゴシック" pitchFamily="-111" charset="-128"/>
              </a:rPr>
              <a:t>Definition:</a:t>
            </a:r>
          </a:p>
          <a:p>
            <a:pPr>
              <a:defRPr/>
            </a:pPr>
            <a:endParaRPr lang="en-US" sz="600" b="1" u="sng" dirty="0">
              <a:solidFill>
                <a:srgbClr val="E81F30"/>
              </a:solidFill>
              <a:ea typeface="ＭＳ Ｐゴシック" pitchFamily="-111" charset="-128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A 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random variable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takes numerical values that describe the outcomes of some chance process. The </a:t>
            </a: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</a:rPr>
              <a:t>probability distribution</a:t>
            </a:r>
            <a:r>
              <a:rPr lang="en-US" dirty="0">
                <a:solidFill>
                  <a:srgbClr val="000000"/>
                </a:solidFill>
                <a:ea typeface="ＭＳ Ｐゴシック" pitchFamily="-111" charset="-128"/>
              </a:rPr>
              <a:t> of a random variable gives its possible values and their probabilities.</a:t>
            </a:r>
            <a:endParaRPr lang="en-US" sz="2000" dirty="0">
              <a:solidFill>
                <a:srgbClr val="000000"/>
              </a:solidFill>
              <a:ea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2855</Words>
  <Application>Microsoft Office PowerPoint</Application>
  <PresentationFormat>On-screen Show (4:3)</PresentationFormat>
  <Paragraphs>442</Paragraphs>
  <Slides>36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Times New Roman</vt:lpstr>
      <vt:lpstr>Symbol</vt:lpstr>
      <vt:lpstr>ＭＳ Ｐゴシック</vt:lpstr>
      <vt:lpstr>Wingdings</vt:lpstr>
      <vt:lpstr>Zapf Dingbats</vt:lpstr>
      <vt:lpstr>Default Design</vt:lpstr>
      <vt:lpstr>Microsoft Equation</vt:lpstr>
      <vt:lpstr>PowerPoint Presentation</vt:lpstr>
      <vt:lpstr>Lesson 6 - 1</vt:lpstr>
      <vt:lpstr>Objectives</vt:lpstr>
      <vt:lpstr>Vocabulary</vt:lpstr>
      <vt:lpstr>Probability Rules</vt:lpstr>
      <vt:lpstr>Probability Terms</vt:lpstr>
      <vt:lpstr>Math Phrases in Probability</vt:lpstr>
      <vt:lpstr>Example 1</vt:lpstr>
      <vt:lpstr>Random Variable and Probability Distribution</vt:lpstr>
      <vt:lpstr>Coin Flip Example</vt:lpstr>
      <vt:lpstr>Discrete Random Variables</vt:lpstr>
      <vt:lpstr>Discrete Random Variables</vt:lpstr>
      <vt:lpstr>Babies’ Health at Birth</vt:lpstr>
      <vt:lpstr>Babies’ Health at Birth</vt:lpstr>
      <vt:lpstr>Discrete Example</vt:lpstr>
      <vt:lpstr>Discrete Example cont</vt:lpstr>
      <vt:lpstr>Example 4</vt:lpstr>
      <vt:lpstr>Example 5</vt:lpstr>
      <vt:lpstr>Summary</vt:lpstr>
      <vt:lpstr>PowerPoint Presentation</vt:lpstr>
      <vt:lpstr>Warning!</vt:lpstr>
      <vt:lpstr>Mean of a Discrete Random Variable</vt:lpstr>
      <vt:lpstr>Apgar Scores – What’s Typical?</vt:lpstr>
      <vt:lpstr>Standard Deviation of a Discrete Random Variable</vt:lpstr>
      <vt:lpstr>Apgar Scores – How Variable Are They?</vt:lpstr>
      <vt:lpstr>Example 1</vt:lpstr>
      <vt:lpstr>Calculator to the Rescue</vt:lpstr>
      <vt:lpstr>Example 2</vt:lpstr>
      <vt:lpstr>Example 3</vt:lpstr>
      <vt:lpstr>Continuous Random Variables</vt:lpstr>
      <vt:lpstr>Continuous Random Variables</vt:lpstr>
      <vt:lpstr>Continuous Random Variables</vt:lpstr>
      <vt:lpstr>Example: Young Women’s Heights</vt:lpstr>
      <vt:lpstr>Example 4</vt:lpstr>
      <vt:lpstr>Example 5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76</cp:revision>
  <cp:lastPrinted>1601-01-01T00:00:00Z</cp:lastPrinted>
  <dcterms:created xsi:type="dcterms:W3CDTF">1601-01-01T00:00:00Z</dcterms:created>
  <dcterms:modified xsi:type="dcterms:W3CDTF">2018-09-22T16:56:13Z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