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33"/>
  </p:notesMasterIdLst>
  <p:sldIdLst>
    <p:sldId id="258" r:id="rId4"/>
    <p:sldId id="259" r:id="rId5"/>
    <p:sldId id="260" r:id="rId6"/>
    <p:sldId id="261" r:id="rId7"/>
    <p:sldId id="274" r:id="rId8"/>
    <p:sldId id="275" r:id="rId9"/>
    <p:sldId id="276" r:id="rId10"/>
    <p:sldId id="277" r:id="rId11"/>
    <p:sldId id="278" r:id="rId12"/>
    <p:sldId id="279" r:id="rId13"/>
    <p:sldId id="280" r:id="rId14"/>
    <p:sldId id="281" r:id="rId15"/>
    <p:sldId id="282" r:id="rId16"/>
    <p:sldId id="283" r:id="rId17"/>
    <p:sldId id="272" r:id="rId18"/>
    <p:sldId id="273" r:id="rId19"/>
    <p:sldId id="270" r:id="rId20"/>
    <p:sldId id="271" r:id="rId21"/>
    <p:sldId id="268" r:id="rId22"/>
    <p:sldId id="269" r:id="rId23"/>
    <p:sldId id="267" r:id="rId24"/>
    <p:sldId id="284" r:id="rId25"/>
    <p:sldId id="266" r:id="rId26"/>
    <p:sldId id="265" r:id="rId27"/>
    <p:sldId id="264" r:id="rId28"/>
    <p:sldId id="262" r:id="rId29"/>
    <p:sldId id="263" r:id="rId30"/>
    <p:sldId id="257" r:id="rId31"/>
    <p:sldId id="25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6D42114-1630-4BA9-B45D-A07FD805DA60}" type="datetimeFigureOut">
              <a:rPr lang="en-US" smtClean="0"/>
              <a:t>9/22/2018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C479E4-A7ED-4CE7-B500-302A9B1F800A}" type="slidenum">
              <a:rPr lang="en-US" smtClean="0"/>
              <a:t>‹#›</a:t>
            </a:fld>
            <a:endParaRPr lang="en-US"/>
          </a:p>
        </p:txBody>
      </p:sp>
    </p:spTree>
    <p:extLst>
      <p:ext uri="{BB962C8B-B14F-4D97-AF65-F5344CB8AC3E}">
        <p14:creationId xmlns:p14="http://schemas.microsoft.com/office/powerpoint/2010/main" val="3518349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519" indent="-285080">
              <a:defRPr>
                <a:solidFill>
                  <a:schemeClr val="tx1"/>
                </a:solidFill>
                <a:latin typeface="Arial" charset="0"/>
              </a:defRPr>
            </a:lvl2pPr>
            <a:lvl3pPr marL="1141878" indent="-227441">
              <a:defRPr>
                <a:solidFill>
                  <a:schemeClr val="tx1"/>
                </a:solidFill>
                <a:latin typeface="Arial" charset="0"/>
              </a:defRPr>
            </a:lvl3pPr>
            <a:lvl4pPr marL="1599875" indent="-227441">
              <a:defRPr>
                <a:solidFill>
                  <a:schemeClr val="tx1"/>
                </a:solidFill>
                <a:latin typeface="Arial" charset="0"/>
              </a:defRPr>
            </a:lvl4pPr>
            <a:lvl5pPr marL="2056314" indent="-227441">
              <a:defRPr>
                <a:solidFill>
                  <a:schemeClr val="tx1"/>
                </a:solidFill>
                <a:latin typeface="Arial" charset="0"/>
              </a:defRPr>
            </a:lvl5pPr>
            <a:lvl6pPr marL="2504965" indent="-227441" eaLnBrk="0" fontAlgn="base" hangingPunct="0">
              <a:spcBef>
                <a:spcPct val="0"/>
              </a:spcBef>
              <a:spcAft>
                <a:spcPct val="0"/>
              </a:spcAft>
              <a:defRPr>
                <a:solidFill>
                  <a:schemeClr val="tx1"/>
                </a:solidFill>
                <a:latin typeface="Arial" charset="0"/>
              </a:defRPr>
            </a:lvl6pPr>
            <a:lvl7pPr marL="2953615" indent="-227441" eaLnBrk="0" fontAlgn="base" hangingPunct="0">
              <a:spcBef>
                <a:spcPct val="0"/>
              </a:spcBef>
              <a:spcAft>
                <a:spcPct val="0"/>
              </a:spcAft>
              <a:defRPr>
                <a:solidFill>
                  <a:schemeClr val="tx1"/>
                </a:solidFill>
                <a:latin typeface="Arial" charset="0"/>
              </a:defRPr>
            </a:lvl7pPr>
            <a:lvl8pPr marL="3402265" indent="-227441" eaLnBrk="0" fontAlgn="base" hangingPunct="0">
              <a:spcBef>
                <a:spcPct val="0"/>
              </a:spcBef>
              <a:spcAft>
                <a:spcPct val="0"/>
              </a:spcAft>
              <a:defRPr>
                <a:solidFill>
                  <a:schemeClr val="tx1"/>
                </a:solidFill>
                <a:latin typeface="Arial" charset="0"/>
              </a:defRPr>
            </a:lvl8pPr>
            <a:lvl9pPr marL="3850916" indent="-227441" eaLnBrk="0" fontAlgn="base" hangingPunct="0">
              <a:spcBef>
                <a:spcPct val="0"/>
              </a:spcBef>
              <a:spcAft>
                <a:spcPct val="0"/>
              </a:spcAft>
              <a:defRPr>
                <a:solidFill>
                  <a:schemeClr val="tx1"/>
                </a:solidFill>
                <a:latin typeface="Arial" charset="0"/>
              </a:defRPr>
            </a:lvl9pPr>
          </a:lstStyle>
          <a:p>
            <a:fld id="{A73991A1-D599-418B-BA4D-D442A91E0F9D}" type="slidenum">
              <a:rPr lang="en-US" altLang="en-US" smtClean="0"/>
              <a:pPr/>
              <a:t>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519" indent="-285080">
              <a:defRPr>
                <a:solidFill>
                  <a:schemeClr val="tx1"/>
                </a:solidFill>
                <a:latin typeface="Arial" charset="0"/>
              </a:defRPr>
            </a:lvl2pPr>
            <a:lvl3pPr marL="1141878" indent="-227441">
              <a:defRPr>
                <a:solidFill>
                  <a:schemeClr val="tx1"/>
                </a:solidFill>
                <a:latin typeface="Arial" charset="0"/>
              </a:defRPr>
            </a:lvl3pPr>
            <a:lvl4pPr marL="1599875" indent="-227441">
              <a:defRPr>
                <a:solidFill>
                  <a:schemeClr val="tx1"/>
                </a:solidFill>
                <a:latin typeface="Arial" charset="0"/>
              </a:defRPr>
            </a:lvl4pPr>
            <a:lvl5pPr marL="2056314" indent="-227441">
              <a:defRPr>
                <a:solidFill>
                  <a:schemeClr val="tx1"/>
                </a:solidFill>
                <a:latin typeface="Arial" charset="0"/>
              </a:defRPr>
            </a:lvl5pPr>
            <a:lvl6pPr marL="2504965" indent="-227441" eaLnBrk="0" fontAlgn="base" hangingPunct="0">
              <a:spcBef>
                <a:spcPct val="0"/>
              </a:spcBef>
              <a:spcAft>
                <a:spcPct val="0"/>
              </a:spcAft>
              <a:defRPr>
                <a:solidFill>
                  <a:schemeClr val="tx1"/>
                </a:solidFill>
                <a:latin typeface="Arial" charset="0"/>
              </a:defRPr>
            </a:lvl6pPr>
            <a:lvl7pPr marL="2953615" indent="-227441" eaLnBrk="0" fontAlgn="base" hangingPunct="0">
              <a:spcBef>
                <a:spcPct val="0"/>
              </a:spcBef>
              <a:spcAft>
                <a:spcPct val="0"/>
              </a:spcAft>
              <a:defRPr>
                <a:solidFill>
                  <a:schemeClr val="tx1"/>
                </a:solidFill>
                <a:latin typeface="Arial" charset="0"/>
              </a:defRPr>
            </a:lvl7pPr>
            <a:lvl8pPr marL="3402265" indent="-227441" eaLnBrk="0" fontAlgn="base" hangingPunct="0">
              <a:spcBef>
                <a:spcPct val="0"/>
              </a:spcBef>
              <a:spcAft>
                <a:spcPct val="0"/>
              </a:spcAft>
              <a:defRPr>
                <a:solidFill>
                  <a:schemeClr val="tx1"/>
                </a:solidFill>
                <a:latin typeface="Arial" charset="0"/>
              </a:defRPr>
            </a:lvl8pPr>
            <a:lvl9pPr marL="3850916" indent="-227441" eaLnBrk="0" fontAlgn="base" hangingPunct="0">
              <a:spcBef>
                <a:spcPct val="0"/>
              </a:spcBef>
              <a:spcAft>
                <a:spcPct val="0"/>
              </a:spcAft>
              <a:defRPr>
                <a:solidFill>
                  <a:schemeClr val="tx1"/>
                </a:solidFill>
                <a:latin typeface="Arial" charset="0"/>
              </a:defRPr>
            </a:lvl9pPr>
          </a:lstStyle>
          <a:p>
            <a:fld id="{B70A4061-A099-47A9-852F-0176AE8F1152}" type="slidenum">
              <a:rPr lang="en-US" altLang="en-US" smtClean="0"/>
              <a:pPr/>
              <a:t>3</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519" indent="-285080">
              <a:defRPr>
                <a:solidFill>
                  <a:schemeClr val="tx1"/>
                </a:solidFill>
                <a:latin typeface="Arial" charset="0"/>
              </a:defRPr>
            </a:lvl2pPr>
            <a:lvl3pPr marL="1141878" indent="-227441">
              <a:defRPr>
                <a:solidFill>
                  <a:schemeClr val="tx1"/>
                </a:solidFill>
                <a:latin typeface="Arial" charset="0"/>
              </a:defRPr>
            </a:lvl3pPr>
            <a:lvl4pPr marL="1599875" indent="-227441">
              <a:defRPr>
                <a:solidFill>
                  <a:schemeClr val="tx1"/>
                </a:solidFill>
                <a:latin typeface="Arial" charset="0"/>
              </a:defRPr>
            </a:lvl4pPr>
            <a:lvl5pPr marL="2056314" indent="-227441">
              <a:defRPr>
                <a:solidFill>
                  <a:schemeClr val="tx1"/>
                </a:solidFill>
                <a:latin typeface="Arial" charset="0"/>
              </a:defRPr>
            </a:lvl5pPr>
            <a:lvl6pPr marL="2504965" indent="-227441" eaLnBrk="0" fontAlgn="base" hangingPunct="0">
              <a:spcBef>
                <a:spcPct val="0"/>
              </a:spcBef>
              <a:spcAft>
                <a:spcPct val="0"/>
              </a:spcAft>
              <a:defRPr>
                <a:solidFill>
                  <a:schemeClr val="tx1"/>
                </a:solidFill>
                <a:latin typeface="Arial" charset="0"/>
              </a:defRPr>
            </a:lvl6pPr>
            <a:lvl7pPr marL="2953615" indent="-227441" eaLnBrk="0" fontAlgn="base" hangingPunct="0">
              <a:spcBef>
                <a:spcPct val="0"/>
              </a:spcBef>
              <a:spcAft>
                <a:spcPct val="0"/>
              </a:spcAft>
              <a:defRPr>
                <a:solidFill>
                  <a:schemeClr val="tx1"/>
                </a:solidFill>
                <a:latin typeface="Arial" charset="0"/>
              </a:defRPr>
            </a:lvl7pPr>
            <a:lvl8pPr marL="3402265" indent="-227441" eaLnBrk="0" fontAlgn="base" hangingPunct="0">
              <a:spcBef>
                <a:spcPct val="0"/>
              </a:spcBef>
              <a:spcAft>
                <a:spcPct val="0"/>
              </a:spcAft>
              <a:defRPr>
                <a:solidFill>
                  <a:schemeClr val="tx1"/>
                </a:solidFill>
                <a:latin typeface="Arial" charset="0"/>
              </a:defRPr>
            </a:lvl8pPr>
            <a:lvl9pPr marL="3850916" indent="-227441" eaLnBrk="0" fontAlgn="base" hangingPunct="0">
              <a:spcBef>
                <a:spcPct val="0"/>
              </a:spcBef>
              <a:spcAft>
                <a:spcPct val="0"/>
              </a:spcAft>
              <a:defRPr>
                <a:solidFill>
                  <a:schemeClr val="tx1"/>
                </a:solidFill>
                <a:latin typeface="Arial" charset="0"/>
              </a:defRPr>
            </a:lvl9pPr>
          </a:lstStyle>
          <a:p>
            <a:fld id="{3D53150F-2EF8-4C24-81D9-1C056A180AC7}" type="slidenum">
              <a:rPr lang="en-US" altLang="en-US" smtClean="0"/>
              <a:pPr/>
              <a:t>4</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58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1519" indent="-285080">
              <a:defRPr>
                <a:solidFill>
                  <a:schemeClr val="tx1"/>
                </a:solidFill>
                <a:latin typeface="Arial" charset="0"/>
              </a:defRPr>
            </a:lvl2pPr>
            <a:lvl3pPr marL="1141878" indent="-227441">
              <a:defRPr>
                <a:solidFill>
                  <a:schemeClr val="tx1"/>
                </a:solidFill>
                <a:latin typeface="Arial" charset="0"/>
              </a:defRPr>
            </a:lvl3pPr>
            <a:lvl4pPr marL="1599875" indent="-227441">
              <a:defRPr>
                <a:solidFill>
                  <a:schemeClr val="tx1"/>
                </a:solidFill>
                <a:latin typeface="Arial" charset="0"/>
              </a:defRPr>
            </a:lvl4pPr>
            <a:lvl5pPr marL="2056314" indent="-227441">
              <a:defRPr>
                <a:solidFill>
                  <a:schemeClr val="tx1"/>
                </a:solidFill>
                <a:latin typeface="Arial" charset="0"/>
              </a:defRPr>
            </a:lvl5pPr>
            <a:lvl6pPr marL="2504965" indent="-227441" eaLnBrk="0" fontAlgn="base" hangingPunct="0">
              <a:spcBef>
                <a:spcPct val="0"/>
              </a:spcBef>
              <a:spcAft>
                <a:spcPct val="0"/>
              </a:spcAft>
              <a:defRPr>
                <a:solidFill>
                  <a:schemeClr val="tx1"/>
                </a:solidFill>
                <a:latin typeface="Arial" charset="0"/>
              </a:defRPr>
            </a:lvl6pPr>
            <a:lvl7pPr marL="2953615" indent="-227441" eaLnBrk="0" fontAlgn="base" hangingPunct="0">
              <a:spcBef>
                <a:spcPct val="0"/>
              </a:spcBef>
              <a:spcAft>
                <a:spcPct val="0"/>
              </a:spcAft>
              <a:defRPr>
                <a:solidFill>
                  <a:schemeClr val="tx1"/>
                </a:solidFill>
                <a:latin typeface="Arial" charset="0"/>
              </a:defRPr>
            </a:lvl7pPr>
            <a:lvl8pPr marL="3402265" indent="-227441" eaLnBrk="0" fontAlgn="base" hangingPunct="0">
              <a:spcBef>
                <a:spcPct val="0"/>
              </a:spcBef>
              <a:spcAft>
                <a:spcPct val="0"/>
              </a:spcAft>
              <a:defRPr>
                <a:solidFill>
                  <a:schemeClr val="tx1"/>
                </a:solidFill>
                <a:latin typeface="Arial" charset="0"/>
              </a:defRPr>
            </a:lvl8pPr>
            <a:lvl9pPr marL="3850916" indent="-227441" eaLnBrk="0" fontAlgn="base" hangingPunct="0">
              <a:spcBef>
                <a:spcPct val="0"/>
              </a:spcBef>
              <a:spcAft>
                <a:spcPct val="0"/>
              </a:spcAft>
              <a:defRPr>
                <a:solidFill>
                  <a:schemeClr val="tx1"/>
                </a:solidFill>
                <a:latin typeface="Arial" charset="0"/>
              </a:defRPr>
            </a:lvl9pPr>
          </a:lstStyle>
          <a:p>
            <a:fld id="{D6562E4B-DAEA-4C5C-BDFA-28FA0A6AE9FA}" type="slidenum">
              <a:rPr lang="en-US" altLang="en-US">
                <a:solidFill>
                  <a:prstClr val="black"/>
                </a:solidFill>
              </a:rPr>
              <a:pPr/>
              <a:t>29</a:t>
            </a:fld>
            <a:endParaRPr lang="en-US"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1B86B1-B33D-4C4C-A306-DF4245B9067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8474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5CF8B4-8E00-4EB4-8A74-FD32A7F24EC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377857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F01E3F-2229-4622-B904-1D3B47EEE1F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175273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5C3C666-3875-421A-97EF-0D1AA958D23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475302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B0239B-07F6-43F4-8B45-0B09CA3B4AE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7627825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E028826-FB79-41F8-86E6-94B0DBF67DB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6554241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CACFAFC-4E3A-4706-B16E-0956710D54A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2319495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7CBDD0-FFF2-4002-8489-830CEBDB94F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737151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09BB2F5-8A19-4CDF-B247-FFBCF1034B8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009289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0655C2-430E-4A27-B1BB-2B20D75E4C8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0110337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04D7B4-2F79-4637-83CF-E1C73627E96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0692964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1B86B1-B33D-4C4C-A306-DF4245B9067F}"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1050507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A5CF8B4-8E00-4EB4-8A74-FD32A7F24EC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9417768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7F01E3F-2229-4622-B904-1D3B47EEE1F7}"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0850306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5C3C666-3875-421A-97EF-0D1AA958D23A}"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885165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5DB0239B-07F6-43F4-8B45-0B09CA3B4AE4}"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3641244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E028826-FB79-41F8-86E6-94B0DBF67DBB}"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5398474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CACFAFC-4E3A-4706-B16E-0956710D54A8}"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41573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7CBDD0-FFF2-4002-8489-830CEBDB94F1}"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38591098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09BB2F5-8A19-4CDF-B247-FFBCF1034B86}"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155338009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B0655C2-430E-4A27-B1BB-2B20D75E4C8D}"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80903294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C04D7B4-2F79-4637-83CF-E1C73627E960}"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97499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fontAlgn="base">
              <a:spcBef>
                <a:spcPct val="0"/>
              </a:spcBef>
              <a:spcAft>
                <a:spcPct val="0"/>
              </a:spcAft>
              <a:defRPr/>
            </a:pPr>
            <a:endParaRPr lang="en-US">
              <a:solidFill>
                <a:srgbClr val="FFFFFF"/>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fontAlgn="base">
              <a:spcBef>
                <a:spcPct val="0"/>
              </a:spcBef>
              <a:spcAft>
                <a:spcPct val="0"/>
              </a:spcAft>
              <a:defRPr/>
            </a:pPr>
            <a:endParaRPr lang="en-US">
              <a:solidFill>
                <a:srgbClr val="FFFFFF"/>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fontAlgn="base">
              <a:spcBef>
                <a:spcPct val="0"/>
              </a:spcBef>
              <a:spcAft>
                <a:spcPct val="0"/>
              </a:spcAft>
              <a:defRPr/>
            </a:pPr>
            <a:fld id="{B84E5E5F-F1E8-4D72-9457-284C005926C4}"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3384526144"/>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fontAlgn="base">
              <a:spcBef>
                <a:spcPct val="0"/>
              </a:spcBef>
              <a:spcAft>
                <a:spcPct val="0"/>
              </a:spcAft>
              <a:defRPr/>
            </a:pPr>
            <a:endParaRPr lang="en-US">
              <a:solidFill>
                <a:srgbClr val="FFFFFF"/>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fontAlgn="base">
              <a:spcBef>
                <a:spcPct val="0"/>
              </a:spcBef>
              <a:spcAft>
                <a:spcPct val="0"/>
              </a:spcAft>
              <a:defRPr/>
            </a:pPr>
            <a:endParaRPr lang="en-US">
              <a:solidFill>
                <a:srgbClr val="FFFFFF"/>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fontAlgn="base">
              <a:spcBef>
                <a:spcPct val="0"/>
              </a:spcBef>
              <a:spcAft>
                <a:spcPct val="0"/>
              </a:spcAft>
              <a:defRPr/>
            </a:pPr>
            <a:fld id="{B84E5E5F-F1E8-4D72-9457-284C005926C4}" type="slidenum">
              <a:rPr lang="en-US">
                <a:solidFill>
                  <a:srgbClr val="FFFFFF"/>
                </a:solidFill>
              </a:rPr>
              <a:pPr fontAlgn="base">
                <a:spcBef>
                  <a:spcPct val="0"/>
                </a:spcBef>
                <a:spcAft>
                  <a:spcPct val="0"/>
                </a:spcAft>
                <a:defRPr/>
              </a:pPr>
              <a:t>‹#›</a:t>
            </a:fld>
            <a:endParaRPr lang="en-US">
              <a:solidFill>
                <a:srgbClr val="FFFFFF"/>
              </a:solidFill>
            </a:endParaRPr>
          </a:p>
        </p:txBody>
      </p:sp>
    </p:spTree>
    <p:extLst>
      <p:ext uri="{BB962C8B-B14F-4D97-AF65-F5344CB8AC3E}">
        <p14:creationId xmlns:p14="http://schemas.microsoft.com/office/powerpoint/2010/main" val="4235749771"/>
      </p:ext>
    </p:extLst>
  </p:cSld>
  <p:clrMap bg1="dk2" tx1="lt1" bg2="dk1"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7.wmf"/><Relationship Id="rId4" Type="http://schemas.openxmlformats.org/officeDocument/2006/relationships/oleObject" Target="../embeddings/oleObject1.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 Id="rId4" Type="http://schemas.openxmlformats.org/officeDocument/2006/relationships/image" Target="../media/image11.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3.xml"/><Relationship Id="rId1" Type="http://schemas.openxmlformats.org/officeDocument/2006/relationships/vmlDrawing" Target="../drawings/vmlDrawing3.vml"/><Relationship Id="rId4" Type="http://schemas.openxmlformats.org/officeDocument/2006/relationships/image" Target="../media/image1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3.xml"/><Relationship Id="rId5" Type="http://schemas.openxmlformats.org/officeDocument/2006/relationships/image" Target="../media/image16.png"/><Relationship Id="rId4" Type="http://schemas.openxmlformats.org/officeDocument/2006/relationships/image" Target="../media/image1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69342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p>
        </p:txBody>
      </p:sp>
      <p:sp>
        <p:nvSpPr>
          <p:cNvPr id="2051"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sp>
        <p:nvSpPr>
          <p:cNvPr id="2052"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58738"/>
            <a:ext cx="5562600"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effectLst>
                  <a:outerShdw blurRad="38100" dist="38100" dir="2700000" algn="tl">
                    <a:srgbClr val="336699"/>
                  </a:outerShdw>
                </a:effectLst>
                <a:latin typeface="Arial" pitchFamily="34" charset="0"/>
              </a:rPr>
              <a:t>5-Minute Check on section 6-1b</a:t>
            </a:r>
          </a:p>
        </p:txBody>
      </p:sp>
      <p:sp>
        <p:nvSpPr>
          <p:cNvPr id="33800" name="Text Box 8"/>
          <p:cNvSpPr txBox="1">
            <a:spLocks noChangeArrowheads="1"/>
          </p:cNvSpPr>
          <p:nvPr/>
        </p:nvSpPr>
        <p:spPr bwMode="white">
          <a:xfrm>
            <a:off x="1652588" y="6605588"/>
            <a:ext cx="5722937" cy="258762"/>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effectLst>
                  <a:outerShdw blurRad="38100" dist="38100" dir="2700000" algn="tl">
                    <a:srgbClr val="336699"/>
                  </a:outerShdw>
                </a:effectLst>
                <a:latin typeface="Arial" pitchFamily="34" charset="0"/>
              </a:rPr>
              <a:t>Click the mouse button or press the Space Bar to display the answers.</a:t>
            </a:r>
          </a:p>
        </p:txBody>
      </p:sp>
      <p:sp>
        <p:nvSpPr>
          <p:cNvPr id="2055" name="Rectangle 11"/>
          <p:cNvSpPr>
            <a:spLocks noChangeArrowheads="1"/>
          </p:cNvSpPr>
          <p:nvPr/>
        </p:nvSpPr>
        <p:spPr bwMode="auto">
          <a:xfrm>
            <a:off x="163513" y="614363"/>
            <a:ext cx="8828087" cy="5937250"/>
          </a:xfrm>
          <a:prstGeom prst="rect">
            <a:avLst/>
          </a:prstGeom>
          <a:solidFill>
            <a:schemeClr val="bg1"/>
          </a:solidFill>
          <a:ln w="9525">
            <a:solidFill>
              <a:schemeClr val="tx1"/>
            </a:solidFill>
            <a:miter lim="800000"/>
            <a:headEnd/>
            <a:tailEnd/>
          </a:ln>
        </p:spPr>
        <p:txBody>
          <a:bodyPr/>
          <a:lstStyle/>
          <a:p>
            <a:pPr marL="457200" indent="-457200">
              <a:buFont typeface="+mj-lt"/>
              <a:buAutoNum type="arabicPeriod"/>
              <a:defRPr/>
            </a:pPr>
            <a:r>
              <a:rPr lang="en-US" sz="2000" b="1" dirty="0">
                <a:latin typeface="+mn-lt"/>
              </a:rPr>
              <a:t>You have a fair 8-sided die with the number 1 to 8 on each of the faces; find the mean and standard deviation.</a:t>
            </a: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r>
              <a:rPr lang="en-US" sz="2000" b="1" dirty="0">
                <a:latin typeface="+mn-lt"/>
                <a:cs typeface="Arial" charset="0"/>
                <a:sym typeface="Symbol" pitchFamily="18" charset="2"/>
              </a:rPr>
              <a:t>Given the following find the expected value and variance.</a:t>
            </a:r>
            <a:br>
              <a:rPr lang="en-US" sz="2000" b="1" dirty="0">
                <a:latin typeface="+mn-lt"/>
                <a:cs typeface="Arial" charset="0"/>
                <a:sym typeface="Symbol" pitchFamily="18" charset="2"/>
              </a:rPr>
            </a:br>
            <a:r>
              <a:rPr lang="en-US" sz="2000" b="1" dirty="0">
                <a:latin typeface="+mn-lt"/>
              </a:rPr>
              <a:t>	      </a:t>
            </a:r>
            <a:r>
              <a:rPr lang="en-US" sz="2000" b="1" u="sng" dirty="0">
                <a:latin typeface="+mn-lt"/>
              </a:rPr>
              <a:t>x   	 0	 1	 2	  3	  4</a:t>
            </a:r>
            <a:r>
              <a:rPr lang="en-US" sz="2000" b="1" dirty="0">
                <a:latin typeface="+mn-lt"/>
              </a:rPr>
              <a:t>	</a:t>
            </a:r>
            <a:br>
              <a:rPr lang="en-US" sz="2000" b="1" dirty="0">
                <a:latin typeface="+mn-lt"/>
              </a:rPr>
            </a:br>
            <a:r>
              <a:rPr lang="en-US" sz="2000" b="1" dirty="0">
                <a:latin typeface="+mn-lt"/>
              </a:rPr>
              <a:t>         P(x)  	.2	.25	.35	.15	.05</a:t>
            </a: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endParaRPr lang="en-US" sz="2000" b="1" dirty="0">
              <a:latin typeface="+mn-lt"/>
              <a:cs typeface="Arial" charset="0"/>
              <a:sym typeface="Symbol" pitchFamily="18" charset="2"/>
            </a:endParaRPr>
          </a:p>
          <a:p>
            <a:pPr marL="457200" indent="-457200">
              <a:buFont typeface="+mj-lt"/>
              <a:buAutoNum type="arabicPeriod"/>
              <a:defRPr/>
            </a:pPr>
            <a:r>
              <a:rPr lang="en-US" sz="2000" b="1" dirty="0">
                <a:latin typeface="+mn-lt"/>
                <a:cs typeface="Arial" charset="0"/>
                <a:sym typeface="Symbol" pitchFamily="18" charset="2"/>
              </a:rPr>
              <a:t>What is the average number of TVs in a household?</a:t>
            </a:r>
            <a:br>
              <a:rPr lang="en-US" sz="2000" b="1" dirty="0">
                <a:latin typeface="+mn-lt"/>
                <a:cs typeface="Arial" charset="0"/>
                <a:sym typeface="Symbol" pitchFamily="18" charset="2"/>
              </a:rPr>
            </a:br>
            <a:r>
              <a:rPr lang="en-US" sz="2000" b="1" dirty="0">
                <a:latin typeface="Arial" pitchFamily="34" charset="0"/>
              </a:rPr>
              <a:t>	</a:t>
            </a:r>
            <a:r>
              <a:rPr lang="en-US" sz="2000" b="1" u="sng" dirty="0">
                <a:latin typeface="Arial" pitchFamily="34" charset="0"/>
              </a:rPr>
              <a:t>TVs              0           1          2          3          4            5  </a:t>
            </a:r>
            <a:endParaRPr lang="en-US" sz="2000" b="1" dirty="0">
              <a:latin typeface="Arial" pitchFamily="34" charset="0"/>
            </a:endParaRPr>
          </a:p>
          <a:p>
            <a:pPr>
              <a:defRPr/>
            </a:pPr>
            <a:r>
              <a:rPr lang="en-US" sz="2000" b="1" dirty="0">
                <a:latin typeface="Arial" pitchFamily="34" charset="0"/>
              </a:rPr>
              <a:t>	P(x)           .053       .556     .211     .130      .032     .018</a:t>
            </a:r>
          </a:p>
          <a:p>
            <a:pPr marL="457200" indent="-457200">
              <a:defRPr/>
            </a:pPr>
            <a:endParaRPr lang="en-US" sz="2000" b="1" dirty="0">
              <a:latin typeface="+mn-lt"/>
              <a:cs typeface="Arial" charset="0"/>
              <a:sym typeface="Symbol" pitchFamily="18" charset="2"/>
            </a:endParaRPr>
          </a:p>
          <a:p>
            <a:pPr marL="457200" indent="-457200">
              <a:buFont typeface="+mj-lt"/>
              <a:buAutoNum type="arabicPeriod"/>
              <a:defRPr/>
            </a:pPr>
            <a:endParaRPr lang="el-GR" sz="2000" b="1" dirty="0">
              <a:latin typeface="Arial" pitchFamily="34" charset="0"/>
              <a:cs typeface="Arial" charset="0"/>
              <a:sym typeface="Symbol" pitchFamily="18" charset="2"/>
            </a:endParaRPr>
          </a:p>
        </p:txBody>
      </p:sp>
      <p:sp>
        <p:nvSpPr>
          <p:cNvPr id="8" name="TextBox 7"/>
          <p:cNvSpPr txBox="1">
            <a:spLocks noChangeArrowheads="1"/>
          </p:cNvSpPr>
          <p:nvPr/>
        </p:nvSpPr>
        <p:spPr bwMode="auto">
          <a:xfrm>
            <a:off x="990600" y="1524000"/>
            <a:ext cx="66071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From 1Varstats L1, L2:                 </a:t>
            </a:r>
            <a:r>
              <a:rPr lang="el-GR" altLang="en-US" sz="2000" b="1">
                <a:solidFill>
                  <a:srgbClr val="FFFF00"/>
                </a:solidFill>
              </a:rPr>
              <a:t>μ</a:t>
            </a:r>
            <a:r>
              <a:rPr lang="en-US" altLang="en-US" sz="2000" b="1">
                <a:solidFill>
                  <a:srgbClr val="FFFF00"/>
                </a:solidFill>
              </a:rPr>
              <a:t> = 4.5     </a:t>
            </a:r>
            <a:r>
              <a:rPr lang="el-GR" altLang="en-US" sz="2000" b="1">
                <a:solidFill>
                  <a:srgbClr val="FFFF00"/>
                </a:solidFill>
              </a:rPr>
              <a:t>σ</a:t>
            </a:r>
            <a:r>
              <a:rPr lang="en-US" altLang="en-US" sz="2000" b="1">
                <a:solidFill>
                  <a:srgbClr val="FFFF00"/>
                </a:solidFill>
              </a:rPr>
              <a:t> = 2.2913 </a:t>
            </a:r>
          </a:p>
        </p:txBody>
      </p:sp>
      <p:sp>
        <p:nvSpPr>
          <p:cNvPr id="18" name="TextBox 17"/>
          <p:cNvSpPr txBox="1">
            <a:spLocks noChangeArrowheads="1"/>
          </p:cNvSpPr>
          <p:nvPr/>
        </p:nvSpPr>
        <p:spPr bwMode="auto">
          <a:xfrm>
            <a:off x="838200" y="3276600"/>
            <a:ext cx="6873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From 1Varstats L1, L2:                 </a:t>
            </a:r>
            <a:r>
              <a:rPr lang="el-GR" altLang="en-US" sz="2000" b="1">
                <a:solidFill>
                  <a:srgbClr val="FFFF00"/>
                </a:solidFill>
              </a:rPr>
              <a:t>μ</a:t>
            </a:r>
            <a:r>
              <a:rPr lang="en-US" altLang="en-US" sz="2000" b="1">
                <a:solidFill>
                  <a:srgbClr val="FFFF00"/>
                </a:solidFill>
              </a:rPr>
              <a:t> = 1.6         </a:t>
            </a:r>
            <a:r>
              <a:rPr lang="el-GR" altLang="en-US" sz="2000" b="1">
                <a:solidFill>
                  <a:srgbClr val="FFFF00"/>
                </a:solidFill>
              </a:rPr>
              <a:t>σ</a:t>
            </a:r>
            <a:r>
              <a:rPr lang="en-US" altLang="en-US" sz="2000" b="1">
                <a:solidFill>
                  <a:srgbClr val="FFFF00"/>
                </a:solidFill>
              </a:rPr>
              <a:t> = 1.1136 </a:t>
            </a:r>
          </a:p>
          <a:p>
            <a:pPr>
              <a:spcBef>
                <a:spcPct val="0"/>
              </a:spcBef>
              <a:buFontTx/>
              <a:buNone/>
            </a:pPr>
            <a:r>
              <a:rPr lang="en-US" altLang="en-US" sz="2000" b="1">
                <a:solidFill>
                  <a:srgbClr val="FFFF00"/>
                </a:solidFill>
              </a:rPr>
              <a:t>                                                        variance = </a:t>
            </a:r>
            <a:r>
              <a:rPr lang="el-GR" altLang="en-US" sz="2000" b="1">
                <a:solidFill>
                  <a:srgbClr val="FFFF00"/>
                </a:solidFill>
              </a:rPr>
              <a:t>σ²</a:t>
            </a:r>
            <a:r>
              <a:rPr lang="en-US" altLang="en-US" sz="2000" b="1">
                <a:solidFill>
                  <a:srgbClr val="FFFF00"/>
                </a:solidFill>
              </a:rPr>
              <a:t> = 1.24</a:t>
            </a:r>
          </a:p>
        </p:txBody>
      </p:sp>
      <p:sp>
        <p:nvSpPr>
          <p:cNvPr id="19" name="TextBox 18"/>
          <p:cNvSpPr txBox="1">
            <a:spLocks noChangeArrowheads="1"/>
          </p:cNvSpPr>
          <p:nvPr/>
        </p:nvSpPr>
        <p:spPr bwMode="auto">
          <a:xfrm>
            <a:off x="990600" y="5715000"/>
            <a:ext cx="52197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From 1Varstats L1, L2:                 </a:t>
            </a:r>
            <a:r>
              <a:rPr lang="el-GR" altLang="en-US" sz="2000" b="1">
                <a:solidFill>
                  <a:srgbClr val="FFFF00"/>
                </a:solidFill>
              </a:rPr>
              <a:t>μ</a:t>
            </a:r>
            <a:r>
              <a:rPr lang="en-US" altLang="en-US" sz="2000" b="1">
                <a:solidFill>
                  <a:srgbClr val="FFFF00"/>
                </a:solidFill>
              </a:rPr>
              <a:t> = 1.586</a:t>
            </a:r>
          </a:p>
        </p:txBody>
      </p:sp>
    </p:spTree>
    <p:extLst>
      <p:ext uri="{BB962C8B-B14F-4D97-AF65-F5344CB8AC3E}">
        <p14:creationId xmlns:p14="http://schemas.microsoft.com/office/powerpoint/2010/main" val="30071277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edge">
                                      <p:cBhvr>
                                        <p:cTn id="12" dur="2000"/>
                                        <p:tgtEl>
                                          <p:spTgt spid="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edge">
                                      <p:cBhvr>
                                        <p:cTn id="17" dur="2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8" grpId="0"/>
      <p:bldP spid="1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30175"/>
            <a:ext cx="8229600" cy="715963"/>
          </a:xfrm>
        </p:spPr>
        <p:txBody>
          <a:bodyPr/>
          <a:lstStyle/>
          <a:p>
            <a:r>
              <a:rPr lang="en-US" altLang="en-US" sz="3600" b="1" smtClean="0"/>
              <a:t>Linear Transformations</a:t>
            </a:r>
          </a:p>
        </p:txBody>
      </p:sp>
      <p:sp>
        <p:nvSpPr>
          <p:cNvPr id="11267" name="Content Placeholder 2"/>
          <p:cNvSpPr>
            <a:spLocks noGrp="1"/>
          </p:cNvSpPr>
          <p:nvPr>
            <p:ph idx="1"/>
          </p:nvPr>
        </p:nvSpPr>
        <p:spPr>
          <a:xfrm>
            <a:off x="457200" y="1371600"/>
            <a:ext cx="8229600" cy="1066800"/>
          </a:xfrm>
        </p:spPr>
        <p:txBody>
          <a:bodyPr/>
          <a:lstStyle/>
          <a:p>
            <a:pPr>
              <a:buFont typeface="Wingdings" pitchFamily="2" charset="2"/>
              <a:buNone/>
            </a:pPr>
            <a:r>
              <a:rPr lang="en-US" altLang="en-US" sz="2400" b="1" smtClean="0">
                <a:ea typeface="ＭＳ Ｐゴシック" pitchFamily="34" charset="-128"/>
              </a:rPr>
              <a:t>Whether we are dealing with data or random variables, the effects of a linear transformation are the same.</a:t>
            </a:r>
          </a:p>
          <a:p>
            <a:endParaRPr lang="en-US" altLang="en-US" sz="2400" b="1" smtClean="0"/>
          </a:p>
        </p:txBody>
      </p:sp>
      <p:sp>
        <p:nvSpPr>
          <p:cNvPr id="6" name="TextBox 5"/>
          <p:cNvSpPr txBox="1"/>
          <p:nvPr/>
        </p:nvSpPr>
        <p:spPr bwMode="auto">
          <a:xfrm>
            <a:off x="638175" y="2962275"/>
            <a:ext cx="7843838" cy="2400300"/>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sz="2000" b="1">
                <a:solidFill>
                  <a:srgbClr val="000000"/>
                </a:solidFill>
                <a:ea typeface="ＭＳ Ｐゴシック" pitchFamily="-111" charset="-128"/>
              </a:rPr>
              <a:t>If </a:t>
            </a:r>
            <a:r>
              <a:rPr lang="en-US" sz="2000" b="1" i="1">
                <a:solidFill>
                  <a:srgbClr val="000000"/>
                </a:solidFill>
                <a:ea typeface="ＭＳ Ｐゴシック" pitchFamily="-111" charset="-128"/>
              </a:rPr>
              <a:t>Y</a:t>
            </a:r>
            <a:r>
              <a:rPr lang="en-US" sz="2000" b="1">
                <a:solidFill>
                  <a:srgbClr val="000000"/>
                </a:solidFill>
                <a:ea typeface="ＭＳ Ｐゴシック" pitchFamily="-111" charset="-128"/>
              </a:rPr>
              <a:t> = </a:t>
            </a:r>
            <a:r>
              <a:rPr lang="en-US" sz="2000" b="1" i="1">
                <a:solidFill>
                  <a:srgbClr val="000000"/>
                </a:solidFill>
                <a:ea typeface="ＭＳ Ｐゴシック" pitchFamily="-111" charset="-128"/>
              </a:rPr>
              <a:t>a</a:t>
            </a:r>
            <a:r>
              <a:rPr lang="en-US" sz="2000" b="1">
                <a:solidFill>
                  <a:srgbClr val="000000"/>
                </a:solidFill>
                <a:ea typeface="ＭＳ Ｐゴシック" pitchFamily="-111" charset="-128"/>
              </a:rPr>
              <a:t> + </a:t>
            </a:r>
            <a:r>
              <a:rPr lang="en-US" sz="2000" b="1" i="1">
                <a:solidFill>
                  <a:srgbClr val="000000"/>
                </a:solidFill>
                <a:ea typeface="ＭＳ Ｐゴシック" pitchFamily="-111" charset="-128"/>
              </a:rPr>
              <a:t>bX</a:t>
            </a:r>
            <a:r>
              <a:rPr lang="en-US" sz="2000" b="1">
                <a:solidFill>
                  <a:srgbClr val="000000"/>
                </a:solidFill>
                <a:ea typeface="ＭＳ Ｐゴシック" pitchFamily="-111" charset="-128"/>
              </a:rPr>
              <a:t> is a linear transformation of the random variable </a:t>
            </a:r>
            <a:r>
              <a:rPr lang="en-US" sz="2000" b="1" i="1">
                <a:solidFill>
                  <a:srgbClr val="000000"/>
                </a:solidFill>
                <a:ea typeface="ＭＳ Ｐゴシック" pitchFamily="-111" charset="-128"/>
              </a:rPr>
              <a:t>X</a:t>
            </a:r>
            <a:r>
              <a:rPr lang="en-US" sz="2000" b="1">
                <a:solidFill>
                  <a:srgbClr val="000000"/>
                </a:solidFill>
                <a:ea typeface="ＭＳ Ｐゴシック" pitchFamily="-111" charset="-128"/>
              </a:rPr>
              <a:t>, then</a:t>
            </a:r>
          </a:p>
          <a:p>
            <a:pPr marL="342900" indent="-342900">
              <a:spcAft>
                <a:spcPts val="1200"/>
              </a:spcAft>
              <a:buFont typeface="Arial" charset="0"/>
              <a:buChar char="•"/>
              <a:defRPr/>
            </a:pPr>
            <a:r>
              <a:rPr lang="en-US" sz="2000" b="1">
                <a:solidFill>
                  <a:srgbClr val="000000"/>
                </a:solidFill>
                <a:ea typeface="ＭＳ Ｐゴシック" pitchFamily="-111" charset="-128"/>
              </a:rPr>
              <a:t>The probability distribution of </a:t>
            </a:r>
            <a:r>
              <a:rPr lang="en-US" sz="2000" b="1" i="1">
                <a:solidFill>
                  <a:srgbClr val="000000"/>
                </a:solidFill>
                <a:ea typeface="ＭＳ Ｐゴシック" pitchFamily="-111" charset="-128"/>
              </a:rPr>
              <a:t>Y</a:t>
            </a:r>
            <a:r>
              <a:rPr lang="en-US" sz="2000" b="1">
                <a:solidFill>
                  <a:srgbClr val="000000"/>
                </a:solidFill>
                <a:ea typeface="ＭＳ Ｐゴシック" pitchFamily="-111" charset="-128"/>
              </a:rPr>
              <a:t> has the same shape as the probability distribution of </a:t>
            </a:r>
            <a:r>
              <a:rPr lang="en-US" sz="2000" b="1" i="1">
                <a:solidFill>
                  <a:srgbClr val="000000"/>
                </a:solidFill>
                <a:ea typeface="ＭＳ Ｐゴシック" pitchFamily="-111" charset="-128"/>
              </a:rPr>
              <a:t>X</a:t>
            </a:r>
            <a:r>
              <a:rPr lang="en-US" sz="2000" b="1">
                <a:solidFill>
                  <a:srgbClr val="000000"/>
                </a:solidFill>
                <a:ea typeface="ＭＳ Ｐゴシック" pitchFamily="-111" charset="-128"/>
              </a:rPr>
              <a:t>.</a:t>
            </a:r>
            <a:endParaRPr lang="en-US" sz="2000" b="1" i="1">
              <a:solidFill>
                <a:srgbClr val="000000"/>
              </a:solidFill>
              <a:ea typeface="ＭＳ Ｐゴシック" pitchFamily="-111" charset="-128"/>
            </a:endParaRPr>
          </a:p>
          <a:p>
            <a:pPr marL="342900" indent="-342900">
              <a:spcAft>
                <a:spcPts val="1200"/>
              </a:spcAft>
              <a:buFont typeface="Arial" charset="0"/>
              <a:buChar char="•"/>
              <a:defRPr/>
            </a:pPr>
            <a:r>
              <a:rPr lang="en-US" sz="2000" b="1" i="1">
                <a:solidFill>
                  <a:srgbClr val="000000"/>
                </a:solidFill>
                <a:ea typeface="ＭＳ Ｐゴシック" pitchFamily="-111" charset="-128"/>
              </a:rPr>
              <a:t>µ</a:t>
            </a:r>
            <a:r>
              <a:rPr lang="en-US" sz="2000" b="1" i="1" baseline="-25000">
                <a:solidFill>
                  <a:srgbClr val="000000"/>
                </a:solidFill>
                <a:ea typeface="ＭＳ Ｐゴシック" pitchFamily="-111" charset="-128"/>
              </a:rPr>
              <a:t>Y</a:t>
            </a:r>
            <a:r>
              <a:rPr lang="en-US" sz="2000" b="1">
                <a:solidFill>
                  <a:srgbClr val="000000"/>
                </a:solidFill>
                <a:ea typeface="ＭＳ Ｐゴシック" pitchFamily="-111" charset="-128"/>
              </a:rPr>
              <a:t> = </a:t>
            </a:r>
            <a:r>
              <a:rPr lang="en-US" sz="2000" b="1" i="1">
                <a:solidFill>
                  <a:srgbClr val="000000"/>
                </a:solidFill>
                <a:ea typeface="ＭＳ Ｐゴシック" pitchFamily="-111" charset="-128"/>
              </a:rPr>
              <a:t>a</a:t>
            </a:r>
            <a:r>
              <a:rPr lang="en-US" sz="2000" b="1">
                <a:solidFill>
                  <a:srgbClr val="000000"/>
                </a:solidFill>
                <a:ea typeface="ＭＳ Ｐゴシック" pitchFamily="-111" charset="-128"/>
              </a:rPr>
              <a:t> </a:t>
            </a:r>
            <a:r>
              <a:rPr lang="en-US" sz="2000" b="1" i="1">
                <a:solidFill>
                  <a:srgbClr val="000000"/>
                </a:solidFill>
                <a:ea typeface="ＭＳ Ｐゴシック" pitchFamily="-111" charset="-128"/>
              </a:rPr>
              <a:t>+ bµ</a:t>
            </a:r>
            <a:r>
              <a:rPr lang="en-US" sz="2000" b="1" i="1" baseline="-25000">
                <a:solidFill>
                  <a:srgbClr val="000000"/>
                </a:solidFill>
                <a:ea typeface="ＭＳ Ｐゴシック" pitchFamily="-111" charset="-128"/>
              </a:rPr>
              <a:t>X</a:t>
            </a:r>
            <a:r>
              <a:rPr lang="en-US" sz="2000" b="1">
                <a:solidFill>
                  <a:srgbClr val="000000"/>
                </a:solidFill>
                <a:ea typeface="ＭＳ Ｐゴシック" pitchFamily="-111" charset="-128"/>
              </a:rPr>
              <a:t>.</a:t>
            </a:r>
          </a:p>
          <a:p>
            <a:pPr marL="342900" indent="-342900">
              <a:spcAft>
                <a:spcPts val="1200"/>
              </a:spcAft>
              <a:buFont typeface="Arial" charset="0"/>
              <a:buChar char="•"/>
              <a:defRPr/>
            </a:pPr>
            <a:r>
              <a:rPr lang="en-US" sz="2000" b="1" i="1">
                <a:solidFill>
                  <a:srgbClr val="000000"/>
                </a:solidFill>
                <a:ea typeface="ＭＳ Ｐゴシック" pitchFamily="-111" charset="-128"/>
              </a:rPr>
              <a:t>σ</a:t>
            </a:r>
            <a:r>
              <a:rPr lang="en-US" sz="2000" b="1" i="1" baseline="-25000">
                <a:solidFill>
                  <a:srgbClr val="000000"/>
                </a:solidFill>
                <a:ea typeface="ＭＳ Ｐゴシック" pitchFamily="-111" charset="-128"/>
              </a:rPr>
              <a:t>Y</a:t>
            </a:r>
            <a:r>
              <a:rPr lang="en-US" sz="2000" b="1" i="1">
                <a:solidFill>
                  <a:srgbClr val="000000"/>
                </a:solidFill>
                <a:ea typeface="ＭＳ Ｐゴシック" pitchFamily="-111" charset="-128"/>
              </a:rPr>
              <a:t> </a:t>
            </a:r>
            <a:r>
              <a:rPr lang="en-US" sz="2000" b="1">
                <a:solidFill>
                  <a:srgbClr val="000000"/>
                </a:solidFill>
                <a:ea typeface="ＭＳ Ｐゴシック" pitchFamily="-111" charset="-128"/>
              </a:rPr>
              <a:t>= |</a:t>
            </a:r>
            <a:r>
              <a:rPr lang="en-US" sz="2000" b="1" i="1">
                <a:solidFill>
                  <a:srgbClr val="000000"/>
                </a:solidFill>
                <a:ea typeface="ＭＳ Ｐゴシック" pitchFamily="-111" charset="-128"/>
              </a:rPr>
              <a:t>b</a:t>
            </a:r>
            <a:r>
              <a:rPr lang="en-US" sz="2000" b="1">
                <a:solidFill>
                  <a:srgbClr val="000000"/>
                </a:solidFill>
                <a:ea typeface="ＭＳ Ｐゴシック" pitchFamily="-111" charset="-128"/>
              </a:rPr>
              <a:t>|</a:t>
            </a:r>
            <a:r>
              <a:rPr lang="en-US" sz="2000" b="1" i="1">
                <a:solidFill>
                  <a:srgbClr val="000000"/>
                </a:solidFill>
                <a:ea typeface="ＭＳ Ｐゴシック" pitchFamily="-111" charset="-128"/>
              </a:rPr>
              <a:t>σ</a:t>
            </a:r>
            <a:r>
              <a:rPr lang="en-US" sz="2000" b="1" i="1" baseline="-25000">
                <a:solidFill>
                  <a:srgbClr val="000000"/>
                </a:solidFill>
                <a:ea typeface="ＭＳ Ｐゴシック" pitchFamily="-111" charset="-128"/>
              </a:rPr>
              <a:t>X</a:t>
            </a:r>
            <a:r>
              <a:rPr lang="en-US" sz="2000" b="1">
                <a:solidFill>
                  <a:srgbClr val="000000"/>
                </a:solidFill>
                <a:ea typeface="ＭＳ Ｐゴシック" pitchFamily="-111" charset="-128"/>
              </a:rPr>
              <a:t> (since </a:t>
            </a:r>
            <a:r>
              <a:rPr lang="en-US" sz="2000" b="1" i="1">
                <a:solidFill>
                  <a:srgbClr val="000000"/>
                </a:solidFill>
                <a:ea typeface="ＭＳ Ｐゴシック" pitchFamily="-111" charset="-128"/>
              </a:rPr>
              <a:t>b </a:t>
            </a:r>
            <a:r>
              <a:rPr lang="en-US" sz="2000" b="1">
                <a:solidFill>
                  <a:srgbClr val="000000"/>
                </a:solidFill>
                <a:ea typeface="ＭＳ Ｐゴシック" pitchFamily="-111" charset="-128"/>
              </a:rPr>
              <a:t>could be a negative number).</a:t>
            </a:r>
          </a:p>
        </p:txBody>
      </p:sp>
      <p:sp>
        <p:nvSpPr>
          <p:cNvPr id="7" name="TextBox 6"/>
          <p:cNvSpPr txBox="1"/>
          <p:nvPr/>
        </p:nvSpPr>
        <p:spPr bwMode="auto">
          <a:xfrm>
            <a:off x="868588" y="2422547"/>
            <a:ext cx="7375526"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Effect on a Linear Transformation on the Mean and Standard Deviation</a:t>
            </a:r>
          </a:p>
        </p:txBody>
      </p:sp>
    </p:spTree>
    <p:extLst>
      <p:ext uri="{BB962C8B-B14F-4D97-AF65-F5344CB8AC3E}">
        <p14:creationId xmlns:p14="http://schemas.microsoft.com/office/powerpoint/2010/main" val="31145188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bg/>
                                          </p:spTgt>
                                        </p:tgtEl>
                                        <p:attrNameLst>
                                          <p:attrName>style.visibility</p:attrName>
                                        </p:attrNameLst>
                                      </p:cBhvr>
                                      <p:to>
                                        <p:strVal val="visible"/>
                                      </p:to>
                                    </p:set>
                                    <p:animEffect transition="in" filter="fade">
                                      <p:cBhvr>
                                        <p:cTn id="10" dur="1000"/>
                                        <p:tgtEl>
                                          <p:spTgt spid="6">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fade">
                                      <p:cBhvr>
                                        <p:cTn id="15" dur="1000"/>
                                        <p:tgtEl>
                                          <p:spTgt spid="6">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1000"/>
                                        <p:tgtEl>
                                          <p:spTgt spid="6">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fade">
                                      <p:cBhvr>
                                        <p:cTn id="25" dur="1000"/>
                                        <p:tgtEl>
                                          <p:spTgt spid="6">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xEl>
                                              <p:pRg st="3" end="3"/>
                                            </p:txEl>
                                          </p:spTgt>
                                        </p:tgtEl>
                                        <p:attrNameLst>
                                          <p:attrName>style.visibility</p:attrName>
                                        </p:attrNameLst>
                                      </p:cBhvr>
                                      <p:to>
                                        <p:strVal val="visible"/>
                                      </p:to>
                                    </p:set>
                                    <p:animEffect transition="in" filter="fade">
                                      <p:cBhvr>
                                        <p:cTn id="30" dur="1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30175"/>
            <a:ext cx="8229600" cy="715963"/>
          </a:xfrm>
        </p:spPr>
        <p:txBody>
          <a:bodyPr/>
          <a:lstStyle/>
          <a:p>
            <a:r>
              <a:rPr lang="en-US" altLang="en-US" sz="3600" b="1" smtClean="0">
                <a:solidFill>
                  <a:schemeClr val="tx1"/>
                </a:solidFill>
                <a:ea typeface="ＭＳ Ｐゴシック" pitchFamily="34" charset="-128"/>
              </a:rPr>
              <a:t>Combining Random Variables</a:t>
            </a:r>
            <a:endParaRPr lang="en-US" altLang="en-US" sz="3600" b="1" smtClean="0">
              <a:solidFill>
                <a:schemeClr val="tx1"/>
              </a:solidFill>
            </a:endParaRPr>
          </a:p>
        </p:txBody>
      </p:sp>
      <p:sp>
        <p:nvSpPr>
          <p:cNvPr id="12291" name="Content Placeholder 2"/>
          <p:cNvSpPr>
            <a:spLocks noGrp="1"/>
          </p:cNvSpPr>
          <p:nvPr>
            <p:ph idx="1"/>
          </p:nvPr>
        </p:nvSpPr>
        <p:spPr>
          <a:xfrm>
            <a:off x="228600" y="900113"/>
            <a:ext cx="8686800" cy="2590800"/>
          </a:xfrm>
        </p:spPr>
        <p:txBody>
          <a:bodyPr/>
          <a:lstStyle/>
          <a:p>
            <a:pPr>
              <a:buFont typeface="Wingdings" pitchFamily="2" charset="2"/>
              <a:buNone/>
            </a:pPr>
            <a:r>
              <a:rPr lang="en-US" altLang="en-US" sz="2000" b="1" smtClean="0">
                <a:ea typeface="ＭＳ Ｐゴシック" pitchFamily="34" charset="-128"/>
              </a:rPr>
              <a:t>So far, we have looked at settings that involve a single random variable. Many interesting statistics problems require us to examine two or more random variables.</a:t>
            </a:r>
          </a:p>
          <a:p>
            <a:pPr>
              <a:buFont typeface="Wingdings" pitchFamily="2" charset="2"/>
              <a:buNone/>
            </a:pPr>
            <a:r>
              <a:rPr lang="en-US" altLang="en-US" sz="2000" b="1" smtClean="0">
                <a:ea typeface="ＭＳ Ｐゴシック" pitchFamily="34" charset="-128"/>
              </a:rPr>
              <a:t>Let’s investigate the result of adding and subtracting random variables. Let </a:t>
            </a:r>
            <a:r>
              <a:rPr lang="en-US" altLang="en-US" sz="2000" b="1" i="1" smtClean="0">
                <a:ea typeface="ＭＳ Ｐゴシック" pitchFamily="34" charset="-128"/>
              </a:rPr>
              <a:t>X </a:t>
            </a:r>
            <a:r>
              <a:rPr lang="en-US" altLang="en-US" sz="2000" b="1" smtClean="0">
                <a:ea typeface="ＭＳ Ｐゴシック" pitchFamily="34" charset="-128"/>
              </a:rPr>
              <a:t>= the number of passengers on a randomly selected trip with Pete’s Jeep Tours.  </a:t>
            </a:r>
            <a:r>
              <a:rPr lang="en-US" altLang="en-US" sz="2000" b="1" i="1" smtClean="0">
                <a:ea typeface="ＭＳ Ｐゴシック" pitchFamily="34" charset="-128"/>
              </a:rPr>
              <a:t>Y </a:t>
            </a:r>
            <a:r>
              <a:rPr lang="en-US" altLang="en-US" sz="2000" b="1" smtClean="0">
                <a:ea typeface="ＭＳ Ｐゴシック" pitchFamily="34" charset="-128"/>
              </a:rPr>
              <a:t>= the number of passengers on a randomly selected trip with Erin’s Adventures.  </a:t>
            </a:r>
            <a:br>
              <a:rPr lang="en-US" altLang="en-US" sz="2000" b="1" smtClean="0">
                <a:ea typeface="ＭＳ Ｐゴシック" pitchFamily="34" charset="-128"/>
              </a:rPr>
            </a:br>
            <a:r>
              <a:rPr lang="en-US" altLang="en-US" sz="2000" b="1" smtClean="0">
                <a:ea typeface="ＭＳ Ｐゴシック" pitchFamily="34" charset="-128"/>
              </a:rPr>
              <a:t>Define </a:t>
            </a:r>
            <a:r>
              <a:rPr lang="en-US" altLang="en-US" sz="2000" b="1" i="1" smtClean="0">
                <a:ea typeface="ＭＳ Ｐゴシック" pitchFamily="34" charset="-128"/>
              </a:rPr>
              <a:t>T </a:t>
            </a:r>
            <a:r>
              <a:rPr lang="en-US" altLang="en-US" sz="2000" b="1" smtClean="0">
                <a:ea typeface="ＭＳ Ｐゴシック" pitchFamily="34" charset="-128"/>
              </a:rPr>
              <a:t>= </a:t>
            </a:r>
            <a:r>
              <a:rPr lang="en-US" altLang="en-US" sz="2000" b="1" i="1" smtClean="0">
                <a:ea typeface="ＭＳ Ｐゴシック" pitchFamily="34" charset="-128"/>
              </a:rPr>
              <a:t>X </a:t>
            </a:r>
            <a:r>
              <a:rPr lang="en-US" altLang="en-US" sz="2000" b="1" smtClean="0">
                <a:ea typeface="ＭＳ Ｐゴシック" pitchFamily="34" charset="-128"/>
              </a:rPr>
              <a:t>+ </a:t>
            </a:r>
            <a:r>
              <a:rPr lang="en-US" altLang="en-US" sz="2000" b="1" i="1" smtClean="0">
                <a:ea typeface="ＭＳ Ｐゴシック" pitchFamily="34" charset="-128"/>
              </a:rPr>
              <a:t>Y.  </a:t>
            </a:r>
            <a:r>
              <a:rPr lang="en-US" altLang="en-US" sz="2000" b="1" smtClean="0">
                <a:ea typeface="ＭＳ Ｐゴシック" pitchFamily="34" charset="-128"/>
              </a:rPr>
              <a:t>What are the mean and variance of </a:t>
            </a:r>
            <a:r>
              <a:rPr lang="en-US" altLang="en-US" sz="2000" b="1" i="1" smtClean="0">
                <a:ea typeface="ＭＳ Ｐゴシック" pitchFamily="34" charset="-128"/>
              </a:rPr>
              <a:t>T</a:t>
            </a:r>
            <a:r>
              <a:rPr lang="en-US" altLang="en-US" sz="2000" b="1" smtClean="0">
                <a:ea typeface="ＭＳ Ｐゴシック" pitchFamily="34" charset="-128"/>
              </a:rPr>
              <a:t>?</a:t>
            </a:r>
          </a:p>
          <a:p>
            <a:endParaRPr lang="en-US" altLang="en-US" sz="2000" b="1" smtClean="0"/>
          </a:p>
        </p:txBody>
      </p:sp>
      <p:graphicFrame>
        <p:nvGraphicFramePr>
          <p:cNvPr id="4" name="Table 3"/>
          <p:cNvGraphicFramePr>
            <a:graphicFrameLocks noGrp="1"/>
          </p:cNvGraphicFramePr>
          <p:nvPr/>
        </p:nvGraphicFramePr>
        <p:xfrm>
          <a:off x="520700" y="3810000"/>
          <a:ext cx="5397500" cy="742950"/>
        </p:xfrm>
        <a:graphic>
          <a:graphicData uri="http://schemas.openxmlformats.org/drawingml/2006/table">
            <a:tbl>
              <a:tblPr/>
              <a:tblGrid>
                <a:gridCol w="1803400"/>
                <a:gridCol w="719138"/>
                <a:gridCol w="719137"/>
                <a:gridCol w="717550"/>
                <a:gridCol w="719138"/>
                <a:gridCol w="7191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111" charset="-128"/>
                        </a:rPr>
                        <a:t>Passengers </a:t>
                      </a:r>
                      <a:r>
                        <a:rPr kumimoji="0" lang="en-US" sz="1800" b="1" i="1" u="none" strike="noStrike" cap="none" normalizeH="0" baseline="0" dirty="0" smtClean="0">
                          <a:ln>
                            <a:noFill/>
                          </a:ln>
                          <a:solidFill>
                            <a:schemeClr val="tx1"/>
                          </a:solidFill>
                          <a:effectLst/>
                          <a:latin typeface="Arial" charset="0"/>
                          <a:ea typeface="ＭＳ Ｐゴシック" pitchFamily="-111" charset="-128"/>
                        </a:rPr>
                        <a:t>x</a:t>
                      </a:r>
                      <a:r>
                        <a:rPr kumimoji="0" lang="en-US" sz="1800" b="1" i="1" u="none" strike="noStrike" cap="none" normalizeH="0" baseline="-25000" dirty="0" smtClean="0">
                          <a:ln>
                            <a:noFill/>
                          </a:ln>
                          <a:solidFill>
                            <a:schemeClr val="tx1"/>
                          </a:solidFill>
                          <a:effectLst/>
                          <a:latin typeface="Arial" charset="0"/>
                          <a:ea typeface="ＭＳ Ｐゴシック" pitchFamily="-111" charset="-128"/>
                        </a:rPr>
                        <a:t>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ea typeface="ＭＳ Ｐゴシック" pitchFamily="-111" charset="-128"/>
                        </a:rPr>
                        <a:t>Probability </a:t>
                      </a:r>
                      <a:r>
                        <a:rPr kumimoji="0" lang="en-US" sz="1800" b="1" i="1" u="none" strike="noStrike" cap="none" normalizeH="0" baseline="0" smtClean="0">
                          <a:ln>
                            <a:noFill/>
                          </a:ln>
                          <a:solidFill>
                            <a:srgbClr val="000000"/>
                          </a:solidFill>
                          <a:effectLst/>
                          <a:latin typeface="Arial" charset="0"/>
                          <a:ea typeface="ＭＳ Ｐゴシック" pitchFamily="-111" charset="-128"/>
                        </a:rPr>
                        <a:t>p</a:t>
                      </a:r>
                      <a:r>
                        <a:rPr kumimoji="0" lang="en-US" sz="1800" b="1" i="1" u="none" strike="noStrike" cap="none" normalizeH="0" baseline="-25000" smtClean="0">
                          <a:ln>
                            <a:noFill/>
                          </a:ln>
                          <a:solidFill>
                            <a:srgbClr val="000000"/>
                          </a:solidFill>
                          <a:effectLst/>
                          <a:latin typeface="Arial" charset="0"/>
                          <a:ea typeface="ＭＳ Ｐゴシック" pitchFamily="-111" charset="-128"/>
                        </a:rPr>
                        <a:t>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pitchFamily="-111" charset="-128"/>
                        </a:rPr>
                        <a:t>0.20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pitchFamily="-111" charset="-128"/>
                        </a:rPr>
                        <a: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r>
            </a:tbl>
          </a:graphicData>
        </a:graphic>
      </p:graphicFrame>
      <p:graphicFrame>
        <p:nvGraphicFramePr>
          <p:cNvPr id="7" name="Table 6"/>
          <p:cNvGraphicFramePr>
            <a:graphicFrameLocks noGrp="1"/>
          </p:cNvGraphicFramePr>
          <p:nvPr/>
        </p:nvGraphicFramePr>
        <p:xfrm>
          <a:off x="520700" y="5334000"/>
          <a:ext cx="4678363" cy="742950"/>
        </p:xfrm>
        <a:graphic>
          <a:graphicData uri="http://schemas.openxmlformats.org/drawingml/2006/table">
            <a:tbl>
              <a:tblPr/>
              <a:tblGrid>
                <a:gridCol w="1803400"/>
                <a:gridCol w="719138"/>
                <a:gridCol w="719137"/>
                <a:gridCol w="717550"/>
                <a:gridCol w="719138"/>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111" charset="-128"/>
                        </a:rPr>
                        <a:t>Passengers </a:t>
                      </a:r>
                      <a:r>
                        <a:rPr kumimoji="0" lang="en-US" sz="1800" b="1" i="1" u="none" strike="noStrike" cap="none" normalizeH="0" baseline="0" dirty="0" err="1" smtClean="0">
                          <a:ln>
                            <a:noFill/>
                          </a:ln>
                          <a:solidFill>
                            <a:schemeClr val="tx1"/>
                          </a:solidFill>
                          <a:effectLst/>
                          <a:latin typeface="Arial" charset="0"/>
                          <a:ea typeface="ＭＳ Ｐゴシック" pitchFamily="-111" charset="-128"/>
                        </a:rPr>
                        <a:t>y</a:t>
                      </a:r>
                      <a:r>
                        <a:rPr kumimoji="0" lang="en-US" sz="1800" b="1" i="1" u="none" strike="noStrike" cap="none" normalizeH="0" baseline="-25000" dirty="0" err="1" smtClean="0">
                          <a:ln>
                            <a:noFill/>
                          </a:ln>
                          <a:solidFill>
                            <a:schemeClr val="tx1"/>
                          </a:solidFill>
                          <a:effectLst/>
                          <a:latin typeface="Arial" charset="0"/>
                          <a:ea typeface="ＭＳ Ｐゴシック" pitchFamily="-111" charset="-128"/>
                        </a:rPr>
                        <a:t>i</a:t>
                      </a:r>
                      <a:endParaRPr kumimoji="0" lang="en-US" sz="1800" b="1" i="1" u="none" strike="noStrike" cap="none" normalizeH="0" baseline="-25000" dirty="0" smtClean="0">
                        <a:ln>
                          <a:noFill/>
                        </a:ln>
                        <a:solidFill>
                          <a:schemeClr val="tx1"/>
                        </a:solidFill>
                        <a:effectLst/>
                        <a:latin typeface="Arial" charset="0"/>
                        <a:ea typeface="ＭＳ Ｐゴシック" pitchFamily="-111"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ＭＳ Ｐゴシック" pitchFamily="-111" charset="-128"/>
                        </a:rPr>
                        <a:t>2</a:t>
                      </a:r>
                      <a:endParaRPr kumimoji="0" lang="en-US" sz="1800" b="0" i="0" u="none" strike="noStrike" cap="none" normalizeH="0" baseline="0" smtClean="0">
                        <a:ln>
                          <a:noFill/>
                        </a:ln>
                        <a:solidFill>
                          <a:schemeClr val="tx1"/>
                        </a:solidFill>
                        <a:effectLst/>
                        <a:latin typeface="Arial" charset="0"/>
                        <a:ea typeface="ＭＳ Ｐゴシック" pitchFamily="-111"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ＭＳ Ｐゴシック" pitchFamily="-111" charset="-128"/>
                        </a:rPr>
                        <a:t>3</a:t>
                      </a:r>
                      <a:endParaRPr kumimoji="0" lang="en-US" sz="1800" b="0" i="0" u="none" strike="noStrike" cap="none" normalizeH="0" baseline="0" smtClean="0">
                        <a:ln>
                          <a:noFill/>
                        </a:ln>
                        <a:solidFill>
                          <a:schemeClr val="tx1"/>
                        </a:solidFill>
                        <a:effectLst/>
                        <a:latin typeface="Arial" charset="0"/>
                        <a:ea typeface="ＭＳ Ｐゴシック" pitchFamily="-111"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ＭＳ Ｐゴシック" pitchFamily="-111" charset="-128"/>
                        </a:rPr>
                        <a:t>4</a:t>
                      </a:r>
                      <a:endParaRPr kumimoji="0" lang="en-US" sz="1800" b="0" i="0" u="none" strike="noStrike" cap="none" normalizeH="0" baseline="0" smtClean="0">
                        <a:ln>
                          <a:noFill/>
                        </a:ln>
                        <a:solidFill>
                          <a:schemeClr val="tx1"/>
                        </a:solidFill>
                        <a:effectLst/>
                        <a:latin typeface="Arial" charset="0"/>
                        <a:ea typeface="ＭＳ Ｐゴシック" pitchFamily="-111"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Arial" charset="0"/>
                          <a:ea typeface="ＭＳ Ｐゴシック" pitchFamily="-111" charset="-128"/>
                        </a:rPr>
                        <a:t>5</a:t>
                      </a:r>
                      <a:endParaRPr kumimoji="0" lang="en-US" sz="1800" b="0" i="0" u="none" strike="noStrike" cap="none" normalizeH="0" baseline="0" smtClean="0">
                        <a:ln>
                          <a:noFill/>
                        </a:ln>
                        <a:solidFill>
                          <a:schemeClr val="tx1"/>
                        </a:solidFill>
                        <a:effectLst/>
                        <a:latin typeface="Arial" charset="0"/>
                        <a:ea typeface="ＭＳ Ｐゴシック" pitchFamily="-111"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F7901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Arial" charset="0"/>
                          <a:ea typeface="ＭＳ Ｐゴシック" pitchFamily="-111" charset="-128"/>
                        </a:rPr>
                        <a:t>Probability </a:t>
                      </a:r>
                      <a:r>
                        <a:rPr kumimoji="0" lang="en-US" sz="1800" b="1" i="1" u="none" strike="noStrike" cap="none" normalizeH="0" baseline="0" dirty="0" smtClean="0">
                          <a:ln>
                            <a:noFill/>
                          </a:ln>
                          <a:solidFill>
                            <a:schemeClr val="bg1"/>
                          </a:solidFill>
                          <a:effectLst/>
                          <a:latin typeface="Arial" charset="0"/>
                          <a:ea typeface="ＭＳ Ｐゴシック" pitchFamily="-111" charset="-128"/>
                        </a:rPr>
                        <a:t>p</a:t>
                      </a:r>
                      <a:r>
                        <a:rPr kumimoji="0" lang="en-US" sz="1800" b="1" i="1" u="none" strike="noStrike" cap="none" normalizeH="0" baseline="-25000" dirty="0" smtClean="0">
                          <a:ln>
                            <a:noFill/>
                          </a:ln>
                          <a:solidFill>
                            <a:schemeClr val="bg1"/>
                          </a:solidFill>
                          <a:effectLst/>
                          <a:latin typeface="Arial" charset="0"/>
                          <a:ea typeface="ＭＳ Ｐゴシック" pitchFamily="-111" charset="-128"/>
                        </a:rPr>
                        <a:t>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11" charset="-128"/>
                        </a:rPr>
                        <a:t>0.3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11" charset="-128"/>
                        </a:rPr>
                        <a:t>0.4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11" charset="-128"/>
                        </a:rPr>
                        <a:t>0.2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BCC"/>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Arial" charset="0"/>
                          <a:ea typeface="ＭＳ Ｐゴシック" pitchFamily="-111" charset="-128"/>
                        </a:rPr>
                        <a:t>0.1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DBCC"/>
                    </a:solidFill>
                  </a:tcPr>
                </a:tc>
              </a:tr>
            </a:tbl>
          </a:graphicData>
        </a:graphic>
      </p:graphicFrame>
      <p:sp>
        <p:nvSpPr>
          <p:cNvPr id="8" name="TextBox 7"/>
          <p:cNvSpPr txBox="1">
            <a:spLocks noChangeArrowheads="1"/>
          </p:cNvSpPr>
          <p:nvPr/>
        </p:nvSpPr>
        <p:spPr bwMode="auto">
          <a:xfrm>
            <a:off x="571500" y="4665663"/>
            <a:ext cx="5178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0" fontAlgn="base" hangingPunct="0">
              <a:spcBef>
                <a:spcPct val="0"/>
              </a:spcBef>
              <a:spcAft>
                <a:spcPct val="0"/>
              </a:spcAft>
              <a:buFontTx/>
              <a:buNone/>
            </a:pPr>
            <a:r>
              <a:rPr lang="en-US" altLang="en-US" sz="1800" b="1" smtClean="0">
                <a:solidFill>
                  <a:srgbClr val="FFFF00"/>
                </a:solidFill>
              </a:rPr>
              <a:t>Mean </a:t>
            </a:r>
            <a:r>
              <a:rPr lang="en-US" altLang="en-US" sz="1800" b="1" i="1" smtClean="0">
                <a:solidFill>
                  <a:srgbClr val="FFFF00"/>
                </a:solidFill>
              </a:rPr>
              <a:t>µ</a:t>
            </a:r>
            <a:r>
              <a:rPr lang="en-US" altLang="en-US" sz="1800" b="1" i="1" baseline="-25000" smtClean="0">
                <a:solidFill>
                  <a:srgbClr val="FFFF00"/>
                </a:solidFill>
              </a:rPr>
              <a:t>X</a:t>
            </a:r>
            <a:r>
              <a:rPr lang="en-US" altLang="en-US" sz="1800" b="1" smtClean="0">
                <a:solidFill>
                  <a:srgbClr val="FFFF00"/>
                </a:solidFill>
              </a:rPr>
              <a:t> = 3.75  Standard Deviation </a:t>
            </a:r>
            <a:r>
              <a:rPr lang="en-US" altLang="en-US" sz="1800" b="1" i="1" smtClean="0">
                <a:solidFill>
                  <a:srgbClr val="FFFF00"/>
                </a:solidFill>
              </a:rPr>
              <a:t>σ</a:t>
            </a:r>
            <a:r>
              <a:rPr lang="en-US" altLang="en-US" sz="1800" b="1" i="1" baseline="-25000" smtClean="0">
                <a:solidFill>
                  <a:srgbClr val="FFFF00"/>
                </a:solidFill>
              </a:rPr>
              <a:t>X</a:t>
            </a:r>
            <a:r>
              <a:rPr lang="en-US" altLang="en-US" sz="1800" b="1" smtClean="0">
                <a:solidFill>
                  <a:srgbClr val="FFFF00"/>
                </a:solidFill>
              </a:rPr>
              <a:t> = 1.090</a:t>
            </a:r>
          </a:p>
        </p:txBody>
      </p:sp>
      <p:sp>
        <p:nvSpPr>
          <p:cNvPr id="9" name="TextBox 8"/>
          <p:cNvSpPr txBox="1">
            <a:spLocks noChangeArrowheads="1"/>
          </p:cNvSpPr>
          <p:nvPr/>
        </p:nvSpPr>
        <p:spPr bwMode="auto">
          <a:xfrm>
            <a:off x="520700" y="6278563"/>
            <a:ext cx="51784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0" fontAlgn="base" hangingPunct="0">
              <a:spcBef>
                <a:spcPct val="0"/>
              </a:spcBef>
              <a:spcAft>
                <a:spcPct val="0"/>
              </a:spcAft>
              <a:buFontTx/>
              <a:buNone/>
            </a:pPr>
            <a:r>
              <a:rPr lang="en-US" altLang="en-US" sz="1800" b="1" smtClean="0">
                <a:solidFill>
                  <a:srgbClr val="FFFF00"/>
                </a:solidFill>
              </a:rPr>
              <a:t>Mean </a:t>
            </a:r>
            <a:r>
              <a:rPr lang="en-US" altLang="en-US" sz="1800" b="1" i="1" smtClean="0">
                <a:solidFill>
                  <a:srgbClr val="FFFF00"/>
                </a:solidFill>
              </a:rPr>
              <a:t>µ</a:t>
            </a:r>
            <a:r>
              <a:rPr lang="en-US" altLang="en-US" sz="1800" b="1" i="1" baseline="-25000" smtClean="0">
                <a:solidFill>
                  <a:srgbClr val="FFFF00"/>
                </a:solidFill>
              </a:rPr>
              <a:t>Y</a:t>
            </a:r>
            <a:r>
              <a:rPr lang="en-US" altLang="en-US" sz="1800" b="1" smtClean="0">
                <a:solidFill>
                  <a:srgbClr val="FFFF00"/>
                </a:solidFill>
              </a:rPr>
              <a:t> = 3.10  Standard Deviation </a:t>
            </a:r>
            <a:r>
              <a:rPr lang="en-US" altLang="en-US" sz="1800" b="1" i="1" smtClean="0">
                <a:solidFill>
                  <a:srgbClr val="FFFF00"/>
                </a:solidFill>
              </a:rPr>
              <a:t>σ</a:t>
            </a:r>
            <a:r>
              <a:rPr lang="en-US" altLang="en-US" sz="1800" b="1" i="1" baseline="-25000" smtClean="0">
                <a:solidFill>
                  <a:srgbClr val="FFFF00"/>
                </a:solidFill>
              </a:rPr>
              <a:t>Y</a:t>
            </a:r>
            <a:r>
              <a:rPr lang="en-US" altLang="en-US" sz="1800" b="1" smtClean="0">
                <a:solidFill>
                  <a:srgbClr val="FFFF00"/>
                </a:solidFill>
              </a:rPr>
              <a:t> = 0.943</a:t>
            </a:r>
          </a:p>
        </p:txBody>
      </p:sp>
      <p:pic>
        <p:nvPicPr>
          <p:cNvPr id="1643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0" y="3429000"/>
            <a:ext cx="2581275"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434"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5133975"/>
            <a:ext cx="2590800" cy="172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025941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6433"/>
                                        </p:tgtEl>
                                        <p:attrNameLst>
                                          <p:attrName>style.visibility</p:attrName>
                                        </p:attrNameLst>
                                      </p:cBhvr>
                                      <p:to>
                                        <p:strVal val="visible"/>
                                      </p:to>
                                    </p:set>
                                    <p:animEffect transition="in" filter="fade">
                                      <p:cBhvr>
                                        <p:cTn id="7" dur="500"/>
                                        <p:tgtEl>
                                          <p:spTgt spid="16433"/>
                                        </p:tgtEl>
                                      </p:cBhvr>
                                    </p:animEffect>
                                  </p:childTnLst>
                                </p:cTn>
                              </p:par>
                              <p:par>
                                <p:cTn id="8" presetID="10" presetClass="entr" presetSubtype="0" fill="hold" nodeType="withEffect">
                                  <p:stCondLst>
                                    <p:cond delay="0"/>
                                  </p:stCondLst>
                                  <p:childTnLst>
                                    <p:set>
                                      <p:cBhvr>
                                        <p:cTn id="9" dur="1" fill="hold">
                                          <p:stCondLst>
                                            <p:cond delay="0"/>
                                          </p:stCondLst>
                                        </p:cTn>
                                        <p:tgtEl>
                                          <p:spTgt spid="16434"/>
                                        </p:tgtEl>
                                        <p:attrNameLst>
                                          <p:attrName>style.visibility</p:attrName>
                                        </p:attrNameLst>
                                      </p:cBhvr>
                                      <p:to>
                                        <p:strVal val="visible"/>
                                      </p:to>
                                    </p:set>
                                    <p:animEffect transition="in" filter="fade">
                                      <p:cBhvr>
                                        <p:cTn id="10" dur="500"/>
                                        <p:tgtEl>
                                          <p:spTgt spid="1643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1000"/>
                                        <p:tgtEl>
                                          <p:spTgt spid="8"/>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130175"/>
            <a:ext cx="8229600" cy="715963"/>
          </a:xfrm>
        </p:spPr>
        <p:txBody>
          <a:bodyPr/>
          <a:lstStyle/>
          <a:p>
            <a:r>
              <a:rPr lang="en-US" altLang="en-US" sz="3600" b="1" smtClean="0">
                <a:solidFill>
                  <a:schemeClr val="tx1"/>
                </a:solidFill>
                <a:ea typeface="ＭＳ Ｐゴシック" pitchFamily="34" charset="-128"/>
              </a:rPr>
              <a:t>Combining Random Variables</a:t>
            </a:r>
            <a:endParaRPr lang="en-US" altLang="en-US" sz="3600" smtClean="0">
              <a:solidFill>
                <a:schemeClr val="tx1"/>
              </a:solidFill>
            </a:endParaRPr>
          </a:p>
        </p:txBody>
      </p:sp>
      <p:sp>
        <p:nvSpPr>
          <p:cNvPr id="13315" name="Content Placeholder 2"/>
          <p:cNvSpPr>
            <a:spLocks noGrp="1"/>
          </p:cNvSpPr>
          <p:nvPr>
            <p:ph idx="1"/>
          </p:nvPr>
        </p:nvSpPr>
        <p:spPr>
          <a:xfrm>
            <a:off x="228600" y="1219200"/>
            <a:ext cx="8686800" cy="2514600"/>
          </a:xfrm>
        </p:spPr>
        <p:txBody>
          <a:bodyPr/>
          <a:lstStyle/>
          <a:p>
            <a:pPr>
              <a:buFont typeface="Wingdings" pitchFamily="2" charset="2"/>
              <a:buNone/>
            </a:pPr>
            <a:r>
              <a:rPr lang="en-US" altLang="en-US" sz="2400" b="1" smtClean="0">
                <a:ea typeface="ＭＳ Ｐゴシック" pitchFamily="34" charset="-128"/>
              </a:rPr>
              <a:t>How many total passengers can Pete and Erin expect on a randomly selected day? </a:t>
            </a:r>
          </a:p>
          <a:p>
            <a:pPr>
              <a:buFont typeface="Wingdings" pitchFamily="2" charset="2"/>
              <a:buNone/>
            </a:pPr>
            <a:r>
              <a:rPr lang="en-US" altLang="en-US" sz="2400" b="1" smtClean="0">
                <a:ea typeface="ＭＳ Ｐゴシック" pitchFamily="34" charset="-128"/>
              </a:rPr>
              <a:t>Since Pete expects </a:t>
            </a:r>
            <a:r>
              <a:rPr lang="en-US" altLang="en-US" sz="2400" b="1" i="1" smtClean="0">
                <a:ea typeface="ＭＳ Ｐゴシック" pitchFamily="34" charset="-128"/>
              </a:rPr>
              <a:t>µ</a:t>
            </a:r>
            <a:r>
              <a:rPr lang="en-US" altLang="en-US" sz="2400" b="1" i="1" baseline="-25000" smtClean="0">
                <a:ea typeface="ＭＳ Ｐゴシック" pitchFamily="34" charset="-128"/>
              </a:rPr>
              <a:t>X</a:t>
            </a:r>
            <a:r>
              <a:rPr lang="en-US" altLang="en-US" sz="2400" b="1" smtClean="0">
                <a:ea typeface="ＭＳ Ｐゴシック" pitchFamily="34" charset="-128"/>
              </a:rPr>
              <a:t> = 3.75 and Erin expects </a:t>
            </a:r>
            <a:r>
              <a:rPr lang="en-US" altLang="en-US" sz="2400" b="1" i="1" smtClean="0">
                <a:ea typeface="ＭＳ Ｐゴシック" pitchFamily="34" charset="-128"/>
              </a:rPr>
              <a:t>µ</a:t>
            </a:r>
            <a:r>
              <a:rPr lang="en-US" altLang="en-US" sz="2400" b="1" i="1" baseline="-25000" smtClean="0">
                <a:ea typeface="ＭＳ Ｐゴシック" pitchFamily="34" charset="-128"/>
              </a:rPr>
              <a:t>Y</a:t>
            </a:r>
            <a:r>
              <a:rPr lang="en-US" altLang="en-US" sz="2400" b="1" smtClean="0">
                <a:ea typeface="ＭＳ Ｐゴシック" pitchFamily="34" charset="-128"/>
              </a:rPr>
              <a:t> = 3.10, they will average a total of 3.75 + 3.10 = 6.85 passengers per trip. We can generalize this result as follows:</a:t>
            </a:r>
          </a:p>
          <a:p>
            <a:endParaRPr lang="en-US" altLang="en-US" sz="2400" b="1" smtClean="0"/>
          </a:p>
        </p:txBody>
      </p:sp>
      <p:sp>
        <p:nvSpPr>
          <p:cNvPr id="4" name="TextBox 3"/>
          <p:cNvSpPr txBox="1"/>
          <p:nvPr/>
        </p:nvSpPr>
        <p:spPr bwMode="auto">
          <a:xfrm>
            <a:off x="690563" y="3617913"/>
            <a:ext cx="7843837" cy="1938337"/>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sz="2000" b="1" dirty="0">
                <a:solidFill>
                  <a:srgbClr val="000000"/>
                </a:solidFill>
                <a:ea typeface="ＭＳ Ｐゴシック" pitchFamily="-111" charset="-128"/>
              </a:rPr>
              <a:t>For any two random variables </a:t>
            </a:r>
            <a:r>
              <a:rPr lang="en-US" sz="2000" b="1" i="1" dirty="0">
                <a:solidFill>
                  <a:srgbClr val="000000"/>
                </a:solidFill>
                <a:ea typeface="ＭＳ Ｐゴシック" pitchFamily="-111" charset="-128"/>
              </a:rPr>
              <a:t>X</a:t>
            </a:r>
            <a:r>
              <a:rPr lang="en-US" sz="2000" b="1" dirty="0">
                <a:solidFill>
                  <a:srgbClr val="000000"/>
                </a:solidFill>
                <a:ea typeface="ＭＳ Ｐゴシック" pitchFamily="-111" charset="-128"/>
              </a:rPr>
              <a:t> and </a:t>
            </a:r>
            <a:r>
              <a:rPr lang="en-US" sz="2000" b="1" i="1" dirty="0">
                <a:solidFill>
                  <a:srgbClr val="000000"/>
                </a:solidFill>
                <a:ea typeface="ＭＳ Ｐゴシック" pitchFamily="-111" charset="-128"/>
              </a:rPr>
              <a:t>Y</a:t>
            </a:r>
            <a:r>
              <a:rPr lang="en-US" sz="2000" b="1" dirty="0">
                <a:solidFill>
                  <a:srgbClr val="000000"/>
                </a:solidFill>
                <a:ea typeface="ＭＳ Ｐゴシック" pitchFamily="-111" charset="-128"/>
              </a:rPr>
              <a:t>, if </a:t>
            </a:r>
            <a:r>
              <a:rPr lang="en-US" sz="2000" b="1" i="1" dirty="0">
                <a:solidFill>
                  <a:srgbClr val="000000"/>
                </a:solidFill>
                <a:ea typeface="ＭＳ Ｐゴシック" pitchFamily="-111" charset="-128"/>
              </a:rPr>
              <a:t>T = X </a:t>
            </a:r>
            <a:r>
              <a:rPr lang="en-US" sz="2000" b="1" dirty="0">
                <a:solidFill>
                  <a:srgbClr val="000000"/>
                </a:solidFill>
                <a:ea typeface="ＭＳ Ｐゴシック" pitchFamily="-111" charset="-128"/>
              </a:rPr>
              <a:t>+</a:t>
            </a:r>
            <a:r>
              <a:rPr lang="en-US" sz="2000" b="1" i="1" dirty="0">
                <a:solidFill>
                  <a:srgbClr val="000000"/>
                </a:solidFill>
                <a:ea typeface="ＭＳ Ｐゴシック" pitchFamily="-111" charset="-128"/>
              </a:rPr>
              <a:t> Y</a:t>
            </a:r>
            <a:r>
              <a:rPr lang="en-US" sz="2000" b="1" dirty="0">
                <a:solidFill>
                  <a:srgbClr val="000000"/>
                </a:solidFill>
                <a:ea typeface="ＭＳ Ｐゴシック" pitchFamily="-111" charset="-128"/>
              </a:rPr>
              <a:t>, then the expected value of </a:t>
            </a:r>
            <a:r>
              <a:rPr lang="en-US" sz="2000" b="1" i="1" dirty="0">
                <a:solidFill>
                  <a:srgbClr val="000000"/>
                </a:solidFill>
                <a:ea typeface="ＭＳ Ｐゴシック" pitchFamily="-111" charset="-128"/>
              </a:rPr>
              <a:t>T</a:t>
            </a:r>
            <a:r>
              <a:rPr lang="en-US" sz="2000" b="1" dirty="0">
                <a:solidFill>
                  <a:srgbClr val="000000"/>
                </a:solidFill>
                <a:ea typeface="ＭＳ Ｐゴシック" pitchFamily="-111" charset="-128"/>
              </a:rPr>
              <a:t> is</a:t>
            </a:r>
          </a:p>
          <a:p>
            <a:pPr marL="342900" indent="-342900" algn="ctr">
              <a:spcAft>
                <a:spcPts val="1200"/>
              </a:spcAft>
              <a:defRPr/>
            </a:pPr>
            <a:r>
              <a:rPr lang="en-US" sz="2000" b="1" i="1" dirty="0">
                <a:solidFill>
                  <a:srgbClr val="C00000"/>
                </a:solidFill>
                <a:ea typeface="ＭＳ Ｐゴシック" pitchFamily="-111" charset="-128"/>
              </a:rPr>
              <a:t>E</a:t>
            </a:r>
            <a:r>
              <a:rPr lang="en-US" sz="2000" b="1" dirty="0">
                <a:solidFill>
                  <a:srgbClr val="C00000"/>
                </a:solidFill>
                <a:ea typeface="ＭＳ Ｐゴシック" pitchFamily="-111" charset="-128"/>
              </a:rPr>
              <a:t>(</a:t>
            </a:r>
            <a:r>
              <a:rPr lang="en-US" sz="2000" b="1" i="1" dirty="0">
                <a:solidFill>
                  <a:srgbClr val="C00000"/>
                </a:solidFill>
                <a:ea typeface="ＭＳ Ｐゴシック" pitchFamily="-111" charset="-128"/>
              </a:rPr>
              <a:t>T</a:t>
            </a:r>
            <a:r>
              <a:rPr lang="en-US" sz="2000" b="1" dirty="0">
                <a:solidFill>
                  <a:srgbClr val="C00000"/>
                </a:solidFill>
                <a:ea typeface="ＭＳ Ｐゴシック" pitchFamily="-111" charset="-128"/>
              </a:rPr>
              <a:t>) = </a:t>
            </a:r>
            <a:r>
              <a:rPr lang="en-US" sz="2000" b="1" i="1" dirty="0">
                <a:solidFill>
                  <a:srgbClr val="C00000"/>
                </a:solidFill>
                <a:ea typeface="ＭＳ Ｐゴシック" pitchFamily="-111" charset="-128"/>
              </a:rPr>
              <a:t>µ</a:t>
            </a:r>
            <a:r>
              <a:rPr lang="en-US" sz="2000" b="1" i="1" baseline="-25000" dirty="0">
                <a:solidFill>
                  <a:srgbClr val="C00000"/>
                </a:solidFill>
                <a:ea typeface="ＭＳ Ｐゴシック" pitchFamily="-111" charset="-128"/>
              </a:rPr>
              <a:t>T</a:t>
            </a:r>
            <a:r>
              <a:rPr lang="en-US" sz="2000" b="1" dirty="0">
                <a:solidFill>
                  <a:srgbClr val="C00000"/>
                </a:solidFill>
                <a:ea typeface="ＭＳ Ｐゴシック" pitchFamily="-111" charset="-128"/>
              </a:rPr>
              <a:t> = </a:t>
            </a:r>
            <a:r>
              <a:rPr lang="en-US" sz="2000" b="1" i="1" dirty="0">
                <a:solidFill>
                  <a:srgbClr val="C00000"/>
                </a:solidFill>
                <a:ea typeface="ＭＳ Ｐゴシック" pitchFamily="-111" charset="-128"/>
              </a:rPr>
              <a:t>µ</a:t>
            </a:r>
            <a:r>
              <a:rPr lang="en-US" sz="2000" b="1" i="1" baseline="-25000" dirty="0">
                <a:solidFill>
                  <a:srgbClr val="C00000"/>
                </a:solidFill>
                <a:ea typeface="ＭＳ Ｐゴシック" pitchFamily="-111" charset="-128"/>
              </a:rPr>
              <a:t>X</a:t>
            </a:r>
            <a:r>
              <a:rPr lang="en-US" sz="2000" b="1" dirty="0">
                <a:solidFill>
                  <a:srgbClr val="C00000"/>
                </a:solidFill>
                <a:ea typeface="ＭＳ Ｐゴシック" pitchFamily="-111" charset="-128"/>
              </a:rPr>
              <a:t>  + </a:t>
            </a:r>
            <a:r>
              <a:rPr lang="en-US" sz="2000" b="1" i="1" dirty="0">
                <a:solidFill>
                  <a:srgbClr val="C00000"/>
                </a:solidFill>
                <a:ea typeface="ＭＳ Ｐゴシック" pitchFamily="-111" charset="-128"/>
              </a:rPr>
              <a:t>µ</a:t>
            </a:r>
            <a:r>
              <a:rPr lang="en-US" sz="2000" b="1" i="1" baseline="-25000" dirty="0">
                <a:solidFill>
                  <a:srgbClr val="C00000"/>
                </a:solidFill>
                <a:ea typeface="ＭＳ Ｐゴシック" pitchFamily="-111" charset="-128"/>
              </a:rPr>
              <a:t>Y</a:t>
            </a:r>
          </a:p>
          <a:p>
            <a:pPr marL="342900" indent="-342900">
              <a:spcAft>
                <a:spcPts val="1200"/>
              </a:spcAft>
              <a:defRPr/>
            </a:pPr>
            <a:r>
              <a:rPr lang="en-US" sz="2000" b="1" dirty="0">
                <a:solidFill>
                  <a:srgbClr val="000000"/>
                </a:solidFill>
                <a:ea typeface="ＭＳ Ｐゴシック" pitchFamily="-111" charset="-128"/>
              </a:rPr>
              <a:t>In general, the mean of the sum of several random variables is the sum of their means.</a:t>
            </a:r>
            <a:endParaRPr lang="en-US" sz="2000" b="1" i="1" dirty="0">
              <a:solidFill>
                <a:srgbClr val="000000"/>
              </a:solidFill>
              <a:ea typeface="ＭＳ Ｐゴシック" pitchFamily="-111" charset="-128"/>
            </a:endParaRPr>
          </a:p>
        </p:txBody>
      </p:sp>
      <p:sp>
        <p:nvSpPr>
          <p:cNvPr id="5" name="TextBox 4"/>
          <p:cNvSpPr txBox="1"/>
          <p:nvPr/>
        </p:nvSpPr>
        <p:spPr bwMode="auto">
          <a:xfrm>
            <a:off x="879477" y="3281702"/>
            <a:ext cx="7375526"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Mean of the Sum of Random Variables</a:t>
            </a:r>
          </a:p>
        </p:txBody>
      </p:sp>
      <p:sp>
        <p:nvSpPr>
          <p:cNvPr id="6" name="TextBox 5"/>
          <p:cNvSpPr txBox="1">
            <a:spLocks noChangeArrowheads="1"/>
          </p:cNvSpPr>
          <p:nvPr/>
        </p:nvSpPr>
        <p:spPr bwMode="auto">
          <a:xfrm>
            <a:off x="428625" y="5689600"/>
            <a:ext cx="83058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How much variability is there in the total number of passengers who go on Pete’s and Erin’s tours on a randomly selected day?  To determine this, we need to find the probability distribution of </a:t>
            </a:r>
            <a:r>
              <a:rPr lang="en-US" altLang="en-US" sz="2000" b="1" i="1"/>
              <a:t>T</a:t>
            </a:r>
            <a:r>
              <a:rPr lang="en-US" altLang="en-US" sz="2000" b="1"/>
              <a:t>.</a:t>
            </a:r>
          </a:p>
        </p:txBody>
      </p:sp>
    </p:spTree>
    <p:extLst>
      <p:ext uri="{BB962C8B-B14F-4D97-AF65-F5344CB8AC3E}">
        <p14:creationId xmlns:p14="http://schemas.microsoft.com/office/powerpoint/2010/main" val="317294170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bg/>
                                          </p:spTgt>
                                        </p:tgtEl>
                                        <p:attrNameLst>
                                          <p:attrName>style.visibility</p:attrName>
                                        </p:attrNameLst>
                                      </p:cBhvr>
                                      <p:to>
                                        <p:strVal val="visible"/>
                                      </p:to>
                                    </p:set>
                                    <p:animEffect transition="in" filter="fade">
                                      <p:cBhvr>
                                        <p:cTn id="10" dur="1000"/>
                                        <p:tgtEl>
                                          <p:spTgt spid="4">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fade">
                                      <p:cBhvr>
                                        <p:cTn id="15" dur="1000"/>
                                        <p:tgtEl>
                                          <p:spTgt spid="4">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fade">
                                      <p:cBhvr>
                                        <p:cTn id="20" dur="1000"/>
                                        <p:tgtEl>
                                          <p:spTgt spid="4">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fade">
                                      <p:cBhvr>
                                        <p:cTn id="25" dur="1000"/>
                                        <p:tgtEl>
                                          <p:spTgt spid="4">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fade">
                                      <p:cBhvr>
                                        <p:cTn id="3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bldLvl="5"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173038"/>
            <a:ext cx="8229600" cy="639762"/>
          </a:xfrm>
        </p:spPr>
        <p:txBody>
          <a:bodyPr/>
          <a:lstStyle/>
          <a:p>
            <a:r>
              <a:rPr lang="en-US" altLang="en-US" sz="3600" b="1" smtClean="0">
                <a:solidFill>
                  <a:schemeClr val="tx1"/>
                </a:solidFill>
                <a:ea typeface="ＭＳ Ｐゴシック" pitchFamily="34" charset="-128"/>
              </a:rPr>
              <a:t>Combining Random Variables</a:t>
            </a:r>
            <a:endParaRPr lang="en-US" altLang="en-US" sz="3600" smtClean="0">
              <a:solidFill>
                <a:schemeClr val="tx1"/>
              </a:solidFill>
            </a:endParaRPr>
          </a:p>
        </p:txBody>
      </p:sp>
      <p:sp>
        <p:nvSpPr>
          <p:cNvPr id="14339" name="Content Placeholder 2"/>
          <p:cNvSpPr>
            <a:spLocks noGrp="1"/>
          </p:cNvSpPr>
          <p:nvPr>
            <p:ph idx="1"/>
          </p:nvPr>
        </p:nvSpPr>
        <p:spPr>
          <a:xfrm>
            <a:off x="457200" y="1143000"/>
            <a:ext cx="8229600" cy="1371600"/>
          </a:xfrm>
        </p:spPr>
        <p:txBody>
          <a:bodyPr/>
          <a:lstStyle/>
          <a:p>
            <a:r>
              <a:rPr lang="en-US" altLang="en-US" sz="2400" b="1" smtClean="0">
                <a:ea typeface="ＭＳ Ｐゴシック" pitchFamily="34" charset="-128"/>
              </a:rPr>
              <a:t>The only way to determine the probability for any value of </a:t>
            </a:r>
            <a:r>
              <a:rPr lang="en-US" altLang="en-US" sz="2400" b="1" i="1" smtClean="0">
                <a:ea typeface="ＭＳ Ｐゴシック" pitchFamily="34" charset="-128"/>
              </a:rPr>
              <a:t>T </a:t>
            </a:r>
            <a:r>
              <a:rPr lang="en-US" altLang="en-US" sz="2400" b="1" smtClean="0">
                <a:ea typeface="ＭＳ Ｐゴシック" pitchFamily="34" charset="-128"/>
              </a:rPr>
              <a:t>is if </a:t>
            </a:r>
            <a:r>
              <a:rPr lang="en-US" altLang="en-US" sz="2400" b="1" i="1" smtClean="0">
                <a:ea typeface="ＭＳ Ｐゴシック" pitchFamily="34" charset="-128"/>
              </a:rPr>
              <a:t>X </a:t>
            </a:r>
            <a:r>
              <a:rPr lang="en-US" altLang="en-US" sz="2400" b="1" smtClean="0">
                <a:ea typeface="ＭＳ Ｐゴシック" pitchFamily="34" charset="-128"/>
              </a:rPr>
              <a:t>and </a:t>
            </a:r>
            <a:r>
              <a:rPr lang="en-US" altLang="en-US" sz="2400" b="1" i="1" smtClean="0">
                <a:ea typeface="ＭＳ Ｐゴシック" pitchFamily="34" charset="-128"/>
              </a:rPr>
              <a:t>Y </a:t>
            </a:r>
            <a:r>
              <a:rPr lang="en-US" altLang="en-US" sz="2400" b="1" smtClean="0">
                <a:ea typeface="ＭＳ Ｐゴシック" pitchFamily="34" charset="-128"/>
              </a:rPr>
              <a:t>are </a:t>
            </a:r>
            <a:r>
              <a:rPr lang="en-US" altLang="en-US" sz="2400" b="1" smtClean="0">
                <a:solidFill>
                  <a:srgbClr val="FFFF00"/>
                </a:solidFill>
                <a:ea typeface="ＭＳ Ｐゴシック" pitchFamily="34" charset="-128"/>
              </a:rPr>
              <a:t>independent random variables</a:t>
            </a:r>
            <a:r>
              <a:rPr lang="en-US" altLang="en-US" sz="2400" b="1" smtClean="0">
                <a:ea typeface="ＭＳ Ｐゴシック" pitchFamily="34" charset="-128"/>
              </a:rPr>
              <a:t>.</a:t>
            </a:r>
          </a:p>
          <a:p>
            <a:endParaRPr lang="en-US" altLang="en-US" sz="2400" b="1" smtClean="0"/>
          </a:p>
        </p:txBody>
      </p:sp>
      <p:sp>
        <p:nvSpPr>
          <p:cNvPr id="4" name="TextBox 3"/>
          <p:cNvSpPr txBox="1"/>
          <p:nvPr/>
        </p:nvSpPr>
        <p:spPr>
          <a:xfrm>
            <a:off x="877888" y="2492375"/>
            <a:ext cx="7375525" cy="1323975"/>
          </a:xfrm>
          <a:prstGeom prst="rect">
            <a:avLst/>
          </a:prstGeom>
          <a:solidFill>
            <a:srgbClr val="99FF99"/>
          </a:solidFill>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C00000"/>
                </a:solidFill>
                <a:ea typeface="ＭＳ Ｐゴシック" pitchFamily="-111" charset="-128"/>
              </a:rPr>
              <a:t>Definition:</a:t>
            </a:r>
          </a:p>
          <a:p>
            <a:pPr>
              <a:defRPr/>
            </a:pPr>
            <a:endParaRPr lang="en-US" sz="600" b="1" u="sng" dirty="0">
              <a:solidFill>
                <a:srgbClr val="E81F30"/>
              </a:solidFill>
              <a:ea typeface="ＭＳ Ｐゴシック" pitchFamily="-111" charset="-128"/>
            </a:endParaRPr>
          </a:p>
          <a:p>
            <a:pPr>
              <a:defRPr/>
            </a:pPr>
            <a:r>
              <a:rPr lang="en-US" dirty="0">
                <a:solidFill>
                  <a:srgbClr val="000000"/>
                </a:solidFill>
                <a:ea typeface="ＭＳ Ｐゴシック" pitchFamily="-111" charset="-128"/>
              </a:rPr>
              <a:t>If knowing whether any event involving </a:t>
            </a:r>
            <a:r>
              <a:rPr lang="en-US" i="1" dirty="0">
                <a:solidFill>
                  <a:srgbClr val="000000"/>
                </a:solidFill>
                <a:ea typeface="ＭＳ Ｐゴシック" pitchFamily="-111" charset="-128"/>
              </a:rPr>
              <a:t>X</a:t>
            </a:r>
            <a:r>
              <a:rPr lang="en-US" dirty="0">
                <a:solidFill>
                  <a:srgbClr val="000000"/>
                </a:solidFill>
                <a:ea typeface="ＭＳ Ｐゴシック" pitchFamily="-111" charset="-128"/>
              </a:rPr>
              <a:t> alone has occurred tells us nothing about the occurrence of any event involving </a:t>
            </a:r>
            <a:r>
              <a:rPr lang="en-US" i="1" dirty="0">
                <a:solidFill>
                  <a:srgbClr val="000000"/>
                </a:solidFill>
                <a:ea typeface="ＭＳ Ｐゴシック" pitchFamily="-111" charset="-128"/>
              </a:rPr>
              <a:t>Y</a:t>
            </a:r>
            <a:r>
              <a:rPr lang="en-US" dirty="0">
                <a:solidFill>
                  <a:srgbClr val="000000"/>
                </a:solidFill>
                <a:ea typeface="ＭＳ Ｐゴシック" pitchFamily="-111" charset="-128"/>
              </a:rPr>
              <a:t> alone, and vice versa, then </a:t>
            </a:r>
            <a:r>
              <a:rPr lang="en-US" i="1" dirty="0">
                <a:solidFill>
                  <a:srgbClr val="000000"/>
                </a:solidFill>
                <a:ea typeface="ＭＳ Ｐゴシック" pitchFamily="-111" charset="-128"/>
              </a:rPr>
              <a:t>X</a:t>
            </a:r>
            <a:r>
              <a:rPr lang="en-US" dirty="0">
                <a:solidFill>
                  <a:srgbClr val="000000"/>
                </a:solidFill>
                <a:ea typeface="ＭＳ Ｐゴシック" pitchFamily="-111" charset="-128"/>
              </a:rPr>
              <a:t> and </a:t>
            </a:r>
            <a:r>
              <a:rPr lang="en-US" i="1" dirty="0">
                <a:solidFill>
                  <a:srgbClr val="000000"/>
                </a:solidFill>
                <a:ea typeface="ＭＳ Ｐゴシック" pitchFamily="-111" charset="-128"/>
              </a:rPr>
              <a:t>Y</a:t>
            </a:r>
            <a:r>
              <a:rPr lang="en-US" dirty="0">
                <a:solidFill>
                  <a:srgbClr val="000000"/>
                </a:solidFill>
                <a:ea typeface="ＭＳ Ｐゴシック" pitchFamily="-111" charset="-128"/>
              </a:rPr>
              <a:t> are </a:t>
            </a:r>
            <a:r>
              <a:rPr lang="en-US" b="1" dirty="0">
                <a:solidFill>
                  <a:srgbClr val="000000"/>
                </a:solidFill>
                <a:ea typeface="ＭＳ Ｐゴシック" pitchFamily="-111" charset="-128"/>
              </a:rPr>
              <a:t>independent random variables.</a:t>
            </a:r>
            <a:endParaRPr lang="en-US" sz="2000" dirty="0">
              <a:solidFill>
                <a:srgbClr val="000000"/>
              </a:solidFill>
              <a:ea typeface="ＭＳ Ｐゴシック" pitchFamily="-111" charset="-128"/>
            </a:endParaRPr>
          </a:p>
        </p:txBody>
      </p:sp>
      <p:sp>
        <p:nvSpPr>
          <p:cNvPr id="5" name="TextBox 4"/>
          <p:cNvSpPr txBox="1">
            <a:spLocks noChangeArrowheads="1"/>
          </p:cNvSpPr>
          <p:nvPr/>
        </p:nvSpPr>
        <p:spPr bwMode="auto">
          <a:xfrm>
            <a:off x="338138" y="3914775"/>
            <a:ext cx="8458200"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Probability models often assume independence when the random variables describe outcomes that appear unrelated to each other. </a:t>
            </a:r>
          </a:p>
          <a:p>
            <a:pPr>
              <a:spcBef>
                <a:spcPct val="0"/>
              </a:spcBef>
              <a:buFontTx/>
              <a:buNone/>
            </a:pPr>
            <a:endParaRPr lang="en-US" altLang="en-US" sz="2000" b="1"/>
          </a:p>
          <a:p>
            <a:pPr>
              <a:spcBef>
                <a:spcPct val="0"/>
              </a:spcBef>
              <a:buFontTx/>
              <a:buNone/>
            </a:pPr>
            <a:r>
              <a:rPr lang="en-US" altLang="en-US" sz="2000" b="1"/>
              <a:t>You should always ask whether the assumption of independence seems reasonable. </a:t>
            </a:r>
          </a:p>
          <a:p>
            <a:pPr>
              <a:spcBef>
                <a:spcPct val="0"/>
              </a:spcBef>
              <a:buFontTx/>
              <a:buNone/>
            </a:pPr>
            <a:endParaRPr lang="en-US" altLang="en-US" sz="2000" b="1"/>
          </a:p>
          <a:p>
            <a:pPr>
              <a:spcBef>
                <a:spcPct val="0"/>
              </a:spcBef>
              <a:buFontTx/>
              <a:buNone/>
            </a:pPr>
            <a:r>
              <a:rPr lang="en-US" altLang="en-US" sz="2000" b="1"/>
              <a:t>In our investigation, it is reasonable to assume </a:t>
            </a:r>
            <a:r>
              <a:rPr lang="en-US" altLang="en-US" sz="2000" b="1" i="1"/>
              <a:t>X </a:t>
            </a:r>
            <a:r>
              <a:rPr lang="en-US" altLang="en-US" sz="2000" b="1"/>
              <a:t>and </a:t>
            </a:r>
            <a:r>
              <a:rPr lang="en-US" altLang="en-US" sz="2000" b="1" i="1"/>
              <a:t>Y </a:t>
            </a:r>
            <a:r>
              <a:rPr lang="en-US" altLang="en-US" sz="2000" b="1"/>
              <a:t>are independent since the siblings operate their tours in different parts of the country.</a:t>
            </a:r>
          </a:p>
        </p:txBody>
      </p:sp>
    </p:spTree>
    <p:extLst>
      <p:ext uri="{BB962C8B-B14F-4D97-AF65-F5344CB8AC3E}">
        <p14:creationId xmlns:p14="http://schemas.microsoft.com/office/powerpoint/2010/main" val="22854557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12" accel="50000" decel="5000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 calcmode="lin" valueType="num">
                                      <p:cBhvr additive="base">
                                        <p:cTn id="12" dur="1000" fill="hold"/>
                                        <p:tgtEl>
                                          <p:spTgt spid="5">
                                            <p:txEl>
                                              <p:pRg st="0" end="0"/>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6" accel="50000" decel="50000" fill="hold" grpId="0"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10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19" dur="1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accel="50000" decel="50000" fill="hold" grpId="0" nodeType="clickEffect">
                                  <p:stCondLst>
                                    <p:cond delay="0"/>
                                  </p:stCondLst>
                                  <p:childTnLst>
                                    <p:set>
                                      <p:cBhvr>
                                        <p:cTn id="23" dur="1" fill="hold">
                                          <p:stCondLst>
                                            <p:cond delay="0"/>
                                          </p:stCondLst>
                                        </p:cTn>
                                        <p:tgtEl>
                                          <p:spTgt spid="5">
                                            <p:txEl>
                                              <p:pRg st="4" end="4"/>
                                            </p:txEl>
                                          </p:spTgt>
                                        </p:tgtEl>
                                        <p:attrNameLst>
                                          <p:attrName>style.visibility</p:attrName>
                                        </p:attrNameLst>
                                      </p:cBhvr>
                                      <p:to>
                                        <p:strVal val="visible"/>
                                      </p:to>
                                    </p:set>
                                    <p:anim calcmode="lin" valueType="num">
                                      <p:cBhvr additive="base">
                                        <p:cTn id="24"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5" dur="1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19063"/>
            <a:ext cx="8229600" cy="741362"/>
          </a:xfrm>
        </p:spPr>
        <p:txBody>
          <a:bodyPr/>
          <a:lstStyle/>
          <a:p>
            <a:r>
              <a:rPr lang="en-US" altLang="en-US" sz="3600" b="1" smtClean="0">
                <a:solidFill>
                  <a:schemeClr val="tx1"/>
                </a:solidFill>
                <a:ea typeface="ＭＳ Ｐゴシック" pitchFamily="34" charset="-128"/>
              </a:rPr>
              <a:t>Combining Random Variables</a:t>
            </a:r>
            <a:endParaRPr lang="en-US" altLang="en-US" sz="3600" smtClean="0">
              <a:solidFill>
                <a:schemeClr val="tx1"/>
              </a:solidFill>
            </a:endParaRPr>
          </a:p>
        </p:txBody>
      </p:sp>
      <p:sp>
        <p:nvSpPr>
          <p:cNvPr id="15363" name="Content Placeholder 5"/>
          <p:cNvSpPr>
            <a:spLocks noGrp="1"/>
          </p:cNvSpPr>
          <p:nvPr>
            <p:ph idx="1"/>
          </p:nvPr>
        </p:nvSpPr>
        <p:spPr>
          <a:xfrm>
            <a:off x="457200" y="1066800"/>
            <a:ext cx="8229600" cy="838200"/>
          </a:xfrm>
        </p:spPr>
        <p:txBody>
          <a:bodyPr/>
          <a:lstStyle/>
          <a:p>
            <a:pPr>
              <a:buFontTx/>
              <a:buNone/>
            </a:pPr>
            <a:r>
              <a:rPr lang="en-US" altLang="en-US" sz="2000" b="1" smtClean="0">
                <a:ea typeface="ＭＳ Ｐゴシック" pitchFamily="34" charset="-128"/>
              </a:rPr>
              <a:t>Let </a:t>
            </a:r>
            <a:r>
              <a:rPr lang="en-US" altLang="en-US" sz="2000" b="1" i="1" smtClean="0">
                <a:ea typeface="ＭＳ Ｐゴシック" pitchFamily="34" charset="-128"/>
              </a:rPr>
              <a:t>T </a:t>
            </a:r>
            <a:r>
              <a:rPr lang="en-US" altLang="en-US" sz="2000" b="1" smtClean="0">
                <a:ea typeface="ＭＳ Ｐゴシック" pitchFamily="34" charset="-128"/>
              </a:rPr>
              <a:t>= </a:t>
            </a:r>
            <a:r>
              <a:rPr lang="en-US" altLang="en-US" sz="2000" b="1" i="1" smtClean="0">
                <a:ea typeface="ＭＳ Ｐゴシック" pitchFamily="34" charset="-128"/>
              </a:rPr>
              <a:t>X </a:t>
            </a:r>
            <a:r>
              <a:rPr lang="en-US" altLang="en-US" sz="2000" b="1" smtClean="0">
                <a:ea typeface="ＭＳ Ｐゴシック" pitchFamily="34" charset="-128"/>
              </a:rPr>
              <a:t>+ </a:t>
            </a:r>
            <a:r>
              <a:rPr lang="en-US" altLang="en-US" sz="2000" b="1" i="1" smtClean="0">
                <a:ea typeface="ＭＳ Ｐゴシック" pitchFamily="34" charset="-128"/>
              </a:rPr>
              <a:t>Y</a:t>
            </a:r>
            <a:r>
              <a:rPr lang="en-US" altLang="en-US" sz="2000" b="1" smtClean="0">
                <a:ea typeface="ＭＳ Ｐゴシック" pitchFamily="34" charset="-128"/>
              </a:rPr>
              <a:t>. Consider all possible combinations of </a:t>
            </a:r>
            <a:r>
              <a:rPr lang="en-US" altLang="en-US" sz="2000" b="1" i="1" smtClean="0">
                <a:ea typeface="ＭＳ Ｐゴシック" pitchFamily="34" charset="-128"/>
              </a:rPr>
              <a:t>X</a:t>
            </a:r>
            <a:r>
              <a:rPr lang="en-US" altLang="en-US" sz="2000" b="1" smtClean="0">
                <a:ea typeface="ＭＳ Ｐゴシック" pitchFamily="34" charset="-128"/>
              </a:rPr>
              <a:t> and </a:t>
            </a:r>
            <a:r>
              <a:rPr lang="en-US" altLang="en-US" sz="2000" b="1" i="1" smtClean="0">
                <a:ea typeface="ＭＳ Ｐゴシック" pitchFamily="34" charset="-128"/>
              </a:rPr>
              <a:t>Y</a:t>
            </a:r>
            <a:r>
              <a:rPr lang="en-US" altLang="en-US" sz="2000" b="1" smtClean="0">
                <a:ea typeface="ＭＳ Ｐゴシック" pitchFamily="34" charset="-128"/>
              </a:rPr>
              <a:t>.</a:t>
            </a:r>
          </a:p>
          <a:p>
            <a:endParaRPr lang="en-US" altLang="en-US" sz="2000" b="1" smtClean="0"/>
          </a:p>
        </p:txBody>
      </p:sp>
      <p:pic>
        <p:nvPicPr>
          <p:cNvPr id="15364" name="Picture 11" descr="tableun_06_01.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85913"/>
            <a:ext cx="4953000" cy="5195887"/>
          </a:xfrm>
          <a:prstGeom prst="rect">
            <a:avLst/>
          </a:prstGeom>
          <a:solidFill>
            <a:srgbClr val="99FF99"/>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a:spLocks noChangeArrowheads="1"/>
          </p:cNvSpPr>
          <p:nvPr/>
        </p:nvSpPr>
        <p:spPr bwMode="auto">
          <a:xfrm>
            <a:off x="5370513" y="3744913"/>
            <a:ext cx="29384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Recall: </a:t>
            </a:r>
            <a:r>
              <a:rPr lang="en-US" altLang="en-US" sz="1800" b="1" i="1">
                <a:solidFill>
                  <a:srgbClr val="FFFF00"/>
                </a:solidFill>
              </a:rPr>
              <a:t>µ</a:t>
            </a:r>
            <a:r>
              <a:rPr lang="en-US" altLang="en-US" sz="1800" b="1" i="1" baseline="-25000">
                <a:solidFill>
                  <a:srgbClr val="FFFF00"/>
                </a:solidFill>
              </a:rPr>
              <a:t>T</a:t>
            </a:r>
            <a:r>
              <a:rPr lang="en-US" altLang="en-US" sz="1800" b="1" i="1">
                <a:solidFill>
                  <a:srgbClr val="FFFF00"/>
                </a:solidFill>
              </a:rPr>
              <a:t> </a:t>
            </a:r>
            <a:r>
              <a:rPr lang="en-US" altLang="en-US" sz="1800" b="1">
                <a:solidFill>
                  <a:srgbClr val="FFFF00"/>
                </a:solidFill>
              </a:rPr>
              <a:t>= </a:t>
            </a:r>
            <a:r>
              <a:rPr lang="en-US" altLang="en-US" sz="1800" b="1" i="1">
                <a:solidFill>
                  <a:srgbClr val="FFFF00"/>
                </a:solidFill>
              </a:rPr>
              <a:t>µ</a:t>
            </a:r>
            <a:r>
              <a:rPr lang="en-US" altLang="en-US" sz="1800" b="1" i="1" baseline="-25000">
                <a:solidFill>
                  <a:srgbClr val="FFFF00"/>
                </a:solidFill>
              </a:rPr>
              <a:t>X</a:t>
            </a:r>
            <a:r>
              <a:rPr lang="en-US" altLang="en-US" sz="1800" b="1" i="1">
                <a:solidFill>
                  <a:srgbClr val="FFFF00"/>
                </a:solidFill>
              </a:rPr>
              <a:t> </a:t>
            </a:r>
            <a:r>
              <a:rPr lang="en-US" altLang="en-US" sz="1800" b="1">
                <a:solidFill>
                  <a:srgbClr val="FFFF00"/>
                </a:solidFill>
              </a:rPr>
              <a:t>+ </a:t>
            </a:r>
            <a:r>
              <a:rPr lang="en-US" altLang="en-US" sz="1800" b="1" i="1">
                <a:solidFill>
                  <a:srgbClr val="FFFF00"/>
                </a:solidFill>
              </a:rPr>
              <a:t>µ</a:t>
            </a:r>
            <a:r>
              <a:rPr lang="en-US" altLang="en-US" sz="1800" b="1" i="1" baseline="-25000">
                <a:solidFill>
                  <a:srgbClr val="FFFF00"/>
                </a:solidFill>
              </a:rPr>
              <a:t>Y</a:t>
            </a:r>
            <a:r>
              <a:rPr lang="en-US" altLang="en-US" sz="1800" b="1" i="1">
                <a:solidFill>
                  <a:srgbClr val="FFFF00"/>
                </a:solidFill>
              </a:rPr>
              <a:t> </a:t>
            </a:r>
            <a:r>
              <a:rPr lang="en-US" altLang="en-US" sz="1800" b="1">
                <a:solidFill>
                  <a:srgbClr val="FFFF00"/>
                </a:solidFill>
              </a:rPr>
              <a:t>= 6.85</a:t>
            </a:r>
          </a:p>
        </p:txBody>
      </p:sp>
      <p:sp>
        <p:nvSpPr>
          <p:cNvPr id="11" name="TextBox 10"/>
          <p:cNvSpPr txBox="1">
            <a:spLocks noChangeArrowheads="1"/>
          </p:cNvSpPr>
          <p:nvPr/>
        </p:nvSpPr>
        <p:spPr bwMode="auto">
          <a:xfrm>
            <a:off x="5370513" y="4916488"/>
            <a:ext cx="33051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 (4 – 6.85)</a:t>
            </a:r>
            <a:r>
              <a:rPr lang="en-US" altLang="en-US" sz="1800" b="1" baseline="30000">
                <a:solidFill>
                  <a:srgbClr val="FFFF00"/>
                </a:solidFill>
              </a:rPr>
              <a:t>2</a:t>
            </a:r>
            <a:r>
              <a:rPr lang="en-US" altLang="en-US" sz="1800" b="1">
                <a:solidFill>
                  <a:srgbClr val="FFFF00"/>
                </a:solidFill>
              </a:rPr>
              <a:t>(0.045) + … +</a:t>
            </a:r>
          </a:p>
          <a:p>
            <a:pPr>
              <a:spcBef>
                <a:spcPct val="0"/>
              </a:spcBef>
              <a:buFontTx/>
              <a:buNone/>
            </a:pPr>
            <a:r>
              <a:rPr lang="en-US" altLang="en-US" sz="1800" b="1">
                <a:solidFill>
                  <a:srgbClr val="FFFF00"/>
                </a:solidFill>
              </a:rPr>
              <a:t>   (11 – 6.85)</a:t>
            </a:r>
            <a:r>
              <a:rPr lang="en-US" altLang="en-US" sz="1800" b="1" baseline="30000">
                <a:solidFill>
                  <a:srgbClr val="FFFF00"/>
                </a:solidFill>
              </a:rPr>
              <a:t>2</a:t>
            </a:r>
            <a:r>
              <a:rPr lang="en-US" altLang="en-US" sz="1800" b="1">
                <a:solidFill>
                  <a:srgbClr val="FFFF00"/>
                </a:solidFill>
              </a:rPr>
              <a:t>(0.005) = 2.0775</a:t>
            </a:r>
          </a:p>
        </p:txBody>
      </p:sp>
      <p:grpSp>
        <p:nvGrpSpPr>
          <p:cNvPr id="2" name="Group 21"/>
          <p:cNvGrpSpPr>
            <a:grpSpLocks/>
          </p:cNvGrpSpPr>
          <p:nvPr/>
        </p:nvGrpSpPr>
        <p:grpSpPr bwMode="auto">
          <a:xfrm>
            <a:off x="5272088" y="5703888"/>
            <a:ext cx="3530600" cy="1090612"/>
            <a:chOff x="5370514" y="5624047"/>
            <a:chExt cx="3531253" cy="1092578"/>
          </a:xfrm>
        </p:grpSpPr>
        <p:grpSp>
          <p:nvGrpSpPr>
            <p:cNvPr id="15370" name="Group 20"/>
            <p:cNvGrpSpPr>
              <a:grpSpLocks/>
            </p:cNvGrpSpPr>
            <p:nvPr/>
          </p:nvGrpSpPr>
          <p:grpSpPr bwMode="auto">
            <a:xfrm>
              <a:off x="5370514" y="5624047"/>
              <a:ext cx="3381387" cy="472052"/>
              <a:chOff x="5370514" y="5624047"/>
              <a:chExt cx="3381387" cy="472052"/>
            </a:xfrm>
          </p:grpSpPr>
          <p:sp>
            <p:nvSpPr>
              <p:cNvPr id="15372" name="TextBox 17"/>
              <p:cNvSpPr txBox="1">
                <a:spLocks noChangeArrowheads="1"/>
              </p:cNvSpPr>
              <p:nvPr/>
            </p:nvSpPr>
            <p:spPr bwMode="auto">
              <a:xfrm>
                <a:off x="5370514" y="5726358"/>
                <a:ext cx="838694" cy="369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Note: </a:t>
                </a:r>
              </a:p>
            </p:txBody>
          </p:sp>
          <p:graphicFrame>
            <p:nvGraphicFramePr>
              <p:cNvPr id="15373" name="Object 3"/>
              <p:cNvGraphicFramePr>
                <a:graphicFrameLocks noChangeAspect="1"/>
              </p:cNvGraphicFramePr>
              <p:nvPr/>
            </p:nvGraphicFramePr>
            <p:xfrm>
              <a:off x="6183101" y="5624047"/>
              <a:ext cx="2568800" cy="316610"/>
            </p:xfrm>
            <a:graphic>
              <a:graphicData uri="http://schemas.openxmlformats.org/presentationml/2006/ole">
                <mc:AlternateContent xmlns:mc="http://schemas.openxmlformats.org/markup-compatibility/2006">
                  <mc:Choice xmlns:v="urn:schemas-microsoft-com:vml" Requires="v">
                    <p:oleObj spid="_x0000_s3076" name="Equation" r:id="rId4" imgW="1651000" imgH="203200" progId="Equation.3">
                      <p:embed/>
                    </p:oleObj>
                  </mc:Choice>
                  <mc:Fallback>
                    <p:oleObj name="Equation" r:id="rId4" imgW="1651000" imgH="203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83101" y="5624047"/>
                            <a:ext cx="2568800" cy="31661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5371" name="TextBox 19"/>
            <p:cNvSpPr txBox="1">
              <a:spLocks noChangeArrowheads="1"/>
            </p:cNvSpPr>
            <p:nvPr/>
          </p:nvSpPr>
          <p:spPr bwMode="auto">
            <a:xfrm>
              <a:off x="5421314" y="6069578"/>
              <a:ext cx="3480453" cy="64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What do you notice about the </a:t>
              </a:r>
            </a:p>
            <a:p>
              <a:pPr>
                <a:spcBef>
                  <a:spcPct val="0"/>
                </a:spcBef>
                <a:buFontTx/>
                <a:buNone/>
              </a:pPr>
              <a:r>
                <a:rPr lang="en-US" altLang="en-US" sz="1800" b="1"/>
                <a:t>variance of </a:t>
              </a:r>
              <a:r>
                <a:rPr lang="en-US" altLang="en-US" sz="1800" b="1" i="1"/>
                <a:t>T</a:t>
              </a:r>
              <a:r>
                <a:rPr lang="en-US" altLang="en-US" sz="1800" b="1"/>
                <a:t>?</a:t>
              </a:r>
            </a:p>
          </p:txBody>
        </p:sp>
      </p:grpSp>
      <p:pic>
        <p:nvPicPr>
          <p:cNvPr id="15368"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62600" y="1447800"/>
            <a:ext cx="3200400"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4395788"/>
            <a:ext cx="22383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7860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000"/>
                                        <p:tgtEl>
                                          <p:spTgt spid="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00013"/>
            <a:ext cx="8229600" cy="792162"/>
          </a:xfrm>
        </p:spPr>
        <p:txBody>
          <a:bodyPr/>
          <a:lstStyle/>
          <a:p>
            <a:r>
              <a:rPr lang="en-US" altLang="en-US" sz="3600" b="1" smtClean="0">
                <a:solidFill>
                  <a:schemeClr val="tx1"/>
                </a:solidFill>
                <a:ea typeface="ＭＳ Ｐゴシック" pitchFamily="34" charset="-128"/>
              </a:rPr>
              <a:t>Adding Random Variables</a:t>
            </a:r>
            <a:endParaRPr lang="en-US" altLang="en-US" sz="3600" smtClean="0"/>
          </a:p>
        </p:txBody>
      </p:sp>
      <p:sp>
        <p:nvSpPr>
          <p:cNvPr id="16387" name="Content Placeholder 2"/>
          <p:cNvSpPr>
            <a:spLocks noGrp="1"/>
          </p:cNvSpPr>
          <p:nvPr>
            <p:ph idx="1"/>
          </p:nvPr>
        </p:nvSpPr>
        <p:spPr>
          <a:xfrm>
            <a:off x="457200" y="1219200"/>
            <a:ext cx="8229600" cy="1447800"/>
          </a:xfrm>
        </p:spPr>
        <p:txBody>
          <a:bodyPr/>
          <a:lstStyle/>
          <a:p>
            <a:r>
              <a:rPr lang="en-US" altLang="en-US" sz="2400" b="1" smtClean="0">
                <a:ea typeface="ＭＳ Ｐゴシック" pitchFamily="34" charset="-128"/>
              </a:rPr>
              <a:t>As the preceding example illustrates, when we add two </a:t>
            </a:r>
            <a:r>
              <a:rPr lang="en-US" altLang="en-US" sz="2400" b="1" i="1" smtClean="0">
                <a:ea typeface="ＭＳ Ｐゴシック" pitchFamily="34" charset="-128"/>
              </a:rPr>
              <a:t>independent</a:t>
            </a:r>
            <a:r>
              <a:rPr lang="en-US" altLang="en-US" sz="2400" b="1" smtClean="0">
                <a:ea typeface="ＭＳ Ｐゴシック" pitchFamily="34" charset="-128"/>
              </a:rPr>
              <a:t> random variables, their variances add. </a:t>
            </a:r>
            <a:r>
              <a:rPr lang="en-US" altLang="en-US" sz="2400" b="1" i="1" smtClean="0">
                <a:ea typeface="ＭＳ Ｐゴシック" pitchFamily="34" charset="-128"/>
              </a:rPr>
              <a:t>Standard deviations do not add</a:t>
            </a:r>
            <a:endParaRPr lang="en-US" altLang="en-US" sz="2400" b="1" smtClean="0"/>
          </a:p>
        </p:txBody>
      </p:sp>
      <p:sp>
        <p:nvSpPr>
          <p:cNvPr id="4" name="TextBox 3"/>
          <p:cNvSpPr txBox="1"/>
          <p:nvPr/>
        </p:nvSpPr>
        <p:spPr bwMode="auto">
          <a:xfrm>
            <a:off x="854074" y="2706367"/>
            <a:ext cx="7375526" cy="369332"/>
          </a:xfrm>
          <a:prstGeom prst="rect">
            <a:avLst/>
          </a:prstGeom>
          <a:solidFill>
            <a:schemeClr val="accent1"/>
          </a:solidFill>
          <a:ln>
            <a:solidFill>
              <a:schemeClr val="accent1"/>
            </a:solidFill>
          </a:ln>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b="1" dirty="0"/>
              <a:t>Variance of the Sum of Random Variables</a:t>
            </a:r>
          </a:p>
        </p:txBody>
      </p:sp>
      <p:sp>
        <p:nvSpPr>
          <p:cNvPr id="5" name="TextBox 4"/>
          <p:cNvSpPr txBox="1">
            <a:spLocks noChangeArrowheads="1"/>
          </p:cNvSpPr>
          <p:nvPr/>
        </p:nvSpPr>
        <p:spPr bwMode="auto">
          <a:xfrm>
            <a:off x="469900" y="5334000"/>
            <a:ext cx="8166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i="1"/>
              <a:t>Remember that you can add variances only if the two random variables are independent, and that you can NEVER add standard deviations!</a:t>
            </a:r>
          </a:p>
          <a:p>
            <a:pPr>
              <a:spcBef>
                <a:spcPct val="0"/>
              </a:spcBef>
              <a:buFontTx/>
              <a:buNone/>
            </a:pPr>
            <a:endParaRPr lang="en-US" altLang="en-US" sz="1800" b="1" i="1"/>
          </a:p>
          <a:p>
            <a:pPr>
              <a:spcBef>
                <a:spcPct val="0"/>
              </a:spcBef>
              <a:buFontTx/>
              <a:buNone/>
            </a:pPr>
            <a:r>
              <a:rPr lang="en-US" altLang="en-US" sz="1800" b="1" i="1">
                <a:solidFill>
                  <a:srgbClr val="FFFF00"/>
                </a:solidFill>
              </a:rPr>
              <a:t>Covariance is not an AP/DE topic; it is an upper-level STATS concept </a:t>
            </a:r>
          </a:p>
        </p:txBody>
      </p:sp>
      <p:grpSp>
        <p:nvGrpSpPr>
          <p:cNvPr id="2" name="Group 10"/>
          <p:cNvGrpSpPr>
            <a:grpSpLocks/>
          </p:cNvGrpSpPr>
          <p:nvPr/>
        </p:nvGrpSpPr>
        <p:grpSpPr bwMode="auto">
          <a:xfrm>
            <a:off x="558800" y="3319463"/>
            <a:ext cx="8051800" cy="1785937"/>
            <a:chOff x="558800" y="3319923"/>
            <a:chExt cx="8051800" cy="1785104"/>
          </a:xfrm>
        </p:grpSpPr>
        <p:sp>
          <p:nvSpPr>
            <p:cNvPr id="7" name="TextBox 6"/>
            <p:cNvSpPr txBox="1"/>
            <p:nvPr/>
          </p:nvSpPr>
          <p:spPr bwMode="auto">
            <a:xfrm>
              <a:off x="558800" y="3319923"/>
              <a:ext cx="8051800" cy="1785104"/>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b="1" dirty="0">
                  <a:solidFill>
                    <a:srgbClr val="000000"/>
                  </a:solidFill>
                  <a:ea typeface="ＭＳ Ｐゴシック" pitchFamily="-111" charset="-128"/>
                </a:rPr>
                <a:t>For any two </a:t>
              </a:r>
              <a:r>
                <a:rPr lang="en-US" b="1" i="1" dirty="0">
                  <a:solidFill>
                    <a:srgbClr val="000000"/>
                  </a:solidFill>
                  <a:ea typeface="ＭＳ Ｐゴシック" pitchFamily="-111" charset="-128"/>
                </a:rPr>
                <a:t>independent </a:t>
              </a:r>
              <a:r>
                <a:rPr lang="en-US" b="1" dirty="0">
                  <a:solidFill>
                    <a:srgbClr val="000000"/>
                  </a:solidFill>
                  <a:ea typeface="ＭＳ Ｐゴシック" pitchFamily="-111" charset="-128"/>
                </a:rPr>
                <a:t>random variables </a:t>
              </a:r>
              <a:r>
                <a:rPr lang="en-US" b="1" i="1" dirty="0">
                  <a:solidFill>
                    <a:srgbClr val="000000"/>
                  </a:solidFill>
                  <a:ea typeface="ＭＳ Ｐゴシック" pitchFamily="-111" charset="-128"/>
                </a:rPr>
                <a:t>X</a:t>
              </a:r>
              <a:r>
                <a:rPr lang="en-US" b="1" dirty="0">
                  <a:solidFill>
                    <a:srgbClr val="000000"/>
                  </a:solidFill>
                  <a:ea typeface="ＭＳ Ｐゴシック" pitchFamily="-111" charset="-128"/>
                </a:rPr>
                <a:t> and </a:t>
              </a:r>
              <a:r>
                <a:rPr lang="en-US" b="1" i="1" dirty="0">
                  <a:solidFill>
                    <a:srgbClr val="000000"/>
                  </a:solidFill>
                  <a:ea typeface="ＭＳ Ｐゴシック" pitchFamily="-111" charset="-128"/>
                </a:rPr>
                <a:t>Y</a:t>
              </a:r>
              <a:r>
                <a:rPr lang="en-US" b="1" dirty="0">
                  <a:solidFill>
                    <a:srgbClr val="000000"/>
                  </a:solidFill>
                  <a:ea typeface="ＭＳ Ｐゴシック" pitchFamily="-111" charset="-128"/>
                </a:rPr>
                <a:t>, if </a:t>
              </a:r>
              <a:r>
                <a:rPr lang="en-US" b="1" i="1" dirty="0">
                  <a:solidFill>
                    <a:srgbClr val="000000"/>
                  </a:solidFill>
                  <a:ea typeface="ＭＳ Ｐゴシック" pitchFamily="-111" charset="-128"/>
                </a:rPr>
                <a:t>T = X </a:t>
              </a:r>
              <a:r>
                <a:rPr lang="en-US" b="1" dirty="0">
                  <a:solidFill>
                    <a:srgbClr val="000000"/>
                  </a:solidFill>
                  <a:ea typeface="ＭＳ Ｐゴシック" pitchFamily="-111" charset="-128"/>
                </a:rPr>
                <a:t>+</a:t>
              </a:r>
              <a:r>
                <a:rPr lang="en-US" b="1" i="1" dirty="0">
                  <a:solidFill>
                    <a:srgbClr val="000000"/>
                  </a:solidFill>
                  <a:ea typeface="ＭＳ Ｐゴシック" pitchFamily="-111" charset="-128"/>
                </a:rPr>
                <a:t> Y</a:t>
              </a:r>
              <a:r>
                <a:rPr lang="en-US" b="1" dirty="0">
                  <a:solidFill>
                    <a:srgbClr val="000000"/>
                  </a:solidFill>
                  <a:ea typeface="ＭＳ Ｐゴシック" pitchFamily="-111" charset="-128"/>
                </a:rPr>
                <a:t>, then the variance of </a:t>
              </a:r>
              <a:r>
                <a:rPr lang="en-US" b="1" i="1" dirty="0">
                  <a:solidFill>
                    <a:srgbClr val="000000"/>
                  </a:solidFill>
                  <a:ea typeface="ＭＳ Ｐゴシック" pitchFamily="-111" charset="-128"/>
                </a:rPr>
                <a:t>T</a:t>
              </a:r>
              <a:r>
                <a:rPr lang="en-US" b="1" dirty="0">
                  <a:solidFill>
                    <a:srgbClr val="000000"/>
                  </a:solidFill>
                  <a:ea typeface="ＭＳ Ｐゴシック" pitchFamily="-111" charset="-128"/>
                </a:rPr>
                <a:t> is</a:t>
              </a:r>
            </a:p>
            <a:p>
              <a:pPr marL="342900" indent="-342900" algn="ctr">
                <a:spcAft>
                  <a:spcPts val="1200"/>
                </a:spcAft>
                <a:defRPr/>
              </a:pPr>
              <a:endParaRPr lang="en-US" b="1" i="1" dirty="0">
                <a:solidFill>
                  <a:srgbClr val="000000"/>
                </a:solidFill>
                <a:ea typeface="ＭＳ Ｐゴシック" pitchFamily="-111" charset="-128"/>
              </a:endParaRPr>
            </a:p>
            <a:p>
              <a:pPr marL="342900" indent="-342900">
                <a:spcAft>
                  <a:spcPts val="1200"/>
                </a:spcAft>
                <a:defRPr/>
              </a:pPr>
              <a:r>
                <a:rPr lang="en-US" b="1" dirty="0">
                  <a:solidFill>
                    <a:srgbClr val="000000"/>
                  </a:solidFill>
                  <a:ea typeface="ＭＳ Ｐゴシック" pitchFamily="-111" charset="-128"/>
                </a:rPr>
                <a:t>In general, the variance of the sum of several independent random variables is the sum of their variances.</a:t>
              </a:r>
              <a:endParaRPr lang="en-US" b="1" i="1" dirty="0">
                <a:solidFill>
                  <a:srgbClr val="000000"/>
                </a:solidFill>
                <a:ea typeface="ＭＳ Ｐゴシック" pitchFamily="-111" charset="-128"/>
              </a:endParaRPr>
            </a:p>
          </p:txBody>
        </p:sp>
        <p:graphicFrame>
          <p:nvGraphicFramePr>
            <p:cNvPr id="16394" name="Object 2"/>
            <p:cNvGraphicFramePr>
              <a:graphicFrameLocks noChangeAspect="1"/>
            </p:cNvGraphicFramePr>
            <p:nvPr/>
          </p:nvGraphicFramePr>
          <p:xfrm>
            <a:off x="3498850" y="3619500"/>
            <a:ext cx="1797050" cy="463755"/>
          </p:xfrm>
          <a:graphic>
            <a:graphicData uri="http://schemas.openxmlformats.org/presentationml/2006/ole">
              <mc:AlternateContent xmlns:mc="http://schemas.openxmlformats.org/markup-compatibility/2006">
                <mc:Choice xmlns:v="urn:schemas-microsoft-com:vml" Requires="v">
                  <p:oleObj spid="_x0000_s1029" name="Equation" r:id="rId3" imgW="787400" imgH="203200" progId="Equation.3">
                    <p:embed/>
                  </p:oleObj>
                </mc:Choice>
                <mc:Fallback>
                  <p:oleObj name="Equation" r:id="rId3" imgW="787400" imgH="203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8850" y="3619500"/>
                          <a:ext cx="1797050" cy="46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Tree>
    <p:extLst>
      <p:ext uri="{BB962C8B-B14F-4D97-AF65-F5344CB8AC3E}">
        <p14:creationId xmlns:p14="http://schemas.microsoft.com/office/powerpoint/2010/main" val="25537483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1000"/>
                                        <p:tgtEl>
                                          <p:spTgt spid="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100013"/>
            <a:ext cx="8229600" cy="792162"/>
          </a:xfrm>
        </p:spPr>
        <p:txBody>
          <a:bodyPr/>
          <a:lstStyle/>
          <a:p>
            <a:r>
              <a:rPr lang="en-US" altLang="en-US" sz="3600" b="1" smtClean="0">
                <a:solidFill>
                  <a:schemeClr val="tx1"/>
                </a:solidFill>
                <a:ea typeface="ＭＳ Ｐゴシック" pitchFamily="34" charset="-128"/>
              </a:rPr>
              <a:t>Subtracting Random Variables</a:t>
            </a:r>
            <a:endParaRPr lang="en-US" altLang="en-US" sz="3600" smtClean="0"/>
          </a:p>
        </p:txBody>
      </p:sp>
      <p:sp>
        <p:nvSpPr>
          <p:cNvPr id="17411" name="Content Placeholder 2"/>
          <p:cNvSpPr>
            <a:spLocks noGrp="1"/>
          </p:cNvSpPr>
          <p:nvPr>
            <p:ph idx="1"/>
          </p:nvPr>
        </p:nvSpPr>
        <p:spPr>
          <a:xfrm>
            <a:off x="381000" y="1066800"/>
            <a:ext cx="8305800" cy="990600"/>
          </a:xfrm>
        </p:spPr>
        <p:txBody>
          <a:bodyPr/>
          <a:lstStyle/>
          <a:p>
            <a:pPr marL="0" indent="0">
              <a:buFont typeface="Wingdings" pitchFamily="2" charset="2"/>
              <a:buNone/>
            </a:pPr>
            <a:r>
              <a:rPr lang="en-US" altLang="en-US" sz="2000" b="1" smtClean="0">
                <a:ea typeface="ＭＳ Ｐゴシック" pitchFamily="34" charset="-128"/>
              </a:rPr>
              <a:t>We can perform a similar investigation to determine what happens when we define a random variable as the difference of two random variables.  In summary, we find the following:</a:t>
            </a:r>
          </a:p>
        </p:txBody>
      </p:sp>
      <p:sp>
        <p:nvSpPr>
          <p:cNvPr id="9" name="TextBox 8"/>
          <p:cNvSpPr txBox="1"/>
          <p:nvPr/>
        </p:nvSpPr>
        <p:spPr bwMode="auto">
          <a:xfrm>
            <a:off x="854074" y="4547501"/>
            <a:ext cx="7375526"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sz="1600" b="1" dirty="0"/>
              <a:t>Variance of the Difference of Random Variables</a:t>
            </a:r>
          </a:p>
        </p:txBody>
      </p:sp>
      <p:grpSp>
        <p:nvGrpSpPr>
          <p:cNvPr id="2" name="Group 10"/>
          <p:cNvGrpSpPr>
            <a:grpSpLocks/>
          </p:cNvGrpSpPr>
          <p:nvPr/>
        </p:nvGrpSpPr>
        <p:grpSpPr bwMode="auto">
          <a:xfrm>
            <a:off x="558800" y="4921250"/>
            <a:ext cx="8051800" cy="1784350"/>
            <a:chOff x="292100" y="3137478"/>
            <a:chExt cx="8051800" cy="1785104"/>
          </a:xfrm>
        </p:grpSpPr>
        <p:sp>
          <p:nvSpPr>
            <p:cNvPr id="11" name="TextBox 10"/>
            <p:cNvSpPr txBox="1"/>
            <p:nvPr/>
          </p:nvSpPr>
          <p:spPr bwMode="auto">
            <a:xfrm>
              <a:off x="292100" y="3137478"/>
              <a:ext cx="8051800" cy="1785104"/>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b="1" dirty="0">
                  <a:solidFill>
                    <a:srgbClr val="000000"/>
                  </a:solidFill>
                  <a:ea typeface="ＭＳ Ｐゴシック" pitchFamily="-111" charset="-128"/>
                </a:rPr>
                <a:t>For any two </a:t>
              </a:r>
              <a:r>
                <a:rPr lang="en-US" b="1" i="1" dirty="0">
                  <a:solidFill>
                    <a:srgbClr val="000000"/>
                  </a:solidFill>
                  <a:ea typeface="ＭＳ Ｐゴシック" pitchFamily="-111" charset="-128"/>
                </a:rPr>
                <a:t>independent </a:t>
              </a:r>
              <a:r>
                <a:rPr lang="en-US" b="1" dirty="0">
                  <a:solidFill>
                    <a:srgbClr val="000000"/>
                  </a:solidFill>
                  <a:ea typeface="ＭＳ Ｐゴシック" pitchFamily="-111" charset="-128"/>
                </a:rPr>
                <a:t>random variables </a:t>
              </a:r>
              <a:r>
                <a:rPr lang="en-US" b="1" i="1" dirty="0">
                  <a:solidFill>
                    <a:srgbClr val="000000"/>
                  </a:solidFill>
                  <a:ea typeface="ＭＳ Ｐゴシック" pitchFamily="-111" charset="-128"/>
                </a:rPr>
                <a:t>X</a:t>
              </a:r>
              <a:r>
                <a:rPr lang="en-US" b="1" dirty="0">
                  <a:solidFill>
                    <a:srgbClr val="000000"/>
                  </a:solidFill>
                  <a:ea typeface="ＭＳ Ｐゴシック" pitchFamily="-111" charset="-128"/>
                </a:rPr>
                <a:t> and </a:t>
              </a:r>
              <a:r>
                <a:rPr lang="en-US" b="1" i="1" dirty="0">
                  <a:solidFill>
                    <a:srgbClr val="000000"/>
                  </a:solidFill>
                  <a:ea typeface="ＭＳ Ｐゴシック" pitchFamily="-111" charset="-128"/>
                </a:rPr>
                <a:t>Y</a:t>
              </a:r>
              <a:r>
                <a:rPr lang="en-US" b="1" dirty="0">
                  <a:solidFill>
                    <a:srgbClr val="000000"/>
                  </a:solidFill>
                  <a:ea typeface="ＭＳ Ｐゴシック" pitchFamily="-111" charset="-128"/>
                </a:rPr>
                <a:t>, if </a:t>
              </a:r>
              <a:r>
                <a:rPr lang="en-US" b="1" i="1" dirty="0">
                  <a:solidFill>
                    <a:srgbClr val="000000"/>
                  </a:solidFill>
                  <a:ea typeface="ＭＳ Ｐゴシック" pitchFamily="-111" charset="-128"/>
                </a:rPr>
                <a:t>D = X</a:t>
              </a:r>
              <a:r>
                <a:rPr lang="en-US" b="1" dirty="0">
                  <a:solidFill>
                    <a:srgbClr val="000000"/>
                  </a:solidFill>
                  <a:ea typeface="ＭＳ Ｐゴシック" pitchFamily="-111" charset="-128"/>
                </a:rPr>
                <a:t> - </a:t>
              </a:r>
              <a:r>
                <a:rPr lang="en-US" b="1" i="1" dirty="0">
                  <a:solidFill>
                    <a:srgbClr val="000000"/>
                  </a:solidFill>
                  <a:ea typeface="ＭＳ Ｐゴシック" pitchFamily="-111" charset="-128"/>
                </a:rPr>
                <a:t>Y</a:t>
              </a:r>
              <a:r>
                <a:rPr lang="en-US" b="1" dirty="0">
                  <a:solidFill>
                    <a:srgbClr val="000000"/>
                  </a:solidFill>
                  <a:ea typeface="ＭＳ Ｐゴシック" pitchFamily="-111" charset="-128"/>
                </a:rPr>
                <a:t>, then the variance of </a:t>
              </a:r>
              <a:r>
                <a:rPr lang="en-US" b="1" i="1" dirty="0">
                  <a:solidFill>
                    <a:srgbClr val="000000"/>
                  </a:solidFill>
                  <a:ea typeface="ＭＳ Ｐゴシック" pitchFamily="-111" charset="-128"/>
                </a:rPr>
                <a:t>D</a:t>
              </a:r>
              <a:r>
                <a:rPr lang="en-US" b="1" dirty="0">
                  <a:solidFill>
                    <a:srgbClr val="000000"/>
                  </a:solidFill>
                  <a:ea typeface="ＭＳ Ｐゴシック" pitchFamily="-111" charset="-128"/>
                </a:rPr>
                <a:t> is</a:t>
              </a:r>
            </a:p>
            <a:p>
              <a:pPr marL="342900" indent="-342900" algn="ctr">
                <a:spcAft>
                  <a:spcPts val="1200"/>
                </a:spcAft>
                <a:defRPr/>
              </a:pPr>
              <a:endParaRPr lang="en-US" b="1" i="1" dirty="0">
                <a:solidFill>
                  <a:srgbClr val="000000"/>
                </a:solidFill>
                <a:ea typeface="ＭＳ Ｐゴシック" pitchFamily="-111" charset="-128"/>
              </a:endParaRPr>
            </a:p>
            <a:p>
              <a:pPr marL="342900" indent="-342900">
                <a:spcAft>
                  <a:spcPts val="1200"/>
                </a:spcAft>
                <a:defRPr/>
              </a:pPr>
              <a:r>
                <a:rPr lang="en-US" b="1" dirty="0">
                  <a:solidFill>
                    <a:srgbClr val="000000"/>
                  </a:solidFill>
                  <a:ea typeface="ＭＳ Ｐゴシック" pitchFamily="-111" charset="-128"/>
                </a:rPr>
                <a:t>In general, the variance of the difference of two independent random variables is the sum of their variances.</a:t>
              </a:r>
              <a:endParaRPr lang="en-US" b="1" i="1" dirty="0">
                <a:solidFill>
                  <a:srgbClr val="000000"/>
                </a:solidFill>
                <a:ea typeface="ＭＳ Ｐゴシック" pitchFamily="-111" charset="-128"/>
              </a:endParaRPr>
            </a:p>
          </p:txBody>
        </p:sp>
        <p:graphicFrame>
          <p:nvGraphicFramePr>
            <p:cNvPr id="17421" name="Object 3"/>
            <p:cNvGraphicFramePr>
              <a:graphicFrameLocks noChangeAspect="1"/>
            </p:cNvGraphicFramePr>
            <p:nvPr/>
          </p:nvGraphicFramePr>
          <p:xfrm>
            <a:off x="3484563" y="3619185"/>
            <a:ext cx="1825625" cy="463550"/>
          </p:xfrm>
          <a:graphic>
            <a:graphicData uri="http://schemas.openxmlformats.org/presentationml/2006/ole">
              <mc:AlternateContent xmlns:mc="http://schemas.openxmlformats.org/markup-compatibility/2006">
                <mc:Choice xmlns:v="urn:schemas-microsoft-com:vml" Requires="v">
                  <p:oleObj spid="_x0000_s2053" name="Equation" r:id="rId3" imgW="800100" imgH="203200" progId="Equation.3">
                    <p:embed/>
                  </p:oleObj>
                </mc:Choice>
                <mc:Fallback>
                  <p:oleObj name="Equation" r:id="rId3" imgW="800100" imgH="2032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4563" y="3619185"/>
                          <a:ext cx="182562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3" name="TextBox 12"/>
          <p:cNvSpPr txBox="1"/>
          <p:nvPr/>
        </p:nvSpPr>
        <p:spPr bwMode="auto">
          <a:xfrm>
            <a:off x="561975" y="2632075"/>
            <a:ext cx="8013700" cy="1784350"/>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b="1" dirty="0">
                <a:solidFill>
                  <a:srgbClr val="000000"/>
                </a:solidFill>
                <a:ea typeface="ＭＳ Ｐゴシック" pitchFamily="-111" charset="-128"/>
              </a:rPr>
              <a:t>For any two random variables </a:t>
            </a:r>
            <a:r>
              <a:rPr lang="en-US" b="1" i="1" dirty="0">
                <a:solidFill>
                  <a:srgbClr val="000000"/>
                </a:solidFill>
                <a:ea typeface="ＭＳ Ｐゴシック" pitchFamily="-111" charset="-128"/>
              </a:rPr>
              <a:t>X</a:t>
            </a:r>
            <a:r>
              <a:rPr lang="en-US" b="1" dirty="0">
                <a:solidFill>
                  <a:srgbClr val="000000"/>
                </a:solidFill>
                <a:ea typeface="ＭＳ Ｐゴシック" pitchFamily="-111" charset="-128"/>
              </a:rPr>
              <a:t> and </a:t>
            </a:r>
            <a:r>
              <a:rPr lang="en-US" b="1" i="1" dirty="0">
                <a:solidFill>
                  <a:srgbClr val="000000"/>
                </a:solidFill>
                <a:ea typeface="ＭＳ Ｐゴシック" pitchFamily="-111" charset="-128"/>
              </a:rPr>
              <a:t>Y</a:t>
            </a:r>
            <a:r>
              <a:rPr lang="en-US" b="1" dirty="0">
                <a:solidFill>
                  <a:srgbClr val="000000"/>
                </a:solidFill>
                <a:ea typeface="ＭＳ Ｐゴシック" pitchFamily="-111" charset="-128"/>
              </a:rPr>
              <a:t>, if </a:t>
            </a:r>
            <a:r>
              <a:rPr lang="en-US" b="1" i="1" dirty="0">
                <a:solidFill>
                  <a:srgbClr val="000000"/>
                </a:solidFill>
                <a:ea typeface="ＭＳ Ｐゴシック" pitchFamily="-111" charset="-128"/>
              </a:rPr>
              <a:t>D = X - Y</a:t>
            </a:r>
            <a:r>
              <a:rPr lang="en-US" b="1" dirty="0">
                <a:solidFill>
                  <a:srgbClr val="000000"/>
                </a:solidFill>
                <a:ea typeface="ＭＳ Ｐゴシック" pitchFamily="-111" charset="-128"/>
              </a:rPr>
              <a:t>, then the expected value of </a:t>
            </a:r>
            <a:r>
              <a:rPr lang="en-US" b="1" i="1" dirty="0">
                <a:solidFill>
                  <a:srgbClr val="000000"/>
                </a:solidFill>
                <a:ea typeface="ＭＳ Ｐゴシック" pitchFamily="-111" charset="-128"/>
              </a:rPr>
              <a:t>D</a:t>
            </a:r>
            <a:r>
              <a:rPr lang="en-US" b="1" dirty="0">
                <a:solidFill>
                  <a:srgbClr val="000000"/>
                </a:solidFill>
                <a:ea typeface="ＭＳ Ｐゴシック" pitchFamily="-111" charset="-128"/>
              </a:rPr>
              <a:t> is</a:t>
            </a:r>
          </a:p>
          <a:p>
            <a:pPr marL="342900" indent="-342900" algn="ctr">
              <a:spcAft>
                <a:spcPts val="1200"/>
              </a:spcAft>
              <a:defRPr/>
            </a:pPr>
            <a:r>
              <a:rPr lang="en-US" b="1" i="1" dirty="0">
                <a:solidFill>
                  <a:srgbClr val="000000"/>
                </a:solidFill>
                <a:ea typeface="ＭＳ Ｐゴシック" pitchFamily="-111" charset="-128"/>
              </a:rPr>
              <a:t>E</a:t>
            </a:r>
            <a:r>
              <a:rPr lang="en-US" b="1" dirty="0">
                <a:solidFill>
                  <a:srgbClr val="000000"/>
                </a:solidFill>
                <a:ea typeface="ＭＳ Ｐゴシック" pitchFamily="-111" charset="-128"/>
              </a:rPr>
              <a:t>(</a:t>
            </a:r>
            <a:r>
              <a:rPr lang="en-US" b="1" i="1" dirty="0">
                <a:solidFill>
                  <a:srgbClr val="000000"/>
                </a:solidFill>
                <a:ea typeface="ＭＳ Ｐゴシック" pitchFamily="-111" charset="-128"/>
              </a:rPr>
              <a:t>D</a:t>
            </a:r>
            <a:r>
              <a:rPr lang="en-US" b="1" dirty="0">
                <a:solidFill>
                  <a:srgbClr val="000000"/>
                </a:solidFill>
                <a:ea typeface="ＭＳ Ｐゴシック" pitchFamily="-111" charset="-128"/>
              </a:rPr>
              <a:t>) = </a:t>
            </a:r>
            <a:r>
              <a:rPr lang="en-US" b="1" i="1" dirty="0">
                <a:solidFill>
                  <a:srgbClr val="000000"/>
                </a:solidFill>
                <a:ea typeface="ＭＳ Ｐゴシック" pitchFamily="-111" charset="-128"/>
              </a:rPr>
              <a:t>µ</a:t>
            </a:r>
            <a:r>
              <a:rPr lang="en-US" b="1" i="1" baseline="-25000" dirty="0">
                <a:solidFill>
                  <a:srgbClr val="000000"/>
                </a:solidFill>
                <a:ea typeface="ＭＳ Ｐゴシック" pitchFamily="-111" charset="-128"/>
              </a:rPr>
              <a:t>D</a:t>
            </a:r>
            <a:r>
              <a:rPr lang="en-US" b="1" dirty="0">
                <a:solidFill>
                  <a:srgbClr val="000000"/>
                </a:solidFill>
                <a:ea typeface="ＭＳ Ｐゴシック" pitchFamily="-111" charset="-128"/>
              </a:rPr>
              <a:t> = </a:t>
            </a:r>
            <a:r>
              <a:rPr lang="en-US" b="1" i="1" dirty="0">
                <a:solidFill>
                  <a:srgbClr val="000000"/>
                </a:solidFill>
                <a:ea typeface="ＭＳ Ｐゴシック" pitchFamily="-111" charset="-128"/>
              </a:rPr>
              <a:t>µ</a:t>
            </a:r>
            <a:r>
              <a:rPr lang="en-US" b="1" i="1" baseline="-25000" dirty="0">
                <a:solidFill>
                  <a:srgbClr val="000000"/>
                </a:solidFill>
                <a:ea typeface="ＭＳ Ｐゴシック" pitchFamily="-111" charset="-128"/>
              </a:rPr>
              <a:t>X</a:t>
            </a:r>
            <a:r>
              <a:rPr lang="en-US" b="1" dirty="0">
                <a:solidFill>
                  <a:srgbClr val="000000"/>
                </a:solidFill>
                <a:ea typeface="ＭＳ Ｐゴシック" pitchFamily="-111" charset="-128"/>
              </a:rPr>
              <a:t>  -  </a:t>
            </a:r>
            <a:r>
              <a:rPr lang="en-US" b="1" i="1" dirty="0">
                <a:solidFill>
                  <a:srgbClr val="000000"/>
                </a:solidFill>
                <a:ea typeface="ＭＳ Ｐゴシック" pitchFamily="-111" charset="-128"/>
              </a:rPr>
              <a:t>µ</a:t>
            </a:r>
            <a:r>
              <a:rPr lang="en-US" b="1" i="1" baseline="-25000" dirty="0">
                <a:solidFill>
                  <a:srgbClr val="000000"/>
                </a:solidFill>
                <a:ea typeface="ＭＳ Ｐゴシック" pitchFamily="-111" charset="-128"/>
              </a:rPr>
              <a:t>Y</a:t>
            </a:r>
          </a:p>
          <a:p>
            <a:pPr marL="342900" indent="-342900">
              <a:spcAft>
                <a:spcPts val="1200"/>
              </a:spcAft>
              <a:defRPr/>
            </a:pPr>
            <a:r>
              <a:rPr lang="en-US" b="1" dirty="0">
                <a:solidFill>
                  <a:srgbClr val="000000"/>
                </a:solidFill>
                <a:ea typeface="ＭＳ Ｐゴシック" pitchFamily="-111" charset="-128"/>
              </a:rPr>
              <a:t>In general, the mean of the difference of several random variables is the difference of their means. </a:t>
            </a:r>
            <a:r>
              <a:rPr lang="en-US" b="1" i="1" dirty="0">
                <a:solidFill>
                  <a:srgbClr val="000000"/>
                </a:solidFill>
                <a:ea typeface="ＭＳ Ｐゴシック" pitchFamily="-111" charset="-128"/>
              </a:rPr>
              <a:t>The order of subtraction is important!</a:t>
            </a:r>
          </a:p>
        </p:txBody>
      </p:sp>
      <p:sp>
        <p:nvSpPr>
          <p:cNvPr id="14" name="TextBox 13"/>
          <p:cNvSpPr txBox="1"/>
          <p:nvPr/>
        </p:nvSpPr>
        <p:spPr bwMode="auto">
          <a:xfrm>
            <a:off x="785068" y="2202540"/>
            <a:ext cx="7535246" cy="338554"/>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a:defRPr/>
            </a:pPr>
            <a:r>
              <a:rPr lang="en-US" sz="1600" b="1" dirty="0">
                <a:solidFill>
                  <a:srgbClr val="FFFFFF"/>
                </a:solidFill>
                <a:ea typeface="ＭＳ Ｐゴシック" pitchFamily="-111" charset="-128"/>
                <a:cs typeface="ＭＳ Ｐゴシック" pitchFamily="-111" charset="-128"/>
              </a:rPr>
              <a:t>Mean of the Difference of Random Variables</a:t>
            </a:r>
          </a:p>
        </p:txBody>
      </p:sp>
    </p:spTree>
    <p:extLst>
      <p:ext uri="{BB962C8B-B14F-4D97-AF65-F5344CB8AC3E}">
        <p14:creationId xmlns:p14="http://schemas.microsoft.com/office/powerpoint/2010/main" val="25425580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1000"/>
                                        <p:tgtEl>
                                          <p:spTgt spid="13"/>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childTnLst>
                                </p:cTn>
                              </p:par>
                              <p:par>
                                <p:cTn id="16" presetID="10"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5"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122238"/>
            <a:ext cx="8229600" cy="715962"/>
          </a:xfrm>
        </p:spPr>
        <p:txBody>
          <a:bodyPr/>
          <a:lstStyle/>
          <a:p>
            <a:r>
              <a:rPr lang="en-US" altLang="en-US" sz="3600" b="1" smtClean="0"/>
              <a:t>Example 1</a:t>
            </a:r>
          </a:p>
        </p:txBody>
      </p:sp>
      <p:sp>
        <p:nvSpPr>
          <p:cNvPr id="18435" name="Content Placeholder 2"/>
          <p:cNvSpPr>
            <a:spLocks noGrp="1"/>
          </p:cNvSpPr>
          <p:nvPr>
            <p:ph idx="1"/>
          </p:nvPr>
        </p:nvSpPr>
        <p:spPr>
          <a:xfrm>
            <a:off x="457200" y="1143000"/>
            <a:ext cx="8229600" cy="3733800"/>
          </a:xfrm>
        </p:spPr>
        <p:txBody>
          <a:bodyPr/>
          <a:lstStyle/>
          <a:p>
            <a:pPr marL="0" indent="0">
              <a:buFontTx/>
              <a:buNone/>
            </a:pPr>
            <a:r>
              <a:rPr lang="en-US" altLang="en-US" sz="2800" b="1" smtClean="0"/>
              <a:t>Scores on a Math test have a distribution with </a:t>
            </a:r>
            <a:r>
              <a:rPr lang="el-GR" altLang="en-US" sz="2800" b="1" smtClean="0"/>
              <a:t>μ</a:t>
            </a:r>
            <a:r>
              <a:rPr lang="en-US" altLang="en-US" sz="2800" b="1" smtClean="0"/>
              <a:t> = 519 and </a:t>
            </a:r>
            <a:r>
              <a:rPr lang="el-GR" altLang="en-US" sz="2800" b="1" smtClean="0"/>
              <a:t>σ</a:t>
            </a:r>
            <a:r>
              <a:rPr lang="en-US" altLang="en-US" sz="2800" b="1" smtClean="0"/>
              <a:t> = 115.  Scores on an English test have a distribution with </a:t>
            </a:r>
            <a:r>
              <a:rPr lang="el-GR" altLang="en-US" sz="2800" b="1" smtClean="0"/>
              <a:t>μ</a:t>
            </a:r>
            <a:r>
              <a:rPr lang="en-US" altLang="en-US" sz="2800" b="1" smtClean="0"/>
              <a:t> = 507 and </a:t>
            </a:r>
            <a:r>
              <a:rPr lang="el-GR" altLang="en-US" sz="2800" b="1" smtClean="0"/>
              <a:t>σ</a:t>
            </a:r>
            <a:r>
              <a:rPr lang="en-US" altLang="en-US" sz="2800" b="1" smtClean="0"/>
              <a:t> = 111.  If we combine the scores</a:t>
            </a:r>
            <a:br>
              <a:rPr lang="en-US" altLang="en-US" sz="2800" b="1" smtClean="0"/>
            </a:br>
            <a:r>
              <a:rPr lang="en-US" altLang="en-US" sz="2800" b="1" smtClean="0"/>
              <a:t>a) What is the combined mean? </a:t>
            </a:r>
          </a:p>
          <a:p>
            <a:pPr marL="0" indent="0">
              <a:buFontTx/>
              <a:buNone/>
            </a:pPr>
            <a:r>
              <a:rPr lang="en-US" altLang="en-US" sz="2400" b="1" smtClean="0"/>
              <a:t/>
            </a:r>
            <a:br>
              <a:rPr lang="en-US" altLang="en-US" sz="2400" b="1" smtClean="0"/>
            </a:br>
            <a:r>
              <a:rPr lang="en-US" altLang="en-US" sz="2400" b="1" smtClean="0"/>
              <a:t/>
            </a:r>
            <a:br>
              <a:rPr lang="en-US" altLang="en-US" sz="2400" b="1" smtClean="0"/>
            </a:br>
            <a:r>
              <a:rPr lang="en-US" altLang="en-US" sz="2800" b="1" smtClean="0"/>
              <a:t>b) What is the combined standard deviation?</a:t>
            </a:r>
          </a:p>
        </p:txBody>
      </p:sp>
      <p:sp>
        <p:nvSpPr>
          <p:cNvPr id="4" name="TextBox 3"/>
          <p:cNvSpPr txBox="1">
            <a:spLocks noChangeArrowheads="1"/>
          </p:cNvSpPr>
          <p:nvPr/>
        </p:nvSpPr>
        <p:spPr bwMode="auto">
          <a:xfrm>
            <a:off x="2057400" y="3352800"/>
            <a:ext cx="39798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400" b="1">
                <a:solidFill>
                  <a:srgbClr val="FFFF00"/>
                </a:solidFill>
              </a:rPr>
              <a:t>μ</a:t>
            </a:r>
            <a:r>
              <a:rPr lang="en-US" altLang="en-US" sz="2400" b="1" baseline="-25000">
                <a:solidFill>
                  <a:srgbClr val="FFFF00"/>
                </a:solidFill>
              </a:rPr>
              <a:t>M</a:t>
            </a:r>
            <a:r>
              <a:rPr lang="en-US" altLang="en-US" sz="2400" b="1">
                <a:solidFill>
                  <a:srgbClr val="FFFF00"/>
                </a:solidFill>
              </a:rPr>
              <a:t> + </a:t>
            </a:r>
            <a:r>
              <a:rPr lang="el-GR" altLang="en-US" sz="2400" b="1">
                <a:solidFill>
                  <a:srgbClr val="FFFF00"/>
                </a:solidFill>
              </a:rPr>
              <a:t>μ</a:t>
            </a:r>
            <a:r>
              <a:rPr lang="en-US" altLang="en-US" sz="2400" b="1" baseline="-25000">
                <a:solidFill>
                  <a:srgbClr val="FFFF00"/>
                </a:solidFill>
              </a:rPr>
              <a:t>E</a:t>
            </a:r>
            <a:r>
              <a:rPr lang="en-US" altLang="en-US" sz="2400" b="1">
                <a:solidFill>
                  <a:srgbClr val="FFFF00"/>
                </a:solidFill>
              </a:rPr>
              <a:t> = 519 + 507 = 1016</a:t>
            </a:r>
          </a:p>
        </p:txBody>
      </p:sp>
      <p:sp>
        <p:nvSpPr>
          <p:cNvPr id="5" name="TextBox 4"/>
          <p:cNvSpPr txBox="1">
            <a:spLocks noChangeArrowheads="1"/>
          </p:cNvSpPr>
          <p:nvPr/>
        </p:nvSpPr>
        <p:spPr bwMode="auto">
          <a:xfrm>
            <a:off x="223838" y="4495800"/>
            <a:ext cx="8920162"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Scores are not independent so the following is not correct!</a:t>
            </a:r>
            <a:br>
              <a:rPr lang="en-US" altLang="en-US" sz="2400" b="1">
                <a:solidFill>
                  <a:srgbClr val="FFFF00"/>
                </a:solidFill>
              </a:rPr>
            </a:br>
            <a:endParaRPr lang="en-US" altLang="en-US" sz="2400" b="1">
              <a:solidFill>
                <a:srgbClr val="FFFF00"/>
              </a:solidFill>
            </a:endParaRPr>
          </a:p>
          <a:p>
            <a:pPr>
              <a:spcBef>
                <a:spcPct val="0"/>
              </a:spcBef>
              <a:buFontTx/>
              <a:buNone/>
            </a:pPr>
            <a:r>
              <a:rPr lang="en-US" altLang="en-US" sz="2400" b="1">
                <a:solidFill>
                  <a:srgbClr val="FFFF00"/>
                </a:solidFill>
              </a:rPr>
              <a:t>       </a:t>
            </a:r>
            <a:r>
              <a:rPr lang="el-GR" altLang="en-US" sz="2400" b="1">
                <a:solidFill>
                  <a:srgbClr val="FFFF00"/>
                </a:solidFill>
              </a:rPr>
              <a:t>σ²</a:t>
            </a:r>
            <a:r>
              <a:rPr lang="en-US" altLang="en-US" sz="2400" b="1" baseline="-25000">
                <a:solidFill>
                  <a:srgbClr val="FFFF00"/>
                </a:solidFill>
              </a:rPr>
              <a:t>M+E </a:t>
            </a:r>
            <a:r>
              <a:rPr lang="en-US" altLang="en-US" sz="2400" b="1">
                <a:solidFill>
                  <a:srgbClr val="FFFF00"/>
                </a:solidFill>
              </a:rPr>
              <a:t>= </a:t>
            </a:r>
            <a:r>
              <a:rPr lang="el-GR" altLang="en-US" sz="2400" b="1">
                <a:solidFill>
                  <a:srgbClr val="FFFF00"/>
                </a:solidFill>
              </a:rPr>
              <a:t>σ²</a:t>
            </a:r>
            <a:r>
              <a:rPr lang="en-US" altLang="en-US" sz="2400" b="1" baseline="-25000">
                <a:solidFill>
                  <a:srgbClr val="FFFF00"/>
                </a:solidFill>
              </a:rPr>
              <a:t>M </a:t>
            </a:r>
            <a:r>
              <a:rPr lang="en-US" altLang="en-US" sz="2400" b="1">
                <a:solidFill>
                  <a:srgbClr val="FFFF00"/>
                </a:solidFill>
              </a:rPr>
              <a:t> + </a:t>
            </a:r>
            <a:r>
              <a:rPr lang="el-GR" altLang="en-US" sz="2400" b="1">
                <a:solidFill>
                  <a:srgbClr val="FFFF00"/>
                </a:solidFill>
              </a:rPr>
              <a:t>σ²</a:t>
            </a:r>
            <a:r>
              <a:rPr lang="en-US" altLang="en-US" sz="2400" b="1" baseline="-25000">
                <a:solidFill>
                  <a:srgbClr val="FFFF00"/>
                </a:solidFill>
              </a:rPr>
              <a:t>E</a:t>
            </a:r>
            <a:r>
              <a:rPr lang="en-US" altLang="en-US" sz="2400" b="1">
                <a:solidFill>
                  <a:srgbClr val="FFFF00"/>
                </a:solidFill>
              </a:rPr>
              <a:t> = 115² + 111² = 25546</a:t>
            </a:r>
            <a:br>
              <a:rPr lang="en-US" altLang="en-US" sz="2400" b="1">
                <a:solidFill>
                  <a:srgbClr val="FFFF00"/>
                </a:solidFill>
              </a:rPr>
            </a:br>
            <a:endParaRPr lang="en-US" altLang="en-US" sz="2400" b="1">
              <a:solidFill>
                <a:srgbClr val="FFFF00"/>
              </a:solidFill>
            </a:endParaRPr>
          </a:p>
          <a:p>
            <a:pPr>
              <a:spcBef>
                <a:spcPct val="0"/>
              </a:spcBef>
              <a:buFontTx/>
              <a:buNone/>
            </a:pPr>
            <a:r>
              <a:rPr lang="en-US" altLang="en-US" sz="2400" b="1">
                <a:solidFill>
                  <a:srgbClr val="FFFF00"/>
                </a:solidFill>
              </a:rPr>
              <a:t>       </a:t>
            </a:r>
            <a:r>
              <a:rPr lang="el-GR" altLang="en-US" sz="2400" b="1">
                <a:solidFill>
                  <a:srgbClr val="FFFF00"/>
                </a:solidFill>
              </a:rPr>
              <a:t>σ</a:t>
            </a:r>
            <a:r>
              <a:rPr lang="en-US" altLang="en-US" sz="2400" b="1" baseline="-25000">
                <a:solidFill>
                  <a:srgbClr val="FFFF00"/>
                </a:solidFill>
              </a:rPr>
              <a:t>M+E  </a:t>
            </a:r>
            <a:r>
              <a:rPr lang="en-US" altLang="en-US" sz="2400" b="1">
                <a:solidFill>
                  <a:srgbClr val="FFFF00"/>
                </a:solidFill>
              </a:rPr>
              <a:t>= </a:t>
            </a:r>
            <a:r>
              <a:rPr lang="en-US" altLang="en-US" sz="2400" b="1">
                <a:solidFill>
                  <a:srgbClr val="FFFF00"/>
                </a:solidFill>
                <a:sym typeface="Symbol" pitchFamily="18" charset="2"/>
              </a:rPr>
              <a:t>25546 = 159.83</a:t>
            </a:r>
            <a:endParaRPr lang="en-US" altLang="en-US" sz="2400" b="1">
              <a:solidFill>
                <a:srgbClr val="FFFF00"/>
              </a:solidFill>
            </a:endParaRPr>
          </a:p>
        </p:txBody>
      </p:sp>
    </p:spTree>
    <p:extLst>
      <p:ext uri="{BB962C8B-B14F-4D97-AF65-F5344CB8AC3E}">
        <p14:creationId xmlns:p14="http://schemas.microsoft.com/office/powerpoint/2010/main" val="32092371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122238"/>
            <a:ext cx="8229600" cy="715962"/>
          </a:xfrm>
        </p:spPr>
        <p:txBody>
          <a:bodyPr/>
          <a:lstStyle/>
          <a:p>
            <a:r>
              <a:rPr lang="en-US" altLang="en-US" sz="3600" b="1" smtClean="0"/>
              <a:t>Example 2</a:t>
            </a:r>
          </a:p>
        </p:txBody>
      </p:sp>
      <p:sp>
        <p:nvSpPr>
          <p:cNvPr id="19459" name="Content Placeholder 2"/>
          <p:cNvSpPr>
            <a:spLocks noGrp="1"/>
          </p:cNvSpPr>
          <p:nvPr>
            <p:ph idx="1"/>
          </p:nvPr>
        </p:nvSpPr>
        <p:spPr>
          <a:xfrm>
            <a:off x="457200" y="1143000"/>
            <a:ext cx="8229600" cy="3352800"/>
          </a:xfrm>
        </p:spPr>
        <p:txBody>
          <a:bodyPr/>
          <a:lstStyle/>
          <a:p>
            <a:pPr marL="0" indent="0">
              <a:buFontTx/>
              <a:buNone/>
            </a:pPr>
            <a:r>
              <a:rPr lang="en-US" altLang="en-US" sz="2800" b="1" smtClean="0"/>
              <a:t>Suppose you earn $12/hour tutoring but spend $8/hour on dance lessons.  You save the difference between what  you earn and the cost of your lessons.  The number of hours you spend on each activity is independent.  Find your expected weekly savings and the standard deviation of your weekly savings.</a:t>
            </a:r>
          </a:p>
        </p:txBody>
      </p:sp>
      <p:graphicFrame>
        <p:nvGraphicFramePr>
          <p:cNvPr id="4" name="Table 3"/>
          <p:cNvGraphicFramePr>
            <a:graphicFrameLocks noGrp="1"/>
          </p:cNvGraphicFramePr>
          <p:nvPr/>
        </p:nvGraphicFramePr>
        <p:xfrm>
          <a:off x="609600" y="4724400"/>
          <a:ext cx="3768725" cy="1482724"/>
        </p:xfrm>
        <a:graphic>
          <a:graphicData uri="http://schemas.openxmlformats.org/drawingml/2006/table">
            <a:tbl>
              <a:tblPr firstRow="1" bandRow="1">
                <a:tableStyleId>{5C22544A-7EE6-4342-B048-85BDC9FD1C3A}</a:tableStyleId>
              </a:tblPr>
              <a:tblGrid>
                <a:gridCol w="2341485"/>
                <a:gridCol w="1427240"/>
              </a:tblGrid>
              <a:tr h="370681">
                <a:tc>
                  <a:txBody>
                    <a:bodyPr/>
                    <a:lstStyle/>
                    <a:p>
                      <a:r>
                        <a:rPr lang="en-US" sz="1800" dirty="0" smtClean="0"/>
                        <a:t>Hrs Dancing / week</a:t>
                      </a:r>
                      <a:endParaRPr lang="en-US" sz="1800" dirty="0"/>
                    </a:p>
                  </a:txBody>
                  <a:tcPr marL="91425" marR="91425" marT="45700" marB="45700"/>
                </a:tc>
                <a:tc>
                  <a:txBody>
                    <a:bodyPr/>
                    <a:lstStyle/>
                    <a:p>
                      <a:r>
                        <a:rPr lang="en-US" sz="1800" dirty="0" smtClean="0"/>
                        <a:t>Probability</a:t>
                      </a:r>
                      <a:endParaRPr lang="en-US" sz="1800" dirty="0"/>
                    </a:p>
                  </a:txBody>
                  <a:tcPr marL="91425" marR="91425" marT="45700" marB="45700"/>
                </a:tc>
              </a:tr>
              <a:tr h="370681">
                <a:tc>
                  <a:txBody>
                    <a:bodyPr/>
                    <a:lstStyle/>
                    <a:p>
                      <a:pPr algn="ctr"/>
                      <a:r>
                        <a:rPr lang="en-US" sz="1800" dirty="0" smtClean="0"/>
                        <a:t>0</a:t>
                      </a:r>
                      <a:endParaRPr lang="en-US" sz="1800" dirty="0"/>
                    </a:p>
                  </a:txBody>
                  <a:tcPr marL="91425" marR="91425" marT="45700" marB="45700"/>
                </a:tc>
                <a:tc>
                  <a:txBody>
                    <a:bodyPr/>
                    <a:lstStyle/>
                    <a:p>
                      <a:pPr algn="ctr"/>
                      <a:r>
                        <a:rPr lang="en-US" sz="1800" dirty="0" smtClean="0"/>
                        <a:t>0.4</a:t>
                      </a:r>
                      <a:endParaRPr lang="en-US" sz="1800" dirty="0"/>
                    </a:p>
                  </a:txBody>
                  <a:tcPr marL="91425" marR="91425" marT="45700" marB="45700"/>
                </a:tc>
              </a:tr>
              <a:tr h="370681">
                <a:tc>
                  <a:txBody>
                    <a:bodyPr/>
                    <a:lstStyle/>
                    <a:p>
                      <a:pPr algn="ctr"/>
                      <a:r>
                        <a:rPr lang="en-US" sz="1800" dirty="0" smtClean="0"/>
                        <a:t>1</a:t>
                      </a:r>
                      <a:endParaRPr lang="en-US" sz="1800" dirty="0"/>
                    </a:p>
                  </a:txBody>
                  <a:tcPr marL="91425" marR="91425" marT="45700" marB="45700"/>
                </a:tc>
                <a:tc>
                  <a:txBody>
                    <a:bodyPr/>
                    <a:lstStyle/>
                    <a:p>
                      <a:pPr algn="ctr"/>
                      <a:r>
                        <a:rPr lang="en-US" sz="1800" dirty="0" smtClean="0"/>
                        <a:t>0.3</a:t>
                      </a:r>
                      <a:endParaRPr lang="en-US" sz="1800" dirty="0"/>
                    </a:p>
                  </a:txBody>
                  <a:tcPr marL="91425" marR="91425" marT="45700" marB="45700"/>
                </a:tc>
              </a:tr>
              <a:tr h="370681">
                <a:tc>
                  <a:txBody>
                    <a:bodyPr/>
                    <a:lstStyle/>
                    <a:p>
                      <a:pPr algn="ctr"/>
                      <a:r>
                        <a:rPr lang="en-US" sz="1800" dirty="0" smtClean="0"/>
                        <a:t>2</a:t>
                      </a:r>
                      <a:endParaRPr lang="en-US" sz="1800" dirty="0"/>
                    </a:p>
                  </a:txBody>
                  <a:tcPr marL="91425" marR="91425" marT="45700" marB="45700"/>
                </a:tc>
                <a:tc>
                  <a:txBody>
                    <a:bodyPr/>
                    <a:lstStyle/>
                    <a:p>
                      <a:pPr algn="ctr"/>
                      <a:r>
                        <a:rPr lang="en-US" sz="1800" dirty="0" smtClean="0"/>
                        <a:t>0.3</a:t>
                      </a:r>
                      <a:endParaRPr lang="en-US" sz="1800" dirty="0"/>
                    </a:p>
                  </a:txBody>
                  <a:tcPr marL="91425" marR="91425" marT="45700" marB="45700"/>
                </a:tc>
              </a:tr>
            </a:tbl>
          </a:graphicData>
        </a:graphic>
      </p:graphicFrame>
      <p:graphicFrame>
        <p:nvGraphicFramePr>
          <p:cNvPr id="5" name="Table 4"/>
          <p:cNvGraphicFramePr>
            <a:graphicFrameLocks noGrp="1"/>
          </p:cNvGraphicFramePr>
          <p:nvPr/>
        </p:nvGraphicFramePr>
        <p:xfrm>
          <a:off x="4800600" y="4618038"/>
          <a:ext cx="3768725" cy="1844676"/>
        </p:xfrm>
        <a:graphic>
          <a:graphicData uri="http://schemas.openxmlformats.org/drawingml/2006/table">
            <a:tbl>
              <a:tblPr firstRow="1" bandRow="1">
                <a:tableStyleId>{5C22544A-7EE6-4342-B048-85BDC9FD1C3A}</a:tableStyleId>
              </a:tblPr>
              <a:tblGrid>
                <a:gridCol w="2341485"/>
                <a:gridCol w="1427240"/>
              </a:tblGrid>
              <a:tr h="370968">
                <a:tc>
                  <a:txBody>
                    <a:bodyPr/>
                    <a:lstStyle/>
                    <a:p>
                      <a:r>
                        <a:rPr lang="en-US" sz="1800" dirty="0" smtClean="0"/>
                        <a:t>Hrs Tutoring / week</a:t>
                      </a:r>
                      <a:endParaRPr lang="en-US" sz="1800" dirty="0"/>
                    </a:p>
                  </a:txBody>
                  <a:tcPr marL="91425" marR="91425" marT="45736" marB="45736"/>
                </a:tc>
                <a:tc>
                  <a:txBody>
                    <a:bodyPr/>
                    <a:lstStyle/>
                    <a:p>
                      <a:r>
                        <a:rPr lang="en-US" sz="1800" dirty="0" smtClean="0"/>
                        <a:t>Probability</a:t>
                      </a:r>
                      <a:endParaRPr lang="en-US" sz="1800" dirty="0"/>
                    </a:p>
                  </a:txBody>
                  <a:tcPr marL="91425" marR="91425" marT="45736" marB="45736"/>
                </a:tc>
              </a:tr>
              <a:tr h="370968">
                <a:tc>
                  <a:txBody>
                    <a:bodyPr/>
                    <a:lstStyle/>
                    <a:p>
                      <a:pPr algn="ctr"/>
                      <a:r>
                        <a:rPr lang="en-US" sz="1800" dirty="0" smtClean="0"/>
                        <a:t>1</a:t>
                      </a:r>
                      <a:endParaRPr lang="en-US" sz="1800" dirty="0"/>
                    </a:p>
                  </a:txBody>
                  <a:tcPr marL="91425" marR="91425" marT="45736" marB="45736"/>
                </a:tc>
                <a:tc>
                  <a:txBody>
                    <a:bodyPr/>
                    <a:lstStyle/>
                    <a:p>
                      <a:pPr algn="ctr"/>
                      <a:r>
                        <a:rPr lang="en-US" sz="1800" dirty="0" smtClean="0"/>
                        <a:t>0.3</a:t>
                      </a:r>
                      <a:endParaRPr lang="en-US" sz="1800" dirty="0"/>
                    </a:p>
                  </a:txBody>
                  <a:tcPr marL="91425" marR="91425" marT="45736" marB="45736"/>
                </a:tc>
              </a:tr>
              <a:tr h="370968">
                <a:tc>
                  <a:txBody>
                    <a:bodyPr/>
                    <a:lstStyle/>
                    <a:p>
                      <a:pPr algn="ctr"/>
                      <a:r>
                        <a:rPr lang="en-US" sz="1800" dirty="0" smtClean="0"/>
                        <a:t>2</a:t>
                      </a:r>
                      <a:endParaRPr lang="en-US" sz="1800" dirty="0"/>
                    </a:p>
                  </a:txBody>
                  <a:tcPr marL="91425" marR="91425" marT="45736" marB="45736"/>
                </a:tc>
                <a:tc>
                  <a:txBody>
                    <a:bodyPr/>
                    <a:lstStyle/>
                    <a:p>
                      <a:pPr algn="ctr"/>
                      <a:r>
                        <a:rPr lang="en-US" sz="1800" dirty="0" smtClean="0"/>
                        <a:t>0.3</a:t>
                      </a:r>
                      <a:endParaRPr lang="en-US" sz="1800" dirty="0"/>
                    </a:p>
                  </a:txBody>
                  <a:tcPr marL="91425" marR="91425" marT="45736" marB="45736"/>
                </a:tc>
              </a:tr>
              <a:tr h="365886">
                <a:tc>
                  <a:txBody>
                    <a:bodyPr/>
                    <a:lstStyle/>
                    <a:p>
                      <a:pPr algn="ctr"/>
                      <a:r>
                        <a:rPr lang="en-US" sz="1800" dirty="0" smtClean="0"/>
                        <a:t>3</a:t>
                      </a:r>
                      <a:endParaRPr lang="en-US" sz="1800" dirty="0"/>
                    </a:p>
                  </a:txBody>
                  <a:tcPr marL="91425" marR="91425" marT="45736" marB="45736"/>
                </a:tc>
                <a:tc>
                  <a:txBody>
                    <a:bodyPr/>
                    <a:lstStyle/>
                    <a:p>
                      <a:pPr algn="ctr"/>
                      <a:r>
                        <a:rPr lang="en-US" sz="1800" dirty="0" smtClean="0"/>
                        <a:t>0.2</a:t>
                      </a:r>
                      <a:endParaRPr lang="en-US" sz="1800" dirty="0"/>
                    </a:p>
                  </a:txBody>
                  <a:tcPr marL="91425" marR="91425" marT="45736" marB="45736"/>
                </a:tc>
              </a:tr>
              <a:tr h="365886">
                <a:tc>
                  <a:txBody>
                    <a:bodyPr/>
                    <a:lstStyle/>
                    <a:p>
                      <a:pPr algn="ctr"/>
                      <a:r>
                        <a:rPr lang="en-US" sz="1800" dirty="0" smtClean="0"/>
                        <a:t>4</a:t>
                      </a:r>
                      <a:endParaRPr lang="en-US" sz="1800" dirty="0"/>
                    </a:p>
                  </a:txBody>
                  <a:tcPr marL="91425" marR="91425" marT="45736" marB="45736"/>
                </a:tc>
                <a:tc>
                  <a:txBody>
                    <a:bodyPr/>
                    <a:lstStyle/>
                    <a:p>
                      <a:pPr algn="ctr"/>
                      <a:r>
                        <a:rPr lang="en-US" sz="1800" dirty="0" smtClean="0"/>
                        <a:t>0.2</a:t>
                      </a:r>
                      <a:endParaRPr lang="en-US" sz="1800" dirty="0"/>
                    </a:p>
                  </a:txBody>
                  <a:tcPr marL="91425" marR="91425" marT="45736" marB="45736"/>
                </a:tc>
              </a:tr>
            </a:tbl>
          </a:graphicData>
        </a:graphic>
      </p:graphicFrame>
    </p:spTree>
    <p:extLst>
      <p:ext uri="{BB962C8B-B14F-4D97-AF65-F5344CB8AC3E}">
        <p14:creationId xmlns:p14="http://schemas.microsoft.com/office/powerpoint/2010/main" val="34832814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457200" y="122238"/>
            <a:ext cx="8229600" cy="715962"/>
          </a:xfrm>
        </p:spPr>
        <p:txBody>
          <a:bodyPr/>
          <a:lstStyle/>
          <a:p>
            <a:r>
              <a:rPr lang="en-US" altLang="en-US" sz="3600" b="1" smtClean="0"/>
              <a:t>Example 2 cont</a:t>
            </a:r>
          </a:p>
        </p:txBody>
      </p:sp>
      <p:sp>
        <p:nvSpPr>
          <p:cNvPr id="3" name="Content Placeholder 2"/>
          <p:cNvSpPr>
            <a:spLocks noGrp="1"/>
          </p:cNvSpPr>
          <p:nvPr>
            <p:ph idx="1"/>
          </p:nvPr>
        </p:nvSpPr>
        <p:spPr>
          <a:xfrm>
            <a:off x="457200" y="2819400"/>
            <a:ext cx="8229600" cy="3733800"/>
          </a:xfrm>
        </p:spPr>
        <p:txBody>
          <a:bodyPr/>
          <a:lstStyle/>
          <a:p>
            <a:pPr marL="0" indent="0">
              <a:buFontTx/>
              <a:buNone/>
              <a:defRPr/>
            </a:pPr>
            <a:r>
              <a:rPr lang="en-US" sz="2400" b="1" dirty="0" smtClean="0">
                <a:solidFill>
                  <a:srgbClr val="FFFF00"/>
                </a:solidFill>
              </a:rPr>
              <a:t>Expected value for Dancing, </a:t>
            </a:r>
            <a:r>
              <a:rPr lang="el-GR" sz="2400" b="1" dirty="0" smtClean="0">
                <a:solidFill>
                  <a:srgbClr val="FFFF00"/>
                </a:solidFill>
              </a:rPr>
              <a:t>μ</a:t>
            </a:r>
            <a:r>
              <a:rPr lang="en-US" sz="2400" b="1" baseline="-25000" dirty="0" smtClean="0">
                <a:solidFill>
                  <a:srgbClr val="FFFF00"/>
                </a:solidFill>
              </a:rPr>
              <a:t>X</a:t>
            </a:r>
            <a:r>
              <a:rPr lang="en-US" sz="2400" b="1" dirty="0" smtClean="0">
                <a:solidFill>
                  <a:srgbClr val="FFFF00"/>
                </a:solidFill>
              </a:rPr>
              <a:t>, is</a:t>
            </a:r>
            <a:br>
              <a:rPr lang="en-US" sz="2400" b="1" dirty="0" smtClean="0">
                <a:solidFill>
                  <a:srgbClr val="FFFF00"/>
                </a:solidFill>
              </a:rPr>
            </a:br>
            <a:r>
              <a:rPr lang="en-US" sz="2400" b="1" dirty="0" smtClean="0">
                <a:solidFill>
                  <a:srgbClr val="FFFF00"/>
                </a:solidFill>
              </a:rPr>
              <a:t>    0(0.4) + 1(0.3) + 2(0.3) = 0.9</a:t>
            </a:r>
          </a:p>
          <a:p>
            <a:pPr marL="0" indent="0">
              <a:buFontTx/>
              <a:buNone/>
              <a:defRPr/>
            </a:pPr>
            <a:endParaRPr lang="en-US" sz="2400" b="1" dirty="0" smtClean="0">
              <a:solidFill>
                <a:srgbClr val="FFFF00"/>
              </a:solidFill>
            </a:endParaRPr>
          </a:p>
          <a:p>
            <a:pPr>
              <a:buFontTx/>
              <a:buNone/>
              <a:defRPr/>
            </a:pPr>
            <a:r>
              <a:rPr lang="en-US" sz="2400" b="1" dirty="0" smtClean="0">
                <a:solidFill>
                  <a:srgbClr val="FFFF00"/>
                </a:solidFill>
              </a:rPr>
              <a:t>Variance: ∑ [P(x) ∙ x</a:t>
            </a:r>
            <a:r>
              <a:rPr lang="en-US" sz="2400" b="1" baseline="30000" dirty="0" smtClean="0">
                <a:solidFill>
                  <a:srgbClr val="FFFF00"/>
                </a:solidFill>
              </a:rPr>
              <a:t>2</a:t>
            </a:r>
            <a:r>
              <a:rPr lang="en-US" sz="2400" b="1" dirty="0" smtClean="0">
                <a:solidFill>
                  <a:srgbClr val="FFFF00"/>
                </a:solidFill>
              </a:rPr>
              <a:t>] – μ</a:t>
            </a:r>
            <a:r>
              <a:rPr lang="en-US" sz="2400" b="1" baseline="-25000" dirty="0" smtClean="0">
                <a:solidFill>
                  <a:srgbClr val="FFFF00"/>
                </a:solidFill>
              </a:rPr>
              <a:t>x</a:t>
            </a:r>
            <a:r>
              <a:rPr lang="en-US" sz="2400" b="1" baseline="30000" dirty="0" smtClean="0">
                <a:solidFill>
                  <a:srgbClr val="FFFF00"/>
                </a:solidFill>
              </a:rPr>
              <a:t>2</a:t>
            </a:r>
            <a:r>
              <a:rPr lang="en-US" sz="2400" b="1" dirty="0" smtClean="0">
                <a:solidFill>
                  <a:srgbClr val="FFFF00"/>
                </a:solidFill>
              </a:rPr>
              <a:t> </a:t>
            </a:r>
          </a:p>
          <a:p>
            <a:pPr>
              <a:buFontTx/>
              <a:buNone/>
              <a:defRPr/>
            </a:pPr>
            <a:r>
              <a:rPr lang="en-US" sz="2400" b="1" dirty="0" smtClean="0">
                <a:solidFill>
                  <a:srgbClr val="FFFF00"/>
                </a:solidFill>
              </a:rPr>
              <a:t>                  = (.4(0) + .3(1) + .3(4) ) – 0.9²)</a:t>
            </a:r>
          </a:p>
          <a:p>
            <a:pPr>
              <a:buFontTx/>
              <a:buNone/>
              <a:defRPr/>
            </a:pPr>
            <a:r>
              <a:rPr lang="en-US" sz="2400" b="1" dirty="0" smtClean="0">
                <a:solidFill>
                  <a:srgbClr val="FFFF00"/>
                </a:solidFill>
              </a:rPr>
              <a:t>                                          = 1.5 – 0.81</a:t>
            </a:r>
          </a:p>
          <a:p>
            <a:pPr>
              <a:buFontTx/>
              <a:buNone/>
              <a:defRPr/>
            </a:pPr>
            <a:r>
              <a:rPr lang="en-US" sz="2400" b="1" dirty="0" smtClean="0">
                <a:solidFill>
                  <a:srgbClr val="FFFF00"/>
                </a:solidFill>
              </a:rPr>
              <a:t>                                          = 0.69</a:t>
            </a:r>
          </a:p>
          <a:p>
            <a:pPr>
              <a:buFontTx/>
              <a:buNone/>
              <a:defRPr/>
            </a:pPr>
            <a:r>
              <a:rPr lang="en-US" sz="2400" b="1" dirty="0" smtClean="0">
                <a:solidFill>
                  <a:srgbClr val="FFFF00"/>
                </a:solidFill>
              </a:rPr>
              <a:t>                         St Dev     = 0.8307</a:t>
            </a:r>
          </a:p>
          <a:p>
            <a:pPr marL="0" indent="0">
              <a:buFontTx/>
              <a:buNone/>
              <a:defRPr/>
            </a:pPr>
            <a:endParaRPr lang="en-US" sz="2400" b="1" dirty="0" smtClean="0">
              <a:solidFill>
                <a:srgbClr val="FFFF00"/>
              </a:solidFill>
            </a:endParaRPr>
          </a:p>
          <a:p>
            <a:pPr marL="0" indent="0">
              <a:buFontTx/>
              <a:buNone/>
              <a:defRPr/>
            </a:pPr>
            <a:endParaRPr lang="en-US" sz="2400" b="1" dirty="0" smtClean="0">
              <a:solidFill>
                <a:srgbClr val="FFFF00"/>
              </a:solidFill>
            </a:endParaRPr>
          </a:p>
          <a:p>
            <a:pPr marL="0" indent="0">
              <a:buFontTx/>
              <a:buNone/>
              <a:defRPr/>
            </a:pPr>
            <a:endParaRPr lang="en-US" sz="2400" b="1" dirty="0">
              <a:solidFill>
                <a:srgbClr val="FFFF00"/>
              </a:solidFill>
            </a:endParaRPr>
          </a:p>
        </p:txBody>
      </p:sp>
      <p:graphicFrame>
        <p:nvGraphicFramePr>
          <p:cNvPr id="4" name="Table 3"/>
          <p:cNvGraphicFramePr>
            <a:graphicFrameLocks noGrp="1"/>
          </p:cNvGraphicFramePr>
          <p:nvPr/>
        </p:nvGraphicFramePr>
        <p:xfrm>
          <a:off x="457200" y="1066800"/>
          <a:ext cx="3768725" cy="1482724"/>
        </p:xfrm>
        <a:graphic>
          <a:graphicData uri="http://schemas.openxmlformats.org/drawingml/2006/table">
            <a:tbl>
              <a:tblPr firstRow="1" bandRow="1">
                <a:tableStyleId>{5C22544A-7EE6-4342-B048-85BDC9FD1C3A}</a:tableStyleId>
              </a:tblPr>
              <a:tblGrid>
                <a:gridCol w="2341485"/>
                <a:gridCol w="1427240"/>
              </a:tblGrid>
              <a:tr h="370681">
                <a:tc>
                  <a:txBody>
                    <a:bodyPr/>
                    <a:lstStyle/>
                    <a:p>
                      <a:r>
                        <a:rPr lang="en-US" sz="1800" dirty="0" smtClean="0"/>
                        <a:t>Hrs Dancing / week</a:t>
                      </a:r>
                      <a:endParaRPr lang="en-US" sz="1800" dirty="0"/>
                    </a:p>
                  </a:txBody>
                  <a:tcPr marL="91425" marR="91425" marT="45700" marB="45700"/>
                </a:tc>
                <a:tc>
                  <a:txBody>
                    <a:bodyPr/>
                    <a:lstStyle/>
                    <a:p>
                      <a:r>
                        <a:rPr lang="en-US" sz="1800" dirty="0" smtClean="0"/>
                        <a:t>Probability</a:t>
                      </a:r>
                      <a:endParaRPr lang="en-US" sz="1800" dirty="0"/>
                    </a:p>
                  </a:txBody>
                  <a:tcPr marL="91425" marR="91425" marT="45700" marB="45700"/>
                </a:tc>
              </a:tr>
              <a:tr h="370681">
                <a:tc>
                  <a:txBody>
                    <a:bodyPr/>
                    <a:lstStyle/>
                    <a:p>
                      <a:pPr algn="ctr"/>
                      <a:r>
                        <a:rPr lang="en-US" sz="1800" dirty="0" smtClean="0"/>
                        <a:t>0</a:t>
                      </a:r>
                      <a:endParaRPr lang="en-US" sz="1800" dirty="0"/>
                    </a:p>
                  </a:txBody>
                  <a:tcPr marL="91425" marR="91425" marT="45700" marB="45700"/>
                </a:tc>
                <a:tc>
                  <a:txBody>
                    <a:bodyPr/>
                    <a:lstStyle/>
                    <a:p>
                      <a:pPr algn="ctr"/>
                      <a:r>
                        <a:rPr lang="en-US" sz="1800" dirty="0" smtClean="0"/>
                        <a:t>0.4</a:t>
                      </a:r>
                      <a:endParaRPr lang="en-US" sz="1800" dirty="0"/>
                    </a:p>
                  </a:txBody>
                  <a:tcPr marL="91425" marR="91425" marT="45700" marB="45700"/>
                </a:tc>
              </a:tr>
              <a:tr h="370681">
                <a:tc>
                  <a:txBody>
                    <a:bodyPr/>
                    <a:lstStyle/>
                    <a:p>
                      <a:pPr algn="ctr"/>
                      <a:r>
                        <a:rPr lang="en-US" sz="1800" dirty="0" smtClean="0"/>
                        <a:t>1</a:t>
                      </a:r>
                      <a:endParaRPr lang="en-US" sz="1800" dirty="0"/>
                    </a:p>
                  </a:txBody>
                  <a:tcPr marL="91425" marR="91425" marT="45700" marB="45700"/>
                </a:tc>
                <a:tc>
                  <a:txBody>
                    <a:bodyPr/>
                    <a:lstStyle/>
                    <a:p>
                      <a:pPr algn="ctr"/>
                      <a:r>
                        <a:rPr lang="en-US" sz="1800" dirty="0" smtClean="0"/>
                        <a:t>0.3</a:t>
                      </a:r>
                      <a:endParaRPr lang="en-US" sz="1800" dirty="0"/>
                    </a:p>
                  </a:txBody>
                  <a:tcPr marL="91425" marR="91425" marT="45700" marB="45700"/>
                </a:tc>
              </a:tr>
              <a:tr h="370681">
                <a:tc>
                  <a:txBody>
                    <a:bodyPr/>
                    <a:lstStyle/>
                    <a:p>
                      <a:pPr algn="ctr"/>
                      <a:r>
                        <a:rPr lang="en-US" sz="1800" dirty="0" smtClean="0"/>
                        <a:t>2</a:t>
                      </a:r>
                      <a:endParaRPr lang="en-US" sz="1800" dirty="0"/>
                    </a:p>
                  </a:txBody>
                  <a:tcPr marL="91425" marR="91425" marT="45700" marB="45700"/>
                </a:tc>
                <a:tc>
                  <a:txBody>
                    <a:bodyPr/>
                    <a:lstStyle/>
                    <a:p>
                      <a:pPr algn="ctr"/>
                      <a:r>
                        <a:rPr lang="en-US" sz="1800" dirty="0" smtClean="0"/>
                        <a:t>0.3</a:t>
                      </a:r>
                      <a:endParaRPr lang="en-US" sz="1800" dirty="0"/>
                    </a:p>
                  </a:txBody>
                  <a:tcPr marL="91425" marR="91425" marT="45700" marB="45700"/>
                </a:tc>
              </a:tr>
            </a:tbl>
          </a:graphicData>
        </a:graphic>
      </p:graphicFrame>
    </p:spTree>
    <p:extLst>
      <p:ext uri="{BB962C8B-B14F-4D97-AF65-F5344CB8AC3E}">
        <p14:creationId xmlns:p14="http://schemas.microsoft.com/office/powerpoint/2010/main" val="40095354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6 - 2</a:t>
            </a:r>
          </a:p>
        </p:txBody>
      </p:sp>
      <p:sp>
        <p:nvSpPr>
          <p:cNvPr id="3075" name="Rectangle 5"/>
          <p:cNvSpPr>
            <a:spLocks noGrp="1" noChangeArrowheads="1"/>
          </p:cNvSpPr>
          <p:nvPr>
            <p:ph type="subTitle" idx="1"/>
          </p:nvPr>
        </p:nvSpPr>
        <p:spPr>
          <a:xfrm>
            <a:off x="990600" y="2514600"/>
            <a:ext cx="7162800" cy="1752600"/>
          </a:xfrm>
        </p:spPr>
        <p:txBody>
          <a:bodyPr/>
          <a:lstStyle/>
          <a:p>
            <a:pPr>
              <a:spcBef>
                <a:spcPts val="300"/>
              </a:spcBef>
              <a:buClr>
                <a:schemeClr val="accent1"/>
              </a:buClr>
              <a:buSzPct val="75000"/>
            </a:pPr>
            <a:r>
              <a:rPr lang="en-US" altLang="en-US" b="1" smtClean="0"/>
              <a:t>Transforming and Combining Random Variables</a:t>
            </a:r>
            <a:endParaRPr lang="en-US" altLang="en-US" sz="2400" b="1" smtClean="0"/>
          </a:p>
        </p:txBody>
      </p:sp>
    </p:spTree>
    <p:extLst>
      <p:ext uri="{BB962C8B-B14F-4D97-AF65-F5344CB8AC3E}">
        <p14:creationId xmlns:p14="http://schemas.microsoft.com/office/powerpoint/2010/main" val="3345416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22238"/>
            <a:ext cx="8229600" cy="715962"/>
          </a:xfrm>
        </p:spPr>
        <p:txBody>
          <a:bodyPr/>
          <a:lstStyle/>
          <a:p>
            <a:r>
              <a:rPr lang="en-US" altLang="en-US" sz="3600" b="1" smtClean="0"/>
              <a:t>Example 2 cont</a:t>
            </a:r>
          </a:p>
        </p:txBody>
      </p:sp>
      <p:sp>
        <p:nvSpPr>
          <p:cNvPr id="3" name="Content Placeholder 2"/>
          <p:cNvSpPr>
            <a:spLocks noGrp="1"/>
          </p:cNvSpPr>
          <p:nvPr>
            <p:ph idx="1"/>
          </p:nvPr>
        </p:nvSpPr>
        <p:spPr>
          <a:xfrm>
            <a:off x="457200" y="2971800"/>
            <a:ext cx="8229600" cy="3581400"/>
          </a:xfrm>
        </p:spPr>
        <p:txBody>
          <a:bodyPr/>
          <a:lstStyle/>
          <a:p>
            <a:pPr marL="0" indent="0">
              <a:buFontTx/>
              <a:buNone/>
              <a:defRPr/>
            </a:pPr>
            <a:r>
              <a:rPr lang="en-US" sz="2400" b="1" dirty="0" smtClean="0">
                <a:solidFill>
                  <a:srgbClr val="FFFF00"/>
                </a:solidFill>
              </a:rPr>
              <a:t>Expected value for Tutoring, </a:t>
            </a:r>
            <a:r>
              <a:rPr lang="el-GR" sz="2400" b="1" dirty="0" smtClean="0">
                <a:solidFill>
                  <a:srgbClr val="FFFF00"/>
                </a:solidFill>
              </a:rPr>
              <a:t>μ</a:t>
            </a:r>
            <a:r>
              <a:rPr lang="en-US" sz="2400" b="1" baseline="-25000" dirty="0" smtClean="0">
                <a:solidFill>
                  <a:srgbClr val="FFFF00"/>
                </a:solidFill>
              </a:rPr>
              <a:t>Y</a:t>
            </a:r>
            <a:r>
              <a:rPr lang="en-US" sz="2400" b="1" dirty="0" smtClean="0">
                <a:solidFill>
                  <a:srgbClr val="FFFF00"/>
                </a:solidFill>
              </a:rPr>
              <a:t>, is</a:t>
            </a:r>
            <a:br>
              <a:rPr lang="en-US" sz="2400" b="1" dirty="0" smtClean="0">
                <a:solidFill>
                  <a:srgbClr val="FFFF00"/>
                </a:solidFill>
              </a:rPr>
            </a:br>
            <a:r>
              <a:rPr lang="en-US" sz="2400" b="1" dirty="0" smtClean="0">
                <a:solidFill>
                  <a:srgbClr val="FFFF00"/>
                </a:solidFill>
              </a:rPr>
              <a:t>    1(0.3) + 2(0.3) + 3(0.2) + 4(0.2) = 2.3</a:t>
            </a:r>
          </a:p>
          <a:p>
            <a:pPr marL="0" indent="0">
              <a:buFontTx/>
              <a:buNone/>
              <a:defRPr/>
            </a:pPr>
            <a:endParaRPr lang="en-US" sz="2400" b="1" dirty="0" smtClean="0">
              <a:solidFill>
                <a:srgbClr val="FFFF00"/>
              </a:solidFill>
            </a:endParaRPr>
          </a:p>
          <a:p>
            <a:pPr>
              <a:buFontTx/>
              <a:buNone/>
              <a:defRPr/>
            </a:pPr>
            <a:r>
              <a:rPr lang="en-US" sz="2400" b="1" dirty="0" smtClean="0">
                <a:solidFill>
                  <a:srgbClr val="FFFF00"/>
                </a:solidFill>
              </a:rPr>
              <a:t>Variance: ∑ [x</a:t>
            </a:r>
            <a:r>
              <a:rPr lang="en-US" sz="2400" b="1" baseline="30000" dirty="0" smtClean="0">
                <a:solidFill>
                  <a:srgbClr val="FFFF00"/>
                </a:solidFill>
              </a:rPr>
              <a:t>2</a:t>
            </a:r>
            <a:r>
              <a:rPr lang="en-US" sz="2400" b="1" dirty="0" smtClean="0">
                <a:solidFill>
                  <a:srgbClr val="FFFF00"/>
                </a:solidFill>
              </a:rPr>
              <a:t> ∙ P(x)] – μ</a:t>
            </a:r>
            <a:r>
              <a:rPr lang="en-US" sz="2400" b="1" baseline="-25000" dirty="0" smtClean="0">
                <a:solidFill>
                  <a:srgbClr val="FFFF00"/>
                </a:solidFill>
              </a:rPr>
              <a:t>x</a:t>
            </a:r>
            <a:r>
              <a:rPr lang="en-US" sz="2400" b="1" baseline="30000" dirty="0" smtClean="0">
                <a:solidFill>
                  <a:srgbClr val="FFFF00"/>
                </a:solidFill>
              </a:rPr>
              <a:t>2</a:t>
            </a:r>
            <a:r>
              <a:rPr lang="en-US" sz="2400" b="1" dirty="0" smtClean="0">
                <a:solidFill>
                  <a:srgbClr val="FFFF00"/>
                </a:solidFill>
              </a:rPr>
              <a:t> </a:t>
            </a:r>
          </a:p>
          <a:p>
            <a:pPr>
              <a:buFontTx/>
              <a:buNone/>
              <a:defRPr/>
            </a:pPr>
            <a:r>
              <a:rPr lang="en-US" sz="2400" b="1" dirty="0" smtClean="0">
                <a:solidFill>
                  <a:srgbClr val="FFFF00"/>
                </a:solidFill>
              </a:rPr>
              <a:t>                  = (.3(1) + .3(4) + .2(9) + .2(16) ) – 2.3²)</a:t>
            </a:r>
          </a:p>
          <a:p>
            <a:pPr>
              <a:buFontTx/>
              <a:buNone/>
              <a:defRPr/>
            </a:pPr>
            <a:r>
              <a:rPr lang="en-US" sz="2400" b="1" dirty="0" smtClean="0">
                <a:solidFill>
                  <a:srgbClr val="FFFF00"/>
                </a:solidFill>
              </a:rPr>
              <a:t>                                          = 6.5 – 5.29</a:t>
            </a:r>
          </a:p>
          <a:p>
            <a:pPr>
              <a:buFontTx/>
              <a:buNone/>
              <a:defRPr/>
            </a:pPr>
            <a:r>
              <a:rPr lang="en-US" sz="2400" b="1" dirty="0" smtClean="0">
                <a:solidFill>
                  <a:srgbClr val="FFFF00"/>
                </a:solidFill>
              </a:rPr>
              <a:t>                                          = 1.21</a:t>
            </a:r>
          </a:p>
          <a:p>
            <a:pPr>
              <a:buFontTx/>
              <a:buNone/>
              <a:defRPr/>
            </a:pPr>
            <a:r>
              <a:rPr lang="en-US" sz="2400" b="1" dirty="0" smtClean="0">
                <a:solidFill>
                  <a:srgbClr val="FFFF00"/>
                </a:solidFill>
              </a:rPr>
              <a:t>                         St Dev     = 1.1</a:t>
            </a:r>
          </a:p>
          <a:p>
            <a:pPr marL="0" indent="0">
              <a:buFontTx/>
              <a:buNone/>
              <a:defRPr/>
            </a:pPr>
            <a:endParaRPr lang="en-US" sz="2400" b="1" dirty="0" smtClean="0">
              <a:solidFill>
                <a:srgbClr val="FFFF00"/>
              </a:solidFill>
            </a:endParaRPr>
          </a:p>
          <a:p>
            <a:pPr marL="0" indent="0">
              <a:buFontTx/>
              <a:buNone/>
              <a:defRPr/>
            </a:pPr>
            <a:endParaRPr lang="en-US" sz="2400" b="1" dirty="0" smtClean="0">
              <a:solidFill>
                <a:srgbClr val="FFFF00"/>
              </a:solidFill>
            </a:endParaRPr>
          </a:p>
          <a:p>
            <a:pPr marL="0" indent="0">
              <a:buFontTx/>
              <a:buNone/>
              <a:defRPr/>
            </a:pPr>
            <a:endParaRPr lang="en-US" sz="2400" b="1" dirty="0">
              <a:solidFill>
                <a:srgbClr val="FFFF00"/>
              </a:solidFill>
            </a:endParaRPr>
          </a:p>
        </p:txBody>
      </p:sp>
      <p:graphicFrame>
        <p:nvGraphicFramePr>
          <p:cNvPr id="5" name="Table 4"/>
          <p:cNvGraphicFramePr>
            <a:graphicFrameLocks noGrp="1"/>
          </p:cNvGraphicFramePr>
          <p:nvPr/>
        </p:nvGraphicFramePr>
        <p:xfrm>
          <a:off x="5029200" y="1066800"/>
          <a:ext cx="3768725" cy="1844676"/>
        </p:xfrm>
        <a:graphic>
          <a:graphicData uri="http://schemas.openxmlformats.org/drawingml/2006/table">
            <a:tbl>
              <a:tblPr firstRow="1" bandRow="1">
                <a:tableStyleId>{5C22544A-7EE6-4342-B048-85BDC9FD1C3A}</a:tableStyleId>
              </a:tblPr>
              <a:tblGrid>
                <a:gridCol w="2341485"/>
                <a:gridCol w="1427240"/>
              </a:tblGrid>
              <a:tr h="370968">
                <a:tc>
                  <a:txBody>
                    <a:bodyPr/>
                    <a:lstStyle/>
                    <a:p>
                      <a:r>
                        <a:rPr lang="en-US" sz="1800" dirty="0" smtClean="0"/>
                        <a:t>Hrs Tutoring / week</a:t>
                      </a:r>
                      <a:endParaRPr lang="en-US" sz="1800" dirty="0"/>
                    </a:p>
                  </a:txBody>
                  <a:tcPr marL="91425" marR="91425" marT="45736" marB="45736"/>
                </a:tc>
                <a:tc>
                  <a:txBody>
                    <a:bodyPr/>
                    <a:lstStyle/>
                    <a:p>
                      <a:r>
                        <a:rPr lang="en-US" sz="1800" dirty="0" smtClean="0"/>
                        <a:t>Probability</a:t>
                      </a:r>
                      <a:endParaRPr lang="en-US" sz="1800" dirty="0"/>
                    </a:p>
                  </a:txBody>
                  <a:tcPr marL="91425" marR="91425" marT="45736" marB="45736"/>
                </a:tc>
              </a:tr>
              <a:tr h="370968">
                <a:tc>
                  <a:txBody>
                    <a:bodyPr/>
                    <a:lstStyle/>
                    <a:p>
                      <a:pPr algn="ctr"/>
                      <a:r>
                        <a:rPr lang="en-US" sz="1800" dirty="0" smtClean="0"/>
                        <a:t>1</a:t>
                      </a:r>
                      <a:endParaRPr lang="en-US" sz="1800" dirty="0"/>
                    </a:p>
                  </a:txBody>
                  <a:tcPr marL="91425" marR="91425" marT="45736" marB="45736"/>
                </a:tc>
                <a:tc>
                  <a:txBody>
                    <a:bodyPr/>
                    <a:lstStyle/>
                    <a:p>
                      <a:pPr algn="ctr"/>
                      <a:r>
                        <a:rPr lang="en-US" sz="1800" dirty="0" smtClean="0"/>
                        <a:t>0.3</a:t>
                      </a:r>
                      <a:endParaRPr lang="en-US" sz="1800" dirty="0"/>
                    </a:p>
                  </a:txBody>
                  <a:tcPr marL="91425" marR="91425" marT="45736" marB="45736"/>
                </a:tc>
              </a:tr>
              <a:tr h="370968">
                <a:tc>
                  <a:txBody>
                    <a:bodyPr/>
                    <a:lstStyle/>
                    <a:p>
                      <a:pPr algn="ctr"/>
                      <a:r>
                        <a:rPr lang="en-US" sz="1800" dirty="0" smtClean="0"/>
                        <a:t>2</a:t>
                      </a:r>
                      <a:endParaRPr lang="en-US" sz="1800" dirty="0"/>
                    </a:p>
                  </a:txBody>
                  <a:tcPr marL="91425" marR="91425" marT="45736" marB="45736"/>
                </a:tc>
                <a:tc>
                  <a:txBody>
                    <a:bodyPr/>
                    <a:lstStyle/>
                    <a:p>
                      <a:pPr algn="ctr"/>
                      <a:r>
                        <a:rPr lang="en-US" sz="1800" dirty="0" smtClean="0"/>
                        <a:t>0.3</a:t>
                      </a:r>
                      <a:endParaRPr lang="en-US" sz="1800" dirty="0"/>
                    </a:p>
                  </a:txBody>
                  <a:tcPr marL="91425" marR="91425" marT="45736" marB="45736"/>
                </a:tc>
              </a:tr>
              <a:tr h="365886">
                <a:tc>
                  <a:txBody>
                    <a:bodyPr/>
                    <a:lstStyle/>
                    <a:p>
                      <a:pPr algn="ctr"/>
                      <a:r>
                        <a:rPr lang="en-US" sz="1800" dirty="0" smtClean="0"/>
                        <a:t>3</a:t>
                      </a:r>
                      <a:endParaRPr lang="en-US" sz="1800" dirty="0"/>
                    </a:p>
                  </a:txBody>
                  <a:tcPr marL="91425" marR="91425" marT="45736" marB="45736"/>
                </a:tc>
                <a:tc>
                  <a:txBody>
                    <a:bodyPr/>
                    <a:lstStyle/>
                    <a:p>
                      <a:pPr algn="ctr"/>
                      <a:r>
                        <a:rPr lang="en-US" sz="1800" dirty="0" smtClean="0"/>
                        <a:t>0.2</a:t>
                      </a:r>
                      <a:endParaRPr lang="en-US" sz="1800" dirty="0"/>
                    </a:p>
                  </a:txBody>
                  <a:tcPr marL="91425" marR="91425" marT="45736" marB="45736"/>
                </a:tc>
              </a:tr>
              <a:tr h="365886">
                <a:tc>
                  <a:txBody>
                    <a:bodyPr/>
                    <a:lstStyle/>
                    <a:p>
                      <a:pPr algn="ctr"/>
                      <a:r>
                        <a:rPr lang="en-US" sz="1800" dirty="0" smtClean="0"/>
                        <a:t>4</a:t>
                      </a:r>
                      <a:endParaRPr lang="en-US" sz="1800" dirty="0"/>
                    </a:p>
                  </a:txBody>
                  <a:tcPr marL="91425" marR="91425" marT="45736" marB="45736"/>
                </a:tc>
                <a:tc>
                  <a:txBody>
                    <a:bodyPr/>
                    <a:lstStyle/>
                    <a:p>
                      <a:pPr algn="ctr"/>
                      <a:r>
                        <a:rPr lang="en-US" sz="1800" dirty="0" smtClean="0"/>
                        <a:t>0.2</a:t>
                      </a:r>
                      <a:endParaRPr lang="en-US" sz="1800" dirty="0"/>
                    </a:p>
                  </a:txBody>
                  <a:tcPr marL="91425" marR="91425" marT="45736" marB="45736"/>
                </a:tc>
              </a:tr>
            </a:tbl>
          </a:graphicData>
        </a:graphic>
      </p:graphicFrame>
    </p:spTree>
    <p:extLst>
      <p:ext uri="{BB962C8B-B14F-4D97-AF65-F5344CB8AC3E}">
        <p14:creationId xmlns:p14="http://schemas.microsoft.com/office/powerpoint/2010/main" val="38226877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22238"/>
            <a:ext cx="8229600" cy="715962"/>
          </a:xfrm>
        </p:spPr>
        <p:txBody>
          <a:bodyPr/>
          <a:lstStyle/>
          <a:p>
            <a:r>
              <a:rPr lang="en-US" altLang="en-US" sz="3600" b="1" smtClean="0"/>
              <a:t>Example 2 cont</a:t>
            </a:r>
          </a:p>
        </p:txBody>
      </p:sp>
      <p:sp>
        <p:nvSpPr>
          <p:cNvPr id="22531" name="Content Placeholder 2"/>
          <p:cNvSpPr>
            <a:spLocks noGrp="1"/>
          </p:cNvSpPr>
          <p:nvPr>
            <p:ph idx="1"/>
          </p:nvPr>
        </p:nvSpPr>
        <p:spPr>
          <a:xfrm>
            <a:off x="457200" y="1295400"/>
            <a:ext cx="8229600" cy="5029200"/>
          </a:xfrm>
        </p:spPr>
        <p:txBody>
          <a:bodyPr/>
          <a:lstStyle/>
          <a:p>
            <a:pPr marL="0" indent="0">
              <a:buFontTx/>
              <a:buNone/>
            </a:pPr>
            <a:r>
              <a:rPr lang="en-US" altLang="en-US" sz="2400" b="1" smtClean="0">
                <a:solidFill>
                  <a:srgbClr val="FFFF00"/>
                </a:solidFill>
              </a:rPr>
              <a:t>Expected value for Weekly Savings, </a:t>
            </a:r>
            <a:r>
              <a:rPr lang="el-GR" altLang="en-US" sz="2400" b="1" smtClean="0">
                <a:solidFill>
                  <a:srgbClr val="FFFF00"/>
                </a:solidFill>
              </a:rPr>
              <a:t>μ</a:t>
            </a:r>
            <a:r>
              <a:rPr lang="en-US" altLang="en-US" sz="2400" b="1" baseline="-25000" smtClean="0">
                <a:solidFill>
                  <a:srgbClr val="FFFF00"/>
                </a:solidFill>
              </a:rPr>
              <a:t>12Y-8X</a:t>
            </a:r>
            <a:r>
              <a:rPr lang="en-US" altLang="en-US" sz="2400" b="1" smtClean="0">
                <a:solidFill>
                  <a:srgbClr val="FFFF00"/>
                </a:solidFill>
              </a:rPr>
              <a:t>, is</a:t>
            </a:r>
          </a:p>
          <a:p>
            <a:pPr marL="0" indent="0">
              <a:buFontTx/>
              <a:buNone/>
            </a:pPr>
            <a:r>
              <a:rPr lang="en-US" altLang="en-US" sz="2400" b="1" smtClean="0">
                <a:solidFill>
                  <a:srgbClr val="FFFF00"/>
                </a:solidFill>
              </a:rPr>
              <a:t/>
            </a:r>
            <a:br>
              <a:rPr lang="en-US" altLang="en-US" sz="2400" b="1" smtClean="0">
                <a:solidFill>
                  <a:srgbClr val="FFFF00"/>
                </a:solidFill>
              </a:rPr>
            </a:br>
            <a:r>
              <a:rPr lang="en-US" altLang="en-US" sz="2400" b="1" smtClean="0">
                <a:solidFill>
                  <a:srgbClr val="FFFF00"/>
                </a:solidFill>
              </a:rPr>
              <a:t>    12</a:t>
            </a:r>
            <a:r>
              <a:rPr lang="el-GR" altLang="en-US" sz="2400" b="1" smtClean="0">
                <a:solidFill>
                  <a:srgbClr val="FFFF00"/>
                </a:solidFill>
              </a:rPr>
              <a:t> μ</a:t>
            </a:r>
            <a:r>
              <a:rPr lang="en-US" altLang="en-US" sz="2400" b="1" baseline="-25000" smtClean="0">
                <a:solidFill>
                  <a:srgbClr val="FFFF00"/>
                </a:solidFill>
              </a:rPr>
              <a:t>Y </a:t>
            </a:r>
            <a:r>
              <a:rPr lang="en-US" altLang="en-US" sz="2400" b="1" smtClean="0">
                <a:solidFill>
                  <a:srgbClr val="FFFF00"/>
                </a:solidFill>
              </a:rPr>
              <a:t>- 8</a:t>
            </a:r>
            <a:r>
              <a:rPr lang="el-GR" altLang="en-US" sz="2400" b="1" smtClean="0">
                <a:solidFill>
                  <a:srgbClr val="FFFF00"/>
                </a:solidFill>
              </a:rPr>
              <a:t> μ</a:t>
            </a:r>
            <a:r>
              <a:rPr lang="en-US" altLang="en-US" sz="2400" b="1" baseline="-25000" smtClean="0">
                <a:solidFill>
                  <a:srgbClr val="FFFF00"/>
                </a:solidFill>
              </a:rPr>
              <a:t>X</a:t>
            </a:r>
            <a:r>
              <a:rPr lang="en-US" altLang="en-US" sz="2400" b="1" smtClean="0">
                <a:solidFill>
                  <a:srgbClr val="FFFF00"/>
                </a:solidFill>
              </a:rPr>
              <a:t> = 12 (2.3) – 8 (0.9) </a:t>
            </a:r>
            <a:br>
              <a:rPr lang="en-US" altLang="en-US" sz="2400" b="1" smtClean="0">
                <a:solidFill>
                  <a:srgbClr val="FFFF00"/>
                </a:solidFill>
              </a:rPr>
            </a:br>
            <a:r>
              <a:rPr lang="en-US" altLang="en-US" sz="2400" b="1" smtClean="0">
                <a:solidFill>
                  <a:srgbClr val="FFFF00"/>
                </a:solidFill>
              </a:rPr>
              <a:t>                        =   27.6   – 7.2          = $20.4</a:t>
            </a:r>
          </a:p>
          <a:p>
            <a:pPr marL="0" indent="0">
              <a:buFontTx/>
              <a:buNone/>
            </a:pPr>
            <a:endParaRPr lang="en-US" altLang="en-US" sz="2400" b="1" smtClean="0">
              <a:solidFill>
                <a:srgbClr val="FFFF00"/>
              </a:solidFill>
            </a:endParaRPr>
          </a:p>
          <a:p>
            <a:pPr marL="0" indent="0">
              <a:buFontTx/>
              <a:buNone/>
            </a:pPr>
            <a:r>
              <a:rPr lang="en-US" altLang="en-US" sz="2400" b="1" smtClean="0">
                <a:solidFill>
                  <a:srgbClr val="FFFF00"/>
                </a:solidFill>
              </a:rPr>
              <a:t>Variance of Weekly Savings, </a:t>
            </a:r>
            <a:r>
              <a:rPr lang="el-GR" altLang="en-US" sz="2400" b="1" smtClean="0">
                <a:solidFill>
                  <a:srgbClr val="FFFF00"/>
                </a:solidFill>
              </a:rPr>
              <a:t>σ²</a:t>
            </a:r>
            <a:r>
              <a:rPr lang="en-US" altLang="en-US" sz="2400" b="1" baseline="-25000" smtClean="0">
                <a:solidFill>
                  <a:srgbClr val="FFFF00"/>
                </a:solidFill>
              </a:rPr>
              <a:t>12Y-8X</a:t>
            </a:r>
            <a:r>
              <a:rPr lang="en-US" altLang="en-US" sz="2400" b="1" smtClean="0">
                <a:solidFill>
                  <a:srgbClr val="FFFF00"/>
                </a:solidFill>
              </a:rPr>
              <a:t>, is </a:t>
            </a:r>
          </a:p>
          <a:p>
            <a:pPr marL="0" indent="0">
              <a:buFontTx/>
              <a:buNone/>
            </a:pPr>
            <a:r>
              <a:rPr lang="en-US" altLang="en-US" sz="2400" b="1" smtClean="0">
                <a:solidFill>
                  <a:srgbClr val="FFFF00"/>
                </a:solidFill>
              </a:rPr>
              <a:t/>
            </a:r>
            <a:br>
              <a:rPr lang="en-US" altLang="en-US" sz="2400" b="1" smtClean="0">
                <a:solidFill>
                  <a:srgbClr val="FFFF00"/>
                </a:solidFill>
              </a:rPr>
            </a:br>
            <a:r>
              <a:rPr lang="en-US" altLang="en-US" sz="2400" b="1" smtClean="0">
                <a:solidFill>
                  <a:srgbClr val="FFFF00"/>
                </a:solidFill>
              </a:rPr>
              <a:t> </a:t>
            </a:r>
            <a:r>
              <a:rPr lang="el-GR" altLang="en-US" sz="2400" b="1" smtClean="0">
                <a:solidFill>
                  <a:srgbClr val="FFFF00"/>
                </a:solidFill>
              </a:rPr>
              <a:t>σ²</a:t>
            </a:r>
            <a:r>
              <a:rPr lang="en-US" altLang="en-US" sz="2400" b="1" baseline="-25000" smtClean="0">
                <a:solidFill>
                  <a:srgbClr val="FFFF00"/>
                </a:solidFill>
              </a:rPr>
              <a:t>12Y</a:t>
            </a:r>
            <a:r>
              <a:rPr lang="en-US" altLang="en-US" sz="2400" b="1" smtClean="0">
                <a:solidFill>
                  <a:srgbClr val="FFFF00"/>
                </a:solidFill>
              </a:rPr>
              <a:t> + </a:t>
            </a:r>
            <a:r>
              <a:rPr lang="el-GR" altLang="en-US" sz="2400" b="1" smtClean="0">
                <a:solidFill>
                  <a:srgbClr val="FFFF00"/>
                </a:solidFill>
              </a:rPr>
              <a:t>σ²</a:t>
            </a:r>
            <a:r>
              <a:rPr lang="en-US" altLang="en-US" sz="2400" b="1" baseline="-25000" smtClean="0">
                <a:solidFill>
                  <a:srgbClr val="FFFF00"/>
                </a:solidFill>
              </a:rPr>
              <a:t>8X </a:t>
            </a:r>
            <a:r>
              <a:rPr lang="en-US" altLang="en-US" sz="2400" b="1" smtClean="0">
                <a:solidFill>
                  <a:srgbClr val="FFFF00"/>
                </a:solidFill>
              </a:rPr>
              <a:t>= 12²(1.21) + 8²(0.69) </a:t>
            </a:r>
            <a:br>
              <a:rPr lang="en-US" altLang="en-US" sz="2400" b="1" smtClean="0">
                <a:solidFill>
                  <a:srgbClr val="FFFF00"/>
                </a:solidFill>
              </a:rPr>
            </a:br>
            <a:r>
              <a:rPr lang="en-US" altLang="en-US" sz="2400" b="1" smtClean="0">
                <a:solidFill>
                  <a:srgbClr val="FFFF00"/>
                </a:solidFill>
              </a:rPr>
              <a:t>                    = 174.24   +   44.16      = 218.4</a:t>
            </a:r>
          </a:p>
          <a:p>
            <a:pPr marL="0" indent="0">
              <a:buFontTx/>
              <a:buNone/>
            </a:pPr>
            <a:endParaRPr lang="en-US" altLang="en-US" sz="2400" b="1" smtClean="0">
              <a:solidFill>
                <a:srgbClr val="FFFF00"/>
              </a:solidFill>
            </a:endParaRPr>
          </a:p>
          <a:p>
            <a:pPr marL="0" indent="0">
              <a:buFontTx/>
              <a:buNone/>
            </a:pPr>
            <a:r>
              <a:rPr lang="en-US" altLang="en-US" sz="2400" b="1" smtClean="0">
                <a:solidFill>
                  <a:srgbClr val="FFFF00"/>
                </a:solidFill>
              </a:rPr>
              <a:t>                   so standard deviation = $14.79</a:t>
            </a:r>
          </a:p>
          <a:p>
            <a:pPr marL="0" indent="0">
              <a:buFontTx/>
              <a:buNone/>
            </a:pPr>
            <a:endParaRPr lang="en-US" altLang="en-US" sz="2400" b="1" smtClean="0">
              <a:solidFill>
                <a:srgbClr val="FFFF00"/>
              </a:solidFill>
            </a:endParaRPr>
          </a:p>
        </p:txBody>
      </p:sp>
    </p:spTree>
    <p:extLst>
      <p:ext uri="{BB962C8B-B14F-4D97-AF65-F5344CB8AC3E}">
        <p14:creationId xmlns:p14="http://schemas.microsoft.com/office/powerpoint/2010/main" val="35729252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92162"/>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r>
              <a:rPr lang="en-US" altLang="en-US" sz="3600" b="1" dirty="0"/>
              <a:t>Tea Example</a:t>
            </a:r>
            <a:endParaRPr lang="en-US" sz="3600" b="1" dirty="0"/>
          </a:p>
        </p:txBody>
      </p:sp>
      <p:sp>
        <p:nvSpPr>
          <p:cNvPr id="3" name="Content Placeholder 2"/>
          <p:cNvSpPr>
            <a:spLocks noGrp="1"/>
          </p:cNvSpPr>
          <p:nvPr>
            <p:ph idx="1"/>
          </p:nvPr>
        </p:nvSpPr>
        <p:spPr>
          <a:xfrm>
            <a:off x="304800" y="914400"/>
            <a:ext cx="8229600" cy="1752600"/>
          </a:xfrm>
        </p:spPr>
        <p:txBody>
          <a:bodyPr/>
          <a:lstStyle/>
          <a:p>
            <a:pPr marL="0" indent="0">
              <a:buNone/>
            </a:pPr>
            <a:r>
              <a:rPr lang="en-US" sz="2000" b="1" dirty="0" smtClean="0"/>
              <a:t>Mr. Starnes likes between 8.5 and 9 grams of sugar in his hot tea. Suppose the amount of sugar in a randomly selected packet follows a Normal distribution with mean 2.17 g and standard deviation 0.08 g.  If Mr. Starnes selects 4 packets at random, what is the probability his tea will taste right?</a:t>
            </a:r>
          </a:p>
        </p:txBody>
      </p:sp>
      <p:sp>
        <p:nvSpPr>
          <p:cNvPr id="5" name="TextBox 12"/>
          <p:cNvSpPr txBox="1">
            <a:spLocks noChangeArrowheads="1"/>
          </p:cNvSpPr>
          <p:nvPr/>
        </p:nvSpPr>
        <p:spPr bwMode="auto">
          <a:xfrm>
            <a:off x="1219200" y="2743200"/>
            <a:ext cx="66436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dirty="0">
                <a:solidFill>
                  <a:srgbClr val="FFFF00"/>
                </a:solidFill>
              </a:rPr>
              <a:t>Let </a:t>
            </a:r>
            <a:r>
              <a:rPr lang="en-US" altLang="en-US" sz="1800" b="1" i="1" dirty="0">
                <a:solidFill>
                  <a:srgbClr val="FFFF00"/>
                </a:solidFill>
              </a:rPr>
              <a:t>X </a:t>
            </a:r>
            <a:r>
              <a:rPr lang="en-US" altLang="en-US" sz="1800" b="1" dirty="0">
                <a:solidFill>
                  <a:srgbClr val="FFFF00"/>
                </a:solidFill>
              </a:rPr>
              <a:t>= the amount of sugar in a randomly selected packet.</a:t>
            </a:r>
          </a:p>
          <a:p>
            <a:pPr>
              <a:spcBef>
                <a:spcPct val="0"/>
              </a:spcBef>
              <a:buFontTx/>
              <a:buNone/>
            </a:pPr>
            <a:r>
              <a:rPr lang="en-US" altLang="en-US" sz="1800" b="1" dirty="0">
                <a:solidFill>
                  <a:srgbClr val="FFFF00"/>
                </a:solidFill>
              </a:rPr>
              <a:t>Then</a:t>
            </a:r>
            <a:r>
              <a:rPr lang="en-US" altLang="en-US" sz="1800" b="1" i="1" dirty="0">
                <a:solidFill>
                  <a:srgbClr val="FFFF00"/>
                </a:solidFill>
              </a:rPr>
              <a:t>, T = X</a:t>
            </a:r>
            <a:r>
              <a:rPr lang="en-US" altLang="en-US" sz="1800" b="1" i="1" baseline="-25000" dirty="0">
                <a:solidFill>
                  <a:srgbClr val="FFFF00"/>
                </a:solidFill>
              </a:rPr>
              <a:t>1</a:t>
            </a:r>
            <a:r>
              <a:rPr lang="en-US" altLang="en-US" sz="1800" b="1" i="1" dirty="0">
                <a:solidFill>
                  <a:srgbClr val="FFFF00"/>
                </a:solidFill>
              </a:rPr>
              <a:t> + X</a:t>
            </a:r>
            <a:r>
              <a:rPr lang="en-US" altLang="en-US" sz="1800" b="1" i="1" baseline="-25000" dirty="0">
                <a:solidFill>
                  <a:srgbClr val="FFFF00"/>
                </a:solidFill>
              </a:rPr>
              <a:t>2</a:t>
            </a:r>
            <a:r>
              <a:rPr lang="en-US" altLang="en-US" sz="1800" b="1" i="1" dirty="0">
                <a:solidFill>
                  <a:srgbClr val="FFFF00"/>
                </a:solidFill>
              </a:rPr>
              <a:t> + X</a:t>
            </a:r>
            <a:r>
              <a:rPr lang="en-US" altLang="en-US" sz="1800" b="1" i="1" baseline="-25000" dirty="0">
                <a:solidFill>
                  <a:srgbClr val="FFFF00"/>
                </a:solidFill>
              </a:rPr>
              <a:t>3</a:t>
            </a:r>
            <a:r>
              <a:rPr lang="en-US" altLang="en-US" sz="1800" b="1" i="1" dirty="0">
                <a:solidFill>
                  <a:srgbClr val="FFFF00"/>
                </a:solidFill>
              </a:rPr>
              <a:t> + X</a:t>
            </a:r>
            <a:r>
              <a:rPr lang="en-US" altLang="en-US" sz="1800" b="1" i="1" baseline="-25000" dirty="0">
                <a:solidFill>
                  <a:srgbClr val="FFFF00"/>
                </a:solidFill>
              </a:rPr>
              <a:t>4</a:t>
            </a:r>
            <a:r>
              <a:rPr lang="en-US" altLang="en-US" sz="1800" b="1" i="1" dirty="0">
                <a:solidFill>
                  <a:srgbClr val="FFFF00"/>
                </a:solidFill>
              </a:rPr>
              <a:t>.  </a:t>
            </a:r>
            <a:r>
              <a:rPr lang="en-US" altLang="en-US" sz="1800" b="1" dirty="0">
                <a:solidFill>
                  <a:srgbClr val="FFFF00"/>
                </a:solidFill>
              </a:rPr>
              <a:t>We want to find </a:t>
            </a:r>
            <a:r>
              <a:rPr lang="en-US" altLang="en-US" sz="1800" b="1" i="1" dirty="0">
                <a:solidFill>
                  <a:srgbClr val="FFFF00"/>
                </a:solidFill>
              </a:rPr>
              <a:t>P</a:t>
            </a:r>
            <a:r>
              <a:rPr lang="en-US" altLang="en-US" sz="1800" b="1" dirty="0">
                <a:solidFill>
                  <a:srgbClr val="FFFF00"/>
                </a:solidFill>
              </a:rPr>
              <a:t>(8.5 ≤ </a:t>
            </a:r>
            <a:r>
              <a:rPr lang="en-US" altLang="en-US" sz="1800" b="1" i="1" dirty="0">
                <a:solidFill>
                  <a:srgbClr val="FFFF00"/>
                </a:solidFill>
              </a:rPr>
              <a:t>T</a:t>
            </a:r>
            <a:r>
              <a:rPr lang="en-US" altLang="en-US" sz="1800" b="1" dirty="0">
                <a:solidFill>
                  <a:srgbClr val="FFFF00"/>
                </a:solidFill>
              </a:rPr>
              <a:t> ≤ 9).</a:t>
            </a:r>
            <a:endParaRPr lang="en-US" altLang="en-US" sz="1800" b="1" i="1" dirty="0">
              <a:solidFill>
                <a:srgbClr val="FFFF00"/>
              </a:solidFill>
            </a:endParaRPr>
          </a:p>
        </p:txBody>
      </p:sp>
      <p:sp>
        <p:nvSpPr>
          <p:cNvPr id="6" name="TextBox 5"/>
          <p:cNvSpPr txBox="1">
            <a:spLocks noChangeArrowheads="1"/>
          </p:cNvSpPr>
          <p:nvPr/>
        </p:nvSpPr>
        <p:spPr bwMode="auto">
          <a:xfrm>
            <a:off x="1449388" y="3494088"/>
            <a:ext cx="62468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i="1"/>
              <a:t>µ</a:t>
            </a:r>
            <a:r>
              <a:rPr lang="en-US" altLang="en-US" sz="1800" b="1" i="1" baseline="-25000"/>
              <a:t>T</a:t>
            </a:r>
            <a:r>
              <a:rPr lang="en-US" altLang="en-US" sz="1800" b="1" i="1"/>
              <a:t> = µ</a:t>
            </a:r>
            <a:r>
              <a:rPr lang="en-US" altLang="en-US" sz="1800" b="1" i="1" baseline="-25000"/>
              <a:t>X1</a:t>
            </a:r>
            <a:r>
              <a:rPr lang="en-US" altLang="en-US" sz="1800" b="1" i="1"/>
              <a:t> + µ</a:t>
            </a:r>
            <a:r>
              <a:rPr lang="en-US" altLang="en-US" sz="1800" b="1" i="1" baseline="-25000"/>
              <a:t>X2</a:t>
            </a:r>
            <a:r>
              <a:rPr lang="en-US" altLang="en-US" sz="1800" b="1" i="1"/>
              <a:t> + µ</a:t>
            </a:r>
            <a:r>
              <a:rPr lang="en-US" altLang="en-US" sz="1800" b="1" i="1" baseline="-25000"/>
              <a:t>X3 </a:t>
            </a:r>
            <a:r>
              <a:rPr lang="en-US" altLang="en-US" sz="1800" b="1" i="1"/>
              <a:t>+</a:t>
            </a:r>
            <a:r>
              <a:rPr lang="en-US" altLang="en-US" sz="1800" b="1" i="1" baseline="-25000"/>
              <a:t> </a:t>
            </a:r>
            <a:r>
              <a:rPr lang="en-US" altLang="en-US" sz="1800" b="1" i="1"/>
              <a:t>µ</a:t>
            </a:r>
            <a:r>
              <a:rPr lang="en-US" altLang="en-US" sz="1800" b="1" i="1" baseline="-25000"/>
              <a:t>X4</a:t>
            </a:r>
            <a:r>
              <a:rPr lang="en-US" altLang="en-US" sz="1800" b="1" i="1"/>
              <a:t> </a:t>
            </a:r>
            <a:r>
              <a:rPr lang="en-US" altLang="en-US" sz="1800" b="1"/>
              <a:t>= 2.17 + 2.17 + 2.17 +2.17 = 8.68 </a:t>
            </a:r>
          </a:p>
        </p:txBody>
      </p:sp>
      <p:grpSp>
        <p:nvGrpSpPr>
          <p:cNvPr id="7" name="Group 6"/>
          <p:cNvGrpSpPr>
            <a:grpSpLocks/>
          </p:cNvGrpSpPr>
          <p:nvPr/>
        </p:nvGrpSpPr>
        <p:grpSpPr bwMode="auto">
          <a:xfrm>
            <a:off x="1295400" y="4000500"/>
            <a:ext cx="7248525" cy="819150"/>
            <a:chOff x="1295400" y="4000500"/>
            <a:chExt cx="7248525" cy="819150"/>
          </a:xfrm>
        </p:grpSpPr>
        <p:pic>
          <p:nvPicPr>
            <p:cNvPr id="8"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4000500"/>
              <a:ext cx="65532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9400" y="4495800"/>
              <a:ext cx="19145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4953000"/>
            <a:ext cx="3467100" cy="173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Rectangle 15"/>
          <p:cNvSpPr/>
          <p:nvPr/>
        </p:nvSpPr>
        <p:spPr>
          <a:xfrm>
            <a:off x="3695700" y="5795079"/>
            <a:ext cx="5219700" cy="923330"/>
          </a:xfrm>
          <a:prstGeom prst="rect">
            <a:avLst/>
          </a:prstGeom>
        </p:spPr>
        <p:txBody>
          <a:bodyPr wrap="square">
            <a:spAutoFit/>
          </a:bodyPr>
          <a:lstStyle/>
          <a:p>
            <a:pPr algn="ctr">
              <a:defRPr/>
            </a:pPr>
            <a:r>
              <a:rPr lang="en-US" b="1" i="1" dirty="0">
                <a:solidFill>
                  <a:srgbClr val="99FF99"/>
                </a:solidFill>
                <a:ea typeface="ＭＳ Ｐゴシック" pitchFamily="-111" charset="-128"/>
              </a:rPr>
              <a:t>P</a:t>
            </a:r>
            <a:r>
              <a:rPr lang="en-US" b="1" dirty="0">
                <a:solidFill>
                  <a:srgbClr val="99FF99"/>
                </a:solidFill>
                <a:ea typeface="ＭＳ Ｐゴシック" pitchFamily="-111" charset="-128"/>
              </a:rPr>
              <a:t>(-1.13 ≤ </a:t>
            </a:r>
            <a:r>
              <a:rPr lang="en-US" b="1" i="1" dirty="0">
                <a:solidFill>
                  <a:srgbClr val="99FF99"/>
                </a:solidFill>
                <a:ea typeface="ＭＳ Ｐゴシック" pitchFamily="-111" charset="-128"/>
              </a:rPr>
              <a:t>Z</a:t>
            </a:r>
            <a:r>
              <a:rPr lang="en-US" b="1" dirty="0">
                <a:solidFill>
                  <a:srgbClr val="99FF99"/>
                </a:solidFill>
                <a:ea typeface="ＭＳ Ｐゴシック" pitchFamily="-111" charset="-128"/>
              </a:rPr>
              <a:t> ≤ 2.00) = 0.9772 – 0.1292 = 0.8480</a:t>
            </a:r>
          </a:p>
          <a:p>
            <a:pPr algn="ctr">
              <a:defRPr/>
            </a:pPr>
            <a:r>
              <a:rPr lang="en-US" b="1" dirty="0">
                <a:solidFill>
                  <a:srgbClr val="99FF99"/>
                </a:solidFill>
                <a:ea typeface="ＭＳ Ｐゴシック" pitchFamily="-111" charset="-128"/>
              </a:rPr>
              <a:t>There is about an 85% chance Mr. Starnes’s tea will taste right.</a:t>
            </a:r>
          </a:p>
        </p:txBody>
      </p:sp>
      <mc:AlternateContent xmlns:mc="http://schemas.openxmlformats.org/markup-compatibility/2006" xmlns:a14="http://schemas.microsoft.com/office/drawing/2010/main">
        <mc:Choice Requires="a14">
          <p:sp>
            <p:nvSpPr>
              <p:cNvPr id="4" name="TextBox 3"/>
              <p:cNvSpPr txBox="1"/>
              <p:nvPr/>
            </p:nvSpPr>
            <p:spPr>
              <a:xfrm>
                <a:off x="4074041" y="5105400"/>
                <a:ext cx="4661854" cy="496546"/>
              </a:xfrm>
              <a:prstGeom prst="rect">
                <a:avLst/>
              </a:prstGeom>
              <a:noFill/>
            </p:spPr>
            <p:txBody>
              <a:bodyPr wrap="none" rtlCol="0">
                <a:spAutoFit/>
              </a:bodyPr>
              <a:lstStyle/>
              <a:p>
                <a14:m>
                  <m:oMath xmlns:m="http://schemas.openxmlformats.org/officeDocument/2006/math">
                    <m:r>
                      <a:rPr lang="en-US" b="1" i="1" smtClean="0">
                        <a:latin typeface="Cambria Math"/>
                      </a:rPr>
                      <m:t>𝒛</m:t>
                    </m:r>
                    <m:r>
                      <a:rPr lang="en-US" b="1" i="1" smtClean="0">
                        <a:latin typeface="Cambria Math"/>
                      </a:rPr>
                      <m:t>=</m:t>
                    </m:r>
                    <m:f>
                      <m:fPr>
                        <m:ctrlPr>
                          <a:rPr lang="en-US" b="1" i="1" smtClean="0">
                            <a:latin typeface="Cambria Math"/>
                          </a:rPr>
                        </m:ctrlPr>
                      </m:fPr>
                      <m:num>
                        <m:r>
                          <a:rPr lang="en-US" b="1" i="1" smtClean="0">
                            <a:latin typeface="Cambria Math"/>
                          </a:rPr>
                          <m:t>𝟖</m:t>
                        </m:r>
                        <m:r>
                          <a:rPr lang="en-US" b="1" i="1" smtClean="0">
                            <a:latin typeface="Cambria Math"/>
                          </a:rPr>
                          <m:t>.</m:t>
                        </m:r>
                        <m:r>
                          <a:rPr lang="en-US" b="1" i="1" smtClean="0">
                            <a:latin typeface="Cambria Math"/>
                          </a:rPr>
                          <m:t>𝟓</m:t>
                        </m:r>
                        <m:r>
                          <a:rPr lang="en-US" b="1" i="1" smtClean="0">
                            <a:latin typeface="Cambria Math"/>
                          </a:rPr>
                          <m:t>−</m:t>
                        </m:r>
                        <m:r>
                          <a:rPr lang="en-US" b="1" i="1" smtClean="0">
                            <a:latin typeface="Cambria Math"/>
                          </a:rPr>
                          <m:t>𝟖</m:t>
                        </m:r>
                        <m:r>
                          <a:rPr lang="en-US" b="1" i="1" smtClean="0">
                            <a:latin typeface="Cambria Math"/>
                          </a:rPr>
                          <m:t>.</m:t>
                        </m:r>
                        <m:r>
                          <a:rPr lang="en-US" b="1" i="1" smtClean="0">
                            <a:latin typeface="Cambria Math"/>
                          </a:rPr>
                          <m:t>𝟔𝟖</m:t>
                        </m:r>
                      </m:num>
                      <m:den>
                        <m:r>
                          <a:rPr lang="en-US" b="1" i="1" smtClean="0">
                            <a:latin typeface="Cambria Math"/>
                          </a:rPr>
                          <m:t>𝟎</m:t>
                        </m:r>
                        <m:r>
                          <a:rPr lang="en-US" b="1" i="1" smtClean="0">
                            <a:latin typeface="Cambria Math"/>
                          </a:rPr>
                          <m:t>.</m:t>
                        </m:r>
                        <m:r>
                          <a:rPr lang="en-US" b="1" i="1" smtClean="0">
                            <a:latin typeface="Cambria Math"/>
                          </a:rPr>
                          <m:t>𝟏𝟔</m:t>
                        </m:r>
                      </m:den>
                    </m:f>
                    <m:r>
                      <a:rPr lang="en-US" b="1" i="1" smtClean="0">
                        <a:latin typeface="Cambria Math"/>
                      </a:rPr>
                      <m:t>=−</m:t>
                    </m:r>
                    <m:r>
                      <a:rPr lang="en-US" b="1" i="1" smtClean="0">
                        <a:latin typeface="Cambria Math"/>
                      </a:rPr>
                      <m:t>𝟏</m:t>
                    </m:r>
                    <m:r>
                      <a:rPr lang="en-US" b="1" i="1" smtClean="0">
                        <a:latin typeface="Cambria Math"/>
                      </a:rPr>
                      <m:t>.</m:t>
                    </m:r>
                    <m:r>
                      <a:rPr lang="en-US" b="1" i="1" smtClean="0">
                        <a:latin typeface="Cambria Math"/>
                      </a:rPr>
                      <m:t>𝟏𝟑</m:t>
                    </m:r>
                  </m:oMath>
                </a14:m>
                <a:r>
                  <a:rPr lang="en-US" b="1" dirty="0" smtClean="0"/>
                  <a:t> and </a:t>
                </a:r>
                <a14:m>
                  <m:oMath xmlns:m="http://schemas.openxmlformats.org/officeDocument/2006/math">
                    <m:r>
                      <a:rPr lang="en-US" b="1" i="1">
                        <a:latin typeface="Cambria Math"/>
                      </a:rPr>
                      <m:t>𝒛</m:t>
                    </m:r>
                    <m:r>
                      <a:rPr lang="en-US" b="1" i="1">
                        <a:latin typeface="Cambria Math"/>
                      </a:rPr>
                      <m:t>=</m:t>
                    </m:r>
                    <m:f>
                      <m:fPr>
                        <m:ctrlPr>
                          <a:rPr lang="en-US" b="1" i="1">
                            <a:latin typeface="Cambria Math"/>
                          </a:rPr>
                        </m:ctrlPr>
                      </m:fPr>
                      <m:num>
                        <m:r>
                          <a:rPr lang="en-US" b="1" i="1" smtClean="0">
                            <a:latin typeface="Cambria Math"/>
                          </a:rPr>
                          <m:t>𝟗</m:t>
                        </m:r>
                        <m:r>
                          <a:rPr lang="en-US" b="1" i="1">
                            <a:latin typeface="Cambria Math"/>
                          </a:rPr>
                          <m:t>−</m:t>
                        </m:r>
                        <m:r>
                          <a:rPr lang="en-US" b="1" i="1">
                            <a:latin typeface="Cambria Math"/>
                          </a:rPr>
                          <m:t>𝟖</m:t>
                        </m:r>
                        <m:r>
                          <a:rPr lang="en-US" b="1" i="1">
                            <a:latin typeface="Cambria Math"/>
                          </a:rPr>
                          <m:t>.</m:t>
                        </m:r>
                        <m:r>
                          <a:rPr lang="en-US" b="1" i="1">
                            <a:latin typeface="Cambria Math"/>
                          </a:rPr>
                          <m:t>𝟔𝟖</m:t>
                        </m:r>
                      </m:num>
                      <m:den>
                        <m:r>
                          <a:rPr lang="en-US" b="1" i="1">
                            <a:latin typeface="Cambria Math"/>
                          </a:rPr>
                          <m:t>𝟎</m:t>
                        </m:r>
                        <m:r>
                          <a:rPr lang="en-US" b="1" i="1">
                            <a:latin typeface="Cambria Math"/>
                          </a:rPr>
                          <m:t>.</m:t>
                        </m:r>
                        <m:r>
                          <a:rPr lang="en-US" b="1" i="1">
                            <a:latin typeface="Cambria Math"/>
                          </a:rPr>
                          <m:t>𝟏𝟔</m:t>
                        </m:r>
                      </m:den>
                    </m:f>
                    <m:r>
                      <a:rPr lang="en-US" b="1" i="1" smtClean="0">
                        <a:latin typeface="Cambria Math"/>
                      </a:rPr>
                      <m:t>=</m:t>
                    </m:r>
                    <m:r>
                      <a:rPr lang="en-US" b="1" i="1" smtClean="0">
                        <a:latin typeface="Cambria Math"/>
                      </a:rPr>
                      <m:t>𝟐</m:t>
                    </m:r>
                    <m:r>
                      <a:rPr lang="en-US" b="1" i="1" smtClean="0">
                        <a:latin typeface="Cambria Math"/>
                      </a:rPr>
                      <m:t>.</m:t>
                    </m:r>
                    <m:r>
                      <a:rPr lang="en-US" b="1" i="1" smtClean="0">
                        <a:latin typeface="Cambria Math"/>
                      </a:rPr>
                      <m:t>𝟎𝟎</m:t>
                    </m:r>
                  </m:oMath>
                </a14:m>
                <a:r>
                  <a:rPr lang="en-US" b="1" dirty="0" smtClean="0"/>
                  <a:t> </a:t>
                </a:r>
                <a:endParaRPr lang="en-US" b="1" dirty="0"/>
              </a:p>
            </p:txBody>
          </p:sp>
        </mc:Choice>
        <mc:Fallback xmlns="">
          <p:sp>
            <p:nvSpPr>
              <p:cNvPr id="4" name="TextBox 3"/>
              <p:cNvSpPr txBox="1">
                <a:spLocks noRot="1" noChangeAspect="1" noMove="1" noResize="1" noEditPoints="1" noAdjustHandles="1" noChangeArrowheads="1" noChangeShapeType="1" noTextEdit="1"/>
              </p:cNvSpPr>
              <p:nvPr/>
            </p:nvSpPr>
            <p:spPr>
              <a:xfrm>
                <a:off x="4074041" y="5105400"/>
                <a:ext cx="4661854" cy="496546"/>
              </a:xfrm>
              <a:prstGeom prst="rect">
                <a:avLst/>
              </a:prstGeom>
              <a:blipFill rotWithShape="1">
                <a:blip r:embed="rId5"/>
                <a:stretch>
                  <a:fillRect b="-6173"/>
                </a:stretch>
              </a:blipFill>
            </p:spPr>
            <p:txBody>
              <a:bodyPr/>
              <a:lstStyle/>
              <a:p>
                <a:r>
                  <a:rPr lang="en-US">
                    <a:noFill/>
                  </a:rPr>
                  <a:t> </a:t>
                </a:r>
              </a:p>
            </p:txBody>
          </p:sp>
        </mc:Fallback>
      </mc:AlternateContent>
    </p:spTree>
    <p:extLst>
      <p:ext uri="{BB962C8B-B14F-4D97-AF65-F5344CB8AC3E}">
        <p14:creationId xmlns:p14="http://schemas.microsoft.com/office/powerpoint/2010/main" val="1060485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barn(inVertical)">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fade">
                                      <p:cBhvr>
                                        <p:cTn id="32" dur="1000"/>
                                        <p:tgtEl>
                                          <p:spTgt spid="16"/>
                                        </p:tgtEl>
                                      </p:cBhvr>
                                    </p:animEffect>
                                    <p:anim calcmode="lin" valueType="num">
                                      <p:cBhvr>
                                        <p:cTn id="33" dur="1000" fill="hold"/>
                                        <p:tgtEl>
                                          <p:spTgt spid="16"/>
                                        </p:tgtEl>
                                        <p:attrNameLst>
                                          <p:attrName>ppt_x</p:attrName>
                                        </p:attrNameLst>
                                      </p:cBhvr>
                                      <p:tavLst>
                                        <p:tav tm="0">
                                          <p:val>
                                            <p:strVal val="#ppt_x"/>
                                          </p:val>
                                        </p:tav>
                                        <p:tav tm="100000">
                                          <p:val>
                                            <p:strVal val="#ppt_x"/>
                                          </p:val>
                                        </p:tav>
                                      </p:tavLst>
                                    </p:anim>
                                    <p:anim calcmode="lin" valueType="num">
                                      <p:cBhvr>
                                        <p:cTn id="3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16" grpId="0"/>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04800" y="84138"/>
            <a:ext cx="8610600" cy="792162"/>
          </a:xfrm>
        </p:spPr>
        <p:txBody>
          <a:bodyPr/>
          <a:lstStyle/>
          <a:p>
            <a:r>
              <a:rPr lang="en-US" altLang="en-US" sz="3600" b="1" smtClean="0"/>
              <a:t>Combining Normal Random Variables</a:t>
            </a:r>
          </a:p>
        </p:txBody>
      </p:sp>
      <p:sp>
        <p:nvSpPr>
          <p:cNvPr id="23555" name="Content Placeholder 2"/>
          <p:cNvSpPr>
            <a:spLocks noGrp="1"/>
          </p:cNvSpPr>
          <p:nvPr>
            <p:ph idx="1"/>
          </p:nvPr>
        </p:nvSpPr>
        <p:spPr>
          <a:xfrm>
            <a:off x="457200" y="1295400"/>
            <a:ext cx="8229600" cy="4830763"/>
          </a:xfrm>
        </p:spPr>
        <p:txBody>
          <a:bodyPr/>
          <a:lstStyle/>
          <a:p>
            <a:r>
              <a:rPr lang="en-US" altLang="en-US" sz="2800" b="1" smtClean="0"/>
              <a:t>Any linear combination of independent Normal random variables is also Normally distributed</a:t>
            </a:r>
          </a:p>
          <a:p>
            <a:endParaRPr lang="en-US" altLang="en-US" sz="1400" b="1" smtClean="0"/>
          </a:p>
          <a:p>
            <a:r>
              <a:rPr lang="en-US" altLang="en-US" sz="2800" b="1" smtClean="0"/>
              <a:t>For example:  If X and Y are independent Normally distributed random variables and </a:t>
            </a:r>
            <a:r>
              <a:rPr lang="en-US" altLang="en-US" sz="2800" b="1" i="1" smtClean="0">
                <a:solidFill>
                  <a:srgbClr val="FFFF00"/>
                </a:solidFill>
              </a:rPr>
              <a:t>a</a:t>
            </a:r>
            <a:r>
              <a:rPr lang="en-US" altLang="en-US" sz="2800" b="1" smtClean="0"/>
              <a:t> and </a:t>
            </a:r>
            <a:r>
              <a:rPr lang="en-US" altLang="en-US" sz="2800" b="1" i="1" smtClean="0">
                <a:solidFill>
                  <a:srgbClr val="FFFF00"/>
                </a:solidFill>
              </a:rPr>
              <a:t>b</a:t>
            </a:r>
            <a:r>
              <a:rPr lang="en-US" altLang="en-US" sz="2800" b="1" smtClean="0"/>
              <a:t> are any fixed numbers, then </a:t>
            </a:r>
            <a:r>
              <a:rPr lang="en-US" altLang="en-US" sz="2800" b="1" i="1" smtClean="0">
                <a:solidFill>
                  <a:srgbClr val="FFFF00"/>
                </a:solidFill>
              </a:rPr>
              <a:t>a</a:t>
            </a:r>
            <a:r>
              <a:rPr lang="en-US" altLang="en-US" sz="2800" b="1" smtClean="0"/>
              <a:t>X + </a:t>
            </a:r>
            <a:r>
              <a:rPr lang="en-US" altLang="en-US" sz="2800" b="1" i="1" smtClean="0">
                <a:solidFill>
                  <a:srgbClr val="FFFF00"/>
                </a:solidFill>
              </a:rPr>
              <a:t>b</a:t>
            </a:r>
            <a:r>
              <a:rPr lang="en-US" altLang="en-US" sz="2800" b="1" smtClean="0"/>
              <a:t>Y is also Normally distributed</a:t>
            </a:r>
          </a:p>
          <a:p>
            <a:endParaRPr lang="en-US" altLang="en-US" sz="1400" b="1" smtClean="0"/>
          </a:p>
          <a:p>
            <a:r>
              <a:rPr lang="en-US" altLang="en-US" sz="2800" b="1" smtClean="0"/>
              <a:t>Mean and standard deviations can be found by using the rules from previous slides</a:t>
            </a:r>
          </a:p>
        </p:txBody>
      </p:sp>
    </p:spTree>
    <p:extLst>
      <p:ext uri="{BB962C8B-B14F-4D97-AF65-F5344CB8AC3E}">
        <p14:creationId xmlns:p14="http://schemas.microsoft.com/office/powerpoint/2010/main" val="158367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38113"/>
            <a:ext cx="8229600" cy="715962"/>
          </a:xfrm>
        </p:spPr>
        <p:txBody>
          <a:bodyPr/>
          <a:lstStyle/>
          <a:p>
            <a:r>
              <a:rPr lang="en-US" altLang="en-US" sz="3600" b="1" smtClean="0"/>
              <a:t>Example 4</a:t>
            </a:r>
          </a:p>
        </p:txBody>
      </p:sp>
      <p:sp>
        <p:nvSpPr>
          <p:cNvPr id="25603" name="Content Placeholder 2"/>
          <p:cNvSpPr>
            <a:spLocks noGrp="1"/>
          </p:cNvSpPr>
          <p:nvPr>
            <p:ph idx="1"/>
          </p:nvPr>
        </p:nvSpPr>
        <p:spPr>
          <a:xfrm>
            <a:off x="457200" y="1143000"/>
            <a:ext cx="8229600" cy="2743200"/>
          </a:xfrm>
        </p:spPr>
        <p:txBody>
          <a:bodyPr/>
          <a:lstStyle/>
          <a:p>
            <a:pPr marL="0" indent="0">
              <a:buFontTx/>
              <a:buNone/>
            </a:pPr>
            <a:r>
              <a:rPr lang="en-US" altLang="en-US" sz="2800" b="1" smtClean="0"/>
              <a:t>Tom’s score for a round of golf has a N(110,10) distribution and George’s score for a round of golf has a N(100,8) distribution.  If they play independently, what is the probability that Tom will have a better (lower) score than George?</a:t>
            </a:r>
          </a:p>
        </p:txBody>
      </p:sp>
      <p:sp>
        <p:nvSpPr>
          <p:cNvPr id="25604" name="TextBox 3"/>
          <p:cNvSpPr txBox="1">
            <a:spLocks noChangeArrowheads="1"/>
          </p:cNvSpPr>
          <p:nvPr/>
        </p:nvSpPr>
        <p:spPr bwMode="auto">
          <a:xfrm>
            <a:off x="852488" y="3657600"/>
            <a:ext cx="7453312"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Let X be Tom’s score and Y be George’s score</a:t>
            </a:r>
          </a:p>
          <a:p>
            <a:pPr>
              <a:spcBef>
                <a:spcPct val="0"/>
              </a:spcBef>
              <a:buFontTx/>
              <a:buNone/>
            </a:pPr>
            <a:endParaRPr lang="en-US" altLang="en-US" sz="1000" b="1">
              <a:solidFill>
                <a:srgbClr val="FFFF00"/>
              </a:solidFill>
            </a:endParaRPr>
          </a:p>
          <a:p>
            <a:pPr>
              <a:spcBef>
                <a:spcPct val="0"/>
              </a:spcBef>
              <a:buFontTx/>
              <a:buNone/>
            </a:pPr>
            <a:r>
              <a:rPr lang="el-GR" altLang="en-US" sz="2400" b="1">
                <a:solidFill>
                  <a:srgbClr val="FFFF00"/>
                </a:solidFill>
              </a:rPr>
              <a:t>μ</a:t>
            </a:r>
            <a:r>
              <a:rPr lang="en-US" altLang="en-US" sz="2400" b="1" baseline="-25000">
                <a:solidFill>
                  <a:srgbClr val="FFFF00"/>
                </a:solidFill>
              </a:rPr>
              <a:t>X-Y </a:t>
            </a:r>
            <a:r>
              <a:rPr lang="en-US" altLang="en-US" sz="2400" b="1">
                <a:solidFill>
                  <a:srgbClr val="FFFF00"/>
                </a:solidFill>
              </a:rPr>
              <a:t>= </a:t>
            </a:r>
            <a:r>
              <a:rPr lang="el-GR" altLang="en-US" sz="2400" b="1">
                <a:solidFill>
                  <a:srgbClr val="FFFF00"/>
                </a:solidFill>
              </a:rPr>
              <a:t>μ</a:t>
            </a:r>
            <a:r>
              <a:rPr lang="en-US" altLang="en-US" sz="2400" b="1" baseline="-25000">
                <a:solidFill>
                  <a:srgbClr val="FFFF00"/>
                </a:solidFill>
              </a:rPr>
              <a:t>X</a:t>
            </a:r>
            <a:r>
              <a:rPr lang="en-US" altLang="en-US" sz="2400" b="1">
                <a:solidFill>
                  <a:srgbClr val="FFFF00"/>
                </a:solidFill>
              </a:rPr>
              <a:t> - </a:t>
            </a:r>
            <a:r>
              <a:rPr lang="el-GR" altLang="en-US" sz="2400" b="1">
                <a:solidFill>
                  <a:srgbClr val="FFFF00"/>
                </a:solidFill>
              </a:rPr>
              <a:t>μ</a:t>
            </a:r>
            <a:r>
              <a:rPr lang="en-US" altLang="en-US" sz="2400" b="1" baseline="-25000">
                <a:solidFill>
                  <a:srgbClr val="FFFF00"/>
                </a:solidFill>
              </a:rPr>
              <a:t>Y </a:t>
            </a:r>
            <a:r>
              <a:rPr lang="en-US" altLang="en-US" sz="2400" b="1">
                <a:solidFill>
                  <a:srgbClr val="FFFF00"/>
                </a:solidFill>
              </a:rPr>
              <a:t>= 110 – 100 = 10</a:t>
            </a:r>
          </a:p>
          <a:p>
            <a:pPr>
              <a:spcBef>
                <a:spcPct val="0"/>
              </a:spcBef>
              <a:buFontTx/>
              <a:buNone/>
            </a:pPr>
            <a:endParaRPr lang="en-US" altLang="en-US" sz="1000" b="1">
              <a:solidFill>
                <a:srgbClr val="FFFF00"/>
              </a:solidFill>
            </a:endParaRPr>
          </a:p>
          <a:p>
            <a:pPr>
              <a:spcBef>
                <a:spcPct val="0"/>
              </a:spcBef>
              <a:buFontTx/>
              <a:buNone/>
            </a:pPr>
            <a:r>
              <a:rPr lang="el-GR" altLang="en-US" sz="2400" b="1">
                <a:solidFill>
                  <a:srgbClr val="FFFF00"/>
                </a:solidFill>
              </a:rPr>
              <a:t>σ</a:t>
            </a:r>
            <a:r>
              <a:rPr lang="en-US" altLang="en-US" sz="2400" b="1">
                <a:solidFill>
                  <a:srgbClr val="FFFF00"/>
                </a:solidFill>
              </a:rPr>
              <a:t>²</a:t>
            </a:r>
            <a:r>
              <a:rPr lang="en-US" altLang="en-US" sz="2400" b="1" baseline="-25000">
                <a:solidFill>
                  <a:srgbClr val="FFFF00"/>
                </a:solidFill>
              </a:rPr>
              <a:t>X-Y</a:t>
            </a:r>
            <a:r>
              <a:rPr lang="en-US" altLang="en-US" sz="2400" b="1">
                <a:solidFill>
                  <a:srgbClr val="FFFF00"/>
                </a:solidFill>
              </a:rPr>
              <a:t> = </a:t>
            </a:r>
            <a:r>
              <a:rPr lang="el-GR" altLang="en-US" sz="2400" b="1">
                <a:solidFill>
                  <a:srgbClr val="FFFF00"/>
                </a:solidFill>
              </a:rPr>
              <a:t>σ</a:t>
            </a:r>
            <a:r>
              <a:rPr lang="en-US" altLang="en-US" sz="2400" b="1">
                <a:solidFill>
                  <a:srgbClr val="FFFF00"/>
                </a:solidFill>
              </a:rPr>
              <a:t>²</a:t>
            </a:r>
            <a:r>
              <a:rPr lang="en-US" altLang="en-US" sz="2400" b="1" baseline="-25000">
                <a:solidFill>
                  <a:srgbClr val="FFFF00"/>
                </a:solidFill>
              </a:rPr>
              <a:t>X</a:t>
            </a:r>
            <a:r>
              <a:rPr lang="en-US" altLang="en-US" sz="2400" b="1">
                <a:solidFill>
                  <a:srgbClr val="FFFF00"/>
                </a:solidFill>
              </a:rPr>
              <a:t> + </a:t>
            </a:r>
            <a:r>
              <a:rPr lang="el-GR" altLang="en-US" sz="2400" b="1">
                <a:solidFill>
                  <a:srgbClr val="FFFF00"/>
                </a:solidFill>
              </a:rPr>
              <a:t>σ</a:t>
            </a:r>
            <a:r>
              <a:rPr lang="en-US" altLang="en-US" sz="2400" b="1">
                <a:solidFill>
                  <a:srgbClr val="FFFF00"/>
                </a:solidFill>
              </a:rPr>
              <a:t>²</a:t>
            </a:r>
            <a:r>
              <a:rPr lang="en-US" altLang="en-US" sz="2400" b="1" baseline="-25000">
                <a:solidFill>
                  <a:srgbClr val="FFFF00"/>
                </a:solidFill>
              </a:rPr>
              <a:t>Y</a:t>
            </a:r>
            <a:r>
              <a:rPr lang="en-US" altLang="en-US" sz="2400" b="1">
                <a:solidFill>
                  <a:srgbClr val="FFFF00"/>
                </a:solidFill>
              </a:rPr>
              <a:t> = 10² + 8² = 164 ≈ (12.8)²</a:t>
            </a:r>
          </a:p>
          <a:p>
            <a:pPr>
              <a:spcBef>
                <a:spcPct val="0"/>
              </a:spcBef>
              <a:buFontTx/>
              <a:buNone/>
            </a:pPr>
            <a:endParaRPr lang="en-US" altLang="en-US" sz="1000" b="1">
              <a:solidFill>
                <a:srgbClr val="FFFF00"/>
              </a:solidFill>
            </a:endParaRPr>
          </a:p>
          <a:p>
            <a:pPr>
              <a:spcBef>
                <a:spcPct val="0"/>
              </a:spcBef>
              <a:buFontTx/>
              <a:buNone/>
            </a:pPr>
            <a:r>
              <a:rPr lang="en-US" altLang="en-US" sz="2400" b="1">
                <a:solidFill>
                  <a:srgbClr val="FFFF00"/>
                </a:solidFill>
              </a:rPr>
              <a:t>so X – Y is a N(10,12.8) </a:t>
            </a:r>
          </a:p>
          <a:p>
            <a:pPr>
              <a:spcBef>
                <a:spcPct val="0"/>
              </a:spcBef>
              <a:buFontTx/>
              <a:buNone/>
            </a:pPr>
            <a:endParaRPr lang="en-US" altLang="en-US" sz="1000" b="1">
              <a:solidFill>
                <a:srgbClr val="FFFF00"/>
              </a:solidFill>
            </a:endParaRPr>
          </a:p>
          <a:p>
            <a:pPr>
              <a:spcBef>
                <a:spcPct val="0"/>
              </a:spcBef>
              <a:buFontTx/>
              <a:buNone/>
            </a:pPr>
            <a:r>
              <a:rPr lang="en-US" altLang="en-US" sz="2400" b="1">
                <a:solidFill>
                  <a:srgbClr val="FFFF00"/>
                </a:solidFill>
              </a:rPr>
              <a:t>P(X-Y&lt;0) = P(z &lt; Z)    with Z = (0 – 10) / 12.8 = -0.78</a:t>
            </a:r>
          </a:p>
        </p:txBody>
      </p:sp>
    </p:spTree>
    <p:extLst>
      <p:ext uri="{BB962C8B-B14F-4D97-AF65-F5344CB8AC3E}">
        <p14:creationId xmlns:p14="http://schemas.microsoft.com/office/powerpoint/2010/main" val="27822192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604"/>
                                        </p:tgtEl>
                                        <p:attrNameLst>
                                          <p:attrName>style.visibility</p:attrName>
                                        </p:attrNameLst>
                                      </p:cBhvr>
                                      <p:to>
                                        <p:strVal val="visible"/>
                                      </p:to>
                                    </p:set>
                                    <p:animEffect transition="in" filter="barn(inVertical)">
                                      <p:cBhvr>
                                        <p:cTn id="7" dur="5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138113"/>
            <a:ext cx="8229600" cy="715962"/>
          </a:xfrm>
        </p:spPr>
        <p:txBody>
          <a:bodyPr/>
          <a:lstStyle/>
          <a:p>
            <a:r>
              <a:rPr lang="en-US" altLang="en-US" sz="3600" b="1" smtClean="0"/>
              <a:t>Example 4 cont</a:t>
            </a:r>
          </a:p>
        </p:txBody>
      </p:sp>
      <p:sp>
        <p:nvSpPr>
          <p:cNvPr id="26627" name="Content Placeholder 2"/>
          <p:cNvSpPr>
            <a:spLocks noGrp="1"/>
          </p:cNvSpPr>
          <p:nvPr>
            <p:ph idx="1"/>
          </p:nvPr>
        </p:nvSpPr>
        <p:spPr>
          <a:xfrm>
            <a:off x="304800" y="1066800"/>
            <a:ext cx="8382000" cy="1295400"/>
          </a:xfrm>
        </p:spPr>
        <p:txBody>
          <a:bodyPr/>
          <a:lstStyle/>
          <a:p>
            <a:pPr marL="0" indent="0">
              <a:buFontTx/>
              <a:buNone/>
            </a:pPr>
            <a:r>
              <a:rPr lang="en-US" altLang="en-US" sz="2400" b="1" smtClean="0">
                <a:solidFill>
                  <a:srgbClr val="FFFF00"/>
                </a:solidFill>
              </a:rPr>
              <a:t>We could have used our calculator, ncdf(-E99,0,10,12.8), or Table A to get the probabilities illustrated in the graph below</a:t>
            </a:r>
          </a:p>
        </p:txBody>
      </p:sp>
      <p:pic>
        <p:nvPicPr>
          <p:cNvPr id="2662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65263" y="2522538"/>
            <a:ext cx="6191250" cy="3857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30859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138113"/>
            <a:ext cx="8229600" cy="715962"/>
          </a:xfrm>
        </p:spPr>
        <p:txBody>
          <a:bodyPr/>
          <a:lstStyle/>
          <a:p>
            <a:r>
              <a:rPr lang="en-US" altLang="en-US" sz="3600" b="1" smtClean="0"/>
              <a:t>Rules for Means</a:t>
            </a:r>
          </a:p>
        </p:txBody>
      </p:sp>
      <p:sp>
        <p:nvSpPr>
          <p:cNvPr id="27651" name="Content Placeholder 2"/>
          <p:cNvSpPr>
            <a:spLocks noGrp="1"/>
          </p:cNvSpPr>
          <p:nvPr>
            <p:ph idx="1"/>
          </p:nvPr>
        </p:nvSpPr>
        <p:spPr>
          <a:xfrm>
            <a:off x="457200" y="3886200"/>
            <a:ext cx="8229600" cy="2239963"/>
          </a:xfrm>
        </p:spPr>
        <p:txBody>
          <a:bodyPr/>
          <a:lstStyle/>
          <a:p>
            <a:r>
              <a:rPr lang="en-US" altLang="en-US" sz="2400" b="1" dirty="0" smtClean="0"/>
              <a:t>Means follow the rules for linear combinations (from Algebra)</a:t>
            </a:r>
          </a:p>
          <a:p>
            <a:r>
              <a:rPr lang="en-US" altLang="en-US" sz="2400" b="1" dirty="0" smtClean="0"/>
              <a:t>When you linearly combine </a:t>
            </a:r>
            <a:r>
              <a:rPr lang="en-US" altLang="en-US" sz="2400" b="1" dirty="0" smtClean="0">
                <a:solidFill>
                  <a:srgbClr val="FFFF00"/>
                </a:solidFill>
              </a:rPr>
              <a:t>two or more (rules give only the 2 case example) </a:t>
            </a:r>
            <a:r>
              <a:rPr lang="en-US" altLang="en-US" sz="2400" b="1" dirty="0" smtClean="0"/>
              <a:t>random variables, you combine their means in the same manner</a:t>
            </a:r>
          </a:p>
        </p:txBody>
      </p:sp>
      <p:pic>
        <p:nvPicPr>
          <p:cNvPr id="27652" name="Picture 6" descr="Yates_3e_Ch07_p4623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43000"/>
            <a:ext cx="8229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09671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38113"/>
            <a:ext cx="8229600" cy="715962"/>
          </a:xfrm>
        </p:spPr>
        <p:txBody>
          <a:bodyPr/>
          <a:lstStyle/>
          <a:p>
            <a:r>
              <a:rPr lang="en-US" altLang="en-US" sz="3600" b="1" smtClean="0"/>
              <a:t>Rules for Variances</a:t>
            </a:r>
          </a:p>
        </p:txBody>
      </p:sp>
      <p:sp>
        <p:nvSpPr>
          <p:cNvPr id="28675" name="Content Placeholder 2"/>
          <p:cNvSpPr>
            <a:spLocks noGrp="1"/>
          </p:cNvSpPr>
          <p:nvPr>
            <p:ph idx="1"/>
          </p:nvPr>
        </p:nvSpPr>
        <p:spPr>
          <a:xfrm>
            <a:off x="457200" y="4114800"/>
            <a:ext cx="8229600" cy="2514600"/>
          </a:xfrm>
        </p:spPr>
        <p:txBody>
          <a:bodyPr/>
          <a:lstStyle/>
          <a:p>
            <a:r>
              <a:rPr lang="en-US" altLang="en-US" sz="2400" b="1" dirty="0" smtClean="0"/>
              <a:t>Adding a number to a random variable does not change its variance</a:t>
            </a:r>
          </a:p>
          <a:p>
            <a:r>
              <a:rPr lang="en-US" altLang="en-US" sz="2400" b="1" dirty="0" smtClean="0"/>
              <a:t>Multiply a random variable by a number changes the variance by the square of that number</a:t>
            </a:r>
          </a:p>
          <a:p>
            <a:r>
              <a:rPr lang="en-US" altLang="en-US" sz="2400" b="1" dirty="0" smtClean="0"/>
              <a:t>When you combine random variables, you always add the variances</a:t>
            </a:r>
          </a:p>
        </p:txBody>
      </p:sp>
      <p:pic>
        <p:nvPicPr>
          <p:cNvPr id="28676" name="Picture 6" descr="Yates_3e_Ch07_p4623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914400"/>
            <a:ext cx="8229600" cy="306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854675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76200"/>
            <a:ext cx="8229600" cy="868363"/>
          </a:xfrm>
        </p:spPr>
        <p:txBody>
          <a:bodyPr/>
          <a:lstStyle/>
          <a:p>
            <a:r>
              <a:rPr lang="en-US" altLang="en-US" sz="3600" b="1" smtClean="0"/>
              <a:t>Rules for Standard Deviations</a:t>
            </a:r>
          </a:p>
        </p:txBody>
      </p:sp>
      <p:sp>
        <p:nvSpPr>
          <p:cNvPr id="29699" name="Content Placeholder 2"/>
          <p:cNvSpPr>
            <a:spLocks noGrp="1"/>
          </p:cNvSpPr>
          <p:nvPr>
            <p:ph idx="1"/>
          </p:nvPr>
        </p:nvSpPr>
        <p:spPr>
          <a:xfrm>
            <a:off x="457200" y="1219200"/>
            <a:ext cx="8229600" cy="5181600"/>
          </a:xfrm>
        </p:spPr>
        <p:txBody>
          <a:bodyPr/>
          <a:lstStyle/>
          <a:p>
            <a:r>
              <a:rPr lang="en-US" altLang="en-US" sz="2800" b="1" dirty="0" smtClean="0"/>
              <a:t>Follow the rules for variances and then take the square root to find the standard deviation</a:t>
            </a:r>
          </a:p>
          <a:p>
            <a:endParaRPr lang="en-US" altLang="en-US" sz="1800" b="1" dirty="0" smtClean="0"/>
          </a:p>
          <a:p>
            <a:r>
              <a:rPr lang="en-US" altLang="en-US" sz="2800" b="1" dirty="0" smtClean="0"/>
              <a:t>In general standard deviations do not add</a:t>
            </a:r>
          </a:p>
          <a:p>
            <a:endParaRPr lang="en-US" altLang="en-US" sz="1800" b="1" dirty="0" smtClean="0"/>
          </a:p>
          <a:p>
            <a:r>
              <a:rPr lang="en-US" altLang="en-US" sz="2800" b="1" dirty="0" smtClean="0"/>
              <a:t>Note:  </a:t>
            </a:r>
            <a:r>
              <a:rPr lang="en-US" altLang="en-US" sz="2800" b="1" dirty="0" smtClean="0">
                <a:solidFill>
                  <a:srgbClr val="FFFF00"/>
                </a:solidFill>
              </a:rPr>
              <a:t>independence is required </a:t>
            </a:r>
            <a:r>
              <a:rPr lang="en-US" altLang="en-US" sz="2800" b="1" dirty="0" smtClean="0"/>
              <a:t>for the calculations of combined variances, but not for means</a:t>
            </a:r>
          </a:p>
          <a:p>
            <a:pPr lvl="1"/>
            <a:r>
              <a:rPr lang="en-US" altLang="en-US" sz="2400" b="1" dirty="0" smtClean="0"/>
              <a:t>Methods for combining non-independent variables’ variances involve covariance terms and are not part of this course</a:t>
            </a:r>
          </a:p>
        </p:txBody>
      </p:sp>
    </p:spTree>
    <p:extLst>
      <p:ext uri="{BB962C8B-B14F-4D97-AF65-F5344CB8AC3E}">
        <p14:creationId xmlns:p14="http://schemas.microsoft.com/office/powerpoint/2010/main" val="560597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76200"/>
            <a:ext cx="8229600" cy="914400"/>
          </a:xfrm>
        </p:spPr>
        <p:txBody>
          <a:bodyPr/>
          <a:lstStyle/>
          <a:p>
            <a:pPr eaLnBrk="1" hangingPunct="1"/>
            <a:r>
              <a:rPr lang="en-US" altLang="en-US" sz="3600" b="1" smtClean="0"/>
              <a:t>Summary and Homework</a:t>
            </a:r>
          </a:p>
        </p:txBody>
      </p:sp>
      <p:sp>
        <p:nvSpPr>
          <p:cNvPr id="30723" name="Rectangle 3"/>
          <p:cNvSpPr>
            <a:spLocks noGrp="1" noChangeArrowheads="1"/>
          </p:cNvSpPr>
          <p:nvPr>
            <p:ph type="body" idx="1"/>
          </p:nvPr>
        </p:nvSpPr>
        <p:spPr>
          <a:xfrm>
            <a:off x="457200" y="914400"/>
            <a:ext cx="8229600" cy="5791200"/>
          </a:xfrm>
        </p:spPr>
        <p:txBody>
          <a:bodyPr/>
          <a:lstStyle/>
          <a:p>
            <a:pPr eaLnBrk="1" hangingPunct="1"/>
            <a:r>
              <a:rPr lang="en-US" altLang="en-US" sz="2800" b="1" dirty="0" smtClean="0">
                <a:solidFill>
                  <a:srgbClr val="FFFF00"/>
                </a:solidFill>
              </a:rPr>
              <a:t>Summary</a:t>
            </a:r>
          </a:p>
          <a:p>
            <a:pPr lvl="1" eaLnBrk="1" hangingPunct="1"/>
            <a:r>
              <a:rPr lang="en-US" altLang="en-US" sz="2000" b="1" dirty="0" smtClean="0"/>
              <a:t>Mean:</a:t>
            </a:r>
          </a:p>
          <a:p>
            <a:pPr lvl="2" eaLnBrk="1" hangingPunct="1"/>
            <a:r>
              <a:rPr lang="en-US" altLang="en-US" sz="1800" b="1" dirty="0"/>
              <a:t>Means follow the rules for linear combinations (from Algebra</a:t>
            </a:r>
            <a:r>
              <a:rPr lang="en-US" altLang="en-US" sz="1800" b="1" dirty="0" smtClean="0"/>
              <a:t>)</a:t>
            </a:r>
            <a:endParaRPr lang="en-US" altLang="en-US" sz="1800" b="1" dirty="0" smtClean="0"/>
          </a:p>
          <a:p>
            <a:pPr lvl="1" eaLnBrk="1" hangingPunct="1"/>
            <a:r>
              <a:rPr lang="en-US" altLang="en-US" sz="2000" b="1" dirty="0" smtClean="0"/>
              <a:t>Variance:</a:t>
            </a:r>
          </a:p>
          <a:p>
            <a:pPr lvl="2"/>
            <a:r>
              <a:rPr lang="en-US" altLang="en-US" sz="1600" b="1" dirty="0"/>
              <a:t>Adding a number to a random variable does not change its variance</a:t>
            </a:r>
          </a:p>
          <a:p>
            <a:pPr lvl="2"/>
            <a:r>
              <a:rPr lang="en-US" altLang="en-US" sz="1600" b="1" dirty="0"/>
              <a:t>Multiply a random variable by a number changes the variance by the square of that number</a:t>
            </a:r>
          </a:p>
          <a:p>
            <a:pPr lvl="2"/>
            <a:r>
              <a:rPr lang="en-US" altLang="en-US" sz="1600" b="1" dirty="0"/>
              <a:t>When you combine random variables, you always add the variances</a:t>
            </a:r>
          </a:p>
          <a:p>
            <a:pPr lvl="1" eaLnBrk="1" hangingPunct="1"/>
            <a:r>
              <a:rPr lang="en-US" altLang="en-US" sz="2000" b="1" dirty="0" smtClean="0"/>
              <a:t>Standard Deviation:</a:t>
            </a:r>
          </a:p>
          <a:p>
            <a:pPr lvl="2"/>
            <a:r>
              <a:rPr lang="en-US" altLang="en-US" sz="1800" b="1" dirty="0"/>
              <a:t>Follow the rules for variances and then take the square root to find the standard deviation</a:t>
            </a:r>
          </a:p>
          <a:p>
            <a:pPr lvl="2"/>
            <a:r>
              <a:rPr lang="en-US" altLang="en-US" sz="1800" b="1" dirty="0" smtClean="0"/>
              <a:t>In </a:t>
            </a:r>
            <a:r>
              <a:rPr lang="en-US" altLang="en-US" sz="1800" b="1" dirty="0"/>
              <a:t>general standard deviations do not add</a:t>
            </a:r>
          </a:p>
          <a:p>
            <a:pPr lvl="2"/>
            <a:r>
              <a:rPr lang="en-US" altLang="en-US" sz="1800" b="1" dirty="0" smtClean="0"/>
              <a:t>Note</a:t>
            </a:r>
            <a:r>
              <a:rPr lang="en-US" altLang="en-US" sz="1800" b="1" dirty="0"/>
              <a:t>:  </a:t>
            </a:r>
            <a:r>
              <a:rPr lang="en-US" altLang="en-US" sz="1800" b="1" dirty="0">
                <a:solidFill>
                  <a:srgbClr val="FFFF00"/>
                </a:solidFill>
              </a:rPr>
              <a:t>independence is required </a:t>
            </a:r>
            <a:r>
              <a:rPr lang="en-US" altLang="en-US" sz="1800" b="1" dirty="0"/>
              <a:t>for the calculations of combined variances, but not for means</a:t>
            </a:r>
          </a:p>
          <a:p>
            <a:pPr eaLnBrk="1" hangingPunct="1"/>
            <a:r>
              <a:rPr lang="en-US" altLang="en-US" sz="2800" b="1" dirty="0" smtClean="0">
                <a:solidFill>
                  <a:srgbClr val="FFFF00"/>
                </a:solidFill>
              </a:rPr>
              <a:t>Homework:  </a:t>
            </a:r>
            <a:endParaRPr lang="en-US" altLang="en-US" sz="2800" b="1" dirty="0" smtClean="0">
              <a:solidFill>
                <a:srgbClr val="FFFF00"/>
              </a:solidFill>
            </a:endParaRPr>
          </a:p>
        </p:txBody>
      </p:sp>
    </p:spTree>
    <p:extLst>
      <p:ext uri="{BB962C8B-B14F-4D97-AF65-F5344CB8AC3E}">
        <p14:creationId xmlns:p14="http://schemas.microsoft.com/office/powerpoint/2010/main" val="2612353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8229600" cy="914400"/>
          </a:xfrm>
        </p:spPr>
        <p:txBody>
          <a:bodyPr/>
          <a:lstStyle/>
          <a:p>
            <a:pPr eaLnBrk="1" hangingPunct="1"/>
            <a:r>
              <a:rPr lang="en-US" altLang="en-US" sz="3600" b="1" smtClean="0"/>
              <a:t>Objectives</a:t>
            </a:r>
          </a:p>
        </p:txBody>
      </p:sp>
      <p:sp>
        <p:nvSpPr>
          <p:cNvPr id="4099" name="Rectangle 3"/>
          <p:cNvSpPr>
            <a:spLocks noGrp="1" noChangeArrowheads="1"/>
          </p:cNvSpPr>
          <p:nvPr>
            <p:ph type="body" idx="1"/>
          </p:nvPr>
        </p:nvSpPr>
        <p:spPr>
          <a:xfrm>
            <a:off x="457200" y="1143000"/>
            <a:ext cx="8229600" cy="5181600"/>
          </a:xfrm>
        </p:spPr>
        <p:txBody>
          <a:bodyPr/>
          <a:lstStyle/>
          <a:p>
            <a:r>
              <a:rPr lang="en-US" sz="2800" b="1" dirty="0"/>
              <a:t>Describe the effect of adding or subtracting a constant or multiplying or dividing by a constant on the probability distribution of a random </a:t>
            </a:r>
            <a:r>
              <a:rPr lang="en-US" sz="2800" b="1" dirty="0" smtClean="0"/>
              <a:t>variable</a:t>
            </a:r>
          </a:p>
          <a:p>
            <a:endParaRPr lang="en-US" sz="2800" b="1" dirty="0"/>
          </a:p>
          <a:p>
            <a:r>
              <a:rPr lang="en-US" sz="2800" b="1" dirty="0"/>
              <a:t>Calculate the mean and standard deviation of the sum or difference of random </a:t>
            </a:r>
            <a:r>
              <a:rPr lang="en-US" sz="2800" b="1" dirty="0" smtClean="0"/>
              <a:t>variables</a:t>
            </a:r>
          </a:p>
          <a:p>
            <a:endParaRPr lang="en-US" sz="2800" b="1" dirty="0"/>
          </a:p>
          <a:p>
            <a:r>
              <a:rPr lang="en-US" sz="2800" b="1" dirty="0"/>
              <a:t>Find probabilities involving the sum or difference of independent Normal random variables</a:t>
            </a:r>
          </a:p>
        </p:txBody>
      </p:sp>
    </p:spTree>
    <p:extLst>
      <p:ext uri="{BB962C8B-B14F-4D97-AF65-F5344CB8AC3E}">
        <p14:creationId xmlns:p14="http://schemas.microsoft.com/office/powerpoint/2010/main" val="2162187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0"/>
            <a:ext cx="8229600" cy="914400"/>
          </a:xfrm>
        </p:spPr>
        <p:txBody>
          <a:bodyPr/>
          <a:lstStyle/>
          <a:p>
            <a:pPr eaLnBrk="1" hangingPunct="1"/>
            <a:r>
              <a:rPr lang="en-US" altLang="en-US" sz="3600" b="1" smtClean="0"/>
              <a:t>Vocabulary</a:t>
            </a:r>
          </a:p>
        </p:txBody>
      </p:sp>
      <p:sp>
        <p:nvSpPr>
          <p:cNvPr id="5123" name="Rectangle 3"/>
          <p:cNvSpPr>
            <a:spLocks noGrp="1" noChangeArrowheads="1"/>
          </p:cNvSpPr>
          <p:nvPr>
            <p:ph type="body" idx="1"/>
          </p:nvPr>
        </p:nvSpPr>
        <p:spPr>
          <a:xfrm>
            <a:off x="457200" y="914400"/>
            <a:ext cx="8229600" cy="5410200"/>
          </a:xfrm>
        </p:spPr>
        <p:txBody>
          <a:bodyPr/>
          <a:lstStyle/>
          <a:p>
            <a:r>
              <a:rPr lang="en-US" sz="2000" b="1" i="1" dirty="0">
                <a:solidFill>
                  <a:srgbClr val="FFFF00"/>
                </a:solidFill>
              </a:rPr>
              <a:t>Independent random variables </a:t>
            </a:r>
            <a:r>
              <a:rPr lang="en-US" sz="2000" b="1" i="1" dirty="0"/>
              <a:t>– if knowing the value of random variable X does not help use predict the value of random variable Y</a:t>
            </a:r>
            <a:endParaRPr lang="en-US" sz="2000" b="1" dirty="0"/>
          </a:p>
          <a:p>
            <a:endParaRPr lang="en-US" altLang="en-US" sz="2000" b="1" i="1" dirty="0">
              <a:solidFill>
                <a:srgbClr val="FFFF00"/>
              </a:solidFill>
            </a:endParaRPr>
          </a:p>
          <a:p>
            <a:r>
              <a:rPr lang="en-US" altLang="en-US" sz="2000" b="1" i="1" dirty="0" smtClean="0">
                <a:solidFill>
                  <a:srgbClr val="FFFF00"/>
                </a:solidFill>
              </a:rPr>
              <a:t>Mean</a:t>
            </a:r>
            <a:r>
              <a:rPr lang="en-US" altLang="en-US" sz="2000" b="1" i="1" dirty="0" smtClean="0"/>
              <a:t> – balance point of the probability histogram or density curve.  Symbol:  </a:t>
            </a:r>
            <a:r>
              <a:rPr lang="en-US" altLang="en-US" sz="2000" b="1" i="1" dirty="0" err="1" smtClean="0"/>
              <a:t>μ</a:t>
            </a:r>
            <a:r>
              <a:rPr lang="en-US" altLang="en-US" sz="2000" b="1" i="1" baseline="-25000" dirty="0" err="1" smtClean="0"/>
              <a:t>x</a:t>
            </a:r>
            <a:r>
              <a:rPr lang="en-US" altLang="en-US" sz="2000" b="1" i="1" dirty="0" smtClean="0"/>
              <a:t> </a:t>
            </a:r>
            <a:endParaRPr lang="en-US" altLang="en-US" sz="2000" b="1" dirty="0" smtClean="0"/>
          </a:p>
          <a:p>
            <a:endParaRPr lang="en-US" altLang="en-US" sz="2000" b="1" i="1" dirty="0" smtClean="0">
              <a:solidFill>
                <a:srgbClr val="FFFF00"/>
              </a:solidFill>
            </a:endParaRPr>
          </a:p>
          <a:p>
            <a:r>
              <a:rPr lang="en-US" altLang="en-US" sz="2000" b="1" i="1" dirty="0" smtClean="0">
                <a:solidFill>
                  <a:srgbClr val="FFFF00"/>
                </a:solidFill>
              </a:rPr>
              <a:t>Standard Deviation </a:t>
            </a:r>
            <a:r>
              <a:rPr lang="en-US" altLang="en-US" sz="2000" b="1" i="1" dirty="0" smtClean="0"/>
              <a:t>– square root of the variance.  Symbol:  </a:t>
            </a:r>
            <a:r>
              <a:rPr lang="en-US" altLang="en-US" sz="2000" b="1" i="1" dirty="0" smtClean="0">
                <a:sym typeface="Symbol" pitchFamily="18" charset="2"/>
              </a:rPr>
              <a:t></a:t>
            </a:r>
            <a:r>
              <a:rPr lang="en-US" altLang="en-US" sz="2000" b="1" i="1" baseline="-25000" dirty="0" smtClean="0"/>
              <a:t>x</a:t>
            </a:r>
            <a:endParaRPr lang="en-US" altLang="en-US" sz="2000" b="1" dirty="0" smtClean="0"/>
          </a:p>
          <a:p>
            <a:endParaRPr lang="en-US" altLang="en-US" sz="2000" b="1" i="1" dirty="0" smtClean="0">
              <a:solidFill>
                <a:srgbClr val="FFFF00"/>
              </a:solidFill>
            </a:endParaRPr>
          </a:p>
          <a:p>
            <a:r>
              <a:rPr lang="en-US" altLang="en-US" sz="2000" b="1" i="1" dirty="0" smtClean="0">
                <a:solidFill>
                  <a:srgbClr val="FFFF00"/>
                </a:solidFill>
              </a:rPr>
              <a:t>Variance</a:t>
            </a:r>
            <a:r>
              <a:rPr lang="en-US" altLang="en-US" sz="2000" b="1" i="1" dirty="0" smtClean="0"/>
              <a:t> – is the average squared deviation of the values of the variable from their mean.  Symbol:  σ²</a:t>
            </a:r>
            <a:r>
              <a:rPr lang="en-US" altLang="en-US" sz="2000" b="1" i="1" baseline="-25000" dirty="0" smtClean="0"/>
              <a:t>x</a:t>
            </a:r>
            <a:endParaRPr lang="en-US" altLang="en-US" sz="2000" b="1" dirty="0" smtClean="0"/>
          </a:p>
        </p:txBody>
      </p:sp>
    </p:spTree>
    <p:extLst>
      <p:ext uri="{BB962C8B-B14F-4D97-AF65-F5344CB8AC3E}">
        <p14:creationId xmlns:p14="http://schemas.microsoft.com/office/powerpoint/2010/main" val="10586558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30175"/>
            <a:ext cx="8229600" cy="715963"/>
          </a:xfrm>
        </p:spPr>
        <p:txBody>
          <a:bodyPr/>
          <a:lstStyle/>
          <a:p>
            <a:r>
              <a:rPr lang="en-US" altLang="en-US" sz="3600" b="1" smtClean="0"/>
              <a:t>Linear Transformations</a:t>
            </a:r>
          </a:p>
        </p:txBody>
      </p:sp>
      <p:sp>
        <p:nvSpPr>
          <p:cNvPr id="6147" name="Content Placeholder 2"/>
          <p:cNvSpPr>
            <a:spLocks noGrp="1"/>
          </p:cNvSpPr>
          <p:nvPr>
            <p:ph idx="1"/>
          </p:nvPr>
        </p:nvSpPr>
        <p:spPr>
          <a:xfrm>
            <a:off x="457200" y="1066800"/>
            <a:ext cx="8229600" cy="2133600"/>
          </a:xfrm>
        </p:spPr>
        <p:txBody>
          <a:bodyPr/>
          <a:lstStyle/>
          <a:p>
            <a:r>
              <a:rPr lang="en-US" altLang="en-US" sz="2400" b="1" smtClean="0">
                <a:ea typeface="ＭＳ Ｐゴシック" pitchFamily="34" charset="-128"/>
              </a:rPr>
              <a:t>In Section 6.1, we learned that the mean and standard deviation give us important information about a random variable. In this section, we’ll learn how the mean and standard deviation are affected by transformations on random variables.</a:t>
            </a:r>
          </a:p>
          <a:p>
            <a:endParaRPr lang="en-US" altLang="en-US" sz="2400" b="1" smtClean="0"/>
          </a:p>
        </p:txBody>
      </p:sp>
      <p:sp>
        <p:nvSpPr>
          <p:cNvPr id="4" name="TextBox 3"/>
          <p:cNvSpPr txBox="1"/>
          <p:nvPr/>
        </p:nvSpPr>
        <p:spPr>
          <a:xfrm>
            <a:off x="760413" y="3124200"/>
            <a:ext cx="7697787" cy="3140075"/>
          </a:xfrm>
          <a:prstGeom prst="rect">
            <a:avLst/>
          </a:prstGeom>
          <a:gradFill flip="none" rotWithShape="1">
            <a:gsLst>
              <a:gs pos="0">
                <a:schemeClr val="accent4">
                  <a:alpha val="90000"/>
                </a:schemeClr>
              </a:gs>
              <a:gs pos="100000">
                <a:srgbClr val="FFFFFF">
                  <a:alpha val="65000"/>
                </a:srgbClr>
              </a:gs>
            </a:gsLst>
            <a:lin ang="5400000" scaled="0"/>
            <a:tileRect/>
          </a:gradFill>
        </p:spPr>
        <p:style>
          <a:lnRef idx="3">
            <a:schemeClr val="lt1"/>
          </a:lnRef>
          <a:fillRef idx="1">
            <a:schemeClr val="accent4"/>
          </a:fillRef>
          <a:effectRef idx="1">
            <a:schemeClr val="accent4"/>
          </a:effectRef>
          <a:fontRef idx="minor">
            <a:schemeClr val="lt1"/>
          </a:fontRef>
        </p:style>
        <p:txBody>
          <a:bodyPr>
            <a:spAutoFit/>
          </a:bodyPr>
          <a:lstStyle/>
          <a:p>
            <a:pPr>
              <a:defRPr/>
            </a:pPr>
            <a:r>
              <a:rPr lang="en-US" b="1" dirty="0">
                <a:solidFill>
                  <a:srgbClr val="000000"/>
                </a:solidFill>
              </a:rPr>
              <a:t>In Chapter 2, we studied the effects of </a:t>
            </a:r>
            <a:r>
              <a:rPr lang="en-US" b="1" i="1" dirty="0">
                <a:solidFill>
                  <a:srgbClr val="000000"/>
                </a:solidFill>
              </a:rPr>
              <a:t>linear transformations </a:t>
            </a:r>
            <a:r>
              <a:rPr lang="en-US" b="1" dirty="0">
                <a:solidFill>
                  <a:srgbClr val="000000"/>
                </a:solidFill>
              </a:rPr>
              <a:t>on the shape, center, and spread of a distribution of data.  Recall:</a:t>
            </a:r>
          </a:p>
          <a:p>
            <a:pPr>
              <a:defRPr/>
            </a:pPr>
            <a:endParaRPr lang="en-US" b="1" dirty="0">
              <a:solidFill>
                <a:srgbClr val="C00000"/>
              </a:solidFill>
            </a:endParaRPr>
          </a:p>
          <a:p>
            <a:pPr marL="342900" indent="-342900">
              <a:buFontTx/>
              <a:buAutoNum type="arabicPeriod"/>
              <a:defRPr/>
            </a:pPr>
            <a:r>
              <a:rPr lang="en-US" b="1" i="1" dirty="0">
                <a:solidFill>
                  <a:srgbClr val="C00000"/>
                </a:solidFill>
              </a:rPr>
              <a:t>Adding (or subtracting) a constant, a, to each observation:</a:t>
            </a:r>
          </a:p>
          <a:p>
            <a:pPr marL="800100" lvl="1" indent="-342900">
              <a:buFont typeface="Arial"/>
              <a:buChar char="•"/>
              <a:defRPr/>
            </a:pPr>
            <a:r>
              <a:rPr lang="en-US" b="1" dirty="0">
                <a:solidFill>
                  <a:srgbClr val="000000"/>
                </a:solidFill>
              </a:rPr>
              <a:t>Adds </a:t>
            </a:r>
            <a:r>
              <a:rPr lang="en-US" b="1" i="1" dirty="0">
                <a:solidFill>
                  <a:srgbClr val="000000"/>
                </a:solidFill>
              </a:rPr>
              <a:t>a</a:t>
            </a:r>
            <a:r>
              <a:rPr lang="en-US" b="1" dirty="0">
                <a:solidFill>
                  <a:srgbClr val="000000"/>
                </a:solidFill>
              </a:rPr>
              <a:t> to measures of center and location.</a:t>
            </a:r>
          </a:p>
          <a:p>
            <a:pPr marL="800100" lvl="1" indent="-342900">
              <a:buFont typeface="Arial"/>
              <a:buChar char="•"/>
              <a:defRPr/>
            </a:pPr>
            <a:r>
              <a:rPr lang="en-US" b="1" dirty="0">
                <a:solidFill>
                  <a:srgbClr val="000000"/>
                </a:solidFill>
              </a:rPr>
              <a:t>Does not change the shape or measures of spread.</a:t>
            </a:r>
          </a:p>
          <a:p>
            <a:pPr marL="800100" lvl="1" indent="-342900">
              <a:buFontTx/>
              <a:buAutoNum type="arabicPeriod"/>
              <a:defRPr/>
            </a:pPr>
            <a:endParaRPr lang="en-US" b="1" dirty="0">
              <a:solidFill>
                <a:srgbClr val="000000"/>
              </a:solidFill>
            </a:endParaRPr>
          </a:p>
          <a:p>
            <a:pPr marL="342900" indent="-342900">
              <a:buFontTx/>
              <a:buAutoNum type="arabicPeriod"/>
              <a:defRPr/>
            </a:pPr>
            <a:r>
              <a:rPr lang="en-US" b="1" i="1" dirty="0">
                <a:solidFill>
                  <a:srgbClr val="C00000"/>
                </a:solidFill>
              </a:rPr>
              <a:t>Multiplying (or dividing) each observation by a constant, </a:t>
            </a:r>
            <a:r>
              <a:rPr lang="en-US" b="1" i="1" dirty="0" err="1">
                <a:solidFill>
                  <a:srgbClr val="C00000"/>
                </a:solidFill>
              </a:rPr>
              <a:t>b</a:t>
            </a:r>
            <a:r>
              <a:rPr lang="en-US" b="1" i="1" dirty="0">
                <a:solidFill>
                  <a:srgbClr val="C00000"/>
                </a:solidFill>
              </a:rPr>
              <a:t>:</a:t>
            </a:r>
          </a:p>
          <a:p>
            <a:pPr marL="800100" lvl="1" indent="-342900">
              <a:buFont typeface="Arial"/>
              <a:buChar char="•"/>
              <a:defRPr/>
            </a:pPr>
            <a:r>
              <a:rPr lang="en-US" b="1" dirty="0">
                <a:solidFill>
                  <a:srgbClr val="000000"/>
                </a:solidFill>
              </a:rPr>
              <a:t>Multiplies (divides) measures of center and location by </a:t>
            </a:r>
            <a:r>
              <a:rPr lang="en-US" b="1" i="1" dirty="0" err="1">
                <a:solidFill>
                  <a:srgbClr val="000000"/>
                </a:solidFill>
              </a:rPr>
              <a:t>b</a:t>
            </a:r>
            <a:r>
              <a:rPr lang="en-US" b="1" dirty="0">
                <a:solidFill>
                  <a:srgbClr val="000000"/>
                </a:solidFill>
              </a:rPr>
              <a:t>.</a:t>
            </a:r>
          </a:p>
          <a:p>
            <a:pPr marL="800100" lvl="1" indent="-342900">
              <a:buFont typeface="Arial"/>
              <a:buChar char="•"/>
              <a:defRPr/>
            </a:pPr>
            <a:r>
              <a:rPr lang="en-US" b="1" dirty="0">
                <a:solidFill>
                  <a:srgbClr val="000000"/>
                </a:solidFill>
              </a:rPr>
              <a:t>Multiplies (divides) measures of spread by |</a:t>
            </a:r>
            <a:r>
              <a:rPr lang="en-US" b="1" dirty="0" err="1">
                <a:solidFill>
                  <a:srgbClr val="000000"/>
                </a:solidFill>
              </a:rPr>
              <a:t>b</a:t>
            </a:r>
            <a:r>
              <a:rPr lang="en-US" b="1" dirty="0">
                <a:solidFill>
                  <a:srgbClr val="000000"/>
                </a:solidFill>
              </a:rPr>
              <a:t>|.</a:t>
            </a:r>
          </a:p>
          <a:p>
            <a:pPr marL="800100" lvl="1" indent="-342900">
              <a:buFont typeface="Arial"/>
              <a:buChar char="•"/>
              <a:defRPr/>
            </a:pPr>
            <a:r>
              <a:rPr lang="en-US" b="1" dirty="0">
                <a:solidFill>
                  <a:srgbClr val="000000"/>
                </a:solidFill>
              </a:rPr>
              <a:t>Does not change the shape of the distribution.</a:t>
            </a:r>
          </a:p>
        </p:txBody>
      </p:sp>
    </p:spTree>
    <p:extLst>
      <p:ext uri="{BB962C8B-B14F-4D97-AF65-F5344CB8AC3E}">
        <p14:creationId xmlns:p14="http://schemas.microsoft.com/office/powerpoint/2010/main" val="3154230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30175"/>
            <a:ext cx="8229600" cy="715963"/>
          </a:xfrm>
        </p:spPr>
        <p:txBody>
          <a:bodyPr/>
          <a:lstStyle/>
          <a:p>
            <a:r>
              <a:rPr lang="en-US" altLang="en-US" sz="3600" b="1" smtClean="0"/>
              <a:t>Jeep Tour Example</a:t>
            </a:r>
          </a:p>
        </p:txBody>
      </p:sp>
      <p:sp>
        <p:nvSpPr>
          <p:cNvPr id="7171" name="Content Placeholder 2"/>
          <p:cNvSpPr>
            <a:spLocks noGrp="1"/>
          </p:cNvSpPr>
          <p:nvPr>
            <p:ph idx="1"/>
          </p:nvPr>
        </p:nvSpPr>
        <p:spPr>
          <a:xfrm>
            <a:off x="228600" y="990600"/>
            <a:ext cx="8763000" cy="1371600"/>
          </a:xfrm>
        </p:spPr>
        <p:txBody>
          <a:bodyPr/>
          <a:lstStyle/>
          <a:p>
            <a:r>
              <a:rPr lang="en-US" altLang="en-US" sz="2000" b="1" smtClean="0">
                <a:ea typeface="ＭＳ Ｐゴシック" pitchFamily="34" charset="-128"/>
              </a:rPr>
              <a:t>Pete’s Jeep Tours offers a popular half-day trip in a tourist area. There must be at least 2 passengers for the trip to run, and the vehicle will hold up to 6 passengers. Define </a:t>
            </a:r>
            <a:r>
              <a:rPr lang="en-US" altLang="en-US" sz="2000" b="1" i="1" smtClean="0">
                <a:ea typeface="ＭＳ Ｐゴシック" pitchFamily="34" charset="-128"/>
              </a:rPr>
              <a:t>X</a:t>
            </a:r>
            <a:r>
              <a:rPr lang="en-US" altLang="en-US" sz="2000" b="1" smtClean="0">
                <a:ea typeface="ＭＳ Ｐゴシック" pitchFamily="34" charset="-128"/>
              </a:rPr>
              <a:t> as the number of passengers on a randomly selected day.</a:t>
            </a:r>
          </a:p>
          <a:p>
            <a:endParaRPr lang="en-US" altLang="en-US" sz="2000" b="1" smtClean="0"/>
          </a:p>
        </p:txBody>
      </p:sp>
      <p:graphicFrame>
        <p:nvGraphicFramePr>
          <p:cNvPr id="4" name="Table 3"/>
          <p:cNvGraphicFramePr>
            <a:graphicFrameLocks noGrp="1"/>
          </p:cNvGraphicFramePr>
          <p:nvPr/>
        </p:nvGraphicFramePr>
        <p:xfrm>
          <a:off x="381000" y="2438400"/>
          <a:ext cx="5397500" cy="742950"/>
        </p:xfrm>
        <a:graphic>
          <a:graphicData uri="http://schemas.openxmlformats.org/drawingml/2006/table">
            <a:tbl>
              <a:tblPr/>
              <a:tblGrid>
                <a:gridCol w="1803400"/>
                <a:gridCol w="719138"/>
                <a:gridCol w="719137"/>
                <a:gridCol w="717550"/>
                <a:gridCol w="719138"/>
                <a:gridCol w="7191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111" charset="-128"/>
                        </a:rPr>
                        <a:t>Passengers </a:t>
                      </a:r>
                      <a:r>
                        <a:rPr kumimoji="0" lang="en-US" sz="1800" b="1" i="1" u="none" strike="noStrike" cap="none" normalizeH="0" baseline="0" dirty="0" smtClean="0">
                          <a:ln>
                            <a:noFill/>
                          </a:ln>
                          <a:solidFill>
                            <a:schemeClr val="tx1"/>
                          </a:solidFill>
                          <a:effectLst/>
                          <a:latin typeface="Arial" charset="0"/>
                          <a:ea typeface="ＭＳ Ｐゴシック" pitchFamily="-111" charset="-128"/>
                        </a:rPr>
                        <a:t>x</a:t>
                      </a:r>
                      <a:r>
                        <a:rPr kumimoji="0" lang="en-US" sz="1800" b="1" i="1" u="none" strike="noStrike" cap="none" normalizeH="0" baseline="-25000" dirty="0" smtClean="0">
                          <a:ln>
                            <a:noFill/>
                          </a:ln>
                          <a:solidFill>
                            <a:schemeClr val="tx1"/>
                          </a:solidFill>
                          <a:effectLst/>
                          <a:latin typeface="Arial" charset="0"/>
                          <a:ea typeface="ＭＳ Ｐゴシック" pitchFamily="-111" charset="-128"/>
                        </a:rPr>
                        <a:t>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ＭＳ Ｐゴシック" pitchFamily="-111" charset="-128"/>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ＭＳ Ｐゴシック" pitchFamily="-111" charset="-128"/>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ＭＳ Ｐゴシック" pitchFamily="-111" charset="-128"/>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tx1"/>
                          </a:solidFill>
                          <a:effectLst/>
                          <a:latin typeface="Arial" charset="0"/>
                          <a:ea typeface="ＭＳ Ｐゴシック" pitchFamily="-111" charset="-128"/>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pitchFamily="-111" charset="-128"/>
                        </a:rPr>
                        <a:t>Probability </a:t>
                      </a:r>
                      <a:r>
                        <a:rPr kumimoji="0" lang="en-US" sz="1800" b="1" i="1" u="none" strike="noStrike" cap="none" normalizeH="0" baseline="0" dirty="0" smtClean="0">
                          <a:ln>
                            <a:noFill/>
                          </a:ln>
                          <a:solidFill>
                            <a:srgbClr val="000000"/>
                          </a:solidFill>
                          <a:effectLst/>
                          <a:latin typeface="Arial" charset="0"/>
                          <a:ea typeface="ＭＳ Ｐゴシック" pitchFamily="-111" charset="-128"/>
                        </a:rPr>
                        <a:t>p</a:t>
                      </a:r>
                      <a:r>
                        <a:rPr kumimoji="0" lang="en-US" sz="1800" b="1" i="1" u="none" strike="noStrike" cap="none" normalizeH="0" baseline="-25000" dirty="0" smtClean="0">
                          <a:ln>
                            <a:noFill/>
                          </a:ln>
                          <a:solidFill>
                            <a:srgbClr val="000000"/>
                          </a:solidFill>
                          <a:effectLst/>
                          <a:latin typeface="Arial" charset="0"/>
                          <a:ea typeface="ＭＳ Ｐゴシック" pitchFamily="-111" charset="-128"/>
                        </a:rPr>
                        <a:t>i</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0.15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0.35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0.20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pitchFamily="-111" charset="-128"/>
                        </a:rPr>
                        <a:t>0.05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F4F3"/>
                    </a:solidFill>
                  </a:tcPr>
                </a:tc>
              </a:tr>
            </a:tbl>
          </a:graphicData>
        </a:graphic>
      </p:graphicFrame>
      <p:sp>
        <p:nvSpPr>
          <p:cNvPr id="5" name="TextBox 4"/>
          <p:cNvSpPr txBox="1">
            <a:spLocks noChangeArrowheads="1"/>
          </p:cNvSpPr>
          <p:nvPr/>
        </p:nvSpPr>
        <p:spPr bwMode="auto">
          <a:xfrm>
            <a:off x="914400" y="3352800"/>
            <a:ext cx="4546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The </a:t>
            </a:r>
            <a:r>
              <a:rPr lang="el-GR" altLang="en-US" sz="1800" b="1">
                <a:solidFill>
                  <a:srgbClr val="FFFF00"/>
                </a:solidFill>
              </a:rPr>
              <a:t>μ</a:t>
            </a:r>
            <a:r>
              <a:rPr lang="en-US" altLang="en-US" sz="1800" b="1" i="1" baseline="-25000">
                <a:solidFill>
                  <a:srgbClr val="FFFF00"/>
                </a:solidFill>
              </a:rPr>
              <a:t>X</a:t>
            </a:r>
            <a:r>
              <a:rPr lang="en-US" altLang="en-US" sz="1800" b="1">
                <a:solidFill>
                  <a:srgbClr val="FFFF00"/>
                </a:solidFill>
              </a:rPr>
              <a:t> is 3.75 and the </a:t>
            </a:r>
            <a:r>
              <a:rPr lang="el-GR" altLang="en-US" sz="1800" b="1">
                <a:solidFill>
                  <a:srgbClr val="FFFF00"/>
                </a:solidFill>
              </a:rPr>
              <a:t>σ</a:t>
            </a:r>
            <a:r>
              <a:rPr lang="en-US" altLang="en-US" sz="1800" b="1" i="1" baseline="-25000">
                <a:solidFill>
                  <a:srgbClr val="FFFF00"/>
                </a:solidFill>
              </a:rPr>
              <a:t>X</a:t>
            </a:r>
            <a:r>
              <a:rPr lang="en-US" altLang="en-US" sz="1800" b="1">
                <a:solidFill>
                  <a:srgbClr val="FFFF00"/>
                </a:solidFill>
              </a:rPr>
              <a:t> is 1.090.</a:t>
            </a:r>
          </a:p>
        </p:txBody>
      </p:sp>
      <p:sp>
        <p:nvSpPr>
          <p:cNvPr id="6" name="TextBox 5"/>
          <p:cNvSpPr txBox="1">
            <a:spLocks noChangeArrowheads="1"/>
          </p:cNvSpPr>
          <p:nvPr/>
        </p:nvSpPr>
        <p:spPr bwMode="auto">
          <a:xfrm>
            <a:off x="620713" y="3884613"/>
            <a:ext cx="76850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Pete charges $150 per passenger.  The random variable </a:t>
            </a:r>
            <a:r>
              <a:rPr lang="en-US" altLang="en-US" sz="1800" b="1" i="1"/>
              <a:t>C</a:t>
            </a:r>
            <a:r>
              <a:rPr lang="en-US" altLang="en-US" sz="1800" b="1"/>
              <a:t> describes the amount Pete collects on a randomly selected day.</a:t>
            </a:r>
          </a:p>
        </p:txBody>
      </p:sp>
      <p:graphicFrame>
        <p:nvGraphicFramePr>
          <p:cNvPr id="7" name="Table 6"/>
          <p:cNvGraphicFramePr>
            <a:graphicFrameLocks noGrp="1"/>
          </p:cNvGraphicFramePr>
          <p:nvPr/>
        </p:nvGraphicFramePr>
        <p:xfrm>
          <a:off x="342900" y="4703763"/>
          <a:ext cx="5397500" cy="742950"/>
        </p:xfrm>
        <a:graphic>
          <a:graphicData uri="http://schemas.openxmlformats.org/drawingml/2006/table">
            <a:tbl>
              <a:tblPr/>
              <a:tblGrid>
                <a:gridCol w="1803400"/>
                <a:gridCol w="719138"/>
                <a:gridCol w="719137"/>
                <a:gridCol w="717550"/>
                <a:gridCol w="719138"/>
                <a:gridCol w="7191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0000"/>
                          </a:solidFill>
                          <a:effectLst/>
                          <a:latin typeface="Arial" charset="0"/>
                          <a:ea typeface="ＭＳ Ｐゴシック" pitchFamily="-111" charset="-128"/>
                        </a:rPr>
                        <a:t>Collected </a:t>
                      </a:r>
                      <a:r>
                        <a:rPr kumimoji="0" lang="en-US" sz="1800" b="1" i="1" u="none" strike="noStrike" cap="none" normalizeH="0" baseline="0" smtClean="0">
                          <a:ln>
                            <a:noFill/>
                          </a:ln>
                          <a:solidFill>
                            <a:srgbClr val="000000"/>
                          </a:solidFill>
                          <a:effectLst/>
                          <a:latin typeface="Arial" charset="0"/>
                          <a:ea typeface="ＭＳ Ｐゴシック" pitchFamily="-111" charset="-128"/>
                        </a:rPr>
                        <a:t>c</a:t>
                      </a:r>
                      <a:r>
                        <a:rPr kumimoji="0" lang="en-US" sz="1800" b="1" i="1" u="none" strike="noStrike" cap="none" normalizeH="0" baseline="-25000" smtClean="0">
                          <a:ln>
                            <a:noFill/>
                          </a:ln>
                          <a:solidFill>
                            <a:srgbClr val="000000"/>
                          </a:solidFill>
                          <a:effectLst/>
                          <a:latin typeface="Arial" charset="0"/>
                          <a:ea typeface="ＭＳ Ｐゴシック" pitchFamily="-111" charset="-128"/>
                        </a:rPr>
                        <a:t>i</a:t>
                      </a:r>
                    </a:p>
                  </a:txBody>
                  <a:tcPr horzOverflow="overflow">
                    <a:lnL w="12700" cap="flat" cmpd="sng" algn="ctr">
                      <a:solidFill>
                        <a:srgbClr val="EC5534"/>
                      </a:solidFill>
                      <a:prstDash val="solid"/>
                      <a:round/>
                      <a:headEnd type="none" w="med" len="med"/>
                      <a:tailEnd type="none" w="med" len="med"/>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300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450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600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750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900</a:t>
                      </a:r>
                    </a:p>
                  </a:txBody>
                  <a:tcPr horzOverflow="overflow">
                    <a:lnL>
                      <a:noFill/>
                    </a:lnL>
                    <a:lnR w="12700" cap="flat" cmpd="sng" algn="ctr">
                      <a:solidFill>
                        <a:srgbClr val="EC5534"/>
                      </a:solidFill>
                      <a:prstDash val="solid"/>
                      <a:round/>
                      <a:headEnd type="none" w="med" len="med"/>
                      <a:tailEnd type="none" w="med" len="med"/>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pitchFamily="-111" charset="-128"/>
                        </a:rPr>
                        <a:t>Probability </a:t>
                      </a:r>
                      <a:r>
                        <a:rPr kumimoji="0" lang="en-US" sz="1800" b="1" i="1" u="none" strike="noStrike" cap="none" normalizeH="0" baseline="0" dirty="0" smtClean="0">
                          <a:ln>
                            <a:noFill/>
                          </a:ln>
                          <a:solidFill>
                            <a:srgbClr val="000000"/>
                          </a:solidFill>
                          <a:effectLst/>
                          <a:latin typeface="Arial" charset="0"/>
                          <a:ea typeface="ＭＳ Ｐゴシック" pitchFamily="-111" charset="-128"/>
                        </a:rPr>
                        <a:t>p</a:t>
                      </a:r>
                      <a:r>
                        <a:rPr kumimoji="0" lang="en-US" sz="1800" b="1" i="1" u="none" strike="noStrike" cap="none" normalizeH="0" baseline="-25000" dirty="0" smtClean="0">
                          <a:ln>
                            <a:noFill/>
                          </a:ln>
                          <a:solidFill>
                            <a:srgbClr val="000000"/>
                          </a:solidFill>
                          <a:effectLst/>
                          <a:latin typeface="Arial" charset="0"/>
                          <a:ea typeface="ＭＳ Ｐゴシック" pitchFamily="-111" charset="-128"/>
                        </a:rPr>
                        <a:t>i</a:t>
                      </a:r>
                    </a:p>
                  </a:txBody>
                  <a:tcPr horzOverflow="overflow">
                    <a:lnL w="12700" cap="flat" cmpd="sng" algn="ctr">
                      <a:solidFill>
                        <a:srgbClr val="EC5534"/>
                      </a:solidFill>
                      <a:prstDash val="solid"/>
                      <a:round/>
                      <a:headEnd type="none" w="med" len="med"/>
                      <a:tailEnd type="none" w="med" len="med"/>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0.15</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0.25</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0.35</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0.20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Arial" charset="0"/>
                          <a:ea typeface="ＭＳ Ｐゴシック" pitchFamily="-111" charset="-128"/>
                        </a:rPr>
                        <a:t>0.05</a:t>
                      </a:r>
                    </a:p>
                  </a:txBody>
                  <a:tcPr horzOverflow="overflow">
                    <a:lnL>
                      <a:noFill/>
                    </a:lnL>
                    <a:lnR w="12700" cap="flat" cmpd="sng" algn="ctr">
                      <a:solidFill>
                        <a:srgbClr val="EC5534"/>
                      </a:solidFill>
                      <a:prstDash val="solid"/>
                      <a:round/>
                      <a:headEnd type="none" w="med" len="med"/>
                      <a:tailEnd type="none" w="med" len="med"/>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chemeClr val="tx1"/>
                    </a:solidFill>
                  </a:tcPr>
                </a:tc>
              </a:tr>
            </a:tbl>
          </a:graphicData>
        </a:graphic>
      </p:graphicFrame>
      <p:sp>
        <p:nvSpPr>
          <p:cNvPr id="8" name="TextBox 7"/>
          <p:cNvSpPr txBox="1">
            <a:spLocks noChangeArrowheads="1"/>
          </p:cNvSpPr>
          <p:nvPr/>
        </p:nvSpPr>
        <p:spPr bwMode="auto">
          <a:xfrm>
            <a:off x="939800" y="5497513"/>
            <a:ext cx="464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The </a:t>
            </a:r>
            <a:r>
              <a:rPr lang="el-GR" altLang="en-US" sz="1800" b="1">
                <a:solidFill>
                  <a:srgbClr val="FFFF00"/>
                </a:solidFill>
              </a:rPr>
              <a:t>μ</a:t>
            </a:r>
            <a:r>
              <a:rPr lang="en-US" altLang="en-US" sz="1800" b="1" i="1" baseline="-25000">
                <a:solidFill>
                  <a:srgbClr val="FFFF00"/>
                </a:solidFill>
              </a:rPr>
              <a:t>C</a:t>
            </a:r>
            <a:r>
              <a:rPr lang="en-US" altLang="en-US" sz="1800" b="1">
                <a:solidFill>
                  <a:srgbClr val="FFFF00"/>
                </a:solidFill>
              </a:rPr>
              <a:t> is $562.50 and the </a:t>
            </a:r>
            <a:r>
              <a:rPr lang="el-GR" altLang="en-US" sz="1800" b="1">
                <a:solidFill>
                  <a:srgbClr val="FFFF00"/>
                </a:solidFill>
              </a:rPr>
              <a:t>σ</a:t>
            </a:r>
            <a:r>
              <a:rPr lang="en-US" altLang="en-US" sz="1800" b="1" i="1" baseline="-25000">
                <a:solidFill>
                  <a:srgbClr val="FFFF00"/>
                </a:solidFill>
              </a:rPr>
              <a:t>C </a:t>
            </a:r>
            <a:r>
              <a:rPr lang="en-US" altLang="en-US" sz="1800" b="1">
                <a:solidFill>
                  <a:srgbClr val="FFFF00"/>
                </a:solidFill>
              </a:rPr>
              <a:t>is $163.50.</a:t>
            </a:r>
          </a:p>
        </p:txBody>
      </p:sp>
      <p:sp>
        <p:nvSpPr>
          <p:cNvPr id="11" name="TextBox 10"/>
          <p:cNvSpPr txBox="1">
            <a:spLocks noChangeArrowheads="1"/>
          </p:cNvSpPr>
          <p:nvPr/>
        </p:nvSpPr>
        <p:spPr bwMode="auto">
          <a:xfrm>
            <a:off x="228600" y="6019800"/>
            <a:ext cx="5842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i="1"/>
              <a:t>Compare the shape, center, and spread of the two probability distributions.</a:t>
            </a:r>
          </a:p>
        </p:txBody>
      </p:sp>
      <p:pic>
        <p:nvPicPr>
          <p:cNvPr id="72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72200" y="4800600"/>
            <a:ext cx="2581275"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133600"/>
            <a:ext cx="2581275"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315" name="TextBox 13"/>
          <p:cNvSpPr txBox="1">
            <a:spLocks noChangeArrowheads="1"/>
          </p:cNvSpPr>
          <p:nvPr/>
        </p:nvSpPr>
        <p:spPr bwMode="auto">
          <a:xfrm>
            <a:off x="3987800" y="6397625"/>
            <a:ext cx="4710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Shape:  same;  Center and Spread:  </a:t>
            </a:r>
            <a:r>
              <a:rPr lang="en-US" altLang="en-US" sz="1800" b="1">
                <a:solidFill>
                  <a:srgbClr val="FFFF00"/>
                </a:solidFill>
                <a:sym typeface="Symbol" pitchFamily="18" charset="2"/>
              </a:rPr>
              <a:t></a:t>
            </a:r>
            <a:r>
              <a:rPr lang="en-US" altLang="en-US" sz="1800" b="1">
                <a:solidFill>
                  <a:srgbClr val="FFFF00"/>
                </a:solidFill>
              </a:rPr>
              <a:t> 150</a:t>
            </a:r>
          </a:p>
        </p:txBody>
      </p:sp>
    </p:spTree>
    <p:extLst>
      <p:ext uri="{BB962C8B-B14F-4D97-AF65-F5344CB8AC3E}">
        <p14:creationId xmlns:p14="http://schemas.microsoft.com/office/powerpoint/2010/main" val="4261535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1000"/>
                                        <p:tgtEl>
                                          <p:spTgt spid="7"/>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childTnLst>
                                </p:cTn>
                              </p:par>
                            </p:childTnLst>
                          </p:cTn>
                        </p:par>
                        <p:par>
                          <p:cTn id="21" fill="hold" nodeType="afterGroup">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1315"/>
                                        </p:tgtEl>
                                        <p:attrNameLst>
                                          <p:attrName>style.visibility</p:attrName>
                                        </p:attrNameLst>
                                      </p:cBhvr>
                                      <p:to>
                                        <p:strVal val="visible"/>
                                      </p:to>
                                    </p:set>
                                    <p:anim calcmode="lin" valueType="num">
                                      <p:cBhvr additive="base">
                                        <p:cTn id="29" dur="500" fill="hold"/>
                                        <p:tgtEl>
                                          <p:spTgt spid="11315"/>
                                        </p:tgtEl>
                                        <p:attrNameLst>
                                          <p:attrName>ppt_x</p:attrName>
                                        </p:attrNameLst>
                                      </p:cBhvr>
                                      <p:tavLst>
                                        <p:tav tm="0">
                                          <p:val>
                                            <p:strVal val="#ppt_x"/>
                                          </p:val>
                                        </p:tav>
                                        <p:tav tm="100000">
                                          <p:val>
                                            <p:strVal val="#ppt_x"/>
                                          </p:val>
                                        </p:tav>
                                      </p:tavLst>
                                    </p:anim>
                                    <p:anim calcmode="lin" valueType="num">
                                      <p:cBhvr additive="base">
                                        <p:cTn id="30" dur="500" fill="hold"/>
                                        <p:tgtEl>
                                          <p:spTgt spid="113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1" grpId="0"/>
      <p:bldP spid="113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130175"/>
            <a:ext cx="8229600" cy="715963"/>
          </a:xfrm>
        </p:spPr>
        <p:txBody>
          <a:bodyPr/>
          <a:lstStyle/>
          <a:p>
            <a:r>
              <a:rPr lang="en-US" altLang="en-US" sz="3600" b="1" smtClean="0"/>
              <a:t>Linear Transformations</a:t>
            </a:r>
          </a:p>
        </p:txBody>
      </p:sp>
      <p:sp>
        <p:nvSpPr>
          <p:cNvPr id="8195" name="Content Placeholder 2"/>
          <p:cNvSpPr>
            <a:spLocks noGrp="1"/>
          </p:cNvSpPr>
          <p:nvPr>
            <p:ph idx="1"/>
          </p:nvPr>
        </p:nvSpPr>
        <p:spPr>
          <a:xfrm>
            <a:off x="457200" y="990600"/>
            <a:ext cx="8229600" cy="1066800"/>
          </a:xfrm>
        </p:spPr>
        <p:txBody>
          <a:bodyPr/>
          <a:lstStyle/>
          <a:p>
            <a:pPr>
              <a:buFont typeface="Wingdings" pitchFamily="2" charset="2"/>
              <a:buNone/>
            </a:pPr>
            <a:r>
              <a:rPr lang="en-US" altLang="en-US" sz="2400" b="1" smtClean="0">
                <a:ea typeface="ＭＳ Ｐゴシック" pitchFamily="34" charset="-128"/>
              </a:rPr>
              <a:t>How does multiplying or dividing by a constant affect a random variable?</a:t>
            </a:r>
          </a:p>
          <a:p>
            <a:endParaRPr lang="en-US" altLang="en-US" sz="2400" b="1" smtClean="0"/>
          </a:p>
        </p:txBody>
      </p:sp>
      <p:sp>
        <p:nvSpPr>
          <p:cNvPr id="5" name="TextBox 4"/>
          <p:cNvSpPr txBox="1"/>
          <p:nvPr/>
        </p:nvSpPr>
        <p:spPr bwMode="auto">
          <a:xfrm>
            <a:off x="490538" y="2895600"/>
            <a:ext cx="8129587" cy="2708275"/>
          </a:xfrm>
          <a:prstGeom prst="rect">
            <a:avLst/>
          </a:prstGeom>
          <a:solidFill>
            <a:srgbClr val="99FF99"/>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sz="2000" b="1" dirty="0">
                <a:solidFill>
                  <a:srgbClr val="000000"/>
                </a:solidFill>
                <a:ea typeface="ＭＳ Ｐゴシック" pitchFamily="-111" charset="-128"/>
              </a:rPr>
              <a:t>Multiplying (or dividing) each value of a random variable by a number </a:t>
            </a:r>
            <a:r>
              <a:rPr lang="en-US" sz="2000" b="1" i="1" dirty="0">
                <a:solidFill>
                  <a:srgbClr val="000000"/>
                </a:solidFill>
                <a:ea typeface="ＭＳ Ｐゴシック" pitchFamily="-111" charset="-128"/>
              </a:rPr>
              <a:t>b</a:t>
            </a:r>
            <a:r>
              <a:rPr lang="en-US" sz="2000" b="1" dirty="0">
                <a:solidFill>
                  <a:srgbClr val="000000"/>
                </a:solidFill>
                <a:ea typeface="ＭＳ Ｐゴシック" pitchFamily="-111" charset="-128"/>
              </a:rPr>
              <a:t>:</a:t>
            </a:r>
          </a:p>
          <a:p>
            <a:pPr marL="342900" indent="-342900">
              <a:spcAft>
                <a:spcPts val="1200"/>
              </a:spcAft>
              <a:buFont typeface="Arial" charset="0"/>
              <a:buChar char="•"/>
              <a:defRPr/>
            </a:pPr>
            <a:r>
              <a:rPr lang="en-US" sz="2000" b="1" dirty="0">
                <a:solidFill>
                  <a:srgbClr val="000000"/>
                </a:solidFill>
                <a:ea typeface="ＭＳ Ｐゴシック" pitchFamily="-111" charset="-128"/>
              </a:rPr>
              <a:t>Multiplies (divides) measures of center and location (mean, median, quartiles, percentiles) by </a:t>
            </a:r>
            <a:r>
              <a:rPr lang="en-US" sz="2000" b="1" i="1" dirty="0">
                <a:solidFill>
                  <a:srgbClr val="000000"/>
                </a:solidFill>
                <a:ea typeface="ＭＳ Ｐゴシック" pitchFamily="-111" charset="-128"/>
              </a:rPr>
              <a:t>b.</a:t>
            </a:r>
          </a:p>
          <a:p>
            <a:pPr marL="342900" indent="-342900">
              <a:spcAft>
                <a:spcPts val="1200"/>
              </a:spcAft>
              <a:buFont typeface="Arial" charset="0"/>
              <a:buChar char="•"/>
              <a:defRPr/>
            </a:pPr>
            <a:r>
              <a:rPr lang="en-US" sz="2000" b="1" dirty="0">
                <a:solidFill>
                  <a:srgbClr val="000000"/>
                </a:solidFill>
                <a:ea typeface="ＭＳ Ｐゴシック" pitchFamily="-111" charset="-128"/>
              </a:rPr>
              <a:t>Multiplies (divides) measures of spread (range, </a:t>
            </a:r>
            <a:r>
              <a:rPr lang="en-US" sz="2000" b="1" i="1" dirty="0">
                <a:solidFill>
                  <a:srgbClr val="000000"/>
                </a:solidFill>
                <a:ea typeface="ＭＳ Ｐゴシック" pitchFamily="-111" charset="-128"/>
              </a:rPr>
              <a:t>IQR</a:t>
            </a:r>
            <a:r>
              <a:rPr lang="en-US" sz="2000" b="1" dirty="0">
                <a:solidFill>
                  <a:srgbClr val="000000"/>
                </a:solidFill>
                <a:ea typeface="ＭＳ Ｐゴシック" pitchFamily="-111" charset="-128"/>
              </a:rPr>
              <a:t>, standard deviation) by |</a:t>
            </a:r>
            <a:r>
              <a:rPr lang="en-US" sz="2000" b="1" i="1" dirty="0">
                <a:solidFill>
                  <a:srgbClr val="000000"/>
                </a:solidFill>
                <a:ea typeface="ＭＳ Ｐゴシック" pitchFamily="-111" charset="-128"/>
              </a:rPr>
              <a:t>b</a:t>
            </a:r>
            <a:r>
              <a:rPr lang="en-US" sz="2000" b="1" dirty="0">
                <a:solidFill>
                  <a:srgbClr val="000000"/>
                </a:solidFill>
                <a:ea typeface="ＭＳ Ｐゴシック" pitchFamily="-111" charset="-128"/>
              </a:rPr>
              <a:t>|.</a:t>
            </a:r>
          </a:p>
          <a:p>
            <a:pPr marL="342900" indent="-342900">
              <a:spcAft>
                <a:spcPts val="1200"/>
              </a:spcAft>
              <a:buFont typeface="Arial" charset="0"/>
              <a:buChar char="•"/>
              <a:defRPr/>
            </a:pPr>
            <a:r>
              <a:rPr lang="en-US" sz="2000" b="1" dirty="0">
                <a:solidFill>
                  <a:srgbClr val="000000"/>
                </a:solidFill>
                <a:ea typeface="ＭＳ Ｐゴシック" pitchFamily="-111" charset="-128"/>
              </a:rPr>
              <a:t>Does not change the shape of the distribution.</a:t>
            </a:r>
          </a:p>
        </p:txBody>
      </p:sp>
      <p:sp>
        <p:nvSpPr>
          <p:cNvPr id="6" name="TextBox 5"/>
          <p:cNvSpPr txBox="1"/>
          <p:nvPr/>
        </p:nvSpPr>
        <p:spPr bwMode="auto">
          <a:xfrm>
            <a:off x="707568" y="2139773"/>
            <a:ext cx="7709354" cy="369332"/>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b="1" dirty="0"/>
              <a:t>Effect on a Random Variable of Multiplying (Dividing) by a Constant</a:t>
            </a:r>
          </a:p>
        </p:txBody>
      </p:sp>
      <p:sp>
        <p:nvSpPr>
          <p:cNvPr id="7" name="TextBox 5"/>
          <p:cNvSpPr txBox="1">
            <a:spLocks noChangeArrowheads="1"/>
          </p:cNvSpPr>
          <p:nvPr/>
        </p:nvSpPr>
        <p:spPr bwMode="auto">
          <a:xfrm>
            <a:off x="596900" y="5934075"/>
            <a:ext cx="79375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Note: </a:t>
            </a:r>
            <a:r>
              <a:rPr lang="en-US" altLang="en-US" sz="1800" b="1"/>
              <a:t>Multiplying a random variable by a constant </a:t>
            </a:r>
            <a:r>
              <a:rPr lang="en-US" altLang="en-US" sz="1800" b="1" i="1"/>
              <a:t>b</a:t>
            </a:r>
            <a:r>
              <a:rPr lang="en-US" altLang="en-US" sz="1800" b="1"/>
              <a:t> multiplies the variance by </a:t>
            </a:r>
            <a:r>
              <a:rPr lang="en-US" altLang="en-US" sz="1800" b="1" i="1"/>
              <a:t>b</a:t>
            </a:r>
            <a:r>
              <a:rPr lang="en-US" altLang="en-US" sz="1800" b="1" baseline="30000"/>
              <a:t>2</a:t>
            </a:r>
            <a:r>
              <a:rPr lang="en-US" altLang="en-US" sz="1800" b="1"/>
              <a:t>.</a:t>
            </a:r>
          </a:p>
        </p:txBody>
      </p:sp>
    </p:spTree>
    <p:extLst>
      <p:ext uri="{BB962C8B-B14F-4D97-AF65-F5344CB8AC3E}">
        <p14:creationId xmlns:p14="http://schemas.microsoft.com/office/powerpoint/2010/main" val="2328069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bg/>
                                          </p:spTgt>
                                        </p:tgtEl>
                                        <p:attrNameLst>
                                          <p:attrName>style.visibility</p:attrName>
                                        </p:attrNameLst>
                                      </p:cBhvr>
                                      <p:to>
                                        <p:strVal val="visible"/>
                                      </p:to>
                                    </p:set>
                                    <p:animEffect transition="in" filter="fade">
                                      <p:cBhvr>
                                        <p:cTn id="10" dur="1000"/>
                                        <p:tgtEl>
                                          <p:spTgt spid="5">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1000"/>
                                        <p:tgtEl>
                                          <p:spTgt spid="5">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
                                            <p:txEl>
                                              <p:pRg st="1" end="1"/>
                                            </p:txEl>
                                          </p:spTgt>
                                        </p:tgtEl>
                                        <p:attrNameLst>
                                          <p:attrName>style.visibility</p:attrName>
                                        </p:attrNameLst>
                                      </p:cBhvr>
                                      <p:to>
                                        <p:strVal val="visible"/>
                                      </p:to>
                                    </p:set>
                                    <p:animEffect transition="in" filter="fade">
                                      <p:cBhvr>
                                        <p:cTn id="20" dur="1000"/>
                                        <p:tgtEl>
                                          <p:spTgt spid="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Effect transition="in" filter="fade">
                                      <p:cBhvr>
                                        <p:cTn id="25" dur="1000"/>
                                        <p:tgtEl>
                                          <p:spTgt spid="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
                                            <p:txEl>
                                              <p:pRg st="3" end="3"/>
                                            </p:txEl>
                                          </p:spTgt>
                                        </p:tgtEl>
                                        <p:attrNameLst>
                                          <p:attrName>style.visibility</p:attrName>
                                        </p:attrNameLst>
                                      </p:cBhvr>
                                      <p:to>
                                        <p:strVal val="visible"/>
                                      </p:to>
                                    </p:set>
                                    <p:animEffect transition="in" filter="fade">
                                      <p:cBhvr>
                                        <p:cTn id="30" dur="1000"/>
                                        <p:tgtEl>
                                          <p:spTgt spid="5">
                                            <p:txEl>
                                              <p:pRg st="3" end="3"/>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bldLvl="5"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130175"/>
            <a:ext cx="8229600" cy="715963"/>
          </a:xfrm>
        </p:spPr>
        <p:txBody>
          <a:bodyPr/>
          <a:lstStyle/>
          <a:p>
            <a:r>
              <a:rPr lang="en-US" altLang="en-US" sz="3600" b="1" smtClean="0"/>
              <a:t>Jeep Tour Example Cont.</a:t>
            </a:r>
          </a:p>
        </p:txBody>
      </p:sp>
      <p:sp>
        <p:nvSpPr>
          <p:cNvPr id="9219" name="Content Placeholder 2"/>
          <p:cNvSpPr>
            <a:spLocks noGrp="1"/>
          </p:cNvSpPr>
          <p:nvPr>
            <p:ph idx="1"/>
          </p:nvPr>
        </p:nvSpPr>
        <p:spPr>
          <a:xfrm>
            <a:off x="228600" y="990600"/>
            <a:ext cx="8763000" cy="1371600"/>
          </a:xfrm>
        </p:spPr>
        <p:txBody>
          <a:bodyPr/>
          <a:lstStyle/>
          <a:p>
            <a:pPr>
              <a:buFont typeface="Wingdings" pitchFamily="2" charset="2"/>
              <a:buNone/>
            </a:pPr>
            <a:r>
              <a:rPr lang="en-US" altLang="en-US" sz="2000" b="1" smtClean="0">
                <a:ea typeface="ＭＳ Ｐゴシック" pitchFamily="34" charset="-128"/>
              </a:rPr>
              <a:t>Consider Pete’s Jeep Tours again. We defined </a:t>
            </a:r>
            <a:r>
              <a:rPr lang="en-US" altLang="en-US" sz="2000" b="1" i="1" smtClean="0">
                <a:ea typeface="ＭＳ Ｐゴシック" pitchFamily="34" charset="-128"/>
              </a:rPr>
              <a:t>C</a:t>
            </a:r>
            <a:r>
              <a:rPr lang="en-US" altLang="en-US" sz="2000" b="1" smtClean="0">
                <a:ea typeface="ＭＳ Ｐゴシック" pitchFamily="34" charset="-128"/>
              </a:rPr>
              <a:t> as the amount of money Pete collects on a randomly selected day.</a:t>
            </a:r>
            <a:endParaRPr lang="en-US" altLang="en-US" sz="3600" b="1" smtClean="0">
              <a:ea typeface="ＭＳ Ｐゴシック" pitchFamily="34" charset="-128"/>
            </a:endParaRPr>
          </a:p>
          <a:p>
            <a:endParaRPr lang="en-US" altLang="en-US" sz="2000" b="1" smtClean="0"/>
          </a:p>
        </p:txBody>
      </p:sp>
      <p:sp>
        <p:nvSpPr>
          <p:cNvPr id="13316" name="TextBox 13"/>
          <p:cNvSpPr txBox="1">
            <a:spLocks noChangeArrowheads="1"/>
          </p:cNvSpPr>
          <p:nvPr/>
        </p:nvSpPr>
        <p:spPr bwMode="auto">
          <a:xfrm>
            <a:off x="3987800" y="6397625"/>
            <a:ext cx="45704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Shape and spread:  same;  Center:  -100</a:t>
            </a:r>
          </a:p>
        </p:txBody>
      </p:sp>
      <p:sp>
        <p:nvSpPr>
          <p:cNvPr id="13" name="TextBox 12"/>
          <p:cNvSpPr txBox="1">
            <a:spLocks noChangeArrowheads="1"/>
          </p:cNvSpPr>
          <p:nvPr/>
        </p:nvSpPr>
        <p:spPr bwMode="auto">
          <a:xfrm>
            <a:off x="304800" y="3581400"/>
            <a:ext cx="85232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t>It costs Pete $100 per trip to buy permits, gas, and a ferry pass.  The random variable </a:t>
            </a:r>
            <a:r>
              <a:rPr lang="en-US" altLang="en-US" sz="1800" b="1" i="1"/>
              <a:t>V </a:t>
            </a:r>
            <a:r>
              <a:rPr lang="en-US" altLang="en-US" sz="1800" b="1"/>
              <a:t>describes the profit Pete makes on a randomly selected day.</a:t>
            </a:r>
          </a:p>
        </p:txBody>
      </p:sp>
      <p:graphicFrame>
        <p:nvGraphicFramePr>
          <p:cNvPr id="15" name="Table 14"/>
          <p:cNvGraphicFramePr>
            <a:graphicFrameLocks noGrp="1"/>
          </p:cNvGraphicFramePr>
          <p:nvPr/>
        </p:nvGraphicFramePr>
        <p:xfrm>
          <a:off x="342900" y="1881188"/>
          <a:ext cx="5397500" cy="742950"/>
        </p:xfrm>
        <a:graphic>
          <a:graphicData uri="http://schemas.openxmlformats.org/drawingml/2006/table">
            <a:tbl>
              <a:tblPr/>
              <a:tblGrid>
                <a:gridCol w="1803400"/>
                <a:gridCol w="719138"/>
                <a:gridCol w="719137"/>
                <a:gridCol w="717550"/>
                <a:gridCol w="719138"/>
                <a:gridCol w="7191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pitchFamily="-111" charset="-128"/>
                        </a:rPr>
                        <a:t>Collected </a:t>
                      </a:r>
                      <a:r>
                        <a:rPr kumimoji="0" lang="en-US" sz="1800" b="1" i="1" u="none" strike="noStrike" cap="none" normalizeH="0" baseline="0" dirty="0" err="1" smtClean="0">
                          <a:ln>
                            <a:noFill/>
                          </a:ln>
                          <a:solidFill>
                            <a:srgbClr val="000000"/>
                          </a:solidFill>
                          <a:effectLst/>
                          <a:latin typeface="Arial" charset="0"/>
                          <a:ea typeface="ＭＳ Ｐゴシック" pitchFamily="-111" charset="-128"/>
                        </a:rPr>
                        <a:t>c</a:t>
                      </a:r>
                      <a:r>
                        <a:rPr kumimoji="0" lang="en-US" sz="1800" b="1" i="1" u="none" strike="noStrike" cap="none" normalizeH="0" baseline="-25000" dirty="0" err="1" smtClean="0">
                          <a:ln>
                            <a:noFill/>
                          </a:ln>
                          <a:solidFill>
                            <a:srgbClr val="000000"/>
                          </a:solidFill>
                          <a:effectLst/>
                          <a:latin typeface="Arial" charset="0"/>
                          <a:ea typeface="ＭＳ Ｐゴシック" pitchFamily="-111" charset="-128"/>
                        </a:rPr>
                        <a:t>i</a:t>
                      </a:r>
                      <a:endParaRPr kumimoji="0" lang="en-US" sz="1800" b="1" i="1" u="none" strike="noStrike" cap="none" normalizeH="0" baseline="-25000" dirty="0" smtClean="0">
                        <a:ln>
                          <a:noFill/>
                        </a:ln>
                        <a:solidFill>
                          <a:srgbClr val="000000"/>
                        </a:solidFill>
                        <a:effectLst/>
                        <a:latin typeface="Arial" charset="0"/>
                        <a:ea typeface="ＭＳ Ｐゴシック" pitchFamily="-111" charset="-128"/>
                      </a:endParaRPr>
                    </a:p>
                  </a:txBody>
                  <a:tcPr horzOverflow="overflow">
                    <a:lnL w="12700" cap="flat" cmpd="sng" algn="ctr">
                      <a:solidFill>
                        <a:srgbClr val="EC5534"/>
                      </a:solidFill>
                      <a:prstDash val="solid"/>
                      <a:round/>
                      <a:headEnd type="none" w="med" len="med"/>
                      <a:tailEnd type="none" w="med" len="med"/>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300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450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600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750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900</a:t>
                      </a:r>
                    </a:p>
                  </a:txBody>
                  <a:tcPr horzOverflow="overflow">
                    <a:lnL>
                      <a:noFill/>
                    </a:lnL>
                    <a:lnR w="12700" cap="flat" cmpd="sng" algn="ctr">
                      <a:solidFill>
                        <a:srgbClr val="EC5534"/>
                      </a:solidFill>
                      <a:prstDash val="solid"/>
                      <a:round/>
                      <a:headEnd type="none" w="med" len="med"/>
                      <a:tailEnd type="none" w="med" len="med"/>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solidFill>
                      <a:srgbClr val="ED5A3A"/>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111" charset="-128"/>
                        </a:rPr>
                        <a:t>Probability </a:t>
                      </a:r>
                      <a:r>
                        <a:rPr kumimoji="0" lang="en-US" sz="1800" b="1" i="1" u="none" strike="noStrike" cap="none" normalizeH="0" baseline="0" dirty="0" smtClean="0">
                          <a:ln>
                            <a:noFill/>
                          </a:ln>
                          <a:solidFill>
                            <a:schemeClr val="tx1"/>
                          </a:solidFill>
                          <a:effectLst/>
                          <a:latin typeface="Arial" charset="0"/>
                          <a:ea typeface="ＭＳ Ｐゴシック" pitchFamily="-111" charset="-128"/>
                        </a:rPr>
                        <a:t>p</a:t>
                      </a:r>
                      <a:r>
                        <a:rPr kumimoji="0" lang="en-US" sz="1800" b="1" i="1" u="none" strike="noStrike" cap="none" normalizeH="0" baseline="-25000" dirty="0" smtClean="0">
                          <a:ln>
                            <a:noFill/>
                          </a:ln>
                          <a:solidFill>
                            <a:schemeClr val="tx1"/>
                          </a:solidFill>
                          <a:effectLst/>
                          <a:latin typeface="Arial" charset="0"/>
                          <a:ea typeface="ＭＳ Ｐゴシック" pitchFamily="-111" charset="-128"/>
                        </a:rPr>
                        <a:t>i</a:t>
                      </a:r>
                    </a:p>
                  </a:txBody>
                  <a:tcPr horzOverflow="overflow">
                    <a:lnL w="12700" cap="flat" cmpd="sng" algn="ctr">
                      <a:solidFill>
                        <a:srgbClr val="EC5534"/>
                      </a:solidFill>
                      <a:prstDash val="solid"/>
                      <a:round/>
                      <a:headEnd type="none" w="med" len="med"/>
                      <a:tailEnd type="none" w="med" len="med"/>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0.15</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0.25</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0.35</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0.20</a:t>
                      </a:r>
                    </a:p>
                  </a:txBody>
                  <a:tcPr horzOverflow="overflow">
                    <a:lnL>
                      <a:noFill/>
                    </a:lnL>
                    <a:lnR>
                      <a:noFill/>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0.05</a:t>
                      </a:r>
                    </a:p>
                  </a:txBody>
                  <a:tcPr horzOverflow="overflow">
                    <a:lnL>
                      <a:noFill/>
                    </a:lnL>
                    <a:lnR w="12700" cap="flat" cmpd="sng" algn="ctr">
                      <a:solidFill>
                        <a:srgbClr val="EC5534"/>
                      </a:solidFill>
                      <a:prstDash val="solid"/>
                      <a:round/>
                      <a:headEnd type="none" w="med" len="med"/>
                      <a:tailEnd type="none" w="med" len="med"/>
                    </a:lnR>
                    <a:lnT w="12700" cap="flat" cmpd="sng" algn="ctr">
                      <a:solidFill>
                        <a:srgbClr val="EC5534"/>
                      </a:solidFill>
                      <a:prstDash val="solid"/>
                      <a:round/>
                      <a:headEnd type="none" w="med" len="med"/>
                      <a:tailEnd type="none" w="med" len="med"/>
                    </a:lnT>
                    <a:lnB w="12700" cap="flat" cmpd="sng" algn="ctr">
                      <a:solidFill>
                        <a:srgbClr val="EC5534"/>
                      </a:solidFill>
                      <a:prstDash val="solid"/>
                      <a:round/>
                      <a:headEnd type="none" w="med" len="med"/>
                      <a:tailEnd type="none" w="med" len="med"/>
                    </a:lnB>
                    <a:lnTlToBr>
                      <a:noFill/>
                    </a:lnTlToBr>
                    <a:lnBlToTr>
                      <a:noFill/>
                    </a:lnBlToTr>
                    <a:noFill/>
                  </a:tcPr>
                </a:tc>
              </a:tr>
            </a:tbl>
          </a:graphicData>
        </a:graphic>
      </p:graphicFrame>
      <p:sp>
        <p:nvSpPr>
          <p:cNvPr id="16" name="TextBox 15"/>
          <p:cNvSpPr txBox="1">
            <a:spLocks noChangeArrowheads="1"/>
          </p:cNvSpPr>
          <p:nvPr/>
        </p:nvSpPr>
        <p:spPr bwMode="auto">
          <a:xfrm>
            <a:off x="787400" y="2754313"/>
            <a:ext cx="464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The </a:t>
            </a:r>
            <a:r>
              <a:rPr lang="el-GR" altLang="en-US" sz="1800" b="1">
                <a:solidFill>
                  <a:srgbClr val="FFFF00"/>
                </a:solidFill>
              </a:rPr>
              <a:t>μ</a:t>
            </a:r>
            <a:r>
              <a:rPr lang="en-US" altLang="en-US" sz="1800" b="1" i="1" baseline="-25000">
                <a:solidFill>
                  <a:srgbClr val="FFFF00"/>
                </a:solidFill>
              </a:rPr>
              <a:t>C</a:t>
            </a:r>
            <a:r>
              <a:rPr lang="en-US" altLang="en-US" sz="1800" b="1">
                <a:solidFill>
                  <a:srgbClr val="FFFF00"/>
                </a:solidFill>
              </a:rPr>
              <a:t> is $562.50 and the </a:t>
            </a:r>
            <a:r>
              <a:rPr lang="el-GR" altLang="en-US" sz="1800" b="1">
                <a:solidFill>
                  <a:srgbClr val="FFFF00"/>
                </a:solidFill>
              </a:rPr>
              <a:t>σ</a:t>
            </a:r>
            <a:r>
              <a:rPr lang="en-US" altLang="en-US" sz="1800" b="1" i="1" baseline="-25000">
                <a:solidFill>
                  <a:srgbClr val="FFFF00"/>
                </a:solidFill>
              </a:rPr>
              <a:t>C</a:t>
            </a:r>
            <a:r>
              <a:rPr lang="en-US" altLang="en-US" sz="1800" b="1">
                <a:solidFill>
                  <a:srgbClr val="FFFF00"/>
                </a:solidFill>
              </a:rPr>
              <a:t> is $163.50.</a:t>
            </a:r>
          </a:p>
        </p:txBody>
      </p:sp>
      <p:sp>
        <p:nvSpPr>
          <p:cNvPr id="18" name="TextBox 17"/>
          <p:cNvSpPr txBox="1">
            <a:spLocks noChangeArrowheads="1"/>
          </p:cNvSpPr>
          <p:nvPr/>
        </p:nvSpPr>
        <p:spPr bwMode="auto">
          <a:xfrm>
            <a:off x="152400" y="5867400"/>
            <a:ext cx="57150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i="1"/>
              <a:t>Compare the shape, center, and spread of the two probability distributions.</a:t>
            </a:r>
          </a:p>
        </p:txBody>
      </p:sp>
      <p:graphicFrame>
        <p:nvGraphicFramePr>
          <p:cNvPr id="19" name="Table 18"/>
          <p:cNvGraphicFramePr>
            <a:graphicFrameLocks noGrp="1"/>
          </p:cNvGraphicFramePr>
          <p:nvPr/>
        </p:nvGraphicFramePr>
        <p:xfrm>
          <a:off x="342900" y="4367213"/>
          <a:ext cx="5397500" cy="742950"/>
        </p:xfrm>
        <a:graphic>
          <a:graphicData uri="http://schemas.openxmlformats.org/drawingml/2006/table">
            <a:tbl>
              <a:tblPr/>
              <a:tblGrid>
                <a:gridCol w="1803400"/>
                <a:gridCol w="719138"/>
                <a:gridCol w="719137"/>
                <a:gridCol w="717550"/>
                <a:gridCol w="719138"/>
                <a:gridCol w="7191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Arial" charset="0"/>
                          <a:ea typeface="ＭＳ Ｐゴシック" pitchFamily="-111" charset="-128"/>
                        </a:rPr>
                        <a:t>Profit </a:t>
                      </a:r>
                      <a:r>
                        <a:rPr kumimoji="0" lang="en-US" sz="1800" b="1" i="1" u="none" strike="noStrike" cap="none" normalizeH="0" baseline="0" dirty="0" smtClean="0">
                          <a:ln>
                            <a:noFill/>
                          </a:ln>
                          <a:solidFill>
                            <a:srgbClr val="000000"/>
                          </a:solidFill>
                          <a:effectLst/>
                          <a:latin typeface="Arial" charset="0"/>
                          <a:ea typeface="ＭＳ Ｐゴシック" pitchFamily="-111" charset="-128"/>
                        </a:rPr>
                        <a:t>v</a:t>
                      </a:r>
                      <a:r>
                        <a:rPr kumimoji="0" lang="en-US" sz="1800" b="1" i="0" u="none" strike="noStrike" cap="none" normalizeH="0" baseline="-25000" dirty="0" smtClean="0">
                          <a:ln>
                            <a:noFill/>
                          </a:ln>
                          <a:solidFill>
                            <a:srgbClr val="000000"/>
                          </a:solidFill>
                          <a:effectLst/>
                          <a:latin typeface="Arial" charset="0"/>
                          <a:ea typeface="ＭＳ Ｐゴシック" pitchFamily="-111" charset="-128"/>
                        </a:rPr>
                        <a:t>i</a:t>
                      </a:r>
                      <a:endParaRPr kumimoji="0" lang="en-US" sz="1800" b="1" i="1" u="none" strike="noStrike" cap="none" normalizeH="0" baseline="-25000" dirty="0" smtClean="0">
                        <a:ln>
                          <a:noFill/>
                        </a:ln>
                        <a:solidFill>
                          <a:srgbClr val="000000"/>
                        </a:solidFill>
                        <a:effectLst/>
                        <a:latin typeface="Arial" charset="0"/>
                        <a:ea typeface="ＭＳ Ｐゴシック" pitchFamily="-111" charset="-128"/>
                      </a:endParaRPr>
                    </a:p>
                  </a:txBody>
                  <a:tcPr horzOverflow="overflow">
                    <a:lnL w="12700" cap="flat" cmpd="sng" algn="ctr">
                      <a:solidFill>
                        <a:srgbClr val="F78D18"/>
                      </a:solidFill>
                      <a:prstDash val="solid"/>
                      <a:round/>
                      <a:headEnd type="none" w="med" len="med"/>
                      <a:tailEnd type="none" w="med" len="med"/>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200</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350</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500</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650</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solidFill>
                      <a:srgbClr val="F7901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000000"/>
                          </a:solidFill>
                          <a:effectLst/>
                          <a:latin typeface="Arial" charset="0"/>
                          <a:ea typeface="ＭＳ Ｐゴシック" pitchFamily="-111" charset="-128"/>
                        </a:rPr>
                        <a:t>800</a:t>
                      </a:r>
                    </a:p>
                  </a:txBody>
                  <a:tcPr horzOverflow="overflow">
                    <a:lnL>
                      <a:noFill/>
                    </a:lnL>
                    <a:lnR w="12700" cap="flat" cmpd="sng" algn="ctr">
                      <a:solidFill>
                        <a:srgbClr val="F78D18"/>
                      </a:solidFill>
                      <a:prstDash val="solid"/>
                      <a:round/>
                      <a:headEnd type="none" w="med" len="med"/>
                      <a:tailEnd type="none" w="med" len="med"/>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solidFill>
                      <a:srgbClr val="F7901E"/>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charset="0"/>
                          <a:ea typeface="ＭＳ Ｐゴシック" pitchFamily="-111" charset="-128"/>
                        </a:rPr>
                        <a:t>Probability </a:t>
                      </a:r>
                      <a:r>
                        <a:rPr kumimoji="0" lang="en-US" sz="1800" b="1" i="1" u="none" strike="noStrike" cap="none" normalizeH="0" baseline="0" dirty="0" smtClean="0">
                          <a:ln>
                            <a:noFill/>
                          </a:ln>
                          <a:solidFill>
                            <a:schemeClr val="tx1"/>
                          </a:solidFill>
                          <a:effectLst/>
                          <a:latin typeface="Arial" charset="0"/>
                          <a:ea typeface="ＭＳ Ｐゴシック" pitchFamily="-111" charset="-128"/>
                        </a:rPr>
                        <a:t>p</a:t>
                      </a:r>
                      <a:r>
                        <a:rPr kumimoji="0" lang="en-US" sz="1800" b="1" i="0" u="none" strike="noStrike" cap="none" normalizeH="0" baseline="-25000" dirty="0" smtClean="0">
                          <a:ln>
                            <a:noFill/>
                          </a:ln>
                          <a:solidFill>
                            <a:schemeClr val="tx1"/>
                          </a:solidFill>
                          <a:effectLst/>
                          <a:latin typeface="Arial" charset="0"/>
                          <a:ea typeface="ＭＳ Ｐゴシック" pitchFamily="-111" charset="-128"/>
                        </a:rPr>
                        <a:t>i</a:t>
                      </a:r>
                      <a:endParaRPr kumimoji="0" lang="en-US" sz="1800" b="1" i="1" u="none" strike="noStrike" cap="none" normalizeH="0" baseline="-25000" dirty="0" smtClean="0">
                        <a:ln>
                          <a:noFill/>
                        </a:ln>
                        <a:solidFill>
                          <a:schemeClr val="tx1"/>
                        </a:solidFill>
                        <a:effectLst/>
                        <a:latin typeface="Arial" charset="0"/>
                        <a:ea typeface="ＭＳ Ｐゴシック" pitchFamily="-111" charset="-128"/>
                      </a:endParaRPr>
                    </a:p>
                  </a:txBody>
                  <a:tcPr horzOverflow="overflow">
                    <a:lnL w="12700" cap="flat" cmpd="sng" algn="ctr">
                      <a:solidFill>
                        <a:srgbClr val="F78D18"/>
                      </a:solidFill>
                      <a:prstDash val="solid"/>
                      <a:round/>
                      <a:headEnd type="none" w="med" len="med"/>
                      <a:tailEnd type="none" w="med" len="med"/>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0.15</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0.25</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0.35</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0.20</a:t>
                      </a:r>
                    </a:p>
                  </a:txBody>
                  <a:tcPr horzOverflow="overflow">
                    <a:lnL>
                      <a:noFill/>
                    </a:lnL>
                    <a:lnR>
                      <a:noFill/>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ea typeface="ＭＳ Ｐゴシック" pitchFamily="-111" charset="-128"/>
                        </a:rPr>
                        <a:t>0.05</a:t>
                      </a:r>
                    </a:p>
                  </a:txBody>
                  <a:tcPr horzOverflow="overflow">
                    <a:lnL>
                      <a:noFill/>
                    </a:lnL>
                    <a:lnR w="12700" cap="flat" cmpd="sng" algn="ctr">
                      <a:solidFill>
                        <a:srgbClr val="F78D18"/>
                      </a:solidFill>
                      <a:prstDash val="solid"/>
                      <a:round/>
                      <a:headEnd type="none" w="med" len="med"/>
                      <a:tailEnd type="none" w="med" len="med"/>
                    </a:lnR>
                    <a:lnT w="12700" cap="flat" cmpd="sng" algn="ctr">
                      <a:solidFill>
                        <a:srgbClr val="F78D18"/>
                      </a:solidFill>
                      <a:prstDash val="solid"/>
                      <a:round/>
                      <a:headEnd type="none" w="med" len="med"/>
                      <a:tailEnd type="none" w="med" len="med"/>
                    </a:lnT>
                    <a:lnB w="12700" cap="flat" cmpd="sng" algn="ctr">
                      <a:solidFill>
                        <a:srgbClr val="F78D18"/>
                      </a:solidFill>
                      <a:prstDash val="solid"/>
                      <a:round/>
                      <a:headEnd type="none" w="med" len="med"/>
                      <a:tailEnd type="none" w="med" len="med"/>
                    </a:lnB>
                    <a:lnTlToBr>
                      <a:noFill/>
                    </a:lnTlToBr>
                    <a:lnBlToTr>
                      <a:noFill/>
                    </a:lnBlToTr>
                    <a:noFill/>
                  </a:tcPr>
                </a:tc>
              </a:tr>
            </a:tbl>
          </a:graphicData>
        </a:graphic>
      </p:graphicFrame>
      <p:sp>
        <p:nvSpPr>
          <p:cNvPr id="20" name="TextBox 19"/>
          <p:cNvSpPr txBox="1">
            <a:spLocks noChangeArrowheads="1"/>
          </p:cNvSpPr>
          <p:nvPr/>
        </p:nvSpPr>
        <p:spPr bwMode="auto">
          <a:xfrm>
            <a:off x="787400" y="5354638"/>
            <a:ext cx="46482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The </a:t>
            </a:r>
            <a:r>
              <a:rPr lang="el-GR" altLang="en-US" sz="1800" b="1">
                <a:solidFill>
                  <a:srgbClr val="FFFF00"/>
                </a:solidFill>
              </a:rPr>
              <a:t>μ</a:t>
            </a:r>
            <a:r>
              <a:rPr lang="en-US" altLang="en-US" sz="1800" b="1" i="1" baseline="-25000">
                <a:solidFill>
                  <a:srgbClr val="FFFF00"/>
                </a:solidFill>
              </a:rPr>
              <a:t>V</a:t>
            </a:r>
            <a:r>
              <a:rPr lang="en-US" altLang="en-US" sz="1800" b="1">
                <a:solidFill>
                  <a:srgbClr val="FFFF00"/>
                </a:solidFill>
              </a:rPr>
              <a:t> is $462.50 and the </a:t>
            </a:r>
            <a:r>
              <a:rPr lang="el-GR" altLang="en-US" sz="1800" b="1">
                <a:solidFill>
                  <a:srgbClr val="FFFF00"/>
                </a:solidFill>
              </a:rPr>
              <a:t>σ</a:t>
            </a:r>
            <a:r>
              <a:rPr lang="en-US" altLang="en-US" sz="1800" b="1" i="1" baseline="-25000">
                <a:solidFill>
                  <a:srgbClr val="FFFF00"/>
                </a:solidFill>
              </a:rPr>
              <a:t>V</a:t>
            </a:r>
            <a:r>
              <a:rPr lang="en-US" altLang="en-US" sz="1800" b="1">
                <a:solidFill>
                  <a:srgbClr val="FFFF00"/>
                </a:solidFill>
              </a:rPr>
              <a:t> is $163.50.</a:t>
            </a:r>
          </a:p>
        </p:txBody>
      </p:sp>
      <p:pic>
        <p:nvPicPr>
          <p:cNvPr id="9261" name="Picture 2"/>
          <p:cNvPicPr>
            <a:picLocks noChangeAspect="1" noChangeArrowheads="1"/>
          </p:cNvPicPr>
          <p:nvPr/>
        </p:nvPicPr>
        <p:blipFill>
          <a:blip r:embed="rId2">
            <a:extLst>
              <a:ext uri="{28A0092B-C50C-407E-A947-70E740481C1C}">
                <a14:useLocalDpi xmlns:a14="http://schemas.microsoft.com/office/drawing/2010/main" val="0"/>
              </a:ext>
            </a:extLst>
          </a:blip>
          <a:srcRect r="3529"/>
          <a:stretch>
            <a:fillRect/>
          </a:stretch>
        </p:blipFill>
        <p:spPr bwMode="auto">
          <a:xfrm>
            <a:off x="6019800" y="1828800"/>
            <a:ext cx="2498725" cy="148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6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4572000"/>
            <a:ext cx="254317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0802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1000"/>
                                        <p:tgtEl>
                                          <p:spTgt spid="13"/>
                                        </p:tgtEl>
                                      </p:cBhvr>
                                    </p:animEffect>
                                  </p:childTnLst>
                                </p:cTn>
                              </p:par>
                              <p:par>
                                <p:cTn id="17" presetID="10"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Effect transition="in" filter="fade">
                                      <p:cBhvr>
                                        <p:cTn id="19" dur="1000"/>
                                        <p:tgtEl>
                                          <p:spTgt spid="1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fade">
                                      <p:cBhvr>
                                        <p:cTn id="24" dur="1000"/>
                                        <p:tgtEl>
                                          <p:spTgt spid="20"/>
                                        </p:tgtEl>
                                      </p:cBhvr>
                                    </p:animEffect>
                                  </p:childTnLst>
                                </p:cTn>
                              </p:par>
                            </p:childTnLst>
                          </p:cTn>
                        </p:par>
                        <p:par>
                          <p:cTn id="25" fill="hold" nodeType="afterGroup">
                            <p:stCondLst>
                              <p:cond delay="1000"/>
                            </p:stCondLst>
                            <p:childTnLst>
                              <p:par>
                                <p:cTn id="26" presetID="10" presetClass="entr" presetSubtype="0" fill="hold" grpId="0"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3316"/>
                                        </p:tgtEl>
                                        <p:attrNameLst>
                                          <p:attrName>style.visibility</p:attrName>
                                        </p:attrNameLst>
                                      </p:cBhvr>
                                      <p:to>
                                        <p:strVal val="visible"/>
                                      </p:to>
                                    </p:set>
                                    <p:anim calcmode="lin" valueType="num">
                                      <p:cBhvr additive="base">
                                        <p:cTn id="33" dur="500" fill="hold"/>
                                        <p:tgtEl>
                                          <p:spTgt spid="13316"/>
                                        </p:tgtEl>
                                        <p:attrNameLst>
                                          <p:attrName>ppt_x</p:attrName>
                                        </p:attrNameLst>
                                      </p:cBhvr>
                                      <p:tavLst>
                                        <p:tav tm="0">
                                          <p:val>
                                            <p:strVal val="#ppt_x"/>
                                          </p:val>
                                        </p:tav>
                                        <p:tav tm="100000">
                                          <p:val>
                                            <p:strVal val="#ppt_x"/>
                                          </p:val>
                                        </p:tav>
                                      </p:tavLst>
                                    </p:anim>
                                    <p:anim calcmode="lin" valueType="num">
                                      <p:cBhvr additive="base">
                                        <p:cTn id="34" dur="500" fill="hold"/>
                                        <p:tgtEl>
                                          <p:spTgt spid="133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6" grpId="0"/>
      <p:bldP spid="13" grpId="0"/>
      <p:bldP spid="16" grpId="0"/>
      <p:bldP spid="18"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130175"/>
            <a:ext cx="8229600" cy="715963"/>
          </a:xfrm>
        </p:spPr>
        <p:txBody>
          <a:bodyPr/>
          <a:lstStyle/>
          <a:p>
            <a:r>
              <a:rPr lang="en-US" altLang="en-US" sz="3600" b="1" smtClean="0"/>
              <a:t>Linear Transformations</a:t>
            </a:r>
          </a:p>
        </p:txBody>
      </p:sp>
      <p:sp>
        <p:nvSpPr>
          <p:cNvPr id="10243" name="Content Placeholder 2"/>
          <p:cNvSpPr>
            <a:spLocks noGrp="1"/>
          </p:cNvSpPr>
          <p:nvPr>
            <p:ph idx="1"/>
          </p:nvPr>
        </p:nvSpPr>
        <p:spPr>
          <a:xfrm>
            <a:off x="457200" y="1371600"/>
            <a:ext cx="8229600" cy="1066800"/>
          </a:xfrm>
        </p:spPr>
        <p:txBody>
          <a:bodyPr/>
          <a:lstStyle/>
          <a:p>
            <a:pPr>
              <a:buFont typeface="Wingdings" pitchFamily="2" charset="2"/>
              <a:buNone/>
            </a:pPr>
            <a:r>
              <a:rPr lang="en-US" altLang="en-US" sz="2400" b="1" smtClean="0">
                <a:ea typeface="ＭＳ Ｐゴシック" pitchFamily="34" charset="-128"/>
              </a:rPr>
              <a:t>How does adding or subtracting a constant affect a random variable?</a:t>
            </a:r>
          </a:p>
          <a:p>
            <a:endParaRPr lang="en-US" altLang="en-US" sz="2400" b="1" smtClean="0"/>
          </a:p>
        </p:txBody>
      </p:sp>
      <p:sp>
        <p:nvSpPr>
          <p:cNvPr id="8" name="TextBox 7"/>
          <p:cNvSpPr txBox="1"/>
          <p:nvPr/>
        </p:nvSpPr>
        <p:spPr bwMode="auto">
          <a:xfrm>
            <a:off x="638175" y="2962275"/>
            <a:ext cx="7843838" cy="2708275"/>
          </a:xfrm>
          <a:prstGeom prst="rect">
            <a:avLst/>
          </a:prstGeom>
          <a:solidFill>
            <a:srgbClr val="FAEDB8"/>
          </a:solidFill>
        </p:spPr>
        <p:style>
          <a:lnRef idx="1">
            <a:schemeClr val="accent5"/>
          </a:lnRef>
          <a:fillRef idx="2">
            <a:schemeClr val="accent5"/>
          </a:fillRef>
          <a:effectRef idx="1">
            <a:schemeClr val="accent5"/>
          </a:effectRef>
          <a:fontRef idx="minor">
            <a:schemeClr val="dk1"/>
          </a:fontRef>
        </p:style>
        <p:txBody>
          <a:bodyPr>
            <a:spAutoFit/>
          </a:bodyPr>
          <a:lstStyle/>
          <a:p>
            <a:pPr marL="342900" indent="-342900">
              <a:spcAft>
                <a:spcPts val="1200"/>
              </a:spcAft>
              <a:defRPr/>
            </a:pPr>
            <a:r>
              <a:rPr lang="en-US" sz="2000" b="1" dirty="0">
                <a:solidFill>
                  <a:srgbClr val="000000"/>
                </a:solidFill>
                <a:ea typeface="ＭＳ Ｐゴシック" pitchFamily="-111" charset="-128"/>
              </a:rPr>
              <a:t>Adding the same number </a:t>
            </a:r>
            <a:r>
              <a:rPr lang="en-US" sz="2000" b="1" i="1" dirty="0">
                <a:solidFill>
                  <a:srgbClr val="000000"/>
                </a:solidFill>
                <a:ea typeface="ＭＳ Ｐゴシック" pitchFamily="-111" charset="-128"/>
              </a:rPr>
              <a:t>a</a:t>
            </a:r>
            <a:r>
              <a:rPr lang="en-US" sz="2000" b="1" dirty="0">
                <a:solidFill>
                  <a:srgbClr val="000000"/>
                </a:solidFill>
                <a:ea typeface="ＭＳ Ｐゴシック" pitchFamily="-111" charset="-128"/>
              </a:rPr>
              <a:t> (which could be negative) to each value of a random variable:</a:t>
            </a:r>
          </a:p>
          <a:p>
            <a:pPr marL="342900" indent="-342900">
              <a:spcAft>
                <a:spcPts val="1200"/>
              </a:spcAft>
              <a:buFont typeface="Arial" charset="0"/>
              <a:buChar char="•"/>
              <a:defRPr/>
            </a:pPr>
            <a:r>
              <a:rPr lang="en-US" sz="2000" b="1" dirty="0">
                <a:solidFill>
                  <a:srgbClr val="000000"/>
                </a:solidFill>
                <a:ea typeface="ＭＳ Ｐゴシック" pitchFamily="-111" charset="-128"/>
              </a:rPr>
              <a:t>Adds </a:t>
            </a:r>
            <a:r>
              <a:rPr lang="en-US" sz="2000" b="1" i="1" dirty="0">
                <a:solidFill>
                  <a:srgbClr val="000000"/>
                </a:solidFill>
                <a:ea typeface="ＭＳ Ｐゴシック" pitchFamily="-111" charset="-128"/>
              </a:rPr>
              <a:t>a</a:t>
            </a:r>
            <a:r>
              <a:rPr lang="en-US" sz="2000" b="1" dirty="0">
                <a:solidFill>
                  <a:srgbClr val="000000"/>
                </a:solidFill>
                <a:ea typeface="ＭＳ Ｐゴシック" pitchFamily="-111" charset="-128"/>
              </a:rPr>
              <a:t> to measures of center and location (mean, median, quartiles, percentiles).</a:t>
            </a:r>
            <a:endParaRPr lang="en-US" sz="2000" b="1" i="1" dirty="0">
              <a:solidFill>
                <a:srgbClr val="000000"/>
              </a:solidFill>
              <a:ea typeface="ＭＳ Ｐゴシック" pitchFamily="-111" charset="-128"/>
            </a:endParaRPr>
          </a:p>
          <a:p>
            <a:pPr marL="342900" indent="-342900">
              <a:spcAft>
                <a:spcPts val="1200"/>
              </a:spcAft>
              <a:buFont typeface="Arial" charset="0"/>
              <a:buChar char="•"/>
              <a:defRPr/>
            </a:pPr>
            <a:r>
              <a:rPr lang="en-US" sz="2000" b="1" dirty="0">
                <a:solidFill>
                  <a:srgbClr val="000000"/>
                </a:solidFill>
                <a:ea typeface="ＭＳ Ｐゴシック" pitchFamily="-111" charset="-128"/>
              </a:rPr>
              <a:t>Does not change measures of spread (range, </a:t>
            </a:r>
            <a:r>
              <a:rPr lang="en-US" sz="2000" b="1" i="1" dirty="0">
                <a:solidFill>
                  <a:srgbClr val="000000"/>
                </a:solidFill>
                <a:ea typeface="ＭＳ Ｐゴシック" pitchFamily="-111" charset="-128"/>
              </a:rPr>
              <a:t>IQR</a:t>
            </a:r>
            <a:r>
              <a:rPr lang="en-US" sz="2000" b="1" dirty="0">
                <a:solidFill>
                  <a:srgbClr val="000000"/>
                </a:solidFill>
                <a:ea typeface="ＭＳ Ｐゴシック" pitchFamily="-111" charset="-128"/>
              </a:rPr>
              <a:t>, standard deviation).</a:t>
            </a:r>
          </a:p>
          <a:p>
            <a:pPr marL="342900" indent="-342900">
              <a:spcAft>
                <a:spcPts val="1200"/>
              </a:spcAft>
              <a:buFont typeface="Arial" charset="0"/>
              <a:buChar char="•"/>
              <a:defRPr/>
            </a:pPr>
            <a:r>
              <a:rPr lang="en-US" sz="2000" b="1" dirty="0">
                <a:solidFill>
                  <a:srgbClr val="000000"/>
                </a:solidFill>
                <a:ea typeface="ＭＳ Ｐゴシック" pitchFamily="-111" charset="-128"/>
              </a:rPr>
              <a:t>Does not change the shape of the distribution.</a:t>
            </a:r>
          </a:p>
        </p:txBody>
      </p:sp>
      <p:sp>
        <p:nvSpPr>
          <p:cNvPr id="9" name="TextBox 8"/>
          <p:cNvSpPr txBox="1"/>
          <p:nvPr/>
        </p:nvSpPr>
        <p:spPr bwMode="auto">
          <a:xfrm>
            <a:off x="642252" y="2422547"/>
            <a:ext cx="7852905" cy="369332"/>
          </a:xfrm>
          <a:prstGeom prst="rect">
            <a:avLst/>
          </a:prstGeom>
          <a:solidFill>
            <a:schemeClr val="accent1"/>
          </a:solidFill>
        </p:spPr>
        <p:style>
          <a:lnRef idx="0">
            <a:schemeClr val="accent6"/>
          </a:lnRef>
          <a:fillRef idx="3">
            <a:schemeClr val="accent6"/>
          </a:fillRef>
          <a:effectRef idx="3">
            <a:schemeClr val="accent6"/>
          </a:effectRef>
          <a:fontRef idx="minor">
            <a:schemeClr val="lt1"/>
          </a:fontRef>
        </p:style>
        <p:txBody>
          <a:bodyPr>
            <a:spAutoFit/>
          </a:bodyPr>
          <a:lstStyle/>
          <a:p>
            <a:pPr algn="ctr" fontAlgn="auto">
              <a:spcBef>
                <a:spcPts val="0"/>
              </a:spcBef>
              <a:spcAft>
                <a:spcPts val="0"/>
              </a:spcAft>
              <a:defRPr/>
            </a:pPr>
            <a:r>
              <a:rPr lang="en-US" b="1" dirty="0">
                <a:solidFill>
                  <a:schemeClr val="tx1"/>
                </a:solidFill>
              </a:rPr>
              <a:t>Effect on a Random Variable of Adding (or Subtracting) a Constant</a:t>
            </a:r>
          </a:p>
        </p:txBody>
      </p:sp>
    </p:spTree>
    <p:extLst>
      <p:ext uri="{BB962C8B-B14F-4D97-AF65-F5344CB8AC3E}">
        <p14:creationId xmlns:p14="http://schemas.microsoft.com/office/powerpoint/2010/main" val="229267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bg/>
                                          </p:spTgt>
                                        </p:tgtEl>
                                        <p:attrNameLst>
                                          <p:attrName>style.visibility</p:attrName>
                                        </p:attrNameLst>
                                      </p:cBhvr>
                                      <p:to>
                                        <p:strVal val="visible"/>
                                      </p:to>
                                    </p:set>
                                    <p:animEffect transition="in" filter="fade">
                                      <p:cBhvr>
                                        <p:cTn id="10" dur="1000"/>
                                        <p:tgtEl>
                                          <p:spTgt spid="8">
                                            <p:bg/>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animEffect transition="in" filter="fade">
                                      <p:cBhvr>
                                        <p:cTn id="15" dur="1000"/>
                                        <p:tgtEl>
                                          <p:spTgt spid="8">
                                            <p:txEl>
                                              <p:pRg st="0" end="0"/>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txEl>
                                              <p:pRg st="1" end="1"/>
                                            </p:txEl>
                                          </p:spTgt>
                                        </p:tgtEl>
                                        <p:attrNameLst>
                                          <p:attrName>style.visibility</p:attrName>
                                        </p:attrNameLst>
                                      </p:cBhvr>
                                      <p:to>
                                        <p:strVal val="visible"/>
                                      </p:to>
                                    </p:set>
                                    <p:animEffect transition="in" filter="fade">
                                      <p:cBhvr>
                                        <p:cTn id="20" dur="1000"/>
                                        <p:tgtEl>
                                          <p:spTgt spid="8">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8">
                                            <p:txEl>
                                              <p:pRg st="2" end="2"/>
                                            </p:txEl>
                                          </p:spTgt>
                                        </p:tgtEl>
                                        <p:attrNameLst>
                                          <p:attrName>style.visibility</p:attrName>
                                        </p:attrNameLst>
                                      </p:cBhvr>
                                      <p:to>
                                        <p:strVal val="visible"/>
                                      </p:to>
                                    </p:set>
                                    <p:animEffect transition="in" filter="fade">
                                      <p:cBhvr>
                                        <p:cTn id="25" dur="1000"/>
                                        <p:tgtEl>
                                          <p:spTgt spid="8">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xEl>
                                              <p:pRg st="3" end="3"/>
                                            </p:txEl>
                                          </p:spTgt>
                                        </p:tgtEl>
                                        <p:attrNameLst>
                                          <p:attrName>style.visibility</p:attrName>
                                        </p:attrNameLst>
                                      </p:cBhvr>
                                      <p:to>
                                        <p:strVal val="visible"/>
                                      </p:to>
                                    </p:set>
                                    <p:animEffect transition="in" filter="fade">
                                      <p:cBhvr>
                                        <p:cTn id="30" dur="1000"/>
                                        <p:tgtEl>
                                          <p:spTgt spid="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5"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2490</Words>
  <Application>Microsoft Office PowerPoint</Application>
  <PresentationFormat>On-screen Show (4:3)</PresentationFormat>
  <Paragraphs>330</Paragraphs>
  <Slides>29</Slides>
  <Notes>4</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29</vt:i4>
      </vt:variant>
    </vt:vector>
  </HeadingPairs>
  <TitlesOfParts>
    <vt:vector size="33" baseType="lpstr">
      <vt:lpstr>Office Theme</vt:lpstr>
      <vt:lpstr>Default Design</vt:lpstr>
      <vt:lpstr>1_Default Design</vt:lpstr>
      <vt:lpstr>Equation</vt:lpstr>
      <vt:lpstr>PowerPoint Presentation</vt:lpstr>
      <vt:lpstr>Lesson 6 - 2</vt:lpstr>
      <vt:lpstr>Objectives</vt:lpstr>
      <vt:lpstr>Vocabulary</vt:lpstr>
      <vt:lpstr>Linear Transformations</vt:lpstr>
      <vt:lpstr>Jeep Tour Example</vt:lpstr>
      <vt:lpstr>Linear Transformations</vt:lpstr>
      <vt:lpstr>Jeep Tour Example Cont.</vt:lpstr>
      <vt:lpstr>Linear Transformations</vt:lpstr>
      <vt:lpstr>Linear Transformations</vt:lpstr>
      <vt:lpstr>Combining Random Variables</vt:lpstr>
      <vt:lpstr>Combining Random Variables</vt:lpstr>
      <vt:lpstr>Combining Random Variables</vt:lpstr>
      <vt:lpstr>Combining Random Variables</vt:lpstr>
      <vt:lpstr>Adding Random Variables</vt:lpstr>
      <vt:lpstr>Subtracting Random Variables</vt:lpstr>
      <vt:lpstr>Example 1</vt:lpstr>
      <vt:lpstr>Example 2</vt:lpstr>
      <vt:lpstr>Example 2 cont</vt:lpstr>
      <vt:lpstr>Example 2 cont</vt:lpstr>
      <vt:lpstr>Example 2 cont</vt:lpstr>
      <vt:lpstr>Tea Example</vt:lpstr>
      <vt:lpstr>Combining Normal Random Variables</vt:lpstr>
      <vt:lpstr>Example 4</vt:lpstr>
      <vt:lpstr>Example 4 cont</vt:lpstr>
      <vt:lpstr>Rules for Means</vt:lpstr>
      <vt:lpstr>Rules for Variances</vt:lpstr>
      <vt:lpstr>Rules for Standard Deviations</vt:lpstr>
      <vt:lpstr>Summary and Homework</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5</cp:revision>
  <dcterms:created xsi:type="dcterms:W3CDTF">2006-08-16T00:00:00Z</dcterms:created>
  <dcterms:modified xsi:type="dcterms:W3CDTF">2018-09-22T19:13:36Z</dcterms:modified>
</cp:coreProperties>
</file>