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94" r:id="rId2"/>
    <p:sldId id="256" r:id="rId3"/>
    <p:sldId id="257" r:id="rId4"/>
    <p:sldId id="268" r:id="rId5"/>
    <p:sldId id="325" r:id="rId6"/>
    <p:sldId id="327" r:id="rId7"/>
    <p:sldId id="326" r:id="rId8"/>
    <p:sldId id="295" r:id="rId9"/>
    <p:sldId id="278" r:id="rId10"/>
    <p:sldId id="296" r:id="rId11"/>
    <p:sldId id="290" r:id="rId12"/>
    <p:sldId id="292" r:id="rId13"/>
    <p:sldId id="297" r:id="rId14"/>
    <p:sldId id="291" r:id="rId15"/>
    <p:sldId id="298" r:id="rId16"/>
    <p:sldId id="299" r:id="rId17"/>
    <p:sldId id="279" r:id="rId18"/>
    <p:sldId id="288" r:id="rId19"/>
    <p:sldId id="281" r:id="rId20"/>
    <p:sldId id="280" r:id="rId21"/>
    <p:sldId id="300" r:id="rId22"/>
    <p:sldId id="293" r:id="rId23"/>
    <p:sldId id="282" r:id="rId24"/>
    <p:sldId id="283" r:id="rId25"/>
    <p:sldId id="284" r:id="rId26"/>
    <p:sldId id="285" r:id="rId27"/>
    <p:sldId id="301" r:id="rId28"/>
    <p:sldId id="302" r:id="rId29"/>
    <p:sldId id="303" r:id="rId30"/>
    <p:sldId id="304" r:id="rId31"/>
    <p:sldId id="305" r:id="rId32"/>
    <p:sldId id="306" r:id="rId33"/>
    <p:sldId id="263" r:id="rId34"/>
    <p:sldId id="324" r:id="rId35"/>
    <p:sldId id="307" r:id="rId36"/>
    <p:sldId id="321" r:id="rId37"/>
    <p:sldId id="322" r:id="rId38"/>
    <p:sldId id="308" r:id="rId39"/>
    <p:sldId id="309" r:id="rId40"/>
    <p:sldId id="310" r:id="rId41"/>
    <p:sldId id="311" r:id="rId42"/>
    <p:sldId id="323" r:id="rId43"/>
    <p:sldId id="312" r:id="rId44"/>
    <p:sldId id="313" r:id="rId45"/>
    <p:sldId id="314" r:id="rId46"/>
    <p:sldId id="315" r:id="rId47"/>
    <p:sldId id="316" r:id="rId48"/>
    <p:sldId id="317" r:id="rId49"/>
    <p:sldId id="318" r:id="rId50"/>
    <p:sldId id="319" r:id="rId51"/>
    <p:sldId id="320" r:id="rId5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6" y="-4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AFCF8D47-E582-4D55-8C7B-87206B662DE7}" type="datetimeFigureOut">
              <a:rPr lang="en-US"/>
              <a:pPr>
                <a:defRPr/>
              </a:pPr>
              <a:t>9/26/2018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908B31D5-0EC4-4795-A2AA-4BFD552D0CA5}" type="slidenum">
              <a:rPr lang="en-US"/>
              <a:pPr>
                <a:defRPr/>
              </a:pPr>
              <a:t>‹#›</a:t>
            </a:fld>
            <a:endParaRPr lang="en-US"/>
          </a:p>
        </p:txBody>
      </p:sp>
    </p:spTree>
    <p:extLst>
      <p:ext uri="{BB962C8B-B14F-4D97-AF65-F5344CB8AC3E}">
        <p14:creationId xmlns:p14="http://schemas.microsoft.com/office/powerpoint/2010/main" val="7887441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AE3A3B12-EECD-4FFF-8022-14ED24836B19}" type="slidenum">
              <a:rPr lang="en-US" altLang="en-US" smtClean="0"/>
              <a:pPr/>
              <a:t>2</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AE05B164-E5B0-4D2C-B45B-7C5C15064E5A}" type="slidenum">
              <a:rPr lang="en-US" altLang="en-US" smtClean="0"/>
              <a:pPr/>
              <a:t>35</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93EA27B9-85D8-4D94-A7DC-B484C4EE2C7E}" type="slidenum">
              <a:rPr lang="en-US" altLang="en-US" smtClean="0"/>
              <a:pPr/>
              <a:t>38</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3F50118-835E-4519-A36A-897E3B1ED090}" type="slidenum">
              <a:rPr lang="en-US" altLang="en-US" smtClean="0"/>
              <a:pPr/>
              <a:t>39</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4A7FB7B-CC49-474D-A88F-B5883AEEAD17}" type="slidenum">
              <a:rPr lang="en-US" altLang="en-US" smtClean="0"/>
              <a:pPr/>
              <a:t>43</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1C6A7A12-CEE9-4658-B45C-BA3CFE28DAD4}" type="slidenum">
              <a:rPr lang="en-US" altLang="en-US" smtClean="0"/>
              <a:pPr/>
              <a:t>44</a:t>
            </a:fld>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31C6FBF-D1D0-4208-97C0-1369970C6F51}" type="slidenum">
              <a:rPr lang="en-US" altLang="en-US" smtClean="0"/>
              <a:pPr/>
              <a:t>45</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6824119B-D7A4-448C-B95C-9FDD43CB7502}" type="slidenum">
              <a:rPr lang="en-US" altLang="en-US" smtClean="0"/>
              <a:pPr/>
              <a:t>46</a:t>
            </a:fld>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85D4BD1-E9F5-4B85-9123-3ED948106008}" type="slidenum">
              <a:rPr lang="en-US" altLang="en-US" smtClean="0"/>
              <a:pPr/>
              <a:t>47</a:t>
            </a:fld>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29C968E7-B273-444B-A888-B4966330DA44}" type="slidenum">
              <a:rPr lang="en-US" altLang="en-US" smtClean="0"/>
              <a:pPr/>
              <a:t>48</a:t>
            </a:fld>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6651A666-0DE2-4534-A2E6-D8D90570CE21}" type="slidenum">
              <a:rPr lang="en-US" altLang="en-US" smtClean="0"/>
              <a:pPr/>
              <a:t>51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0B90A75-2C60-467E-AC81-94201374FF36}"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A4ECD49-5AC2-45FD-B4F1-84849F206879}"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A4ECD49-5AC2-45FD-B4F1-84849F206879}" type="slidenum">
              <a:rPr lang="en-US" altLang="en-US" smtClean="0"/>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A4ECD49-5AC2-45FD-B4F1-84849F206879}" type="slidenum">
              <a:rPr lang="en-US" altLang="en-US" smtClean="0"/>
              <a:pPr/>
              <a:t>6</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A4ECD49-5AC2-45FD-B4F1-84849F206879}" type="slidenum">
              <a:rPr lang="en-US" altLang="en-US" smtClean="0"/>
              <a:pPr/>
              <a:t>7</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47F5581-EE9F-48BD-9CEB-C7AF449CCC8C}" type="slidenum">
              <a:rPr lang="en-US" altLang="en-US" smtClean="0"/>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3B5BC7FC-B33B-43AC-88D9-77C79C225342}" type="slidenum">
              <a:rPr lang="en-US" altLang="en-US" smtClean="0"/>
              <a:pPr/>
              <a:t>17</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CCBE66EB-D13A-4928-AC34-9350EAF8FCA6}" type="slidenum">
              <a:rPr lang="en-US" altLang="en-US" smtClean="0"/>
              <a:pPr/>
              <a:t>33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A5F4CA-DEF7-439D-9DB0-EF637FA6B7F3}" type="slidenum">
              <a:rPr lang="en-US"/>
              <a:pPr>
                <a:defRPr/>
              </a:pPr>
              <a:t>‹#›</a:t>
            </a:fld>
            <a:endParaRPr lang="en-US"/>
          </a:p>
        </p:txBody>
      </p:sp>
    </p:spTree>
    <p:extLst>
      <p:ext uri="{BB962C8B-B14F-4D97-AF65-F5344CB8AC3E}">
        <p14:creationId xmlns:p14="http://schemas.microsoft.com/office/powerpoint/2010/main" val="588842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E0C57D-3123-4A20-887C-C283F7CA76F2}" type="slidenum">
              <a:rPr lang="en-US"/>
              <a:pPr>
                <a:defRPr/>
              </a:pPr>
              <a:t>‹#›</a:t>
            </a:fld>
            <a:endParaRPr lang="en-US"/>
          </a:p>
        </p:txBody>
      </p:sp>
    </p:spTree>
    <p:extLst>
      <p:ext uri="{BB962C8B-B14F-4D97-AF65-F5344CB8AC3E}">
        <p14:creationId xmlns:p14="http://schemas.microsoft.com/office/powerpoint/2010/main" val="169959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37A42B-3AE0-424D-81D1-E9C8B7224A64}" type="slidenum">
              <a:rPr lang="en-US"/>
              <a:pPr>
                <a:defRPr/>
              </a:pPr>
              <a:t>‹#›</a:t>
            </a:fld>
            <a:endParaRPr lang="en-US"/>
          </a:p>
        </p:txBody>
      </p:sp>
    </p:spTree>
    <p:extLst>
      <p:ext uri="{BB962C8B-B14F-4D97-AF65-F5344CB8AC3E}">
        <p14:creationId xmlns:p14="http://schemas.microsoft.com/office/powerpoint/2010/main" val="311275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892489-5C97-4E48-8F36-72887E2E1F9D}" type="slidenum">
              <a:rPr lang="en-US"/>
              <a:pPr>
                <a:defRPr/>
              </a:pPr>
              <a:t>‹#›</a:t>
            </a:fld>
            <a:endParaRPr lang="en-US"/>
          </a:p>
        </p:txBody>
      </p:sp>
    </p:spTree>
    <p:extLst>
      <p:ext uri="{BB962C8B-B14F-4D97-AF65-F5344CB8AC3E}">
        <p14:creationId xmlns:p14="http://schemas.microsoft.com/office/powerpoint/2010/main" val="2921102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456AD3-738D-4FF5-B118-B038CCC7D3C6}" type="slidenum">
              <a:rPr lang="en-US"/>
              <a:pPr>
                <a:defRPr/>
              </a:pPr>
              <a:t>‹#›</a:t>
            </a:fld>
            <a:endParaRPr lang="en-US"/>
          </a:p>
        </p:txBody>
      </p:sp>
    </p:spTree>
    <p:extLst>
      <p:ext uri="{BB962C8B-B14F-4D97-AF65-F5344CB8AC3E}">
        <p14:creationId xmlns:p14="http://schemas.microsoft.com/office/powerpoint/2010/main" val="1776802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488064-B0DD-42CC-8F05-2621AAC22947}" type="slidenum">
              <a:rPr lang="en-US"/>
              <a:pPr>
                <a:defRPr/>
              </a:pPr>
              <a:t>‹#›</a:t>
            </a:fld>
            <a:endParaRPr lang="en-US"/>
          </a:p>
        </p:txBody>
      </p:sp>
    </p:spTree>
    <p:extLst>
      <p:ext uri="{BB962C8B-B14F-4D97-AF65-F5344CB8AC3E}">
        <p14:creationId xmlns:p14="http://schemas.microsoft.com/office/powerpoint/2010/main" val="2375330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17BB1F1-C3B1-4865-9132-C24F3BEB66A9}" type="slidenum">
              <a:rPr lang="en-US"/>
              <a:pPr>
                <a:defRPr/>
              </a:pPr>
              <a:t>‹#›</a:t>
            </a:fld>
            <a:endParaRPr lang="en-US"/>
          </a:p>
        </p:txBody>
      </p:sp>
    </p:spTree>
    <p:extLst>
      <p:ext uri="{BB962C8B-B14F-4D97-AF65-F5344CB8AC3E}">
        <p14:creationId xmlns:p14="http://schemas.microsoft.com/office/powerpoint/2010/main" val="63877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C43A0D0-130B-47B2-BA69-0BD92D1FE997}" type="slidenum">
              <a:rPr lang="en-US"/>
              <a:pPr>
                <a:defRPr/>
              </a:pPr>
              <a:t>‹#›</a:t>
            </a:fld>
            <a:endParaRPr lang="en-US"/>
          </a:p>
        </p:txBody>
      </p:sp>
    </p:spTree>
    <p:extLst>
      <p:ext uri="{BB962C8B-B14F-4D97-AF65-F5344CB8AC3E}">
        <p14:creationId xmlns:p14="http://schemas.microsoft.com/office/powerpoint/2010/main" val="1757252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4FAE155-6193-4F14-9212-4A3B1C93C2E9}" type="slidenum">
              <a:rPr lang="en-US"/>
              <a:pPr>
                <a:defRPr/>
              </a:pPr>
              <a:t>‹#›</a:t>
            </a:fld>
            <a:endParaRPr lang="en-US"/>
          </a:p>
        </p:txBody>
      </p:sp>
    </p:spTree>
    <p:extLst>
      <p:ext uri="{BB962C8B-B14F-4D97-AF65-F5344CB8AC3E}">
        <p14:creationId xmlns:p14="http://schemas.microsoft.com/office/powerpoint/2010/main" val="309863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AE98CC3-D639-4E0C-AD66-AE555B50EFD2}" type="slidenum">
              <a:rPr lang="en-US"/>
              <a:pPr>
                <a:defRPr/>
              </a:pPr>
              <a:t>‹#›</a:t>
            </a:fld>
            <a:endParaRPr lang="en-US"/>
          </a:p>
        </p:txBody>
      </p:sp>
    </p:spTree>
    <p:extLst>
      <p:ext uri="{BB962C8B-B14F-4D97-AF65-F5344CB8AC3E}">
        <p14:creationId xmlns:p14="http://schemas.microsoft.com/office/powerpoint/2010/main" val="1162132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756DC0-9754-438C-852D-74190328781F}" type="slidenum">
              <a:rPr lang="en-US"/>
              <a:pPr>
                <a:defRPr/>
              </a:pPr>
              <a:t>‹#›</a:t>
            </a:fld>
            <a:endParaRPr lang="en-US"/>
          </a:p>
        </p:txBody>
      </p:sp>
    </p:spTree>
    <p:extLst>
      <p:ext uri="{BB962C8B-B14F-4D97-AF65-F5344CB8AC3E}">
        <p14:creationId xmlns:p14="http://schemas.microsoft.com/office/powerpoint/2010/main" val="278187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412DEC8A-3FF3-40FF-BF8E-A3178495F93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oleObject" Target="../embeddings/oleObject5.bin"/><Relationship Id="rId7" Type="http://schemas.openxmlformats.org/officeDocument/2006/relationships/image" Target="../media/image18.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7.wmf"/><Relationship Id="rId5" Type="http://schemas.openxmlformats.org/officeDocument/2006/relationships/oleObject" Target="../embeddings/oleObject6.bin"/><Relationship Id="rId4" Type="http://schemas.openxmlformats.org/officeDocument/2006/relationships/image" Target="../media/image16.wmf"/><Relationship Id="rId9" Type="http://schemas.openxmlformats.org/officeDocument/2006/relationships/image" Target="../media/image20.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endParaRPr lang="en-US" altLang="en-US"/>
          </a:p>
        </p:txBody>
      </p:sp>
      <p:sp>
        <p:nvSpPr>
          <p:cNvPr id="717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a:p>
        </p:txBody>
      </p:sp>
      <p:sp>
        <p:nvSpPr>
          <p:cNvPr id="717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46100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rPr>
              <a:t>5-Minute Check on Chapter 6-2</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rPr>
              <a:t>Click the mouse button or press the Space Bar to display the answers.</a:t>
            </a:r>
          </a:p>
        </p:txBody>
      </p:sp>
      <p:sp>
        <p:nvSpPr>
          <p:cNvPr id="2055"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p>
            <a:pPr marL="457200" indent="-457200">
              <a:defRPr/>
            </a:pPr>
            <a:r>
              <a:rPr lang="en-US" sz="2000" b="1" dirty="0">
                <a:latin typeface="+mn-lt"/>
              </a:rPr>
              <a:t>Given the following information:  E(x) = 6.5 and V(x) = 2; E(y) = 10 and V(y) = 3.  Find the following information:</a:t>
            </a:r>
          </a:p>
          <a:p>
            <a:pPr marL="457200" indent="-457200">
              <a:defRPr/>
            </a:pPr>
            <a:endParaRPr lang="en-US" sz="2000" b="1" dirty="0">
              <a:latin typeface="+mn-lt"/>
            </a:endParaRPr>
          </a:p>
          <a:p>
            <a:pPr marL="457200" indent="-457200">
              <a:buFontTx/>
              <a:buAutoNum type="arabicPeriod"/>
              <a:defRPr/>
            </a:pPr>
            <a:r>
              <a:rPr lang="en-US" sz="2000" b="1" dirty="0">
                <a:latin typeface="+mn-lt"/>
              </a:rPr>
              <a:t>E(3x + 2y)</a:t>
            </a:r>
          </a:p>
          <a:p>
            <a:pPr marL="457200" indent="-457200">
              <a:buFontTx/>
              <a:buAutoNum type="arabicPeriod"/>
              <a:defRPr/>
            </a:pPr>
            <a:endParaRPr lang="en-US" sz="2000" b="1" dirty="0">
              <a:latin typeface="+mn-lt"/>
            </a:endParaRPr>
          </a:p>
          <a:p>
            <a:pPr marL="457200" indent="-457200">
              <a:buFontTx/>
              <a:buAutoNum type="arabicPeriod"/>
              <a:defRPr/>
            </a:pPr>
            <a:endParaRPr lang="en-US" sz="2000" b="1" dirty="0">
              <a:latin typeface="+mn-lt"/>
            </a:endParaRPr>
          </a:p>
          <a:p>
            <a:pPr marL="457200" indent="-457200">
              <a:buFontTx/>
              <a:buAutoNum type="arabicPeriod"/>
              <a:defRPr/>
            </a:pPr>
            <a:r>
              <a:rPr lang="en-US" sz="2000" b="1" dirty="0">
                <a:latin typeface="+mn-lt"/>
              </a:rPr>
              <a:t>V(3x + 2y)</a:t>
            </a:r>
          </a:p>
          <a:p>
            <a:pPr marL="457200" indent="-457200">
              <a:buFontTx/>
              <a:buAutoNum type="arabicPeriod"/>
              <a:defRPr/>
            </a:pPr>
            <a:endParaRPr lang="en-US" sz="2000" b="1" dirty="0">
              <a:latin typeface="+mn-lt"/>
            </a:endParaRPr>
          </a:p>
          <a:p>
            <a:pPr marL="457200" indent="-457200">
              <a:buFontTx/>
              <a:buAutoNum type="arabicPeriod"/>
              <a:defRPr/>
            </a:pPr>
            <a:endParaRPr lang="en-US" sz="2000" b="1" dirty="0">
              <a:latin typeface="+mn-lt"/>
            </a:endParaRPr>
          </a:p>
          <a:p>
            <a:pPr marL="457200" indent="-457200">
              <a:buFontTx/>
              <a:buAutoNum type="arabicPeriod"/>
              <a:defRPr/>
            </a:pPr>
            <a:r>
              <a:rPr lang="en-US" sz="2000" b="1" dirty="0">
                <a:latin typeface="+mn-lt"/>
              </a:rPr>
              <a:t>E(2x – y)</a:t>
            </a:r>
          </a:p>
          <a:p>
            <a:pPr marL="457200" indent="-457200">
              <a:buFontTx/>
              <a:buAutoNum type="arabicPeriod"/>
              <a:defRPr/>
            </a:pPr>
            <a:endParaRPr lang="en-US" sz="2000" b="1" dirty="0">
              <a:latin typeface="+mn-lt"/>
            </a:endParaRPr>
          </a:p>
          <a:p>
            <a:pPr marL="457200" indent="-457200">
              <a:buFontTx/>
              <a:buAutoNum type="arabicPeriod"/>
              <a:defRPr/>
            </a:pPr>
            <a:endParaRPr lang="en-US" sz="2000" b="1" dirty="0">
              <a:latin typeface="+mn-lt"/>
            </a:endParaRPr>
          </a:p>
          <a:p>
            <a:pPr marL="457200" indent="-457200">
              <a:buFontTx/>
              <a:buAutoNum type="arabicPeriod"/>
              <a:defRPr/>
            </a:pPr>
            <a:r>
              <a:rPr lang="en-US" sz="2000" b="1" dirty="0">
                <a:latin typeface="+mn-lt"/>
              </a:rPr>
              <a:t>V(2x – y)</a:t>
            </a:r>
          </a:p>
          <a:p>
            <a:pPr marL="457200" indent="-457200">
              <a:buFontTx/>
              <a:buAutoNum type="arabicPeriod"/>
              <a:defRPr/>
            </a:pPr>
            <a:endParaRPr lang="en-US" sz="2000" b="1" dirty="0">
              <a:latin typeface="+mn-lt"/>
            </a:endParaRPr>
          </a:p>
          <a:p>
            <a:pPr marL="457200" indent="-457200">
              <a:buFontTx/>
              <a:buAutoNum type="arabicPeriod"/>
              <a:defRPr/>
            </a:pPr>
            <a:endParaRPr lang="en-US" sz="2000" b="1" dirty="0">
              <a:latin typeface="+mn-lt"/>
            </a:endParaRPr>
          </a:p>
          <a:p>
            <a:pPr marL="457200" indent="-457200">
              <a:buFontTx/>
              <a:buAutoNum type="arabicPeriod"/>
              <a:defRPr/>
            </a:pPr>
            <a:r>
              <a:rPr lang="en-US" sz="2000" b="1" dirty="0">
                <a:latin typeface="+mn-lt"/>
              </a:rPr>
              <a:t>σ(2x – y)</a:t>
            </a:r>
          </a:p>
          <a:p>
            <a:pPr marL="457200" indent="-457200">
              <a:defRPr/>
            </a:pPr>
            <a:endParaRPr lang="en-US" sz="2000" b="1" dirty="0">
              <a:latin typeface="Arial" charset="0"/>
            </a:endParaRPr>
          </a:p>
          <a:p>
            <a:pPr marL="457200" indent="-457200">
              <a:defRPr/>
            </a:pPr>
            <a:endParaRPr lang="en-US" sz="2000" b="1" dirty="0">
              <a:latin typeface="+mn-lt"/>
              <a:cs typeface="Arial" charset="0"/>
              <a:sym typeface="Symbol" pitchFamily="18" charset="2"/>
            </a:endParaRPr>
          </a:p>
          <a:p>
            <a:pPr marL="457200" indent="-457200">
              <a:buFont typeface="+mj-lt"/>
              <a:buAutoNum type="arabicPeriod"/>
              <a:defRPr/>
            </a:pPr>
            <a:endParaRPr lang="el-GR" sz="2000" b="1" dirty="0">
              <a:latin typeface="Arial" charset="0"/>
              <a:cs typeface="Arial" charset="0"/>
              <a:sym typeface="Symbol" pitchFamily="18" charset="2"/>
            </a:endParaRPr>
          </a:p>
        </p:txBody>
      </p:sp>
      <p:sp>
        <p:nvSpPr>
          <p:cNvPr id="8" name="TextBox 7"/>
          <p:cNvSpPr txBox="1">
            <a:spLocks noChangeArrowheads="1"/>
          </p:cNvSpPr>
          <p:nvPr/>
        </p:nvSpPr>
        <p:spPr bwMode="auto">
          <a:xfrm>
            <a:off x="2286000" y="1524000"/>
            <a:ext cx="4583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 3E(x) + 2E(y) = 3(6.5) + 2(10) = 39.5</a:t>
            </a:r>
          </a:p>
        </p:txBody>
      </p:sp>
      <p:sp>
        <p:nvSpPr>
          <p:cNvPr id="9" name="TextBox 8"/>
          <p:cNvSpPr txBox="1">
            <a:spLocks noChangeArrowheads="1"/>
          </p:cNvSpPr>
          <p:nvPr/>
        </p:nvSpPr>
        <p:spPr bwMode="auto">
          <a:xfrm>
            <a:off x="2286000" y="2438400"/>
            <a:ext cx="4014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 3V(x) + 2V(y) = 3(2) + 2(3) = 12</a:t>
            </a:r>
          </a:p>
        </p:txBody>
      </p:sp>
      <p:sp>
        <p:nvSpPr>
          <p:cNvPr id="10" name="TextBox 9"/>
          <p:cNvSpPr txBox="1">
            <a:spLocks noChangeArrowheads="1"/>
          </p:cNvSpPr>
          <p:nvPr/>
        </p:nvSpPr>
        <p:spPr bwMode="auto">
          <a:xfrm>
            <a:off x="2286000" y="3352800"/>
            <a:ext cx="3929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 2E(x) – E(y) = 2(6.5) – (10) = 3</a:t>
            </a:r>
          </a:p>
        </p:txBody>
      </p:sp>
      <p:sp>
        <p:nvSpPr>
          <p:cNvPr id="11" name="TextBox 10"/>
          <p:cNvSpPr txBox="1">
            <a:spLocks noChangeArrowheads="1"/>
          </p:cNvSpPr>
          <p:nvPr/>
        </p:nvSpPr>
        <p:spPr bwMode="auto">
          <a:xfrm>
            <a:off x="2286000" y="4267200"/>
            <a:ext cx="37163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 2V(x) + V(y) = 2(2) + (3) = 10</a:t>
            </a:r>
          </a:p>
        </p:txBody>
      </p:sp>
      <p:sp>
        <p:nvSpPr>
          <p:cNvPr id="12" name="TextBox 11"/>
          <p:cNvSpPr txBox="1">
            <a:spLocks noChangeArrowheads="1"/>
          </p:cNvSpPr>
          <p:nvPr/>
        </p:nvSpPr>
        <p:spPr bwMode="auto">
          <a:xfrm>
            <a:off x="2286000" y="5181600"/>
            <a:ext cx="6308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V(2x – y) = 2V(x) + V(y) = 2(2) + (3) = 10        σ = </a:t>
            </a:r>
            <a:r>
              <a:rPr lang="en-US" altLang="en-US" sz="2000" b="1">
                <a:solidFill>
                  <a:srgbClr val="FFFF00"/>
                </a:solidFill>
                <a:sym typeface="Symbol" pitchFamily="18" charset="2"/>
              </a:rPr>
              <a:t>10</a:t>
            </a:r>
            <a:endParaRPr lang="en-US" altLang="en-US" sz="2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edge">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edge">
                                      <p:cBhvr>
                                        <p:cTn id="17" dur="20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edge">
                                      <p:cBhvr>
                                        <p:cTn id="22" dur="20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edge">
                                      <p:cBhvr>
                                        <p:cTn id="2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69850"/>
            <a:ext cx="8229600" cy="868363"/>
          </a:xfrm>
        </p:spPr>
        <p:txBody>
          <a:bodyPr/>
          <a:lstStyle/>
          <a:p>
            <a:r>
              <a:rPr lang="en-US" altLang="en-US" sz="3600" b="1" smtClean="0"/>
              <a:t>Acronym for Binomial RVs</a:t>
            </a:r>
          </a:p>
        </p:txBody>
      </p:sp>
      <p:sp>
        <p:nvSpPr>
          <p:cNvPr id="5" name="TextBox 4"/>
          <p:cNvSpPr txBox="1"/>
          <p:nvPr/>
        </p:nvSpPr>
        <p:spPr>
          <a:xfrm>
            <a:off x="381000" y="1295400"/>
            <a:ext cx="7950200" cy="1231900"/>
          </a:xfrm>
          <a:prstGeom prst="rect">
            <a:avLst/>
          </a:prstGeom>
          <a:solidFill>
            <a:srgbClr val="66FF66"/>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C00000"/>
                </a:solidFill>
                <a:ea typeface="ＭＳ Ｐゴシック" charset="-128"/>
                <a:cs typeface="ＭＳ Ｐゴシック" charset="-128"/>
              </a:rPr>
              <a:t>Definition:</a:t>
            </a:r>
          </a:p>
          <a:p>
            <a:pPr>
              <a:defRPr/>
            </a:pPr>
            <a:r>
              <a:rPr lang="en-US" dirty="0">
                <a:solidFill>
                  <a:srgbClr val="000000"/>
                </a:solidFill>
                <a:ea typeface="ＭＳ Ｐゴシック" charset="-128"/>
                <a:cs typeface="ＭＳ Ｐゴシック" charset="-128"/>
              </a:rPr>
              <a:t>A </a:t>
            </a:r>
            <a:r>
              <a:rPr lang="en-US" b="1" dirty="0">
                <a:solidFill>
                  <a:srgbClr val="000000"/>
                </a:solidFill>
                <a:ea typeface="ＭＳ Ｐゴシック" charset="-128"/>
                <a:cs typeface="ＭＳ Ｐゴシック" charset="-128"/>
              </a:rPr>
              <a:t>binomial setting </a:t>
            </a:r>
            <a:r>
              <a:rPr lang="en-US" dirty="0">
                <a:solidFill>
                  <a:srgbClr val="000000"/>
                </a:solidFill>
                <a:ea typeface="ＭＳ Ｐゴシック" charset="-128"/>
                <a:cs typeface="ＭＳ Ｐゴシック" charset="-128"/>
              </a:rPr>
              <a:t>arises when we perform several independent trials of the same chance process and record the number of times that a particular outcome occurs. The four conditions for a binomial setting are</a:t>
            </a:r>
          </a:p>
        </p:txBody>
      </p:sp>
      <p:sp>
        <p:nvSpPr>
          <p:cNvPr id="6" name="TextBox 5"/>
          <p:cNvSpPr txBox="1"/>
          <p:nvPr/>
        </p:nvSpPr>
        <p:spPr>
          <a:xfrm>
            <a:off x="868363" y="3338513"/>
            <a:ext cx="7437437" cy="646112"/>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dirty="0">
                <a:solidFill>
                  <a:srgbClr val="000000"/>
                </a:solidFill>
                <a:ea typeface="ＭＳ Ｐゴシック" pitchFamily="34" charset="-128"/>
              </a:rPr>
              <a:t>• B</a:t>
            </a:r>
            <a:r>
              <a:rPr lang="en-US" dirty="0">
                <a:solidFill>
                  <a:srgbClr val="000000"/>
                </a:solidFill>
                <a:ea typeface="ＭＳ Ｐゴシック" pitchFamily="34" charset="-128"/>
              </a:rPr>
              <a:t>inary? The possible outcomes of each trial can be classified as “success” or “failure.”</a:t>
            </a:r>
          </a:p>
        </p:txBody>
      </p:sp>
      <p:sp>
        <p:nvSpPr>
          <p:cNvPr id="7" name="TextBox 6"/>
          <p:cNvSpPr txBox="1"/>
          <p:nvPr/>
        </p:nvSpPr>
        <p:spPr>
          <a:xfrm>
            <a:off x="868363" y="4051300"/>
            <a:ext cx="7437437" cy="647700"/>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dirty="0">
                <a:solidFill>
                  <a:srgbClr val="000000"/>
                </a:solidFill>
                <a:ea typeface="ＭＳ Ｐゴシック" pitchFamily="34" charset="-128"/>
              </a:rPr>
              <a:t>• I</a:t>
            </a:r>
            <a:r>
              <a:rPr lang="en-US" dirty="0">
                <a:solidFill>
                  <a:srgbClr val="000000"/>
                </a:solidFill>
                <a:ea typeface="ＭＳ Ｐゴシック" pitchFamily="34" charset="-128"/>
              </a:rPr>
              <a:t>ndependent?</a:t>
            </a:r>
            <a:r>
              <a:rPr lang="en-US" b="1" dirty="0">
                <a:solidFill>
                  <a:srgbClr val="000000"/>
                </a:solidFill>
                <a:ea typeface="ＭＳ Ｐゴシック" pitchFamily="34" charset="-128"/>
              </a:rPr>
              <a:t> </a:t>
            </a:r>
            <a:r>
              <a:rPr lang="en-US" dirty="0">
                <a:solidFill>
                  <a:srgbClr val="000000"/>
                </a:solidFill>
                <a:ea typeface="ＭＳ Ｐゴシック" pitchFamily="34" charset="-128"/>
              </a:rPr>
              <a:t>Trials must be independent; that is, knowing the result of one trial must not have any effect on the result of any other trial.</a:t>
            </a:r>
          </a:p>
        </p:txBody>
      </p:sp>
      <p:sp>
        <p:nvSpPr>
          <p:cNvPr id="8" name="TextBox 7"/>
          <p:cNvSpPr txBox="1"/>
          <p:nvPr/>
        </p:nvSpPr>
        <p:spPr>
          <a:xfrm>
            <a:off x="868363" y="4776788"/>
            <a:ext cx="7437437" cy="646112"/>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dirty="0">
                <a:solidFill>
                  <a:srgbClr val="000000"/>
                </a:solidFill>
                <a:ea typeface="ＭＳ Ｐゴシック" pitchFamily="34" charset="-128"/>
              </a:rPr>
              <a:t>• N</a:t>
            </a:r>
            <a:r>
              <a:rPr lang="en-US" dirty="0">
                <a:solidFill>
                  <a:srgbClr val="000000"/>
                </a:solidFill>
                <a:ea typeface="ＭＳ Ｐゴシック" pitchFamily="34" charset="-128"/>
              </a:rPr>
              <a:t>umber?</a:t>
            </a:r>
            <a:r>
              <a:rPr lang="en-US" b="1" dirty="0">
                <a:solidFill>
                  <a:srgbClr val="000000"/>
                </a:solidFill>
                <a:ea typeface="ＭＳ Ｐゴシック" pitchFamily="34" charset="-128"/>
              </a:rPr>
              <a:t> </a:t>
            </a:r>
            <a:r>
              <a:rPr lang="en-US" dirty="0">
                <a:solidFill>
                  <a:srgbClr val="000000"/>
                </a:solidFill>
                <a:ea typeface="ＭＳ Ｐゴシック" pitchFamily="34" charset="-128"/>
              </a:rPr>
              <a:t>The number of trials </a:t>
            </a:r>
            <a:r>
              <a:rPr lang="en-US" i="1" dirty="0">
                <a:solidFill>
                  <a:srgbClr val="000000"/>
                </a:solidFill>
                <a:ea typeface="ＭＳ Ｐゴシック" pitchFamily="34" charset="-128"/>
              </a:rPr>
              <a:t>n </a:t>
            </a:r>
            <a:r>
              <a:rPr lang="en-US" dirty="0">
                <a:solidFill>
                  <a:srgbClr val="000000"/>
                </a:solidFill>
                <a:ea typeface="ＭＳ Ｐゴシック" pitchFamily="34" charset="-128"/>
              </a:rPr>
              <a:t>of the chance process must be fixed in advance.</a:t>
            </a:r>
          </a:p>
        </p:txBody>
      </p:sp>
      <p:sp>
        <p:nvSpPr>
          <p:cNvPr id="9" name="TextBox 8"/>
          <p:cNvSpPr txBox="1"/>
          <p:nvPr/>
        </p:nvSpPr>
        <p:spPr>
          <a:xfrm>
            <a:off x="868363" y="5489575"/>
            <a:ext cx="7437437" cy="646113"/>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dirty="0">
                <a:solidFill>
                  <a:srgbClr val="000000"/>
                </a:solidFill>
                <a:ea typeface="ＭＳ Ｐゴシック" pitchFamily="34" charset="-128"/>
              </a:rPr>
              <a:t>• S</a:t>
            </a:r>
            <a:r>
              <a:rPr lang="en-US" dirty="0">
                <a:solidFill>
                  <a:srgbClr val="000000"/>
                </a:solidFill>
                <a:ea typeface="ＭＳ Ｐゴシック" pitchFamily="34" charset="-128"/>
              </a:rPr>
              <a:t>uccess?</a:t>
            </a:r>
            <a:r>
              <a:rPr lang="en-US" b="1" dirty="0">
                <a:solidFill>
                  <a:srgbClr val="000000"/>
                </a:solidFill>
                <a:ea typeface="ＭＳ Ｐゴシック" pitchFamily="34" charset="-128"/>
              </a:rPr>
              <a:t> </a:t>
            </a:r>
            <a:r>
              <a:rPr lang="en-US" dirty="0">
                <a:solidFill>
                  <a:srgbClr val="000000"/>
                </a:solidFill>
                <a:ea typeface="ＭＳ Ｐゴシック" pitchFamily="34" charset="-128"/>
              </a:rPr>
              <a:t>On each trial, the probability </a:t>
            </a:r>
            <a:r>
              <a:rPr lang="en-US" i="1" dirty="0">
                <a:solidFill>
                  <a:srgbClr val="000000"/>
                </a:solidFill>
                <a:ea typeface="ＭＳ Ｐゴシック" pitchFamily="34" charset="-128"/>
              </a:rPr>
              <a:t>p </a:t>
            </a:r>
            <a:r>
              <a:rPr lang="en-US" dirty="0">
                <a:solidFill>
                  <a:srgbClr val="000000"/>
                </a:solidFill>
                <a:ea typeface="ＭＳ Ｐゴシック" pitchFamily="34" charset="-128"/>
              </a:rPr>
              <a:t>of success must be the same.</a:t>
            </a:r>
            <a:endParaRPr lang="en-US" sz="2000" dirty="0">
              <a:solidFill>
                <a:srgbClr val="000000"/>
              </a:solidFill>
              <a:ea typeface="ＭＳ Ｐゴシック" pitchFamily="34" charset="-128"/>
            </a:endParaRPr>
          </a:p>
        </p:txBody>
      </p:sp>
      <p:sp>
        <p:nvSpPr>
          <p:cNvPr id="10" name="TextBox 9"/>
          <p:cNvSpPr txBox="1">
            <a:spLocks noChangeArrowheads="1"/>
          </p:cNvSpPr>
          <p:nvPr/>
        </p:nvSpPr>
        <p:spPr bwMode="auto">
          <a:xfrm>
            <a:off x="333375" y="3381375"/>
            <a:ext cx="444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b="1">
                <a:solidFill>
                  <a:srgbClr val="FFFF00"/>
                </a:solidFill>
              </a:rPr>
              <a:t>B</a:t>
            </a:r>
            <a:endParaRPr lang="en-US" altLang="en-US" b="1">
              <a:solidFill>
                <a:srgbClr val="FFFF00"/>
              </a:solidFill>
            </a:endParaRPr>
          </a:p>
        </p:txBody>
      </p:sp>
      <p:sp>
        <p:nvSpPr>
          <p:cNvPr id="11" name="TextBox 10"/>
          <p:cNvSpPr txBox="1">
            <a:spLocks noChangeArrowheads="1"/>
          </p:cNvSpPr>
          <p:nvPr/>
        </p:nvSpPr>
        <p:spPr bwMode="auto">
          <a:xfrm>
            <a:off x="400050" y="4057650"/>
            <a:ext cx="2841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b="1">
                <a:solidFill>
                  <a:srgbClr val="FFFF00"/>
                </a:solidFill>
              </a:rPr>
              <a:t>I</a:t>
            </a:r>
            <a:endParaRPr lang="en-US" altLang="en-US" b="1">
              <a:solidFill>
                <a:srgbClr val="FFFF00"/>
              </a:solidFill>
            </a:endParaRPr>
          </a:p>
        </p:txBody>
      </p:sp>
      <p:sp>
        <p:nvSpPr>
          <p:cNvPr id="12" name="TextBox 11"/>
          <p:cNvSpPr txBox="1">
            <a:spLocks noChangeArrowheads="1"/>
          </p:cNvSpPr>
          <p:nvPr/>
        </p:nvSpPr>
        <p:spPr bwMode="auto">
          <a:xfrm>
            <a:off x="322263" y="4776788"/>
            <a:ext cx="4445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b="1">
                <a:solidFill>
                  <a:srgbClr val="FFFF00"/>
                </a:solidFill>
              </a:rPr>
              <a:t>N</a:t>
            </a:r>
            <a:endParaRPr lang="en-US" altLang="en-US" b="1">
              <a:solidFill>
                <a:srgbClr val="FFFF00"/>
              </a:solidFill>
            </a:endParaRPr>
          </a:p>
        </p:txBody>
      </p:sp>
      <p:sp>
        <p:nvSpPr>
          <p:cNvPr id="13" name="TextBox 12"/>
          <p:cNvSpPr txBox="1">
            <a:spLocks noChangeArrowheads="1"/>
          </p:cNvSpPr>
          <p:nvPr/>
        </p:nvSpPr>
        <p:spPr bwMode="auto">
          <a:xfrm>
            <a:off x="333375" y="5489575"/>
            <a:ext cx="423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b="1">
                <a:solidFill>
                  <a:srgbClr val="FFFF00"/>
                </a:solidFill>
              </a:rPr>
              <a:t>S</a:t>
            </a:r>
            <a:endParaRPr lang="en-US" altLang="en-US"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5"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 calcmode="lin" valueType="num">
                                      <p:cBhvr>
                                        <p:cTn id="34" dur="500" fill="hold"/>
                                        <p:tgtEl>
                                          <p:spTgt spid="10"/>
                                        </p:tgtEl>
                                        <p:attrNameLst>
                                          <p:attrName>ppt_x</p:attrName>
                                        </p:attrNameLst>
                                      </p:cBhvr>
                                      <p:tavLst>
                                        <p:tav tm="0" fmla="#ppt_x+(cos(-2*pi*(1-$))*-#ppt_x-sin(-2*pi*(1-$))*(1-#ppt_y))*(1-$)">
                                          <p:val>
                                            <p:fltVal val="0"/>
                                          </p:val>
                                        </p:tav>
                                        <p:tav tm="100000">
                                          <p:val>
                                            <p:fltVal val="1"/>
                                          </p:val>
                                        </p:tav>
                                      </p:tavLst>
                                    </p:anim>
                                    <p:anim calcmode="lin" valueType="num">
                                      <p:cBhvr>
                                        <p:cTn id="35" dur="500" fill="hold"/>
                                        <p:tgtEl>
                                          <p:spTgt spid="10"/>
                                        </p:tgtEl>
                                        <p:attrNameLst>
                                          <p:attrName>ppt_y</p:attrName>
                                        </p:attrNameLst>
                                      </p:cBhvr>
                                      <p:tavLst>
                                        <p:tav tm="0" fmla="#ppt_y+(sin(-2*pi*(1-$))*-#ppt_x+cos(-2*pi*(1-$))*(1-#ppt_y))*(1-$)">
                                          <p:val>
                                            <p:fltVal val="0"/>
                                          </p:val>
                                        </p:tav>
                                        <p:tav tm="100000">
                                          <p:val>
                                            <p:fltVal val="1"/>
                                          </p:val>
                                        </p:tav>
                                      </p:tavLst>
                                    </p:anim>
                                  </p:childTnLst>
                                </p:cTn>
                              </p:par>
                            </p:childTnLst>
                          </p:cTn>
                        </p:par>
                        <p:par>
                          <p:cTn id="36" fill="hold" nodeType="afterGroup">
                            <p:stCondLst>
                              <p:cond delay="500"/>
                            </p:stCondLst>
                            <p:childTnLst>
                              <p:par>
                                <p:cTn id="37" presetID="15" presetClass="entr" presetSubtype="0"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500" fill="hold"/>
                                        <p:tgtEl>
                                          <p:spTgt spid="11"/>
                                        </p:tgtEl>
                                        <p:attrNameLst>
                                          <p:attrName>ppt_w</p:attrName>
                                        </p:attrNameLst>
                                      </p:cBhvr>
                                      <p:tavLst>
                                        <p:tav tm="0">
                                          <p:val>
                                            <p:fltVal val="0"/>
                                          </p:val>
                                        </p:tav>
                                        <p:tav tm="100000">
                                          <p:val>
                                            <p:strVal val="#ppt_w"/>
                                          </p:val>
                                        </p:tav>
                                      </p:tavLst>
                                    </p:anim>
                                    <p:anim calcmode="lin" valueType="num">
                                      <p:cBhvr>
                                        <p:cTn id="40" dur="500" fill="hold"/>
                                        <p:tgtEl>
                                          <p:spTgt spid="11"/>
                                        </p:tgtEl>
                                        <p:attrNameLst>
                                          <p:attrName>ppt_h</p:attrName>
                                        </p:attrNameLst>
                                      </p:cBhvr>
                                      <p:tavLst>
                                        <p:tav tm="0">
                                          <p:val>
                                            <p:fltVal val="0"/>
                                          </p:val>
                                        </p:tav>
                                        <p:tav tm="100000">
                                          <p:val>
                                            <p:strVal val="#ppt_h"/>
                                          </p:val>
                                        </p:tav>
                                      </p:tavLst>
                                    </p:anim>
                                    <p:anim calcmode="lin" valueType="num">
                                      <p:cBhvr>
                                        <p:cTn id="41" dur="500" fill="hold"/>
                                        <p:tgtEl>
                                          <p:spTgt spid="11"/>
                                        </p:tgtEl>
                                        <p:attrNameLst>
                                          <p:attrName>ppt_x</p:attrName>
                                        </p:attrNameLst>
                                      </p:cBhvr>
                                      <p:tavLst>
                                        <p:tav tm="0" fmla="#ppt_x+(cos(-2*pi*(1-$))*-#ppt_x-sin(-2*pi*(1-$))*(1-#ppt_y))*(1-$)">
                                          <p:val>
                                            <p:fltVal val="0"/>
                                          </p:val>
                                        </p:tav>
                                        <p:tav tm="100000">
                                          <p:val>
                                            <p:fltVal val="1"/>
                                          </p:val>
                                        </p:tav>
                                      </p:tavLst>
                                    </p:anim>
                                    <p:anim calcmode="lin" valueType="num">
                                      <p:cBhvr>
                                        <p:cTn id="42" dur="500" fill="hold"/>
                                        <p:tgtEl>
                                          <p:spTgt spid="11"/>
                                        </p:tgtEl>
                                        <p:attrNameLst>
                                          <p:attrName>ppt_y</p:attrName>
                                        </p:attrNameLst>
                                      </p:cBhvr>
                                      <p:tavLst>
                                        <p:tav tm="0" fmla="#ppt_y+(sin(-2*pi*(1-$))*-#ppt_x+cos(-2*pi*(1-$))*(1-#ppt_y))*(1-$)">
                                          <p:val>
                                            <p:fltVal val="0"/>
                                          </p:val>
                                        </p:tav>
                                        <p:tav tm="100000">
                                          <p:val>
                                            <p:fltVal val="1"/>
                                          </p:val>
                                        </p:tav>
                                      </p:tavLst>
                                    </p:anim>
                                  </p:childTnLst>
                                </p:cTn>
                              </p:par>
                            </p:childTnLst>
                          </p:cTn>
                        </p:par>
                        <p:par>
                          <p:cTn id="43" fill="hold" nodeType="afterGroup">
                            <p:stCondLst>
                              <p:cond delay="1000"/>
                            </p:stCondLst>
                            <p:childTnLst>
                              <p:par>
                                <p:cTn id="44" presetID="15" presetClass="entr" presetSubtype="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 calcmode="lin" valueType="num">
                                      <p:cBhvr>
                                        <p:cTn id="48" dur="500" fill="hold"/>
                                        <p:tgtEl>
                                          <p:spTgt spid="12"/>
                                        </p:tgtEl>
                                        <p:attrNameLst>
                                          <p:attrName>ppt_x</p:attrName>
                                        </p:attrNameLst>
                                      </p:cBhvr>
                                      <p:tavLst>
                                        <p:tav tm="0" fmla="#ppt_x+(cos(-2*pi*(1-$))*-#ppt_x-sin(-2*pi*(1-$))*(1-#ppt_y))*(1-$)">
                                          <p:val>
                                            <p:fltVal val="0"/>
                                          </p:val>
                                        </p:tav>
                                        <p:tav tm="100000">
                                          <p:val>
                                            <p:fltVal val="1"/>
                                          </p:val>
                                        </p:tav>
                                      </p:tavLst>
                                    </p:anim>
                                    <p:anim calcmode="lin" valueType="num">
                                      <p:cBhvr>
                                        <p:cTn id="49" dur="500" fill="hold"/>
                                        <p:tgtEl>
                                          <p:spTgt spid="12"/>
                                        </p:tgtEl>
                                        <p:attrNameLst>
                                          <p:attrName>ppt_y</p:attrName>
                                        </p:attrNameLst>
                                      </p:cBhvr>
                                      <p:tavLst>
                                        <p:tav tm="0" fmla="#ppt_y+(sin(-2*pi*(1-$))*-#ppt_x+cos(-2*pi*(1-$))*(1-#ppt_y))*(1-$)">
                                          <p:val>
                                            <p:fltVal val="0"/>
                                          </p:val>
                                        </p:tav>
                                        <p:tav tm="100000">
                                          <p:val>
                                            <p:fltVal val="1"/>
                                          </p:val>
                                        </p:tav>
                                      </p:tavLst>
                                    </p:anim>
                                  </p:childTnLst>
                                </p:cTn>
                              </p:par>
                            </p:childTnLst>
                          </p:cTn>
                        </p:par>
                        <p:par>
                          <p:cTn id="50" fill="hold" nodeType="afterGroup">
                            <p:stCondLst>
                              <p:cond delay="1500"/>
                            </p:stCondLst>
                            <p:childTnLst>
                              <p:par>
                                <p:cTn id="51" presetID="15" presetClass="entr" presetSubtype="0"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p:cTn id="53" dur="500" fill="hold"/>
                                        <p:tgtEl>
                                          <p:spTgt spid="13"/>
                                        </p:tgtEl>
                                        <p:attrNameLst>
                                          <p:attrName>ppt_w</p:attrName>
                                        </p:attrNameLst>
                                      </p:cBhvr>
                                      <p:tavLst>
                                        <p:tav tm="0">
                                          <p:val>
                                            <p:fltVal val="0"/>
                                          </p:val>
                                        </p:tav>
                                        <p:tav tm="100000">
                                          <p:val>
                                            <p:strVal val="#ppt_w"/>
                                          </p:val>
                                        </p:tav>
                                      </p:tavLst>
                                    </p:anim>
                                    <p:anim calcmode="lin" valueType="num">
                                      <p:cBhvr>
                                        <p:cTn id="54" dur="500" fill="hold"/>
                                        <p:tgtEl>
                                          <p:spTgt spid="13"/>
                                        </p:tgtEl>
                                        <p:attrNameLst>
                                          <p:attrName>ppt_h</p:attrName>
                                        </p:attrNameLst>
                                      </p:cBhvr>
                                      <p:tavLst>
                                        <p:tav tm="0">
                                          <p:val>
                                            <p:fltVal val="0"/>
                                          </p:val>
                                        </p:tav>
                                        <p:tav tm="100000">
                                          <p:val>
                                            <p:strVal val="#ppt_h"/>
                                          </p:val>
                                        </p:tav>
                                      </p:tavLst>
                                    </p:anim>
                                    <p:anim calcmode="lin" valueType="num">
                                      <p:cBhvr>
                                        <p:cTn id="55" dur="500" fill="hold"/>
                                        <p:tgtEl>
                                          <p:spTgt spid="13"/>
                                        </p:tgtEl>
                                        <p:attrNameLst>
                                          <p:attrName>ppt_x</p:attrName>
                                        </p:attrNameLst>
                                      </p:cBhvr>
                                      <p:tavLst>
                                        <p:tav tm="0" fmla="#ppt_x+(cos(-2*pi*(1-$))*-#ppt_x-sin(-2*pi*(1-$))*(1-#ppt_y))*(1-$)">
                                          <p:val>
                                            <p:fltVal val="0"/>
                                          </p:val>
                                        </p:tav>
                                        <p:tav tm="100000">
                                          <p:val>
                                            <p:fltVal val="1"/>
                                          </p:val>
                                        </p:tav>
                                      </p:tavLst>
                                    </p:anim>
                                    <p:anim calcmode="lin" valueType="num">
                                      <p:cBhvr>
                                        <p:cTn id="56" dur="500" fill="hold"/>
                                        <p:tgtEl>
                                          <p:spTgt spid="1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76200"/>
            <a:ext cx="8229600" cy="792163"/>
          </a:xfrm>
        </p:spPr>
        <p:txBody>
          <a:bodyPr/>
          <a:lstStyle/>
          <a:p>
            <a:r>
              <a:rPr lang="en-US" altLang="en-US" sz="3600" b="1" smtClean="0"/>
              <a:t>Example 1a</a:t>
            </a:r>
          </a:p>
        </p:txBody>
      </p:sp>
      <p:sp>
        <p:nvSpPr>
          <p:cNvPr id="3" name="Content Placeholder 2"/>
          <p:cNvSpPr>
            <a:spLocks noGrp="1"/>
          </p:cNvSpPr>
          <p:nvPr>
            <p:ph idx="1"/>
          </p:nvPr>
        </p:nvSpPr>
        <p:spPr>
          <a:xfrm>
            <a:off x="457200" y="990600"/>
            <a:ext cx="8305800" cy="2362200"/>
          </a:xfrm>
        </p:spPr>
        <p:txBody>
          <a:bodyPr/>
          <a:lstStyle/>
          <a:p>
            <a:pPr marL="0" indent="0">
              <a:buFontTx/>
              <a:buNone/>
              <a:defRPr/>
            </a:pPr>
            <a:r>
              <a:rPr lang="en-US" sz="2400" b="1" dirty="0" smtClean="0"/>
              <a:t>Does this setting fit a binomial distribution? Explain</a:t>
            </a:r>
          </a:p>
          <a:p>
            <a:pPr marL="0" indent="0">
              <a:buFontTx/>
              <a:buNone/>
              <a:defRPr/>
            </a:pPr>
            <a:endParaRPr lang="en-US" sz="1400" b="1" dirty="0" smtClean="0"/>
          </a:p>
          <a:p>
            <a:pPr marL="514350" indent="-514350">
              <a:buFontTx/>
              <a:buAutoNum type="alphaLcParenR"/>
              <a:defRPr/>
            </a:pPr>
            <a:r>
              <a:rPr lang="en-US" sz="2400" b="1" dirty="0" smtClean="0"/>
              <a:t>NFL kicker has made 80% of his field goal attempts in the past.  This season he attempts 20 field goals.  The attempts differ widely in distance, angle, wind and so on.</a:t>
            </a:r>
          </a:p>
          <a:p>
            <a:pPr marL="514350" indent="-514350">
              <a:buFontTx/>
              <a:buAutoNum type="alphaLcParenR"/>
              <a:defRPr/>
            </a:pPr>
            <a:endParaRPr lang="en-US" sz="2400" b="1" dirty="0" smtClean="0"/>
          </a:p>
          <a:p>
            <a:pPr marL="514350" indent="-514350">
              <a:buFontTx/>
              <a:buAutoNum type="alphaLcParenR"/>
              <a:defRPr/>
            </a:pPr>
            <a:endParaRPr lang="en-US" sz="2400" b="1" dirty="0" smtClean="0"/>
          </a:p>
        </p:txBody>
      </p:sp>
      <p:sp>
        <p:nvSpPr>
          <p:cNvPr id="4" name="TextBox 3"/>
          <p:cNvSpPr txBox="1">
            <a:spLocks noChangeArrowheads="1"/>
          </p:cNvSpPr>
          <p:nvPr/>
        </p:nvSpPr>
        <p:spPr bwMode="auto">
          <a:xfrm>
            <a:off x="914400" y="3429000"/>
            <a:ext cx="3581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Probable not binomial – probability of success would not be constant</a:t>
            </a:r>
            <a:endParaRPr lang="en-US" altLang="en-US" sz="2000" b="1" baseline="30000">
              <a:solidFill>
                <a:srgbClr val="FFFF00"/>
              </a:solidFill>
            </a:endParaRPr>
          </a:p>
        </p:txBody>
      </p:sp>
      <p:pic>
        <p:nvPicPr>
          <p:cNvPr id="14341" name="Picture 7" descr="Yates_3e_Ch08_p51027"/>
          <p:cNvPicPr>
            <a:picLocks noChangeAspect="1" noChangeArrowheads="1"/>
          </p:cNvPicPr>
          <p:nvPr/>
        </p:nvPicPr>
        <p:blipFill>
          <a:blip r:embed="rId2">
            <a:extLst>
              <a:ext uri="{28A0092B-C50C-407E-A947-70E740481C1C}">
                <a14:useLocalDpi xmlns:a14="http://schemas.microsoft.com/office/drawing/2010/main" val="0"/>
              </a:ext>
            </a:extLst>
          </a:blip>
          <a:srcRect l="1390" t="3333" b="1666"/>
          <a:stretch>
            <a:fillRect/>
          </a:stretch>
        </p:blipFill>
        <p:spPr bwMode="auto">
          <a:xfrm>
            <a:off x="4603750" y="3209925"/>
            <a:ext cx="4540250" cy="364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76200"/>
            <a:ext cx="8229600" cy="792163"/>
          </a:xfrm>
        </p:spPr>
        <p:txBody>
          <a:bodyPr/>
          <a:lstStyle/>
          <a:p>
            <a:r>
              <a:rPr lang="en-US" altLang="en-US" sz="3600" b="1" smtClean="0"/>
              <a:t>Example 1b</a:t>
            </a:r>
          </a:p>
        </p:txBody>
      </p:sp>
      <p:sp>
        <p:nvSpPr>
          <p:cNvPr id="15363" name="Content Placeholder 2"/>
          <p:cNvSpPr>
            <a:spLocks noGrp="1"/>
          </p:cNvSpPr>
          <p:nvPr>
            <p:ph idx="1"/>
          </p:nvPr>
        </p:nvSpPr>
        <p:spPr>
          <a:xfrm>
            <a:off x="457200" y="990600"/>
            <a:ext cx="8305800" cy="2514600"/>
          </a:xfrm>
        </p:spPr>
        <p:txBody>
          <a:bodyPr/>
          <a:lstStyle/>
          <a:p>
            <a:pPr marL="0" indent="0">
              <a:buFontTx/>
              <a:buNone/>
            </a:pPr>
            <a:r>
              <a:rPr lang="en-US" altLang="en-US" sz="2400" b="1" smtClean="0"/>
              <a:t>Does this setting fit a binomial distribution?  Explain</a:t>
            </a:r>
          </a:p>
          <a:p>
            <a:pPr marL="0" indent="0">
              <a:buFontTx/>
              <a:buNone/>
            </a:pPr>
            <a:endParaRPr lang="en-US" altLang="en-US" sz="1400" b="1" smtClean="0"/>
          </a:p>
          <a:p>
            <a:pPr marL="0" indent="0">
              <a:buFontTx/>
              <a:buAutoNum type="alphaLcParenR" startAt="2"/>
            </a:pPr>
            <a:r>
              <a:rPr lang="en-US" altLang="en-US" sz="2400" b="1" smtClean="0"/>
              <a:t> NBA player has made 80% of his foul shots in the past.  This season he takes 150 free throws.  Basketball free throws are always attempted from 15 ft away with no interference from other players.</a:t>
            </a:r>
          </a:p>
        </p:txBody>
      </p:sp>
      <p:sp>
        <p:nvSpPr>
          <p:cNvPr id="5" name="TextBox 4"/>
          <p:cNvSpPr txBox="1">
            <a:spLocks noChangeArrowheads="1"/>
          </p:cNvSpPr>
          <p:nvPr/>
        </p:nvSpPr>
        <p:spPr bwMode="auto">
          <a:xfrm>
            <a:off x="838200" y="3505200"/>
            <a:ext cx="792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Probable binomial – probability of success would be constant</a:t>
            </a:r>
            <a:endParaRPr lang="en-US" altLang="en-US" sz="2000" b="1" baseline="30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p:nvPr>
        </p:nvSpPr>
        <p:spPr>
          <a:xfrm>
            <a:off x="457200" y="138113"/>
            <a:ext cx="8229600" cy="715962"/>
          </a:xfrm>
        </p:spPr>
        <p:txBody>
          <a:bodyPr/>
          <a:lstStyle/>
          <a:p>
            <a:r>
              <a:rPr lang="en-US" altLang="en-US" sz="3600" b="1" smtClean="0">
                <a:solidFill>
                  <a:schemeClr val="tx1"/>
                </a:solidFill>
                <a:ea typeface="ＭＳ Ｐゴシック" pitchFamily="34" charset="-128"/>
              </a:rPr>
              <a:t>Binomial Random Variable</a:t>
            </a:r>
            <a:endParaRPr lang="en-US" altLang="en-US" sz="3600" b="1" smtClean="0">
              <a:solidFill>
                <a:schemeClr val="tx1"/>
              </a:solidFill>
            </a:endParaRPr>
          </a:p>
        </p:txBody>
      </p:sp>
      <p:sp>
        <p:nvSpPr>
          <p:cNvPr id="4" name="Content Placeholder 3"/>
          <p:cNvSpPr>
            <a:spLocks noGrp="1"/>
          </p:cNvSpPr>
          <p:nvPr>
            <p:ph idx="1"/>
          </p:nvPr>
        </p:nvSpPr>
        <p:spPr>
          <a:xfrm>
            <a:off x="457200" y="1066800"/>
            <a:ext cx="8229600" cy="3581400"/>
          </a:xfrm>
        </p:spPr>
        <p:txBody>
          <a:bodyPr/>
          <a:lstStyle/>
          <a:p>
            <a:pPr marL="0" indent="0">
              <a:buFont typeface="Wingdings" pitchFamily="2" charset="2"/>
              <a:buNone/>
              <a:defRPr/>
            </a:pPr>
            <a:r>
              <a:rPr lang="en-US" sz="2400" b="1" dirty="0" smtClean="0">
                <a:ea typeface="ＭＳ Ｐゴシック" pitchFamily="34" charset="-128"/>
              </a:rPr>
              <a:t>Consider tossing a coin </a:t>
            </a:r>
            <a:r>
              <a:rPr lang="en-US" sz="2400" b="1" i="1" dirty="0" smtClean="0">
                <a:ea typeface="ＭＳ Ｐゴシック" pitchFamily="34" charset="-128"/>
              </a:rPr>
              <a:t>n</a:t>
            </a:r>
            <a:r>
              <a:rPr lang="en-US" sz="2400" b="1" dirty="0" smtClean="0">
                <a:ea typeface="ＭＳ Ｐゴシック" pitchFamily="34" charset="-128"/>
              </a:rPr>
              <a:t> times. Each toss gives either heads or tails. Knowing the outcome of one toss does not change the probability of an outcome on any other toss.  If we define heads as a success, then </a:t>
            </a:r>
            <a:r>
              <a:rPr lang="en-US" sz="2400" b="1" i="1" dirty="0" smtClean="0">
                <a:ea typeface="ＭＳ Ｐゴシック" pitchFamily="34" charset="-128"/>
              </a:rPr>
              <a:t>p </a:t>
            </a:r>
            <a:r>
              <a:rPr lang="en-US" sz="2400" b="1" dirty="0" smtClean="0">
                <a:ea typeface="ＭＳ Ｐゴシック" pitchFamily="34" charset="-128"/>
              </a:rPr>
              <a:t>is the probability of a head and is 0.5 on any toss.</a:t>
            </a:r>
          </a:p>
          <a:p>
            <a:pPr marL="0" indent="0">
              <a:buFont typeface="Wingdings" pitchFamily="2" charset="2"/>
              <a:buNone/>
              <a:defRPr/>
            </a:pPr>
            <a:endParaRPr lang="en-US" sz="2400" b="1" dirty="0" smtClean="0">
              <a:ea typeface="ＭＳ Ｐゴシック" pitchFamily="34" charset="-128"/>
            </a:endParaRPr>
          </a:p>
          <a:p>
            <a:pPr marL="0" indent="0">
              <a:buFont typeface="Wingdings" pitchFamily="2" charset="2"/>
              <a:buNone/>
              <a:defRPr/>
            </a:pPr>
            <a:r>
              <a:rPr lang="en-US" sz="2400" b="1" dirty="0" smtClean="0">
                <a:ea typeface="ＭＳ Ｐゴシック" pitchFamily="34" charset="-128"/>
              </a:rPr>
              <a:t>The number of heads in </a:t>
            </a:r>
            <a:r>
              <a:rPr lang="en-US" sz="2400" b="1" i="1" dirty="0" smtClean="0">
                <a:ea typeface="ＭＳ Ｐゴシック" pitchFamily="34" charset="-128"/>
              </a:rPr>
              <a:t>n</a:t>
            </a:r>
            <a:r>
              <a:rPr lang="en-US" sz="2400" b="1" dirty="0" smtClean="0">
                <a:ea typeface="ＭＳ Ｐゴシック" pitchFamily="34" charset="-128"/>
              </a:rPr>
              <a:t> tosses is a binomial random variable </a:t>
            </a:r>
            <a:r>
              <a:rPr lang="en-US" sz="2400" b="1" i="1" dirty="0" smtClean="0">
                <a:ea typeface="ＭＳ Ｐゴシック" pitchFamily="34" charset="-128"/>
              </a:rPr>
              <a:t>X</a:t>
            </a:r>
            <a:r>
              <a:rPr lang="en-US" sz="2400" b="1" dirty="0" smtClean="0">
                <a:ea typeface="ＭＳ Ｐゴシック" pitchFamily="34" charset="-128"/>
              </a:rPr>
              <a:t>. The probability distribution of </a:t>
            </a:r>
            <a:r>
              <a:rPr lang="en-US" sz="2400" b="1" i="1" dirty="0" smtClean="0">
                <a:ea typeface="ＭＳ Ｐゴシック" pitchFamily="34" charset="-128"/>
              </a:rPr>
              <a:t>X</a:t>
            </a:r>
            <a:r>
              <a:rPr lang="en-US" sz="2400" b="1" dirty="0" smtClean="0">
                <a:ea typeface="ＭＳ Ｐゴシック" pitchFamily="34" charset="-128"/>
              </a:rPr>
              <a:t> is called a binomial distribution.</a:t>
            </a:r>
          </a:p>
          <a:p>
            <a:pPr>
              <a:defRPr/>
            </a:pPr>
            <a:endParaRPr lang="en-US" sz="2400" b="1" dirty="0"/>
          </a:p>
        </p:txBody>
      </p:sp>
      <p:sp>
        <p:nvSpPr>
          <p:cNvPr id="5" name="TextBox 4"/>
          <p:cNvSpPr txBox="1"/>
          <p:nvPr/>
        </p:nvSpPr>
        <p:spPr>
          <a:xfrm>
            <a:off x="590550" y="4691063"/>
            <a:ext cx="7950200" cy="1908175"/>
          </a:xfrm>
          <a:prstGeom prst="rect">
            <a:avLst/>
          </a:prstGeom>
          <a:solidFill>
            <a:srgbClr val="66FF66"/>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C00000"/>
                </a:solidFill>
                <a:ea typeface="ＭＳ Ｐゴシック" pitchFamily="34" charset="-128"/>
              </a:rPr>
              <a:t>Definition:</a:t>
            </a:r>
          </a:p>
          <a:p>
            <a:pPr>
              <a:defRPr/>
            </a:pPr>
            <a:endParaRPr lang="en-US" sz="600" b="1" u="sng" dirty="0">
              <a:solidFill>
                <a:srgbClr val="E81F30"/>
              </a:solidFill>
              <a:ea typeface="ＭＳ Ｐゴシック" pitchFamily="34" charset="-128"/>
            </a:endParaRPr>
          </a:p>
          <a:p>
            <a:pPr>
              <a:defRPr/>
            </a:pPr>
            <a:r>
              <a:rPr lang="en-US" dirty="0">
                <a:solidFill>
                  <a:srgbClr val="000000"/>
                </a:solidFill>
                <a:ea typeface="ＭＳ Ｐゴシック" pitchFamily="34" charset="-128"/>
              </a:rPr>
              <a:t>The count </a:t>
            </a:r>
            <a:r>
              <a:rPr lang="en-US" i="1" dirty="0">
                <a:solidFill>
                  <a:srgbClr val="000000"/>
                </a:solidFill>
                <a:ea typeface="ＭＳ Ｐゴシック" pitchFamily="34" charset="-128"/>
              </a:rPr>
              <a:t>X </a:t>
            </a:r>
            <a:r>
              <a:rPr lang="en-US" dirty="0">
                <a:solidFill>
                  <a:srgbClr val="000000"/>
                </a:solidFill>
                <a:ea typeface="ＭＳ Ｐゴシック" pitchFamily="34" charset="-128"/>
              </a:rPr>
              <a:t>of successes in a binomial setting is a </a:t>
            </a:r>
            <a:r>
              <a:rPr lang="en-US" b="1" dirty="0">
                <a:solidFill>
                  <a:srgbClr val="000000"/>
                </a:solidFill>
                <a:ea typeface="ＭＳ Ｐゴシック" pitchFamily="34" charset="-128"/>
              </a:rPr>
              <a:t>binomial random variable. </a:t>
            </a:r>
            <a:r>
              <a:rPr lang="en-US" dirty="0">
                <a:solidFill>
                  <a:srgbClr val="000000"/>
                </a:solidFill>
                <a:ea typeface="ＭＳ Ｐゴシック" pitchFamily="34" charset="-128"/>
              </a:rPr>
              <a:t>The probability distribution of </a:t>
            </a:r>
            <a:r>
              <a:rPr lang="en-US" i="1" dirty="0">
                <a:solidFill>
                  <a:srgbClr val="000000"/>
                </a:solidFill>
                <a:ea typeface="ＭＳ Ｐゴシック" pitchFamily="34" charset="-128"/>
              </a:rPr>
              <a:t>X </a:t>
            </a:r>
            <a:r>
              <a:rPr lang="en-US" dirty="0">
                <a:solidFill>
                  <a:srgbClr val="000000"/>
                </a:solidFill>
                <a:ea typeface="ＭＳ Ｐゴシック" pitchFamily="34" charset="-128"/>
              </a:rPr>
              <a:t>is a </a:t>
            </a:r>
            <a:r>
              <a:rPr lang="en-US" b="1" dirty="0">
                <a:solidFill>
                  <a:srgbClr val="000000"/>
                </a:solidFill>
                <a:ea typeface="ＭＳ Ｐゴシック" pitchFamily="34" charset="-128"/>
              </a:rPr>
              <a:t>binomial distribution </a:t>
            </a:r>
            <a:r>
              <a:rPr lang="en-US" dirty="0">
                <a:solidFill>
                  <a:srgbClr val="000000"/>
                </a:solidFill>
                <a:ea typeface="ＭＳ Ｐゴシック" pitchFamily="34" charset="-128"/>
              </a:rPr>
              <a:t>with parameters </a:t>
            </a:r>
            <a:r>
              <a:rPr lang="en-US" i="1" dirty="0">
                <a:solidFill>
                  <a:srgbClr val="000000"/>
                </a:solidFill>
                <a:ea typeface="ＭＳ Ｐゴシック" pitchFamily="34" charset="-128"/>
              </a:rPr>
              <a:t>n </a:t>
            </a:r>
            <a:r>
              <a:rPr lang="en-US" dirty="0">
                <a:solidFill>
                  <a:srgbClr val="000000"/>
                </a:solidFill>
                <a:ea typeface="ＭＳ Ｐゴシック" pitchFamily="34" charset="-128"/>
              </a:rPr>
              <a:t>and </a:t>
            </a:r>
            <a:r>
              <a:rPr lang="en-US" i="1" dirty="0">
                <a:solidFill>
                  <a:srgbClr val="000000"/>
                </a:solidFill>
                <a:ea typeface="ＭＳ Ｐゴシック" pitchFamily="34" charset="-128"/>
              </a:rPr>
              <a:t>p</a:t>
            </a:r>
            <a:r>
              <a:rPr lang="en-US" dirty="0">
                <a:solidFill>
                  <a:srgbClr val="000000"/>
                </a:solidFill>
                <a:ea typeface="ＭＳ Ｐゴシック" pitchFamily="34" charset="-128"/>
              </a:rPr>
              <a:t>, where </a:t>
            </a:r>
            <a:r>
              <a:rPr lang="en-US" i="1" dirty="0">
                <a:solidFill>
                  <a:srgbClr val="000000"/>
                </a:solidFill>
                <a:ea typeface="ＭＳ Ｐゴシック" pitchFamily="34" charset="-128"/>
              </a:rPr>
              <a:t>n </a:t>
            </a:r>
            <a:r>
              <a:rPr lang="en-US" dirty="0">
                <a:solidFill>
                  <a:srgbClr val="000000"/>
                </a:solidFill>
                <a:ea typeface="ＭＳ Ｐゴシック" pitchFamily="34" charset="-128"/>
              </a:rPr>
              <a:t>is the number of trials of the chance process and </a:t>
            </a:r>
            <a:r>
              <a:rPr lang="en-US" i="1" dirty="0">
                <a:solidFill>
                  <a:srgbClr val="000000"/>
                </a:solidFill>
                <a:ea typeface="ＭＳ Ｐゴシック" pitchFamily="34" charset="-128"/>
              </a:rPr>
              <a:t>p </a:t>
            </a:r>
            <a:r>
              <a:rPr lang="en-US" dirty="0">
                <a:solidFill>
                  <a:srgbClr val="000000"/>
                </a:solidFill>
                <a:ea typeface="ＭＳ Ｐゴシック" pitchFamily="34" charset="-128"/>
              </a:rPr>
              <a:t>is the probability of a success on any one trial. The possible values of </a:t>
            </a:r>
            <a:r>
              <a:rPr lang="en-US" i="1" dirty="0">
                <a:solidFill>
                  <a:srgbClr val="000000"/>
                </a:solidFill>
                <a:ea typeface="ＭＳ Ｐゴシック" pitchFamily="34" charset="-128"/>
              </a:rPr>
              <a:t>X </a:t>
            </a:r>
            <a:r>
              <a:rPr lang="en-US" dirty="0">
                <a:solidFill>
                  <a:srgbClr val="000000"/>
                </a:solidFill>
                <a:ea typeface="ＭＳ Ｐゴシック" pitchFamily="34" charset="-128"/>
              </a:rPr>
              <a:t>are the whole numbers from 0 to </a:t>
            </a:r>
            <a:r>
              <a:rPr lang="en-US" i="1" dirty="0">
                <a:solidFill>
                  <a:srgbClr val="000000"/>
                </a:solidFill>
                <a:ea typeface="ＭＳ Ｐゴシック" pitchFamily="34" charset="-128"/>
              </a:rPr>
              <a:t>n</a:t>
            </a:r>
            <a:r>
              <a:rPr lang="en-US" dirty="0">
                <a:solidFill>
                  <a:srgbClr val="000000"/>
                </a:solidFill>
                <a:ea typeface="ＭＳ Ｐゴシック" pitchFamily="34" charset="-128"/>
              </a:rPr>
              <a:t>.</a:t>
            </a:r>
            <a:endParaRPr lang="en-US" sz="2000" dirty="0">
              <a:solidFill>
                <a:srgbClr val="000000"/>
              </a:solidFill>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6200"/>
            <a:ext cx="8229600" cy="868363"/>
          </a:xfrm>
        </p:spPr>
        <p:txBody>
          <a:bodyPr/>
          <a:lstStyle/>
          <a:p>
            <a:r>
              <a:rPr lang="en-US" altLang="en-US" sz="3600" b="1" smtClean="0"/>
              <a:t>Probability of Success</a:t>
            </a:r>
          </a:p>
        </p:txBody>
      </p:sp>
      <p:sp>
        <p:nvSpPr>
          <p:cNvPr id="7171" name="Content Placeholder 2"/>
          <p:cNvSpPr>
            <a:spLocks noGrp="1"/>
          </p:cNvSpPr>
          <p:nvPr>
            <p:ph idx="1"/>
          </p:nvPr>
        </p:nvSpPr>
        <p:spPr>
          <a:xfrm>
            <a:off x="457200" y="3581400"/>
            <a:ext cx="8229600" cy="2544763"/>
          </a:xfrm>
        </p:spPr>
        <p:txBody>
          <a:bodyPr/>
          <a:lstStyle/>
          <a:p>
            <a:pPr>
              <a:defRPr/>
            </a:pPr>
            <a:r>
              <a:rPr lang="en-US" sz="2800" b="1" dirty="0" smtClean="0"/>
              <a:t>If the population is not big enough, so that the trials are not independent (usually seen with the term: </a:t>
            </a:r>
            <a:r>
              <a:rPr lang="en-US" sz="2800" b="1" dirty="0" smtClean="0">
                <a:solidFill>
                  <a:schemeClr val="tx2">
                    <a:lumMod val="90000"/>
                  </a:schemeClr>
                </a:solidFill>
              </a:rPr>
              <a:t>without replacement</a:t>
            </a:r>
            <a:r>
              <a:rPr lang="en-US" sz="2800" b="1" dirty="0" smtClean="0"/>
              <a:t>), then we will have to use a Hyper-geometric Distribution (not an AP topic)</a:t>
            </a:r>
          </a:p>
        </p:txBody>
      </p:sp>
      <p:pic>
        <p:nvPicPr>
          <p:cNvPr id="17412" name="Picture 7" descr="Yates_3e_Ch08_p51007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143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38113"/>
            <a:ext cx="8229600" cy="715962"/>
          </a:xfrm>
        </p:spPr>
        <p:txBody>
          <a:bodyPr/>
          <a:lstStyle/>
          <a:p>
            <a:r>
              <a:rPr lang="en-US" altLang="en-US" sz="3600" b="1" smtClean="0"/>
              <a:t>Blood Type Example</a:t>
            </a:r>
          </a:p>
        </p:txBody>
      </p:sp>
      <p:sp>
        <p:nvSpPr>
          <p:cNvPr id="3" name="Content Placeholder 2"/>
          <p:cNvSpPr>
            <a:spLocks noGrp="1"/>
          </p:cNvSpPr>
          <p:nvPr>
            <p:ph idx="1"/>
          </p:nvPr>
        </p:nvSpPr>
        <p:spPr>
          <a:xfrm>
            <a:off x="457200" y="1066800"/>
            <a:ext cx="8229600" cy="2667000"/>
          </a:xfrm>
        </p:spPr>
        <p:txBody>
          <a:bodyPr/>
          <a:lstStyle/>
          <a:p>
            <a:pPr marL="0" indent="0">
              <a:buFontTx/>
              <a:buNone/>
              <a:defRPr/>
            </a:pPr>
            <a:r>
              <a:rPr lang="en-US" sz="2000" b="1" dirty="0" smtClean="0"/>
              <a:t>Each child of a particular pair of parents has probability 0.25 of having type O blood. Genetics says that children receive genes from each of their parents independently. If these parents have 5 children, the count </a:t>
            </a:r>
            <a:r>
              <a:rPr lang="en-US" sz="2000" b="1" i="1" dirty="0" smtClean="0"/>
              <a:t>X </a:t>
            </a:r>
            <a:r>
              <a:rPr lang="en-US" sz="2000" b="1" dirty="0" smtClean="0"/>
              <a:t>of children with type O blood is a binomial random variable with </a:t>
            </a:r>
            <a:r>
              <a:rPr lang="en-US" sz="2000" b="1" i="1" dirty="0" smtClean="0"/>
              <a:t>n </a:t>
            </a:r>
            <a:r>
              <a:rPr lang="en-US" sz="2000" b="1" dirty="0" smtClean="0"/>
              <a:t>= 5 trials and probability</a:t>
            </a:r>
            <a:r>
              <a:rPr lang="en-US" sz="2000" b="1" i="1" dirty="0" smtClean="0"/>
              <a:t> p </a:t>
            </a:r>
            <a:r>
              <a:rPr lang="en-US" sz="2000" b="1" dirty="0" smtClean="0"/>
              <a:t>= 0.25 of a success on each trial. In this setting, a child with type O blood is a “success” (S) and a child with another blood type is a “failure” (F).  What’s </a:t>
            </a:r>
            <a:r>
              <a:rPr lang="en-US" sz="2000" b="1" i="1" dirty="0" smtClean="0"/>
              <a:t>P(X </a:t>
            </a:r>
            <a:r>
              <a:rPr lang="en-US" sz="2000" b="1" dirty="0" smtClean="0"/>
              <a:t>= 2)?</a:t>
            </a:r>
          </a:p>
          <a:p>
            <a:pPr>
              <a:buFontTx/>
              <a:buNone/>
              <a:defRPr/>
            </a:pPr>
            <a:endParaRPr lang="en-US" sz="2000" b="1" dirty="0"/>
          </a:p>
        </p:txBody>
      </p:sp>
      <p:sp>
        <p:nvSpPr>
          <p:cNvPr id="4" name="TextBox 3"/>
          <p:cNvSpPr txBox="1"/>
          <p:nvPr/>
        </p:nvSpPr>
        <p:spPr>
          <a:xfrm>
            <a:off x="990600" y="3733800"/>
            <a:ext cx="7240588" cy="369888"/>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lgn="ctr">
              <a:defRPr/>
            </a:pPr>
            <a:r>
              <a:rPr lang="en-US" b="1" dirty="0">
                <a:solidFill>
                  <a:srgbClr val="FFFF00"/>
                </a:solidFill>
                <a:ea typeface="ＭＳ Ｐゴシック" pitchFamily="34" charset="-128"/>
              </a:rPr>
              <a:t>P(SSFFF) = (0.25)(0.25)(0.75)(0.75)(0.75) = (0.25)</a:t>
            </a:r>
            <a:r>
              <a:rPr lang="en-US" b="1" baseline="30000" dirty="0">
                <a:solidFill>
                  <a:srgbClr val="FFFF00"/>
                </a:solidFill>
                <a:ea typeface="ＭＳ Ｐゴシック" pitchFamily="34" charset="-128"/>
              </a:rPr>
              <a:t>2</a:t>
            </a:r>
            <a:r>
              <a:rPr lang="en-US" b="1" dirty="0">
                <a:solidFill>
                  <a:srgbClr val="FFFF00"/>
                </a:solidFill>
                <a:ea typeface="ＭＳ Ｐゴシック" pitchFamily="34" charset="-128"/>
              </a:rPr>
              <a:t>(0.75)</a:t>
            </a:r>
            <a:r>
              <a:rPr lang="en-US" b="1" baseline="30000" dirty="0">
                <a:solidFill>
                  <a:srgbClr val="FFFF00"/>
                </a:solidFill>
                <a:ea typeface="ＭＳ Ｐゴシック" pitchFamily="34" charset="-128"/>
              </a:rPr>
              <a:t>3</a:t>
            </a:r>
            <a:r>
              <a:rPr lang="en-US" b="1" dirty="0">
                <a:solidFill>
                  <a:srgbClr val="FFFF00"/>
                </a:solidFill>
                <a:ea typeface="ＭＳ Ｐゴシック" pitchFamily="34" charset="-128"/>
              </a:rPr>
              <a:t> = 0.02637 </a:t>
            </a:r>
          </a:p>
        </p:txBody>
      </p:sp>
      <p:sp>
        <p:nvSpPr>
          <p:cNvPr id="5" name="TextBox 9"/>
          <p:cNvSpPr txBox="1">
            <a:spLocks noChangeArrowheads="1"/>
          </p:cNvSpPr>
          <p:nvPr/>
        </p:nvSpPr>
        <p:spPr bwMode="auto">
          <a:xfrm>
            <a:off x="512763" y="4102100"/>
            <a:ext cx="80978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However, there are a number of different arrangements in which 2 out of the 5 children have type O blood:</a:t>
            </a:r>
          </a:p>
        </p:txBody>
      </p:sp>
      <p:sp>
        <p:nvSpPr>
          <p:cNvPr id="6" name="TextBox 5"/>
          <p:cNvSpPr txBox="1"/>
          <p:nvPr/>
        </p:nvSpPr>
        <p:spPr>
          <a:xfrm>
            <a:off x="2971800" y="4829175"/>
            <a:ext cx="915988" cy="369888"/>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SFSFF</a:t>
            </a:r>
          </a:p>
        </p:txBody>
      </p:sp>
      <p:sp>
        <p:nvSpPr>
          <p:cNvPr id="7" name="TextBox 6"/>
          <p:cNvSpPr txBox="1"/>
          <p:nvPr/>
        </p:nvSpPr>
        <p:spPr>
          <a:xfrm>
            <a:off x="4114800" y="4829175"/>
            <a:ext cx="915988" cy="369888"/>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SFFSF</a:t>
            </a:r>
          </a:p>
        </p:txBody>
      </p:sp>
      <p:sp>
        <p:nvSpPr>
          <p:cNvPr id="8" name="TextBox 7"/>
          <p:cNvSpPr txBox="1"/>
          <p:nvPr/>
        </p:nvSpPr>
        <p:spPr>
          <a:xfrm>
            <a:off x="5324475" y="4829175"/>
            <a:ext cx="915988" cy="369888"/>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SFFFS</a:t>
            </a:r>
          </a:p>
        </p:txBody>
      </p:sp>
      <p:sp>
        <p:nvSpPr>
          <p:cNvPr id="9" name="TextBox 8"/>
          <p:cNvSpPr txBox="1"/>
          <p:nvPr/>
        </p:nvSpPr>
        <p:spPr>
          <a:xfrm>
            <a:off x="6415088" y="4829175"/>
            <a:ext cx="914400" cy="369888"/>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FSSFF</a:t>
            </a:r>
          </a:p>
        </p:txBody>
      </p:sp>
      <p:sp>
        <p:nvSpPr>
          <p:cNvPr id="10" name="TextBox 9"/>
          <p:cNvSpPr txBox="1"/>
          <p:nvPr/>
        </p:nvSpPr>
        <p:spPr>
          <a:xfrm>
            <a:off x="1830388" y="5199063"/>
            <a:ext cx="915987" cy="368300"/>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FSFSF</a:t>
            </a:r>
          </a:p>
        </p:txBody>
      </p:sp>
      <p:sp>
        <p:nvSpPr>
          <p:cNvPr id="11" name="TextBox 10"/>
          <p:cNvSpPr txBox="1"/>
          <p:nvPr/>
        </p:nvSpPr>
        <p:spPr>
          <a:xfrm>
            <a:off x="2971800" y="5199063"/>
            <a:ext cx="915988" cy="368300"/>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FSFFS</a:t>
            </a:r>
          </a:p>
        </p:txBody>
      </p:sp>
      <p:sp>
        <p:nvSpPr>
          <p:cNvPr id="12" name="TextBox 11"/>
          <p:cNvSpPr txBox="1"/>
          <p:nvPr/>
        </p:nvSpPr>
        <p:spPr>
          <a:xfrm>
            <a:off x="4114800" y="5199063"/>
            <a:ext cx="915988" cy="368300"/>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FFSSF</a:t>
            </a:r>
          </a:p>
        </p:txBody>
      </p:sp>
      <p:sp>
        <p:nvSpPr>
          <p:cNvPr id="13" name="TextBox 12"/>
          <p:cNvSpPr txBox="1"/>
          <p:nvPr/>
        </p:nvSpPr>
        <p:spPr>
          <a:xfrm>
            <a:off x="5324475" y="5199063"/>
            <a:ext cx="915988" cy="368300"/>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FFSFS</a:t>
            </a:r>
          </a:p>
        </p:txBody>
      </p:sp>
      <p:sp>
        <p:nvSpPr>
          <p:cNvPr id="14" name="TextBox 13"/>
          <p:cNvSpPr txBox="1"/>
          <p:nvPr/>
        </p:nvSpPr>
        <p:spPr>
          <a:xfrm>
            <a:off x="6415088" y="5199063"/>
            <a:ext cx="914400" cy="368300"/>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FFFSS</a:t>
            </a:r>
          </a:p>
        </p:txBody>
      </p:sp>
      <p:sp>
        <p:nvSpPr>
          <p:cNvPr id="15" name="TextBox 14"/>
          <p:cNvSpPr txBox="1"/>
          <p:nvPr/>
        </p:nvSpPr>
        <p:spPr>
          <a:xfrm>
            <a:off x="1830388" y="4829175"/>
            <a:ext cx="915987" cy="369888"/>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a:defRPr/>
            </a:pPr>
            <a:r>
              <a:rPr lang="en-US" b="1" dirty="0">
                <a:solidFill>
                  <a:srgbClr val="000000"/>
                </a:solidFill>
              </a:rPr>
              <a:t>SSFFF</a:t>
            </a:r>
          </a:p>
        </p:txBody>
      </p:sp>
      <p:sp>
        <p:nvSpPr>
          <p:cNvPr id="16" name="TextBox 20"/>
          <p:cNvSpPr txBox="1">
            <a:spLocks noChangeArrowheads="1"/>
          </p:cNvSpPr>
          <p:nvPr/>
        </p:nvSpPr>
        <p:spPr bwMode="auto">
          <a:xfrm>
            <a:off x="811213" y="5649913"/>
            <a:ext cx="7570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Verify that in each arrangement, P(</a:t>
            </a:r>
            <a:r>
              <a:rPr lang="en-US" altLang="en-US" b="1" i="1"/>
              <a:t>X</a:t>
            </a:r>
            <a:r>
              <a:rPr lang="en-US" altLang="en-US" b="1"/>
              <a:t> = 2) = (0.25)</a:t>
            </a:r>
            <a:r>
              <a:rPr lang="en-US" altLang="en-US" b="1" baseline="30000"/>
              <a:t>2</a:t>
            </a:r>
            <a:r>
              <a:rPr lang="en-US" altLang="en-US" b="1"/>
              <a:t>(0.75)</a:t>
            </a:r>
            <a:r>
              <a:rPr lang="en-US" altLang="en-US" b="1" baseline="30000"/>
              <a:t>3</a:t>
            </a:r>
            <a:r>
              <a:rPr lang="en-US" altLang="en-US" b="1"/>
              <a:t> = 0.02637</a:t>
            </a:r>
          </a:p>
        </p:txBody>
      </p:sp>
      <p:sp>
        <p:nvSpPr>
          <p:cNvPr id="17" name="TextBox 16"/>
          <p:cNvSpPr txBox="1"/>
          <p:nvPr/>
        </p:nvSpPr>
        <p:spPr>
          <a:xfrm>
            <a:off x="1668463" y="6096000"/>
            <a:ext cx="5734050" cy="400050"/>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en-US" sz="2000" b="1" dirty="0"/>
              <a:t>Therefore, P(</a:t>
            </a:r>
            <a:r>
              <a:rPr lang="en-US" sz="2000" b="1" i="1" dirty="0"/>
              <a:t>X</a:t>
            </a:r>
            <a:r>
              <a:rPr lang="en-US" sz="2000" b="1" dirty="0"/>
              <a:t> = 2) = 10(0.25)</a:t>
            </a:r>
            <a:r>
              <a:rPr lang="en-US" sz="2000" b="1" baseline="30000" dirty="0"/>
              <a:t>2</a:t>
            </a:r>
            <a:r>
              <a:rPr lang="en-US" sz="2000" b="1" dirty="0"/>
              <a:t>(0.75)</a:t>
            </a:r>
            <a:r>
              <a:rPr lang="en-US" sz="2000" b="1" baseline="30000" dirty="0"/>
              <a:t>3</a:t>
            </a:r>
            <a:r>
              <a:rPr lang="en-US" sz="2000" b="1" dirty="0"/>
              <a:t> = 0.2637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anim calcmode="lin" valueType="num">
                                      <p:cBhvr>
                                        <p:cTn id="19" dur="500" fill="hold"/>
                                        <p:tgtEl>
                                          <p:spTgt spid="15"/>
                                        </p:tgtEl>
                                        <p:attrNameLst>
                                          <p:attrName>ppt_x</p:attrName>
                                        </p:attrNameLst>
                                      </p:cBhvr>
                                      <p:tavLst>
                                        <p:tav tm="0">
                                          <p:val>
                                            <p:strVal val="#ppt_x"/>
                                          </p:val>
                                        </p:tav>
                                        <p:tav tm="100000">
                                          <p:val>
                                            <p:strVal val="#ppt_x"/>
                                          </p:val>
                                        </p:tav>
                                      </p:tavLst>
                                    </p:anim>
                                    <p:anim calcmode="lin" valueType="num">
                                      <p:cBhvr>
                                        <p:cTn id="20" dur="500" fill="hold"/>
                                        <p:tgtEl>
                                          <p:spTgt spid="15"/>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500"/>
                            </p:stCondLst>
                            <p:childTnLst>
                              <p:par>
                                <p:cTn id="22" presetID="47"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anim calcmode="lin" valueType="num">
                                      <p:cBhvr>
                                        <p:cTn id="25" dur="500" fill="hold"/>
                                        <p:tgtEl>
                                          <p:spTgt spid="6"/>
                                        </p:tgtEl>
                                        <p:attrNameLst>
                                          <p:attrName>ppt_x</p:attrName>
                                        </p:attrNameLst>
                                      </p:cBhvr>
                                      <p:tavLst>
                                        <p:tav tm="0">
                                          <p:val>
                                            <p:strVal val="#ppt_x"/>
                                          </p:val>
                                        </p:tav>
                                        <p:tav tm="100000">
                                          <p:val>
                                            <p:strVal val="#ppt_x"/>
                                          </p:val>
                                        </p:tav>
                                      </p:tavLst>
                                    </p:anim>
                                    <p:anim calcmode="lin" valueType="num">
                                      <p:cBhvr>
                                        <p:cTn id="26" dur="500" fill="hold"/>
                                        <p:tgtEl>
                                          <p:spTgt spid="6"/>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1000"/>
                            </p:stCondLst>
                            <p:childTnLst>
                              <p:par>
                                <p:cTn id="28" presetID="47"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anim calcmode="lin" valueType="num">
                                      <p:cBhvr>
                                        <p:cTn id="31" dur="500" fill="hold"/>
                                        <p:tgtEl>
                                          <p:spTgt spid="7"/>
                                        </p:tgtEl>
                                        <p:attrNameLst>
                                          <p:attrName>ppt_x</p:attrName>
                                        </p:attrNameLst>
                                      </p:cBhvr>
                                      <p:tavLst>
                                        <p:tav tm="0">
                                          <p:val>
                                            <p:strVal val="#ppt_x"/>
                                          </p:val>
                                        </p:tav>
                                        <p:tav tm="100000">
                                          <p:val>
                                            <p:strVal val="#ppt_x"/>
                                          </p:val>
                                        </p:tav>
                                      </p:tavLst>
                                    </p:anim>
                                    <p:anim calcmode="lin" valueType="num">
                                      <p:cBhvr>
                                        <p:cTn id="32" dur="500" fill="hold"/>
                                        <p:tgtEl>
                                          <p:spTgt spid="7"/>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1500"/>
                            </p:stCondLst>
                            <p:childTnLst>
                              <p:par>
                                <p:cTn id="34" presetID="47" presetClass="entr" presetSubtype="0"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500"/>
                                        <p:tgtEl>
                                          <p:spTgt spid="8"/>
                                        </p:tgtEl>
                                      </p:cBhvr>
                                    </p:animEffect>
                                    <p:anim calcmode="lin" valueType="num">
                                      <p:cBhvr>
                                        <p:cTn id="37" dur="500" fill="hold"/>
                                        <p:tgtEl>
                                          <p:spTgt spid="8"/>
                                        </p:tgtEl>
                                        <p:attrNameLst>
                                          <p:attrName>ppt_x</p:attrName>
                                        </p:attrNameLst>
                                      </p:cBhvr>
                                      <p:tavLst>
                                        <p:tav tm="0">
                                          <p:val>
                                            <p:strVal val="#ppt_x"/>
                                          </p:val>
                                        </p:tav>
                                        <p:tav tm="100000">
                                          <p:val>
                                            <p:strVal val="#ppt_x"/>
                                          </p:val>
                                        </p:tav>
                                      </p:tavLst>
                                    </p:anim>
                                    <p:anim calcmode="lin" valueType="num">
                                      <p:cBhvr>
                                        <p:cTn id="38" dur="500" fill="hold"/>
                                        <p:tgtEl>
                                          <p:spTgt spid="8"/>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2000"/>
                            </p:stCondLst>
                            <p:childTnLst>
                              <p:par>
                                <p:cTn id="40" presetID="47" presetClass="entr" presetSubtype="0" fill="hold" grpId="0"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anim calcmode="lin" valueType="num">
                                      <p:cBhvr>
                                        <p:cTn id="43" dur="500" fill="hold"/>
                                        <p:tgtEl>
                                          <p:spTgt spid="9"/>
                                        </p:tgtEl>
                                        <p:attrNameLst>
                                          <p:attrName>ppt_x</p:attrName>
                                        </p:attrNameLst>
                                      </p:cBhvr>
                                      <p:tavLst>
                                        <p:tav tm="0">
                                          <p:val>
                                            <p:strVal val="#ppt_x"/>
                                          </p:val>
                                        </p:tav>
                                        <p:tav tm="100000">
                                          <p:val>
                                            <p:strVal val="#ppt_x"/>
                                          </p:val>
                                        </p:tav>
                                      </p:tavLst>
                                    </p:anim>
                                    <p:anim calcmode="lin" valueType="num">
                                      <p:cBhvr>
                                        <p:cTn id="44" dur="500" fill="hold"/>
                                        <p:tgtEl>
                                          <p:spTgt spid="9"/>
                                        </p:tgtEl>
                                        <p:attrNameLst>
                                          <p:attrName>ppt_y</p:attrName>
                                        </p:attrNameLst>
                                      </p:cBhvr>
                                      <p:tavLst>
                                        <p:tav tm="0">
                                          <p:val>
                                            <p:strVal val="#ppt_y-.1"/>
                                          </p:val>
                                        </p:tav>
                                        <p:tav tm="100000">
                                          <p:val>
                                            <p:strVal val="#ppt_y"/>
                                          </p:val>
                                        </p:tav>
                                      </p:tavLst>
                                    </p:anim>
                                  </p:childTnLst>
                                </p:cTn>
                              </p:par>
                            </p:childTnLst>
                          </p:cTn>
                        </p:par>
                        <p:par>
                          <p:cTn id="45" fill="hold" nodeType="afterGroup">
                            <p:stCondLst>
                              <p:cond delay="2500"/>
                            </p:stCondLst>
                            <p:childTnLst>
                              <p:par>
                                <p:cTn id="46" presetID="47" presetClass="entr" presetSubtype="0"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500"/>
                                        <p:tgtEl>
                                          <p:spTgt spid="10"/>
                                        </p:tgtEl>
                                      </p:cBhvr>
                                    </p:animEffect>
                                    <p:anim calcmode="lin" valueType="num">
                                      <p:cBhvr>
                                        <p:cTn id="49" dur="500" fill="hold"/>
                                        <p:tgtEl>
                                          <p:spTgt spid="10"/>
                                        </p:tgtEl>
                                        <p:attrNameLst>
                                          <p:attrName>ppt_x</p:attrName>
                                        </p:attrNameLst>
                                      </p:cBhvr>
                                      <p:tavLst>
                                        <p:tav tm="0">
                                          <p:val>
                                            <p:strVal val="#ppt_x"/>
                                          </p:val>
                                        </p:tav>
                                        <p:tav tm="100000">
                                          <p:val>
                                            <p:strVal val="#ppt_x"/>
                                          </p:val>
                                        </p:tav>
                                      </p:tavLst>
                                    </p:anim>
                                    <p:anim calcmode="lin" valueType="num">
                                      <p:cBhvr>
                                        <p:cTn id="50" dur="500" fill="hold"/>
                                        <p:tgtEl>
                                          <p:spTgt spid="10"/>
                                        </p:tgtEl>
                                        <p:attrNameLst>
                                          <p:attrName>ppt_y</p:attrName>
                                        </p:attrNameLst>
                                      </p:cBhvr>
                                      <p:tavLst>
                                        <p:tav tm="0">
                                          <p:val>
                                            <p:strVal val="#ppt_y-.1"/>
                                          </p:val>
                                        </p:tav>
                                        <p:tav tm="100000">
                                          <p:val>
                                            <p:strVal val="#ppt_y"/>
                                          </p:val>
                                        </p:tav>
                                      </p:tavLst>
                                    </p:anim>
                                  </p:childTnLst>
                                </p:cTn>
                              </p:par>
                            </p:childTnLst>
                          </p:cTn>
                        </p:par>
                        <p:par>
                          <p:cTn id="51" fill="hold" nodeType="afterGroup">
                            <p:stCondLst>
                              <p:cond delay="3000"/>
                            </p:stCondLst>
                            <p:childTnLst>
                              <p:par>
                                <p:cTn id="52" presetID="47" presetClass="entr" presetSubtype="0" fill="hold" grpId="0" nodeType="after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fade">
                                      <p:cBhvr>
                                        <p:cTn id="54" dur="500"/>
                                        <p:tgtEl>
                                          <p:spTgt spid="11"/>
                                        </p:tgtEl>
                                      </p:cBhvr>
                                    </p:animEffect>
                                    <p:anim calcmode="lin" valueType="num">
                                      <p:cBhvr>
                                        <p:cTn id="55" dur="500" fill="hold"/>
                                        <p:tgtEl>
                                          <p:spTgt spid="11"/>
                                        </p:tgtEl>
                                        <p:attrNameLst>
                                          <p:attrName>ppt_x</p:attrName>
                                        </p:attrNameLst>
                                      </p:cBhvr>
                                      <p:tavLst>
                                        <p:tav tm="0">
                                          <p:val>
                                            <p:strVal val="#ppt_x"/>
                                          </p:val>
                                        </p:tav>
                                        <p:tav tm="100000">
                                          <p:val>
                                            <p:strVal val="#ppt_x"/>
                                          </p:val>
                                        </p:tav>
                                      </p:tavLst>
                                    </p:anim>
                                    <p:anim calcmode="lin" valueType="num">
                                      <p:cBhvr>
                                        <p:cTn id="56" dur="500" fill="hold"/>
                                        <p:tgtEl>
                                          <p:spTgt spid="11"/>
                                        </p:tgtEl>
                                        <p:attrNameLst>
                                          <p:attrName>ppt_y</p:attrName>
                                        </p:attrNameLst>
                                      </p:cBhvr>
                                      <p:tavLst>
                                        <p:tav tm="0">
                                          <p:val>
                                            <p:strVal val="#ppt_y-.1"/>
                                          </p:val>
                                        </p:tav>
                                        <p:tav tm="100000">
                                          <p:val>
                                            <p:strVal val="#ppt_y"/>
                                          </p:val>
                                        </p:tav>
                                      </p:tavLst>
                                    </p:anim>
                                  </p:childTnLst>
                                </p:cTn>
                              </p:par>
                            </p:childTnLst>
                          </p:cTn>
                        </p:par>
                        <p:par>
                          <p:cTn id="57" fill="hold" nodeType="afterGroup">
                            <p:stCondLst>
                              <p:cond delay="3500"/>
                            </p:stCondLst>
                            <p:childTnLst>
                              <p:par>
                                <p:cTn id="58" presetID="47" presetClass="entr" presetSubtype="0"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500"/>
                                        <p:tgtEl>
                                          <p:spTgt spid="12"/>
                                        </p:tgtEl>
                                      </p:cBhvr>
                                    </p:animEffect>
                                    <p:anim calcmode="lin" valueType="num">
                                      <p:cBhvr>
                                        <p:cTn id="61" dur="500" fill="hold"/>
                                        <p:tgtEl>
                                          <p:spTgt spid="12"/>
                                        </p:tgtEl>
                                        <p:attrNameLst>
                                          <p:attrName>ppt_x</p:attrName>
                                        </p:attrNameLst>
                                      </p:cBhvr>
                                      <p:tavLst>
                                        <p:tav tm="0">
                                          <p:val>
                                            <p:strVal val="#ppt_x"/>
                                          </p:val>
                                        </p:tav>
                                        <p:tav tm="100000">
                                          <p:val>
                                            <p:strVal val="#ppt_x"/>
                                          </p:val>
                                        </p:tav>
                                      </p:tavLst>
                                    </p:anim>
                                    <p:anim calcmode="lin" valueType="num">
                                      <p:cBhvr>
                                        <p:cTn id="62" dur="500" fill="hold"/>
                                        <p:tgtEl>
                                          <p:spTgt spid="12"/>
                                        </p:tgtEl>
                                        <p:attrNameLst>
                                          <p:attrName>ppt_y</p:attrName>
                                        </p:attrNameLst>
                                      </p:cBhvr>
                                      <p:tavLst>
                                        <p:tav tm="0">
                                          <p:val>
                                            <p:strVal val="#ppt_y-.1"/>
                                          </p:val>
                                        </p:tav>
                                        <p:tav tm="100000">
                                          <p:val>
                                            <p:strVal val="#ppt_y"/>
                                          </p:val>
                                        </p:tav>
                                      </p:tavLst>
                                    </p:anim>
                                  </p:childTnLst>
                                </p:cTn>
                              </p:par>
                            </p:childTnLst>
                          </p:cTn>
                        </p:par>
                        <p:par>
                          <p:cTn id="63" fill="hold" nodeType="afterGroup">
                            <p:stCondLst>
                              <p:cond delay="4000"/>
                            </p:stCondLst>
                            <p:childTnLst>
                              <p:par>
                                <p:cTn id="64" presetID="47" presetClass="entr" presetSubtype="0"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fade">
                                      <p:cBhvr>
                                        <p:cTn id="66" dur="500"/>
                                        <p:tgtEl>
                                          <p:spTgt spid="13"/>
                                        </p:tgtEl>
                                      </p:cBhvr>
                                    </p:animEffect>
                                    <p:anim calcmode="lin" valueType="num">
                                      <p:cBhvr>
                                        <p:cTn id="67" dur="500" fill="hold"/>
                                        <p:tgtEl>
                                          <p:spTgt spid="13"/>
                                        </p:tgtEl>
                                        <p:attrNameLst>
                                          <p:attrName>ppt_x</p:attrName>
                                        </p:attrNameLst>
                                      </p:cBhvr>
                                      <p:tavLst>
                                        <p:tav tm="0">
                                          <p:val>
                                            <p:strVal val="#ppt_x"/>
                                          </p:val>
                                        </p:tav>
                                        <p:tav tm="100000">
                                          <p:val>
                                            <p:strVal val="#ppt_x"/>
                                          </p:val>
                                        </p:tav>
                                      </p:tavLst>
                                    </p:anim>
                                    <p:anim calcmode="lin" valueType="num">
                                      <p:cBhvr>
                                        <p:cTn id="68" dur="500" fill="hold"/>
                                        <p:tgtEl>
                                          <p:spTgt spid="13"/>
                                        </p:tgtEl>
                                        <p:attrNameLst>
                                          <p:attrName>ppt_y</p:attrName>
                                        </p:attrNameLst>
                                      </p:cBhvr>
                                      <p:tavLst>
                                        <p:tav tm="0">
                                          <p:val>
                                            <p:strVal val="#ppt_y-.1"/>
                                          </p:val>
                                        </p:tav>
                                        <p:tav tm="100000">
                                          <p:val>
                                            <p:strVal val="#ppt_y"/>
                                          </p:val>
                                        </p:tav>
                                      </p:tavLst>
                                    </p:anim>
                                  </p:childTnLst>
                                </p:cTn>
                              </p:par>
                            </p:childTnLst>
                          </p:cTn>
                        </p:par>
                        <p:par>
                          <p:cTn id="69" fill="hold" nodeType="afterGroup">
                            <p:stCondLst>
                              <p:cond delay="4500"/>
                            </p:stCondLst>
                            <p:childTnLst>
                              <p:par>
                                <p:cTn id="70" presetID="47"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500"/>
                                        <p:tgtEl>
                                          <p:spTgt spid="14"/>
                                        </p:tgtEl>
                                      </p:cBhvr>
                                    </p:animEffect>
                                    <p:anim calcmode="lin" valueType="num">
                                      <p:cBhvr>
                                        <p:cTn id="73" dur="500" fill="hold"/>
                                        <p:tgtEl>
                                          <p:spTgt spid="14"/>
                                        </p:tgtEl>
                                        <p:attrNameLst>
                                          <p:attrName>ppt_x</p:attrName>
                                        </p:attrNameLst>
                                      </p:cBhvr>
                                      <p:tavLst>
                                        <p:tav tm="0">
                                          <p:val>
                                            <p:strVal val="#ppt_x"/>
                                          </p:val>
                                        </p:tav>
                                        <p:tav tm="100000">
                                          <p:val>
                                            <p:strVal val="#ppt_x"/>
                                          </p:val>
                                        </p:tav>
                                      </p:tavLst>
                                    </p:anim>
                                    <p:anim calcmode="lin" valueType="num">
                                      <p:cBhvr>
                                        <p:cTn id="74" dur="500" fill="hold"/>
                                        <p:tgtEl>
                                          <p:spTgt spid="14"/>
                                        </p:tgtEl>
                                        <p:attrNameLst>
                                          <p:attrName>ppt_y</p:attrName>
                                        </p:attrNameLst>
                                      </p:cBhvr>
                                      <p:tavLst>
                                        <p:tav tm="0">
                                          <p:val>
                                            <p:strVal val="#ppt_y-.1"/>
                                          </p:val>
                                        </p:tav>
                                        <p:tav tm="100000">
                                          <p:val>
                                            <p:strVal val="#ppt_y"/>
                                          </p:val>
                                        </p:tav>
                                      </p:tavLst>
                                    </p:anim>
                                  </p:childTnLst>
                                </p:cTn>
                              </p:par>
                            </p:childTnLst>
                          </p:cTn>
                        </p:par>
                        <p:par>
                          <p:cTn id="75" fill="hold" nodeType="afterGroup">
                            <p:stCondLst>
                              <p:cond delay="5000"/>
                            </p:stCondLst>
                            <p:childTnLst>
                              <p:par>
                                <p:cTn id="76" presetID="10" presetClass="entr" presetSubtype="0" fill="hold" grpId="0" nodeType="after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7" presetClass="entr" presetSubtype="10"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p:cTn id="83" dur="500" fill="hold"/>
                                        <p:tgtEl>
                                          <p:spTgt spid="17"/>
                                        </p:tgtEl>
                                        <p:attrNameLst>
                                          <p:attrName>ppt_w</p:attrName>
                                        </p:attrNameLst>
                                      </p:cBhvr>
                                      <p:tavLst>
                                        <p:tav tm="0">
                                          <p:val>
                                            <p:fltVal val="0"/>
                                          </p:val>
                                        </p:tav>
                                        <p:tav tm="100000">
                                          <p:val>
                                            <p:strVal val="#ppt_w"/>
                                          </p:val>
                                        </p:tav>
                                      </p:tavLst>
                                    </p:anim>
                                    <p:anim calcmode="lin" valueType="num">
                                      <p:cBhvr>
                                        <p:cTn id="84" dur="5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457200" y="138113"/>
            <a:ext cx="8229600" cy="715962"/>
          </a:xfrm>
        </p:spPr>
        <p:txBody>
          <a:bodyPr/>
          <a:lstStyle/>
          <a:p>
            <a:r>
              <a:rPr lang="en-US" altLang="en-US" sz="3600" b="1" smtClean="0">
                <a:solidFill>
                  <a:schemeClr val="tx1"/>
                </a:solidFill>
                <a:ea typeface="ＭＳ Ｐゴシック" pitchFamily="34" charset="-128"/>
              </a:rPr>
              <a:t>Binomial Coefficient</a:t>
            </a:r>
            <a:endParaRPr lang="en-US" altLang="en-US" sz="3600" b="1" smtClean="0">
              <a:solidFill>
                <a:schemeClr val="tx1"/>
              </a:solidFill>
            </a:endParaRPr>
          </a:p>
        </p:txBody>
      </p:sp>
      <p:sp>
        <p:nvSpPr>
          <p:cNvPr id="3" name="Content Placeholder 2"/>
          <p:cNvSpPr>
            <a:spLocks noGrp="1"/>
          </p:cNvSpPr>
          <p:nvPr>
            <p:ph idx="1"/>
          </p:nvPr>
        </p:nvSpPr>
        <p:spPr>
          <a:xfrm>
            <a:off x="304800" y="990600"/>
            <a:ext cx="8534400" cy="2514600"/>
          </a:xfrm>
        </p:spPr>
        <p:txBody>
          <a:bodyPr/>
          <a:lstStyle/>
          <a:p>
            <a:pPr marL="0" indent="0">
              <a:buFont typeface="Wingdings" pitchFamily="2" charset="2"/>
              <a:buNone/>
              <a:defRPr/>
            </a:pPr>
            <a:r>
              <a:rPr lang="en-US" sz="2400" b="1" dirty="0" smtClean="0">
                <a:ea typeface="ＭＳ Ｐゴシック" pitchFamily="34" charset="-128"/>
              </a:rPr>
              <a:t>Note, in the previous example, </a:t>
            </a:r>
            <a:r>
              <a:rPr lang="en-US" sz="2400" b="1" i="1" dirty="0" smtClean="0">
                <a:ea typeface="ＭＳ Ｐゴシック" pitchFamily="34" charset="-128"/>
              </a:rPr>
              <a:t>any one arrangement</a:t>
            </a:r>
            <a:r>
              <a:rPr lang="en-US" sz="2400" b="1" dirty="0" smtClean="0">
                <a:ea typeface="ＭＳ Ｐゴシック" pitchFamily="34" charset="-128"/>
              </a:rPr>
              <a:t> of 2 S’s and 3 F’s had the same probability.  This is true because no matter what arrangement, we’d multiply together 0.25 twice and 0.75 three times.</a:t>
            </a:r>
          </a:p>
          <a:p>
            <a:pPr marL="0" indent="0">
              <a:buFont typeface="Wingdings" pitchFamily="2" charset="2"/>
              <a:buNone/>
              <a:defRPr/>
            </a:pPr>
            <a:r>
              <a:rPr lang="en-US" sz="2400" b="1" dirty="0" smtClean="0">
                <a:ea typeface="ＭＳ Ｐゴシック" pitchFamily="34" charset="-128"/>
              </a:rPr>
              <a:t>We can generalize this for any setting in which we are interested in </a:t>
            </a:r>
            <a:r>
              <a:rPr lang="en-US" sz="2400" b="1" i="1" dirty="0" smtClean="0">
                <a:ea typeface="ＭＳ Ｐゴシック" pitchFamily="34" charset="-128"/>
              </a:rPr>
              <a:t>k</a:t>
            </a:r>
            <a:r>
              <a:rPr lang="en-US" sz="2400" b="1" dirty="0" smtClean="0">
                <a:ea typeface="ＭＳ Ｐゴシック" pitchFamily="34" charset="-128"/>
              </a:rPr>
              <a:t> successes in </a:t>
            </a:r>
            <a:r>
              <a:rPr lang="en-US" sz="2400" b="1" i="1" dirty="0" smtClean="0">
                <a:ea typeface="ＭＳ Ｐゴシック" pitchFamily="34" charset="-128"/>
              </a:rPr>
              <a:t>n</a:t>
            </a:r>
            <a:r>
              <a:rPr lang="en-US" sz="2400" b="1" dirty="0" smtClean="0">
                <a:ea typeface="ＭＳ Ｐゴシック" pitchFamily="34" charset="-128"/>
              </a:rPr>
              <a:t> trials.  That is,</a:t>
            </a:r>
          </a:p>
          <a:p>
            <a:pPr>
              <a:defRPr/>
            </a:pPr>
            <a:endParaRPr lang="en-US" sz="2400" b="1" dirty="0"/>
          </a:p>
        </p:txBody>
      </p:sp>
      <p:grpSp>
        <p:nvGrpSpPr>
          <p:cNvPr id="2" name="Group 22"/>
          <p:cNvGrpSpPr>
            <a:grpSpLocks/>
          </p:cNvGrpSpPr>
          <p:nvPr/>
        </p:nvGrpSpPr>
        <p:grpSpPr bwMode="auto">
          <a:xfrm>
            <a:off x="584200" y="4043363"/>
            <a:ext cx="7950200" cy="2662237"/>
            <a:chOff x="355600" y="3669797"/>
            <a:chExt cx="7950200" cy="2662116"/>
          </a:xfrm>
        </p:grpSpPr>
        <p:sp>
          <p:nvSpPr>
            <p:cNvPr id="6" name="TextBox 5"/>
            <p:cNvSpPr txBox="1"/>
            <p:nvPr/>
          </p:nvSpPr>
          <p:spPr>
            <a:xfrm>
              <a:off x="355600" y="3669797"/>
              <a:ext cx="7950200" cy="2662116"/>
            </a:xfrm>
            <a:prstGeom prst="rect">
              <a:avLst/>
            </a:prstGeom>
            <a:solidFill>
              <a:srgbClr val="66FF66"/>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C00000"/>
                  </a:solidFill>
                  <a:ea typeface="ＭＳ Ｐゴシック" pitchFamily="34" charset="-128"/>
                </a:rPr>
                <a:t>Definition:</a:t>
              </a:r>
            </a:p>
            <a:p>
              <a:pPr>
                <a:defRPr/>
              </a:pPr>
              <a:endParaRPr lang="en-US" sz="600" b="1" u="sng" dirty="0">
                <a:solidFill>
                  <a:srgbClr val="E81F30"/>
                </a:solidFill>
                <a:ea typeface="ＭＳ Ｐゴシック" pitchFamily="34" charset="-128"/>
              </a:endParaRPr>
            </a:p>
            <a:p>
              <a:pPr>
                <a:defRPr/>
              </a:pPr>
              <a:r>
                <a:rPr lang="en-US" dirty="0">
                  <a:solidFill>
                    <a:srgbClr val="000000"/>
                  </a:solidFill>
                  <a:ea typeface="ＭＳ Ｐゴシック" pitchFamily="34" charset="-128"/>
                </a:rPr>
                <a:t>The number of ways of arranging </a:t>
              </a:r>
              <a:r>
                <a:rPr lang="en-US" i="1" dirty="0">
                  <a:solidFill>
                    <a:srgbClr val="000000"/>
                  </a:solidFill>
                  <a:ea typeface="ＭＳ Ｐゴシック" pitchFamily="34" charset="-128"/>
                </a:rPr>
                <a:t>k</a:t>
              </a:r>
              <a:r>
                <a:rPr lang="en-US" dirty="0">
                  <a:solidFill>
                    <a:srgbClr val="000000"/>
                  </a:solidFill>
                  <a:ea typeface="ＭＳ Ｐゴシック" pitchFamily="34" charset="-128"/>
                </a:rPr>
                <a:t> successes among </a:t>
              </a:r>
              <a:r>
                <a:rPr lang="en-US" i="1" dirty="0">
                  <a:solidFill>
                    <a:srgbClr val="000000"/>
                  </a:solidFill>
                  <a:ea typeface="ＭＳ Ｐゴシック" pitchFamily="34" charset="-128"/>
                </a:rPr>
                <a:t>n</a:t>
              </a:r>
              <a:r>
                <a:rPr lang="en-US" dirty="0">
                  <a:solidFill>
                    <a:srgbClr val="000000"/>
                  </a:solidFill>
                  <a:ea typeface="ＭＳ Ｐゴシック" pitchFamily="34" charset="-128"/>
                </a:rPr>
                <a:t> observations is given by the </a:t>
              </a:r>
              <a:r>
                <a:rPr lang="en-US" b="1" dirty="0">
                  <a:solidFill>
                    <a:srgbClr val="000000"/>
                  </a:solidFill>
                  <a:ea typeface="ＭＳ Ｐゴシック" pitchFamily="34" charset="-128"/>
                </a:rPr>
                <a:t>binomial coefficient</a:t>
              </a:r>
              <a:endParaRPr lang="en-US" dirty="0">
                <a:solidFill>
                  <a:srgbClr val="000000"/>
                </a:solidFill>
                <a:ea typeface="ＭＳ Ｐゴシック" pitchFamily="34" charset="-128"/>
              </a:endParaRPr>
            </a:p>
            <a:p>
              <a:pPr>
                <a:defRPr/>
              </a:pPr>
              <a:endParaRPr lang="en-US" sz="2000" dirty="0">
                <a:solidFill>
                  <a:srgbClr val="000000"/>
                </a:solidFill>
                <a:ea typeface="ＭＳ Ｐゴシック" pitchFamily="34" charset="-128"/>
              </a:endParaRPr>
            </a:p>
            <a:p>
              <a:pPr>
                <a:defRPr/>
              </a:pPr>
              <a:endParaRPr lang="en-US" sz="2000" dirty="0">
                <a:solidFill>
                  <a:srgbClr val="000000"/>
                </a:solidFill>
                <a:ea typeface="ＭＳ Ｐゴシック" pitchFamily="34" charset="-128"/>
              </a:endParaRPr>
            </a:p>
            <a:p>
              <a:pPr>
                <a:defRPr/>
              </a:pPr>
              <a:endParaRPr lang="en-US" sz="2000" dirty="0">
                <a:solidFill>
                  <a:srgbClr val="000000"/>
                </a:solidFill>
                <a:ea typeface="ＭＳ Ｐゴシック" pitchFamily="34" charset="-128"/>
              </a:endParaRPr>
            </a:p>
            <a:p>
              <a:pPr>
                <a:spcAft>
                  <a:spcPts val="600"/>
                </a:spcAft>
                <a:defRPr/>
              </a:pPr>
              <a:r>
                <a:rPr lang="en-US" sz="2000" dirty="0">
                  <a:solidFill>
                    <a:srgbClr val="000000"/>
                  </a:solidFill>
                  <a:ea typeface="ＭＳ Ｐゴシック" pitchFamily="34" charset="-128"/>
                </a:rPr>
                <a:t>for </a:t>
              </a:r>
              <a:r>
                <a:rPr lang="en-US" sz="2000" i="1" dirty="0">
                  <a:solidFill>
                    <a:srgbClr val="000000"/>
                  </a:solidFill>
                  <a:ea typeface="ＭＳ Ｐゴシック" pitchFamily="34" charset="-128"/>
                </a:rPr>
                <a:t>k</a:t>
              </a:r>
              <a:r>
                <a:rPr lang="en-US" sz="2000" dirty="0">
                  <a:solidFill>
                    <a:srgbClr val="000000"/>
                  </a:solidFill>
                  <a:ea typeface="ＭＳ Ｐゴシック" pitchFamily="34" charset="-128"/>
                </a:rPr>
                <a:t> = 0, 1, 2, …, </a:t>
              </a:r>
              <a:r>
                <a:rPr lang="en-US" sz="2000" i="1" dirty="0">
                  <a:solidFill>
                    <a:srgbClr val="000000"/>
                  </a:solidFill>
                  <a:ea typeface="ＭＳ Ｐゴシック" pitchFamily="34" charset="-128"/>
                </a:rPr>
                <a:t>n</a:t>
              </a:r>
              <a:r>
                <a:rPr lang="en-US" sz="2000" dirty="0">
                  <a:solidFill>
                    <a:srgbClr val="000000"/>
                  </a:solidFill>
                  <a:ea typeface="ＭＳ Ｐゴシック" pitchFamily="34" charset="-128"/>
                </a:rPr>
                <a:t> where    </a:t>
              </a:r>
              <a:r>
                <a:rPr lang="en-US" sz="2000" i="1" dirty="0">
                  <a:solidFill>
                    <a:srgbClr val="000000"/>
                  </a:solidFill>
                  <a:ea typeface="ＭＳ Ｐゴシック" pitchFamily="34" charset="-128"/>
                </a:rPr>
                <a:t>n</a:t>
              </a:r>
              <a:r>
                <a:rPr lang="en-US" sz="2000" dirty="0">
                  <a:solidFill>
                    <a:srgbClr val="000000"/>
                  </a:solidFill>
                  <a:ea typeface="ＭＳ Ｐゴシック" pitchFamily="34" charset="-128"/>
                </a:rPr>
                <a:t>! = </a:t>
              </a:r>
              <a:r>
                <a:rPr lang="en-US" sz="2000" i="1" dirty="0">
                  <a:solidFill>
                    <a:srgbClr val="000000"/>
                  </a:solidFill>
                  <a:ea typeface="ＭＳ Ｐゴシック" pitchFamily="34" charset="-128"/>
                </a:rPr>
                <a:t>n</a:t>
              </a:r>
              <a:r>
                <a:rPr lang="en-US" sz="2000" dirty="0">
                  <a:solidFill>
                    <a:srgbClr val="000000"/>
                  </a:solidFill>
                  <a:ea typeface="ＭＳ Ｐゴシック" pitchFamily="34" charset="-128"/>
                </a:rPr>
                <a:t>(</a:t>
              </a:r>
              <a:r>
                <a:rPr lang="en-US" sz="2000" i="1" dirty="0">
                  <a:solidFill>
                    <a:srgbClr val="000000"/>
                  </a:solidFill>
                  <a:ea typeface="ＭＳ Ｐゴシック" pitchFamily="34" charset="-128"/>
                </a:rPr>
                <a:t>n – </a:t>
              </a:r>
              <a:r>
                <a:rPr lang="en-US" sz="2000" dirty="0">
                  <a:solidFill>
                    <a:srgbClr val="000000"/>
                  </a:solidFill>
                  <a:ea typeface="ＭＳ Ｐゴシック" pitchFamily="34" charset="-128"/>
                </a:rPr>
                <a:t>1)(</a:t>
              </a:r>
              <a:r>
                <a:rPr lang="en-US" sz="2000" i="1" dirty="0">
                  <a:solidFill>
                    <a:srgbClr val="000000"/>
                  </a:solidFill>
                  <a:ea typeface="ＭＳ Ｐゴシック" pitchFamily="34" charset="-128"/>
                </a:rPr>
                <a:t>n</a:t>
              </a:r>
              <a:r>
                <a:rPr lang="en-US" sz="2000" dirty="0">
                  <a:solidFill>
                    <a:srgbClr val="000000"/>
                  </a:solidFill>
                  <a:ea typeface="ＭＳ Ｐゴシック" pitchFamily="34" charset="-128"/>
                </a:rPr>
                <a:t> – 2)</a:t>
              </a:r>
              <a:r>
                <a:rPr lang="en-US" sz="2000" i="1" dirty="0">
                  <a:solidFill>
                    <a:srgbClr val="000000"/>
                  </a:solidFill>
                  <a:ea typeface="ＭＳ Ｐゴシック" pitchFamily="34" charset="-128"/>
                </a:rPr>
                <a:t>•…•</a:t>
              </a:r>
              <a:r>
                <a:rPr lang="en-US" sz="2000" dirty="0">
                  <a:solidFill>
                    <a:srgbClr val="000000"/>
                  </a:solidFill>
                  <a:ea typeface="ＭＳ Ｐゴシック" pitchFamily="34" charset="-128"/>
                </a:rPr>
                <a:t>(3)(2)(1)</a:t>
              </a:r>
              <a:endParaRPr lang="en-US" sz="2000" i="1" dirty="0">
                <a:solidFill>
                  <a:srgbClr val="000000"/>
                </a:solidFill>
                <a:ea typeface="ＭＳ Ｐゴシック" pitchFamily="34" charset="-128"/>
              </a:endParaRPr>
            </a:p>
            <a:p>
              <a:pPr>
                <a:defRPr/>
              </a:pPr>
              <a:r>
                <a:rPr lang="en-US" sz="2000" dirty="0">
                  <a:solidFill>
                    <a:srgbClr val="000000"/>
                  </a:solidFill>
                  <a:ea typeface="ＭＳ Ｐゴシック" pitchFamily="34" charset="-128"/>
                </a:rPr>
                <a:t>and 0! = 1.</a:t>
              </a:r>
            </a:p>
          </p:txBody>
        </p:sp>
        <p:graphicFrame>
          <p:nvGraphicFramePr>
            <p:cNvPr id="1026" name="Object 3"/>
            <p:cNvGraphicFramePr>
              <a:graphicFrameLocks noChangeAspect="1"/>
            </p:cNvGraphicFramePr>
            <p:nvPr/>
          </p:nvGraphicFramePr>
          <p:xfrm>
            <a:off x="3381375" y="4777489"/>
            <a:ext cx="1580089" cy="708254"/>
          </p:xfrm>
          <a:graphic>
            <a:graphicData uri="http://schemas.openxmlformats.org/presentationml/2006/ole">
              <mc:AlternateContent xmlns:mc="http://schemas.openxmlformats.org/markup-compatibility/2006">
                <mc:Choice xmlns:v="urn:schemas-microsoft-com:vml" Requires="v">
                  <p:oleObj spid="_x0000_s1034" name="Equation" r:id="rId3" imgW="965200" imgH="431800" progId="Equation.3">
                    <p:embed/>
                  </p:oleObj>
                </mc:Choice>
                <mc:Fallback>
                  <p:oleObj name="Equation" r:id="rId3" imgW="965200" imgH="431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1375" y="4777489"/>
                          <a:ext cx="1580089" cy="708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pic>
        <p:nvPicPr>
          <p:cNvPr id="10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3575050"/>
            <a:ext cx="4316413"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03188"/>
            <a:ext cx="8229600" cy="762000"/>
          </a:xfrm>
        </p:spPr>
        <p:txBody>
          <a:bodyPr/>
          <a:lstStyle/>
          <a:p>
            <a:r>
              <a:rPr lang="en-US" altLang="en-US" sz="3600" b="1" smtClean="0"/>
              <a:t>Binomial Notation</a:t>
            </a:r>
          </a:p>
        </p:txBody>
      </p:sp>
      <p:sp>
        <p:nvSpPr>
          <p:cNvPr id="19459" name="Rectangle 3"/>
          <p:cNvSpPr>
            <a:spLocks noGrp="1" noChangeArrowheads="1"/>
          </p:cNvSpPr>
          <p:nvPr>
            <p:ph type="body" idx="1"/>
          </p:nvPr>
        </p:nvSpPr>
        <p:spPr>
          <a:xfrm>
            <a:off x="304800" y="914400"/>
            <a:ext cx="8534400" cy="5715000"/>
          </a:xfrm>
        </p:spPr>
        <p:txBody>
          <a:bodyPr/>
          <a:lstStyle/>
          <a:p>
            <a:pPr>
              <a:buFontTx/>
              <a:buNone/>
            </a:pPr>
            <a:r>
              <a:rPr lang="en-US" altLang="en-US" sz="2400" b="1" smtClean="0"/>
              <a:t>There are </a:t>
            </a:r>
            <a:r>
              <a:rPr lang="en-US" altLang="en-US" sz="2400" b="1" i="1" smtClean="0">
                <a:solidFill>
                  <a:srgbClr val="FFFF00"/>
                </a:solidFill>
              </a:rPr>
              <a:t>n</a:t>
            </a:r>
            <a:r>
              <a:rPr lang="en-US" altLang="en-US" sz="2400" b="1" smtClean="0"/>
              <a:t> independent trials of the experiment</a:t>
            </a:r>
          </a:p>
          <a:p>
            <a:pPr>
              <a:buFontTx/>
              <a:buNone/>
            </a:pPr>
            <a:endParaRPr lang="en-US" altLang="en-US" sz="1600" b="1" smtClean="0"/>
          </a:p>
          <a:p>
            <a:pPr>
              <a:buFontTx/>
              <a:buNone/>
            </a:pPr>
            <a:r>
              <a:rPr lang="en-US" altLang="en-US" sz="2400" b="1" smtClean="0"/>
              <a:t>Let </a:t>
            </a:r>
            <a:r>
              <a:rPr lang="en-US" altLang="en-US" sz="2400" b="1" i="1" smtClean="0">
                <a:solidFill>
                  <a:srgbClr val="FFC000"/>
                </a:solidFill>
              </a:rPr>
              <a:t>p</a:t>
            </a:r>
            <a:r>
              <a:rPr lang="en-US" altLang="en-US" sz="2400" b="1" smtClean="0"/>
              <a:t> denote the probability of success and then </a:t>
            </a:r>
            <a:br>
              <a:rPr lang="en-US" altLang="en-US" sz="2400" b="1" smtClean="0"/>
            </a:br>
            <a:r>
              <a:rPr lang="en-US" altLang="en-US" sz="2400" b="1" i="1" smtClean="0">
                <a:solidFill>
                  <a:srgbClr val="FFC000"/>
                </a:solidFill>
              </a:rPr>
              <a:t>1 – p </a:t>
            </a:r>
            <a:r>
              <a:rPr lang="en-US" altLang="en-US" sz="2400" b="1" smtClean="0"/>
              <a:t>is the probability of failure (sometimes q = </a:t>
            </a:r>
            <a:r>
              <a:rPr lang="en-US" altLang="en-US" sz="2400" b="1" i="1" smtClean="0"/>
              <a:t>1 – p </a:t>
            </a:r>
            <a:r>
              <a:rPr lang="en-US" altLang="en-US" sz="2400" b="1" smtClean="0"/>
              <a:t>)</a:t>
            </a:r>
          </a:p>
          <a:p>
            <a:pPr>
              <a:buFontTx/>
              <a:buNone/>
            </a:pPr>
            <a:endParaRPr lang="en-US" altLang="en-US" sz="1600" b="1" smtClean="0"/>
          </a:p>
          <a:p>
            <a:pPr>
              <a:buFontTx/>
              <a:buNone/>
            </a:pPr>
            <a:r>
              <a:rPr lang="en-US" altLang="en-US" sz="2400" b="1" smtClean="0"/>
              <a:t>Let </a:t>
            </a:r>
            <a:r>
              <a:rPr lang="en-US" altLang="en-US" sz="2400" b="1" i="1" smtClean="0">
                <a:solidFill>
                  <a:srgbClr val="92D050"/>
                </a:solidFill>
              </a:rPr>
              <a:t>x</a:t>
            </a:r>
            <a:r>
              <a:rPr lang="en-US" altLang="en-US" sz="2400" b="1" smtClean="0"/>
              <a:t> denote the number of successes in </a:t>
            </a:r>
            <a:r>
              <a:rPr lang="en-US" altLang="en-US" sz="2400" b="1" i="1" smtClean="0"/>
              <a:t>n</a:t>
            </a:r>
            <a:r>
              <a:rPr lang="en-US" altLang="en-US" sz="2400" b="1" smtClean="0"/>
              <a:t> independent trials of the experiment.  So 0 ≤ x ≤ n</a:t>
            </a:r>
          </a:p>
          <a:p>
            <a:pPr>
              <a:buFontTx/>
              <a:buNone/>
            </a:pPr>
            <a:endParaRPr lang="en-US" altLang="en-US" sz="1800" b="1" smtClean="0"/>
          </a:p>
          <a:p>
            <a:pPr>
              <a:buFontTx/>
              <a:buNone/>
            </a:pPr>
            <a:r>
              <a:rPr lang="en-US" altLang="en-US" sz="2400" b="1" u="sng" smtClean="0"/>
              <a:t>Determining probabilities</a:t>
            </a:r>
            <a:r>
              <a:rPr lang="en-US" altLang="en-US" sz="2400" b="1" smtClean="0"/>
              <a:t>:</a:t>
            </a:r>
          </a:p>
          <a:p>
            <a:pPr>
              <a:buFontTx/>
              <a:buNone/>
            </a:pPr>
            <a:r>
              <a:rPr lang="en-US" altLang="en-US" sz="2400" b="1" smtClean="0"/>
              <a:t>With your calculator:  </a:t>
            </a:r>
            <a:br>
              <a:rPr lang="en-US" altLang="en-US" sz="2400" b="1" smtClean="0"/>
            </a:br>
            <a:r>
              <a:rPr lang="en-US" altLang="en-US" sz="2400" b="1" smtClean="0"/>
              <a:t>2</a:t>
            </a:r>
            <a:r>
              <a:rPr lang="en-US" altLang="en-US" sz="2400" b="1" baseline="30000" smtClean="0"/>
              <a:t>nd</a:t>
            </a:r>
            <a:r>
              <a:rPr lang="en-US" altLang="en-US" sz="2400" b="1" smtClean="0"/>
              <a:t> VARS 0  yields 		 2</a:t>
            </a:r>
            <a:r>
              <a:rPr lang="en-US" altLang="en-US" sz="2400" b="1" baseline="30000" smtClean="0"/>
              <a:t>nd</a:t>
            </a:r>
            <a:r>
              <a:rPr lang="en-US" altLang="en-US" sz="2400" b="1" smtClean="0"/>
              <a:t> VARS A  yields </a:t>
            </a:r>
            <a:br>
              <a:rPr lang="en-US" altLang="en-US" sz="2400" b="1" smtClean="0"/>
            </a:br>
            <a:r>
              <a:rPr lang="en-US" altLang="en-US" sz="2400" b="1" smtClean="0"/>
              <a:t>binompdf(</a:t>
            </a:r>
            <a:r>
              <a:rPr lang="en-US" altLang="en-US" sz="2400" b="1" smtClean="0">
                <a:solidFill>
                  <a:srgbClr val="FFFF00"/>
                </a:solidFill>
              </a:rPr>
              <a:t>n</a:t>
            </a:r>
            <a:r>
              <a:rPr lang="en-US" altLang="en-US" sz="2400" b="1" smtClean="0"/>
              <a:t>,</a:t>
            </a:r>
            <a:r>
              <a:rPr lang="en-US" altLang="en-US" sz="2400" b="1" smtClean="0">
                <a:solidFill>
                  <a:srgbClr val="FFC000"/>
                </a:solidFill>
              </a:rPr>
              <a:t>p</a:t>
            </a:r>
            <a:r>
              <a:rPr lang="en-US" altLang="en-US" sz="2400" b="1" smtClean="0"/>
              <a:t>,</a:t>
            </a:r>
            <a:r>
              <a:rPr lang="en-US" altLang="en-US" sz="2400" b="1" smtClean="0">
                <a:solidFill>
                  <a:srgbClr val="92D050"/>
                </a:solidFill>
              </a:rPr>
              <a:t>x</a:t>
            </a:r>
            <a:r>
              <a:rPr lang="en-US" altLang="en-US" sz="2400" b="1" smtClean="0"/>
              <a:t>)			 binomcdf(</a:t>
            </a:r>
            <a:r>
              <a:rPr lang="en-US" altLang="en-US" sz="2400" b="1" smtClean="0">
                <a:solidFill>
                  <a:srgbClr val="FFFF00"/>
                </a:solidFill>
              </a:rPr>
              <a:t>n</a:t>
            </a:r>
            <a:r>
              <a:rPr lang="en-US" altLang="en-US" sz="2400" b="1" smtClean="0"/>
              <a:t>,</a:t>
            </a:r>
            <a:r>
              <a:rPr lang="en-US" altLang="en-US" sz="2400" b="1" smtClean="0">
                <a:solidFill>
                  <a:srgbClr val="FFC000"/>
                </a:solidFill>
              </a:rPr>
              <a:t>p</a:t>
            </a:r>
            <a:r>
              <a:rPr lang="en-US" altLang="en-US" sz="2400" b="1" smtClean="0"/>
              <a:t>,</a:t>
            </a:r>
            <a:r>
              <a:rPr lang="en-US" altLang="en-US" sz="2400" b="1" smtClean="0">
                <a:solidFill>
                  <a:srgbClr val="92D050"/>
                </a:solidFill>
              </a:rPr>
              <a:t>x</a:t>
            </a:r>
            <a:r>
              <a:rPr lang="en-US" altLang="en-US" sz="2400" b="1" smtClean="0"/>
              <a:t>)</a:t>
            </a:r>
          </a:p>
          <a:p>
            <a:pPr>
              <a:buFontTx/>
              <a:buNone/>
            </a:pPr>
            <a:endParaRPr lang="en-US" altLang="en-US" sz="2400" b="1" smtClean="0"/>
          </a:p>
          <a:p>
            <a:pPr>
              <a:buFontTx/>
              <a:buNone/>
            </a:pPr>
            <a:r>
              <a:rPr lang="en-US" altLang="en-US" sz="2400" b="1" smtClean="0"/>
              <a:t>Some Books have binomial tables, ours does not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6200"/>
            <a:ext cx="8229600" cy="868363"/>
          </a:xfrm>
        </p:spPr>
        <p:txBody>
          <a:bodyPr/>
          <a:lstStyle/>
          <a:p>
            <a:r>
              <a:rPr lang="en-US" altLang="en-US" sz="3600" b="1" smtClean="0"/>
              <a:t>Binomial PDF vs CDF</a:t>
            </a:r>
          </a:p>
        </p:txBody>
      </p:sp>
      <p:sp>
        <p:nvSpPr>
          <p:cNvPr id="20483" name="Content Placeholder 2"/>
          <p:cNvSpPr>
            <a:spLocks noGrp="1"/>
          </p:cNvSpPr>
          <p:nvPr>
            <p:ph idx="1"/>
          </p:nvPr>
        </p:nvSpPr>
        <p:spPr>
          <a:xfrm>
            <a:off x="457200" y="1066800"/>
            <a:ext cx="8077200" cy="5059363"/>
          </a:xfrm>
        </p:spPr>
        <p:txBody>
          <a:bodyPr/>
          <a:lstStyle/>
          <a:p>
            <a:r>
              <a:rPr lang="en-US" altLang="en-US" sz="2400" b="1" smtClean="0"/>
              <a:t>Abbreviation for binomial distribution is </a:t>
            </a:r>
            <a:r>
              <a:rPr lang="en-US" altLang="en-US" sz="2400" b="1" smtClean="0">
                <a:solidFill>
                  <a:srgbClr val="FFFF00"/>
                </a:solidFill>
              </a:rPr>
              <a:t>B(n,p)</a:t>
            </a:r>
          </a:p>
          <a:p>
            <a:endParaRPr lang="en-US" altLang="en-US" sz="1600" b="1" smtClean="0"/>
          </a:p>
          <a:p>
            <a:r>
              <a:rPr lang="en-US" altLang="en-US" sz="2400" b="1" smtClean="0"/>
              <a:t>A binomial pdf function gives the probability of a random variable equaling a particular value, i.e., P(x=2)</a:t>
            </a:r>
          </a:p>
          <a:p>
            <a:endParaRPr lang="en-US" altLang="en-US" sz="1600" b="1" smtClean="0"/>
          </a:p>
          <a:p>
            <a:r>
              <a:rPr lang="en-US" altLang="en-US" sz="2400" b="1" smtClean="0"/>
              <a:t>A binomial cdf function gives the probability of a random variable equaling that value or less , i.e., P(x ≤ 2)</a:t>
            </a:r>
          </a:p>
          <a:p>
            <a:endParaRPr lang="en-US" altLang="en-US" sz="1600" b="1" smtClean="0"/>
          </a:p>
          <a:p>
            <a:r>
              <a:rPr lang="en-US" altLang="en-US" sz="2400" b="1" smtClean="0"/>
              <a:t>P(x ≤ 2) = P(x=0) + P(x=1) + P(x=2)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125"/>
            <a:ext cx="8229600" cy="762000"/>
          </a:xfrm>
        </p:spPr>
        <p:txBody>
          <a:bodyPr/>
          <a:lstStyle/>
          <a:p>
            <a:pPr>
              <a:defRPr/>
            </a:pPr>
            <a:r>
              <a:rPr lang="en-US" sz="3600" b="1" kern="1200" dirty="0" smtClean="0"/>
              <a:t>English Phrases</a:t>
            </a:r>
            <a:endParaRPr lang="en-US" sz="3600" b="1" kern="1200" dirty="0"/>
          </a:p>
        </p:txBody>
      </p:sp>
      <p:graphicFrame>
        <p:nvGraphicFramePr>
          <p:cNvPr id="4" name="Content Placeholder 3"/>
          <p:cNvGraphicFramePr>
            <a:graphicFrameLocks noGrp="1"/>
          </p:cNvGraphicFramePr>
          <p:nvPr>
            <p:ph idx="1"/>
          </p:nvPr>
        </p:nvGraphicFramePr>
        <p:xfrm>
          <a:off x="266700" y="898525"/>
          <a:ext cx="8586788" cy="2530478"/>
        </p:xfrm>
        <a:graphic>
          <a:graphicData uri="http://schemas.openxmlformats.org/drawingml/2006/table">
            <a:tbl>
              <a:tblPr/>
              <a:tblGrid>
                <a:gridCol w="1366838"/>
                <a:gridCol w="2057400"/>
                <a:gridCol w="2057400"/>
                <a:gridCol w="3105150"/>
              </a:tblGrid>
              <a:tr h="7012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Arial" charset="0"/>
                        </a:rPr>
                        <a:t>Math </a:t>
                      </a:r>
                      <a:br>
                        <a:rPr kumimoji="0" lang="en-US" sz="2000" b="1" i="0" u="none" strike="noStrike" cap="none" normalizeH="0" baseline="0" dirty="0" smtClean="0">
                          <a:ln>
                            <a:noFill/>
                          </a:ln>
                          <a:solidFill>
                            <a:srgbClr val="FFFFFF"/>
                          </a:solidFill>
                          <a:effectLst/>
                          <a:latin typeface="Arial" charset="0"/>
                        </a:rPr>
                      </a:br>
                      <a:r>
                        <a:rPr kumimoji="0" lang="en-US" sz="2000" b="1" i="0" u="none" strike="noStrike" cap="none" normalizeH="0" baseline="0" dirty="0" smtClean="0">
                          <a:ln>
                            <a:noFill/>
                          </a:ln>
                          <a:solidFill>
                            <a:srgbClr val="FFFFFF"/>
                          </a:solidFill>
                          <a:effectLst/>
                          <a:latin typeface="Arial" charset="0"/>
                        </a:rPr>
                        <a:t>Symbol</a:t>
                      </a:r>
                    </a:p>
                  </a:txBody>
                  <a:tcPr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Arial" charset="0"/>
                        </a:rPr>
                        <a:t>English Phrases</a:t>
                      </a:r>
                    </a:p>
                  </a:txBody>
                  <a:tcPr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cs typeface="Times New Roman" pitchFamily="18" charset="0"/>
                        </a:rPr>
                        <a:t>At least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B050"/>
                          </a:solidFill>
                          <a:effectLst/>
                          <a:latin typeface="Times New Roman" pitchFamily="18" charset="0"/>
                          <a:cs typeface="Times New Roman" pitchFamily="18" charset="0"/>
                        </a:rPr>
                        <a:t>No less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cs typeface="Times New Roman" pitchFamily="18" charset="0"/>
                        </a:rPr>
                        <a:t>Greater than or equal to</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&gt;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cs typeface="Times New Roman" pitchFamily="18" charset="0"/>
                        </a:rPr>
                        <a:t>More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cs typeface="Times New Roman" pitchFamily="18" charset="0"/>
                        </a:rPr>
                        <a:t>Greater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&lt;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Fewer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Less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No more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most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Less than or equal to</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Exactly</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Equals</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Is </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3048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1"/>
                          </a:solidFill>
                          <a:effectLst/>
                          <a:latin typeface="Times New Roman" pitchFamily="18" charset="0"/>
                          <a:cs typeface="Times New Roman" pitchFamily="18" charset="0"/>
                        </a:rPr>
                        <a:t>Different from</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bl>
          </a:graphicData>
        </a:graphic>
      </p:graphicFrame>
      <p:sp>
        <p:nvSpPr>
          <p:cNvPr id="21547" name="Line 44"/>
          <p:cNvSpPr>
            <a:spLocks noChangeShapeType="1"/>
          </p:cNvSpPr>
          <p:nvPr/>
        </p:nvSpPr>
        <p:spPr bwMode="auto">
          <a:xfrm flipV="1">
            <a:off x="1524000" y="4191000"/>
            <a:ext cx="0" cy="2362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48" name="Line 45"/>
          <p:cNvSpPr>
            <a:spLocks noChangeShapeType="1"/>
          </p:cNvSpPr>
          <p:nvPr/>
        </p:nvSpPr>
        <p:spPr bwMode="auto">
          <a:xfrm>
            <a:off x="1143000" y="6172200"/>
            <a:ext cx="7086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49" name="Freeform 46"/>
          <p:cNvSpPr>
            <a:spLocks/>
          </p:cNvSpPr>
          <p:nvPr/>
        </p:nvSpPr>
        <p:spPr bwMode="auto">
          <a:xfrm>
            <a:off x="1524000" y="4648200"/>
            <a:ext cx="5791200" cy="1524000"/>
          </a:xfrm>
          <a:custGeom>
            <a:avLst/>
            <a:gdLst>
              <a:gd name="T0" fmla="*/ 0 w 3648"/>
              <a:gd name="T1" fmla="*/ 2147483647 h 960"/>
              <a:gd name="T2" fmla="*/ 2147483647 w 3648"/>
              <a:gd name="T3" fmla="*/ 2147483647 h 960"/>
              <a:gd name="T4" fmla="*/ 2147483647 w 3648"/>
              <a:gd name="T5" fmla="*/ 2147483647 h 960"/>
              <a:gd name="T6" fmla="*/ 2147483647 w 3648"/>
              <a:gd name="T7" fmla="*/ 0 h 960"/>
              <a:gd name="T8" fmla="*/ 2147483647 w 3648"/>
              <a:gd name="T9" fmla="*/ 0 h 960"/>
              <a:gd name="T10" fmla="*/ 2147483647 w 3648"/>
              <a:gd name="T11" fmla="*/ 2147483647 h 960"/>
              <a:gd name="T12" fmla="*/ 2147483647 w 3648"/>
              <a:gd name="T13" fmla="*/ 2147483647 h 960"/>
              <a:gd name="T14" fmla="*/ 2147483647 w 3648"/>
              <a:gd name="T15" fmla="*/ 2147483647 h 960"/>
              <a:gd name="T16" fmla="*/ 2147483647 w 3648"/>
              <a:gd name="T17" fmla="*/ 2147483647 h 960"/>
              <a:gd name="T18" fmla="*/ 2147483647 w 3648"/>
              <a:gd name="T19" fmla="*/ 2147483647 h 960"/>
              <a:gd name="T20" fmla="*/ 2147483647 w 3648"/>
              <a:gd name="T21" fmla="*/ 2147483647 h 960"/>
              <a:gd name="T22" fmla="*/ 2147483647 w 3648"/>
              <a:gd name="T23" fmla="*/ 2147483647 h 960"/>
              <a:gd name="T24" fmla="*/ 2147483647 w 3648"/>
              <a:gd name="T25" fmla="*/ 2147483647 h 960"/>
              <a:gd name="T26" fmla="*/ 2147483647 w 3648"/>
              <a:gd name="T27" fmla="*/ 2147483647 h 960"/>
              <a:gd name="T28" fmla="*/ 0 w 3648"/>
              <a:gd name="T29" fmla="*/ 2147483647 h 960"/>
              <a:gd name="T30" fmla="*/ 0 w 3648"/>
              <a:gd name="T31" fmla="*/ 2147483647 h 96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48"/>
              <a:gd name="T49" fmla="*/ 0 h 960"/>
              <a:gd name="T50" fmla="*/ 3648 w 3648"/>
              <a:gd name="T51" fmla="*/ 960 h 96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48" h="960">
                <a:moveTo>
                  <a:pt x="0" y="576"/>
                </a:moveTo>
                <a:lnTo>
                  <a:pt x="432" y="240"/>
                </a:lnTo>
                <a:lnTo>
                  <a:pt x="912" y="240"/>
                </a:lnTo>
                <a:lnTo>
                  <a:pt x="1200" y="0"/>
                </a:lnTo>
                <a:lnTo>
                  <a:pt x="1680" y="0"/>
                </a:lnTo>
                <a:lnTo>
                  <a:pt x="1680" y="624"/>
                </a:lnTo>
                <a:lnTo>
                  <a:pt x="2112" y="624"/>
                </a:lnTo>
                <a:lnTo>
                  <a:pt x="2112" y="384"/>
                </a:lnTo>
                <a:lnTo>
                  <a:pt x="2592" y="384"/>
                </a:lnTo>
                <a:lnTo>
                  <a:pt x="2592" y="624"/>
                </a:lnTo>
                <a:lnTo>
                  <a:pt x="3187" y="620"/>
                </a:lnTo>
                <a:lnTo>
                  <a:pt x="3187" y="44"/>
                </a:lnTo>
                <a:lnTo>
                  <a:pt x="3648" y="48"/>
                </a:lnTo>
                <a:lnTo>
                  <a:pt x="3648" y="960"/>
                </a:lnTo>
                <a:lnTo>
                  <a:pt x="0" y="960"/>
                </a:lnTo>
                <a:lnTo>
                  <a:pt x="0" y="576"/>
                </a:lnTo>
                <a:close/>
              </a:path>
            </a:pathLst>
          </a:custGeom>
          <a:solidFill>
            <a:schemeClr val="accent1"/>
          </a:solidFill>
          <a:ln w="9525">
            <a:solidFill>
              <a:schemeClr val="tx1"/>
            </a:solidFill>
            <a:round/>
            <a:headEnd/>
            <a:tailEnd/>
          </a:ln>
        </p:spPr>
        <p:txBody>
          <a:bodyPr/>
          <a:lstStyle/>
          <a:p>
            <a:endParaRPr lang="en-US"/>
          </a:p>
        </p:txBody>
      </p:sp>
      <p:sp>
        <p:nvSpPr>
          <p:cNvPr id="21550" name="Freeform 47"/>
          <p:cNvSpPr>
            <a:spLocks/>
          </p:cNvSpPr>
          <p:nvPr/>
        </p:nvSpPr>
        <p:spPr bwMode="auto">
          <a:xfrm>
            <a:off x="4876800" y="4724400"/>
            <a:ext cx="2895600" cy="1447800"/>
          </a:xfrm>
          <a:custGeom>
            <a:avLst/>
            <a:gdLst>
              <a:gd name="T0" fmla="*/ 0 w 1536"/>
              <a:gd name="T1" fmla="*/ 2147483647 h 912"/>
              <a:gd name="T2" fmla="*/ 0 w 1536"/>
              <a:gd name="T3" fmla="*/ 2147483647 h 912"/>
              <a:gd name="T4" fmla="*/ 2147483647 w 1536"/>
              <a:gd name="T5" fmla="*/ 2147483647 h 912"/>
              <a:gd name="T6" fmla="*/ 2147483647 w 1536"/>
              <a:gd name="T7" fmla="*/ 2147483647 h 912"/>
              <a:gd name="T8" fmla="*/ 2147483647 w 1536"/>
              <a:gd name="T9" fmla="*/ 2147483647 h 912"/>
              <a:gd name="T10" fmla="*/ 2147483647 w 1536"/>
              <a:gd name="T11" fmla="*/ 0 h 912"/>
              <a:gd name="T12" fmla="*/ 2147483647 w 1536"/>
              <a:gd name="T13" fmla="*/ 0 h 912"/>
              <a:gd name="T14" fmla="*/ 2147483647 w 1536"/>
              <a:gd name="T15" fmla="*/ 2147483647 h 912"/>
              <a:gd name="T16" fmla="*/ 0 w 1536"/>
              <a:gd name="T17" fmla="*/ 2147483647 h 9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6"/>
              <a:gd name="T28" fmla="*/ 0 h 912"/>
              <a:gd name="T29" fmla="*/ 1536 w 1536"/>
              <a:gd name="T30" fmla="*/ 912 h 9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6" h="912">
                <a:moveTo>
                  <a:pt x="0" y="912"/>
                </a:moveTo>
                <a:lnTo>
                  <a:pt x="0" y="336"/>
                </a:lnTo>
                <a:lnTo>
                  <a:pt x="480" y="336"/>
                </a:lnTo>
                <a:lnTo>
                  <a:pt x="480" y="576"/>
                </a:lnTo>
                <a:lnTo>
                  <a:pt x="912" y="576"/>
                </a:lnTo>
                <a:lnTo>
                  <a:pt x="912" y="0"/>
                </a:lnTo>
                <a:lnTo>
                  <a:pt x="1536" y="0"/>
                </a:lnTo>
                <a:lnTo>
                  <a:pt x="1536" y="912"/>
                </a:lnTo>
                <a:lnTo>
                  <a:pt x="0" y="912"/>
                </a:lnTo>
                <a:close/>
              </a:path>
            </a:pathLst>
          </a:custGeom>
          <a:solidFill>
            <a:schemeClr val="folHlink"/>
          </a:solidFill>
          <a:ln w="9525">
            <a:solidFill>
              <a:schemeClr val="tx1"/>
            </a:solidFill>
            <a:round/>
            <a:headEnd/>
            <a:tailEnd/>
          </a:ln>
        </p:spPr>
        <p:txBody>
          <a:bodyPr/>
          <a:lstStyle/>
          <a:p>
            <a:endParaRPr lang="en-US"/>
          </a:p>
        </p:txBody>
      </p:sp>
      <p:sp>
        <p:nvSpPr>
          <p:cNvPr id="21551" name="Text Box 48"/>
          <p:cNvSpPr txBox="1">
            <a:spLocks noChangeArrowheads="1"/>
          </p:cNvSpPr>
          <p:nvPr/>
        </p:nvSpPr>
        <p:spPr bwMode="auto">
          <a:xfrm>
            <a:off x="1905000" y="5181600"/>
            <a:ext cx="2176463"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Cumulative </a:t>
            </a:r>
          </a:p>
          <a:p>
            <a:r>
              <a:rPr lang="en-US" altLang="en-US" b="1"/>
              <a:t>probability </a:t>
            </a:r>
            <a:br>
              <a:rPr lang="en-US" altLang="en-US" b="1"/>
            </a:br>
            <a:r>
              <a:rPr lang="en-US" altLang="en-US" b="1"/>
              <a:t>or cdf        P(x </a:t>
            </a:r>
            <a:r>
              <a:rPr lang="en-US" altLang="en-US" b="1">
                <a:cs typeface="Arial" pitchFamily="34" charset="0"/>
              </a:rPr>
              <a:t>≤ A)</a:t>
            </a:r>
          </a:p>
        </p:txBody>
      </p:sp>
      <p:sp>
        <p:nvSpPr>
          <p:cNvPr id="21552" name="Text Box 49"/>
          <p:cNvSpPr txBox="1">
            <a:spLocks noChangeArrowheads="1"/>
          </p:cNvSpPr>
          <p:nvPr/>
        </p:nvSpPr>
        <p:spPr bwMode="auto">
          <a:xfrm>
            <a:off x="5029200" y="5715000"/>
            <a:ext cx="2538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solidFill>
                  <a:srgbClr val="008000"/>
                </a:solidFill>
              </a:rPr>
              <a:t>P(x </a:t>
            </a:r>
            <a:r>
              <a:rPr lang="en-US" altLang="en-US" b="1">
                <a:solidFill>
                  <a:srgbClr val="008000"/>
                </a:solidFill>
                <a:cs typeface="Arial" pitchFamily="34" charset="0"/>
              </a:rPr>
              <a:t>&gt; A) = 1 – P(x ≤ A)</a:t>
            </a:r>
          </a:p>
        </p:txBody>
      </p:sp>
      <p:sp>
        <p:nvSpPr>
          <p:cNvPr id="21553" name="Text Box 50"/>
          <p:cNvSpPr txBox="1">
            <a:spLocks noChangeArrowheads="1"/>
          </p:cNvSpPr>
          <p:nvPr/>
        </p:nvSpPr>
        <p:spPr bwMode="auto">
          <a:xfrm>
            <a:off x="381000" y="6172200"/>
            <a:ext cx="3397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Values of Discrete Variable, X</a:t>
            </a:r>
          </a:p>
        </p:txBody>
      </p:sp>
      <p:sp>
        <p:nvSpPr>
          <p:cNvPr id="21554" name="Text Box 51"/>
          <p:cNvSpPr txBox="1">
            <a:spLocks noChangeArrowheads="1"/>
          </p:cNvSpPr>
          <p:nvPr/>
        </p:nvSpPr>
        <p:spPr bwMode="auto">
          <a:xfrm>
            <a:off x="762000" y="4876800"/>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P(X)</a:t>
            </a:r>
          </a:p>
        </p:txBody>
      </p:sp>
      <p:sp>
        <p:nvSpPr>
          <p:cNvPr id="21555" name="Text Box 52"/>
          <p:cNvSpPr txBox="1">
            <a:spLocks noChangeArrowheads="1"/>
          </p:cNvSpPr>
          <p:nvPr/>
        </p:nvSpPr>
        <p:spPr bwMode="auto">
          <a:xfrm>
            <a:off x="7900988" y="5029200"/>
            <a:ext cx="11668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l-GR" altLang="en-US" b="1">
                <a:cs typeface="Arial" pitchFamily="34" charset="0"/>
              </a:rPr>
              <a:t>∑</a:t>
            </a:r>
            <a:r>
              <a:rPr lang="en-US" altLang="en-US" b="1">
                <a:cs typeface="Arial" pitchFamily="34" charset="0"/>
              </a:rPr>
              <a:t>P(x) = 1</a:t>
            </a:r>
            <a:endParaRPr lang="el-GR" altLang="en-US" b="1">
              <a:cs typeface="Arial" pitchFamily="34" charset="0"/>
            </a:endParaRPr>
          </a:p>
        </p:txBody>
      </p:sp>
      <p:sp>
        <p:nvSpPr>
          <p:cNvPr id="21556" name="Text Box 53"/>
          <p:cNvSpPr txBox="1">
            <a:spLocks noChangeArrowheads="1"/>
          </p:cNvSpPr>
          <p:nvPr/>
        </p:nvSpPr>
        <p:spPr bwMode="auto">
          <a:xfrm>
            <a:off x="4572000" y="6172200"/>
            <a:ext cx="63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X=A</a:t>
            </a:r>
          </a:p>
        </p:txBody>
      </p:sp>
      <p:sp>
        <p:nvSpPr>
          <p:cNvPr id="21557" name="Line 54"/>
          <p:cNvSpPr>
            <a:spLocks noChangeShapeType="1"/>
          </p:cNvSpPr>
          <p:nvPr/>
        </p:nvSpPr>
        <p:spPr bwMode="auto">
          <a:xfrm>
            <a:off x="4876800" y="5257800"/>
            <a:ext cx="0" cy="990600"/>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8" name="Text Box 52"/>
          <p:cNvSpPr txBox="1">
            <a:spLocks noChangeArrowheads="1"/>
          </p:cNvSpPr>
          <p:nvPr/>
        </p:nvSpPr>
        <p:spPr bwMode="auto">
          <a:xfrm>
            <a:off x="1676400" y="3733800"/>
            <a:ext cx="26400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400" b="1"/>
              <a:t>P(x </a:t>
            </a:r>
            <a:r>
              <a:rPr lang="en-US" altLang="en-US" sz="2400" b="1">
                <a:cs typeface="Arial" pitchFamily="34" charset="0"/>
              </a:rPr>
              <a:t>≤ A) = cdf (A)</a:t>
            </a:r>
          </a:p>
        </p:txBody>
      </p:sp>
      <p:sp>
        <p:nvSpPr>
          <p:cNvPr id="21559" name="Text Box 52"/>
          <p:cNvSpPr txBox="1">
            <a:spLocks noChangeArrowheads="1"/>
          </p:cNvSpPr>
          <p:nvPr/>
        </p:nvSpPr>
        <p:spPr bwMode="auto">
          <a:xfrm>
            <a:off x="5105400" y="3733800"/>
            <a:ext cx="266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400" b="1"/>
              <a:t>P(x </a:t>
            </a:r>
            <a:r>
              <a:rPr lang="en-US" altLang="en-US" sz="2400" b="1">
                <a:cs typeface="Arial" pitchFamily="34" charset="0"/>
              </a:rPr>
              <a:t>= A) = pdf (A)</a:t>
            </a:r>
          </a:p>
        </p:txBody>
      </p:sp>
      <p:cxnSp>
        <p:nvCxnSpPr>
          <p:cNvPr id="21560" name="Elbow Connector 17"/>
          <p:cNvCxnSpPr>
            <a:cxnSpLocks noChangeShapeType="1"/>
            <a:stCxn id="21558" idx="2"/>
            <a:endCxn id="21551" idx="0"/>
          </p:cNvCxnSpPr>
          <p:nvPr/>
        </p:nvCxnSpPr>
        <p:spPr bwMode="auto">
          <a:xfrm rot="5400000">
            <a:off x="2502694" y="4687094"/>
            <a:ext cx="985837" cy="3175"/>
          </a:xfrm>
          <a:prstGeom prst="bentConnector3">
            <a:avLst>
              <a:gd name="adj1" fmla="val 50000"/>
            </a:avLst>
          </a:prstGeom>
          <a:noFill/>
          <a:ln w="38100"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21561" name="Elbow Connector 19"/>
          <p:cNvCxnSpPr>
            <a:cxnSpLocks noChangeShapeType="1"/>
            <a:stCxn id="21559" idx="2"/>
            <a:endCxn id="21557" idx="0"/>
          </p:cNvCxnSpPr>
          <p:nvPr/>
        </p:nvCxnSpPr>
        <p:spPr bwMode="auto">
          <a:xfrm rot="5400000">
            <a:off x="5126831" y="3945732"/>
            <a:ext cx="1062037" cy="1562100"/>
          </a:xfrm>
          <a:prstGeom prst="bentConnector3">
            <a:avLst>
              <a:gd name="adj1" fmla="val 34907"/>
            </a:avLst>
          </a:prstGeom>
          <a:noFill/>
          <a:ln w="28575" algn="ctr">
            <a:solidFill>
              <a:srgbClr val="FF0000"/>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6 - 3</a:t>
            </a:r>
          </a:p>
        </p:txBody>
      </p:sp>
      <p:sp>
        <p:nvSpPr>
          <p:cNvPr id="8195" name="Rectangle 5"/>
          <p:cNvSpPr>
            <a:spLocks noGrp="1" noChangeArrowheads="1"/>
          </p:cNvSpPr>
          <p:nvPr>
            <p:ph type="subTitle" idx="1"/>
          </p:nvPr>
        </p:nvSpPr>
        <p:spPr>
          <a:xfrm>
            <a:off x="990600" y="2514600"/>
            <a:ext cx="7162800" cy="1752600"/>
          </a:xfrm>
        </p:spPr>
        <p:txBody>
          <a:bodyPr/>
          <a:lstStyle/>
          <a:p>
            <a:pPr eaLnBrk="1" hangingPunct="1"/>
            <a:r>
              <a:rPr lang="en-US" b="1" dirty="0"/>
              <a:t>Binomial and Geometric </a:t>
            </a:r>
            <a:endParaRPr lang="en-US" b="1" dirty="0" smtClean="0"/>
          </a:p>
          <a:p>
            <a:pPr eaLnBrk="1" hangingPunct="1"/>
            <a:r>
              <a:rPr lang="en-US" b="1" dirty="0" smtClean="0"/>
              <a:t>Random </a:t>
            </a:r>
            <a:r>
              <a:rPr lang="en-US" b="1" dirty="0"/>
              <a:t>Variables</a:t>
            </a:r>
            <a:endParaRPr lang="en-US" altLang="en-US"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68263"/>
            <a:ext cx="8229600" cy="838200"/>
          </a:xfrm>
        </p:spPr>
        <p:txBody>
          <a:bodyPr/>
          <a:lstStyle/>
          <a:p>
            <a:r>
              <a:rPr lang="en-US" altLang="en-US" sz="3600" b="1" smtClean="0"/>
              <a:t>Binomial PDF</a:t>
            </a:r>
          </a:p>
        </p:txBody>
      </p:sp>
      <p:sp>
        <p:nvSpPr>
          <p:cNvPr id="22531" name="Content Placeholder 2"/>
          <p:cNvSpPr>
            <a:spLocks noGrp="1"/>
          </p:cNvSpPr>
          <p:nvPr>
            <p:ph idx="1"/>
          </p:nvPr>
        </p:nvSpPr>
        <p:spPr>
          <a:xfrm>
            <a:off x="304800" y="1219200"/>
            <a:ext cx="8534400" cy="5257800"/>
          </a:xfrm>
        </p:spPr>
        <p:txBody>
          <a:bodyPr/>
          <a:lstStyle/>
          <a:p>
            <a:pPr marL="0" indent="0">
              <a:buFontTx/>
              <a:buNone/>
            </a:pPr>
            <a:r>
              <a:rPr lang="en-US" altLang="en-US" sz="2400" b="1" smtClean="0"/>
              <a:t>The probability of obtaining </a:t>
            </a:r>
            <a:r>
              <a:rPr lang="en-US" altLang="en-US" sz="2400" b="1" i="1" smtClean="0"/>
              <a:t>x</a:t>
            </a:r>
            <a:r>
              <a:rPr lang="en-US" altLang="en-US" sz="2400" b="1" smtClean="0"/>
              <a:t> successes in </a:t>
            </a:r>
            <a:r>
              <a:rPr lang="en-US" altLang="en-US" sz="2400" b="1" i="1" smtClean="0"/>
              <a:t>n</a:t>
            </a:r>
            <a:r>
              <a:rPr lang="en-US" altLang="en-US" sz="2400" b="1" smtClean="0"/>
              <a:t> independent trials of a binomial experiment, where the probability of success is </a:t>
            </a:r>
            <a:r>
              <a:rPr lang="en-US" altLang="en-US" sz="2400" b="1" i="1" smtClean="0"/>
              <a:t>p</a:t>
            </a:r>
            <a:r>
              <a:rPr lang="en-US" altLang="en-US" sz="2400" b="1" smtClean="0"/>
              <a:t>, is given by:</a:t>
            </a:r>
          </a:p>
          <a:p>
            <a:pPr marL="0" indent="0">
              <a:buFontTx/>
              <a:buNone/>
            </a:pPr>
            <a:r>
              <a:rPr lang="en-US" altLang="en-US" sz="2400" b="1" smtClean="0"/>
              <a:t> </a:t>
            </a:r>
          </a:p>
          <a:p>
            <a:pPr marL="0" indent="0">
              <a:buFontTx/>
              <a:buNone/>
            </a:pPr>
            <a:r>
              <a:rPr lang="en-US" altLang="en-US" sz="2400" b="1" smtClean="0"/>
              <a:t>	</a:t>
            </a:r>
            <a:r>
              <a:rPr lang="en-US" altLang="en-US" sz="2400" b="1" smtClean="0">
                <a:solidFill>
                  <a:srgbClr val="FFFF00"/>
                </a:solidFill>
              </a:rPr>
              <a:t>P(x) = </a:t>
            </a:r>
            <a:r>
              <a:rPr lang="en-US" altLang="en-US" sz="2400" b="1" baseline="-25000" smtClean="0">
                <a:solidFill>
                  <a:srgbClr val="FFFF00"/>
                </a:solidFill>
              </a:rPr>
              <a:t>n</a:t>
            </a:r>
            <a:r>
              <a:rPr lang="en-US" altLang="en-US" sz="2400" b="1" smtClean="0">
                <a:solidFill>
                  <a:srgbClr val="FFFF00"/>
                </a:solidFill>
              </a:rPr>
              <a:t>C</a:t>
            </a:r>
            <a:r>
              <a:rPr lang="en-US" altLang="en-US" sz="2400" b="1" baseline="-25000" smtClean="0">
                <a:solidFill>
                  <a:srgbClr val="FFFF00"/>
                </a:solidFill>
              </a:rPr>
              <a:t>x</a:t>
            </a:r>
            <a:r>
              <a:rPr lang="en-US" altLang="en-US" sz="2400" b="1" smtClean="0">
                <a:solidFill>
                  <a:srgbClr val="FFFF00"/>
                </a:solidFill>
              </a:rPr>
              <a:t> p</a:t>
            </a:r>
            <a:r>
              <a:rPr lang="en-US" altLang="en-US" sz="2400" b="1" baseline="30000" smtClean="0">
                <a:solidFill>
                  <a:srgbClr val="FFFF00"/>
                </a:solidFill>
              </a:rPr>
              <a:t>x</a:t>
            </a:r>
            <a:r>
              <a:rPr lang="en-US" altLang="en-US" sz="2400" b="1" smtClean="0">
                <a:solidFill>
                  <a:srgbClr val="FFFF00"/>
                </a:solidFill>
              </a:rPr>
              <a:t> (1 – p)</a:t>
            </a:r>
            <a:r>
              <a:rPr lang="en-US" altLang="en-US" sz="2400" b="1" baseline="30000" smtClean="0">
                <a:solidFill>
                  <a:srgbClr val="FFFF00"/>
                </a:solidFill>
              </a:rPr>
              <a:t>n-x</a:t>
            </a:r>
            <a:r>
              <a:rPr lang="en-US" altLang="en-US" sz="2400" b="1" smtClean="0">
                <a:solidFill>
                  <a:srgbClr val="FFFF00"/>
                </a:solidFill>
              </a:rPr>
              <a:t>,           x = 0, 1, 2, 3, …, n</a:t>
            </a:r>
          </a:p>
          <a:p>
            <a:pPr marL="0" indent="0">
              <a:buFontTx/>
              <a:buNone/>
            </a:pPr>
            <a:endParaRPr lang="en-US" altLang="en-US" sz="2400" b="1" smtClean="0">
              <a:solidFill>
                <a:srgbClr val="FFFF00"/>
              </a:solidFill>
            </a:endParaRPr>
          </a:p>
          <a:p>
            <a:pPr marL="0" indent="0">
              <a:buFontTx/>
              <a:buNone/>
            </a:pPr>
            <a:r>
              <a:rPr lang="en-US" altLang="en-US" sz="2400" b="1" baseline="-25000" smtClean="0">
                <a:solidFill>
                  <a:srgbClr val="FFC000"/>
                </a:solidFill>
              </a:rPr>
              <a:t>n</a:t>
            </a:r>
            <a:r>
              <a:rPr lang="en-US" altLang="en-US" sz="2400" b="1" smtClean="0">
                <a:solidFill>
                  <a:srgbClr val="FFC000"/>
                </a:solidFill>
              </a:rPr>
              <a:t>C</a:t>
            </a:r>
            <a:r>
              <a:rPr lang="en-US" altLang="en-US" sz="2400" b="1" baseline="-25000" smtClean="0">
                <a:solidFill>
                  <a:srgbClr val="FFC000"/>
                </a:solidFill>
              </a:rPr>
              <a:t>x</a:t>
            </a:r>
            <a:r>
              <a:rPr lang="en-US" altLang="en-US" sz="2400" b="1" smtClean="0"/>
              <a:t> is also called a </a:t>
            </a:r>
            <a:r>
              <a:rPr lang="en-US" altLang="en-US" sz="2400" b="1" i="1" smtClean="0">
                <a:solidFill>
                  <a:srgbClr val="FFC000"/>
                </a:solidFill>
              </a:rPr>
              <a:t>binomial coefficient </a:t>
            </a:r>
            <a:r>
              <a:rPr lang="en-US" altLang="en-US" sz="2400" b="1" smtClean="0"/>
              <a:t>and is defined by</a:t>
            </a:r>
          </a:p>
          <a:p>
            <a:pPr marL="0" indent="0">
              <a:buFontTx/>
              <a:buNone/>
            </a:pPr>
            <a:endParaRPr lang="en-US" altLang="en-US" sz="2400" b="1" smtClean="0"/>
          </a:p>
          <a:p>
            <a:pPr marL="0" indent="0">
              <a:buFontTx/>
              <a:buNone/>
            </a:pPr>
            <a:r>
              <a:rPr lang="en-US" altLang="en-US" sz="2400" b="1" smtClean="0"/>
              <a:t> combination of </a:t>
            </a:r>
            <a:r>
              <a:rPr lang="en-US" altLang="en-US" sz="2400" b="1" i="1" smtClean="0"/>
              <a:t>n</a:t>
            </a:r>
            <a:r>
              <a:rPr lang="en-US" altLang="en-US" sz="2400" b="1" smtClean="0"/>
              <a:t> items taken </a:t>
            </a:r>
            <a:r>
              <a:rPr lang="en-US" altLang="en-US" sz="2400" b="1" i="1" smtClean="0"/>
              <a:t>x</a:t>
            </a:r>
            <a:r>
              <a:rPr lang="en-US" altLang="en-US" sz="2400" b="1" smtClean="0"/>
              <a:t> at a time   or </a:t>
            </a:r>
          </a:p>
          <a:p>
            <a:pPr marL="0" indent="0">
              <a:buFontTx/>
              <a:buNone/>
            </a:pPr>
            <a:r>
              <a:rPr lang="en-US" altLang="en-US" sz="2400" b="1" smtClean="0">
                <a:solidFill>
                  <a:srgbClr val="FFFF00"/>
                </a:solidFill>
              </a:rPr>
              <a:t> </a:t>
            </a:r>
            <a:r>
              <a:rPr lang="en-US" altLang="en-US" sz="2400" b="1" i="1" smtClean="0"/>
              <a:t>where n! is n </a:t>
            </a:r>
            <a:r>
              <a:rPr lang="en-US" altLang="en-US" sz="2400" b="1" i="1" smtClean="0">
                <a:sym typeface="Symbol" pitchFamily="18" charset="2"/>
              </a:rPr>
              <a:t> (n-1)  (n-2)  …    2   1</a:t>
            </a:r>
            <a:endParaRPr lang="en-US" altLang="en-US" sz="2400" b="1" smtClean="0"/>
          </a:p>
          <a:p>
            <a:pPr marL="0" indent="0">
              <a:buFontTx/>
              <a:buNone/>
            </a:pPr>
            <a:endParaRPr lang="en-US" altLang="en-US" sz="2400" b="1" smtClean="0">
              <a:solidFill>
                <a:srgbClr val="FFFF00"/>
              </a:solidFill>
            </a:endParaRPr>
          </a:p>
          <a:p>
            <a:pPr marL="0" indent="0">
              <a:buFontTx/>
              <a:buNone/>
            </a:pPr>
            <a:r>
              <a:rPr lang="en-US" altLang="en-US" sz="2400" b="1" i="1" smtClean="0"/>
              <a:t>    large parenthesis notation is used on the AP test</a:t>
            </a:r>
          </a:p>
        </p:txBody>
      </p:sp>
      <p:grpSp>
        <p:nvGrpSpPr>
          <p:cNvPr id="22532" name="Group 6"/>
          <p:cNvGrpSpPr>
            <a:grpSpLocks/>
          </p:cNvGrpSpPr>
          <p:nvPr/>
        </p:nvGrpSpPr>
        <p:grpSpPr bwMode="auto">
          <a:xfrm>
            <a:off x="6959600" y="4495800"/>
            <a:ext cx="2184400" cy="715963"/>
            <a:chOff x="6477000" y="5934670"/>
            <a:chExt cx="2184469" cy="715581"/>
          </a:xfrm>
        </p:grpSpPr>
        <p:sp>
          <p:nvSpPr>
            <p:cNvPr id="22533" name="TextBox 4"/>
            <p:cNvSpPr txBox="1">
              <a:spLocks noChangeArrowheads="1"/>
            </p:cNvSpPr>
            <p:nvPr/>
          </p:nvSpPr>
          <p:spPr bwMode="auto">
            <a:xfrm>
              <a:off x="6553200" y="5934670"/>
              <a:ext cx="2108269"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75000"/>
                </a:lnSpc>
              </a:pPr>
              <a:r>
                <a:rPr lang="en-US" altLang="en-US" b="1">
                  <a:solidFill>
                    <a:srgbClr val="FFFF00"/>
                  </a:solidFill>
                </a:rPr>
                <a:t>n                 n!</a:t>
              </a:r>
            </a:p>
            <a:p>
              <a:pPr>
                <a:lnSpc>
                  <a:spcPct val="75000"/>
                </a:lnSpc>
              </a:pPr>
              <a:r>
                <a:rPr lang="en-US" altLang="en-US" b="1">
                  <a:solidFill>
                    <a:srgbClr val="FFFF00"/>
                  </a:solidFill>
                </a:rPr>
                <a:t>        =  --------------</a:t>
              </a:r>
            </a:p>
            <a:p>
              <a:pPr>
                <a:lnSpc>
                  <a:spcPct val="75000"/>
                </a:lnSpc>
              </a:pPr>
              <a:r>
                <a:rPr lang="en-US" altLang="en-US" b="1">
                  <a:solidFill>
                    <a:srgbClr val="FFFF00"/>
                  </a:solidFill>
                </a:rPr>
                <a:t>k            k! (n – k)!</a:t>
              </a:r>
            </a:p>
          </p:txBody>
        </p:sp>
        <p:sp>
          <p:nvSpPr>
            <p:cNvPr id="22534" name="Double Bracket 5"/>
            <p:cNvSpPr>
              <a:spLocks noChangeArrowheads="1"/>
            </p:cNvSpPr>
            <p:nvPr/>
          </p:nvSpPr>
          <p:spPr bwMode="auto">
            <a:xfrm>
              <a:off x="6477000" y="5943600"/>
              <a:ext cx="457200" cy="609600"/>
            </a:xfrm>
            <a:prstGeom prst="bracketPair">
              <a:avLst>
                <a:gd name="adj" fmla="val 16667"/>
              </a:avLst>
            </a:prstGeom>
            <a:noFill/>
            <a:ln w="952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a:solidFill>
                  <a:srgbClr val="FFFF00"/>
                </a:solidFill>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457200" y="96838"/>
            <a:ext cx="8229600" cy="792162"/>
          </a:xfrm>
        </p:spPr>
        <p:txBody>
          <a:bodyPr/>
          <a:lstStyle/>
          <a:p>
            <a:r>
              <a:rPr lang="en-US" altLang="en-US" sz="3600" b="1" smtClean="0">
                <a:solidFill>
                  <a:schemeClr val="tx1"/>
                </a:solidFill>
                <a:ea typeface="ＭＳ Ｐゴシック" pitchFamily="34" charset="-128"/>
              </a:rPr>
              <a:t>Binomial Probability</a:t>
            </a:r>
            <a:endParaRPr lang="en-US" altLang="en-US" sz="3600" smtClean="0">
              <a:solidFill>
                <a:schemeClr val="tx1"/>
              </a:solidFill>
            </a:endParaRPr>
          </a:p>
        </p:txBody>
      </p:sp>
      <p:sp>
        <p:nvSpPr>
          <p:cNvPr id="2052" name="Content Placeholder 2"/>
          <p:cNvSpPr>
            <a:spLocks noGrp="1"/>
          </p:cNvSpPr>
          <p:nvPr>
            <p:ph idx="1"/>
          </p:nvPr>
        </p:nvSpPr>
        <p:spPr>
          <a:xfrm>
            <a:off x="457200" y="990600"/>
            <a:ext cx="8229600" cy="2133600"/>
          </a:xfrm>
        </p:spPr>
        <p:txBody>
          <a:bodyPr/>
          <a:lstStyle/>
          <a:p>
            <a:r>
              <a:rPr lang="en-US" altLang="en-US" sz="2400" b="1" smtClean="0">
                <a:ea typeface="ＭＳ Ｐゴシック" pitchFamily="34" charset="-128"/>
              </a:rPr>
              <a:t>The binomial coefficient counts the number of different ways in which </a:t>
            </a:r>
            <a:r>
              <a:rPr lang="en-US" altLang="en-US" sz="2400" b="1" i="1" smtClean="0">
                <a:ea typeface="ＭＳ Ｐゴシック" pitchFamily="34" charset="-128"/>
              </a:rPr>
              <a:t>k</a:t>
            </a:r>
            <a:r>
              <a:rPr lang="en-US" altLang="en-US" sz="2400" b="1" smtClean="0">
                <a:ea typeface="ＭＳ Ｐゴシック" pitchFamily="34" charset="-128"/>
              </a:rPr>
              <a:t> successes can be arranged among </a:t>
            </a:r>
            <a:r>
              <a:rPr lang="en-US" altLang="en-US" sz="2400" b="1" i="1" smtClean="0">
                <a:ea typeface="ＭＳ Ｐゴシック" pitchFamily="34" charset="-128"/>
              </a:rPr>
              <a:t>n</a:t>
            </a:r>
            <a:r>
              <a:rPr lang="en-US" altLang="en-US" sz="2400" b="1" smtClean="0">
                <a:ea typeface="ＭＳ Ｐゴシック" pitchFamily="34" charset="-128"/>
              </a:rPr>
              <a:t> trials.  The binomial probability </a:t>
            </a:r>
            <a:r>
              <a:rPr lang="en-US" altLang="en-US" sz="2400" b="1" i="1" smtClean="0">
                <a:ea typeface="ＭＳ Ｐゴシック" pitchFamily="34" charset="-128"/>
              </a:rPr>
              <a:t>P</a:t>
            </a:r>
            <a:r>
              <a:rPr lang="en-US" altLang="en-US" sz="2400" b="1" smtClean="0">
                <a:ea typeface="ＭＳ Ｐゴシック" pitchFamily="34" charset="-128"/>
              </a:rPr>
              <a:t>(</a:t>
            </a:r>
            <a:r>
              <a:rPr lang="en-US" altLang="en-US" sz="2400" b="1" i="1" smtClean="0">
                <a:ea typeface="ＭＳ Ｐゴシック" pitchFamily="34" charset="-128"/>
              </a:rPr>
              <a:t>X</a:t>
            </a:r>
            <a:r>
              <a:rPr lang="en-US" altLang="en-US" sz="2400" b="1" smtClean="0">
                <a:ea typeface="ＭＳ Ｐゴシック" pitchFamily="34" charset="-128"/>
              </a:rPr>
              <a:t> = </a:t>
            </a:r>
            <a:r>
              <a:rPr lang="en-US" altLang="en-US" sz="2400" b="1" i="1" smtClean="0">
                <a:ea typeface="ＭＳ Ｐゴシック" pitchFamily="34" charset="-128"/>
              </a:rPr>
              <a:t>k</a:t>
            </a:r>
            <a:r>
              <a:rPr lang="en-US" altLang="en-US" sz="2400" b="1" smtClean="0">
                <a:ea typeface="ＭＳ Ｐゴシック" pitchFamily="34" charset="-128"/>
              </a:rPr>
              <a:t>) is this count multiplied by the probability of any one specific arrangement of the </a:t>
            </a:r>
            <a:r>
              <a:rPr lang="en-US" altLang="en-US" sz="2400" b="1" i="1" smtClean="0">
                <a:ea typeface="ＭＳ Ｐゴシック" pitchFamily="34" charset="-128"/>
              </a:rPr>
              <a:t>k</a:t>
            </a:r>
            <a:r>
              <a:rPr lang="en-US" altLang="en-US" sz="2400" b="1" smtClean="0">
                <a:ea typeface="ＭＳ Ｐゴシック" pitchFamily="34" charset="-128"/>
              </a:rPr>
              <a:t> successes</a:t>
            </a:r>
            <a:endParaRPr lang="en-US" altLang="en-US" sz="2400" b="1" smtClean="0"/>
          </a:p>
        </p:txBody>
      </p:sp>
      <p:sp>
        <p:nvSpPr>
          <p:cNvPr id="4" name="TextBox 3"/>
          <p:cNvSpPr txBox="1"/>
          <p:nvPr/>
        </p:nvSpPr>
        <p:spPr bwMode="auto">
          <a:xfrm>
            <a:off x="636588" y="3324225"/>
            <a:ext cx="7843837" cy="1784350"/>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a:solidFill>
                  <a:srgbClr val="000000"/>
                </a:solidFill>
                <a:ea typeface="ＭＳ Ｐゴシック" pitchFamily="34" charset="-128"/>
              </a:rPr>
              <a:t>If </a:t>
            </a:r>
            <a:r>
              <a:rPr lang="en-US" i="1">
                <a:solidFill>
                  <a:srgbClr val="000000"/>
                </a:solidFill>
                <a:ea typeface="ＭＳ Ｐゴシック" pitchFamily="34" charset="-128"/>
              </a:rPr>
              <a:t>X</a:t>
            </a:r>
            <a:r>
              <a:rPr lang="en-US">
                <a:solidFill>
                  <a:srgbClr val="000000"/>
                </a:solidFill>
                <a:ea typeface="ＭＳ Ｐゴシック" pitchFamily="34" charset="-128"/>
              </a:rPr>
              <a:t> has the binomial distribution with </a:t>
            </a:r>
            <a:r>
              <a:rPr lang="en-US" i="1">
                <a:solidFill>
                  <a:srgbClr val="000000"/>
                </a:solidFill>
                <a:ea typeface="ＭＳ Ｐゴシック" pitchFamily="34" charset="-128"/>
              </a:rPr>
              <a:t>n</a:t>
            </a:r>
            <a:r>
              <a:rPr lang="en-US">
                <a:solidFill>
                  <a:srgbClr val="000000"/>
                </a:solidFill>
                <a:ea typeface="ＭＳ Ｐゴシック" pitchFamily="34" charset="-128"/>
              </a:rPr>
              <a:t> trials and probability </a:t>
            </a:r>
            <a:r>
              <a:rPr lang="en-US" i="1">
                <a:solidFill>
                  <a:srgbClr val="000000"/>
                </a:solidFill>
                <a:ea typeface="ＭＳ Ｐゴシック" pitchFamily="34" charset="-128"/>
              </a:rPr>
              <a:t>p</a:t>
            </a:r>
            <a:r>
              <a:rPr lang="en-US">
                <a:solidFill>
                  <a:srgbClr val="000000"/>
                </a:solidFill>
                <a:ea typeface="ＭＳ Ｐゴシック" pitchFamily="34" charset="-128"/>
              </a:rPr>
              <a:t> of success on each trial, the possible values of </a:t>
            </a:r>
            <a:r>
              <a:rPr lang="en-US" i="1">
                <a:solidFill>
                  <a:srgbClr val="000000"/>
                </a:solidFill>
                <a:ea typeface="ＭＳ Ｐゴシック" pitchFamily="34" charset="-128"/>
              </a:rPr>
              <a:t>X</a:t>
            </a:r>
            <a:r>
              <a:rPr lang="en-US">
                <a:solidFill>
                  <a:srgbClr val="000000"/>
                </a:solidFill>
                <a:ea typeface="ＭＳ Ｐゴシック" pitchFamily="34" charset="-128"/>
              </a:rPr>
              <a:t> are 0, 1, 2, …, </a:t>
            </a:r>
            <a:r>
              <a:rPr lang="en-US" i="1">
                <a:solidFill>
                  <a:srgbClr val="000000"/>
                </a:solidFill>
                <a:ea typeface="ＭＳ Ｐゴシック" pitchFamily="34" charset="-128"/>
              </a:rPr>
              <a:t>n</a:t>
            </a:r>
            <a:r>
              <a:rPr lang="en-US">
                <a:solidFill>
                  <a:srgbClr val="000000"/>
                </a:solidFill>
                <a:ea typeface="ＭＳ Ｐゴシック" pitchFamily="34" charset="-128"/>
              </a:rPr>
              <a:t>. If </a:t>
            </a:r>
            <a:r>
              <a:rPr lang="en-US" i="1">
                <a:solidFill>
                  <a:srgbClr val="000000"/>
                </a:solidFill>
                <a:ea typeface="ＭＳ Ｐゴシック" pitchFamily="34" charset="-128"/>
              </a:rPr>
              <a:t>k</a:t>
            </a:r>
            <a:r>
              <a:rPr lang="en-US">
                <a:solidFill>
                  <a:srgbClr val="000000"/>
                </a:solidFill>
                <a:ea typeface="ＭＳ Ｐゴシック" pitchFamily="34" charset="-128"/>
              </a:rPr>
              <a:t> is any one of these values, </a:t>
            </a:r>
          </a:p>
          <a:p>
            <a:pPr marL="342900" indent="-342900">
              <a:spcAft>
                <a:spcPts val="1200"/>
              </a:spcAft>
              <a:defRPr/>
            </a:pPr>
            <a:endParaRPr lang="en-US">
              <a:solidFill>
                <a:srgbClr val="000000"/>
              </a:solidFill>
              <a:ea typeface="ＭＳ Ｐゴシック" pitchFamily="34" charset="-128"/>
            </a:endParaRPr>
          </a:p>
          <a:p>
            <a:pPr marL="342900" indent="-342900">
              <a:spcAft>
                <a:spcPts val="1200"/>
              </a:spcAft>
              <a:defRPr/>
            </a:pPr>
            <a:endParaRPr lang="en-US">
              <a:solidFill>
                <a:srgbClr val="000000"/>
              </a:solidFill>
              <a:ea typeface="ＭＳ Ｐゴシック" pitchFamily="34" charset="-128"/>
            </a:endParaRPr>
          </a:p>
        </p:txBody>
      </p:sp>
      <p:sp>
        <p:nvSpPr>
          <p:cNvPr id="5" name="TextBox 4"/>
          <p:cNvSpPr txBox="1"/>
          <p:nvPr/>
        </p:nvSpPr>
        <p:spPr bwMode="auto">
          <a:xfrm>
            <a:off x="2499364" y="2985671"/>
            <a:ext cx="4083677" cy="338554"/>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sz="1600" b="1" dirty="0"/>
              <a:t>Binomial Probability</a:t>
            </a:r>
          </a:p>
        </p:txBody>
      </p:sp>
      <p:graphicFrame>
        <p:nvGraphicFramePr>
          <p:cNvPr id="6" name="Object 2"/>
          <p:cNvGraphicFramePr>
            <a:graphicFrameLocks noChangeAspect="1"/>
          </p:cNvGraphicFramePr>
          <p:nvPr/>
        </p:nvGraphicFramePr>
        <p:xfrm>
          <a:off x="3079750" y="4175125"/>
          <a:ext cx="3186113" cy="847725"/>
        </p:xfrm>
        <a:graphic>
          <a:graphicData uri="http://schemas.openxmlformats.org/presentationml/2006/ole">
            <mc:AlternateContent xmlns:mc="http://schemas.openxmlformats.org/markup-compatibility/2006">
              <mc:Choice xmlns:v="urn:schemas-microsoft-com:vml" Requires="v">
                <p:oleObj spid="_x0000_s2076" name="Equation" r:id="rId3" imgW="1625600" imgH="431800" progId="Equation.3">
                  <p:embed/>
                </p:oleObj>
              </mc:Choice>
              <mc:Fallback>
                <p:oleObj name="Equation" r:id="rId3" imgW="1625600" imgH="431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9750" y="4175125"/>
                        <a:ext cx="3186113" cy="847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6"/>
          <p:cNvGrpSpPr>
            <a:grpSpLocks/>
          </p:cNvGrpSpPr>
          <p:nvPr/>
        </p:nvGrpSpPr>
        <p:grpSpPr bwMode="auto">
          <a:xfrm>
            <a:off x="5297488" y="4768850"/>
            <a:ext cx="2832100" cy="1390650"/>
            <a:chOff x="4953374" y="4479318"/>
            <a:chExt cx="2832210" cy="1391062"/>
          </a:xfrm>
        </p:grpSpPr>
        <p:sp>
          <p:nvSpPr>
            <p:cNvPr id="8" name="Curved Right Arrow 7"/>
            <p:cNvSpPr/>
            <p:nvPr/>
          </p:nvSpPr>
          <p:spPr>
            <a:xfrm rot="6909413" flipH="1">
              <a:off x="5628012" y="4465236"/>
              <a:ext cx="581197" cy="1625663"/>
            </a:xfrm>
            <a:prstGeom prst="curved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schemeClr val="tx1"/>
                </a:solidFill>
              </a:endParaRPr>
            </a:p>
          </p:txBody>
        </p:sp>
        <p:sp>
          <p:nvSpPr>
            <p:cNvPr id="9" name="Right Brace 8"/>
            <p:cNvSpPr/>
            <p:nvPr/>
          </p:nvSpPr>
          <p:spPr>
            <a:xfrm rot="5400000" flipV="1">
              <a:off x="5276418" y="4156274"/>
              <a:ext cx="190556" cy="836644"/>
            </a:xfrm>
            <a:prstGeom prst="rightBrace">
              <a:avLst/>
            </a:prstGeom>
            <a:ln>
              <a:solidFill>
                <a:srgbClr val="800000"/>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10" name="TextBox 9"/>
            <p:cNvSpPr txBox="1"/>
            <p:nvPr/>
          </p:nvSpPr>
          <p:spPr>
            <a:xfrm>
              <a:off x="6085126" y="5224049"/>
              <a:ext cx="1700458" cy="646331"/>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en-US" dirty="0">
                  <a:solidFill>
                    <a:srgbClr val="000000"/>
                  </a:solidFill>
                </a:rPr>
                <a:t>Probability of </a:t>
              </a:r>
              <a:r>
                <a:rPr lang="en-US" i="1" dirty="0" err="1">
                  <a:solidFill>
                    <a:srgbClr val="000000"/>
                  </a:solidFill>
                </a:rPr>
                <a:t>n-k</a:t>
              </a:r>
              <a:r>
                <a:rPr lang="en-US" dirty="0">
                  <a:solidFill>
                    <a:srgbClr val="000000"/>
                  </a:solidFill>
                </a:rPr>
                <a:t> failures</a:t>
              </a:r>
            </a:p>
          </p:txBody>
        </p:sp>
      </p:grpSp>
      <p:sp>
        <p:nvSpPr>
          <p:cNvPr id="2058" name="TextBox 17"/>
          <p:cNvSpPr txBox="1">
            <a:spLocks noChangeArrowheads="1"/>
          </p:cNvSpPr>
          <p:nvPr/>
        </p:nvSpPr>
        <p:spPr bwMode="auto">
          <a:xfrm>
            <a:off x="1238250" y="61214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a:p>
        </p:txBody>
      </p:sp>
      <p:grpSp>
        <p:nvGrpSpPr>
          <p:cNvPr id="3" name="Group 18"/>
          <p:cNvGrpSpPr>
            <a:grpSpLocks/>
          </p:cNvGrpSpPr>
          <p:nvPr/>
        </p:nvGrpSpPr>
        <p:grpSpPr bwMode="auto">
          <a:xfrm>
            <a:off x="1787525" y="5295900"/>
            <a:ext cx="3152775" cy="1139825"/>
            <a:chOff x="1443082" y="5007047"/>
            <a:chExt cx="3151988" cy="1140332"/>
          </a:xfrm>
        </p:grpSpPr>
        <p:sp>
          <p:nvSpPr>
            <p:cNvPr id="13" name="Curved Right Arrow 12"/>
            <p:cNvSpPr/>
            <p:nvPr/>
          </p:nvSpPr>
          <p:spPr>
            <a:xfrm rot="14690587">
              <a:off x="3587894" y="4455687"/>
              <a:ext cx="455816" cy="1558536"/>
            </a:xfrm>
            <a:prstGeom prst="curved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schemeClr val="tx1"/>
                </a:solidFill>
              </a:endParaRPr>
            </a:p>
          </p:txBody>
        </p:sp>
        <p:sp>
          <p:nvSpPr>
            <p:cNvPr id="14" name="TextBox 13"/>
            <p:cNvSpPr txBox="1"/>
            <p:nvPr/>
          </p:nvSpPr>
          <p:spPr>
            <a:xfrm>
              <a:off x="1443082" y="5224049"/>
              <a:ext cx="1700458" cy="923330"/>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en-US" dirty="0">
                  <a:solidFill>
                    <a:srgbClr val="000000"/>
                  </a:solidFill>
                </a:rPr>
                <a:t>Number of arrangements of </a:t>
              </a:r>
              <a:r>
                <a:rPr lang="en-US" i="1" dirty="0" err="1">
                  <a:solidFill>
                    <a:srgbClr val="000000"/>
                  </a:solidFill>
                </a:rPr>
                <a:t>k</a:t>
              </a:r>
              <a:r>
                <a:rPr lang="en-US" dirty="0">
                  <a:solidFill>
                    <a:srgbClr val="000000"/>
                  </a:solidFill>
                </a:rPr>
                <a:t> successes</a:t>
              </a:r>
            </a:p>
          </p:txBody>
        </p:sp>
      </p:grpSp>
      <p:grpSp>
        <p:nvGrpSpPr>
          <p:cNvPr id="7" name="Group 20"/>
          <p:cNvGrpSpPr>
            <a:grpSpLocks/>
          </p:cNvGrpSpPr>
          <p:nvPr/>
        </p:nvGrpSpPr>
        <p:grpSpPr bwMode="auto">
          <a:xfrm>
            <a:off x="4081463" y="4716463"/>
            <a:ext cx="1700212" cy="1836737"/>
            <a:chOff x="3737198" y="4426750"/>
            <a:chExt cx="1700458" cy="1837584"/>
          </a:xfrm>
        </p:grpSpPr>
        <p:sp>
          <p:nvSpPr>
            <p:cNvPr id="16" name="Curved Right Arrow 15"/>
            <p:cNvSpPr/>
            <p:nvPr/>
          </p:nvSpPr>
          <p:spPr>
            <a:xfrm rot="12336418">
              <a:off x="4265911" y="4426750"/>
              <a:ext cx="376292" cy="1791526"/>
            </a:xfrm>
            <a:prstGeom prst="curvedRightArrow">
              <a:avLst>
                <a:gd name="adj1" fmla="val 25000"/>
                <a:gd name="adj2" fmla="val 50000"/>
                <a:gd name="adj3" fmla="val 40411"/>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schemeClr val="tx1"/>
                </a:solidFill>
              </a:endParaRPr>
            </a:p>
          </p:txBody>
        </p:sp>
        <p:sp>
          <p:nvSpPr>
            <p:cNvPr id="17" name="TextBox 16"/>
            <p:cNvSpPr txBox="1"/>
            <p:nvPr/>
          </p:nvSpPr>
          <p:spPr>
            <a:xfrm>
              <a:off x="3737198" y="5618003"/>
              <a:ext cx="1700458" cy="646331"/>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en-US" dirty="0">
                  <a:solidFill>
                    <a:srgbClr val="000000"/>
                  </a:solidFill>
                </a:rPr>
                <a:t>Probability of </a:t>
              </a:r>
              <a:r>
                <a:rPr lang="en-US" i="1" dirty="0" err="1">
                  <a:solidFill>
                    <a:srgbClr val="000000"/>
                  </a:solidFill>
                </a:rPr>
                <a:t>k</a:t>
              </a:r>
              <a:r>
                <a:rPr lang="en-US" dirty="0">
                  <a:solidFill>
                    <a:srgbClr val="000000"/>
                  </a:solidFill>
                </a:rPr>
                <a:t> successes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bg/>
                                          </p:spTgt>
                                        </p:tgtEl>
                                        <p:attrNameLst>
                                          <p:attrName>style.visibility</p:attrName>
                                        </p:attrNameLst>
                                      </p:cBhvr>
                                      <p:to>
                                        <p:strVal val="visible"/>
                                      </p:to>
                                    </p:set>
                                    <p:animEffect transition="in" filter="fade">
                                      <p:cBhvr>
                                        <p:cTn id="10" dur="1000"/>
                                        <p:tgtEl>
                                          <p:spTgt spid="4">
                                            <p:bg/>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20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childTnLst>
                                </p:cTn>
                              </p:par>
                            </p:childTnLst>
                          </p:cTn>
                        </p:par>
                        <p:par>
                          <p:cTn id="22" fill="hold" nodeType="afterGroup">
                            <p:stCondLst>
                              <p:cond delay="1000"/>
                            </p:stCondLst>
                            <p:childTnLst>
                              <p:par>
                                <p:cTn id="23" presetID="10"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childTnLst>
                                </p:cTn>
                              </p:par>
                            </p:childTnLst>
                          </p:cTn>
                        </p:par>
                        <p:par>
                          <p:cTn id="26" fill="hold" nodeType="afterGroup">
                            <p:stCondLst>
                              <p:cond delay="2000"/>
                            </p:stCondLst>
                            <p:childTnLst>
                              <p:par>
                                <p:cTn id="27" presetID="10" presetClass="entr" presetSubtype="0"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5"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42863"/>
            <a:ext cx="8229600" cy="868362"/>
          </a:xfrm>
        </p:spPr>
        <p:txBody>
          <a:bodyPr/>
          <a:lstStyle/>
          <a:p>
            <a:r>
              <a:rPr lang="en-US" altLang="en-US" sz="3600" b="1" smtClean="0"/>
              <a:t>TI-83 Binomial Support</a:t>
            </a:r>
          </a:p>
        </p:txBody>
      </p:sp>
      <p:sp>
        <p:nvSpPr>
          <p:cNvPr id="3" name="Content Placeholder 2"/>
          <p:cNvSpPr>
            <a:spLocks noGrp="1"/>
          </p:cNvSpPr>
          <p:nvPr>
            <p:ph idx="1"/>
          </p:nvPr>
        </p:nvSpPr>
        <p:spPr/>
        <p:txBody>
          <a:bodyPr/>
          <a:lstStyle/>
          <a:p>
            <a:pPr>
              <a:defRPr/>
            </a:pPr>
            <a:r>
              <a:rPr lang="en-US" sz="2800" b="1" dirty="0" smtClean="0"/>
              <a:t>For P(X = k) using the calculator:  2</a:t>
            </a:r>
            <a:r>
              <a:rPr lang="en-US" sz="2800" b="1" baseline="30000" dirty="0" smtClean="0"/>
              <a:t>nd</a:t>
            </a:r>
            <a:r>
              <a:rPr lang="en-US" sz="2800" b="1" dirty="0" smtClean="0"/>
              <a:t> VARS </a:t>
            </a:r>
            <a:r>
              <a:rPr lang="en-US" sz="2800" b="1" dirty="0" err="1" smtClean="0"/>
              <a:t>binompdf</a:t>
            </a:r>
            <a:r>
              <a:rPr lang="en-US" sz="2800" b="1" dirty="0" smtClean="0"/>
              <a:t>(</a:t>
            </a:r>
            <a:r>
              <a:rPr lang="en-US" sz="2800" b="1" dirty="0" err="1" smtClean="0"/>
              <a:t>n,</a:t>
            </a:r>
            <a:r>
              <a:rPr lang="en-US" sz="2800" b="1" dirty="0" err="1" smtClean="0">
                <a:solidFill>
                  <a:srgbClr val="92D050"/>
                </a:solidFill>
              </a:rPr>
              <a:t>p</a:t>
            </a:r>
            <a:r>
              <a:rPr lang="en-US" sz="2800" b="1" dirty="0" err="1" smtClean="0"/>
              <a:t>,</a:t>
            </a:r>
            <a:r>
              <a:rPr lang="en-US" sz="2800" b="1" dirty="0" err="1" smtClean="0">
                <a:solidFill>
                  <a:schemeClr val="bg2">
                    <a:lumMod val="40000"/>
                    <a:lumOff val="60000"/>
                  </a:schemeClr>
                </a:solidFill>
              </a:rPr>
              <a:t>k</a:t>
            </a:r>
            <a:r>
              <a:rPr lang="en-US" sz="2800" b="1" dirty="0" smtClean="0"/>
              <a:t>)</a:t>
            </a:r>
            <a:endParaRPr lang="en-US" sz="2800" b="1" dirty="0" smtClean="0">
              <a:solidFill>
                <a:srgbClr val="FFFF00"/>
              </a:solidFill>
            </a:endParaRPr>
          </a:p>
          <a:p>
            <a:pPr>
              <a:defRPr/>
            </a:pPr>
            <a:endParaRPr lang="en-US" sz="1800" b="1" dirty="0" smtClean="0">
              <a:solidFill>
                <a:srgbClr val="FFFF00"/>
              </a:solidFill>
            </a:endParaRPr>
          </a:p>
          <a:p>
            <a:pPr>
              <a:defRPr/>
            </a:pPr>
            <a:r>
              <a:rPr lang="en-US" sz="2800" b="1" dirty="0" smtClean="0"/>
              <a:t>For P(k ≤ X) using the calculator: 2</a:t>
            </a:r>
            <a:r>
              <a:rPr lang="en-US" sz="2800" b="1" baseline="30000" dirty="0" smtClean="0"/>
              <a:t>nd</a:t>
            </a:r>
            <a:r>
              <a:rPr lang="en-US" sz="2800" b="1" dirty="0" smtClean="0"/>
              <a:t> VARS </a:t>
            </a:r>
            <a:r>
              <a:rPr lang="en-US" sz="2800" b="1" dirty="0" err="1" smtClean="0"/>
              <a:t>binomcdf</a:t>
            </a:r>
            <a:r>
              <a:rPr lang="en-US" sz="2800" b="1" dirty="0" smtClean="0"/>
              <a:t>(</a:t>
            </a:r>
            <a:r>
              <a:rPr lang="en-US" sz="2800" b="1" dirty="0" err="1" smtClean="0"/>
              <a:t>n,</a:t>
            </a:r>
            <a:r>
              <a:rPr lang="en-US" sz="2800" b="1" dirty="0" err="1" smtClean="0">
                <a:solidFill>
                  <a:srgbClr val="92D050"/>
                </a:solidFill>
              </a:rPr>
              <a:t>p</a:t>
            </a:r>
            <a:r>
              <a:rPr lang="en-US" sz="2800" b="1" dirty="0" err="1" smtClean="0"/>
              <a:t>,</a:t>
            </a:r>
            <a:r>
              <a:rPr lang="en-US" sz="2800" b="1" dirty="0" err="1" smtClean="0">
                <a:solidFill>
                  <a:schemeClr val="bg2">
                    <a:lumMod val="40000"/>
                    <a:lumOff val="60000"/>
                  </a:schemeClr>
                </a:solidFill>
              </a:rPr>
              <a:t>k</a:t>
            </a:r>
            <a:r>
              <a:rPr lang="en-US" sz="2800" b="1" dirty="0" smtClean="0"/>
              <a:t>)</a:t>
            </a:r>
          </a:p>
          <a:p>
            <a:pPr>
              <a:defRPr/>
            </a:pPr>
            <a:endParaRPr lang="en-US" sz="2800" b="1" dirty="0" smtClean="0"/>
          </a:p>
          <a:p>
            <a:pPr>
              <a:defRPr/>
            </a:pPr>
            <a:r>
              <a:rPr lang="en-US" sz="2800" b="1" dirty="0" smtClean="0"/>
              <a:t>For P(X ≥ k) use 1 – P(k &lt; X) = 1 – P(k-1 ≤ X) </a:t>
            </a:r>
            <a:endParaRPr lang="en-US" sz="2800" b="1" baseline="30000" dirty="0" smtClean="0"/>
          </a:p>
          <a:p>
            <a:pPr>
              <a:defRPr/>
            </a:pP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03188"/>
            <a:ext cx="8229600" cy="762000"/>
          </a:xfrm>
        </p:spPr>
        <p:txBody>
          <a:bodyPr/>
          <a:lstStyle/>
          <a:p>
            <a:r>
              <a:rPr lang="en-US" altLang="en-US" sz="3600" b="1" smtClean="0"/>
              <a:t>Example 2</a:t>
            </a:r>
          </a:p>
        </p:txBody>
      </p:sp>
      <p:sp>
        <p:nvSpPr>
          <p:cNvPr id="3" name="Content Placeholder 2"/>
          <p:cNvSpPr>
            <a:spLocks noGrp="1"/>
          </p:cNvSpPr>
          <p:nvPr>
            <p:ph idx="1"/>
          </p:nvPr>
        </p:nvSpPr>
        <p:spPr>
          <a:xfrm>
            <a:off x="263525" y="839788"/>
            <a:ext cx="6746875" cy="5715000"/>
          </a:xfrm>
        </p:spPr>
        <p:txBody>
          <a:bodyPr/>
          <a:lstStyle/>
          <a:p>
            <a:pPr marL="0" indent="0">
              <a:buFontTx/>
              <a:buNone/>
              <a:defRPr/>
            </a:pPr>
            <a:r>
              <a:rPr lang="en-US" sz="2400" b="1" dirty="0" smtClean="0"/>
              <a:t>In the “Pepsi Challenge” a random sample of 20 subjects are asked to try two unmarked cups of pop (Pepsi and Coke) and choose which one they prefer. If preference is based solely on chance what is the probability that:</a:t>
            </a:r>
          </a:p>
          <a:p>
            <a:pPr>
              <a:buFontTx/>
              <a:buNone/>
              <a:defRPr/>
            </a:pPr>
            <a:r>
              <a:rPr lang="en-US" sz="2400" b="1" dirty="0" smtClean="0"/>
              <a:t> </a:t>
            </a:r>
          </a:p>
          <a:p>
            <a:pPr>
              <a:buFontTx/>
              <a:buNone/>
              <a:defRPr/>
            </a:pPr>
            <a:r>
              <a:rPr lang="en-US" sz="2400" b="1" dirty="0" smtClean="0"/>
              <a:t>		a) 6 will prefer Pepsi?</a:t>
            </a:r>
          </a:p>
          <a:p>
            <a:pPr>
              <a:buFontTx/>
              <a:buNone/>
              <a:defRPr/>
            </a:pPr>
            <a:r>
              <a:rPr lang="en-US" sz="2400" b="1" dirty="0" smtClean="0"/>
              <a:t>  </a:t>
            </a:r>
          </a:p>
          <a:p>
            <a:pPr>
              <a:buFontTx/>
              <a:buNone/>
              <a:defRPr/>
            </a:pPr>
            <a:endParaRPr lang="en-US" sz="2400" b="1" dirty="0" smtClean="0"/>
          </a:p>
          <a:p>
            <a:pPr>
              <a:buFontTx/>
              <a:buNone/>
              <a:defRPr/>
            </a:pPr>
            <a:endParaRPr lang="en-US" sz="2400" b="1" dirty="0" smtClean="0"/>
          </a:p>
          <a:p>
            <a:pPr>
              <a:buFontTx/>
              <a:buNone/>
              <a:defRPr/>
            </a:pPr>
            <a:r>
              <a:rPr lang="en-US" sz="2400" b="1" dirty="0" smtClean="0"/>
              <a:t>		b) 12 will prefer Coke?</a:t>
            </a:r>
          </a:p>
          <a:p>
            <a:pPr>
              <a:buFontTx/>
              <a:buNone/>
              <a:defRPr/>
            </a:pPr>
            <a:r>
              <a:rPr lang="en-US" sz="2400" b="1" dirty="0" smtClean="0"/>
              <a:t>  </a:t>
            </a:r>
          </a:p>
        </p:txBody>
      </p:sp>
      <p:sp>
        <p:nvSpPr>
          <p:cNvPr id="4" name="TextBox 3"/>
          <p:cNvSpPr txBox="1">
            <a:spLocks noChangeArrowheads="1"/>
          </p:cNvSpPr>
          <p:nvPr/>
        </p:nvSpPr>
        <p:spPr bwMode="auto">
          <a:xfrm>
            <a:off x="7239000" y="2286000"/>
            <a:ext cx="1649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P(d=P) = 0.5</a:t>
            </a:r>
          </a:p>
        </p:txBody>
      </p:sp>
      <p:sp>
        <p:nvSpPr>
          <p:cNvPr id="5" name="TextBox 4"/>
          <p:cNvSpPr txBox="1">
            <a:spLocks noChangeArrowheads="1"/>
          </p:cNvSpPr>
          <p:nvPr/>
        </p:nvSpPr>
        <p:spPr bwMode="auto">
          <a:xfrm>
            <a:off x="5257800" y="2819400"/>
            <a:ext cx="247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a:t>
            </a:r>
            <a:r>
              <a:rPr lang="en-US" altLang="en-US" sz="2000" b="1" baseline="-25000">
                <a:solidFill>
                  <a:srgbClr val="FFFF00"/>
                </a:solidFill>
              </a:rPr>
              <a:t>n</a:t>
            </a:r>
            <a:r>
              <a:rPr lang="en-US" altLang="en-US" sz="2000" b="1">
                <a:solidFill>
                  <a:srgbClr val="FFFF00"/>
                </a:solidFill>
              </a:rPr>
              <a:t>C</a:t>
            </a:r>
            <a:r>
              <a:rPr lang="en-US" altLang="en-US" sz="2000" b="1" baseline="-25000">
                <a:solidFill>
                  <a:srgbClr val="FFFF00"/>
                </a:solidFill>
              </a:rPr>
              <a:t>x</a:t>
            </a:r>
            <a:r>
              <a:rPr lang="en-US" altLang="en-US" sz="2000" b="1">
                <a:solidFill>
                  <a:srgbClr val="FFFF00"/>
                </a:solidFill>
              </a:rPr>
              <a:t> p</a:t>
            </a:r>
            <a:r>
              <a:rPr lang="en-US" altLang="en-US" sz="2000" b="1" baseline="30000">
                <a:solidFill>
                  <a:srgbClr val="FFFF00"/>
                </a:solidFill>
              </a:rPr>
              <a:t>x</a:t>
            </a:r>
            <a:r>
              <a:rPr lang="en-US" altLang="en-US" sz="2000" b="1">
                <a:solidFill>
                  <a:srgbClr val="FFFF00"/>
                </a:solidFill>
              </a:rPr>
              <a:t>(1-p)</a:t>
            </a:r>
            <a:r>
              <a:rPr lang="en-US" altLang="en-US" sz="2000" b="1" baseline="30000">
                <a:solidFill>
                  <a:srgbClr val="FFFF00"/>
                </a:solidFill>
              </a:rPr>
              <a:t>n-x</a:t>
            </a:r>
          </a:p>
        </p:txBody>
      </p:sp>
      <p:sp>
        <p:nvSpPr>
          <p:cNvPr id="6" name="TextBox 5"/>
          <p:cNvSpPr txBox="1">
            <a:spLocks noChangeArrowheads="1"/>
          </p:cNvSpPr>
          <p:nvPr/>
        </p:nvSpPr>
        <p:spPr bwMode="auto">
          <a:xfrm>
            <a:off x="1143000" y="3790950"/>
            <a:ext cx="53546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P(x=6 [p=0.5, n=20]) = </a:t>
            </a:r>
            <a:r>
              <a:rPr lang="en-US" altLang="en-US" sz="2000" b="1" baseline="-25000">
                <a:solidFill>
                  <a:srgbClr val="FFFF00"/>
                </a:solidFill>
              </a:rPr>
              <a:t>20</a:t>
            </a:r>
            <a:r>
              <a:rPr lang="en-US" altLang="en-US" sz="2000" b="1">
                <a:solidFill>
                  <a:srgbClr val="FFFF00"/>
                </a:solidFill>
              </a:rPr>
              <a:t>C</a:t>
            </a:r>
            <a:r>
              <a:rPr lang="en-US" altLang="en-US" sz="2000" b="1" baseline="-25000">
                <a:solidFill>
                  <a:srgbClr val="FFFF00"/>
                </a:solidFill>
              </a:rPr>
              <a:t>6</a:t>
            </a:r>
            <a:r>
              <a:rPr lang="en-US" altLang="en-US" sz="2000" b="1">
                <a:solidFill>
                  <a:srgbClr val="FFFF00"/>
                </a:solidFill>
              </a:rPr>
              <a:t> (0.5)</a:t>
            </a:r>
            <a:r>
              <a:rPr lang="en-US" altLang="en-US" sz="2000" b="1" baseline="30000">
                <a:solidFill>
                  <a:srgbClr val="FFFF00"/>
                </a:solidFill>
              </a:rPr>
              <a:t>6</a:t>
            </a:r>
            <a:r>
              <a:rPr lang="en-US" altLang="en-US" sz="2000" b="1">
                <a:solidFill>
                  <a:srgbClr val="FFFF00"/>
                </a:solidFill>
              </a:rPr>
              <a:t>(1- 0.5)</a:t>
            </a:r>
            <a:r>
              <a:rPr lang="en-US" altLang="en-US" sz="2000" b="1" baseline="30000">
                <a:solidFill>
                  <a:srgbClr val="FFFF00"/>
                </a:solidFill>
              </a:rPr>
              <a:t>20-6</a:t>
            </a:r>
          </a:p>
        </p:txBody>
      </p:sp>
      <p:sp>
        <p:nvSpPr>
          <p:cNvPr id="7" name="TextBox 6"/>
          <p:cNvSpPr txBox="1">
            <a:spLocks noChangeArrowheads="1"/>
          </p:cNvSpPr>
          <p:nvPr/>
        </p:nvSpPr>
        <p:spPr bwMode="auto">
          <a:xfrm>
            <a:off x="3581400" y="4324350"/>
            <a:ext cx="3352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 </a:t>
            </a:r>
            <a:r>
              <a:rPr lang="en-US" altLang="en-US" sz="2000" b="1" baseline="-25000">
                <a:solidFill>
                  <a:srgbClr val="FFFF00"/>
                </a:solidFill>
              </a:rPr>
              <a:t>20</a:t>
            </a:r>
            <a:r>
              <a:rPr lang="en-US" altLang="en-US" sz="2000" b="1">
                <a:solidFill>
                  <a:srgbClr val="FFFF00"/>
                </a:solidFill>
              </a:rPr>
              <a:t>C</a:t>
            </a:r>
            <a:r>
              <a:rPr lang="en-US" altLang="en-US" sz="2000" b="1" baseline="-25000">
                <a:solidFill>
                  <a:srgbClr val="FFFF00"/>
                </a:solidFill>
              </a:rPr>
              <a:t>6</a:t>
            </a:r>
            <a:r>
              <a:rPr lang="en-US" altLang="en-US" sz="2000" b="1">
                <a:solidFill>
                  <a:srgbClr val="FFFF00"/>
                </a:solidFill>
              </a:rPr>
              <a:t> (0.5)</a:t>
            </a:r>
            <a:r>
              <a:rPr lang="en-US" altLang="en-US" sz="2000" b="1" baseline="30000">
                <a:solidFill>
                  <a:srgbClr val="FFFF00"/>
                </a:solidFill>
              </a:rPr>
              <a:t>6</a:t>
            </a:r>
            <a:r>
              <a:rPr lang="en-US" altLang="en-US" sz="2000" b="1">
                <a:solidFill>
                  <a:srgbClr val="FFFF00"/>
                </a:solidFill>
              </a:rPr>
              <a:t>(0.5)</a:t>
            </a:r>
            <a:r>
              <a:rPr lang="en-US" altLang="en-US" sz="2000" b="1" baseline="30000">
                <a:solidFill>
                  <a:srgbClr val="FFFF00"/>
                </a:solidFill>
              </a:rPr>
              <a:t>14</a:t>
            </a:r>
            <a:r>
              <a:rPr lang="en-US" altLang="en-US" sz="2000" b="1">
                <a:solidFill>
                  <a:srgbClr val="FFFF00"/>
                </a:solidFill>
              </a:rPr>
              <a:t>  =  0.037</a:t>
            </a:r>
            <a:endParaRPr lang="en-US" altLang="en-US" sz="2000" b="1" baseline="30000">
              <a:solidFill>
                <a:srgbClr val="FFFF00"/>
              </a:solidFill>
            </a:endParaRPr>
          </a:p>
        </p:txBody>
      </p:sp>
      <p:sp>
        <p:nvSpPr>
          <p:cNvPr id="8" name="TextBox 7"/>
          <p:cNvSpPr txBox="1">
            <a:spLocks noChangeArrowheads="1"/>
          </p:cNvSpPr>
          <p:nvPr/>
        </p:nvSpPr>
        <p:spPr bwMode="auto">
          <a:xfrm>
            <a:off x="1295400" y="5467350"/>
            <a:ext cx="5638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P(x=12 [p=0.5, n=20]) = </a:t>
            </a:r>
            <a:r>
              <a:rPr lang="en-US" altLang="en-US" sz="2000" b="1" baseline="-25000">
                <a:solidFill>
                  <a:srgbClr val="FFFF00"/>
                </a:solidFill>
              </a:rPr>
              <a:t>20</a:t>
            </a:r>
            <a:r>
              <a:rPr lang="en-US" altLang="en-US" sz="2000" b="1">
                <a:solidFill>
                  <a:srgbClr val="FFFF00"/>
                </a:solidFill>
              </a:rPr>
              <a:t>C</a:t>
            </a:r>
            <a:r>
              <a:rPr lang="en-US" altLang="en-US" sz="2000" b="1" baseline="-25000">
                <a:solidFill>
                  <a:srgbClr val="FFFF00"/>
                </a:solidFill>
              </a:rPr>
              <a:t>12</a:t>
            </a:r>
            <a:r>
              <a:rPr lang="en-US" altLang="en-US" sz="2000" b="1">
                <a:solidFill>
                  <a:srgbClr val="FFFF00"/>
                </a:solidFill>
              </a:rPr>
              <a:t> (0.5)</a:t>
            </a:r>
            <a:r>
              <a:rPr lang="en-US" altLang="en-US" sz="2000" b="1" baseline="30000">
                <a:solidFill>
                  <a:srgbClr val="FFFF00"/>
                </a:solidFill>
              </a:rPr>
              <a:t>12</a:t>
            </a:r>
            <a:r>
              <a:rPr lang="en-US" altLang="en-US" sz="2000" b="1">
                <a:solidFill>
                  <a:srgbClr val="FFFF00"/>
                </a:solidFill>
              </a:rPr>
              <a:t>(1- 0.5)</a:t>
            </a:r>
            <a:r>
              <a:rPr lang="en-US" altLang="en-US" sz="2000" b="1" baseline="30000">
                <a:solidFill>
                  <a:srgbClr val="FFFF00"/>
                </a:solidFill>
              </a:rPr>
              <a:t>20-12</a:t>
            </a:r>
          </a:p>
        </p:txBody>
      </p:sp>
      <p:sp>
        <p:nvSpPr>
          <p:cNvPr id="9" name="TextBox 8"/>
          <p:cNvSpPr txBox="1">
            <a:spLocks noChangeArrowheads="1"/>
          </p:cNvSpPr>
          <p:nvPr/>
        </p:nvSpPr>
        <p:spPr bwMode="auto">
          <a:xfrm>
            <a:off x="3886200" y="6076950"/>
            <a:ext cx="35893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 </a:t>
            </a:r>
            <a:r>
              <a:rPr lang="en-US" altLang="en-US" sz="2000" b="1" baseline="-25000">
                <a:solidFill>
                  <a:srgbClr val="FFFF00"/>
                </a:solidFill>
              </a:rPr>
              <a:t>20</a:t>
            </a:r>
            <a:r>
              <a:rPr lang="en-US" altLang="en-US" sz="2000" b="1">
                <a:solidFill>
                  <a:srgbClr val="FFFF00"/>
                </a:solidFill>
              </a:rPr>
              <a:t>C</a:t>
            </a:r>
            <a:r>
              <a:rPr lang="en-US" altLang="en-US" sz="2000" b="1" baseline="-25000">
                <a:solidFill>
                  <a:srgbClr val="FFFF00"/>
                </a:solidFill>
              </a:rPr>
              <a:t>12</a:t>
            </a:r>
            <a:r>
              <a:rPr lang="en-US" altLang="en-US" sz="2000" b="1">
                <a:solidFill>
                  <a:srgbClr val="FFFF00"/>
                </a:solidFill>
              </a:rPr>
              <a:t> (0.5)</a:t>
            </a:r>
            <a:r>
              <a:rPr lang="en-US" altLang="en-US" sz="2000" b="1" baseline="30000">
                <a:solidFill>
                  <a:srgbClr val="FFFF00"/>
                </a:solidFill>
              </a:rPr>
              <a:t>12</a:t>
            </a:r>
            <a:r>
              <a:rPr lang="en-US" altLang="en-US" sz="2000" b="1">
                <a:solidFill>
                  <a:srgbClr val="FFFF00"/>
                </a:solidFill>
              </a:rPr>
              <a:t>(0.5)</a:t>
            </a:r>
            <a:r>
              <a:rPr lang="en-US" altLang="en-US" sz="2000" b="1" baseline="30000">
                <a:solidFill>
                  <a:srgbClr val="FFFF00"/>
                </a:solidFill>
              </a:rPr>
              <a:t>8</a:t>
            </a:r>
            <a:r>
              <a:rPr lang="en-US" altLang="en-US" sz="2000" b="1">
                <a:solidFill>
                  <a:srgbClr val="FFFF00"/>
                </a:solidFill>
              </a:rPr>
              <a:t>  =  0.1201</a:t>
            </a:r>
            <a:endParaRPr lang="en-US" altLang="en-US" sz="2000" b="1" baseline="30000">
              <a:solidFill>
                <a:srgbClr val="FFFF00"/>
              </a:solidFill>
            </a:endParaRPr>
          </a:p>
        </p:txBody>
      </p:sp>
      <p:pic>
        <p:nvPicPr>
          <p:cNvPr id="24586" name="Picture 8" descr="Yates_3e_Ch08_p51049"/>
          <p:cNvPicPr>
            <a:picLocks noChangeAspect="1" noChangeArrowheads="1"/>
          </p:cNvPicPr>
          <p:nvPr/>
        </p:nvPicPr>
        <p:blipFill>
          <a:blip r:embed="rId2">
            <a:extLst>
              <a:ext uri="{28A0092B-C50C-407E-A947-70E740481C1C}">
                <a14:useLocalDpi xmlns:a14="http://schemas.microsoft.com/office/drawing/2010/main" val="0"/>
              </a:ext>
            </a:extLst>
          </a:blip>
          <a:srcRect t="1666"/>
          <a:stretch>
            <a:fillRect/>
          </a:stretch>
        </p:blipFill>
        <p:spPr bwMode="auto">
          <a:xfrm>
            <a:off x="6873875" y="0"/>
            <a:ext cx="2270125" cy="215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53975"/>
            <a:ext cx="8229600" cy="838200"/>
          </a:xfrm>
        </p:spPr>
        <p:txBody>
          <a:bodyPr/>
          <a:lstStyle/>
          <a:p>
            <a:r>
              <a:rPr lang="en-US" altLang="en-US" sz="3600" b="1" smtClean="0"/>
              <a:t>Example 2 cont</a:t>
            </a:r>
          </a:p>
        </p:txBody>
      </p:sp>
      <p:sp>
        <p:nvSpPr>
          <p:cNvPr id="25603" name="Content Placeholder 2"/>
          <p:cNvSpPr>
            <a:spLocks noGrp="1"/>
          </p:cNvSpPr>
          <p:nvPr>
            <p:ph idx="1"/>
          </p:nvPr>
        </p:nvSpPr>
        <p:spPr>
          <a:xfrm>
            <a:off x="457200" y="1447800"/>
            <a:ext cx="8382000" cy="4572000"/>
          </a:xfrm>
        </p:spPr>
        <p:txBody>
          <a:bodyPr/>
          <a:lstStyle/>
          <a:p>
            <a:pPr>
              <a:buFontTx/>
              <a:buNone/>
            </a:pPr>
            <a:r>
              <a:rPr lang="en-US" altLang="en-US" sz="2400" b="1" smtClean="0"/>
              <a:t>c) at least 15 will prefer Pepsi?</a:t>
            </a:r>
          </a:p>
          <a:p>
            <a:pPr>
              <a:buFontTx/>
              <a:buNone/>
            </a:pPr>
            <a:r>
              <a:rPr lang="en-US" altLang="en-US" sz="2400" b="1" smtClean="0"/>
              <a:t>  </a:t>
            </a:r>
          </a:p>
          <a:p>
            <a:pPr>
              <a:buFontTx/>
              <a:buNone/>
            </a:pPr>
            <a:endParaRPr lang="en-US" altLang="en-US" sz="2400" b="1" smtClean="0"/>
          </a:p>
          <a:p>
            <a:pPr>
              <a:buFontTx/>
              <a:buNone/>
            </a:pPr>
            <a:endParaRPr lang="en-US" altLang="en-US" sz="2400" b="1" smtClean="0"/>
          </a:p>
          <a:p>
            <a:pPr>
              <a:buFontTx/>
              <a:buNone/>
            </a:pPr>
            <a:endParaRPr lang="en-US" altLang="en-US" sz="2400" b="1" smtClean="0"/>
          </a:p>
          <a:p>
            <a:pPr>
              <a:buFontTx/>
              <a:buNone/>
            </a:pPr>
            <a:endParaRPr lang="en-US" altLang="en-US" sz="2400" b="1" smtClean="0"/>
          </a:p>
          <a:p>
            <a:pPr>
              <a:buFontTx/>
              <a:buNone/>
            </a:pPr>
            <a:r>
              <a:rPr lang="en-US" altLang="en-US" sz="2400" b="1" smtClean="0"/>
              <a:t>d) at most 8 will prefer Coke?</a:t>
            </a:r>
          </a:p>
        </p:txBody>
      </p:sp>
      <p:sp>
        <p:nvSpPr>
          <p:cNvPr id="4" name="TextBox 3"/>
          <p:cNvSpPr txBox="1">
            <a:spLocks noChangeArrowheads="1"/>
          </p:cNvSpPr>
          <p:nvPr/>
        </p:nvSpPr>
        <p:spPr bwMode="auto">
          <a:xfrm>
            <a:off x="1371600" y="971550"/>
            <a:ext cx="16494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P(d=P) = 0.5</a:t>
            </a:r>
          </a:p>
        </p:txBody>
      </p:sp>
      <p:sp>
        <p:nvSpPr>
          <p:cNvPr id="5" name="TextBox 4"/>
          <p:cNvSpPr txBox="1">
            <a:spLocks noChangeArrowheads="1"/>
          </p:cNvSpPr>
          <p:nvPr/>
        </p:nvSpPr>
        <p:spPr bwMode="auto">
          <a:xfrm>
            <a:off x="5943600" y="971550"/>
            <a:ext cx="247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a:t>
            </a:r>
            <a:r>
              <a:rPr lang="en-US" altLang="en-US" sz="2000" b="1" baseline="-25000">
                <a:solidFill>
                  <a:srgbClr val="FFFF00"/>
                </a:solidFill>
              </a:rPr>
              <a:t>n</a:t>
            </a:r>
            <a:r>
              <a:rPr lang="en-US" altLang="en-US" sz="2000" b="1">
                <a:solidFill>
                  <a:srgbClr val="FFFF00"/>
                </a:solidFill>
              </a:rPr>
              <a:t>C</a:t>
            </a:r>
            <a:r>
              <a:rPr lang="en-US" altLang="en-US" sz="2000" b="1" baseline="-25000">
                <a:solidFill>
                  <a:srgbClr val="FFFF00"/>
                </a:solidFill>
              </a:rPr>
              <a:t>x</a:t>
            </a:r>
            <a:r>
              <a:rPr lang="en-US" altLang="en-US" sz="2000" b="1">
                <a:solidFill>
                  <a:srgbClr val="FFFF00"/>
                </a:solidFill>
              </a:rPr>
              <a:t> p</a:t>
            </a:r>
            <a:r>
              <a:rPr lang="en-US" altLang="en-US" sz="2000" b="1" baseline="30000">
                <a:solidFill>
                  <a:srgbClr val="FFFF00"/>
                </a:solidFill>
              </a:rPr>
              <a:t>x</a:t>
            </a:r>
            <a:r>
              <a:rPr lang="en-US" altLang="en-US" sz="2000" b="1">
                <a:solidFill>
                  <a:srgbClr val="FFFF00"/>
                </a:solidFill>
              </a:rPr>
              <a:t>(1-p)</a:t>
            </a:r>
            <a:r>
              <a:rPr lang="en-US" altLang="en-US" sz="2000" b="1" baseline="30000">
                <a:solidFill>
                  <a:srgbClr val="FFFF00"/>
                </a:solidFill>
              </a:rPr>
              <a:t>n-x</a:t>
            </a:r>
          </a:p>
        </p:txBody>
      </p:sp>
      <p:sp>
        <p:nvSpPr>
          <p:cNvPr id="6" name="TextBox 5"/>
          <p:cNvSpPr txBox="1">
            <a:spLocks noChangeArrowheads="1"/>
          </p:cNvSpPr>
          <p:nvPr/>
        </p:nvSpPr>
        <p:spPr bwMode="auto">
          <a:xfrm>
            <a:off x="1066800" y="1962150"/>
            <a:ext cx="7250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P(at least 15) = P(15) + P(16) + P(17) + P(18) + P(19) + P(20)</a:t>
            </a:r>
          </a:p>
        </p:txBody>
      </p:sp>
      <p:sp>
        <p:nvSpPr>
          <p:cNvPr id="7" name="TextBox 6"/>
          <p:cNvSpPr txBox="1">
            <a:spLocks noChangeArrowheads="1"/>
          </p:cNvSpPr>
          <p:nvPr/>
        </p:nvSpPr>
        <p:spPr bwMode="auto">
          <a:xfrm>
            <a:off x="838200" y="2495550"/>
            <a:ext cx="431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92D050"/>
                </a:solidFill>
              </a:rPr>
              <a:t>Use cumulative PDF on calculator</a:t>
            </a:r>
            <a:endParaRPr lang="en-US" altLang="en-US" sz="2000" b="1" baseline="30000">
              <a:solidFill>
                <a:srgbClr val="92D050"/>
              </a:solidFill>
            </a:endParaRPr>
          </a:p>
        </p:txBody>
      </p:sp>
      <p:sp>
        <p:nvSpPr>
          <p:cNvPr id="8" name="TextBox 7"/>
          <p:cNvSpPr txBox="1">
            <a:spLocks noChangeArrowheads="1"/>
          </p:cNvSpPr>
          <p:nvPr/>
        </p:nvSpPr>
        <p:spPr bwMode="auto">
          <a:xfrm>
            <a:off x="990600" y="3105150"/>
            <a:ext cx="5707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15) = 1 – P(X ≤ 14) = 1 – 0.9793 = 0.0207 </a:t>
            </a:r>
            <a:endParaRPr lang="en-US" altLang="en-US" sz="2000" b="1" baseline="30000">
              <a:solidFill>
                <a:srgbClr val="FFFF00"/>
              </a:solidFill>
            </a:endParaRPr>
          </a:p>
        </p:txBody>
      </p:sp>
      <p:sp>
        <p:nvSpPr>
          <p:cNvPr id="10" name="TextBox 9"/>
          <p:cNvSpPr txBox="1">
            <a:spLocks noChangeArrowheads="1"/>
          </p:cNvSpPr>
          <p:nvPr/>
        </p:nvSpPr>
        <p:spPr bwMode="auto">
          <a:xfrm>
            <a:off x="914400" y="4629150"/>
            <a:ext cx="6911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P(at most  8) = P(0) + P(1) + P(2) + … + P(6) + P(7) + P(8)</a:t>
            </a:r>
          </a:p>
        </p:txBody>
      </p:sp>
      <p:sp>
        <p:nvSpPr>
          <p:cNvPr id="11" name="TextBox 10"/>
          <p:cNvSpPr txBox="1">
            <a:spLocks noChangeArrowheads="1"/>
          </p:cNvSpPr>
          <p:nvPr/>
        </p:nvSpPr>
        <p:spPr bwMode="auto">
          <a:xfrm>
            <a:off x="685800" y="5162550"/>
            <a:ext cx="431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92D050"/>
                </a:solidFill>
              </a:rPr>
              <a:t>Use cumulative PDF on calculator</a:t>
            </a:r>
            <a:endParaRPr lang="en-US" altLang="en-US" sz="2000" b="1" baseline="30000">
              <a:solidFill>
                <a:srgbClr val="92D050"/>
              </a:solidFill>
            </a:endParaRPr>
          </a:p>
        </p:txBody>
      </p:sp>
      <p:sp>
        <p:nvSpPr>
          <p:cNvPr id="12" name="TextBox 11"/>
          <p:cNvSpPr txBox="1">
            <a:spLocks noChangeArrowheads="1"/>
          </p:cNvSpPr>
          <p:nvPr/>
        </p:nvSpPr>
        <p:spPr bwMode="auto">
          <a:xfrm>
            <a:off x="838200" y="5772150"/>
            <a:ext cx="2266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8) = 0.2517 </a:t>
            </a:r>
            <a:endParaRPr lang="en-US" altLang="en-US" sz="2000" b="1" baseline="30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0" grpId="0"/>
      <p:bldP spid="11"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6988"/>
            <a:ext cx="8229600" cy="914400"/>
          </a:xfrm>
        </p:spPr>
        <p:txBody>
          <a:bodyPr/>
          <a:lstStyle/>
          <a:p>
            <a:r>
              <a:rPr lang="en-US" altLang="en-US" sz="3600" b="1" smtClean="0"/>
              <a:t>Example 3</a:t>
            </a:r>
          </a:p>
        </p:txBody>
      </p:sp>
      <p:sp>
        <p:nvSpPr>
          <p:cNvPr id="3" name="Content Placeholder 2"/>
          <p:cNvSpPr>
            <a:spLocks noGrp="1"/>
          </p:cNvSpPr>
          <p:nvPr>
            <p:ph idx="1"/>
          </p:nvPr>
        </p:nvSpPr>
        <p:spPr>
          <a:xfrm>
            <a:off x="152400" y="914400"/>
            <a:ext cx="8839200" cy="5211763"/>
          </a:xfrm>
        </p:spPr>
        <p:txBody>
          <a:bodyPr/>
          <a:lstStyle/>
          <a:p>
            <a:pPr marL="0" indent="0">
              <a:buFontTx/>
              <a:buNone/>
              <a:defRPr/>
            </a:pPr>
            <a:r>
              <a:rPr lang="en-US" sz="2400" b="1" dirty="0" smtClean="0"/>
              <a:t>A certain medical test is known to detect 90% of the people who are afflicted with disease Y. If 15 people with the disease are administered the test what is the probability that the test will show that:</a:t>
            </a:r>
          </a:p>
          <a:p>
            <a:pPr>
              <a:buFontTx/>
              <a:buNone/>
              <a:defRPr/>
            </a:pPr>
            <a:r>
              <a:rPr lang="en-US" sz="1600" b="1" dirty="0" smtClean="0"/>
              <a:t> </a:t>
            </a:r>
          </a:p>
          <a:p>
            <a:pPr>
              <a:buFontTx/>
              <a:buNone/>
              <a:defRPr/>
            </a:pPr>
            <a:r>
              <a:rPr lang="en-US" sz="2400" b="1" dirty="0" smtClean="0"/>
              <a:t>		a) all 15 have the disease?</a:t>
            </a:r>
          </a:p>
          <a:p>
            <a:pPr>
              <a:buFontTx/>
              <a:buNone/>
              <a:defRPr/>
            </a:pPr>
            <a:r>
              <a:rPr lang="en-US" sz="2400" b="1" dirty="0" smtClean="0"/>
              <a:t>  </a:t>
            </a:r>
          </a:p>
          <a:p>
            <a:pPr>
              <a:buFontTx/>
              <a:buNone/>
              <a:defRPr/>
            </a:pPr>
            <a:endParaRPr lang="en-US" sz="2400" b="1" dirty="0" smtClean="0"/>
          </a:p>
          <a:p>
            <a:pPr>
              <a:buFontTx/>
              <a:buNone/>
              <a:defRPr/>
            </a:pPr>
            <a:endParaRPr lang="en-US" sz="2400" b="1" dirty="0" smtClean="0"/>
          </a:p>
          <a:p>
            <a:pPr>
              <a:buFontTx/>
              <a:buNone/>
              <a:defRPr/>
            </a:pPr>
            <a:r>
              <a:rPr lang="en-US" sz="2400" b="1" dirty="0" smtClean="0"/>
              <a:t>		b) at least 13 people have the disease?</a:t>
            </a:r>
          </a:p>
          <a:p>
            <a:pPr>
              <a:buFontTx/>
              <a:buNone/>
              <a:defRPr/>
            </a:pPr>
            <a:r>
              <a:rPr lang="en-US" sz="2400" b="1" dirty="0" smtClean="0"/>
              <a:t>  </a:t>
            </a:r>
          </a:p>
          <a:p>
            <a:pPr>
              <a:buFontTx/>
              <a:buNone/>
              <a:defRPr/>
            </a:pPr>
            <a:endParaRPr lang="en-US" sz="2400" b="1" dirty="0"/>
          </a:p>
        </p:txBody>
      </p:sp>
      <p:sp>
        <p:nvSpPr>
          <p:cNvPr id="4" name="TextBox 3"/>
          <p:cNvSpPr txBox="1">
            <a:spLocks noChangeArrowheads="1"/>
          </p:cNvSpPr>
          <p:nvPr/>
        </p:nvSpPr>
        <p:spPr bwMode="auto">
          <a:xfrm>
            <a:off x="1676400" y="2438400"/>
            <a:ext cx="1343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P(Y) = 0.9</a:t>
            </a:r>
          </a:p>
        </p:txBody>
      </p:sp>
      <p:sp>
        <p:nvSpPr>
          <p:cNvPr id="5" name="TextBox 4"/>
          <p:cNvSpPr txBox="1">
            <a:spLocks noChangeArrowheads="1"/>
          </p:cNvSpPr>
          <p:nvPr/>
        </p:nvSpPr>
        <p:spPr bwMode="auto">
          <a:xfrm>
            <a:off x="5638800" y="2133600"/>
            <a:ext cx="247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a:t>
            </a:r>
            <a:r>
              <a:rPr lang="en-US" altLang="en-US" sz="2000" b="1" baseline="-25000">
                <a:solidFill>
                  <a:srgbClr val="FFFF00"/>
                </a:solidFill>
              </a:rPr>
              <a:t>n</a:t>
            </a:r>
            <a:r>
              <a:rPr lang="en-US" altLang="en-US" sz="2000" b="1">
                <a:solidFill>
                  <a:srgbClr val="FFFF00"/>
                </a:solidFill>
              </a:rPr>
              <a:t>C</a:t>
            </a:r>
            <a:r>
              <a:rPr lang="en-US" altLang="en-US" sz="2000" b="1" baseline="-25000">
                <a:solidFill>
                  <a:srgbClr val="FFFF00"/>
                </a:solidFill>
              </a:rPr>
              <a:t>x</a:t>
            </a:r>
            <a:r>
              <a:rPr lang="en-US" altLang="en-US" sz="2000" b="1">
                <a:solidFill>
                  <a:srgbClr val="FFFF00"/>
                </a:solidFill>
              </a:rPr>
              <a:t> p</a:t>
            </a:r>
            <a:r>
              <a:rPr lang="en-US" altLang="en-US" sz="2000" b="1" baseline="30000">
                <a:solidFill>
                  <a:srgbClr val="FFFF00"/>
                </a:solidFill>
              </a:rPr>
              <a:t>x</a:t>
            </a:r>
            <a:r>
              <a:rPr lang="en-US" altLang="en-US" sz="2000" b="1">
                <a:solidFill>
                  <a:srgbClr val="FFFF00"/>
                </a:solidFill>
              </a:rPr>
              <a:t>(1-p)</a:t>
            </a:r>
            <a:r>
              <a:rPr lang="en-US" altLang="en-US" sz="2000" b="1" baseline="30000">
                <a:solidFill>
                  <a:srgbClr val="FFFF00"/>
                </a:solidFill>
              </a:rPr>
              <a:t>n-x</a:t>
            </a:r>
          </a:p>
        </p:txBody>
      </p:sp>
      <p:sp>
        <p:nvSpPr>
          <p:cNvPr id="6" name="TextBox 5"/>
          <p:cNvSpPr txBox="1">
            <a:spLocks noChangeArrowheads="1"/>
          </p:cNvSpPr>
          <p:nvPr/>
        </p:nvSpPr>
        <p:spPr bwMode="auto">
          <a:xfrm>
            <a:off x="1143000" y="3352800"/>
            <a:ext cx="5638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P(x=15 [p=0.9, n=15]) = </a:t>
            </a:r>
            <a:r>
              <a:rPr lang="en-US" altLang="en-US" sz="2000" b="1" baseline="-25000">
                <a:solidFill>
                  <a:srgbClr val="FFFF00"/>
                </a:solidFill>
              </a:rPr>
              <a:t>15</a:t>
            </a:r>
            <a:r>
              <a:rPr lang="en-US" altLang="en-US" sz="2000" b="1">
                <a:solidFill>
                  <a:srgbClr val="FFFF00"/>
                </a:solidFill>
              </a:rPr>
              <a:t>C</a:t>
            </a:r>
            <a:r>
              <a:rPr lang="en-US" altLang="en-US" sz="2000" b="1" baseline="-25000">
                <a:solidFill>
                  <a:srgbClr val="FFFF00"/>
                </a:solidFill>
              </a:rPr>
              <a:t>15</a:t>
            </a:r>
            <a:r>
              <a:rPr lang="en-US" altLang="en-US" sz="2000" b="1">
                <a:solidFill>
                  <a:srgbClr val="FFFF00"/>
                </a:solidFill>
              </a:rPr>
              <a:t> (0.9)</a:t>
            </a:r>
            <a:r>
              <a:rPr lang="en-US" altLang="en-US" sz="2000" b="1" baseline="30000">
                <a:solidFill>
                  <a:srgbClr val="FFFF00"/>
                </a:solidFill>
              </a:rPr>
              <a:t>15</a:t>
            </a:r>
            <a:r>
              <a:rPr lang="en-US" altLang="en-US" sz="2000" b="1">
                <a:solidFill>
                  <a:srgbClr val="FFFF00"/>
                </a:solidFill>
              </a:rPr>
              <a:t>(1- 0.9)</a:t>
            </a:r>
            <a:r>
              <a:rPr lang="en-US" altLang="en-US" sz="2000" b="1" baseline="30000">
                <a:solidFill>
                  <a:srgbClr val="FFFF00"/>
                </a:solidFill>
              </a:rPr>
              <a:t>15-15</a:t>
            </a:r>
          </a:p>
        </p:txBody>
      </p:sp>
      <p:sp>
        <p:nvSpPr>
          <p:cNvPr id="7" name="TextBox 6"/>
          <p:cNvSpPr txBox="1">
            <a:spLocks noChangeArrowheads="1"/>
          </p:cNvSpPr>
          <p:nvPr/>
        </p:nvSpPr>
        <p:spPr bwMode="auto">
          <a:xfrm>
            <a:off x="3733800" y="4019550"/>
            <a:ext cx="3732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 </a:t>
            </a:r>
            <a:r>
              <a:rPr lang="en-US" altLang="en-US" sz="2000" b="1" baseline="-25000">
                <a:solidFill>
                  <a:srgbClr val="FFFF00"/>
                </a:solidFill>
              </a:rPr>
              <a:t>15</a:t>
            </a:r>
            <a:r>
              <a:rPr lang="en-US" altLang="en-US" sz="2000" b="1">
                <a:solidFill>
                  <a:srgbClr val="FFFF00"/>
                </a:solidFill>
              </a:rPr>
              <a:t>C</a:t>
            </a:r>
            <a:r>
              <a:rPr lang="en-US" altLang="en-US" sz="2000" b="1" baseline="-25000">
                <a:solidFill>
                  <a:srgbClr val="FFFF00"/>
                </a:solidFill>
              </a:rPr>
              <a:t>15</a:t>
            </a:r>
            <a:r>
              <a:rPr lang="en-US" altLang="en-US" sz="2000" b="1">
                <a:solidFill>
                  <a:srgbClr val="FFFF00"/>
                </a:solidFill>
              </a:rPr>
              <a:t> (0.9)</a:t>
            </a:r>
            <a:r>
              <a:rPr lang="en-US" altLang="en-US" sz="2000" b="1" baseline="30000">
                <a:solidFill>
                  <a:srgbClr val="FFFF00"/>
                </a:solidFill>
              </a:rPr>
              <a:t>15</a:t>
            </a:r>
            <a:r>
              <a:rPr lang="en-US" altLang="en-US" sz="2000" b="1">
                <a:solidFill>
                  <a:srgbClr val="FFFF00"/>
                </a:solidFill>
              </a:rPr>
              <a:t>(0.1)</a:t>
            </a:r>
            <a:r>
              <a:rPr lang="en-US" altLang="en-US" sz="2000" b="1" baseline="30000">
                <a:solidFill>
                  <a:srgbClr val="FFFF00"/>
                </a:solidFill>
              </a:rPr>
              <a:t>0</a:t>
            </a:r>
            <a:r>
              <a:rPr lang="en-US" altLang="en-US" sz="2000" b="1">
                <a:solidFill>
                  <a:srgbClr val="FFFF00"/>
                </a:solidFill>
              </a:rPr>
              <a:t>  =  0.20589</a:t>
            </a:r>
            <a:endParaRPr lang="en-US" altLang="en-US" sz="2000" b="1" baseline="30000">
              <a:solidFill>
                <a:srgbClr val="FFFF00"/>
              </a:solidFill>
            </a:endParaRPr>
          </a:p>
        </p:txBody>
      </p:sp>
      <p:sp>
        <p:nvSpPr>
          <p:cNvPr id="8" name="TextBox 7"/>
          <p:cNvSpPr txBox="1">
            <a:spLocks noChangeArrowheads="1"/>
          </p:cNvSpPr>
          <p:nvPr/>
        </p:nvSpPr>
        <p:spPr bwMode="auto">
          <a:xfrm>
            <a:off x="1447800" y="5029200"/>
            <a:ext cx="4514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P(at least 13) = P(13) + P(14) + P(15)</a:t>
            </a:r>
          </a:p>
        </p:txBody>
      </p:sp>
      <p:sp>
        <p:nvSpPr>
          <p:cNvPr id="9" name="TextBox 8"/>
          <p:cNvSpPr txBox="1">
            <a:spLocks noChangeArrowheads="1"/>
          </p:cNvSpPr>
          <p:nvPr/>
        </p:nvSpPr>
        <p:spPr bwMode="auto">
          <a:xfrm>
            <a:off x="1447800" y="5562600"/>
            <a:ext cx="431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92D050"/>
                </a:solidFill>
              </a:rPr>
              <a:t>Use cumulative PDF on calculator</a:t>
            </a:r>
            <a:endParaRPr lang="en-US" altLang="en-US" sz="2000" b="1" baseline="30000">
              <a:solidFill>
                <a:srgbClr val="92D050"/>
              </a:solidFill>
            </a:endParaRPr>
          </a:p>
        </p:txBody>
      </p:sp>
      <p:sp>
        <p:nvSpPr>
          <p:cNvPr id="10" name="TextBox 9"/>
          <p:cNvSpPr txBox="1">
            <a:spLocks noChangeArrowheads="1"/>
          </p:cNvSpPr>
          <p:nvPr/>
        </p:nvSpPr>
        <p:spPr bwMode="auto">
          <a:xfrm>
            <a:off x="1447800" y="6172200"/>
            <a:ext cx="56530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13) = 1 – P(X ≤ 12) = 1 – 0.1841 =  0.8159</a:t>
            </a:r>
            <a:endParaRPr lang="en-US" altLang="en-US" sz="2000" b="1" baseline="30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09538"/>
            <a:ext cx="8229600" cy="762000"/>
          </a:xfrm>
        </p:spPr>
        <p:txBody>
          <a:bodyPr/>
          <a:lstStyle/>
          <a:p>
            <a:r>
              <a:rPr lang="en-US" altLang="en-US" sz="3600" b="1" smtClean="0"/>
              <a:t>Example 3 cont</a:t>
            </a:r>
          </a:p>
        </p:txBody>
      </p:sp>
      <p:sp>
        <p:nvSpPr>
          <p:cNvPr id="27651" name="Content Placeholder 2"/>
          <p:cNvSpPr>
            <a:spLocks noGrp="1"/>
          </p:cNvSpPr>
          <p:nvPr>
            <p:ph idx="1"/>
          </p:nvPr>
        </p:nvSpPr>
        <p:spPr>
          <a:xfrm>
            <a:off x="457200" y="1143000"/>
            <a:ext cx="8229600" cy="4983163"/>
          </a:xfrm>
        </p:spPr>
        <p:txBody>
          <a:bodyPr/>
          <a:lstStyle/>
          <a:p>
            <a:pPr>
              <a:buFontTx/>
              <a:buNone/>
            </a:pPr>
            <a:endParaRPr lang="en-US" altLang="en-US" sz="2400" b="1" smtClean="0"/>
          </a:p>
          <a:p>
            <a:pPr>
              <a:buFontTx/>
              <a:buNone/>
            </a:pPr>
            <a:endParaRPr lang="en-US" altLang="en-US" sz="2400" b="1" smtClean="0"/>
          </a:p>
          <a:p>
            <a:pPr>
              <a:buFontTx/>
              <a:buNone/>
            </a:pPr>
            <a:r>
              <a:rPr lang="en-US" altLang="en-US" sz="2400" b="1" smtClean="0"/>
              <a:t>c) 8 have the disease?</a:t>
            </a:r>
          </a:p>
          <a:p>
            <a:pPr>
              <a:buFontTx/>
              <a:buNone/>
            </a:pPr>
            <a:endParaRPr lang="en-US" altLang="en-US" sz="2400" b="1" smtClean="0"/>
          </a:p>
        </p:txBody>
      </p:sp>
      <p:sp>
        <p:nvSpPr>
          <p:cNvPr id="4" name="TextBox 3"/>
          <p:cNvSpPr txBox="1">
            <a:spLocks noChangeArrowheads="1"/>
          </p:cNvSpPr>
          <p:nvPr/>
        </p:nvSpPr>
        <p:spPr bwMode="auto">
          <a:xfrm>
            <a:off x="990600" y="1295400"/>
            <a:ext cx="1343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P(Y) = 0.9</a:t>
            </a:r>
          </a:p>
        </p:txBody>
      </p:sp>
      <p:sp>
        <p:nvSpPr>
          <p:cNvPr id="5" name="TextBox 4"/>
          <p:cNvSpPr txBox="1">
            <a:spLocks noChangeArrowheads="1"/>
          </p:cNvSpPr>
          <p:nvPr/>
        </p:nvSpPr>
        <p:spPr bwMode="auto">
          <a:xfrm>
            <a:off x="3962400" y="1295400"/>
            <a:ext cx="247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a:t>
            </a:r>
            <a:r>
              <a:rPr lang="en-US" altLang="en-US" sz="2000" b="1" baseline="-25000">
                <a:solidFill>
                  <a:srgbClr val="FFFF00"/>
                </a:solidFill>
              </a:rPr>
              <a:t>n</a:t>
            </a:r>
            <a:r>
              <a:rPr lang="en-US" altLang="en-US" sz="2000" b="1">
                <a:solidFill>
                  <a:srgbClr val="FFFF00"/>
                </a:solidFill>
              </a:rPr>
              <a:t>C</a:t>
            </a:r>
            <a:r>
              <a:rPr lang="en-US" altLang="en-US" sz="2000" b="1" baseline="-25000">
                <a:solidFill>
                  <a:srgbClr val="FFFF00"/>
                </a:solidFill>
              </a:rPr>
              <a:t>x</a:t>
            </a:r>
            <a:r>
              <a:rPr lang="en-US" altLang="en-US" sz="2000" b="1">
                <a:solidFill>
                  <a:srgbClr val="FFFF00"/>
                </a:solidFill>
              </a:rPr>
              <a:t> p</a:t>
            </a:r>
            <a:r>
              <a:rPr lang="en-US" altLang="en-US" sz="2000" b="1" baseline="30000">
                <a:solidFill>
                  <a:srgbClr val="FFFF00"/>
                </a:solidFill>
              </a:rPr>
              <a:t>x</a:t>
            </a:r>
            <a:r>
              <a:rPr lang="en-US" altLang="en-US" sz="2000" b="1">
                <a:solidFill>
                  <a:srgbClr val="FFFF00"/>
                </a:solidFill>
              </a:rPr>
              <a:t>(1-p)</a:t>
            </a:r>
            <a:r>
              <a:rPr lang="en-US" altLang="en-US" sz="2000" b="1" baseline="30000">
                <a:solidFill>
                  <a:srgbClr val="FFFF00"/>
                </a:solidFill>
              </a:rPr>
              <a:t>n-x</a:t>
            </a:r>
          </a:p>
        </p:txBody>
      </p:sp>
      <p:sp>
        <p:nvSpPr>
          <p:cNvPr id="6" name="TextBox 5"/>
          <p:cNvSpPr txBox="1">
            <a:spLocks noChangeArrowheads="1"/>
          </p:cNvSpPr>
          <p:nvPr/>
        </p:nvSpPr>
        <p:spPr bwMode="auto">
          <a:xfrm>
            <a:off x="1143000" y="2819400"/>
            <a:ext cx="540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P(x=8 [p=0.9, n=15]) = </a:t>
            </a:r>
            <a:r>
              <a:rPr lang="en-US" altLang="en-US" sz="2000" b="1" baseline="-25000">
                <a:solidFill>
                  <a:srgbClr val="FFFF00"/>
                </a:solidFill>
              </a:rPr>
              <a:t>15</a:t>
            </a:r>
            <a:r>
              <a:rPr lang="en-US" altLang="en-US" sz="2000" b="1">
                <a:solidFill>
                  <a:srgbClr val="FFFF00"/>
                </a:solidFill>
              </a:rPr>
              <a:t>C</a:t>
            </a:r>
            <a:r>
              <a:rPr lang="en-US" altLang="en-US" sz="2000" b="1" baseline="-25000">
                <a:solidFill>
                  <a:srgbClr val="FFFF00"/>
                </a:solidFill>
              </a:rPr>
              <a:t>8</a:t>
            </a:r>
            <a:r>
              <a:rPr lang="en-US" altLang="en-US" sz="2000" b="1">
                <a:solidFill>
                  <a:srgbClr val="FFFF00"/>
                </a:solidFill>
              </a:rPr>
              <a:t> (0.9)</a:t>
            </a:r>
            <a:r>
              <a:rPr lang="en-US" altLang="en-US" sz="2000" b="1" baseline="30000">
                <a:solidFill>
                  <a:srgbClr val="FFFF00"/>
                </a:solidFill>
              </a:rPr>
              <a:t>8</a:t>
            </a:r>
            <a:r>
              <a:rPr lang="en-US" altLang="en-US" sz="2000" b="1">
                <a:solidFill>
                  <a:srgbClr val="FFFF00"/>
                </a:solidFill>
              </a:rPr>
              <a:t>(1- 0.9)</a:t>
            </a:r>
            <a:r>
              <a:rPr lang="en-US" altLang="en-US" sz="2000" b="1" baseline="30000">
                <a:solidFill>
                  <a:srgbClr val="FFFF00"/>
                </a:solidFill>
              </a:rPr>
              <a:t>15-8</a:t>
            </a:r>
          </a:p>
        </p:txBody>
      </p:sp>
      <p:sp>
        <p:nvSpPr>
          <p:cNvPr id="7" name="TextBox 6"/>
          <p:cNvSpPr txBox="1">
            <a:spLocks noChangeArrowheads="1"/>
          </p:cNvSpPr>
          <p:nvPr/>
        </p:nvSpPr>
        <p:spPr bwMode="auto">
          <a:xfrm>
            <a:off x="3733800" y="3486150"/>
            <a:ext cx="36861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 </a:t>
            </a:r>
            <a:r>
              <a:rPr lang="en-US" altLang="en-US" sz="2000" b="1" baseline="-25000">
                <a:solidFill>
                  <a:srgbClr val="FFFF00"/>
                </a:solidFill>
              </a:rPr>
              <a:t>15</a:t>
            </a:r>
            <a:r>
              <a:rPr lang="en-US" altLang="en-US" sz="2000" b="1">
                <a:solidFill>
                  <a:srgbClr val="FFFF00"/>
                </a:solidFill>
              </a:rPr>
              <a:t>C</a:t>
            </a:r>
            <a:r>
              <a:rPr lang="en-US" altLang="en-US" sz="2000" b="1" baseline="-25000">
                <a:solidFill>
                  <a:srgbClr val="FFFF00"/>
                </a:solidFill>
              </a:rPr>
              <a:t>8</a:t>
            </a:r>
            <a:r>
              <a:rPr lang="en-US" altLang="en-US" sz="2000" b="1">
                <a:solidFill>
                  <a:srgbClr val="FFFF00"/>
                </a:solidFill>
              </a:rPr>
              <a:t> (0.9)</a:t>
            </a:r>
            <a:r>
              <a:rPr lang="en-US" altLang="en-US" sz="2000" b="1" baseline="30000">
                <a:solidFill>
                  <a:srgbClr val="FFFF00"/>
                </a:solidFill>
              </a:rPr>
              <a:t>8</a:t>
            </a:r>
            <a:r>
              <a:rPr lang="en-US" altLang="en-US" sz="2000" b="1">
                <a:solidFill>
                  <a:srgbClr val="FFFF00"/>
                </a:solidFill>
              </a:rPr>
              <a:t>(0.1)</a:t>
            </a:r>
            <a:r>
              <a:rPr lang="en-US" altLang="en-US" sz="2000" b="1" baseline="30000">
                <a:solidFill>
                  <a:srgbClr val="FFFF00"/>
                </a:solidFill>
              </a:rPr>
              <a:t>7</a:t>
            </a:r>
            <a:r>
              <a:rPr lang="en-US" altLang="en-US" sz="2000" b="1">
                <a:solidFill>
                  <a:srgbClr val="FFFF00"/>
                </a:solidFill>
              </a:rPr>
              <a:t>  =  0.000277</a:t>
            </a:r>
            <a:endParaRPr lang="en-US" altLang="en-US" sz="2000" b="1" baseline="30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69850"/>
            <a:ext cx="8229600" cy="868363"/>
          </a:xfrm>
        </p:spPr>
        <p:txBody>
          <a:bodyPr/>
          <a:lstStyle/>
          <a:p>
            <a:r>
              <a:rPr lang="en-US" altLang="en-US" sz="3600" b="1" smtClean="0">
                <a:solidFill>
                  <a:schemeClr val="tx1"/>
                </a:solidFill>
                <a:ea typeface="ＭＳ Ｐゴシック" pitchFamily="34" charset="-128"/>
              </a:rPr>
              <a:t>Binomial Distribution (</a:t>
            </a:r>
            <a:r>
              <a:rPr lang="el-GR" altLang="en-US" sz="3600" b="1" smtClean="0">
                <a:solidFill>
                  <a:schemeClr val="tx1"/>
                </a:solidFill>
                <a:ea typeface="ＭＳ Ｐゴシック" pitchFamily="34" charset="-128"/>
              </a:rPr>
              <a:t>μ</a:t>
            </a:r>
            <a:r>
              <a:rPr lang="en-US" altLang="en-US" sz="3600" b="1" baseline="-25000" smtClean="0">
                <a:solidFill>
                  <a:schemeClr val="tx1"/>
                </a:solidFill>
                <a:ea typeface="ＭＳ Ｐゴシック" pitchFamily="34" charset="-128"/>
              </a:rPr>
              <a:t>B</a:t>
            </a:r>
            <a:r>
              <a:rPr lang="en-US" altLang="en-US" sz="3600" b="1" smtClean="0">
                <a:solidFill>
                  <a:schemeClr val="tx1"/>
                </a:solidFill>
                <a:ea typeface="ＭＳ Ｐゴシック" pitchFamily="34" charset="-128"/>
              </a:rPr>
              <a:t>,</a:t>
            </a:r>
            <a:r>
              <a:rPr lang="el-GR" altLang="en-US" sz="3600" b="1" smtClean="0">
                <a:solidFill>
                  <a:schemeClr val="tx1"/>
                </a:solidFill>
                <a:ea typeface="ＭＳ Ｐゴシック" pitchFamily="34" charset="-128"/>
              </a:rPr>
              <a:t>σ</a:t>
            </a:r>
            <a:r>
              <a:rPr lang="en-US" altLang="en-US" sz="3600" b="1" baseline="-25000" smtClean="0">
                <a:solidFill>
                  <a:schemeClr val="tx1"/>
                </a:solidFill>
                <a:ea typeface="ＭＳ Ｐゴシック" pitchFamily="34" charset="-128"/>
              </a:rPr>
              <a:t>B</a:t>
            </a:r>
            <a:r>
              <a:rPr lang="en-US" altLang="en-US" sz="3600" b="1" smtClean="0">
                <a:solidFill>
                  <a:schemeClr val="tx1"/>
                </a:solidFill>
                <a:ea typeface="ＭＳ Ｐゴシック" pitchFamily="34" charset="-128"/>
              </a:rPr>
              <a:t>)</a:t>
            </a:r>
            <a:endParaRPr lang="en-US" altLang="en-US" sz="3600" b="1" smtClean="0">
              <a:solidFill>
                <a:schemeClr val="tx1"/>
              </a:solidFill>
            </a:endParaRPr>
          </a:p>
        </p:txBody>
      </p:sp>
      <p:sp>
        <p:nvSpPr>
          <p:cNvPr id="28675" name="Content Placeholder 2"/>
          <p:cNvSpPr>
            <a:spLocks noGrp="1"/>
          </p:cNvSpPr>
          <p:nvPr>
            <p:ph idx="1"/>
          </p:nvPr>
        </p:nvSpPr>
        <p:spPr>
          <a:xfrm>
            <a:off x="457200" y="1066800"/>
            <a:ext cx="8229600" cy="1676400"/>
          </a:xfrm>
        </p:spPr>
        <p:txBody>
          <a:bodyPr/>
          <a:lstStyle/>
          <a:p>
            <a:r>
              <a:rPr lang="en-US" altLang="en-US" sz="2000" b="1" smtClean="0">
                <a:ea typeface="ＭＳ Ｐゴシック" pitchFamily="34" charset="-128"/>
              </a:rPr>
              <a:t>We describe the probability distribution of a binomial random variable just like any other distribution – by looking at the shape, center, and spread. Consider the probability distribution of </a:t>
            </a:r>
            <a:r>
              <a:rPr lang="en-US" altLang="en-US" sz="2000" b="1" i="1" smtClean="0">
                <a:ea typeface="ＭＳ Ｐゴシック" pitchFamily="34" charset="-128"/>
              </a:rPr>
              <a:t>X</a:t>
            </a:r>
            <a:r>
              <a:rPr lang="en-US" altLang="en-US" sz="2000" b="1" smtClean="0">
                <a:ea typeface="ＭＳ Ｐゴシック" pitchFamily="34" charset="-128"/>
              </a:rPr>
              <a:t> = number of children with type O blood in a family with 5 children.</a:t>
            </a:r>
          </a:p>
          <a:p>
            <a:endParaRPr lang="en-US" altLang="en-US" sz="2000" b="1" smtClean="0"/>
          </a:p>
        </p:txBody>
      </p:sp>
      <p:sp>
        <p:nvSpPr>
          <p:cNvPr id="5" name="TextBox 8"/>
          <p:cNvSpPr txBox="1">
            <a:spLocks noChangeArrowheads="1"/>
          </p:cNvSpPr>
          <p:nvPr/>
        </p:nvSpPr>
        <p:spPr bwMode="auto">
          <a:xfrm>
            <a:off x="3454400" y="3030538"/>
            <a:ext cx="5308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b="1">
                <a:solidFill>
                  <a:srgbClr val="FFFF00"/>
                </a:solidFill>
              </a:rPr>
              <a:t>Shape: </a:t>
            </a:r>
            <a:r>
              <a:rPr lang="en-US" altLang="en-US" sz="1600" b="1"/>
              <a:t>The probability distribution of </a:t>
            </a:r>
            <a:r>
              <a:rPr lang="en-US" altLang="en-US" sz="1600" b="1" i="1"/>
              <a:t>X</a:t>
            </a:r>
            <a:r>
              <a:rPr lang="en-US" altLang="en-US" sz="1600" b="1"/>
              <a:t> is skewed to the right. It is more likely to have 0, 1, or 2 children with type O blood than a larger value.</a:t>
            </a:r>
          </a:p>
        </p:txBody>
      </p:sp>
      <p:sp>
        <p:nvSpPr>
          <p:cNvPr id="6" name="TextBox 9"/>
          <p:cNvSpPr txBox="1">
            <a:spLocks noChangeArrowheads="1"/>
          </p:cNvSpPr>
          <p:nvPr/>
        </p:nvSpPr>
        <p:spPr bwMode="auto">
          <a:xfrm>
            <a:off x="3454400" y="3927475"/>
            <a:ext cx="500221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b="1">
                <a:solidFill>
                  <a:srgbClr val="FFFF00"/>
                </a:solidFill>
              </a:rPr>
              <a:t>Center: </a:t>
            </a:r>
            <a:r>
              <a:rPr lang="en-US" altLang="en-US" sz="1600" b="1"/>
              <a:t>The median number of children with type O blood is 1.  Based on our formula for the mean:</a:t>
            </a:r>
          </a:p>
        </p:txBody>
      </p:sp>
      <p:sp>
        <p:nvSpPr>
          <p:cNvPr id="28678" name="TextBox 12"/>
          <p:cNvSpPr txBox="1">
            <a:spLocks noChangeArrowheads="1"/>
          </p:cNvSpPr>
          <p:nvPr/>
        </p:nvSpPr>
        <p:spPr bwMode="auto">
          <a:xfrm>
            <a:off x="211138" y="5445125"/>
            <a:ext cx="28717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b="1">
                <a:solidFill>
                  <a:srgbClr val="FFFF00"/>
                </a:solidFill>
              </a:rPr>
              <a:t>Spread:</a:t>
            </a:r>
            <a:r>
              <a:rPr lang="en-US" altLang="en-US" sz="1600"/>
              <a:t> The variance of </a:t>
            </a:r>
            <a:r>
              <a:rPr lang="en-US" altLang="en-US" sz="1600" i="1"/>
              <a:t>X</a:t>
            </a:r>
            <a:r>
              <a:rPr lang="en-US" altLang="en-US" sz="1600"/>
              <a:t> is </a:t>
            </a:r>
            <a:endParaRPr lang="en-US" altLang="en-US" sz="1600" b="1"/>
          </a:p>
        </p:txBody>
      </p:sp>
      <p:sp>
        <p:nvSpPr>
          <p:cNvPr id="28679" name="TextBox 14"/>
          <p:cNvSpPr txBox="1">
            <a:spLocks noChangeArrowheads="1"/>
          </p:cNvSpPr>
          <p:nvPr/>
        </p:nvSpPr>
        <p:spPr bwMode="auto">
          <a:xfrm>
            <a:off x="1038225" y="6272213"/>
            <a:ext cx="29575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a:t>The standard deviation  of </a:t>
            </a:r>
            <a:r>
              <a:rPr lang="en-US" altLang="en-US" sz="1600" i="1"/>
              <a:t>X </a:t>
            </a:r>
            <a:r>
              <a:rPr lang="en-US" altLang="en-US" sz="1600"/>
              <a:t>is</a:t>
            </a:r>
          </a:p>
        </p:txBody>
      </p:sp>
      <p:graphicFrame>
        <p:nvGraphicFramePr>
          <p:cNvPr id="14" name="Table 13"/>
          <p:cNvGraphicFramePr>
            <a:graphicFrameLocks noGrp="1"/>
          </p:cNvGraphicFramePr>
          <p:nvPr/>
        </p:nvGraphicFramePr>
        <p:xfrm>
          <a:off x="2903538" y="2379663"/>
          <a:ext cx="5429250" cy="609600"/>
        </p:xfrm>
        <a:graphic>
          <a:graphicData uri="http://schemas.openxmlformats.org/drawingml/2006/table">
            <a:tbl>
              <a:tblPr/>
              <a:tblGrid>
                <a:gridCol w="536575"/>
                <a:gridCol w="815975"/>
                <a:gridCol w="814387"/>
                <a:gridCol w="815975"/>
                <a:gridCol w="815975"/>
                <a:gridCol w="814388"/>
                <a:gridCol w="815975"/>
              </a:tblGrid>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x</a:t>
                      </a:r>
                      <a:r>
                        <a:rPr kumimoji="0" lang="en-US" sz="1400" b="1" i="1" u="none" strike="noStrike" cap="none" normalizeH="0" baseline="-25000" smtClean="0">
                          <a:ln>
                            <a:noFill/>
                          </a:ln>
                          <a:solidFill>
                            <a:schemeClr val="tx1"/>
                          </a:solidFill>
                          <a:effectLst/>
                          <a:latin typeface="Times New Roman" pitchFamily="18" charset="0"/>
                          <a:ea typeface="ＭＳ Ｐゴシック" pitchFamily="34" charset="-128"/>
                          <a:cs typeface="Times New Roman" pitchFamily="18" charset="0"/>
                        </a:rPr>
                        <a:t>i</a:t>
                      </a:r>
                      <a:endParaRPr kumimoji="0" lang="en-US" sz="1400" b="1" i="0" u="none" strike="noStrike" cap="none" normalizeH="0" baseline="-25000" smtClean="0">
                        <a:ln>
                          <a:noFill/>
                        </a:ln>
                        <a:solidFill>
                          <a:schemeClr val="tx1"/>
                        </a:solidFill>
                        <a:effectLst/>
                        <a:latin typeface="Times New Roman" pitchFamily="18" charset="0"/>
                        <a:ea typeface="ＭＳ Ｐゴシック" pitchFamily="34" charset="-128"/>
                        <a:cs typeface="Times New Roman" pitchFamily="18" charset="0"/>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1</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2</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3</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4</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5</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chemeClr val="tx1"/>
                          </a:solidFill>
                          <a:effectLst/>
                          <a:latin typeface="Times New Roman" pitchFamily="18" charset="0"/>
                          <a:ea typeface="Zapf Dingbats" pitchFamily="-111" charset="2"/>
                        </a:rPr>
                        <a:t>p</a:t>
                      </a:r>
                      <a:r>
                        <a:rPr kumimoji="0" lang="en-US" sz="1400" b="1" i="1" u="none" strike="noStrike" cap="none" normalizeH="0" baseline="-25000" smtClean="0">
                          <a:ln>
                            <a:noFill/>
                          </a:ln>
                          <a:solidFill>
                            <a:schemeClr val="tx1"/>
                          </a:solidFill>
                          <a:effectLst/>
                          <a:latin typeface="Times New Roman" pitchFamily="18" charset="0"/>
                          <a:ea typeface="Zapf Dingbats" pitchFamily="-111" charset="2"/>
                        </a:rPr>
                        <a:t>i</a:t>
                      </a:r>
                      <a:endParaRPr kumimoji="0" lang="en-US" sz="1400" b="1" i="1" u="none" strike="noStrike" cap="none" normalizeH="0" baseline="-25000" smtClean="0">
                        <a:ln>
                          <a:noFill/>
                        </a:ln>
                        <a:solidFill>
                          <a:schemeClr val="tx1"/>
                        </a:solidFill>
                        <a:effectLst/>
                        <a:latin typeface="Times New Roman" pitchFamily="18" charset="0"/>
                        <a:ea typeface="ＭＳ Ｐゴシック" pitchFamily="34" charset="-128"/>
                        <a:cs typeface="Times New Roman" pitchFamily="18" charset="0"/>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0.2373</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0.3955</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Zapf Dingbats" pitchFamily="-111" charset="2"/>
                        </a:rPr>
                        <a:t>0.2637</a:t>
                      </a:r>
                      <a:endParaRPr kumimoji="0" lang="en-US" sz="1400" b="0" i="0" u="none" strike="noStrike" cap="none" normalizeH="0" baseline="0" smtClean="0">
                        <a:ln>
                          <a:noFill/>
                        </a:ln>
                        <a:solidFill>
                          <a:schemeClr val="tx1"/>
                        </a:solidFill>
                        <a:effectLst/>
                        <a:latin typeface="Times New Roman" pitchFamily="18" charset="0"/>
                        <a:ea typeface="Zapf Dingbats" pitchFamily="-111" charset="2"/>
                        <a:cs typeface="Times New Roman" pitchFamily="18" charset="0"/>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0.0879</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0.0147</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Zapf Dingbats" pitchFamily="-111" charset="2"/>
                        </a:rPr>
                        <a:t>0.00098</a:t>
                      </a:r>
                      <a:endParaRPr kumimoji="0" lang="en-US" sz="1400" b="0" i="0" u="none" strike="noStrike" cap="none" normalizeH="0" baseline="0" dirty="0" smtClean="0">
                        <a:ln>
                          <a:noFill/>
                        </a:ln>
                        <a:solidFill>
                          <a:schemeClr val="tx1"/>
                        </a:solidFill>
                        <a:effectLst/>
                        <a:latin typeface="Times New Roman" pitchFamily="18" charset="0"/>
                        <a:ea typeface="Zapf Dingbats" pitchFamily="-111" charset="2"/>
                        <a:cs typeface="Times New Roman" pitchFamily="18" charset="0"/>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r>
            </a:tbl>
          </a:graphicData>
        </a:graphic>
      </p:graphicFrame>
      <p:pic>
        <p:nvPicPr>
          <p:cNvPr id="2870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0"/>
            <a:ext cx="316230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0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4572000"/>
            <a:ext cx="47148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0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5410200"/>
            <a:ext cx="54483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09"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6248400"/>
            <a:ext cx="18192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457200" y="96838"/>
            <a:ext cx="8229600" cy="792162"/>
          </a:xfrm>
        </p:spPr>
        <p:txBody>
          <a:bodyPr/>
          <a:lstStyle/>
          <a:p>
            <a:r>
              <a:rPr lang="en-US" altLang="en-US" sz="3600" b="1" smtClean="0"/>
              <a:t>Binomial Mean and Std Dev</a:t>
            </a:r>
          </a:p>
        </p:txBody>
      </p:sp>
      <p:sp>
        <p:nvSpPr>
          <p:cNvPr id="3076" name="Content Placeholder 2"/>
          <p:cNvSpPr>
            <a:spLocks noGrp="1"/>
          </p:cNvSpPr>
          <p:nvPr>
            <p:ph idx="1"/>
          </p:nvPr>
        </p:nvSpPr>
        <p:spPr>
          <a:xfrm>
            <a:off x="457200" y="1600200"/>
            <a:ext cx="8229600" cy="1828800"/>
          </a:xfrm>
        </p:spPr>
        <p:txBody>
          <a:bodyPr/>
          <a:lstStyle/>
          <a:p>
            <a:r>
              <a:rPr lang="en-US" altLang="en-US" sz="2000" b="1" smtClean="0">
                <a:ea typeface="ＭＳ Ｐゴシック" pitchFamily="34" charset="-128"/>
              </a:rPr>
              <a:t>Notice, the mean </a:t>
            </a:r>
            <a:r>
              <a:rPr lang="en-US" altLang="en-US" sz="2000" b="1" i="1" smtClean="0">
                <a:ea typeface="ＭＳ Ｐゴシック" pitchFamily="34" charset="-128"/>
              </a:rPr>
              <a:t>µ</a:t>
            </a:r>
            <a:r>
              <a:rPr lang="en-US" altLang="en-US" sz="2000" b="1" i="1" baseline="-25000" smtClean="0">
                <a:ea typeface="ＭＳ Ｐゴシック" pitchFamily="34" charset="-128"/>
              </a:rPr>
              <a:t>X</a:t>
            </a:r>
            <a:r>
              <a:rPr lang="en-US" altLang="en-US" sz="2000" b="1" i="1" smtClean="0">
                <a:ea typeface="ＭＳ Ｐゴシック" pitchFamily="34" charset="-128"/>
              </a:rPr>
              <a:t> </a:t>
            </a:r>
            <a:r>
              <a:rPr lang="en-US" altLang="en-US" sz="2000" b="1" smtClean="0">
                <a:ea typeface="ＭＳ Ｐゴシック" pitchFamily="34" charset="-128"/>
              </a:rPr>
              <a:t>= 1.25 can be found another way. Since each child has a 0.25 chance of inheriting type O blood, we’d expect one-fourth of the 5 children to have this blood type.  That is, </a:t>
            </a:r>
            <a:r>
              <a:rPr lang="en-US" altLang="en-US" sz="2000" b="1" i="1" smtClean="0">
                <a:ea typeface="ＭＳ Ｐゴシック" pitchFamily="34" charset="-128"/>
              </a:rPr>
              <a:t>µ</a:t>
            </a:r>
            <a:r>
              <a:rPr lang="en-US" altLang="en-US" sz="2000" b="1" i="1" baseline="-25000" smtClean="0">
                <a:ea typeface="ＭＳ Ｐゴシック" pitchFamily="34" charset="-128"/>
              </a:rPr>
              <a:t>X</a:t>
            </a:r>
            <a:r>
              <a:rPr lang="en-US" altLang="en-US" sz="2000" b="1" i="1" smtClean="0">
                <a:ea typeface="ＭＳ Ｐゴシック" pitchFamily="34" charset="-128"/>
              </a:rPr>
              <a:t> </a:t>
            </a:r>
            <a:r>
              <a:rPr lang="en-US" altLang="en-US" sz="2000" b="1" smtClean="0">
                <a:ea typeface="ＭＳ Ｐゴシック" pitchFamily="34" charset="-128"/>
              </a:rPr>
              <a:t>= 5(0.25) = 1.25. This method can be used to find the mean of any binomial random variable with parameters </a:t>
            </a:r>
            <a:r>
              <a:rPr lang="en-US" altLang="en-US" sz="2000" b="1" i="1" smtClean="0">
                <a:ea typeface="ＭＳ Ｐゴシック" pitchFamily="34" charset="-128"/>
              </a:rPr>
              <a:t>n </a:t>
            </a:r>
            <a:r>
              <a:rPr lang="en-US" altLang="en-US" sz="2000" b="1" smtClean="0">
                <a:ea typeface="ＭＳ Ｐゴシック" pitchFamily="34" charset="-128"/>
              </a:rPr>
              <a:t>and </a:t>
            </a:r>
            <a:r>
              <a:rPr lang="en-US" altLang="en-US" sz="2000" b="1" i="1" smtClean="0">
                <a:ea typeface="ＭＳ Ｐゴシック" pitchFamily="34" charset="-128"/>
              </a:rPr>
              <a:t>p</a:t>
            </a:r>
            <a:r>
              <a:rPr lang="en-US" altLang="en-US" sz="2000" b="1" smtClean="0">
                <a:ea typeface="ＭＳ Ｐゴシック" pitchFamily="34" charset="-128"/>
              </a:rPr>
              <a:t>.</a:t>
            </a:r>
          </a:p>
          <a:p>
            <a:endParaRPr lang="en-US" altLang="en-US" sz="2000" b="1" smtClean="0"/>
          </a:p>
        </p:txBody>
      </p:sp>
      <p:grpSp>
        <p:nvGrpSpPr>
          <p:cNvPr id="2" name="Group 10"/>
          <p:cNvGrpSpPr>
            <a:grpSpLocks/>
          </p:cNvGrpSpPr>
          <p:nvPr/>
        </p:nvGrpSpPr>
        <p:grpSpPr bwMode="auto">
          <a:xfrm>
            <a:off x="673100" y="3487738"/>
            <a:ext cx="7843838" cy="2344737"/>
            <a:chOff x="292100" y="3487130"/>
            <a:chExt cx="7843838" cy="2345345"/>
          </a:xfrm>
        </p:grpSpPr>
        <p:sp>
          <p:nvSpPr>
            <p:cNvPr id="5" name="TextBox 4"/>
            <p:cNvSpPr txBox="1"/>
            <p:nvPr/>
          </p:nvSpPr>
          <p:spPr bwMode="auto">
            <a:xfrm>
              <a:off x="292100" y="3893635"/>
              <a:ext cx="7843838" cy="1938840"/>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a:solidFill>
                    <a:srgbClr val="000000"/>
                  </a:solidFill>
                  <a:ea typeface="ＭＳ Ｐゴシック" pitchFamily="34" charset="-128"/>
                </a:rPr>
                <a:t>If a count </a:t>
              </a:r>
              <a:r>
                <a:rPr lang="en-US" i="1">
                  <a:solidFill>
                    <a:srgbClr val="000000"/>
                  </a:solidFill>
                  <a:ea typeface="ＭＳ Ｐゴシック" pitchFamily="34" charset="-128"/>
                </a:rPr>
                <a:t>X</a:t>
              </a:r>
              <a:r>
                <a:rPr lang="en-US">
                  <a:solidFill>
                    <a:srgbClr val="000000"/>
                  </a:solidFill>
                  <a:ea typeface="ＭＳ Ｐゴシック" pitchFamily="34" charset="-128"/>
                </a:rPr>
                <a:t> has the binomial distribution with number of trials </a:t>
              </a:r>
              <a:r>
                <a:rPr lang="en-US" i="1">
                  <a:solidFill>
                    <a:srgbClr val="000000"/>
                  </a:solidFill>
                  <a:ea typeface="ＭＳ Ｐゴシック" pitchFamily="34" charset="-128"/>
                </a:rPr>
                <a:t>n </a:t>
              </a:r>
              <a:r>
                <a:rPr lang="en-US">
                  <a:solidFill>
                    <a:srgbClr val="000000"/>
                  </a:solidFill>
                  <a:ea typeface="ＭＳ Ｐゴシック" pitchFamily="34" charset="-128"/>
                </a:rPr>
                <a:t>and probability of success </a:t>
              </a:r>
              <a:r>
                <a:rPr lang="en-US" i="1">
                  <a:solidFill>
                    <a:srgbClr val="000000"/>
                  </a:solidFill>
                  <a:ea typeface="ＭＳ Ｐゴシック" pitchFamily="34" charset="-128"/>
                </a:rPr>
                <a:t>p</a:t>
              </a:r>
              <a:r>
                <a:rPr lang="en-US">
                  <a:solidFill>
                    <a:srgbClr val="000000"/>
                  </a:solidFill>
                  <a:ea typeface="ＭＳ Ｐゴシック" pitchFamily="34" charset="-128"/>
                </a:rPr>
                <a:t>, the </a:t>
              </a:r>
              <a:r>
                <a:rPr lang="en-US" b="1">
                  <a:solidFill>
                    <a:srgbClr val="000000"/>
                  </a:solidFill>
                  <a:ea typeface="ＭＳ Ｐゴシック" pitchFamily="34" charset="-128"/>
                </a:rPr>
                <a:t>mean</a:t>
              </a:r>
              <a:r>
                <a:rPr lang="en-US">
                  <a:solidFill>
                    <a:srgbClr val="000000"/>
                  </a:solidFill>
                  <a:ea typeface="ＭＳ Ｐゴシック" pitchFamily="34" charset="-128"/>
                </a:rPr>
                <a:t> and </a:t>
              </a:r>
              <a:r>
                <a:rPr lang="en-US" b="1">
                  <a:solidFill>
                    <a:srgbClr val="000000"/>
                  </a:solidFill>
                  <a:ea typeface="ＭＳ Ｐゴシック" pitchFamily="34" charset="-128"/>
                </a:rPr>
                <a:t>standard deviation</a:t>
              </a:r>
              <a:r>
                <a:rPr lang="en-US">
                  <a:solidFill>
                    <a:srgbClr val="000000"/>
                  </a:solidFill>
                  <a:ea typeface="ＭＳ Ｐゴシック" pitchFamily="34" charset="-128"/>
                </a:rPr>
                <a:t> of </a:t>
              </a:r>
              <a:r>
                <a:rPr lang="en-US" i="1">
                  <a:solidFill>
                    <a:srgbClr val="000000"/>
                  </a:solidFill>
                  <a:ea typeface="ＭＳ Ｐゴシック" pitchFamily="34" charset="-128"/>
                </a:rPr>
                <a:t>X </a:t>
              </a:r>
              <a:r>
                <a:rPr lang="en-US">
                  <a:solidFill>
                    <a:srgbClr val="000000"/>
                  </a:solidFill>
                  <a:ea typeface="ＭＳ Ｐゴシック" pitchFamily="34" charset="-128"/>
                </a:rPr>
                <a:t>are</a:t>
              </a:r>
            </a:p>
            <a:p>
              <a:pPr marL="342900" indent="-342900">
                <a:spcAft>
                  <a:spcPts val="1200"/>
                </a:spcAft>
                <a:defRPr/>
              </a:pPr>
              <a:endParaRPr lang="en-US">
                <a:solidFill>
                  <a:srgbClr val="000000"/>
                </a:solidFill>
                <a:ea typeface="ＭＳ Ｐゴシック" pitchFamily="34" charset="-128"/>
              </a:endParaRPr>
            </a:p>
            <a:p>
              <a:pPr marL="342900" indent="-342900">
                <a:spcAft>
                  <a:spcPts val="1200"/>
                </a:spcAft>
                <a:defRPr/>
              </a:pPr>
              <a:endParaRPr lang="en-US">
                <a:solidFill>
                  <a:srgbClr val="000000"/>
                </a:solidFill>
                <a:ea typeface="ＭＳ Ｐゴシック" pitchFamily="34" charset="-128"/>
              </a:endParaRPr>
            </a:p>
            <a:p>
              <a:pPr marL="342900" indent="-342900">
                <a:spcAft>
                  <a:spcPts val="1200"/>
                </a:spcAft>
                <a:defRPr/>
              </a:pPr>
              <a:endParaRPr lang="en-US">
                <a:solidFill>
                  <a:srgbClr val="000000"/>
                </a:solidFill>
                <a:ea typeface="ＭＳ Ｐゴシック" pitchFamily="34" charset="-128"/>
              </a:endParaRPr>
            </a:p>
          </p:txBody>
        </p:sp>
        <p:sp>
          <p:nvSpPr>
            <p:cNvPr id="6" name="TextBox 5"/>
            <p:cNvSpPr txBox="1"/>
            <p:nvPr/>
          </p:nvSpPr>
          <p:spPr bwMode="auto">
            <a:xfrm>
              <a:off x="757590" y="3487130"/>
              <a:ext cx="6896297" cy="338554"/>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sz="1600" b="1" dirty="0"/>
                <a:t>Mean and Standard Deviation of a Binomial Random Variable</a:t>
              </a:r>
            </a:p>
          </p:txBody>
        </p:sp>
        <p:graphicFrame>
          <p:nvGraphicFramePr>
            <p:cNvPr id="3074" name="Object 2"/>
            <p:cNvGraphicFramePr>
              <a:graphicFrameLocks noChangeAspect="1"/>
            </p:cNvGraphicFramePr>
            <p:nvPr/>
          </p:nvGraphicFramePr>
          <p:xfrm>
            <a:off x="3332163" y="4740275"/>
            <a:ext cx="1990725" cy="896938"/>
          </p:xfrm>
          <a:graphic>
            <a:graphicData uri="http://schemas.openxmlformats.org/presentationml/2006/ole">
              <mc:AlternateContent xmlns:mc="http://schemas.openxmlformats.org/markup-compatibility/2006">
                <mc:Choice xmlns:v="urn:schemas-microsoft-com:vml" Requires="v">
                  <p:oleObj spid="_x0000_s3086" name="Equation" r:id="rId3" imgW="1016000" imgH="457200" progId="Equation.3">
                    <p:embed/>
                  </p:oleObj>
                </mc:Choice>
                <mc:Fallback>
                  <p:oleObj name="Equation" r:id="rId3" imgW="101600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2163" y="4740275"/>
                          <a:ext cx="1990725" cy="896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078" name="TextBox 17"/>
          <p:cNvSpPr txBox="1">
            <a:spLocks noChangeArrowheads="1"/>
          </p:cNvSpPr>
          <p:nvPr/>
        </p:nvSpPr>
        <p:spPr bwMode="auto">
          <a:xfrm>
            <a:off x="1274763" y="58324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a:p>
        </p:txBody>
      </p:sp>
      <p:sp>
        <p:nvSpPr>
          <p:cNvPr id="9" name="TextBox 8"/>
          <p:cNvSpPr txBox="1">
            <a:spLocks noChangeArrowheads="1"/>
          </p:cNvSpPr>
          <p:nvPr/>
        </p:nvSpPr>
        <p:spPr bwMode="auto">
          <a:xfrm>
            <a:off x="673100" y="5986463"/>
            <a:ext cx="79375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b="1" i="1" u="sng">
                <a:solidFill>
                  <a:srgbClr val="FFFF00"/>
                </a:solidFill>
              </a:rPr>
              <a:t>Note:</a:t>
            </a:r>
            <a:r>
              <a:rPr lang="en-US" altLang="en-US" b="1" i="1">
                <a:solidFill>
                  <a:srgbClr val="FFFF00"/>
                </a:solidFill>
              </a:rPr>
              <a:t> These formulas work ONLY for binomial distributions.  </a:t>
            </a:r>
          </a:p>
          <a:p>
            <a:pPr algn="ctr"/>
            <a:r>
              <a:rPr lang="en-US" altLang="en-US" b="1" i="1">
                <a:solidFill>
                  <a:srgbClr val="FFFF00"/>
                </a:solidFill>
              </a:rPr>
              <a:t>They can’t be used for other distributions!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a:xfrm>
            <a:off x="457200" y="123825"/>
            <a:ext cx="8229600" cy="792163"/>
          </a:xfrm>
        </p:spPr>
        <p:txBody>
          <a:bodyPr/>
          <a:lstStyle/>
          <a:p>
            <a:r>
              <a:rPr lang="en-US" altLang="en-US" sz="2800" b="1" smtClean="0">
                <a:solidFill>
                  <a:schemeClr val="tx1"/>
                </a:solidFill>
                <a:ea typeface="ＭＳ Ｐゴシック" pitchFamily="34" charset="-128"/>
              </a:rPr>
              <a:t>Binomial Distributions in Statistical Sampling</a:t>
            </a:r>
            <a:endParaRPr lang="en-US" altLang="en-US" sz="2800" b="1" smtClean="0">
              <a:solidFill>
                <a:schemeClr val="tx1"/>
              </a:solidFill>
            </a:endParaRPr>
          </a:p>
        </p:txBody>
      </p:sp>
      <p:sp>
        <p:nvSpPr>
          <p:cNvPr id="4100" name="Content Placeholder 2"/>
          <p:cNvSpPr>
            <a:spLocks noGrp="1"/>
          </p:cNvSpPr>
          <p:nvPr>
            <p:ph idx="1"/>
          </p:nvPr>
        </p:nvSpPr>
        <p:spPr>
          <a:xfrm>
            <a:off x="457200" y="914400"/>
            <a:ext cx="8229600" cy="1981200"/>
          </a:xfrm>
        </p:spPr>
        <p:txBody>
          <a:bodyPr/>
          <a:lstStyle/>
          <a:p>
            <a:pPr marL="0" indent="0">
              <a:buFont typeface="Wingdings" pitchFamily="2" charset="2"/>
              <a:buNone/>
            </a:pPr>
            <a:r>
              <a:rPr lang="en-US" altLang="en-US" sz="1800" b="1" smtClean="0">
                <a:ea typeface="ＭＳ Ｐゴシック" pitchFamily="34" charset="-128"/>
              </a:rPr>
              <a:t>The binomial distributions are important in statistics when we want to make inferences about the proportion </a:t>
            </a:r>
            <a:r>
              <a:rPr lang="en-US" altLang="en-US" sz="1800" b="1" i="1" smtClean="0">
                <a:ea typeface="ＭＳ Ｐゴシック" pitchFamily="34" charset="-128"/>
              </a:rPr>
              <a:t>p</a:t>
            </a:r>
            <a:r>
              <a:rPr lang="en-US" altLang="en-US" sz="1800" b="1" smtClean="0">
                <a:ea typeface="ＭＳ Ｐゴシック" pitchFamily="34" charset="-128"/>
              </a:rPr>
              <a:t> of successes in a population.</a:t>
            </a:r>
          </a:p>
          <a:p>
            <a:pPr marL="0" indent="0">
              <a:buFont typeface="Wingdings" pitchFamily="2" charset="2"/>
              <a:buNone/>
            </a:pPr>
            <a:r>
              <a:rPr lang="en-US" altLang="en-US" sz="1800" b="1" smtClean="0">
                <a:ea typeface="ＭＳ Ｐゴシック" pitchFamily="34" charset="-128"/>
              </a:rPr>
              <a:t>Suppose 10% of CDs have defective copy-protection schemes that can harm computers. A music distributor inspects an SRS of 10 CDs from a shipment of 10,000.  Let </a:t>
            </a:r>
            <a:r>
              <a:rPr lang="en-US" altLang="en-US" sz="1800" b="1" i="1" smtClean="0">
                <a:ea typeface="ＭＳ Ｐゴシック" pitchFamily="34" charset="-128"/>
              </a:rPr>
              <a:t>X </a:t>
            </a:r>
            <a:r>
              <a:rPr lang="en-US" altLang="en-US" sz="1800" b="1" smtClean="0">
                <a:ea typeface="ＭＳ Ｐゴシック" pitchFamily="34" charset="-128"/>
              </a:rPr>
              <a:t>= number of defective CDs.  What is </a:t>
            </a:r>
            <a:r>
              <a:rPr lang="en-US" altLang="en-US" sz="1800" b="1" i="1" smtClean="0">
                <a:ea typeface="ＭＳ Ｐゴシック" pitchFamily="34" charset="-128"/>
              </a:rPr>
              <a:t>P</a:t>
            </a:r>
            <a:r>
              <a:rPr lang="en-US" altLang="en-US" sz="1800" b="1" smtClean="0">
                <a:ea typeface="ＭＳ Ｐゴシック" pitchFamily="34" charset="-128"/>
              </a:rPr>
              <a:t>(</a:t>
            </a:r>
            <a:r>
              <a:rPr lang="en-US" altLang="en-US" sz="1800" b="1" i="1" smtClean="0">
                <a:ea typeface="ＭＳ Ｐゴシック" pitchFamily="34" charset="-128"/>
              </a:rPr>
              <a:t>X </a:t>
            </a:r>
            <a:r>
              <a:rPr lang="en-US" altLang="en-US" sz="1800" b="1" smtClean="0">
                <a:ea typeface="ＭＳ Ｐゴシック" pitchFamily="34" charset="-128"/>
              </a:rPr>
              <a:t>= 0)? </a:t>
            </a:r>
            <a:r>
              <a:rPr lang="en-US" altLang="en-US" sz="1800" b="1" i="1" smtClean="0">
                <a:ea typeface="ＭＳ Ｐゴシック" pitchFamily="34" charset="-128"/>
              </a:rPr>
              <a:t>Note, this is not quite a binomial setting.  Why?</a:t>
            </a:r>
            <a:endParaRPr lang="en-US" altLang="en-US" sz="2000" b="1" smtClean="0"/>
          </a:p>
        </p:txBody>
      </p:sp>
      <p:sp>
        <p:nvSpPr>
          <p:cNvPr id="4101" name="TextBox 15"/>
          <p:cNvSpPr txBox="1">
            <a:spLocks noChangeArrowheads="1"/>
          </p:cNvSpPr>
          <p:nvPr/>
        </p:nvSpPr>
        <p:spPr bwMode="auto">
          <a:xfrm>
            <a:off x="596900" y="4445000"/>
            <a:ext cx="7937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b="1">
                <a:solidFill>
                  <a:srgbClr val="FFFF00"/>
                </a:solidFill>
              </a:rPr>
              <a:t>In practice, the binomial distribution gives a good approximation as long as we don’t sample more than 10% of the population.</a:t>
            </a:r>
          </a:p>
        </p:txBody>
      </p:sp>
      <p:sp>
        <p:nvSpPr>
          <p:cNvPr id="4102" name="Rectangle 11"/>
          <p:cNvSpPr>
            <a:spLocks noChangeArrowheads="1"/>
          </p:cNvSpPr>
          <p:nvPr/>
        </p:nvSpPr>
        <p:spPr bwMode="auto">
          <a:xfrm>
            <a:off x="533400" y="2895600"/>
            <a:ext cx="25368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Font typeface="Wingdings" pitchFamily="2" charset="2"/>
              <a:buNone/>
            </a:pPr>
            <a:r>
              <a:rPr lang="en-US" altLang="en-US" sz="1600" b="1"/>
              <a:t>The actual probability is</a:t>
            </a:r>
            <a:endParaRPr lang="en-US" altLang="en-US" sz="2800" b="1"/>
          </a:p>
        </p:txBody>
      </p:sp>
      <p:sp>
        <p:nvSpPr>
          <p:cNvPr id="4103" name="Rectangle 16"/>
          <p:cNvSpPr>
            <a:spLocks noChangeArrowheads="1"/>
          </p:cNvSpPr>
          <p:nvPr/>
        </p:nvSpPr>
        <p:spPr bwMode="auto">
          <a:xfrm>
            <a:off x="533400" y="3657600"/>
            <a:ext cx="32670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Font typeface="Wingdings" pitchFamily="2" charset="2"/>
              <a:buNone/>
            </a:pPr>
            <a:r>
              <a:rPr lang="en-US" altLang="en-US" sz="1600" b="1"/>
              <a:t>Using the binomial distribution,</a:t>
            </a:r>
            <a:endParaRPr lang="en-US" altLang="en-US" sz="2800" b="1"/>
          </a:p>
        </p:txBody>
      </p:sp>
      <p:grpSp>
        <p:nvGrpSpPr>
          <p:cNvPr id="2" name="Group 24"/>
          <p:cNvGrpSpPr>
            <a:grpSpLocks/>
          </p:cNvGrpSpPr>
          <p:nvPr/>
        </p:nvGrpSpPr>
        <p:grpSpPr bwMode="auto">
          <a:xfrm>
            <a:off x="622300" y="5183188"/>
            <a:ext cx="7843838" cy="1522412"/>
            <a:chOff x="292100" y="5038203"/>
            <a:chExt cx="7843838" cy="1523006"/>
          </a:xfrm>
        </p:grpSpPr>
        <p:grpSp>
          <p:nvGrpSpPr>
            <p:cNvPr id="4107" name="Group 21"/>
            <p:cNvGrpSpPr>
              <a:grpSpLocks/>
            </p:cNvGrpSpPr>
            <p:nvPr/>
          </p:nvGrpSpPr>
          <p:grpSpPr bwMode="auto">
            <a:xfrm>
              <a:off x="292100" y="5322374"/>
              <a:ext cx="7843838" cy="1238835"/>
              <a:chOff x="292100" y="5322374"/>
              <a:chExt cx="7843838" cy="1238835"/>
            </a:xfrm>
          </p:grpSpPr>
          <p:sp>
            <p:nvSpPr>
              <p:cNvPr id="19" name="TextBox 18"/>
              <p:cNvSpPr txBox="1"/>
              <p:nvPr/>
            </p:nvSpPr>
            <p:spPr bwMode="auto">
              <a:xfrm>
                <a:off x="292100" y="5322476"/>
                <a:ext cx="7843838" cy="1238733"/>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b="1" dirty="0">
                    <a:solidFill>
                      <a:srgbClr val="000000"/>
                    </a:solidFill>
                    <a:ea typeface="ＭＳ Ｐゴシック" pitchFamily="34" charset="-128"/>
                  </a:rPr>
                  <a:t>When taking an SRS of size </a:t>
                </a:r>
                <a:r>
                  <a:rPr lang="en-US" b="1" i="1" dirty="0">
                    <a:solidFill>
                      <a:srgbClr val="000000"/>
                    </a:solidFill>
                    <a:ea typeface="ＭＳ Ｐゴシック" pitchFamily="34" charset="-128"/>
                  </a:rPr>
                  <a:t>n</a:t>
                </a:r>
                <a:r>
                  <a:rPr lang="en-US" b="1" dirty="0">
                    <a:solidFill>
                      <a:srgbClr val="000000"/>
                    </a:solidFill>
                    <a:ea typeface="ＭＳ Ｐゴシック" pitchFamily="34" charset="-128"/>
                  </a:rPr>
                  <a:t> from a population of size </a:t>
                </a:r>
                <a:r>
                  <a:rPr lang="en-US" b="1" i="1" dirty="0">
                    <a:solidFill>
                      <a:srgbClr val="000000"/>
                    </a:solidFill>
                    <a:ea typeface="ＭＳ Ｐゴシック" pitchFamily="34" charset="-128"/>
                  </a:rPr>
                  <a:t>N</a:t>
                </a:r>
                <a:r>
                  <a:rPr lang="en-US" b="1" dirty="0">
                    <a:solidFill>
                      <a:srgbClr val="000000"/>
                    </a:solidFill>
                    <a:ea typeface="ＭＳ Ｐゴシック" pitchFamily="34" charset="-128"/>
                  </a:rPr>
                  <a:t>, we can use a binomial distribution to model the count of successes in the sample as long as</a:t>
                </a:r>
              </a:p>
              <a:p>
                <a:pPr marL="342900" indent="-342900">
                  <a:spcAft>
                    <a:spcPts val="1200"/>
                  </a:spcAft>
                  <a:defRPr/>
                </a:pPr>
                <a:endParaRPr lang="en-US" sz="1050" dirty="0">
                  <a:solidFill>
                    <a:srgbClr val="000000"/>
                  </a:solidFill>
                  <a:ea typeface="ＭＳ Ｐゴシック" pitchFamily="34" charset="-128"/>
                </a:endParaRPr>
              </a:p>
            </p:txBody>
          </p:sp>
          <p:graphicFrame>
            <p:nvGraphicFramePr>
              <p:cNvPr id="4098" name="Object 4"/>
              <p:cNvGraphicFramePr>
                <a:graphicFrameLocks noChangeAspect="1"/>
              </p:cNvGraphicFramePr>
              <p:nvPr/>
            </p:nvGraphicFramePr>
            <p:xfrm>
              <a:off x="2870178" y="5790699"/>
              <a:ext cx="2514600" cy="698519"/>
            </p:xfrm>
            <a:graphic>
              <a:graphicData uri="http://schemas.openxmlformats.org/presentationml/2006/ole">
                <mc:AlternateContent xmlns:mc="http://schemas.openxmlformats.org/markup-compatibility/2006">
                  <mc:Choice xmlns:v="urn:schemas-microsoft-com:vml" Requires="v">
                    <p:oleObj spid="_x0000_s4114" name="Equation" r:id="rId3" imgW="1282680" imgH="355320" progId="Equation.3">
                      <p:embed/>
                    </p:oleObj>
                  </mc:Choice>
                  <mc:Fallback>
                    <p:oleObj name="Equation" r:id="rId3" imgW="1282680" imgH="35532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0178" y="5790699"/>
                            <a:ext cx="2514600" cy="6985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8" name="TextBox 17"/>
            <p:cNvSpPr txBox="1"/>
            <p:nvPr/>
          </p:nvSpPr>
          <p:spPr bwMode="auto">
            <a:xfrm>
              <a:off x="716643" y="5038203"/>
              <a:ext cx="6896297" cy="338554"/>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sz="1600" b="1" dirty="0"/>
                <a:t>Sampling Without Replacement Condition</a:t>
              </a:r>
            </a:p>
          </p:txBody>
        </p:sp>
      </p:grpSp>
      <p:pic>
        <p:nvPicPr>
          <p:cNvPr id="410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3505200"/>
            <a:ext cx="4114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2743200"/>
            <a:ext cx="55054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9219" name="Rectangle 3"/>
          <p:cNvSpPr>
            <a:spLocks noGrp="1" noChangeArrowheads="1"/>
          </p:cNvSpPr>
          <p:nvPr>
            <p:ph type="body" idx="1"/>
          </p:nvPr>
        </p:nvSpPr>
        <p:spPr>
          <a:xfrm>
            <a:off x="457200" y="1219200"/>
            <a:ext cx="8229600" cy="5105400"/>
          </a:xfrm>
        </p:spPr>
        <p:txBody>
          <a:bodyPr/>
          <a:lstStyle/>
          <a:p>
            <a:pPr>
              <a:spcBef>
                <a:spcPts val="1200"/>
              </a:spcBef>
              <a:spcAft>
                <a:spcPts val="600"/>
              </a:spcAft>
            </a:pPr>
            <a:r>
              <a:rPr lang="en-US" sz="2400" b="1" dirty="0"/>
              <a:t>Determine whether the conditions for a binomial setting are met</a:t>
            </a:r>
          </a:p>
          <a:p>
            <a:pPr>
              <a:spcBef>
                <a:spcPts val="1200"/>
              </a:spcBef>
              <a:spcAft>
                <a:spcPts val="600"/>
              </a:spcAft>
            </a:pPr>
            <a:r>
              <a:rPr lang="en-US" sz="2400" b="1" dirty="0"/>
              <a:t>Calculate and interpret probabilities involving binomial distributions</a:t>
            </a:r>
          </a:p>
          <a:p>
            <a:pPr>
              <a:spcBef>
                <a:spcPts val="1200"/>
              </a:spcBef>
              <a:spcAft>
                <a:spcPts val="600"/>
              </a:spcAft>
            </a:pPr>
            <a:r>
              <a:rPr lang="en-US" sz="2400" b="1" dirty="0"/>
              <a:t>Calculate the mean and standard deviation of a binomial random variable.  Interpret these values</a:t>
            </a:r>
          </a:p>
          <a:p>
            <a:pPr>
              <a:spcBef>
                <a:spcPts val="1200"/>
              </a:spcBef>
              <a:spcAft>
                <a:spcPts val="600"/>
              </a:spcAft>
            </a:pPr>
            <a:r>
              <a:rPr lang="en-US" sz="2400" b="1" dirty="0"/>
              <a:t>When appropriate, use the Normal approximation to the binomial distribution to calculate probabilities</a:t>
            </a:r>
          </a:p>
          <a:p>
            <a:pPr>
              <a:spcBef>
                <a:spcPts val="1200"/>
              </a:spcBef>
              <a:spcAft>
                <a:spcPts val="600"/>
              </a:spcAft>
            </a:pPr>
            <a:r>
              <a:rPr lang="en-US" sz="2400" b="1" dirty="0"/>
              <a:t>Find probabilities involving geometric random variables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itle 1"/>
          <p:cNvSpPr>
            <a:spLocks noGrp="1"/>
          </p:cNvSpPr>
          <p:nvPr>
            <p:ph type="title"/>
          </p:nvPr>
        </p:nvSpPr>
        <p:spPr>
          <a:xfrm>
            <a:off x="457200" y="69850"/>
            <a:ext cx="8229600" cy="868363"/>
          </a:xfrm>
        </p:spPr>
        <p:txBody>
          <a:bodyPr/>
          <a:lstStyle/>
          <a:p>
            <a:r>
              <a:rPr lang="en-US" altLang="en-US" sz="3600" b="1" smtClean="0">
                <a:solidFill>
                  <a:schemeClr val="tx1"/>
                </a:solidFill>
                <a:ea typeface="ＭＳ Ｐゴシック" pitchFamily="34" charset="-128"/>
              </a:rPr>
              <a:t>Normal Approximation to Binomial</a:t>
            </a:r>
            <a:endParaRPr lang="en-US" altLang="en-US" sz="3600" b="1" smtClean="0">
              <a:solidFill>
                <a:schemeClr val="tx1"/>
              </a:solidFill>
            </a:endParaRPr>
          </a:p>
        </p:txBody>
      </p:sp>
      <p:sp>
        <p:nvSpPr>
          <p:cNvPr id="5125" name="Content Placeholder 2"/>
          <p:cNvSpPr>
            <a:spLocks noGrp="1"/>
          </p:cNvSpPr>
          <p:nvPr>
            <p:ph idx="1"/>
          </p:nvPr>
        </p:nvSpPr>
        <p:spPr>
          <a:xfrm>
            <a:off x="228600" y="887413"/>
            <a:ext cx="8686800" cy="1752600"/>
          </a:xfrm>
        </p:spPr>
        <p:txBody>
          <a:bodyPr/>
          <a:lstStyle/>
          <a:p>
            <a:r>
              <a:rPr lang="en-US" altLang="en-US" sz="2400" b="1" smtClean="0">
                <a:ea typeface="ＭＳ Ｐゴシック" pitchFamily="34" charset="-128"/>
              </a:rPr>
              <a:t>As </a:t>
            </a:r>
            <a:r>
              <a:rPr lang="en-US" altLang="en-US" sz="2400" b="1" i="1" smtClean="0">
                <a:ea typeface="ＭＳ Ｐゴシック" pitchFamily="34" charset="-128"/>
              </a:rPr>
              <a:t>n</a:t>
            </a:r>
            <a:r>
              <a:rPr lang="en-US" altLang="en-US" sz="2400" b="1" smtClean="0">
                <a:ea typeface="ＭＳ Ｐゴシック" pitchFamily="34" charset="-128"/>
              </a:rPr>
              <a:t> gets larger, something interesting happens to the shape of a binomial distribution.  The figures below show histograms of binomial distributions for different values of </a:t>
            </a:r>
            <a:r>
              <a:rPr lang="en-US" altLang="en-US" sz="2400" b="1" i="1" smtClean="0">
                <a:ea typeface="ＭＳ Ｐゴシック" pitchFamily="34" charset="-128"/>
              </a:rPr>
              <a:t>n</a:t>
            </a:r>
            <a:r>
              <a:rPr lang="en-US" altLang="en-US" sz="2400" b="1" smtClean="0">
                <a:ea typeface="ＭＳ Ｐゴシック" pitchFamily="34" charset="-128"/>
              </a:rPr>
              <a:t> and </a:t>
            </a:r>
            <a:r>
              <a:rPr lang="en-US" altLang="en-US" sz="2400" b="1" i="1" smtClean="0">
                <a:ea typeface="ＭＳ Ｐゴシック" pitchFamily="34" charset="-128"/>
              </a:rPr>
              <a:t>p</a:t>
            </a:r>
            <a:r>
              <a:rPr lang="en-US" altLang="en-US" sz="2400" b="1" smtClean="0">
                <a:ea typeface="ＭＳ Ｐゴシック" pitchFamily="34" charset="-128"/>
              </a:rPr>
              <a:t>. What do you notice as </a:t>
            </a:r>
            <a:r>
              <a:rPr lang="en-US" altLang="en-US" sz="2400" b="1" i="1" smtClean="0">
                <a:ea typeface="ＭＳ Ｐゴシック" pitchFamily="34" charset="-128"/>
              </a:rPr>
              <a:t>n</a:t>
            </a:r>
            <a:r>
              <a:rPr lang="en-US" altLang="en-US" sz="2400" b="1" smtClean="0">
                <a:ea typeface="ＭＳ Ｐゴシック" pitchFamily="34" charset="-128"/>
              </a:rPr>
              <a:t> gets larger?</a:t>
            </a:r>
          </a:p>
          <a:p>
            <a:endParaRPr lang="en-US" altLang="en-US" sz="2400" b="1" smtClean="0"/>
          </a:p>
        </p:txBody>
      </p:sp>
      <p:sp>
        <p:nvSpPr>
          <p:cNvPr id="5126" name="TextBox 17"/>
          <p:cNvSpPr txBox="1">
            <a:spLocks noChangeArrowheads="1"/>
          </p:cNvSpPr>
          <p:nvPr/>
        </p:nvSpPr>
        <p:spPr bwMode="auto">
          <a:xfrm>
            <a:off x="1238250" y="612775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a:p>
        </p:txBody>
      </p:sp>
      <p:grpSp>
        <p:nvGrpSpPr>
          <p:cNvPr id="2" name="Group 11"/>
          <p:cNvGrpSpPr>
            <a:grpSpLocks/>
          </p:cNvGrpSpPr>
          <p:nvPr/>
        </p:nvGrpSpPr>
        <p:grpSpPr bwMode="auto">
          <a:xfrm>
            <a:off x="636588" y="4141788"/>
            <a:ext cx="7843837" cy="2630487"/>
            <a:chOff x="292100" y="3845786"/>
            <a:chExt cx="7843838" cy="2632281"/>
          </a:xfrm>
        </p:grpSpPr>
        <p:sp>
          <p:nvSpPr>
            <p:cNvPr id="6" name="TextBox 5"/>
            <p:cNvSpPr txBox="1"/>
            <p:nvPr/>
          </p:nvSpPr>
          <p:spPr bwMode="auto">
            <a:xfrm>
              <a:off x="292100" y="4138085"/>
              <a:ext cx="7843838" cy="2339982"/>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dirty="0">
                  <a:solidFill>
                    <a:srgbClr val="000000"/>
                  </a:solidFill>
                  <a:ea typeface="ＭＳ Ｐゴシック" pitchFamily="34" charset="-128"/>
                </a:rPr>
                <a:t>Suppose that </a:t>
              </a:r>
              <a:r>
                <a:rPr lang="en-US" i="1" dirty="0">
                  <a:solidFill>
                    <a:srgbClr val="000000"/>
                  </a:solidFill>
                  <a:ea typeface="ＭＳ Ｐゴシック" pitchFamily="34" charset="-128"/>
                </a:rPr>
                <a:t>X</a:t>
              </a:r>
              <a:r>
                <a:rPr lang="en-US" dirty="0">
                  <a:solidFill>
                    <a:srgbClr val="000000"/>
                  </a:solidFill>
                  <a:ea typeface="ＭＳ Ｐゴシック" pitchFamily="34" charset="-128"/>
                </a:rPr>
                <a:t> has the binomial distribution with </a:t>
              </a:r>
              <a:r>
                <a:rPr lang="en-US" i="1" dirty="0">
                  <a:solidFill>
                    <a:srgbClr val="000000"/>
                  </a:solidFill>
                  <a:ea typeface="ＭＳ Ｐゴシック" pitchFamily="34" charset="-128"/>
                </a:rPr>
                <a:t>n</a:t>
              </a:r>
              <a:r>
                <a:rPr lang="en-US" dirty="0">
                  <a:solidFill>
                    <a:srgbClr val="000000"/>
                  </a:solidFill>
                  <a:ea typeface="ＭＳ Ｐゴシック" pitchFamily="34" charset="-128"/>
                </a:rPr>
                <a:t> trials and success probability </a:t>
              </a:r>
              <a:r>
                <a:rPr lang="en-US" i="1" dirty="0">
                  <a:solidFill>
                    <a:srgbClr val="000000"/>
                  </a:solidFill>
                  <a:ea typeface="ＭＳ Ｐゴシック" pitchFamily="34" charset="-128"/>
                </a:rPr>
                <a:t>p</a:t>
              </a:r>
              <a:r>
                <a:rPr lang="en-US" dirty="0">
                  <a:solidFill>
                    <a:srgbClr val="000000"/>
                  </a:solidFill>
                  <a:ea typeface="ＭＳ Ｐゴシック" pitchFamily="34" charset="-128"/>
                </a:rPr>
                <a:t>. When </a:t>
              </a:r>
              <a:r>
                <a:rPr lang="en-US" i="1" dirty="0">
                  <a:solidFill>
                    <a:srgbClr val="000000"/>
                  </a:solidFill>
                  <a:ea typeface="ＭＳ Ｐゴシック" pitchFamily="34" charset="-128"/>
                </a:rPr>
                <a:t>n</a:t>
              </a:r>
              <a:r>
                <a:rPr lang="en-US" dirty="0">
                  <a:solidFill>
                    <a:srgbClr val="000000"/>
                  </a:solidFill>
                  <a:ea typeface="ＭＳ Ｐゴシック" pitchFamily="34" charset="-128"/>
                </a:rPr>
                <a:t> is large, the distribution of </a:t>
              </a:r>
              <a:r>
                <a:rPr lang="en-US" i="1" dirty="0">
                  <a:solidFill>
                    <a:srgbClr val="000000"/>
                  </a:solidFill>
                  <a:ea typeface="ＭＳ Ｐゴシック" pitchFamily="34" charset="-128"/>
                </a:rPr>
                <a:t>X</a:t>
              </a:r>
              <a:r>
                <a:rPr lang="en-US" dirty="0">
                  <a:solidFill>
                    <a:srgbClr val="000000"/>
                  </a:solidFill>
                  <a:ea typeface="ＭＳ Ｐゴシック" pitchFamily="34" charset="-128"/>
                </a:rPr>
                <a:t> is approximately Normal with mean and standard deviation</a:t>
              </a:r>
            </a:p>
            <a:p>
              <a:pPr marL="342900" indent="-342900">
                <a:spcAft>
                  <a:spcPts val="1200"/>
                </a:spcAft>
                <a:defRPr/>
              </a:pPr>
              <a:endParaRPr lang="en-US" dirty="0">
                <a:solidFill>
                  <a:srgbClr val="000000"/>
                </a:solidFill>
                <a:ea typeface="ＭＳ Ｐゴシック" pitchFamily="34" charset="-128"/>
              </a:endParaRPr>
            </a:p>
            <a:p>
              <a:pPr marL="342900" indent="-342900">
                <a:spcAft>
                  <a:spcPts val="1200"/>
                </a:spcAft>
                <a:defRPr/>
              </a:pPr>
              <a:r>
                <a:rPr lang="en-US" b="1" dirty="0">
                  <a:solidFill>
                    <a:srgbClr val="000000"/>
                  </a:solidFill>
                  <a:ea typeface="ＭＳ Ｐゴシック" pitchFamily="34" charset="-128"/>
                </a:rPr>
                <a:t>As a rule of thumb, we will use the Normal approximation when </a:t>
              </a:r>
              <a:r>
                <a:rPr lang="en-US" b="1" i="1" dirty="0">
                  <a:solidFill>
                    <a:srgbClr val="000000"/>
                  </a:solidFill>
                  <a:ea typeface="ＭＳ Ｐゴシック" pitchFamily="34" charset="-128"/>
                </a:rPr>
                <a:t>n</a:t>
              </a:r>
              <a:r>
                <a:rPr lang="en-US" b="1" dirty="0">
                  <a:solidFill>
                    <a:srgbClr val="000000"/>
                  </a:solidFill>
                  <a:ea typeface="ＭＳ Ｐゴシック" pitchFamily="34" charset="-128"/>
                </a:rPr>
                <a:t> is so large that </a:t>
              </a:r>
              <a:r>
                <a:rPr lang="en-US" b="1" i="1" dirty="0" err="1">
                  <a:solidFill>
                    <a:srgbClr val="000000"/>
                  </a:solidFill>
                  <a:ea typeface="ＭＳ Ｐゴシック" pitchFamily="34" charset="-128"/>
                </a:rPr>
                <a:t>np</a:t>
              </a:r>
              <a:r>
                <a:rPr lang="en-US" b="1" i="1" dirty="0">
                  <a:solidFill>
                    <a:srgbClr val="000000"/>
                  </a:solidFill>
                  <a:ea typeface="ＭＳ Ｐゴシック" pitchFamily="34" charset="-128"/>
                </a:rPr>
                <a:t> </a:t>
              </a:r>
              <a:r>
                <a:rPr lang="en-US" b="1" dirty="0">
                  <a:solidFill>
                    <a:srgbClr val="000000"/>
                  </a:solidFill>
                  <a:ea typeface="ＭＳ Ｐゴシック" pitchFamily="34" charset="-128"/>
                </a:rPr>
                <a:t>≥ 10 and </a:t>
              </a:r>
              <a:r>
                <a:rPr lang="en-US" b="1" i="1" dirty="0">
                  <a:solidFill>
                    <a:srgbClr val="000000"/>
                  </a:solidFill>
                  <a:ea typeface="ＭＳ Ｐゴシック" pitchFamily="34" charset="-128"/>
                </a:rPr>
                <a:t>n</a:t>
              </a:r>
              <a:r>
                <a:rPr lang="en-US" b="1" dirty="0">
                  <a:solidFill>
                    <a:srgbClr val="000000"/>
                  </a:solidFill>
                  <a:ea typeface="ＭＳ Ｐゴシック" pitchFamily="34" charset="-128"/>
                </a:rPr>
                <a:t>(1 – </a:t>
              </a:r>
              <a:r>
                <a:rPr lang="en-US" b="1" i="1" dirty="0">
                  <a:solidFill>
                    <a:srgbClr val="000000"/>
                  </a:solidFill>
                  <a:ea typeface="ＭＳ Ｐゴシック" pitchFamily="34" charset="-128"/>
                </a:rPr>
                <a:t>p</a:t>
              </a:r>
              <a:r>
                <a:rPr lang="en-US" b="1" dirty="0">
                  <a:solidFill>
                    <a:srgbClr val="000000"/>
                  </a:solidFill>
                  <a:ea typeface="ＭＳ Ｐゴシック" pitchFamily="34" charset="-128"/>
                </a:rPr>
                <a:t>) ≥ 10.  That is, the expected number of successes and failures are both at least 10</a:t>
              </a:r>
              <a:r>
                <a:rPr lang="en-US" dirty="0">
                  <a:solidFill>
                    <a:srgbClr val="000000"/>
                  </a:solidFill>
                  <a:ea typeface="ＭＳ Ｐゴシック" pitchFamily="34" charset="-128"/>
                </a:rPr>
                <a:t>.</a:t>
              </a:r>
            </a:p>
          </p:txBody>
        </p:sp>
        <p:sp>
          <p:nvSpPr>
            <p:cNvPr id="7" name="TextBox 6"/>
            <p:cNvSpPr txBox="1"/>
            <p:nvPr/>
          </p:nvSpPr>
          <p:spPr bwMode="auto">
            <a:xfrm>
              <a:off x="757590" y="3845786"/>
              <a:ext cx="6896297" cy="338554"/>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sz="1600" b="1" dirty="0"/>
                <a:t>Normal Approximation for Binomial Distributions</a:t>
              </a:r>
            </a:p>
          </p:txBody>
        </p:sp>
        <p:graphicFrame>
          <p:nvGraphicFramePr>
            <p:cNvPr id="5122" name="Object 2"/>
            <p:cNvGraphicFramePr>
              <a:graphicFrameLocks noChangeAspect="1"/>
            </p:cNvGraphicFramePr>
            <p:nvPr/>
          </p:nvGraphicFramePr>
          <p:xfrm>
            <a:off x="2269306" y="5089757"/>
            <a:ext cx="995363" cy="349249"/>
          </p:xfrm>
          <a:graphic>
            <a:graphicData uri="http://schemas.openxmlformats.org/presentationml/2006/ole">
              <mc:AlternateContent xmlns:mc="http://schemas.openxmlformats.org/markup-compatibility/2006">
                <mc:Choice xmlns:v="urn:schemas-microsoft-com:vml" Requires="v">
                  <p:oleObj spid="_x0000_s5139" name="Equation" r:id="rId3" imgW="508000" imgH="177800" progId="Equation.3">
                    <p:embed/>
                  </p:oleObj>
                </mc:Choice>
                <mc:Fallback>
                  <p:oleObj name="Equation" r:id="rId3" imgW="508000" imgH="177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9306" y="5089757"/>
                          <a:ext cx="995363" cy="3492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3" name="Object 3"/>
            <p:cNvGraphicFramePr>
              <a:graphicFrameLocks noChangeAspect="1"/>
            </p:cNvGraphicFramePr>
            <p:nvPr/>
          </p:nvGraphicFramePr>
          <p:xfrm>
            <a:off x="4476359" y="5029112"/>
            <a:ext cx="1990725" cy="449262"/>
          </p:xfrm>
          <a:graphic>
            <a:graphicData uri="http://schemas.openxmlformats.org/presentationml/2006/ole">
              <mc:AlternateContent xmlns:mc="http://schemas.openxmlformats.org/markup-compatibility/2006">
                <mc:Choice xmlns:v="urn:schemas-microsoft-com:vml" Requires="v">
                  <p:oleObj spid="_x0000_s5140" name="Equation" r:id="rId5" imgW="1016000" imgH="228600" progId="Equation.3">
                    <p:embed/>
                  </p:oleObj>
                </mc:Choice>
                <mc:Fallback>
                  <p:oleObj name="Equation" r:id="rId5" imgW="10160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76359" y="5029112"/>
                          <a:ext cx="1990725" cy="449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pic>
        <p:nvPicPr>
          <p:cNvPr id="10" name="Picture 9" descr="F6.17a.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36588" y="2384425"/>
            <a:ext cx="2336800"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F6.17b.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319463" y="2384425"/>
            <a:ext cx="2335212"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F6.17c.jp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130925" y="2384425"/>
            <a:ext cx="2349500"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 calcmode="lin" valueType="num">
                                      <p:cBhvr>
                                        <p:cTn id="17" dur="500" fill="hold"/>
                                        <p:tgtEl>
                                          <p:spTgt spid="11"/>
                                        </p:tgtEl>
                                        <p:attrNameLst>
                                          <p:attrName>ppt_x</p:attrName>
                                        </p:attrNameLst>
                                      </p:cBhvr>
                                      <p:tavLst>
                                        <p:tav tm="0" fmla="#ppt_x+(cos(-2*pi*(1-$))*-#ppt_x-sin(-2*pi*(1-$))*(1-#ppt_y))*(1-$)">
                                          <p:val>
                                            <p:fltVal val="0"/>
                                          </p:val>
                                        </p:tav>
                                        <p:tav tm="100000">
                                          <p:val>
                                            <p:fltVal val="1"/>
                                          </p:val>
                                        </p:tav>
                                      </p:tavLst>
                                    </p:anim>
                                    <p:anim calcmode="lin" valueType="num">
                                      <p:cBhvr>
                                        <p:cTn id="18" dur="5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 calcmode="lin" valueType="num">
                                      <p:cBhvr>
                                        <p:cTn id="25" dur="500" fill="hold"/>
                                        <p:tgtEl>
                                          <p:spTgt spid="12"/>
                                        </p:tgtEl>
                                        <p:attrNameLst>
                                          <p:attrName>ppt_x</p:attrName>
                                        </p:attrNameLst>
                                      </p:cBhvr>
                                      <p:tavLst>
                                        <p:tav tm="0" fmla="#ppt_x+(cos(-2*pi*(1-$))*-#ppt_x-sin(-2*pi*(1-$))*(1-#ppt_y))*(1-$)">
                                          <p:val>
                                            <p:fltVal val="0"/>
                                          </p:val>
                                        </p:tav>
                                        <p:tav tm="100000">
                                          <p:val>
                                            <p:fltVal val="1"/>
                                          </p:val>
                                        </p:tav>
                                      </p:tavLst>
                                    </p:anim>
                                    <p:anim calcmode="lin" valueType="num">
                                      <p:cBhvr>
                                        <p:cTn id="26" dur="5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38113"/>
            <a:ext cx="8229600" cy="715962"/>
          </a:xfrm>
        </p:spPr>
        <p:txBody>
          <a:bodyPr/>
          <a:lstStyle/>
          <a:p>
            <a:r>
              <a:rPr lang="en-US" altLang="en-US" sz="3600" b="1" smtClean="0"/>
              <a:t>Normal Apx Example</a:t>
            </a:r>
          </a:p>
        </p:txBody>
      </p:sp>
      <p:sp>
        <p:nvSpPr>
          <p:cNvPr id="29699" name="Content Placeholder 2"/>
          <p:cNvSpPr>
            <a:spLocks noGrp="1"/>
          </p:cNvSpPr>
          <p:nvPr>
            <p:ph idx="1"/>
          </p:nvPr>
        </p:nvSpPr>
        <p:spPr>
          <a:xfrm>
            <a:off x="228600" y="914400"/>
            <a:ext cx="8686800" cy="5211763"/>
          </a:xfrm>
        </p:spPr>
        <p:txBody>
          <a:bodyPr/>
          <a:lstStyle/>
          <a:p>
            <a:r>
              <a:rPr lang="en-US" altLang="en-US" sz="2000" b="1" smtClean="0">
                <a:ea typeface="ＭＳ Ｐゴシック" pitchFamily="34" charset="-128"/>
              </a:rPr>
              <a:t>Sample surveys show that fewer people enjoy shopping than in the past. A survey asked a nationwide random sample of 2500 adults if they agreed or disagreed that “I like buying new clothes, but shopping is often frustrating and time-consuming.” Suppose that exactly 60% of all adult US residents would say “Agree” if asked the same question. Let </a:t>
            </a:r>
            <a:r>
              <a:rPr lang="en-US" altLang="en-US" sz="2000" b="1" i="1" smtClean="0">
                <a:ea typeface="ＭＳ Ｐゴシック" pitchFamily="34" charset="-128"/>
              </a:rPr>
              <a:t>X</a:t>
            </a:r>
            <a:r>
              <a:rPr lang="en-US" altLang="en-US" sz="2000" b="1" smtClean="0">
                <a:ea typeface="ＭＳ Ｐゴシック" pitchFamily="34" charset="-128"/>
              </a:rPr>
              <a:t> = the number in the sample who agree. Estimate the probability that 1520 or more of the sample agree.</a:t>
            </a:r>
          </a:p>
          <a:p>
            <a:endParaRPr lang="en-US" altLang="en-US" sz="2000" b="1" smtClean="0"/>
          </a:p>
        </p:txBody>
      </p:sp>
      <p:sp>
        <p:nvSpPr>
          <p:cNvPr id="29700" name="TextBox 11"/>
          <p:cNvSpPr txBox="1">
            <a:spLocks noChangeArrowheads="1"/>
          </p:cNvSpPr>
          <p:nvPr/>
        </p:nvSpPr>
        <p:spPr bwMode="auto">
          <a:xfrm>
            <a:off x="585788" y="3200400"/>
            <a:ext cx="74152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1) Verify that X is approximately a binomial random variable.</a:t>
            </a:r>
          </a:p>
        </p:txBody>
      </p:sp>
      <p:sp>
        <p:nvSpPr>
          <p:cNvPr id="7" name="TextBox 11"/>
          <p:cNvSpPr txBox="1">
            <a:spLocks noChangeArrowheads="1"/>
          </p:cNvSpPr>
          <p:nvPr/>
        </p:nvSpPr>
        <p:spPr bwMode="auto">
          <a:xfrm>
            <a:off x="588963" y="4987925"/>
            <a:ext cx="66087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2) Check the conditions for using a Normal approximation.</a:t>
            </a:r>
          </a:p>
        </p:txBody>
      </p:sp>
      <p:sp>
        <p:nvSpPr>
          <p:cNvPr id="8" name="TextBox 16"/>
          <p:cNvSpPr txBox="1">
            <a:spLocks noChangeArrowheads="1"/>
          </p:cNvSpPr>
          <p:nvPr/>
        </p:nvSpPr>
        <p:spPr bwMode="auto">
          <a:xfrm>
            <a:off x="906463" y="3657600"/>
            <a:ext cx="78565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b="1">
                <a:solidFill>
                  <a:srgbClr val="FFFF00"/>
                </a:solidFill>
              </a:rPr>
              <a:t>B: Success = agree, Failure = don’t agree</a:t>
            </a:r>
          </a:p>
          <a:p>
            <a:r>
              <a:rPr lang="en-US" altLang="en-US" sz="1600" b="1">
                <a:solidFill>
                  <a:srgbClr val="FFFF00"/>
                </a:solidFill>
              </a:rPr>
              <a:t>I: Because the population of U.S. adults is greater than 25,000, it is reasonable to assume the sampling without replacement condition is met.</a:t>
            </a:r>
          </a:p>
          <a:p>
            <a:r>
              <a:rPr lang="en-US" altLang="en-US" sz="1600" b="1">
                <a:solidFill>
                  <a:srgbClr val="FFFF00"/>
                </a:solidFill>
              </a:rPr>
              <a:t>N: </a:t>
            </a:r>
            <a:r>
              <a:rPr lang="en-US" altLang="en-US" sz="1600" b="1" i="1">
                <a:solidFill>
                  <a:srgbClr val="FFFF00"/>
                </a:solidFill>
              </a:rPr>
              <a:t>n</a:t>
            </a:r>
            <a:r>
              <a:rPr lang="en-US" altLang="en-US" sz="1600" b="1">
                <a:solidFill>
                  <a:srgbClr val="FFFF00"/>
                </a:solidFill>
              </a:rPr>
              <a:t> = 2500 trials of the chance process</a:t>
            </a:r>
          </a:p>
          <a:p>
            <a:r>
              <a:rPr lang="en-US" altLang="en-US" sz="1600" b="1">
                <a:solidFill>
                  <a:srgbClr val="FFFF00"/>
                </a:solidFill>
              </a:rPr>
              <a:t>S: The probability of selecting an adult who agrees is </a:t>
            </a:r>
            <a:r>
              <a:rPr lang="en-US" altLang="en-US" sz="1600" b="1" i="1">
                <a:solidFill>
                  <a:srgbClr val="FFFF00"/>
                </a:solidFill>
              </a:rPr>
              <a:t>p</a:t>
            </a:r>
            <a:r>
              <a:rPr lang="en-US" altLang="en-US" sz="1600" b="1">
                <a:solidFill>
                  <a:srgbClr val="FFFF00"/>
                </a:solidFill>
              </a:rPr>
              <a:t> = 0.60</a:t>
            </a:r>
          </a:p>
        </p:txBody>
      </p:sp>
      <p:sp>
        <p:nvSpPr>
          <p:cNvPr id="9" name="TextBox 16"/>
          <p:cNvSpPr txBox="1">
            <a:spLocks noChangeArrowheads="1"/>
          </p:cNvSpPr>
          <p:nvPr/>
        </p:nvSpPr>
        <p:spPr bwMode="auto">
          <a:xfrm>
            <a:off x="809625" y="5343525"/>
            <a:ext cx="78565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b="1">
                <a:solidFill>
                  <a:srgbClr val="FFFF00"/>
                </a:solidFill>
              </a:rPr>
              <a:t>Since </a:t>
            </a:r>
            <a:r>
              <a:rPr lang="en-US" altLang="en-US" sz="1600" b="1" i="1">
                <a:solidFill>
                  <a:srgbClr val="FFFF00"/>
                </a:solidFill>
              </a:rPr>
              <a:t>np</a:t>
            </a:r>
            <a:r>
              <a:rPr lang="en-US" altLang="en-US" sz="1600" b="1">
                <a:solidFill>
                  <a:srgbClr val="FFFF00"/>
                </a:solidFill>
              </a:rPr>
              <a:t> = 2500(0.60) = 1500 and </a:t>
            </a:r>
            <a:r>
              <a:rPr lang="en-US" altLang="en-US" sz="1600" b="1" i="1">
                <a:solidFill>
                  <a:srgbClr val="FFFF00"/>
                </a:solidFill>
              </a:rPr>
              <a:t>n</a:t>
            </a:r>
            <a:r>
              <a:rPr lang="en-US" altLang="en-US" sz="1600" b="1">
                <a:solidFill>
                  <a:srgbClr val="FFFF00"/>
                </a:solidFill>
              </a:rPr>
              <a:t>(1 – </a:t>
            </a:r>
            <a:r>
              <a:rPr lang="en-US" altLang="en-US" sz="1600" b="1" i="1">
                <a:solidFill>
                  <a:srgbClr val="FFFF00"/>
                </a:solidFill>
              </a:rPr>
              <a:t>p</a:t>
            </a:r>
            <a:r>
              <a:rPr lang="en-US" altLang="en-US" sz="1600" b="1">
                <a:solidFill>
                  <a:srgbClr val="FFFF00"/>
                </a:solidFill>
              </a:rPr>
              <a:t>) = 2500(0.40) = 1000 are both at least 10, we may use the Normal approximation.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138113"/>
            <a:ext cx="8229600" cy="715962"/>
          </a:xfrm>
        </p:spPr>
        <p:txBody>
          <a:bodyPr/>
          <a:lstStyle/>
          <a:p>
            <a:r>
              <a:rPr lang="en-US" altLang="en-US" sz="3600" b="1" smtClean="0"/>
              <a:t>Normal Apx Example cont</a:t>
            </a:r>
          </a:p>
        </p:txBody>
      </p:sp>
      <p:sp>
        <p:nvSpPr>
          <p:cNvPr id="30723" name="Content Placeholder 2"/>
          <p:cNvSpPr>
            <a:spLocks noGrp="1"/>
          </p:cNvSpPr>
          <p:nvPr>
            <p:ph idx="1"/>
          </p:nvPr>
        </p:nvSpPr>
        <p:spPr>
          <a:xfrm>
            <a:off x="228600" y="914400"/>
            <a:ext cx="8686800" cy="5211763"/>
          </a:xfrm>
        </p:spPr>
        <p:txBody>
          <a:bodyPr/>
          <a:lstStyle/>
          <a:p>
            <a:r>
              <a:rPr lang="en-US" altLang="en-US" sz="2000" b="1" smtClean="0">
                <a:ea typeface="ＭＳ Ｐゴシック" pitchFamily="34" charset="-128"/>
              </a:rPr>
              <a:t>Sample surveys show that fewer people enjoy shopping than in the past. A survey asked a nationwide random sample of 2500 adults if they agreed or disagreed that “I like buying new clothes, but shopping is often frustrating and time-consuming.” Suppose that exactly 60% of all adult US residents would say “Agree” if asked the same question. Let </a:t>
            </a:r>
            <a:r>
              <a:rPr lang="en-US" altLang="en-US" sz="2000" b="1" i="1" smtClean="0">
                <a:ea typeface="ＭＳ Ｐゴシック" pitchFamily="34" charset="-128"/>
              </a:rPr>
              <a:t>X</a:t>
            </a:r>
            <a:r>
              <a:rPr lang="en-US" altLang="en-US" sz="2000" b="1" smtClean="0">
                <a:ea typeface="ＭＳ Ｐゴシック" pitchFamily="34" charset="-128"/>
              </a:rPr>
              <a:t> = the number in the sample who agree. Estimate the probability that 1520 or more of the sample agree.</a:t>
            </a:r>
          </a:p>
          <a:p>
            <a:endParaRPr lang="en-US" altLang="en-US" sz="2000" b="1" smtClean="0"/>
          </a:p>
        </p:txBody>
      </p:sp>
      <p:sp>
        <p:nvSpPr>
          <p:cNvPr id="10" name="TextBox 9"/>
          <p:cNvSpPr txBox="1">
            <a:spLocks noChangeArrowheads="1"/>
          </p:cNvSpPr>
          <p:nvPr/>
        </p:nvSpPr>
        <p:spPr bwMode="auto">
          <a:xfrm>
            <a:off x="560388" y="3581400"/>
            <a:ext cx="622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3) Calculate </a:t>
            </a:r>
            <a:r>
              <a:rPr lang="en-US" altLang="en-US" b="1" i="1"/>
              <a:t>P</a:t>
            </a:r>
            <a:r>
              <a:rPr lang="en-US" altLang="en-US" b="1"/>
              <a:t>(</a:t>
            </a:r>
            <a:r>
              <a:rPr lang="en-US" altLang="en-US" b="1" i="1"/>
              <a:t>X</a:t>
            </a:r>
            <a:r>
              <a:rPr lang="en-US" altLang="en-US" b="1"/>
              <a:t> ≥ 1520) using a Normal approximation.</a:t>
            </a:r>
          </a:p>
        </p:txBody>
      </p:sp>
      <p:sp>
        <p:nvSpPr>
          <p:cNvPr id="12" name="Curved Right Arrow 11"/>
          <p:cNvSpPr/>
          <p:nvPr/>
        </p:nvSpPr>
        <p:spPr>
          <a:xfrm rot="15881178" flipH="1">
            <a:off x="5629275" y="2751138"/>
            <a:ext cx="374650" cy="2717800"/>
          </a:xfrm>
          <a:prstGeom prst="curved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schemeClr val="tx1"/>
              </a:solidFill>
            </a:endParaRPr>
          </a:p>
        </p:txBody>
      </p:sp>
      <p:sp>
        <p:nvSpPr>
          <p:cNvPr id="13" name="Curved Right Arrow 12"/>
          <p:cNvSpPr/>
          <p:nvPr/>
        </p:nvSpPr>
        <p:spPr>
          <a:xfrm rot="4031377" flipH="1">
            <a:off x="6415088" y="3914775"/>
            <a:ext cx="681037" cy="3789363"/>
          </a:xfrm>
          <a:prstGeom prst="curved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schemeClr val="tx1"/>
              </a:solidFill>
            </a:endParaRPr>
          </a:p>
        </p:txBody>
      </p:sp>
      <p:pic>
        <p:nvPicPr>
          <p:cNvPr id="3072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4419600"/>
            <a:ext cx="38195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267200"/>
            <a:ext cx="234315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5867400"/>
            <a:ext cx="50006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0" name="TextBox 16"/>
          <p:cNvSpPr txBox="1">
            <a:spLocks noChangeArrowheads="1"/>
          </p:cNvSpPr>
          <p:nvPr/>
        </p:nvSpPr>
        <p:spPr bwMode="auto">
          <a:xfrm>
            <a:off x="1143000" y="5257800"/>
            <a:ext cx="4025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solidFill>
                  <a:srgbClr val="FFFF00"/>
                </a:solidFill>
              </a:rPr>
              <a:t>normalcdf(1520,2500,1500,24.49)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68263"/>
            <a:ext cx="8229600" cy="838200"/>
          </a:xfrm>
        </p:spPr>
        <p:txBody>
          <a:bodyPr/>
          <a:lstStyle/>
          <a:p>
            <a:pPr eaLnBrk="1" hangingPunct="1"/>
            <a:r>
              <a:rPr lang="en-US" altLang="en-US" sz="3600" b="1" dirty="0" smtClean="0"/>
              <a:t>Summary</a:t>
            </a:r>
          </a:p>
        </p:txBody>
      </p:sp>
      <p:sp>
        <p:nvSpPr>
          <p:cNvPr id="31747" name="Rectangle 3"/>
          <p:cNvSpPr>
            <a:spLocks noGrp="1" noChangeArrowheads="1"/>
          </p:cNvSpPr>
          <p:nvPr>
            <p:ph type="body" idx="1"/>
          </p:nvPr>
        </p:nvSpPr>
        <p:spPr>
          <a:xfrm>
            <a:off x="457200" y="1066800"/>
            <a:ext cx="8229600" cy="5486400"/>
          </a:xfrm>
        </p:spPr>
        <p:txBody>
          <a:bodyPr/>
          <a:lstStyle/>
          <a:p>
            <a:pPr eaLnBrk="1" hangingPunct="1"/>
            <a:r>
              <a:rPr lang="en-US" altLang="en-US" sz="2800" b="1" dirty="0" smtClean="0">
                <a:solidFill>
                  <a:srgbClr val="FFFF00"/>
                </a:solidFill>
              </a:rPr>
              <a:t>Summary</a:t>
            </a:r>
          </a:p>
          <a:p>
            <a:pPr lvl="1" eaLnBrk="1" hangingPunct="1"/>
            <a:r>
              <a:rPr lang="en-US" altLang="en-US" sz="2400" b="1" dirty="0" smtClean="0"/>
              <a:t>Binomial experiments have 4 specific criteria that must be met</a:t>
            </a:r>
          </a:p>
          <a:p>
            <a:pPr lvl="2" eaLnBrk="1" hangingPunct="1"/>
            <a:r>
              <a:rPr lang="en-US" altLang="en-US" sz="2000" b="1" dirty="0" smtClean="0"/>
              <a:t>Fixed number of trials</a:t>
            </a:r>
          </a:p>
          <a:p>
            <a:pPr lvl="2" eaLnBrk="1" hangingPunct="1"/>
            <a:r>
              <a:rPr lang="en-US" altLang="en-US" sz="2000" b="1" dirty="0" smtClean="0"/>
              <a:t>Independent trials</a:t>
            </a:r>
          </a:p>
          <a:p>
            <a:pPr lvl="2" eaLnBrk="1" hangingPunct="1"/>
            <a:r>
              <a:rPr lang="en-US" altLang="en-US" sz="2000" b="1" dirty="0" smtClean="0"/>
              <a:t>Two mutually exclusive outcomes</a:t>
            </a:r>
          </a:p>
          <a:p>
            <a:pPr lvl="2" eaLnBrk="1" hangingPunct="1"/>
            <a:r>
              <a:rPr lang="en-US" altLang="en-US" sz="2000" b="1" dirty="0" smtClean="0"/>
              <a:t>Probability of success is constant</a:t>
            </a:r>
          </a:p>
          <a:p>
            <a:pPr lvl="1" eaLnBrk="1" hangingPunct="1"/>
            <a:r>
              <a:rPr lang="en-US" altLang="en-US" sz="2400" b="1" dirty="0" smtClean="0"/>
              <a:t>Calculator has pdf (=) and </a:t>
            </a:r>
            <a:r>
              <a:rPr lang="en-US" altLang="en-US" sz="2400" b="1" dirty="0" err="1" smtClean="0"/>
              <a:t>cdf</a:t>
            </a:r>
            <a:r>
              <a:rPr lang="en-US" altLang="en-US" sz="2400" b="1" dirty="0" smtClean="0"/>
              <a:t> (</a:t>
            </a:r>
            <a:r>
              <a:rPr lang="en-US" altLang="en-US" sz="2400" b="1" dirty="0" smtClean="0">
                <a:sym typeface="Symbol"/>
              </a:rPr>
              <a:t>) </a:t>
            </a:r>
            <a:r>
              <a:rPr lang="en-US" altLang="en-US" sz="2400" b="1" dirty="0" smtClean="0"/>
              <a:t>functions</a:t>
            </a:r>
          </a:p>
          <a:p>
            <a:pPr lvl="1" eaLnBrk="1" hangingPunct="1"/>
            <a:r>
              <a:rPr lang="en-US" altLang="en-US" sz="2400" b="1" dirty="0" smtClean="0"/>
              <a:t>Have to use complement rule for </a:t>
            </a:r>
            <a:r>
              <a:rPr lang="en-US" altLang="en-US" sz="2400" b="1" dirty="0" smtClean="0">
                <a:sym typeface="Symbol"/>
              </a:rPr>
              <a:t></a:t>
            </a:r>
          </a:p>
          <a:p>
            <a:pPr lvl="1" eaLnBrk="1" hangingPunct="1"/>
            <a:endParaRPr lang="en-US" altLang="en-US" sz="2400" b="1" dirty="0" smtClean="0">
              <a:sym typeface="Symbol"/>
            </a:endParaRPr>
          </a:p>
          <a:p>
            <a:pPr eaLnBrk="1" hangingPunct="1"/>
            <a:r>
              <a:rPr lang="en-US" altLang="en-US" sz="2800" b="1" dirty="0">
                <a:solidFill>
                  <a:srgbClr val="FFFF00"/>
                </a:solidFill>
                <a:sym typeface="Symbol"/>
              </a:rPr>
              <a:t>Homework:  </a:t>
            </a:r>
            <a:r>
              <a:rPr lang="en-US" altLang="en-US" sz="2800" b="1" dirty="0" smtClean="0">
                <a:sym typeface="Symbol"/>
              </a:rPr>
              <a:t>Binomial Banter WS</a:t>
            </a:r>
            <a:endParaRPr lang="en-US" altLang="en-US" sz="28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endParaRPr lang="en-US" altLang="en-US"/>
          </a:p>
        </p:txBody>
      </p:sp>
      <p:sp>
        <p:nvSpPr>
          <p:cNvPr id="3277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a:p>
        </p:txBody>
      </p:sp>
      <p:sp>
        <p:nvSpPr>
          <p:cNvPr id="3277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60070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rPr>
              <a:t>5-Minute Check on Section 6-3a</a:t>
            </a:r>
          </a:p>
        </p:txBody>
      </p:sp>
      <p:sp>
        <p:nvSpPr>
          <p:cNvPr id="33800" name="Text Box 8"/>
          <p:cNvSpPr txBox="1">
            <a:spLocks noChangeArrowheads="1"/>
          </p:cNvSpPr>
          <p:nvPr/>
        </p:nvSpPr>
        <p:spPr bwMode="white">
          <a:xfrm>
            <a:off x="1693863" y="6564313"/>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rPr>
              <a:t>Click the mouse button or press the Space Bar to display the answers.</a:t>
            </a:r>
          </a:p>
        </p:txBody>
      </p:sp>
      <p:sp>
        <p:nvSpPr>
          <p:cNvPr id="2055"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p>
            <a:pPr marL="457200" indent="-457200">
              <a:buFont typeface="+mj-lt"/>
              <a:buAutoNum type="arabicPeriod"/>
              <a:defRPr/>
            </a:pPr>
            <a:r>
              <a:rPr lang="en-US" sz="2000" b="1" dirty="0"/>
              <a:t>What are the four conditions for a binomial experiment?</a:t>
            </a: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r>
              <a:rPr lang="en-US" sz="2000" b="1" dirty="0"/>
              <a:t>Compute the probability of x successes in the n independent trials of the  binomial experiment for the following values:  n = 10,  p = 0.7, x = 6</a:t>
            </a:r>
          </a:p>
          <a:p>
            <a:pPr marL="457200" indent="-457200">
              <a:buFont typeface="+mj-lt"/>
              <a:buAutoNum type="arabicPeriod"/>
              <a:defRPr/>
            </a:pPr>
            <a:endParaRPr lang="en-US" sz="2000" b="1" dirty="0"/>
          </a:p>
          <a:p>
            <a:pPr marL="457200" indent="-457200">
              <a:buFont typeface="+mj-lt"/>
              <a:buAutoNum type="arabicPeriod"/>
              <a:defRPr/>
            </a:pPr>
            <a:endParaRPr lang="en-US" sz="2000" b="1" dirty="0"/>
          </a:p>
          <a:p>
            <a:pPr marL="457200" indent="-457200">
              <a:buFont typeface="+mj-lt"/>
              <a:buAutoNum type="arabicPeriod"/>
              <a:defRPr/>
            </a:pPr>
            <a:endParaRPr lang="en-US" sz="2000" b="1" dirty="0"/>
          </a:p>
          <a:p>
            <a:pPr marL="457200" indent="-457200">
              <a:buFont typeface="+mj-lt"/>
              <a:buAutoNum type="arabicPeriod"/>
              <a:defRPr/>
            </a:pPr>
            <a:r>
              <a:rPr lang="en-US" sz="2000" b="1" dirty="0"/>
              <a:t>Compute the mean and standard deviation of the binomial random variable with the following parameters;  n = 10, p = 0.7</a:t>
            </a:r>
          </a:p>
          <a:p>
            <a:pPr marL="457200" indent="-457200">
              <a:buFont typeface="+mj-lt"/>
              <a:buAutoNum type="arabicPeriod"/>
              <a:defRPr/>
            </a:pPr>
            <a:endParaRPr lang="en-US" sz="2000" b="1" dirty="0"/>
          </a:p>
          <a:p>
            <a:pPr marL="457200" indent="-457200">
              <a:buFont typeface="+mj-lt"/>
              <a:buAutoNum type="arabicPeriod"/>
              <a:defRPr/>
            </a:pPr>
            <a:endParaRPr lang="en-US" sz="2000" b="1" dirty="0"/>
          </a:p>
          <a:p>
            <a:pPr marL="457200" indent="-457200">
              <a:buFont typeface="+mj-lt"/>
              <a:buAutoNum type="arabicPeriod"/>
              <a:defRPr/>
            </a:pPr>
            <a:endParaRPr lang="en-US" sz="2000" b="1" dirty="0"/>
          </a:p>
          <a:p>
            <a:pPr marL="457200" indent="-457200">
              <a:buFont typeface="+mj-lt"/>
              <a:buAutoNum type="arabicPeriod"/>
              <a:defRPr/>
            </a:pPr>
            <a:r>
              <a:rPr lang="en-US" sz="2000" b="1" dirty="0"/>
              <a:t>Name the two conditions for allowing a normal approximation of a binomial  random variable:</a:t>
            </a:r>
            <a:br>
              <a:rPr lang="en-US" sz="2000" b="1" dirty="0"/>
            </a:br>
            <a:endParaRPr lang="el-GR" sz="2000" b="1" dirty="0">
              <a:latin typeface="Arial" charset="0"/>
              <a:cs typeface="Arial" charset="0"/>
              <a:sym typeface="Symbol" pitchFamily="18" charset="2"/>
            </a:endParaRPr>
          </a:p>
        </p:txBody>
      </p:sp>
      <p:sp>
        <p:nvSpPr>
          <p:cNvPr id="8" name="TextBox 7"/>
          <p:cNvSpPr txBox="1">
            <a:spLocks noChangeArrowheads="1"/>
          </p:cNvSpPr>
          <p:nvPr/>
        </p:nvSpPr>
        <p:spPr bwMode="auto">
          <a:xfrm>
            <a:off x="914400" y="99060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Binary  (success or failure)            Number of trials fixed</a:t>
            </a:r>
          </a:p>
          <a:p>
            <a:r>
              <a:rPr lang="en-US" altLang="en-US" sz="2000" b="1">
                <a:solidFill>
                  <a:srgbClr val="FFFF00"/>
                </a:solidFill>
              </a:rPr>
              <a:t>Independent trials                            Success probability constant</a:t>
            </a:r>
          </a:p>
        </p:txBody>
      </p:sp>
      <p:sp>
        <p:nvSpPr>
          <p:cNvPr id="9" name="TextBox 8"/>
          <p:cNvSpPr txBox="1">
            <a:spLocks noChangeArrowheads="1"/>
          </p:cNvSpPr>
          <p:nvPr/>
        </p:nvSpPr>
        <p:spPr bwMode="auto">
          <a:xfrm>
            <a:off x="762000" y="2895600"/>
            <a:ext cx="48702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dirty="0">
                <a:solidFill>
                  <a:srgbClr val="FFFF00"/>
                </a:solidFill>
              </a:rPr>
              <a:t>P(x = 6) = </a:t>
            </a:r>
            <a:r>
              <a:rPr lang="en-US" altLang="en-US" sz="2000" b="1" dirty="0" err="1" smtClean="0">
                <a:solidFill>
                  <a:srgbClr val="FFFF00"/>
                </a:solidFill>
              </a:rPr>
              <a:t>binompdf</a:t>
            </a:r>
            <a:r>
              <a:rPr lang="en-US" altLang="en-US" sz="2000" b="1" dirty="0" smtClean="0">
                <a:solidFill>
                  <a:srgbClr val="FFFF00"/>
                </a:solidFill>
              </a:rPr>
              <a:t>(10, 0.7, 6) = 0.2001</a:t>
            </a:r>
            <a:endParaRPr lang="en-US" altLang="en-US" sz="2000" b="1" dirty="0">
              <a:solidFill>
                <a:srgbClr val="FFFF00"/>
              </a:solidFill>
            </a:endParaRPr>
          </a:p>
        </p:txBody>
      </p:sp>
      <p:sp>
        <p:nvSpPr>
          <p:cNvPr id="10" name="TextBox 9"/>
          <p:cNvSpPr txBox="1">
            <a:spLocks noChangeArrowheads="1"/>
          </p:cNvSpPr>
          <p:nvPr/>
        </p:nvSpPr>
        <p:spPr bwMode="auto">
          <a:xfrm>
            <a:off x="838200" y="4343400"/>
            <a:ext cx="7967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E(x) = </a:t>
            </a:r>
            <a:r>
              <a:rPr lang="el-GR" altLang="en-US" sz="2000" b="1">
                <a:solidFill>
                  <a:srgbClr val="FFFF00"/>
                </a:solidFill>
              </a:rPr>
              <a:t>μ</a:t>
            </a:r>
            <a:r>
              <a:rPr lang="en-US" altLang="en-US" sz="2000" b="1">
                <a:solidFill>
                  <a:srgbClr val="FFFF00"/>
                </a:solidFill>
              </a:rPr>
              <a:t> = (10)(0.7) = 7              </a:t>
            </a:r>
            <a:r>
              <a:rPr lang="el-GR" altLang="en-US" sz="2000" b="1">
                <a:solidFill>
                  <a:srgbClr val="FFFF00"/>
                </a:solidFill>
              </a:rPr>
              <a:t>σ</a:t>
            </a:r>
            <a:r>
              <a:rPr lang="en-US" altLang="en-US" sz="2000" b="1">
                <a:solidFill>
                  <a:srgbClr val="FFFF00"/>
                </a:solidFill>
              </a:rPr>
              <a:t>(x) = </a:t>
            </a:r>
            <a:r>
              <a:rPr lang="en-US" altLang="en-US" sz="2000" b="1">
                <a:solidFill>
                  <a:srgbClr val="FFFF00"/>
                </a:solidFill>
                <a:sym typeface="Symbol" pitchFamily="18" charset="2"/>
              </a:rPr>
              <a:t>np(1-p) = 10(.7)(.3) </a:t>
            </a:r>
          </a:p>
          <a:p>
            <a:r>
              <a:rPr lang="en-US" altLang="en-US" sz="2000" b="1">
                <a:solidFill>
                  <a:srgbClr val="FFFF00"/>
                </a:solidFill>
                <a:sym typeface="Symbol" pitchFamily="18" charset="2"/>
              </a:rPr>
              <a:t>                                                                              = 2.1            = 1.45</a:t>
            </a:r>
            <a:r>
              <a:rPr lang="en-US" altLang="en-US" sz="2000" b="1">
                <a:solidFill>
                  <a:srgbClr val="FFFF00"/>
                </a:solidFill>
              </a:rPr>
              <a:t> </a:t>
            </a:r>
          </a:p>
        </p:txBody>
      </p:sp>
      <p:sp>
        <p:nvSpPr>
          <p:cNvPr id="11" name="TextBox 10"/>
          <p:cNvSpPr txBox="1">
            <a:spLocks noChangeArrowheads="1"/>
          </p:cNvSpPr>
          <p:nvPr/>
        </p:nvSpPr>
        <p:spPr bwMode="auto">
          <a:xfrm>
            <a:off x="762000" y="57912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np ≥ 10               n(1 – p) ≥ 10        both number of successes and</a:t>
            </a:r>
          </a:p>
          <a:p>
            <a:r>
              <a:rPr lang="en-US" altLang="en-US" sz="2000" b="1">
                <a:solidFill>
                  <a:srgbClr val="FFFF00"/>
                </a:solidFill>
              </a:rPr>
              <a:t>                                                               failures are at least 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edge">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edge">
                                      <p:cBhvr>
                                        <p:cTn id="17" dur="20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edge">
                                      <p:cBhvr>
                                        <p:cTn id="2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53975"/>
            <a:ext cx="8229600" cy="914400"/>
          </a:xfrm>
        </p:spPr>
        <p:txBody>
          <a:bodyPr/>
          <a:lstStyle/>
          <a:p>
            <a:r>
              <a:rPr lang="en-US" altLang="en-US" sz="3600" b="1" smtClean="0"/>
              <a:t>Geometric Probability Criteria</a:t>
            </a:r>
          </a:p>
        </p:txBody>
      </p:sp>
      <p:sp>
        <p:nvSpPr>
          <p:cNvPr id="33795" name="Rectangle 3"/>
          <p:cNvSpPr>
            <a:spLocks noGrp="1" noChangeArrowheads="1"/>
          </p:cNvSpPr>
          <p:nvPr>
            <p:ph type="body" idx="1"/>
          </p:nvPr>
        </p:nvSpPr>
        <p:spPr>
          <a:xfrm>
            <a:off x="304800" y="914400"/>
            <a:ext cx="8610600" cy="5562600"/>
          </a:xfrm>
        </p:spPr>
        <p:txBody>
          <a:bodyPr/>
          <a:lstStyle/>
          <a:p>
            <a:pPr>
              <a:buFontTx/>
              <a:buNone/>
            </a:pPr>
            <a:r>
              <a:rPr lang="en-US" altLang="en-US" sz="2400" b="1" smtClean="0"/>
              <a:t>An experiment is said to be a geometric experiment provided:</a:t>
            </a:r>
          </a:p>
          <a:p>
            <a:pPr>
              <a:buFontTx/>
              <a:buAutoNum type="arabicPeriod"/>
            </a:pPr>
            <a:r>
              <a:rPr lang="en-US" altLang="en-US" sz="2400" b="1" smtClean="0"/>
              <a:t>Each repetition is called a trial.</a:t>
            </a:r>
          </a:p>
          <a:p>
            <a:pPr>
              <a:buFontTx/>
              <a:buAutoNum type="arabicPeriod"/>
            </a:pPr>
            <a:endParaRPr lang="en-US" altLang="en-US" sz="1400" b="1" smtClean="0"/>
          </a:p>
          <a:p>
            <a:pPr>
              <a:buFontTx/>
              <a:buAutoNum type="arabicPeriod"/>
            </a:pPr>
            <a:r>
              <a:rPr lang="en-US" altLang="en-US" sz="2400" b="1" smtClean="0"/>
              <a:t>For each trial there are two mutually exclusive (disjoint) outcomes:  success or failure</a:t>
            </a:r>
          </a:p>
          <a:p>
            <a:pPr>
              <a:buFontTx/>
              <a:buAutoNum type="arabicPeriod"/>
            </a:pPr>
            <a:endParaRPr lang="en-US" altLang="en-US" sz="1400" b="1" smtClean="0"/>
          </a:p>
          <a:p>
            <a:pPr>
              <a:buFontTx/>
              <a:buAutoNum type="arabicPeriod"/>
            </a:pPr>
            <a:r>
              <a:rPr lang="en-US" altLang="en-US" sz="2400" b="1" smtClean="0"/>
              <a:t>The trials are independent</a:t>
            </a:r>
          </a:p>
          <a:p>
            <a:pPr>
              <a:buFontTx/>
              <a:buAutoNum type="arabicPeriod"/>
            </a:pPr>
            <a:endParaRPr lang="en-US" altLang="en-US" sz="1400" b="1" smtClean="0"/>
          </a:p>
          <a:p>
            <a:pPr>
              <a:buFontTx/>
              <a:buAutoNum type="arabicPeriod"/>
            </a:pPr>
            <a:r>
              <a:rPr lang="en-US" altLang="en-US" sz="2400" b="1" smtClean="0"/>
              <a:t>The probability of success is the same for each trial of the experiment</a:t>
            </a:r>
          </a:p>
          <a:p>
            <a:pPr>
              <a:buFontTx/>
              <a:buAutoNum type="arabicPeriod"/>
            </a:pPr>
            <a:endParaRPr lang="en-US" altLang="en-US" sz="1400" b="1" smtClean="0"/>
          </a:p>
          <a:p>
            <a:pPr>
              <a:buFontTx/>
              <a:buAutoNum type="arabicPeriod"/>
            </a:pPr>
            <a:r>
              <a:rPr lang="en-US" altLang="en-US" sz="2400" b="1" smtClean="0"/>
              <a:t>We repeat the trials until we get a success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96838"/>
            <a:ext cx="8229600" cy="792162"/>
          </a:xfrm>
        </p:spPr>
        <p:txBody>
          <a:bodyPr/>
          <a:lstStyle/>
          <a:p>
            <a:r>
              <a:rPr lang="en-US" altLang="en-US" sz="3600" b="1" smtClean="0"/>
              <a:t>Geometric Settings Acronym</a:t>
            </a:r>
          </a:p>
        </p:txBody>
      </p:sp>
      <p:sp>
        <p:nvSpPr>
          <p:cNvPr id="4" name="TextBox 3"/>
          <p:cNvSpPr txBox="1"/>
          <p:nvPr/>
        </p:nvSpPr>
        <p:spPr>
          <a:xfrm>
            <a:off x="381000" y="1600200"/>
            <a:ext cx="8305800" cy="1231900"/>
          </a:xfrm>
          <a:prstGeom prst="rect">
            <a:avLst/>
          </a:prstGeom>
          <a:solidFill>
            <a:srgbClr val="66FF66"/>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C00000"/>
                </a:solidFill>
                <a:ea typeface="ＭＳ Ｐゴシック" pitchFamily="-111" charset="-128"/>
                <a:cs typeface="ＭＳ Ｐゴシック" pitchFamily="-111" charset="-128"/>
              </a:rPr>
              <a:t>Definition:</a:t>
            </a:r>
          </a:p>
          <a:p>
            <a:pPr>
              <a:defRPr/>
            </a:pPr>
            <a:r>
              <a:rPr lang="en-US" b="1" dirty="0">
                <a:solidFill>
                  <a:srgbClr val="000000"/>
                </a:solidFill>
                <a:ea typeface="ＭＳ Ｐゴシック" pitchFamily="-111" charset="-128"/>
                <a:cs typeface="ＭＳ Ｐゴシック" pitchFamily="-111" charset="-128"/>
              </a:rPr>
              <a:t>A </a:t>
            </a:r>
            <a:r>
              <a:rPr lang="en-US" b="1" dirty="0">
                <a:solidFill>
                  <a:srgbClr val="7030A0"/>
                </a:solidFill>
                <a:ea typeface="ＭＳ Ｐゴシック" pitchFamily="-111" charset="-128"/>
                <a:cs typeface="ＭＳ Ｐゴシック" pitchFamily="-111" charset="-128"/>
              </a:rPr>
              <a:t>geometric setting </a:t>
            </a:r>
            <a:r>
              <a:rPr lang="en-US" b="1" dirty="0">
                <a:solidFill>
                  <a:srgbClr val="000000"/>
                </a:solidFill>
                <a:ea typeface="ＭＳ Ｐゴシック" pitchFamily="-111" charset="-128"/>
                <a:cs typeface="ＭＳ Ｐゴシック" pitchFamily="-111" charset="-128"/>
              </a:rPr>
              <a:t>arises when we perform independent trials of the same chance process and record the number of trials until a particular outcome occurs. The four conditions for a geometric setting are</a:t>
            </a:r>
          </a:p>
        </p:txBody>
      </p:sp>
      <p:sp>
        <p:nvSpPr>
          <p:cNvPr id="5" name="TextBox 4"/>
          <p:cNvSpPr txBox="1"/>
          <p:nvPr/>
        </p:nvSpPr>
        <p:spPr>
          <a:xfrm>
            <a:off x="850900" y="3411538"/>
            <a:ext cx="7437438" cy="646112"/>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dirty="0">
                <a:solidFill>
                  <a:srgbClr val="000000"/>
                </a:solidFill>
                <a:ea typeface="ＭＳ Ｐゴシック" pitchFamily="34" charset="-128"/>
              </a:rPr>
              <a:t>• B</a:t>
            </a:r>
            <a:r>
              <a:rPr lang="en-US" dirty="0">
                <a:solidFill>
                  <a:srgbClr val="000000"/>
                </a:solidFill>
                <a:ea typeface="ＭＳ Ｐゴシック" pitchFamily="34" charset="-128"/>
              </a:rPr>
              <a:t>inary? The possible outcomes of each trial can be classified as “success” or “failure.”</a:t>
            </a:r>
          </a:p>
        </p:txBody>
      </p:sp>
      <p:sp>
        <p:nvSpPr>
          <p:cNvPr id="6" name="TextBox 5"/>
          <p:cNvSpPr txBox="1"/>
          <p:nvPr/>
        </p:nvSpPr>
        <p:spPr>
          <a:xfrm>
            <a:off x="850900" y="4124325"/>
            <a:ext cx="7437438" cy="647700"/>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a:solidFill>
                  <a:srgbClr val="000000"/>
                </a:solidFill>
                <a:ea typeface="ＭＳ Ｐゴシック" pitchFamily="34" charset="-128"/>
              </a:rPr>
              <a:t>• I</a:t>
            </a:r>
            <a:r>
              <a:rPr lang="en-US">
                <a:solidFill>
                  <a:srgbClr val="000000"/>
                </a:solidFill>
                <a:ea typeface="ＭＳ Ｐゴシック" pitchFamily="34" charset="-128"/>
              </a:rPr>
              <a:t>ndependent?</a:t>
            </a:r>
            <a:r>
              <a:rPr lang="en-US" b="1">
                <a:solidFill>
                  <a:srgbClr val="000000"/>
                </a:solidFill>
                <a:ea typeface="ＭＳ Ｐゴシック" pitchFamily="34" charset="-128"/>
              </a:rPr>
              <a:t> </a:t>
            </a:r>
            <a:r>
              <a:rPr lang="en-US">
                <a:solidFill>
                  <a:srgbClr val="000000"/>
                </a:solidFill>
                <a:ea typeface="ＭＳ Ｐゴシック" pitchFamily="34" charset="-128"/>
              </a:rPr>
              <a:t>Trials must be independent; that is, knowing the result of one trial must not have any effect on the result of any other trial.</a:t>
            </a:r>
          </a:p>
        </p:txBody>
      </p:sp>
      <p:sp>
        <p:nvSpPr>
          <p:cNvPr id="7" name="TextBox 6"/>
          <p:cNvSpPr txBox="1"/>
          <p:nvPr/>
        </p:nvSpPr>
        <p:spPr>
          <a:xfrm>
            <a:off x="850900" y="4849813"/>
            <a:ext cx="7437438" cy="646112"/>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a:solidFill>
                  <a:srgbClr val="000000"/>
                </a:solidFill>
                <a:ea typeface="ＭＳ Ｐゴシック" pitchFamily="34" charset="-128"/>
              </a:rPr>
              <a:t>• T</a:t>
            </a:r>
            <a:r>
              <a:rPr lang="en-US">
                <a:solidFill>
                  <a:srgbClr val="000000"/>
                </a:solidFill>
                <a:ea typeface="ＭＳ Ｐゴシック" pitchFamily="34" charset="-128"/>
              </a:rPr>
              <a:t>rials?</a:t>
            </a:r>
            <a:r>
              <a:rPr lang="en-US" b="1">
                <a:solidFill>
                  <a:srgbClr val="000000"/>
                </a:solidFill>
                <a:ea typeface="ＭＳ Ｐゴシック" pitchFamily="34" charset="-128"/>
              </a:rPr>
              <a:t> </a:t>
            </a:r>
            <a:r>
              <a:rPr lang="en-US">
                <a:solidFill>
                  <a:srgbClr val="000000"/>
                </a:solidFill>
                <a:ea typeface="ＭＳ Ｐゴシック" pitchFamily="34" charset="-128"/>
              </a:rPr>
              <a:t>The goal is to count the number of trials until the first success occurs</a:t>
            </a:r>
            <a:r>
              <a:rPr lang="en-US" i="1">
                <a:solidFill>
                  <a:srgbClr val="000000"/>
                </a:solidFill>
                <a:ea typeface="ＭＳ Ｐゴシック" pitchFamily="34" charset="-128"/>
              </a:rPr>
              <a:t>.</a:t>
            </a:r>
          </a:p>
        </p:txBody>
      </p:sp>
      <p:sp>
        <p:nvSpPr>
          <p:cNvPr id="8" name="TextBox 7"/>
          <p:cNvSpPr txBox="1"/>
          <p:nvPr/>
        </p:nvSpPr>
        <p:spPr>
          <a:xfrm>
            <a:off x="850900" y="5562600"/>
            <a:ext cx="7437438" cy="646113"/>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a:solidFill>
                  <a:srgbClr val="000000"/>
                </a:solidFill>
                <a:ea typeface="ＭＳ Ｐゴシック" pitchFamily="34" charset="-128"/>
              </a:rPr>
              <a:t>• S</a:t>
            </a:r>
            <a:r>
              <a:rPr lang="en-US">
                <a:solidFill>
                  <a:srgbClr val="000000"/>
                </a:solidFill>
                <a:ea typeface="ＭＳ Ｐゴシック" pitchFamily="34" charset="-128"/>
              </a:rPr>
              <a:t>uccess?</a:t>
            </a:r>
            <a:r>
              <a:rPr lang="en-US" b="1">
                <a:solidFill>
                  <a:srgbClr val="000000"/>
                </a:solidFill>
                <a:ea typeface="ＭＳ Ｐゴシック" pitchFamily="34" charset="-128"/>
              </a:rPr>
              <a:t> </a:t>
            </a:r>
            <a:r>
              <a:rPr lang="en-US">
                <a:solidFill>
                  <a:srgbClr val="000000"/>
                </a:solidFill>
                <a:ea typeface="ＭＳ Ｐゴシック" pitchFamily="34" charset="-128"/>
              </a:rPr>
              <a:t>On each trial, the probability </a:t>
            </a:r>
            <a:r>
              <a:rPr lang="en-US" i="1">
                <a:solidFill>
                  <a:srgbClr val="000000"/>
                </a:solidFill>
                <a:ea typeface="ＭＳ Ｐゴシック" pitchFamily="34" charset="-128"/>
              </a:rPr>
              <a:t>p </a:t>
            </a:r>
            <a:r>
              <a:rPr lang="en-US">
                <a:solidFill>
                  <a:srgbClr val="000000"/>
                </a:solidFill>
                <a:ea typeface="ＭＳ Ｐゴシック" pitchFamily="34" charset="-128"/>
              </a:rPr>
              <a:t>of success must be the same.</a:t>
            </a:r>
            <a:endParaRPr lang="en-US" sz="2000">
              <a:solidFill>
                <a:srgbClr val="000000"/>
              </a:solidFill>
              <a:ea typeface="ＭＳ Ｐゴシック" pitchFamily="34" charset="-128"/>
            </a:endParaRPr>
          </a:p>
        </p:txBody>
      </p:sp>
      <p:sp>
        <p:nvSpPr>
          <p:cNvPr id="9" name="TextBox 8"/>
          <p:cNvSpPr txBox="1">
            <a:spLocks noChangeArrowheads="1"/>
          </p:cNvSpPr>
          <p:nvPr/>
        </p:nvSpPr>
        <p:spPr bwMode="auto">
          <a:xfrm>
            <a:off x="315913" y="3417888"/>
            <a:ext cx="444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b="1">
                <a:solidFill>
                  <a:srgbClr val="FFFF00"/>
                </a:solidFill>
              </a:rPr>
              <a:t>B</a:t>
            </a:r>
            <a:endParaRPr lang="en-US" altLang="en-US" b="1">
              <a:solidFill>
                <a:srgbClr val="FFFF00"/>
              </a:solidFill>
            </a:endParaRPr>
          </a:p>
        </p:txBody>
      </p:sp>
      <p:sp>
        <p:nvSpPr>
          <p:cNvPr id="10" name="TextBox 9"/>
          <p:cNvSpPr txBox="1">
            <a:spLocks noChangeArrowheads="1"/>
          </p:cNvSpPr>
          <p:nvPr/>
        </p:nvSpPr>
        <p:spPr bwMode="auto">
          <a:xfrm>
            <a:off x="382588" y="4094163"/>
            <a:ext cx="2841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b="1">
                <a:solidFill>
                  <a:srgbClr val="FFFF00"/>
                </a:solidFill>
              </a:rPr>
              <a:t>I</a:t>
            </a:r>
            <a:endParaRPr lang="en-US" altLang="en-US" b="1">
              <a:solidFill>
                <a:srgbClr val="FFFF00"/>
              </a:solidFill>
            </a:endParaRPr>
          </a:p>
        </p:txBody>
      </p:sp>
      <p:sp>
        <p:nvSpPr>
          <p:cNvPr id="11" name="TextBox 10"/>
          <p:cNvSpPr txBox="1">
            <a:spLocks noChangeArrowheads="1"/>
          </p:cNvSpPr>
          <p:nvPr/>
        </p:nvSpPr>
        <p:spPr bwMode="auto">
          <a:xfrm>
            <a:off x="304800" y="4813300"/>
            <a:ext cx="4032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b="1">
                <a:solidFill>
                  <a:srgbClr val="FFFF00"/>
                </a:solidFill>
              </a:rPr>
              <a:t>T</a:t>
            </a:r>
            <a:endParaRPr lang="en-US" altLang="en-US" b="1">
              <a:solidFill>
                <a:srgbClr val="FFFF00"/>
              </a:solidFill>
            </a:endParaRPr>
          </a:p>
        </p:txBody>
      </p:sp>
      <p:sp>
        <p:nvSpPr>
          <p:cNvPr id="12" name="TextBox 11"/>
          <p:cNvSpPr txBox="1">
            <a:spLocks noChangeArrowheads="1"/>
          </p:cNvSpPr>
          <p:nvPr/>
        </p:nvSpPr>
        <p:spPr bwMode="auto">
          <a:xfrm>
            <a:off x="315913" y="5526088"/>
            <a:ext cx="4238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800" b="1">
                <a:solidFill>
                  <a:srgbClr val="FFFF00"/>
                </a:solidFill>
              </a:rPr>
              <a:t>S</a:t>
            </a:r>
            <a:endParaRPr lang="en-US" altLang="en-US"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5"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 calcmode="lin" valueType="num">
                                      <p:cBhvr>
                                        <p:cTn id="34" dur="500" fill="hold"/>
                                        <p:tgtEl>
                                          <p:spTgt spid="9"/>
                                        </p:tgtEl>
                                        <p:attrNameLst>
                                          <p:attrName>ppt_x</p:attrName>
                                        </p:attrNameLst>
                                      </p:cBhvr>
                                      <p:tavLst>
                                        <p:tav tm="0" fmla="#ppt_x+(cos(-2*pi*(1-$))*-#ppt_x-sin(-2*pi*(1-$))*(1-#ppt_y))*(1-$)">
                                          <p:val>
                                            <p:fltVal val="0"/>
                                          </p:val>
                                        </p:tav>
                                        <p:tav tm="100000">
                                          <p:val>
                                            <p:fltVal val="1"/>
                                          </p:val>
                                        </p:tav>
                                      </p:tavLst>
                                    </p:anim>
                                    <p:anim calcmode="lin" valueType="num">
                                      <p:cBhvr>
                                        <p:cTn id="35" dur="500" fill="hold"/>
                                        <p:tgtEl>
                                          <p:spTgt spid="9"/>
                                        </p:tgtEl>
                                        <p:attrNameLst>
                                          <p:attrName>ppt_y</p:attrName>
                                        </p:attrNameLst>
                                      </p:cBhvr>
                                      <p:tavLst>
                                        <p:tav tm="0" fmla="#ppt_y+(sin(-2*pi*(1-$))*-#ppt_x+cos(-2*pi*(1-$))*(1-#ppt_y))*(1-$)">
                                          <p:val>
                                            <p:fltVal val="0"/>
                                          </p:val>
                                        </p:tav>
                                        <p:tav tm="100000">
                                          <p:val>
                                            <p:fltVal val="1"/>
                                          </p:val>
                                        </p:tav>
                                      </p:tavLst>
                                    </p:anim>
                                  </p:childTnLst>
                                </p:cTn>
                              </p:par>
                            </p:childTnLst>
                          </p:cTn>
                        </p:par>
                        <p:par>
                          <p:cTn id="36" fill="hold" nodeType="afterGroup">
                            <p:stCondLst>
                              <p:cond delay="500"/>
                            </p:stCondLst>
                            <p:childTnLst>
                              <p:par>
                                <p:cTn id="37" presetID="15" presetClass="entr" presetSubtype="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 calcmode="lin" valueType="num">
                                      <p:cBhvr>
                                        <p:cTn id="41" dur="500" fill="hold"/>
                                        <p:tgtEl>
                                          <p:spTgt spid="10"/>
                                        </p:tgtEl>
                                        <p:attrNameLst>
                                          <p:attrName>ppt_x</p:attrName>
                                        </p:attrNameLst>
                                      </p:cBhvr>
                                      <p:tavLst>
                                        <p:tav tm="0" fmla="#ppt_x+(cos(-2*pi*(1-$))*-#ppt_x-sin(-2*pi*(1-$))*(1-#ppt_y))*(1-$)">
                                          <p:val>
                                            <p:fltVal val="0"/>
                                          </p:val>
                                        </p:tav>
                                        <p:tav tm="100000">
                                          <p:val>
                                            <p:fltVal val="1"/>
                                          </p:val>
                                        </p:tav>
                                      </p:tavLst>
                                    </p:anim>
                                    <p:anim calcmode="lin" valueType="num">
                                      <p:cBhvr>
                                        <p:cTn id="42" dur="500" fill="hold"/>
                                        <p:tgtEl>
                                          <p:spTgt spid="10"/>
                                        </p:tgtEl>
                                        <p:attrNameLst>
                                          <p:attrName>ppt_y</p:attrName>
                                        </p:attrNameLst>
                                      </p:cBhvr>
                                      <p:tavLst>
                                        <p:tav tm="0" fmla="#ppt_y+(sin(-2*pi*(1-$))*-#ppt_x+cos(-2*pi*(1-$))*(1-#ppt_y))*(1-$)">
                                          <p:val>
                                            <p:fltVal val="0"/>
                                          </p:val>
                                        </p:tav>
                                        <p:tav tm="100000">
                                          <p:val>
                                            <p:fltVal val="1"/>
                                          </p:val>
                                        </p:tav>
                                      </p:tavLst>
                                    </p:anim>
                                  </p:childTnLst>
                                </p:cTn>
                              </p:par>
                            </p:childTnLst>
                          </p:cTn>
                        </p:par>
                        <p:par>
                          <p:cTn id="43" fill="hold" nodeType="afterGroup">
                            <p:stCondLst>
                              <p:cond delay="1000"/>
                            </p:stCondLst>
                            <p:childTnLst>
                              <p:par>
                                <p:cTn id="44" presetID="15" presetClass="entr" presetSubtype="0"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p:cTn id="46" dur="500" fill="hold"/>
                                        <p:tgtEl>
                                          <p:spTgt spid="11"/>
                                        </p:tgtEl>
                                        <p:attrNameLst>
                                          <p:attrName>ppt_w</p:attrName>
                                        </p:attrNameLst>
                                      </p:cBhvr>
                                      <p:tavLst>
                                        <p:tav tm="0">
                                          <p:val>
                                            <p:fltVal val="0"/>
                                          </p:val>
                                        </p:tav>
                                        <p:tav tm="100000">
                                          <p:val>
                                            <p:strVal val="#ppt_w"/>
                                          </p:val>
                                        </p:tav>
                                      </p:tavLst>
                                    </p:anim>
                                    <p:anim calcmode="lin" valueType="num">
                                      <p:cBhvr>
                                        <p:cTn id="47" dur="500" fill="hold"/>
                                        <p:tgtEl>
                                          <p:spTgt spid="11"/>
                                        </p:tgtEl>
                                        <p:attrNameLst>
                                          <p:attrName>ppt_h</p:attrName>
                                        </p:attrNameLst>
                                      </p:cBhvr>
                                      <p:tavLst>
                                        <p:tav tm="0">
                                          <p:val>
                                            <p:fltVal val="0"/>
                                          </p:val>
                                        </p:tav>
                                        <p:tav tm="100000">
                                          <p:val>
                                            <p:strVal val="#ppt_h"/>
                                          </p:val>
                                        </p:tav>
                                      </p:tavLst>
                                    </p:anim>
                                    <p:anim calcmode="lin" valueType="num">
                                      <p:cBhvr>
                                        <p:cTn id="48" dur="500" fill="hold"/>
                                        <p:tgtEl>
                                          <p:spTgt spid="11"/>
                                        </p:tgtEl>
                                        <p:attrNameLst>
                                          <p:attrName>ppt_x</p:attrName>
                                        </p:attrNameLst>
                                      </p:cBhvr>
                                      <p:tavLst>
                                        <p:tav tm="0" fmla="#ppt_x+(cos(-2*pi*(1-$))*-#ppt_x-sin(-2*pi*(1-$))*(1-#ppt_y))*(1-$)">
                                          <p:val>
                                            <p:fltVal val="0"/>
                                          </p:val>
                                        </p:tav>
                                        <p:tav tm="100000">
                                          <p:val>
                                            <p:fltVal val="1"/>
                                          </p:val>
                                        </p:tav>
                                      </p:tavLst>
                                    </p:anim>
                                    <p:anim calcmode="lin" valueType="num">
                                      <p:cBhvr>
                                        <p:cTn id="49" dur="500" fill="hold"/>
                                        <p:tgtEl>
                                          <p:spTgt spid="11"/>
                                        </p:tgtEl>
                                        <p:attrNameLst>
                                          <p:attrName>ppt_y</p:attrName>
                                        </p:attrNameLst>
                                      </p:cBhvr>
                                      <p:tavLst>
                                        <p:tav tm="0" fmla="#ppt_y+(sin(-2*pi*(1-$))*-#ppt_x+cos(-2*pi*(1-$))*(1-#ppt_y))*(1-$)">
                                          <p:val>
                                            <p:fltVal val="0"/>
                                          </p:val>
                                        </p:tav>
                                        <p:tav tm="100000">
                                          <p:val>
                                            <p:fltVal val="1"/>
                                          </p:val>
                                        </p:tav>
                                      </p:tavLst>
                                    </p:anim>
                                  </p:childTnLst>
                                </p:cTn>
                              </p:par>
                            </p:childTnLst>
                          </p:cTn>
                        </p:par>
                        <p:par>
                          <p:cTn id="50" fill="hold" nodeType="afterGroup">
                            <p:stCondLst>
                              <p:cond delay="1500"/>
                            </p:stCondLst>
                            <p:childTnLst>
                              <p:par>
                                <p:cTn id="51" presetID="15" presetClass="entr" presetSubtype="0"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fltVal val="0"/>
                                          </p:val>
                                        </p:tav>
                                        <p:tav tm="100000">
                                          <p:val>
                                            <p:strVal val="#ppt_w"/>
                                          </p:val>
                                        </p:tav>
                                      </p:tavLst>
                                    </p:anim>
                                    <p:anim calcmode="lin" valueType="num">
                                      <p:cBhvr>
                                        <p:cTn id="54" dur="500" fill="hold"/>
                                        <p:tgtEl>
                                          <p:spTgt spid="12"/>
                                        </p:tgtEl>
                                        <p:attrNameLst>
                                          <p:attrName>ppt_h</p:attrName>
                                        </p:attrNameLst>
                                      </p:cBhvr>
                                      <p:tavLst>
                                        <p:tav tm="0">
                                          <p:val>
                                            <p:fltVal val="0"/>
                                          </p:val>
                                        </p:tav>
                                        <p:tav tm="100000">
                                          <p:val>
                                            <p:strVal val="#ppt_h"/>
                                          </p:val>
                                        </p:tav>
                                      </p:tavLst>
                                    </p:anim>
                                    <p:anim calcmode="lin" valueType="num">
                                      <p:cBhvr>
                                        <p:cTn id="55" dur="500" fill="hold"/>
                                        <p:tgtEl>
                                          <p:spTgt spid="12"/>
                                        </p:tgtEl>
                                        <p:attrNameLst>
                                          <p:attrName>ppt_x</p:attrName>
                                        </p:attrNameLst>
                                      </p:cBhvr>
                                      <p:tavLst>
                                        <p:tav tm="0" fmla="#ppt_x+(cos(-2*pi*(1-$))*-#ppt_x-sin(-2*pi*(1-$))*(1-#ppt_y))*(1-$)">
                                          <p:val>
                                            <p:fltVal val="0"/>
                                          </p:val>
                                        </p:tav>
                                        <p:tav tm="100000">
                                          <p:val>
                                            <p:fltVal val="1"/>
                                          </p:val>
                                        </p:tav>
                                      </p:tavLst>
                                    </p:anim>
                                    <p:anim calcmode="lin" valueType="num">
                                      <p:cBhvr>
                                        <p:cTn id="56" dur="5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p:bldP spid="10" grpId="0"/>
      <p:bldP spid="11" grpId="0"/>
      <p:bldP spid="1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2"/>
          <p:cNvSpPr>
            <a:spLocks noGrp="1"/>
          </p:cNvSpPr>
          <p:nvPr>
            <p:ph type="title"/>
          </p:nvPr>
        </p:nvSpPr>
        <p:spPr>
          <a:xfrm>
            <a:off x="457200" y="96838"/>
            <a:ext cx="8229600" cy="792162"/>
          </a:xfrm>
        </p:spPr>
        <p:txBody>
          <a:bodyPr/>
          <a:lstStyle/>
          <a:p>
            <a:r>
              <a:rPr lang="en-US" altLang="en-US" sz="3600" b="1" smtClean="0"/>
              <a:t>Birthday Game</a:t>
            </a:r>
          </a:p>
        </p:txBody>
      </p:sp>
      <p:sp>
        <p:nvSpPr>
          <p:cNvPr id="35843" name="Content Placeholder 3"/>
          <p:cNvSpPr>
            <a:spLocks noGrp="1"/>
          </p:cNvSpPr>
          <p:nvPr>
            <p:ph idx="1"/>
          </p:nvPr>
        </p:nvSpPr>
        <p:spPr>
          <a:xfrm>
            <a:off x="304800" y="990600"/>
            <a:ext cx="8534400" cy="2438400"/>
          </a:xfrm>
        </p:spPr>
        <p:txBody>
          <a:bodyPr/>
          <a:lstStyle/>
          <a:p>
            <a:pPr marL="0" indent="0">
              <a:buFontTx/>
              <a:buNone/>
            </a:pPr>
            <a:r>
              <a:rPr lang="en-US" altLang="en-US" sz="2400" b="1" smtClean="0">
                <a:ea typeface="ＭＳ Ｐゴシック" pitchFamily="34" charset="-128"/>
              </a:rPr>
              <a:t>The random variable of interest in this game is </a:t>
            </a:r>
            <a:r>
              <a:rPr lang="en-US" altLang="en-US" sz="2400" b="1" i="1" smtClean="0">
                <a:ea typeface="ＭＳ Ｐゴシック" pitchFamily="34" charset="-128"/>
              </a:rPr>
              <a:t>Y</a:t>
            </a:r>
            <a:r>
              <a:rPr lang="en-US" altLang="en-US" sz="2400" b="1" smtClean="0">
                <a:ea typeface="ＭＳ Ｐゴシック" pitchFamily="34" charset="-128"/>
              </a:rPr>
              <a:t> = the number of guesses it takes to correctly identify the birth day of one of your teacher’s friends.  What is the probability the first student guesses correctly?  The second? Third? What is the probability the </a:t>
            </a:r>
            <a:r>
              <a:rPr lang="en-US" altLang="en-US" sz="2400" b="1" i="1" smtClean="0">
                <a:ea typeface="ＭＳ Ｐゴシック" pitchFamily="34" charset="-128"/>
              </a:rPr>
              <a:t>k</a:t>
            </a:r>
            <a:r>
              <a:rPr lang="en-US" altLang="en-US" sz="2400" b="1" baseline="30000" smtClean="0">
                <a:ea typeface="ＭＳ Ｐゴシック" pitchFamily="34" charset="-128"/>
              </a:rPr>
              <a:t>th</a:t>
            </a:r>
            <a:r>
              <a:rPr lang="en-US" altLang="en-US" sz="2400" b="1" smtClean="0">
                <a:ea typeface="ＭＳ Ｐゴシック" pitchFamily="34" charset="-128"/>
              </a:rPr>
              <a:t> student guesses correctly?</a:t>
            </a:r>
            <a:endParaRPr lang="en-US" altLang="en-US" sz="2400" b="1" smtClean="0"/>
          </a:p>
        </p:txBody>
      </p:sp>
      <p:sp>
        <p:nvSpPr>
          <p:cNvPr id="35844" name="TextBox 11"/>
          <p:cNvSpPr txBox="1">
            <a:spLocks noChangeArrowheads="1"/>
          </p:cNvSpPr>
          <p:nvPr/>
        </p:nvSpPr>
        <p:spPr bwMode="auto">
          <a:xfrm>
            <a:off x="385763" y="3352800"/>
            <a:ext cx="56245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solidFill>
                  <a:srgbClr val="FFFF00"/>
                </a:solidFill>
              </a:rPr>
              <a:t>Verify that</a:t>
            </a:r>
            <a:r>
              <a:rPr lang="en-US" altLang="en-US" b="1" i="1">
                <a:solidFill>
                  <a:srgbClr val="FFFF00"/>
                </a:solidFill>
              </a:rPr>
              <a:t> Y </a:t>
            </a:r>
            <a:r>
              <a:rPr lang="en-US" altLang="en-US" b="1">
                <a:solidFill>
                  <a:srgbClr val="FFFF00"/>
                </a:solidFill>
              </a:rPr>
              <a:t>is a geometric random variable.</a:t>
            </a:r>
          </a:p>
        </p:txBody>
      </p:sp>
      <p:sp>
        <p:nvSpPr>
          <p:cNvPr id="6" name="TextBox 16"/>
          <p:cNvSpPr txBox="1">
            <a:spLocks noChangeArrowheads="1"/>
          </p:cNvSpPr>
          <p:nvPr/>
        </p:nvSpPr>
        <p:spPr bwMode="auto">
          <a:xfrm>
            <a:off x="304800" y="3910013"/>
            <a:ext cx="85344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b="1"/>
              <a:t>B: Success = correct guess, Failure = incorrect guess</a:t>
            </a:r>
          </a:p>
          <a:p>
            <a:r>
              <a:rPr lang="en-US" altLang="en-US" sz="1600" b="1"/>
              <a:t> I: The result of one student’s guess has no effect on the result of any other guess.</a:t>
            </a:r>
          </a:p>
          <a:p>
            <a:r>
              <a:rPr lang="en-US" altLang="en-US" sz="1600" b="1"/>
              <a:t>T: We’re counting the number of guesses up to and including the first correct guess.</a:t>
            </a:r>
          </a:p>
          <a:p>
            <a:r>
              <a:rPr lang="en-US" altLang="en-US" sz="1600" b="1"/>
              <a:t>S: On each trial, the probability of a correct guess is 1/7.</a:t>
            </a:r>
          </a:p>
        </p:txBody>
      </p:sp>
      <p:sp>
        <p:nvSpPr>
          <p:cNvPr id="8" name="TextBox 7"/>
          <p:cNvSpPr txBox="1">
            <a:spLocks noChangeArrowheads="1"/>
          </p:cNvSpPr>
          <p:nvPr/>
        </p:nvSpPr>
        <p:spPr bwMode="auto">
          <a:xfrm>
            <a:off x="457200" y="4954588"/>
            <a:ext cx="49514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1600" b="1"/>
              <a:t>Calculate </a:t>
            </a:r>
            <a:r>
              <a:rPr lang="en-US" altLang="en-US" sz="1600" b="1" i="1"/>
              <a:t>P</a:t>
            </a:r>
            <a:r>
              <a:rPr lang="en-US" altLang="en-US" sz="1600" b="1"/>
              <a:t>(</a:t>
            </a:r>
            <a:r>
              <a:rPr lang="en-US" altLang="en-US" sz="1600" b="1" i="1"/>
              <a:t>Y</a:t>
            </a:r>
            <a:r>
              <a:rPr lang="en-US" altLang="en-US" sz="1600" b="1"/>
              <a:t> = 1), </a:t>
            </a:r>
            <a:r>
              <a:rPr lang="en-US" altLang="en-US" sz="1600" b="1" i="1"/>
              <a:t>P</a:t>
            </a:r>
            <a:r>
              <a:rPr lang="en-US" altLang="en-US" sz="1600" b="1"/>
              <a:t>(</a:t>
            </a:r>
            <a:r>
              <a:rPr lang="en-US" altLang="en-US" sz="1600" b="1" i="1"/>
              <a:t>Y</a:t>
            </a:r>
            <a:r>
              <a:rPr lang="en-US" altLang="en-US" sz="1600" b="1"/>
              <a:t> = 2), </a:t>
            </a:r>
            <a:r>
              <a:rPr lang="en-US" altLang="en-US" sz="1600" b="1" i="1"/>
              <a:t>P</a:t>
            </a:r>
            <a:r>
              <a:rPr lang="en-US" altLang="en-US" sz="1600" b="1"/>
              <a:t>(</a:t>
            </a:r>
            <a:r>
              <a:rPr lang="en-US" altLang="en-US" sz="1600" b="1" i="1"/>
              <a:t>Y</a:t>
            </a:r>
            <a:r>
              <a:rPr lang="en-US" altLang="en-US" sz="1600" b="1"/>
              <a:t> = 3), and </a:t>
            </a:r>
            <a:r>
              <a:rPr lang="en-US" altLang="en-US" sz="1600" b="1" i="1"/>
              <a:t>P</a:t>
            </a:r>
            <a:r>
              <a:rPr lang="en-US" altLang="en-US" sz="1600" b="1"/>
              <a:t>(</a:t>
            </a:r>
            <a:r>
              <a:rPr lang="en-US" altLang="en-US" sz="1600" b="1" i="1"/>
              <a:t>Y</a:t>
            </a:r>
            <a:r>
              <a:rPr lang="en-US" altLang="en-US" sz="1600" b="1"/>
              <a:t> = k) </a:t>
            </a:r>
          </a:p>
        </p:txBody>
      </p:sp>
      <p:sp>
        <p:nvSpPr>
          <p:cNvPr id="11" name="TextBox 10"/>
          <p:cNvSpPr txBox="1"/>
          <p:nvPr/>
        </p:nvSpPr>
        <p:spPr>
          <a:xfrm>
            <a:off x="6780213" y="6400800"/>
            <a:ext cx="2287587" cy="369888"/>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p>
            <a:pPr>
              <a:defRPr/>
            </a:pPr>
            <a:r>
              <a:rPr lang="en-US" b="1" i="1" dirty="0">
                <a:solidFill>
                  <a:srgbClr val="C00000"/>
                </a:solidFill>
              </a:rPr>
              <a:t>Notice the pattern?</a:t>
            </a:r>
          </a:p>
        </p:txBody>
      </p:sp>
      <p:sp>
        <p:nvSpPr>
          <p:cNvPr id="35848" name="TextBox 11"/>
          <p:cNvSpPr txBox="1">
            <a:spLocks noChangeArrowheads="1"/>
          </p:cNvSpPr>
          <p:nvPr/>
        </p:nvSpPr>
        <p:spPr bwMode="auto">
          <a:xfrm>
            <a:off x="1066800" y="5334000"/>
            <a:ext cx="2584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P(Y = 1) = 1/7 = 0.1428</a:t>
            </a:r>
          </a:p>
        </p:txBody>
      </p:sp>
      <p:sp>
        <p:nvSpPr>
          <p:cNvPr id="35849" name="TextBox 12"/>
          <p:cNvSpPr txBox="1">
            <a:spLocks noChangeArrowheads="1"/>
          </p:cNvSpPr>
          <p:nvPr/>
        </p:nvSpPr>
        <p:spPr bwMode="auto">
          <a:xfrm>
            <a:off x="1066800" y="5791200"/>
            <a:ext cx="3213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P(Y = 2) = (6/7)(1/7) = 0.1224</a:t>
            </a:r>
          </a:p>
        </p:txBody>
      </p:sp>
      <p:sp>
        <p:nvSpPr>
          <p:cNvPr id="35850" name="TextBox 13"/>
          <p:cNvSpPr txBox="1">
            <a:spLocks noChangeArrowheads="1"/>
          </p:cNvSpPr>
          <p:nvPr/>
        </p:nvSpPr>
        <p:spPr bwMode="auto">
          <a:xfrm>
            <a:off x="1066800" y="6248400"/>
            <a:ext cx="36877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t>P(Y = 3) = (6/7)(6/7)(1/7) = 0.1050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7" presetClass="entr" presetSubtype="10" fill="hold" nodeType="click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95250"/>
            <a:ext cx="8229600" cy="762000"/>
          </a:xfrm>
        </p:spPr>
        <p:txBody>
          <a:bodyPr/>
          <a:lstStyle/>
          <a:p>
            <a:r>
              <a:rPr lang="en-US" altLang="en-US" sz="3600" b="1" smtClean="0"/>
              <a:t>Geometric Notation</a:t>
            </a:r>
          </a:p>
        </p:txBody>
      </p:sp>
      <p:sp>
        <p:nvSpPr>
          <p:cNvPr id="6147" name="Rectangle 3"/>
          <p:cNvSpPr>
            <a:spLocks noGrp="1" noChangeArrowheads="1"/>
          </p:cNvSpPr>
          <p:nvPr>
            <p:ph type="body" idx="1"/>
          </p:nvPr>
        </p:nvSpPr>
        <p:spPr>
          <a:xfrm>
            <a:off x="457200" y="838200"/>
            <a:ext cx="8229600" cy="5638800"/>
          </a:xfrm>
        </p:spPr>
        <p:txBody>
          <a:bodyPr/>
          <a:lstStyle/>
          <a:p>
            <a:pPr marL="0" indent="0">
              <a:buFontTx/>
              <a:buNone/>
              <a:defRPr/>
            </a:pPr>
            <a:r>
              <a:rPr lang="en-US" sz="2400" b="1" dirty="0" smtClean="0"/>
              <a:t>When we studied the Binomial distribution, we were only interested in the probability for a success or a failure to happen. The geometric distribution addresses the number of trials necessary </a:t>
            </a:r>
            <a:r>
              <a:rPr lang="en-US" sz="2400" b="1" i="1" u="sng" dirty="0" smtClean="0">
                <a:solidFill>
                  <a:srgbClr val="FFC000"/>
                </a:solidFill>
              </a:rPr>
              <a:t>before the first success</a:t>
            </a:r>
            <a:r>
              <a:rPr lang="en-US" sz="2400" b="1" dirty="0" smtClean="0"/>
              <a:t>. If the trials are repeated </a:t>
            </a:r>
            <a:r>
              <a:rPr lang="en-US" sz="2400" b="1" i="1" dirty="0" smtClean="0"/>
              <a:t>k </a:t>
            </a:r>
            <a:r>
              <a:rPr lang="en-US" sz="2400" b="1" dirty="0" smtClean="0"/>
              <a:t> times until the first success, we will have had </a:t>
            </a:r>
            <a:r>
              <a:rPr lang="en-US" sz="2400" b="1" i="1" dirty="0" smtClean="0"/>
              <a:t>k </a:t>
            </a:r>
            <a:r>
              <a:rPr lang="en-US" sz="2400" b="1" dirty="0" smtClean="0"/>
              <a:t> – 1 failures. If </a:t>
            </a:r>
            <a:r>
              <a:rPr lang="en-US" sz="2400" b="1" i="1" dirty="0" smtClean="0"/>
              <a:t>p</a:t>
            </a:r>
            <a:r>
              <a:rPr lang="en-US" sz="2400" b="1" dirty="0" smtClean="0"/>
              <a:t>  is the probability for a success and </a:t>
            </a:r>
            <a:r>
              <a:rPr lang="en-US" sz="2400" b="1" i="1" dirty="0" smtClean="0"/>
              <a:t>q </a:t>
            </a:r>
            <a:r>
              <a:rPr lang="en-US" sz="2400" b="1" dirty="0" smtClean="0"/>
              <a:t> (1 – p) the probability for a failure, the probability for the first success to occur at the </a:t>
            </a:r>
            <a:r>
              <a:rPr lang="en-US" sz="2400" b="1" i="1" dirty="0" err="1" smtClean="0"/>
              <a:t>kth</a:t>
            </a:r>
            <a:r>
              <a:rPr lang="en-US" sz="2400" b="1" dirty="0" smtClean="0"/>
              <a:t>  trial will be (where x = k)</a:t>
            </a:r>
            <a:endParaRPr lang="en-US" sz="1600" b="1" dirty="0" smtClean="0"/>
          </a:p>
          <a:p>
            <a:pPr>
              <a:buFontTx/>
              <a:buNone/>
              <a:defRPr/>
            </a:pPr>
            <a:r>
              <a:rPr lang="en-US" sz="1600" b="1" dirty="0" smtClean="0"/>
              <a:t> </a:t>
            </a:r>
            <a:endParaRPr lang="en-US" sz="2400" b="1" dirty="0" smtClean="0"/>
          </a:p>
          <a:p>
            <a:pPr>
              <a:buFontTx/>
              <a:buNone/>
              <a:defRPr/>
            </a:pPr>
            <a:r>
              <a:rPr lang="en-US" sz="2400" b="1" dirty="0" smtClean="0"/>
              <a:t>			</a:t>
            </a:r>
            <a:r>
              <a:rPr lang="en-US" sz="2400" b="1" dirty="0" smtClean="0">
                <a:solidFill>
                  <a:srgbClr val="FFFF00"/>
                </a:solidFill>
              </a:rPr>
              <a:t>P(x) = p(1 – p)</a:t>
            </a:r>
            <a:r>
              <a:rPr lang="en-US" sz="2400" b="1" baseline="30000" dirty="0" smtClean="0">
                <a:solidFill>
                  <a:srgbClr val="FFFF00"/>
                </a:solidFill>
              </a:rPr>
              <a:t>x-1</a:t>
            </a:r>
            <a:r>
              <a:rPr lang="en-US" sz="2400" b="1" dirty="0" smtClean="0">
                <a:solidFill>
                  <a:srgbClr val="FFFF00"/>
                </a:solidFill>
              </a:rPr>
              <a:t>,           x = 1, 2, 3, …</a:t>
            </a:r>
            <a:endParaRPr lang="en-US" sz="1600" b="1" dirty="0" smtClean="0">
              <a:solidFill>
                <a:srgbClr val="FFFF00"/>
              </a:solidFill>
            </a:endParaRPr>
          </a:p>
          <a:p>
            <a:pPr>
              <a:buFontTx/>
              <a:buNone/>
              <a:defRPr/>
            </a:pPr>
            <a:r>
              <a:rPr lang="en-US" sz="1600" b="1" dirty="0" smtClean="0"/>
              <a:t> </a:t>
            </a:r>
            <a:endParaRPr lang="en-US" sz="2400" b="1" dirty="0" smtClean="0"/>
          </a:p>
          <a:p>
            <a:pPr>
              <a:buFontTx/>
              <a:buNone/>
              <a:defRPr/>
            </a:pPr>
            <a:r>
              <a:rPr lang="en-US" sz="2400" b="1" dirty="0" smtClean="0"/>
              <a:t>The probability that more than </a:t>
            </a:r>
            <a:r>
              <a:rPr lang="en-US" sz="2400" b="1" i="1" dirty="0" smtClean="0"/>
              <a:t>n </a:t>
            </a:r>
            <a:r>
              <a:rPr lang="en-US" sz="2400" b="1" dirty="0" smtClean="0"/>
              <a:t>trials are needed before the first success will be </a:t>
            </a:r>
          </a:p>
          <a:p>
            <a:pPr>
              <a:buFontTx/>
              <a:buNone/>
              <a:defRPr/>
            </a:pPr>
            <a:r>
              <a:rPr lang="en-US" sz="2400" b="1" dirty="0" smtClean="0"/>
              <a:t>			</a:t>
            </a:r>
            <a:r>
              <a:rPr lang="en-US" sz="2400" b="1" dirty="0" smtClean="0">
                <a:solidFill>
                  <a:srgbClr val="FFFF00"/>
                </a:solidFill>
              </a:rPr>
              <a:t>P(k &gt; n) = </a:t>
            </a:r>
            <a:r>
              <a:rPr lang="en-US" sz="2400" b="1" dirty="0" err="1" smtClean="0">
                <a:solidFill>
                  <a:srgbClr val="FFFF00"/>
                </a:solidFill>
              </a:rPr>
              <a:t>q</a:t>
            </a:r>
            <a:r>
              <a:rPr lang="en-US" sz="2400" b="1" baseline="30000" dirty="0" err="1" smtClean="0">
                <a:solidFill>
                  <a:srgbClr val="FFFF00"/>
                </a:solidFill>
              </a:rPr>
              <a:t>n</a:t>
            </a:r>
            <a:r>
              <a:rPr lang="en-US" sz="2400" b="1" baseline="30000" dirty="0" smtClean="0">
                <a:solidFill>
                  <a:srgbClr val="FFFF00"/>
                </a:solidFill>
              </a:rPr>
              <a:t>  </a:t>
            </a:r>
            <a:r>
              <a:rPr lang="en-US" sz="2400" b="1" dirty="0" smtClean="0">
                <a:solidFill>
                  <a:srgbClr val="FFFF00"/>
                </a:solidFill>
              </a:rPr>
              <a:t>= (1 – p)</a:t>
            </a:r>
            <a:r>
              <a:rPr lang="en-US" sz="2400" b="1" baseline="30000" dirty="0" smtClean="0">
                <a:solidFill>
                  <a:srgbClr val="FFFF00"/>
                </a:solidFill>
              </a:rPr>
              <a:t>n</a:t>
            </a:r>
            <a:endParaRPr lang="en-US" sz="2400" b="1" baseline="30000" dirty="0">
              <a:solidFill>
                <a:srgbClr val="FFFF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111125"/>
            <a:ext cx="8229600" cy="762000"/>
          </a:xfrm>
        </p:spPr>
        <p:txBody>
          <a:bodyPr/>
          <a:lstStyle/>
          <a:p>
            <a:r>
              <a:rPr lang="en-US" altLang="en-US" sz="3600" b="1" smtClean="0"/>
              <a:t>Geometric PDF</a:t>
            </a:r>
          </a:p>
        </p:txBody>
      </p:sp>
      <p:sp>
        <p:nvSpPr>
          <p:cNvPr id="6147" name="Rectangle 3"/>
          <p:cNvSpPr>
            <a:spLocks noGrp="1" noChangeArrowheads="1"/>
          </p:cNvSpPr>
          <p:nvPr>
            <p:ph type="body" idx="1"/>
          </p:nvPr>
        </p:nvSpPr>
        <p:spPr>
          <a:xfrm>
            <a:off x="457200" y="838200"/>
            <a:ext cx="8229600" cy="5791200"/>
          </a:xfrm>
        </p:spPr>
        <p:txBody>
          <a:bodyPr/>
          <a:lstStyle/>
          <a:p>
            <a:pPr marL="0" indent="0">
              <a:buFontTx/>
              <a:buNone/>
              <a:defRPr/>
            </a:pPr>
            <a:r>
              <a:rPr lang="en-US" sz="2400" b="1" dirty="0" smtClean="0"/>
              <a:t>The geometric distribution addresses the number of trials necessary </a:t>
            </a:r>
            <a:r>
              <a:rPr lang="en-US" sz="2400" b="1" i="1" u="sng" dirty="0" smtClean="0">
                <a:solidFill>
                  <a:srgbClr val="FFC000"/>
                </a:solidFill>
              </a:rPr>
              <a:t>before the first success</a:t>
            </a:r>
            <a:r>
              <a:rPr lang="en-US" sz="2400" b="1" dirty="0" smtClean="0"/>
              <a:t>. If the trials are repeated </a:t>
            </a:r>
            <a:r>
              <a:rPr lang="en-US" sz="2400" b="1" i="1" dirty="0" smtClean="0"/>
              <a:t>k </a:t>
            </a:r>
            <a:r>
              <a:rPr lang="en-US" sz="2400" b="1" dirty="0" smtClean="0"/>
              <a:t> times until the first success, we will have had </a:t>
            </a:r>
            <a:r>
              <a:rPr lang="en-US" sz="2400" b="1" i="1" dirty="0" smtClean="0"/>
              <a:t>k </a:t>
            </a:r>
            <a:r>
              <a:rPr lang="en-US" sz="2400" b="1" dirty="0" smtClean="0"/>
              <a:t> – 1 failures. If </a:t>
            </a:r>
            <a:r>
              <a:rPr lang="en-US" sz="2400" b="1" i="1" dirty="0" smtClean="0">
                <a:solidFill>
                  <a:srgbClr val="92D050"/>
                </a:solidFill>
              </a:rPr>
              <a:t>p</a:t>
            </a:r>
            <a:r>
              <a:rPr lang="en-US" sz="2400" b="1" dirty="0" smtClean="0"/>
              <a:t>  is the probability for a success and </a:t>
            </a:r>
            <a:r>
              <a:rPr lang="en-US" sz="2400" b="1" i="1" dirty="0" smtClean="0"/>
              <a:t>q =</a:t>
            </a:r>
            <a:r>
              <a:rPr lang="en-US" sz="2400" b="1" dirty="0" smtClean="0"/>
              <a:t> (1 – p) the probability for a failure, the probability for the first success to occur at the </a:t>
            </a:r>
            <a:r>
              <a:rPr lang="en-US" sz="2400" b="1" i="1" dirty="0" err="1" smtClean="0"/>
              <a:t>kth</a:t>
            </a:r>
            <a:r>
              <a:rPr lang="en-US" sz="2400" b="1" dirty="0" smtClean="0"/>
              <a:t>  trial will be (where </a:t>
            </a:r>
            <a:r>
              <a:rPr lang="en-US" sz="2400" b="1" dirty="0" smtClean="0">
                <a:solidFill>
                  <a:schemeClr val="bg2">
                    <a:lumMod val="40000"/>
                    <a:lumOff val="60000"/>
                  </a:schemeClr>
                </a:solidFill>
              </a:rPr>
              <a:t>x = k</a:t>
            </a:r>
            <a:r>
              <a:rPr lang="en-US" sz="2400" b="1" dirty="0" smtClean="0"/>
              <a:t>)</a:t>
            </a:r>
            <a:endParaRPr lang="en-US" sz="1600" b="1" dirty="0" smtClean="0"/>
          </a:p>
          <a:p>
            <a:pPr>
              <a:buFontTx/>
              <a:buNone/>
              <a:defRPr/>
            </a:pPr>
            <a:r>
              <a:rPr lang="en-US" sz="1600" b="1" dirty="0" smtClean="0"/>
              <a:t> </a:t>
            </a:r>
            <a:endParaRPr lang="en-US" sz="2400" b="1" dirty="0" smtClean="0"/>
          </a:p>
          <a:p>
            <a:pPr>
              <a:buFontTx/>
              <a:buNone/>
              <a:defRPr/>
            </a:pPr>
            <a:r>
              <a:rPr lang="en-US" sz="2400" b="1" dirty="0" smtClean="0"/>
              <a:t>			</a:t>
            </a:r>
            <a:r>
              <a:rPr lang="en-US" sz="2400" b="1" dirty="0" smtClean="0">
                <a:solidFill>
                  <a:srgbClr val="FFFF00"/>
                </a:solidFill>
              </a:rPr>
              <a:t>P(x) = p(1 – p)</a:t>
            </a:r>
            <a:r>
              <a:rPr lang="en-US" sz="2400" b="1" baseline="30000" dirty="0" smtClean="0">
                <a:solidFill>
                  <a:srgbClr val="FFFF00"/>
                </a:solidFill>
              </a:rPr>
              <a:t>x-1</a:t>
            </a:r>
            <a:r>
              <a:rPr lang="en-US" sz="2400" b="1" dirty="0" smtClean="0">
                <a:solidFill>
                  <a:srgbClr val="FFFF00"/>
                </a:solidFill>
              </a:rPr>
              <a:t>,           x = 1, 2, 3, …</a:t>
            </a:r>
          </a:p>
          <a:p>
            <a:pPr>
              <a:buFontTx/>
              <a:buNone/>
              <a:defRPr/>
            </a:pPr>
            <a:endParaRPr lang="en-US" sz="2400" b="1" dirty="0" smtClean="0">
              <a:solidFill>
                <a:srgbClr val="FFFF00"/>
              </a:solidFill>
            </a:endParaRPr>
          </a:p>
          <a:p>
            <a:pPr>
              <a:buFontTx/>
              <a:buNone/>
              <a:defRPr/>
            </a:pPr>
            <a:r>
              <a:rPr lang="en-US" sz="2400" b="1" dirty="0" smtClean="0"/>
              <a:t>even though the geometric distribution is considered discrete, the x values can theoretically go to infinity</a:t>
            </a:r>
          </a:p>
          <a:p>
            <a:pPr>
              <a:buFontTx/>
              <a:buNone/>
              <a:defRPr/>
            </a:pPr>
            <a:r>
              <a:rPr lang="en-US" sz="1600" b="1" dirty="0" smtClean="0"/>
              <a:t> </a:t>
            </a:r>
            <a:endParaRPr lang="en-US" sz="2400" b="1" dirty="0" smtClean="0"/>
          </a:p>
          <a:p>
            <a:pPr>
              <a:buFontTx/>
              <a:buNone/>
              <a:defRPr/>
            </a:pPr>
            <a:endParaRPr lang="en-US" sz="24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914400"/>
          </a:xfrm>
        </p:spPr>
        <p:txBody>
          <a:bodyPr/>
          <a:lstStyle/>
          <a:p>
            <a:pPr eaLnBrk="1" hangingPunct="1"/>
            <a:r>
              <a:rPr lang="en-US" altLang="en-US" sz="3600" b="1" smtClean="0"/>
              <a:t>Vocabulary</a:t>
            </a:r>
          </a:p>
        </p:txBody>
      </p:sp>
      <p:sp>
        <p:nvSpPr>
          <p:cNvPr id="10243" name="Rectangle 3"/>
          <p:cNvSpPr>
            <a:spLocks noGrp="1" noChangeArrowheads="1"/>
          </p:cNvSpPr>
          <p:nvPr>
            <p:ph type="body" idx="1"/>
          </p:nvPr>
        </p:nvSpPr>
        <p:spPr>
          <a:xfrm>
            <a:off x="457200" y="914400"/>
            <a:ext cx="8229600" cy="5410200"/>
          </a:xfrm>
        </p:spPr>
        <p:txBody>
          <a:bodyPr/>
          <a:lstStyle/>
          <a:p>
            <a:pPr>
              <a:spcBef>
                <a:spcPts val="600"/>
              </a:spcBef>
              <a:spcAft>
                <a:spcPts val="600"/>
              </a:spcAft>
            </a:pPr>
            <a:r>
              <a:rPr lang="en-US" sz="2000" b="1" i="1" dirty="0">
                <a:solidFill>
                  <a:srgbClr val="FFFF00"/>
                </a:solidFill>
              </a:rPr>
              <a:t>Binomial Setting </a:t>
            </a:r>
            <a:r>
              <a:rPr lang="en-US" sz="2000" b="1" i="1" dirty="0"/>
              <a:t>– arises when we perform n independent trials of the same chance process and count the number of times that a particular outcome (called a “success”) occurs. </a:t>
            </a:r>
            <a:endParaRPr lang="en-US" sz="2000" b="1" dirty="0"/>
          </a:p>
          <a:p>
            <a:pPr>
              <a:spcBef>
                <a:spcPts val="600"/>
              </a:spcBef>
              <a:spcAft>
                <a:spcPts val="600"/>
              </a:spcAft>
            </a:pPr>
            <a:r>
              <a:rPr lang="en-US" sz="2000" b="1" i="1" dirty="0">
                <a:solidFill>
                  <a:srgbClr val="FFFF00"/>
                </a:solidFill>
              </a:rPr>
              <a:t>Binomial random variable </a:t>
            </a:r>
            <a:r>
              <a:rPr lang="en-US" sz="2000" b="1" i="1" dirty="0"/>
              <a:t>– the count of successes, X, in a binomial setting</a:t>
            </a:r>
            <a:endParaRPr lang="en-US" sz="2000" b="1" dirty="0"/>
          </a:p>
          <a:p>
            <a:pPr>
              <a:spcBef>
                <a:spcPts val="600"/>
              </a:spcBef>
              <a:spcAft>
                <a:spcPts val="600"/>
              </a:spcAft>
            </a:pPr>
            <a:r>
              <a:rPr lang="en-US" sz="2000" b="1" i="1" dirty="0">
                <a:solidFill>
                  <a:srgbClr val="FFFF00"/>
                </a:solidFill>
              </a:rPr>
              <a:t>Binomial distribution </a:t>
            </a:r>
            <a:r>
              <a:rPr lang="en-US" sz="2000" b="1" i="1" dirty="0"/>
              <a:t>– the probability distribution of X; any binomial distribution is completely specified by two numbers:  the number of trials, n, and the probability of success, p, for each trial</a:t>
            </a:r>
            <a:endParaRPr lang="en-US" sz="2000" b="1" dirty="0"/>
          </a:p>
          <a:p>
            <a:pPr>
              <a:spcBef>
                <a:spcPts val="600"/>
              </a:spcBef>
              <a:spcAft>
                <a:spcPts val="600"/>
              </a:spcAft>
            </a:pPr>
            <a:r>
              <a:rPr lang="en-US" sz="2000" b="1" i="1" dirty="0">
                <a:solidFill>
                  <a:srgbClr val="FFFF00"/>
                </a:solidFill>
              </a:rPr>
              <a:t>Binomial Coefficient </a:t>
            </a:r>
            <a:r>
              <a:rPr lang="en-US" sz="2000" b="1" i="1" dirty="0"/>
              <a:t>– the number of ways to arrange k successes in n </a:t>
            </a:r>
            <a:r>
              <a:rPr lang="en-US" sz="2000" b="1" i="1" dirty="0" smtClean="0"/>
              <a:t>trials</a:t>
            </a:r>
            <a:endParaRPr lang="en-US" sz="20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42863"/>
            <a:ext cx="8229600" cy="868362"/>
          </a:xfrm>
        </p:spPr>
        <p:txBody>
          <a:bodyPr/>
          <a:lstStyle/>
          <a:p>
            <a:r>
              <a:rPr lang="en-US" altLang="en-US" sz="3600" b="1" smtClean="0"/>
              <a:t>TI-83 Geometric Support</a:t>
            </a:r>
          </a:p>
        </p:txBody>
      </p:sp>
      <p:sp>
        <p:nvSpPr>
          <p:cNvPr id="3" name="Content Placeholder 2"/>
          <p:cNvSpPr>
            <a:spLocks noGrp="1"/>
          </p:cNvSpPr>
          <p:nvPr>
            <p:ph idx="1"/>
          </p:nvPr>
        </p:nvSpPr>
        <p:spPr/>
        <p:txBody>
          <a:bodyPr/>
          <a:lstStyle/>
          <a:p>
            <a:pPr>
              <a:defRPr/>
            </a:pPr>
            <a:r>
              <a:rPr lang="en-US" sz="2800" b="1" dirty="0" smtClean="0"/>
              <a:t>For P(X = k) using the calculator:  2</a:t>
            </a:r>
            <a:r>
              <a:rPr lang="en-US" sz="2800" b="1" baseline="30000" dirty="0" smtClean="0"/>
              <a:t>nd</a:t>
            </a:r>
            <a:r>
              <a:rPr lang="en-US" sz="2800" b="1" dirty="0" smtClean="0"/>
              <a:t> VARS </a:t>
            </a:r>
            <a:r>
              <a:rPr lang="en-US" sz="2800" b="1" dirty="0" err="1" smtClean="0"/>
              <a:t>geometpdf</a:t>
            </a:r>
            <a:r>
              <a:rPr lang="en-US" sz="2800" b="1" dirty="0" smtClean="0"/>
              <a:t>(</a:t>
            </a:r>
            <a:r>
              <a:rPr lang="en-US" sz="2800" b="1" dirty="0" err="1" smtClean="0">
                <a:solidFill>
                  <a:srgbClr val="92D050"/>
                </a:solidFill>
              </a:rPr>
              <a:t>p</a:t>
            </a:r>
            <a:r>
              <a:rPr lang="en-US" sz="2800" b="1" dirty="0" err="1" smtClean="0"/>
              <a:t>,</a:t>
            </a:r>
            <a:r>
              <a:rPr lang="en-US" sz="2800" b="1" dirty="0" err="1" smtClean="0">
                <a:solidFill>
                  <a:schemeClr val="bg2">
                    <a:lumMod val="40000"/>
                    <a:lumOff val="60000"/>
                  </a:schemeClr>
                </a:solidFill>
              </a:rPr>
              <a:t>k</a:t>
            </a:r>
            <a:r>
              <a:rPr lang="en-US" sz="2800" b="1" dirty="0" smtClean="0"/>
              <a:t>)</a:t>
            </a:r>
            <a:endParaRPr lang="en-US" sz="2800" b="1" dirty="0" smtClean="0">
              <a:solidFill>
                <a:srgbClr val="FFFF00"/>
              </a:solidFill>
            </a:endParaRPr>
          </a:p>
          <a:p>
            <a:pPr>
              <a:defRPr/>
            </a:pPr>
            <a:endParaRPr lang="en-US" sz="1800" b="1" dirty="0" smtClean="0">
              <a:solidFill>
                <a:srgbClr val="FFFF00"/>
              </a:solidFill>
            </a:endParaRPr>
          </a:p>
          <a:p>
            <a:pPr>
              <a:defRPr/>
            </a:pPr>
            <a:r>
              <a:rPr lang="en-US" sz="2800" b="1" dirty="0" smtClean="0"/>
              <a:t>For P(k ≤ X) using the calculator: 2</a:t>
            </a:r>
            <a:r>
              <a:rPr lang="en-US" sz="2800" b="1" baseline="30000" dirty="0" smtClean="0"/>
              <a:t>nd</a:t>
            </a:r>
            <a:r>
              <a:rPr lang="en-US" sz="2800" b="1" dirty="0" smtClean="0"/>
              <a:t> VARS </a:t>
            </a:r>
            <a:r>
              <a:rPr lang="en-US" sz="2800" b="1" dirty="0" err="1" smtClean="0"/>
              <a:t>geometcdf</a:t>
            </a:r>
            <a:r>
              <a:rPr lang="en-US" sz="2800" b="1" dirty="0" smtClean="0"/>
              <a:t>(</a:t>
            </a:r>
            <a:r>
              <a:rPr lang="en-US" sz="2800" b="1" dirty="0" err="1" smtClean="0">
                <a:solidFill>
                  <a:srgbClr val="92D050"/>
                </a:solidFill>
              </a:rPr>
              <a:t>p</a:t>
            </a:r>
            <a:r>
              <a:rPr lang="en-US" sz="2800" b="1" dirty="0" err="1" smtClean="0"/>
              <a:t>,</a:t>
            </a:r>
            <a:r>
              <a:rPr lang="en-US" sz="2800" b="1" dirty="0" err="1" smtClean="0">
                <a:solidFill>
                  <a:schemeClr val="bg2">
                    <a:lumMod val="40000"/>
                    <a:lumOff val="60000"/>
                  </a:schemeClr>
                </a:solidFill>
              </a:rPr>
              <a:t>k</a:t>
            </a:r>
            <a:r>
              <a:rPr lang="en-US" sz="2800" b="1" dirty="0" smtClean="0"/>
              <a:t>)</a:t>
            </a:r>
          </a:p>
          <a:p>
            <a:pPr>
              <a:defRPr/>
            </a:pPr>
            <a:endParaRPr lang="en-US" sz="2800" b="1" dirty="0" smtClean="0"/>
          </a:p>
          <a:p>
            <a:pPr>
              <a:defRPr/>
            </a:pPr>
            <a:r>
              <a:rPr lang="en-US" sz="2800" b="1" dirty="0" smtClean="0"/>
              <a:t>For P(X &gt; k) use 1 – P(k ≤ X) or (1- p)</a:t>
            </a:r>
            <a:r>
              <a:rPr lang="en-US" sz="2800" b="1" baseline="30000" dirty="0" smtClean="0"/>
              <a:t>k</a:t>
            </a:r>
          </a:p>
          <a:p>
            <a:pPr>
              <a:defRPr/>
            </a:pPr>
            <a:endParaRPr lang="en-US" sz="2800" dirty="0"/>
          </a:p>
        </p:txBody>
      </p:sp>
      <p:pic>
        <p:nvPicPr>
          <p:cNvPr id="38916" name="Picture 7" descr="Yates_3e_Ch08_p510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138" y="5105400"/>
            <a:ext cx="8229600"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41275"/>
            <a:ext cx="8229600" cy="914400"/>
          </a:xfrm>
        </p:spPr>
        <p:txBody>
          <a:bodyPr/>
          <a:lstStyle/>
          <a:p>
            <a:r>
              <a:rPr lang="en-US" altLang="en-US" sz="3600" b="1" smtClean="0"/>
              <a:t>Geometric PDF Mean and Std Dev</a:t>
            </a:r>
          </a:p>
        </p:txBody>
      </p:sp>
      <p:sp>
        <p:nvSpPr>
          <p:cNvPr id="39939" name="Content Placeholder 2"/>
          <p:cNvSpPr>
            <a:spLocks noGrp="1"/>
          </p:cNvSpPr>
          <p:nvPr>
            <p:ph idx="1"/>
          </p:nvPr>
        </p:nvSpPr>
        <p:spPr>
          <a:xfrm>
            <a:off x="381000" y="990600"/>
            <a:ext cx="8458200" cy="5562600"/>
          </a:xfrm>
        </p:spPr>
        <p:txBody>
          <a:bodyPr/>
          <a:lstStyle/>
          <a:p>
            <a:pPr>
              <a:buFontTx/>
              <a:buNone/>
            </a:pPr>
            <a:endParaRPr lang="en-US" altLang="en-US" sz="1400" b="1" smtClean="0"/>
          </a:p>
          <a:p>
            <a:pPr>
              <a:buFontTx/>
              <a:buNone/>
            </a:pPr>
            <a:r>
              <a:rPr lang="en-US" altLang="en-US" sz="2400" b="1" smtClean="0"/>
              <a:t>Geometric experiment with probability of success p has</a:t>
            </a:r>
          </a:p>
          <a:p>
            <a:pPr>
              <a:buFontTx/>
              <a:buNone/>
            </a:pPr>
            <a:r>
              <a:rPr lang="en-US" altLang="en-US" sz="2400" b="1" smtClean="0"/>
              <a:t>			Mean   </a:t>
            </a:r>
            <a:r>
              <a:rPr lang="en-US" altLang="en-US" sz="2400" b="1" smtClean="0">
                <a:solidFill>
                  <a:srgbClr val="FFFF00"/>
                </a:solidFill>
              </a:rPr>
              <a:t>μ</a:t>
            </a:r>
            <a:r>
              <a:rPr lang="en-US" altLang="en-US" sz="2400" b="1" baseline="-25000" smtClean="0">
                <a:solidFill>
                  <a:srgbClr val="FFFF00"/>
                </a:solidFill>
              </a:rPr>
              <a:t>x</a:t>
            </a:r>
            <a:r>
              <a:rPr lang="en-US" altLang="en-US" sz="2400" b="1" smtClean="0">
                <a:solidFill>
                  <a:srgbClr val="FFFF00"/>
                </a:solidFill>
              </a:rPr>
              <a:t> = 1/p  </a:t>
            </a:r>
          </a:p>
          <a:p>
            <a:pPr>
              <a:buFontTx/>
              <a:buNone/>
            </a:pPr>
            <a:r>
              <a:rPr lang="en-US" altLang="en-US" sz="2400" b="1" smtClean="0"/>
              <a:t> </a:t>
            </a:r>
            <a:br>
              <a:rPr lang="en-US" altLang="en-US" sz="2400" b="1" smtClean="0"/>
            </a:br>
            <a:r>
              <a:rPr lang="en-US" altLang="en-US" sz="2400" b="1" smtClean="0"/>
              <a:t>		Standard Deviation  </a:t>
            </a:r>
            <a:r>
              <a:rPr lang="en-US" altLang="en-US" sz="2400" b="1" smtClean="0">
                <a:solidFill>
                  <a:srgbClr val="FFFF00"/>
                </a:solidFill>
              </a:rPr>
              <a:t>σ</a:t>
            </a:r>
            <a:r>
              <a:rPr lang="en-US" altLang="en-US" sz="2400" b="1" baseline="-25000" smtClean="0">
                <a:solidFill>
                  <a:srgbClr val="FFFF00"/>
                </a:solidFill>
              </a:rPr>
              <a:t>x</a:t>
            </a:r>
            <a:r>
              <a:rPr lang="en-US" altLang="en-US" sz="2400" b="1" smtClean="0">
                <a:solidFill>
                  <a:srgbClr val="FFFF00"/>
                </a:solidFill>
              </a:rPr>
              <a:t> = √(1-p)/p</a:t>
            </a:r>
          </a:p>
          <a:p>
            <a:pPr>
              <a:buFontTx/>
              <a:buNone/>
            </a:pPr>
            <a:endParaRPr lang="en-US" altLang="en-US" sz="2400" b="1" smtClean="0"/>
          </a:p>
        </p:txBody>
      </p:sp>
      <p:cxnSp>
        <p:nvCxnSpPr>
          <p:cNvPr id="39940" name="Straight Connector 4"/>
          <p:cNvCxnSpPr>
            <a:cxnSpLocks noChangeShapeType="1"/>
          </p:cNvCxnSpPr>
          <p:nvPr/>
        </p:nvCxnSpPr>
        <p:spPr bwMode="auto">
          <a:xfrm>
            <a:off x="6062663" y="2568575"/>
            <a:ext cx="639762" cy="1588"/>
          </a:xfrm>
          <a:prstGeom prst="line">
            <a:avLst/>
          </a:prstGeom>
          <a:noFill/>
          <a:ln w="12700" algn="ctr">
            <a:solidFill>
              <a:srgbClr val="FFFF00"/>
            </a:solidFill>
            <a:round/>
            <a:headEnd/>
            <a:tailEnd/>
          </a:ln>
          <a:extLst>
            <a:ext uri="{909E8E84-426E-40DD-AFC4-6F175D3DCCD1}">
              <a14:hiddenFill xmlns:a14="http://schemas.microsoft.com/office/drawing/2010/main">
                <a:noFill/>
              </a14:hiddenFill>
            </a:ext>
          </a:extLst>
        </p:spPr>
      </p:cxnSp>
      <p:pic>
        <p:nvPicPr>
          <p:cNvPr id="39941" name="Picture 7" descr="Yates_3e_Ch08_p510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343400"/>
            <a:ext cx="8229600"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96838"/>
            <a:ext cx="8229600" cy="792162"/>
          </a:xfrm>
        </p:spPr>
        <p:txBody>
          <a:bodyPr/>
          <a:lstStyle/>
          <a:p>
            <a:r>
              <a:rPr lang="en-US" altLang="en-US" sz="3600" b="1" smtClean="0">
                <a:solidFill>
                  <a:schemeClr val="tx1"/>
                </a:solidFill>
                <a:ea typeface="ＭＳ Ｐゴシック" pitchFamily="34" charset="-128"/>
              </a:rPr>
              <a:t>Birthday Game Description</a:t>
            </a:r>
            <a:endParaRPr lang="en-US" altLang="en-US" sz="3600" b="1" smtClean="0">
              <a:solidFill>
                <a:schemeClr val="tx1"/>
              </a:solidFill>
            </a:endParaRPr>
          </a:p>
        </p:txBody>
      </p:sp>
      <p:sp>
        <p:nvSpPr>
          <p:cNvPr id="40963" name="Content Placeholder 2"/>
          <p:cNvSpPr>
            <a:spLocks noGrp="1"/>
          </p:cNvSpPr>
          <p:nvPr>
            <p:ph idx="1"/>
          </p:nvPr>
        </p:nvSpPr>
        <p:spPr>
          <a:xfrm>
            <a:off x="228600" y="990600"/>
            <a:ext cx="8686800" cy="1676400"/>
          </a:xfrm>
        </p:spPr>
        <p:txBody>
          <a:bodyPr/>
          <a:lstStyle/>
          <a:p>
            <a:r>
              <a:rPr lang="en-US" altLang="en-US" sz="2400" b="1" smtClean="0">
                <a:ea typeface="ＭＳ Ｐゴシック" pitchFamily="34" charset="-128"/>
              </a:rPr>
              <a:t>The table below shows part of the probability distribution of </a:t>
            </a:r>
            <a:r>
              <a:rPr lang="en-US" altLang="en-US" sz="2400" b="1" i="1" smtClean="0">
                <a:ea typeface="ＭＳ Ｐゴシック" pitchFamily="34" charset="-128"/>
              </a:rPr>
              <a:t>Y</a:t>
            </a:r>
            <a:r>
              <a:rPr lang="en-US" altLang="en-US" sz="2400" b="1" smtClean="0">
                <a:ea typeface="ＭＳ Ｐゴシック" pitchFamily="34" charset="-128"/>
              </a:rPr>
              <a:t>. We can’t show the entire distribution because the number of trials it takes to get the first success could be an incredibly large number.</a:t>
            </a:r>
          </a:p>
          <a:p>
            <a:endParaRPr lang="en-US" altLang="en-US" sz="2400" b="1" smtClean="0"/>
          </a:p>
        </p:txBody>
      </p:sp>
      <p:sp>
        <p:nvSpPr>
          <p:cNvPr id="4" name="TextBox 8"/>
          <p:cNvSpPr txBox="1">
            <a:spLocks noChangeArrowheads="1"/>
          </p:cNvSpPr>
          <p:nvPr/>
        </p:nvSpPr>
        <p:spPr bwMode="auto">
          <a:xfrm>
            <a:off x="3454400" y="3592513"/>
            <a:ext cx="50022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solidFill>
                  <a:srgbClr val="FFFF00"/>
                </a:solidFill>
              </a:rPr>
              <a:t>Shape: </a:t>
            </a:r>
            <a:r>
              <a:rPr lang="en-US" altLang="en-US" b="1"/>
              <a:t>The heavily right-skewed shape is characteristic of any geometric distribution. That’s because the most likely value is 1.</a:t>
            </a:r>
          </a:p>
        </p:txBody>
      </p:sp>
      <p:sp>
        <p:nvSpPr>
          <p:cNvPr id="5" name="TextBox 9"/>
          <p:cNvSpPr txBox="1">
            <a:spLocks noChangeArrowheads="1"/>
          </p:cNvSpPr>
          <p:nvPr/>
        </p:nvSpPr>
        <p:spPr bwMode="auto">
          <a:xfrm>
            <a:off x="3454400" y="4687888"/>
            <a:ext cx="5232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solidFill>
                  <a:srgbClr val="FFFF00"/>
                </a:solidFill>
              </a:rPr>
              <a:t>Center: </a:t>
            </a:r>
            <a:r>
              <a:rPr lang="en-US" altLang="en-US" b="1"/>
              <a:t>The mean of </a:t>
            </a:r>
            <a:r>
              <a:rPr lang="en-US" altLang="en-US" b="1" i="1"/>
              <a:t>Y</a:t>
            </a:r>
            <a:r>
              <a:rPr lang="en-US" altLang="en-US" b="1"/>
              <a:t> is </a:t>
            </a:r>
            <a:r>
              <a:rPr lang="en-US" altLang="en-US" b="1" i="1"/>
              <a:t>µ</a:t>
            </a:r>
            <a:r>
              <a:rPr lang="en-US" altLang="en-US" b="1" i="1" baseline="-25000"/>
              <a:t>Y</a:t>
            </a:r>
            <a:r>
              <a:rPr lang="en-US" altLang="en-US" b="1"/>
              <a:t> = 7. We’d expect it to take 7 guesses to get our first success.</a:t>
            </a:r>
          </a:p>
        </p:txBody>
      </p:sp>
      <p:sp>
        <p:nvSpPr>
          <p:cNvPr id="6" name="TextBox 12"/>
          <p:cNvSpPr txBox="1">
            <a:spLocks noChangeArrowheads="1"/>
          </p:cNvSpPr>
          <p:nvPr/>
        </p:nvSpPr>
        <p:spPr bwMode="auto">
          <a:xfrm>
            <a:off x="511175" y="5553075"/>
            <a:ext cx="80994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b="1">
                <a:solidFill>
                  <a:srgbClr val="FFFF00"/>
                </a:solidFill>
              </a:rPr>
              <a:t>Spread: </a:t>
            </a:r>
            <a:r>
              <a:rPr lang="en-US" altLang="en-US" b="1"/>
              <a:t>The standard deviation of </a:t>
            </a:r>
            <a:r>
              <a:rPr lang="en-US" altLang="en-US" b="1" i="1"/>
              <a:t>Y </a:t>
            </a:r>
            <a:r>
              <a:rPr lang="en-US" altLang="en-US" b="1"/>
              <a:t>is </a:t>
            </a:r>
            <a:r>
              <a:rPr lang="en-US" altLang="en-US" b="1" i="1"/>
              <a:t>σ</a:t>
            </a:r>
            <a:r>
              <a:rPr lang="en-US" altLang="en-US" b="1" i="1" baseline="-25000"/>
              <a:t>Y</a:t>
            </a:r>
            <a:r>
              <a:rPr lang="en-US" altLang="en-US" b="1"/>
              <a:t> = 6.48. If the class played the Birth Day game many times, the number of homework problems the students receive would differ from 7 by an average of 6.48.</a:t>
            </a:r>
          </a:p>
        </p:txBody>
      </p:sp>
      <p:graphicFrame>
        <p:nvGraphicFramePr>
          <p:cNvPr id="7" name="Table 6"/>
          <p:cNvGraphicFramePr>
            <a:graphicFrameLocks noGrp="1"/>
          </p:cNvGraphicFramePr>
          <p:nvPr/>
        </p:nvGraphicFramePr>
        <p:xfrm>
          <a:off x="3532188" y="2840038"/>
          <a:ext cx="4772025" cy="609600"/>
        </p:xfrm>
        <a:graphic>
          <a:graphicData uri="http://schemas.openxmlformats.org/drawingml/2006/table">
            <a:tbl>
              <a:tblPr/>
              <a:tblGrid>
                <a:gridCol w="409575"/>
                <a:gridCol w="623887"/>
                <a:gridCol w="622300"/>
                <a:gridCol w="623888"/>
                <a:gridCol w="623887"/>
                <a:gridCol w="622300"/>
                <a:gridCol w="623888"/>
                <a:gridCol w="622300"/>
              </a:tblGrid>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y</a:t>
                      </a:r>
                      <a:r>
                        <a:rPr kumimoji="0" lang="en-US" sz="1400" b="1" i="1" u="none" strike="noStrike" cap="none" normalizeH="0" baseline="-25000" smtClean="0">
                          <a:ln>
                            <a:noFill/>
                          </a:ln>
                          <a:solidFill>
                            <a:schemeClr val="tx1"/>
                          </a:solidFill>
                          <a:effectLst/>
                          <a:latin typeface="Times New Roman" pitchFamily="18" charset="0"/>
                          <a:ea typeface="ＭＳ Ｐゴシック" pitchFamily="34" charset="-128"/>
                          <a:cs typeface="Times New Roman" pitchFamily="18" charset="0"/>
                        </a:rPr>
                        <a:t>i</a:t>
                      </a:r>
                      <a:endParaRPr kumimoji="0" lang="en-US" sz="1400" b="1" i="0" u="none" strike="noStrike" cap="none" normalizeH="0" baseline="-25000" smtClean="0">
                        <a:ln>
                          <a:noFill/>
                        </a:ln>
                        <a:solidFill>
                          <a:schemeClr val="tx1"/>
                        </a:solidFill>
                        <a:effectLst/>
                        <a:latin typeface="Times New Roman" pitchFamily="18" charset="0"/>
                        <a:ea typeface="ＭＳ Ｐゴシック" pitchFamily="34" charset="-128"/>
                        <a:cs typeface="Times New Roman" pitchFamily="18" charset="0"/>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1</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2</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3</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4</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5</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6</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r>
              <a:tr h="18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chemeClr val="tx1"/>
                          </a:solidFill>
                          <a:effectLst/>
                          <a:latin typeface="Times New Roman" pitchFamily="18" charset="0"/>
                          <a:ea typeface="Zapf Dingbats" pitchFamily="-111" charset="2"/>
                        </a:rPr>
                        <a:t>p</a:t>
                      </a:r>
                      <a:r>
                        <a:rPr kumimoji="0" lang="en-US" sz="1400" b="1" i="1" u="none" strike="noStrike" cap="none" normalizeH="0" baseline="-25000" smtClean="0">
                          <a:ln>
                            <a:noFill/>
                          </a:ln>
                          <a:solidFill>
                            <a:schemeClr val="tx1"/>
                          </a:solidFill>
                          <a:effectLst/>
                          <a:latin typeface="Times New Roman" pitchFamily="18" charset="0"/>
                          <a:ea typeface="Zapf Dingbats" pitchFamily="-111" charset="2"/>
                        </a:rPr>
                        <a:t>i</a:t>
                      </a:r>
                      <a:endParaRPr kumimoji="0" lang="en-US" sz="1400" b="1" i="1" u="none" strike="noStrike" cap="none" normalizeH="0" baseline="-25000" smtClean="0">
                        <a:ln>
                          <a:noFill/>
                        </a:ln>
                        <a:solidFill>
                          <a:schemeClr val="tx1"/>
                        </a:solidFill>
                        <a:effectLst/>
                        <a:latin typeface="Times New Roman" pitchFamily="18" charset="0"/>
                        <a:ea typeface="ＭＳ Ｐゴシック" pitchFamily="34" charset="-128"/>
                        <a:cs typeface="Times New Roman" pitchFamily="18" charset="0"/>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0.143</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0.122</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Zapf Dingbats" pitchFamily="-111" charset="2"/>
                        </a:rPr>
                        <a:t>0.105</a:t>
                      </a:r>
                      <a:endParaRPr kumimoji="0" lang="en-US" sz="1400" b="0" i="0" u="none" strike="noStrike" cap="none" normalizeH="0" baseline="0" smtClean="0">
                        <a:ln>
                          <a:noFill/>
                        </a:ln>
                        <a:solidFill>
                          <a:schemeClr val="tx1"/>
                        </a:solidFill>
                        <a:effectLst/>
                        <a:latin typeface="Times New Roman" pitchFamily="18" charset="0"/>
                        <a:ea typeface="Zapf Dingbats" pitchFamily="-111" charset="2"/>
                        <a:cs typeface="Times New Roman" pitchFamily="18" charset="0"/>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0.090</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0.077</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rPr>
                        <a:t>0.066</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r>
            </a:tbl>
          </a:graphicData>
        </a:graphic>
      </p:graphicFrame>
      <p:pic>
        <p:nvPicPr>
          <p:cNvPr id="409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971800"/>
            <a:ext cx="30099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68263"/>
            <a:ext cx="8229600" cy="838200"/>
          </a:xfrm>
        </p:spPr>
        <p:txBody>
          <a:bodyPr/>
          <a:lstStyle/>
          <a:p>
            <a:r>
              <a:rPr lang="en-US" altLang="en-US" sz="3600" b="1" smtClean="0"/>
              <a:t>Examples of Geometric PDF</a:t>
            </a:r>
          </a:p>
        </p:txBody>
      </p:sp>
      <p:sp>
        <p:nvSpPr>
          <p:cNvPr id="41987" name="Rectangle 3"/>
          <p:cNvSpPr>
            <a:spLocks noGrp="1" noChangeArrowheads="1"/>
          </p:cNvSpPr>
          <p:nvPr>
            <p:ph type="body" idx="1"/>
          </p:nvPr>
        </p:nvSpPr>
        <p:spPr>
          <a:xfrm>
            <a:off x="457200" y="914400"/>
            <a:ext cx="8229600" cy="5562600"/>
          </a:xfrm>
        </p:spPr>
        <p:txBody>
          <a:bodyPr/>
          <a:lstStyle/>
          <a:p>
            <a:r>
              <a:rPr lang="en-US" altLang="en-US" sz="2400" b="1" smtClean="0"/>
              <a:t>First car arriving at a service station that needs brake work</a:t>
            </a:r>
          </a:p>
          <a:p>
            <a:endParaRPr lang="en-US" altLang="en-US" sz="2400" b="1" smtClean="0"/>
          </a:p>
          <a:p>
            <a:r>
              <a:rPr lang="en-US" altLang="en-US" sz="2400" b="1" smtClean="0"/>
              <a:t>Flipping a coin until the first tail is observed</a:t>
            </a:r>
          </a:p>
          <a:p>
            <a:endParaRPr lang="en-US" altLang="en-US" sz="2400" b="1" smtClean="0"/>
          </a:p>
          <a:p>
            <a:r>
              <a:rPr lang="en-US" altLang="en-US" sz="2400" b="1" smtClean="0"/>
              <a:t>First plane arriving at an airport that needs repair</a:t>
            </a:r>
          </a:p>
          <a:p>
            <a:endParaRPr lang="en-US" altLang="en-US" sz="2400" b="1" smtClean="0"/>
          </a:p>
          <a:p>
            <a:r>
              <a:rPr lang="en-US" altLang="en-US" sz="2400" b="1" smtClean="0"/>
              <a:t>Number of house showings before a sale is concluded</a:t>
            </a:r>
          </a:p>
          <a:p>
            <a:endParaRPr lang="en-US" altLang="en-US" sz="2400" b="1" smtClean="0"/>
          </a:p>
          <a:p>
            <a:r>
              <a:rPr lang="en-US" altLang="en-US" sz="2400" b="1" smtClean="0"/>
              <a:t>Length of time(in days) between sales of a large computer system</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98425"/>
            <a:ext cx="8229600" cy="762000"/>
          </a:xfrm>
        </p:spPr>
        <p:txBody>
          <a:bodyPr/>
          <a:lstStyle/>
          <a:p>
            <a:r>
              <a:rPr lang="en-US" altLang="en-US" sz="3600" b="1" smtClean="0"/>
              <a:t>Example 1</a:t>
            </a:r>
          </a:p>
        </p:txBody>
      </p:sp>
      <p:sp>
        <p:nvSpPr>
          <p:cNvPr id="43011" name="Rectangle 3"/>
          <p:cNvSpPr>
            <a:spLocks noGrp="1" noChangeArrowheads="1"/>
          </p:cNvSpPr>
          <p:nvPr>
            <p:ph type="body" idx="1"/>
          </p:nvPr>
        </p:nvSpPr>
        <p:spPr>
          <a:xfrm>
            <a:off x="304800" y="914400"/>
            <a:ext cx="8534400" cy="5562600"/>
          </a:xfrm>
        </p:spPr>
        <p:txBody>
          <a:bodyPr/>
          <a:lstStyle/>
          <a:p>
            <a:pPr marL="0" indent="0">
              <a:buFontTx/>
              <a:buNone/>
            </a:pPr>
            <a:r>
              <a:rPr lang="en-US" altLang="en-US" sz="2000" b="1" smtClean="0"/>
              <a:t>The drilling records for an oil company suggest that the probability the company will hit oil in productive quantities at a certain offshore location is 0.2 .  Suppose the company plans to drill a series of wells.</a:t>
            </a:r>
          </a:p>
          <a:p>
            <a:pPr marL="0" indent="0">
              <a:buFontTx/>
              <a:buNone/>
            </a:pPr>
            <a:r>
              <a:rPr lang="en-US" altLang="en-US" sz="2000" b="1" smtClean="0"/>
              <a:t> </a:t>
            </a:r>
          </a:p>
          <a:p>
            <a:pPr marL="0" indent="0">
              <a:buFontTx/>
              <a:buNone/>
            </a:pPr>
            <a:r>
              <a:rPr lang="en-US" altLang="en-US" sz="2000" b="1" smtClean="0"/>
              <a:t>	a)  What is the probability that the 4th well drilled will be productive (or the first success by the 4</a:t>
            </a:r>
            <a:r>
              <a:rPr lang="en-US" altLang="en-US" sz="2000" b="1" baseline="30000" smtClean="0"/>
              <a:t>th</a:t>
            </a:r>
            <a:r>
              <a:rPr lang="en-US" altLang="en-US" sz="2000" b="1" smtClean="0"/>
              <a:t>)?</a:t>
            </a:r>
          </a:p>
          <a:p>
            <a:pPr marL="0" indent="0">
              <a:buFontTx/>
              <a:buNone/>
            </a:pPr>
            <a:endParaRPr lang="en-US" altLang="en-US" sz="2000" b="1" smtClean="0"/>
          </a:p>
          <a:p>
            <a:pPr marL="0" indent="0">
              <a:buFontTx/>
              <a:buNone/>
            </a:pPr>
            <a:endParaRPr lang="en-US" altLang="en-US" sz="2000" b="1" smtClean="0"/>
          </a:p>
          <a:p>
            <a:pPr marL="0" indent="0">
              <a:buFontTx/>
              <a:buNone/>
            </a:pPr>
            <a:endParaRPr lang="en-US" altLang="en-US" sz="2000" b="1" smtClean="0"/>
          </a:p>
          <a:p>
            <a:pPr marL="0" indent="0">
              <a:buFontTx/>
              <a:buNone/>
            </a:pPr>
            <a:r>
              <a:rPr lang="en-US" altLang="en-US" sz="2000" b="1" smtClean="0"/>
              <a:t>  </a:t>
            </a:r>
          </a:p>
          <a:p>
            <a:pPr marL="0" indent="0">
              <a:buFontTx/>
              <a:buNone/>
            </a:pPr>
            <a:r>
              <a:rPr lang="en-US" altLang="en-US" sz="2000" b="1" smtClean="0"/>
              <a:t>	b)  What is the probability that the 7th well drilled is productive (or the first success by the 7</a:t>
            </a:r>
            <a:r>
              <a:rPr lang="en-US" altLang="en-US" sz="2000" b="1" baseline="30000" smtClean="0"/>
              <a:t>th</a:t>
            </a:r>
            <a:r>
              <a:rPr lang="en-US" altLang="en-US" sz="2000" b="1" smtClean="0"/>
              <a:t>)?</a:t>
            </a:r>
          </a:p>
          <a:p>
            <a:pPr marL="0" indent="0">
              <a:buFontTx/>
              <a:buNone/>
            </a:pPr>
            <a:r>
              <a:rPr lang="en-US" altLang="en-US" sz="2000" b="1" smtClean="0"/>
              <a:t>  </a:t>
            </a:r>
          </a:p>
        </p:txBody>
      </p:sp>
      <p:sp>
        <p:nvSpPr>
          <p:cNvPr id="4" name="TextBox 3"/>
          <p:cNvSpPr txBox="1">
            <a:spLocks noChangeArrowheads="1"/>
          </p:cNvSpPr>
          <p:nvPr/>
        </p:nvSpPr>
        <p:spPr bwMode="auto">
          <a:xfrm>
            <a:off x="1143000" y="1905000"/>
            <a:ext cx="1343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0.2</a:t>
            </a:r>
          </a:p>
        </p:txBody>
      </p:sp>
      <p:sp>
        <p:nvSpPr>
          <p:cNvPr id="5" name="Rectangle 4"/>
          <p:cNvSpPr>
            <a:spLocks noChangeArrowheads="1"/>
          </p:cNvSpPr>
          <p:nvPr/>
        </p:nvSpPr>
        <p:spPr bwMode="auto">
          <a:xfrm>
            <a:off x="1128713" y="3124200"/>
            <a:ext cx="669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P(x=4) = p(1 – p)</a:t>
            </a:r>
            <a:r>
              <a:rPr lang="en-US" altLang="en-US" sz="2000" b="1" baseline="30000">
                <a:solidFill>
                  <a:srgbClr val="FFFF00"/>
                </a:solidFill>
              </a:rPr>
              <a:t>x-1</a:t>
            </a:r>
            <a:r>
              <a:rPr lang="en-US" altLang="en-US" sz="2000" b="1">
                <a:solidFill>
                  <a:srgbClr val="FFFF00"/>
                </a:solidFill>
              </a:rPr>
              <a:t> = (0.2)(0.8)</a:t>
            </a:r>
            <a:r>
              <a:rPr lang="en-US" altLang="en-US" sz="2000" b="1" baseline="30000">
                <a:solidFill>
                  <a:srgbClr val="FFFF00"/>
                </a:solidFill>
              </a:rPr>
              <a:t>4-1</a:t>
            </a:r>
            <a:r>
              <a:rPr lang="en-US" altLang="en-US" sz="2000" b="1">
                <a:solidFill>
                  <a:srgbClr val="FFFF00"/>
                </a:solidFill>
              </a:rPr>
              <a:t> = (0.2)(0.8)³  = 0.1024</a:t>
            </a:r>
            <a:endParaRPr lang="en-US" altLang="en-US" sz="2000" b="1"/>
          </a:p>
        </p:txBody>
      </p:sp>
      <p:sp>
        <p:nvSpPr>
          <p:cNvPr id="6" name="Rectangle 5"/>
          <p:cNvSpPr>
            <a:spLocks noChangeArrowheads="1"/>
          </p:cNvSpPr>
          <p:nvPr/>
        </p:nvSpPr>
        <p:spPr bwMode="auto">
          <a:xfrm>
            <a:off x="1128713" y="5181600"/>
            <a:ext cx="67198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P(x=7) = p(1 – p)</a:t>
            </a:r>
            <a:r>
              <a:rPr lang="en-US" altLang="en-US" sz="2000" b="1" baseline="30000">
                <a:solidFill>
                  <a:srgbClr val="FFFF00"/>
                </a:solidFill>
              </a:rPr>
              <a:t>x-1</a:t>
            </a:r>
            <a:r>
              <a:rPr lang="en-US" altLang="en-US" sz="2000" b="1">
                <a:solidFill>
                  <a:srgbClr val="FFFF00"/>
                </a:solidFill>
              </a:rPr>
              <a:t> = (0.2)(0.8)</a:t>
            </a:r>
            <a:r>
              <a:rPr lang="en-US" altLang="en-US" sz="2000" b="1" baseline="30000">
                <a:solidFill>
                  <a:srgbClr val="FFFF00"/>
                </a:solidFill>
              </a:rPr>
              <a:t>7-1</a:t>
            </a:r>
            <a:r>
              <a:rPr lang="en-US" altLang="en-US" sz="2000" b="1">
                <a:solidFill>
                  <a:srgbClr val="FFFF00"/>
                </a:solidFill>
              </a:rPr>
              <a:t> = (0.2)(0.8)</a:t>
            </a:r>
            <a:r>
              <a:rPr lang="en-US" altLang="en-US" sz="2000" b="1" baseline="30000">
                <a:solidFill>
                  <a:srgbClr val="FFFF00"/>
                </a:solidFill>
              </a:rPr>
              <a:t>6</a:t>
            </a:r>
            <a:r>
              <a:rPr lang="en-US" altLang="en-US" sz="2000" b="1">
                <a:solidFill>
                  <a:srgbClr val="FFFF00"/>
                </a:solidFill>
              </a:rPr>
              <a:t>  = 0.05243</a:t>
            </a:r>
            <a:endParaRPr lang="en-US" altLang="en-US" sz="2000" b="1"/>
          </a:p>
        </p:txBody>
      </p:sp>
      <p:sp>
        <p:nvSpPr>
          <p:cNvPr id="7" name="Rectangle 6"/>
          <p:cNvSpPr>
            <a:spLocks noChangeArrowheads="1"/>
          </p:cNvSpPr>
          <p:nvPr/>
        </p:nvSpPr>
        <p:spPr bwMode="auto">
          <a:xfrm>
            <a:off x="1128713" y="3886200"/>
            <a:ext cx="526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4) = P(1) + P(2) + P(3) + P(4) = 0.5904</a:t>
            </a:r>
            <a:endParaRPr lang="en-US" altLang="en-US" sz="2000" b="1"/>
          </a:p>
        </p:txBody>
      </p:sp>
      <p:sp>
        <p:nvSpPr>
          <p:cNvPr id="8" name="Rectangle 7"/>
          <p:cNvSpPr>
            <a:spLocks noChangeArrowheads="1"/>
          </p:cNvSpPr>
          <p:nvPr/>
        </p:nvSpPr>
        <p:spPr bwMode="auto">
          <a:xfrm>
            <a:off x="1128713" y="5943600"/>
            <a:ext cx="5953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7) = P(1) + P(2) + … + P(6) + P(7) = 0.79028</a:t>
            </a:r>
            <a:endParaRPr lang="en-US" altLang="en-US" sz="2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95250"/>
            <a:ext cx="8229600" cy="762000"/>
          </a:xfrm>
        </p:spPr>
        <p:txBody>
          <a:bodyPr/>
          <a:lstStyle/>
          <a:p>
            <a:r>
              <a:rPr lang="en-US" altLang="en-US" sz="3600" b="1" smtClean="0"/>
              <a:t>Example 1 cont</a:t>
            </a:r>
          </a:p>
        </p:txBody>
      </p:sp>
      <p:sp>
        <p:nvSpPr>
          <p:cNvPr id="6147" name="Rectangle 3"/>
          <p:cNvSpPr>
            <a:spLocks noGrp="1" noChangeArrowheads="1"/>
          </p:cNvSpPr>
          <p:nvPr>
            <p:ph type="body" idx="1"/>
          </p:nvPr>
        </p:nvSpPr>
        <p:spPr>
          <a:xfrm>
            <a:off x="304800" y="914400"/>
            <a:ext cx="8534400" cy="5562600"/>
          </a:xfrm>
        </p:spPr>
        <p:txBody>
          <a:bodyPr/>
          <a:lstStyle/>
          <a:p>
            <a:pPr marL="0" indent="0">
              <a:buFontTx/>
              <a:buNone/>
              <a:defRPr/>
            </a:pPr>
            <a:r>
              <a:rPr lang="en-US" sz="2000" b="1" dirty="0" smtClean="0"/>
              <a:t>The drilling records for an oil company suggest that the probability the company will hit oil in productive quantities at a certain offshore location is 0.2 .  Suppose the company plans to drill a series of wells.</a:t>
            </a:r>
          </a:p>
          <a:p>
            <a:pPr>
              <a:buFontTx/>
              <a:buNone/>
              <a:defRPr/>
            </a:pPr>
            <a:r>
              <a:rPr lang="en-US" sz="2000" b="1" dirty="0" smtClean="0"/>
              <a:t> </a:t>
            </a:r>
          </a:p>
          <a:p>
            <a:pPr>
              <a:buFontTx/>
              <a:buNone/>
              <a:defRPr/>
            </a:pPr>
            <a:r>
              <a:rPr lang="en-US" sz="2000" b="1" dirty="0" smtClean="0"/>
              <a:t>     c) Is it likely that x could be as large as 15?</a:t>
            </a:r>
          </a:p>
          <a:p>
            <a:pPr>
              <a:buFontTx/>
              <a:buNone/>
              <a:defRPr/>
            </a:pPr>
            <a:endParaRPr lang="en-US" sz="2000" b="1" dirty="0" smtClean="0"/>
          </a:p>
          <a:p>
            <a:pPr>
              <a:buFontTx/>
              <a:buNone/>
              <a:defRPr/>
            </a:pPr>
            <a:endParaRPr lang="en-US" sz="2000" b="1" dirty="0" smtClean="0"/>
          </a:p>
          <a:p>
            <a:pPr>
              <a:buFontTx/>
              <a:buNone/>
              <a:defRPr/>
            </a:pPr>
            <a:endParaRPr lang="en-US" sz="2000" b="1" dirty="0" smtClean="0"/>
          </a:p>
          <a:p>
            <a:pPr>
              <a:buFontTx/>
              <a:buNone/>
              <a:defRPr/>
            </a:pPr>
            <a:endParaRPr lang="en-US" sz="2000" b="1" dirty="0" smtClean="0"/>
          </a:p>
          <a:p>
            <a:pPr>
              <a:buFontTx/>
              <a:buNone/>
              <a:defRPr/>
            </a:pPr>
            <a:r>
              <a:rPr lang="en-US" sz="2000" b="1" dirty="0" smtClean="0"/>
              <a:t>	d)  Find the mean and standard deviation of the number of wells that must be drilled before the company hits its first productive well.</a:t>
            </a:r>
            <a:endParaRPr lang="en-US" sz="2000" b="1" dirty="0"/>
          </a:p>
        </p:txBody>
      </p:sp>
      <p:sp>
        <p:nvSpPr>
          <p:cNvPr id="44036" name="Rectangle 3"/>
          <p:cNvSpPr>
            <a:spLocks noChangeArrowheads="1"/>
          </p:cNvSpPr>
          <p:nvPr/>
        </p:nvSpPr>
        <p:spPr bwMode="auto">
          <a:xfrm>
            <a:off x="1066800" y="5105400"/>
            <a:ext cx="7086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C000"/>
                </a:solidFill>
              </a:rPr>
              <a:t>Mean:  </a:t>
            </a:r>
            <a:r>
              <a:rPr lang="en-US" altLang="en-US" sz="2000" b="1">
                <a:solidFill>
                  <a:srgbClr val="FFFF00"/>
                </a:solidFill>
              </a:rPr>
              <a:t>μ</a:t>
            </a:r>
            <a:r>
              <a:rPr lang="en-US" altLang="en-US" sz="2000" b="1" baseline="-25000">
                <a:solidFill>
                  <a:srgbClr val="FFFF00"/>
                </a:solidFill>
              </a:rPr>
              <a:t>x</a:t>
            </a:r>
            <a:r>
              <a:rPr lang="en-US" altLang="en-US" sz="2000" b="1">
                <a:solidFill>
                  <a:srgbClr val="FFFF00"/>
                </a:solidFill>
              </a:rPr>
              <a:t> = 1/p  = 1/0.2 = 5  (drills before a success)</a:t>
            </a:r>
          </a:p>
          <a:p>
            <a:r>
              <a:rPr lang="en-US" altLang="en-US" sz="2000" b="1"/>
              <a:t> </a:t>
            </a:r>
            <a:br>
              <a:rPr lang="en-US" altLang="en-US" sz="2000" b="1"/>
            </a:br>
            <a:r>
              <a:rPr lang="en-US" altLang="en-US" sz="2000" b="1">
                <a:solidFill>
                  <a:srgbClr val="FFC000"/>
                </a:solidFill>
              </a:rPr>
              <a:t>Standard Deviation : </a:t>
            </a:r>
            <a:r>
              <a:rPr lang="en-US" altLang="en-US" sz="2000" b="1">
                <a:solidFill>
                  <a:srgbClr val="FFFF00"/>
                </a:solidFill>
              </a:rPr>
              <a:t>σ</a:t>
            </a:r>
            <a:r>
              <a:rPr lang="en-US" altLang="en-US" sz="2000" b="1" baseline="-25000">
                <a:solidFill>
                  <a:srgbClr val="FFFF00"/>
                </a:solidFill>
              </a:rPr>
              <a:t>x</a:t>
            </a:r>
            <a:r>
              <a:rPr lang="en-US" altLang="en-US" sz="2000" b="1">
                <a:solidFill>
                  <a:srgbClr val="FFFF00"/>
                </a:solidFill>
              </a:rPr>
              <a:t> = (√1-p)/p) = </a:t>
            </a:r>
            <a:r>
              <a:rPr lang="en-US" altLang="en-US" sz="2000" b="1">
                <a:solidFill>
                  <a:srgbClr val="FFFF00"/>
                </a:solidFill>
                <a:sym typeface="Symbol" pitchFamily="18" charset="2"/>
              </a:rPr>
              <a:t>(.8)/(.2) = 4 = 2</a:t>
            </a:r>
            <a:endParaRPr lang="en-US" altLang="en-US" sz="2000" b="1">
              <a:solidFill>
                <a:srgbClr val="FFFF00"/>
              </a:solidFill>
            </a:endParaRPr>
          </a:p>
        </p:txBody>
      </p:sp>
      <p:sp>
        <p:nvSpPr>
          <p:cNvPr id="5" name="TextBox 4"/>
          <p:cNvSpPr txBox="1">
            <a:spLocks noChangeArrowheads="1"/>
          </p:cNvSpPr>
          <p:nvPr/>
        </p:nvSpPr>
        <p:spPr bwMode="auto">
          <a:xfrm>
            <a:off x="5791200" y="1905000"/>
            <a:ext cx="2116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p(1 – p)</a:t>
            </a:r>
            <a:r>
              <a:rPr lang="en-US" altLang="en-US" sz="2000" b="1" baseline="30000">
                <a:solidFill>
                  <a:srgbClr val="FFFF00"/>
                </a:solidFill>
              </a:rPr>
              <a:t>x-1</a:t>
            </a:r>
            <a:endParaRPr lang="en-US" altLang="en-US" sz="2000" b="1"/>
          </a:p>
        </p:txBody>
      </p:sp>
      <p:sp>
        <p:nvSpPr>
          <p:cNvPr id="6" name="Rectangle 5"/>
          <p:cNvSpPr>
            <a:spLocks noChangeArrowheads="1"/>
          </p:cNvSpPr>
          <p:nvPr/>
        </p:nvSpPr>
        <p:spPr bwMode="auto">
          <a:xfrm>
            <a:off x="1295400" y="2743200"/>
            <a:ext cx="7194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P(x=15) = p(1 – p)</a:t>
            </a:r>
            <a:r>
              <a:rPr lang="en-US" altLang="en-US" sz="2000" b="1" baseline="30000">
                <a:solidFill>
                  <a:srgbClr val="FFFF00"/>
                </a:solidFill>
              </a:rPr>
              <a:t>x-1</a:t>
            </a:r>
            <a:r>
              <a:rPr lang="en-US" altLang="en-US" sz="2000" b="1">
                <a:solidFill>
                  <a:srgbClr val="FFFF00"/>
                </a:solidFill>
              </a:rPr>
              <a:t> = (0.2)(0.8)</a:t>
            </a:r>
            <a:r>
              <a:rPr lang="en-US" altLang="en-US" sz="2000" b="1" baseline="30000">
                <a:solidFill>
                  <a:srgbClr val="FFFF00"/>
                </a:solidFill>
              </a:rPr>
              <a:t>15-1</a:t>
            </a:r>
            <a:r>
              <a:rPr lang="en-US" altLang="en-US" sz="2000" b="1">
                <a:solidFill>
                  <a:srgbClr val="FFFF00"/>
                </a:solidFill>
              </a:rPr>
              <a:t> = (0.2)(0.8)</a:t>
            </a:r>
            <a:r>
              <a:rPr lang="en-US" altLang="en-US" sz="2000" b="1" baseline="30000">
                <a:solidFill>
                  <a:srgbClr val="FFFF00"/>
                </a:solidFill>
              </a:rPr>
              <a:t>14</a:t>
            </a:r>
            <a:r>
              <a:rPr lang="en-US" altLang="en-US" sz="2000" b="1">
                <a:solidFill>
                  <a:srgbClr val="FFFF00"/>
                </a:solidFill>
              </a:rPr>
              <a:t>  = 0.008796</a:t>
            </a:r>
            <a:endParaRPr lang="en-US" altLang="en-US" sz="2000" b="1"/>
          </a:p>
        </p:txBody>
      </p:sp>
      <p:sp>
        <p:nvSpPr>
          <p:cNvPr id="7" name="Rectangle 6"/>
          <p:cNvSpPr>
            <a:spLocks noChangeArrowheads="1"/>
          </p:cNvSpPr>
          <p:nvPr/>
        </p:nvSpPr>
        <p:spPr bwMode="auto">
          <a:xfrm>
            <a:off x="1295400" y="3505200"/>
            <a:ext cx="5819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15) =  1 - P(x ≤ 14) = 1 - 0.95602 = 0.04398</a:t>
            </a:r>
            <a:endParaRPr lang="en-US" altLang="en-US" sz="2000" b="1"/>
          </a:p>
        </p:txBody>
      </p:sp>
      <p:sp>
        <p:nvSpPr>
          <p:cNvPr id="8" name="TextBox 7"/>
          <p:cNvSpPr txBox="1">
            <a:spLocks noChangeArrowheads="1"/>
          </p:cNvSpPr>
          <p:nvPr/>
        </p:nvSpPr>
        <p:spPr bwMode="auto">
          <a:xfrm>
            <a:off x="1143000" y="1905000"/>
            <a:ext cx="1343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0.2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09538"/>
            <a:ext cx="8229600" cy="762000"/>
          </a:xfrm>
        </p:spPr>
        <p:txBody>
          <a:bodyPr/>
          <a:lstStyle/>
          <a:p>
            <a:r>
              <a:rPr lang="en-US" altLang="en-US" sz="3600" b="1" smtClean="0"/>
              <a:t>Example 2</a:t>
            </a:r>
          </a:p>
        </p:txBody>
      </p:sp>
      <p:sp>
        <p:nvSpPr>
          <p:cNvPr id="45059" name="Rectangle 3"/>
          <p:cNvSpPr>
            <a:spLocks noGrp="1" noChangeArrowheads="1"/>
          </p:cNvSpPr>
          <p:nvPr>
            <p:ph type="body" idx="1"/>
          </p:nvPr>
        </p:nvSpPr>
        <p:spPr>
          <a:xfrm>
            <a:off x="457200" y="914400"/>
            <a:ext cx="8229600" cy="5562600"/>
          </a:xfrm>
        </p:spPr>
        <p:txBody>
          <a:bodyPr/>
          <a:lstStyle/>
          <a:p>
            <a:pPr marL="0" indent="0">
              <a:buFontTx/>
              <a:buNone/>
            </a:pPr>
            <a:r>
              <a:rPr lang="en-US" altLang="en-US" sz="2000" b="1" smtClean="0"/>
              <a:t>An insurance company expects its salespersons to achieve minimum monthly sales of $50,000.  Suppose that the probability that a particular salesperson sells $50,000 of insurance in any given month is .84.  If the sales in any one-month period are independent of the sales in any other, what is the probability that exactly three months will elapse before the salesperson reaches the acceptable minimum monthly goal?</a:t>
            </a:r>
          </a:p>
        </p:txBody>
      </p:sp>
      <p:sp>
        <p:nvSpPr>
          <p:cNvPr id="4" name="TextBox 3"/>
          <p:cNvSpPr txBox="1">
            <a:spLocks noChangeArrowheads="1"/>
          </p:cNvSpPr>
          <p:nvPr/>
        </p:nvSpPr>
        <p:spPr bwMode="auto">
          <a:xfrm>
            <a:off x="5638800" y="3962400"/>
            <a:ext cx="2116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p(1 – p)</a:t>
            </a:r>
            <a:r>
              <a:rPr lang="en-US" altLang="en-US" sz="2000" b="1" baseline="30000">
                <a:solidFill>
                  <a:srgbClr val="FFFF00"/>
                </a:solidFill>
              </a:rPr>
              <a:t>x-1</a:t>
            </a:r>
            <a:endParaRPr lang="en-US" altLang="en-US" sz="2000" b="1"/>
          </a:p>
        </p:txBody>
      </p:sp>
      <p:sp>
        <p:nvSpPr>
          <p:cNvPr id="5" name="Rectangle 4"/>
          <p:cNvSpPr>
            <a:spLocks noChangeArrowheads="1"/>
          </p:cNvSpPr>
          <p:nvPr/>
        </p:nvSpPr>
        <p:spPr bwMode="auto">
          <a:xfrm>
            <a:off x="1143000" y="4800600"/>
            <a:ext cx="71485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P(x=3) = p(1 – p)</a:t>
            </a:r>
            <a:r>
              <a:rPr lang="en-US" altLang="en-US" sz="2000" b="1" baseline="30000">
                <a:solidFill>
                  <a:srgbClr val="FFFF00"/>
                </a:solidFill>
              </a:rPr>
              <a:t>x-1</a:t>
            </a:r>
            <a:r>
              <a:rPr lang="en-US" altLang="en-US" sz="2000" b="1">
                <a:solidFill>
                  <a:srgbClr val="FFFF00"/>
                </a:solidFill>
              </a:rPr>
              <a:t> = (0.84)(0.16)</a:t>
            </a:r>
            <a:r>
              <a:rPr lang="en-US" altLang="en-US" sz="2000" b="1" baseline="30000">
                <a:solidFill>
                  <a:srgbClr val="FFFF00"/>
                </a:solidFill>
              </a:rPr>
              <a:t>3-1</a:t>
            </a:r>
            <a:r>
              <a:rPr lang="en-US" altLang="en-US" sz="2000" b="1">
                <a:solidFill>
                  <a:srgbClr val="FFFF00"/>
                </a:solidFill>
              </a:rPr>
              <a:t> = (0.84)(0.16)</a:t>
            </a:r>
            <a:r>
              <a:rPr lang="en-US" altLang="en-US" sz="2000" b="1" baseline="30000">
                <a:solidFill>
                  <a:srgbClr val="FFFF00"/>
                </a:solidFill>
              </a:rPr>
              <a:t>2</a:t>
            </a:r>
            <a:r>
              <a:rPr lang="en-US" altLang="en-US" sz="2000" b="1">
                <a:solidFill>
                  <a:srgbClr val="FFFF00"/>
                </a:solidFill>
              </a:rPr>
              <a:t>  = 0.0215</a:t>
            </a:r>
            <a:endParaRPr lang="en-US" altLang="en-US" sz="2000" b="1"/>
          </a:p>
        </p:txBody>
      </p:sp>
      <p:sp>
        <p:nvSpPr>
          <p:cNvPr id="6" name="TextBox 5"/>
          <p:cNvSpPr txBox="1">
            <a:spLocks noChangeArrowheads="1"/>
          </p:cNvSpPr>
          <p:nvPr/>
        </p:nvSpPr>
        <p:spPr bwMode="auto">
          <a:xfrm>
            <a:off x="990600" y="3962400"/>
            <a:ext cx="1485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0.84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109538"/>
            <a:ext cx="8229600" cy="762000"/>
          </a:xfrm>
        </p:spPr>
        <p:txBody>
          <a:bodyPr/>
          <a:lstStyle/>
          <a:p>
            <a:r>
              <a:rPr lang="en-US" altLang="en-US" sz="3600" b="1" smtClean="0"/>
              <a:t>Example 3</a:t>
            </a:r>
          </a:p>
        </p:txBody>
      </p:sp>
      <p:sp>
        <p:nvSpPr>
          <p:cNvPr id="6147" name="Rectangle 3"/>
          <p:cNvSpPr>
            <a:spLocks noGrp="1" noChangeArrowheads="1"/>
          </p:cNvSpPr>
          <p:nvPr>
            <p:ph type="body" idx="1"/>
          </p:nvPr>
        </p:nvSpPr>
        <p:spPr>
          <a:xfrm>
            <a:off x="304800" y="914400"/>
            <a:ext cx="8610600" cy="5562600"/>
          </a:xfrm>
        </p:spPr>
        <p:txBody>
          <a:bodyPr/>
          <a:lstStyle/>
          <a:p>
            <a:pPr marL="0" indent="0">
              <a:buFontTx/>
              <a:buNone/>
              <a:defRPr/>
            </a:pPr>
            <a:r>
              <a:rPr lang="en-US" sz="2000" b="1" dirty="0" smtClean="0"/>
              <a:t>An automobile assembly plant produces sheet metal door panels. Each panel moves on an assembly line.  As the panel passes a robot, a mechanical arm will perform spot welding at different locations. Each location has a magnetic dot painted where the weld is to be made.  The robot is programmed to locate the dot and perform the weld.  However, experience shows that the robot is only 85% successful at locating the dot. If it cannot locate the dot, it is programmed to try </a:t>
            </a:r>
            <a:r>
              <a:rPr lang="en-US" sz="2000" b="1" i="1" dirty="0" smtClean="0"/>
              <a:t>again</a:t>
            </a:r>
            <a:r>
              <a:rPr lang="en-US" sz="2000" b="1" dirty="0" smtClean="0"/>
              <a:t>.  The robot will keep trying until it finds the dot or the panel moves out of range.</a:t>
            </a:r>
          </a:p>
          <a:p>
            <a:pPr>
              <a:buFontTx/>
              <a:buNone/>
              <a:defRPr/>
            </a:pPr>
            <a:r>
              <a:rPr lang="en-US" sz="2000" b="1" dirty="0" smtClean="0"/>
              <a:t> </a:t>
            </a:r>
          </a:p>
          <a:p>
            <a:pPr>
              <a:buFontTx/>
              <a:buNone/>
              <a:defRPr/>
            </a:pPr>
            <a:r>
              <a:rPr lang="en-US" sz="2000" b="1" dirty="0" smtClean="0"/>
              <a:t>	a)  What is the probability that the robot's first success will be on attempts n = 1, 2, or 3?</a:t>
            </a:r>
          </a:p>
          <a:p>
            <a:pPr>
              <a:buFontTx/>
              <a:buNone/>
              <a:defRPr/>
            </a:pPr>
            <a:r>
              <a:rPr lang="en-US" sz="2000" b="1" dirty="0" smtClean="0"/>
              <a:t> </a:t>
            </a:r>
          </a:p>
          <a:p>
            <a:pPr>
              <a:buFontTx/>
              <a:buNone/>
              <a:defRPr/>
            </a:pPr>
            <a:r>
              <a:rPr lang="en-US" sz="2000" b="1" dirty="0" smtClean="0"/>
              <a:t> </a:t>
            </a:r>
          </a:p>
        </p:txBody>
      </p:sp>
      <p:sp>
        <p:nvSpPr>
          <p:cNvPr id="4" name="TextBox 3"/>
          <p:cNvSpPr txBox="1">
            <a:spLocks noChangeArrowheads="1"/>
          </p:cNvSpPr>
          <p:nvPr/>
        </p:nvSpPr>
        <p:spPr bwMode="auto">
          <a:xfrm>
            <a:off x="5410200" y="3581400"/>
            <a:ext cx="2116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p(1 – p)</a:t>
            </a:r>
            <a:r>
              <a:rPr lang="en-US" altLang="en-US" sz="2000" b="1" baseline="30000">
                <a:solidFill>
                  <a:srgbClr val="FFFF00"/>
                </a:solidFill>
              </a:rPr>
              <a:t>x-1</a:t>
            </a:r>
            <a:endParaRPr lang="en-US" altLang="en-US" sz="2000" b="1"/>
          </a:p>
        </p:txBody>
      </p:sp>
      <p:sp>
        <p:nvSpPr>
          <p:cNvPr id="5" name="Rectangle 4"/>
          <p:cNvSpPr>
            <a:spLocks noChangeArrowheads="1"/>
          </p:cNvSpPr>
          <p:nvPr/>
        </p:nvSpPr>
        <p:spPr bwMode="auto">
          <a:xfrm>
            <a:off x="838200" y="4800600"/>
            <a:ext cx="686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P(x=1) = p(1 – p)</a:t>
            </a:r>
            <a:r>
              <a:rPr lang="en-US" altLang="en-US" sz="2000" b="1" baseline="30000">
                <a:solidFill>
                  <a:srgbClr val="FFFF00"/>
                </a:solidFill>
              </a:rPr>
              <a:t>x-1</a:t>
            </a:r>
            <a:r>
              <a:rPr lang="en-US" altLang="en-US" sz="2000" b="1">
                <a:solidFill>
                  <a:srgbClr val="FFFF00"/>
                </a:solidFill>
              </a:rPr>
              <a:t> = (0.85)(0.15)</a:t>
            </a:r>
            <a:r>
              <a:rPr lang="en-US" altLang="en-US" sz="2000" b="1" baseline="30000">
                <a:solidFill>
                  <a:srgbClr val="FFFF00"/>
                </a:solidFill>
              </a:rPr>
              <a:t>1-1</a:t>
            </a:r>
            <a:r>
              <a:rPr lang="en-US" altLang="en-US" sz="2000" b="1">
                <a:solidFill>
                  <a:srgbClr val="FFFF00"/>
                </a:solidFill>
              </a:rPr>
              <a:t> = (0.85)(0.15)</a:t>
            </a:r>
            <a:r>
              <a:rPr lang="en-US" altLang="en-US" sz="2000" b="1" baseline="30000">
                <a:solidFill>
                  <a:srgbClr val="FFFF00"/>
                </a:solidFill>
              </a:rPr>
              <a:t>0</a:t>
            </a:r>
            <a:r>
              <a:rPr lang="en-US" altLang="en-US" sz="2000" b="1">
                <a:solidFill>
                  <a:srgbClr val="FFFF00"/>
                </a:solidFill>
              </a:rPr>
              <a:t>  = 0.85</a:t>
            </a:r>
            <a:endParaRPr lang="en-US" altLang="en-US" sz="2000" b="1"/>
          </a:p>
        </p:txBody>
      </p:sp>
      <p:sp>
        <p:nvSpPr>
          <p:cNvPr id="6" name="TextBox 5"/>
          <p:cNvSpPr txBox="1">
            <a:spLocks noChangeArrowheads="1"/>
          </p:cNvSpPr>
          <p:nvPr/>
        </p:nvSpPr>
        <p:spPr bwMode="auto">
          <a:xfrm>
            <a:off x="1066800" y="3733800"/>
            <a:ext cx="1485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 = 0.85</a:t>
            </a:r>
          </a:p>
        </p:txBody>
      </p:sp>
      <p:sp>
        <p:nvSpPr>
          <p:cNvPr id="7" name="Rectangle 6"/>
          <p:cNvSpPr>
            <a:spLocks noChangeArrowheads="1"/>
          </p:cNvSpPr>
          <p:nvPr/>
        </p:nvSpPr>
        <p:spPr bwMode="auto">
          <a:xfrm>
            <a:off x="838200" y="5334000"/>
            <a:ext cx="71485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P(x=2) = p(1 – p)</a:t>
            </a:r>
            <a:r>
              <a:rPr lang="en-US" altLang="en-US" sz="2000" b="1" baseline="30000">
                <a:solidFill>
                  <a:srgbClr val="FFFF00"/>
                </a:solidFill>
              </a:rPr>
              <a:t>x-1</a:t>
            </a:r>
            <a:r>
              <a:rPr lang="en-US" altLang="en-US" sz="2000" b="1">
                <a:solidFill>
                  <a:srgbClr val="FFFF00"/>
                </a:solidFill>
              </a:rPr>
              <a:t> = (0.85)(0.15)</a:t>
            </a:r>
            <a:r>
              <a:rPr lang="en-US" altLang="en-US" sz="2000" b="1" baseline="30000">
                <a:solidFill>
                  <a:srgbClr val="FFFF00"/>
                </a:solidFill>
              </a:rPr>
              <a:t>2-1</a:t>
            </a:r>
            <a:r>
              <a:rPr lang="en-US" altLang="en-US" sz="2000" b="1">
                <a:solidFill>
                  <a:srgbClr val="FFFF00"/>
                </a:solidFill>
              </a:rPr>
              <a:t> = (0.85)(0.15)</a:t>
            </a:r>
            <a:r>
              <a:rPr lang="en-US" altLang="en-US" sz="2000" b="1" baseline="30000">
                <a:solidFill>
                  <a:srgbClr val="FFFF00"/>
                </a:solidFill>
              </a:rPr>
              <a:t>1</a:t>
            </a:r>
            <a:r>
              <a:rPr lang="en-US" altLang="en-US" sz="2000" b="1">
                <a:solidFill>
                  <a:srgbClr val="FFFF00"/>
                </a:solidFill>
              </a:rPr>
              <a:t>  = 0.1275</a:t>
            </a:r>
            <a:endParaRPr lang="en-US" altLang="en-US" sz="2000" b="1"/>
          </a:p>
        </p:txBody>
      </p:sp>
      <p:sp>
        <p:nvSpPr>
          <p:cNvPr id="8" name="Rectangle 7"/>
          <p:cNvSpPr>
            <a:spLocks noChangeArrowheads="1"/>
          </p:cNvSpPr>
          <p:nvPr/>
        </p:nvSpPr>
        <p:spPr bwMode="auto">
          <a:xfrm>
            <a:off x="838200" y="5867400"/>
            <a:ext cx="7432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P(x=3) = p(1 – p)</a:t>
            </a:r>
            <a:r>
              <a:rPr lang="en-US" altLang="en-US" sz="2000" b="1" baseline="30000">
                <a:solidFill>
                  <a:srgbClr val="FFFF00"/>
                </a:solidFill>
              </a:rPr>
              <a:t>x-1</a:t>
            </a:r>
            <a:r>
              <a:rPr lang="en-US" altLang="en-US" sz="2000" b="1">
                <a:solidFill>
                  <a:srgbClr val="FFFF00"/>
                </a:solidFill>
              </a:rPr>
              <a:t> = (0.85)(0.15)</a:t>
            </a:r>
            <a:r>
              <a:rPr lang="en-US" altLang="en-US" sz="2000" b="1" baseline="30000">
                <a:solidFill>
                  <a:srgbClr val="FFFF00"/>
                </a:solidFill>
              </a:rPr>
              <a:t>3-1</a:t>
            </a:r>
            <a:r>
              <a:rPr lang="en-US" altLang="en-US" sz="2000" b="1">
                <a:solidFill>
                  <a:srgbClr val="FFFF00"/>
                </a:solidFill>
              </a:rPr>
              <a:t> = (0.85)(0.15)</a:t>
            </a:r>
            <a:r>
              <a:rPr lang="en-US" altLang="en-US" sz="2000" b="1" baseline="30000">
                <a:solidFill>
                  <a:srgbClr val="FFFF00"/>
                </a:solidFill>
              </a:rPr>
              <a:t>2</a:t>
            </a:r>
            <a:r>
              <a:rPr lang="en-US" altLang="en-US" sz="2000" b="1">
                <a:solidFill>
                  <a:srgbClr val="FFFF00"/>
                </a:solidFill>
              </a:rPr>
              <a:t>  = 0.019125</a:t>
            </a:r>
            <a:endParaRPr lang="en-US" altLang="en-US" sz="2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95250"/>
            <a:ext cx="8229600" cy="762000"/>
          </a:xfrm>
        </p:spPr>
        <p:txBody>
          <a:bodyPr/>
          <a:lstStyle/>
          <a:p>
            <a:r>
              <a:rPr lang="en-US" altLang="en-US" sz="3600" b="1" smtClean="0"/>
              <a:t>Example 3 cont</a:t>
            </a:r>
          </a:p>
        </p:txBody>
      </p:sp>
      <p:sp>
        <p:nvSpPr>
          <p:cNvPr id="47107" name="Rectangle 3"/>
          <p:cNvSpPr>
            <a:spLocks noGrp="1" noChangeArrowheads="1"/>
          </p:cNvSpPr>
          <p:nvPr>
            <p:ph type="body" idx="1"/>
          </p:nvPr>
        </p:nvSpPr>
        <p:spPr>
          <a:xfrm>
            <a:off x="457200" y="914400"/>
            <a:ext cx="8229600" cy="5562600"/>
          </a:xfrm>
        </p:spPr>
        <p:txBody>
          <a:bodyPr/>
          <a:lstStyle/>
          <a:p>
            <a:pPr marL="0" indent="0">
              <a:buFontTx/>
              <a:buNone/>
            </a:pPr>
            <a:r>
              <a:rPr lang="en-US" altLang="en-US" sz="2000" b="1" smtClean="0"/>
              <a:t>An automobile assembly plant produces sheet metal door panels. Each panel moves on an assembly line. As the panel passes a robot, a mechanical arm will perform spot welding at different locations. Each location has a magnetic dot painted where the weld is to be made. The robot is programmed to locate the dot and perform the weld. However, experience shows that the robot is only 85% successful at locating the dot. If it cannot locate the dot, it is programmed to try </a:t>
            </a:r>
            <a:r>
              <a:rPr lang="en-US" altLang="en-US" sz="2000" b="1" i="1" smtClean="0"/>
              <a:t>again</a:t>
            </a:r>
            <a:r>
              <a:rPr lang="en-US" altLang="en-US" sz="2000" b="1" smtClean="0"/>
              <a:t>.  The robot will keep trying until it finds the dot or the panel moves out of range.</a:t>
            </a:r>
          </a:p>
          <a:p>
            <a:pPr marL="0" indent="0">
              <a:buFontTx/>
              <a:buNone/>
            </a:pPr>
            <a:endParaRPr lang="en-US" altLang="en-US" sz="2000" b="1" smtClean="0"/>
          </a:p>
          <a:p>
            <a:pPr marL="0" indent="0">
              <a:buFontTx/>
              <a:buNone/>
            </a:pPr>
            <a:r>
              <a:rPr lang="en-US" altLang="en-US" sz="2000" b="1" smtClean="0"/>
              <a:t>	b)  The assembly line moves so fast that the robot only has a maximum of three chances before the door panel is out of reach.  What is the probability that the robot is successful in completing the weld before the panel is out of reach?</a:t>
            </a:r>
          </a:p>
        </p:txBody>
      </p:sp>
      <p:sp>
        <p:nvSpPr>
          <p:cNvPr id="4" name="Rectangle 3"/>
          <p:cNvSpPr>
            <a:spLocks noChangeArrowheads="1"/>
          </p:cNvSpPr>
          <p:nvPr/>
        </p:nvSpPr>
        <p:spPr bwMode="auto">
          <a:xfrm>
            <a:off x="838200" y="5486400"/>
            <a:ext cx="553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000" b="1">
                <a:solidFill>
                  <a:srgbClr val="FFFF00"/>
                </a:solidFill>
              </a:rPr>
              <a:t>P(x=1, 2, or 3) = P(1) + P(2) + P(3) = 0.996625</a:t>
            </a:r>
            <a:endParaRPr lang="en-US" altLang="en-US" sz="2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11125"/>
            <a:ext cx="8229600" cy="758825"/>
          </a:xfrm>
        </p:spPr>
        <p:txBody>
          <a:bodyPr/>
          <a:lstStyle/>
          <a:p>
            <a:r>
              <a:rPr lang="en-US" altLang="en-US" sz="3600" b="1" smtClean="0"/>
              <a:t>Example 4 </a:t>
            </a:r>
          </a:p>
        </p:txBody>
      </p:sp>
      <p:sp>
        <p:nvSpPr>
          <p:cNvPr id="48131" name="Content Placeholder 2"/>
          <p:cNvSpPr>
            <a:spLocks noGrp="1"/>
          </p:cNvSpPr>
          <p:nvPr>
            <p:ph idx="1"/>
          </p:nvPr>
        </p:nvSpPr>
        <p:spPr>
          <a:xfrm>
            <a:off x="457200" y="1143000"/>
            <a:ext cx="8229600" cy="5257800"/>
          </a:xfrm>
        </p:spPr>
        <p:txBody>
          <a:bodyPr/>
          <a:lstStyle/>
          <a:p>
            <a:pPr marL="0" indent="0">
              <a:buFontTx/>
              <a:buNone/>
            </a:pPr>
            <a:r>
              <a:rPr lang="en-US" altLang="en-US" b="1" smtClean="0"/>
              <a:t>In our experiment we roll a die until we get a 3 on it. </a:t>
            </a:r>
          </a:p>
          <a:p>
            <a:pPr marL="400050" lvl="1" indent="0">
              <a:buFontTx/>
              <a:buNone/>
            </a:pPr>
            <a:r>
              <a:rPr lang="en-US" altLang="en-US" b="1" smtClean="0"/>
              <a:t/>
            </a:r>
            <a:br>
              <a:rPr lang="en-US" altLang="en-US" b="1" smtClean="0"/>
            </a:br>
            <a:r>
              <a:rPr lang="en-US" altLang="en-US" b="1" smtClean="0"/>
              <a:t>a) What is the average number of times we will have to roll it until we get a 3?</a:t>
            </a:r>
            <a:br>
              <a:rPr lang="en-US" altLang="en-US" b="1" smtClean="0"/>
            </a:br>
            <a:r>
              <a:rPr lang="en-US" altLang="en-US" b="1" smtClean="0"/>
              <a:t/>
            </a:r>
            <a:br>
              <a:rPr lang="en-US" altLang="en-US" b="1" smtClean="0"/>
            </a:br>
            <a:endParaRPr lang="en-US" altLang="en-US" b="1" smtClean="0"/>
          </a:p>
        </p:txBody>
      </p:sp>
      <p:sp>
        <p:nvSpPr>
          <p:cNvPr id="4" name="Rectangle 3"/>
          <p:cNvSpPr>
            <a:spLocks noChangeArrowheads="1"/>
          </p:cNvSpPr>
          <p:nvPr/>
        </p:nvSpPr>
        <p:spPr bwMode="auto">
          <a:xfrm>
            <a:off x="2057400" y="4114800"/>
            <a:ext cx="3040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400" b="1">
                <a:solidFill>
                  <a:srgbClr val="FFFF00"/>
                </a:solidFill>
              </a:rPr>
              <a:t>μ</a:t>
            </a:r>
            <a:r>
              <a:rPr lang="en-US" altLang="en-US" sz="2400" b="1" baseline="-25000">
                <a:solidFill>
                  <a:srgbClr val="FFFF00"/>
                </a:solidFill>
              </a:rPr>
              <a:t>x</a:t>
            </a:r>
            <a:r>
              <a:rPr lang="en-US" altLang="en-US" sz="2400" b="1">
                <a:solidFill>
                  <a:srgbClr val="FFFF00"/>
                </a:solidFill>
              </a:rPr>
              <a:t> = 1/p = 1/(1/6) = 6</a:t>
            </a:r>
            <a:endParaRPr lang="en-US" altLang="en-US"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914400"/>
          </a:xfrm>
        </p:spPr>
        <p:txBody>
          <a:bodyPr/>
          <a:lstStyle/>
          <a:p>
            <a:pPr eaLnBrk="1" hangingPunct="1"/>
            <a:r>
              <a:rPr lang="en-US" altLang="en-US" sz="3600" b="1" dirty="0" smtClean="0"/>
              <a:t>Vocabulary </a:t>
            </a:r>
            <a:r>
              <a:rPr lang="en-US" altLang="en-US" sz="3600" b="1" dirty="0" err="1" smtClean="0"/>
              <a:t>Cont</a:t>
            </a:r>
            <a:endParaRPr lang="en-US" altLang="en-US" sz="3600" b="1" dirty="0" smtClean="0"/>
          </a:p>
        </p:txBody>
      </p:sp>
      <p:sp>
        <p:nvSpPr>
          <p:cNvPr id="10243" name="Rectangle 3"/>
          <p:cNvSpPr>
            <a:spLocks noGrp="1" noChangeArrowheads="1"/>
          </p:cNvSpPr>
          <p:nvPr>
            <p:ph type="body" idx="1"/>
          </p:nvPr>
        </p:nvSpPr>
        <p:spPr>
          <a:xfrm>
            <a:off x="457200" y="914400"/>
            <a:ext cx="8229600" cy="5410200"/>
          </a:xfrm>
        </p:spPr>
        <p:txBody>
          <a:bodyPr/>
          <a:lstStyle/>
          <a:p>
            <a:pPr>
              <a:spcBef>
                <a:spcPts val="600"/>
              </a:spcBef>
              <a:spcAft>
                <a:spcPts val="600"/>
              </a:spcAft>
            </a:pPr>
            <a:r>
              <a:rPr lang="en-US" sz="2000" b="1" i="1" dirty="0" smtClean="0">
                <a:solidFill>
                  <a:srgbClr val="FFFF00"/>
                </a:solidFill>
              </a:rPr>
              <a:t>10% condition </a:t>
            </a:r>
            <a:r>
              <a:rPr lang="en-US" sz="2000" b="1" i="1" dirty="0" smtClean="0"/>
              <a:t>– when taking a random sample of size n from a population of size N, we can use a binomial distribution to model the count of successes in the sample as long as n &lt; 0.10N</a:t>
            </a:r>
            <a:endParaRPr lang="en-US" sz="2000" b="1" dirty="0" smtClean="0"/>
          </a:p>
          <a:p>
            <a:pPr>
              <a:spcBef>
                <a:spcPts val="600"/>
              </a:spcBef>
              <a:spcAft>
                <a:spcPts val="600"/>
              </a:spcAft>
            </a:pPr>
            <a:r>
              <a:rPr lang="en-US" sz="2000" b="1" i="1" dirty="0" smtClean="0">
                <a:solidFill>
                  <a:srgbClr val="FFFF00"/>
                </a:solidFill>
              </a:rPr>
              <a:t>Large </a:t>
            </a:r>
            <a:r>
              <a:rPr lang="en-US" sz="2000" b="1" i="1" dirty="0">
                <a:solidFill>
                  <a:srgbClr val="FFFF00"/>
                </a:solidFill>
              </a:rPr>
              <a:t>Counts condition </a:t>
            </a:r>
            <a:r>
              <a:rPr lang="en-US" sz="2000" b="1" i="1" dirty="0"/>
              <a:t>– the probability distribution of a binomial random variable X is approximately Normal if np</a:t>
            </a:r>
            <a:r>
              <a:rPr lang="en-US" sz="2000" b="1" i="1" dirty="0">
                <a:sym typeface="Symbol"/>
              </a:rPr>
              <a:t></a:t>
            </a:r>
            <a:r>
              <a:rPr lang="en-US" sz="2000" b="1" i="1" dirty="0"/>
              <a:t>10 and n(1 – p)</a:t>
            </a:r>
            <a:r>
              <a:rPr lang="en-US" sz="2000" b="1" i="1" dirty="0">
                <a:sym typeface="Symbol"/>
              </a:rPr>
              <a:t></a:t>
            </a:r>
            <a:r>
              <a:rPr lang="en-US" sz="2000" b="1" i="1" dirty="0"/>
              <a:t>10; that is the expected number of successes and failures are both at least </a:t>
            </a:r>
            <a:r>
              <a:rPr lang="en-US" sz="2000" b="1" i="1" dirty="0" smtClean="0"/>
              <a:t>10</a:t>
            </a:r>
            <a:endParaRPr lang="en-US" sz="2000" b="1" dirty="0"/>
          </a:p>
        </p:txBody>
      </p:sp>
    </p:spTree>
    <p:extLst>
      <p:ext uri="{BB962C8B-B14F-4D97-AF65-F5344CB8AC3E}">
        <p14:creationId xmlns:p14="http://schemas.microsoft.com/office/powerpoint/2010/main" val="57935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111125"/>
            <a:ext cx="8229600" cy="758825"/>
          </a:xfrm>
        </p:spPr>
        <p:txBody>
          <a:bodyPr/>
          <a:lstStyle/>
          <a:p>
            <a:r>
              <a:rPr lang="en-US" altLang="en-US" sz="3600" b="1" smtClean="0"/>
              <a:t>Example 4 cont </a:t>
            </a:r>
          </a:p>
        </p:txBody>
      </p:sp>
      <p:sp>
        <p:nvSpPr>
          <p:cNvPr id="49155" name="Content Placeholder 2"/>
          <p:cNvSpPr>
            <a:spLocks noGrp="1"/>
          </p:cNvSpPr>
          <p:nvPr>
            <p:ph idx="1"/>
          </p:nvPr>
        </p:nvSpPr>
        <p:spPr>
          <a:xfrm>
            <a:off x="457200" y="1143000"/>
            <a:ext cx="8229600" cy="5257800"/>
          </a:xfrm>
        </p:spPr>
        <p:txBody>
          <a:bodyPr/>
          <a:lstStyle/>
          <a:p>
            <a:pPr marL="400050" lvl="1" indent="0">
              <a:buFontTx/>
              <a:buNone/>
            </a:pPr>
            <a:r>
              <a:rPr lang="en-US" altLang="en-US" b="1" smtClean="0"/>
              <a:t>b) What is the median number of times we will have to roll it until we get a 3?</a:t>
            </a:r>
            <a:br>
              <a:rPr lang="en-US" altLang="en-US" b="1" smtClean="0"/>
            </a:br>
            <a:endParaRPr lang="en-US" altLang="en-US" b="1" smtClean="0"/>
          </a:p>
          <a:p>
            <a:pPr marL="400050" lvl="1" indent="0">
              <a:buFontTx/>
              <a:buNone/>
            </a:pPr>
            <a:r>
              <a:rPr lang="en-US" altLang="en-US" b="1" smtClean="0"/>
              <a:t/>
            </a:r>
            <a:br>
              <a:rPr lang="en-US" altLang="en-US" b="1" smtClean="0"/>
            </a:br>
            <a:r>
              <a:rPr lang="en-US" altLang="en-US" b="1" smtClean="0"/>
              <a:t>c) If they are different, then why?</a:t>
            </a:r>
          </a:p>
        </p:txBody>
      </p:sp>
      <p:sp>
        <p:nvSpPr>
          <p:cNvPr id="5" name="Rectangle 4"/>
          <p:cNvSpPr>
            <a:spLocks noChangeArrowheads="1"/>
          </p:cNvSpPr>
          <p:nvPr/>
        </p:nvSpPr>
        <p:spPr bwMode="auto">
          <a:xfrm>
            <a:off x="762000" y="2133600"/>
            <a:ext cx="78914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sz="2400" b="1">
                <a:solidFill>
                  <a:srgbClr val="FFFF00"/>
                </a:solidFill>
              </a:rPr>
              <a:t>MD</a:t>
            </a:r>
            <a:r>
              <a:rPr lang="en-US" altLang="en-US" sz="2400" b="1" baseline="-25000">
                <a:solidFill>
                  <a:srgbClr val="FFFF00"/>
                </a:solidFill>
              </a:rPr>
              <a:t>x</a:t>
            </a:r>
            <a:r>
              <a:rPr lang="en-US" altLang="en-US" sz="2400" b="1">
                <a:solidFill>
                  <a:srgbClr val="FFFF00"/>
                </a:solidFill>
              </a:rPr>
              <a:t> = ∑p(xi) ≥ 0.5 = P(x=1) + P(x=2) + P(x=3) + P(x=4)</a:t>
            </a:r>
          </a:p>
          <a:p>
            <a:r>
              <a:rPr lang="en-US" altLang="en-US" sz="2400" b="1">
                <a:solidFill>
                  <a:srgbClr val="FFFF00"/>
                </a:solidFill>
              </a:rPr>
              <a:t>                               = .167 + .139 + .116 + .097 = .519</a:t>
            </a:r>
            <a:endParaRPr lang="en-US" altLang="en-US" sz="2400" b="1"/>
          </a:p>
        </p:txBody>
      </p:sp>
      <p:sp>
        <p:nvSpPr>
          <p:cNvPr id="6" name="Rectangle 5"/>
          <p:cNvSpPr>
            <a:spLocks noChangeArrowheads="1"/>
          </p:cNvSpPr>
          <p:nvPr/>
        </p:nvSpPr>
        <p:spPr bwMode="auto">
          <a:xfrm>
            <a:off x="304800" y="4495800"/>
            <a:ext cx="3581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l-GR" altLang="en-US" sz="2400" b="1">
                <a:solidFill>
                  <a:srgbClr val="FFFF00"/>
                </a:solidFill>
              </a:rPr>
              <a:t>μ</a:t>
            </a:r>
            <a:r>
              <a:rPr lang="en-US" altLang="en-US" sz="2400" b="1" baseline="-25000">
                <a:solidFill>
                  <a:srgbClr val="FFFF00"/>
                </a:solidFill>
              </a:rPr>
              <a:t>x</a:t>
            </a:r>
            <a:r>
              <a:rPr lang="en-US" altLang="en-US" sz="2400" b="1">
                <a:solidFill>
                  <a:srgbClr val="FFFF00"/>
                </a:solidFill>
              </a:rPr>
              <a:t> ≥ MD</a:t>
            </a:r>
            <a:r>
              <a:rPr lang="en-US" altLang="en-US" sz="2400" b="1" baseline="-25000">
                <a:solidFill>
                  <a:srgbClr val="FFFF00"/>
                </a:solidFill>
              </a:rPr>
              <a:t>x</a:t>
            </a:r>
            <a:r>
              <a:rPr lang="en-US" altLang="en-US" sz="2400" b="1">
                <a:solidFill>
                  <a:srgbClr val="FFFF00"/>
                </a:solidFill>
              </a:rPr>
              <a:t> </a:t>
            </a:r>
          </a:p>
          <a:p>
            <a:endParaRPr lang="en-US" altLang="en-US" sz="2400" b="1">
              <a:solidFill>
                <a:srgbClr val="FFFF00"/>
              </a:solidFill>
            </a:endParaRPr>
          </a:p>
          <a:p>
            <a:r>
              <a:rPr lang="en-US" altLang="en-US" sz="2400" b="1">
                <a:solidFill>
                  <a:srgbClr val="FFFF00"/>
                </a:solidFill>
              </a:rPr>
              <a:t>because of right skewed data</a:t>
            </a:r>
          </a:p>
        </p:txBody>
      </p:sp>
      <p:pic>
        <p:nvPicPr>
          <p:cNvPr id="491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3505200"/>
            <a:ext cx="495300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47625"/>
            <a:ext cx="8229600" cy="914400"/>
          </a:xfrm>
        </p:spPr>
        <p:txBody>
          <a:bodyPr/>
          <a:lstStyle/>
          <a:p>
            <a:pPr eaLnBrk="1" hangingPunct="1"/>
            <a:r>
              <a:rPr lang="en-US" altLang="en-US" sz="3600" b="1" smtClean="0"/>
              <a:t>Summary and Homework</a:t>
            </a:r>
          </a:p>
        </p:txBody>
      </p:sp>
      <p:sp>
        <p:nvSpPr>
          <p:cNvPr id="50179" name="Rectangle 3"/>
          <p:cNvSpPr>
            <a:spLocks noGrp="1" noChangeArrowheads="1"/>
          </p:cNvSpPr>
          <p:nvPr>
            <p:ph type="body" idx="1"/>
          </p:nvPr>
        </p:nvSpPr>
        <p:spPr>
          <a:xfrm>
            <a:off x="457200" y="1219200"/>
            <a:ext cx="8229600" cy="4906963"/>
          </a:xfrm>
        </p:spPr>
        <p:txBody>
          <a:bodyPr/>
          <a:lstStyle/>
          <a:p>
            <a:pPr eaLnBrk="1" hangingPunct="1"/>
            <a:r>
              <a:rPr lang="en-US" altLang="en-US" sz="2800" b="1" dirty="0" smtClean="0">
                <a:solidFill>
                  <a:srgbClr val="FFFF00"/>
                </a:solidFill>
              </a:rPr>
              <a:t>Summary</a:t>
            </a:r>
          </a:p>
          <a:p>
            <a:pPr lvl="1" eaLnBrk="1" hangingPunct="1"/>
            <a:r>
              <a:rPr lang="en-US" altLang="en-US" sz="2400" b="1" dirty="0" smtClean="0"/>
              <a:t>Geometric – Probability of first success</a:t>
            </a:r>
          </a:p>
          <a:p>
            <a:pPr lvl="1" eaLnBrk="1" hangingPunct="1"/>
            <a:r>
              <a:rPr lang="en-US" altLang="en-US" sz="2400" b="1" dirty="0" smtClean="0"/>
              <a:t>Geometric Experiments have 4 slightly different criteria than Binomial</a:t>
            </a:r>
          </a:p>
          <a:p>
            <a:pPr lvl="1" eaLnBrk="1" hangingPunct="1"/>
            <a:r>
              <a:rPr lang="en-US" altLang="en-US" sz="2400" b="1" dirty="0" smtClean="0"/>
              <a:t>E(X) = 1/p   and  V(X) = (1-p)/p</a:t>
            </a:r>
          </a:p>
          <a:p>
            <a:pPr lvl="1" eaLnBrk="1" hangingPunct="1"/>
            <a:r>
              <a:rPr lang="en-US" altLang="en-US" sz="2400" b="1" dirty="0" smtClean="0"/>
              <a:t>Calculator has pdf and </a:t>
            </a:r>
            <a:r>
              <a:rPr lang="en-US" altLang="en-US" sz="2400" b="1" dirty="0" err="1" smtClean="0"/>
              <a:t>cdf</a:t>
            </a:r>
            <a:r>
              <a:rPr lang="en-US" altLang="en-US" sz="2400" b="1" dirty="0" smtClean="0"/>
              <a:t> functions with same rules as Binomial</a:t>
            </a:r>
          </a:p>
          <a:p>
            <a:pPr eaLnBrk="1" hangingPunct="1"/>
            <a:endParaRPr lang="en-US" altLang="en-US" sz="2800" b="1" dirty="0" smtClean="0"/>
          </a:p>
          <a:p>
            <a:pPr eaLnBrk="1" hangingPunct="1"/>
            <a:r>
              <a:rPr lang="en-US" altLang="en-US" sz="2800" b="1" dirty="0" smtClean="0">
                <a:solidFill>
                  <a:srgbClr val="FFFF00"/>
                </a:solidFill>
              </a:rPr>
              <a:t>Homework</a:t>
            </a:r>
          </a:p>
          <a:p>
            <a:pPr lvl="1" eaLnBrk="1" hangingPunct="1"/>
            <a:r>
              <a:rPr lang="en-US" altLang="en-US" sz="2400" b="1" dirty="0" smtClean="0"/>
              <a:t>Geometric Garage WS</a:t>
            </a:r>
            <a:endParaRPr lang="en-US" altLang="en-US"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914400"/>
          </a:xfrm>
        </p:spPr>
        <p:txBody>
          <a:bodyPr/>
          <a:lstStyle/>
          <a:p>
            <a:pPr eaLnBrk="1" hangingPunct="1"/>
            <a:r>
              <a:rPr lang="en-US" altLang="en-US" sz="3600" b="1" dirty="0" smtClean="0"/>
              <a:t>Vocabulary </a:t>
            </a:r>
            <a:r>
              <a:rPr lang="en-US" altLang="en-US" sz="3600" b="1" dirty="0" err="1" smtClean="0"/>
              <a:t>Cont</a:t>
            </a:r>
            <a:endParaRPr lang="en-US" altLang="en-US" sz="3600" b="1" dirty="0" smtClean="0"/>
          </a:p>
        </p:txBody>
      </p:sp>
      <p:sp>
        <p:nvSpPr>
          <p:cNvPr id="10243" name="Rectangle 3"/>
          <p:cNvSpPr>
            <a:spLocks noGrp="1" noChangeArrowheads="1"/>
          </p:cNvSpPr>
          <p:nvPr>
            <p:ph type="body" idx="1"/>
          </p:nvPr>
        </p:nvSpPr>
        <p:spPr>
          <a:xfrm>
            <a:off x="457200" y="914400"/>
            <a:ext cx="8229600" cy="5410200"/>
          </a:xfrm>
        </p:spPr>
        <p:txBody>
          <a:bodyPr/>
          <a:lstStyle/>
          <a:p>
            <a:pPr>
              <a:spcBef>
                <a:spcPts val="600"/>
              </a:spcBef>
              <a:spcAft>
                <a:spcPts val="600"/>
              </a:spcAft>
            </a:pPr>
            <a:r>
              <a:rPr lang="en-US" sz="2000" b="1" i="1" dirty="0" smtClean="0">
                <a:solidFill>
                  <a:srgbClr val="FFFF00"/>
                </a:solidFill>
              </a:rPr>
              <a:t>Geometric </a:t>
            </a:r>
            <a:r>
              <a:rPr lang="en-US" sz="2000" b="1" i="1" dirty="0">
                <a:solidFill>
                  <a:srgbClr val="FFFF00"/>
                </a:solidFill>
              </a:rPr>
              <a:t>Setting </a:t>
            </a:r>
            <a:r>
              <a:rPr lang="en-US" sz="2000" b="1" i="1" dirty="0"/>
              <a:t>– arises when we perform independent trials of the same chance process and record the number of trials that it takes for a particular outcome (called a “success”) to occur; for each trial the probability of success, p, must be the same. </a:t>
            </a:r>
            <a:endParaRPr lang="en-US" sz="2000" b="1" dirty="0"/>
          </a:p>
          <a:p>
            <a:pPr>
              <a:spcBef>
                <a:spcPts val="600"/>
              </a:spcBef>
              <a:spcAft>
                <a:spcPts val="600"/>
              </a:spcAft>
            </a:pPr>
            <a:r>
              <a:rPr lang="en-US" sz="2000" b="1" i="1" dirty="0">
                <a:solidFill>
                  <a:srgbClr val="FFFF00"/>
                </a:solidFill>
              </a:rPr>
              <a:t>Geometric random variable </a:t>
            </a:r>
            <a:r>
              <a:rPr lang="en-US" sz="2000" b="1" i="1" dirty="0"/>
              <a:t>– the number of trials, Y, that it takes to get a “success” in a geometric setting</a:t>
            </a:r>
            <a:endParaRPr lang="en-US" sz="2000" b="1" dirty="0"/>
          </a:p>
          <a:p>
            <a:pPr>
              <a:spcBef>
                <a:spcPts val="600"/>
              </a:spcBef>
              <a:spcAft>
                <a:spcPts val="600"/>
              </a:spcAft>
            </a:pPr>
            <a:r>
              <a:rPr lang="en-US" sz="2000" b="1" i="1" dirty="0">
                <a:solidFill>
                  <a:srgbClr val="FFFF00"/>
                </a:solidFill>
              </a:rPr>
              <a:t>Geometric distribution </a:t>
            </a:r>
            <a:r>
              <a:rPr lang="en-US" sz="2000" b="1" i="1" dirty="0"/>
              <a:t>– the probability distribution of Y; a geometric distribution is completely specified by the probability of success, p, on any trial. Possible values of Y are 1, 2, 3, </a:t>
            </a:r>
            <a:r>
              <a:rPr lang="en-US" sz="2000" b="1" i="1" dirty="0" smtClean="0"/>
              <a:t>…</a:t>
            </a:r>
            <a:endParaRPr lang="en-US" sz="2000" b="1" dirty="0"/>
          </a:p>
        </p:txBody>
      </p:sp>
    </p:spTree>
    <p:extLst>
      <p:ext uri="{BB962C8B-B14F-4D97-AF65-F5344CB8AC3E}">
        <p14:creationId xmlns:p14="http://schemas.microsoft.com/office/powerpoint/2010/main" val="3475767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914400"/>
          </a:xfrm>
        </p:spPr>
        <p:txBody>
          <a:bodyPr/>
          <a:lstStyle/>
          <a:p>
            <a:pPr eaLnBrk="1" hangingPunct="1"/>
            <a:r>
              <a:rPr lang="en-US" altLang="en-US" sz="3600" b="1" dirty="0" smtClean="0"/>
              <a:t>Vocabulary </a:t>
            </a:r>
            <a:r>
              <a:rPr lang="en-US" altLang="en-US" sz="3600" b="1" dirty="0" err="1" smtClean="0"/>
              <a:t>Cont</a:t>
            </a:r>
            <a:endParaRPr lang="en-US" altLang="en-US" sz="3600" b="1" dirty="0" smtClean="0"/>
          </a:p>
        </p:txBody>
      </p:sp>
      <p:sp>
        <p:nvSpPr>
          <p:cNvPr id="10243" name="Rectangle 3"/>
          <p:cNvSpPr>
            <a:spLocks noGrp="1" noChangeArrowheads="1"/>
          </p:cNvSpPr>
          <p:nvPr>
            <p:ph type="body" idx="1"/>
          </p:nvPr>
        </p:nvSpPr>
        <p:spPr>
          <a:xfrm>
            <a:off x="457200" y="914400"/>
            <a:ext cx="8229600" cy="5410200"/>
          </a:xfrm>
        </p:spPr>
        <p:txBody>
          <a:bodyPr/>
          <a:lstStyle/>
          <a:p>
            <a:pPr>
              <a:spcBef>
                <a:spcPts val="600"/>
              </a:spcBef>
              <a:spcAft>
                <a:spcPts val="600"/>
              </a:spcAft>
            </a:pPr>
            <a:r>
              <a:rPr lang="en-US" sz="2000" b="1" i="1" dirty="0" smtClean="0">
                <a:solidFill>
                  <a:srgbClr val="FFFF00"/>
                </a:solidFill>
              </a:rPr>
              <a:t>Trial</a:t>
            </a:r>
            <a:r>
              <a:rPr lang="en-US" sz="2000" b="1" i="1" dirty="0" smtClean="0"/>
              <a:t> </a:t>
            </a:r>
            <a:r>
              <a:rPr lang="en-US" sz="2000" b="1" i="1" dirty="0"/>
              <a:t>– each repetition of an experiment</a:t>
            </a:r>
            <a:endParaRPr lang="en-US" sz="2000" b="1" dirty="0"/>
          </a:p>
          <a:p>
            <a:pPr>
              <a:spcBef>
                <a:spcPts val="600"/>
              </a:spcBef>
              <a:spcAft>
                <a:spcPts val="600"/>
              </a:spcAft>
            </a:pPr>
            <a:r>
              <a:rPr lang="en-US" sz="2000" b="1" i="1" dirty="0">
                <a:solidFill>
                  <a:srgbClr val="FFFF00"/>
                </a:solidFill>
              </a:rPr>
              <a:t>Success </a:t>
            </a:r>
            <a:r>
              <a:rPr lang="en-US" sz="2000" b="1" i="1" dirty="0"/>
              <a:t>– one assigned result of a binomial experiment</a:t>
            </a:r>
            <a:endParaRPr lang="en-US" sz="2000" b="1" dirty="0"/>
          </a:p>
          <a:p>
            <a:pPr>
              <a:spcBef>
                <a:spcPts val="600"/>
              </a:spcBef>
              <a:spcAft>
                <a:spcPts val="600"/>
              </a:spcAft>
            </a:pPr>
            <a:r>
              <a:rPr lang="en-US" sz="2000" b="1" i="1" dirty="0">
                <a:solidFill>
                  <a:srgbClr val="FFFF00"/>
                </a:solidFill>
              </a:rPr>
              <a:t>Failure </a:t>
            </a:r>
            <a:r>
              <a:rPr lang="en-US" sz="2000" b="1" i="1" dirty="0"/>
              <a:t>– the other result of a binomial experiment</a:t>
            </a:r>
            <a:endParaRPr lang="en-US" sz="2000" b="1" dirty="0"/>
          </a:p>
          <a:p>
            <a:pPr>
              <a:spcBef>
                <a:spcPts val="600"/>
              </a:spcBef>
              <a:spcAft>
                <a:spcPts val="600"/>
              </a:spcAft>
            </a:pPr>
            <a:r>
              <a:rPr lang="en-US" sz="2000" b="1" i="1" dirty="0">
                <a:solidFill>
                  <a:srgbClr val="FFFF00"/>
                </a:solidFill>
              </a:rPr>
              <a:t>PDF </a:t>
            </a:r>
            <a:r>
              <a:rPr lang="en-US" sz="2000" b="1" i="1" dirty="0"/>
              <a:t>– probability distribution function; assigns a probability to each value of X</a:t>
            </a:r>
            <a:endParaRPr lang="en-US" sz="2000" b="1" dirty="0"/>
          </a:p>
          <a:p>
            <a:pPr>
              <a:spcBef>
                <a:spcPts val="600"/>
              </a:spcBef>
              <a:spcAft>
                <a:spcPts val="600"/>
              </a:spcAft>
            </a:pPr>
            <a:r>
              <a:rPr lang="en-US" sz="2000" b="1" i="1" dirty="0">
                <a:solidFill>
                  <a:srgbClr val="FFFF00"/>
                </a:solidFill>
              </a:rPr>
              <a:t>CDF</a:t>
            </a:r>
            <a:r>
              <a:rPr lang="en-US" sz="2000" b="1" i="1" dirty="0"/>
              <a:t> – cumulative (probability) distribution function; assigns the sum of probabilities less than or equal to X</a:t>
            </a:r>
            <a:endParaRPr lang="en-US" sz="2000" b="1" dirty="0"/>
          </a:p>
          <a:p>
            <a:pPr>
              <a:spcBef>
                <a:spcPts val="600"/>
              </a:spcBef>
              <a:spcAft>
                <a:spcPts val="600"/>
              </a:spcAft>
            </a:pPr>
            <a:r>
              <a:rPr lang="en-US" sz="2000" b="1" i="1" dirty="0">
                <a:solidFill>
                  <a:srgbClr val="FFFF00"/>
                </a:solidFill>
              </a:rPr>
              <a:t>Factorial </a:t>
            </a:r>
            <a:r>
              <a:rPr lang="en-US" sz="2000" b="1" i="1" dirty="0"/>
              <a:t>– n! is n </a:t>
            </a:r>
            <a:r>
              <a:rPr lang="en-US" sz="2000" b="1" i="1" dirty="0">
                <a:sym typeface="Symbol"/>
              </a:rPr>
              <a:t></a:t>
            </a:r>
            <a:r>
              <a:rPr lang="en-US" sz="2000" b="1" i="1" dirty="0"/>
              <a:t> (n-1) </a:t>
            </a:r>
            <a:r>
              <a:rPr lang="en-US" sz="2000" b="1" i="1" dirty="0">
                <a:sym typeface="Symbol"/>
              </a:rPr>
              <a:t></a:t>
            </a:r>
            <a:r>
              <a:rPr lang="en-US" sz="2000" b="1" i="1" dirty="0"/>
              <a:t> (n-2) </a:t>
            </a:r>
            <a:r>
              <a:rPr lang="en-US" sz="2000" b="1" i="1" dirty="0">
                <a:sym typeface="Symbol"/>
              </a:rPr>
              <a:t></a:t>
            </a:r>
            <a:r>
              <a:rPr lang="en-US" sz="2000" b="1" i="1" dirty="0"/>
              <a:t> …  </a:t>
            </a:r>
            <a:r>
              <a:rPr lang="en-US" sz="2000" b="1" i="1" dirty="0">
                <a:sym typeface="Symbol"/>
              </a:rPr>
              <a:t></a:t>
            </a:r>
            <a:r>
              <a:rPr lang="en-US" sz="2000" b="1" i="1" dirty="0"/>
              <a:t>  2 </a:t>
            </a:r>
            <a:r>
              <a:rPr lang="en-US" sz="2000" b="1" i="1" dirty="0">
                <a:sym typeface="Symbol"/>
              </a:rPr>
              <a:t></a:t>
            </a:r>
            <a:r>
              <a:rPr lang="en-US" sz="2000" b="1" i="1" dirty="0"/>
              <a:t>  1 </a:t>
            </a:r>
            <a:endParaRPr lang="en-US" sz="2000" b="1" dirty="0"/>
          </a:p>
        </p:txBody>
      </p:sp>
    </p:spTree>
    <p:extLst>
      <p:ext uri="{BB962C8B-B14F-4D97-AF65-F5344CB8AC3E}">
        <p14:creationId xmlns:p14="http://schemas.microsoft.com/office/powerpoint/2010/main" val="2503800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96838"/>
            <a:ext cx="8229600" cy="792162"/>
          </a:xfrm>
        </p:spPr>
        <p:txBody>
          <a:bodyPr/>
          <a:lstStyle/>
          <a:p>
            <a:r>
              <a:rPr lang="en-US" altLang="en-US" sz="3600" b="1" smtClean="0"/>
              <a:t>Discrete Probability Distributions</a:t>
            </a:r>
          </a:p>
        </p:txBody>
      </p:sp>
      <p:sp>
        <p:nvSpPr>
          <p:cNvPr id="11267" name="Content Placeholder 2"/>
          <p:cNvSpPr>
            <a:spLocks noGrp="1"/>
          </p:cNvSpPr>
          <p:nvPr>
            <p:ph idx="1"/>
          </p:nvPr>
        </p:nvSpPr>
        <p:spPr>
          <a:xfrm>
            <a:off x="457200" y="1219200"/>
            <a:ext cx="8229600" cy="4906963"/>
          </a:xfrm>
        </p:spPr>
        <p:txBody>
          <a:bodyPr/>
          <a:lstStyle/>
          <a:p>
            <a:r>
              <a:rPr lang="en-US" altLang="en-US" b="1" smtClean="0">
                <a:solidFill>
                  <a:srgbClr val="FFFF00"/>
                </a:solidFill>
              </a:rPr>
              <a:t>AP Distributions:</a:t>
            </a:r>
          </a:p>
          <a:p>
            <a:pPr lvl="1"/>
            <a:r>
              <a:rPr lang="en-US" altLang="en-US" b="1" smtClean="0"/>
              <a:t>Uniform (seen already)</a:t>
            </a:r>
          </a:p>
          <a:p>
            <a:pPr lvl="1"/>
            <a:r>
              <a:rPr lang="en-US" altLang="en-US" b="1" smtClean="0"/>
              <a:t>Binomial</a:t>
            </a:r>
          </a:p>
          <a:p>
            <a:pPr lvl="1"/>
            <a:r>
              <a:rPr lang="en-US" altLang="en-US" b="1" smtClean="0"/>
              <a:t>Geometric</a:t>
            </a:r>
          </a:p>
          <a:p>
            <a:r>
              <a:rPr lang="en-US" altLang="en-US" b="1" smtClean="0">
                <a:solidFill>
                  <a:srgbClr val="FFFF00"/>
                </a:solidFill>
              </a:rPr>
              <a:t>Non-AP Distributions:</a:t>
            </a:r>
          </a:p>
          <a:p>
            <a:pPr lvl="1"/>
            <a:r>
              <a:rPr lang="en-US" altLang="en-US" b="1" smtClean="0"/>
              <a:t>Hypergeometric</a:t>
            </a:r>
          </a:p>
          <a:p>
            <a:pPr lvl="1"/>
            <a:r>
              <a:rPr lang="en-US" altLang="en-US" b="1" smtClean="0"/>
              <a:t>Negative Binomial</a:t>
            </a:r>
          </a:p>
          <a:p>
            <a:pPr lvl="1"/>
            <a:r>
              <a:rPr lang="en-US" altLang="en-US" b="1" smtClean="0"/>
              <a:t>Poisson</a:t>
            </a:r>
          </a:p>
          <a:p>
            <a:endParaRPr lang="en-US" altLang="en-US" b="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
            <a:ext cx="8229600" cy="838200"/>
          </a:xfrm>
        </p:spPr>
        <p:txBody>
          <a:bodyPr/>
          <a:lstStyle/>
          <a:p>
            <a:r>
              <a:rPr lang="en-US" altLang="en-US" sz="3600" b="1" smtClean="0"/>
              <a:t>Criteria for a Binomial Setting</a:t>
            </a:r>
          </a:p>
        </p:txBody>
      </p:sp>
      <p:sp>
        <p:nvSpPr>
          <p:cNvPr id="5123" name="Rectangle 3"/>
          <p:cNvSpPr>
            <a:spLocks noGrp="1" noChangeArrowheads="1"/>
          </p:cNvSpPr>
          <p:nvPr>
            <p:ph type="body" idx="1"/>
          </p:nvPr>
        </p:nvSpPr>
        <p:spPr>
          <a:xfrm>
            <a:off x="304800" y="1066800"/>
            <a:ext cx="8534400" cy="5562600"/>
          </a:xfrm>
        </p:spPr>
        <p:txBody>
          <a:bodyPr/>
          <a:lstStyle/>
          <a:p>
            <a:pPr>
              <a:buFontTx/>
              <a:buNone/>
              <a:defRPr/>
            </a:pPr>
            <a:r>
              <a:rPr lang="en-US" sz="2400" b="1" dirty="0" smtClean="0"/>
              <a:t>A random variable is said to be a binomial provided:</a:t>
            </a:r>
          </a:p>
          <a:p>
            <a:pPr>
              <a:buFontTx/>
              <a:buNone/>
              <a:defRPr/>
            </a:pPr>
            <a:endParaRPr lang="en-US" sz="1100" b="1" dirty="0" smtClean="0"/>
          </a:p>
          <a:p>
            <a:pPr>
              <a:buFontTx/>
              <a:buAutoNum type="arabicPeriod"/>
              <a:defRPr/>
            </a:pPr>
            <a:r>
              <a:rPr lang="en-US" sz="2400" b="1" dirty="0" smtClean="0"/>
              <a:t>The experiment is performed a </a:t>
            </a:r>
            <a:r>
              <a:rPr lang="en-US" sz="2400" b="1" dirty="0" smtClean="0">
                <a:solidFill>
                  <a:srgbClr val="FFFF00"/>
                </a:solidFill>
              </a:rPr>
              <a:t>fixed number of times</a:t>
            </a:r>
            <a:r>
              <a:rPr lang="en-US" sz="2400" b="1" dirty="0" smtClean="0"/>
              <a:t>.  Each repetition is called a trial.</a:t>
            </a:r>
          </a:p>
          <a:p>
            <a:pPr>
              <a:buFontTx/>
              <a:buAutoNum type="arabicPeriod"/>
              <a:defRPr/>
            </a:pPr>
            <a:endParaRPr lang="en-US" sz="1200" b="1" dirty="0" smtClean="0"/>
          </a:p>
          <a:p>
            <a:pPr>
              <a:buFontTx/>
              <a:buAutoNum type="arabicPeriod"/>
              <a:defRPr/>
            </a:pPr>
            <a:r>
              <a:rPr lang="en-US" sz="2400" b="1" dirty="0" smtClean="0"/>
              <a:t>The trials are </a:t>
            </a:r>
            <a:r>
              <a:rPr lang="en-US" sz="2400" b="1" dirty="0" smtClean="0">
                <a:solidFill>
                  <a:srgbClr val="FFFF00"/>
                </a:solidFill>
              </a:rPr>
              <a:t>independent</a:t>
            </a:r>
          </a:p>
          <a:p>
            <a:pPr>
              <a:buFontTx/>
              <a:buAutoNum type="arabicPeriod"/>
              <a:defRPr/>
            </a:pPr>
            <a:endParaRPr lang="en-US" sz="1200" b="1" dirty="0" smtClean="0"/>
          </a:p>
          <a:p>
            <a:pPr>
              <a:buFontTx/>
              <a:buAutoNum type="arabicPeriod"/>
              <a:defRPr/>
            </a:pPr>
            <a:r>
              <a:rPr lang="en-US" sz="2400" b="1" dirty="0" smtClean="0"/>
              <a:t>For each trial there are </a:t>
            </a:r>
            <a:r>
              <a:rPr lang="en-US" sz="2400" b="1" dirty="0" smtClean="0">
                <a:solidFill>
                  <a:srgbClr val="FFFF00"/>
                </a:solidFill>
              </a:rPr>
              <a:t>two mutually exclusive </a:t>
            </a:r>
            <a:r>
              <a:rPr lang="en-US" sz="2400" b="1" dirty="0" smtClean="0"/>
              <a:t>(disjoint) </a:t>
            </a:r>
            <a:r>
              <a:rPr lang="en-US" sz="2400" b="1" dirty="0" smtClean="0">
                <a:solidFill>
                  <a:srgbClr val="FFFF00"/>
                </a:solidFill>
              </a:rPr>
              <a:t>outcomes</a:t>
            </a:r>
            <a:r>
              <a:rPr lang="en-US" sz="2400" b="1" dirty="0" smtClean="0"/>
              <a:t>:  success or failure</a:t>
            </a:r>
          </a:p>
          <a:p>
            <a:pPr>
              <a:buFontTx/>
              <a:buAutoNum type="arabicPeriod"/>
              <a:defRPr/>
            </a:pPr>
            <a:endParaRPr lang="en-US" sz="1200" b="1" dirty="0" smtClean="0"/>
          </a:p>
          <a:p>
            <a:pPr>
              <a:buFontTx/>
              <a:buAutoNum type="arabicPeriod"/>
              <a:defRPr/>
            </a:pPr>
            <a:r>
              <a:rPr lang="en-US" sz="2400" b="1" dirty="0" smtClean="0"/>
              <a:t>The </a:t>
            </a:r>
            <a:r>
              <a:rPr lang="en-US" sz="2400" b="1" dirty="0" smtClean="0">
                <a:solidFill>
                  <a:srgbClr val="FFFF00"/>
                </a:solidFill>
              </a:rPr>
              <a:t>probability of success is the same </a:t>
            </a:r>
            <a:r>
              <a:rPr lang="en-US" sz="2400" b="1" dirty="0" smtClean="0"/>
              <a:t>for each trial of the experiment</a:t>
            </a:r>
          </a:p>
          <a:p>
            <a:pPr>
              <a:buFontTx/>
              <a:buAutoNum type="arabicPeriod"/>
              <a:defRPr/>
            </a:pPr>
            <a:endParaRPr lang="en-US" sz="1200" b="1" dirty="0" smtClean="0"/>
          </a:p>
          <a:p>
            <a:pPr marL="0" indent="0">
              <a:buFontTx/>
              <a:buNone/>
              <a:defRPr/>
            </a:pPr>
            <a:r>
              <a:rPr lang="en-US" sz="2400" b="1" dirty="0" smtClean="0"/>
              <a:t>Most important skill for using binomial distributions is the ability to recognize situations to which they do and don’t apply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1195</TotalTime>
  <Words>4729</Words>
  <Application>Microsoft Office PowerPoint</Application>
  <PresentationFormat>On-screen Show (4:3)</PresentationFormat>
  <Paragraphs>529</Paragraphs>
  <Slides>51</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Default Design</vt:lpstr>
      <vt:lpstr>Equation</vt:lpstr>
      <vt:lpstr>PowerPoint Presentation</vt:lpstr>
      <vt:lpstr>Lesson 6 - 3</vt:lpstr>
      <vt:lpstr>Objectives</vt:lpstr>
      <vt:lpstr>Vocabulary</vt:lpstr>
      <vt:lpstr>Vocabulary Cont</vt:lpstr>
      <vt:lpstr>Vocabulary Cont</vt:lpstr>
      <vt:lpstr>Vocabulary Cont</vt:lpstr>
      <vt:lpstr>Discrete Probability Distributions</vt:lpstr>
      <vt:lpstr>Criteria for a Binomial Setting</vt:lpstr>
      <vt:lpstr>Acronym for Binomial RVs</vt:lpstr>
      <vt:lpstr>Example 1a</vt:lpstr>
      <vt:lpstr>Example 1b</vt:lpstr>
      <vt:lpstr>Binomial Random Variable</vt:lpstr>
      <vt:lpstr>Probability of Success</vt:lpstr>
      <vt:lpstr>Blood Type Example</vt:lpstr>
      <vt:lpstr>Binomial Coefficient</vt:lpstr>
      <vt:lpstr>Binomial Notation</vt:lpstr>
      <vt:lpstr>Binomial PDF vs CDF</vt:lpstr>
      <vt:lpstr>English Phrases</vt:lpstr>
      <vt:lpstr>Binomial PDF</vt:lpstr>
      <vt:lpstr>Binomial Probability</vt:lpstr>
      <vt:lpstr>TI-83 Binomial Support</vt:lpstr>
      <vt:lpstr>Example 2</vt:lpstr>
      <vt:lpstr>Example 2 cont</vt:lpstr>
      <vt:lpstr>Example 3</vt:lpstr>
      <vt:lpstr>Example 3 cont</vt:lpstr>
      <vt:lpstr>Binomial Distribution (μB,σB)</vt:lpstr>
      <vt:lpstr>Binomial Mean and Std Dev</vt:lpstr>
      <vt:lpstr>Binomial Distributions in Statistical Sampling</vt:lpstr>
      <vt:lpstr>Normal Approximation to Binomial</vt:lpstr>
      <vt:lpstr>Normal Apx Example</vt:lpstr>
      <vt:lpstr>Normal Apx Example cont</vt:lpstr>
      <vt:lpstr>Summary</vt:lpstr>
      <vt:lpstr>PowerPoint Presentation</vt:lpstr>
      <vt:lpstr>Geometric Probability Criteria</vt:lpstr>
      <vt:lpstr>Geometric Settings Acronym</vt:lpstr>
      <vt:lpstr>Birthday Game</vt:lpstr>
      <vt:lpstr>Geometric Notation</vt:lpstr>
      <vt:lpstr>Geometric PDF</vt:lpstr>
      <vt:lpstr>TI-83 Geometric Support</vt:lpstr>
      <vt:lpstr>Geometric PDF Mean and Std Dev</vt:lpstr>
      <vt:lpstr>Birthday Game Description</vt:lpstr>
      <vt:lpstr>Examples of Geometric PDF</vt:lpstr>
      <vt:lpstr>Example 1</vt:lpstr>
      <vt:lpstr>Example 1 cont</vt:lpstr>
      <vt:lpstr>Example 2</vt:lpstr>
      <vt:lpstr>Example 3</vt:lpstr>
      <vt:lpstr>Example 3 cont</vt:lpstr>
      <vt:lpstr>Example 4 </vt:lpstr>
      <vt:lpstr>Example 4 cont </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80</cp:revision>
  <cp:lastPrinted>1601-01-01T00:00:00Z</cp:lastPrinted>
  <dcterms:created xsi:type="dcterms:W3CDTF">1601-01-01T00:00:00Z</dcterms:created>
  <dcterms:modified xsi:type="dcterms:W3CDTF">2018-09-26T12:49:03Z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