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8" r:id="rId4"/>
    <p:sldId id="301" r:id="rId5"/>
    <p:sldId id="302" r:id="rId6"/>
    <p:sldId id="303" r:id="rId7"/>
    <p:sldId id="304" r:id="rId8"/>
    <p:sldId id="283" r:id="rId9"/>
    <p:sldId id="286" r:id="rId10"/>
    <p:sldId id="294" r:id="rId11"/>
    <p:sldId id="282" r:id="rId12"/>
    <p:sldId id="284" r:id="rId13"/>
    <p:sldId id="276" r:id="rId14"/>
    <p:sldId id="277" r:id="rId15"/>
    <p:sldId id="287" r:id="rId16"/>
    <p:sldId id="285" r:id="rId17"/>
    <p:sldId id="278" r:id="rId18"/>
    <p:sldId id="279" r:id="rId19"/>
    <p:sldId id="280" r:id="rId20"/>
    <p:sldId id="281" r:id="rId21"/>
    <p:sldId id="263" r:id="rId22"/>
    <p:sldId id="295" r:id="rId23"/>
    <p:sldId id="296" r:id="rId24"/>
    <p:sldId id="297" r:id="rId25"/>
    <p:sldId id="298" r:id="rId26"/>
    <p:sldId id="299" r:id="rId27"/>
    <p:sldId id="300" r:id="rId28"/>
    <p:sldId id="288" r:id="rId29"/>
    <p:sldId id="289" r:id="rId30"/>
    <p:sldId id="290" r:id="rId31"/>
    <p:sldId id="291" r:id="rId32"/>
    <p:sldId id="292"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0C9A24A-B770-47AD-BD9E-71F1B689230A}" type="datetimeFigureOut">
              <a:rPr lang="en-US"/>
              <a:pPr>
                <a:defRPr/>
              </a:pPr>
              <a:t>9/22/2018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AF0364D1-2545-423E-8C21-79F32A1E5C94}" type="slidenum">
              <a:rPr lang="en-US"/>
              <a:pPr>
                <a:defRPr/>
              </a:pPr>
              <a:t>‹#›</a:t>
            </a:fld>
            <a:endParaRPr lang="en-US"/>
          </a:p>
        </p:txBody>
      </p:sp>
    </p:spTree>
    <p:extLst>
      <p:ext uri="{BB962C8B-B14F-4D97-AF65-F5344CB8AC3E}">
        <p14:creationId xmlns:p14="http://schemas.microsoft.com/office/powerpoint/2010/main" val="23725208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676DBD-9E39-4110-B470-AB37580163CF}"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924CF20-32AA-494E-87B8-4E5A8B1DA9A5}"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40FB810-9185-4695-8711-5F4D9475C7E6}"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4252061-2E3D-413D-ACDF-065D84393427}"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4D2FC19-9FBD-4B19-82C1-D56C480EEB54}" type="slidenum">
              <a:rPr lang="en-US" altLang="en-US" smtClean="0"/>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15DA5E-EA57-4C44-97DF-945980D3414A}" type="slidenum">
              <a:rPr lang="en-US" altLang="en-US" smtClean="0"/>
              <a:pPr/>
              <a:t>9</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C645B00-62F3-4C4A-98A6-31466243B88B}" type="slidenum">
              <a:rPr lang="en-US" altLang="en-US" smtClean="0"/>
              <a:pPr/>
              <a:t>11</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266313F-B20A-46EE-99BF-5EB62A5EAAEB}" type="slidenum">
              <a:rPr lang="en-US" altLang="en-US" smtClean="0"/>
              <a:pPr/>
              <a:t>12</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745DF10-D40A-499B-BBF7-F76EB8B2A4F8}" type="slidenum">
              <a:rPr lang="en-US" altLang="en-US" smtClean="0"/>
              <a:pPr/>
              <a:t>21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F2E0E9-B9F6-4700-8E34-118F26A54AF6}" type="slidenum">
              <a:rPr lang="en-US"/>
              <a:pPr>
                <a:defRPr/>
              </a:pPr>
              <a:t>‹#›</a:t>
            </a:fld>
            <a:endParaRPr lang="en-US"/>
          </a:p>
        </p:txBody>
      </p:sp>
    </p:spTree>
    <p:extLst>
      <p:ext uri="{BB962C8B-B14F-4D97-AF65-F5344CB8AC3E}">
        <p14:creationId xmlns:p14="http://schemas.microsoft.com/office/powerpoint/2010/main" val="262781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A8B7A8-3D8E-44E8-B404-EB95ED5892F1}" type="slidenum">
              <a:rPr lang="en-US"/>
              <a:pPr>
                <a:defRPr/>
              </a:pPr>
              <a:t>‹#›</a:t>
            </a:fld>
            <a:endParaRPr lang="en-US"/>
          </a:p>
        </p:txBody>
      </p:sp>
    </p:spTree>
    <p:extLst>
      <p:ext uri="{BB962C8B-B14F-4D97-AF65-F5344CB8AC3E}">
        <p14:creationId xmlns:p14="http://schemas.microsoft.com/office/powerpoint/2010/main" val="51483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E767DC-1598-4742-B67A-45788B363A6A}" type="slidenum">
              <a:rPr lang="en-US"/>
              <a:pPr>
                <a:defRPr/>
              </a:pPr>
              <a:t>‹#›</a:t>
            </a:fld>
            <a:endParaRPr lang="en-US"/>
          </a:p>
        </p:txBody>
      </p:sp>
    </p:spTree>
    <p:extLst>
      <p:ext uri="{BB962C8B-B14F-4D97-AF65-F5344CB8AC3E}">
        <p14:creationId xmlns:p14="http://schemas.microsoft.com/office/powerpoint/2010/main" val="1790681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D4FF26-FAB0-42FF-9181-E644802B1779}" type="slidenum">
              <a:rPr lang="en-US"/>
              <a:pPr>
                <a:defRPr/>
              </a:pPr>
              <a:t>‹#›</a:t>
            </a:fld>
            <a:endParaRPr lang="en-US"/>
          </a:p>
        </p:txBody>
      </p:sp>
    </p:spTree>
    <p:extLst>
      <p:ext uri="{BB962C8B-B14F-4D97-AF65-F5344CB8AC3E}">
        <p14:creationId xmlns:p14="http://schemas.microsoft.com/office/powerpoint/2010/main" val="292611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C312A2-B6CC-41B0-AAC5-17AABD5825D3}" type="slidenum">
              <a:rPr lang="en-US"/>
              <a:pPr>
                <a:defRPr/>
              </a:pPr>
              <a:t>‹#›</a:t>
            </a:fld>
            <a:endParaRPr lang="en-US"/>
          </a:p>
        </p:txBody>
      </p:sp>
    </p:spTree>
    <p:extLst>
      <p:ext uri="{BB962C8B-B14F-4D97-AF65-F5344CB8AC3E}">
        <p14:creationId xmlns:p14="http://schemas.microsoft.com/office/powerpoint/2010/main" val="77836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7F8162-83E5-4A95-93B3-51A6D77FDCFB}" type="slidenum">
              <a:rPr lang="en-US"/>
              <a:pPr>
                <a:defRPr/>
              </a:pPr>
              <a:t>‹#›</a:t>
            </a:fld>
            <a:endParaRPr lang="en-US"/>
          </a:p>
        </p:txBody>
      </p:sp>
    </p:spTree>
    <p:extLst>
      <p:ext uri="{BB962C8B-B14F-4D97-AF65-F5344CB8AC3E}">
        <p14:creationId xmlns:p14="http://schemas.microsoft.com/office/powerpoint/2010/main" val="151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1225E8A-D099-41C6-B07E-D4F70A4E6E12}" type="slidenum">
              <a:rPr lang="en-US"/>
              <a:pPr>
                <a:defRPr/>
              </a:pPr>
              <a:t>‹#›</a:t>
            </a:fld>
            <a:endParaRPr lang="en-US"/>
          </a:p>
        </p:txBody>
      </p:sp>
    </p:spTree>
    <p:extLst>
      <p:ext uri="{BB962C8B-B14F-4D97-AF65-F5344CB8AC3E}">
        <p14:creationId xmlns:p14="http://schemas.microsoft.com/office/powerpoint/2010/main" val="328165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BAC68F-B93F-4071-8A08-A8F65EBD600F}" type="slidenum">
              <a:rPr lang="en-US"/>
              <a:pPr>
                <a:defRPr/>
              </a:pPr>
              <a:t>‹#›</a:t>
            </a:fld>
            <a:endParaRPr lang="en-US"/>
          </a:p>
        </p:txBody>
      </p:sp>
    </p:spTree>
    <p:extLst>
      <p:ext uri="{BB962C8B-B14F-4D97-AF65-F5344CB8AC3E}">
        <p14:creationId xmlns:p14="http://schemas.microsoft.com/office/powerpoint/2010/main" val="2515244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6C1A10-2524-4E57-A76C-7BCF8CB24EEC}" type="slidenum">
              <a:rPr lang="en-US"/>
              <a:pPr>
                <a:defRPr/>
              </a:pPr>
              <a:t>‹#›</a:t>
            </a:fld>
            <a:endParaRPr lang="en-US"/>
          </a:p>
        </p:txBody>
      </p:sp>
    </p:spTree>
    <p:extLst>
      <p:ext uri="{BB962C8B-B14F-4D97-AF65-F5344CB8AC3E}">
        <p14:creationId xmlns:p14="http://schemas.microsoft.com/office/powerpoint/2010/main" val="706320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3AC8C7-83A0-4305-9E2F-746DCF36421D}" type="slidenum">
              <a:rPr lang="en-US"/>
              <a:pPr>
                <a:defRPr/>
              </a:pPr>
              <a:t>‹#›</a:t>
            </a:fld>
            <a:endParaRPr lang="en-US"/>
          </a:p>
        </p:txBody>
      </p:sp>
    </p:spTree>
    <p:extLst>
      <p:ext uri="{BB962C8B-B14F-4D97-AF65-F5344CB8AC3E}">
        <p14:creationId xmlns:p14="http://schemas.microsoft.com/office/powerpoint/2010/main" val="265486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827F85-F6CD-480E-98E3-B55EC4D94563}" type="slidenum">
              <a:rPr lang="en-US"/>
              <a:pPr>
                <a:defRPr/>
              </a:pPr>
              <a:t>‹#›</a:t>
            </a:fld>
            <a:endParaRPr lang="en-US"/>
          </a:p>
        </p:txBody>
      </p:sp>
    </p:spTree>
    <p:extLst>
      <p:ext uri="{BB962C8B-B14F-4D97-AF65-F5344CB8AC3E}">
        <p14:creationId xmlns:p14="http://schemas.microsoft.com/office/powerpoint/2010/main" val="4091878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DC540045-EF00-40A2-8EE5-2FB0CD178DE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6 - R</a:t>
            </a:r>
          </a:p>
        </p:txBody>
      </p:sp>
      <p:sp>
        <p:nvSpPr>
          <p:cNvPr id="2051" name="Rectangle 5"/>
          <p:cNvSpPr>
            <a:spLocks noGrp="1" noChangeArrowheads="1"/>
          </p:cNvSpPr>
          <p:nvPr>
            <p:ph type="subTitle" idx="1"/>
          </p:nvPr>
        </p:nvSpPr>
        <p:spPr>
          <a:xfrm>
            <a:off x="990600" y="2133600"/>
            <a:ext cx="7162800" cy="3124200"/>
          </a:xfrm>
        </p:spPr>
        <p:txBody>
          <a:bodyPr/>
          <a:lstStyle/>
          <a:p>
            <a:pPr eaLnBrk="1" hangingPunct="1"/>
            <a:r>
              <a:rPr lang="en-US" altLang="en-US" b="1" smtClean="0"/>
              <a:t>Review of Chapter 6</a:t>
            </a:r>
          </a:p>
          <a:p>
            <a:pPr eaLnBrk="1" hangingPunct="1"/>
            <a:endParaRPr lang="en-US" altLang="en-US" b="1" smtClean="0"/>
          </a:p>
          <a:p>
            <a:pPr eaLnBrk="1" hangingPunct="1"/>
            <a:r>
              <a:rPr lang="en-US" altLang="en-US" b="1" smtClean="0"/>
              <a:t>Discrete PDFs </a:t>
            </a:r>
          </a:p>
          <a:p>
            <a:pPr eaLnBrk="1" hangingPunct="1"/>
            <a:endParaRPr lang="en-US" altLang="en-US" b="1" smtClean="0"/>
          </a:p>
          <a:p>
            <a:pPr eaLnBrk="1" hangingPunct="1"/>
            <a:r>
              <a:rPr lang="en-US" altLang="en-US" b="1" smtClean="0"/>
              <a:t>Binomial and Geometeric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8263"/>
            <a:ext cx="8229600" cy="838200"/>
          </a:xfrm>
        </p:spPr>
        <p:txBody>
          <a:bodyPr/>
          <a:lstStyle/>
          <a:p>
            <a:r>
              <a:rPr lang="en-US" altLang="en-US" sz="3600" b="1" smtClean="0"/>
              <a:t>Binomial PDF</a:t>
            </a:r>
          </a:p>
        </p:txBody>
      </p:sp>
      <p:sp>
        <p:nvSpPr>
          <p:cNvPr id="11267" name="Content Placeholder 2"/>
          <p:cNvSpPr>
            <a:spLocks noGrp="1"/>
          </p:cNvSpPr>
          <p:nvPr>
            <p:ph idx="1"/>
          </p:nvPr>
        </p:nvSpPr>
        <p:spPr>
          <a:xfrm>
            <a:off x="304800" y="1219200"/>
            <a:ext cx="8534400" cy="4724400"/>
          </a:xfrm>
        </p:spPr>
        <p:txBody>
          <a:bodyPr/>
          <a:lstStyle/>
          <a:p>
            <a:pPr marL="0" indent="0">
              <a:buFontTx/>
              <a:buNone/>
            </a:pPr>
            <a:r>
              <a:rPr lang="en-US" altLang="en-US" sz="2400" b="1" smtClean="0"/>
              <a:t>The probability of obtaining </a:t>
            </a:r>
            <a:r>
              <a:rPr lang="en-US" altLang="en-US" sz="2400" b="1" i="1" smtClean="0"/>
              <a:t>x</a:t>
            </a:r>
            <a:r>
              <a:rPr lang="en-US" altLang="en-US" sz="2400" b="1" smtClean="0"/>
              <a:t> successes in </a:t>
            </a:r>
            <a:r>
              <a:rPr lang="en-US" altLang="en-US" sz="2400" b="1" i="1" smtClean="0"/>
              <a:t>n</a:t>
            </a:r>
            <a:r>
              <a:rPr lang="en-US" altLang="en-US" sz="2400" b="1" smtClean="0"/>
              <a:t> independent trials of a binomial experiment, where the probability of success is </a:t>
            </a:r>
            <a:r>
              <a:rPr lang="en-US" altLang="en-US" sz="2400" b="1" i="1" smtClean="0"/>
              <a:t>p</a:t>
            </a:r>
            <a:r>
              <a:rPr lang="en-US" altLang="en-US" sz="2400" b="1" smtClean="0"/>
              <a:t>, is given by:</a:t>
            </a:r>
          </a:p>
          <a:p>
            <a:pPr marL="0" indent="0">
              <a:buFontTx/>
              <a:buNone/>
            </a:pPr>
            <a:r>
              <a:rPr lang="en-US" altLang="en-US" sz="2400" b="1" smtClean="0"/>
              <a:t> </a:t>
            </a:r>
          </a:p>
          <a:p>
            <a:pPr marL="0" indent="0">
              <a:buFontTx/>
              <a:buNone/>
            </a:pPr>
            <a:r>
              <a:rPr lang="en-US" altLang="en-US" sz="2400" b="1" smtClean="0"/>
              <a:t>	</a:t>
            </a:r>
            <a:r>
              <a:rPr lang="en-US" altLang="en-US" sz="2400" b="1" smtClean="0">
                <a:solidFill>
                  <a:srgbClr val="FFFF00"/>
                </a:solidFill>
              </a:rPr>
              <a:t>P(x) = </a:t>
            </a:r>
            <a:r>
              <a:rPr lang="en-US" altLang="en-US" sz="2400" b="1" baseline="-25000" smtClean="0">
                <a:solidFill>
                  <a:srgbClr val="FFFF00"/>
                </a:solidFill>
              </a:rPr>
              <a:t>n</a:t>
            </a:r>
            <a:r>
              <a:rPr lang="en-US" altLang="en-US" sz="2400" b="1" smtClean="0">
                <a:solidFill>
                  <a:srgbClr val="FFFF00"/>
                </a:solidFill>
              </a:rPr>
              <a:t>C</a:t>
            </a:r>
            <a:r>
              <a:rPr lang="en-US" altLang="en-US" sz="2400" b="1" baseline="-25000" smtClean="0">
                <a:solidFill>
                  <a:srgbClr val="FFFF00"/>
                </a:solidFill>
              </a:rPr>
              <a:t>x</a:t>
            </a:r>
            <a:r>
              <a:rPr lang="en-US" altLang="en-US" sz="2400" b="1" smtClean="0">
                <a:solidFill>
                  <a:srgbClr val="FFFF00"/>
                </a:solidFill>
              </a:rPr>
              <a:t> p</a:t>
            </a:r>
            <a:r>
              <a:rPr lang="en-US" altLang="en-US" sz="2400" b="1" baseline="30000" smtClean="0">
                <a:solidFill>
                  <a:srgbClr val="FFFF00"/>
                </a:solidFill>
              </a:rPr>
              <a:t>x</a:t>
            </a:r>
            <a:r>
              <a:rPr lang="en-US" altLang="en-US" sz="2400" b="1" smtClean="0">
                <a:solidFill>
                  <a:srgbClr val="FFFF00"/>
                </a:solidFill>
              </a:rPr>
              <a:t> (1 – p)</a:t>
            </a:r>
            <a:r>
              <a:rPr lang="en-US" altLang="en-US" sz="2400" b="1" baseline="30000" smtClean="0">
                <a:solidFill>
                  <a:srgbClr val="FFFF00"/>
                </a:solidFill>
              </a:rPr>
              <a:t>n-x</a:t>
            </a:r>
            <a:r>
              <a:rPr lang="en-US" altLang="en-US" sz="2400" b="1" smtClean="0">
                <a:solidFill>
                  <a:srgbClr val="FFFF00"/>
                </a:solidFill>
              </a:rPr>
              <a:t>,           x = 0, 1, 2, 3, …, n</a:t>
            </a:r>
          </a:p>
          <a:p>
            <a:pPr marL="0" indent="0">
              <a:buFontTx/>
              <a:buNone/>
            </a:pPr>
            <a:endParaRPr lang="en-US" altLang="en-US" sz="2400" b="1" smtClean="0">
              <a:solidFill>
                <a:srgbClr val="FFFF00"/>
              </a:solidFill>
            </a:endParaRPr>
          </a:p>
          <a:p>
            <a:pPr marL="0" indent="0">
              <a:buFontTx/>
              <a:buNone/>
            </a:pPr>
            <a:r>
              <a:rPr lang="en-US" altLang="en-US" sz="2400" b="1" baseline="-25000" smtClean="0">
                <a:solidFill>
                  <a:srgbClr val="FFC000"/>
                </a:solidFill>
              </a:rPr>
              <a:t>n</a:t>
            </a:r>
            <a:r>
              <a:rPr lang="en-US" altLang="en-US" sz="2400" b="1" smtClean="0">
                <a:solidFill>
                  <a:srgbClr val="FFC000"/>
                </a:solidFill>
              </a:rPr>
              <a:t>C</a:t>
            </a:r>
            <a:r>
              <a:rPr lang="en-US" altLang="en-US" sz="2400" b="1" baseline="-25000" smtClean="0">
                <a:solidFill>
                  <a:srgbClr val="FFC000"/>
                </a:solidFill>
              </a:rPr>
              <a:t>x</a:t>
            </a:r>
            <a:r>
              <a:rPr lang="en-US" altLang="en-US" sz="2400" b="1" smtClean="0"/>
              <a:t> is also called a </a:t>
            </a:r>
            <a:r>
              <a:rPr lang="en-US" altLang="en-US" sz="2400" b="1" i="1" smtClean="0">
                <a:solidFill>
                  <a:srgbClr val="FFC000"/>
                </a:solidFill>
              </a:rPr>
              <a:t>binomial coefficient </a:t>
            </a:r>
            <a:r>
              <a:rPr lang="en-US" altLang="en-US" sz="2400" b="1" smtClean="0"/>
              <a:t>and is defined by</a:t>
            </a:r>
          </a:p>
          <a:p>
            <a:pPr marL="0" indent="0">
              <a:buFontTx/>
              <a:buNone/>
            </a:pPr>
            <a:endParaRPr lang="en-US" altLang="en-US" sz="2400" b="1" smtClean="0"/>
          </a:p>
          <a:p>
            <a:pPr marL="0" indent="0">
              <a:buFontTx/>
              <a:buNone/>
            </a:pPr>
            <a:r>
              <a:rPr lang="en-US" altLang="en-US" sz="2400" b="1" smtClean="0"/>
              <a:t> combination of </a:t>
            </a:r>
            <a:r>
              <a:rPr lang="en-US" altLang="en-US" sz="2400" b="1" i="1" smtClean="0"/>
              <a:t>n</a:t>
            </a:r>
            <a:r>
              <a:rPr lang="en-US" altLang="en-US" sz="2400" b="1" smtClean="0"/>
              <a:t> items taken </a:t>
            </a:r>
            <a:r>
              <a:rPr lang="en-US" altLang="en-US" sz="2400" b="1" i="1" smtClean="0"/>
              <a:t>x</a:t>
            </a:r>
            <a:r>
              <a:rPr lang="en-US" altLang="en-US" sz="2400" b="1" smtClean="0"/>
              <a:t> at a time   or </a:t>
            </a:r>
          </a:p>
          <a:p>
            <a:pPr marL="0" indent="0">
              <a:buFontTx/>
              <a:buNone/>
            </a:pPr>
            <a:r>
              <a:rPr lang="en-US" altLang="en-US" sz="2400" b="1" smtClean="0">
                <a:solidFill>
                  <a:srgbClr val="FFFF00"/>
                </a:solidFill>
              </a:rPr>
              <a:t> </a:t>
            </a:r>
          </a:p>
          <a:p>
            <a:pPr marL="0" indent="0">
              <a:buFontTx/>
              <a:buNone/>
            </a:pPr>
            <a:r>
              <a:rPr lang="en-US" altLang="en-US" sz="2400" b="1" i="1" smtClean="0"/>
              <a:t>    where n! is n </a:t>
            </a:r>
            <a:r>
              <a:rPr lang="en-US" altLang="en-US" sz="2400" b="1" i="1" smtClean="0">
                <a:sym typeface="Symbol" pitchFamily="18" charset="2"/>
              </a:rPr>
              <a:t> (n-1)  (n-2)  …    2   1</a:t>
            </a:r>
            <a:endParaRPr lang="en-US" altLang="en-US" sz="2400" b="1" smtClean="0"/>
          </a:p>
        </p:txBody>
      </p:sp>
      <p:grpSp>
        <p:nvGrpSpPr>
          <p:cNvPr id="11268" name="Group 6"/>
          <p:cNvGrpSpPr>
            <a:grpSpLocks/>
          </p:cNvGrpSpPr>
          <p:nvPr/>
        </p:nvGrpSpPr>
        <p:grpSpPr bwMode="auto">
          <a:xfrm>
            <a:off x="6959600" y="4495800"/>
            <a:ext cx="2184400" cy="715963"/>
            <a:chOff x="6477000" y="5934670"/>
            <a:chExt cx="2184469" cy="715581"/>
          </a:xfrm>
        </p:grpSpPr>
        <p:sp>
          <p:nvSpPr>
            <p:cNvPr id="11269" name="TextBox 4"/>
            <p:cNvSpPr txBox="1">
              <a:spLocks noChangeArrowheads="1"/>
            </p:cNvSpPr>
            <p:nvPr/>
          </p:nvSpPr>
          <p:spPr bwMode="auto">
            <a:xfrm>
              <a:off x="6553200" y="5934670"/>
              <a:ext cx="2108269"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5000"/>
                </a:lnSpc>
              </a:pPr>
              <a:r>
                <a:rPr lang="en-US" altLang="en-US" b="1">
                  <a:solidFill>
                    <a:srgbClr val="FFFF00"/>
                  </a:solidFill>
                </a:rPr>
                <a:t>n                 n!</a:t>
              </a:r>
            </a:p>
            <a:p>
              <a:pPr>
                <a:lnSpc>
                  <a:spcPct val="75000"/>
                </a:lnSpc>
              </a:pPr>
              <a:r>
                <a:rPr lang="en-US" altLang="en-US" b="1">
                  <a:solidFill>
                    <a:srgbClr val="FFFF00"/>
                  </a:solidFill>
                </a:rPr>
                <a:t>        =  --------------</a:t>
              </a:r>
            </a:p>
            <a:p>
              <a:pPr>
                <a:lnSpc>
                  <a:spcPct val="75000"/>
                </a:lnSpc>
              </a:pPr>
              <a:r>
                <a:rPr lang="en-US" altLang="en-US" b="1">
                  <a:solidFill>
                    <a:srgbClr val="FFFF00"/>
                  </a:solidFill>
                </a:rPr>
                <a:t>k            k! (n – k)!</a:t>
              </a:r>
            </a:p>
          </p:txBody>
        </p:sp>
        <p:sp>
          <p:nvSpPr>
            <p:cNvPr id="11270" name="Double Bracket 5"/>
            <p:cNvSpPr>
              <a:spLocks noChangeArrowheads="1"/>
            </p:cNvSpPr>
            <p:nvPr/>
          </p:nvSpPr>
          <p:spPr bwMode="auto">
            <a:xfrm>
              <a:off x="6477000" y="5943600"/>
              <a:ext cx="457200" cy="609600"/>
            </a:xfrm>
            <a:prstGeom prst="bracketPair">
              <a:avLst>
                <a:gd name="adj" fmla="val 16667"/>
              </a:avLst>
            </a:prstGeom>
            <a:noFill/>
            <a:ln w="952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975"/>
            <a:ext cx="8229600" cy="914400"/>
          </a:xfrm>
        </p:spPr>
        <p:txBody>
          <a:bodyPr/>
          <a:lstStyle/>
          <a:p>
            <a:r>
              <a:rPr lang="en-US" altLang="en-US" sz="3600" b="1" smtClean="0"/>
              <a:t>Geometric Probability Criteria</a:t>
            </a:r>
          </a:p>
        </p:txBody>
      </p:sp>
      <p:sp>
        <p:nvSpPr>
          <p:cNvPr id="9219" name="Rectangle 3"/>
          <p:cNvSpPr>
            <a:spLocks noGrp="1" noChangeArrowheads="1"/>
          </p:cNvSpPr>
          <p:nvPr>
            <p:ph type="body" idx="1"/>
          </p:nvPr>
        </p:nvSpPr>
        <p:spPr>
          <a:xfrm>
            <a:off x="304800" y="914400"/>
            <a:ext cx="8610600" cy="5562600"/>
          </a:xfrm>
        </p:spPr>
        <p:txBody>
          <a:bodyPr/>
          <a:lstStyle/>
          <a:p>
            <a:pPr>
              <a:buFontTx/>
              <a:buNone/>
              <a:defRPr/>
            </a:pPr>
            <a:r>
              <a:rPr lang="en-US" sz="2400" b="1" dirty="0" smtClean="0"/>
              <a:t>A random variable is said to be a geometric provided:</a:t>
            </a:r>
          </a:p>
          <a:p>
            <a:pPr>
              <a:buFontTx/>
              <a:buNone/>
              <a:defRPr/>
            </a:pPr>
            <a:endParaRPr lang="en-US" sz="1200" b="1" dirty="0" smtClean="0"/>
          </a:p>
          <a:p>
            <a:pPr>
              <a:buFontTx/>
              <a:buAutoNum type="arabicPeriod"/>
              <a:defRPr/>
            </a:pPr>
            <a:r>
              <a:rPr lang="en-US" sz="2400" b="1" dirty="0" smtClean="0"/>
              <a:t>For each trial there are </a:t>
            </a:r>
            <a:r>
              <a:rPr lang="en-US" sz="2400" b="1" dirty="0" smtClean="0">
                <a:solidFill>
                  <a:schemeClr val="accent1">
                    <a:lumMod val="20000"/>
                    <a:lumOff val="80000"/>
                  </a:schemeClr>
                </a:solidFill>
              </a:rPr>
              <a:t>two mutually exclusive </a:t>
            </a:r>
            <a:r>
              <a:rPr lang="en-US" sz="2400" b="1" dirty="0" smtClean="0"/>
              <a:t>(disjoint) </a:t>
            </a:r>
            <a:r>
              <a:rPr lang="en-US" sz="2400" b="1" dirty="0" smtClean="0">
                <a:solidFill>
                  <a:schemeClr val="accent1">
                    <a:lumMod val="20000"/>
                    <a:lumOff val="80000"/>
                  </a:schemeClr>
                </a:solidFill>
              </a:rPr>
              <a:t>outcomes</a:t>
            </a:r>
            <a:r>
              <a:rPr lang="en-US" sz="2400" b="1" dirty="0" smtClean="0"/>
              <a:t>:  success or failure</a:t>
            </a:r>
          </a:p>
          <a:p>
            <a:pPr>
              <a:buFontTx/>
              <a:buAutoNum type="arabicPeriod"/>
              <a:defRPr/>
            </a:pPr>
            <a:endParaRPr lang="en-US" sz="1200" b="1" dirty="0" smtClean="0"/>
          </a:p>
          <a:p>
            <a:pPr>
              <a:buFontTx/>
              <a:buAutoNum type="arabicPeriod"/>
              <a:defRPr/>
            </a:pPr>
            <a:r>
              <a:rPr lang="en-US" sz="2400" b="1" dirty="0" smtClean="0"/>
              <a:t>The trials are </a:t>
            </a:r>
            <a:r>
              <a:rPr lang="en-US" sz="2400" b="1" dirty="0" smtClean="0">
                <a:solidFill>
                  <a:schemeClr val="accent1">
                    <a:lumMod val="20000"/>
                    <a:lumOff val="80000"/>
                  </a:schemeClr>
                </a:solidFill>
              </a:rPr>
              <a:t>independent</a:t>
            </a:r>
          </a:p>
          <a:p>
            <a:pPr>
              <a:buFontTx/>
              <a:buAutoNum type="arabicPeriod"/>
              <a:defRPr/>
            </a:pPr>
            <a:endParaRPr lang="en-US" sz="1200" b="1" dirty="0" smtClean="0"/>
          </a:p>
          <a:p>
            <a:pPr>
              <a:buFontTx/>
              <a:buAutoNum type="arabicPeriod"/>
              <a:defRPr/>
            </a:pPr>
            <a:r>
              <a:rPr lang="en-US" sz="2400" b="1" dirty="0" smtClean="0"/>
              <a:t>The </a:t>
            </a:r>
            <a:r>
              <a:rPr lang="en-US" sz="2400" b="1" dirty="0" smtClean="0">
                <a:solidFill>
                  <a:schemeClr val="accent1">
                    <a:lumMod val="20000"/>
                    <a:lumOff val="80000"/>
                  </a:schemeClr>
                </a:solidFill>
              </a:rPr>
              <a:t>probability of success is the same </a:t>
            </a:r>
            <a:r>
              <a:rPr lang="en-US" sz="2400" b="1" dirty="0" smtClean="0"/>
              <a:t>for each trial of the experiment</a:t>
            </a:r>
          </a:p>
          <a:p>
            <a:pPr>
              <a:buFontTx/>
              <a:buAutoNum type="arabicPeriod"/>
              <a:defRPr/>
            </a:pPr>
            <a:endParaRPr lang="en-US" sz="1200" b="1" dirty="0" smtClean="0"/>
          </a:p>
          <a:p>
            <a:pPr>
              <a:buFontTx/>
              <a:buAutoNum type="arabicPeriod"/>
              <a:defRPr/>
            </a:pPr>
            <a:r>
              <a:rPr lang="en-US" sz="2400" b="1" dirty="0" smtClean="0"/>
              <a:t>We repeat the trials </a:t>
            </a:r>
            <a:r>
              <a:rPr lang="en-US" sz="2400" b="1" dirty="0" smtClean="0">
                <a:solidFill>
                  <a:srgbClr val="FFFF00"/>
                </a:solidFill>
              </a:rPr>
              <a:t>until we get a success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9063"/>
            <a:ext cx="8229600" cy="762000"/>
          </a:xfrm>
        </p:spPr>
        <p:txBody>
          <a:bodyPr/>
          <a:lstStyle/>
          <a:p>
            <a:r>
              <a:rPr lang="en-US" altLang="en-US" sz="3600" b="1" smtClean="0"/>
              <a:t>Geometric PDF</a:t>
            </a:r>
          </a:p>
        </p:txBody>
      </p:sp>
      <p:sp>
        <p:nvSpPr>
          <p:cNvPr id="6147" name="Rectangle 3"/>
          <p:cNvSpPr>
            <a:spLocks noGrp="1" noChangeArrowheads="1"/>
          </p:cNvSpPr>
          <p:nvPr>
            <p:ph type="body" idx="1"/>
          </p:nvPr>
        </p:nvSpPr>
        <p:spPr>
          <a:xfrm>
            <a:off x="457200" y="838200"/>
            <a:ext cx="8229600" cy="5791200"/>
          </a:xfrm>
        </p:spPr>
        <p:txBody>
          <a:bodyPr/>
          <a:lstStyle/>
          <a:p>
            <a:pPr marL="0" indent="0">
              <a:buFontTx/>
              <a:buNone/>
              <a:defRPr/>
            </a:pPr>
            <a:r>
              <a:rPr lang="en-US" sz="2400" b="1" dirty="0" smtClean="0"/>
              <a:t>When we studied the Binomial distribution, we were only interested in the probability for a success or a failure to happen. The geometric distribution addresses the number of trials necessary </a:t>
            </a:r>
            <a:r>
              <a:rPr lang="en-US" sz="2400" b="1" i="1" u="sng" dirty="0" smtClean="0">
                <a:solidFill>
                  <a:srgbClr val="FFC000"/>
                </a:solidFill>
              </a:rPr>
              <a:t>before the first success</a:t>
            </a:r>
            <a:r>
              <a:rPr lang="en-US" sz="2400" b="1" dirty="0" smtClean="0"/>
              <a:t>. If the trials are repeated </a:t>
            </a:r>
            <a:r>
              <a:rPr lang="en-US" sz="2400" b="1" i="1" dirty="0" smtClean="0"/>
              <a:t>k </a:t>
            </a:r>
            <a:r>
              <a:rPr lang="en-US" sz="2400" b="1" dirty="0" smtClean="0"/>
              <a:t> times until the first success, we will have had </a:t>
            </a:r>
            <a:r>
              <a:rPr lang="en-US" sz="2400" b="1" i="1" dirty="0" smtClean="0"/>
              <a:t>k </a:t>
            </a:r>
            <a:r>
              <a:rPr lang="en-US" sz="2400" b="1" dirty="0" smtClean="0"/>
              <a:t> – 1 failures. If </a:t>
            </a:r>
            <a:r>
              <a:rPr lang="en-US" sz="2400" b="1" i="1" dirty="0" smtClean="0"/>
              <a:t>p</a:t>
            </a:r>
            <a:r>
              <a:rPr lang="en-US" sz="2400" b="1" dirty="0" smtClean="0"/>
              <a:t>  is the probability for a success and </a:t>
            </a:r>
            <a:r>
              <a:rPr lang="en-US" sz="2400" b="1" i="1" dirty="0" smtClean="0"/>
              <a:t>q </a:t>
            </a:r>
            <a:r>
              <a:rPr lang="en-US" sz="2400" b="1" dirty="0" smtClean="0"/>
              <a:t> (1 – p) the probability for a failure, the probability for the first success to occur at the </a:t>
            </a:r>
            <a:r>
              <a:rPr lang="en-US" sz="2400" b="1" i="1" dirty="0" err="1" smtClean="0"/>
              <a:t>kth</a:t>
            </a:r>
            <a:r>
              <a:rPr lang="en-US" sz="2400" b="1" dirty="0" smtClean="0"/>
              <a:t>  trial will be (where x = k)</a:t>
            </a:r>
            <a:endParaRPr lang="en-US" sz="1600" b="1" dirty="0" smtClean="0"/>
          </a:p>
          <a:p>
            <a:pPr>
              <a:buFontTx/>
              <a:buNone/>
              <a:defRPr/>
            </a:pPr>
            <a:r>
              <a:rPr lang="en-US" sz="1200" b="1" dirty="0" smtClean="0"/>
              <a:t> </a:t>
            </a:r>
          </a:p>
          <a:p>
            <a:pPr>
              <a:buFontTx/>
              <a:buNone/>
              <a:defRPr/>
            </a:pPr>
            <a:r>
              <a:rPr lang="en-US" sz="2400" b="1" dirty="0" smtClean="0"/>
              <a:t>			</a:t>
            </a:r>
            <a:r>
              <a:rPr lang="en-US" sz="2400" b="1" dirty="0" smtClean="0">
                <a:solidFill>
                  <a:srgbClr val="FFFF00"/>
                </a:solidFill>
              </a:rPr>
              <a:t>P(x) = p(1 – p)</a:t>
            </a:r>
            <a:r>
              <a:rPr lang="en-US" sz="2400" b="1" baseline="30000" dirty="0" smtClean="0">
                <a:solidFill>
                  <a:srgbClr val="FFFF00"/>
                </a:solidFill>
              </a:rPr>
              <a:t>x-1</a:t>
            </a:r>
            <a:r>
              <a:rPr lang="en-US" sz="2400" b="1" dirty="0" smtClean="0">
                <a:solidFill>
                  <a:srgbClr val="FFFF00"/>
                </a:solidFill>
              </a:rPr>
              <a:t>,           x = 1, 2, 3, …</a:t>
            </a:r>
            <a:endParaRPr lang="en-US" sz="1600" b="1" dirty="0" smtClean="0">
              <a:solidFill>
                <a:srgbClr val="FFFF00"/>
              </a:solidFill>
            </a:endParaRPr>
          </a:p>
          <a:p>
            <a:pPr>
              <a:buFontTx/>
              <a:buNone/>
              <a:defRPr/>
            </a:pPr>
            <a:r>
              <a:rPr lang="en-US" sz="1200" b="1" dirty="0" smtClean="0"/>
              <a:t> </a:t>
            </a:r>
          </a:p>
          <a:p>
            <a:pPr>
              <a:buFontTx/>
              <a:buNone/>
              <a:defRPr/>
            </a:pPr>
            <a:r>
              <a:rPr lang="en-US" sz="2400" b="1" dirty="0" smtClean="0"/>
              <a:t>The probability that more than </a:t>
            </a:r>
            <a:r>
              <a:rPr lang="en-US" sz="2400" b="1" i="1" dirty="0" smtClean="0"/>
              <a:t>n </a:t>
            </a:r>
            <a:r>
              <a:rPr lang="en-US" sz="2400" b="1" dirty="0" smtClean="0"/>
              <a:t>trials are needed before the first success will be </a:t>
            </a:r>
          </a:p>
          <a:p>
            <a:pPr>
              <a:buFontTx/>
              <a:buNone/>
              <a:defRPr/>
            </a:pPr>
            <a:r>
              <a:rPr lang="en-US" sz="2400" b="1" dirty="0" smtClean="0"/>
              <a:t>			</a:t>
            </a:r>
            <a:r>
              <a:rPr lang="en-US" sz="2400" b="1" dirty="0" smtClean="0">
                <a:solidFill>
                  <a:srgbClr val="FFFF00"/>
                </a:solidFill>
              </a:rPr>
              <a:t>P(k &gt; n) = </a:t>
            </a:r>
            <a:r>
              <a:rPr lang="en-US" sz="2400" b="1" dirty="0" err="1" smtClean="0">
                <a:solidFill>
                  <a:srgbClr val="FFFF00"/>
                </a:solidFill>
              </a:rPr>
              <a:t>q</a:t>
            </a:r>
            <a:r>
              <a:rPr lang="en-US" sz="2400" b="1" baseline="30000" dirty="0" err="1" smtClean="0">
                <a:solidFill>
                  <a:srgbClr val="FFFF00"/>
                </a:solidFill>
              </a:rPr>
              <a:t>n</a:t>
            </a:r>
            <a:r>
              <a:rPr lang="en-US" sz="2400" b="1" baseline="30000" dirty="0" smtClean="0">
                <a:solidFill>
                  <a:srgbClr val="FFFF00"/>
                </a:solidFill>
              </a:rPr>
              <a:t>  </a:t>
            </a:r>
            <a:r>
              <a:rPr lang="en-US" sz="2400" b="1" dirty="0" smtClean="0">
                <a:solidFill>
                  <a:srgbClr val="FFFF00"/>
                </a:solidFill>
              </a:rPr>
              <a:t>= (1 – p)</a:t>
            </a:r>
            <a:r>
              <a:rPr lang="en-US" sz="2400" b="1" baseline="30000" dirty="0" smtClean="0">
                <a:solidFill>
                  <a:srgbClr val="FFFF00"/>
                </a:solidFill>
              </a:rPr>
              <a:t>n</a:t>
            </a:r>
            <a:endParaRPr lang="en-US" sz="2400" b="1" baseline="300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04775"/>
            <a:ext cx="8229600" cy="792163"/>
          </a:xfrm>
        </p:spPr>
        <p:txBody>
          <a:bodyPr/>
          <a:lstStyle/>
          <a:p>
            <a:r>
              <a:rPr lang="en-US" altLang="en-US" sz="3600" b="1" smtClean="0"/>
              <a:t>Means and Normal Apx to Binomial</a:t>
            </a:r>
          </a:p>
        </p:txBody>
      </p:sp>
      <p:sp>
        <p:nvSpPr>
          <p:cNvPr id="12291" name="Content Placeholder 2"/>
          <p:cNvSpPr>
            <a:spLocks noGrp="1"/>
          </p:cNvSpPr>
          <p:nvPr>
            <p:ph idx="1"/>
          </p:nvPr>
        </p:nvSpPr>
        <p:spPr>
          <a:xfrm>
            <a:off x="228600" y="1066800"/>
            <a:ext cx="8763000" cy="5334000"/>
          </a:xfrm>
        </p:spPr>
        <p:txBody>
          <a:bodyPr/>
          <a:lstStyle/>
          <a:p>
            <a:pPr>
              <a:defRPr/>
            </a:pPr>
            <a:r>
              <a:rPr lang="en-US" sz="2800" b="1" dirty="0" smtClean="0"/>
              <a:t>Means and Standard Deviations </a:t>
            </a:r>
          </a:p>
          <a:p>
            <a:pPr lvl="1">
              <a:defRPr/>
            </a:pPr>
            <a:r>
              <a:rPr lang="en-US" sz="2400" b="1" dirty="0" smtClean="0"/>
              <a:t>Binomial</a:t>
            </a:r>
          </a:p>
          <a:p>
            <a:pPr lvl="2">
              <a:defRPr/>
            </a:pPr>
            <a:r>
              <a:rPr lang="en-US" sz="2000" b="1" dirty="0" smtClean="0"/>
              <a:t>Mean: E(X) = </a:t>
            </a:r>
            <a:r>
              <a:rPr lang="el-GR" sz="2000" b="1" dirty="0" smtClean="0"/>
              <a:t>μ</a:t>
            </a:r>
            <a:r>
              <a:rPr lang="en-US" sz="2000" b="1" dirty="0" smtClean="0"/>
              <a:t> = </a:t>
            </a:r>
            <a:r>
              <a:rPr lang="en-US" sz="2000" b="1" dirty="0" err="1" smtClean="0">
                <a:solidFill>
                  <a:srgbClr val="FFFF00"/>
                </a:solidFill>
              </a:rPr>
              <a:t>np</a:t>
            </a:r>
            <a:endParaRPr lang="en-US" sz="2000" b="1" dirty="0" smtClean="0">
              <a:solidFill>
                <a:srgbClr val="FFFF00"/>
              </a:solidFill>
            </a:endParaRPr>
          </a:p>
          <a:p>
            <a:pPr lvl="2">
              <a:defRPr/>
            </a:pPr>
            <a:r>
              <a:rPr lang="en-US" sz="2000" b="1" dirty="0" smtClean="0"/>
              <a:t>Variance:  </a:t>
            </a:r>
            <a:r>
              <a:rPr lang="en-US" sz="2000" b="1" dirty="0" smtClean="0">
                <a:sym typeface="Symbol" pitchFamily="18" charset="2"/>
              </a:rPr>
              <a:t>² = </a:t>
            </a:r>
            <a:r>
              <a:rPr lang="en-US" sz="2000" b="1" dirty="0" err="1" smtClean="0">
                <a:solidFill>
                  <a:srgbClr val="FFFF00"/>
                </a:solidFill>
              </a:rPr>
              <a:t>np</a:t>
            </a:r>
            <a:r>
              <a:rPr lang="en-US" sz="2000" b="1" dirty="0" smtClean="0">
                <a:solidFill>
                  <a:srgbClr val="FFFF00"/>
                </a:solidFill>
              </a:rPr>
              <a:t>(1 – p)</a:t>
            </a:r>
          </a:p>
          <a:p>
            <a:pPr lvl="1">
              <a:defRPr/>
            </a:pPr>
            <a:endParaRPr lang="en-US" sz="1200" b="1" dirty="0" smtClean="0"/>
          </a:p>
          <a:p>
            <a:pPr lvl="1">
              <a:defRPr/>
            </a:pPr>
            <a:r>
              <a:rPr lang="en-US" sz="2400" b="1" dirty="0" smtClean="0"/>
              <a:t>Geometric</a:t>
            </a:r>
          </a:p>
          <a:p>
            <a:pPr lvl="2">
              <a:defRPr/>
            </a:pPr>
            <a:r>
              <a:rPr lang="en-US" sz="2000" b="1" dirty="0" smtClean="0"/>
              <a:t>Mean:  E(X) = </a:t>
            </a:r>
            <a:r>
              <a:rPr lang="el-GR" sz="2000" b="1" dirty="0" smtClean="0"/>
              <a:t>μ</a:t>
            </a:r>
            <a:r>
              <a:rPr lang="en-US" sz="2000" b="1" dirty="0" smtClean="0"/>
              <a:t> =</a:t>
            </a:r>
            <a:r>
              <a:rPr lang="en-US" sz="2000" b="1" dirty="0" smtClean="0">
                <a:solidFill>
                  <a:srgbClr val="FFFF00"/>
                </a:solidFill>
              </a:rPr>
              <a:t>1/p</a:t>
            </a:r>
          </a:p>
          <a:p>
            <a:pPr lvl="2">
              <a:defRPr/>
            </a:pPr>
            <a:r>
              <a:rPr lang="en-US" sz="2000" b="1" dirty="0" smtClean="0"/>
              <a:t>Variance: </a:t>
            </a:r>
            <a:r>
              <a:rPr lang="en-US" sz="2000" b="1" dirty="0" smtClean="0">
                <a:sym typeface="Symbol" pitchFamily="18" charset="2"/>
              </a:rPr>
              <a:t>² = </a:t>
            </a:r>
            <a:r>
              <a:rPr lang="en-US" sz="2000" b="1" dirty="0" smtClean="0">
                <a:solidFill>
                  <a:srgbClr val="FFFF00"/>
                </a:solidFill>
              </a:rPr>
              <a:t>(1- p) / p²</a:t>
            </a:r>
          </a:p>
          <a:p>
            <a:pPr>
              <a:defRPr/>
            </a:pPr>
            <a:endParaRPr lang="en-US" sz="1400" b="1" dirty="0" smtClean="0"/>
          </a:p>
          <a:p>
            <a:pPr>
              <a:defRPr/>
            </a:pPr>
            <a:r>
              <a:rPr lang="en-US" sz="2800" b="1" dirty="0" smtClean="0"/>
              <a:t>Normal distribution N(</a:t>
            </a:r>
            <a:r>
              <a:rPr lang="el-GR" sz="2800" b="1" dirty="0" smtClean="0"/>
              <a:t>μ</a:t>
            </a:r>
            <a:r>
              <a:rPr lang="en-US" sz="2800" b="1" dirty="0" smtClean="0"/>
              <a:t>,</a:t>
            </a:r>
            <a:r>
              <a:rPr lang="el-GR" sz="2800" b="1" dirty="0" smtClean="0"/>
              <a:t>σ</a:t>
            </a:r>
            <a:r>
              <a:rPr lang="en-US" sz="2800" b="1" dirty="0" smtClean="0"/>
              <a:t>) can approximate a Binomial curve, when conditions are met</a:t>
            </a:r>
          </a:p>
          <a:p>
            <a:pPr marL="860425" lvl="1" indent="-403225">
              <a:buFontTx/>
              <a:buAutoNum type="arabicPeriod"/>
              <a:defRPr/>
            </a:pPr>
            <a:r>
              <a:rPr lang="en-US" sz="2400" b="1" dirty="0" smtClean="0">
                <a:solidFill>
                  <a:srgbClr val="FFFF00"/>
                </a:solidFill>
              </a:rPr>
              <a:t>n &lt; 0.10N (sample small enough – independence)</a:t>
            </a:r>
          </a:p>
          <a:p>
            <a:pPr marL="860425" lvl="1" indent="-403225">
              <a:buFontTx/>
              <a:buAutoNum type="arabicPeriod"/>
              <a:defRPr/>
            </a:pPr>
            <a:r>
              <a:rPr lang="en-US" sz="2400" b="1" dirty="0" err="1" smtClean="0">
                <a:solidFill>
                  <a:srgbClr val="FFFF00"/>
                </a:solidFill>
              </a:rPr>
              <a:t>np</a:t>
            </a:r>
            <a:r>
              <a:rPr lang="en-US" sz="2400" b="1" dirty="0" smtClean="0">
                <a:solidFill>
                  <a:srgbClr val="FFFF00"/>
                </a:solidFill>
              </a:rPr>
              <a:t> </a:t>
            </a:r>
            <a:r>
              <a:rPr lang="en-US" sz="2400" b="1" dirty="0" smtClean="0">
                <a:solidFill>
                  <a:srgbClr val="FFFF00"/>
                </a:solidFill>
                <a:cs typeface="Arial" charset="0"/>
              </a:rPr>
              <a:t>≥ 10 and n(1-p) ≥ 10 (for normality)</a:t>
            </a:r>
            <a:endParaRPr lang="en-US" sz="2400" b="1" dirty="0" smtClean="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1438"/>
            <a:ext cx="8229600" cy="868362"/>
          </a:xfrm>
        </p:spPr>
        <p:txBody>
          <a:bodyPr/>
          <a:lstStyle/>
          <a:p>
            <a:r>
              <a:rPr lang="en-US" altLang="en-US" sz="3600" b="1" smtClean="0"/>
              <a:t>TI-83 Reminders</a:t>
            </a:r>
          </a:p>
        </p:txBody>
      </p:sp>
      <p:sp>
        <p:nvSpPr>
          <p:cNvPr id="15363" name="Content Placeholder 2"/>
          <p:cNvSpPr>
            <a:spLocks noGrp="1"/>
          </p:cNvSpPr>
          <p:nvPr>
            <p:ph idx="1"/>
          </p:nvPr>
        </p:nvSpPr>
        <p:spPr>
          <a:xfrm>
            <a:off x="457200" y="1066800"/>
            <a:ext cx="8229600" cy="5334000"/>
          </a:xfrm>
        </p:spPr>
        <p:txBody>
          <a:bodyPr/>
          <a:lstStyle/>
          <a:p>
            <a:r>
              <a:rPr lang="en-US" altLang="en-US" sz="2400" b="1" smtClean="0"/>
              <a:t>Binomial</a:t>
            </a:r>
          </a:p>
          <a:p>
            <a:pPr lvl="1"/>
            <a:r>
              <a:rPr lang="en-US" altLang="en-US" sz="2000" b="1" smtClean="0"/>
              <a:t>N: number of trials</a:t>
            </a:r>
          </a:p>
          <a:p>
            <a:pPr lvl="1"/>
            <a:r>
              <a:rPr lang="en-US" altLang="en-US" sz="2000" b="1" smtClean="0"/>
              <a:t>P: probability of success</a:t>
            </a:r>
          </a:p>
          <a:p>
            <a:pPr lvl="1"/>
            <a:r>
              <a:rPr lang="en-US" altLang="en-US" sz="2000" b="1" smtClean="0"/>
              <a:t>X: number of successes</a:t>
            </a:r>
          </a:p>
          <a:p>
            <a:r>
              <a:rPr lang="en-US" altLang="en-US" sz="2400" b="1" smtClean="0"/>
              <a:t>Geometric</a:t>
            </a:r>
          </a:p>
          <a:p>
            <a:pPr lvl="1"/>
            <a:r>
              <a:rPr lang="en-US" altLang="en-US" sz="2000" b="1" smtClean="0"/>
              <a:t>P: probability of success</a:t>
            </a:r>
          </a:p>
          <a:p>
            <a:pPr lvl="1"/>
            <a:r>
              <a:rPr lang="en-US" altLang="en-US" sz="2000" b="1" smtClean="0"/>
              <a:t>X: number of trials until first success</a:t>
            </a:r>
          </a:p>
          <a:p>
            <a:r>
              <a:rPr lang="en-US" altLang="en-US" sz="2400" b="1" smtClean="0"/>
              <a:t>Remember to use catalog help</a:t>
            </a:r>
          </a:p>
          <a:p>
            <a:endParaRPr lang="en-US" altLang="en-US" sz="2400" b="1" smtClean="0"/>
          </a:p>
          <a:p>
            <a:r>
              <a:rPr lang="en-US" altLang="en-US" sz="2400" b="1" smtClean="0"/>
              <a:t>PDF</a:t>
            </a:r>
            <a:r>
              <a:rPr lang="en-US" altLang="en-US" sz="2400" b="1" smtClean="0">
                <a:sym typeface="Wingdings" pitchFamily="2" charset="2"/>
              </a:rPr>
              <a:t> X = #</a:t>
            </a:r>
          </a:p>
          <a:p>
            <a:r>
              <a:rPr lang="en-US" altLang="en-US" sz="2400" b="1" smtClean="0">
                <a:sym typeface="Wingdings" pitchFamily="2" charset="2"/>
              </a:rPr>
              <a:t>CDF  X ≤ #</a:t>
            </a:r>
          </a:p>
          <a:p>
            <a:r>
              <a:rPr lang="en-US" altLang="en-US" sz="2400" b="1" smtClean="0">
                <a:sym typeface="Wingdings" pitchFamily="2" charset="2"/>
              </a:rPr>
              <a:t>Complement Rule for X ≥ #</a:t>
            </a:r>
            <a:endParaRPr lang="en-US" altLang="en-US" sz="2400"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1125"/>
            <a:ext cx="8229600" cy="795338"/>
          </a:xfrm>
        </p:spPr>
        <p:txBody>
          <a:bodyPr/>
          <a:lstStyle/>
          <a:p>
            <a:r>
              <a:rPr lang="en-US" altLang="en-US" sz="3600" b="1" smtClean="0"/>
              <a:t>TI-83 Binomial Support</a:t>
            </a:r>
          </a:p>
        </p:txBody>
      </p:sp>
      <p:sp>
        <p:nvSpPr>
          <p:cNvPr id="3" name="Content Placeholder 2"/>
          <p:cNvSpPr>
            <a:spLocks noGrp="1"/>
          </p:cNvSpPr>
          <p:nvPr>
            <p:ph idx="1"/>
          </p:nvPr>
        </p:nvSpPr>
        <p:spPr/>
        <p:txBody>
          <a:bodyPr/>
          <a:lstStyle/>
          <a:p>
            <a:pPr>
              <a:defRPr/>
            </a:pPr>
            <a:r>
              <a:rPr lang="en-US" sz="2800" b="1" dirty="0" smtClean="0"/>
              <a:t>For P(X = k) using the calculator:  2</a:t>
            </a:r>
            <a:r>
              <a:rPr lang="en-US" sz="2800" b="1" baseline="30000" dirty="0" smtClean="0"/>
              <a:t>nd</a:t>
            </a:r>
            <a:r>
              <a:rPr lang="en-US" sz="2800" b="1" dirty="0" smtClean="0"/>
              <a:t> VARS </a:t>
            </a:r>
            <a:r>
              <a:rPr lang="en-US" sz="2800" b="1" dirty="0" err="1" smtClean="0"/>
              <a:t>binompdf</a:t>
            </a:r>
            <a:r>
              <a:rPr lang="en-US" sz="2800" b="1" dirty="0" smtClean="0"/>
              <a:t>(</a:t>
            </a:r>
            <a:r>
              <a:rPr lang="en-US" sz="2800" b="1" dirty="0" err="1" smtClean="0"/>
              <a:t>n,</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endParaRPr lang="en-US" sz="2800" b="1" dirty="0" smtClean="0">
              <a:solidFill>
                <a:srgbClr val="FFFF00"/>
              </a:solidFill>
            </a:endParaRPr>
          </a:p>
          <a:p>
            <a:pPr>
              <a:defRPr/>
            </a:pPr>
            <a:endParaRPr lang="en-US" sz="1800" b="1" dirty="0" smtClean="0">
              <a:solidFill>
                <a:srgbClr val="FFFF00"/>
              </a:solidFill>
            </a:endParaRPr>
          </a:p>
          <a:p>
            <a:pPr>
              <a:defRPr/>
            </a:pPr>
            <a:r>
              <a:rPr lang="en-US" sz="2800" b="1" dirty="0" smtClean="0"/>
              <a:t>For P(k ≤ X) using the calculator: 2</a:t>
            </a:r>
            <a:r>
              <a:rPr lang="en-US" sz="2800" b="1" baseline="30000" dirty="0" smtClean="0"/>
              <a:t>nd</a:t>
            </a:r>
            <a:r>
              <a:rPr lang="en-US" sz="2800" b="1" dirty="0" smtClean="0"/>
              <a:t> VARS </a:t>
            </a:r>
            <a:r>
              <a:rPr lang="en-US" sz="2800" b="1" dirty="0" err="1" smtClean="0"/>
              <a:t>binomcdf</a:t>
            </a:r>
            <a:r>
              <a:rPr lang="en-US" sz="2800" b="1" dirty="0" smtClean="0"/>
              <a:t>(</a:t>
            </a:r>
            <a:r>
              <a:rPr lang="en-US" sz="2800" b="1" dirty="0" err="1" smtClean="0"/>
              <a:t>n,</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p>
          <a:p>
            <a:pPr>
              <a:defRPr/>
            </a:pPr>
            <a:endParaRPr lang="en-US" sz="2800" b="1" dirty="0" smtClean="0"/>
          </a:p>
          <a:p>
            <a:pPr>
              <a:defRPr/>
            </a:pPr>
            <a:r>
              <a:rPr lang="en-US" sz="2800" b="1" dirty="0" smtClean="0"/>
              <a:t>For P(X ≥ k) use 1 – P(k &lt; X) = 1 – P(k-1 ≤ X) </a:t>
            </a:r>
            <a:endParaRPr lang="en-US" sz="2800" b="1" baseline="30000" dirty="0" smtClean="0"/>
          </a:p>
          <a:p>
            <a:pPr>
              <a:defRPr/>
            </a:pP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65088"/>
            <a:ext cx="8229600" cy="868362"/>
          </a:xfrm>
        </p:spPr>
        <p:txBody>
          <a:bodyPr/>
          <a:lstStyle/>
          <a:p>
            <a:r>
              <a:rPr lang="en-US" altLang="en-US" sz="3600" b="1" smtClean="0"/>
              <a:t>TI-83 Geometric Support</a:t>
            </a:r>
          </a:p>
        </p:txBody>
      </p:sp>
      <p:sp>
        <p:nvSpPr>
          <p:cNvPr id="3" name="Content Placeholder 2"/>
          <p:cNvSpPr>
            <a:spLocks noGrp="1"/>
          </p:cNvSpPr>
          <p:nvPr>
            <p:ph idx="1"/>
          </p:nvPr>
        </p:nvSpPr>
        <p:spPr/>
        <p:txBody>
          <a:bodyPr/>
          <a:lstStyle/>
          <a:p>
            <a:pPr>
              <a:defRPr/>
            </a:pPr>
            <a:r>
              <a:rPr lang="en-US" sz="2800" b="1" dirty="0" smtClean="0"/>
              <a:t>For P(X = k) using the calculator:  2</a:t>
            </a:r>
            <a:r>
              <a:rPr lang="en-US" sz="2800" b="1" baseline="30000" dirty="0" smtClean="0"/>
              <a:t>nd</a:t>
            </a:r>
            <a:r>
              <a:rPr lang="en-US" sz="2800" b="1" dirty="0" smtClean="0"/>
              <a:t> VARS </a:t>
            </a:r>
            <a:r>
              <a:rPr lang="en-US" sz="2800" b="1" dirty="0" err="1" smtClean="0"/>
              <a:t>geometpdf</a:t>
            </a:r>
            <a:r>
              <a:rPr lang="en-US" sz="2800" b="1" dirty="0" smtClean="0"/>
              <a:t>(</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endParaRPr lang="en-US" sz="2800" b="1" dirty="0" smtClean="0">
              <a:solidFill>
                <a:srgbClr val="FFFF00"/>
              </a:solidFill>
            </a:endParaRPr>
          </a:p>
          <a:p>
            <a:pPr>
              <a:defRPr/>
            </a:pPr>
            <a:endParaRPr lang="en-US" sz="1800" b="1" dirty="0" smtClean="0">
              <a:solidFill>
                <a:srgbClr val="FFFF00"/>
              </a:solidFill>
            </a:endParaRPr>
          </a:p>
          <a:p>
            <a:pPr>
              <a:defRPr/>
            </a:pPr>
            <a:r>
              <a:rPr lang="en-US" sz="2800" b="1" dirty="0" smtClean="0"/>
              <a:t>For P(k ≤ X) using the calculator: 2</a:t>
            </a:r>
            <a:r>
              <a:rPr lang="en-US" sz="2800" b="1" baseline="30000" dirty="0" smtClean="0"/>
              <a:t>nd</a:t>
            </a:r>
            <a:r>
              <a:rPr lang="en-US" sz="2800" b="1" dirty="0" smtClean="0"/>
              <a:t> VARS </a:t>
            </a:r>
            <a:r>
              <a:rPr lang="en-US" sz="2800" b="1" dirty="0" err="1" smtClean="0"/>
              <a:t>geometcdf</a:t>
            </a:r>
            <a:r>
              <a:rPr lang="en-US" sz="2800" b="1" dirty="0" smtClean="0"/>
              <a:t>(</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p>
          <a:p>
            <a:pPr>
              <a:defRPr/>
            </a:pPr>
            <a:endParaRPr lang="en-US" sz="2800" b="1" dirty="0" smtClean="0"/>
          </a:p>
          <a:p>
            <a:pPr>
              <a:defRPr/>
            </a:pPr>
            <a:r>
              <a:rPr lang="en-US" sz="2800" b="1" dirty="0" smtClean="0"/>
              <a:t>For P(X &gt; k) use 1 – P(k ≤ X) or (1- p)</a:t>
            </a:r>
            <a:r>
              <a:rPr lang="en-US" sz="2800" b="1" baseline="30000" dirty="0" smtClean="0"/>
              <a:t>k</a:t>
            </a:r>
          </a:p>
          <a:p>
            <a:pPr>
              <a:defRPr/>
            </a:pPr>
            <a:endParaRPr lang="en-US" sz="2800" dirty="0"/>
          </a:p>
        </p:txBody>
      </p:sp>
      <p:pic>
        <p:nvPicPr>
          <p:cNvPr id="17412" name="Picture 7" descr="Yates_3e_Ch08_p510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38" y="5105400"/>
            <a:ext cx="82296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20650"/>
            <a:ext cx="8229600" cy="795338"/>
          </a:xfrm>
        </p:spPr>
        <p:txBody>
          <a:bodyPr/>
          <a:lstStyle/>
          <a:p>
            <a:r>
              <a:rPr lang="en-US" altLang="en-US" sz="3600" b="1" smtClean="0"/>
              <a:t>Non AP Distributions - ID</a:t>
            </a:r>
          </a:p>
        </p:txBody>
      </p:sp>
      <p:sp>
        <p:nvSpPr>
          <p:cNvPr id="18435" name="Content Placeholder 2"/>
          <p:cNvSpPr>
            <a:spLocks noGrp="1"/>
          </p:cNvSpPr>
          <p:nvPr>
            <p:ph idx="1"/>
          </p:nvPr>
        </p:nvSpPr>
        <p:spPr>
          <a:xfrm>
            <a:off x="228600" y="1143000"/>
            <a:ext cx="8686800" cy="4983163"/>
          </a:xfrm>
        </p:spPr>
        <p:txBody>
          <a:bodyPr/>
          <a:lstStyle/>
          <a:p>
            <a:r>
              <a:rPr lang="en-US" altLang="en-US" sz="2400" b="1" smtClean="0"/>
              <a:t>Hypergeometric</a:t>
            </a:r>
          </a:p>
          <a:p>
            <a:pPr lvl="1"/>
            <a:r>
              <a:rPr lang="en-US" altLang="en-US" sz="2000" b="1" smtClean="0"/>
              <a:t>Small population </a:t>
            </a:r>
            <a:r>
              <a:rPr lang="en-US" altLang="en-US" sz="2000" b="1" smtClean="0">
                <a:solidFill>
                  <a:srgbClr val="FFFF00"/>
                </a:solidFill>
              </a:rPr>
              <a:t>sampling without replacement</a:t>
            </a:r>
          </a:p>
          <a:p>
            <a:pPr lvl="1"/>
            <a:r>
              <a:rPr lang="en-US" altLang="en-US" sz="2000" b="1" smtClean="0"/>
              <a:t>Example: drawing names out of a hat</a:t>
            </a:r>
          </a:p>
          <a:p>
            <a:pPr lvl="1"/>
            <a:endParaRPr lang="en-US" altLang="en-US" sz="2000" b="1" smtClean="0"/>
          </a:p>
          <a:p>
            <a:r>
              <a:rPr lang="en-US" altLang="en-US" sz="2400" b="1" smtClean="0"/>
              <a:t>Negative Binomial</a:t>
            </a:r>
          </a:p>
          <a:p>
            <a:pPr lvl="1"/>
            <a:r>
              <a:rPr lang="en-US" altLang="en-US" sz="2000" b="1" smtClean="0">
                <a:solidFill>
                  <a:srgbClr val="FFFF00"/>
                </a:solidFill>
              </a:rPr>
              <a:t>Number of trials until the n</a:t>
            </a:r>
            <a:r>
              <a:rPr lang="en-US" altLang="en-US" sz="2000" b="1" baseline="30000" smtClean="0">
                <a:solidFill>
                  <a:srgbClr val="FFFF00"/>
                </a:solidFill>
              </a:rPr>
              <a:t>th</a:t>
            </a:r>
            <a:r>
              <a:rPr lang="en-US" altLang="en-US" sz="2000" b="1" smtClean="0">
                <a:solidFill>
                  <a:srgbClr val="FFFF00"/>
                </a:solidFill>
              </a:rPr>
              <a:t> success</a:t>
            </a:r>
          </a:p>
          <a:p>
            <a:pPr lvl="1"/>
            <a:r>
              <a:rPr lang="en-US" altLang="en-US" sz="2000" b="1" smtClean="0"/>
              <a:t>Example:  number of foul shots until his 3</a:t>
            </a:r>
            <a:r>
              <a:rPr lang="en-US" altLang="en-US" sz="2000" b="1" baseline="30000" smtClean="0"/>
              <a:t>rd</a:t>
            </a:r>
            <a:r>
              <a:rPr lang="en-US" altLang="en-US" sz="2000" b="1" smtClean="0"/>
              <a:t> successful one</a:t>
            </a:r>
          </a:p>
          <a:p>
            <a:pPr lvl="1"/>
            <a:r>
              <a:rPr lang="en-US" altLang="en-US" sz="2000" b="1" smtClean="0"/>
              <a:t>Geometric is a special case of this (n = 1)</a:t>
            </a:r>
          </a:p>
          <a:p>
            <a:pPr lvl="1"/>
            <a:endParaRPr lang="en-US" altLang="en-US" sz="2000" b="1" smtClean="0"/>
          </a:p>
          <a:p>
            <a:r>
              <a:rPr lang="en-US" altLang="en-US" sz="2400" b="1" smtClean="0"/>
              <a:t>Poisson</a:t>
            </a:r>
          </a:p>
          <a:p>
            <a:pPr lvl="1"/>
            <a:r>
              <a:rPr lang="en-US" altLang="en-US" sz="2000" b="1" smtClean="0">
                <a:solidFill>
                  <a:srgbClr val="FFFF00"/>
                </a:solidFill>
              </a:rPr>
              <a:t>Successes spread over spatial </a:t>
            </a:r>
            <a:r>
              <a:rPr lang="en-US" altLang="en-US" sz="2000" b="1" smtClean="0"/>
              <a:t>random variable</a:t>
            </a:r>
            <a:br>
              <a:rPr lang="en-US" altLang="en-US" sz="2000" b="1" smtClean="0"/>
            </a:br>
            <a:r>
              <a:rPr lang="en-US" altLang="en-US" sz="2000" b="1" smtClean="0"/>
              <a:t>(</a:t>
            </a:r>
            <a:r>
              <a:rPr lang="en-US" altLang="en-US" sz="2000" b="1" smtClean="0">
                <a:solidFill>
                  <a:srgbClr val="FFFF00"/>
                </a:solidFill>
              </a:rPr>
              <a:t>time or area</a:t>
            </a:r>
            <a:r>
              <a:rPr lang="en-US" altLang="en-US" sz="2000" b="1" smtClean="0"/>
              <a:t>) </a:t>
            </a:r>
          </a:p>
          <a:p>
            <a:pPr lvl="1"/>
            <a:r>
              <a:rPr lang="en-US" altLang="en-US" sz="2000" b="1" smtClean="0"/>
              <a:t>Example: arrivals per minute at McD, potholes per mile on I-81</a:t>
            </a:r>
          </a:p>
          <a:p>
            <a:pPr>
              <a:buFontTx/>
              <a:buNone/>
            </a:pPr>
            <a:endParaRPr lang="en-US" altLang="en-US" sz="2400" b="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39700"/>
            <a:ext cx="8229600" cy="715963"/>
          </a:xfrm>
        </p:spPr>
        <p:txBody>
          <a:bodyPr/>
          <a:lstStyle/>
          <a:p>
            <a:r>
              <a:rPr lang="en-US" altLang="en-US" sz="3600" b="1" smtClean="0"/>
              <a:t>Example 1a/b: Which PDF?</a:t>
            </a:r>
          </a:p>
        </p:txBody>
      </p:sp>
      <p:sp>
        <p:nvSpPr>
          <p:cNvPr id="19459" name="Content Placeholder 2"/>
          <p:cNvSpPr>
            <a:spLocks noGrp="1"/>
          </p:cNvSpPr>
          <p:nvPr>
            <p:ph idx="1"/>
          </p:nvPr>
        </p:nvSpPr>
        <p:spPr>
          <a:xfrm>
            <a:off x="457200" y="990600"/>
            <a:ext cx="8229600" cy="5135563"/>
          </a:xfrm>
        </p:spPr>
        <p:txBody>
          <a:bodyPr/>
          <a:lstStyle/>
          <a:p>
            <a:pPr marL="234950" indent="-234950">
              <a:buFontTx/>
              <a:buNone/>
            </a:pPr>
            <a:r>
              <a:rPr lang="en-US" altLang="en-US" sz="2400" b="1" smtClean="0"/>
              <a:t>Determine which </a:t>
            </a:r>
            <a:r>
              <a:rPr lang="en-US" altLang="en-US" sz="2400" b="1" u="sng" smtClean="0"/>
              <a:t>probability distribution</a:t>
            </a:r>
            <a:r>
              <a:rPr lang="en-US" altLang="en-US" sz="2400" b="1" smtClean="0"/>
              <a:t> (</a:t>
            </a:r>
            <a:r>
              <a:rPr lang="en-US" altLang="en-US" sz="2400" b="1" i="1" smtClean="0"/>
              <a:t>Binomial, Negative Binomial, Geometric, Hyper-geometric, and Poisson</a:t>
            </a:r>
            <a:r>
              <a:rPr lang="en-US" altLang="en-US" sz="2400" b="1" smtClean="0"/>
              <a:t>) best fits the following. Use only once.</a:t>
            </a:r>
          </a:p>
          <a:p>
            <a:pPr marL="234950" indent="-234950">
              <a:buFontTx/>
              <a:buNone/>
            </a:pPr>
            <a:r>
              <a:rPr lang="en-US" altLang="en-US" sz="1100" b="1" smtClean="0"/>
              <a:t/>
            </a:r>
            <a:br>
              <a:rPr lang="en-US" altLang="en-US" sz="1100" b="1" smtClean="0"/>
            </a:br>
            <a:r>
              <a:rPr lang="en-US" altLang="en-US" sz="2400" b="1" smtClean="0"/>
              <a:t>a.  A stats class using a bucket filled with 20 red and 20 green balls, pulls a ball out of the bucket and records its color.  They record the number of pulls required until they have 5 green balls pulled and repeat whole process 50 times.</a:t>
            </a:r>
            <a:br>
              <a:rPr lang="en-US" altLang="en-US" sz="2400" b="1" smtClean="0"/>
            </a:br>
            <a:r>
              <a:rPr lang="en-US" altLang="en-US" sz="2800" b="1" smtClean="0"/>
              <a:t/>
            </a:r>
            <a:br>
              <a:rPr lang="en-US" altLang="en-US" sz="2800" b="1" smtClean="0"/>
            </a:br>
            <a:r>
              <a:rPr lang="en-US" altLang="en-US" sz="2400" b="1" smtClean="0"/>
              <a:t>b. A stats class using a bucket filled with 20 red and 20 green balls, drops the bucket and scatters the balls across the room.  They record the number of balls per floor tile and repeat this 50 times.</a:t>
            </a:r>
            <a:endParaRPr lang="en-US" altLang="en-US" sz="2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39700"/>
            <a:ext cx="8229600" cy="715963"/>
          </a:xfrm>
        </p:spPr>
        <p:txBody>
          <a:bodyPr/>
          <a:lstStyle/>
          <a:p>
            <a:r>
              <a:rPr lang="en-US" altLang="en-US" sz="3600" b="1" smtClean="0"/>
              <a:t>Which PDF?</a:t>
            </a:r>
          </a:p>
        </p:txBody>
      </p:sp>
      <p:sp>
        <p:nvSpPr>
          <p:cNvPr id="20483" name="Content Placeholder 2"/>
          <p:cNvSpPr>
            <a:spLocks noGrp="1"/>
          </p:cNvSpPr>
          <p:nvPr>
            <p:ph idx="1"/>
          </p:nvPr>
        </p:nvSpPr>
        <p:spPr>
          <a:xfrm>
            <a:off x="457200" y="990600"/>
            <a:ext cx="8229600" cy="5135563"/>
          </a:xfrm>
        </p:spPr>
        <p:txBody>
          <a:bodyPr/>
          <a:lstStyle/>
          <a:p>
            <a:pPr marL="234950" indent="-234950">
              <a:buFontTx/>
              <a:buNone/>
            </a:pPr>
            <a:r>
              <a:rPr lang="en-US" altLang="en-US" sz="2400" b="1" smtClean="0"/>
              <a:t>Determine which </a:t>
            </a:r>
            <a:r>
              <a:rPr lang="en-US" altLang="en-US" sz="2400" b="1" u="sng" smtClean="0"/>
              <a:t>probability distribution</a:t>
            </a:r>
            <a:r>
              <a:rPr lang="en-US" altLang="en-US" sz="2400" b="1" smtClean="0"/>
              <a:t> (</a:t>
            </a:r>
            <a:r>
              <a:rPr lang="en-US" altLang="en-US" sz="2400" b="1" i="1" smtClean="0"/>
              <a:t>Binomial, Negative Binomial, Geometric, Hyper-geometric, and Poisson</a:t>
            </a:r>
            <a:r>
              <a:rPr lang="en-US" altLang="en-US" sz="2400" b="1" smtClean="0"/>
              <a:t>) best fits the following. Use only once.</a:t>
            </a:r>
          </a:p>
          <a:p>
            <a:pPr marL="234950" indent="-234950">
              <a:buFontTx/>
              <a:buNone/>
            </a:pPr>
            <a:r>
              <a:rPr lang="en-US" altLang="en-US" sz="1100" b="1" smtClean="0"/>
              <a:t/>
            </a:r>
            <a:br>
              <a:rPr lang="en-US" altLang="en-US" sz="1100" b="1" smtClean="0"/>
            </a:br>
            <a:r>
              <a:rPr lang="en-US" altLang="en-US" sz="2400" b="1" smtClean="0"/>
              <a:t>c. A stats class using a bucket filled with 20 red and 20 green balls, pulls a ball out of the bucket, records its color, replaces it and repeats until they pull a green ball.  They record the number of pulls before the green ball is pulled out.</a:t>
            </a:r>
            <a:br>
              <a:rPr lang="en-US" altLang="en-US" sz="2400" b="1" smtClean="0"/>
            </a:br>
            <a:r>
              <a:rPr lang="en-US" altLang="en-US" sz="2400" b="1" smtClean="0"/>
              <a:t/>
            </a:r>
            <a:br>
              <a:rPr lang="en-US" altLang="en-US" sz="2400" b="1" smtClean="0"/>
            </a:br>
            <a:r>
              <a:rPr lang="en-US" altLang="en-US" sz="2800" b="1" smtClean="0"/>
              <a:t/>
            </a:r>
            <a:br>
              <a:rPr lang="en-US" altLang="en-US" sz="2800" b="1" smtClean="0"/>
            </a:br>
            <a:r>
              <a:rPr lang="en-US" altLang="en-US" sz="2400" b="1" smtClean="0"/>
              <a:t>d. A stats class using a bucket filled with 20 red and 20 green balls, pulls a ball out of the bucket and records its color and repeat it 50 times</a:t>
            </a:r>
            <a:endParaRPr lang="en-US" altLang="en-US"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914400"/>
            <a:ext cx="8229600" cy="5410200"/>
          </a:xfrm>
        </p:spPr>
        <p:txBody>
          <a:bodyPr/>
          <a:lstStyle/>
          <a:p>
            <a:r>
              <a:rPr lang="en-US" altLang="en-US" sz="2400" b="1" smtClean="0"/>
              <a:t>Explain what is meant by a </a:t>
            </a:r>
            <a:r>
              <a:rPr lang="en-US" altLang="en-US" sz="2400" b="1" i="1" smtClean="0"/>
              <a:t>binomial setting</a:t>
            </a:r>
            <a:r>
              <a:rPr lang="en-US" altLang="en-US" sz="2400" b="1" smtClean="0"/>
              <a:t> and </a:t>
            </a:r>
            <a:r>
              <a:rPr lang="en-US" altLang="en-US" sz="2400" b="1" i="1" smtClean="0"/>
              <a:t>binomial distribution.</a:t>
            </a:r>
            <a:endParaRPr lang="en-US" altLang="en-US" sz="2400" b="1" smtClean="0"/>
          </a:p>
          <a:p>
            <a:r>
              <a:rPr lang="en-US" altLang="en-US" sz="2400" b="1" smtClean="0"/>
              <a:t>Use technology to solve probability questions in a binomial setting.</a:t>
            </a:r>
          </a:p>
          <a:p>
            <a:r>
              <a:rPr lang="en-US" altLang="en-US" sz="2400" b="1" smtClean="0"/>
              <a:t>Calculate the </a:t>
            </a:r>
            <a:r>
              <a:rPr lang="en-US" altLang="en-US" sz="2400" b="1" i="1" smtClean="0"/>
              <a:t>mean and variance of a binomial random variable</a:t>
            </a:r>
            <a:r>
              <a:rPr lang="en-US" altLang="en-US" sz="2400" b="1" smtClean="0"/>
              <a:t>.</a:t>
            </a:r>
          </a:p>
          <a:p>
            <a:r>
              <a:rPr lang="en-US" altLang="en-US" sz="2400" b="1" smtClean="0"/>
              <a:t>Solve a binomial probability problem using a </a:t>
            </a:r>
            <a:r>
              <a:rPr lang="en-US" altLang="en-US" sz="2400" b="1" i="1" smtClean="0"/>
              <a:t>Normal approximation</a:t>
            </a:r>
            <a:r>
              <a:rPr lang="en-US" altLang="en-US" sz="2400" b="1" smtClean="0"/>
              <a:t>.</a:t>
            </a:r>
          </a:p>
          <a:p>
            <a:r>
              <a:rPr lang="en-US" altLang="en-US" sz="2400" b="1" smtClean="0"/>
              <a:t>Explain what is meant by a </a:t>
            </a:r>
            <a:r>
              <a:rPr lang="en-US" altLang="en-US" sz="2400" b="1" i="1" smtClean="0"/>
              <a:t>geometric setting</a:t>
            </a:r>
            <a:r>
              <a:rPr lang="en-US" altLang="en-US" sz="2400" b="1" smtClean="0"/>
              <a:t>.</a:t>
            </a:r>
          </a:p>
          <a:p>
            <a:r>
              <a:rPr lang="en-US" altLang="en-US" sz="2400" b="1" smtClean="0"/>
              <a:t>Solve probability questions in a geometric setting.</a:t>
            </a:r>
          </a:p>
          <a:p>
            <a:r>
              <a:rPr lang="en-US" altLang="en-US" sz="2400" b="1" smtClean="0"/>
              <a:t>Calculate the </a:t>
            </a:r>
            <a:r>
              <a:rPr lang="en-US" altLang="en-US" sz="2400" b="1" i="1" smtClean="0"/>
              <a:t>mean and variance of a geometric random variable</a:t>
            </a:r>
            <a:r>
              <a:rPr lang="en-US" altLang="en-US" sz="2400" b="1"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39700"/>
            <a:ext cx="8229600" cy="715963"/>
          </a:xfrm>
        </p:spPr>
        <p:txBody>
          <a:bodyPr/>
          <a:lstStyle/>
          <a:p>
            <a:r>
              <a:rPr lang="en-US" altLang="en-US" sz="3600" b="1" smtClean="0"/>
              <a:t>Which PDF?</a:t>
            </a:r>
          </a:p>
        </p:txBody>
      </p:sp>
      <p:sp>
        <p:nvSpPr>
          <p:cNvPr id="3" name="Content Placeholder 2"/>
          <p:cNvSpPr>
            <a:spLocks noGrp="1"/>
          </p:cNvSpPr>
          <p:nvPr>
            <p:ph idx="1"/>
          </p:nvPr>
        </p:nvSpPr>
        <p:spPr>
          <a:xfrm>
            <a:off x="457200" y="990600"/>
            <a:ext cx="8229600" cy="5135563"/>
          </a:xfrm>
        </p:spPr>
        <p:txBody>
          <a:bodyPr/>
          <a:lstStyle/>
          <a:p>
            <a:pPr marL="234950" indent="-234950">
              <a:buFontTx/>
              <a:buNone/>
              <a:defRPr/>
            </a:pPr>
            <a:r>
              <a:rPr lang="en-US" sz="2400" b="1" dirty="0" smtClean="0"/>
              <a:t>Determine which </a:t>
            </a:r>
            <a:r>
              <a:rPr lang="en-US" sz="2400" b="1" u="sng" dirty="0" smtClean="0"/>
              <a:t>probability distribution</a:t>
            </a:r>
            <a:r>
              <a:rPr lang="en-US" sz="2400" b="1" dirty="0" smtClean="0"/>
              <a:t> (</a:t>
            </a:r>
            <a:r>
              <a:rPr lang="en-US" sz="2400" b="1" i="1" dirty="0" smtClean="0"/>
              <a:t>Binomial, Negative Binomial, Geometric, Hyper-geometric, and Poisson</a:t>
            </a:r>
            <a:r>
              <a:rPr lang="en-US" sz="2400" b="1" dirty="0" smtClean="0"/>
              <a:t>) best fits the following. Use only once.</a:t>
            </a:r>
          </a:p>
          <a:p>
            <a:pPr marL="234950" indent="-234950">
              <a:buFontTx/>
              <a:buNone/>
              <a:defRPr/>
            </a:pPr>
            <a:r>
              <a:rPr lang="en-US" sz="1100" b="1" dirty="0" smtClean="0"/>
              <a:t/>
            </a:r>
            <a:br>
              <a:rPr lang="en-US" sz="1100" b="1" dirty="0" smtClean="0"/>
            </a:br>
            <a:r>
              <a:rPr lang="en-US" sz="2400" b="1" dirty="0" smtClean="0"/>
              <a:t>e.  A stats class using a bucket filled with 20 red and 20 green balls, pulls 5 balls out of the bucket and records the number of red balls and repeat it 50 times.</a:t>
            </a:r>
          </a:p>
          <a:p>
            <a:pPr>
              <a:buFontTx/>
              <a:buNone/>
              <a:defRPr/>
            </a:pPr>
            <a:endParaRPr lang="en-US" sz="2400" dirty="0"/>
          </a:p>
        </p:txBody>
      </p:sp>
      <p:sp>
        <p:nvSpPr>
          <p:cNvPr id="4" name="TextBox 3"/>
          <p:cNvSpPr txBox="1">
            <a:spLocks noChangeArrowheads="1"/>
          </p:cNvSpPr>
          <p:nvPr/>
        </p:nvSpPr>
        <p:spPr bwMode="auto">
          <a:xfrm>
            <a:off x="1295400" y="4114800"/>
            <a:ext cx="6643688"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a.  Negative Binomial (pull until r</a:t>
            </a:r>
            <a:r>
              <a:rPr lang="en-US" altLang="en-US" sz="2400" b="1" baseline="30000">
                <a:solidFill>
                  <a:srgbClr val="FFFF00"/>
                </a:solidFill>
              </a:rPr>
              <a:t>th</a:t>
            </a:r>
            <a:r>
              <a:rPr lang="en-US" altLang="en-US" sz="2400" b="1">
                <a:solidFill>
                  <a:srgbClr val="FFFF00"/>
                </a:solidFill>
              </a:rPr>
              <a:t> success)</a:t>
            </a:r>
          </a:p>
          <a:p>
            <a:r>
              <a:rPr lang="en-US" altLang="en-US" sz="2400" b="1">
                <a:solidFill>
                  <a:srgbClr val="FFFF00"/>
                </a:solidFill>
              </a:rPr>
              <a:t>b.  Poisson (successes over an area)</a:t>
            </a:r>
          </a:p>
          <a:p>
            <a:r>
              <a:rPr lang="en-US" altLang="en-US" sz="2400" b="1">
                <a:solidFill>
                  <a:srgbClr val="FFFF00"/>
                </a:solidFill>
              </a:rPr>
              <a:t>c.  Geometric (pulls till first success)</a:t>
            </a:r>
          </a:p>
          <a:p>
            <a:r>
              <a:rPr lang="en-US" altLang="en-US" sz="2400" b="1">
                <a:solidFill>
                  <a:srgbClr val="FFFF00"/>
                </a:solidFill>
              </a:rPr>
              <a:t>d.  Binomial (with n=1)</a:t>
            </a:r>
          </a:p>
          <a:p>
            <a:r>
              <a:rPr lang="en-US" altLang="en-US" sz="2400" b="1">
                <a:solidFill>
                  <a:srgbClr val="FFFF00"/>
                </a:solidFill>
              </a:rPr>
              <a:t>e.  Hyper-geometric (w/o replacement)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01600"/>
            <a:ext cx="8229600" cy="838200"/>
          </a:xfrm>
        </p:spPr>
        <p:txBody>
          <a:bodyPr/>
          <a:lstStyle/>
          <a:p>
            <a:pPr eaLnBrk="1" hangingPunct="1"/>
            <a:r>
              <a:rPr lang="en-US" altLang="en-US" sz="3600" b="1" smtClean="0"/>
              <a:t>Summary and Homework</a:t>
            </a:r>
          </a:p>
        </p:txBody>
      </p:sp>
      <p:sp>
        <p:nvSpPr>
          <p:cNvPr id="22531" name="Rectangle 3"/>
          <p:cNvSpPr>
            <a:spLocks noGrp="1" noChangeArrowheads="1"/>
          </p:cNvSpPr>
          <p:nvPr>
            <p:ph type="body" idx="1"/>
          </p:nvPr>
        </p:nvSpPr>
        <p:spPr>
          <a:xfrm>
            <a:off x="457200" y="990600"/>
            <a:ext cx="8229600" cy="5638800"/>
          </a:xfrm>
        </p:spPr>
        <p:txBody>
          <a:bodyPr/>
          <a:lstStyle/>
          <a:p>
            <a:pPr eaLnBrk="1" hangingPunct="1"/>
            <a:r>
              <a:rPr lang="en-US" altLang="en-US" sz="2800" b="1" smtClean="0">
                <a:solidFill>
                  <a:srgbClr val="FFFF00"/>
                </a:solidFill>
              </a:rPr>
              <a:t>Summary</a:t>
            </a:r>
          </a:p>
          <a:p>
            <a:pPr lvl="1" eaLnBrk="1" hangingPunct="1"/>
            <a:r>
              <a:rPr lang="en-US" altLang="en-US" sz="2400" b="1" smtClean="0"/>
              <a:t>Use pdf for an X = #</a:t>
            </a:r>
          </a:p>
          <a:p>
            <a:pPr lvl="1" eaLnBrk="1" hangingPunct="1"/>
            <a:r>
              <a:rPr lang="en-US" altLang="en-US" sz="2400" b="1" smtClean="0"/>
              <a:t>Use cdf for an X ≤ #</a:t>
            </a:r>
          </a:p>
          <a:p>
            <a:pPr lvl="1" eaLnBrk="1" hangingPunct="1"/>
            <a:r>
              <a:rPr lang="en-US" altLang="en-US" sz="2400" b="1" smtClean="0"/>
              <a:t>Use complement rule for X ≥ #</a:t>
            </a:r>
          </a:p>
          <a:p>
            <a:pPr lvl="2" eaLnBrk="1" hangingPunct="1"/>
            <a:r>
              <a:rPr lang="en-US" altLang="en-US" sz="2000" b="1" smtClean="0"/>
              <a:t>P(X ≥ #) = 1 – P(X &lt; #)</a:t>
            </a:r>
          </a:p>
          <a:p>
            <a:pPr lvl="2" eaLnBrk="1" hangingPunct="1"/>
            <a:r>
              <a:rPr lang="en-US" altLang="en-US" sz="2000" b="1" smtClean="0"/>
              <a:t>P(X &gt; #) = 1 – P(</a:t>
            </a:r>
          </a:p>
          <a:p>
            <a:pPr lvl="1" eaLnBrk="1" hangingPunct="1"/>
            <a:r>
              <a:rPr lang="en-US" altLang="en-US" sz="2400" b="1" smtClean="0"/>
              <a:t>Binomial – Bernoulli with fixed # of trials</a:t>
            </a:r>
          </a:p>
          <a:p>
            <a:pPr lvl="2" eaLnBrk="1" hangingPunct="1"/>
            <a:r>
              <a:rPr lang="en-US" altLang="en-US" sz="2000" b="1" smtClean="0"/>
              <a:t>Mean:  np               Variance:  np(1-p)</a:t>
            </a:r>
          </a:p>
          <a:p>
            <a:pPr lvl="1" eaLnBrk="1" hangingPunct="1"/>
            <a:r>
              <a:rPr lang="en-US" altLang="en-US" sz="2400" b="1" smtClean="0"/>
              <a:t>Geometric – Bernoulli until first success</a:t>
            </a:r>
          </a:p>
          <a:p>
            <a:pPr lvl="2" eaLnBrk="1" hangingPunct="1"/>
            <a:r>
              <a:rPr lang="en-US" altLang="en-US" sz="2000" b="1" smtClean="0"/>
              <a:t>Mean:   1/p              Variance:  (1-p)/p²</a:t>
            </a:r>
          </a:p>
          <a:p>
            <a:pPr eaLnBrk="1" hangingPunct="1"/>
            <a:endParaRPr lang="en-US" altLang="en-US" sz="1800" b="1" smtClean="0"/>
          </a:p>
          <a:p>
            <a:pPr eaLnBrk="1" hangingPunct="1"/>
            <a:r>
              <a:rPr lang="en-US" altLang="en-US" sz="2800" b="1" smtClean="0">
                <a:solidFill>
                  <a:srgbClr val="FFFF00"/>
                </a:solidFill>
              </a:rPr>
              <a:t>Homework:</a:t>
            </a:r>
            <a:endParaRPr lang="en-US" altLang="en-US" sz="2800" smtClean="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41288"/>
            <a:ext cx="8229600" cy="715962"/>
          </a:xfrm>
        </p:spPr>
        <p:txBody>
          <a:bodyPr/>
          <a:lstStyle/>
          <a:p>
            <a:r>
              <a:rPr lang="en-US" altLang="en-US" sz="3600" b="1" smtClean="0"/>
              <a:t>Problem 1a</a:t>
            </a:r>
          </a:p>
        </p:txBody>
      </p:sp>
      <p:sp>
        <p:nvSpPr>
          <p:cNvPr id="3" name="Content Placeholder 2"/>
          <p:cNvSpPr>
            <a:spLocks noGrp="1"/>
          </p:cNvSpPr>
          <p:nvPr>
            <p:ph idx="1"/>
          </p:nvPr>
        </p:nvSpPr>
        <p:spPr>
          <a:xfrm>
            <a:off x="304800" y="838200"/>
            <a:ext cx="8534400" cy="4572000"/>
          </a:xfrm>
        </p:spPr>
        <p:txBody>
          <a:bodyPr/>
          <a:lstStyle/>
          <a:p>
            <a:pPr marL="0" indent="0">
              <a:buFontTx/>
              <a:buNone/>
              <a:defRPr/>
            </a:pPr>
            <a:r>
              <a:rPr lang="en-US" sz="2400" b="1" dirty="0" smtClean="0"/>
              <a:t>The random variable X represents the number of people that you have to wait behind in line when you go to the post office to buy stamps at lunch time.  The probability distribution of X is provided below:</a:t>
            </a:r>
          </a:p>
          <a:p>
            <a:pPr>
              <a:buFontTx/>
              <a:buNone/>
              <a:defRPr/>
            </a:pPr>
            <a:r>
              <a:rPr lang="en-US" sz="1400" b="1" dirty="0" smtClean="0"/>
              <a:t> </a:t>
            </a:r>
          </a:p>
          <a:p>
            <a:pPr>
              <a:buFontTx/>
              <a:buNone/>
              <a:defRPr/>
            </a:pPr>
            <a:r>
              <a:rPr lang="en-US" sz="2400" b="1" dirty="0" smtClean="0"/>
              <a:t>			     X = 	0	1	2	3</a:t>
            </a:r>
          </a:p>
          <a:p>
            <a:pPr>
              <a:buFontTx/>
              <a:buNone/>
              <a:defRPr/>
            </a:pPr>
            <a:r>
              <a:rPr lang="en-US" sz="2400" b="1" dirty="0" smtClean="0"/>
              <a:t>		Probability =	.1	.5	.3	.1</a:t>
            </a:r>
          </a:p>
          <a:p>
            <a:pPr>
              <a:buFontTx/>
              <a:buNone/>
              <a:defRPr/>
            </a:pPr>
            <a:r>
              <a:rPr lang="en-US" sz="1400" b="1" dirty="0" smtClean="0"/>
              <a:t> </a:t>
            </a:r>
          </a:p>
          <a:p>
            <a:pPr marL="457200" indent="-457200">
              <a:buFontTx/>
              <a:buAutoNum type="alphaLcParenBoth"/>
              <a:defRPr/>
            </a:pPr>
            <a:r>
              <a:rPr lang="en-US" sz="2400" b="1" dirty="0" smtClean="0"/>
              <a:t>Find the mean number of people that will be in front of you in the stamp line.  Use the definition and show work.</a:t>
            </a:r>
            <a:endParaRPr lang="en-US" sz="2400" b="1" dirty="0"/>
          </a:p>
        </p:txBody>
      </p:sp>
      <p:sp>
        <p:nvSpPr>
          <p:cNvPr id="4" name="TextBox 3"/>
          <p:cNvSpPr txBox="1"/>
          <p:nvPr/>
        </p:nvSpPr>
        <p:spPr>
          <a:xfrm>
            <a:off x="833438" y="5334000"/>
            <a:ext cx="6200775" cy="1016000"/>
          </a:xfrm>
          <a:prstGeom prst="rect">
            <a:avLst/>
          </a:prstGeom>
          <a:noFill/>
        </p:spPr>
        <p:txBody>
          <a:bodyPr wrap="none">
            <a:spAutoFit/>
          </a:bodyPr>
          <a:lstStyle/>
          <a:p>
            <a:pPr>
              <a:defRPr/>
            </a:pPr>
            <a:r>
              <a:rPr lang="en-US" sz="2000" b="1" dirty="0">
                <a:solidFill>
                  <a:srgbClr val="FFFF00"/>
                </a:solidFill>
                <a:latin typeface="Arial" pitchFamily="34" charset="0"/>
              </a:rPr>
              <a:t>Mean: </a:t>
            </a:r>
            <a:r>
              <a:rPr lang="en-US" sz="2000" b="1" kern="0" dirty="0">
                <a:solidFill>
                  <a:srgbClr val="FFFF00"/>
                </a:solidFill>
                <a:latin typeface="Arial"/>
              </a:rPr>
              <a:t>∑ [x  ∙P(x)] = (.1)(0) + (.5)(1) + (.3)(2) + (.1)(3)</a:t>
            </a:r>
            <a:br>
              <a:rPr lang="en-US" sz="2000" b="1" kern="0" dirty="0">
                <a:solidFill>
                  <a:srgbClr val="FFFF00"/>
                </a:solidFill>
                <a:latin typeface="Arial"/>
              </a:rPr>
            </a:br>
            <a:r>
              <a:rPr lang="en-US" sz="2000" b="1" dirty="0">
                <a:solidFill>
                  <a:srgbClr val="FFFF00"/>
                </a:solidFill>
                <a:latin typeface="Arial" pitchFamily="34" charset="0"/>
              </a:rPr>
              <a:t/>
            </a:r>
            <a:br>
              <a:rPr lang="en-US" sz="2000" b="1" dirty="0">
                <a:solidFill>
                  <a:srgbClr val="FFFF00"/>
                </a:solidFill>
                <a:latin typeface="Arial" pitchFamily="34" charset="0"/>
              </a:rPr>
            </a:br>
            <a:r>
              <a:rPr lang="en-US" sz="2000" b="1" dirty="0">
                <a:solidFill>
                  <a:srgbClr val="FFFF00"/>
                </a:solidFill>
                <a:latin typeface="Arial" pitchFamily="34" charset="0"/>
              </a:rPr>
              <a:t>                              = 0 + .5 + .6  + .3 = 1.4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41288"/>
            <a:ext cx="8229600" cy="715962"/>
          </a:xfrm>
        </p:spPr>
        <p:txBody>
          <a:bodyPr/>
          <a:lstStyle/>
          <a:p>
            <a:r>
              <a:rPr lang="en-US" altLang="en-US" sz="3600" b="1" smtClean="0"/>
              <a:t>Problem 1b</a:t>
            </a:r>
          </a:p>
        </p:txBody>
      </p:sp>
      <p:sp>
        <p:nvSpPr>
          <p:cNvPr id="3" name="Content Placeholder 2"/>
          <p:cNvSpPr>
            <a:spLocks noGrp="1"/>
          </p:cNvSpPr>
          <p:nvPr>
            <p:ph idx="1"/>
          </p:nvPr>
        </p:nvSpPr>
        <p:spPr>
          <a:xfrm>
            <a:off x="304800" y="838200"/>
            <a:ext cx="8534400" cy="4114800"/>
          </a:xfrm>
        </p:spPr>
        <p:txBody>
          <a:bodyPr/>
          <a:lstStyle/>
          <a:p>
            <a:pPr marL="0" indent="0">
              <a:buFontTx/>
              <a:buNone/>
              <a:defRPr/>
            </a:pPr>
            <a:r>
              <a:rPr lang="en-US" sz="2400" b="1" dirty="0" smtClean="0"/>
              <a:t>The random variable X represents the number of people that you have to wait behind in line when you go to the post office to buy stamps at lunch time.  The probability distribution of X is provided below:</a:t>
            </a:r>
          </a:p>
          <a:p>
            <a:pPr>
              <a:buFontTx/>
              <a:buNone/>
              <a:defRPr/>
            </a:pPr>
            <a:r>
              <a:rPr lang="en-US" sz="1400" b="1" dirty="0" smtClean="0"/>
              <a:t> </a:t>
            </a:r>
          </a:p>
          <a:p>
            <a:pPr>
              <a:buFontTx/>
              <a:buNone/>
              <a:defRPr/>
            </a:pPr>
            <a:r>
              <a:rPr lang="en-US" sz="2400" b="1" dirty="0" smtClean="0"/>
              <a:t>			     X = 	0	1	2	3</a:t>
            </a:r>
          </a:p>
          <a:p>
            <a:pPr>
              <a:buFontTx/>
              <a:buNone/>
              <a:defRPr/>
            </a:pPr>
            <a:r>
              <a:rPr lang="en-US" sz="2400" b="1" dirty="0" smtClean="0"/>
              <a:t>		Probability =	.1	.5	.3	.1</a:t>
            </a:r>
          </a:p>
          <a:p>
            <a:pPr>
              <a:buFontTx/>
              <a:buNone/>
              <a:defRPr/>
            </a:pPr>
            <a:r>
              <a:rPr lang="en-US" sz="1400" b="1" dirty="0" smtClean="0"/>
              <a:t> </a:t>
            </a:r>
          </a:p>
          <a:p>
            <a:pPr>
              <a:buFontTx/>
              <a:buNone/>
              <a:defRPr/>
            </a:pPr>
            <a:r>
              <a:rPr lang="en-US" sz="2400" b="1" dirty="0" smtClean="0"/>
              <a:t>(b) Find the standard deviation for the number of people in the line in front of you.  Use the definition and show work.</a:t>
            </a:r>
            <a:endParaRPr lang="en-US" sz="2400" b="1" dirty="0"/>
          </a:p>
        </p:txBody>
      </p:sp>
      <p:sp>
        <p:nvSpPr>
          <p:cNvPr id="4" name="TextBox 3"/>
          <p:cNvSpPr txBox="1">
            <a:spLocks noChangeArrowheads="1"/>
          </p:cNvSpPr>
          <p:nvPr/>
        </p:nvSpPr>
        <p:spPr bwMode="auto">
          <a:xfrm>
            <a:off x="457200" y="4937125"/>
            <a:ext cx="6751638"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Var: ∑[x</a:t>
            </a:r>
            <a:r>
              <a:rPr lang="en-US" altLang="en-US" sz="2000" b="1" baseline="30000">
                <a:solidFill>
                  <a:srgbClr val="FFFF00"/>
                </a:solidFill>
              </a:rPr>
              <a:t>2</a:t>
            </a:r>
            <a:r>
              <a:rPr lang="en-US" altLang="en-US" sz="2000" b="1">
                <a:solidFill>
                  <a:srgbClr val="FFFF00"/>
                </a:solidFill>
              </a:rPr>
              <a:t> ∙ P(x)] – μ</a:t>
            </a:r>
            <a:r>
              <a:rPr lang="en-US" altLang="en-US" sz="2000" b="1" baseline="30000">
                <a:solidFill>
                  <a:srgbClr val="FFFF00"/>
                </a:solidFill>
              </a:rPr>
              <a:t>2</a:t>
            </a:r>
            <a:r>
              <a:rPr lang="en-US" altLang="en-US" sz="2000" b="1" baseline="-25000">
                <a:solidFill>
                  <a:srgbClr val="FFFF00"/>
                </a:solidFill>
              </a:rPr>
              <a:t>x  </a:t>
            </a:r>
            <a:r>
              <a:rPr lang="en-US" altLang="en-US" sz="2000" b="1">
                <a:solidFill>
                  <a:srgbClr val="FFFF00"/>
                </a:solidFill>
              </a:rPr>
              <a:t> = ∑ [x</a:t>
            </a:r>
            <a:r>
              <a:rPr lang="en-US" altLang="en-US" sz="2000" b="1" baseline="30000">
                <a:solidFill>
                  <a:srgbClr val="FFFF00"/>
                </a:solidFill>
              </a:rPr>
              <a:t>2</a:t>
            </a:r>
            <a:r>
              <a:rPr lang="en-US" altLang="en-US" sz="2000" b="1">
                <a:solidFill>
                  <a:srgbClr val="FFFF00"/>
                </a:solidFill>
              </a:rPr>
              <a:t> ∙ P(x)] – μ</a:t>
            </a:r>
            <a:r>
              <a:rPr lang="en-US" altLang="en-US" sz="2000" b="1" baseline="-25000">
                <a:solidFill>
                  <a:srgbClr val="FFFF00"/>
                </a:solidFill>
              </a:rPr>
              <a:t>x</a:t>
            </a:r>
            <a:r>
              <a:rPr lang="en-US" altLang="en-US" sz="2000" b="1" baseline="30000">
                <a:solidFill>
                  <a:srgbClr val="FFFF00"/>
                </a:solidFill>
              </a:rPr>
              <a:t>2</a:t>
            </a:r>
            <a:r>
              <a:rPr lang="en-US" altLang="en-US" sz="2000" b="1">
                <a:solidFill>
                  <a:srgbClr val="FFFF00"/>
                </a:solidFill>
              </a:rPr>
              <a:t> </a:t>
            </a:r>
          </a:p>
          <a:p>
            <a:r>
              <a:rPr lang="en-US" altLang="en-US" sz="2000" b="1">
                <a:solidFill>
                  <a:srgbClr val="FFFF00"/>
                </a:solidFill>
              </a:rPr>
              <a:t>                                          = (0 + .5 + .3(4) + .1(9) ) – 1.96)</a:t>
            </a:r>
          </a:p>
          <a:p>
            <a:r>
              <a:rPr lang="en-US" altLang="en-US" sz="2000" b="1">
                <a:solidFill>
                  <a:srgbClr val="FFFF00"/>
                </a:solidFill>
              </a:rPr>
              <a:t>                                          = 2.6 – 1.96</a:t>
            </a:r>
          </a:p>
          <a:p>
            <a:r>
              <a:rPr lang="en-US" altLang="en-US" sz="2000" b="1">
                <a:solidFill>
                  <a:srgbClr val="FFFF00"/>
                </a:solidFill>
              </a:rPr>
              <a:t>                                          = 0.64</a:t>
            </a:r>
          </a:p>
          <a:p>
            <a:endParaRPr lang="en-US" altLang="en-US" sz="2000" b="1">
              <a:solidFill>
                <a:srgbClr val="FFFF00"/>
              </a:solidFill>
            </a:endParaRPr>
          </a:p>
          <a:p>
            <a:r>
              <a:rPr lang="en-US" altLang="en-US" sz="2000" b="1">
                <a:solidFill>
                  <a:srgbClr val="FFFF00"/>
                </a:solidFill>
              </a:rPr>
              <a:t>                         St Dev     = 0.8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11125"/>
            <a:ext cx="8229600" cy="792163"/>
          </a:xfrm>
        </p:spPr>
        <p:txBody>
          <a:bodyPr/>
          <a:lstStyle/>
          <a:p>
            <a:r>
              <a:rPr lang="en-US" altLang="en-US" sz="3600" b="1" smtClean="0"/>
              <a:t>Problem 2</a:t>
            </a:r>
          </a:p>
        </p:txBody>
      </p:sp>
      <p:sp>
        <p:nvSpPr>
          <p:cNvPr id="3" name="Content Placeholder 2"/>
          <p:cNvSpPr>
            <a:spLocks noGrp="1"/>
          </p:cNvSpPr>
          <p:nvPr>
            <p:ph idx="1"/>
          </p:nvPr>
        </p:nvSpPr>
        <p:spPr>
          <a:xfrm>
            <a:off x="304800" y="1066800"/>
            <a:ext cx="8534400" cy="4572000"/>
          </a:xfrm>
        </p:spPr>
        <p:txBody>
          <a:bodyPr/>
          <a:lstStyle/>
          <a:p>
            <a:pPr marL="0" indent="0">
              <a:buFontTx/>
              <a:buNone/>
              <a:defRPr/>
            </a:pPr>
            <a:r>
              <a:rPr lang="en-US" sz="2400" b="1" dirty="0" smtClean="0"/>
              <a:t>From the previous problem, let f(X) = 2X + 0.5 represent the amount of time (in minutes) required for the clerks to process X people.  Show your work and use the shortcut methods (not the definitions) to find:</a:t>
            </a:r>
          </a:p>
          <a:p>
            <a:pPr>
              <a:buFontTx/>
              <a:buNone/>
              <a:defRPr/>
            </a:pPr>
            <a:r>
              <a:rPr lang="en-US" sz="2400" b="1" dirty="0" smtClean="0"/>
              <a:t> </a:t>
            </a:r>
          </a:p>
          <a:p>
            <a:pPr marL="514350" indent="-514350">
              <a:buFontTx/>
              <a:buAutoNum type="romanLcParenBoth"/>
              <a:defRPr/>
            </a:pPr>
            <a:r>
              <a:rPr lang="en-US" sz="2400" b="1" dirty="0" smtClean="0"/>
              <a:t>The mean number of minutes that you will have to wait.</a:t>
            </a:r>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r>
              <a:rPr lang="en-US" sz="2400" b="1" dirty="0" smtClean="0"/>
              <a:t>The standard deviation of the number of minutes you will have to wait.</a:t>
            </a:r>
            <a:endParaRPr lang="en-US" sz="2400" b="1" dirty="0"/>
          </a:p>
        </p:txBody>
      </p:sp>
      <p:sp>
        <p:nvSpPr>
          <p:cNvPr id="4" name="TextBox 3"/>
          <p:cNvSpPr txBox="1">
            <a:spLocks noChangeArrowheads="1"/>
          </p:cNvSpPr>
          <p:nvPr/>
        </p:nvSpPr>
        <p:spPr bwMode="auto">
          <a:xfrm>
            <a:off x="1143000" y="3962400"/>
            <a:ext cx="711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2000" b="1">
                <a:solidFill>
                  <a:srgbClr val="FFFF00"/>
                </a:solidFill>
              </a:rPr>
              <a:t>μ</a:t>
            </a:r>
            <a:r>
              <a:rPr lang="en-US" altLang="en-US" sz="2000" b="1" baseline="-25000">
                <a:solidFill>
                  <a:srgbClr val="FFFF00"/>
                </a:solidFill>
              </a:rPr>
              <a:t>X </a:t>
            </a:r>
            <a:r>
              <a:rPr lang="en-US" altLang="en-US" sz="2000" b="1">
                <a:solidFill>
                  <a:srgbClr val="FFFF00"/>
                </a:solidFill>
              </a:rPr>
              <a:t>= 1.4      so </a:t>
            </a:r>
            <a:r>
              <a:rPr lang="el-GR" altLang="en-US" sz="2000" b="1">
                <a:solidFill>
                  <a:srgbClr val="FFFF00"/>
                </a:solidFill>
              </a:rPr>
              <a:t>μ</a:t>
            </a:r>
            <a:r>
              <a:rPr lang="en-US" altLang="en-US" sz="2000" b="1" baseline="-25000">
                <a:solidFill>
                  <a:srgbClr val="FFFF00"/>
                </a:solidFill>
              </a:rPr>
              <a:t>f(X)</a:t>
            </a:r>
            <a:r>
              <a:rPr lang="en-US" altLang="en-US" sz="2000" b="1">
                <a:solidFill>
                  <a:srgbClr val="FFFF00"/>
                </a:solidFill>
              </a:rPr>
              <a:t> = 0.5 + 2</a:t>
            </a:r>
            <a:r>
              <a:rPr lang="el-GR" altLang="en-US" sz="2000" b="1">
                <a:solidFill>
                  <a:srgbClr val="FFFF00"/>
                </a:solidFill>
              </a:rPr>
              <a:t> μ</a:t>
            </a:r>
            <a:r>
              <a:rPr lang="en-US" altLang="en-US" sz="2000" b="1" baseline="-25000">
                <a:solidFill>
                  <a:srgbClr val="FFFF00"/>
                </a:solidFill>
              </a:rPr>
              <a:t>X</a:t>
            </a:r>
            <a:r>
              <a:rPr lang="en-US" altLang="en-US" sz="2000" b="1">
                <a:solidFill>
                  <a:srgbClr val="FFFF00"/>
                </a:solidFill>
              </a:rPr>
              <a:t>  = 0.5 + 2(1.4) = 3.3 minutes</a:t>
            </a:r>
          </a:p>
        </p:txBody>
      </p:sp>
      <p:sp>
        <p:nvSpPr>
          <p:cNvPr id="5" name="TextBox 4"/>
          <p:cNvSpPr txBox="1">
            <a:spLocks noChangeArrowheads="1"/>
          </p:cNvSpPr>
          <p:nvPr/>
        </p:nvSpPr>
        <p:spPr bwMode="auto">
          <a:xfrm>
            <a:off x="1371600" y="5562600"/>
            <a:ext cx="64246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2000" b="1">
                <a:solidFill>
                  <a:srgbClr val="FFFF00"/>
                </a:solidFill>
              </a:rPr>
              <a:t>σ</a:t>
            </a:r>
            <a:r>
              <a:rPr lang="en-US" altLang="en-US" sz="2000" b="1" baseline="-25000">
                <a:solidFill>
                  <a:srgbClr val="FFFF00"/>
                </a:solidFill>
              </a:rPr>
              <a:t>X </a:t>
            </a:r>
            <a:r>
              <a:rPr lang="en-US" altLang="en-US" sz="2000" b="1">
                <a:solidFill>
                  <a:srgbClr val="FFFF00"/>
                </a:solidFill>
              </a:rPr>
              <a:t>= 0.8      so </a:t>
            </a:r>
            <a:r>
              <a:rPr lang="el-GR" altLang="en-US" sz="2000" b="1">
                <a:solidFill>
                  <a:srgbClr val="FFFF00"/>
                </a:solidFill>
              </a:rPr>
              <a:t>σ²</a:t>
            </a:r>
            <a:r>
              <a:rPr lang="en-US" altLang="en-US" sz="2000" b="1" baseline="-25000">
                <a:solidFill>
                  <a:srgbClr val="FFFF00"/>
                </a:solidFill>
              </a:rPr>
              <a:t>f(X)</a:t>
            </a:r>
            <a:r>
              <a:rPr lang="en-US" altLang="en-US" sz="2000" b="1">
                <a:solidFill>
                  <a:srgbClr val="FFFF00"/>
                </a:solidFill>
              </a:rPr>
              <a:t> = 2²</a:t>
            </a:r>
            <a:r>
              <a:rPr lang="el-GR" altLang="en-US" sz="2000" b="1">
                <a:solidFill>
                  <a:srgbClr val="FFFF00"/>
                </a:solidFill>
              </a:rPr>
              <a:t> σ</a:t>
            </a:r>
            <a:r>
              <a:rPr lang="en-US" altLang="en-US" sz="2000" b="1">
                <a:solidFill>
                  <a:srgbClr val="FFFF00"/>
                </a:solidFill>
              </a:rPr>
              <a:t>²</a:t>
            </a:r>
            <a:r>
              <a:rPr lang="en-US" altLang="en-US" sz="2000" b="1" baseline="-25000">
                <a:solidFill>
                  <a:srgbClr val="FFFF00"/>
                </a:solidFill>
              </a:rPr>
              <a:t>X</a:t>
            </a:r>
            <a:r>
              <a:rPr lang="en-US" altLang="en-US" sz="2000" b="1">
                <a:solidFill>
                  <a:srgbClr val="FFFF00"/>
                </a:solidFill>
              </a:rPr>
              <a:t>  = 4 (0.8)² = 2.56 minutes</a:t>
            </a:r>
            <a:br>
              <a:rPr lang="en-US" altLang="en-US" sz="2000" b="1">
                <a:solidFill>
                  <a:srgbClr val="FFFF00"/>
                </a:solidFill>
              </a:rPr>
            </a:br>
            <a:r>
              <a:rPr lang="en-US" altLang="en-US" sz="2000" b="1">
                <a:solidFill>
                  <a:srgbClr val="FFFF00"/>
                </a:solidFill>
              </a:rPr>
              <a:t/>
            </a:r>
            <a:br>
              <a:rPr lang="en-US" altLang="en-US" sz="2000" b="1">
                <a:solidFill>
                  <a:srgbClr val="FFFF00"/>
                </a:solidFill>
              </a:rPr>
            </a:br>
            <a:r>
              <a:rPr lang="el-GR" altLang="en-US" sz="2000" b="1">
                <a:solidFill>
                  <a:srgbClr val="FFFF00"/>
                </a:solidFill>
              </a:rPr>
              <a:t>σ</a:t>
            </a:r>
            <a:r>
              <a:rPr lang="en-US" altLang="en-US" sz="2000" b="1" baseline="-25000">
                <a:solidFill>
                  <a:srgbClr val="FFFF00"/>
                </a:solidFill>
              </a:rPr>
              <a:t>f(X) </a:t>
            </a:r>
            <a:r>
              <a:rPr lang="en-US" altLang="en-US" sz="2000" b="1">
                <a:solidFill>
                  <a:srgbClr val="FFFF00"/>
                </a:solidFill>
              </a:rPr>
              <a:t>= </a:t>
            </a:r>
            <a:r>
              <a:rPr lang="en-US" altLang="en-US" sz="2000" b="1">
                <a:solidFill>
                  <a:srgbClr val="FFFF00"/>
                </a:solidFill>
                <a:sym typeface="Symbol" pitchFamily="18" charset="2"/>
              </a:rPr>
              <a:t>2.56 = 1.6 minutes</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8229600" cy="868363"/>
          </a:xfrm>
        </p:spPr>
        <p:txBody>
          <a:bodyPr/>
          <a:lstStyle/>
          <a:p>
            <a:r>
              <a:rPr lang="en-US" altLang="en-US" sz="3600" b="1" smtClean="0"/>
              <a:t>Problem 3</a:t>
            </a:r>
          </a:p>
        </p:txBody>
      </p:sp>
      <p:sp>
        <p:nvSpPr>
          <p:cNvPr id="3" name="Content Placeholder 2"/>
          <p:cNvSpPr>
            <a:spLocks noGrp="1"/>
          </p:cNvSpPr>
          <p:nvPr>
            <p:ph idx="1"/>
          </p:nvPr>
        </p:nvSpPr>
        <p:spPr>
          <a:xfrm>
            <a:off x="304800" y="914400"/>
            <a:ext cx="8610600" cy="5486400"/>
          </a:xfrm>
        </p:spPr>
        <p:txBody>
          <a:bodyPr/>
          <a:lstStyle/>
          <a:p>
            <a:pPr marL="0" indent="0">
              <a:buFontTx/>
              <a:buNone/>
              <a:defRPr/>
            </a:pPr>
            <a:r>
              <a:rPr lang="en-US" sz="2400" b="1" dirty="0" smtClean="0"/>
              <a:t>While you are at the post office you also need to pick up a package.  The random variable Y represents the number of people you have to wait behind in the pickup line. The probability distribution of Y is provided below:</a:t>
            </a:r>
          </a:p>
          <a:p>
            <a:pPr>
              <a:buFontTx/>
              <a:buNone/>
              <a:defRPr/>
            </a:pPr>
            <a:r>
              <a:rPr lang="en-US" sz="1400" b="1" dirty="0" smtClean="0"/>
              <a:t> </a:t>
            </a:r>
          </a:p>
          <a:p>
            <a:pPr>
              <a:buFontTx/>
              <a:buNone/>
              <a:defRPr/>
            </a:pPr>
            <a:r>
              <a:rPr lang="en-US" sz="2400" b="1" dirty="0" smtClean="0"/>
              <a:t>			     Y = 	0	1	2</a:t>
            </a:r>
          </a:p>
          <a:p>
            <a:pPr>
              <a:buFontTx/>
              <a:buNone/>
              <a:defRPr/>
            </a:pPr>
            <a:r>
              <a:rPr lang="en-US" sz="2400" b="1" dirty="0" smtClean="0"/>
              <a:t>		Probability =	.2	.3	.5</a:t>
            </a:r>
          </a:p>
          <a:p>
            <a:pPr>
              <a:buFontTx/>
              <a:buNone/>
              <a:defRPr/>
            </a:pPr>
            <a:r>
              <a:rPr lang="en-US" sz="1600" b="1" dirty="0" smtClean="0"/>
              <a:t> </a:t>
            </a:r>
          </a:p>
          <a:p>
            <a:pPr marL="457200" indent="-457200">
              <a:buFontTx/>
              <a:buAutoNum type="alphaLcParenBoth" startAt="4"/>
              <a:defRPr/>
            </a:pPr>
            <a:r>
              <a:rPr lang="en-US" sz="2400" b="1" dirty="0" smtClean="0"/>
              <a:t>Use your calculator to find the mean number of people that will be in front of you in this line</a:t>
            </a:r>
          </a:p>
          <a:p>
            <a:pPr marL="457200" indent="-457200">
              <a:buFontTx/>
              <a:buAutoNum type="alphaLcParenBoth" startAt="4"/>
              <a:defRPr/>
            </a:pPr>
            <a:endParaRPr lang="en-US" sz="2400" b="1" dirty="0" smtClean="0"/>
          </a:p>
          <a:p>
            <a:pPr marL="457200" indent="-457200">
              <a:buFontTx/>
              <a:buAutoNum type="alphaLcParenBoth" startAt="4"/>
              <a:defRPr/>
            </a:pPr>
            <a:r>
              <a:rPr lang="en-US" sz="2400" b="1" dirty="0" smtClean="0"/>
              <a:t>Use your calculator to find the standard deviation of the number of people in this line</a:t>
            </a:r>
          </a:p>
        </p:txBody>
      </p:sp>
      <p:sp>
        <p:nvSpPr>
          <p:cNvPr id="4" name="TextBox 3"/>
          <p:cNvSpPr txBox="1"/>
          <p:nvPr/>
        </p:nvSpPr>
        <p:spPr>
          <a:xfrm>
            <a:off x="3116263" y="4724400"/>
            <a:ext cx="2903537" cy="400050"/>
          </a:xfrm>
          <a:prstGeom prst="rect">
            <a:avLst/>
          </a:prstGeom>
          <a:noFill/>
        </p:spPr>
        <p:txBody>
          <a:bodyPr wrap="none">
            <a:spAutoFit/>
          </a:bodyPr>
          <a:lstStyle/>
          <a:p>
            <a:pPr>
              <a:defRPr/>
            </a:pPr>
            <a:r>
              <a:rPr lang="en-US" sz="2000" b="1" dirty="0">
                <a:solidFill>
                  <a:srgbClr val="FFFF00"/>
                </a:solidFill>
                <a:latin typeface="Arial" pitchFamily="34" charset="0"/>
              </a:rPr>
              <a:t>Mean: </a:t>
            </a:r>
            <a:r>
              <a:rPr lang="en-US" sz="2000" b="1" kern="0" dirty="0">
                <a:solidFill>
                  <a:srgbClr val="FFFF00"/>
                </a:solidFill>
                <a:latin typeface="Arial"/>
              </a:rPr>
              <a:t>∑ [x  ∙P(x)] = 1.3</a:t>
            </a:r>
            <a:endParaRPr lang="en-US" sz="2000" b="1" dirty="0">
              <a:solidFill>
                <a:srgbClr val="FFFF00"/>
              </a:solidFill>
              <a:latin typeface="Arial" pitchFamily="34" charset="0"/>
            </a:endParaRPr>
          </a:p>
        </p:txBody>
      </p:sp>
      <p:sp>
        <p:nvSpPr>
          <p:cNvPr id="5" name="Rectangle 4"/>
          <p:cNvSpPr>
            <a:spLocks noChangeArrowheads="1"/>
          </p:cNvSpPr>
          <p:nvPr/>
        </p:nvSpPr>
        <p:spPr bwMode="auto">
          <a:xfrm>
            <a:off x="2760663" y="6019800"/>
            <a:ext cx="3563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Var: ∑[x</a:t>
            </a:r>
            <a:r>
              <a:rPr lang="en-US" altLang="en-US" sz="2000" b="1" baseline="30000">
                <a:solidFill>
                  <a:srgbClr val="FFFF00"/>
                </a:solidFill>
              </a:rPr>
              <a:t>2</a:t>
            </a:r>
            <a:r>
              <a:rPr lang="en-US" altLang="en-US" sz="2000" b="1">
                <a:solidFill>
                  <a:srgbClr val="FFFF00"/>
                </a:solidFill>
              </a:rPr>
              <a:t> ∙ P(x)] – μ</a:t>
            </a:r>
            <a:r>
              <a:rPr lang="en-US" altLang="en-US" sz="2000" b="1" baseline="30000">
                <a:solidFill>
                  <a:srgbClr val="FFFF00"/>
                </a:solidFill>
              </a:rPr>
              <a:t>2</a:t>
            </a:r>
            <a:r>
              <a:rPr lang="en-US" altLang="en-US" sz="2000" b="1" baseline="-25000">
                <a:solidFill>
                  <a:srgbClr val="FFFF00"/>
                </a:solidFill>
              </a:rPr>
              <a:t>x </a:t>
            </a:r>
            <a:r>
              <a:rPr lang="en-US" altLang="en-US" sz="2000" b="1">
                <a:solidFill>
                  <a:srgbClr val="FFFF00"/>
                </a:solidFill>
              </a:rPr>
              <a:t>= 0.781</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52400"/>
            <a:ext cx="8229600" cy="715963"/>
          </a:xfrm>
        </p:spPr>
        <p:txBody>
          <a:bodyPr/>
          <a:lstStyle/>
          <a:p>
            <a:r>
              <a:rPr lang="en-US" altLang="en-US" sz="3600" b="1" smtClean="0"/>
              <a:t>Problem 4</a:t>
            </a:r>
          </a:p>
        </p:txBody>
      </p:sp>
      <p:sp>
        <p:nvSpPr>
          <p:cNvPr id="3" name="Content Placeholder 2"/>
          <p:cNvSpPr>
            <a:spLocks noGrp="1"/>
          </p:cNvSpPr>
          <p:nvPr>
            <p:ph idx="1"/>
          </p:nvPr>
        </p:nvSpPr>
        <p:spPr>
          <a:xfrm>
            <a:off x="304800" y="990600"/>
            <a:ext cx="8534400" cy="5135563"/>
          </a:xfrm>
        </p:spPr>
        <p:txBody>
          <a:bodyPr/>
          <a:lstStyle/>
          <a:p>
            <a:pPr marL="0" indent="0">
              <a:buFontTx/>
              <a:buNone/>
              <a:defRPr/>
            </a:pPr>
            <a:r>
              <a:rPr lang="en-US" sz="2400" b="1" dirty="0" smtClean="0"/>
              <a:t>Suppose that the numbers of people in the two lines are independent of each other.  Let Z = X + Y represent the total number of people you will have to wait behind at the post office.  Use the rules we discussed in class to find:</a:t>
            </a:r>
          </a:p>
          <a:p>
            <a:pPr>
              <a:buFontTx/>
              <a:buNone/>
              <a:defRPr/>
            </a:pPr>
            <a:r>
              <a:rPr lang="en-US" sz="1600" b="1" dirty="0" smtClean="0"/>
              <a:t> </a:t>
            </a:r>
          </a:p>
          <a:p>
            <a:pPr marL="514350" indent="-514350">
              <a:buFontTx/>
              <a:buAutoNum type="romanLcParenBoth"/>
              <a:defRPr/>
            </a:pPr>
            <a:r>
              <a:rPr lang="en-US" sz="2400" b="1" dirty="0" smtClean="0"/>
              <a:t>The mean or expected value of Z.</a:t>
            </a:r>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r>
              <a:rPr lang="en-US" sz="2400" b="1" dirty="0" smtClean="0"/>
              <a:t>The standard deviation of Z.</a:t>
            </a:r>
          </a:p>
          <a:p>
            <a:pPr>
              <a:buFontTx/>
              <a:buNone/>
              <a:defRPr/>
            </a:pPr>
            <a:endParaRPr lang="en-US" sz="2400" b="1" dirty="0"/>
          </a:p>
        </p:txBody>
      </p:sp>
      <p:sp>
        <p:nvSpPr>
          <p:cNvPr id="4" name="TextBox 3"/>
          <p:cNvSpPr txBox="1"/>
          <p:nvPr/>
        </p:nvSpPr>
        <p:spPr>
          <a:xfrm>
            <a:off x="2514600" y="3581400"/>
            <a:ext cx="4227513" cy="400050"/>
          </a:xfrm>
          <a:prstGeom prst="rect">
            <a:avLst/>
          </a:prstGeom>
          <a:noFill/>
        </p:spPr>
        <p:txBody>
          <a:bodyPr wrap="none">
            <a:spAutoFit/>
          </a:bodyPr>
          <a:lstStyle/>
          <a:p>
            <a:pPr>
              <a:defRPr/>
            </a:pPr>
            <a:r>
              <a:rPr lang="en-US" sz="2000" b="1" dirty="0">
                <a:solidFill>
                  <a:srgbClr val="FFFF00"/>
                </a:solidFill>
                <a:latin typeface="Arial" pitchFamily="34" charset="0"/>
              </a:rPr>
              <a:t>E(Z) = E(X) + E(Y) </a:t>
            </a:r>
            <a:r>
              <a:rPr lang="en-US" sz="2000" b="1" kern="0" dirty="0">
                <a:solidFill>
                  <a:srgbClr val="FFFF00"/>
                </a:solidFill>
                <a:latin typeface="Arial"/>
              </a:rPr>
              <a:t>= 1.4 + 1.3 = 2.7</a:t>
            </a:r>
            <a:endParaRPr lang="en-US" sz="2000" b="1" dirty="0">
              <a:solidFill>
                <a:srgbClr val="FFFF00"/>
              </a:solidFill>
              <a:latin typeface="Arial" pitchFamily="34" charset="0"/>
            </a:endParaRPr>
          </a:p>
        </p:txBody>
      </p:sp>
      <p:sp>
        <p:nvSpPr>
          <p:cNvPr id="5" name="Rectangle 4"/>
          <p:cNvSpPr>
            <a:spLocks noChangeArrowheads="1"/>
          </p:cNvSpPr>
          <p:nvPr/>
        </p:nvSpPr>
        <p:spPr bwMode="auto">
          <a:xfrm>
            <a:off x="2819400" y="5410200"/>
            <a:ext cx="4826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V(Z) = V(X) + V(Y) = 0.8² + 0.781² = 1.25</a:t>
            </a:r>
          </a:p>
          <a:p>
            <a:endParaRPr lang="en-US" altLang="en-US" sz="2000" b="1">
              <a:solidFill>
                <a:srgbClr val="FFFF00"/>
              </a:solidFill>
            </a:endParaRPr>
          </a:p>
          <a:p>
            <a:r>
              <a:rPr lang="en-US" altLang="en-US" sz="2000" b="1">
                <a:solidFill>
                  <a:srgbClr val="FFFF00"/>
                </a:solidFill>
              </a:rPr>
              <a:t>σ(Z) = </a:t>
            </a:r>
            <a:r>
              <a:rPr lang="en-US" altLang="en-US" sz="2000" b="1">
                <a:solidFill>
                  <a:srgbClr val="FFFF00"/>
                </a:solidFill>
                <a:sym typeface="Symbol" pitchFamily="18" charset="2"/>
              </a:rPr>
              <a:t>1.25 = 1.118</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6200"/>
            <a:ext cx="8229600" cy="868363"/>
          </a:xfrm>
        </p:spPr>
        <p:txBody>
          <a:bodyPr/>
          <a:lstStyle/>
          <a:p>
            <a:r>
              <a:rPr lang="en-US" altLang="en-US" sz="3600" b="1" smtClean="0"/>
              <a:t>Problem 5</a:t>
            </a:r>
          </a:p>
        </p:txBody>
      </p:sp>
      <p:sp>
        <p:nvSpPr>
          <p:cNvPr id="28675" name="Content Placeholder 2"/>
          <p:cNvSpPr>
            <a:spLocks noGrp="1"/>
          </p:cNvSpPr>
          <p:nvPr>
            <p:ph idx="1"/>
          </p:nvPr>
        </p:nvSpPr>
        <p:spPr>
          <a:xfrm>
            <a:off x="457200" y="990600"/>
            <a:ext cx="8229600" cy="2286000"/>
          </a:xfrm>
        </p:spPr>
        <p:txBody>
          <a:bodyPr/>
          <a:lstStyle/>
          <a:p>
            <a:pPr marL="0" indent="0">
              <a:buFontTx/>
              <a:buNone/>
            </a:pPr>
            <a:r>
              <a:rPr lang="en-US" altLang="en-US" sz="2400" b="1" smtClean="0"/>
              <a:t>The weight of eggs produced by a certain breed of hen is normally distributed with mean of μ = 65 grams and standard deviation of σ = 5 grams.  What is the probability that the weight of a dozen (12) randomly selected eggs is between 750 grams and 800 grams?</a:t>
            </a:r>
          </a:p>
        </p:txBody>
      </p:sp>
      <p:sp>
        <p:nvSpPr>
          <p:cNvPr id="4" name="TextBox 3"/>
          <p:cNvSpPr txBox="1">
            <a:spLocks noChangeArrowheads="1"/>
          </p:cNvSpPr>
          <p:nvPr/>
        </p:nvSpPr>
        <p:spPr bwMode="auto">
          <a:xfrm>
            <a:off x="788988" y="2967038"/>
            <a:ext cx="7516812"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E(D) =</a:t>
            </a:r>
            <a:r>
              <a:rPr lang="el-GR" altLang="en-US" sz="2400" b="1">
                <a:solidFill>
                  <a:srgbClr val="FFFF00"/>
                </a:solidFill>
              </a:rPr>
              <a:t> μ</a:t>
            </a:r>
            <a:r>
              <a:rPr lang="en-US" altLang="en-US" sz="2400" b="1" baseline="-25000">
                <a:solidFill>
                  <a:srgbClr val="FFFF00"/>
                </a:solidFill>
              </a:rPr>
              <a:t>D</a:t>
            </a:r>
            <a:r>
              <a:rPr lang="en-US" altLang="en-US" sz="2400" b="1">
                <a:solidFill>
                  <a:srgbClr val="FFFF00"/>
                </a:solidFill>
              </a:rPr>
              <a:t> = </a:t>
            </a:r>
            <a:r>
              <a:rPr lang="el-GR" altLang="en-US" sz="2400" b="1">
                <a:solidFill>
                  <a:srgbClr val="FFFF00"/>
                </a:solidFill>
              </a:rPr>
              <a:t>μ</a:t>
            </a:r>
            <a:r>
              <a:rPr lang="en-US" altLang="en-US" sz="2400" b="1" baseline="-25000">
                <a:solidFill>
                  <a:srgbClr val="FFFF00"/>
                </a:solidFill>
              </a:rPr>
              <a:t>E1</a:t>
            </a:r>
            <a:r>
              <a:rPr lang="en-US" altLang="en-US" sz="2400" b="1">
                <a:solidFill>
                  <a:srgbClr val="FFFF00"/>
                </a:solidFill>
              </a:rPr>
              <a:t> + </a:t>
            </a:r>
            <a:r>
              <a:rPr lang="el-GR" altLang="en-US" sz="2400" b="1">
                <a:solidFill>
                  <a:srgbClr val="FFFF00"/>
                </a:solidFill>
              </a:rPr>
              <a:t>μ</a:t>
            </a:r>
            <a:r>
              <a:rPr lang="en-US" altLang="en-US" sz="2400" b="1" baseline="-25000">
                <a:solidFill>
                  <a:srgbClr val="FFFF00"/>
                </a:solidFill>
              </a:rPr>
              <a:t>E2</a:t>
            </a:r>
            <a:r>
              <a:rPr lang="en-US" altLang="en-US" sz="2400" b="1">
                <a:solidFill>
                  <a:srgbClr val="FFFF00"/>
                </a:solidFill>
              </a:rPr>
              <a:t> + … + </a:t>
            </a:r>
            <a:r>
              <a:rPr lang="el-GR" altLang="en-US" sz="2400" b="1">
                <a:solidFill>
                  <a:srgbClr val="FFFF00"/>
                </a:solidFill>
              </a:rPr>
              <a:t>μ</a:t>
            </a:r>
            <a:r>
              <a:rPr lang="en-US" altLang="en-US" sz="2400" b="1" baseline="-25000">
                <a:solidFill>
                  <a:srgbClr val="FFFF00"/>
                </a:solidFill>
              </a:rPr>
              <a:t>E12</a:t>
            </a:r>
            <a:r>
              <a:rPr lang="en-US" altLang="en-US" sz="2400" b="1">
                <a:solidFill>
                  <a:srgbClr val="FFFF00"/>
                </a:solidFill>
              </a:rPr>
              <a:t> = 12 </a:t>
            </a:r>
            <a:r>
              <a:rPr lang="el-GR" altLang="en-US" sz="2400" b="1">
                <a:solidFill>
                  <a:srgbClr val="FFFF00"/>
                </a:solidFill>
                <a:sym typeface="Symbol" pitchFamily="18" charset="2"/>
              </a:rPr>
              <a:t></a:t>
            </a:r>
            <a:r>
              <a:rPr lang="en-US" altLang="en-US" sz="2400" b="1">
                <a:solidFill>
                  <a:srgbClr val="FFFF00"/>
                </a:solidFill>
                <a:sym typeface="Symbol" pitchFamily="18" charset="2"/>
              </a:rPr>
              <a:t> </a:t>
            </a:r>
            <a:r>
              <a:rPr lang="el-GR" altLang="en-US" sz="2400" b="1">
                <a:solidFill>
                  <a:srgbClr val="FFFF00"/>
                </a:solidFill>
              </a:rPr>
              <a:t>μ</a:t>
            </a:r>
            <a:r>
              <a:rPr lang="en-US" altLang="en-US" sz="2400" b="1" baseline="-25000">
                <a:solidFill>
                  <a:srgbClr val="FFFF00"/>
                </a:solidFill>
              </a:rPr>
              <a:t>E</a:t>
            </a:r>
            <a:r>
              <a:rPr lang="en-US" altLang="en-US" sz="2400" b="1">
                <a:solidFill>
                  <a:srgbClr val="FFFF00"/>
                </a:solidFill>
              </a:rPr>
              <a:t> </a:t>
            </a:r>
          </a:p>
          <a:p>
            <a:r>
              <a:rPr lang="en-US" altLang="en-US" sz="2400" b="1">
                <a:solidFill>
                  <a:srgbClr val="FFFF00"/>
                </a:solidFill>
              </a:rPr>
              <a:t>         = 12 </a:t>
            </a:r>
            <a:r>
              <a:rPr lang="el-GR" altLang="en-US" sz="2400" b="1">
                <a:solidFill>
                  <a:srgbClr val="FFFF00"/>
                </a:solidFill>
                <a:sym typeface="Symbol" pitchFamily="18" charset="2"/>
              </a:rPr>
              <a:t></a:t>
            </a:r>
            <a:r>
              <a:rPr lang="en-US" altLang="en-US" sz="2400" b="1">
                <a:solidFill>
                  <a:srgbClr val="FFFF00"/>
                </a:solidFill>
                <a:sym typeface="Symbol" pitchFamily="18" charset="2"/>
              </a:rPr>
              <a:t> 65 = 780 grams</a:t>
            </a:r>
          </a:p>
          <a:p>
            <a:endParaRPr lang="en-US" altLang="en-US" sz="2400" b="1">
              <a:solidFill>
                <a:srgbClr val="FFFF00"/>
              </a:solidFill>
              <a:sym typeface="Symbol" pitchFamily="18" charset="2"/>
            </a:endParaRPr>
          </a:p>
          <a:p>
            <a:r>
              <a:rPr lang="en-US" altLang="en-US" sz="2400" b="1">
                <a:solidFill>
                  <a:srgbClr val="FFFF00"/>
                </a:solidFill>
                <a:sym typeface="Symbol" pitchFamily="18" charset="2"/>
              </a:rPr>
              <a:t>V(D) =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D</a:t>
            </a:r>
            <a:r>
              <a:rPr lang="en-US" altLang="en-US" sz="2400" b="1">
                <a:solidFill>
                  <a:srgbClr val="FFFF00"/>
                </a:solidFill>
              </a:rPr>
              <a:t> =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E1</a:t>
            </a:r>
            <a:r>
              <a:rPr lang="en-US" altLang="en-US" sz="2400" b="1">
                <a:solidFill>
                  <a:srgbClr val="FFFF00"/>
                </a:solidFill>
              </a:rPr>
              <a:t> +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E2</a:t>
            </a:r>
            <a:r>
              <a:rPr lang="en-US" altLang="en-US" sz="2400" b="1">
                <a:solidFill>
                  <a:srgbClr val="FFFF00"/>
                </a:solidFill>
              </a:rPr>
              <a:t> +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E3</a:t>
            </a:r>
            <a:r>
              <a:rPr lang="en-US" altLang="en-US" sz="2400" b="1">
                <a:solidFill>
                  <a:srgbClr val="FFFF00"/>
                </a:solidFill>
              </a:rPr>
              <a:t> … +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E12</a:t>
            </a:r>
            <a:r>
              <a:rPr lang="en-US" altLang="en-US" sz="2400" b="1">
                <a:solidFill>
                  <a:srgbClr val="FFFF00"/>
                </a:solidFill>
              </a:rPr>
              <a:t> = 12 </a:t>
            </a:r>
            <a:r>
              <a:rPr lang="el-GR" altLang="en-US" sz="2400" b="1">
                <a:solidFill>
                  <a:srgbClr val="FFFF00"/>
                </a:solidFill>
                <a:sym typeface="Symbol" pitchFamily="18" charset="2"/>
              </a:rPr>
              <a:t></a:t>
            </a:r>
            <a:r>
              <a:rPr lang="en-US" altLang="en-US" sz="2400" b="1">
                <a:solidFill>
                  <a:srgbClr val="FFFF00"/>
                </a:solidFill>
                <a:sym typeface="Symbol" pitchFamily="18" charset="2"/>
              </a:rPr>
              <a:t> </a:t>
            </a:r>
            <a:r>
              <a:rPr lang="el-GR" altLang="en-US" sz="2400" b="1">
                <a:solidFill>
                  <a:srgbClr val="FFFF00"/>
                </a:solidFill>
                <a:sym typeface="Symbol" pitchFamily="18" charset="2"/>
              </a:rPr>
              <a:t>σ</a:t>
            </a:r>
            <a:r>
              <a:rPr lang="en-US" altLang="en-US" sz="2400" b="1">
                <a:solidFill>
                  <a:srgbClr val="FFFF00"/>
                </a:solidFill>
                <a:sym typeface="Symbol" pitchFamily="18" charset="2"/>
              </a:rPr>
              <a:t>²</a:t>
            </a:r>
            <a:r>
              <a:rPr lang="en-US" altLang="en-US" sz="2400" b="1" baseline="-25000">
                <a:solidFill>
                  <a:srgbClr val="FFFF00"/>
                </a:solidFill>
              </a:rPr>
              <a:t>E</a:t>
            </a:r>
            <a:r>
              <a:rPr lang="en-US" altLang="en-US" sz="2400" b="1">
                <a:solidFill>
                  <a:srgbClr val="FFFF00"/>
                </a:solidFill>
              </a:rPr>
              <a:t>   </a:t>
            </a:r>
          </a:p>
          <a:p>
            <a:r>
              <a:rPr lang="en-US" altLang="en-US" sz="2400" b="1">
                <a:solidFill>
                  <a:srgbClr val="FFFF00"/>
                </a:solidFill>
              </a:rPr>
              <a:t>                  = 12 </a:t>
            </a:r>
            <a:r>
              <a:rPr lang="el-GR" altLang="en-US" sz="2400" b="1">
                <a:solidFill>
                  <a:srgbClr val="FFFF00"/>
                </a:solidFill>
                <a:sym typeface="Symbol" pitchFamily="18" charset="2"/>
              </a:rPr>
              <a:t></a:t>
            </a:r>
            <a:r>
              <a:rPr lang="en-US" altLang="en-US" sz="2400" b="1">
                <a:solidFill>
                  <a:srgbClr val="FFFF00"/>
                </a:solidFill>
                <a:sym typeface="Symbol" pitchFamily="18" charset="2"/>
              </a:rPr>
              <a:t> 5² = 300 grams</a:t>
            </a:r>
          </a:p>
          <a:p>
            <a:endParaRPr lang="en-US" altLang="en-US" sz="2400" b="1">
              <a:solidFill>
                <a:srgbClr val="FFFF00"/>
              </a:solidFill>
              <a:sym typeface="Symbol" pitchFamily="18" charset="2"/>
            </a:endParaRPr>
          </a:p>
          <a:p>
            <a:r>
              <a:rPr lang="en-US" altLang="en-US" sz="2400" b="1">
                <a:solidFill>
                  <a:srgbClr val="FFFF00"/>
                </a:solidFill>
                <a:sym typeface="Symbol" pitchFamily="18" charset="2"/>
              </a:rPr>
              <a:t>             </a:t>
            </a:r>
            <a:r>
              <a:rPr lang="el-GR" altLang="en-US" sz="2400" b="1">
                <a:solidFill>
                  <a:srgbClr val="FFFF00"/>
                </a:solidFill>
                <a:sym typeface="Symbol" pitchFamily="18" charset="2"/>
              </a:rPr>
              <a:t>σ</a:t>
            </a:r>
            <a:r>
              <a:rPr lang="en-US" altLang="en-US" sz="2400" b="1" baseline="-25000">
                <a:solidFill>
                  <a:srgbClr val="FFFF00"/>
                </a:solidFill>
              </a:rPr>
              <a:t>D</a:t>
            </a:r>
            <a:r>
              <a:rPr lang="en-US" altLang="en-US" sz="2400" b="1">
                <a:solidFill>
                  <a:srgbClr val="FFFF00"/>
                </a:solidFill>
              </a:rPr>
              <a:t> = </a:t>
            </a:r>
            <a:r>
              <a:rPr lang="en-US" altLang="en-US" sz="2400" b="1">
                <a:solidFill>
                  <a:srgbClr val="FFFF00"/>
                </a:solidFill>
                <a:sym typeface="Symbol" pitchFamily="18" charset="2"/>
              </a:rPr>
              <a:t>300 = 17.32</a:t>
            </a:r>
          </a:p>
        </p:txBody>
      </p:sp>
      <p:sp>
        <p:nvSpPr>
          <p:cNvPr id="5" name="Rectangle 4"/>
          <p:cNvSpPr>
            <a:spLocks noChangeArrowheads="1"/>
          </p:cNvSpPr>
          <p:nvPr/>
        </p:nvSpPr>
        <p:spPr bwMode="auto">
          <a:xfrm>
            <a:off x="228600" y="6096000"/>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sym typeface="Symbol" pitchFamily="18" charset="2"/>
              </a:rPr>
              <a:t>normalcdf(750, 800, 780, 17.32) = 83.43%</a:t>
            </a:r>
            <a:endParaRPr lang="en-US" altLang="en-US" sz="2400" b="1">
              <a:solidFill>
                <a:srgbClr val="FFFF00"/>
              </a:solidFill>
            </a:endParaRPr>
          </a:p>
        </p:txBody>
      </p:sp>
      <p:grpSp>
        <p:nvGrpSpPr>
          <p:cNvPr id="28678" name="Group 17"/>
          <p:cNvGrpSpPr>
            <a:grpSpLocks/>
          </p:cNvGrpSpPr>
          <p:nvPr/>
        </p:nvGrpSpPr>
        <p:grpSpPr bwMode="auto">
          <a:xfrm>
            <a:off x="6400800" y="5334000"/>
            <a:ext cx="2595563" cy="1450975"/>
            <a:chOff x="6548437" y="4800600"/>
            <a:chExt cx="2595563" cy="1450777"/>
          </a:xfrm>
        </p:grpSpPr>
        <p:sp>
          <p:nvSpPr>
            <p:cNvPr id="28679" name="Freeform 135"/>
            <p:cNvSpPr>
              <a:spLocks/>
            </p:cNvSpPr>
            <p:nvPr/>
          </p:nvSpPr>
          <p:spPr bwMode="auto">
            <a:xfrm>
              <a:off x="7192962" y="4813300"/>
              <a:ext cx="1112838" cy="1087438"/>
            </a:xfrm>
            <a:custGeom>
              <a:avLst/>
              <a:gdLst>
                <a:gd name="T0" fmla="*/ 0 w 701"/>
                <a:gd name="T1" fmla="*/ 2147483647 h 685"/>
                <a:gd name="T2" fmla="*/ 0 w 701"/>
                <a:gd name="T3" fmla="*/ 2147483647 h 685"/>
                <a:gd name="T4" fmla="*/ 2147483647 w 701"/>
                <a:gd name="T5" fmla="*/ 2147483647 h 685"/>
                <a:gd name="T6" fmla="*/ 2147483647 w 701"/>
                <a:gd name="T7" fmla="*/ 2147483647 h 685"/>
                <a:gd name="T8" fmla="*/ 2147483647 w 701"/>
                <a:gd name="T9" fmla="*/ 2147483647 h 685"/>
                <a:gd name="T10" fmla="*/ 2147483647 w 701"/>
                <a:gd name="T11" fmla="*/ 2147483647 h 685"/>
                <a:gd name="T12" fmla="*/ 2147483647 w 701"/>
                <a:gd name="T13" fmla="*/ 2147483647 h 685"/>
                <a:gd name="T14" fmla="*/ 2147483647 w 701"/>
                <a:gd name="T15" fmla="*/ 2147483647 h 685"/>
                <a:gd name="T16" fmla="*/ 2147483647 w 701"/>
                <a:gd name="T17" fmla="*/ 2147483647 h 685"/>
                <a:gd name="T18" fmla="*/ 2147483647 w 701"/>
                <a:gd name="T19" fmla="*/ 0 h 685"/>
                <a:gd name="T20" fmla="*/ 2147483647 w 701"/>
                <a:gd name="T21" fmla="*/ 2147483647 h 685"/>
                <a:gd name="T22" fmla="*/ 2147483647 w 701"/>
                <a:gd name="T23" fmla="*/ 2147483647 h 685"/>
                <a:gd name="T24" fmla="*/ 2147483647 w 701"/>
                <a:gd name="T25" fmla="*/ 2147483647 h 685"/>
                <a:gd name="T26" fmla="*/ 2147483647 w 701"/>
                <a:gd name="T27" fmla="*/ 2147483647 h 685"/>
                <a:gd name="T28" fmla="*/ 2147483647 w 701"/>
                <a:gd name="T29" fmla="*/ 2147483647 h 685"/>
                <a:gd name="T30" fmla="*/ 2147483647 w 701"/>
                <a:gd name="T31" fmla="*/ 2147483647 h 685"/>
                <a:gd name="T32" fmla="*/ 2147483647 w 701"/>
                <a:gd name="T33" fmla="*/ 2147483647 h 685"/>
                <a:gd name="T34" fmla="*/ 2147483647 w 701"/>
                <a:gd name="T35" fmla="*/ 2147483647 h 685"/>
                <a:gd name="T36" fmla="*/ 0 w 701"/>
                <a:gd name="T37" fmla="*/ 2147483647 h 6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01"/>
                <a:gd name="T58" fmla="*/ 0 h 685"/>
                <a:gd name="T59" fmla="*/ 701 w 701"/>
                <a:gd name="T60" fmla="*/ 685 h 6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01" h="685">
                  <a:moveTo>
                    <a:pt x="0" y="684"/>
                  </a:moveTo>
                  <a:lnTo>
                    <a:pt x="0" y="622"/>
                  </a:lnTo>
                  <a:cubicBezTo>
                    <a:pt x="22" y="606"/>
                    <a:pt x="45" y="590"/>
                    <a:pt x="67" y="574"/>
                  </a:cubicBezTo>
                  <a:lnTo>
                    <a:pt x="142" y="496"/>
                  </a:lnTo>
                  <a:lnTo>
                    <a:pt x="202" y="391"/>
                  </a:lnTo>
                  <a:lnTo>
                    <a:pt x="265" y="271"/>
                  </a:lnTo>
                  <a:lnTo>
                    <a:pt x="313" y="121"/>
                  </a:lnTo>
                  <a:cubicBezTo>
                    <a:pt x="324" y="103"/>
                    <a:pt x="334" y="85"/>
                    <a:pt x="345" y="67"/>
                  </a:cubicBezTo>
                  <a:cubicBezTo>
                    <a:pt x="350" y="50"/>
                    <a:pt x="356" y="33"/>
                    <a:pt x="361" y="16"/>
                  </a:cubicBezTo>
                  <a:cubicBezTo>
                    <a:pt x="372" y="11"/>
                    <a:pt x="383" y="5"/>
                    <a:pt x="394" y="0"/>
                  </a:cubicBezTo>
                  <a:cubicBezTo>
                    <a:pt x="398" y="1"/>
                    <a:pt x="401" y="2"/>
                    <a:pt x="405" y="3"/>
                  </a:cubicBezTo>
                  <a:cubicBezTo>
                    <a:pt x="414" y="6"/>
                    <a:pt x="424" y="10"/>
                    <a:pt x="433" y="13"/>
                  </a:cubicBezTo>
                  <a:lnTo>
                    <a:pt x="454" y="58"/>
                  </a:lnTo>
                  <a:cubicBezTo>
                    <a:pt x="474" y="100"/>
                    <a:pt x="493" y="142"/>
                    <a:pt x="513" y="184"/>
                  </a:cubicBezTo>
                  <a:cubicBezTo>
                    <a:pt x="528" y="221"/>
                    <a:pt x="544" y="258"/>
                    <a:pt x="559" y="295"/>
                  </a:cubicBezTo>
                  <a:cubicBezTo>
                    <a:pt x="570" y="319"/>
                    <a:pt x="580" y="342"/>
                    <a:pt x="591" y="366"/>
                  </a:cubicBezTo>
                  <a:lnTo>
                    <a:pt x="664" y="475"/>
                  </a:lnTo>
                  <a:cubicBezTo>
                    <a:pt x="701" y="545"/>
                    <a:pt x="641" y="615"/>
                    <a:pt x="678" y="685"/>
                  </a:cubicBezTo>
                  <a:lnTo>
                    <a:pt x="0" y="684"/>
                  </a:lnTo>
                  <a:close/>
                </a:path>
              </a:pathLst>
            </a:custGeom>
            <a:solidFill>
              <a:schemeClr val="accent1"/>
            </a:solidFill>
            <a:ln w="9525">
              <a:solidFill>
                <a:srgbClr val="FF0000"/>
              </a:solidFill>
              <a:round/>
              <a:headEnd/>
              <a:tailEnd/>
            </a:ln>
          </p:spPr>
          <p:txBody>
            <a:bodyPr/>
            <a:lstStyle/>
            <a:p>
              <a:endParaRPr lang="en-US"/>
            </a:p>
          </p:txBody>
        </p:sp>
        <p:sp>
          <p:nvSpPr>
            <p:cNvPr id="28680" name="Text Box 126"/>
            <p:cNvSpPr txBox="1">
              <a:spLocks noChangeArrowheads="1"/>
            </p:cNvSpPr>
            <p:nvPr/>
          </p:nvSpPr>
          <p:spPr bwMode="auto">
            <a:xfrm>
              <a:off x="7043737" y="5940623"/>
              <a:ext cx="4828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750</a:t>
              </a:r>
            </a:p>
          </p:txBody>
        </p:sp>
        <p:sp>
          <p:nvSpPr>
            <p:cNvPr id="28681" name="Text Box 127"/>
            <p:cNvSpPr txBox="1">
              <a:spLocks noChangeArrowheads="1"/>
            </p:cNvSpPr>
            <p:nvPr/>
          </p:nvSpPr>
          <p:spPr bwMode="auto">
            <a:xfrm>
              <a:off x="8099778" y="5940623"/>
              <a:ext cx="4828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800</a:t>
              </a:r>
            </a:p>
          </p:txBody>
        </p:sp>
        <p:sp>
          <p:nvSpPr>
            <p:cNvPr id="28682" name="Freeform 121"/>
            <p:cNvSpPr>
              <a:spLocks noChangeAspect="1"/>
            </p:cNvSpPr>
            <p:nvPr/>
          </p:nvSpPr>
          <p:spPr bwMode="auto">
            <a:xfrm>
              <a:off x="6548437" y="4800600"/>
              <a:ext cx="2595563" cy="1076325"/>
            </a:xfrm>
            <a:custGeom>
              <a:avLst/>
              <a:gdLst>
                <a:gd name="T0" fmla="*/ 0 w 2270"/>
                <a:gd name="T1" fmla="*/ 2147483647 h 1145"/>
                <a:gd name="T2" fmla="*/ 2147483647 w 2270"/>
                <a:gd name="T3" fmla="*/ 2147483647 h 1145"/>
                <a:gd name="T4" fmla="*/ 2147483647 w 2270"/>
                <a:gd name="T5" fmla="*/ 2147483647 h 1145"/>
                <a:gd name="T6" fmla="*/ 2147483647 w 2270"/>
                <a:gd name="T7" fmla="*/ 0 h 1145"/>
                <a:gd name="T8" fmla="*/ 2147483647 w 2270"/>
                <a:gd name="T9" fmla="*/ 2147483647 h 1145"/>
                <a:gd name="T10" fmla="*/ 2147483647 w 2270"/>
                <a:gd name="T11" fmla="*/ 2147483647 h 1145"/>
                <a:gd name="T12" fmla="*/ 2147483647 w 2270"/>
                <a:gd name="T13" fmla="*/ 2147483647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83" name="Line 136"/>
            <p:cNvSpPr>
              <a:spLocks noChangeShapeType="1"/>
            </p:cNvSpPr>
            <p:nvPr/>
          </p:nvSpPr>
          <p:spPr bwMode="auto">
            <a:xfrm>
              <a:off x="6556375" y="5905500"/>
              <a:ext cx="25812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4" name="Line 133"/>
            <p:cNvSpPr>
              <a:spLocks noChangeShapeType="1"/>
            </p:cNvSpPr>
            <p:nvPr/>
          </p:nvSpPr>
          <p:spPr bwMode="auto">
            <a:xfrm>
              <a:off x="8250591" y="5815013"/>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5" name="Line 134"/>
            <p:cNvSpPr>
              <a:spLocks noChangeShapeType="1"/>
            </p:cNvSpPr>
            <p:nvPr/>
          </p:nvSpPr>
          <p:spPr bwMode="auto">
            <a:xfrm>
              <a:off x="7192962" y="5807075"/>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8686" name="Straight Connector 14"/>
            <p:cNvCxnSpPr>
              <a:cxnSpLocks noChangeShapeType="1"/>
            </p:cNvCxnSpPr>
            <p:nvPr/>
          </p:nvCxnSpPr>
          <p:spPr bwMode="auto">
            <a:xfrm flipH="1">
              <a:off x="7837311" y="4833938"/>
              <a:ext cx="0" cy="11096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8687" name="Text Box 126"/>
            <p:cNvSpPr txBox="1">
              <a:spLocks noChangeArrowheads="1"/>
            </p:cNvSpPr>
            <p:nvPr/>
          </p:nvSpPr>
          <p:spPr bwMode="auto">
            <a:xfrm>
              <a:off x="7580490" y="5943600"/>
              <a:ext cx="4828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780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11125"/>
            <a:ext cx="8229600" cy="792163"/>
          </a:xfrm>
        </p:spPr>
        <p:txBody>
          <a:bodyPr/>
          <a:lstStyle/>
          <a:p>
            <a:pPr eaLnBrk="1" hangingPunct="1"/>
            <a:r>
              <a:rPr lang="en-US" altLang="en-US" sz="3600" b="1" smtClean="0"/>
              <a:t>Problem 6</a:t>
            </a:r>
          </a:p>
        </p:txBody>
      </p:sp>
      <p:sp>
        <p:nvSpPr>
          <p:cNvPr id="3" name="Content Placeholder 2"/>
          <p:cNvSpPr>
            <a:spLocks noGrp="1"/>
          </p:cNvSpPr>
          <p:nvPr>
            <p:ph idx="1"/>
          </p:nvPr>
        </p:nvSpPr>
        <p:spPr>
          <a:xfrm>
            <a:off x="457200" y="1371600"/>
            <a:ext cx="8382000" cy="4754563"/>
          </a:xfrm>
        </p:spPr>
        <p:txBody>
          <a:bodyPr/>
          <a:lstStyle/>
          <a:p>
            <a:pPr marL="457200" indent="-457200">
              <a:buFontTx/>
              <a:buAutoNum type="alphaLcParenBoth"/>
              <a:defRPr/>
            </a:pPr>
            <a:r>
              <a:rPr lang="en-US" sz="2400" b="1" dirty="0" smtClean="0"/>
              <a:t>The binomial setting and the geometric setting are similar in that they both involve </a:t>
            </a:r>
            <a:br>
              <a:rPr lang="en-US" sz="2400" b="1" dirty="0" smtClean="0"/>
            </a:br>
            <a:r>
              <a:rPr lang="en-US" sz="2400" b="1" dirty="0" smtClean="0"/>
              <a:t>1)</a:t>
            </a:r>
            <a:br>
              <a:rPr lang="en-US" sz="2400" b="1" dirty="0" smtClean="0"/>
            </a:br>
            <a:r>
              <a:rPr lang="en-US" sz="2400" b="1" dirty="0" smtClean="0"/>
              <a:t>2)</a:t>
            </a:r>
            <a:br>
              <a:rPr lang="en-US" sz="2400" b="1" dirty="0" smtClean="0"/>
            </a:br>
            <a:r>
              <a:rPr lang="en-US" sz="2400" b="1" dirty="0" smtClean="0"/>
              <a:t>3) </a:t>
            </a:r>
          </a:p>
          <a:p>
            <a:pPr>
              <a:buFontTx/>
              <a:buNone/>
              <a:defRPr/>
            </a:pPr>
            <a:r>
              <a:rPr lang="en-US" sz="2400" b="1" dirty="0" smtClean="0"/>
              <a:t> </a:t>
            </a:r>
          </a:p>
          <a:p>
            <a:pPr>
              <a:buFontTx/>
              <a:buNone/>
              <a:defRPr/>
            </a:pPr>
            <a:endParaRPr lang="en-US" sz="2400" b="1" dirty="0" smtClean="0"/>
          </a:p>
          <a:p>
            <a:pPr>
              <a:buFontTx/>
              <a:buNone/>
              <a:defRPr/>
            </a:pPr>
            <a:r>
              <a:rPr lang="en-US" sz="2400" b="1" dirty="0" smtClean="0"/>
              <a:t>(b) How do the binomial and geometric settings differ?</a:t>
            </a:r>
          </a:p>
          <a:p>
            <a:pPr>
              <a:buFontTx/>
              <a:buNone/>
              <a:defRPr/>
            </a:pPr>
            <a:endParaRPr lang="en-US" sz="2400" b="1" dirty="0"/>
          </a:p>
        </p:txBody>
      </p:sp>
      <p:sp>
        <p:nvSpPr>
          <p:cNvPr id="4" name="TextBox 3"/>
          <p:cNvSpPr txBox="1">
            <a:spLocks noChangeArrowheads="1"/>
          </p:cNvSpPr>
          <p:nvPr/>
        </p:nvSpPr>
        <p:spPr bwMode="auto">
          <a:xfrm>
            <a:off x="1355725" y="2133600"/>
            <a:ext cx="7331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success or failure (mutually exclusive or binary outcomes)</a:t>
            </a:r>
          </a:p>
        </p:txBody>
      </p:sp>
      <p:sp>
        <p:nvSpPr>
          <p:cNvPr id="5" name="TextBox 4"/>
          <p:cNvSpPr txBox="1">
            <a:spLocks noChangeArrowheads="1"/>
          </p:cNvSpPr>
          <p:nvPr/>
        </p:nvSpPr>
        <p:spPr bwMode="auto">
          <a:xfrm>
            <a:off x="1355725" y="2514600"/>
            <a:ext cx="431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probability of success is constant</a:t>
            </a:r>
          </a:p>
        </p:txBody>
      </p:sp>
      <p:sp>
        <p:nvSpPr>
          <p:cNvPr id="6" name="TextBox 5"/>
          <p:cNvSpPr txBox="1">
            <a:spLocks noChangeArrowheads="1"/>
          </p:cNvSpPr>
          <p:nvPr/>
        </p:nvSpPr>
        <p:spPr bwMode="auto">
          <a:xfrm>
            <a:off x="1355725" y="2895600"/>
            <a:ext cx="3844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independent outcomes (trials)</a:t>
            </a:r>
          </a:p>
        </p:txBody>
      </p:sp>
      <p:sp>
        <p:nvSpPr>
          <p:cNvPr id="7" name="TextBox 6"/>
          <p:cNvSpPr txBox="1">
            <a:spLocks noChangeArrowheads="1"/>
          </p:cNvSpPr>
          <p:nvPr/>
        </p:nvSpPr>
        <p:spPr bwMode="auto">
          <a:xfrm>
            <a:off x="914400" y="4800600"/>
            <a:ext cx="7754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a:t>
            </a:r>
            <a:r>
              <a:rPr lang="en-US" altLang="en-US" sz="2000" b="1" u="sng">
                <a:solidFill>
                  <a:srgbClr val="FFFF00"/>
                </a:solidFill>
              </a:rPr>
              <a:t>Binomial</a:t>
            </a:r>
            <a:r>
              <a:rPr lang="en-US" altLang="en-US" sz="2000" b="1">
                <a:solidFill>
                  <a:srgbClr val="FFFF00"/>
                </a:solidFill>
              </a:rPr>
              <a:t>                                             </a:t>
            </a:r>
            <a:r>
              <a:rPr lang="en-US" altLang="en-US" sz="2000" b="1" u="sng">
                <a:solidFill>
                  <a:srgbClr val="FFFF00"/>
                </a:solidFill>
              </a:rPr>
              <a:t>Geometric</a:t>
            </a:r>
          </a:p>
          <a:p>
            <a:r>
              <a:rPr lang="en-US" altLang="en-US" sz="2000" b="1">
                <a:solidFill>
                  <a:srgbClr val="FFFF00"/>
                </a:solidFill>
              </a:rPr>
              <a:t>fixed number of trials                  repeat trials until first success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111125"/>
            <a:ext cx="8229600" cy="792163"/>
          </a:xfrm>
        </p:spPr>
        <p:txBody>
          <a:bodyPr/>
          <a:lstStyle/>
          <a:p>
            <a:pPr eaLnBrk="1" hangingPunct="1"/>
            <a:r>
              <a:rPr lang="en-US" altLang="en-US" sz="3600" b="1" smtClean="0"/>
              <a:t>Problem 7</a:t>
            </a:r>
          </a:p>
        </p:txBody>
      </p:sp>
      <p:sp>
        <p:nvSpPr>
          <p:cNvPr id="3" name="Content Placeholder 2"/>
          <p:cNvSpPr>
            <a:spLocks noGrp="1"/>
          </p:cNvSpPr>
          <p:nvPr>
            <p:ph idx="1"/>
          </p:nvPr>
        </p:nvSpPr>
        <p:spPr>
          <a:xfrm>
            <a:off x="381000" y="838200"/>
            <a:ext cx="8382000" cy="5943600"/>
          </a:xfrm>
        </p:spPr>
        <p:txBody>
          <a:bodyPr/>
          <a:lstStyle/>
          <a:p>
            <a:pPr marL="0" indent="0">
              <a:buFontTx/>
              <a:buNone/>
              <a:defRPr/>
            </a:pPr>
            <a:r>
              <a:rPr lang="en-US" sz="2000" b="1" dirty="0" smtClean="0"/>
              <a:t>According to the manufacturers, 13% of the M&amp;M’s produced today are brown.  (Did you know that at one time all M&amp;M’s were brown?)  Assume that all large bags of M&amp;M’s contain 13% brown.  Suppose you start taking individual candies out of a large bag, hoping for a brown one.  Let X represent the number of the draw on which you get your first brown M&amp;M.</a:t>
            </a:r>
          </a:p>
          <a:p>
            <a:pPr>
              <a:buFontTx/>
              <a:buNone/>
              <a:defRPr/>
            </a:pPr>
            <a:r>
              <a:rPr lang="en-US" sz="1200" b="1" dirty="0" smtClean="0"/>
              <a:t> </a:t>
            </a:r>
          </a:p>
          <a:p>
            <a:pPr>
              <a:buFontTx/>
              <a:buNone/>
              <a:defRPr/>
            </a:pPr>
            <a:r>
              <a:rPr lang="en-US" sz="2000" b="1" dirty="0" smtClean="0"/>
              <a:t>(a) On average, how many M&amp;M’s would you expect to select in order to find a brown one? </a:t>
            </a:r>
          </a:p>
          <a:p>
            <a:pPr>
              <a:buFontTx/>
              <a:buNone/>
              <a:defRPr/>
            </a:pPr>
            <a:r>
              <a:rPr lang="en-US" sz="2000" b="1" dirty="0" smtClean="0"/>
              <a:t> </a:t>
            </a:r>
          </a:p>
          <a:p>
            <a:pPr>
              <a:buFontTx/>
              <a:buNone/>
              <a:defRPr/>
            </a:pPr>
            <a:r>
              <a:rPr lang="en-US" sz="2000" b="1" dirty="0" smtClean="0"/>
              <a:t> </a:t>
            </a:r>
          </a:p>
          <a:p>
            <a:pPr>
              <a:buFontTx/>
              <a:buNone/>
              <a:defRPr/>
            </a:pPr>
            <a:r>
              <a:rPr lang="en-US" sz="2000" b="1" dirty="0" smtClean="0"/>
              <a:t>(b) Construct a table showing the probability distribution for X (up through X = 5).  Show work for probabilities in the space below.  Round probabilities to 3 decimal places. </a:t>
            </a:r>
          </a:p>
          <a:p>
            <a:pPr>
              <a:buFontTx/>
              <a:buNone/>
              <a:defRPr/>
            </a:pPr>
            <a:endParaRPr lang="en-US" sz="1200" b="1" dirty="0" smtClean="0"/>
          </a:p>
          <a:p>
            <a:pPr>
              <a:buFontTx/>
              <a:buNone/>
              <a:defRPr/>
            </a:pPr>
            <a:r>
              <a:rPr lang="en-US" sz="2000" b="1" dirty="0" smtClean="0"/>
              <a:t>  	 X =</a:t>
            </a:r>
          </a:p>
          <a:p>
            <a:pPr>
              <a:buFontTx/>
              <a:buNone/>
              <a:defRPr/>
            </a:pPr>
            <a:r>
              <a:rPr lang="en-US" sz="1400" b="1" dirty="0" smtClean="0"/>
              <a:t> </a:t>
            </a:r>
          </a:p>
          <a:p>
            <a:pPr>
              <a:buFontTx/>
              <a:buNone/>
              <a:defRPr/>
            </a:pPr>
            <a:r>
              <a:rPr lang="en-US" sz="2000" b="1" dirty="0" smtClean="0"/>
              <a:t>Probability =</a:t>
            </a:r>
            <a:endParaRPr lang="en-US" sz="2000" b="1" dirty="0"/>
          </a:p>
        </p:txBody>
      </p:sp>
      <p:sp>
        <p:nvSpPr>
          <p:cNvPr id="4" name="TextBox 3"/>
          <p:cNvSpPr txBox="1">
            <a:spLocks noChangeArrowheads="1"/>
          </p:cNvSpPr>
          <p:nvPr/>
        </p:nvSpPr>
        <p:spPr bwMode="auto">
          <a:xfrm>
            <a:off x="914400" y="3733800"/>
            <a:ext cx="4929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X~G(0.13)    E(X) = 1/p  =  1/(0.13) = 7.69</a:t>
            </a:r>
          </a:p>
        </p:txBody>
      </p:sp>
      <p:sp>
        <p:nvSpPr>
          <p:cNvPr id="5" name="TextBox 4"/>
          <p:cNvSpPr txBox="1">
            <a:spLocks noChangeArrowheads="1"/>
          </p:cNvSpPr>
          <p:nvPr/>
        </p:nvSpPr>
        <p:spPr bwMode="auto">
          <a:xfrm>
            <a:off x="2286000" y="5527675"/>
            <a:ext cx="48577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1            2              3           4            5</a:t>
            </a:r>
          </a:p>
          <a:p>
            <a:r>
              <a:rPr lang="en-US" altLang="en-US" sz="2000" b="1">
                <a:solidFill>
                  <a:srgbClr val="FFFF00"/>
                </a:solidFill>
              </a:rPr>
              <a:t> </a:t>
            </a:r>
          </a:p>
          <a:p>
            <a:r>
              <a:rPr lang="en-US" altLang="en-US" sz="2000" b="1">
                <a:solidFill>
                  <a:srgbClr val="FFFF00"/>
                </a:solidFill>
              </a:rPr>
              <a:t>0.130     0.113      0.098     0.086     0.074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11125"/>
            <a:ext cx="8229600" cy="792163"/>
          </a:xfrm>
        </p:spPr>
        <p:txBody>
          <a:bodyPr/>
          <a:lstStyle/>
          <a:p>
            <a:pPr eaLnBrk="1" hangingPunct="1"/>
            <a:r>
              <a:rPr lang="en-US" altLang="en-US" sz="3600" b="1" smtClean="0"/>
              <a:t>Problem 7 cont</a:t>
            </a:r>
          </a:p>
        </p:txBody>
      </p:sp>
      <p:sp>
        <p:nvSpPr>
          <p:cNvPr id="3" name="Content Placeholder 2"/>
          <p:cNvSpPr>
            <a:spLocks noGrp="1"/>
          </p:cNvSpPr>
          <p:nvPr>
            <p:ph idx="1"/>
          </p:nvPr>
        </p:nvSpPr>
        <p:spPr>
          <a:xfrm>
            <a:off x="381000" y="838200"/>
            <a:ext cx="8382000" cy="3429000"/>
          </a:xfrm>
        </p:spPr>
        <p:txBody>
          <a:bodyPr/>
          <a:lstStyle/>
          <a:p>
            <a:pPr marL="0" indent="0">
              <a:buFontTx/>
              <a:buNone/>
              <a:defRPr/>
            </a:pPr>
            <a:r>
              <a:rPr lang="en-US" sz="2000" b="1" dirty="0" smtClean="0"/>
              <a:t>According to the manufacturers, 13% of the M&amp;M’s produced today are brown.  (Did you know that at one time all M&amp;M’s were brown?)  Assume that all large bags of M&amp;M’s contain 13% brown.  Suppose you start taking individual candies out of a large bag, hoping for a brown one.  Let X represent the number of the draw on which you get your first brown M&amp;M.</a:t>
            </a:r>
          </a:p>
          <a:p>
            <a:pPr>
              <a:buFontTx/>
              <a:buNone/>
              <a:defRPr/>
            </a:pPr>
            <a:r>
              <a:rPr lang="en-US" sz="1200" b="1" dirty="0" smtClean="0"/>
              <a:t> </a:t>
            </a:r>
          </a:p>
          <a:p>
            <a:pPr>
              <a:buFontTx/>
              <a:buNone/>
              <a:defRPr/>
            </a:pPr>
            <a:r>
              <a:rPr lang="en-US" sz="2000" b="1" dirty="0" smtClean="0"/>
              <a:t>(c) Construct a histogram that shows the </a:t>
            </a:r>
            <a:r>
              <a:rPr lang="en-US" sz="2000" b="1" i="1" dirty="0" smtClean="0"/>
              <a:t>cumulative</a:t>
            </a:r>
            <a:r>
              <a:rPr lang="en-US" sz="2000" b="1" dirty="0" smtClean="0"/>
              <a:t> probability distribution for X (up through X = 5).  Label the height of each bar in addition to providing a scale on the vertical axis.</a:t>
            </a:r>
          </a:p>
        </p:txBody>
      </p:sp>
      <p:sp>
        <p:nvSpPr>
          <p:cNvPr id="6" name="TextBox 5"/>
          <p:cNvSpPr txBox="1">
            <a:spLocks noChangeArrowheads="1"/>
          </p:cNvSpPr>
          <p:nvPr/>
        </p:nvSpPr>
        <p:spPr bwMode="auto">
          <a:xfrm>
            <a:off x="3733800" y="2362200"/>
            <a:ext cx="48577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1            2              3           4            5</a:t>
            </a:r>
          </a:p>
          <a:p>
            <a:r>
              <a:rPr lang="en-US" altLang="en-US" sz="2000" b="1">
                <a:solidFill>
                  <a:srgbClr val="FFFF00"/>
                </a:solidFill>
              </a:rPr>
              <a:t>0.130     0.113      0.098     0.086     0.074</a:t>
            </a:r>
          </a:p>
        </p:txBody>
      </p:sp>
      <p:cxnSp>
        <p:nvCxnSpPr>
          <p:cNvPr id="31749" name="Straight Arrow Connector 7"/>
          <p:cNvCxnSpPr>
            <a:cxnSpLocks noChangeShapeType="1"/>
          </p:cNvCxnSpPr>
          <p:nvPr/>
        </p:nvCxnSpPr>
        <p:spPr bwMode="auto">
          <a:xfrm>
            <a:off x="1828800" y="6172200"/>
            <a:ext cx="63246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750" name="Straight Arrow Connector 9"/>
          <p:cNvCxnSpPr>
            <a:cxnSpLocks noChangeShapeType="1"/>
          </p:cNvCxnSpPr>
          <p:nvPr/>
        </p:nvCxnSpPr>
        <p:spPr bwMode="auto">
          <a:xfrm rot="5400000" flipH="1" flipV="1">
            <a:off x="1447801" y="5334000"/>
            <a:ext cx="2590800"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751" name="Straight Connector 12"/>
          <p:cNvCxnSpPr>
            <a:cxnSpLocks noChangeShapeType="1"/>
          </p:cNvCxnSpPr>
          <p:nvPr/>
        </p:nvCxnSpPr>
        <p:spPr bwMode="auto">
          <a:xfrm>
            <a:off x="2632075" y="4267200"/>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2" name="Straight Connector 13"/>
          <p:cNvCxnSpPr>
            <a:cxnSpLocks noChangeShapeType="1"/>
          </p:cNvCxnSpPr>
          <p:nvPr/>
        </p:nvCxnSpPr>
        <p:spPr bwMode="auto">
          <a:xfrm>
            <a:off x="2632075" y="4440238"/>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3" name="Straight Connector 14"/>
          <p:cNvCxnSpPr>
            <a:cxnSpLocks noChangeShapeType="1"/>
          </p:cNvCxnSpPr>
          <p:nvPr/>
        </p:nvCxnSpPr>
        <p:spPr bwMode="auto">
          <a:xfrm>
            <a:off x="2632075" y="4613275"/>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4" name="Straight Connector 15"/>
          <p:cNvCxnSpPr>
            <a:cxnSpLocks noChangeShapeType="1"/>
          </p:cNvCxnSpPr>
          <p:nvPr/>
        </p:nvCxnSpPr>
        <p:spPr bwMode="auto">
          <a:xfrm>
            <a:off x="2632075" y="4786313"/>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5" name="Straight Connector 16"/>
          <p:cNvCxnSpPr>
            <a:cxnSpLocks noChangeShapeType="1"/>
          </p:cNvCxnSpPr>
          <p:nvPr/>
        </p:nvCxnSpPr>
        <p:spPr bwMode="auto">
          <a:xfrm>
            <a:off x="2632075" y="4959350"/>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6" name="Straight Connector 17"/>
          <p:cNvCxnSpPr>
            <a:cxnSpLocks noChangeShapeType="1"/>
          </p:cNvCxnSpPr>
          <p:nvPr/>
        </p:nvCxnSpPr>
        <p:spPr bwMode="auto">
          <a:xfrm>
            <a:off x="2632075" y="5132388"/>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7" name="Straight Connector 18"/>
          <p:cNvCxnSpPr>
            <a:cxnSpLocks noChangeShapeType="1"/>
          </p:cNvCxnSpPr>
          <p:nvPr/>
        </p:nvCxnSpPr>
        <p:spPr bwMode="auto">
          <a:xfrm>
            <a:off x="2632075" y="5307013"/>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8" name="Straight Connector 19"/>
          <p:cNvCxnSpPr>
            <a:cxnSpLocks noChangeShapeType="1"/>
          </p:cNvCxnSpPr>
          <p:nvPr/>
        </p:nvCxnSpPr>
        <p:spPr bwMode="auto">
          <a:xfrm>
            <a:off x="2632075" y="5480050"/>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59" name="Straight Connector 20"/>
          <p:cNvCxnSpPr>
            <a:cxnSpLocks noChangeShapeType="1"/>
          </p:cNvCxnSpPr>
          <p:nvPr/>
        </p:nvCxnSpPr>
        <p:spPr bwMode="auto">
          <a:xfrm>
            <a:off x="2632075" y="5653088"/>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60" name="Straight Connector 21"/>
          <p:cNvCxnSpPr>
            <a:cxnSpLocks noChangeShapeType="1"/>
          </p:cNvCxnSpPr>
          <p:nvPr/>
        </p:nvCxnSpPr>
        <p:spPr bwMode="auto">
          <a:xfrm>
            <a:off x="2632075" y="5826125"/>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761" name="Straight Connector 22"/>
          <p:cNvCxnSpPr>
            <a:cxnSpLocks noChangeShapeType="1"/>
          </p:cNvCxnSpPr>
          <p:nvPr/>
        </p:nvCxnSpPr>
        <p:spPr bwMode="auto">
          <a:xfrm>
            <a:off x="2632075" y="5999163"/>
            <a:ext cx="2286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2" name="Group 34"/>
          <p:cNvGrpSpPr>
            <a:grpSpLocks/>
          </p:cNvGrpSpPr>
          <p:nvPr/>
        </p:nvGrpSpPr>
        <p:grpSpPr bwMode="auto">
          <a:xfrm>
            <a:off x="762000" y="4267200"/>
            <a:ext cx="6553200" cy="2627313"/>
            <a:chOff x="762000" y="4267200"/>
            <a:chExt cx="6553200" cy="2627531"/>
          </a:xfrm>
        </p:grpSpPr>
        <p:sp>
          <p:nvSpPr>
            <p:cNvPr id="31763" name="TextBox 10"/>
            <p:cNvSpPr txBox="1">
              <a:spLocks noChangeArrowheads="1"/>
            </p:cNvSpPr>
            <p:nvPr/>
          </p:nvSpPr>
          <p:spPr bwMode="auto">
            <a:xfrm>
              <a:off x="3124200" y="6248400"/>
              <a:ext cx="396775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1           2             3            4             5</a:t>
              </a:r>
            </a:p>
            <a:p>
              <a:r>
                <a:rPr lang="en-US" altLang="en-US">
                  <a:solidFill>
                    <a:srgbClr val="FFFF00"/>
                  </a:solidFill>
                </a:rPr>
                <a:t>    Nr of trials until first brown M&amp;M</a:t>
              </a:r>
            </a:p>
          </p:txBody>
        </p:sp>
        <p:sp>
          <p:nvSpPr>
            <p:cNvPr id="31764" name="Rectangle 23"/>
            <p:cNvSpPr>
              <a:spLocks noChangeArrowheads="1"/>
            </p:cNvSpPr>
            <p:nvPr/>
          </p:nvSpPr>
          <p:spPr bwMode="auto">
            <a:xfrm>
              <a:off x="2743200" y="5715000"/>
              <a:ext cx="914400" cy="4572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31765" name="Rectangle 24"/>
            <p:cNvSpPr>
              <a:spLocks noChangeArrowheads="1"/>
            </p:cNvSpPr>
            <p:nvPr/>
          </p:nvSpPr>
          <p:spPr bwMode="auto">
            <a:xfrm>
              <a:off x="3657600" y="5349240"/>
              <a:ext cx="914400" cy="82296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31766" name="Rectangle 25"/>
            <p:cNvSpPr>
              <a:spLocks noChangeArrowheads="1"/>
            </p:cNvSpPr>
            <p:nvPr/>
          </p:nvSpPr>
          <p:spPr bwMode="auto">
            <a:xfrm>
              <a:off x="4572000" y="4953000"/>
              <a:ext cx="914400" cy="12192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31767" name="Rectangle 26"/>
            <p:cNvSpPr>
              <a:spLocks noChangeArrowheads="1"/>
            </p:cNvSpPr>
            <p:nvPr/>
          </p:nvSpPr>
          <p:spPr bwMode="auto">
            <a:xfrm>
              <a:off x="5486400" y="4648200"/>
              <a:ext cx="914400" cy="15240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31768" name="Rectangle 27"/>
            <p:cNvSpPr>
              <a:spLocks noChangeArrowheads="1"/>
            </p:cNvSpPr>
            <p:nvPr/>
          </p:nvSpPr>
          <p:spPr bwMode="auto">
            <a:xfrm>
              <a:off x="6400800" y="4419600"/>
              <a:ext cx="914400" cy="17526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31769" name="TextBox 28"/>
            <p:cNvSpPr txBox="1">
              <a:spLocks noChangeArrowheads="1"/>
            </p:cNvSpPr>
            <p:nvPr/>
          </p:nvSpPr>
          <p:spPr bwMode="auto">
            <a:xfrm>
              <a:off x="762000" y="4267200"/>
              <a:ext cx="1876867"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Aft>
                  <a:spcPts val="600"/>
                </a:spcAft>
              </a:pPr>
              <a:r>
                <a:rPr lang="en-US" altLang="en-US">
                  <a:solidFill>
                    <a:srgbClr val="FFFF00"/>
                  </a:solidFill>
                </a:rPr>
                <a:t>0.5</a:t>
              </a:r>
            </a:p>
            <a:p>
              <a:pPr algn="r">
                <a:spcAft>
                  <a:spcPts val="600"/>
                </a:spcAft>
              </a:pPr>
              <a:r>
                <a:rPr lang="en-US" altLang="en-US">
                  <a:solidFill>
                    <a:srgbClr val="FFFF00"/>
                  </a:solidFill>
                </a:rPr>
                <a:t>0.4</a:t>
              </a:r>
            </a:p>
            <a:p>
              <a:pPr algn="r">
                <a:spcAft>
                  <a:spcPts val="600"/>
                </a:spcAft>
              </a:pPr>
              <a:r>
                <a:rPr lang="en-US" altLang="en-US">
                  <a:solidFill>
                    <a:srgbClr val="FFFF00"/>
                  </a:solidFill>
                </a:rPr>
                <a:t>Probability  0.3</a:t>
              </a:r>
            </a:p>
            <a:p>
              <a:pPr algn="r">
                <a:spcAft>
                  <a:spcPts val="600"/>
                </a:spcAft>
              </a:pPr>
              <a:r>
                <a:rPr lang="en-US" altLang="en-US">
                  <a:solidFill>
                    <a:srgbClr val="FFFF00"/>
                  </a:solidFill>
                </a:rPr>
                <a:t>0.2</a:t>
              </a:r>
            </a:p>
            <a:p>
              <a:pPr algn="r">
                <a:spcAft>
                  <a:spcPts val="600"/>
                </a:spcAft>
              </a:pPr>
              <a:r>
                <a:rPr lang="en-US" altLang="en-US">
                  <a:solidFill>
                    <a:srgbClr val="FFFF00"/>
                  </a:solidFill>
                </a:rPr>
                <a:t>0.1</a:t>
              </a:r>
            </a:p>
          </p:txBody>
        </p:sp>
        <p:sp>
          <p:nvSpPr>
            <p:cNvPr id="31770" name="TextBox 29"/>
            <p:cNvSpPr txBox="1">
              <a:spLocks noChangeArrowheads="1"/>
            </p:cNvSpPr>
            <p:nvPr/>
          </p:nvSpPr>
          <p:spPr bwMode="auto">
            <a:xfrm>
              <a:off x="2895600" y="57150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0.13</a:t>
              </a:r>
            </a:p>
          </p:txBody>
        </p:sp>
        <p:sp>
          <p:nvSpPr>
            <p:cNvPr id="31771" name="TextBox 30"/>
            <p:cNvSpPr txBox="1">
              <a:spLocks noChangeArrowheads="1"/>
            </p:cNvSpPr>
            <p:nvPr/>
          </p:nvSpPr>
          <p:spPr bwMode="auto">
            <a:xfrm>
              <a:off x="3810000" y="53340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0.24</a:t>
              </a:r>
            </a:p>
          </p:txBody>
        </p:sp>
        <p:sp>
          <p:nvSpPr>
            <p:cNvPr id="31772" name="TextBox 31"/>
            <p:cNvSpPr txBox="1">
              <a:spLocks noChangeArrowheads="1"/>
            </p:cNvSpPr>
            <p:nvPr/>
          </p:nvSpPr>
          <p:spPr bwMode="auto">
            <a:xfrm>
              <a:off x="4724400" y="49530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0.35</a:t>
              </a:r>
            </a:p>
          </p:txBody>
        </p:sp>
        <p:sp>
          <p:nvSpPr>
            <p:cNvPr id="31773" name="TextBox 32"/>
            <p:cNvSpPr txBox="1">
              <a:spLocks noChangeArrowheads="1"/>
            </p:cNvSpPr>
            <p:nvPr/>
          </p:nvSpPr>
          <p:spPr bwMode="auto">
            <a:xfrm>
              <a:off x="5638800" y="46482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0.44</a:t>
              </a:r>
            </a:p>
          </p:txBody>
        </p:sp>
        <p:sp>
          <p:nvSpPr>
            <p:cNvPr id="31774" name="TextBox 33"/>
            <p:cNvSpPr txBox="1">
              <a:spLocks noChangeArrowheads="1"/>
            </p:cNvSpPr>
            <p:nvPr/>
          </p:nvSpPr>
          <p:spPr bwMode="auto">
            <a:xfrm>
              <a:off x="6553200" y="44196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FFFF00"/>
                  </a:solidFill>
                </a:rPr>
                <a:t>0.51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11125"/>
            <a:ext cx="8229600" cy="792163"/>
          </a:xfrm>
        </p:spPr>
        <p:txBody>
          <a:bodyPr/>
          <a:lstStyle/>
          <a:p>
            <a:pPr eaLnBrk="1" hangingPunct="1"/>
            <a:r>
              <a:rPr lang="en-US" altLang="en-US" sz="3600" b="1" smtClean="0"/>
              <a:t>Problem 8</a:t>
            </a:r>
          </a:p>
        </p:txBody>
      </p:sp>
      <p:sp>
        <p:nvSpPr>
          <p:cNvPr id="3" name="Content Placeholder 2"/>
          <p:cNvSpPr>
            <a:spLocks noGrp="1"/>
          </p:cNvSpPr>
          <p:nvPr>
            <p:ph idx="1"/>
          </p:nvPr>
        </p:nvSpPr>
        <p:spPr>
          <a:xfrm>
            <a:off x="381000" y="990600"/>
            <a:ext cx="8382000" cy="5135563"/>
          </a:xfrm>
        </p:spPr>
        <p:txBody>
          <a:bodyPr/>
          <a:lstStyle/>
          <a:p>
            <a:pPr marL="0" indent="0">
              <a:buFontTx/>
              <a:buNone/>
              <a:defRPr/>
            </a:pPr>
            <a:r>
              <a:rPr lang="en-US" sz="2000" b="1" dirty="0" smtClean="0"/>
              <a:t>When an oil company conducts exploratory oil drilling, each well is classified as a producer well or a dry well.  Past experience shows that 15% of all wells drilled are producer wells.  The company has plans to drill at 12 new locations.  </a:t>
            </a:r>
          </a:p>
          <a:p>
            <a:pPr>
              <a:buFontTx/>
              <a:buNone/>
              <a:defRPr/>
            </a:pPr>
            <a:r>
              <a:rPr lang="en-US" sz="1100" b="1" dirty="0" smtClean="0"/>
              <a:t> </a:t>
            </a:r>
          </a:p>
          <a:p>
            <a:pPr>
              <a:buFontTx/>
              <a:buNone/>
              <a:defRPr/>
            </a:pPr>
            <a:r>
              <a:rPr lang="en-US" sz="2000" b="1" dirty="0" smtClean="0"/>
              <a:t>(a) What is the probability that exactly three wells will be producer wells? Be sure to provide support for your answer. </a:t>
            </a:r>
          </a:p>
          <a:p>
            <a:pPr>
              <a:buFontTx/>
              <a:buNone/>
              <a:defRPr/>
            </a:pPr>
            <a:r>
              <a:rPr lang="en-US" sz="2000" b="1" dirty="0" smtClean="0"/>
              <a:t> </a:t>
            </a:r>
          </a:p>
          <a:p>
            <a:pPr>
              <a:buFontTx/>
              <a:buNone/>
              <a:defRPr/>
            </a:pPr>
            <a:r>
              <a:rPr lang="en-US" sz="2000" b="1" dirty="0" smtClean="0"/>
              <a:t> </a:t>
            </a:r>
          </a:p>
          <a:p>
            <a:pPr>
              <a:buFontTx/>
              <a:buNone/>
              <a:defRPr/>
            </a:pPr>
            <a:endParaRPr lang="en-US" sz="2000" b="1" dirty="0" smtClean="0"/>
          </a:p>
          <a:p>
            <a:pPr>
              <a:buFontTx/>
              <a:buNone/>
              <a:defRPr/>
            </a:pPr>
            <a:r>
              <a:rPr lang="en-US" sz="2000" b="1" dirty="0" smtClean="0"/>
              <a:t> </a:t>
            </a:r>
          </a:p>
          <a:p>
            <a:pPr>
              <a:buFontTx/>
              <a:buNone/>
              <a:defRPr/>
            </a:pPr>
            <a:r>
              <a:rPr lang="en-US" sz="2000" b="1" dirty="0" smtClean="0"/>
              <a:t>(b) Calculate the probability that at least three wells will be producer wells.  Be sure to provide support for your answer.</a:t>
            </a:r>
          </a:p>
          <a:p>
            <a:pPr>
              <a:buFontTx/>
              <a:buNone/>
              <a:defRPr/>
            </a:pPr>
            <a:endParaRPr lang="en-US" sz="2000" b="1" dirty="0"/>
          </a:p>
        </p:txBody>
      </p:sp>
      <p:sp>
        <p:nvSpPr>
          <p:cNvPr id="4" name="TextBox 3"/>
          <p:cNvSpPr txBox="1">
            <a:spLocks noChangeArrowheads="1"/>
          </p:cNvSpPr>
          <p:nvPr/>
        </p:nvSpPr>
        <p:spPr bwMode="auto">
          <a:xfrm>
            <a:off x="838200" y="3276600"/>
            <a:ext cx="4298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X ~ B(0.15,12)        P(X=3) = 0.1720</a:t>
            </a:r>
          </a:p>
          <a:p>
            <a:endParaRPr lang="en-US" altLang="en-US" sz="2000" b="1">
              <a:solidFill>
                <a:srgbClr val="FFFF00"/>
              </a:solidFill>
            </a:endParaRPr>
          </a:p>
          <a:p>
            <a:r>
              <a:rPr lang="en-US" altLang="en-US" sz="2000" b="1">
                <a:solidFill>
                  <a:srgbClr val="FFFF00"/>
                </a:solidFill>
              </a:rPr>
              <a:t>binompdf(12,.15,3)</a:t>
            </a:r>
          </a:p>
        </p:txBody>
      </p:sp>
      <p:sp>
        <p:nvSpPr>
          <p:cNvPr id="5" name="TextBox 4"/>
          <p:cNvSpPr txBox="1">
            <a:spLocks noChangeArrowheads="1"/>
          </p:cNvSpPr>
          <p:nvPr/>
        </p:nvSpPr>
        <p:spPr bwMode="auto">
          <a:xfrm>
            <a:off x="838200" y="5486400"/>
            <a:ext cx="7467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X ~ B(0.15,12)        P(X</a:t>
            </a:r>
            <a:r>
              <a:rPr lang="en-US" altLang="en-US" sz="2000" b="1">
                <a:solidFill>
                  <a:srgbClr val="FFFF00"/>
                </a:solidFill>
                <a:cs typeface="Arial" charset="0"/>
              </a:rPr>
              <a:t>≥</a:t>
            </a:r>
            <a:r>
              <a:rPr lang="en-US" altLang="en-US" sz="2000" b="1">
                <a:solidFill>
                  <a:srgbClr val="FFFF00"/>
                </a:solidFill>
              </a:rPr>
              <a:t>3) = 1 – P(X&lt;3) = 1 – P(X ≤ 2) = 0.2642</a:t>
            </a:r>
          </a:p>
          <a:p>
            <a:endParaRPr lang="en-US" altLang="en-US" sz="2000" b="1">
              <a:solidFill>
                <a:srgbClr val="FFFF00"/>
              </a:solidFill>
            </a:endParaRPr>
          </a:p>
          <a:p>
            <a:r>
              <a:rPr lang="en-US" altLang="en-US" sz="2000" b="1">
                <a:solidFill>
                  <a:srgbClr val="FFFF00"/>
                </a:solidFill>
              </a:rPr>
              <a:t>1 - binomcdf(12,.15,2)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11125"/>
            <a:ext cx="8229600" cy="792163"/>
          </a:xfrm>
        </p:spPr>
        <p:txBody>
          <a:bodyPr/>
          <a:lstStyle/>
          <a:p>
            <a:pPr eaLnBrk="1" hangingPunct="1"/>
            <a:r>
              <a:rPr lang="en-US" altLang="en-US" sz="3600" b="1" smtClean="0"/>
              <a:t>Problem 9</a:t>
            </a:r>
          </a:p>
        </p:txBody>
      </p:sp>
      <p:sp>
        <p:nvSpPr>
          <p:cNvPr id="3" name="Content Placeholder 2"/>
          <p:cNvSpPr>
            <a:spLocks noGrp="1"/>
          </p:cNvSpPr>
          <p:nvPr>
            <p:ph idx="1"/>
          </p:nvPr>
        </p:nvSpPr>
        <p:spPr>
          <a:xfrm>
            <a:off x="381000" y="990600"/>
            <a:ext cx="8382000" cy="5135563"/>
          </a:xfrm>
        </p:spPr>
        <p:txBody>
          <a:bodyPr/>
          <a:lstStyle/>
          <a:p>
            <a:pPr marL="0" indent="0">
              <a:buFontTx/>
              <a:buNone/>
              <a:defRPr/>
            </a:pPr>
            <a:r>
              <a:rPr lang="en-US" sz="2000" b="1" dirty="0" smtClean="0"/>
              <a:t>A seed producer claims that 95% of a certain type seed will germinate under ideal conditions.  A testing agency attempts to germinate 3000 of these seeds.</a:t>
            </a:r>
          </a:p>
          <a:p>
            <a:pPr>
              <a:buFontTx/>
              <a:buNone/>
              <a:defRPr/>
            </a:pPr>
            <a:r>
              <a:rPr lang="en-US" sz="2000" b="1" dirty="0" smtClean="0"/>
              <a:t> </a:t>
            </a:r>
            <a:endParaRPr lang="en-US" sz="1400" b="1" dirty="0" smtClean="0"/>
          </a:p>
          <a:p>
            <a:pPr>
              <a:buFontTx/>
              <a:buNone/>
              <a:defRPr/>
            </a:pPr>
            <a:r>
              <a:rPr lang="en-US" sz="2000" b="1" dirty="0" smtClean="0"/>
              <a:t>(a) Give the mean and standard deviation for the number of seeds that would germinate if the producer’s claim is correct.									</a:t>
            </a:r>
          </a:p>
          <a:p>
            <a:pPr>
              <a:buFontTx/>
              <a:buNone/>
              <a:defRPr/>
            </a:pPr>
            <a:r>
              <a:rPr lang="en-US" sz="2000" b="1" dirty="0" smtClean="0"/>
              <a:t>Mean =				   Standard deviation =	</a:t>
            </a:r>
            <a:br>
              <a:rPr lang="en-US" sz="2000" b="1" dirty="0" smtClean="0"/>
            </a:br>
            <a:r>
              <a:rPr lang="en-US" sz="2000" b="1" dirty="0" smtClean="0"/>
              <a:t>	 </a:t>
            </a:r>
          </a:p>
          <a:p>
            <a:pPr>
              <a:buFontTx/>
              <a:buNone/>
              <a:defRPr/>
            </a:pPr>
            <a:r>
              <a:rPr lang="en-US" sz="2000" b="1" dirty="0" smtClean="0"/>
              <a:t>(b)  2830 of the testing agency’s seeds eventually germinate.  Use a </a:t>
            </a:r>
            <a:r>
              <a:rPr lang="en-US" sz="2000" b="1" i="1" dirty="0" smtClean="0"/>
              <a:t>normal approximation</a:t>
            </a:r>
            <a:r>
              <a:rPr lang="en-US" sz="2000" b="1" dirty="0" smtClean="0"/>
              <a:t> to estimate the probability that 2830 or fewer seeds would germinate if the producer’s claim is correct.  Show work.</a:t>
            </a:r>
          </a:p>
          <a:p>
            <a:pPr>
              <a:buFontTx/>
              <a:buNone/>
              <a:defRPr/>
            </a:pPr>
            <a:endParaRPr lang="en-US" sz="2000" b="1" dirty="0"/>
          </a:p>
        </p:txBody>
      </p:sp>
      <p:sp>
        <p:nvSpPr>
          <p:cNvPr id="4" name="TextBox 3"/>
          <p:cNvSpPr txBox="1">
            <a:spLocks noChangeArrowheads="1"/>
          </p:cNvSpPr>
          <p:nvPr/>
        </p:nvSpPr>
        <p:spPr bwMode="auto">
          <a:xfrm>
            <a:off x="4572000" y="1828800"/>
            <a:ext cx="2141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X ~ B(0.95,3000)</a:t>
            </a:r>
          </a:p>
        </p:txBody>
      </p:sp>
      <p:sp>
        <p:nvSpPr>
          <p:cNvPr id="5" name="TextBox 4"/>
          <p:cNvSpPr txBox="1">
            <a:spLocks noChangeArrowheads="1"/>
          </p:cNvSpPr>
          <p:nvPr/>
        </p:nvSpPr>
        <p:spPr bwMode="auto">
          <a:xfrm>
            <a:off x="762000" y="5889625"/>
            <a:ext cx="49911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X ~ N(2850,11.94)        P(X</a:t>
            </a:r>
            <a:r>
              <a:rPr lang="en-US" altLang="en-US" sz="2000" b="1">
                <a:solidFill>
                  <a:srgbClr val="FFFF00"/>
                </a:solidFill>
                <a:cs typeface="Arial" charset="0"/>
              </a:rPr>
              <a:t>≤</a:t>
            </a:r>
            <a:r>
              <a:rPr lang="en-US" altLang="en-US" sz="2000" b="1">
                <a:solidFill>
                  <a:srgbClr val="FFFF00"/>
                </a:solidFill>
              </a:rPr>
              <a:t>2830) = 0.047</a:t>
            </a:r>
          </a:p>
          <a:p>
            <a:endParaRPr lang="en-US" altLang="en-US" sz="1200" b="1">
              <a:solidFill>
                <a:srgbClr val="FFFF00"/>
              </a:solidFill>
            </a:endParaRPr>
          </a:p>
          <a:p>
            <a:r>
              <a:rPr lang="en-US" altLang="en-US" sz="2000" b="1">
                <a:solidFill>
                  <a:srgbClr val="FFFF00"/>
                </a:solidFill>
              </a:rPr>
              <a:t>normalcdf(-E99,2830,2850,11.94)</a:t>
            </a:r>
          </a:p>
        </p:txBody>
      </p:sp>
      <p:sp>
        <p:nvSpPr>
          <p:cNvPr id="6" name="TextBox 5"/>
          <p:cNvSpPr txBox="1">
            <a:spLocks noChangeArrowheads="1"/>
          </p:cNvSpPr>
          <p:nvPr/>
        </p:nvSpPr>
        <p:spPr bwMode="auto">
          <a:xfrm>
            <a:off x="1447800" y="3286125"/>
            <a:ext cx="2746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np = .95(3000) = 2850</a:t>
            </a:r>
          </a:p>
        </p:txBody>
      </p:sp>
      <p:sp>
        <p:nvSpPr>
          <p:cNvPr id="7" name="TextBox 6"/>
          <p:cNvSpPr txBox="1">
            <a:spLocks noChangeArrowheads="1"/>
          </p:cNvSpPr>
          <p:nvPr/>
        </p:nvSpPr>
        <p:spPr bwMode="auto">
          <a:xfrm>
            <a:off x="4876800" y="3276600"/>
            <a:ext cx="31099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cs typeface="Arial" charset="0"/>
              </a:rPr>
              <a:t>                           √</a:t>
            </a:r>
            <a:r>
              <a:rPr lang="en-US" altLang="en-US" sz="2000" b="1">
                <a:solidFill>
                  <a:srgbClr val="FFFF00"/>
                </a:solidFill>
              </a:rPr>
              <a:t>np(1-p)</a:t>
            </a:r>
          </a:p>
          <a:p>
            <a:r>
              <a:rPr lang="en-US" altLang="en-US" sz="2000" b="1">
                <a:solidFill>
                  <a:srgbClr val="FFFF00"/>
                </a:solidFill>
                <a:cs typeface="Arial" charset="0"/>
              </a:rPr>
              <a:t>√3000(.95(.05) = </a:t>
            </a:r>
            <a:r>
              <a:rPr lang="en-US" altLang="en-US" sz="2000" b="1">
                <a:solidFill>
                  <a:srgbClr val="FFFF00"/>
                </a:solidFill>
              </a:rPr>
              <a:t>11.94</a:t>
            </a:r>
          </a:p>
        </p:txBody>
      </p:sp>
      <p:sp>
        <p:nvSpPr>
          <p:cNvPr id="8" name="TextBox 7"/>
          <p:cNvSpPr txBox="1">
            <a:spLocks noChangeArrowheads="1"/>
          </p:cNvSpPr>
          <p:nvPr/>
        </p:nvSpPr>
        <p:spPr bwMode="auto">
          <a:xfrm>
            <a:off x="2514600" y="4918075"/>
            <a:ext cx="66182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Check conditions:  </a:t>
            </a:r>
            <a:r>
              <a:rPr lang="en-US" altLang="en-US" sz="2000" b="1">
                <a:solidFill>
                  <a:srgbClr val="FFFF00"/>
                </a:solidFill>
                <a:sym typeface="Wingdings" pitchFamily="2" charset="2"/>
              </a:rPr>
              <a:t>assume &gt; 30000 seeds produced </a:t>
            </a:r>
          </a:p>
          <a:p>
            <a:r>
              <a:rPr lang="en-US" altLang="en-US" sz="2000" b="1">
                <a:solidFill>
                  <a:srgbClr val="FFFF00"/>
                </a:solidFill>
                <a:sym typeface="Wingdings" pitchFamily="2" charset="2"/>
              </a:rPr>
              <a:t>                                                  </a:t>
            </a:r>
            <a:r>
              <a:rPr lang="en-US" altLang="en-US" sz="2000" b="1">
                <a:solidFill>
                  <a:srgbClr val="FFFF00"/>
                </a:solidFill>
              </a:rPr>
              <a:t>np </a:t>
            </a:r>
            <a:r>
              <a:rPr lang="en-US" altLang="en-US" sz="2000" b="1">
                <a:solidFill>
                  <a:srgbClr val="FFFF00"/>
                </a:solidFill>
                <a:cs typeface="Arial" charset="0"/>
                <a:sym typeface="Wingdings" pitchFamily="2" charset="2"/>
              </a:rPr>
              <a:t>≥</a:t>
            </a:r>
            <a:r>
              <a:rPr lang="en-US" altLang="en-US" sz="2000" b="1">
                <a:solidFill>
                  <a:srgbClr val="FFFF00"/>
                </a:solidFill>
              </a:rPr>
              <a:t> 10 </a:t>
            </a:r>
            <a:r>
              <a:rPr lang="en-US" altLang="en-US" sz="2000" b="1">
                <a:solidFill>
                  <a:srgbClr val="FFFF00"/>
                </a:solidFill>
                <a:sym typeface="Wingdings" pitchFamily="2" charset="2"/>
              </a:rPr>
              <a:t>  n(1-p) </a:t>
            </a:r>
            <a:r>
              <a:rPr lang="en-US" altLang="en-US" sz="2000" b="1">
                <a:solidFill>
                  <a:srgbClr val="FFFF00"/>
                </a:solidFill>
                <a:cs typeface="Arial" charset="0"/>
                <a:sym typeface="Wingdings" pitchFamily="2" charset="2"/>
              </a:rPr>
              <a:t>≥</a:t>
            </a:r>
            <a:r>
              <a:rPr lang="en-US" altLang="en-US" sz="2000" b="1">
                <a:solidFill>
                  <a:srgbClr val="FFFF00"/>
                </a:solidFill>
                <a:sym typeface="Wingdings" pitchFamily="2" charset="2"/>
              </a:rPr>
              <a:t> 10 </a:t>
            </a:r>
          </a:p>
          <a:p>
            <a:r>
              <a:rPr lang="en-US" altLang="en-US" sz="2000" b="1">
                <a:solidFill>
                  <a:srgbClr val="FFFF00"/>
                </a:solidFill>
                <a:sym typeface="Wingdings" pitchFamily="2" charset="2"/>
              </a:rPr>
              <a:t>                                               2850 </a:t>
            </a:r>
            <a:r>
              <a:rPr lang="en-US" altLang="en-US" sz="2000" b="1">
                <a:solidFill>
                  <a:srgbClr val="FFFF00"/>
                </a:solidFill>
                <a:cs typeface="Arial" charset="0"/>
                <a:sym typeface="Wingdings" pitchFamily="2" charset="2"/>
              </a:rPr>
              <a:t>≥</a:t>
            </a:r>
            <a:r>
              <a:rPr lang="en-US" altLang="en-US" sz="2000" b="1">
                <a:solidFill>
                  <a:srgbClr val="FFFF00"/>
                </a:solidFill>
                <a:sym typeface="Wingdings" pitchFamily="2" charset="2"/>
              </a:rPr>
              <a:t> 10          150 </a:t>
            </a:r>
            <a:r>
              <a:rPr lang="en-US" altLang="en-US" sz="2000" b="1">
                <a:solidFill>
                  <a:srgbClr val="FFFF00"/>
                </a:solidFill>
                <a:cs typeface="Arial" charset="0"/>
                <a:sym typeface="Wingdings" pitchFamily="2" charset="2"/>
              </a:rPr>
              <a:t>≥</a:t>
            </a:r>
            <a:r>
              <a:rPr lang="en-US" altLang="en-US" sz="2000" b="1">
                <a:solidFill>
                  <a:srgbClr val="FFFF00"/>
                </a:solidFill>
                <a:sym typeface="Wingdings" pitchFamily="2" charset="2"/>
              </a:rPr>
              <a:t> 10</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55563"/>
            <a:ext cx="8229600" cy="868362"/>
          </a:xfrm>
        </p:spPr>
        <p:txBody>
          <a:bodyPr/>
          <a:lstStyle/>
          <a:p>
            <a:r>
              <a:rPr lang="en-US" altLang="en-US" sz="3600" b="1" smtClean="0"/>
              <a:t>Using your TI-83 calculator</a:t>
            </a:r>
          </a:p>
        </p:txBody>
      </p:sp>
      <p:sp>
        <p:nvSpPr>
          <p:cNvPr id="3" name="Content Placeholder 2"/>
          <p:cNvSpPr>
            <a:spLocks noGrp="1"/>
          </p:cNvSpPr>
          <p:nvPr>
            <p:ph idx="1"/>
          </p:nvPr>
        </p:nvSpPr>
        <p:spPr>
          <a:xfrm>
            <a:off x="352425" y="914400"/>
            <a:ext cx="8458200" cy="5638800"/>
          </a:xfrm>
        </p:spPr>
        <p:txBody>
          <a:bodyPr/>
          <a:lstStyle/>
          <a:p>
            <a:pPr marL="0" indent="0">
              <a:buFontTx/>
              <a:buNone/>
              <a:defRPr/>
            </a:pPr>
            <a:r>
              <a:rPr lang="en-US" sz="2400" b="1" dirty="0" smtClean="0"/>
              <a:t>We can use 1-Var-Stats to calculate the mean and standard deviation of a discrete random variable given it’s outcomes and probability</a:t>
            </a:r>
          </a:p>
          <a:p>
            <a:pPr marL="0" indent="0">
              <a:buFontTx/>
              <a:buNone/>
              <a:defRPr/>
            </a:pPr>
            <a:endParaRPr lang="en-US" sz="1200" b="1" dirty="0" smtClean="0"/>
          </a:p>
          <a:p>
            <a:pPr marL="341313" indent="-341313">
              <a:defRPr/>
            </a:pPr>
            <a:r>
              <a:rPr lang="en-US" sz="2400" b="1" dirty="0" smtClean="0"/>
              <a:t>Type in outcomes in L1</a:t>
            </a:r>
          </a:p>
          <a:p>
            <a:pPr marL="341313" indent="-341313">
              <a:defRPr/>
            </a:pPr>
            <a:endParaRPr lang="en-US" sz="1200" b="1" dirty="0" smtClean="0"/>
          </a:p>
          <a:p>
            <a:pPr marL="341313" indent="-341313">
              <a:defRPr/>
            </a:pPr>
            <a:r>
              <a:rPr lang="en-US" sz="2400" b="1" dirty="0" smtClean="0"/>
              <a:t>Type in corresponding probabilities in L2</a:t>
            </a:r>
          </a:p>
          <a:p>
            <a:pPr marL="341313" indent="-341313">
              <a:defRPr/>
            </a:pPr>
            <a:endParaRPr lang="en-US" sz="1200" b="1" dirty="0" smtClean="0"/>
          </a:p>
          <a:p>
            <a:pPr marL="341313" indent="-341313">
              <a:defRPr/>
            </a:pPr>
            <a:r>
              <a:rPr lang="en-US" sz="2400" b="1" dirty="0" smtClean="0"/>
              <a:t>Use </a:t>
            </a:r>
            <a:r>
              <a:rPr lang="en-US" sz="2400" b="1" dirty="0" smtClean="0">
                <a:solidFill>
                  <a:srgbClr val="FFFF00"/>
                </a:solidFill>
              </a:rPr>
              <a:t>1-Var-Stats L1, L2 </a:t>
            </a:r>
            <a:r>
              <a:rPr lang="en-US" sz="2400" b="1" dirty="0" smtClean="0"/>
              <a:t>to get statistics</a:t>
            </a:r>
          </a:p>
          <a:p>
            <a:pPr>
              <a:defRPr/>
            </a:pPr>
            <a:endParaRPr lang="en-US" sz="1400" b="1" dirty="0" smtClean="0"/>
          </a:p>
          <a:p>
            <a:pPr>
              <a:defRPr/>
            </a:pPr>
            <a:r>
              <a:rPr lang="en-US" sz="2400" b="1" dirty="0" smtClean="0"/>
              <a:t>Notes:</a:t>
            </a:r>
          </a:p>
          <a:p>
            <a:pPr lvl="1">
              <a:defRPr/>
            </a:pPr>
            <a:r>
              <a:rPr lang="en-US" sz="2000" b="1" dirty="0" smtClean="0"/>
              <a:t>Discrete Random Variables have countable (finite) values</a:t>
            </a:r>
          </a:p>
          <a:p>
            <a:pPr lvl="1">
              <a:defRPr/>
            </a:pPr>
            <a:r>
              <a:rPr lang="en-US" sz="2000" b="1" dirty="0" smtClean="0"/>
              <a:t>Continuous Random Variables have an interval of values (infinite) </a:t>
            </a:r>
          </a:p>
          <a:p>
            <a:pPr lvl="1">
              <a:defRPr/>
            </a:pPr>
            <a:r>
              <a:rPr lang="en-US" sz="2000" b="1" dirty="0" smtClean="0"/>
              <a:t>Ranges of Random Variables are determined by minimum or maximum values that they can take 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8229600" cy="990600"/>
          </a:xfrm>
        </p:spPr>
        <p:txBody>
          <a:bodyPr/>
          <a:lstStyle/>
          <a:p>
            <a:pPr eaLnBrk="1" hangingPunct="1"/>
            <a:r>
              <a:rPr lang="en-US" altLang="en-US" sz="3600" b="1" smtClean="0"/>
              <a:t>Discrete Random Variable - Mean</a:t>
            </a:r>
            <a:endParaRPr lang="en-US" altLang="en-US" sz="3600" smtClean="0">
              <a:solidFill>
                <a:schemeClr val="tx1"/>
              </a:solidFill>
            </a:endParaRPr>
          </a:p>
        </p:txBody>
      </p:sp>
      <p:sp>
        <p:nvSpPr>
          <p:cNvPr id="9219" name="Rectangle 3"/>
          <p:cNvSpPr>
            <a:spLocks noGrp="1" noChangeArrowheads="1"/>
          </p:cNvSpPr>
          <p:nvPr>
            <p:ph type="body" idx="1"/>
          </p:nvPr>
        </p:nvSpPr>
        <p:spPr>
          <a:xfrm>
            <a:off x="457200" y="1143000"/>
            <a:ext cx="8229600" cy="5334000"/>
          </a:xfrm>
        </p:spPr>
        <p:txBody>
          <a:bodyPr/>
          <a:lstStyle/>
          <a:p>
            <a:pPr>
              <a:buFontTx/>
              <a:buNone/>
              <a:defRPr/>
            </a:pPr>
            <a:r>
              <a:rPr lang="en-US" sz="2400" b="1" dirty="0" smtClean="0"/>
              <a:t>The mean, or expected value [E(x)], of a discrete random variable is given by the formula</a:t>
            </a:r>
          </a:p>
          <a:p>
            <a:pPr>
              <a:buFontTx/>
              <a:buNone/>
              <a:defRPr/>
            </a:pPr>
            <a:endParaRPr lang="en-US" sz="1000" b="1" dirty="0" smtClean="0"/>
          </a:p>
          <a:p>
            <a:pPr>
              <a:buFontTx/>
              <a:buNone/>
              <a:defRPr/>
            </a:pPr>
            <a:r>
              <a:rPr lang="en-US" sz="2400" b="1" dirty="0" smtClean="0"/>
              <a:t>			</a:t>
            </a:r>
            <a:r>
              <a:rPr lang="en-US" sz="2400" b="1" dirty="0" err="1" smtClean="0">
                <a:solidFill>
                  <a:srgbClr val="FFFF00"/>
                </a:solidFill>
              </a:rPr>
              <a:t>μ</a:t>
            </a:r>
            <a:r>
              <a:rPr lang="en-US" sz="2400" b="1" baseline="-25000" dirty="0" err="1" smtClean="0">
                <a:solidFill>
                  <a:srgbClr val="FFFF00"/>
                </a:solidFill>
              </a:rPr>
              <a:t>x</a:t>
            </a:r>
            <a:r>
              <a:rPr lang="en-US" sz="2400" b="1" dirty="0" smtClean="0">
                <a:solidFill>
                  <a:srgbClr val="FFFF00"/>
                </a:solidFill>
              </a:rPr>
              <a:t> = ∑ [x  ∙P(x)]</a:t>
            </a:r>
          </a:p>
          <a:p>
            <a:pPr>
              <a:buFontTx/>
              <a:buNone/>
              <a:defRPr/>
            </a:pPr>
            <a:endParaRPr lang="en-US" sz="1200" b="1" dirty="0" smtClean="0"/>
          </a:p>
          <a:p>
            <a:pPr>
              <a:buFontTx/>
              <a:buNone/>
              <a:defRPr/>
            </a:pPr>
            <a:r>
              <a:rPr lang="en-US" sz="2400" b="1" dirty="0" smtClean="0"/>
              <a:t>		where x is the value of the random variable and P(x) is the probability of observing x (</a:t>
            </a:r>
            <a:r>
              <a:rPr lang="en-US" sz="2400" b="1" dirty="0" smtClean="0">
                <a:solidFill>
                  <a:schemeClr val="accent1">
                    <a:lumMod val="20000"/>
                    <a:lumOff val="80000"/>
                  </a:schemeClr>
                </a:solidFill>
              </a:rPr>
              <a:t>multiply them together and add all of them up</a:t>
            </a:r>
            <a:r>
              <a:rPr lang="en-US" sz="2400" b="1" dirty="0" smtClean="0"/>
              <a:t>)</a:t>
            </a:r>
          </a:p>
          <a:p>
            <a:pPr>
              <a:buFontTx/>
              <a:buNone/>
              <a:defRPr/>
            </a:pPr>
            <a:r>
              <a:rPr lang="en-US" sz="2400" b="1" dirty="0" smtClean="0"/>
              <a:t> </a:t>
            </a:r>
            <a:endParaRPr lang="en-US" sz="1400" b="1" dirty="0" smtClean="0"/>
          </a:p>
          <a:p>
            <a:pPr>
              <a:buFontTx/>
              <a:buNone/>
              <a:defRPr/>
            </a:pPr>
            <a:r>
              <a:rPr lang="en-US" sz="2400" b="1" u="sng" dirty="0" smtClean="0"/>
              <a:t>Mean of a Discrete Random Variable Interpretation</a:t>
            </a:r>
            <a:r>
              <a:rPr lang="en-US" sz="2400" b="1" dirty="0" smtClean="0"/>
              <a:t>:</a:t>
            </a:r>
          </a:p>
          <a:p>
            <a:pPr>
              <a:buFontTx/>
              <a:buNone/>
              <a:defRPr/>
            </a:pPr>
            <a:r>
              <a:rPr lang="en-US" sz="2400" b="1" dirty="0" smtClean="0"/>
              <a:t>		If we run an experiment over and over again, the law of large numbers helps us conclude that the difference between  x  and </a:t>
            </a:r>
            <a:r>
              <a:rPr lang="en-US" sz="2400" b="1" dirty="0" err="1" smtClean="0"/>
              <a:t>u</a:t>
            </a:r>
            <a:r>
              <a:rPr lang="en-US" sz="2400" b="1" baseline="-25000" dirty="0" err="1" smtClean="0"/>
              <a:t>x</a:t>
            </a:r>
            <a:r>
              <a:rPr lang="en-US" sz="2400" b="1" dirty="0" smtClean="0"/>
              <a:t> gets closer to 0 as n (number of repetitions) increases</a:t>
            </a:r>
          </a:p>
        </p:txBody>
      </p:sp>
      <p:cxnSp>
        <p:nvCxnSpPr>
          <p:cNvPr id="6148" name="Straight Connector 4"/>
          <p:cNvCxnSpPr>
            <a:cxnSpLocks noChangeShapeType="1"/>
          </p:cNvCxnSpPr>
          <p:nvPr/>
        </p:nvCxnSpPr>
        <p:spPr bwMode="auto">
          <a:xfrm>
            <a:off x="3827463" y="5678488"/>
            <a:ext cx="152400"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990600"/>
          </a:xfrm>
        </p:spPr>
        <p:txBody>
          <a:bodyPr/>
          <a:lstStyle/>
          <a:p>
            <a:pPr eaLnBrk="1" hangingPunct="1"/>
            <a:r>
              <a:rPr lang="en-US" altLang="en-US" sz="3600" b="1" smtClean="0"/>
              <a:t>Discrete Random Variable - Variance</a:t>
            </a:r>
            <a:endParaRPr lang="en-US" altLang="en-US" sz="3600" smtClean="0">
              <a:solidFill>
                <a:schemeClr val="tx1"/>
              </a:solidFill>
            </a:endParaRPr>
          </a:p>
        </p:txBody>
      </p:sp>
      <p:sp>
        <p:nvSpPr>
          <p:cNvPr id="7171" name="Rectangle 3"/>
          <p:cNvSpPr>
            <a:spLocks noGrp="1" noChangeArrowheads="1"/>
          </p:cNvSpPr>
          <p:nvPr>
            <p:ph type="body" idx="1"/>
          </p:nvPr>
        </p:nvSpPr>
        <p:spPr>
          <a:xfrm>
            <a:off x="304800" y="1143000"/>
            <a:ext cx="8610600" cy="5334000"/>
          </a:xfrm>
        </p:spPr>
        <p:txBody>
          <a:bodyPr/>
          <a:lstStyle/>
          <a:p>
            <a:pPr>
              <a:buFontTx/>
              <a:buNone/>
            </a:pPr>
            <a:r>
              <a:rPr lang="en-US" altLang="en-US" sz="2400" b="1" u="sng" smtClean="0"/>
              <a:t>Variance and Standard Deviation of a Discrete RV</a:t>
            </a:r>
            <a:r>
              <a:rPr lang="en-US" altLang="en-US" sz="2400" b="1" smtClean="0"/>
              <a:t>:</a:t>
            </a:r>
          </a:p>
          <a:p>
            <a:pPr>
              <a:buFontTx/>
              <a:buNone/>
            </a:pPr>
            <a:endParaRPr lang="en-US" altLang="en-US" sz="2400" b="1" smtClean="0"/>
          </a:p>
          <a:p>
            <a:pPr>
              <a:buFontTx/>
              <a:buNone/>
            </a:pPr>
            <a:r>
              <a:rPr lang="en-US" altLang="en-US" sz="2400" b="1" smtClean="0"/>
              <a:t>	The variance of a discrete random variable is given by:</a:t>
            </a:r>
          </a:p>
          <a:p>
            <a:pPr>
              <a:buFontTx/>
              <a:buNone/>
            </a:pPr>
            <a:r>
              <a:rPr lang="en-US" altLang="en-US" sz="2400" b="1" smtClean="0"/>
              <a:t> </a:t>
            </a:r>
          </a:p>
          <a:p>
            <a:pPr>
              <a:buFontTx/>
              <a:buNone/>
            </a:pPr>
            <a:r>
              <a:rPr lang="en-US" altLang="en-US" sz="2400" b="1" smtClean="0"/>
              <a:t>			</a:t>
            </a:r>
            <a:r>
              <a:rPr lang="en-US" altLang="en-US" sz="2400" b="1" smtClean="0">
                <a:solidFill>
                  <a:srgbClr val="FFFF00"/>
                </a:solidFill>
              </a:rPr>
              <a:t>σ</a:t>
            </a:r>
            <a:r>
              <a:rPr lang="en-US" altLang="en-US" sz="2400" b="1" baseline="30000" smtClean="0">
                <a:solidFill>
                  <a:srgbClr val="FFFF00"/>
                </a:solidFill>
              </a:rPr>
              <a:t>2</a:t>
            </a:r>
            <a:r>
              <a:rPr lang="en-US" altLang="en-US" sz="2400" b="1" baseline="-25000" smtClean="0">
                <a:solidFill>
                  <a:srgbClr val="FFFF00"/>
                </a:solidFill>
              </a:rPr>
              <a:t>x</a:t>
            </a:r>
            <a:r>
              <a:rPr lang="en-US" altLang="en-US" sz="2400" b="1" smtClean="0">
                <a:solidFill>
                  <a:srgbClr val="FFFF00"/>
                </a:solidFill>
              </a:rPr>
              <a:t> = ∑ [(x – μ</a:t>
            </a:r>
            <a:r>
              <a:rPr lang="en-US" altLang="en-US" sz="2400" b="1" baseline="-25000" smtClean="0">
                <a:solidFill>
                  <a:srgbClr val="FFFF00"/>
                </a:solidFill>
              </a:rPr>
              <a:t>x</a:t>
            </a:r>
            <a:r>
              <a:rPr lang="en-US" altLang="en-US" sz="2400" b="1" smtClean="0">
                <a:solidFill>
                  <a:srgbClr val="FFFF00"/>
                </a:solidFill>
              </a:rPr>
              <a:t>)</a:t>
            </a:r>
            <a:r>
              <a:rPr lang="en-US" altLang="en-US" sz="2400" b="1" baseline="30000" smtClean="0">
                <a:solidFill>
                  <a:srgbClr val="FFFF00"/>
                </a:solidFill>
              </a:rPr>
              <a:t>2</a:t>
            </a:r>
            <a:r>
              <a:rPr lang="en-US" altLang="en-US" sz="2400" b="1" smtClean="0">
                <a:solidFill>
                  <a:srgbClr val="FFFF00"/>
                </a:solidFill>
              </a:rPr>
              <a:t> ∙ P(x)]  =  ∑[x</a:t>
            </a:r>
            <a:r>
              <a:rPr lang="en-US" altLang="en-US" sz="2400" b="1" baseline="30000" smtClean="0">
                <a:solidFill>
                  <a:srgbClr val="FFFF00"/>
                </a:solidFill>
              </a:rPr>
              <a:t>2</a:t>
            </a:r>
            <a:r>
              <a:rPr lang="en-US" altLang="en-US" sz="2400" b="1" smtClean="0">
                <a:solidFill>
                  <a:srgbClr val="FFFF00"/>
                </a:solidFill>
              </a:rPr>
              <a:t> ∙ P(x)] – μ</a:t>
            </a:r>
            <a:r>
              <a:rPr lang="en-US" altLang="en-US" sz="2400" b="1" baseline="30000" smtClean="0">
                <a:solidFill>
                  <a:srgbClr val="FFFF00"/>
                </a:solidFill>
              </a:rPr>
              <a:t>2</a:t>
            </a:r>
            <a:r>
              <a:rPr lang="en-US" altLang="en-US" sz="2400" b="1" baseline="-25000" smtClean="0">
                <a:solidFill>
                  <a:srgbClr val="FFFF00"/>
                </a:solidFill>
              </a:rPr>
              <a:t>x  </a:t>
            </a:r>
            <a:r>
              <a:rPr lang="en-US" altLang="en-US" sz="2400" b="1" smtClean="0">
                <a:solidFill>
                  <a:srgbClr val="FFFF00"/>
                </a:solidFill>
              </a:rPr>
              <a:t>       </a:t>
            </a:r>
          </a:p>
          <a:p>
            <a:pPr>
              <a:buFontTx/>
              <a:buNone/>
            </a:pPr>
            <a:endParaRPr lang="en-US" altLang="en-US" sz="2400" b="1" smtClean="0"/>
          </a:p>
          <a:p>
            <a:pPr>
              <a:buFontTx/>
              <a:buNone/>
            </a:pPr>
            <a:r>
              <a:rPr lang="en-US" altLang="en-US" sz="2400" b="1" smtClean="0"/>
              <a:t>and standard deviation is √σ</a:t>
            </a:r>
            <a:r>
              <a:rPr lang="en-US" altLang="en-US" sz="2400" b="1" baseline="30000" smtClean="0"/>
              <a:t>2</a:t>
            </a:r>
            <a:endParaRPr lang="en-US" altLang="en-US" sz="2400" b="1" smtClean="0"/>
          </a:p>
          <a:p>
            <a:pPr>
              <a:buFontTx/>
              <a:buNone/>
            </a:pPr>
            <a:r>
              <a:rPr lang="en-US" altLang="en-US" sz="2400" b="1" smtClean="0"/>
              <a:t> </a:t>
            </a:r>
          </a:p>
          <a:p>
            <a:pPr>
              <a:buFontTx/>
              <a:buNone/>
            </a:pPr>
            <a:r>
              <a:rPr lang="en-US" altLang="en-US" sz="2400" b="1" u="sng" smtClean="0"/>
              <a:t>Note:  round the mean, variance and standard deviation to one more decimal place than the values of the random variable</a:t>
            </a:r>
            <a:endParaRPr lang="en-US" altLang="en-US" sz="2400" b="1" smtClean="0"/>
          </a:p>
          <a:p>
            <a:pPr>
              <a:buFontTx/>
              <a:buNone/>
            </a:pPr>
            <a:r>
              <a:rPr lang="en-US" altLang="en-US" sz="2400" b="1"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60325"/>
            <a:ext cx="8229600" cy="868363"/>
          </a:xfrm>
        </p:spPr>
        <p:txBody>
          <a:bodyPr/>
          <a:lstStyle/>
          <a:p>
            <a:r>
              <a:rPr lang="en-US" altLang="en-US" sz="3600" b="1" smtClean="0"/>
              <a:t>Means and Variances</a:t>
            </a:r>
          </a:p>
        </p:txBody>
      </p:sp>
      <p:sp>
        <p:nvSpPr>
          <p:cNvPr id="13315" name="Content Placeholder 2"/>
          <p:cNvSpPr>
            <a:spLocks noGrp="1"/>
          </p:cNvSpPr>
          <p:nvPr>
            <p:ph idx="1"/>
          </p:nvPr>
        </p:nvSpPr>
        <p:spPr>
          <a:xfrm>
            <a:off x="304800" y="838200"/>
            <a:ext cx="8534400" cy="5867400"/>
          </a:xfrm>
        </p:spPr>
        <p:txBody>
          <a:bodyPr/>
          <a:lstStyle/>
          <a:p>
            <a:pPr>
              <a:defRPr/>
            </a:pPr>
            <a:r>
              <a:rPr lang="en-US" sz="2400" b="1" dirty="0" smtClean="0"/>
              <a:t>Rules for Means</a:t>
            </a:r>
          </a:p>
          <a:p>
            <a:pPr lvl="1">
              <a:defRPr/>
            </a:pPr>
            <a:r>
              <a:rPr lang="en-US" sz="2000" b="1" dirty="0" smtClean="0"/>
              <a:t>Means follow the rules for linear combinations (from Algebra)</a:t>
            </a:r>
          </a:p>
          <a:p>
            <a:pPr lvl="1">
              <a:defRPr/>
            </a:pPr>
            <a:r>
              <a:rPr lang="en-US" sz="2000" b="1" dirty="0" smtClean="0"/>
              <a:t>When you linearly combine </a:t>
            </a:r>
            <a:r>
              <a:rPr lang="en-US" sz="2000" b="1" dirty="0" smtClean="0">
                <a:solidFill>
                  <a:srgbClr val="FFFF00"/>
                </a:solidFill>
              </a:rPr>
              <a:t>two or more (rules give only the 2 case example) </a:t>
            </a:r>
            <a:r>
              <a:rPr lang="en-US" sz="2000" b="1" dirty="0" smtClean="0"/>
              <a:t>random variables, you combine their means in the same manner</a:t>
            </a:r>
          </a:p>
          <a:p>
            <a:pPr lvl="2">
              <a:defRPr/>
            </a:pPr>
            <a:r>
              <a:rPr lang="en-US" sz="2000" b="1" dirty="0" smtClean="0">
                <a:solidFill>
                  <a:schemeClr val="accent1">
                    <a:lumMod val="20000"/>
                    <a:lumOff val="80000"/>
                  </a:schemeClr>
                </a:solidFill>
              </a:rPr>
              <a:t>E(a + X + </a:t>
            </a:r>
            <a:r>
              <a:rPr lang="en-US" sz="2000" b="1" dirty="0" err="1" smtClean="0">
                <a:solidFill>
                  <a:schemeClr val="accent1">
                    <a:lumMod val="20000"/>
                    <a:lumOff val="80000"/>
                  </a:schemeClr>
                </a:solidFill>
              </a:rPr>
              <a:t>bY</a:t>
            </a:r>
            <a:r>
              <a:rPr lang="en-US" sz="2000" b="1" dirty="0" smtClean="0">
                <a:solidFill>
                  <a:schemeClr val="accent1">
                    <a:lumMod val="20000"/>
                    <a:lumOff val="80000"/>
                  </a:schemeClr>
                </a:solidFill>
              </a:rPr>
              <a:t>) = a + E(X) + </a:t>
            </a:r>
            <a:r>
              <a:rPr lang="en-US" sz="2000" b="1" dirty="0" err="1" smtClean="0">
                <a:solidFill>
                  <a:schemeClr val="accent1">
                    <a:lumMod val="20000"/>
                    <a:lumOff val="80000"/>
                  </a:schemeClr>
                </a:solidFill>
              </a:rPr>
              <a:t>bE</a:t>
            </a:r>
            <a:r>
              <a:rPr lang="en-US" sz="2000" b="1" dirty="0" smtClean="0">
                <a:solidFill>
                  <a:schemeClr val="accent1">
                    <a:lumMod val="20000"/>
                    <a:lumOff val="80000"/>
                  </a:schemeClr>
                </a:solidFill>
              </a:rPr>
              <a:t>(Y)</a:t>
            </a:r>
          </a:p>
          <a:p>
            <a:pPr>
              <a:defRPr/>
            </a:pPr>
            <a:endParaRPr lang="en-US" sz="1400" b="1" dirty="0" smtClean="0"/>
          </a:p>
          <a:p>
            <a:pPr>
              <a:defRPr/>
            </a:pPr>
            <a:r>
              <a:rPr lang="en-US" sz="2400" b="1" dirty="0" smtClean="0"/>
              <a:t>Rules for Variances</a:t>
            </a:r>
          </a:p>
          <a:p>
            <a:pPr lvl="1">
              <a:defRPr/>
            </a:pPr>
            <a:r>
              <a:rPr lang="en-US" sz="2000" b="1" dirty="0" smtClean="0"/>
              <a:t>Adding a number to a random variable does not change its variance</a:t>
            </a:r>
          </a:p>
          <a:p>
            <a:pPr lvl="1">
              <a:defRPr/>
            </a:pPr>
            <a:r>
              <a:rPr lang="en-US" sz="2000" b="1" dirty="0" smtClean="0"/>
              <a:t>Multiply a random variable by a number changes the variance by the square of that number</a:t>
            </a:r>
          </a:p>
          <a:p>
            <a:pPr lvl="2">
              <a:defRPr/>
            </a:pPr>
            <a:r>
              <a:rPr lang="en-US" sz="2000" b="1" dirty="0" smtClean="0">
                <a:solidFill>
                  <a:schemeClr val="accent1">
                    <a:lumMod val="20000"/>
                    <a:lumOff val="80000"/>
                  </a:schemeClr>
                </a:solidFill>
              </a:rPr>
              <a:t>V(a + X + </a:t>
            </a:r>
            <a:r>
              <a:rPr lang="en-US" sz="2000" b="1" dirty="0" err="1" smtClean="0">
                <a:solidFill>
                  <a:schemeClr val="accent1">
                    <a:lumMod val="20000"/>
                    <a:lumOff val="80000"/>
                  </a:schemeClr>
                </a:solidFill>
              </a:rPr>
              <a:t>bY</a:t>
            </a:r>
            <a:r>
              <a:rPr lang="en-US" sz="2000" b="1" dirty="0" smtClean="0">
                <a:solidFill>
                  <a:schemeClr val="accent1">
                    <a:lumMod val="20000"/>
                    <a:lumOff val="80000"/>
                  </a:schemeClr>
                </a:solidFill>
              </a:rPr>
              <a:t>) = V(X) + b²V(Y)</a:t>
            </a:r>
          </a:p>
          <a:p>
            <a:pPr lvl="1">
              <a:defRPr/>
            </a:pPr>
            <a:r>
              <a:rPr lang="en-US" sz="2000" b="1" dirty="0" smtClean="0"/>
              <a:t>When you combine random variables, you always add the variances</a:t>
            </a:r>
          </a:p>
          <a:p>
            <a:pPr lvl="2">
              <a:defRPr/>
            </a:pPr>
            <a:r>
              <a:rPr lang="en-US" sz="2000" b="1" dirty="0" smtClean="0">
                <a:solidFill>
                  <a:schemeClr val="accent1">
                    <a:lumMod val="20000"/>
                    <a:lumOff val="80000"/>
                  </a:schemeClr>
                </a:solidFill>
              </a:rPr>
              <a:t>V(X - Y) = V(X) + V(Y) = V(X + Y)</a:t>
            </a:r>
            <a:endParaRPr lang="en-US" sz="28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125"/>
            <a:ext cx="8229600" cy="762000"/>
          </a:xfrm>
        </p:spPr>
        <p:txBody>
          <a:bodyPr/>
          <a:lstStyle/>
          <a:p>
            <a:pPr>
              <a:defRPr/>
            </a:pPr>
            <a:r>
              <a:rPr lang="en-US" sz="3600" b="1" kern="1200" dirty="0" smtClean="0"/>
              <a:t>English Phrases</a:t>
            </a:r>
            <a:endParaRPr lang="en-US" sz="3600" b="1" kern="1200" dirty="0"/>
          </a:p>
        </p:txBody>
      </p:sp>
      <p:graphicFrame>
        <p:nvGraphicFramePr>
          <p:cNvPr id="4" name="Content Placeholder 3"/>
          <p:cNvGraphicFramePr>
            <a:graphicFrameLocks noGrp="1"/>
          </p:cNvGraphicFramePr>
          <p:nvPr>
            <p:ph idx="1"/>
          </p:nvPr>
        </p:nvGraphicFramePr>
        <p:xfrm>
          <a:off x="266700" y="898525"/>
          <a:ext cx="8586788" cy="2530478"/>
        </p:xfrm>
        <a:graphic>
          <a:graphicData uri="http://schemas.openxmlformats.org/drawingml/2006/table">
            <a:tbl>
              <a:tblPr/>
              <a:tblGrid>
                <a:gridCol w="1366838"/>
                <a:gridCol w="2057400"/>
                <a:gridCol w="2057400"/>
                <a:gridCol w="3105150"/>
              </a:tblGrid>
              <a:tr h="701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charset="0"/>
                        </a:rPr>
                        <a:t>Math </a:t>
                      </a:r>
                      <a:br>
                        <a:rPr kumimoji="0" lang="en-US" sz="2000" b="1" i="0" u="none" strike="noStrike" cap="none" normalizeH="0" baseline="0" dirty="0" smtClean="0">
                          <a:ln>
                            <a:noFill/>
                          </a:ln>
                          <a:solidFill>
                            <a:srgbClr val="FFFFFF"/>
                          </a:solidFill>
                          <a:effectLst/>
                          <a:latin typeface="Arial" charset="0"/>
                        </a:rPr>
                      </a:br>
                      <a:r>
                        <a:rPr kumimoji="0" lang="en-US" sz="2000" b="1" i="0" u="none" strike="noStrike" cap="none" normalizeH="0" baseline="0" dirty="0" smtClean="0">
                          <a:ln>
                            <a:noFill/>
                          </a:ln>
                          <a:solidFill>
                            <a:srgbClr val="FFFFFF"/>
                          </a:solidFill>
                          <a:effectLst/>
                          <a:latin typeface="Arial" charset="0"/>
                        </a:rPr>
                        <a:t>Symbol</a:t>
                      </a:r>
                    </a:p>
                  </a:txBody>
                  <a:tcPr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Arial" charset="0"/>
                        </a:rPr>
                        <a:t>English Phrases</a:t>
                      </a:r>
                    </a:p>
                  </a:txBody>
                  <a:tcPr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At least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B050"/>
                          </a:solidFill>
                          <a:effectLst/>
                          <a:latin typeface="Times New Roman" pitchFamily="18" charset="0"/>
                          <a:cs typeface="Times New Roman" pitchFamily="18" charset="0"/>
                        </a:rPr>
                        <a:t>No 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Greater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&gt;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Greater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Fewer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No 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most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Less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Exactly</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Equals</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Is </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Different from</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bl>
          </a:graphicData>
        </a:graphic>
      </p:graphicFrame>
      <p:sp>
        <p:nvSpPr>
          <p:cNvPr id="9259" name="Line 44"/>
          <p:cNvSpPr>
            <a:spLocks noChangeShapeType="1"/>
          </p:cNvSpPr>
          <p:nvPr/>
        </p:nvSpPr>
        <p:spPr bwMode="auto">
          <a:xfrm flipV="1">
            <a:off x="1524000" y="41910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0" name="Line 45"/>
          <p:cNvSpPr>
            <a:spLocks noChangeShapeType="1"/>
          </p:cNvSpPr>
          <p:nvPr/>
        </p:nvSpPr>
        <p:spPr bwMode="auto">
          <a:xfrm>
            <a:off x="1143000" y="6172200"/>
            <a:ext cx="7086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61" name="Freeform 46"/>
          <p:cNvSpPr>
            <a:spLocks/>
          </p:cNvSpPr>
          <p:nvPr/>
        </p:nvSpPr>
        <p:spPr bwMode="auto">
          <a:xfrm>
            <a:off x="1524000" y="4648200"/>
            <a:ext cx="5791200" cy="1524000"/>
          </a:xfrm>
          <a:custGeom>
            <a:avLst/>
            <a:gdLst>
              <a:gd name="T0" fmla="*/ 0 w 3648"/>
              <a:gd name="T1" fmla="*/ 2147483647 h 960"/>
              <a:gd name="T2" fmla="*/ 2147483647 w 3648"/>
              <a:gd name="T3" fmla="*/ 2147483647 h 960"/>
              <a:gd name="T4" fmla="*/ 2147483647 w 3648"/>
              <a:gd name="T5" fmla="*/ 2147483647 h 960"/>
              <a:gd name="T6" fmla="*/ 2147483647 w 3648"/>
              <a:gd name="T7" fmla="*/ 0 h 960"/>
              <a:gd name="T8" fmla="*/ 2147483647 w 3648"/>
              <a:gd name="T9" fmla="*/ 0 h 960"/>
              <a:gd name="T10" fmla="*/ 2147483647 w 3648"/>
              <a:gd name="T11" fmla="*/ 2147483647 h 960"/>
              <a:gd name="T12" fmla="*/ 2147483647 w 3648"/>
              <a:gd name="T13" fmla="*/ 2147483647 h 960"/>
              <a:gd name="T14" fmla="*/ 2147483647 w 3648"/>
              <a:gd name="T15" fmla="*/ 2147483647 h 960"/>
              <a:gd name="T16" fmla="*/ 2147483647 w 3648"/>
              <a:gd name="T17" fmla="*/ 2147483647 h 960"/>
              <a:gd name="T18" fmla="*/ 2147483647 w 3648"/>
              <a:gd name="T19" fmla="*/ 2147483647 h 960"/>
              <a:gd name="T20" fmla="*/ 2147483647 w 3648"/>
              <a:gd name="T21" fmla="*/ 2147483647 h 960"/>
              <a:gd name="T22" fmla="*/ 2147483647 w 3648"/>
              <a:gd name="T23" fmla="*/ 2147483647 h 960"/>
              <a:gd name="T24" fmla="*/ 2147483647 w 3648"/>
              <a:gd name="T25" fmla="*/ 2147483647 h 960"/>
              <a:gd name="T26" fmla="*/ 2147483647 w 3648"/>
              <a:gd name="T27" fmla="*/ 2147483647 h 960"/>
              <a:gd name="T28" fmla="*/ 0 w 3648"/>
              <a:gd name="T29" fmla="*/ 2147483647 h 960"/>
              <a:gd name="T30" fmla="*/ 0 w 3648"/>
              <a:gd name="T31" fmla="*/ 2147483647 h 9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48"/>
              <a:gd name="T49" fmla="*/ 0 h 960"/>
              <a:gd name="T50" fmla="*/ 3648 w 3648"/>
              <a:gd name="T51" fmla="*/ 960 h 96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48" h="960">
                <a:moveTo>
                  <a:pt x="0" y="576"/>
                </a:moveTo>
                <a:lnTo>
                  <a:pt x="432" y="240"/>
                </a:lnTo>
                <a:lnTo>
                  <a:pt x="912" y="240"/>
                </a:lnTo>
                <a:lnTo>
                  <a:pt x="1200" y="0"/>
                </a:lnTo>
                <a:lnTo>
                  <a:pt x="1680" y="0"/>
                </a:lnTo>
                <a:lnTo>
                  <a:pt x="1680" y="624"/>
                </a:lnTo>
                <a:lnTo>
                  <a:pt x="2112" y="624"/>
                </a:lnTo>
                <a:lnTo>
                  <a:pt x="2112" y="384"/>
                </a:lnTo>
                <a:lnTo>
                  <a:pt x="2592" y="384"/>
                </a:lnTo>
                <a:lnTo>
                  <a:pt x="2592" y="624"/>
                </a:lnTo>
                <a:lnTo>
                  <a:pt x="3187" y="620"/>
                </a:lnTo>
                <a:lnTo>
                  <a:pt x="3187" y="44"/>
                </a:lnTo>
                <a:lnTo>
                  <a:pt x="3648" y="48"/>
                </a:lnTo>
                <a:lnTo>
                  <a:pt x="3648" y="960"/>
                </a:lnTo>
                <a:lnTo>
                  <a:pt x="0" y="960"/>
                </a:lnTo>
                <a:lnTo>
                  <a:pt x="0" y="576"/>
                </a:lnTo>
                <a:close/>
              </a:path>
            </a:pathLst>
          </a:custGeom>
          <a:solidFill>
            <a:schemeClr val="accent1"/>
          </a:solidFill>
          <a:ln w="9525">
            <a:solidFill>
              <a:schemeClr val="tx1"/>
            </a:solidFill>
            <a:round/>
            <a:headEnd/>
            <a:tailEnd/>
          </a:ln>
        </p:spPr>
        <p:txBody>
          <a:bodyPr/>
          <a:lstStyle/>
          <a:p>
            <a:endParaRPr lang="en-US"/>
          </a:p>
        </p:txBody>
      </p:sp>
      <p:sp>
        <p:nvSpPr>
          <p:cNvPr id="9262" name="Freeform 47"/>
          <p:cNvSpPr>
            <a:spLocks/>
          </p:cNvSpPr>
          <p:nvPr/>
        </p:nvSpPr>
        <p:spPr bwMode="auto">
          <a:xfrm>
            <a:off x="4876800" y="4724400"/>
            <a:ext cx="2895600" cy="1447800"/>
          </a:xfrm>
          <a:custGeom>
            <a:avLst/>
            <a:gdLst>
              <a:gd name="T0" fmla="*/ 0 w 1536"/>
              <a:gd name="T1" fmla="*/ 2147483647 h 912"/>
              <a:gd name="T2" fmla="*/ 0 w 1536"/>
              <a:gd name="T3" fmla="*/ 2147483647 h 912"/>
              <a:gd name="T4" fmla="*/ 2147483647 w 1536"/>
              <a:gd name="T5" fmla="*/ 2147483647 h 912"/>
              <a:gd name="T6" fmla="*/ 2147483647 w 1536"/>
              <a:gd name="T7" fmla="*/ 2147483647 h 912"/>
              <a:gd name="T8" fmla="*/ 2147483647 w 1536"/>
              <a:gd name="T9" fmla="*/ 2147483647 h 912"/>
              <a:gd name="T10" fmla="*/ 2147483647 w 1536"/>
              <a:gd name="T11" fmla="*/ 0 h 912"/>
              <a:gd name="T12" fmla="*/ 2147483647 w 1536"/>
              <a:gd name="T13" fmla="*/ 0 h 912"/>
              <a:gd name="T14" fmla="*/ 2147483647 w 1536"/>
              <a:gd name="T15" fmla="*/ 2147483647 h 912"/>
              <a:gd name="T16" fmla="*/ 0 w 1536"/>
              <a:gd name="T17" fmla="*/ 2147483647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6"/>
              <a:gd name="T28" fmla="*/ 0 h 912"/>
              <a:gd name="T29" fmla="*/ 1536 w 1536"/>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6" h="912">
                <a:moveTo>
                  <a:pt x="0" y="912"/>
                </a:moveTo>
                <a:lnTo>
                  <a:pt x="0" y="336"/>
                </a:lnTo>
                <a:lnTo>
                  <a:pt x="480" y="336"/>
                </a:lnTo>
                <a:lnTo>
                  <a:pt x="480" y="576"/>
                </a:lnTo>
                <a:lnTo>
                  <a:pt x="912" y="576"/>
                </a:lnTo>
                <a:lnTo>
                  <a:pt x="912" y="0"/>
                </a:lnTo>
                <a:lnTo>
                  <a:pt x="1536" y="0"/>
                </a:lnTo>
                <a:lnTo>
                  <a:pt x="1536" y="912"/>
                </a:lnTo>
                <a:lnTo>
                  <a:pt x="0" y="912"/>
                </a:lnTo>
                <a:close/>
              </a:path>
            </a:pathLst>
          </a:custGeom>
          <a:solidFill>
            <a:schemeClr val="folHlink"/>
          </a:solidFill>
          <a:ln w="9525">
            <a:solidFill>
              <a:schemeClr val="tx1"/>
            </a:solidFill>
            <a:round/>
            <a:headEnd/>
            <a:tailEnd/>
          </a:ln>
        </p:spPr>
        <p:txBody>
          <a:bodyPr/>
          <a:lstStyle/>
          <a:p>
            <a:endParaRPr lang="en-US"/>
          </a:p>
        </p:txBody>
      </p:sp>
      <p:sp>
        <p:nvSpPr>
          <p:cNvPr id="9263" name="Text Box 48"/>
          <p:cNvSpPr txBox="1">
            <a:spLocks noChangeArrowheads="1"/>
          </p:cNvSpPr>
          <p:nvPr/>
        </p:nvSpPr>
        <p:spPr bwMode="auto">
          <a:xfrm>
            <a:off x="1905000" y="5181600"/>
            <a:ext cx="217646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Cumulative </a:t>
            </a:r>
          </a:p>
          <a:p>
            <a:r>
              <a:rPr lang="en-US" altLang="en-US" b="1"/>
              <a:t>probability </a:t>
            </a:r>
            <a:br>
              <a:rPr lang="en-US" altLang="en-US" b="1"/>
            </a:br>
            <a:r>
              <a:rPr lang="en-US" altLang="en-US" b="1"/>
              <a:t>or cdf        P(x </a:t>
            </a:r>
            <a:r>
              <a:rPr lang="en-US" altLang="en-US" b="1">
                <a:cs typeface="Arial" charset="0"/>
              </a:rPr>
              <a:t>≤ A)</a:t>
            </a:r>
          </a:p>
        </p:txBody>
      </p:sp>
      <p:sp>
        <p:nvSpPr>
          <p:cNvPr id="9264" name="Text Box 49"/>
          <p:cNvSpPr txBox="1">
            <a:spLocks noChangeArrowheads="1"/>
          </p:cNvSpPr>
          <p:nvPr/>
        </p:nvSpPr>
        <p:spPr bwMode="auto">
          <a:xfrm>
            <a:off x="5029200" y="5715000"/>
            <a:ext cx="2538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008000"/>
                </a:solidFill>
              </a:rPr>
              <a:t>P(x </a:t>
            </a:r>
            <a:r>
              <a:rPr lang="en-US" altLang="en-US" b="1">
                <a:solidFill>
                  <a:srgbClr val="008000"/>
                </a:solidFill>
                <a:cs typeface="Arial" charset="0"/>
              </a:rPr>
              <a:t>&gt; A) = 1 – P(x ≤ A)</a:t>
            </a:r>
          </a:p>
        </p:txBody>
      </p:sp>
      <p:sp>
        <p:nvSpPr>
          <p:cNvPr id="9265" name="Text Box 50"/>
          <p:cNvSpPr txBox="1">
            <a:spLocks noChangeArrowheads="1"/>
          </p:cNvSpPr>
          <p:nvPr/>
        </p:nvSpPr>
        <p:spPr bwMode="auto">
          <a:xfrm>
            <a:off x="381000" y="6172200"/>
            <a:ext cx="3397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Values of Discrete Variable, X</a:t>
            </a:r>
          </a:p>
        </p:txBody>
      </p:sp>
      <p:sp>
        <p:nvSpPr>
          <p:cNvPr id="9266" name="Text Box 51"/>
          <p:cNvSpPr txBox="1">
            <a:spLocks noChangeArrowheads="1"/>
          </p:cNvSpPr>
          <p:nvPr/>
        </p:nvSpPr>
        <p:spPr bwMode="auto">
          <a:xfrm>
            <a:off x="762000" y="4876800"/>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P(X)</a:t>
            </a:r>
          </a:p>
        </p:txBody>
      </p:sp>
      <p:sp>
        <p:nvSpPr>
          <p:cNvPr id="9267" name="Text Box 52"/>
          <p:cNvSpPr txBox="1">
            <a:spLocks noChangeArrowheads="1"/>
          </p:cNvSpPr>
          <p:nvPr/>
        </p:nvSpPr>
        <p:spPr bwMode="auto">
          <a:xfrm>
            <a:off x="7900988" y="5029200"/>
            <a:ext cx="11668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b="1">
                <a:cs typeface="Arial" charset="0"/>
              </a:rPr>
              <a:t>∑</a:t>
            </a:r>
            <a:r>
              <a:rPr lang="en-US" altLang="en-US" b="1">
                <a:cs typeface="Arial" charset="0"/>
              </a:rPr>
              <a:t>P(x) = 1</a:t>
            </a:r>
            <a:endParaRPr lang="el-GR" altLang="en-US" b="1">
              <a:cs typeface="Arial" charset="0"/>
            </a:endParaRPr>
          </a:p>
        </p:txBody>
      </p:sp>
      <p:sp>
        <p:nvSpPr>
          <p:cNvPr id="9268" name="Text Box 53"/>
          <p:cNvSpPr txBox="1">
            <a:spLocks noChangeArrowheads="1"/>
          </p:cNvSpPr>
          <p:nvPr/>
        </p:nvSpPr>
        <p:spPr bwMode="auto">
          <a:xfrm>
            <a:off x="4572000" y="6172200"/>
            <a:ext cx="63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X=A</a:t>
            </a:r>
          </a:p>
        </p:txBody>
      </p:sp>
      <p:sp>
        <p:nvSpPr>
          <p:cNvPr id="9269" name="Line 54"/>
          <p:cNvSpPr>
            <a:spLocks noChangeShapeType="1"/>
          </p:cNvSpPr>
          <p:nvPr/>
        </p:nvSpPr>
        <p:spPr bwMode="auto">
          <a:xfrm>
            <a:off x="4876800" y="5257800"/>
            <a:ext cx="0" cy="99060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0" name="Text Box 52"/>
          <p:cNvSpPr txBox="1">
            <a:spLocks noChangeArrowheads="1"/>
          </p:cNvSpPr>
          <p:nvPr/>
        </p:nvSpPr>
        <p:spPr bwMode="auto">
          <a:xfrm>
            <a:off x="1676400" y="3733800"/>
            <a:ext cx="2640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P(x </a:t>
            </a:r>
            <a:r>
              <a:rPr lang="en-US" altLang="en-US" sz="2400" b="1">
                <a:cs typeface="Arial" charset="0"/>
              </a:rPr>
              <a:t>≤ A) = cdf (A)</a:t>
            </a:r>
          </a:p>
        </p:txBody>
      </p:sp>
      <p:sp>
        <p:nvSpPr>
          <p:cNvPr id="9271" name="Text Box 52"/>
          <p:cNvSpPr txBox="1">
            <a:spLocks noChangeArrowheads="1"/>
          </p:cNvSpPr>
          <p:nvPr/>
        </p:nvSpPr>
        <p:spPr bwMode="auto">
          <a:xfrm>
            <a:off x="5105400" y="3733800"/>
            <a:ext cx="266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P(x </a:t>
            </a:r>
            <a:r>
              <a:rPr lang="en-US" altLang="en-US" sz="2400" b="1">
                <a:cs typeface="Arial" charset="0"/>
              </a:rPr>
              <a:t>= A) = pdf (A)</a:t>
            </a:r>
          </a:p>
        </p:txBody>
      </p:sp>
      <p:cxnSp>
        <p:nvCxnSpPr>
          <p:cNvPr id="9272" name="Elbow Connector 17"/>
          <p:cNvCxnSpPr>
            <a:cxnSpLocks noChangeShapeType="1"/>
            <a:stCxn id="9270" idx="2"/>
            <a:endCxn id="9263" idx="0"/>
          </p:cNvCxnSpPr>
          <p:nvPr/>
        </p:nvCxnSpPr>
        <p:spPr bwMode="auto">
          <a:xfrm rot="5400000">
            <a:off x="2502694" y="4687094"/>
            <a:ext cx="985837" cy="3175"/>
          </a:xfrm>
          <a:prstGeom prst="bentConnector3">
            <a:avLst>
              <a:gd name="adj1" fmla="val 50000"/>
            </a:avLst>
          </a:prstGeom>
          <a:noFill/>
          <a:ln w="38100"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73" name="Elbow Connector 19"/>
          <p:cNvCxnSpPr>
            <a:cxnSpLocks noChangeShapeType="1"/>
            <a:stCxn id="9271" idx="2"/>
            <a:endCxn id="9269" idx="0"/>
          </p:cNvCxnSpPr>
          <p:nvPr/>
        </p:nvCxnSpPr>
        <p:spPr bwMode="auto">
          <a:xfrm rot="5400000">
            <a:off x="5126831" y="3945732"/>
            <a:ext cx="1062037" cy="1562100"/>
          </a:xfrm>
          <a:prstGeom prst="bentConnector3">
            <a:avLst>
              <a:gd name="adj1" fmla="val 34907"/>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
            <a:ext cx="8229600" cy="838200"/>
          </a:xfrm>
        </p:spPr>
        <p:txBody>
          <a:bodyPr/>
          <a:lstStyle/>
          <a:p>
            <a:r>
              <a:rPr lang="en-US" altLang="en-US" sz="3600" b="1" smtClean="0"/>
              <a:t>Binomial Probability Criteria</a:t>
            </a:r>
          </a:p>
        </p:txBody>
      </p:sp>
      <p:sp>
        <p:nvSpPr>
          <p:cNvPr id="5123" name="Rectangle 3"/>
          <p:cNvSpPr>
            <a:spLocks noGrp="1" noChangeArrowheads="1"/>
          </p:cNvSpPr>
          <p:nvPr>
            <p:ph type="body" idx="1"/>
          </p:nvPr>
        </p:nvSpPr>
        <p:spPr>
          <a:xfrm>
            <a:off x="304800" y="990600"/>
            <a:ext cx="8534400" cy="5638800"/>
          </a:xfrm>
        </p:spPr>
        <p:txBody>
          <a:bodyPr/>
          <a:lstStyle/>
          <a:p>
            <a:pPr>
              <a:buFontTx/>
              <a:buNone/>
              <a:defRPr/>
            </a:pPr>
            <a:r>
              <a:rPr lang="en-US" sz="2400" b="1" dirty="0" smtClean="0"/>
              <a:t>A random variable is said to be a binomial provided:</a:t>
            </a:r>
          </a:p>
          <a:p>
            <a:pPr>
              <a:buFontTx/>
              <a:buNone/>
              <a:defRPr/>
            </a:pPr>
            <a:endParaRPr lang="en-US" sz="1200" b="1" dirty="0" smtClean="0"/>
          </a:p>
          <a:p>
            <a:pPr>
              <a:buFontTx/>
              <a:buAutoNum type="arabicPeriod"/>
              <a:defRPr/>
            </a:pPr>
            <a:r>
              <a:rPr lang="en-US" sz="2400" b="1" dirty="0" smtClean="0"/>
              <a:t>For each trial there are </a:t>
            </a:r>
            <a:r>
              <a:rPr lang="en-US" sz="2400" b="1" dirty="0" smtClean="0">
                <a:solidFill>
                  <a:schemeClr val="accent1">
                    <a:lumMod val="20000"/>
                    <a:lumOff val="80000"/>
                  </a:schemeClr>
                </a:solidFill>
              </a:rPr>
              <a:t>two mutually exclusive </a:t>
            </a:r>
            <a:r>
              <a:rPr lang="en-US" sz="2400" b="1" dirty="0" smtClean="0"/>
              <a:t>(disjoint) </a:t>
            </a:r>
            <a:r>
              <a:rPr lang="en-US" sz="2400" b="1" dirty="0" smtClean="0">
                <a:solidFill>
                  <a:schemeClr val="accent1">
                    <a:lumMod val="20000"/>
                    <a:lumOff val="80000"/>
                  </a:schemeClr>
                </a:solidFill>
              </a:rPr>
              <a:t>outcomes</a:t>
            </a:r>
            <a:r>
              <a:rPr lang="en-US" sz="2400" b="1" dirty="0" smtClean="0"/>
              <a:t>:  success or failure</a:t>
            </a:r>
          </a:p>
          <a:p>
            <a:pPr>
              <a:buFontTx/>
              <a:buAutoNum type="arabicPeriod"/>
              <a:defRPr/>
            </a:pPr>
            <a:endParaRPr lang="en-US" sz="1200" b="1" dirty="0" smtClean="0"/>
          </a:p>
          <a:p>
            <a:pPr>
              <a:buFontTx/>
              <a:buAutoNum type="arabicPeriod"/>
              <a:defRPr/>
            </a:pPr>
            <a:r>
              <a:rPr lang="en-US" sz="2400" b="1" dirty="0" smtClean="0"/>
              <a:t>The trials are </a:t>
            </a:r>
            <a:r>
              <a:rPr lang="en-US" sz="2400" b="1" dirty="0" smtClean="0">
                <a:solidFill>
                  <a:schemeClr val="accent1">
                    <a:lumMod val="20000"/>
                    <a:lumOff val="80000"/>
                  </a:schemeClr>
                </a:solidFill>
              </a:rPr>
              <a:t>independent</a:t>
            </a:r>
          </a:p>
          <a:p>
            <a:pPr>
              <a:buFontTx/>
              <a:buAutoNum type="arabicPeriod"/>
              <a:defRPr/>
            </a:pPr>
            <a:endParaRPr lang="en-US" sz="800" b="1" dirty="0" smtClean="0"/>
          </a:p>
          <a:p>
            <a:pPr>
              <a:buFontTx/>
              <a:buAutoNum type="arabicPeriod"/>
              <a:defRPr/>
            </a:pPr>
            <a:r>
              <a:rPr lang="en-US" sz="2400" b="1" dirty="0" smtClean="0"/>
              <a:t>The </a:t>
            </a:r>
            <a:r>
              <a:rPr lang="en-US" sz="2400" b="1" dirty="0" smtClean="0">
                <a:solidFill>
                  <a:schemeClr val="accent1">
                    <a:lumMod val="20000"/>
                    <a:lumOff val="80000"/>
                  </a:schemeClr>
                </a:solidFill>
              </a:rPr>
              <a:t>probability of success is the same </a:t>
            </a:r>
            <a:r>
              <a:rPr lang="en-US" sz="2400" b="1" dirty="0" smtClean="0"/>
              <a:t>for each trial of the experiment</a:t>
            </a:r>
          </a:p>
          <a:p>
            <a:pPr>
              <a:buFontTx/>
              <a:buAutoNum type="arabicPeriod"/>
              <a:defRPr/>
            </a:pPr>
            <a:endParaRPr lang="en-US" sz="1200" b="1" dirty="0" smtClean="0"/>
          </a:p>
          <a:p>
            <a:pPr>
              <a:buFontTx/>
              <a:buAutoNum type="arabicPeriod"/>
              <a:defRPr/>
            </a:pPr>
            <a:r>
              <a:rPr lang="en-US" sz="2400" b="1" dirty="0" smtClean="0"/>
              <a:t>The experiment is performed a </a:t>
            </a:r>
            <a:r>
              <a:rPr lang="en-US" sz="2400" b="1" dirty="0" smtClean="0">
                <a:solidFill>
                  <a:srgbClr val="FFFF00"/>
                </a:solidFill>
              </a:rPr>
              <a:t>fixed number of times</a:t>
            </a:r>
            <a:r>
              <a:rPr lang="en-US" sz="2400" b="1" dirty="0" smtClean="0"/>
              <a:t>.  Each repetition is called a trial</a:t>
            </a:r>
          </a:p>
          <a:p>
            <a:pPr>
              <a:buFontTx/>
              <a:buAutoNum type="arabicPeriod"/>
              <a:defRPr/>
            </a:pPr>
            <a:endParaRPr lang="en-US" sz="1200" b="1" dirty="0" smtClean="0"/>
          </a:p>
          <a:p>
            <a:pPr marL="0" indent="0">
              <a:buFontTx/>
              <a:buNone/>
              <a:defRPr/>
            </a:pPr>
            <a:r>
              <a:rPr lang="en-US" sz="2400" b="1" dirty="0" smtClean="0">
                <a:solidFill>
                  <a:srgbClr val="66FFFF"/>
                </a:solidFill>
              </a:rPr>
              <a:t>Most important skill for using binomial distributions is the ability to recognize situations to which they do and don’t apply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850</TotalTime>
  <Words>2152</Words>
  <Application>Microsoft Office PowerPoint</Application>
  <PresentationFormat>On-screen Show (4:3)</PresentationFormat>
  <Paragraphs>362</Paragraphs>
  <Slides>32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Times New Roman</vt:lpstr>
      <vt:lpstr>Symbol</vt:lpstr>
      <vt:lpstr>Wingdings</vt:lpstr>
      <vt:lpstr>Default Design</vt:lpstr>
      <vt:lpstr>Lesson 6 - R</vt:lpstr>
      <vt:lpstr>Objectives</vt:lpstr>
      <vt:lpstr>Vocabulary</vt:lpstr>
      <vt:lpstr>Using your TI-83 calculator</vt:lpstr>
      <vt:lpstr>Discrete Random Variable - Mean</vt:lpstr>
      <vt:lpstr>Discrete Random Variable - Variance</vt:lpstr>
      <vt:lpstr>Means and Variances</vt:lpstr>
      <vt:lpstr>English Phrases</vt:lpstr>
      <vt:lpstr>Binomial Probability Criteria</vt:lpstr>
      <vt:lpstr>Binomial PDF</vt:lpstr>
      <vt:lpstr>Geometric Probability Criteria</vt:lpstr>
      <vt:lpstr>Geometric PDF</vt:lpstr>
      <vt:lpstr>Means and Normal Apx to Binomial</vt:lpstr>
      <vt:lpstr>TI-83 Reminders</vt:lpstr>
      <vt:lpstr>TI-83 Binomial Support</vt:lpstr>
      <vt:lpstr>TI-83 Geometric Support</vt:lpstr>
      <vt:lpstr>Non AP Distributions - ID</vt:lpstr>
      <vt:lpstr>Example 1a/b: Which PDF?</vt:lpstr>
      <vt:lpstr>Which PDF?</vt:lpstr>
      <vt:lpstr>Which PDF?</vt:lpstr>
      <vt:lpstr>Summary and Homework</vt:lpstr>
      <vt:lpstr>Problem 1a</vt:lpstr>
      <vt:lpstr>Problem 1b</vt:lpstr>
      <vt:lpstr>Problem 2</vt:lpstr>
      <vt:lpstr>Problem 3</vt:lpstr>
      <vt:lpstr>Problem 4</vt:lpstr>
      <vt:lpstr>Problem 5</vt:lpstr>
      <vt:lpstr>Problem 6</vt:lpstr>
      <vt:lpstr>Problem 7</vt:lpstr>
      <vt:lpstr>Problem 7 cont</vt:lpstr>
      <vt:lpstr>Problem 8</vt:lpstr>
      <vt:lpstr>Problem 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62</cp:revision>
  <cp:lastPrinted>1601-01-01T00:00:00Z</cp:lastPrinted>
  <dcterms:created xsi:type="dcterms:W3CDTF">1601-01-01T00:00:00Z</dcterms:created>
  <dcterms:modified xsi:type="dcterms:W3CDTF">2018-09-22T19:14:26Z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