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68" r:id="rId4"/>
    <p:sldId id="289" r:id="rId5"/>
    <p:sldId id="290" r:id="rId6"/>
    <p:sldId id="291" r:id="rId7"/>
    <p:sldId id="275" r:id="rId8"/>
    <p:sldId id="292" r:id="rId9"/>
    <p:sldId id="276" r:id="rId10"/>
    <p:sldId id="295" r:id="rId11"/>
    <p:sldId id="278" r:id="rId12"/>
    <p:sldId id="280" r:id="rId13"/>
    <p:sldId id="277" r:id="rId14"/>
    <p:sldId id="281" r:id="rId15"/>
    <p:sldId id="282" r:id="rId16"/>
    <p:sldId id="283" r:id="rId17"/>
    <p:sldId id="285" r:id="rId18"/>
    <p:sldId id="293" r:id="rId19"/>
    <p:sldId id="294" r:id="rId20"/>
    <p:sldId id="284" r:id="rId21"/>
    <p:sldId id="286" r:id="rId22"/>
    <p:sldId id="287" r:id="rId23"/>
    <p:sldId id="288" r:id="rId24"/>
    <p:sldId id="263"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0066"/>
    <a:srgbClr val="99CCFF"/>
    <a:srgbClr val="008000"/>
    <a:srgbClr val="FFFF66"/>
    <a:srgbClr val="FFFF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A27128F-2DE2-424B-87BB-7A8EE85F5D0A}" type="datetimeFigureOut">
              <a:rPr lang="en-US"/>
              <a:pPr>
                <a:defRPr/>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D04CE2F-D692-4546-9EBD-2DF79D16956C}" type="slidenum">
              <a:rPr lang="en-US"/>
              <a:pPr>
                <a:defRPr/>
              </a:pPr>
              <a:t>‹#›</a:t>
            </a:fld>
            <a:endParaRPr lang="en-US"/>
          </a:p>
        </p:txBody>
      </p:sp>
    </p:spTree>
    <p:extLst>
      <p:ext uri="{BB962C8B-B14F-4D97-AF65-F5344CB8AC3E}">
        <p14:creationId xmlns:p14="http://schemas.microsoft.com/office/powerpoint/2010/main" val="583027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915A8A-5117-4512-AE22-C60C7AF4D911}"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7F852B-B93D-4CEB-A708-CC864C2A2C99}"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89C440-D447-45C6-96C5-B393DA97F37F}"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C64C0B-6A88-4671-BF71-72A07740D723}"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4CE2F-D692-4546-9EBD-2DF79D16956C}" type="slidenum">
              <a:rPr lang="en-US" smtClean="0"/>
              <a:pPr>
                <a:defRPr/>
              </a:pPr>
              <a:t>11</a:t>
            </a:fld>
            <a:endParaRPr lang="en-US"/>
          </a:p>
        </p:txBody>
      </p:sp>
    </p:spTree>
    <p:extLst>
      <p:ext uri="{BB962C8B-B14F-4D97-AF65-F5344CB8AC3E}">
        <p14:creationId xmlns:p14="http://schemas.microsoft.com/office/powerpoint/2010/main" val="358617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F7D35B-3930-436C-B806-94BA61B9BF7E}" type="slidenum">
              <a:rPr lang="en-US" altLang="en-US" smtClean="0"/>
              <a:pPr/>
              <a:t>24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0CB7DF-2C16-4E7C-97D3-C24FD9CCD479}" type="slidenum">
              <a:rPr lang="en-US"/>
              <a:pPr>
                <a:defRPr/>
              </a:pPr>
              <a:t>‹#›</a:t>
            </a:fld>
            <a:endParaRPr lang="en-US"/>
          </a:p>
        </p:txBody>
      </p:sp>
    </p:spTree>
    <p:extLst>
      <p:ext uri="{BB962C8B-B14F-4D97-AF65-F5344CB8AC3E}">
        <p14:creationId xmlns:p14="http://schemas.microsoft.com/office/powerpoint/2010/main" val="107508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5FC75E-0C0C-4178-BF1F-F7DE3812638E}" type="slidenum">
              <a:rPr lang="en-US"/>
              <a:pPr>
                <a:defRPr/>
              </a:pPr>
              <a:t>‹#›</a:t>
            </a:fld>
            <a:endParaRPr lang="en-US"/>
          </a:p>
        </p:txBody>
      </p:sp>
    </p:spTree>
    <p:extLst>
      <p:ext uri="{BB962C8B-B14F-4D97-AF65-F5344CB8AC3E}">
        <p14:creationId xmlns:p14="http://schemas.microsoft.com/office/powerpoint/2010/main" val="93887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D22769-6B19-4A5B-97D2-55D00C4256D0}" type="slidenum">
              <a:rPr lang="en-US"/>
              <a:pPr>
                <a:defRPr/>
              </a:pPr>
              <a:t>‹#›</a:t>
            </a:fld>
            <a:endParaRPr lang="en-US"/>
          </a:p>
        </p:txBody>
      </p:sp>
    </p:spTree>
    <p:extLst>
      <p:ext uri="{BB962C8B-B14F-4D97-AF65-F5344CB8AC3E}">
        <p14:creationId xmlns:p14="http://schemas.microsoft.com/office/powerpoint/2010/main" val="194158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AE3382-4D6A-47F6-9144-C81D85F9B5E9}" type="slidenum">
              <a:rPr lang="en-US"/>
              <a:pPr>
                <a:defRPr/>
              </a:pPr>
              <a:t>‹#›</a:t>
            </a:fld>
            <a:endParaRPr lang="en-US"/>
          </a:p>
        </p:txBody>
      </p:sp>
    </p:spTree>
    <p:extLst>
      <p:ext uri="{BB962C8B-B14F-4D97-AF65-F5344CB8AC3E}">
        <p14:creationId xmlns:p14="http://schemas.microsoft.com/office/powerpoint/2010/main" val="34395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9A4BBA-99A1-4795-A1C1-EF72AE99CB0C}" type="slidenum">
              <a:rPr lang="en-US"/>
              <a:pPr>
                <a:defRPr/>
              </a:pPr>
              <a:t>‹#›</a:t>
            </a:fld>
            <a:endParaRPr lang="en-US"/>
          </a:p>
        </p:txBody>
      </p:sp>
    </p:spTree>
    <p:extLst>
      <p:ext uri="{BB962C8B-B14F-4D97-AF65-F5344CB8AC3E}">
        <p14:creationId xmlns:p14="http://schemas.microsoft.com/office/powerpoint/2010/main" val="55998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12B6A0-BDC2-488C-8F05-D6823E8301EE}" type="slidenum">
              <a:rPr lang="en-US"/>
              <a:pPr>
                <a:defRPr/>
              </a:pPr>
              <a:t>‹#›</a:t>
            </a:fld>
            <a:endParaRPr lang="en-US"/>
          </a:p>
        </p:txBody>
      </p:sp>
    </p:spTree>
    <p:extLst>
      <p:ext uri="{BB962C8B-B14F-4D97-AF65-F5344CB8AC3E}">
        <p14:creationId xmlns:p14="http://schemas.microsoft.com/office/powerpoint/2010/main" val="407914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519DE2-673B-482C-842B-1F43D0447C0D}" type="slidenum">
              <a:rPr lang="en-US"/>
              <a:pPr>
                <a:defRPr/>
              </a:pPr>
              <a:t>‹#›</a:t>
            </a:fld>
            <a:endParaRPr lang="en-US"/>
          </a:p>
        </p:txBody>
      </p:sp>
    </p:spTree>
    <p:extLst>
      <p:ext uri="{BB962C8B-B14F-4D97-AF65-F5344CB8AC3E}">
        <p14:creationId xmlns:p14="http://schemas.microsoft.com/office/powerpoint/2010/main" val="354316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6D2426-87B1-487C-A22F-1C7492B31100}" type="slidenum">
              <a:rPr lang="en-US"/>
              <a:pPr>
                <a:defRPr/>
              </a:pPr>
              <a:t>‹#›</a:t>
            </a:fld>
            <a:endParaRPr lang="en-US"/>
          </a:p>
        </p:txBody>
      </p:sp>
    </p:spTree>
    <p:extLst>
      <p:ext uri="{BB962C8B-B14F-4D97-AF65-F5344CB8AC3E}">
        <p14:creationId xmlns:p14="http://schemas.microsoft.com/office/powerpoint/2010/main" val="405427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F63905-9175-4AD8-8915-827C10FE5AD1}" type="slidenum">
              <a:rPr lang="en-US"/>
              <a:pPr>
                <a:defRPr/>
              </a:pPr>
              <a:t>‹#›</a:t>
            </a:fld>
            <a:endParaRPr lang="en-US"/>
          </a:p>
        </p:txBody>
      </p:sp>
    </p:spTree>
    <p:extLst>
      <p:ext uri="{BB962C8B-B14F-4D97-AF65-F5344CB8AC3E}">
        <p14:creationId xmlns:p14="http://schemas.microsoft.com/office/powerpoint/2010/main" val="226593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A2CD3B-B82D-4D2B-BB97-61227549107C}" type="slidenum">
              <a:rPr lang="en-US"/>
              <a:pPr>
                <a:defRPr/>
              </a:pPr>
              <a:t>‹#›</a:t>
            </a:fld>
            <a:endParaRPr lang="en-US"/>
          </a:p>
        </p:txBody>
      </p:sp>
    </p:spTree>
    <p:extLst>
      <p:ext uri="{BB962C8B-B14F-4D97-AF65-F5344CB8AC3E}">
        <p14:creationId xmlns:p14="http://schemas.microsoft.com/office/powerpoint/2010/main" val="245008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53466-2F5C-4D63-A9AD-5A06F121994D}" type="slidenum">
              <a:rPr lang="en-US"/>
              <a:pPr>
                <a:defRPr/>
              </a:pPr>
              <a:t>‹#›</a:t>
            </a:fld>
            <a:endParaRPr lang="en-US"/>
          </a:p>
        </p:txBody>
      </p:sp>
    </p:spTree>
    <p:extLst>
      <p:ext uri="{BB962C8B-B14F-4D97-AF65-F5344CB8AC3E}">
        <p14:creationId xmlns:p14="http://schemas.microsoft.com/office/powerpoint/2010/main" val="378543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08744F8-EBC3-4189-8237-DF044355F4F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7 - 1</a:t>
            </a:r>
          </a:p>
        </p:txBody>
      </p:sp>
      <p:sp>
        <p:nvSpPr>
          <p:cNvPr id="2051"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Sampling Distributions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868363"/>
          </a:xfrm>
        </p:spPr>
        <p:txBody>
          <a:bodyPr/>
          <a:lstStyle/>
          <a:p>
            <a:r>
              <a:rPr lang="en-US" altLang="en-US" sz="3600" b="1" smtClean="0"/>
              <a:t>Example 1</a:t>
            </a:r>
          </a:p>
        </p:txBody>
      </p:sp>
      <p:sp>
        <p:nvSpPr>
          <p:cNvPr id="3" name="Content Placeholder 2"/>
          <p:cNvSpPr>
            <a:spLocks noGrp="1"/>
          </p:cNvSpPr>
          <p:nvPr>
            <p:ph idx="1"/>
          </p:nvPr>
        </p:nvSpPr>
        <p:spPr>
          <a:xfrm>
            <a:off x="304800" y="1143000"/>
            <a:ext cx="8534400" cy="4983163"/>
          </a:xfrm>
        </p:spPr>
        <p:txBody>
          <a:bodyPr/>
          <a:lstStyle/>
          <a:p>
            <a:pPr marL="0" indent="0">
              <a:buFontTx/>
              <a:buNone/>
              <a:defRPr/>
            </a:pPr>
            <a:endParaRPr lang="en-US" sz="1600" b="1" dirty="0" smtClean="0"/>
          </a:p>
          <a:p>
            <a:pPr marL="457200" indent="-457200">
              <a:buFontTx/>
              <a:buAutoNum type="alphaLcParenR"/>
              <a:defRPr/>
            </a:pPr>
            <a:r>
              <a:rPr lang="en-US" sz="2400" b="1" dirty="0" smtClean="0"/>
              <a:t>What type of probability distribution applies here?</a:t>
            </a:r>
          </a:p>
          <a:p>
            <a:pPr marL="457200" indent="-457200">
              <a:buFontTx/>
              <a:buAutoNum type="alphaLcParenR"/>
              <a:defRPr/>
            </a:pPr>
            <a:endParaRPr lang="en-US" sz="2400" b="1" dirty="0" smtClean="0"/>
          </a:p>
          <a:p>
            <a:pPr marL="457200" indent="-457200">
              <a:buFontTx/>
              <a:buAutoNum type="alphaLcParenR"/>
              <a:defRPr/>
            </a:pPr>
            <a:endParaRPr lang="en-US" sz="2400" b="1" dirty="0" smtClean="0"/>
          </a:p>
          <a:p>
            <a:pPr marL="457200" indent="-457200">
              <a:buFontTx/>
              <a:buAutoNum type="alphaLcParenR"/>
              <a:defRPr/>
            </a:pPr>
            <a:r>
              <a:rPr lang="en-US" sz="2400" b="1" dirty="0" smtClean="0"/>
              <a:t>What are the mean and standard deviation of this distribution?</a:t>
            </a:r>
            <a:endParaRPr lang="en-US" sz="2400" b="1" dirty="0"/>
          </a:p>
        </p:txBody>
      </p:sp>
      <p:sp>
        <p:nvSpPr>
          <p:cNvPr id="4" name="Content Placeholder 2"/>
          <p:cNvSpPr txBox="1">
            <a:spLocks/>
          </p:cNvSpPr>
          <p:nvPr/>
        </p:nvSpPr>
        <p:spPr bwMode="auto">
          <a:xfrm>
            <a:off x="460829" y="2129971"/>
            <a:ext cx="8229600" cy="533400"/>
          </a:xfrm>
          <a:prstGeom prst="rect">
            <a:avLst/>
          </a:prstGeom>
          <a:noFill/>
          <a:ln w="9525">
            <a:noFill/>
            <a:miter lim="800000"/>
            <a:headEnd/>
            <a:tailEnd/>
          </a:ln>
        </p:spPr>
        <p:txBody>
          <a:bodyPr/>
          <a:lstStyle/>
          <a:p>
            <a:pPr marL="342900" indent="-342900" algn="ctr">
              <a:spcBef>
                <a:spcPct val="20000"/>
              </a:spcBef>
              <a:defRPr/>
            </a:pPr>
            <a:r>
              <a:rPr lang="en-US" sz="2400" b="1" kern="0" dirty="0">
                <a:solidFill>
                  <a:srgbClr val="FFFF00"/>
                </a:solidFill>
                <a:latin typeface="+mn-lt"/>
              </a:rPr>
              <a:t>Binomial with n = 100 and p = 0.7</a:t>
            </a:r>
          </a:p>
        </p:txBody>
      </p:sp>
      <mc:AlternateContent xmlns:mc="http://schemas.openxmlformats.org/markup-compatibility/2006">
        <mc:Choice xmlns:a14="http://schemas.microsoft.com/office/drawing/2010/main" Requires="a14">
          <p:sp>
            <p:nvSpPr>
              <p:cNvPr id="5" name="Content Placeholder 2"/>
              <p:cNvSpPr txBox="1">
                <a:spLocks/>
              </p:cNvSpPr>
              <p:nvPr/>
            </p:nvSpPr>
            <p:spPr bwMode="auto">
              <a:xfrm>
                <a:off x="537029" y="3730170"/>
                <a:ext cx="8229600" cy="1832429"/>
              </a:xfrm>
              <a:prstGeom prst="rect">
                <a:avLst/>
              </a:prstGeom>
              <a:noFill/>
              <a:ln w="9525">
                <a:noFill/>
                <a:miter lim="800000"/>
                <a:headEnd/>
                <a:tailEnd/>
              </a:ln>
            </p:spPr>
            <p:txBody>
              <a:bodyPr/>
              <a:lstStyle/>
              <a:p>
                <a:pPr marL="342900" indent="-342900" algn="ctr">
                  <a:spcBef>
                    <a:spcPct val="20000"/>
                  </a:spcBef>
                  <a:defRPr/>
                </a:pPr>
                <a:r>
                  <a:rPr lang="en-US" sz="2400" b="1" kern="0" dirty="0" smtClean="0">
                    <a:solidFill>
                      <a:srgbClr val="FFFF00"/>
                    </a:solidFill>
                    <a:latin typeface="+mn-lt"/>
                  </a:rPr>
                  <a:t>mean = np = 70</a:t>
                </a:r>
              </a:p>
              <a:p>
                <a:pPr marL="342900" indent="-342900" algn="ctr">
                  <a:spcBef>
                    <a:spcPct val="20000"/>
                  </a:spcBef>
                  <a:defRPr/>
                </a:pPr>
                <a:endParaRPr lang="en-US" sz="2400" b="1" kern="0" dirty="0">
                  <a:solidFill>
                    <a:srgbClr val="FFFF00"/>
                  </a:solidFill>
                  <a:latin typeface="+mn-lt"/>
                </a:endParaRPr>
              </a:p>
              <a:p>
                <a:pPr marL="342900" indent="-342900" algn="ctr">
                  <a:spcBef>
                    <a:spcPct val="20000"/>
                  </a:spcBef>
                  <a:defRPr/>
                </a:pPr>
                <a:r>
                  <a:rPr lang="en-US" sz="2400" b="1" kern="0" dirty="0" smtClean="0">
                    <a:solidFill>
                      <a:srgbClr val="FFFF00"/>
                    </a:solidFill>
                    <a:latin typeface="+mn-lt"/>
                  </a:rPr>
                  <a:t>   </a:t>
                </a:r>
                <a14:m>
                  <m:oMath xmlns:m="http://schemas.openxmlformats.org/officeDocument/2006/math">
                    <m:r>
                      <a:rPr lang="en-US" sz="2400" b="1" i="1" kern="0" dirty="0" smtClean="0">
                        <a:solidFill>
                          <a:srgbClr val="FFFF00"/>
                        </a:solidFill>
                        <a:latin typeface="Cambria Math"/>
                      </a:rPr>
                      <m:t>𝒔𝒕𝒅𝒆𝒗</m:t>
                    </m:r>
                    <m:r>
                      <a:rPr lang="en-US" sz="2400" b="1" i="1" kern="0" dirty="0">
                        <a:solidFill>
                          <a:srgbClr val="FFFF00"/>
                        </a:solidFill>
                        <a:latin typeface="Cambria Math"/>
                      </a:rPr>
                      <m:t> = </m:t>
                    </m:r>
                    <m:rad>
                      <m:radPr>
                        <m:degHide m:val="on"/>
                        <m:ctrlPr>
                          <a:rPr lang="en-US" sz="2400" b="1" i="1" kern="0" dirty="0" smtClean="0">
                            <a:solidFill>
                              <a:srgbClr val="FFFF00"/>
                            </a:solidFill>
                            <a:latin typeface="Cambria Math"/>
                          </a:rPr>
                        </m:ctrlPr>
                      </m:radPr>
                      <m:deg/>
                      <m:e>
                        <m:r>
                          <a:rPr lang="en-US" sz="2400" b="1" i="1" kern="0" dirty="0">
                            <a:solidFill>
                              <a:srgbClr val="FFFF00"/>
                            </a:solidFill>
                            <a:latin typeface="Cambria Math"/>
                            <a:cs typeface="Arial"/>
                          </a:rPr>
                          <m:t>𝒏𝒑</m:t>
                        </m:r>
                        <m:r>
                          <a:rPr lang="en-US" sz="2400" b="1" i="1" kern="0" dirty="0">
                            <a:solidFill>
                              <a:srgbClr val="FFFF00"/>
                            </a:solidFill>
                            <a:latin typeface="Cambria Math"/>
                            <a:cs typeface="Arial"/>
                          </a:rPr>
                          <m:t>(</m:t>
                        </m:r>
                        <m:r>
                          <a:rPr lang="en-US" sz="2400" b="1" i="1" kern="0" dirty="0">
                            <a:solidFill>
                              <a:srgbClr val="FFFF00"/>
                            </a:solidFill>
                            <a:latin typeface="Cambria Math"/>
                            <a:cs typeface="Arial"/>
                          </a:rPr>
                          <m:t>𝟏</m:t>
                        </m:r>
                        <m:r>
                          <a:rPr lang="en-US" sz="2400" b="1" i="1" kern="0" dirty="0">
                            <a:solidFill>
                              <a:srgbClr val="FFFF00"/>
                            </a:solidFill>
                            <a:latin typeface="Cambria Math"/>
                            <a:cs typeface="Arial"/>
                          </a:rPr>
                          <m:t>−</m:t>
                        </m:r>
                        <m:r>
                          <a:rPr lang="en-US" sz="2400" b="1" i="1" kern="0" dirty="0">
                            <a:solidFill>
                              <a:srgbClr val="FFFF00"/>
                            </a:solidFill>
                            <a:latin typeface="Cambria Math"/>
                            <a:cs typeface="Arial"/>
                          </a:rPr>
                          <m:t>𝒑</m:t>
                        </m:r>
                        <m:r>
                          <a:rPr lang="en-US" sz="2400" b="1" i="1" kern="0" dirty="0">
                            <a:solidFill>
                              <a:srgbClr val="FFFF00"/>
                            </a:solidFill>
                            <a:latin typeface="Cambria Math"/>
                            <a:cs typeface="Arial"/>
                          </a:rPr>
                          <m:t>)</m:t>
                        </m:r>
                      </m:e>
                    </m:rad>
                    <m:r>
                      <a:rPr lang="en-US" sz="2400" b="1" i="1" kern="0" dirty="0">
                        <a:solidFill>
                          <a:srgbClr val="FFFF00"/>
                        </a:solidFill>
                        <a:latin typeface="Cambria Math"/>
                        <a:cs typeface="Arial"/>
                      </a:rPr>
                      <m:t>= </m:t>
                    </m:r>
                    <m:rad>
                      <m:radPr>
                        <m:degHide m:val="on"/>
                        <m:ctrlPr>
                          <a:rPr lang="en-US" sz="2400" b="1" i="1" kern="0" dirty="0" smtClean="0">
                            <a:solidFill>
                              <a:srgbClr val="FFFF00"/>
                            </a:solidFill>
                            <a:latin typeface="Cambria Math"/>
                            <a:cs typeface="Arial"/>
                          </a:rPr>
                        </m:ctrlPr>
                      </m:radPr>
                      <m:deg/>
                      <m:e>
                        <m:r>
                          <a:rPr lang="en-US" sz="2400" b="1" i="1" kern="0" dirty="0">
                            <a:solidFill>
                              <a:srgbClr val="FFFF00"/>
                            </a:solidFill>
                            <a:latin typeface="Cambria Math"/>
                            <a:cs typeface="Arial"/>
                          </a:rPr>
                          <m:t>𝟏𝟎𝟎</m:t>
                        </m:r>
                        <m:r>
                          <a:rPr lang="en-US" sz="2400" b="1" i="1" kern="0" dirty="0">
                            <a:solidFill>
                              <a:srgbClr val="FFFF00"/>
                            </a:solidFill>
                            <a:latin typeface="Cambria Math"/>
                            <a:cs typeface="Arial"/>
                          </a:rPr>
                          <m:t>(.</m:t>
                        </m:r>
                        <m:r>
                          <a:rPr lang="en-US" sz="2400" b="1" i="1" kern="0" dirty="0">
                            <a:solidFill>
                              <a:srgbClr val="FFFF00"/>
                            </a:solidFill>
                            <a:latin typeface="Cambria Math"/>
                            <a:cs typeface="Arial"/>
                          </a:rPr>
                          <m:t>𝟕</m:t>
                        </m:r>
                        <m:r>
                          <a:rPr lang="en-US" sz="2400" b="1" i="1" kern="0" dirty="0">
                            <a:solidFill>
                              <a:srgbClr val="FFFF00"/>
                            </a:solidFill>
                            <a:latin typeface="Cambria Math"/>
                            <a:cs typeface="Arial"/>
                          </a:rPr>
                          <m:t>)(.</m:t>
                        </m:r>
                        <m:r>
                          <a:rPr lang="en-US" sz="2400" b="1" i="1" kern="0" dirty="0">
                            <a:solidFill>
                              <a:srgbClr val="FFFF00"/>
                            </a:solidFill>
                            <a:latin typeface="Cambria Math"/>
                            <a:cs typeface="Arial"/>
                          </a:rPr>
                          <m:t>𝟑</m:t>
                        </m:r>
                        <m:r>
                          <a:rPr lang="en-US" sz="2400" b="1" i="1" kern="0" dirty="0">
                            <a:solidFill>
                              <a:srgbClr val="FFFF00"/>
                            </a:solidFill>
                            <a:latin typeface="Cambria Math"/>
                            <a:cs typeface="Arial"/>
                          </a:rPr>
                          <m:t>)</m:t>
                        </m:r>
                      </m:e>
                    </m:rad>
                    <m:r>
                      <a:rPr lang="en-US" sz="2400" b="1" i="1" kern="0" dirty="0">
                        <a:solidFill>
                          <a:srgbClr val="FFFF00"/>
                        </a:solidFill>
                        <a:latin typeface="Cambria Math"/>
                        <a:cs typeface="Arial"/>
                      </a:rPr>
                      <m:t>= </m:t>
                    </m:r>
                    <m:rad>
                      <m:radPr>
                        <m:degHide m:val="on"/>
                        <m:ctrlPr>
                          <a:rPr lang="en-US" sz="2400" b="1" i="1" kern="0" dirty="0" smtClean="0">
                            <a:solidFill>
                              <a:srgbClr val="FFFF00"/>
                            </a:solidFill>
                            <a:latin typeface="Cambria Math"/>
                            <a:cs typeface="Arial"/>
                          </a:rPr>
                        </m:ctrlPr>
                      </m:radPr>
                      <m:deg/>
                      <m:e>
                        <m:r>
                          <a:rPr lang="en-US" sz="2400" b="1" i="1" kern="0" dirty="0" smtClean="0">
                            <a:solidFill>
                              <a:srgbClr val="FFFF00"/>
                            </a:solidFill>
                            <a:latin typeface="Cambria Math"/>
                            <a:cs typeface="Arial"/>
                          </a:rPr>
                          <m:t>𝟐𝟏</m:t>
                        </m:r>
                      </m:e>
                    </m:rad>
                    <m:r>
                      <a:rPr lang="en-US" sz="2400" b="1" i="1" kern="0" dirty="0" smtClean="0">
                        <a:solidFill>
                          <a:srgbClr val="FFFF00"/>
                        </a:solidFill>
                        <a:latin typeface="Cambria Math"/>
                        <a:cs typeface="Arial"/>
                      </a:rPr>
                      <m:t>=</m:t>
                    </m:r>
                    <m:r>
                      <a:rPr lang="en-US" sz="2400" b="1" i="1" kern="0" dirty="0" smtClean="0">
                        <a:solidFill>
                          <a:srgbClr val="FFFF00"/>
                        </a:solidFill>
                        <a:latin typeface="Cambria Math"/>
                        <a:cs typeface="Arial"/>
                      </a:rPr>
                      <m:t>𝟒</m:t>
                    </m:r>
                    <m:r>
                      <a:rPr lang="en-US" sz="2400" b="1" i="1" kern="0" dirty="0" smtClean="0">
                        <a:solidFill>
                          <a:srgbClr val="FFFF00"/>
                        </a:solidFill>
                        <a:latin typeface="Cambria Math"/>
                        <a:cs typeface="Arial"/>
                      </a:rPr>
                      <m:t>.</m:t>
                    </m:r>
                    <m:r>
                      <a:rPr lang="en-US" sz="2400" b="1" i="1" kern="0" dirty="0" smtClean="0">
                        <a:solidFill>
                          <a:srgbClr val="FFFF00"/>
                        </a:solidFill>
                        <a:latin typeface="Cambria Math"/>
                        <a:cs typeface="Arial"/>
                      </a:rPr>
                      <m:t>𝟓𝟖𝟑</m:t>
                    </m:r>
                  </m:oMath>
                </a14:m>
                <a:endParaRPr lang="en-US" sz="2400" b="1" kern="0" dirty="0">
                  <a:solidFill>
                    <a:srgbClr val="FFFF00"/>
                  </a:solidFill>
                  <a:latin typeface="+mn-lt"/>
                </a:endParaRPr>
              </a:p>
            </p:txBody>
          </p:sp>
        </mc:Choice>
        <mc:Fallback>
          <p:sp>
            <p:nvSpPr>
              <p:cNvPr id="5" name="Content Placeholder 2"/>
              <p:cNvSpPr txBox="1">
                <a:spLocks noRot="1" noChangeAspect="1" noMove="1" noResize="1" noEditPoints="1" noAdjustHandles="1" noChangeArrowheads="1" noChangeShapeType="1" noTextEdit="1"/>
              </p:cNvSpPr>
              <p:nvPr/>
            </p:nvSpPr>
            <p:spPr bwMode="auto">
              <a:xfrm>
                <a:off x="537029" y="3730170"/>
                <a:ext cx="8229600" cy="1832429"/>
              </a:xfrm>
              <a:prstGeom prst="rect">
                <a:avLst/>
              </a:prstGeom>
              <a:blipFill rotWithShape="1">
                <a:blip r:embed="rId2"/>
                <a:stretch>
                  <a:fillRect t="-233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391760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868363"/>
          </a:xfrm>
        </p:spPr>
        <p:txBody>
          <a:bodyPr/>
          <a:lstStyle/>
          <a:p>
            <a:r>
              <a:rPr lang="en-US" altLang="en-US" sz="3600" b="1" smtClean="0"/>
              <a:t>Example 1 cont</a:t>
            </a:r>
          </a:p>
        </p:txBody>
      </p:sp>
      <p:sp>
        <p:nvSpPr>
          <p:cNvPr id="11267" name="Content Placeholder 2"/>
          <p:cNvSpPr>
            <a:spLocks noGrp="1"/>
          </p:cNvSpPr>
          <p:nvPr>
            <p:ph idx="1"/>
          </p:nvPr>
        </p:nvSpPr>
        <p:spPr>
          <a:xfrm>
            <a:off x="304800" y="1143000"/>
            <a:ext cx="8534400" cy="2743200"/>
          </a:xfrm>
        </p:spPr>
        <p:txBody>
          <a:bodyPr/>
          <a:lstStyle/>
          <a:p>
            <a:pPr marL="0" indent="0">
              <a:buFontTx/>
              <a:buNone/>
            </a:pPr>
            <a:r>
              <a:rPr lang="en-US" altLang="en-US" sz="2400" b="1" dirty="0" smtClean="0"/>
              <a:t>Each of you represents a day, 13 in total, that we are going to simulate a simple random sampling of 100 passengers passing through the airport.  We want to know what your individual average proportion of those who got the green arrow.  This we will refer to as p-hat or </a:t>
            </a:r>
            <a:r>
              <a:rPr lang="en-US" altLang="en-US" sz="2400" b="1" dirty="0" smtClean="0">
                <a:solidFill>
                  <a:srgbClr val="FFFF66"/>
                </a:solidFill>
              </a:rPr>
              <a:t>p̂</a:t>
            </a:r>
            <a:r>
              <a:rPr lang="en-US" altLang="en-US" sz="2400" b="1" dirty="0" smtClean="0"/>
              <a:t>.   To do this we will use our calculator. </a:t>
            </a:r>
          </a:p>
        </p:txBody>
      </p:sp>
      <p:sp>
        <p:nvSpPr>
          <p:cNvPr id="4" name="Rectangle 3"/>
          <p:cNvSpPr/>
          <p:nvPr/>
        </p:nvSpPr>
        <p:spPr>
          <a:xfrm>
            <a:off x="381000" y="4233208"/>
            <a:ext cx="8610600" cy="1938992"/>
          </a:xfrm>
          <a:prstGeom prst="rect">
            <a:avLst/>
          </a:prstGeom>
        </p:spPr>
        <p:txBody>
          <a:bodyPr wrap="square">
            <a:spAutoFit/>
          </a:bodyPr>
          <a:lstStyle/>
          <a:p>
            <a:pPr>
              <a:spcBef>
                <a:spcPct val="20000"/>
              </a:spcBef>
              <a:defRPr/>
            </a:pPr>
            <a:r>
              <a:rPr lang="en-US" sz="2400" b="1" kern="0" dirty="0">
                <a:solidFill>
                  <a:srgbClr val="FFFF00"/>
                </a:solidFill>
                <a:latin typeface="Arial"/>
              </a:rPr>
              <a:t>Run the PROBSIM app.  Go to Toss Coins. Go to SET</a:t>
            </a:r>
            <a:r>
              <a:rPr lang="en-US" sz="2400" b="1" kern="0" dirty="0" smtClean="0">
                <a:solidFill>
                  <a:srgbClr val="FFFF00"/>
                </a:solidFill>
                <a:latin typeface="Arial"/>
              </a:rPr>
              <a:t>.  Go </a:t>
            </a:r>
            <a:r>
              <a:rPr lang="en-US" sz="2400" b="1" kern="0" dirty="0">
                <a:solidFill>
                  <a:srgbClr val="FFFF00"/>
                </a:solidFill>
                <a:latin typeface="Arial"/>
              </a:rPr>
              <a:t>to ADV – change the probability to 0.7 for a tail and hit OK.  Change the trial Set to 100 and hit OK.  Hit TOSS and write down your results.  This simulated each of the 100 passengers getting green or 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868363"/>
          </a:xfrm>
        </p:spPr>
        <p:txBody>
          <a:bodyPr/>
          <a:lstStyle/>
          <a:p>
            <a:r>
              <a:rPr lang="en-US" altLang="en-US" sz="3600" b="1" smtClean="0"/>
              <a:t>Example 1 cont</a:t>
            </a:r>
          </a:p>
        </p:txBody>
      </p:sp>
      <p:sp>
        <p:nvSpPr>
          <p:cNvPr id="12291" name="Content Placeholder 2"/>
          <p:cNvSpPr>
            <a:spLocks noGrp="1"/>
          </p:cNvSpPr>
          <p:nvPr>
            <p:ph idx="1"/>
          </p:nvPr>
        </p:nvSpPr>
        <p:spPr>
          <a:xfrm>
            <a:off x="304800" y="1143000"/>
            <a:ext cx="8534400" cy="1143000"/>
          </a:xfrm>
        </p:spPr>
        <p:txBody>
          <a:bodyPr/>
          <a:lstStyle/>
          <a:p>
            <a:pPr marL="0" indent="0">
              <a:buFontTx/>
              <a:buNone/>
            </a:pPr>
            <a:r>
              <a:rPr lang="en-US" altLang="en-US" sz="2400" b="1" smtClean="0"/>
              <a:t>We can also use our calculator to simulate this and just get the total number, which represents p-hat or </a:t>
            </a:r>
            <a:r>
              <a:rPr lang="en-US" altLang="en-US" sz="2400" b="1" smtClean="0">
                <a:solidFill>
                  <a:srgbClr val="FFFF66"/>
                </a:solidFill>
              </a:rPr>
              <a:t>p̂</a:t>
            </a:r>
            <a:r>
              <a:rPr lang="en-US" altLang="en-US" sz="2400" b="1" smtClean="0"/>
              <a:t>.   </a:t>
            </a:r>
          </a:p>
        </p:txBody>
      </p:sp>
      <p:sp>
        <p:nvSpPr>
          <p:cNvPr id="4" name="Rectangle 3"/>
          <p:cNvSpPr/>
          <p:nvPr/>
        </p:nvSpPr>
        <p:spPr>
          <a:xfrm>
            <a:off x="381000" y="2209800"/>
            <a:ext cx="8382000" cy="1200150"/>
          </a:xfrm>
          <a:prstGeom prst="rect">
            <a:avLst/>
          </a:prstGeom>
        </p:spPr>
        <p:txBody>
          <a:bodyPr>
            <a:spAutoFit/>
          </a:bodyPr>
          <a:lstStyle/>
          <a:p>
            <a:pPr>
              <a:spcBef>
                <a:spcPct val="20000"/>
              </a:spcBef>
              <a:defRPr/>
            </a:pPr>
            <a:r>
              <a:rPr lang="en-US" sz="2400" b="1" kern="0" dirty="0">
                <a:solidFill>
                  <a:srgbClr val="FFFF00"/>
                </a:solidFill>
                <a:latin typeface="Arial"/>
              </a:rPr>
              <a:t>Now to simulate our random sample of 100 go MATH, </a:t>
            </a:r>
            <a:r>
              <a:rPr lang="en-US" sz="2400" b="1" kern="0" dirty="0" smtClean="0">
                <a:solidFill>
                  <a:srgbClr val="FFFF00"/>
                </a:solidFill>
                <a:latin typeface="Arial"/>
              </a:rPr>
              <a:t>PROB</a:t>
            </a:r>
            <a:r>
              <a:rPr lang="en-US" sz="2400" b="1" kern="0" dirty="0">
                <a:solidFill>
                  <a:srgbClr val="FFFF00"/>
                </a:solidFill>
                <a:latin typeface="Arial"/>
              </a:rPr>
              <a:t>, </a:t>
            </a:r>
            <a:r>
              <a:rPr lang="en-US" sz="2400" b="1" kern="0" dirty="0" err="1" smtClean="0">
                <a:solidFill>
                  <a:srgbClr val="FFFF00"/>
                </a:solidFill>
                <a:latin typeface="Arial"/>
              </a:rPr>
              <a:t>randBin</a:t>
            </a:r>
            <a:r>
              <a:rPr lang="en-US" sz="2400" b="1" kern="0" dirty="0" smtClean="0">
                <a:solidFill>
                  <a:srgbClr val="FFFF00"/>
                </a:solidFill>
                <a:latin typeface="Arial"/>
              </a:rPr>
              <a:t>(100,0.7,1) </a:t>
            </a:r>
            <a:r>
              <a:rPr lang="en-US" sz="2400" b="1" kern="0" dirty="0">
                <a:solidFill>
                  <a:srgbClr val="FFFF00"/>
                </a:solidFill>
                <a:latin typeface="Arial"/>
              </a:rPr>
              <a:t>and ENTER.  This gives us just the total number of passengers who got green.</a:t>
            </a:r>
          </a:p>
        </p:txBody>
      </p:sp>
      <p:sp>
        <p:nvSpPr>
          <p:cNvPr id="5" name="Content Placeholder 2"/>
          <p:cNvSpPr txBox="1">
            <a:spLocks/>
          </p:cNvSpPr>
          <p:nvPr/>
        </p:nvSpPr>
        <p:spPr bwMode="auto">
          <a:xfrm>
            <a:off x="304800" y="3657600"/>
            <a:ext cx="8534400" cy="1295400"/>
          </a:xfrm>
          <a:prstGeom prst="rect">
            <a:avLst/>
          </a:prstGeom>
          <a:noFill/>
          <a:ln w="9525">
            <a:noFill/>
            <a:miter lim="800000"/>
            <a:headEnd/>
            <a:tailEnd/>
          </a:ln>
        </p:spPr>
        <p:txBody>
          <a:bodyPr/>
          <a:lstStyle/>
          <a:p>
            <a:pPr>
              <a:spcBef>
                <a:spcPct val="20000"/>
              </a:spcBef>
              <a:defRPr/>
            </a:pPr>
            <a:r>
              <a:rPr lang="en-US" sz="2400" b="1" kern="0" dirty="0" err="1">
                <a:latin typeface="+mn-lt"/>
              </a:rPr>
              <a:t>randBin</a:t>
            </a:r>
            <a:r>
              <a:rPr lang="en-US" sz="2400" b="1" kern="0" dirty="0">
                <a:latin typeface="+mn-lt"/>
              </a:rPr>
              <a:t> also has the capability of doing multiple </a:t>
            </a:r>
            <a:r>
              <a:rPr lang="en-US" sz="2400" b="1" kern="0" dirty="0" smtClean="0">
                <a:latin typeface="+mn-lt"/>
              </a:rPr>
              <a:t>samples – say one day with fifty flights coming into that airport, </a:t>
            </a:r>
          </a:p>
          <a:p>
            <a:pPr>
              <a:spcBef>
                <a:spcPct val="20000"/>
              </a:spcBef>
              <a:defRPr/>
            </a:pPr>
            <a:r>
              <a:rPr lang="en-US" sz="2400" b="1" kern="0" dirty="0" err="1" smtClean="0">
                <a:solidFill>
                  <a:srgbClr val="FFC000"/>
                </a:solidFill>
                <a:latin typeface="+mn-lt"/>
              </a:rPr>
              <a:t>randBin</a:t>
            </a:r>
            <a:r>
              <a:rPr lang="en-US" sz="2400" b="1" kern="0" dirty="0" smtClean="0">
                <a:solidFill>
                  <a:srgbClr val="FFC000"/>
                </a:solidFill>
                <a:latin typeface="+mn-lt"/>
              </a:rPr>
              <a:t>(100,0.7,50) STO </a:t>
            </a:r>
            <a:r>
              <a:rPr lang="en-US" sz="2400" b="1" kern="0" dirty="0" smtClean="0">
                <a:solidFill>
                  <a:srgbClr val="FFC000"/>
                </a:solidFill>
                <a:latin typeface="+mn-lt"/>
                <a:sym typeface="Wingdings" panose="05000000000000000000" pitchFamily="2" charset="2"/>
              </a:rPr>
              <a:t> L1  </a:t>
            </a:r>
            <a:r>
              <a:rPr lang="en-US" sz="2400" b="1" kern="0" dirty="0" smtClean="0">
                <a:latin typeface="+mn-lt"/>
                <a:sym typeface="Wingdings" panose="05000000000000000000" pitchFamily="2" charset="2"/>
              </a:rPr>
              <a:t>this will take a while.</a:t>
            </a:r>
            <a:endParaRPr lang="en-US" sz="2400" b="1" kern="0" dirty="0">
              <a:solidFill>
                <a:srgbClr val="FFC000"/>
              </a:solidFill>
              <a:latin typeface="+mn-lt"/>
            </a:endParaRPr>
          </a:p>
        </p:txBody>
      </p:sp>
      <p:sp>
        <p:nvSpPr>
          <p:cNvPr id="7" name="Rectangle 6"/>
          <p:cNvSpPr/>
          <p:nvPr/>
        </p:nvSpPr>
        <p:spPr>
          <a:xfrm>
            <a:off x="381000" y="5200650"/>
            <a:ext cx="8305800" cy="1200150"/>
          </a:xfrm>
          <a:prstGeom prst="rect">
            <a:avLst/>
          </a:prstGeom>
        </p:spPr>
        <p:txBody>
          <a:bodyPr>
            <a:spAutoFit/>
          </a:bodyPr>
          <a:lstStyle/>
          <a:p>
            <a:pPr>
              <a:defRPr/>
            </a:pPr>
            <a:r>
              <a:rPr lang="en-US" sz="2400" b="1" kern="0" dirty="0">
                <a:solidFill>
                  <a:srgbClr val="FFFFFF"/>
                </a:solidFill>
                <a:latin typeface="Arial"/>
              </a:rPr>
              <a:t>Using computers to do this makes more sense, as we can see in the following graph.  What shape do we expect as we take 1000 days of 100 samples?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868363"/>
          </a:xfrm>
        </p:spPr>
        <p:txBody>
          <a:bodyPr/>
          <a:lstStyle/>
          <a:p>
            <a:r>
              <a:rPr lang="en-US" altLang="en-US" sz="3600" b="1" dirty="0" smtClean="0"/>
              <a:t>Example 1 – Sampling Distribution</a:t>
            </a:r>
          </a:p>
        </p:txBody>
      </p:sp>
      <p:sp>
        <p:nvSpPr>
          <p:cNvPr id="13315" name="Content Placeholder 2"/>
          <p:cNvSpPr>
            <a:spLocks noGrp="1"/>
          </p:cNvSpPr>
          <p:nvPr>
            <p:ph idx="1"/>
          </p:nvPr>
        </p:nvSpPr>
        <p:spPr>
          <a:xfrm>
            <a:off x="762000" y="5486400"/>
            <a:ext cx="8229600" cy="533400"/>
          </a:xfrm>
        </p:spPr>
        <p:txBody>
          <a:bodyPr/>
          <a:lstStyle/>
          <a:p>
            <a:pPr algn="ctr">
              <a:buFontTx/>
              <a:buNone/>
            </a:pPr>
            <a:r>
              <a:rPr lang="en-US" altLang="en-US" sz="2400" b="1" dirty="0" smtClean="0"/>
              <a:t>Describe the distribution above</a:t>
            </a:r>
          </a:p>
        </p:txBody>
      </p:sp>
      <p:sp>
        <p:nvSpPr>
          <p:cNvPr id="5" name="Content Placeholder 2"/>
          <p:cNvSpPr txBox="1">
            <a:spLocks/>
          </p:cNvSpPr>
          <p:nvPr/>
        </p:nvSpPr>
        <p:spPr bwMode="auto">
          <a:xfrm>
            <a:off x="900113" y="5867400"/>
            <a:ext cx="7862887" cy="838200"/>
          </a:xfrm>
          <a:prstGeom prst="rect">
            <a:avLst/>
          </a:prstGeom>
          <a:noFill/>
          <a:ln w="9525">
            <a:noFill/>
            <a:miter lim="800000"/>
            <a:headEnd/>
            <a:tailEnd/>
          </a:ln>
        </p:spPr>
        <p:txBody>
          <a:bodyPr/>
          <a:lstStyle/>
          <a:p>
            <a:pPr marL="342900" indent="-342900" algn="ctr">
              <a:spcBef>
                <a:spcPct val="20000"/>
              </a:spcBef>
              <a:defRPr/>
            </a:pPr>
            <a:r>
              <a:rPr lang="en-US" sz="2400" b="1" kern="0" dirty="0">
                <a:solidFill>
                  <a:srgbClr val="FFFF00"/>
                </a:solidFill>
                <a:latin typeface="+mn-lt"/>
              </a:rPr>
              <a:t>Shape: Symmetric, mound Center:  </a:t>
            </a:r>
            <a:r>
              <a:rPr lang="en-US" sz="2400" b="1" kern="0" dirty="0" err="1">
                <a:solidFill>
                  <a:srgbClr val="FFFF00"/>
                </a:solidFill>
                <a:latin typeface="+mn-lt"/>
              </a:rPr>
              <a:t>apx</a:t>
            </a:r>
            <a:r>
              <a:rPr lang="en-US" sz="2400" b="1" kern="0" dirty="0">
                <a:solidFill>
                  <a:srgbClr val="FFFF00"/>
                </a:solidFill>
                <a:latin typeface="+mn-lt"/>
              </a:rPr>
              <a:t> 0.7, </a:t>
            </a:r>
            <a:br>
              <a:rPr lang="en-US" sz="2400" b="1" kern="0" dirty="0">
                <a:solidFill>
                  <a:srgbClr val="FFFF00"/>
                </a:solidFill>
                <a:latin typeface="+mn-lt"/>
              </a:rPr>
            </a:br>
            <a:r>
              <a:rPr lang="en-US" sz="2400" b="1" kern="0" dirty="0">
                <a:solidFill>
                  <a:srgbClr val="FFFF00"/>
                </a:solidFill>
                <a:latin typeface="+mn-lt"/>
              </a:rPr>
              <a:t>Spread: 56.5 to 83.5 (range) </a:t>
            </a: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010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792163"/>
          </a:xfrm>
        </p:spPr>
        <p:txBody>
          <a:bodyPr/>
          <a:lstStyle/>
          <a:p>
            <a:r>
              <a:rPr lang="en-US" altLang="en-US" sz="3600" b="1" smtClean="0"/>
              <a:t>Sampling Distribution</a:t>
            </a:r>
          </a:p>
        </p:txBody>
      </p:sp>
      <mc:AlternateContent xmlns:mc="http://schemas.openxmlformats.org/markup-compatibility/2006">
        <mc:Choice xmlns:a14="http://schemas.microsoft.com/office/drawing/2010/main" Requires="a14">
          <p:sp>
            <p:nvSpPr>
              <p:cNvPr id="14339" name="Content Placeholder 2"/>
              <p:cNvSpPr>
                <a:spLocks noGrp="1"/>
              </p:cNvSpPr>
              <p:nvPr>
                <p:ph idx="1"/>
              </p:nvPr>
            </p:nvSpPr>
            <p:spPr>
              <a:xfrm>
                <a:off x="304800" y="2514600"/>
                <a:ext cx="8534400" cy="1295400"/>
              </a:xfrm>
            </p:spPr>
            <p:txBody>
              <a:bodyPr/>
              <a:lstStyle/>
              <a:p>
                <a:pPr marL="0" indent="0">
                  <a:buFontTx/>
                  <a:buNone/>
                </a:pPr>
                <a:r>
                  <a:rPr lang="en-US" altLang="en-US" sz="2400" b="1" dirty="0" smtClean="0"/>
                  <a:t>In other words:  a sampling distribution of proportions is using the proportion of an individual sample as the data point of the samples of </a:t>
                </a:r>
                <a14:m>
                  <m:oMath xmlns:m="http://schemas.openxmlformats.org/officeDocument/2006/math">
                    <m:acc>
                      <m:accPr>
                        <m:chr m:val="̂"/>
                        <m:ctrlPr>
                          <a:rPr lang="en-US" altLang="en-US" sz="2400" i="1" dirty="0" smtClean="0">
                            <a:solidFill>
                              <a:srgbClr val="FFFF66"/>
                            </a:solidFill>
                            <a:latin typeface="Cambria Math"/>
                          </a:rPr>
                        </m:ctrlPr>
                      </m:accPr>
                      <m:e>
                        <m:r>
                          <a:rPr lang="en-US" altLang="en-US" sz="2400" b="0" i="1" dirty="0" smtClean="0">
                            <a:solidFill>
                              <a:srgbClr val="FFFF66"/>
                            </a:solidFill>
                            <a:latin typeface="Cambria Math"/>
                          </a:rPr>
                          <m:t>𝑝</m:t>
                        </m:r>
                      </m:e>
                    </m:acc>
                  </m:oMath>
                </a14:m>
                <a:r>
                  <a:rPr lang="en-US" altLang="en-US" sz="2400" b="1" dirty="0" smtClean="0"/>
                  <a:t> – the “bigger” sample.</a:t>
                </a:r>
              </a:p>
            </p:txBody>
          </p:sp>
        </mc:Choice>
        <mc:Fallback>
          <p:sp>
            <p:nvSpPr>
              <p:cNvPr id="14339" name="Content Placeholder 2"/>
              <p:cNvSpPr>
                <a:spLocks noGrp="1" noRot="1" noChangeAspect="1" noMove="1" noResize="1" noEditPoints="1" noAdjustHandles="1" noChangeArrowheads="1" noChangeShapeType="1" noTextEdit="1"/>
              </p:cNvSpPr>
              <p:nvPr>
                <p:ph idx="1"/>
              </p:nvPr>
            </p:nvSpPr>
            <p:spPr>
              <a:xfrm>
                <a:off x="304800" y="2514600"/>
                <a:ext cx="8534400" cy="1295400"/>
              </a:xfrm>
              <a:blipFill rotWithShape="1">
                <a:blip r:embed="rId2"/>
                <a:stretch>
                  <a:fillRect l="-1071" t="-3302" r="-500" b="-2830"/>
                </a:stretch>
              </a:blipFill>
            </p:spPr>
            <p:txBody>
              <a:bodyPr/>
              <a:lstStyle/>
              <a:p>
                <a:r>
                  <a:rPr lang="en-US">
                    <a:noFill/>
                  </a:rPr>
                  <a:t> </a:t>
                </a:r>
              </a:p>
            </p:txBody>
          </p:sp>
        </mc:Fallback>
      </mc:AlternateContent>
      <p:sp>
        <p:nvSpPr>
          <p:cNvPr id="14340" name="Rounded Rectangle 4"/>
          <p:cNvSpPr>
            <a:spLocks noChangeArrowheads="1"/>
          </p:cNvSpPr>
          <p:nvPr/>
        </p:nvSpPr>
        <p:spPr bwMode="auto">
          <a:xfrm>
            <a:off x="304800" y="6096000"/>
            <a:ext cx="8458200" cy="609600"/>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rgbClr val="FFFF00"/>
                </a:solidFill>
              </a:rPr>
              <a:t>Population of passengers going through the airport</a:t>
            </a:r>
          </a:p>
        </p:txBody>
      </p:sp>
      <p:sp>
        <p:nvSpPr>
          <p:cNvPr id="14341" name="Oval 5"/>
          <p:cNvSpPr>
            <a:spLocks noChangeArrowheads="1"/>
          </p:cNvSpPr>
          <p:nvPr/>
        </p:nvSpPr>
        <p:spPr bwMode="auto">
          <a:xfrm>
            <a:off x="381000" y="4724400"/>
            <a:ext cx="1143000" cy="1168400"/>
          </a:xfrm>
          <a:prstGeom prst="ellipse">
            <a:avLst/>
          </a:prstGeom>
          <a:solidFill>
            <a:schemeClr val="accent1"/>
          </a:solidFill>
          <a:ln w="9525" algn="ctr">
            <a:solidFill>
              <a:schemeClr val="tx1"/>
            </a:solidFill>
            <a:round/>
            <a:headEnd/>
            <a:tailEnd/>
          </a:ln>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Daily sample of 100</a:t>
            </a:r>
          </a:p>
        </p:txBody>
      </p:sp>
      <p:sp>
        <p:nvSpPr>
          <p:cNvPr id="14342" name="Oval 6"/>
          <p:cNvSpPr>
            <a:spLocks noChangeArrowheads="1"/>
          </p:cNvSpPr>
          <p:nvPr/>
        </p:nvSpPr>
        <p:spPr bwMode="auto">
          <a:xfrm>
            <a:off x="1600200" y="4724400"/>
            <a:ext cx="1143000" cy="1168400"/>
          </a:xfrm>
          <a:prstGeom prst="ellipse">
            <a:avLst/>
          </a:prstGeom>
          <a:solidFill>
            <a:schemeClr val="accent1"/>
          </a:solidFill>
          <a:ln w="9525" algn="ctr">
            <a:solidFill>
              <a:schemeClr val="tx1"/>
            </a:solidFill>
            <a:round/>
            <a:headEnd/>
            <a:tailEnd/>
          </a:ln>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Daily sample of 100</a:t>
            </a:r>
          </a:p>
        </p:txBody>
      </p:sp>
      <p:sp>
        <p:nvSpPr>
          <p:cNvPr id="14343" name="Oval 7"/>
          <p:cNvSpPr>
            <a:spLocks noChangeArrowheads="1"/>
          </p:cNvSpPr>
          <p:nvPr/>
        </p:nvSpPr>
        <p:spPr bwMode="auto">
          <a:xfrm>
            <a:off x="7467600" y="4724400"/>
            <a:ext cx="1143000" cy="1168400"/>
          </a:xfrm>
          <a:prstGeom prst="ellipse">
            <a:avLst/>
          </a:prstGeom>
          <a:solidFill>
            <a:schemeClr val="accent1"/>
          </a:solidFill>
          <a:ln w="9525" algn="ctr">
            <a:solidFill>
              <a:schemeClr val="tx1"/>
            </a:solidFill>
            <a:round/>
            <a:headEnd/>
            <a:tailEnd/>
          </a:ln>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Daily sample of 100</a:t>
            </a:r>
          </a:p>
        </p:txBody>
      </p:sp>
      <p:sp>
        <p:nvSpPr>
          <p:cNvPr id="14344" name="Oval 8"/>
          <p:cNvSpPr>
            <a:spLocks noChangeArrowheads="1"/>
          </p:cNvSpPr>
          <p:nvPr/>
        </p:nvSpPr>
        <p:spPr bwMode="auto">
          <a:xfrm>
            <a:off x="6248400" y="4724400"/>
            <a:ext cx="1143000" cy="1168400"/>
          </a:xfrm>
          <a:prstGeom prst="ellipse">
            <a:avLst/>
          </a:prstGeom>
          <a:solidFill>
            <a:schemeClr val="accent1"/>
          </a:solidFill>
          <a:ln w="9525" algn="ctr">
            <a:solidFill>
              <a:schemeClr val="tx1"/>
            </a:solidFill>
            <a:round/>
            <a:headEnd/>
            <a:tailEnd/>
          </a:ln>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Daily sample of 100</a:t>
            </a:r>
          </a:p>
        </p:txBody>
      </p:sp>
      <p:sp>
        <p:nvSpPr>
          <p:cNvPr id="14345" name="Oval 9"/>
          <p:cNvSpPr>
            <a:spLocks noChangeArrowheads="1"/>
          </p:cNvSpPr>
          <p:nvPr/>
        </p:nvSpPr>
        <p:spPr bwMode="auto">
          <a:xfrm>
            <a:off x="5029200" y="4724400"/>
            <a:ext cx="1143000" cy="1168400"/>
          </a:xfrm>
          <a:prstGeom prst="ellipse">
            <a:avLst/>
          </a:prstGeom>
          <a:solidFill>
            <a:schemeClr val="accent1"/>
          </a:solidFill>
          <a:ln w="9525" algn="ctr">
            <a:solidFill>
              <a:schemeClr val="tx1"/>
            </a:solidFill>
            <a:round/>
            <a:headEnd/>
            <a:tailEnd/>
          </a:ln>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Daily sample of 100</a:t>
            </a:r>
          </a:p>
        </p:txBody>
      </p:sp>
      <p:sp>
        <p:nvSpPr>
          <p:cNvPr id="14346" name="Oval 10"/>
          <p:cNvSpPr>
            <a:spLocks noChangeArrowheads="1"/>
          </p:cNvSpPr>
          <p:nvPr/>
        </p:nvSpPr>
        <p:spPr bwMode="auto">
          <a:xfrm>
            <a:off x="2819400" y="4724400"/>
            <a:ext cx="1143000" cy="1168400"/>
          </a:xfrm>
          <a:prstGeom prst="ellipse">
            <a:avLst/>
          </a:prstGeom>
          <a:solidFill>
            <a:schemeClr val="accent1"/>
          </a:solidFill>
          <a:ln w="9525" algn="ctr">
            <a:solidFill>
              <a:schemeClr val="tx1"/>
            </a:solidFill>
            <a:round/>
            <a:headEnd/>
            <a:tailEnd/>
          </a:ln>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Daily sample of 100</a:t>
            </a:r>
          </a:p>
        </p:txBody>
      </p:sp>
      <p:sp>
        <p:nvSpPr>
          <p:cNvPr id="14347" name="Oval 11"/>
          <p:cNvSpPr>
            <a:spLocks noChangeAspect="1"/>
          </p:cNvSpPr>
          <p:nvPr/>
        </p:nvSpPr>
        <p:spPr bwMode="auto">
          <a:xfrm>
            <a:off x="4114800" y="5181600"/>
            <a:ext cx="182563" cy="182563"/>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4348" name="Oval 12"/>
          <p:cNvSpPr>
            <a:spLocks noChangeAspect="1"/>
          </p:cNvSpPr>
          <p:nvPr/>
        </p:nvSpPr>
        <p:spPr bwMode="auto">
          <a:xfrm>
            <a:off x="4419600" y="5181600"/>
            <a:ext cx="182563" cy="182563"/>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4349" name="Oval 13"/>
          <p:cNvSpPr>
            <a:spLocks noChangeAspect="1"/>
          </p:cNvSpPr>
          <p:nvPr/>
        </p:nvSpPr>
        <p:spPr bwMode="auto">
          <a:xfrm>
            <a:off x="4770438" y="5181600"/>
            <a:ext cx="182562" cy="182563"/>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mc:AlternateContent xmlns:mc="http://schemas.openxmlformats.org/markup-compatibility/2006">
        <mc:Choice xmlns:a14="http://schemas.microsoft.com/office/drawing/2010/main" Requires="a14">
          <p:sp>
            <p:nvSpPr>
              <p:cNvPr id="14350" name="Rounded Rectangle 14"/>
              <p:cNvSpPr>
                <a:spLocks noChangeArrowheads="1"/>
              </p:cNvSpPr>
              <p:nvPr/>
            </p:nvSpPr>
            <p:spPr bwMode="auto">
              <a:xfrm>
                <a:off x="2308225" y="3859213"/>
                <a:ext cx="4495800" cy="609600"/>
              </a:xfrm>
              <a:prstGeom prst="roundRect">
                <a:avLst>
                  <a:gd name="adj" fmla="val 16667"/>
                </a:avLst>
              </a:prstGeom>
              <a:solidFill>
                <a:srgbClr val="008000"/>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dirty="0" smtClean="0">
                    <a:solidFill>
                      <a:srgbClr val="FFFF00"/>
                    </a:solidFill>
                  </a:rPr>
                  <a:t>Sampling Distribution of </a:t>
                </a:r>
                <a14:m>
                  <m:oMath xmlns:m="http://schemas.openxmlformats.org/officeDocument/2006/math">
                    <m:acc>
                      <m:accPr>
                        <m:chr m:val="̂"/>
                        <m:ctrlPr>
                          <a:rPr lang="en-US" altLang="en-US" sz="2000" b="1" i="1" smtClean="0">
                            <a:solidFill>
                              <a:srgbClr val="FFFF00"/>
                            </a:solidFill>
                            <a:latin typeface="Cambria Math"/>
                          </a:rPr>
                        </m:ctrlPr>
                      </m:accPr>
                      <m:e>
                        <m:r>
                          <a:rPr lang="en-US" altLang="en-US" sz="2000" b="1" i="1" smtClean="0">
                            <a:solidFill>
                              <a:srgbClr val="FFFF00"/>
                            </a:solidFill>
                            <a:latin typeface="Cambria Math"/>
                          </a:rPr>
                          <m:t>𝒑</m:t>
                        </m:r>
                      </m:e>
                    </m:acc>
                  </m:oMath>
                </a14:m>
                <a:r>
                  <a:rPr lang="en-US" altLang="en-US" sz="2000" b="1" dirty="0" smtClean="0">
                    <a:solidFill>
                      <a:srgbClr val="FFFF00"/>
                    </a:solidFill>
                  </a:rPr>
                  <a:t> </a:t>
                </a:r>
                <a:endParaRPr lang="en-US" altLang="en-US" sz="2000" b="1" dirty="0">
                  <a:solidFill>
                    <a:srgbClr val="FFFF00"/>
                  </a:solidFill>
                </a:endParaRPr>
              </a:p>
            </p:txBody>
          </p:sp>
        </mc:Choice>
        <mc:Fallback>
          <p:sp>
            <p:nvSpPr>
              <p:cNvPr id="14350" name="Rounded Rectangle 14"/>
              <p:cNvSpPr>
                <a:spLocks noRot="1" noChangeAspect="1" noMove="1" noResize="1" noEditPoints="1" noAdjustHandles="1" noChangeArrowheads="1" noChangeShapeType="1" noTextEdit="1"/>
              </p:cNvSpPr>
              <p:nvPr/>
            </p:nvSpPr>
            <p:spPr bwMode="auto">
              <a:xfrm>
                <a:off x="2308225" y="3859213"/>
                <a:ext cx="4495800" cy="609600"/>
              </a:xfrm>
              <a:prstGeom prst="roundRect">
                <a:avLst>
                  <a:gd name="adj" fmla="val 16667"/>
                </a:avLst>
              </a:prstGeom>
              <a:blipFill rotWithShape="1">
                <a:blip r:embed="rId3"/>
                <a:stretch>
                  <a:fillRect/>
                </a:stretch>
              </a:blipFill>
              <a:ln w="9525" algn="ctr">
                <a:solidFill>
                  <a:schemeClr val="tx1"/>
                </a:solidFill>
                <a:round/>
                <a:headEnd/>
                <a:tailEnd/>
              </a:ln>
            </p:spPr>
            <p:txBody>
              <a:bodyPr/>
              <a:lstStyle/>
              <a:p>
                <a:r>
                  <a:rPr lang="en-US">
                    <a:noFill/>
                  </a:rPr>
                  <a:t> </a:t>
                </a:r>
              </a:p>
            </p:txBody>
          </p:sp>
        </mc:Fallback>
      </mc:AlternateContent>
      <p:pic>
        <p:nvPicPr>
          <p:cNvPr id="1435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914400"/>
            <a:ext cx="8248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944563"/>
          </a:xfrm>
        </p:spPr>
        <p:txBody>
          <a:bodyPr/>
          <a:lstStyle/>
          <a:p>
            <a:r>
              <a:rPr lang="en-US" altLang="en-US" sz="3600" b="1" smtClean="0"/>
              <a:t>Sampling Distribution</a:t>
            </a:r>
          </a:p>
        </p:txBody>
      </p:sp>
      <p:sp>
        <p:nvSpPr>
          <p:cNvPr id="15363" name="Content Placeholder 2"/>
          <p:cNvSpPr>
            <a:spLocks noGrp="1"/>
          </p:cNvSpPr>
          <p:nvPr>
            <p:ph idx="1"/>
          </p:nvPr>
        </p:nvSpPr>
        <p:spPr>
          <a:xfrm>
            <a:off x="457200" y="762000"/>
            <a:ext cx="8229600" cy="838200"/>
          </a:xfrm>
        </p:spPr>
        <p:txBody>
          <a:bodyPr/>
          <a:lstStyle/>
          <a:p>
            <a:pPr marL="0" indent="0">
              <a:buFontTx/>
              <a:buNone/>
            </a:pPr>
            <a:r>
              <a:rPr lang="en-US" altLang="en-US" sz="2400" b="1" smtClean="0"/>
              <a:t>What effect does the size of the samples we take have on the sampling distribution of our statistic?</a:t>
            </a:r>
          </a:p>
        </p:txBody>
      </p:sp>
      <p:sp>
        <p:nvSpPr>
          <p:cNvPr id="8" name="Content Placeholder 2"/>
          <p:cNvSpPr txBox="1">
            <a:spLocks/>
          </p:cNvSpPr>
          <p:nvPr/>
        </p:nvSpPr>
        <p:spPr bwMode="auto">
          <a:xfrm>
            <a:off x="381000" y="5257800"/>
            <a:ext cx="8229600" cy="533400"/>
          </a:xfrm>
          <a:prstGeom prst="rect">
            <a:avLst/>
          </a:prstGeom>
          <a:noFill/>
          <a:ln w="9525">
            <a:noFill/>
            <a:miter lim="800000"/>
            <a:headEnd/>
            <a:tailEnd/>
          </a:ln>
        </p:spPr>
        <p:txBody>
          <a:bodyPr/>
          <a:lstStyle/>
          <a:p>
            <a:pPr marL="342900" indent="-342900" algn="ctr">
              <a:spcBef>
                <a:spcPct val="20000"/>
              </a:spcBef>
              <a:defRPr/>
            </a:pPr>
            <a:r>
              <a:rPr lang="en-US" sz="2400" b="1" kern="0" dirty="0">
                <a:latin typeface="+mn-lt"/>
              </a:rPr>
              <a:t>Compare the distributions above</a:t>
            </a:r>
          </a:p>
        </p:txBody>
      </p:sp>
      <p:sp>
        <p:nvSpPr>
          <p:cNvPr id="9" name="Content Placeholder 2"/>
          <p:cNvSpPr txBox="1">
            <a:spLocks/>
          </p:cNvSpPr>
          <p:nvPr/>
        </p:nvSpPr>
        <p:spPr bwMode="auto">
          <a:xfrm>
            <a:off x="152400" y="5715000"/>
            <a:ext cx="8991600" cy="990600"/>
          </a:xfrm>
          <a:prstGeom prst="rect">
            <a:avLst/>
          </a:prstGeom>
          <a:noFill/>
          <a:ln w="9525">
            <a:noFill/>
            <a:miter lim="800000"/>
            <a:headEnd/>
            <a:tailEnd/>
          </a:ln>
        </p:spPr>
        <p:txBody>
          <a:bodyPr/>
          <a:lstStyle/>
          <a:p>
            <a:pPr marL="342900" indent="-342900">
              <a:spcBef>
                <a:spcPct val="20000"/>
              </a:spcBef>
              <a:defRPr/>
            </a:pPr>
            <a:r>
              <a:rPr lang="en-US" sz="2000" b="1" kern="0" dirty="0">
                <a:solidFill>
                  <a:srgbClr val="FFFF00"/>
                </a:solidFill>
                <a:latin typeface="+mn-lt"/>
              </a:rPr>
              <a:t>Shape: both roughly symmetric mounds (100 more sym than 1000) Center:  1000’s mode slightly larger (0.37 to 0.38)</a:t>
            </a:r>
          </a:p>
          <a:p>
            <a:pPr marL="342900" indent="-342900">
              <a:spcBef>
                <a:spcPct val="20000"/>
              </a:spcBef>
              <a:defRPr/>
            </a:pPr>
            <a:r>
              <a:rPr lang="en-US" sz="2000" b="1" kern="0" dirty="0">
                <a:solidFill>
                  <a:srgbClr val="FFFF00"/>
                </a:solidFill>
                <a:latin typeface="+mn-lt"/>
              </a:rPr>
              <a:t>Spread: 100’s range of 30 much bigger than 1000’s range of 10 </a:t>
            </a:r>
          </a:p>
        </p:txBody>
      </p:sp>
      <p:pic>
        <p:nvPicPr>
          <p:cNvPr id="1536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4191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1638300"/>
            <a:ext cx="3971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361950" y="4975860"/>
            <a:ext cx="171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t>Sample size = 100</a:t>
            </a:r>
          </a:p>
        </p:txBody>
      </p:sp>
      <p:sp>
        <p:nvSpPr>
          <p:cNvPr id="15365" name="TextBox 6"/>
          <p:cNvSpPr txBox="1">
            <a:spLocks noChangeArrowheads="1"/>
          </p:cNvSpPr>
          <p:nvPr/>
        </p:nvSpPr>
        <p:spPr bwMode="auto">
          <a:xfrm>
            <a:off x="4755773" y="4930140"/>
            <a:ext cx="1811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dirty="0"/>
              <a:t>Sample size = 1000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07950"/>
            <a:ext cx="8229600" cy="792163"/>
          </a:xfrm>
        </p:spPr>
        <p:txBody>
          <a:bodyPr/>
          <a:lstStyle/>
          <a:p>
            <a:r>
              <a:rPr lang="en-US" altLang="en-US" sz="3600" b="1" smtClean="0"/>
              <a:t>Random Sampling</a:t>
            </a:r>
          </a:p>
        </p:txBody>
      </p:sp>
      <p:sp>
        <p:nvSpPr>
          <p:cNvPr id="16387" name="Content Placeholder 2"/>
          <p:cNvSpPr>
            <a:spLocks noGrp="1"/>
          </p:cNvSpPr>
          <p:nvPr>
            <p:ph idx="1"/>
          </p:nvPr>
        </p:nvSpPr>
        <p:spPr>
          <a:xfrm>
            <a:off x="457200" y="1143000"/>
            <a:ext cx="8229600" cy="5410200"/>
          </a:xfrm>
        </p:spPr>
        <p:txBody>
          <a:bodyPr/>
          <a:lstStyle/>
          <a:p>
            <a:pPr marL="225425" indent="-225425"/>
            <a:r>
              <a:rPr lang="en-US" altLang="en-US" sz="2400" b="1" dirty="0" smtClean="0"/>
              <a:t>By its very nature random samples are random.  Your distribution for a sample of 100 will be close, but not the same as your neighbors.</a:t>
            </a:r>
          </a:p>
          <a:p>
            <a:pPr marL="225425" indent="-225425"/>
            <a:endParaRPr lang="en-US" altLang="en-US" sz="1600" b="1" dirty="0" smtClean="0"/>
          </a:p>
          <a:p>
            <a:pPr marL="225425" indent="-225425"/>
            <a:r>
              <a:rPr lang="en-US" altLang="en-US" sz="2400" b="1" dirty="0" smtClean="0">
                <a:solidFill>
                  <a:srgbClr val="FFC000"/>
                </a:solidFill>
              </a:rPr>
              <a:t>The larger the sample size we have the less the spread (variance, range, IQR, </a:t>
            </a:r>
            <a:r>
              <a:rPr lang="en-US" altLang="en-US" sz="2400" b="1" dirty="0" err="1" smtClean="0">
                <a:solidFill>
                  <a:srgbClr val="FFC000"/>
                </a:solidFill>
              </a:rPr>
              <a:t>etc</a:t>
            </a:r>
            <a:r>
              <a:rPr lang="en-US" altLang="en-US" sz="2400" b="1" dirty="0" smtClean="0">
                <a:solidFill>
                  <a:srgbClr val="FFC000"/>
                </a:solidFill>
              </a:rPr>
              <a:t>) of the distribution</a:t>
            </a:r>
          </a:p>
          <a:p>
            <a:pPr marL="225425" indent="-225425"/>
            <a:endParaRPr lang="en-US" altLang="en-US" sz="1600" b="1" dirty="0" smtClean="0"/>
          </a:p>
          <a:p>
            <a:pPr marL="225425" indent="-225425"/>
            <a:r>
              <a:rPr lang="en-US" altLang="en-US" sz="2400" b="1" dirty="0" smtClean="0"/>
              <a:t>We know that some statistical measures are affected by outliers  and some are not.  Outliers will cause problems for some of the population inference tests we will learn shortly.</a:t>
            </a:r>
          </a:p>
          <a:p>
            <a:pPr marL="225425" indent="-225425"/>
            <a:endParaRPr lang="en-US" altLang="en-US" sz="1600" b="1" dirty="0" smtClean="0"/>
          </a:p>
          <a:p>
            <a:pPr marL="225425" indent="-225425"/>
            <a:r>
              <a:rPr lang="en-US" altLang="en-US" sz="2400" b="1" dirty="0" smtClean="0"/>
              <a:t>Bias (as we learned from surveys) is another problem that can affect statistical estimates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07950"/>
            <a:ext cx="8229600" cy="792163"/>
          </a:xfrm>
        </p:spPr>
        <p:txBody>
          <a:bodyPr/>
          <a:lstStyle/>
          <a:p>
            <a:r>
              <a:rPr lang="en-US" altLang="en-US" sz="3600" b="1" smtClean="0"/>
              <a:t>Sample Measures</a:t>
            </a:r>
          </a:p>
        </p:txBody>
      </p:sp>
      <p:sp>
        <p:nvSpPr>
          <p:cNvPr id="17411" name="Content Placeholder 2"/>
          <p:cNvSpPr>
            <a:spLocks noGrp="1"/>
          </p:cNvSpPr>
          <p:nvPr>
            <p:ph idx="1"/>
          </p:nvPr>
        </p:nvSpPr>
        <p:spPr>
          <a:xfrm>
            <a:off x="304800" y="1143000"/>
            <a:ext cx="8382000" cy="3048000"/>
          </a:xfrm>
        </p:spPr>
        <p:txBody>
          <a:bodyPr/>
          <a:lstStyle/>
          <a:p>
            <a:pPr marL="225425" indent="-225425"/>
            <a:r>
              <a:rPr lang="en-US" altLang="en-US" sz="2400" b="1" smtClean="0"/>
              <a:t>Sample proportions and sample means are the two statistical measures studied in this chapter</a:t>
            </a:r>
          </a:p>
          <a:p>
            <a:pPr marL="225425" indent="-225425"/>
            <a:endParaRPr lang="en-US" altLang="en-US" sz="1600" b="1" smtClean="0"/>
          </a:p>
          <a:p>
            <a:pPr marL="225425" indent="-225425"/>
            <a:r>
              <a:rPr lang="en-US" altLang="en-US" sz="2400" b="1" smtClean="0"/>
              <a:t>Obviously the best estimates of population parameters will be unbiased and will have the smallest variability</a:t>
            </a:r>
          </a:p>
          <a:p>
            <a:pPr marL="225425" indent="-225425"/>
            <a:endParaRPr lang="en-US" altLang="en-US" sz="2400" b="1" smtClean="0"/>
          </a:p>
          <a:p>
            <a:pPr marL="225425" indent="-225425"/>
            <a:endParaRPr lang="en-US" altLang="en-US" sz="2400" b="1" smtClean="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91989512"/>
                  </p:ext>
                </p:extLst>
              </p:nvPr>
            </p:nvGraphicFramePr>
            <p:xfrm>
              <a:off x="2209800" y="3276600"/>
              <a:ext cx="4648200" cy="1493837"/>
            </p:xfrm>
            <a:graphic>
              <a:graphicData uri="http://schemas.openxmlformats.org/drawingml/2006/table">
                <a:tbl>
                  <a:tblPr firstRow="1" bandRow="1">
                    <a:tableStyleId>{5C22544A-7EE6-4342-B048-85BDC9FD1C3A}</a:tableStyleId>
                  </a:tblPr>
                  <a:tblGrid>
                    <a:gridCol w="1600200"/>
                    <a:gridCol w="1447800"/>
                    <a:gridCol w="1600200"/>
                  </a:tblGrid>
                  <a:tr h="701189">
                    <a:tc>
                      <a:txBody>
                        <a:bodyPr/>
                        <a:lstStyle/>
                        <a:p>
                          <a:pPr algn="ctr"/>
                          <a:r>
                            <a:rPr lang="en-US" sz="2000" dirty="0" smtClean="0"/>
                            <a:t>Statistical </a:t>
                          </a:r>
                          <a:br>
                            <a:rPr lang="en-US" sz="2000" dirty="0" smtClean="0"/>
                          </a:br>
                          <a:r>
                            <a:rPr lang="en-US" sz="2000" dirty="0" smtClean="0"/>
                            <a:t>Measure</a:t>
                          </a:r>
                          <a:endParaRPr lang="en-US" sz="2000" dirty="0"/>
                        </a:p>
                      </a:txBody>
                      <a:tcPr marT="45730" marB="45730"/>
                    </a:tc>
                    <a:tc>
                      <a:txBody>
                        <a:bodyPr/>
                        <a:lstStyle/>
                        <a:p>
                          <a:pPr algn="ctr"/>
                          <a:r>
                            <a:rPr lang="en-US" sz="2000" dirty="0" smtClean="0"/>
                            <a:t>Sample</a:t>
                          </a:r>
                          <a:r>
                            <a:rPr lang="en-US" sz="2000" baseline="0" dirty="0" smtClean="0"/>
                            <a:t> </a:t>
                          </a:r>
                          <a:br>
                            <a:rPr lang="en-US" sz="2000" baseline="0" dirty="0" smtClean="0"/>
                          </a:br>
                          <a:r>
                            <a:rPr lang="en-US" sz="2000" baseline="0" dirty="0" smtClean="0"/>
                            <a:t>Statistic</a:t>
                          </a:r>
                          <a:endParaRPr lang="en-US" sz="2000" dirty="0"/>
                        </a:p>
                      </a:txBody>
                      <a:tcPr marT="45730" marB="45730"/>
                    </a:tc>
                    <a:tc>
                      <a:txBody>
                        <a:bodyPr/>
                        <a:lstStyle/>
                        <a:p>
                          <a:pPr algn="ctr"/>
                          <a:r>
                            <a:rPr lang="en-US" sz="2000" dirty="0" smtClean="0"/>
                            <a:t>Population </a:t>
                          </a:r>
                          <a:br>
                            <a:rPr lang="en-US" sz="2000" dirty="0" smtClean="0"/>
                          </a:br>
                          <a:r>
                            <a:rPr lang="en-US" sz="2000" dirty="0" smtClean="0"/>
                            <a:t>Parameter</a:t>
                          </a:r>
                          <a:endParaRPr lang="en-US" sz="2000" dirty="0"/>
                        </a:p>
                      </a:txBody>
                      <a:tcPr marT="45730" marB="45730"/>
                    </a:tc>
                  </a:tr>
                  <a:tr h="396324">
                    <a:tc>
                      <a:txBody>
                        <a:bodyPr/>
                        <a:lstStyle/>
                        <a:p>
                          <a:pPr algn="ctr"/>
                          <a:r>
                            <a:rPr lang="en-US" sz="2000" b="1" dirty="0" smtClean="0">
                              <a:solidFill>
                                <a:schemeClr val="accent1"/>
                              </a:solidFill>
                            </a:rPr>
                            <a:t>Proportion</a:t>
                          </a:r>
                          <a:endParaRPr lang="en-US" sz="2000" b="1" dirty="0">
                            <a:solidFill>
                              <a:schemeClr val="accent1"/>
                            </a:solidFill>
                          </a:endParaRPr>
                        </a:p>
                      </a:txBody>
                      <a:tcPr marT="45730" marB="45730"/>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2000" b="1" i="1" smtClean="0">
                                        <a:solidFill>
                                          <a:schemeClr val="accent1"/>
                                        </a:solidFill>
                                        <a:latin typeface="Cambria Math"/>
                                      </a:rPr>
                                    </m:ctrlPr>
                                  </m:accPr>
                                  <m:e>
                                    <m:r>
                                      <a:rPr lang="en-US" sz="2000" b="1" i="1" smtClean="0">
                                        <a:solidFill>
                                          <a:schemeClr val="accent1"/>
                                        </a:solidFill>
                                        <a:latin typeface="Cambria Math"/>
                                      </a:rPr>
                                      <m:t>𝒑</m:t>
                                    </m:r>
                                  </m:e>
                                </m:acc>
                              </m:oMath>
                            </m:oMathPara>
                          </a14:m>
                          <a:endParaRPr lang="en-US" sz="2000" b="1" dirty="0">
                            <a:solidFill>
                              <a:schemeClr val="accent1"/>
                            </a:solidFill>
                          </a:endParaRPr>
                        </a:p>
                      </a:txBody>
                      <a:tcPr marT="45730" marB="45730"/>
                    </a:tc>
                    <a:tc>
                      <a:txBody>
                        <a:bodyPr/>
                        <a:lstStyle/>
                        <a:p>
                          <a:pPr algn="ctr"/>
                          <a:r>
                            <a:rPr lang="en-US" sz="2000" b="1" dirty="0" smtClean="0">
                              <a:solidFill>
                                <a:schemeClr val="accent1"/>
                              </a:solidFill>
                            </a:rPr>
                            <a:t>p</a:t>
                          </a:r>
                          <a:endParaRPr lang="en-US" sz="2000" b="1" dirty="0">
                            <a:solidFill>
                              <a:schemeClr val="accent1"/>
                            </a:solidFill>
                          </a:endParaRPr>
                        </a:p>
                      </a:txBody>
                      <a:tcPr marT="45730" marB="45730"/>
                    </a:tc>
                  </a:tr>
                  <a:tr h="396324">
                    <a:tc>
                      <a:txBody>
                        <a:bodyPr/>
                        <a:lstStyle/>
                        <a:p>
                          <a:pPr algn="ctr"/>
                          <a:r>
                            <a:rPr lang="en-US" sz="2000" b="1" dirty="0" smtClean="0">
                              <a:solidFill>
                                <a:schemeClr val="accent1"/>
                              </a:solidFill>
                            </a:rPr>
                            <a:t>Mean</a:t>
                          </a:r>
                          <a:endParaRPr lang="en-US" sz="2000" b="1" dirty="0">
                            <a:solidFill>
                              <a:schemeClr val="accent1"/>
                            </a:solidFill>
                          </a:endParaRPr>
                        </a:p>
                      </a:txBody>
                      <a:tcPr marT="45730" marB="45730"/>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2000" b="1" i="1" smtClean="0">
                                        <a:solidFill>
                                          <a:schemeClr val="accent1"/>
                                        </a:solidFill>
                                        <a:latin typeface="Cambria Math"/>
                                      </a:rPr>
                                    </m:ctrlPr>
                                  </m:accPr>
                                  <m:e>
                                    <m:r>
                                      <a:rPr lang="en-US" sz="2000" b="1" i="1" smtClean="0">
                                        <a:solidFill>
                                          <a:schemeClr val="accent1"/>
                                        </a:solidFill>
                                        <a:latin typeface="Cambria Math"/>
                                      </a:rPr>
                                      <m:t>𝒙</m:t>
                                    </m:r>
                                  </m:e>
                                </m:acc>
                              </m:oMath>
                            </m:oMathPara>
                          </a14:m>
                          <a:endParaRPr lang="en-US" sz="2000" b="1" dirty="0">
                            <a:solidFill>
                              <a:schemeClr val="accent1"/>
                            </a:solidFill>
                          </a:endParaRPr>
                        </a:p>
                      </a:txBody>
                      <a:tcPr marT="45730" marB="45730"/>
                    </a:tc>
                    <a:tc>
                      <a:txBody>
                        <a:bodyPr/>
                        <a:lstStyle/>
                        <a:p>
                          <a:pPr algn="ctr"/>
                          <a:r>
                            <a:rPr lang="el-GR" sz="2000" b="1" dirty="0" smtClean="0">
                              <a:solidFill>
                                <a:schemeClr val="accent1"/>
                              </a:solidFill>
                            </a:rPr>
                            <a:t>μ</a:t>
                          </a:r>
                          <a:endParaRPr lang="en-US" sz="2000" b="1" dirty="0">
                            <a:solidFill>
                              <a:schemeClr val="accent1"/>
                            </a:solidFill>
                          </a:endParaRPr>
                        </a:p>
                      </a:txBody>
                      <a:tcPr marT="45730" marB="45730"/>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91989512"/>
                  </p:ext>
                </p:extLst>
              </p:nvPr>
            </p:nvGraphicFramePr>
            <p:xfrm>
              <a:off x="2209800" y="3276600"/>
              <a:ext cx="4648200" cy="1493837"/>
            </p:xfrm>
            <a:graphic>
              <a:graphicData uri="http://schemas.openxmlformats.org/drawingml/2006/table">
                <a:tbl>
                  <a:tblPr firstRow="1" bandRow="1">
                    <a:tableStyleId>{5C22544A-7EE6-4342-B048-85BDC9FD1C3A}</a:tableStyleId>
                  </a:tblPr>
                  <a:tblGrid>
                    <a:gridCol w="1600200"/>
                    <a:gridCol w="1447800"/>
                    <a:gridCol w="1600200"/>
                  </a:tblGrid>
                  <a:tr h="701189">
                    <a:tc>
                      <a:txBody>
                        <a:bodyPr/>
                        <a:lstStyle/>
                        <a:p>
                          <a:pPr algn="ctr"/>
                          <a:r>
                            <a:rPr lang="en-US" sz="2000" dirty="0" smtClean="0"/>
                            <a:t>Statistical </a:t>
                          </a:r>
                          <a:br>
                            <a:rPr lang="en-US" sz="2000" dirty="0" smtClean="0"/>
                          </a:br>
                          <a:r>
                            <a:rPr lang="en-US" sz="2000" dirty="0" smtClean="0"/>
                            <a:t>Measure</a:t>
                          </a:r>
                          <a:endParaRPr lang="en-US" sz="2000" dirty="0"/>
                        </a:p>
                      </a:txBody>
                      <a:tcPr marT="45730" marB="45730"/>
                    </a:tc>
                    <a:tc>
                      <a:txBody>
                        <a:bodyPr/>
                        <a:lstStyle/>
                        <a:p>
                          <a:pPr algn="ctr"/>
                          <a:r>
                            <a:rPr lang="en-US" sz="2000" dirty="0" smtClean="0"/>
                            <a:t>Sample</a:t>
                          </a:r>
                          <a:r>
                            <a:rPr lang="en-US" sz="2000" baseline="0" dirty="0" smtClean="0"/>
                            <a:t> </a:t>
                          </a:r>
                          <a:br>
                            <a:rPr lang="en-US" sz="2000" baseline="0" dirty="0" smtClean="0"/>
                          </a:br>
                          <a:r>
                            <a:rPr lang="en-US" sz="2000" baseline="0" dirty="0" smtClean="0"/>
                            <a:t>Statistic</a:t>
                          </a:r>
                          <a:endParaRPr lang="en-US" sz="2000" dirty="0"/>
                        </a:p>
                      </a:txBody>
                      <a:tcPr marT="45730" marB="45730"/>
                    </a:tc>
                    <a:tc>
                      <a:txBody>
                        <a:bodyPr/>
                        <a:lstStyle/>
                        <a:p>
                          <a:pPr algn="ctr"/>
                          <a:r>
                            <a:rPr lang="en-US" sz="2000" dirty="0" smtClean="0"/>
                            <a:t>Population </a:t>
                          </a:r>
                          <a:br>
                            <a:rPr lang="en-US" sz="2000" dirty="0" smtClean="0"/>
                          </a:br>
                          <a:r>
                            <a:rPr lang="en-US" sz="2000" dirty="0" smtClean="0"/>
                            <a:t>Parameter</a:t>
                          </a:r>
                          <a:endParaRPr lang="en-US" sz="2000" dirty="0"/>
                        </a:p>
                      </a:txBody>
                      <a:tcPr marT="45730" marB="45730"/>
                    </a:tc>
                  </a:tr>
                  <a:tr h="396324">
                    <a:tc>
                      <a:txBody>
                        <a:bodyPr/>
                        <a:lstStyle/>
                        <a:p>
                          <a:pPr algn="ctr"/>
                          <a:r>
                            <a:rPr lang="en-US" sz="2000" b="1" dirty="0" smtClean="0">
                              <a:solidFill>
                                <a:schemeClr val="accent1"/>
                              </a:solidFill>
                            </a:rPr>
                            <a:t>Proportion</a:t>
                          </a:r>
                          <a:endParaRPr lang="en-US" sz="2000" b="1" dirty="0">
                            <a:solidFill>
                              <a:schemeClr val="accent1"/>
                            </a:solidFill>
                          </a:endParaRPr>
                        </a:p>
                      </a:txBody>
                      <a:tcPr marT="45730" marB="45730"/>
                    </a:tc>
                    <a:tc>
                      <a:txBody>
                        <a:bodyPr/>
                        <a:lstStyle/>
                        <a:p>
                          <a:endParaRPr lang="en-US"/>
                        </a:p>
                      </a:txBody>
                      <a:tcPr marT="45730" marB="45730">
                        <a:blipFill rotWithShape="1">
                          <a:blip r:embed="rId2"/>
                          <a:stretch>
                            <a:fillRect l="-110504" t="-183077" r="-110084" b="-129231"/>
                          </a:stretch>
                        </a:blipFill>
                      </a:tcPr>
                    </a:tc>
                    <a:tc>
                      <a:txBody>
                        <a:bodyPr/>
                        <a:lstStyle/>
                        <a:p>
                          <a:pPr algn="ctr"/>
                          <a:r>
                            <a:rPr lang="en-US" sz="2000" b="1" dirty="0" smtClean="0">
                              <a:solidFill>
                                <a:schemeClr val="accent1"/>
                              </a:solidFill>
                            </a:rPr>
                            <a:t>p</a:t>
                          </a:r>
                          <a:endParaRPr lang="en-US" sz="2000" b="1" dirty="0">
                            <a:solidFill>
                              <a:schemeClr val="accent1"/>
                            </a:solidFill>
                          </a:endParaRPr>
                        </a:p>
                      </a:txBody>
                      <a:tcPr marT="45730" marB="45730"/>
                    </a:tc>
                  </a:tr>
                  <a:tr h="396324">
                    <a:tc>
                      <a:txBody>
                        <a:bodyPr/>
                        <a:lstStyle/>
                        <a:p>
                          <a:pPr algn="ctr"/>
                          <a:r>
                            <a:rPr lang="en-US" sz="2000" b="1" dirty="0" smtClean="0">
                              <a:solidFill>
                                <a:schemeClr val="accent1"/>
                              </a:solidFill>
                            </a:rPr>
                            <a:t>Mean</a:t>
                          </a:r>
                          <a:endParaRPr lang="en-US" sz="2000" b="1" dirty="0">
                            <a:solidFill>
                              <a:schemeClr val="accent1"/>
                            </a:solidFill>
                          </a:endParaRPr>
                        </a:p>
                      </a:txBody>
                      <a:tcPr marT="45730" marB="45730"/>
                    </a:tc>
                    <a:tc>
                      <a:txBody>
                        <a:bodyPr/>
                        <a:lstStyle/>
                        <a:p>
                          <a:endParaRPr lang="en-US"/>
                        </a:p>
                      </a:txBody>
                      <a:tcPr marT="45730" marB="45730">
                        <a:blipFill rotWithShape="1">
                          <a:blip r:embed="rId2"/>
                          <a:stretch>
                            <a:fillRect l="-110504" t="-283077" r="-110084" b="-29231"/>
                          </a:stretch>
                        </a:blipFill>
                      </a:tcPr>
                    </a:tc>
                    <a:tc>
                      <a:txBody>
                        <a:bodyPr/>
                        <a:lstStyle/>
                        <a:p>
                          <a:pPr algn="ctr"/>
                          <a:r>
                            <a:rPr lang="el-GR" sz="2000" b="1" dirty="0" smtClean="0">
                              <a:solidFill>
                                <a:schemeClr val="accent1"/>
                              </a:solidFill>
                            </a:rPr>
                            <a:t>μ</a:t>
                          </a:r>
                          <a:endParaRPr lang="en-US" sz="2000" b="1" dirty="0">
                            <a:solidFill>
                              <a:schemeClr val="accent1"/>
                            </a:solidFill>
                          </a:endParaRPr>
                        </a:p>
                      </a:txBody>
                      <a:tcPr marT="45730" marB="45730"/>
                    </a:tc>
                  </a:tr>
                </a:tbl>
              </a:graphicData>
            </a:graphic>
          </p:graphicFrame>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22238"/>
            <a:ext cx="8229600" cy="792162"/>
          </a:xfrm>
        </p:spPr>
        <p:txBody>
          <a:bodyPr/>
          <a:lstStyle/>
          <a:p>
            <a:r>
              <a:rPr lang="en-US" altLang="en-US" sz="3600" b="1" smtClean="0"/>
              <a:t>Describing Sampling Distributions</a:t>
            </a:r>
          </a:p>
        </p:txBody>
      </p:sp>
      <p:sp>
        <p:nvSpPr>
          <p:cNvPr id="3" name="Content Placeholder 2"/>
          <p:cNvSpPr>
            <a:spLocks noGrp="1"/>
          </p:cNvSpPr>
          <p:nvPr>
            <p:ph idx="1"/>
          </p:nvPr>
        </p:nvSpPr>
        <p:spPr>
          <a:xfrm>
            <a:off x="366713" y="1095375"/>
            <a:ext cx="8382000" cy="1419225"/>
          </a:xfrm>
        </p:spPr>
        <p:txBody>
          <a:bodyPr/>
          <a:lstStyle/>
          <a:p>
            <a:pPr marL="0" indent="0">
              <a:buFontTx/>
              <a:buNone/>
              <a:defRPr/>
            </a:pPr>
            <a:r>
              <a:rPr lang="en-US" sz="2000" b="1" dirty="0" smtClean="0">
                <a:ea typeface="ＭＳ Ｐゴシック" pitchFamily="-111" charset="-128"/>
              </a:rPr>
              <a:t>The fact that statistics from random samples have definite sampling distributions allows us to answer the question, “How trustworthy is a statistic as an estimator of the parameter?”  To get a complete answer, we consider the center, spread, and shape.</a:t>
            </a:r>
          </a:p>
          <a:p>
            <a:pPr>
              <a:buFontTx/>
              <a:buNone/>
              <a:defRPr/>
            </a:pPr>
            <a:endParaRPr lang="en-US" sz="2000" b="1" dirty="0"/>
          </a:p>
        </p:txBody>
      </p:sp>
      <p:sp>
        <p:nvSpPr>
          <p:cNvPr id="4" name="TextBox 3"/>
          <p:cNvSpPr txBox="1"/>
          <p:nvPr/>
        </p:nvSpPr>
        <p:spPr>
          <a:xfrm>
            <a:off x="2740025" y="5334000"/>
            <a:ext cx="6099175" cy="1322388"/>
          </a:xfrm>
          <a:prstGeom prst="rect">
            <a:avLst/>
          </a:prstGeom>
          <a:solidFill>
            <a:srgbClr val="99CCFF"/>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E81F30"/>
                </a:solidFill>
                <a:ea typeface="ＭＳ Ｐゴシック" pitchFamily="-111" charset="-128"/>
              </a:rPr>
              <a:t>Definition:</a:t>
            </a:r>
          </a:p>
          <a:p>
            <a:pPr>
              <a:defRPr/>
            </a:pPr>
            <a:endParaRPr lang="en-US" sz="600" b="1" u="sng" dirty="0">
              <a:solidFill>
                <a:srgbClr val="E81F30"/>
              </a:solidFill>
              <a:ea typeface="ＭＳ Ｐゴシック" pitchFamily="-111" charset="-128"/>
            </a:endParaRPr>
          </a:p>
          <a:p>
            <a:pPr>
              <a:defRPr/>
            </a:pPr>
            <a:r>
              <a:rPr lang="en-US" dirty="0">
                <a:solidFill>
                  <a:srgbClr val="000000"/>
                </a:solidFill>
                <a:ea typeface="ＭＳ Ｐゴシック" pitchFamily="-111" charset="-128"/>
              </a:rPr>
              <a:t>A statistic used to estimate a parameter is an </a:t>
            </a:r>
            <a:r>
              <a:rPr lang="en-US" b="1" dirty="0">
                <a:solidFill>
                  <a:srgbClr val="000000"/>
                </a:solidFill>
                <a:ea typeface="ＭＳ Ｐゴシック" pitchFamily="-111" charset="-128"/>
              </a:rPr>
              <a:t>unbiased estimator </a:t>
            </a:r>
            <a:r>
              <a:rPr lang="en-US" dirty="0">
                <a:solidFill>
                  <a:srgbClr val="000000"/>
                </a:solidFill>
                <a:ea typeface="ＭＳ Ｐゴシック" pitchFamily="-111" charset="-128"/>
              </a:rPr>
              <a:t>if the mean of its sampling distribution is equal to the true value of the parameter being estimated.</a:t>
            </a:r>
            <a:endParaRPr lang="en-US" sz="2000" dirty="0">
              <a:solidFill>
                <a:srgbClr val="000000"/>
              </a:solidFill>
              <a:ea typeface="ＭＳ Ｐゴシック" pitchFamily="-111" charset="-128"/>
            </a:endParaRPr>
          </a:p>
        </p:txBody>
      </p:sp>
      <p:sp>
        <p:nvSpPr>
          <p:cNvPr id="5" name="TextBox 4"/>
          <p:cNvSpPr txBox="1">
            <a:spLocks noChangeArrowheads="1"/>
          </p:cNvSpPr>
          <p:nvPr/>
        </p:nvSpPr>
        <p:spPr bwMode="auto">
          <a:xfrm>
            <a:off x="393700" y="2409825"/>
            <a:ext cx="789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66FFFF"/>
                </a:solidFill>
                <a:ea typeface="ＭＳ Ｐゴシック" pitchFamily="34" charset="-128"/>
              </a:rPr>
              <a:t>Center: Biased and unbiased estimators</a:t>
            </a:r>
          </a:p>
          <a:p>
            <a:pPr>
              <a:spcBef>
                <a:spcPct val="0"/>
              </a:spcBef>
              <a:buFontTx/>
              <a:buNone/>
            </a:pPr>
            <a:endParaRPr lang="en-US" altLang="en-US" sz="1800">
              <a:ea typeface="ＭＳ Ｐゴシック" pitchFamily="34" charset="-128"/>
            </a:endParaRPr>
          </a:p>
          <a:p>
            <a:pPr>
              <a:spcBef>
                <a:spcPct val="0"/>
              </a:spcBef>
              <a:buFontTx/>
              <a:buNone/>
            </a:pPr>
            <a:r>
              <a:rPr lang="en-US" altLang="en-US" sz="1800" b="1">
                <a:ea typeface="ＭＳ Ｐゴシック" pitchFamily="34" charset="-128"/>
              </a:rPr>
              <a:t>In the chips example, we collected many samples of size 20 and calculated the sample proportion of red chips. How well does the sample proportion estimate the true proportion of red chips, </a:t>
            </a:r>
            <a:r>
              <a:rPr lang="en-US" altLang="en-US" sz="1800" b="1" i="1">
                <a:ea typeface="ＭＳ Ｐゴシック" pitchFamily="34" charset="-128"/>
              </a:rPr>
              <a:t>p</a:t>
            </a:r>
            <a:r>
              <a:rPr lang="en-US" altLang="en-US" sz="1800" b="1">
                <a:ea typeface="ＭＳ Ｐゴシック" pitchFamily="34" charset="-128"/>
              </a:rPr>
              <a:t> = 0.5? </a:t>
            </a:r>
          </a:p>
        </p:txBody>
      </p:sp>
      <p:sp>
        <p:nvSpPr>
          <p:cNvPr id="7" name="TextBox 6"/>
          <p:cNvSpPr txBox="1">
            <a:spLocks noChangeArrowheads="1"/>
          </p:cNvSpPr>
          <p:nvPr/>
        </p:nvSpPr>
        <p:spPr bwMode="auto">
          <a:xfrm>
            <a:off x="2952750" y="3981450"/>
            <a:ext cx="573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Note that the center of the approximate sampling distribution is close to 0.5.  In fact, if we took ALL possible samples of size 20 and found the mean of those sample proportions, we’d get </a:t>
            </a:r>
            <a:r>
              <a:rPr lang="en-US" altLang="en-US" sz="1800" b="1" i="1"/>
              <a:t>exactly </a:t>
            </a:r>
            <a:r>
              <a:rPr lang="en-US" altLang="en-US" sz="1800" b="1"/>
              <a:t>0.5</a:t>
            </a:r>
            <a:r>
              <a:rPr lang="en-US" altLang="en-US" sz="1800"/>
              <a:t>.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21145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checkerboard(across)">
                                      <p:cBhvr>
                                        <p:cTn id="12" dur="500"/>
                                        <p:tgtEl>
                                          <p:spTgt spid="43010"/>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22238"/>
            <a:ext cx="8229600" cy="792162"/>
          </a:xfrm>
        </p:spPr>
        <p:txBody>
          <a:bodyPr/>
          <a:lstStyle/>
          <a:p>
            <a:r>
              <a:rPr lang="en-US" altLang="en-US" sz="3600" b="1" smtClean="0"/>
              <a:t>Describing Sampling Distributions</a:t>
            </a:r>
          </a:p>
        </p:txBody>
      </p:sp>
      <p:sp>
        <p:nvSpPr>
          <p:cNvPr id="3" name="Content Placeholder 2"/>
          <p:cNvSpPr>
            <a:spLocks noGrp="1"/>
          </p:cNvSpPr>
          <p:nvPr>
            <p:ph idx="1"/>
          </p:nvPr>
        </p:nvSpPr>
        <p:spPr>
          <a:xfrm>
            <a:off x="228600" y="914400"/>
            <a:ext cx="8686800" cy="2333625"/>
          </a:xfrm>
        </p:spPr>
        <p:txBody>
          <a:bodyPr/>
          <a:lstStyle/>
          <a:p>
            <a:pPr>
              <a:spcBef>
                <a:spcPts val="0"/>
              </a:spcBef>
              <a:buFontTx/>
              <a:buNone/>
              <a:defRPr/>
            </a:pPr>
            <a:r>
              <a:rPr lang="en-US" sz="2000" b="1" dirty="0" smtClean="0">
                <a:solidFill>
                  <a:srgbClr val="66FFFF"/>
                </a:solidFill>
              </a:rPr>
              <a:t>Spread: Low variability is better!</a:t>
            </a:r>
            <a:endParaRPr lang="en-US" sz="1000" b="1" dirty="0" smtClean="0">
              <a:solidFill>
                <a:srgbClr val="66FFFF"/>
              </a:solidFill>
            </a:endParaRPr>
          </a:p>
          <a:p>
            <a:pPr>
              <a:spcBef>
                <a:spcPts val="0"/>
              </a:spcBef>
              <a:buFontTx/>
              <a:buNone/>
              <a:defRPr/>
            </a:pPr>
            <a:endParaRPr lang="en-US" sz="1000" b="1" dirty="0" smtClean="0"/>
          </a:p>
          <a:p>
            <a:pPr marL="0" indent="0">
              <a:spcBef>
                <a:spcPts val="0"/>
              </a:spcBef>
              <a:buFontTx/>
              <a:buNone/>
              <a:defRPr/>
            </a:pPr>
            <a:r>
              <a:rPr lang="en-US" sz="1800" b="1" dirty="0" smtClean="0"/>
              <a:t>To get a trustworthy estimate of an unknown population parameter, start by using a statistic that’s an unbiased estimator. This ensures that you won’t tend to overestimate or underestimate. Unfortunately, using an unbiased estimator doesn’t guarantee that the value of your statistic will be close to the actual parameter value.</a:t>
            </a:r>
          </a:p>
          <a:p>
            <a:pPr>
              <a:spcBef>
                <a:spcPts val="0"/>
              </a:spcBef>
              <a:buFontTx/>
              <a:buNone/>
              <a:defRPr/>
            </a:pPr>
            <a:endParaRPr lang="en-US" sz="2000" b="1" dirty="0"/>
          </a:p>
        </p:txBody>
      </p:sp>
      <p:sp>
        <p:nvSpPr>
          <p:cNvPr id="8" name="TextBox 7"/>
          <p:cNvSpPr txBox="1">
            <a:spLocks noChangeArrowheads="1"/>
          </p:cNvSpPr>
          <p:nvPr/>
        </p:nvSpPr>
        <p:spPr bwMode="auto">
          <a:xfrm>
            <a:off x="457200" y="45212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t>Larger samples have a clear advantage over smaller samples. They are much more likely to produce an estimate close to the true value of the parameter. </a:t>
            </a:r>
          </a:p>
        </p:txBody>
      </p:sp>
      <p:grpSp>
        <p:nvGrpSpPr>
          <p:cNvPr id="2" name="Group 18"/>
          <p:cNvGrpSpPr>
            <a:grpSpLocks/>
          </p:cNvGrpSpPr>
          <p:nvPr/>
        </p:nvGrpSpPr>
        <p:grpSpPr bwMode="auto">
          <a:xfrm>
            <a:off x="393700" y="5243513"/>
            <a:ext cx="8423275" cy="1347787"/>
            <a:chOff x="-242149" y="4952607"/>
            <a:chExt cx="8422734" cy="1349528"/>
          </a:xfrm>
        </p:grpSpPr>
        <p:sp>
          <p:nvSpPr>
            <p:cNvPr id="10" name="TextBox 9"/>
            <p:cNvSpPr txBox="1"/>
            <p:nvPr/>
          </p:nvSpPr>
          <p:spPr bwMode="auto">
            <a:xfrm>
              <a:off x="-242149" y="5224420"/>
              <a:ext cx="8422734" cy="1077715"/>
            </a:xfrm>
            <a:prstGeom prst="rect">
              <a:avLst/>
            </a:prstGeom>
            <a:solidFill>
              <a:srgbClr val="FAEDB8"/>
            </a:solidFill>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Aft>
                  <a:spcPts val="1200"/>
                </a:spcAft>
                <a:defRPr/>
              </a:pPr>
              <a:r>
                <a:rPr lang="en-US" sz="1600">
                  <a:solidFill>
                    <a:srgbClr val="000000"/>
                  </a:solidFill>
                  <a:ea typeface="ＭＳ Ｐゴシック" pitchFamily="-111" charset="-128"/>
                </a:rPr>
                <a:t>The </a:t>
              </a:r>
              <a:r>
                <a:rPr lang="en-US" sz="1600" b="1">
                  <a:solidFill>
                    <a:srgbClr val="000000"/>
                  </a:solidFill>
                  <a:ea typeface="ＭＳ Ｐゴシック" pitchFamily="-111" charset="-128"/>
                </a:rPr>
                <a:t>variability of a statistic </a:t>
              </a:r>
              <a:r>
                <a:rPr lang="en-US" sz="1600">
                  <a:solidFill>
                    <a:srgbClr val="000000"/>
                  </a:solidFill>
                  <a:ea typeface="ＭＳ Ｐゴシック" pitchFamily="-111" charset="-128"/>
                </a:rPr>
                <a:t>is described by the spread of its sampling distribution. This spread is determined primarily by the size of the random sample. Larger samples give smaller spread. The spread of the sampling distribution does not depend on the size of the population, as long as the population is at least 10 times larger than the sample.</a:t>
              </a:r>
            </a:p>
          </p:txBody>
        </p:sp>
        <p:sp>
          <p:nvSpPr>
            <p:cNvPr id="11" name="TextBox 10"/>
            <p:cNvSpPr txBox="1"/>
            <p:nvPr/>
          </p:nvSpPr>
          <p:spPr bwMode="auto">
            <a:xfrm>
              <a:off x="782442" y="4952607"/>
              <a:ext cx="6496666" cy="338554"/>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1600" b="1" dirty="0">
                  <a:solidFill>
                    <a:srgbClr val="FF0000"/>
                  </a:solidFill>
                </a:rPr>
                <a:t>Variability of a Statistic</a:t>
              </a:r>
            </a:p>
          </p:txBody>
        </p:sp>
      </p:grpSp>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14600"/>
            <a:ext cx="52482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4"/>
          <p:cNvSpPr txBox="1">
            <a:spLocks noChangeArrowheads="1"/>
          </p:cNvSpPr>
          <p:nvPr/>
        </p:nvSpPr>
        <p:spPr bwMode="auto">
          <a:xfrm>
            <a:off x="1828800" y="3276600"/>
            <a:ext cx="88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i="1"/>
              <a:t>n</a:t>
            </a:r>
            <a:r>
              <a:rPr lang="en-US" altLang="en-US" sz="1800"/>
              <a:t>=100</a:t>
            </a:r>
            <a:endParaRPr lang="en-US" altLang="en-US" sz="1800" i="1"/>
          </a:p>
        </p:txBody>
      </p:sp>
      <p:sp>
        <p:nvSpPr>
          <p:cNvPr id="19464" name="TextBox 15"/>
          <p:cNvSpPr txBox="1">
            <a:spLocks noChangeArrowheads="1"/>
          </p:cNvSpPr>
          <p:nvPr/>
        </p:nvSpPr>
        <p:spPr bwMode="auto">
          <a:xfrm>
            <a:off x="7924800" y="3124200"/>
            <a:ext cx="101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i="1"/>
              <a:t>n=1000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2388"/>
            <a:ext cx="8229600" cy="914400"/>
          </a:xfrm>
        </p:spPr>
        <p:txBody>
          <a:bodyPr/>
          <a:lstStyle/>
          <a:p>
            <a:pPr eaLnBrk="1" hangingPunct="1"/>
            <a:r>
              <a:rPr lang="en-US" altLang="en-US" sz="3600" b="1" smtClean="0"/>
              <a:t>Objectives</a:t>
            </a:r>
          </a:p>
        </p:txBody>
      </p:sp>
      <p:sp>
        <p:nvSpPr>
          <p:cNvPr id="3075" name="Rectangle 3"/>
          <p:cNvSpPr>
            <a:spLocks noGrp="1" noChangeArrowheads="1"/>
          </p:cNvSpPr>
          <p:nvPr>
            <p:ph type="body" idx="1"/>
          </p:nvPr>
        </p:nvSpPr>
        <p:spPr>
          <a:xfrm>
            <a:off x="457200" y="1371600"/>
            <a:ext cx="8229600" cy="4953000"/>
          </a:xfrm>
        </p:spPr>
        <p:txBody>
          <a:bodyPr/>
          <a:lstStyle/>
          <a:p>
            <a:r>
              <a:rPr lang="en-US" sz="2400" b="1" dirty="0"/>
              <a:t>Distinguish between a parameter and a statistic</a:t>
            </a:r>
          </a:p>
          <a:p>
            <a:r>
              <a:rPr lang="en-US" sz="2400" b="1" dirty="0"/>
              <a:t>Create a sampling distribution using all possible samples from a small population</a:t>
            </a:r>
          </a:p>
          <a:p>
            <a:r>
              <a:rPr lang="en-US" sz="2400" b="1" dirty="0"/>
              <a:t>Use the sampling distribution of a statistic to evaluate a claim about a parameter</a:t>
            </a:r>
          </a:p>
          <a:p>
            <a:r>
              <a:rPr lang="en-US" sz="2400" b="1" dirty="0"/>
              <a:t>Distinguish among the distribution of a population, the distribution of a sample, and the sampling distribution of a statistic</a:t>
            </a:r>
          </a:p>
          <a:p>
            <a:r>
              <a:rPr lang="en-US" sz="2400" b="1" dirty="0"/>
              <a:t>Determine if a statistic is an unbiased estimator of a population parameter</a:t>
            </a:r>
          </a:p>
          <a:p>
            <a:r>
              <a:rPr lang="en-US" sz="2400" b="1" dirty="0"/>
              <a:t>Describe the relationship between sample size and the variability of a statistic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07950"/>
            <a:ext cx="8229600" cy="792163"/>
          </a:xfrm>
        </p:spPr>
        <p:txBody>
          <a:bodyPr/>
          <a:lstStyle/>
          <a:p>
            <a:r>
              <a:rPr lang="en-US" altLang="en-US" sz="3600" b="1" smtClean="0"/>
              <a:t>Bias of a Sample Statistic</a:t>
            </a:r>
          </a:p>
        </p:txBody>
      </p:sp>
      <p:sp>
        <p:nvSpPr>
          <p:cNvPr id="20483" name="Content Placeholder 2"/>
          <p:cNvSpPr>
            <a:spLocks noGrp="1"/>
          </p:cNvSpPr>
          <p:nvPr>
            <p:ph idx="1"/>
          </p:nvPr>
        </p:nvSpPr>
        <p:spPr>
          <a:xfrm>
            <a:off x="457200" y="2743200"/>
            <a:ext cx="8229600" cy="914400"/>
          </a:xfrm>
        </p:spPr>
        <p:txBody>
          <a:bodyPr/>
          <a:lstStyle/>
          <a:p>
            <a:pPr marL="225425" indent="-225425"/>
            <a:r>
              <a:rPr lang="en-US" altLang="en-US" sz="2400" b="1" smtClean="0"/>
              <a:t>Both distributions approximate the true population proportion of 0.37 and are unbiased</a:t>
            </a:r>
          </a:p>
        </p:txBody>
      </p:sp>
      <p:pic>
        <p:nvPicPr>
          <p:cNvPr id="20484" name="Picture 3" descr="Yates_3e_Ch09_p5601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50900"/>
            <a:ext cx="8229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371850" y="3886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C000"/>
                </a:solidFill>
              </a:rPr>
              <a:t>Which one is the n=100 and n=1000?</a:t>
            </a:r>
          </a:p>
        </p:txBody>
      </p:sp>
      <p:pic>
        <p:nvPicPr>
          <p:cNvPr id="204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9525"/>
            <a:ext cx="27813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19525"/>
            <a:ext cx="27527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792162"/>
          </a:xfrm>
        </p:spPr>
        <p:txBody>
          <a:bodyPr/>
          <a:lstStyle/>
          <a:p>
            <a:r>
              <a:rPr lang="en-US" altLang="en-US" sz="3600" b="1" smtClean="0"/>
              <a:t>Variability of a Sample Statistic</a:t>
            </a:r>
          </a:p>
        </p:txBody>
      </p:sp>
      <p:sp>
        <p:nvSpPr>
          <p:cNvPr id="21507" name="Content Placeholder 2"/>
          <p:cNvSpPr>
            <a:spLocks noGrp="1"/>
          </p:cNvSpPr>
          <p:nvPr>
            <p:ph idx="1"/>
          </p:nvPr>
        </p:nvSpPr>
        <p:spPr>
          <a:xfrm>
            <a:off x="457200" y="1066800"/>
            <a:ext cx="8229600" cy="5334000"/>
          </a:xfrm>
        </p:spPr>
        <p:txBody>
          <a:bodyPr/>
          <a:lstStyle/>
          <a:p>
            <a:r>
              <a:rPr lang="en-US" altLang="en-US" sz="2400" b="1" dirty="0" smtClean="0"/>
              <a:t>As we stated before, the larger the sample size, the smaller the variance of the sample statistic; (size of the population is not a factor!)</a:t>
            </a:r>
          </a:p>
          <a:p>
            <a:endParaRPr lang="en-US" altLang="en-US" sz="2400" b="1" dirty="0" smtClean="0"/>
          </a:p>
          <a:p>
            <a:endParaRPr lang="en-US" altLang="en-US" sz="2400" b="1" dirty="0" smtClean="0"/>
          </a:p>
          <a:p>
            <a:endParaRPr lang="en-US" altLang="en-US" sz="2400" b="1" dirty="0" smtClean="0"/>
          </a:p>
          <a:p>
            <a:endParaRPr lang="en-US" altLang="en-US" sz="2400" b="1" dirty="0" smtClean="0"/>
          </a:p>
          <a:p>
            <a:endParaRPr lang="en-US" altLang="en-US" sz="2400" b="1" dirty="0" smtClean="0"/>
          </a:p>
          <a:p>
            <a:endParaRPr lang="en-US" altLang="en-US" sz="2400" b="1" dirty="0" smtClean="0"/>
          </a:p>
          <a:p>
            <a:r>
              <a:rPr lang="en-US" altLang="en-US" sz="2400" b="1" dirty="0" smtClean="0">
                <a:solidFill>
                  <a:srgbClr val="FFC000"/>
                </a:solidFill>
              </a:rPr>
              <a:t>Rule of thumb:  </a:t>
            </a:r>
            <a:r>
              <a:rPr lang="en-US" altLang="en-US" sz="2400" b="1" dirty="0" smtClean="0"/>
              <a:t>the size of the population needs to be at least ten times larger than the sample to avoid a hyper-geometric situation  (</a:t>
            </a:r>
            <a:r>
              <a:rPr lang="en-US" altLang="en-US" sz="2400" b="1" dirty="0" smtClean="0">
                <a:solidFill>
                  <a:srgbClr val="FFFF00"/>
                </a:solidFill>
              </a:rPr>
              <a:t>10% condition</a:t>
            </a:r>
            <a:r>
              <a:rPr lang="en-US" altLang="en-US" sz="2400" b="1" dirty="0" smtClean="0"/>
              <a:t>)</a:t>
            </a:r>
          </a:p>
        </p:txBody>
      </p:sp>
      <p:pic>
        <p:nvPicPr>
          <p:cNvPr id="21508" name="Picture 8" descr="Yates_3e_Ch09_p56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8229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15888"/>
            <a:ext cx="8610600" cy="792162"/>
          </a:xfrm>
        </p:spPr>
        <p:txBody>
          <a:bodyPr/>
          <a:lstStyle/>
          <a:p>
            <a:r>
              <a:rPr lang="en-US" altLang="en-US" sz="3600" b="1" smtClean="0"/>
              <a:t>Variability / Bias of a Sample Statistic</a:t>
            </a:r>
          </a:p>
        </p:txBody>
      </p:sp>
      <p:sp>
        <p:nvSpPr>
          <p:cNvPr id="22531" name="Content Placeholder 2"/>
          <p:cNvSpPr>
            <a:spLocks noGrp="1"/>
          </p:cNvSpPr>
          <p:nvPr>
            <p:ph idx="1"/>
          </p:nvPr>
        </p:nvSpPr>
        <p:spPr>
          <a:xfrm>
            <a:off x="0" y="3962400"/>
            <a:ext cx="3352800" cy="1752600"/>
          </a:xfrm>
        </p:spPr>
        <p:txBody>
          <a:bodyPr/>
          <a:lstStyle/>
          <a:p>
            <a:r>
              <a:rPr lang="en-US" altLang="en-US" sz="2000" b="1" smtClean="0"/>
              <a:t>Of the upper 3 which one would you choose and why?</a:t>
            </a:r>
          </a:p>
        </p:txBody>
      </p:sp>
      <p:sp>
        <p:nvSpPr>
          <p:cNvPr id="9" name="Content Placeholder 2"/>
          <p:cNvSpPr txBox="1">
            <a:spLocks/>
          </p:cNvSpPr>
          <p:nvPr/>
        </p:nvSpPr>
        <p:spPr bwMode="auto">
          <a:xfrm>
            <a:off x="5715000" y="3962400"/>
            <a:ext cx="3352800" cy="1752600"/>
          </a:xfrm>
          <a:prstGeom prst="rect">
            <a:avLst/>
          </a:prstGeom>
          <a:noFill/>
          <a:ln w="9525">
            <a:noFill/>
            <a:miter lim="800000"/>
            <a:headEnd/>
            <a:tailEnd/>
          </a:ln>
        </p:spPr>
        <p:txBody>
          <a:bodyPr/>
          <a:lstStyle/>
          <a:p>
            <a:pPr marL="342900" indent="-342900">
              <a:spcBef>
                <a:spcPct val="20000"/>
              </a:spcBef>
              <a:buFontTx/>
              <a:buChar char="•"/>
              <a:defRPr/>
            </a:pPr>
            <a:r>
              <a:rPr lang="en-US" sz="2000" b="1" kern="0" dirty="0">
                <a:latin typeface="+mn-lt"/>
              </a:rPr>
              <a:t>The “statistical” choice is not what you might think!</a:t>
            </a:r>
          </a:p>
        </p:txBody>
      </p:sp>
      <p:pic>
        <p:nvPicPr>
          <p:cNvPr id="225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24955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66800"/>
            <a:ext cx="25050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066800"/>
            <a:ext cx="2619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5257800"/>
            <a:ext cx="3954463" cy="10779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1600" b="1" dirty="0">
                <a:solidFill>
                  <a:srgbClr val="000000"/>
                </a:solidFill>
                <a:ea typeface="ＭＳ Ｐゴシック" pitchFamily="-111" charset="-128"/>
              </a:rPr>
              <a:t>Bias means that our aim is off and we consistently miss the bull’s-eye in the same direction. Our sample values do not center on the population value.</a:t>
            </a:r>
          </a:p>
        </p:txBody>
      </p:sp>
      <p:sp>
        <p:nvSpPr>
          <p:cNvPr id="14" name="Rectangle 13"/>
          <p:cNvSpPr/>
          <p:nvPr/>
        </p:nvSpPr>
        <p:spPr>
          <a:xfrm>
            <a:off x="5189538" y="5257800"/>
            <a:ext cx="3954462" cy="10779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1600" b="1" dirty="0"/>
              <a:t>High variability means that repeated shots are widely scattered on the target. Repeated samples do not give very similar results.</a:t>
            </a:r>
          </a:p>
        </p:txBody>
      </p:sp>
      <p:pic>
        <p:nvPicPr>
          <p:cNvPr id="184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575" y="4016375"/>
            <a:ext cx="24193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444"/>
                                        </p:tgtEl>
                                        <p:attrNameLst>
                                          <p:attrName>style.visibility</p:attrName>
                                        </p:attrNameLst>
                                      </p:cBhvr>
                                      <p:to>
                                        <p:strVal val="visible"/>
                                      </p:to>
                                    </p:set>
                                    <p:anim calcmode="lin" valueType="num">
                                      <p:cBhvr additive="base">
                                        <p:cTn id="21" dur="500" fill="hold"/>
                                        <p:tgtEl>
                                          <p:spTgt spid="18444"/>
                                        </p:tgtEl>
                                        <p:attrNameLst>
                                          <p:attrName>ppt_x</p:attrName>
                                        </p:attrNameLst>
                                      </p:cBhvr>
                                      <p:tavLst>
                                        <p:tav tm="0">
                                          <p:val>
                                            <p:strVal val="#ppt_x"/>
                                          </p:val>
                                        </p:tav>
                                        <p:tav tm="100000">
                                          <p:val>
                                            <p:strVal val="#ppt_x"/>
                                          </p:val>
                                        </p:tav>
                                      </p:tavLst>
                                    </p:anim>
                                    <p:anim calcmode="lin" valueType="num">
                                      <p:cBhvr additive="base">
                                        <p:cTn id="22" dur="500" fill="hold"/>
                                        <p:tgtEl>
                                          <p:spTgt spid="18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04775"/>
            <a:ext cx="8229600" cy="792163"/>
          </a:xfrm>
        </p:spPr>
        <p:txBody>
          <a:bodyPr/>
          <a:lstStyle/>
          <a:p>
            <a:r>
              <a:rPr lang="en-US" altLang="en-US" sz="3600" b="1" smtClean="0"/>
              <a:t>Example 2</a:t>
            </a:r>
          </a:p>
        </p:txBody>
      </p:sp>
      <p:sp>
        <p:nvSpPr>
          <p:cNvPr id="23555" name="Content Placeholder 2"/>
          <p:cNvSpPr>
            <a:spLocks noGrp="1"/>
          </p:cNvSpPr>
          <p:nvPr>
            <p:ph idx="1"/>
          </p:nvPr>
        </p:nvSpPr>
        <p:spPr>
          <a:xfrm>
            <a:off x="457200" y="838200"/>
            <a:ext cx="8229600" cy="1066800"/>
          </a:xfrm>
        </p:spPr>
        <p:txBody>
          <a:bodyPr/>
          <a:lstStyle/>
          <a:p>
            <a:pPr marL="0" indent="0">
              <a:buFontTx/>
              <a:buNone/>
            </a:pPr>
            <a:r>
              <a:rPr lang="en-US" altLang="en-US" sz="2400" b="1" smtClean="0"/>
              <a:t>Which of these sampling distributions displays large or small bias and large or small variability?</a:t>
            </a:r>
          </a:p>
        </p:txBody>
      </p:sp>
      <p:pic>
        <p:nvPicPr>
          <p:cNvPr id="23556" name="Picture 8" descr="Yates_3e_Ch09_p56019a"/>
          <p:cNvPicPr>
            <a:picLocks noChangeAspect="1" noChangeArrowheads="1"/>
          </p:cNvPicPr>
          <p:nvPr/>
        </p:nvPicPr>
        <p:blipFill>
          <a:blip r:embed="rId2">
            <a:extLst>
              <a:ext uri="{28A0092B-C50C-407E-A947-70E740481C1C}">
                <a14:useLocalDpi xmlns:a14="http://schemas.microsoft.com/office/drawing/2010/main" val="0"/>
              </a:ext>
            </a:extLst>
          </a:blip>
          <a:srcRect l="11111" r="7777"/>
          <a:stretch>
            <a:fillRect/>
          </a:stretch>
        </p:blipFill>
        <p:spPr bwMode="auto">
          <a:xfrm>
            <a:off x="231775" y="1755775"/>
            <a:ext cx="4114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Yates_3e_Ch09_p56019b"/>
          <p:cNvPicPr>
            <a:picLocks noChangeAspect="1" noChangeArrowheads="1"/>
          </p:cNvPicPr>
          <p:nvPr/>
        </p:nvPicPr>
        <p:blipFill>
          <a:blip r:embed="rId3">
            <a:extLst>
              <a:ext uri="{28A0092B-C50C-407E-A947-70E740481C1C}">
                <a14:useLocalDpi xmlns:a14="http://schemas.microsoft.com/office/drawing/2010/main" val="0"/>
              </a:ext>
            </a:extLst>
          </a:blip>
          <a:srcRect l="11111" r="7777"/>
          <a:stretch>
            <a:fillRect/>
          </a:stretch>
        </p:blipFill>
        <p:spPr bwMode="auto">
          <a:xfrm>
            <a:off x="4848225" y="1752600"/>
            <a:ext cx="41148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Yates_3e_Ch09_p56019c"/>
          <p:cNvPicPr>
            <a:picLocks noChangeAspect="1" noChangeArrowheads="1"/>
          </p:cNvPicPr>
          <p:nvPr/>
        </p:nvPicPr>
        <p:blipFill>
          <a:blip r:embed="rId4">
            <a:extLst>
              <a:ext uri="{28A0092B-C50C-407E-A947-70E740481C1C}">
                <a14:useLocalDpi xmlns:a14="http://schemas.microsoft.com/office/drawing/2010/main" val="0"/>
              </a:ext>
            </a:extLst>
          </a:blip>
          <a:srcRect l="11111" r="7777"/>
          <a:stretch>
            <a:fillRect/>
          </a:stretch>
        </p:blipFill>
        <p:spPr bwMode="auto">
          <a:xfrm>
            <a:off x="228600" y="4495800"/>
            <a:ext cx="41148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Yates_3e_Ch09_p56019d"/>
          <p:cNvPicPr>
            <a:picLocks noChangeAspect="1" noChangeArrowheads="1"/>
          </p:cNvPicPr>
          <p:nvPr/>
        </p:nvPicPr>
        <p:blipFill>
          <a:blip r:embed="rId5">
            <a:extLst>
              <a:ext uri="{28A0092B-C50C-407E-A947-70E740481C1C}">
                <a14:useLocalDpi xmlns:a14="http://schemas.microsoft.com/office/drawing/2010/main" val="0"/>
              </a:ext>
            </a:extLst>
          </a:blip>
          <a:srcRect l="13333" r="5556"/>
          <a:stretch>
            <a:fillRect/>
          </a:stretch>
        </p:blipFill>
        <p:spPr bwMode="auto">
          <a:xfrm>
            <a:off x="4876800" y="4419600"/>
            <a:ext cx="4114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5016" y="3890407"/>
            <a:ext cx="3441968" cy="369332"/>
          </a:xfrm>
          <a:prstGeom prst="rect">
            <a:avLst/>
          </a:prstGeom>
          <a:noFill/>
        </p:spPr>
        <p:txBody>
          <a:bodyPr wrap="none" rtlCol="0">
            <a:spAutoFit/>
          </a:bodyPr>
          <a:lstStyle/>
          <a:p>
            <a:r>
              <a:rPr lang="en-US" b="1" dirty="0" smtClean="0">
                <a:solidFill>
                  <a:srgbClr val="FFFF00"/>
                </a:solidFill>
              </a:rPr>
              <a:t>Small (?) bias, high variability</a:t>
            </a:r>
            <a:endParaRPr lang="en-US" b="1" dirty="0">
              <a:solidFill>
                <a:srgbClr val="FFFF00"/>
              </a:solidFill>
            </a:endParaRPr>
          </a:p>
        </p:txBody>
      </p:sp>
      <p:sp>
        <p:nvSpPr>
          <p:cNvPr id="9" name="TextBox 8"/>
          <p:cNvSpPr txBox="1"/>
          <p:nvPr/>
        </p:nvSpPr>
        <p:spPr>
          <a:xfrm>
            <a:off x="5415473" y="3890407"/>
            <a:ext cx="2980303" cy="369332"/>
          </a:xfrm>
          <a:prstGeom prst="rect">
            <a:avLst/>
          </a:prstGeom>
          <a:noFill/>
        </p:spPr>
        <p:txBody>
          <a:bodyPr wrap="none" rtlCol="0">
            <a:spAutoFit/>
          </a:bodyPr>
          <a:lstStyle/>
          <a:p>
            <a:r>
              <a:rPr lang="en-US" b="1" dirty="0" smtClean="0">
                <a:solidFill>
                  <a:srgbClr val="FFFF00"/>
                </a:solidFill>
              </a:rPr>
              <a:t>Small bias, low variability</a:t>
            </a:r>
            <a:endParaRPr lang="en-US" b="1" dirty="0">
              <a:solidFill>
                <a:srgbClr val="FFFF00"/>
              </a:solidFill>
            </a:endParaRPr>
          </a:p>
        </p:txBody>
      </p:sp>
      <p:sp>
        <p:nvSpPr>
          <p:cNvPr id="10" name="TextBox 9"/>
          <p:cNvSpPr txBox="1"/>
          <p:nvPr/>
        </p:nvSpPr>
        <p:spPr>
          <a:xfrm>
            <a:off x="551240" y="6412468"/>
            <a:ext cx="3159839" cy="369332"/>
          </a:xfrm>
          <a:prstGeom prst="rect">
            <a:avLst/>
          </a:prstGeom>
          <a:noFill/>
        </p:spPr>
        <p:txBody>
          <a:bodyPr wrap="none" rtlCol="0">
            <a:spAutoFit/>
          </a:bodyPr>
          <a:lstStyle/>
          <a:p>
            <a:r>
              <a:rPr lang="en-US" b="1" dirty="0" smtClean="0">
                <a:solidFill>
                  <a:srgbClr val="FFFF00"/>
                </a:solidFill>
              </a:rPr>
              <a:t>Small bias, high variability</a:t>
            </a:r>
            <a:endParaRPr lang="en-US" b="1" dirty="0">
              <a:solidFill>
                <a:srgbClr val="FFFF00"/>
              </a:solidFill>
            </a:endParaRPr>
          </a:p>
        </p:txBody>
      </p:sp>
      <p:sp>
        <p:nvSpPr>
          <p:cNvPr id="11" name="TextBox 10"/>
          <p:cNvSpPr txBox="1"/>
          <p:nvPr/>
        </p:nvSpPr>
        <p:spPr>
          <a:xfrm>
            <a:off x="5401697" y="6412468"/>
            <a:ext cx="2993127" cy="369332"/>
          </a:xfrm>
          <a:prstGeom prst="rect">
            <a:avLst/>
          </a:prstGeom>
          <a:noFill/>
        </p:spPr>
        <p:txBody>
          <a:bodyPr wrap="none" rtlCol="0">
            <a:spAutoFit/>
          </a:bodyPr>
          <a:lstStyle/>
          <a:p>
            <a:r>
              <a:rPr lang="en-US" b="1" dirty="0" smtClean="0">
                <a:solidFill>
                  <a:srgbClr val="FFFF00"/>
                </a:solidFill>
              </a:rPr>
              <a:t>Large bias, low variability</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90600"/>
          </a:xfrm>
        </p:spPr>
        <p:txBody>
          <a:bodyPr/>
          <a:lstStyle/>
          <a:p>
            <a:pPr eaLnBrk="1" hangingPunct="1"/>
            <a:r>
              <a:rPr lang="en-US" altLang="en-US" sz="3600" b="1" smtClean="0"/>
              <a:t>Summary and Homework</a:t>
            </a:r>
          </a:p>
        </p:txBody>
      </p:sp>
      <p:sp>
        <p:nvSpPr>
          <p:cNvPr id="24579" name="Rectangle 3"/>
          <p:cNvSpPr>
            <a:spLocks noGrp="1" noChangeArrowheads="1"/>
          </p:cNvSpPr>
          <p:nvPr>
            <p:ph type="body" idx="1"/>
          </p:nvPr>
        </p:nvSpPr>
        <p:spPr>
          <a:xfrm>
            <a:off x="304800" y="1143000"/>
            <a:ext cx="8610600" cy="5334000"/>
          </a:xfrm>
        </p:spPr>
        <p:txBody>
          <a:bodyPr/>
          <a:lstStyle/>
          <a:p>
            <a:pPr eaLnBrk="1" hangingPunct="1"/>
            <a:r>
              <a:rPr lang="en-US" altLang="en-US" sz="2800" b="1" smtClean="0">
                <a:solidFill>
                  <a:srgbClr val="FFFF00"/>
                </a:solidFill>
              </a:rPr>
              <a:t>Summary</a:t>
            </a:r>
          </a:p>
          <a:p>
            <a:pPr lvl="1" eaLnBrk="1" hangingPunct="1"/>
            <a:r>
              <a:rPr lang="en-US" altLang="en-US" sz="2400" b="1" smtClean="0"/>
              <a:t>Parameters describe a population</a:t>
            </a:r>
          </a:p>
          <a:p>
            <a:pPr lvl="1" eaLnBrk="1" hangingPunct="1"/>
            <a:r>
              <a:rPr lang="en-US" altLang="en-US" sz="2400" b="1" smtClean="0"/>
              <a:t>Statistics describe a sample</a:t>
            </a:r>
          </a:p>
          <a:p>
            <a:pPr lvl="1" eaLnBrk="1" hangingPunct="1"/>
            <a:r>
              <a:rPr lang="en-US" altLang="en-US" sz="2400" b="1" smtClean="0"/>
              <a:t>We use statistics to estimate unknown parameters</a:t>
            </a:r>
          </a:p>
          <a:p>
            <a:pPr lvl="1" eaLnBrk="1" hangingPunct="1"/>
            <a:r>
              <a:rPr lang="en-US" altLang="en-US" sz="2400" b="1" smtClean="0"/>
              <a:t>Samples of a statistic produce a sampling distribution</a:t>
            </a:r>
          </a:p>
          <a:p>
            <a:pPr lvl="1" eaLnBrk="1" hangingPunct="1"/>
            <a:r>
              <a:rPr lang="en-US" altLang="en-US" sz="2400" b="1" smtClean="0"/>
              <a:t>Statistics should be unbiased and have low variability</a:t>
            </a:r>
            <a:endParaRPr lang="en-US" altLang="en-US" b="1" smtClean="0"/>
          </a:p>
          <a:p>
            <a:pPr eaLnBrk="1" hangingPunct="1"/>
            <a:endParaRPr lang="en-US" altLang="en-US" sz="1600" b="1" smtClean="0"/>
          </a:p>
          <a:p>
            <a:pPr eaLnBrk="1" hangingPunct="1"/>
            <a:r>
              <a:rPr lang="en-US" altLang="en-US" sz="2800" b="1" smtClean="0">
                <a:solidFill>
                  <a:srgbClr val="FFFF00"/>
                </a:solidFill>
              </a:rPr>
              <a:t>Homework</a:t>
            </a:r>
          </a:p>
          <a:p>
            <a:pPr lvl="1" eaLnBrk="1" hangingPunct="1"/>
            <a:r>
              <a:rPr lang="en-US" altLang="en-US" sz="2400" b="1" smtClean="0"/>
              <a:t> 1, 3, 5, 7, 9, 11, 13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7625"/>
            <a:ext cx="8229600" cy="914400"/>
          </a:xfrm>
        </p:spPr>
        <p:txBody>
          <a:bodyPr/>
          <a:lstStyle/>
          <a:p>
            <a:pPr eaLnBrk="1" hangingPunct="1"/>
            <a:r>
              <a:rPr lang="en-US" altLang="en-US" sz="3600" b="1" smtClean="0"/>
              <a:t>Vocabulary</a:t>
            </a:r>
          </a:p>
        </p:txBody>
      </p:sp>
      <p:sp>
        <p:nvSpPr>
          <p:cNvPr id="4099" name="Rectangle 3"/>
          <p:cNvSpPr>
            <a:spLocks noGrp="1" noChangeArrowheads="1"/>
          </p:cNvSpPr>
          <p:nvPr>
            <p:ph type="body" idx="1"/>
          </p:nvPr>
        </p:nvSpPr>
        <p:spPr>
          <a:xfrm>
            <a:off x="304800" y="914400"/>
            <a:ext cx="8534400" cy="5410200"/>
          </a:xfrm>
        </p:spPr>
        <p:txBody>
          <a:bodyPr/>
          <a:lstStyle/>
          <a:p>
            <a:pPr>
              <a:spcBef>
                <a:spcPts val="1200"/>
              </a:spcBef>
              <a:spcAft>
                <a:spcPts val="600"/>
              </a:spcAft>
            </a:pPr>
            <a:r>
              <a:rPr lang="en-US" sz="2400" b="1" i="1" dirty="0">
                <a:solidFill>
                  <a:srgbClr val="FFFF00"/>
                </a:solidFill>
              </a:rPr>
              <a:t>Parameter</a:t>
            </a:r>
            <a:r>
              <a:rPr lang="en-US" sz="2400" b="1" i="1" dirty="0"/>
              <a:t> – a number that describes some characteristic of the population</a:t>
            </a:r>
            <a:endParaRPr lang="en-US" sz="2400" b="1" dirty="0"/>
          </a:p>
          <a:p>
            <a:pPr>
              <a:spcBef>
                <a:spcPts val="1200"/>
              </a:spcBef>
              <a:spcAft>
                <a:spcPts val="600"/>
              </a:spcAft>
            </a:pPr>
            <a:r>
              <a:rPr lang="en-US" sz="2400" b="1" i="1" dirty="0">
                <a:solidFill>
                  <a:srgbClr val="FFFF00"/>
                </a:solidFill>
              </a:rPr>
              <a:t>Statistic</a:t>
            </a:r>
            <a:r>
              <a:rPr lang="en-US" sz="2400" b="1" i="1" dirty="0"/>
              <a:t> – a number that describes some characteristic of a sample</a:t>
            </a:r>
            <a:endParaRPr lang="en-US" sz="2400" b="1" dirty="0"/>
          </a:p>
          <a:p>
            <a:pPr>
              <a:spcBef>
                <a:spcPts val="1200"/>
              </a:spcBef>
              <a:spcAft>
                <a:spcPts val="600"/>
              </a:spcAft>
            </a:pPr>
            <a:r>
              <a:rPr lang="en-US" sz="2400" b="1" i="1" dirty="0">
                <a:solidFill>
                  <a:srgbClr val="FFFF00"/>
                </a:solidFill>
              </a:rPr>
              <a:t>Sampling variability </a:t>
            </a:r>
            <a:r>
              <a:rPr lang="en-US" sz="2400" b="1" i="1" dirty="0"/>
              <a:t>– different random samples of the same size from the sample population will produce different values for a statistic</a:t>
            </a:r>
            <a:endParaRPr lang="en-US" sz="2400" b="1" dirty="0"/>
          </a:p>
          <a:p>
            <a:pPr>
              <a:spcBef>
                <a:spcPts val="1200"/>
              </a:spcBef>
              <a:spcAft>
                <a:spcPts val="600"/>
              </a:spcAft>
            </a:pPr>
            <a:r>
              <a:rPr lang="en-US" sz="2400" b="1" i="1" dirty="0">
                <a:solidFill>
                  <a:srgbClr val="FFFF00"/>
                </a:solidFill>
              </a:rPr>
              <a:t>Sampling Distribution (of a statistic) </a:t>
            </a:r>
            <a:r>
              <a:rPr lang="en-US" sz="2400" b="1" i="1" dirty="0"/>
              <a:t>– the distribution of values taken by the statistic in all possible samples of the same size from the same </a:t>
            </a:r>
            <a:r>
              <a:rPr lang="en-US" sz="2400" b="1" i="1" dirty="0" smtClean="0"/>
              <a:t>population</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7625"/>
            <a:ext cx="8229600" cy="914400"/>
          </a:xfrm>
        </p:spPr>
        <p:txBody>
          <a:bodyPr/>
          <a:lstStyle/>
          <a:p>
            <a:pPr eaLnBrk="1" hangingPunct="1"/>
            <a:r>
              <a:rPr lang="en-US" altLang="en-US" sz="3600" b="1" smtClean="0"/>
              <a:t>Vocabulary</a:t>
            </a:r>
          </a:p>
        </p:txBody>
      </p:sp>
      <p:sp>
        <p:nvSpPr>
          <p:cNvPr id="5123" name="Rectangle 3"/>
          <p:cNvSpPr>
            <a:spLocks noGrp="1" noChangeArrowheads="1"/>
          </p:cNvSpPr>
          <p:nvPr>
            <p:ph type="body" idx="1"/>
          </p:nvPr>
        </p:nvSpPr>
        <p:spPr>
          <a:xfrm>
            <a:off x="304800" y="914400"/>
            <a:ext cx="8534400" cy="5410200"/>
          </a:xfrm>
        </p:spPr>
        <p:txBody>
          <a:bodyPr/>
          <a:lstStyle/>
          <a:p>
            <a:pPr>
              <a:spcBef>
                <a:spcPts val="1200"/>
              </a:spcBef>
              <a:spcAft>
                <a:spcPts val="600"/>
              </a:spcAft>
            </a:pPr>
            <a:r>
              <a:rPr lang="en-US" sz="2400" b="1" i="1" dirty="0" smtClean="0">
                <a:solidFill>
                  <a:srgbClr val="FFFF00"/>
                </a:solidFill>
              </a:rPr>
              <a:t>Unbiased estimator </a:t>
            </a:r>
            <a:r>
              <a:rPr lang="en-US" sz="2400" b="1" i="1" dirty="0" smtClean="0"/>
              <a:t>– a statistic whose sampling distribution mean is equal to the true value of the parameter being estimated; </a:t>
            </a:r>
            <a:endParaRPr lang="en-US" sz="2400" b="1" dirty="0" smtClean="0"/>
          </a:p>
          <a:p>
            <a:pPr>
              <a:spcBef>
                <a:spcPts val="1200"/>
              </a:spcBef>
              <a:spcAft>
                <a:spcPts val="600"/>
              </a:spcAft>
            </a:pPr>
            <a:r>
              <a:rPr lang="en-US" sz="2400" b="1" i="1" dirty="0" smtClean="0">
                <a:solidFill>
                  <a:srgbClr val="FFFF00"/>
                </a:solidFill>
              </a:rPr>
              <a:t>Variability (of a statistic) </a:t>
            </a:r>
            <a:r>
              <a:rPr lang="en-US" sz="2400" b="1" i="1" dirty="0" smtClean="0"/>
              <a:t>– a description of the spread of the statistic’s sampling distribution</a:t>
            </a:r>
            <a:endParaRPr lang="en-US" sz="2400" b="1" dirty="0" smtClean="0"/>
          </a:p>
          <a:p>
            <a:pPr>
              <a:spcBef>
                <a:spcPts val="1200"/>
              </a:spcBef>
              <a:spcAft>
                <a:spcPts val="600"/>
              </a:spcAft>
            </a:pPr>
            <a:r>
              <a:rPr lang="en-US" sz="2400" b="1" i="1" dirty="0" smtClean="0">
                <a:solidFill>
                  <a:srgbClr val="FFFF00"/>
                </a:solidFill>
              </a:rPr>
              <a:t>Bias </a:t>
            </a:r>
            <a:r>
              <a:rPr lang="en-US" sz="2400" b="1" i="1" dirty="0" smtClean="0"/>
              <a:t>– the level of trustworthiness of a statistic</a:t>
            </a:r>
            <a:endParaRPr lang="en-US" sz="2400" b="1" dirty="0" smtClean="0"/>
          </a:p>
          <a:p>
            <a:pPr eaLnBrk="1" hangingPunct="1">
              <a:spcBef>
                <a:spcPts val="1200"/>
              </a:spcBef>
              <a:spcAft>
                <a:spcPts val="600"/>
              </a:spcAft>
            </a:pPr>
            <a:endParaRPr lang="en-US" altLang="en-US" sz="2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95250"/>
            <a:ext cx="8229600" cy="792163"/>
          </a:xfrm>
        </p:spPr>
        <p:txBody>
          <a:bodyPr/>
          <a:lstStyle/>
          <a:p>
            <a:r>
              <a:rPr lang="en-US" altLang="en-US" sz="3600" b="1" smtClean="0"/>
              <a:t>Introduction</a:t>
            </a:r>
          </a:p>
        </p:txBody>
      </p:sp>
      <p:sp>
        <p:nvSpPr>
          <p:cNvPr id="6147" name="Content Placeholder 2"/>
          <p:cNvSpPr>
            <a:spLocks noGrp="1"/>
          </p:cNvSpPr>
          <p:nvPr>
            <p:ph idx="1"/>
          </p:nvPr>
        </p:nvSpPr>
        <p:spPr>
          <a:xfrm>
            <a:off x="228600" y="990600"/>
            <a:ext cx="8686800" cy="3124200"/>
          </a:xfrm>
        </p:spPr>
        <p:txBody>
          <a:bodyPr/>
          <a:lstStyle/>
          <a:p>
            <a:pPr>
              <a:buFont typeface="Wingdings" pitchFamily="2" charset="2"/>
              <a:buNone/>
            </a:pPr>
            <a:r>
              <a:rPr lang="en-US" altLang="en-US" sz="2000" b="1" smtClean="0">
                <a:ea typeface="ＭＳ Ｐゴシック" pitchFamily="34" charset="-128"/>
              </a:rPr>
              <a:t>The process of </a:t>
            </a:r>
            <a:r>
              <a:rPr lang="en-US" altLang="en-US" sz="2000" b="1" i="1" smtClean="0">
                <a:ea typeface="ＭＳ Ｐゴシック" pitchFamily="34" charset="-128"/>
              </a:rPr>
              <a:t>statistical inference</a:t>
            </a:r>
            <a:r>
              <a:rPr lang="en-US" altLang="en-US" sz="2000" b="1" smtClean="0">
                <a:ea typeface="ＭＳ Ｐゴシック" pitchFamily="34" charset="-128"/>
              </a:rPr>
              <a:t> involves using information from a sample to draw conclusions about a wider population.</a:t>
            </a:r>
          </a:p>
          <a:p>
            <a:pPr>
              <a:buFont typeface="Wingdings" pitchFamily="2" charset="2"/>
              <a:buNone/>
            </a:pPr>
            <a:r>
              <a:rPr lang="en-US" altLang="en-US" sz="2000" b="1" smtClean="0">
                <a:ea typeface="ＭＳ Ｐゴシック" pitchFamily="34" charset="-128"/>
              </a:rPr>
              <a:t>Different random samples yield different statistics. We need to be able to describe the </a:t>
            </a:r>
            <a:r>
              <a:rPr lang="en-US" altLang="en-US" sz="2000" b="1" i="1" smtClean="0">
                <a:ea typeface="ＭＳ Ｐゴシック" pitchFamily="34" charset="-128"/>
              </a:rPr>
              <a:t>sampling distribution</a:t>
            </a:r>
            <a:r>
              <a:rPr lang="en-US" altLang="en-US" sz="2000" b="1" smtClean="0">
                <a:ea typeface="ＭＳ Ｐゴシック" pitchFamily="34" charset="-128"/>
              </a:rPr>
              <a:t> of possible statistic values in order to perform statistical inference.</a:t>
            </a:r>
          </a:p>
          <a:p>
            <a:pPr>
              <a:buFont typeface="Wingdings" pitchFamily="2" charset="2"/>
              <a:buNone/>
            </a:pPr>
            <a:r>
              <a:rPr lang="en-US" altLang="en-US" sz="2000" b="1" smtClean="0">
                <a:ea typeface="ＭＳ Ｐゴシック" pitchFamily="34" charset="-128"/>
              </a:rPr>
              <a:t>We can think of a statistic as a random variable because it takes numerical values that describe the outcomes of the random sampling process. Therefore, we can examine its probability distribution using what we learned in Chapter 6.</a:t>
            </a:r>
          </a:p>
          <a:p>
            <a:endParaRPr lang="en-US" altLang="en-US" sz="2000" b="1" smtClean="0"/>
          </a:p>
        </p:txBody>
      </p:sp>
      <p:sp>
        <p:nvSpPr>
          <p:cNvPr id="4" name="Rounded Rectangle 3"/>
          <p:cNvSpPr/>
          <p:nvPr/>
        </p:nvSpPr>
        <p:spPr>
          <a:xfrm>
            <a:off x="414338" y="4246563"/>
            <a:ext cx="3154362" cy="1719262"/>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000" b="1" dirty="0">
                <a:cs typeface="Arial"/>
              </a:rPr>
              <a:t>Population</a:t>
            </a:r>
          </a:p>
        </p:txBody>
      </p:sp>
      <p:sp>
        <p:nvSpPr>
          <p:cNvPr id="5" name="Oval 4"/>
          <p:cNvSpPr/>
          <p:nvPr/>
        </p:nvSpPr>
        <p:spPr>
          <a:xfrm>
            <a:off x="1460500" y="4686300"/>
            <a:ext cx="2108200" cy="850900"/>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fontAlgn="auto">
              <a:spcBef>
                <a:spcPts val="0"/>
              </a:spcBef>
              <a:spcAft>
                <a:spcPts val="0"/>
              </a:spcAft>
              <a:defRPr/>
            </a:pPr>
            <a:r>
              <a:rPr lang="en-US" sz="2000" b="1" dirty="0">
                <a:solidFill>
                  <a:srgbClr val="FF0000"/>
                </a:solidFill>
                <a:cs typeface="Arial"/>
              </a:rPr>
              <a:t>Sample</a:t>
            </a:r>
          </a:p>
        </p:txBody>
      </p:sp>
      <p:sp>
        <p:nvSpPr>
          <p:cNvPr id="6" name="Curved Down Arrow 5"/>
          <p:cNvSpPr/>
          <p:nvPr/>
        </p:nvSpPr>
        <p:spPr>
          <a:xfrm rot="21385562">
            <a:off x="3155950" y="4032250"/>
            <a:ext cx="2573338" cy="860425"/>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7" name="TextBox 6"/>
          <p:cNvSpPr txBox="1">
            <a:spLocks noChangeArrowheads="1"/>
          </p:cNvSpPr>
          <p:nvPr/>
        </p:nvSpPr>
        <p:spPr bwMode="auto">
          <a:xfrm>
            <a:off x="4641850" y="4794250"/>
            <a:ext cx="308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cs typeface="Arial" charset="0"/>
              </a:rPr>
              <a:t>Collect data </a:t>
            </a:r>
            <a:r>
              <a:rPr lang="en-US" altLang="en-US" sz="2000">
                <a:cs typeface="Arial" charset="0"/>
              </a:rPr>
              <a:t>from a representative </a:t>
            </a:r>
            <a:r>
              <a:rPr lang="en-US" altLang="en-US" sz="2000" b="1">
                <a:cs typeface="Arial" charset="0"/>
              </a:rPr>
              <a:t>Sample</a:t>
            </a:r>
            <a:r>
              <a:rPr lang="en-US" altLang="en-US" sz="2000">
                <a:cs typeface="Arial" charset="0"/>
              </a:rPr>
              <a:t>...</a:t>
            </a:r>
          </a:p>
        </p:txBody>
      </p:sp>
      <p:sp>
        <p:nvSpPr>
          <p:cNvPr id="8" name="TextBox 7"/>
          <p:cNvSpPr txBox="1">
            <a:spLocks noChangeArrowheads="1"/>
          </p:cNvSpPr>
          <p:nvPr/>
        </p:nvSpPr>
        <p:spPr bwMode="auto">
          <a:xfrm>
            <a:off x="4222750" y="5965825"/>
            <a:ext cx="2925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cs typeface="Arial" charset="0"/>
              </a:rPr>
              <a:t>Make an </a:t>
            </a:r>
            <a:r>
              <a:rPr lang="en-US" altLang="en-US" sz="2000" b="1">
                <a:cs typeface="Arial" charset="0"/>
              </a:rPr>
              <a:t>Inference </a:t>
            </a:r>
            <a:r>
              <a:rPr lang="en-US" altLang="en-US" sz="2000">
                <a:cs typeface="Arial" charset="0"/>
              </a:rPr>
              <a:t>about the </a:t>
            </a:r>
            <a:r>
              <a:rPr lang="en-US" altLang="en-US" sz="2000" b="1">
                <a:cs typeface="Arial" charset="0"/>
              </a:rPr>
              <a:t>Population</a:t>
            </a:r>
            <a:r>
              <a:rPr lang="en-US" altLang="en-US" sz="2000">
                <a:cs typeface="Arial" charset="0"/>
              </a:rPr>
              <a:t>.</a:t>
            </a:r>
          </a:p>
        </p:txBody>
      </p:sp>
      <p:sp>
        <p:nvSpPr>
          <p:cNvPr id="9" name="Curved Down Arrow 8"/>
          <p:cNvSpPr/>
          <p:nvPr/>
        </p:nvSpPr>
        <p:spPr>
          <a:xfrm rot="6610493">
            <a:off x="6850857" y="5476081"/>
            <a:ext cx="1714500" cy="858837"/>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10" name="Curved Down Arrow 9"/>
          <p:cNvSpPr/>
          <p:nvPr/>
        </p:nvSpPr>
        <p:spPr>
          <a:xfrm rot="12261255">
            <a:off x="725488" y="5670550"/>
            <a:ext cx="3365500" cy="690563"/>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nodeType="afterGroup">
                            <p:stCondLst>
                              <p:cond delay="3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nodeType="afterGroup">
                            <p:stCondLst>
                              <p:cond delay="4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5563"/>
            <a:ext cx="8229600" cy="868362"/>
          </a:xfrm>
        </p:spPr>
        <p:txBody>
          <a:bodyPr/>
          <a:lstStyle/>
          <a:p>
            <a:r>
              <a:rPr lang="en-US" altLang="en-US" sz="3600" b="1" smtClean="0"/>
              <a:t>Parameters and Statistics</a:t>
            </a:r>
          </a:p>
        </p:txBody>
      </p:sp>
      <p:sp>
        <p:nvSpPr>
          <p:cNvPr id="7171" name="Content Placeholder 2"/>
          <p:cNvSpPr>
            <a:spLocks noGrp="1"/>
          </p:cNvSpPr>
          <p:nvPr>
            <p:ph idx="1"/>
          </p:nvPr>
        </p:nvSpPr>
        <p:spPr>
          <a:xfrm>
            <a:off x="304800" y="990600"/>
            <a:ext cx="8534400" cy="1371600"/>
          </a:xfrm>
        </p:spPr>
        <p:txBody>
          <a:bodyPr/>
          <a:lstStyle/>
          <a:p>
            <a:r>
              <a:rPr lang="en-US" altLang="en-US" sz="2400" b="1" smtClean="0">
                <a:ea typeface="ＭＳ Ｐゴシック" pitchFamily="34" charset="-128"/>
              </a:rPr>
              <a:t>As we begin to use sample data to draw conclusions about a wider population, we must be clear about whether a number describes a sample or a population.</a:t>
            </a:r>
          </a:p>
          <a:p>
            <a:endParaRPr lang="en-US" altLang="en-US" sz="2400" b="1" smtClean="0"/>
          </a:p>
        </p:txBody>
      </p:sp>
      <p:sp>
        <p:nvSpPr>
          <p:cNvPr id="4" name="TextBox 3"/>
          <p:cNvSpPr txBox="1"/>
          <p:nvPr/>
        </p:nvSpPr>
        <p:spPr>
          <a:xfrm>
            <a:off x="620713" y="2141538"/>
            <a:ext cx="7375525" cy="2432050"/>
          </a:xfrm>
          <a:prstGeom prst="rec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E81F30"/>
                </a:solidFill>
                <a:ea typeface="ＭＳ Ｐゴシック" pitchFamily="-111" charset="-128"/>
                <a:cs typeface="ＭＳ Ｐゴシック" pitchFamily="-111" charset="-128"/>
              </a:rPr>
              <a:t>Definition:</a:t>
            </a:r>
          </a:p>
          <a:p>
            <a:pPr>
              <a:defRPr/>
            </a:pPr>
            <a:endParaRPr lang="en-US" sz="600" b="1" u="sng" dirty="0">
              <a:solidFill>
                <a:srgbClr val="E81F30"/>
              </a:solidFill>
              <a:ea typeface="ＭＳ Ｐゴシック" pitchFamily="-111" charset="-128"/>
              <a:cs typeface="ＭＳ Ｐゴシック" pitchFamily="-111" charset="-128"/>
            </a:endParaRPr>
          </a:p>
          <a:p>
            <a:pPr>
              <a:defRPr/>
            </a:pPr>
            <a:r>
              <a:rPr lang="en-US" dirty="0">
                <a:solidFill>
                  <a:srgbClr val="000000"/>
                </a:solidFill>
                <a:ea typeface="ＭＳ Ｐゴシック" pitchFamily="-111" charset="-128"/>
                <a:cs typeface="ＭＳ Ｐゴシック" pitchFamily="-111" charset="-128"/>
              </a:rPr>
              <a:t>A </a:t>
            </a:r>
            <a:r>
              <a:rPr lang="en-US" b="1" dirty="0">
                <a:solidFill>
                  <a:srgbClr val="000000"/>
                </a:solidFill>
                <a:ea typeface="ＭＳ Ｐゴシック" pitchFamily="-111" charset="-128"/>
                <a:cs typeface="ＭＳ Ｐゴシック" pitchFamily="-111" charset="-128"/>
              </a:rPr>
              <a:t>parameter </a:t>
            </a:r>
            <a:r>
              <a:rPr lang="en-US" dirty="0">
                <a:solidFill>
                  <a:srgbClr val="000000"/>
                </a:solidFill>
                <a:ea typeface="ＭＳ Ｐゴシック" pitchFamily="-111" charset="-128"/>
                <a:cs typeface="ＭＳ Ｐゴシック" pitchFamily="-111" charset="-128"/>
              </a:rPr>
              <a:t>is a number that describes some characteristic of the population. In statistical practice, the value of a parameter is usually not known because we cannot examine the entire population.</a:t>
            </a:r>
          </a:p>
          <a:p>
            <a:pPr>
              <a:defRPr/>
            </a:pPr>
            <a:endParaRPr lang="en-US" dirty="0">
              <a:solidFill>
                <a:srgbClr val="000000"/>
              </a:solidFill>
              <a:ea typeface="ＭＳ Ｐゴシック" pitchFamily="-111" charset="-128"/>
              <a:cs typeface="ＭＳ Ｐゴシック" pitchFamily="-111" charset="-128"/>
            </a:endParaRPr>
          </a:p>
          <a:p>
            <a:pPr>
              <a:defRPr/>
            </a:pPr>
            <a:r>
              <a:rPr lang="en-US" dirty="0">
                <a:solidFill>
                  <a:srgbClr val="000000"/>
                </a:solidFill>
                <a:ea typeface="ＭＳ Ｐゴシック" pitchFamily="-111" charset="-128"/>
                <a:cs typeface="ＭＳ Ｐゴシック" pitchFamily="-111" charset="-128"/>
              </a:rPr>
              <a:t>A </a:t>
            </a:r>
            <a:r>
              <a:rPr lang="en-US" b="1" dirty="0">
                <a:solidFill>
                  <a:srgbClr val="000000"/>
                </a:solidFill>
                <a:ea typeface="ＭＳ Ｐゴシック" pitchFamily="-111" charset="-128"/>
                <a:cs typeface="ＭＳ Ｐゴシック" pitchFamily="-111" charset="-128"/>
              </a:rPr>
              <a:t>statistic </a:t>
            </a:r>
            <a:r>
              <a:rPr lang="en-US" dirty="0">
                <a:solidFill>
                  <a:srgbClr val="000000"/>
                </a:solidFill>
                <a:ea typeface="ＭＳ Ｐゴシック" pitchFamily="-111" charset="-128"/>
                <a:cs typeface="ＭＳ Ｐゴシック" pitchFamily="-111" charset="-128"/>
              </a:rPr>
              <a:t>is a number that describes some characteristic of a sample. The value of a statistic can be computed directly from the sample data. We often use a statistic to estimate an unknown parameter.</a:t>
            </a:r>
          </a:p>
        </p:txBody>
      </p:sp>
      <p:sp>
        <p:nvSpPr>
          <p:cNvPr id="5" name="TextBox 4"/>
          <p:cNvSpPr txBox="1"/>
          <p:nvPr/>
        </p:nvSpPr>
        <p:spPr>
          <a:xfrm>
            <a:off x="709613" y="4648200"/>
            <a:ext cx="7221537" cy="646113"/>
          </a:xfrm>
          <a:prstGeom prst="rect">
            <a:avLst/>
          </a:prstGeom>
          <a:noFill/>
        </p:spPr>
        <p:txBody>
          <a:bodyPr>
            <a:spAutoFit/>
          </a:bodyPr>
          <a:lstStyle/>
          <a:p>
            <a:pPr algn="ctr">
              <a:defRPr/>
            </a:pPr>
            <a:r>
              <a:rPr lang="en-US" b="1" dirty="0">
                <a:solidFill>
                  <a:schemeClr val="accent3"/>
                </a:solidFill>
                <a:ea typeface="ＭＳ Ｐゴシック" charset="-128"/>
                <a:cs typeface="ＭＳ Ｐゴシック" charset="-128"/>
              </a:rPr>
              <a:t>Remember </a:t>
            </a:r>
            <a:r>
              <a:rPr lang="en-US" b="1" dirty="0" err="1">
                <a:solidFill>
                  <a:schemeClr val="accent3"/>
                </a:solidFill>
                <a:ea typeface="ＭＳ Ｐゴシック" charset="-128"/>
                <a:cs typeface="ＭＳ Ｐゴシック" charset="-128"/>
              </a:rPr>
              <a:t>s</a:t>
            </a:r>
            <a:r>
              <a:rPr lang="en-US" b="1" dirty="0">
                <a:solidFill>
                  <a:schemeClr val="accent3"/>
                </a:solidFill>
                <a:ea typeface="ＭＳ Ｐゴシック" charset="-128"/>
                <a:cs typeface="ＭＳ Ｐゴシック" charset="-128"/>
              </a:rPr>
              <a:t> and </a:t>
            </a:r>
            <a:r>
              <a:rPr lang="en-US" b="1" dirty="0" err="1">
                <a:solidFill>
                  <a:schemeClr val="accent3"/>
                </a:solidFill>
                <a:ea typeface="ＭＳ Ｐゴシック" charset="-128"/>
                <a:cs typeface="ＭＳ Ｐゴシック" charset="-128"/>
              </a:rPr>
              <a:t>p</a:t>
            </a:r>
            <a:r>
              <a:rPr lang="en-US" b="1" dirty="0">
                <a:solidFill>
                  <a:schemeClr val="accent3"/>
                </a:solidFill>
                <a:ea typeface="ＭＳ Ｐゴシック" charset="-128"/>
                <a:cs typeface="ＭＳ Ｐゴシック" charset="-128"/>
              </a:rPr>
              <a:t>: statistics come from samples and</a:t>
            </a:r>
          </a:p>
          <a:p>
            <a:pPr algn="ctr">
              <a:defRPr/>
            </a:pPr>
            <a:r>
              <a:rPr lang="en-US" b="1" dirty="0">
                <a:solidFill>
                  <a:schemeClr val="accent3"/>
                </a:solidFill>
                <a:ea typeface="ＭＳ Ｐゴシック" charset="-128"/>
                <a:cs typeface="ＭＳ Ｐゴシック" charset="-128"/>
              </a:rPr>
              <a:t>parameters come from populations</a:t>
            </a:r>
          </a:p>
        </p:txBody>
      </p:sp>
      <p:graphicFrame>
        <p:nvGraphicFramePr>
          <p:cNvPr id="6" name="Object 2"/>
          <p:cNvGraphicFramePr>
            <a:graphicFrameLocks noChangeAspect="1"/>
          </p:cNvGraphicFramePr>
          <p:nvPr/>
        </p:nvGraphicFramePr>
        <p:xfrm>
          <a:off x="827088" y="5365750"/>
          <a:ext cx="6638925" cy="1212850"/>
        </p:xfrm>
        <a:graphic>
          <a:graphicData uri="http://schemas.openxmlformats.org/presentationml/2006/ole">
            <mc:AlternateContent xmlns:mc="http://schemas.openxmlformats.org/markup-compatibility/2006">
              <mc:Choice xmlns:v="urn:schemas-microsoft-com:vml" Requires="v">
                <p:oleObj spid="_x0000_s7180" name="Equation" r:id="rId3" imgW="4660900" imgH="850900" progId="Equation.3">
                  <p:embed/>
                </p:oleObj>
              </mc:Choice>
              <mc:Fallback>
                <p:oleObj name="Equation" r:id="rId3" imgW="4660900" imgH="850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365750"/>
                        <a:ext cx="6638925" cy="12128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868363"/>
          </a:xfrm>
        </p:spPr>
        <p:txBody>
          <a:bodyPr/>
          <a:lstStyle/>
          <a:p>
            <a:r>
              <a:rPr lang="en-US" altLang="en-US" sz="3600" b="1" smtClean="0"/>
              <a:t>Population vs Samples</a:t>
            </a:r>
          </a:p>
        </p:txBody>
      </p:sp>
      <mc:AlternateContent xmlns:mc="http://schemas.openxmlformats.org/markup-compatibility/2006">
        <mc:Choice xmlns:a14="http://schemas.microsoft.com/office/drawing/2010/main" Requires="a14">
          <p:sp>
            <p:nvSpPr>
              <p:cNvPr id="8195" name="Content Placeholder 2"/>
              <p:cNvSpPr>
                <a:spLocks noGrp="1"/>
              </p:cNvSpPr>
              <p:nvPr>
                <p:ph idx="1"/>
              </p:nvPr>
            </p:nvSpPr>
            <p:spPr>
              <a:xfrm>
                <a:off x="304800" y="1143000"/>
                <a:ext cx="8382000" cy="5410200"/>
              </a:xfrm>
            </p:spPr>
            <p:txBody>
              <a:bodyPr/>
              <a:lstStyle/>
              <a:p>
                <a:r>
                  <a:rPr lang="en-US" altLang="en-US" sz="2800" b="1" dirty="0" smtClean="0">
                    <a:solidFill>
                      <a:srgbClr val="FFCCCC"/>
                    </a:solidFill>
                  </a:rPr>
                  <a:t>Population Parameters</a:t>
                </a:r>
              </a:p>
              <a:p>
                <a:pPr lvl="1"/>
                <a:r>
                  <a:rPr lang="en-US" altLang="en-US" sz="2400" b="1" dirty="0" smtClean="0"/>
                  <a:t>Usually unknown and are estimated by sample statistics using techniques we will learn</a:t>
                </a:r>
              </a:p>
              <a:p>
                <a:pPr lvl="1"/>
                <a:r>
                  <a:rPr lang="en-US" altLang="en-US" sz="2400" b="1" dirty="0" smtClean="0">
                    <a:solidFill>
                      <a:srgbClr val="99CCFF"/>
                    </a:solidFill>
                  </a:rPr>
                  <a:t>Population Mean:  </a:t>
                </a:r>
                <a:r>
                  <a:rPr lang="el-GR" altLang="en-US" sz="2400" b="1" dirty="0" smtClean="0">
                    <a:solidFill>
                      <a:srgbClr val="99CCFF"/>
                    </a:solidFill>
                  </a:rPr>
                  <a:t>μ</a:t>
                </a:r>
                <a:endParaRPr lang="en-US" altLang="en-US" sz="2400" b="1" dirty="0" smtClean="0">
                  <a:solidFill>
                    <a:srgbClr val="99CCFF"/>
                  </a:solidFill>
                </a:endParaRPr>
              </a:p>
              <a:p>
                <a:pPr lvl="1"/>
                <a:r>
                  <a:rPr lang="en-US" altLang="en-US" sz="2400" b="1" dirty="0" smtClean="0">
                    <a:solidFill>
                      <a:srgbClr val="99CCFF"/>
                    </a:solidFill>
                  </a:rPr>
                  <a:t>Population Standard Deviation:  </a:t>
                </a:r>
                <a:r>
                  <a:rPr lang="el-GR" altLang="en-US" sz="2400" b="1" dirty="0" smtClean="0">
                    <a:solidFill>
                      <a:srgbClr val="99CCFF"/>
                    </a:solidFill>
                  </a:rPr>
                  <a:t>σ</a:t>
                </a:r>
                <a:endParaRPr lang="en-US" altLang="en-US" sz="2400" b="1" dirty="0" smtClean="0">
                  <a:solidFill>
                    <a:srgbClr val="99CCFF"/>
                  </a:solidFill>
                </a:endParaRPr>
              </a:p>
              <a:p>
                <a:pPr lvl="1"/>
                <a:r>
                  <a:rPr lang="en-US" altLang="en-US" sz="2400" b="1" dirty="0" smtClean="0">
                    <a:solidFill>
                      <a:srgbClr val="99CCFF"/>
                    </a:solidFill>
                  </a:rPr>
                  <a:t>Population Proportion: </a:t>
                </a:r>
                <a:r>
                  <a:rPr lang="en-US" altLang="en-US" sz="2400" b="1" i="1" dirty="0" smtClean="0">
                    <a:solidFill>
                      <a:srgbClr val="99CCFF"/>
                    </a:solidFill>
                  </a:rPr>
                  <a:t>p</a:t>
                </a:r>
              </a:p>
              <a:p>
                <a:pPr lvl="1"/>
                <a:endParaRPr lang="en-US" altLang="en-US" sz="1600" b="1" i="1" dirty="0" smtClean="0"/>
              </a:p>
              <a:p>
                <a:r>
                  <a:rPr lang="en-US" altLang="en-US" sz="2800" b="1" dirty="0" smtClean="0">
                    <a:solidFill>
                      <a:srgbClr val="FFCCCC"/>
                    </a:solidFill>
                  </a:rPr>
                  <a:t>Sample Statistics</a:t>
                </a:r>
              </a:p>
              <a:p>
                <a:pPr lvl="1"/>
                <a:r>
                  <a:rPr lang="en-US" altLang="en-US" sz="2400" b="1" dirty="0" smtClean="0"/>
                  <a:t>Used to estimate population parameters</a:t>
                </a:r>
              </a:p>
              <a:p>
                <a:pPr lvl="1"/>
                <a:r>
                  <a:rPr lang="en-US" altLang="en-US" sz="2400" b="1" dirty="0" smtClean="0">
                    <a:solidFill>
                      <a:srgbClr val="FFFF66"/>
                    </a:solidFill>
                  </a:rPr>
                  <a:t>Sample Mean</a:t>
                </a:r>
                <a:r>
                  <a:rPr lang="en-US" altLang="en-US" sz="2400" b="1" dirty="0" smtClean="0">
                    <a:solidFill>
                      <a:srgbClr val="FFFF66"/>
                    </a:solidFill>
                  </a:rPr>
                  <a:t>:  </a:t>
                </a:r>
                <a14:m>
                  <m:oMath xmlns:m="http://schemas.openxmlformats.org/officeDocument/2006/math">
                    <m:acc>
                      <m:accPr>
                        <m:chr m:val="̅"/>
                        <m:ctrlPr>
                          <a:rPr lang="en-US" altLang="en-US" sz="2400" b="1" i="1" smtClean="0">
                            <a:solidFill>
                              <a:srgbClr val="FFFF66"/>
                            </a:solidFill>
                            <a:latin typeface="Cambria Math"/>
                          </a:rPr>
                        </m:ctrlPr>
                      </m:accPr>
                      <m:e>
                        <m:r>
                          <a:rPr lang="en-US" altLang="en-US" sz="2400" b="1" i="1" smtClean="0">
                            <a:solidFill>
                              <a:srgbClr val="FFFF66"/>
                            </a:solidFill>
                            <a:latin typeface="Cambria Math"/>
                          </a:rPr>
                          <m:t>𝒙</m:t>
                        </m:r>
                      </m:e>
                    </m:acc>
                  </m:oMath>
                </a14:m>
                <a:r>
                  <a:rPr lang="en-US" altLang="en-US" sz="2400" b="1" dirty="0" smtClean="0">
                    <a:solidFill>
                      <a:srgbClr val="FFFF66"/>
                    </a:solidFill>
                  </a:rPr>
                  <a:t> </a:t>
                </a:r>
                <a:endParaRPr lang="en-US" altLang="en-US" sz="2400" b="1" dirty="0" smtClean="0">
                  <a:solidFill>
                    <a:srgbClr val="FFFF66"/>
                  </a:solidFill>
                </a:endParaRPr>
              </a:p>
              <a:p>
                <a:pPr lvl="1"/>
                <a:r>
                  <a:rPr lang="en-US" altLang="en-US" sz="2400" b="1" dirty="0" smtClean="0">
                    <a:solidFill>
                      <a:srgbClr val="FFFF66"/>
                    </a:solidFill>
                  </a:rPr>
                  <a:t>Sample Standard Deviation:  </a:t>
                </a:r>
                <a:r>
                  <a:rPr lang="en-US" altLang="en-US" sz="2400" b="1" i="1" dirty="0" smtClean="0">
                    <a:solidFill>
                      <a:srgbClr val="FFFF66"/>
                    </a:solidFill>
                  </a:rPr>
                  <a:t>s</a:t>
                </a:r>
              </a:p>
              <a:p>
                <a:pPr lvl="1"/>
                <a:r>
                  <a:rPr lang="en-US" altLang="en-US" sz="2400" b="1" dirty="0" smtClean="0">
                    <a:solidFill>
                      <a:srgbClr val="FFFF66"/>
                    </a:solidFill>
                  </a:rPr>
                  <a:t>Sample Proportion</a:t>
                </a:r>
                <a:r>
                  <a:rPr lang="en-US" altLang="en-US" sz="2400" b="1" dirty="0" smtClean="0">
                    <a:solidFill>
                      <a:srgbClr val="FFFF66"/>
                    </a:solidFill>
                  </a:rPr>
                  <a:t>:  </a:t>
                </a:r>
                <a14:m>
                  <m:oMath xmlns:m="http://schemas.openxmlformats.org/officeDocument/2006/math">
                    <m:acc>
                      <m:accPr>
                        <m:chr m:val="̂"/>
                        <m:ctrlPr>
                          <a:rPr lang="en-US" altLang="en-US" sz="2400" b="1" i="1" smtClean="0">
                            <a:solidFill>
                              <a:srgbClr val="FFFF66"/>
                            </a:solidFill>
                            <a:latin typeface="Cambria Math"/>
                          </a:rPr>
                        </m:ctrlPr>
                      </m:accPr>
                      <m:e>
                        <m:r>
                          <a:rPr lang="en-US" altLang="en-US" sz="2400" b="1" i="1" smtClean="0">
                            <a:solidFill>
                              <a:srgbClr val="FFFF66"/>
                            </a:solidFill>
                            <a:latin typeface="Cambria Math"/>
                          </a:rPr>
                          <m:t>𝒑</m:t>
                        </m:r>
                      </m:e>
                    </m:acc>
                  </m:oMath>
                </a14:m>
                <a:endParaRPr lang="en-US" altLang="en-US" sz="2400" b="1" dirty="0" smtClean="0">
                  <a:solidFill>
                    <a:srgbClr val="FFFF66"/>
                  </a:solidFill>
                </a:endParaRPr>
              </a:p>
            </p:txBody>
          </p:sp>
        </mc:Choice>
        <mc:Fallback>
          <p:sp>
            <p:nvSpPr>
              <p:cNvPr id="8195" name="Content Placeholder 2"/>
              <p:cNvSpPr>
                <a:spLocks noGrp="1" noRot="1" noChangeAspect="1" noMove="1" noResize="1" noEditPoints="1" noAdjustHandles="1" noChangeArrowheads="1" noChangeShapeType="1" noTextEdit="1"/>
              </p:cNvSpPr>
              <p:nvPr>
                <p:ph idx="1"/>
              </p:nvPr>
            </p:nvSpPr>
            <p:spPr>
              <a:xfrm>
                <a:off x="304800" y="1143000"/>
                <a:ext cx="8382000" cy="5410200"/>
              </a:xfrm>
              <a:blipFill rotWithShape="1">
                <a:blip r:embed="rId2"/>
                <a:stretch>
                  <a:fillRect l="-1236" t="-112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715963"/>
          </a:xfrm>
        </p:spPr>
        <p:txBody>
          <a:bodyPr/>
          <a:lstStyle/>
          <a:p>
            <a:r>
              <a:rPr lang="en-US" altLang="en-US" sz="3600" b="1" smtClean="0"/>
              <a:t>Sampling Variability</a:t>
            </a:r>
          </a:p>
        </p:txBody>
      </p:sp>
      <p:sp>
        <p:nvSpPr>
          <p:cNvPr id="3" name="Content Placeholder 2"/>
          <p:cNvSpPr>
            <a:spLocks noGrp="1"/>
          </p:cNvSpPr>
          <p:nvPr>
            <p:ph idx="1"/>
          </p:nvPr>
        </p:nvSpPr>
        <p:spPr>
          <a:xfrm>
            <a:off x="457200" y="1752600"/>
            <a:ext cx="8229600" cy="1828800"/>
          </a:xfrm>
        </p:spPr>
        <p:txBody>
          <a:bodyPr/>
          <a:lstStyle/>
          <a:p>
            <a:pPr>
              <a:buFont typeface="Wingdings" pitchFamily="2" charset="2"/>
              <a:buNone/>
            </a:pPr>
            <a:r>
              <a:rPr lang="en-US" altLang="en-US" sz="2400" b="1" smtClean="0">
                <a:ea typeface="ＭＳ Ｐゴシック" pitchFamily="34" charset="-128"/>
              </a:rPr>
              <a:t>This basic fact is called sampling variability: the value of a statistic varies in repeated  random sampling.</a:t>
            </a:r>
          </a:p>
          <a:p>
            <a:pPr>
              <a:buFont typeface="Wingdings" pitchFamily="2" charset="2"/>
              <a:buNone/>
            </a:pPr>
            <a:r>
              <a:rPr lang="en-US" altLang="en-US" sz="2400" b="1" smtClean="0">
                <a:ea typeface="ＭＳ Ｐゴシック" pitchFamily="34" charset="-128"/>
              </a:rPr>
              <a:t>To make sense of sampling variability, we ask, “What would happen if we took many samples?”</a:t>
            </a:r>
          </a:p>
          <a:p>
            <a:endParaRPr lang="en-US" altLang="en-US" sz="2400" b="1" smtClean="0"/>
          </a:p>
        </p:txBody>
      </p:sp>
      <p:sp>
        <p:nvSpPr>
          <p:cNvPr id="5" name="Rounded Rectangle 4"/>
          <p:cNvSpPr/>
          <p:nvPr/>
        </p:nvSpPr>
        <p:spPr>
          <a:xfrm>
            <a:off x="1169988" y="3759200"/>
            <a:ext cx="3729037" cy="2359025"/>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000" b="1" dirty="0">
                <a:cs typeface="Arial"/>
              </a:rPr>
              <a:t>Population</a:t>
            </a:r>
          </a:p>
        </p:txBody>
      </p:sp>
      <p:sp>
        <p:nvSpPr>
          <p:cNvPr id="6" name="Oval 5"/>
          <p:cNvSpPr/>
          <p:nvPr/>
        </p:nvSpPr>
        <p:spPr>
          <a:xfrm>
            <a:off x="2474913" y="4264025"/>
            <a:ext cx="1455737" cy="576263"/>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7" name="Oval 6"/>
          <p:cNvSpPr/>
          <p:nvPr/>
        </p:nvSpPr>
        <p:spPr>
          <a:xfrm>
            <a:off x="3443288" y="4552950"/>
            <a:ext cx="1455737" cy="576263"/>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8" name="Oval 7"/>
          <p:cNvSpPr/>
          <p:nvPr/>
        </p:nvSpPr>
        <p:spPr>
          <a:xfrm>
            <a:off x="3355975" y="5541963"/>
            <a:ext cx="1454150" cy="576262"/>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9" name="Oval 8"/>
          <p:cNvSpPr/>
          <p:nvPr/>
        </p:nvSpPr>
        <p:spPr>
          <a:xfrm>
            <a:off x="3355975" y="3759200"/>
            <a:ext cx="1454150" cy="577850"/>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10" name="Oval 9"/>
          <p:cNvSpPr/>
          <p:nvPr/>
        </p:nvSpPr>
        <p:spPr>
          <a:xfrm>
            <a:off x="2673350" y="5037138"/>
            <a:ext cx="1455738" cy="576262"/>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11" name="Oval 10"/>
          <p:cNvSpPr/>
          <p:nvPr/>
        </p:nvSpPr>
        <p:spPr>
          <a:xfrm>
            <a:off x="1557338" y="4781550"/>
            <a:ext cx="1455737" cy="576263"/>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12" name="Oval 11"/>
          <p:cNvSpPr/>
          <p:nvPr/>
        </p:nvSpPr>
        <p:spPr>
          <a:xfrm>
            <a:off x="1376363" y="5541963"/>
            <a:ext cx="1455737" cy="576262"/>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13" name="Oval 12"/>
          <p:cNvSpPr/>
          <p:nvPr/>
        </p:nvSpPr>
        <p:spPr>
          <a:xfrm>
            <a:off x="1219200" y="4264025"/>
            <a:ext cx="1454150" cy="576263"/>
          </a:xfrm>
          <a:prstGeom prst="ellipse">
            <a:avLst/>
          </a:prstGeom>
        </p:spPr>
        <p:style>
          <a:lnRef idx="1">
            <a:schemeClr val="accent3"/>
          </a:lnRef>
          <a:fillRef idx="3">
            <a:schemeClr val="accent3"/>
          </a:fillRef>
          <a:effectRef idx="2">
            <a:schemeClr val="accent3"/>
          </a:effectRef>
          <a:fontRef idx="minor">
            <a:schemeClr val="lt1"/>
          </a:fontRef>
        </p:style>
        <p:txBody>
          <a:bodyPr/>
          <a:lstStyle/>
          <a:p>
            <a:pPr algn="ctr">
              <a:defRPr/>
            </a:pPr>
            <a:r>
              <a:rPr lang="en-US" sz="1600" b="1">
                <a:solidFill>
                  <a:srgbClr val="FFFFFF"/>
                </a:solidFill>
                <a:ea typeface="ＭＳ Ｐゴシック" pitchFamily="-111" charset="-128"/>
                <a:cs typeface="Arial" charset="0"/>
              </a:rPr>
              <a:t>Sample</a:t>
            </a:r>
            <a:endParaRPr lang="en-US" sz="2000" b="1">
              <a:solidFill>
                <a:srgbClr val="FFFFFF"/>
              </a:solidFill>
              <a:ea typeface="ＭＳ Ｐゴシック" pitchFamily="-111" charset="-128"/>
              <a:cs typeface="Arial" charset="0"/>
            </a:endParaRPr>
          </a:p>
        </p:txBody>
      </p:sp>
      <p:sp>
        <p:nvSpPr>
          <p:cNvPr id="14" name="Curved Down Arrow 13"/>
          <p:cNvSpPr/>
          <p:nvPr/>
        </p:nvSpPr>
        <p:spPr>
          <a:xfrm rot="367008">
            <a:off x="4470400" y="3441700"/>
            <a:ext cx="2830513" cy="619125"/>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15" name="Curved Down Arrow 14"/>
          <p:cNvSpPr/>
          <p:nvPr/>
        </p:nvSpPr>
        <p:spPr>
          <a:xfrm rot="21385562">
            <a:off x="3616325" y="3968750"/>
            <a:ext cx="3440113" cy="498475"/>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16" name="Curved Down Arrow 15"/>
          <p:cNvSpPr/>
          <p:nvPr/>
        </p:nvSpPr>
        <p:spPr>
          <a:xfrm rot="214438" flipV="1">
            <a:off x="3857625" y="5359400"/>
            <a:ext cx="3216275" cy="519113"/>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17" name="Curved Down Arrow 16"/>
          <p:cNvSpPr/>
          <p:nvPr/>
        </p:nvSpPr>
        <p:spPr>
          <a:xfrm rot="21385562">
            <a:off x="2643188" y="4473575"/>
            <a:ext cx="4429125" cy="619125"/>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18" name="Curved Down Arrow 17"/>
          <p:cNvSpPr/>
          <p:nvPr/>
        </p:nvSpPr>
        <p:spPr>
          <a:xfrm rot="21385562">
            <a:off x="2420938" y="3741738"/>
            <a:ext cx="4587875" cy="769937"/>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19" name="Curved Down Arrow 18"/>
          <p:cNvSpPr/>
          <p:nvPr/>
        </p:nvSpPr>
        <p:spPr>
          <a:xfrm flipV="1">
            <a:off x="2541588" y="5868988"/>
            <a:ext cx="4716462" cy="619125"/>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20" name="Curved Down Arrow 19"/>
          <p:cNvSpPr/>
          <p:nvPr/>
        </p:nvSpPr>
        <p:spPr>
          <a:xfrm rot="21313586" flipV="1">
            <a:off x="4151313" y="5892800"/>
            <a:ext cx="3279775" cy="754063"/>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21" name="Curved Down Arrow 20"/>
          <p:cNvSpPr/>
          <p:nvPr/>
        </p:nvSpPr>
        <p:spPr>
          <a:xfrm rot="21385562">
            <a:off x="4610100" y="4086225"/>
            <a:ext cx="2460625" cy="619125"/>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cs typeface="Arial"/>
            </a:endParaRPr>
          </a:p>
        </p:txBody>
      </p:sp>
      <p:sp>
        <p:nvSpPr>
          <p:cNvPr id="22" name="TextBox 21"/>
          <p:cNvSpPr txBox="1"/>
          <p:nvPr/>
        </p:nvSpPr>
        <p:spPr>
          <a:xfrm>
            <a:off x="6988175" y="4187825"/>
            <a:ext cx="936625" cy="157003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9600" b="1" dirty="0">
                <a:solidFill>
                  <a:schemeClr val="tx1"/>
                </a:solidFill>
              </a:rPr>
              <a:t>?</a:t>
            </a:r>
          </a:p>
        </p:txBody>
      </p:sp>
      <p:pic>
        <p:nvPicPr>
          <p:cNvPr id="92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990600"/>
            <a:ext cx="6819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nodeType="afterGroup">
                            <p:stCondLst>
                              <p:cond delay="1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nodeType="afterGroup">
                            <p:stCondLst>
                              <p:cond delay="15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nodeType="afterGroup">
                            <p:stCondLst>
                              <p:cond delay="20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nodeType="afterGroup">
                            <p:stCondLst>
                              <p:cond delay="25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nodeType="afterGroup">
                            <p:stCondLst>
                              <p:cond delay="30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nodeType="afterGroup">
                            <p:stCondLst>
                              <p:cond delay="3500"/>
                            </p:stCondLst>
                            <p:childTnLst>
                              <p:par>
                                <p:cTn id="48" presetID="10"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nodeType="afterGroup">
                            <p:stCondLst>
                              <p:cond delay="40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nodeType="afterGroup">
                            <p:stCondLst>
                              <p:cond delay="4500"/>
                            </p:stCondLst>
                            <p:childTnLst>
                              <p:par>
                                <p:cTn id="77" presetID="17" presetClass="entr" presetSubtype="1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868363"/>
          </a:xfrm>
        </p:spPr>
        <p:txBody>
          <a:bodyPr/>
          <a:lstStyle/>
          <a:p>
            <a:r>
              <a:rPr lang="en-US" altLang="en-US" sz="3600" b="1" smtClean="0"/>
              <a:t>Example 1</a:t>
            </a:r>
          </a:p>
        </p:txBody>
      </p:sp>
      <p:sp>
        <p:nvSpPr>
          <p:cNvPr id="3" name="Content Placeholder 2"/>
          <p:cNvSpPr>
            <a:spLocks noGrp="1"/>
          </p:cNvSpPr>
          <p:nvPr>
            <p:ph idx="1"/>
          </p:nvPr>
        </p:nvSpPr>
        <p:spPr>
          <a:xfrm>
            <a:off x="304800" y="1143000"/>
            <a:ext cx="8229600" cy="4983163"/>
          </a:xfrm>
        </p:spPr>
        <p:txBody>
          <a:bodyPr/>
          <a:lstStyle/>
          <a:p>
            <a:pPr marL="0" indent="0">
              <a:buFontTx/>
              <a:buNone/>
              <a:defRPr/>
            </a:pPr>
            <a:r>
              <a:rPr lang="en-US" sz="2400" b="1" dirty="0" smtClean="0"/>
              <a:t>Upon entry to an airport’s customs area each passenger presses a button and either a green arrow comes on (directing the passenger on through) or a red arrow comes on (directing them to a customs agent) and they have the bags</a:t>
            </a:r>
            <a:br>
              <a:rPr lang="en-US" sz="2400" b="1" dirty="0" smtClean="0"/>
            </a:br>
            <a:r>
              <a:rPr lang="en-US" sz="2400" b="1" dirty="0" smtClean="0"/>
              <a:t>searched.  Homeland</a:t>
            </a:r>
            <a:br>
              <a:rPr lang="en-US" sz="2400" b="1" dirty="0" smtClean="0"/>
            </a:br>
            <a:r>
              <a:rPr lang="en-US" sz="2400" b="1" dirty="0" smtClean="0"/>
              <a:t>Security sets the </a:t>
            </a:r>
            <a:br>
              <a:rPr lang="en-US" sz="2400" b="1" dirty="0" smtClean="0"/>
            </a:br>
            <a:r>
              <a:rPr lang="en-US" sz="2400" b="1" dirty="0" smtClean="0"/>
              <a:t>“search” parameter at </a:t>
            </a:r>
            <a:br>
              <a:rPr lang="en-US" sz="2400" b="1" dirty="0" smtClean="0"/>
            </a:br>
            <a:r>
              <a:rPr lang="en-US" sz="2400" b="1" dirty="0" smtClean="0"/>
              <a:t>30%.</a:t>
            </a:r>
          </a:p>
        </p:txBody>
      </p:sp>
      <p:pic>
        <p:nvPicPr>
          <p:cNvPr id="8194" name="Picture 2" descr="Image result for customs search cart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43200"/>
            <a:ext cx="4762500"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TotalTime>
  <Words>1798</Words>
  <Application>Microsoft Office PowerPoint</Application>
  <PresentationFormat>On-screen Show (4:3)</PresentationFormat>
  <Paragraphs>179</Paragraphs>
  <Slides>24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Equation</vt:lpstr>
      <vt:lpstr>Lesson 7 - 1</vt:lpstr>
      <vt:lpstr>Objectives</vt:lpstr>
      <vt:lpstr>Vocabulary</vt:lpstr>
      <vt:lpstr>Vocabulary</vt:lpstr>
      <vt:lpstr>Introduction</vt:lpstr>
      <vt:lpstr>Parameters and Statistics</vt:lpstr>
      <vt:lpstr>Population vs Samples</vt:lpstr>
      <vt:lpstr>Sampling Variability</vt:lpstr>
      <vt:lpstr>Example 1</vt:lpstr>
      <vt:lpstr>Example 1</vt:lpstr>
      <vt:lpstr>Example 1 cont</vt:lpstr>
      <vt:lpstr>Example 1 cont</vt:lpstr>
      <vt:lpstr>Example 1 – Sampling Distribution</vt:lpstr>
      <vt:lpstr>Sampling Distribution</vt:lpstr>
      <vt:lpstr>Sampling Distribution</vt:lpstr>
      <vt:lpstr>Random Sampling</vt:lpstr>
      <vt:lpstr>Sample Measures</vt:lpstr>
      <vt:lpstr>Describing Sampling Distributions</vt:lpstr>
      <vt:lpstr>Describing Sampling Distributions</vt:lpstr>
      <vt:lpstr>Bias of a Sample Statistic</vt:lpstr>
      <vt:lpstr>Variability of a Sample Statistic</vt:lpstr>
      <vt:lpstr>Variability / Bias of a Sample Statistic</vt:lpstr>
      <vt:lpstr>Example 2</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 Headlee</cp:lastModifiedBy>
  <cp:revision>98</cp:revision>
  <cp:lastPrinted>1601-01-01T00:00:00Z</cp:lastPrinted>
  <dcterms:created xsi:type="dcterms:W3CDTF">1601-01-01T00:00:00Z</dcterms:created>
  <dcterms:modified xsi:type="dcterms:W3CDTF">2019-10-16T16:42:08Z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