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256" r:id="rId3"/>
    <p:sldId id="257" r:id="rId4"/>
    <p:sldId id="268" r:id="rId5"/>
    <p:sldId id="280" r:id="rId6"/>
    <p:sldId id="281" r:id="rId7"/>
    <p:sldId id="278" r:id="rId8"/>
    <p:sldId id="286" r:id="rId9"/>
    <p:sldId id="285" r:id="rId10"/>
    <p:sldId id="282" r:id="rId11"/>
    <p:sldId id="284" r:id="rId12"/>
    <p:sldId id="283" r:id="rId13"/>
    <p:sldId id="287" r:id="rId14"/>
    <p:sldId id="288" r:id="rId15"/>
    <p:sldId id="289" r:id="rId16"/>
    <p:sldId id="290" r:id="rId17"/>
    <p:sldId id="291" r:id="rId18"/>
    <p:sldId id="26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CC"/>
    <a:srgbClr val="FFFF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2AD013-C75D-4DEE-9F75-A647F54A5E25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6A5D26-658D-423E-921E-86E4B9E7C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5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3DF2EF-D20D-475B-BBFF-81A8D765EC47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4F305B-9BB2-4F8A-8EB2-802A700B443A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0E1998-ABEC-49E6-BF86-F5783ADAAD85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2896C0-3430-44B4-B635-9DF296A753EF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6752F7-2FDF-4597-9B48-4410159D5DD8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470DD-F9D7-4EA4-A0EA-440A65D2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6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B4DF-496C-4544-ABD7-C09870096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DDF9-9383-41AF-BC2A-D8BC4D50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212A-6E87-4788-846A-1C10AFF7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1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F4730-D086-46B9-9C78-E5858A765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0C9A7-C698-4157-BD04-EC3EF7EF1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4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8070A-D845-45FC-AF9C-7F6876FD0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1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10C05-A6B5-4CE7-AFD8-85B160956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CE8F-E614-4B01-AFFC-6F995DDF4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6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AED0E-CCDC-41ED-A37C-2705B91E2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3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3F3C6-0EFE-430A-964D-804D796E4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6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F5C3EEC-5C88-4FC8-8B7D-38CD29340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51" name="Oval 4"/>
          <p:cNvSpPr>
            <a:spLocks noChangeArrowheads="1"/>
          </p:cNvSpPr>
          <p:nvPr/>
        </p:nvSpPr>
        <p:spPr bwMode="auto">
          <a:xfrm>
            <a:off x="77788" y="19050"/>
            <a:ext cx="396875" cy="4159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052" name="Freeform 5"/>
          <p:cNvSpPr>
            <a:spLocks/>
          </p:cNvSpPr>
          <p:nvPr/>
        </p:nvSpPr>
        <p:spPr bwMode="auto">
          <a:xfrm>
            <a:off x="273050" y="14288"/>
            <a:ext cx="114300" cy="214312"/>
          </a:xfrm>
          <a:custGeom>
            <a:avLst/>
            <a:gdLst>
              <a:gd name="T0" fmla="*/ 0 w 72"/>
              <a:gd name="T1" fmla="*/ 0 h 135"/>
              <a:gd name="T2" fmla="*/ 2147483647 w 72"/>
              <a:gd name="T3" fmla="*/ 2147483647 h 135"/>
              <a:gd name="T4" fmla="*/ 2147483647 w 72"/>
              <a:gd name="T5" fmla="*/ 2147483647 h 135"/>
              <a:gd name="T6" fmla="*/ 0 w 72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135"/>
              <a:gd name="T14" fmla="*/ 72 w 72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135">
                <a:moveTo>
                  <a:pt x="0" y="0"/>
                </a:moveTo>
                <a:lnTo>
                  <a:pt x="2" y="135"/>
                </a:lnTo>
                <a:lnTo>
                  <a:pt x="72" y="29"/>
                </a:lnTo>
                <a:cubicBezTo>
                  <a:pt x="72" y="7"/>
                  <a:pt x="0" y="0"/>
                  <a:pt x="0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55625" y="58738"/>
            <a:ext cx="546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5-Minute Check on Chapter 7-1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white">
          <a:xfrm>
            <a:off x="1652588" y="6605588"/>
            <a:ext cx="57229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effectLst>
                  <a:outerShdw blurRad="38100" dist="38100" dir="2700000" algn="tl">
                    <a:srgbClr val="336699"/>
                  </a:outerShdw>
                </a:effectLst>
              </a:rPr>
              <a:t>Click the mouse button or press the Space Bar to display the answers.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163513" y="614363"/>
            <a:ext cx="8828087" cy="5862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defRPr/>
            </a:pPr>
            <a:r>
              <a:rPr lang="en-US" sz="2000" b="1" dirty="0">
                <a:latin typeface="+mn-lt"/>
              </a:rPr>
              <a:t>Answer the following</a:t>
            </a:r>
          </a:p>
          <a:p>
            <a:pPr marL="457200" indent="-457200">
              <a:defRPr/>
            </a:pPr>
            <a:endParaRPr lang="en-US" sz="20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latin typeface="+mn-lt"/>
              </a:rPr>
              <a:t>Mean and standard deviation of a sample are denoted by</a:t>
            </a:r>
          </a:p>
          <a:p>
            <a:pPr marL="457200" indent="-457200">
              <a:buFontTx/>
              <a:buAutoNum type="arabicPeriod"/>
              <a:defRPr/>
            </a:pPr>
            <a:endParaRPr lang="en-US" sz="20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0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latin typeface="+mn-lt"/>
              </a:rPr>
              <a:t>Mean and standard deviation of a population are denoted by</a:t>
            </a:r>
          </a:p>
          <a:p>
            <a:pPr marL="457200" indent="-457200">
              <a:buFontTx/>
              <a:buAutoNum type="arabicPeriod"/>
              <a:defRPr/>
            </a:pPr>
            <a:endParaRPr lang="en-US" sz="20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0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latin typeface="+mn-lt"/>
              </a:rPr>
              <a:t>Rule of thumb on sample size compared to population</a:t>
            </a:r>
          </a:p>
          <a:p>
            <a:pPr marL="457200" indent="-457200">
              <a:buFontTx/>
              <a:buAutoNum type="arabicPeriod"/>
              <a:defRPr/>
            </a:pPr>
            <a:endParaRPr lang="en-US" sz="20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0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latin typeface="+mn-lt"/>
              </a:rPr>
              <a:t>As sample sizes increase, the variability of the mean  ___________.</a:t>
            </a:r>
          </a:p>
          <a:p>
            <a:pPr marL="457200" indent="-457200">
              <a:buFontTx/>
              <a:buAutoNum type="arabicPeriod"/>
              <a:defRPr/>
            </a:pPr>
            <a:endParaRPr lang="en-US" sz="20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000" b="1" dirty="0"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latin typeface="+mn-lt"/>
              </a:rPr>
              <a:t>Which is better, low bias, high variability or high bias low variability?</a:t>
            </a:r>
          </a:p>
          <a:p>
            <a:pPr marL="457200" indent="-457200">
              <a:defRPr/>
            </a:pPr>
            <a:endParaRPr lang="en-US" sz="2000" b="1" dirty="0"/>
          </a:p>
          <a:p>
            <a:pPr marL="457200" indent="-457200">
              <a:defRPr/>
            </a:pPr>
            <a:endParaRPr lang="en-US" sz="2000" b="1" dirty="0">
              <a:latin typeface="+mn-lt"/>
              <a:cs typeface="Arial" charset="0"/>
              <a:sym typeface="Symbol" pitchFamily="18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l-GR" sz="2000" b="1" dirty="0">
              <a:cs typeface="Arial" charset="0"/>
              <a:sym typeface="Symbol" pitchFamily="18" charset="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1676400"/>
            <a:ext cx="711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x-bar is sample mean and s is sample standard deviation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2590800"/>
            <a:ext cx="778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Population – Greek;  </a:t>
            </a:r>
            <a:r>
              <a:rPr lang="el-GR" altLang="en-US" sz="2000" b="1">
                <a:solidFill>
                  <a:srgbClr val="FFFF00"/>
                </a:solidFill>
              </a:rPr>
              <a:t>μ</a:t>
            </a:r>
            <a:r>
              <a:rPr lang="en-US" altLang="en-US" sz="2000" b="1">
                <a:solidFill>
                  <a:srgbClr val="FFFF00"/>
                </a:solidFill>
              </a:rPr>
              <a:t> is the mean and </a:t>
            </a:r>
            <a:r>
              <a:rPr lang="el-GR" altLang="en-US" sz="2000" b="1">
                <a:solidFill>
                  <a:srgbClr val="FFFF00"/>
                </a:solidFill>
              </a:rPr>
              <a:t>σ</a:t>
            </a:r>
            <a:r>
              <a:rPr lang="en-US" altLang="en-US" sz="2000" b="1">
                <a:solidFill>
                  <a:srgbClr val="FFFF00"/>
                </a:solidFill>
              </a:rPr>
              <a:t> is standard deviation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2000" y="3505200"/>
            <a:ext cx="664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Sample times 10 needs to be smaller than population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39000" y="3886200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decreases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0600" y="5638800"/>
            <a:ext cx="678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neither is the best; but low bias and high variability still will contain the 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Rules of Thumb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590800"/>
                <a:ext cx="8534400" cy="3962400"/>
              </a:xfrm>
            </p:spPr>
            <p:txBody>
              <a:bodyPr/>
              <a:lstStyle/>
              <a:p>
                <a:r>
                  <a:rPr lang="en-US" altLang="en-US" sz="2400" b="1" dirty="0" smtClean="0"/>
                  <a:t>This will be used throughout the rest of the book.</a:t>
                </a:r>
              </a:p>
              <a:p>
                <a:pPr lvl="1"/>
                <a:r>
                  <a:rPr lang="en-US" altLang="en-US" sz="2000" b="1" dirty="0" smtClean="0"/>
                  <a:t>We are interested in sampling only when the population is large enough to make taking a census impractical</a:t>
                </a:r>
              </a:p>
              <a:p>
                <a:pPr lvl="1"/>
                <a:r>
                  <a:rPr lang="en-US" altLang="en-US" sz="2000" b="1" dirty="0" smtClean="0"/>
                  <a:t>This keeps us out of hyper-geometric distributions</a:t>
                </a:r>
              </a:p>
              <a:p>
                <a:endParaRPr lang="en-US" altLang="en-US" sz="2400" b="1" dirty="0" smtClean="0"/>
              </a:p>
              <a:p>
                <a:endParaRPr lang="en-US" altLang="en-US" sz="2400" b="1" dirty="0" smtClean="0"/>
              </a:p>
              <a:p>
                <a:endParaRPr lang="en-US" altLang="en-US" sz="2400" b="1" dirty="0" smtClean="0"/>
              </a:p>
              <a:p>
                <a:endParaRPr lang="en-US" altLang="en-US" sz="2400" b="1" dirty="0" smtClean="0"/>
              </a:p>
              <a:p>
                <a:r>
                  <a:rPr lang="en-US" altLang="en-US" sz="2400" b="1" dirty="0" smtClean="0"/>
                  <a:t>Allows us to use the normal distribution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400" b="1" dirty="0" smtClean="0"/>
                  <a:t> </a:t>
                </a:r>
              </a:p>
              <a:p>
                <a:pPr>
                  <a:buFontTx/>
                  <a:buNone/>
                </a:pPr>
                <a:endParaRPr lang="en-US" altLang="en-US" sz="2400" b="1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1126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590800"/>
                <a:ext cx="8534400" cy="3962400"/>
              </a:xfrm>
              <a:blipFill rotWithShape="1">
                <a:blip r:embed="rId2"/>
                <a:stretch>
                  <a:fillRect l="-929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8" descr="Yates_3e_Ch09_p5602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Yates_3e_Ch09_p5602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8229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1094793"/>
            <a:ext cx="2395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For independence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0268" y="4267200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For normal approximation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Sample Proportions and Normality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5410200"/>
              </a:xfrm>
            </p:spPr>
            <p:txBody>
              <a:bodyPr/>
              <a:lstStyle/>
              <a:p>
                <a:pPr>
                  <a:buFontTx/>
                  <a:buNone/>
                  <a:defRPr/>
                </a:pPr>
                <a:r>
                  <a:rPr lang="en-US" sz="2400" b="1" dirty="0" smtClean="0">
                    <a:cs typeface="Arial" charset="0"/>
                  </a:rPr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cs typeface="Arial" charset="0"/>
                  </a:rPr>
                  <a:t>can be estimated by a normal distribution as long as the following are true:</a:t>
                </a:r>
                <a:br>
                  <a:rPr lang="en-US" sz="2400" b="1" dirty="0" smtClean="0">
                    <a:cs typeface="Arial" charset="0"/>
                  </a:rPr>
                </a:br>
                <a:r>
                  <a:rPr lang="en-US" sz="2400" b="1" dirty="0" smtClean="0">
                    <a:cs typeface="Arial" charset="0"/>
                  </a:rPr>
                  <a:t/>
                </a:r>
                <a:br>
                  <a:rPr lang="en-US" sz="2400" b="1" dirty="0" smtClean="0">
                    <a:cs typeface="Arial" charset="0"/>
                  </a:rPr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  <a:cs typeface="Arial" charset="0"/>
                      </a:rPr>
                      <m:t>𝑵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  <a:cs typeface="Arial" charset="0"/>
                      </a:rPr>
                      <m:t> ≥ 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𝟏𝟎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b="1" dirty="0" smtClean="0"/>
                  <a:t>where </a:t>
                </a:r>
                <a:r>
                  <a:rPr lang="en-US" sz="2400" b="1" i="1" dirty="0" smtClean="0"/>
                  <a:t>N</a:t>
                </a:r>
                <a:r>
                  <a:rPr lang="en-US" sz="2400" b="1" dirty="0" smtClean="0"/>
                  <a:t> is the number in the population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/>
                </a:r>
                <a:br>
                  <a:rPr lang="en-US" sz="2400" b="1" dirty="0" smtClean="0">
                    <a:solidFill>
                      <a:srgbClr val="FFFF00"/>
                    </a:solidFill>
                  </a:rPr>
                </a:br>
                <a:r>
                  <a:rPr lang="en-US" sz="2400" b="1" dirty="0" smtClean="0">
                    <a:solidFill>
                      <a:srgbClr val="FFFF00"/>
                    </a:solidFill>
                  </a:rPr>
                  <a:t>     </a:t>
                </a:r>
                <a:endParaRPr lang="en-US" sz="2400" b="1" dirty="0" smtClean="0"/>
              </a:p>
              <a:p>
                <a:pPr lvl="1">
                  <a:defRPr/>
                </a:pPr>
                <a:r>
                  <a:rPr lang="en-US" sz="2400" b="1" dirty="0" smtClean="0"/>
                  <a:t>Sample, </a:t>
                </a:r>
                <a:r>
                  <a:rPr lang="en-US" sz="2400" b="1" i="1" dirty="0" smtClean="0"/>
                  <a:t>n</a:t>
                </a:r>
                <a:r>
                  <a:rPr lang="en-US" sz="2400" b="1" dirty="0" smtClean="0"/>
                  <a:t>, less than 10% of the population</a:t>
                </a:r>
              </a:p>
              <a:p>
                <a:pPr lvl="1">
                  <a:defRPr/>
                </a:pPr>
                <a:r>
                  <a:rPr lang="en-US" sz="2400" b="1" dirty="0" smtClean="0"/>
                  <a:t>Small enough sample size to avoid hyper-geometric</a:t>
                </a:r>
              </a:p>
              <a:p>
                <a:pPr marL="234950" lvl="1" indent="-234950">
                  <a:buFontTx/>
                  <a:buNone/>
                  <a:defRPr/>
                </a:pPr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  <a:ea typeface="+mn-ea"/>
                        <a:cs typeface="Arial" charset="0"/>
                      </a:rPr>
                      <m:t>𝒏𝒑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  <a:ea typeface="+mn-ea"/>
                        <a:cs typeface="Arial" charset="0"/>
                      </a:rPr>
                      <m:t> ≥ 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  <a:ea typeface="+mn-ea"/>
                        <a:cs typeface="Arial" charset="0"/>
                      </a:rPr>
                      <m:t>𝟏𝟎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  <a:ea typeface="+mn-ea"/>
                        <a:cs typeface="Arial" charset="0"/>
                      </a:rPr>
                      <m:t>      </m:t>
                    </m:r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>and 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𝒑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) ≥ </m:t>
                    </m:r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en-US" sz="2400" b="1" dirty="0" smtClean="0">
                    <a:solidFill>
                      <a:srgbClr val="FFFF00"/>
                    </a:solidFill>
                  </a:rPr>
                  <a:t/>
                </a:r>
                <a:br>
                  <a:rPr lang="en-US" sz="2400" b="1" dirty="0" smtClean="0">
                    <a:solidFill>
                      <a:srgbClr val="FFFF00"/>
                    </a:solidFill>
                  </a:rPr>
                </a:br>
                <a:endParaRPr lang="en-US" sz="2400" b="1" dirty="0" smtClean="0"/>
              </a:p>
              <a:p>
                <a:pPr lvl="1">
                  <a:defRPr/>
                </a:pPr>
                <a:r>
                  <a:rPr lang="en-US" sz="2400" b="1" dirty="0" smtClean="0"/>
                  <a:t>Which basically means for large or small values of </a:t>
                </a:r>
                <a:r>
                  <a:rPr lang="en-US" sz="2400" b="1" i="1" dirty="0" smtClean="0"/>
                  <a:t>p</a:t>
                </a:r>
                <a:r>
                  <a:rPr lang="en-US" sz="2400" b="1" dirty="0" smtClean="0"/>
                  <a:t> we need to have larger samples to maintain normality</a:t>
                </a:r>
                <a:endParaRPr lang="en-US" sz="2000" b="1" dirty="0" smtClean="0"/>
              </a:p>
            </p:txBody>
          </p:sp>
        </mc:Choice>
        <mc:Fallback xmlns="">
          <p:sp>
            <p:nvSpPr>
              <p:cNvPr id="71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5410200"/>
              </a:xfrm>
              <a:blipFill rotWithShape="1">
                <a:blip r:embed="rId2"/>
                <a:stretch>
                  <a:fillRect l="-1123" t="-789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Sample Proportions, p̂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733800"/>
                <a:ext cx="8534400" cy="2895600"/>
              </a:xfrm>
            </p:spPr>
            <p:txBody>
              <a:bodyPr/>
              <a:lstStyle/>
              <a:p>
                <a:r>
                  <a:rPr lang="en-US" altLang="en-US" sz="2400" b="1" dirty="0" smtClean="0"/>
                  <a:t>Remember to draw our normal curve and place the mean,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400" b="1" dirty="0" smtClean="0"/>
                  <a:t>and make note of the standard deviation</a:t>
                </a:r>
              </a:p>
              <a:p>
                <a:r>
                  <a:rPr lang="en-US" altLang="en-US" sz="2400" b="1" dirty="0" smtClean="0"/>
                  <a:t>If using Z-tables:</a:t>
                </a:r>
              </a:p>
              <a:p>
                <a:pPr lvl="1"/>
                <a:r>
                  <a:rPr lang="en-US" altLang="en-US" sz="2000" b="1" dirty="0" smtClean="0"/>
                  <a:t>Use normal </a:t>
                </a:r>
                <a:r>
                  <a:rPr lang="en-US" altLang="en-US" sz="2000" b="1" dirty="0" err="1" smtClean="0"/>
                  <a:t>cdf</a:t>
                </a:r>
                <a:r>
                  <a:rPr lang="en-US" altLang="en-US" sz="2000" b="1" dirty="0" smtClean="0"/>
                  <a:t> for less than values</a:t>
                </a:r>
              </a:p>
              <a:p>
                <a:pPr lvl="1"/>
                <a:r>
                  <a:rPr lang="en-US" altLang="en-US" sz="2000" b="1" dirty="0" smtClean="0"/>
                  <a:t>Use complement rule [1 – P(x&lt;)] for greater than values</a:t>
                </a:r>
              </a:p>
              <a:p>
                <a:r>
                  <a:rPr lang="en-US" altLang="en-US" sz="2400" b="1" dirty="0" smtClean="0">
                    <a:cs typeface="Arial" charset="0"/>
                  </a:rPr>
                  <a:t>Otherwise use </a:t>
                </a:r>
                <a:r>
                  <a:rPr lang="en-US" altLang="en-US" sz="2400" b="1" dirty="0" err="1" smtClean="0">
                    <a:solidFill>
                      <a:srgbClr val="FFC000"/>
                    </a:solidFill>
                    <a:cs typeface="Arial" charset="0"/>
                  </a:rPr>
                  <a:t>Normalcdf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cs typeface="Arial" charset="0"/>
                  </a:rPr>
                  <a:t> (LB, UB, </a:t>
                </a:r>
                <a:r>
                  <a:rPr lang="el-GR" altLang="en-US" sz="2400" b="1" dirty="0" smtClean="0">
                    <a:solidFill>
                      <a:srgbClr val="FFC000"/>
                    </a:solidFill>
                    <a:cs typeface="Arial" charset="0"/>
                  </a:rPr>
                  <a:t>μ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cs typeface="Arial" charset="0"/>
                  </a:rPr>
                  <a:t>, </a:t>
                </a:r>
                <a:r>
                  <a:rPr lang="el-GR" altLang="en-US" sz="2400" b="1" dirty="0" smtClean="0">
                    <a:solidFill>
                      <a:srgbClr val="FFC000"/>
                    </a:solidFill>
                    <a:cs typeface="Arial" charset="0"/>
                  </a:rPr>
                  <a:t>σ</a:t>
                </a:r>
                <a:r>
                  <a:rPr lang="en-US" altLang="en-US" sz="2400" b="1" dirty="0" smtClean="0">
                    <a:solidFill>
                      <a:srgbClr val="FFC000"/>
                    </a:solidFill>
                    <a:cs typeface="Arial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33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733800"/>
                <a:ext cx="8534400" cy="2895600"/>
              </a:xfrm>
              <a:blipFill rotWithShape="1">
                <a:blip r:embed="rId2"/>
                <a:stretch>
                  <a:fillRect l="-929" t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6" name="Picture 9" descr="Yates_3e_Ch09_p5602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981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Assume that 80% of the people taking aerobics classes are female and a simple random sample of </a:t>
            </a:r>
            <a:r>
              <a:rPr lang="en-US" sz="2400" b="1" i="1" dirty="0" smtClean="0"/>
              <a:t>n</a:t>
            </a:r>
            <a:r>
              <a:rPr lang="en-US" sz="2400" b="1" dirty="0" smtClean="0"/>
              <a:t> = 100 students is taken  What is the probability that at most 75% of the sample students are female?</a:t>
            </a:r>
          </a:p>
          <a:p>
            <a:pPr>
              <a:buFontTx/>
              <a:buNone/>
              <a:defRPr/>
            </a:pPr>
            <a:endParaRPr lang="en-US" sz="2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3989010"/>
            <a:ext cx="244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000" b="1">
                <a:solidFill>
                  <a:srgbClr val="FFFF00"/>
                </a:solidFill>
              </a:rPr>
              <a:t>μ</a:t>
            </a:r>
            <a:r>
              <a:rPr lang="en-US" altLang="en-US" sz="2000" b="1" baseline="-25000">
                <a:solidFill>
                  <a:srgbClr val="FFFF00"/>
                </a:solidFill>
              </a:rPr>
              <a:t>p</a:t>
            </a:r>
            <a:r>
              <a:rPr lang="en-US" altLang="en-US" sz="2000" b="1">
                <a:solidFill>
                  <a:srgbClr val="FFFF00"/>
                </a:solidFill>
              </a:rPr>
              <a:t> = 0.80    n = 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4343400" y="3989010"/>
                <a:ext cx="4419600" cy="465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sz="2000" b="1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𝝈</m:t>
                      </m:r>
                      <m:r>
                        <a:rPr lang="en-US" altLang="en-US" sz="2000" b="1" i="1" baseline="-25000" dirty="0">
                          <a:solidFill>
                            <a:srgbClr val="FFFF0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)/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𝟏𝟎𝟎</m:t>
                          </m:r>
                        </m:e>
                      </m:rad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𝟎𝟒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989010"/>
                <a:ext cx="4419600" cy="465064"/>
              </a:xfrm>
              <a:prstGeom prst="rect">
                <a:avLst/>
              </a:prstGeom>
              <a:blipFill rotWithShape="1">
                <a:blip r:embed="rId2"/>
                <a:stretch>
                  <a:fillRect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5695890"/>
            <a:ext cx="4903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 err="1" smtClean="0">
                <a:solidFill>
                  <a:srgbClr val="FFFF00"/>
                </a:solidFill>
              </a:rPr>
              <a:t>normalcdf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(0,0.75,0.8,0.04</a:t>
            </a:r>
            <a:r>
              <a:rPr lang="en-US" altLang="en-US" sz="2000" b="1" dirty="0">
                <a:solidFill>
                  <a:srgbClr val="FFFF00"/>
                </a:solidFill>
              </a:rPr>
              <a:t>) =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0.1056</a:t>
            </a:r>
          </a:p>
          <a:p>
            <a:endParaRPr lang="en-US" altLang="en-US" sz="2000" b="1" dirty="0">
              <a:solidFill>
                <a:srgbClr val="FFFF00"/>
              </a:solidFill>
            </a:endParaRPr>
          </a:p>
          <a:p>
            <a:r>
              <a:rPr lang="en-US" altLang="en-US" sz="2000" b="1" dirty="0" err="1" smtClean="0">
                <a:solidFill>
                  <a:srgbClr val="FFC000"/>
                </a:solidFill>
              </a:rPr>
              <a:t>Bicdf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(100,0.8,75) = 0.1314</a:t>
            </a:r>
            <a:endParaRPr lang="en-US" altLang="en-US" sz="20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58100" y="2354568"/>
            <a:ext cx="148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FF00"/>
                </a:solidFill>
              </a:rPr>
              <a:t>P(p &lt; 75%)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48400" y="2524125"/>
            <a:ext cx="2595563" cy="1403350"/>
            <a:chOff x="6248400" y="2524125"/>
            <a:chExt cx="2595563" cy="1403350"/>
          </a:xfrm>
        </p:grpSpPr>
        <p:sp>
          <p:nvSpPr>
            <p:cNvPr id="7" name="Freeform 6"/>
            <p:cNvSpPr/>
            <p:nvPr/>
          </p:nvSpPr>
          <p:spPr bwMode="auto">
            <a:xfrm>
              <a:off x="6272213" y="2971800"/>
              <a:ext cx="1038225" cy="669131"/>
            </a:xfrm>
            <a:custGeom>
              <a:avLst/>
              <a:gdLst>
                <a:gd name="connsiteX0" fmla="*/ 0 w 1038225"/>
                <a:gd name="connsiteY0" fmla="*/ 619125 h 669131"/>
                <a:gd name="connsiteX1" fmla="*/ 0 w 1038225"/>
                <a:gd name="connsiteY1" fmla="*/ 669131 h 669131"/>
                <a:gd name="connsiteX2" fmla="*/ 1031081 w 1038225"/>
                <a:gd name="connsiteY2" fmla="*/ 669131 h 669131"/>
                <a:gd name="connsiteX3" fmla="*/ 1038225 w 1038225"/>
                <a:gd name="connsiteY3" fmla="*/ 0 h 669131"/>
                <a:gd name="connsiteX4" fmla="*/ 800100 w 1038225"/>
                <a:gd name="connsiteY4" fmla="*/ 409575 h 669131"/>
                <a:gd name="connsiteX5" fmla="*/ 597693 w 1038225"/>
                <a:gd name="connsiteY5" fmla="*/ 552450 h 669131"/>
                <a:gd name="connsiteX6" fmla="*/ 352425 w 1038225"/>
                <a:gd name="connsiteY6" fmla="*/ 604838 h 669131"/>
                <a:gd name="connsiteX7" fmla="*/ 69056 w 1038225"/>
                <a:gd name="connsiteY7" fmla="*/ 623888 h 669131"/>
                <a:gd name="connsiteX8" fmla="*/ 0 w 1038225"/>
                <a:gd name="connsiteY8" fmla="*/ 619125 h 66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225" h="669131">
                  <a:moveTo>
                    <a:pt x="0" y="619125"/>
                  </a:moveTo>
                  <a:lnTo>
                    <a:pt x="0" y="669131"/>
                  </a:lnTo>
                  <a:lnTo>
                    <a:pt x="1031081" y="669131"/>
                  </a:lnTo>
                  <a:cubicBezTo>
                    <a:pt x="1033462" y="446087"/>
                    <a:pt x="1035844" y="223044"/>
                    <a:pt x="1038225" y="0"/>
                  </a:cubicBezTo>
                  <a:lnTo>
                    <a:pt x="800100" y="409575"/>
                  </a:lnTo>
                  <a:lnTo>
                    <a:pt x="597693" y="552450"/>
                  </a:lnTo>
                  <a:lnTo>
                    <a:pt x="352425" y="604838"/>
                  </a:lnTo>
                  <a:lnTo>
                    <a:pt x="69056" y="623888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" name="Group 158"/>
            <p:cNvGrpSpPr>
              <a:grpSpLocks/>
            </p:cNvGrpSpPr>
            <p:nvPr/>
          </p:nvGrpSpPr>
          <p:grpSpPr bwMode="auto">
            <a:xfrm>
              <a:off x="6248400" y="2524125"/>
              <a:ext cx="2595563" cy="1403350"/>
              <a:chOff x="3624" y="1670"/>
              <a:chExt cx="1635" cy="884"/>
            </a:xfrm>
          </p:grpSpPr>
          <p:grpSp>
            <p:nvGrpSpPr>
              <p:cNvPr id="14350" name="Group 114"/>
              <p:cNvGrpSpPr>
                <a:grpSpLocks noChangeAspect="1"/>
              </p:cNvGrpSpPr>
              <p:nvPr/>
            </p:nvGrpSpPr>
            <p:grpSpPr bwMode="auto">
              <a:xfrm>
                <a:off x="3624" y="1670"/>
                <a:ext cx="1635" cy="702"/>
                <a:chOff x="1748" y="1010"/>
                <a:chExt cx="2270" cy="1185"/>
              </a:xfrm>
            </p:grpSpPr>
            <p:sp>
              <p:nvSpPr>
                <p:cNvPr id="14353" name="Freeform 115"/>
                <p:cNvSpPr>
                  <a:spLocks noChangeAspect="1"/>
                </p:cNvSpPr>
                <p:nvPr/>
              </p:nvSpPr>
              <p:spPr bwMode="auto">
                <a:xfrm>
                  <a:off x="1748" y="1010"/>
                  <a:ext cx="2270" cy="1145"/>
                </a:xfrm>
                <a:custGeom>
                  <a:avLst/>
                  <a:gdLst>
                    <a:gd name="T0" fmla="*/ 0 w 2270"/>
                    <a:gd name="T1" fmla="*/ 1145 h 1145"/>
                    <a:gd name="T2" fmla="*/ 554 w 2270"/>
                    <a:gd name="T3" fmla="*/ 1048 h 1145"/>
                    <a:gd name="T4" fmla="*/ 844 w 2270"/>
                    <a:gd name="T5" fmla="*/ 670 h 1145"/>
                    <a:gd name="T6" fmla="*/ 1118 w 2270"/>
                    <a:gd name="T7" fmla="*/ 0 h 1145"/>
                    <a:gd name="T8" fmla="*/ 1419 w 2270"/>
                    <a:gd name="T9" fmla="*/ 669 h 1145"/>
                    <a:gd name="T10" fmla="*/ 1706 w 2270"/>
                    <a:gd name="T11" fmla="*/ 1048 h 1145"/>
                    <a:gd name="T12" fmla="*/ 2270 w 2270"/>
                    <a:gd name="T13" fmla="*/ 1138 h 11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70"/>
                    <a:gd name="T22" fmla="*/ 0 h 1145"/>
                    <a:gd name="T23" fmla="*/ 2270 w 2270"/>
                    <a:gd name="T24" fmla="*/ 1145 h 11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70" h="1145">
                      <a:moveTo>
                        <a:pt x="0" y="1145"/>
                      </a:moveTo>
                      <a:cubicBezTo>
                        <a:pt x="92" y="1129"/>
                        <a:pt x="413" y="1127"/>
                        <a:pt x="554" y="1048"/>
                      </a:cubicBezTo>
                      <a:cubicBezTo>
                        <a:pt x="695" y="969"/>
                        <a:pt x="750" y="845"/>
                        <a:pt x="844" y="670"/>
                      </a:cubicBezTo>
                      <a:cubicBezTo>
                        <a:pt x="938" y="495"/>
                        <a:pt x="1022" y="0"/>
                        <a:pt x="1118" y="0"/>
                      </a:cubicBezTo>
                      <a:cubicBezTo>
                        <a:pt x="1214" y="0"/>
                        <a:pt x="1321" y="495"/>
                        <a:pt x="1419" y="669"/>
                      </a:cubicBezTo>
                      <a:cubicBezTo>
                        <a:pt x="1517" y="843"/>
                        <a:pt x="1564" y="970"/>
                        <a:pt x="1706" y="1048"/>
                      </a:cubicBezTo>
                      <a:cubicBezTo>
                        <a:pt x="1848" y="1126"/>
                        <a:pt x="2153" y="1119"/>
                        <a:pt x="2270" y="113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4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1748" y="2194"/>
                  <a:ext cx="2264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51" name="Text Box 124"/>
              <p:cNvSpPr txBox="1">
                <a:spLocks noChangeArrowheads="1"/>
              </p:cNvSpPr>
              <p:nvPr/>
            </p:nvSpPr>
            <p:spPr bwMode="auto">
              <a:xfrm>
                <a:off x="4224" y="2360"/>
                <a:ext cx="27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400" b="1" dirty="0" smtClean="0"/>
                  <a:t>.75</a:t>
                </a:r>
                <a:endParaRPr lang="en-US" altLang="en-US" sz="1400" b="1" dirty="0"/>
              </a:p>
            </p:txBody>
          </p:sp>
          <p:sp>
            <p:nvSpPr>
              <p:cNvPr id="14352" name="Line 131"/>
              <p:cNvSpPr>
                <a:spLocks noChangeShapeType="1"/>
              </p:cNvSpPr>
              <p:nvPr/>
            </p:nvSpPr>
            <p:spPr bwMode="auto">
              <a:xfrm>
                <a:off x="4290" y="2316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0" y="4598610"/>
                <a:ext cx="7997254" cy="714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𝟕𝟓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𝟎𝟒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𝟐𝟓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     </a:t>
                </a:r>
                <a:r>
                  <a:rPr lang="en-US" altLang="en-US" b="1" dirty="0">
                    <a:solidFill>
                      <a:srgbClr val="FFFF00"/>
                    </a:solidFill>
                  </a:rPr>
                  <a:t>normalcdf(-E99,-1.25) = </a:t>
                </a:r>
                <a:r>
                  <a:rPr lang="en-US" altLang="en-US" b="1" dirty="0" smtClean="0">
                    <a:solidFill>
                      <a:srgbClr val="FFFF00"/>
                    </a:solidFill>
                  </a:rPr>
                  <a:t>0.1056</a:t>
                </a:r>
                <a:endParaRPr lang="en-US" alt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98610"/>
                <a:ext cx="7997254" cy="7140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0715" y="2743200"/>
            <a:ext cx="58304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Conditions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1000 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&lt; 10% of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aerobics attendees 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np =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80  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n(1-p) =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r>
            <a:endParaRPr lang="en-US" altLang="en-US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15963"/>
          </a:xfrm>
        </p:spPr>
        <p:txBody>
          <a:bodyPr/>
          <a:lstStyle/>
          <a:p>
            <a:r>
              <a:rPr lang="en-US" altLang="en-US" sz="3600" b="1" smtClean="0"/>
              <a:t>Example 2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981200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en-US" altLang="en-US" sz="2400" b="1" smtClean="0"/>
              <a:t>Assume that 80% of the people taking aerobics classes are female and a simple random sample of </a:t>
            </a:r>
            <a:r>
              <a:rPr lang="en-US" altLang="en-US" sz="2400" b="1" i="1" smtClean="0"/>
              <a:t>n</a:t>
            </a:r>
            <a:r>
              <a:rPr lang="en-US" altLang="en-US" sz="2400" b="1" smtClean="0"/>
              <a:t> = 100 students is taken.  If the sample had exactly 90 female students, would that be unusual?</a:t>
            </a:r>
          </a:p>
          <a:p>
            <a:pPr>
              <a:buFontTx/>
              <a:buNone/>
            </a:pPr>
            <a:endParaRPr lang="en-US" altLang="en-US" sz="2400" b="1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6810" y="4075027"/>
            <a:ext cx="244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000" b="1" dirty="0">
                <a:solidFill>
                  <a:srgbClr val="FFFF00"/>
                </a:solidFill>
              </a:rPr>
              <a:t>μ</a:t>
            </a:r>
            <a:r>
              <a:rPr lang="en-US" altLang="en-US" sz="2000" b="1" baseline="-25000" dirty="0">
                <a:solidFill>
                  <a:srgbClr val="FFFF00"/>
                </a:solidFill>
              </a:rPr>
              <a:t>p</a:t>
            </a:r>
            <a:r>
              <a:rPr lang="en-US" altLang="en-US" sz="2000" b="1" dirty="0">
                <a:solidFill>
                  <a:srgbClr val="FFFF00"/>
                </a:solidFill>
              </a:rPr>
              <a:t> = 0.80    n = 100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5695890"/>
            <a:ext cx="830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 err="1" smtClean="0">
                <a:solidFill>
                  <a:srgbClr val="FFFF00"/>
                </a:solidFill>
              </a:rPr>
              <a:t>normalcdf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(0.9,1,0.8,0.04</a:t>
            </a:r>
            <a:r>
              <a:rPr lang="en-US" altLang="en-US" sz="2000" b="1" dirty="0">
                <a:solidFill>
                  <a:srgbClr val="FFFF00"/>
                </a:solidFill>
              </a:rPr>
              <a:t>) =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0.0062       less </a:t>
            </a:r>
            <a:r>
              <a:rPr lang="en-US" altLang="en-US" sz="2000" b="1" dirty="0">
                <a:solidFill>
                  <a:srgbClr val="FFFF00"/>
                </a:solidFill>
              </a:rPr>
              <a:t>than 5% so it is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unusual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63815" y="2680158"/>
            <a:ext cx="148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FF00"/>
                </a:solidFill>
              </a:rPr>
              <a:t>P(p &gt; 90%)</a:t>
            </a:r>
          </a:p>
        </p:txBody>
      </p:sp>
      <p:grpSp>
        <p:nvGrpSpPr>
          <p:cNvPr id="2" name="Group 169"/>
          <p:cNvGrpSpPr>
            <a:grpSpLocks/>
          </p:cNvGrpSpPr>
          <p:nvPr/>
        </p:nvGrpSpPr>
        <p:grpSpPr bwMode="auto">
          <a:xfrm>
            <a:off x="6019800" y="2676438"/>
            <a:ext cx="2595563" cy="1398589"/>
            <a:chOff x="3624" y="2538"/>
            <a:chExt cx="1635" cy="881"/>
          </a:xfrm>
        </p:grpSpPr>
        <p:sp>
          <p:nvSpPr>
            <p:cNvPr id="15373" name="Freeform 146"/>
            <p:cNvSpPr>
              <a:spLocks/>
            </p:cNvSpPr>
            <p:nvPr/>
          </p:nvSpPr>
          <p:spPr bwMode="auto">
            <a:xfrm>
              <a:off x="4605" y="2880"/>
              <a:ext cx="642" cy="357"/>
            </a:xfrm>
            <a:custGeom>
              <a:avLst/>
              <a:gdLst>
                <a:gd name="T0" fmla="*/ 0 w 642"/>
                <a:gd name="T1" fmla="*/ 354 h 357"/>
                <a:gd name="T2" fmla="*/ 642 w 642"/>
                <a:gd name="T3" fmla="*/ 357 h 357"/>
                <a:gd name="T4" fmla="*/ 642 w 642"/>
                <a:gd name="T5" fmla="*/ 333 h 357"/>
                <a:gd name="T6" fmla="*/ 486 w 642"/>
                <a:gd name="T7" fmla="*/ 324 h 357"/>
                <a:gd name="T8" fmla="*/ 381 w 642"/>
                <a:gd name="T9" fmla="*/ 315 h 357"/>
                <a:gd name="T10" fmla="*/ 249 w 642"/>
                <a:gd name="T11" fmla="*/ 291 h 357"/>
                <a:gd name="T12" fmla="*/ 156 w 642"/>
                <a:gd name="T13" fmla="*/ 216 h 357"/>
                <a:gd name="T14" fmla="*/ 81 w 642"/>
                <a:gd name="T15" fmla="*/ 132 h 357"/>
                <a:gd name="T16" fmla="*/ 0 w 642"/>
                <a:gd name="T17" fmla="*/ 0 h 357"/>
                <a:gd name="T18" fmla="*/ 0 w 642"/>
                <a:gd name="T19" fmla="*/ 354 h 3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2"/>
                <a:gd name="T31" fmla="*/ 0 h 357"/>
                <a:gd name="T32" fmla="*/ 642 w 642"/>
                <a:gd name="T33" fmla="*/ 357 h 3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2" h="357">
                  <a:moveTo>
                    <a:pt x="0" y="354"/>
                  </a:moveTo>
                  <a:lnTo>
                    <a:pt x="642" y="357"/>
                  </a:lnTo>
                  <a:lnTo>
                    <a:pt x="642" y="333"/>
                  </a:lnTo>
                  <a:lnTo>
                    <a:pt x="486" y="324"/>
                  </a:lnTo>
                  <a:lnTo>
                    <a:pt x="381" y="315"/>
                  </a:lnTo>
                  <a:lnTo>
                    <a:pt x="249" y="291"/>
                  </a:lnTo>
                  <a:lnTo>
                    <a:pt x="156" y="216"/>
                  </a:lnTo>
                  <a:lnTo>
                    <a:pt x="81" y="132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74" name="Group 117"/>
            <p:cNvGrpSpPr>
              <a:grpSpLocks noChangeAspect="1"/>
            </p:cNvGrpSpPr>
            <p:nvPr/>
          </p:nvGrpSpPr>
          <p:grpSpPr bwMode="auto">
            <a:xfrm>
              <a:off x="3624" y="2538"/>
              <a:ext cx="1635" cy="702"/>
              <a:chOff x="1748" y="1010"/>
              <a:chExt cx="2270" cy="1185"/>
            </a:xfrm>
          </p:grpSpPr>
          <p:sp>
            <p:nvSpPr>
              <p:cNvPr id="15377" name="Freeform 118"/>
              <p:cNvSpPr>
                <a:spLocks noChangeAspect="1"/>
              </p:cNvSpPr>
              <p:nvPr/>
            </p:nvSpPr>
            <p:spPr bwMode="auto">
              <a:xfrm>
                <a:off x="1748" y="1010"/>
                <a:ext cx="2270" cy="1145"/>
              </a:xfrm>
              <a:custGeom>
                <a:avLst/>
                <a:gdLst>
                  <a:gd name="T0" fmla="*/ 0 w 2270"/>
                  <a:gd name="T1" fmla="*/ 1145 h 1145"/>
                  <a:gd name="T2" fmla="*/ 554 w 2270"/>
                  <a:gd name="T3" fmla="*/ 1048 h 1145"/>
                  <a:gd name="T4" fmla="*/ 844 w 2270"/>
                  <a:gd name="T5" fmla="*/ 670 h 1145"/>
                  <a:gd name="T6" fmla="*/ 1118 w 2270"/>
                  <a:gd name="T7" fmla="*/ 0 h 1145"/>
                  <a:gd name="T8" fmla="*/ 1419 w 2270"/>
                  <a:gd name="T9" fmla="*/ 669 h 1145"/>
                  <a:gd name="T10" fmla="*/ 1706 w 2270"/>
                  <a:gd name="T11" fmla="*/ 1048 h 1145"/>
                  <a:gd name="T12" fmla="*/ 2270 w 2270"/>
                  <a:gd name="T13" fmla="*/ 1138 h 1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0"/>
                  <a:gd name="T22" fmla="*/ 0 h 1145"/>
                  <a:gd name="T23" fmla="*/ 2270 w 2270"/>
                  <a:gd name="T24" fmla="*/ 1145 h 11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0" h="1145">
                    <a:moveTo>
                      <a:pt x="0" y="1145"/>
                    </a:moveTo>
                    <a:cubicBezTo>
                      <a:pt x="92" y="1129"/>
                      <a:pt x="413" y="1127"/>
                      <a:pt x="554" y="1048"/>
                    </a:cubicBezTo>
                    <a:cubicBezTo>
                      <a:pt x="695" y="969"/>
                      <a:pt x="750" y="845"/>
                      <a:pt x="844" y="670"/>
                    </a:cubicBezTo>
                    <a:cubicBezTo>
                      <a:pt x="938" y="495"/>
                      <a:pt x="1022" y="0"/>
                      <a:pt x="1118" y="0"/>
                    </a:cubicBezTo>
                    <a:cubicBezTo>
                      <a:pt x="1214" y="0"/>
                      <a:pt x="1321" y="495"/>
                      <a:pt x="1419" y="669"/>
                    </a:cubicBezTo>
                    <a:cubicBezTo>
                      <a:pt x="1517" y="843"/>
                      <a:pt x="1564" y="970"/>
                      <a:pt x="1706" y="1048"/>
                    </a:cubicBezTo>
                    <a:cubicBezTo>
                      <a:pt x="1848" y="1126"/>
                      <a:pt x="2153" y="1119"/>
                      <a:pt x="2270" y="113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119"/>
              <p:cNvSpPr>
                <a:spLocks noChangeAspect="1" noChangeShapeType="1"/>
              </p:cNvSpPr>
              <p:nvPr/>
            </p:nvSpPr>
            <p:spPr bwMode="auto">
              <a:xfrm>
                <a:off x="1748" y="2194"/>
                <a:ext cx="226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5" name="Text Box 125"/>
            <p:cNvSpPr txBox="1">
              <a:spLocks noChangeArrowheads="1"/>
            </p:cNvSpPr>
            <p:nvPr/>
          </p:nvSpPr>
          <p:spPr bwMode="auto">
            <a:xfrm>
              <a:off x="4518" y="3225"/>
              <a:ext cx="21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 dirty="0" smtClean="0"/>
                <a:t>.9</a:t>
              </a:r>
              <a:endParaRPr lang="en-US" altLang="en-US" sz="1400" b="1" dirty="0"/>
            </a:p>
          </p:txBody>
        </p:sp>
        <p:sp>
          <p:nvSpPr>
            <p:cNvPr id="15376" name="Line 132"/>
            <p:cNvSpPr>
              <a:spLocks noChangeShapeType="1"/>
            </p:cNvSpPr>
            <p:nvPr/>
          </p:nvSpPr>
          <p:spPr bwMode="auto">
            <a:xfrm>
              <a:off x="4607" y="3189"/>
              <a:ext cx="0" cy="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06154" y="4657635"/>
                <a:ext cx="7301551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𝟗𝟎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𝟎𝟒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     </a:t>
                </a:r>
                <a:r>
                  <a:rPr lang="en-US" altLang="en-US" b="1" dirty="0" smtClean="0">
                    <a:solidFill>
                      <a:srgbClr val="FFFF00"/>
                    </a:solidFill>
                  </a:rPr>
                  <a:t>normalcdf(2.5,E99) </a:t>
                </a:r>
                <a:r>
                  <a:rPr lang="en-US" altLang="en-US" b="1" dirty="0">
                    <a:solidFill>
                      <a:srgbClr val="FFFF00"/>
                    </a:solidFill>
                  </a:rPr>
                  <a:t>= </a:t>
                </a:r>
                <a:r>
                  <a:rPr lang="en-US" altLang="en-US" b="1" dirty="0" smtClean="0">
                    <a:solidFill>
                      <a:srgbClr val="FFFF00"/>
                    </a:solidFill>
                  </a:rPr>
                  <a:t>0.0062</a:t>
                </a:r>
                <a:endParaRPr lang="en-US" alt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4" y="4657635"/>
                <a:ext cx="7301551" cy="7085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4482" y="6324600"/>
            <a:ext cx="4927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Binomial:   </a:t>
            </a:r>
            <a:r>
              <a:rPr lang="en-US" sz="2000" b="1" dirty="0" err="1" smtClean="0">
                <a:solidFill>
                  <a:srgbClr val="FFC000"/>
                </a:solidFill>
              </a:rPr>
              <a:t>bipdf</a:t>
            </a:r>
            <a:r>
              <a:rPr lang="en-US" sz="2000" b="1" dirty="0" smtClean="0">
                <a:solidFill>
                  <a:srgbClr val="FFC000"/>
                </a:solidFill>
              </a:rPr>
              <a:t>(100, 0.80, 90) = 0.0034</a:t>
            </a:r>
            <a:endParaRPr lang="en-US" sz="20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4343400" y="3989010"/>
                <a:ext cx="4419600" cy="465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sz="2000" b="1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𝝈</m:t>
                      </m:r>
                      <m:r>
                        <a:rPr lang="en-US" altLang="en-US" sz="2000" b="1" i="1" baseline="-25000" dirty="0">
                          <a:solidFill>
                            <a:srgbClr val="FFFF0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)/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𝟏𝟎𝟎</m:t>
                          </m:r>
                        </m:e>
                      </m:rad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𝟎𝟒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989010"/>
                <a:ext cx="4419600" cy="46506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0715" y="2743200"/>
            <a:ext cx="58304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Conditions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1000 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&lt; 10% of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aerobics attendees 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np =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80  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n(1-p) =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r>
            <a:endParaRPr lang="en-US" altLang="en-US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9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Example 3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981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smtClean="0"/>
              <a:t>According to the National Center for Health Statistics, 15% of all Americans have hearing trouble.  In a random sample of 120 Americans, what is the probability at least 18% have hearing trouble?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3781758"/>
            <a:ext cx="239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000" b="1">
                <a:solidFill>
                  <a:srgbClr val="FFFF00"/>
                </a:solidFill>
              </a:rPr>
              <a:t>μ</a:t>
            </a:r>
            <a:r>
              <a:rPr lang="en-US" altLang="en-US" sz="2000" b="1" baseline="-25000">
                <a:solidFill>
                  <a:srgbClr val="FFFF00"/>
                </a:solidFill>
              </a:rPr>
              <a:t>p</a:t>
            </a:r>
            <a:r>
              <a:rPr lang="en-US" altLang="en-US" sz="2000" b="1">
                <a:solidFill>
                  <a:srgbClr val="FFFF00"/>
                </a:solidFill>
              </a:rPr>
              <a:t> = 0.15    n = 120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4114800" y="3781758"/>
                <a:ext cx="4648200" cy="465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sz="2000" b="1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𝝈</m:t>
                      </m:r>
                      <m:r>
                        <a:rPr lang="en-US" altLang="en-US" sz="2000" b="1" i="1" baseline="-25000" dirty="0">
                          <a:solidFill>
                            <a:srgbClr val="FFFF0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𝟏𝟓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𝟖𝟓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)/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𝟏𝟐𝟎</m:t>
                          </m:r>
                        </m:e>
                      </m:rad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𝟎𝟑𝟐𝟔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3781758"/>
                <a:ext cx="4648200" cy="465064"/>
              </a:xfrm>
              <a:prstGeom prst="rect">
                <a:avLst/>
              </a:prstGeom>
              <a:blipFill rotWithShape="1">
                <a:blip r:embed="rId2"/>
                <a:stretch>
                  <a:fillRect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762000" y="5562600"/>
                <a:ext cx="755332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1" dirty="0" err="1" smtClean="0">
                    <a:solidFill>
                      <a:srgbClr val="FFFF00"/>
                    </a:solidFill>
                  </a:rPr>
                  <a:t>normalcdf</a:t>
                </a:r>
                <a:r>
                  <a:rPr lang="en-US" altLang="en-US" sz="2000" b="1" dirty="0" smtClean="0">
                    <a:solidFill>
                      <a:srgbClr val="FFFF00"/>
                    </a:solidFill>
                  </a:rPr>
                  <a:t>(0.18,1.0,0.15,0.0326</a:t>
                </a:r>
                <a:r>
                  <a:rPr lang="en-US" altLang="en-US" sz="2000" b="1" dirty="0">
                    <a:solidFill>
                      <a:srgbClr val="FFFF00"/>
                    </a:solidFill>
                  </a:rPr>
                  <a:t>) = </a:t>
                </a:r>
                <a:r>
                  <a:rPr lang="en-US" altLang="en-US" sz="2000" b="1" dirty="0" smtClean="0">
                    <a:solidFill>
                      <a:srgbClr val="FFFF00"/>
                    </a:solidFill>
                  </a:rPr>
                  <a:t>0.1787</a:t>
                </a:r>
              </a:p>
              <a:p>
                <a:endParaRPr lang="en-US" altLang="en-US" sz="2000" b="1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𝟏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−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𝒃𝒊𝒄𝒅𝒇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𝟏𝟐𝟎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𝟎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.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𝟏𝟓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𝟐𝟏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) = 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𝟎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.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𝟏𝟖𝟑𝟕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       </m:t>
                    </m:r>
                  </m:oMath>
                </a14:m>
                <a:r>
                  <a:rPr lang="en-US" altLang="en-US" sz="2000" b="1" dirty="0" smtClean="0">
                    <a:solidFill>
                      <a:srgbClr val="FFC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𝟏𝟐𝟎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𝟎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.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𝟏𝟖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 = 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𝟐𝟏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.</m:t>
                    </m:r>
                    <m:r>
                      <a:rPr lang="en-US" altLang="en-US" sz="2000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en-US" altLang="en-US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562600"/>
                <a:ext cx="7553326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807" t="-2410" b="-60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3600" y="2700578"/>
            <a:ext cx="148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FF00"/>
                </a:solidFill>
              </a:rPr>
              <a:t>P(p &gt; 18%)</a:t>
            </a:r>
          </a:p>
        </p:txBody>
      </p:sp>
      <p:grpSp>
        <p:nvGrpSpPr>
          <p:cNvPr id="2" name="Group 169"/>
          <p:cNvGrpSpPr>
            <a:grpSpLocks/>
          </p:cNvGrpSpPr>
          <p:nvPr/>
        </p:nvGrpSpPr>
        <p:grpSpPr bwMode="auto">
          <a:xfrm>
            <a:off x="6400800" y="2362200"/>
            <a:ext cx="2595563" cy="1447800"/>
            <a:chOff x="3624" y="2538"/>
            <a:chExt cx="1635" cy="912"/>
          </a:xfrm>
        </p:grpSpPr>
        <p:sp>
          <p:nvSpPr>
            <p:cNvPr id="16397" name="Freeform 146"/>
            <p:cNvSpPr>
              <a:spLocks/>
            </p:cNvSpPr>
            <p:nvPr/>
          </p:nvSpPr>
          <p:spPr bwMode="auto">
            <a:xfrm>
              <a:off x="4605" y="2880"/>
              <a:ext cx="642" cy="357"/>
            </a:xfrm>
            <a:custGeom>
              <a:avLst/>
              <a:gdLst>
                <a:gd name="T0" fmla="*/ 0 w 642"/>
                <a:gd name="T1" fmla="*/ 354 h 357"/>
                <a:gd name="T2" fmla="*/ 642 w 642"/>
                <a:gd name="T3" fmla="*/ 357 h 357"/>
                <a:gd name="T4" fmla="*/ 642 w 642"/>
                <a:gd name="T5" fmla="*/ 333 h 357"/>
                <a:gd name="T6" fmla="*/ 486 w 642"/>
                <a:gd name="T7" fmla="*/ 324 h 357"/>
                <a:gd name="T8" fmla="*/ 381 w 642"/>
                <a:gd name="T9" fmla="*/ 315 h 357"/>
                <a:gd name="T10" fmla="*/ 249 w 642"/>
                <a:gd name="T11" fmla="*/ 291 h 357"/>
                <a:gd name="T12" fmla="*/ 156 w 642"/>
                <a:gd name="T13" fmla="*/ 216 h 357"/>
                <a:gd name="T14" fmla="*/ 81 w 642"/>
                <a:gd name="T15" fmla="*/ 132 h 357"/>
                <a:gd name="T16" fmla="*/ 0 w 642"/>
                <a:gd name="T17" fmla="*/ 0 h 357"/>
                <a:gd name="T18" fmla="*/ 0 w 642"/>
                <a:gd name="T19" fmla="*/ 354 h 3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2"/>
                <a:gd name="T31" fmla="*/ 0 h 357"/>
                <a:gd name="T32" fmla="*/ 642 w 642"/>
                <a:gd name="T33" fmla="*/ 357 h 3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2" h="357">
                  <a:moveTo>
                    <a:pt x="0" y="354"/>
                  </a:moveTo>
                  <a:lnTo>
                    <a:pt x="642" y="357"/>
                  </a:lnTo>
                  <a:lnTo>
                    <a:pt x="642" y="333"/>
                  </a:lnTo>
                  <a:lnTo>
                    <a:pt x="486" y="324"/>
                  </a:lnTo>
                  <a:lnTo>
                    <a:pt x="381" y="315"/>
                  </a:lnTo>
                  <a:lnTo>
                    <a:pt x="249" y="291"/>
                  </a:lnTo>
                  <a:lnTo>
                    <a:pt x="156" y="216"/>
                  </a:lnTo>
                  <a:lnTo>
                    <a:pt x="81" y="132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98" name="Group 117"/>
            <p:cNvGrpSpPr>
              <a:grpSpLocks noChangeAspect="1"/>
            </p:cNvGrpSpPr>
            <p:nvPr/>
          </p:nvGrpSpPr>
          <p:grpSpPr bwMode="auto">
            <a:xfrm>
              <a:off x="3624" y="2538"/>
              <a:ext cx="1635" cy="702"/>
              <a:chOff x="1748" y="1010"/>
              <a:chExt cx="2270" cy="1185"/>
            </a:xfrm>
          </p:grpSpPr>
          <p:sp>
            <p:nvSpPr>
              <p:cNvPr id="16401" name="Freeform 118"/>
              <p:cNvSpPr>
                <a:spLocks noChangeAspect="1"/>
              </p:cNvSpPr>
              <p:nvPr/>
            </p:nvSpPr>
            <p:spPr bwMode="auto">
              <a:xfrm>
                <a:off x="1748" y="1010"/>
                <a:ext cx="2270" cy="1145"/>
              </a:xfrm>
              <a:custGeom>
                <a:avLst/>
                <a:gdLst>
                  <a:gd name="T0" fmla="*/ 0 w 2270"/>
                  <a:gd name="T1" fmla="*/ 1145 h 1145"/>
                  <a:gd name="T2" fmla="*/ 554 w 2270"/>
                  <a:gd name="T3" fmla="*/ 1048 h 1145"/>
                  <a:gd name="T4" fmla="*/ 844 w 2270"/>
                  <a:gd name="T5" fmla="*/ 670 h 1145"/>
                  <a:gd name="T6" fmla="*/ 1118 w 2270"/>
                  <a:gd name="T7" fmla="*/ 0 h 1145"/>
                  <a:gd name="T8" fmla="*/ 1419 w 2270"/>
                  <a:gd name="T9" fmla="*/ 669 h 1145"/>
                  <a:gd name="T10" fmla="*/ 1706 w 2270"/>
                  <a:gd name="T11" fmla="*/ 1048 h 1145"/>
                  <a:gd name="T12" fmla="*/ 2270 w 2270"/>
                  <a:gd name="T13" fmla="*/ 1138 h 1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70"/>
                  <a:gd name="T22" fmla="*/ 0 h 1145"/>
                  <a:gd name="T23" fmla="*/ 2270 w 2270"/>
                  <a:gd name="T24" fmla="*/ 1145 h 11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70" h="1145">
                    <a:moveTo>
                      <a:pt x="0" y="1145"/>
                    </a:moveTo>
                    <a:cubicBezTo>
                      <a:pt x="92" y="1129"/>
                      <a:pt x="413" y="1127"/>
                      <a:pt x="554" y="1048"/>
                    </a:cubicBezTo>
                    <a:cubicBezTo>
                      <a:pt x="695" y="969"/>
                      <a:pt x="750" y="845"/>
                      <a:pt x="844" y="670"/>
                    </a:cubicBezTo>
                    <a:cubicBezTo>
                      <a:pt x="938" y="495"/>
                      <a:pt x="1022" y="0"/>
                      <a:pt x="1118" y="0"/>
                    </a:cubicBezTo>
                    <a:cubicBezTo>
                      <a:pt x="1214" y="0"/>
                      <a:pt x="1321" y="495"/>
                      <a:pt x="1419" y="669"/>
                    </a:cubicBezTo>
                    <a:cubicBezTo>
                      <a:pt x="1517" y="843"/>
                      <a:pt x="1564" y="970"/>
                      <a:pt x="1706" y="1048"/>
                    </a:cubicBezTo>
                    <a:cubicBezTo>
                      <a:pt x="1848" y="1126"/>
                      <a:pt x="2153" y="1119"/>
                      <a:pt x="2270" y="113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Line 119"/>
              <p:cNvSpPr>
                <a:spLocks noChangeAspect="1" noChangeShapeType="1"/>
              </p:cNvSpPr>
              <p:nvPr/>
            </p:nvSpPr>
            <p:spPr bwMode="auto">
              <a:xfrm>
                <a:off x="1748" y="2194"/>
                <a:ext cx="226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9" name="Text Box 125"/>
            <p:cNvSpPr txBox="1">
              <a:spLocks noChangeArrowheads="1"/>
            </p:cNvSpPr>
            <p:nvPr/>
          </p:nvSpPr>
          <p:spPr bwMode="auto">
            <a:xfrm>
              <a:off x="4518" y="3256"/>
              <a:ext cx="2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 b="1" dirty="0" smtClean="0"/>
                <a:t>.18</a:t>
              </a:r>
              <a:endParaRPr lang="en-US" altLang="en-US" sz="1400" b="1" dirty="0"/>
            </a:p>
          </p:txBody>
        </p:sp>
        <p:sp>
          <p:nvSpPr>
            <p:cNvPr id="16400" name="Line 132"/>
            <p:cNvSpPr>
              <a:spLocks noChangeShapeType="1"/>
            </p:cNvSpPr>
            <p:nvPr/>
          </p:nvSpPr>
          <p:spPr bwMode="auto">
            <a:xfrm>
              <a:off x="4607" y="3189"/>
              <a:ext cx="0" cy="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800" y="4543758"/>
                <a:ext cx="7748788" cy="714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𝟏𝟖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𝟎𝟑𝟐𝟔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𝟗𝟐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     </a:t>
                </a:r>
                <a:r>
                  <a:rPr lang="en-US" altLang="en-US" b="1" dirty="0" smtClean="0">
                    <a:solidFill>
                      <a:srgbClr val="FFFF00"/>
                    </a:solidFill>
                  </a:rPr>
                  <a:t>normalcdf(0.92,E99) </a:t>
                </a:r>
                <a:r>
                  <a:rPr lang="en-US" altLang="en-US" b="1" dirty="0">
                    <a:solidFill>
                      <a:srgbClr val="FFFF00"/>
                    </a:solidFill>
                  </a:rPr>
                  <a:t>= </a:t>
                </a:r>
                <a:r>
                  <a:rPr lang="en-US" altLang="en-US" b="1" dirty="0" smtClean="0">
                    <a:solidFill>
                      <a:srgbClr val="FFFF00"/>
                    </a:solidFill>
                  </a:rPr>
                  <a:t>0.1787</a:t>
                </a:r>
                <a:endParaRPr lang="en-US" alt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43758"/>
                <a:ext cx="7748788" cy="7140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7673" y="2721114"/>
            <a:ext cx="4411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Conditions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1200 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&lt; 10% of adults </a:t>
            </a:r>
            <a:b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np =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  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n(1-p) =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102</a:t>
            </a:r>
            <a:endParaRPr lang="en-US" altLang="en-US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Example 4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981200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en-US" altLang="en-US" sz="2400" b="1" smtClean="0"/>
              <a:t>According to the National Center for Health Statistics, 15% of all Americans have hearing trouble.  Would it be unusual if the sample above had exactly 10 having hearing trouble?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6337" y="3563849"/>
            <a:ext cx="23471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000" b="1" dirty="0">
                <a:solidFill>
                  <a:srgbClr val="FFFF00"/>
                </a:solidFill>
              </a:rPr>
              <a:t>μ</a:t>
            </a:r>
            <a:r>
              <a:rPr lang="en-US" altLang="en-US" sz="2000" b="1" baseline="-25000" dirty="0">
                <a:solidFill>
                  <a:srgbClr val="FFFF00"/>
                </a:solidFill>
              </a:rPr>
              <a:t>p</a:t>
            </a:r>
            <a:r>
              <a:rPr lang="en-US" altLang="en-US" sz="2000" b="1" dirty="0">
                <a:solidFill>
                  <a:srgbClr val="FFFF00"/>
                </a:solidFill>
              </a:rPr>
              <a:t> = 0.15      </a:t>
            </a:r>
            <a:endParaRPr lang="en-US" altLang="en-US" sz="2000" b="1" dirty="0" smtClean="0">
              <a:solidFill>
                <a:srgbClr val="FFFF00"/>
              </a:solidFill>
            </a:endParaRPr>
          </a:p>
          <a:p>
            <a:r>
              <a:rPr lang="en-US" altLang="en-US" sz="2000" b="1" dirty="0" smtClean="0">
                <a:solidFill>
                  <a:srgbClr val="FFFF00"/>
                </a:solidFill>
              </a:rPr>
              <a:t>p </a:t>
            </a:r>
            <a:r>
              <a:rPr lang="en-US" altLang="en-US" sz="2000" b="1" dirty="0">
                <a:solidFill>
                  <a:srgbClr val="FFFF00"/>
                </a:solidFill>
              </a:rPr>
              <a:t>= 10/120 = 0.083</a:t>
            </a:r>
          </a:p>
          <a:p>
            <a:r>
              <a:rPr lang="en-US" altLang="en-US" sz="2000" b="1" dirty="0">
                <a:solidFill>
                  <a:srgbClr val="FFFF00"/>
                </a:solidFill>
              </a:rPr>
              <a:t>n = 120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5613737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 err="1" smtClean="0">
                <a:solidFill>
                  <a:srgbClr val="FFFF00"/>
                </a:solidFill>
              </a:rPr>
              <a:t>normalcdf</a:t>
            </a:r>
            <a:r>
              <a:rPr lang="en-US" altLang="en-US" sz="2000" b="1" dirty="0">
                <a:solidFill>
                  <a:srgbClr val="FFFF00"/>
                </a:solidFill>
              </a:rPr>
              <a:t>(-E99,0.083,0.15,0.0326) =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0.01993    which </a:t>
            </a:r>
            <a:r>
              <a:rPr lang="en-US" altLang="en-US" sz="2000" b="1" dirty="0">
                <a:solidFill>
                  <a:srgbClr val="FFFF00"/>
                </a:solidFill>
              </a:rPr>
              <a:t>is &lt; 5% so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unusual</a:t>
            </a:r>
          </a:p>
          <a:p>
            <a:endParaRPr lang="en-US" altLang="en-US" sz="2000" b="1" dirty="0">
              <a:solidFill>
                <a:srgbClr val="FFFF00"/>
              </a:solidFill>
            </a:endParaRPr>
          </a:p>
          <a:p>
            <a:r>
              <a:rPr lang="en-US" altLang="en-US" sz="2000" b="1" dirty="0" err="1" smtClean="0">
                <a:solidFill>
                  <a:srgbClr val="FFC000"/>
                </a:solidFill>
              </a:rPr>
              <a:t>Bipdf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(120,0.15,10) = 0.01153</a:t>
            </a:r>
            <a:endParaRPr lang="en-US" altLang="en-US" sz="20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2627890"/>
            <a:ext cx="1258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FF00"/>
                </a:solidFill>
              </a:rPr>
              <a:t>P(x &lt; 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3680" y="4699337"/>
                <a:ext cx="8096640" cy="714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𝟎𝟖𝟑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𝟎𝟑𝟐𝟔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𝟎𝟔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       </m:t>
                    </m:r>
                  </m:oMath>
                </a14:m>
                <a:r>
                  <a:rPr lang="en-US" altLang="en-US" b="1" dirty="0" err="1" smtClean="0">
                    <a:solidFill>
                      <a:srgbClr val="FFFF00"/>
                    </a:solidFill>
                  </a:rPr>
                  <a:t>normalcdf</a:t>
                </a:r>
                <a:r>
                  <a:rPr lang="en-US" altLang="en-US" b="1" dirty="0" smtClean="0">
                    <a:solidFill>
                      <a:srgbClr val="FFFF00"/>
                    </a:solidFill>
                  </a:rPr>
                  <a:t>(-E99,-2.06) </a:t>
                </a:r>
                <a:r>
                  <a:rPr lang="en-US" altLang="en-US" b="1" dirty="0">
                    <a:solidFill>
                      <a:srgbClr val="FFFF00"/>
                    </a:solidFill>
                  </a:rPr>
                  <a:t>= </a:t>
                </a:r>
                <a:r>
                  <a:rPr lang="en-US" altLang="en-US" b="1" dirty="0" smtClean="0">
                    <a:solidFill>
                      <a:srgbClr val="FFFF00"/>
                    </a:solidFill>
                  </a:rPr>
                  <a:t>0.0197</a:t>
                </a:r>
                <a:endParaRPr lang="en-US" alt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80" y="4699337"/>
                <a:ext cx="8096640" cy="7140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4419600" y="3853273"/>
                <a:ext cx="4648200" cy="465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sz="2000" b="1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𝝈</m:t>
                      </m:r>
                      <m:r>
                        <a:rPr lang="en-US" altLang="en-US" sz="2000" b="1" i="1" baseline="-25000" dirty="0">
                          <a:solidFill>
                            <a:srgbClr val="FFFF0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𝟏𝟓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𝟖𝟓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)/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𝟏𝟐𝟎</m:t>
                          </m:r>
                        </m:e>
                      </m:rad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𝟎𝟑𝟐𝟔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3853273"/>
                <a:ext cx="4648200" cy="465064"/>
              </a:xfrm>
              <a:prstGeom prst="rect">
                <a:avLst/>
              </a:prstGeom>
              <a:blipFill rotWithShape="1">
                <a:blip r:embed="rId3"/>
                <a:stretch>
                  <a:fillRect b="-10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248400" y="2489537"/>
            <a:ext cx="2595563" cy="1403350"/>
            <a:chOff x="6248400" y="2524125"/>
            <a:chExt cx="2595563" cy="1403350"/>
          </a:xfrm>
        </p:grpSpPr>
        <p:sp>
          <p:nvSpPr>
            <p:cNvPr id="28" name="Freeform 27"/>
            <p:cNvSpPr/>
            <p:nvPr/>
          </p:nvSpPr>
          <p:spPr bwMode="auto">
            <a:xfrm>
              <a:off x="6272213" y="2971800"/>
              <a:ext cx="1038225" cy="669131"/>
            </a:xfrm>
            <a:custGeom>
              <a:avLst/>
              <a:gdLst>
                <a:gd name="connsiteX0" fmla="*/ 0 w 1038225"/>
                <a:gd name="connsiteY0" fmla="*/ 619125 h 669131"/>
                <a:gd name="connsiteX1" fmla="*/ 0 w 1038225"/>
                <a:gd name="connsiteY1" fmla="*/ 669131 h 669131"/>
                <a:gd name="connsiteX2" fmla="*/ 1031081 w 1038225"/>
                <a:gd name="connsiteY2" fmla="*/ 669131 h 669131"/>
                <a:gd name="connsiteX3" fmla="*/ 1038225 w 1038225"/>
                <a:gd name="connsiteY3" fmla="*/ 0 h 669131"/>
                <a:gd name="connsiteX4" fmla="*/ 800100 w 1038225"/>
                <a:gd name="connsiteY4" fmla="*/ 409575 h 669131"/>
                <a:gd name="connsiteX5" fmla="*/ 597693 w 1038225"/>
                <a:gd name="connsiteY5" fmla="*/ 552450 h 669131"/>
                <a:gd name="connsiteX6" fmla="*/ 352425 w 1038225"/>
                <a:gd name="connsiteY6" fmla="*/ 604838 h 669131"/>
                <a:gd name="connsiteX7" fmla="*/ 69056 w 1038225"/>
                <a:gd name="connsiteY7" fmla="*/ 623888 h 669131"/>
                <a:gd name="connsiteX8" fmla="*/ 0 w 1038225"/>
                <a:gd name="connsiteY8" fmla="*/ 619125 h 66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225" h="669131">
                  <a:moveTo>
                    <a:pt x="0" y="619125"/>
                  </a:moveTo>
                  <a:lnTo>
                    <a:pt x="0" y="669131"/>
                  </a:lnTo>
                  <a:lnTo>
                    <a:pt x="1031081" y="669131"/>
                  </a:lnTo>
                  <a:cubicBezTo>
                    <a:pt x="1033462" y="446087"/>
                    <a:pt x="1035844" y="223044"/>
                    <a:pt x="1038225" y="0"/>
                  </a:cubicBezTo>
                  <a:lnTo>
                    <a:pt x="800100" y="409575"/>
                  </a:lnTo>
                  <a:lnTo>
                    <a:pt x="597693" y="552450"/>
                  </a:lnTo>
                  <a:lnTo>
                    <a:pt x="352425" y="604838"/>
                  </a:lnTo>
                  <a:lnTo>
                    <a:pt x="69056" y="623888"/>
                  </a:lnTo>
                  <a:lnTo>
                    <a:pt x="0" y="619125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oup 158"/>
            <p:cNvGrpSpPr>
              <a:grpSpLocks/>
            </p:cNvGrpSpPr>
            <p:nvPr/>
          </p:nvGrpSpPr>
          <p:grpSpPr bwMode="auto">
            <a:xfrm>
              <a:off x="6248400" y="2524125"/>
              <a:ext cx="2595563" cy="1403350"/>
              <a:chOff x="3624" y="1670"/>
              <a:chExt cx="1635" cy="884"/>
            </a:xfrm>
          </p:grpSpPr>
          <p:grpSp>
            <p:nvGrpSpPr>
              <p:cNvPr id="30" name="Group 114"/>
              <p:cNvGrpSpPr>
                <a:grpSpLocks noChangeAspect="1"/>
              </p:cNvGrpSpPr>
              <p:nvPr/>
            </p:nvGrpSpPr>
            <p:grpSpPr bwMode="auto">
              <a:xfrm>
                <a:off x="3624" y="1670"/>
                <a:ext cx="1635" cy="702"/>
                <a:chOff x="1748" y="1010"/>
                <a:chExt cx="2270" cy="1185"/>
              </a:xfrm>
            </p:grpSpPr>
            <p:sp>
              <p:nvSpPr>
                <p:cNvPr id="33" name="Freeform 115"/>
                <p:cNvSpPr>
                  <a:spLocks noChangeAspect="1"/>
                </p:cNvSpPr>
                <p:nvPr/>
              </p:nvSpPr>
              <p:spPr bwMode="auto">
                <a:xfrm>
                  <a:off x="1748" y="1010"/>
                  <a:ext cx="2270" cy="1145"/>
                </a:xfrm>
                <a:custGeom>
                  <a:avLst/>
                  <a:gdLst>
                    <a:gd name="T0" fmla="*/ 0 w 2270"/>
                    <a:gd name="T1" fmla="*/ 1145 h 1145"/>
                    <a:gd name="T2" fmla="*/ 554 w 2270"/>
                    <a:gd name="T3" fmla="*/ 1048 h 1145"/>
                    <a:gd name="T4" fmla="*/ 844 w 2270"/>
                    <a:gd name="T5" fmla="*/ 670 h 1145"/>
                    <a:gd name="T6" fmla="*/ 1118 w 2270"/>
                    <a:gd name="T7" fmla="*/ 0 h 1145"/>
                    <a:gd name="T8" fmla="*/ 1419 w 2270"/>
                    <a:gd name="T9" fmla="*/ 669 h 1145"/>
                    <a:gd name="T10" fmla="*/ 1706 w 2270"/>
                    <a:gd name="T11" fmla="*/ 1048 h 1145"/>
                    <a:gd name="T12" fmla="*/ 2270 w 2270"/>
                    <a:gd name="T13" fmla="*/ 1138 h 11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70"/>
                    <a:gd name="T22" fmla="*/ 0 h 1145"/>
                    <a:gd name="T23" fmla="*/ 2270 w 2270"/>
                    <a:gd name="T24" fmla="*/ 1145 h 11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70" h="1145">
                      <a:moveTo>
                        <a:pt x="0" y="1145"/>
                      </a:moveTo>
                      <a:cubicBezTo>
                        <a:pt x="92" y="1129"/>
                        <a:pt x="413" y="1127"/>
                        <a:pt x="554" y="1048"/>
                      </a:cubicBezTo>
                      <a:cubicBezTo>
                        <a:pt x="695" y="969"/>
                        <a:pt x="750" y="845"/>
                        <a:pt x="844" y="670"/>
                      </a:cubicBezTo>
                      <a:cubicBezTo>
                        <a:pt x="938" y="495"/>
                        <a:pt x="1022" y="0"/>
                        <a:pt x="1118" y="0"/>
                      </a:cubicBezTo>
                      <a:cubicBezTo>
                        <a:pt x="1214" y="0"/>
                        <a:pt x="1321" y="495"/>
                        <a:pt x="1419" y="669"/>
                      </a:cubicBezTo>
                      <a:cubicBezTo>
                        <a:pt x="1517" y="843"/>
                        <a:pt x="1564" y="970"/>
                        <a:pt x="1706" y="1048"/>
                      </a:cubicBezTo>
                      <a:cubicBezTo>
                        <a:pt x="1848" y="1126"/>
                        <a:pt x="2153" y="1119"/>
                        <a:pt x="2270" y="113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1748" y="2194"/>
                  <a:ext cx="2264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Text Box 124"/>
              <p:cNvSpPr txBox="1">
                <a:spLocks noChangeArrowheads="1"/>
              </p:cNvSpPr>
              <p:nvPr/>
            </p:nvSpPr>
            <p:spPr bwMode="auto">
              <a:xfrm>
                <a:off x="4224" y="2360"/>
                <a:ext cx="24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400" b="1" dirty="0" smtClean="0"/>
                  <a:t>10</a:t>
                </a:r>
                <a:endParaRPr lang="en-US" altLang="en-US" sz="1400" b="1" dirty="0"/>
              </a:p>
            </p:txBody>
          </p:sp>
          <p:sp>
            <p:nvSpPr>
              <p:cNvPr id="32" name="Line 131"/>
              <p:cNvSpPr>
                <a:spLocks noChangeShapeType="1"/>
              </p:cNvSpPr>
              <p:nvPr/>
            </p:nvSpPr>
            <p:spPr bwMode="auto">
              <a:xfrm>
                <a:off x="4290" y="2316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7673" y="2721114"/>
            <a:ext cx="4411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Conditions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1200 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&lt; 10% of adults </a:t>
            </a:r>
            <a:b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np =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  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n(1-p) = </a:t>
            </a:r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102</a:t>
            </a:r>
            <a:endParaRPr lang="en-US" altLang="en-US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9" grpId="0"/>
      <p:bldP spid="20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Example 5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981200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en-US" altLang="en-US" sz="2000" b="1" dirty="0" smtClean="0"/>
              <a:t>We can check for </a:t>
            </a:r>
            <a:r>
              <a:rPr lang="en-US" altLang="en-US" sz="2000" b="1" dirty="0" err="1" smtClean="0"/>
              <a:t>undercoverage</a:t>
            </a:r>
            <a:r>
              <a:rPr lang="en-US" altLang="en-US" sz="2000" b="1" dirty="0" smtClean="0"/>
              <a:t> or nonresponse by comparing the sample proportion to the population proportion.  About 11% of American adults are black.  The sample proportion in a national survey of 1500 was 9.2%.  Were blacks underrepresented in the survey?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387725"/>
            <a:ext cx="15731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n-US" sz="2000" b="1" dirty="0">
                <a:solidFill>
                  <a:srgbClr val="FFFF00"/>
                </a:solidFill>
              </a:rPr>
              <a:t>μ</a:t>
            </a:r>
            <a:r>
              <a:rPr lang="en-US" altLang="en-US" sz="2000" b="1" baseline="-25000" dirty="0">
                <a:solidFill>
                  <a:srgbClr val="FFFF00"/>
                </a:solidFill>
              </a:rPr>
              <a:t>p</a:t>
            </a:r>
            <a:r>
              <a:rPr lang="en-US" altLang="en-US" sz="2000" b="1" dirty="0">
                <a:solidFill>
                  <a:srgbClr val="FFFF00"/>
                </a:solidFill>
              </a:rPr>
              <a:t> = 0.11     </a:t>
            </a:r>
            <a:endParaRPr lang="en-US" altLang="en-US" sz="2000" b="1" dirty="0" smtClean="0">
              <a:solidFill>
                <a:srgbClr val="FFFF00"/>
              </a:solidFill>
            </a:endParaRPr>
          </a:p>
          <a:p>
            <a:r>
              <a:rPr lang="en-US" altLang="en-US" sz="2000" b="1" dirty="0" smtClean="0">
                <a:solidFill>
                  <a:srgbClr val="FFFF00"/>
                </a:solidFill>
              </a:rPr>
              <a:t>p </a:t>
            </a:r>
            <a:r>
              <a:rPr lang="en-US" altLang="en-US" sz="2000" b="1" dirty="0">
                <a:solidFill>
                  <a:srgbClr val="FFFF00"/>
                </a:solidFill>
              </a:rPr>
              <a:t>= 0.092</a:t>
            </a:r>
          </a:p>
          <a:p>
            <a:r>
              <a:rPr lang="en-US" altLang="en-US" sz="2000" b="1" dirty="0">
                <a:solidFill>
                  <a:srgbClr val="FFFF00"/>
                </a:solidFill>
              </a:rPr>
              <a:t>n = 1500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81200" y="5486400"/>
            <a:ext cx="525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 err="1" smtClean="0">
                <a:solidFill>
                  <a:srgbClr val="FFFF00"/>
                </a:solidFill>
              </a:rPr>
              <a:t>normalcdf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(0,0.092,0.11,0.00808) </a:t>
            </a:r>
            <a:r>
              <a:rPr lang="en-US" altLang="en-US" sz="2000" b="1" dirty="0">
                <a:solidFill>
                  <a:srgbClr val="FFFF00"/>
                </a:solidFill>
              </a:rPr>
              <a:t>= 0.0129    </a:t>
            </a:r>
            <a:endParaRPr lang="en-US" altLang="en-US" sz="2000" b="1" dirty="0" smtClean="0">
              <a:solidFill>
                <a:srgbClr val="FFFF00"/>
              </a:solidFill>
            </a:endParaRPr>
          </a:p>
          <a:p>
            <a:r>
              <a:rPr lang="en-US" alt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which </a:t>
            </a:r>
            <a:r>
              <a:rPr lang="en-US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is &lt; 5% so underrepresented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53141" y="2286000"/>
            <a:ext cx="16001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FF00"/>
                </a:solidFill>
              </a:rPr>
              <a:t>P(x &lt; 0.092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)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4600" y="2362200"/>
            <a:ext cx="2595563" cy="1447800"/>
            <a:chOff x="6324600" y="2362200"/>
            <a:chExt cx="2595563" cy="1447800"/>
          </a:xfrm>
        </p:grpSpPr>
        <p:sp>
          <p:nvSpPr>
            <p:cNvPr id="12" name="Freeform 11"/>
            <p:cNvSpPr/>
            <p:nvPr/>
          </p:nvSpPr>
          <p:spPr bwMode="auto">
            <a:xfrm>
              <a:off x="6329363" y="3190875"/>
              <a:ext cx="828675" cy="290513"/>
            </a:xfrm>
            <a:custGeom>
              <a:avLst/>
              <a:gdLst>
                <a:gd name="connsiteX0" fmla="*/ 826293 w 828675"/>
                <a:gd name="connsiteY0" fmla="*/ 0 h 290513"/>
                <a:gd name="connsiteX1" fmla="*/ 828675 w 828675"/>
                <a:gd name="connsiteY1" fmla="*/ 290513 h 290513"/>
                <a:gd name="connsiteX2" fmla="*/ 0 w 828675"/>
                <a:gd name="connsiteY2" fmla="*/ 290513 h 290513"/>
                <a:gd name="connsiteX3" fmla="*/ 4762 w 828675"/>
                <a:gd name="connsiteY3" fmla="*/ 240506 h 290513"/>
                <a:gd name="connsiteX4" fmla="*/ 311943 w 828675"/>
                <a:gd name="connsiteY4" fmla="*/ 223838 h 290513"/>
                <a:gd name="connsiteX5" fmla="*/ 547687 w 828675"/>
                <a:gd name="connsiteY5" fmla="*/ 188119 h 290513"/>
                <a:gd name="connsiteX6" fmla="*/ 714375 w 828675"/>
                <a:gd name="connsiteY6" fmla="*/ 107156 h 290513"/>
                <a:gd name="connsiteX7" fmla="*/ 826293 w 828675"/>
                <a:gd name="connsiteY7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675" h="290513">
                  <a:moveTo>
                    <a:pt x="826293" y="0"/>
                  </a:moveTo>
                  <a:lnTo>
                    <a:pt x="828675" y="290513"/>
                  </a:lnTo>
                  <a:lnTo>
                    <a:pt x="0" y="290513"/>
                  </a:lnTo>
                  <a:lnTo>
                    <a:pt x="4762" y="240506"/>
                  </a:lnTo>
                  <a:lnTo>
                    <a:pt x="311943" y="223838"/>
                  </a:lnTo>
                  <a:lnTo>
                    <a:pt x="547687" y="188119"/>
                  </a:lnTo>
                  <a:lnTo>
                    <a:pt x="714375" y="107156"/>
                  </a:lnTo>
                  <a:lnTo>
                    <a:pt x="82629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" name="Group 158"/>
            <p:cNvGrpSpPr>
              <a:grpSpLocks/>
            </p:cNvGrpSpPr>
            <p:nvPr/>
          </p:nvGrpSpPr>
          <p:grpSpPr bwMode="auto">
            <a:xfrm>
              <a:off x="6324600" y="2362200"/>
              <a:ext cx="2595563" cy="1447800"/>
              <a:chOff x="3624" y="1670"/>
              <a:chExt cx="1635" cy="912"/>
            </a:xfrm>
          </p:grpSpPr>
          <p:grpSp>
            <p:nvGrpSpPr>
              <p:cNvPr id="18445" name="Group 114"/>
              <p:cNvGrpSpPr>
                <a:grpSpLocks noChangeAspect="1"/>
              </p:cNvGrpSpPr>
              <p:nvPr/>
            </p:nvGrpSpPr>
            <p:grpSpPr bwMode="auto">
              <a:xfrm>
                <a:off x="3624" y="1670"/>
                <a:ext cx="1635" cy="702"/>
                <a:chOff x="1748" y="1010"/>
                <a:chExt cx="2270" cy="1185"/>
              </a:xfrm>
            </p:grpSpPr>
            <p:sp>
              <p:nvSpPr>
                <p:cNvPr id="18448" name="Freeform 115"/>
                <p:cNvSpPr>
                  <a:spLocks noChangeAspect="1"/>
                </p:cNvSpPr>
                <p:nvPr/>
              </p:nvSpPr>
              <p:spPr bwMode="auto">
                <a:xfrm>
                  <a:off x="1748" y="1010"/>
                  <a:ext cx="2270" cy="1145"/>
                </a:xfrm>
                <a:custGeom>
                  <a:avLst/>
                  <a:gdLst>
                    <a:gd name="T0" fmla="*/ 0 w 2270"/>
                    <a:gd name="T1" fmla="*/ 1145 h 1145"/>
                    <a:gd name="T2" fmla="*/ 554 w 2270"/>
                    <a:gd name="T3" fmla="*/ 1048 h 1145"/>
                    <a:gd name="T4" fmla="*/ 844 w 2270"/>
                    <a:gd name="T5" fmla="*/ 670 h 1145"/>
                    <a:gd name="T6" fmla="*/ 1118 w 2270"/>
                    <a:gd name="T7" fmla="*/ 0 h 1145"/>
                    <a:gd name="T8" fmla="*/ 1419 w 2270"/>
                    <a:gd name="T9" fmla="*/ 669 h 1145"/>
                    <a:gd name="T10" fmla="*/ 1706 w 2270"/>
                    <a:gd name="T11" fmla="*/ 1048 h 1145"/>
                    <a:gd name="T12" fmla="*/ 2270 w 2270"/>
                    <a:gd name="T13" fmla="*/ 1138 h 11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70"/>
                    <a:gd name="T22" fmla="*/ 0 h 1145"/>
                    <a:gd name="T23" fmla="*/ 2270 w 2270"/>
                    <a:gd name="T24" fmla="*/ 1145 h 11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70" h="1145">
                      <a:moveTo>
                        <a:pt x="0" y="1145"/>
                      </a:moveTo>
                      <a:cubicBezTo>
                        <a:pt x="92" y="1129"/>
                        <a:pt x="413" y="1127"/>
                        <a:pt x="554" y="1048"/>
                      </a:cubicBezTo>
                      <a:cubicBezTo>
                        <a:pt x="695" y="969"/>
                        <a:pt x="750" y="845"/>
                        <a:pt x="844" y="670"/>
                      </a:cubicBezTo>
                      <a:cubicBezTo>
                        <a:pt x="938" y="495"/>
                        <a:pt x="1022" y="0"/>
                        <a:pt x="1118" y="0"/>
                      </a:cubicBezTo>
                      <a:cubicBezTo>
                        <a:pt x="1214" y="0"/>
                        <a:pt x="1321" y="495"/>
                        <a:pt x="1419" y="669"/>
                      </a:cubicBezTo>
                      <a:cubicBezTo>
                        <a:pt x="1517" y="843"/>
                        <a:pt x="1564" y="970"/>
                        <a:pt x="1706" y="1048"/>
                      </a:cubicBezTo>
                      <a:cubicBezTo>
                        <a:pt x="1848" y="1126"/>
                        <a:pt x="2153" y="1119"/>
                        <a:pt x="2270" y="113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9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1748" y="2194"/>
                  <a:ext cx="2264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46" name="Text Box 124"/>
              <p:cNvSpPr txBox="1">
                <a:spLocks noChangeArrowheads="1"/>
              </p:cNvSpPr>
              <p:nvPr/>
            </p:nvSpPr>
            <p:spPr bwMode="auto">
              <a:xfrm>
                <a:off x="3946" y="2388"/>
                <a:ext cx="39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400" b="1"/>
                  <a:t>0.092</a:t>
                </a:r>
              </a:p>
            </p:txBody>
          </p:sp>
          <p:sp>
            <p:nvSpPr>
              <p:cNvPr id="18447" name="Line 131"/>
              <p:cNvSpPr>
                <a:spLocks noChangeShapeType="1"/>
              </p:cNvSpPr>
              <p:nvPr/>
            </p:nvSpPr>
            <p:spPr bwMode="auto">
              <a:xfrm>
                <a:off x="4152" y="2316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3680" y="4572000"/>
                <a:ext cx="8096640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𝟎𝟗𝟐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𝟎𝟎𝟖𝟎𝟖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𝟐𝟑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       </m:t>
                    </m:r>
                  </m:oMath>
                </a14:m>
                <a:r>
                  <a:rPr lang="en-US" altLang="en-US" b="1" dirty="0" err="1" smtClean="0">
                    <a:solidFill>
                      <a:srgbClr val="FFFF00"/>
                    </a:solidFill>
                  </a:rPr>
                  <a:t>normalcdf</a:t>
                </a:r>
                <a:r>
                  <a:rPr lang="en-US" altLang="en-US" b="1" dirty="0" smtClean="0">
                    <a:solidFill>
                      <a:srgbClr val="FFFF00"/>
                    </a:solidFill>
                  </a:rPr>
                  <a:t>(-E99,-2.23) </a:t>
                </a:r>
                <a:r>
                  <a:rPr lang="en-US" altLang="en-US" b="1" dirty="0">
                    <a:solidFill>
                      <a:srgbClr val="FFFF00"/>
                    </a:solidFill>
                  </a:rPr>
                  <a:t>= </a:t>
                </a:r>
                <a:r>
                  <a:rPr lang="en-US" altLang="en-US" b="1" dirty="0" smtClean="0">
                    <a:solidFill>
                      <a:srgbClr val="FFFF00"/>
                    </a:solidFill>
                  </a:rPr>
                  <a:t>0.0129</a:t>
                </a:r>
                <a:endParaRPr lang="en-US" alt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80" y="4572000"/>
                <a:ext cx="8096640" cy="7085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7673" y="2546660"/>
            <a:ext cx="4411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Conditions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1500 &lt; 10% of adults </a:t>
            </a:r>
            <a:b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np = 165  n(1-p) = 1335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2138265" y="3810000"/>
                <a:ext cx="5334000" cy="465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sz="2000" b="1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𝝈</m:t>
                      </m:r>
                      <m:r>
                        <a:rPr lang="en-US" altLang="en-US" sz="2000" b="1" i="1" baseline="-25000" dirty="0">
                          <a:solidFill>
                            <a:srgbClr val="FFFF0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𝟏𝟏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𝟖𝟗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)/</m:t>
                          </m:r>
                          <m:r>
                            <a:rPr lang="en-US" altLang="en-US" sz="2000" b="1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𝟏𝟓𝟎𝟎</m:t>
                          </m:r>
                        </m:e>
                      </m:rad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𝟎𝟎𝟖𝟎𝟖</m:t>
                      </m:r>
                      <m:r>
                        <a:rPr lang="en-US" altLang="en-US" sz="2000" b="1" i="1" dirty="0">
                          <a:solidFill>
                            <a:srgbClr val="FFFF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8265" y="3810000"/>
                <a:ext cx="5334000" cy="465064"/>
              </a:xfrm>
              <a:prstGeom prst="rect">
                <a:avLst/>
              </a:prstGeom>
              <a:blipFill rotWithShape="1">
                <a:blip r:embed="rId3"/>
                <a:stretch>
                  <a:fillRect b="-10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85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Summary and Homework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90600"/>
                <a:ext cx="8534400" cy="5715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 smtClean="0">
                    <a:solidFill>
                      <a:srgbClr val="FFFF00"/>
                    </a:solidFill>
                  </a:rPr>
                  <a:t>Summary</a:t>
                </a:r>
              </a:p>
              <a:p>
                <a:pPr lvl="1" eaLnBrk="1" hangingPunct="1"/>
                <a:r>
                  <a:rPr lang="en-US" altLang="en-US" sz="2400" b="1" dirty="0" smtClean="0"/>
                  <a:t>Take an SRS and use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400" b="1" dirty="0" smtClean="0"/>
                  <a:t>to estimate the unknown parameter </a:t>
                </a:r>
                <a:r>
                  <a:rPr lang="en-US" altLang="en-US" sz="2400" b="1" i="1" dirty="0" smtClean="0"/>
                  <a:t>p</a:t>
                </a:r>
              </a:p>
              <a:p>
                <a:pPr lvl="1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400" b="1" dirty="0" smtClean="0"/>
                  <a:t>is an unbiased estimator of </a:t>
                </a:r>
                <a:r>
                  <a:rPr lang="en-US" altLang="en-US" sz="2400" b="1" i="1" dirty="0" smtClean="0"/>
                  <a:t>p</a:t>
                </a:r>
              </a:p>
              <a:p>
                <a:pPr lvl="1" eaLnBrk="1" hangingPunct="1"/>
                <a:r>
                  <a:rPr lang="en-US" altLang="en-US" sz="2400" b="1" dirty="0" smtClean="0"/>
                  <a:t>Increase in sample size decreases the standard deviation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altLang="en-US" sz="2400" b="1" dirty="0" smtClean="0"/>
                  <a:t> (by a factor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sz="2400" b="1" i="1" dirty="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/>
                            <a:cs typeface="Arial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sz="2400" b="1" dirty="0" smtClean="0">
                    <a:cs typeface="Arial" charset="0"/>
                  </a:rPr>
                  <a:t>)</a:t>
                </a:r>
              </a:p>
              <a:p>
                <a:pPr lvl="1" eaLnBrk="1" hangingPunct="1"/>
                <a:r>
                  <a:rPr lang="en-US" altLang="en-US" sz="2400" b="1" dirty="0" smtClean="0">
                    <a:cs typeface="Arial" charset="0"/>
                  </a:rPr>
                  <a:t>Normal distributions can be used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400" b="1" dirty="0" smtClean="0">
                    <a:cs typeface="Arial" charset="0"/>
                  </a:rPr>
                  <a:t>if the two rules of thumb are met</a:t>
                </a:r>
              </a:p>
              <a:p>
                <a:pPr lvl="2" eaLnBrk="1" hangingPunct="1"/>
                <a:r>
                  <a:rPr lang="en-US" altLang="en-US" b="1" dirty="0" smtClean="0">
                    <a:cs typeface="Arial" charset="0"/>
                  </a:rPr>
                  <a:t>10% rule for </a:t>
                </a:r>
                <a:r>
                  <a:rPr lang="en-US" altLang="en-US" b="1" dirty="0" smtClean="0">
                    <a:solidFill>
                      <a:srgbClr val="66FFFF"/>
                    </a:solidFill>
                    <a:cs typeface="Arial" charset="0"/>
                  </a:rPr>
                  <a:t>independence</a:t>
                </a:r>
              </a:p>
              <a:p>
                <a:pPr lvl="2" eaLnBrk="1" hangingPunct="1"/>
                <a:r>
                  <a:rPr lang="en-US" altLang="en-US" b="1" dirty="0" smtClean="0">
                    <a:cs typeface="Arial" charset="0"/>
                  </a:rPr>
                  <a:t>Successes and Failures ≥ 10 for </a:t>
                </a:r>
                <a:r>
                  <a:rPr lang="en-US" altLang="en-US" b="1" dirty="0" smtClean="0">
                    <a:solidFill>
                      <a:srgbClr val="66FFFF"/>
                    </a:solidFill>
                    <a:cs typeface="Arial" charset="0"/>
                  </a:rPr>
                  <a:t>normality</a:t>
                </a:r>
                <a:endParaRPr lang="en-US" altLang="en-US" b="1" dirty="0" smtClean="0">
                  <a:solidFill>
                    <a:srgbClr val="66FFFF"/>
                  </a:solidFill>
                </a:endParaRPr>
              </a:p>
              <a:p>
                <a:pPr eaLnBrk="1" hangingPunct="1"/>
                <a:endParaRPr lang="en-US" altLang="en-US" sz="2000" b="1" dirty="0" smtClean="0"/>
              </a:p>
              <a:p>
                <a:pPr eaLnBrk="1" hangingPunct="1"/>
                <a:r>
                  <a:rPr lang="en-US" altLang="en-US" sz="2800" b="1" dirty="0" smtClean="0">
                    <a:solidFill>
                      <a:srgbClr val="FFFF00"/>
                    </a:solidFill>
                  </a:rPr>
                  <a:t>Homework</a:t>
                </a:r>
              </a:p>
              <a:p>
                <a:pPr lvl="1" eaLnBrk="1" hangingPunct="1"/>
                <a:r>
                  <a:rPr lang="en-US" altLang="en-US" sz="2400" b="1" dirty="0" smtClean="0"/>
                  <a:t>27, 29, 33, 35, 37, 41</a:t>
                </a:r>
                <a:endParaRPr lang="en-US" altLang="en-US" sz="24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90600"/>
                <a:ext cx="8534400" cy="5715000"/>
              </a:xfrm>
              <a:blipFill rotWithShape="1">
                <a:blip r:embed="rId3"/>
                <a:stretch>
                  <a:fillRect l="-1214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Lesson 7 - 2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162800" cy="1752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Sample Proportions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229600" cy="5181600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b="1" dirty="0"/>
                  <a:t>Calculate the mean and standard deviation of the sampling distribution of a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b="1" dirty="0"/>
                  <a:t> and interpret the standard deviation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b="1" dirty="0"/>
                  <a:t>Determine if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b="1" dirty="0"/>
                  <a:t> is approximately Normal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b="1" dirty="0"/>
                  <a:t>If appropriate, use a Normal distribution to calculate probabilities involving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229600" cy="5181600"/>
              </a:xfrm>
              <a:blipFill rotWithShape="1">
                <a:blip r:embed="rId3"/>
                <a:stretch>
                  <a:fillRect l="-963" t="-82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Vocabulary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382000" cy="5257800"/>
              </a:xfrm>
            </p:spPr>
            <p:txBody>
              <a:bodyPr/>
              <a:lstStyle/>
              <a:p>
                <a:r>
                  <a:rPr lang="en-US" altLang="en-US" sz="2400" b="1" i="1" dirty="0" smtClean="0">
                    <a:solidFill>
                      <a:srgbClr val="FFFF00"/>
                    </a:solidFill>
                  </a:rPr>
                  <a:t>Population proportion </a:t>
                </a:r>
                <a:r>
                  <a:rPr lang="en-US" altLang="en-US" sz="2400" b="1" i="1" dirty="0" smtClean="0"/>
                  <a:t>– p, the percentage of people (or things) meeting a certain criteria or having a certain attribute</a:t>
                </a:r>
              </a:p>
              <a:p>
                <a:r>
                  <a:rPr lang="en-US" altLang="en-US" sz="2400" b="1" i="1" dirty="0" smtClean="0">
                    <a:solidFill>
                      <a:srgbClr val="FFFF00"/>
                    </a:solidFill>
                  </a:rPr>
                  <a:t>Sample proportion </a:t>
                </a:r>
                <a:r>
                  <a:rPr lang="en-US" altLang="en-US" sz="2400" b="1" i="1" dirty="0" smtClean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altLang="en-US" sz="2400" b="1" i="1" dirty="0" smtClean="0"/>
                  <a:t>, p-hat, </a:t>
                </a:r>
                <a:r>
                  <a:rPr lang="en-US" altLang="en-US" sz="2400" b="1" i="1" dirty="0" smtClean="0"/>
                  <a:t>is x / n ; where x is the number of individuals in the sample with the specified characteristic (x can be thought of as the number of successes in n trials of a binomial experiment).  The sample proportion is a statistic that estimates the population portion, p.</a:t>
                </a:r>
              </a:p>
              <a:p>
                <a:r>
                  <a:rPr lang="en-US" sz="2400" b="1" i="1" dirty="0">
                    <a:solidFill>
                      <a:srgbClr val="FFFF00"/>
                    </a:solidFill>
                  </a:rPr>
                  <a:t>Sample distribution of the sample proportion </a:t>
                </a:r>
                <a:r>
                  <a:rPr lang="en-US" sz="2400" b="1" i="1" dirty="0"/>
                  <a:t>–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b="1" i="1" dirty="0"/>
                  <a:t> describes the distribution of values taken by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b="1" i="1" dirty="0"/>
                  <a:t> in all possible samples of the same size from the same population</a:t>
                </a:r>
                <a:endParaRPr lang="en-US" sz="2400" b="1" dirty="0"/>
              </a:p>
              <a:p>
                <a:pPr marL="0" indent="0">
                  <a:buNone/>
                </a:pPr>
                <a:endParaRPr lang="en-US" altLang="en-US" sz="2400" b="1" dirty="0" smtClean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382000" cy="5257800"/>
              </a:xfrm>
              <a:blipFill rotWithShape="1">
                <a:blip r:embed="rId3"/>
                <a:stretch>
                  <a:fillRect l="-1018" t="-811" r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Question of the Day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i="1" smtClean="0"/>
              <a:t>In what year did Christopher Columbus “discover” America?</a:t>
            </a:r>
            <a:endParaRPr lang="en-US" altLang="en-US" sz="2400" b="1" smtClean="0"/>
          </a:p>
        </p:txBody>
      </p:sp>
      <p:pic>
        <p:nvPicPr>
          <p:cNvPr id="6148" name="Picture 9" descr="Yates_3e_Ch09_p56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304800" y="4800600"/>
                <a:ext cx="8382000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1" hangingPunct="1">
                  <a:spcBef>
                    <a:spcPct val="20000"/>
                  </a:spcBef>
                  <a:defRPr/>
                </a:pPr>
                <a:r>
                  <a:rPr lang="en-US" sz="2400" b="1" kern="0" dirty="0">
                    <a:solidFill>
                      <a:srgbClr val="FFFF00"/>
                    </a:solidFill>
                    <a:latin typeface="+mn-lt"/>
                  </a:rPr>
                  <a:t>A Gallup poll found that only 42 % of American teens aged 13 to 17 knew this historically important date.</a:t>
                </a:r>
              </a:p>
              <a:p>
                <a:pPr marL="342900" indent="-342900" eaLnBrk="1" hangingPunct="1">
                  <a:spcBef>
                    <a:spcPct val="20000"/>
                  </a:spcBef>
                  <a:defRPr/>
                </a:pPr>
                <a:endParaRPr lang="en-US" sz="2400" b="1" kern="0" dirty="0" smtClean="0">
                  <a:solidFill>
                    <a:srgbClr val="FFFF00"/>
                  </a:solidFill>
                  <a:latin typeface="+mn-lt"/>
                </a:endParaRPr>
              </a:p>
              <a:p>
                <a:pPr marL="342900" indent="-342900" eaLnBrk="1" hangingPunct="1">
                  <a:spcBef>
                    <a:spcPct val="20000"/>
                  </a:spcBef>
                  <a:defRPr/>
                </a:pPr>
                <a:r>
                  <a:rPr lang="en-US" sz="2400" b="1" kern="0" dirty="0">
                    <a:solidFill>
                      <a:srgbClr val="FFFF00"/>
                    </a:solidFill>
                    <a:latin typeface="+mn-lt"/>
                  </a:rPr>
                  <a:t>The sample proportion was 0.42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kern="0" dirty="0" smtClean="0">
                    <a:solidFill>
                      <a:srgbClr val="FFFF00"/>
                    </a:solidFill>
                    <a:latin typeface="+mn-lt"/>
                  </a:rPr>
                  <a:t>always </a:t>
                </a:r>
                <a:r>
                  <a:rPr lang="en-US" sz="2400" b="1" kern="0" dirty="0">
                    <a:solidFill>
                      <a:srgbClr val="FFFF00"/>
                    </a:solidFill>
                    <a:latin typeface="+mn-lt"/>
                  </a:rPr>
                  <a:t>is a decimal)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800600"/>
                <a:ext cx="8382000" cy="2057400"/>
              </a:xfrm>
              <a:prstGeom prst="rect">
                <a:avLst/>
              </a:prstGeom>
              <a:blipFill rotWithShape="1">
                <a:blip r:embed="rId4"/>
                <a:stretch>
                  <a:fillRect l="-1091" t="-2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868363"/>
              </a:xfrm>
            </p:spPr>
            <p:txBody>
              <a:bodyPr/>
              <a:lstStyle/>
              <a:p>
                <a:r>
                  <a:rPr lang="en-US" altLang="en-US" sz="3600" b="1" dirty="0" smtClean="0"/>
                  <a:t>Sample Proportions,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36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3600" b="1" dirty="0" smtClean="0"/>
                  <a:t> </a:t>
                </a:r>
              </a:p>
            </p:txBody>
          </p:sp>
        </mc:Choice>
        <mc:Fallback xmlns="">
          <p:sp>
            <p:nvSpPr>
              <p:cNvPr id="717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868363"/>
              </a:xfrm>
              <a:blipFill rotWithShape="1">
                <a:blip r:embed="rId2"/>
                <a:stretch>
                  <a:fillRect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4724400"/>
            <a:ext cx="8534400" cy="1524000"/>
          </a:xfrm>
        </p:spPr>
        <p:txBody>
          <a:bodyPr/>
          <a:lstStyle/>
          <a:p>
            <a:r>
              <a:rPr lang="en-US" altLang="en-US" sz="2400" b="1" smtClean="0"/>
              <a:t>Derived from a binomial random variable on page 582 of our text</a:t>
            </a:r>
          </a:p>
          <a:p>
            <a:r>
              <a:rPr lang="en-US" altLang="en-US" sz="2400" b="1" smtClean="0"/>
              <a:t>In relationship to bias, what does the first bullet mean?</a:t>
            </a:r>
          </a:p>
          <a:p>
            <a:endParaRPr lang="en-US" altLang="en-US" sz="2400" b="1" smtClean="0">
              <a:cs typeface="Arial" charset="0"/>
            </a:endParaRPr>
          </a:p>
        </p:txBody>
      </p:sp>
      <p:pic>
        <p:nvPicPr>
          <p:cNvPr id="7172" name="Picture 8" descr="Yates_3e_Ch09_p56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Binomial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686800" cy="4800600"/>
              </a:xfrm>
            </p:spPr>
            <p:txBody>
              <a:bodyPr/>
              <a:lstStyle/>
              <a:p>
                <a:r>
                  <a:rPr lang="en-US" altLang="en-US" sz="2400" b="1" dirty="0" smtClean="0"/>
                  <a:t>Remember:  If X is B(n, p), then</a:t>
                </a:r>
                <a:br>
                  <a:rPr lang="en-US" altLang="en-US" sz="2400" b="1" dirty="0" smtClean="0"/>
                </a:br>
                <a:r>
                  <a:rPr lang="en-US" altLang="en-US" sz="2400" b="1" dirty="0" smtClean="0">
                    <a:solidFill>
                      <a:srgbClr val="FFFF00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l-GR" alt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𝝁</m:t>
                    </m:r>
                    <m:r>
                      <a:rPr lang="en-US" altLang="en-US" sz="2400" b="1" i="1" baseline="-25000" dirty="0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 = </m:t>
                    </m:r>
                    <m:r>
                      <a:rPr lang="en-US" alt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𝒏𝒑</m:t>
                    </m:r>
                    <m:r>
                      <a:rPr lang="en-US" alt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       </m:t>
                    </m:r>
                  </m:oMath>
                </a14:m>
                <a:r>
                  <a:rPr lang="en-US" altLang="en-US" sz="2400" b="1" dirty="0" smtClean="0">
                    <a:solidFill>
                      <a:srgbClr val="FFFF00"/>
                    </a:solidFill>
                  </a:rPr>
                  <a:t>and      </a:t>
                </a:r>
                <a14:m>
                  <m:oMath xmlns:m="http://schemas.openxmlformats.org/officeDocument/2006/math">
                    <m:r>
                      <a:rPr lang="el-GR" alt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𝝈</m:t>
                    </m:r>
                    <m:r>
                      <a:rPr lang="en-US" altLang="en-US" sz="2400" b="1" i="1" baseline="-25000" dirty="0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altLang="en-US" sz="2400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 = </m:t>
                    </m:r>
                    <m:rad>
                      <m:radPr>
                        <m:degHide m:val="on"/>
                        <m:ctrlPr>
                          <a:rPr lang="en-US" alt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𝒏𝒑</m:t>
                        </m:r>
                        <m:r>
                          <a:rPr lang="en-US" alt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altLang="en-US" sz="2400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altLang="en-US" sz="2400" b="1" dirty="0" smtClean="0">
                  <a:solidFill>
                    <a:srgbClr val="FFFF00"/>
                  </a:solidFill>
                  <a:cs typeface="Arial" charset="0"/>
                </a:endParaRPr>
              </a:p>
              <a:p>
                <a:endParaRPr lang="en-US" altLang="en-US" sz="1400" b="1" dirty="0" smtClean="0">
                  <a:cs typeface="Arial" charset="0"/>
                </a:endParaRPr>
              </a:p>
              <a:p>
                <a:r>
                  <a:rPr lang="en-US" altLang="en-US" sz="2400" b="1" dirty="0" smtClean="0"/>
                  <a:t>Remember the characteristics of a binomial RV</a:t>
                </a:r>
              </a:p>
              <a:p>
                <a:pPr lvl="1"/>
                <a:r>
                  <a:rPr lang="en-US" altLang="en-US" sz="2000" b="1" dirty="0" smtClean="0">
                    <a:solidFill>
                      <a:srgbClr val="FFC000"/>
                    </a:solidFill>
                  </a:rPr>
                  <a:t>Two mutually exclusive outcomes (success or failure) </a:t>
                </a:r>
                <a:r>
                  <a:rPr lang="en-US" altLang="en-US" sz="2000" b="1" dirty="0" smtClean="0"/>
                  <a:t/>
                </a:r>
                <a:br>
                  <a:rPr lang="en-US" altLang="en-US" sz="2000" b="1" dirty="0" smtClean="0"/>
                </a:br>
                <a:r>
                  <a:rPr lang="en-US" altLang="en-US" sz="1800" b="1" dirty="0" smtClean="0"/>
                  <a:t>A person is either part of the “reported answer” or not</a:t>
                </a:r>
                <a:br>
                  <a:rPr lang="en-US" altLang="en-US" sz="1800" b="1" dirty="0" smtClean="0"/>
                </a:br>
                <a:r>
                  <a:rPr lang="en-US" altLang="en-US" sz="1800" b="1" dirty="0" smtClean="0"/>
                  <a:t>-- a success</a:t>
                </a:r>
              </a:p>
              <a:p>
                <a:pPr lvl="1"/>
                <a:r>
                  <a:rPr lang="en-US" altLang="en-US" sz="2000" b="1" dirty="0" smtClean="0">
                    <a:solidFill>
                      <a:srgbClr val="FFC000"/>
                    </a:solidFill>
                  </a:rPr>
                  <a:t>Each trial is independent</a:t>
                </a:r>
              </a:p>
              <a:p>
                <a:pPr lvl="1"/>
                <a:r>
                  <a:rPr lang="en-US" altLang="en-US" sz="2000" b="1" dirty="0" smtClean="0">
                    <a:solidFill>
                      <a:srgbClr val="FFC000"/>
                    </a:solidFill>
                  </a:rPr>
                  <a:t>Probability of success, </a:t>
                </a:r>
                <a:r>
                  <a:rPr lang="en-US" altLang="en-US" sz="2000" b="1" i="1" dirty="0" smtClean="0">
                    <a:solidFill>
                      <a:srgbClr val="FFC000"/>
                    </a:solidFill>
                  </a:rPr>
                  <a:t>p</a:t>
                </a:r>
                <a:r>
                  <a:rPr lang="en-US" altLang="en-US" sz="2000" b="1" dirty="0" smtClean="0">
                    <a:solidFill>
                      <a:srgbClr val="FFC000"/>
                    </a:solidFill>
                  </a:rPr>
                  <a:t>, remains a constant</a:t>
                </a:r>
              </a:p>
              <a:p>
                <a:pPr lvl="1"/>
                <a:r>
                  <a:rPr lang="en-US" altLang="en-US" sz="2000" b="1" dirty="0" smtClean="0">
                    <a:solidFill>
                      <a:srgbClr val="FF7C80"/>
                    </a:solidFill>
                  </a:rPr>
                  <a:t>A fixed number of trials</a:t>
                </a:r>
              </a:p>
              <a:p>
                <a:endParaRPr lang="en-US" altLang="en-US" sz="1400" b="1" dirty="0" smtClean="0"/>
              </a:p>
              <a:p>
                <a:r>
                  <a:rPr lang="en-US" altLang="en-US" sz="2400" b="1" dirty="0" smtClean="0"/>
                  <a:t>The sample proportion is defined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1" i="1" dirty="0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altLang="en-US" sz="2400" b="1" i="1" dirty="0" smtClean="0">
                        <a:latin typeface="Cambria Math"/>
                      </a:rPr>
                      <m:t>= 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/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400" b="1" dirty="0" smtClean="0"/>
                  <a:t/>
                </a:r>
                <a:br>
                  <a:rPr lang="en-US" altLang="en-US" sz="2400" b="1" dirty="0" smtClean="0"/>
                </a:br>
                <a:r>
                  <a:rPr lang="en-US" altLang="en-US" sz="2400" b="1" dirty="0" smtClean="0"/>
                  <a:t>and it is a Binomial random variable as well!</a:t>
                </a:r>
              </a:p>
              <a:p>
                <a:endParaRPr lang="en-US" altLang="en-US" sz="2400" b="1" dirty="0" smtClean="0"/>
              </a:p>
            </p:txBody>
          </p:sp>
        </mc:Choice>
        <mc:Fallback xmlns="">
          <p:sp>
            <p:nvSpPr>
              <p:cNvPr id="819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686800" cy="4800600"/>
              </a:xfrm>
              <a:blipFill rotWithShape="1">
                <a:blip r:embed="rId2"/>
                <a:stretch>
                  <a:fillRect l="-982" t="-889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7213" y="5921375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Note:  </a:t>
            </a:r>
            <a:r>
              <a:rPr lang="en-US" sz="20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is the probability of success </a:t>
            </a:r>
            <a:b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it’s the population proportion (the same number)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Linear Combinations Review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smtClean="0"/>
              <a:t>Remember:  If Y = a + bX, then</a:t>
            </a:r>
            <a:endParaRPr lang="en-US" altLang="en-US" sz="2800" b="1" smtClean="0">
              <a:solidFill>
                <a:srgbClr val="FFFF00"/>
              </a:solidFill>
              <a:cs typeface="Arial" charset="0"/>
            </a:endParaRPr>
          </a:p>
          <a:p>
            <a:endParaRPr lang="en-US" altLang="en-US" sz="1600" b="1" smtClean="0">
              <a:cs typeface="Arial" charset="0"/>
            </a:endParaRPr>
          </a:p>
          <a:p>
            <a:r>
              <a:rPr lang="en-US" altLang="en-US" sz="2800" b="1" smtClean="0"/>
              <a:t>E(Y) = E(a + bX) = a + b E(X)</a:t>
            </a:r>
          </a:p>
          <a:p>
            <a:endParaRPr lang="en-US" altLang="en-US" sz="2800" b="1" smtClean="0"/>
          </a:p>
          <a:p>
            <a:r>
              <a:rPr lang="en-US" altLang="en-US" sz="2800" b="1" smtClean="0"/>
              <a:t>μ</a:t>
            </a:r>
            <a:r>
              <a:rPr lang="en-US" altLang="en-US" sz="2800" b="1" baseline="-25000" smtClean="0"/>
              <a:t>Y</a:t>
            </a:r>
            <a:r>
              <a:rPr lang="en-US" altLang="en-US" sz="2800" b="1" smtClean="0"/>
              <a:t> = E(Y) = a + b μ</a:t>
            </a:r>
            <a:r>
              <a:rPr lang="en-US" altLang="en-US" sz="2800" b="1" baseline="-25000" smtClean="0"/>
              <a:t>X</a:t>
            </a:r>
            <a:r>
              <a:rPr lang="en-US" altLang="en-US" sz="2800" b="1" smtClean="0"/>
              <a:t> </a:t>
            </a:r>
          </a:p>
          <a:p>
            <a:endParaRPr lang="en-US" altLang="en-US" sz="2800" b="1" smtClean="0"/>
          </a:p>
          <a:p>
            <a:r>
              <a:rPr lang="en-US" altLang="en-US" sz="2800" b="1" smtClean="0"/>
              <a:t>V(Y) = V(a + bX) = b² V(X)</a:t>
            </a:r>
          </a:p>
          <a:p>
            <a:endParaRPr lang="en-US" altLang="en-US" sz="2800" b="1" smtClean="0"/>
          </a:p>
          <a:p>
            <a:r>
              <a:rPr lang="en-US" altLang="en-US" sz="2800" b="1" smtClean="0"/>
              <a:t>σ</a:t>
            </a:r>
            <a:r>
              <a:rPr lang="en-US" altLang="en-US" sz="2800" b="1" baseline="-25000" smtClean="0"/>
              <a:t>Y</a:t>
            </a:r>
            <a:r>
              <a:rPr lang="en-US" altLang="en-US" sz="2800" b="1" smtClean="0"/>
              <a:t> = b σ</a:t>
            </a:r>
            <a:r>
              <a:rPr lang="en-US" altLang="en-US" sz="2800" b="1" baseline="-25000" smtClean="0"/>
              <a:t>X</a:t>
            </a:r>
          </a:p>
          <a:p>
            <a:endParaRPr lang="en-US" alt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Binomial and Sample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0"/>
                <a:ext cx="8534400" cy="5059363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altLang="en-US" sz="2400" b="1" dirty="0" smtClean="0"/>
                  <a:t>The sample proportion is defined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1" i="1" dirty="0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altLang="en-US" sz="2400" b="1" i="1" dirty="0" smtClean="0">
                        <a:latin typeface="Cambria Math"/>
                      </a:rPr>
                      <m:t>= 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/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400" b="1" dirty="0" smtClean="0"/>
                  <a:t/>
                </a:r>
                <a:br>
                  <a:rPr lang="en-US" altLang="en-US" sz="2400" b="1" dirty="0" smtClean="0"/>
                </a:br>
                <a:r>
                  <a:rPr lang="en-US" altLang="en-US" sz="2400" b="1" dirty="0" smtClean="0"/>
                  <a:t>and it is a Binomial random variable as well!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1" i="1" dirty="0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altLang="en-US" sz="2400" b="1" i="1" dirty="0" smtClean="0">
                        <a:latin typeface="Cambria Math"/>
                      </a:rPr>
                      <m:t>= 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𝟎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 + (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/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)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     </m:t>
                    </m:r>
                  </m:oMath>
                </a14:m>
                <a:r>
                  <a:rPr lang="en-US" altLang="en-US" sz="2000" b="1" dirty="0" smtClean="0"/>
                  <a:t>[where a = 0 and b = 1/</a:t>
                </a:r>
                <a:r>
                  <a:rPr lang="en-US" altLang="en-US" sz="2000" b="1" i="1" dirty="0" smtClean="0"/>
                  <a:t>n</a:t>
                </a:r>
                <a:r>
                  <a:rPr lang="en-US" altLang="en-US" sz="2000" b="1" dirty="0" smtClean="0"/>
                  <a:t> from last slide]</a:t>
                </a:r>
              </a:p>
              <a:p>
                <a:pPr>
                  <a:spcBef>
                    <a:spcPts val="600"/>
                  </a:spcBef>
                </a:pPr>
                <a:endParaRPr lang="en-US" altLang="en-US" sz="2000" b="1" dirty="0" smtClean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/>
                      </a:rPr>
                      <m:t>𝑬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en-US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1" i="1" dirty="0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altLang="en-US" sz="2400" b="1" i="1" dirty="0" smtClean="0">
                        <a:latin typeface="Cambria Math"/>
                      </a:rPr>
                      <m:t>) = 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𝑬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(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/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) = (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/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) 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𝑬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(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) = (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/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) (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𝒏𝒑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) = 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𝒑</m:t>
                    </m:r>
                  </m:oMath>
                </a14:m>
                <a:endParaRPr lang="en-US" altLang="en-US" sz="2400" b="1" dirty="0" smtClean="0"/>
              </a:p>
              <a:p>
                <a:pPr lvl="1">
                  <a:spcBef>
                    <a:spcPts val="600"/>
                  </a:spcBef>
                </a:pPr>
                <a:r>
                  <a:rPr lang="en-US" altLang="en-US" sz="2000" b="1" dirty="0" smtClean="0">
                    <a:solidFill>
                      <a:srgbClr val="FFFF00"/>
                    </a:solidFill>
                  </a:rPr>
                  <a:t>hence an unbiased estimator</a:t>
                </a:r>
              </a:p>
              <a:p>
                <a:pPr>
                  <a:spcBef>
                    <a:spcPts val="600"/>
                  </a:spcBef>
                </a:pPr>
                <a:endParaRPr lang="en-US" altLang="en-US" sz="2400" b="1" dirty="0" smtClean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l-GR" altLang="en-US" sz="2400" b="1" i="1" dirty="0" smtClean="0">
                        <a:latin typeface="Cambria Math"/>
                      </a:rPr>
                      <m:t>𝝈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en-US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1" i="1" dirty="0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altLang="en-US" sz="2400" b="1" i="1" dirty="0" smtClean="0">
                        <a:latin typeface="Cambria Math"/>
                      </a:rPr>
                      <m:t>) = </m:t>
                    </m:r>
                    <m:r>
                      <a:rPr lang="el-GR" altLang="en-US" sz="2400" b="1" i="1" dirty="0" smtClean="0">
                        <a:latin typeface="Cambria Math"/>
                      </a:rPr>
                      <m:t>𝝈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(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/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) = (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/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𝒏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) </m:t>
                    </m:r>
                    <m:r>
                      <a:rPr lang="el-GR" altLang="en-US" sz="2400" b="1" i="1" dirty="0" smtClean="0">
                        <a:latin typeface="Cambria Math"/>
                      </a:rPr>
                      <m:t>𝝈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(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𝑿</m:t>
                    </m:r>
                    <m:r>
                      <a:rPr lang="en-US" altLang="en-US" sz="2400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en-US" sz="2400" b="1" dirty="0" smtClean="0"/>
                  <a:t/>
                </a:r>
                <a:br>
                  <a:rPr lang="en-US" altLang="en-US" sz="2400" b="1" dirty="0" smtClean="0"/>
                </a:br>
                <a:r>
                  <a:rPr lang="en-US" altLang="en-US" sz="2400" b="1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altLang="en-US" sz="2400" b="1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400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400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sz="2400" b="1" i="1" dirty="0" smtClean="0"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d>
                    <m:r>
                      <a:rPr lang="en-US" altLang="en-US" sz="2400" b="1" i="1" dirty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en-US" sz="2400" b="1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sz="2400" b="1" i="1" dirty="0" smtClean="0">
                            <a:latin typeface="Cambria Math"/>
                          </a:rPr>
                          <m:t>𝒏𝒑</m:t>
                        </m:r>
                        <m:r>
                          <a:rPr lang="en-US" altLang="en-US" sz="2400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en-US" sz="24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altLang="en-US" sz="2400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en-US" sz="2400" b="1" i="1" dirty="0" smtClean="0">
                            <a:latin typeface="Cambria Math"/>
                          </a:rPr>
                          <m:t>𝒑</m:t>
                        </m:r>
                        <m:r>
                          <a:rPr lang="en-US" altLang="en-US" sz="2400" b="1" i="1" dirty="0" smtClean="0">
                            <a:latin typeface="Cambria Math"/>
                          </a:rPr>
                          <m:t>)</m:t>
                        </m:r>
                      </m:e>
                    </m:rad>
                    <m:r>
                      <a:rPr lang="en-US" altLang="en-US" sz="2400" b="1" i="1" dirty="0" smtClean="0">
                        <a:latin typeface="Cambria Math"/>
                        <a:cs typeface="Arial" charset="0"/>
                      </a:rPr>
                      <m:t> = </m:t>
                    </m:r>
                    <m:f>
                      <m:fPr>
                        <m:ctrlPr>
                          <a:rPr lang="en-US" altLang="en-US" sz="2400" b="1" i="1" dirty="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𝒏𝒑</m:t>
                            </m:r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(</m:t>
                            </m:r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𝟏</m:t>
                            </m:r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𝒑</m:t>
                            </m:r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2400" b="1" dirty="0" smtClean="0">
                  <a:cs typeface="Arial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altLang="en-US" sz="2400" b="1" dirty="0" smtClean="0">
                    <a:cs typeface="Arial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/>
                        <a:cs typeface="Arial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en-US" sz="2400" b="1" i="1" dirty="0" smtClean="0">
                            <a:latin typeface="Cambria Math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𝒑</m:t>
                            </m:r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(</m:t>
                            </m:r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𝟏</m:t>
                            </m:r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𝒑</m:t>
                            </m:r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en-US" sz="2400" b="1" i="1" dirty="0" smtClean="0">
                                <a:latin typeface="Cambria Math"/>
                                <a:cs typeface="Arial" charset="0"/>
                              </a:rPr>
                              <m:t>𝒏</m:t>
                            </m:r>
                          </m:den>
                        </m:f>
                      </m:e>
                    </m:rad>
                    <m:r>
                      <a:rPr lang="en-US" altLang="en-US" sz="2400" b="1" i="1" dirty="0" smtClean="0">
                        <a:latin typeface="Cambria Math"/>
                        <a:cs typeface="Arial" charset="0"/>
                      </a:rPr>
                      <m:t> </m:t>
                    </m:r>
                  </m:oMath>
                </a14:m>
                <a:endParaRPr lang="en-US" altLang="en-US" sz="2400" b="1" dirty="0" smtClean="0">
                  <a:cs typeface="Arial" charset="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en-US" sz="2000" b="1" dirty="0" smtClean="0">
                    <a:solidFill>
                      <a:srgbClr val="FFFF00"/>
                    </a:solidFill>
                    <a:cs typeface="Arial" charset="0"/>
                  </a:rPr>
                  <a:t>so as sample size increases the variability decreases</a:t>
                </a:r>
                <a:r>
                  <a:rPr lang="en-US" altLang="en-US" sz="2000" b="1" dirty="0" smtClean="0">
                    <a:cs typeface="Arial" charset="0"/>
                  </a:rPr>
                  <a:t/>
                </a:r>
                <a:br>
                  <a:rPr lang="en-US" altLang="en-US" sz="2000" b="1" dirty="0" smtClean="0">
                    <a:cs typeface="Arial" charset="0"/>
                  </a:rPr>
                </a:br>
                <a:r>
                  <a:rPr lang="en-US" altLang="en-US" sz="2000" b="1" dirty="0" smtClean="0">
                    <a:cs typeface="Arial" charset="0"/>
                  </a:rPr>
                  <a:t>                                                         </a:t>
                </a:r>
                <a:endParaRPr lang="en-US" altLang="en-US" sz="2000" b="1" dirty="0" smtClean="0"/>
              </a:p>
              <a:p>
                <a:pPr>
                  <a:spcBef>
                    <a:spcPts val="600"/>
                  </a:spcBef>
                </a:pPr>
                <a:endParaRPr lang="en-US" altLang="en-US" sz="2400" dirty="0" smtClean="0"/>
              </a:p>
            </p:txBody>
          </p:sp>
        </mc:Choice>
        <mc:Fallback xmlns="">
          <p:sp>
            <p:nvSpPr>
              <p:cNvPr id="102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8534400" cy="5059363"/>
              </a:xfrm>
              <a:blipFill rotWithShape="1">
                <a:blip r:embed="rId2"/>
                <a:stretch>
                  <a:fillRect l="-1071" t="-843" b="-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1379</Words>
  <Application>Microsoft Office PowerPoint</Application>
  <PresentationFormat>On-screen Show (4:3)</PresentationFormat>
  <Paragraphs>168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Lesson 7 - 2</vt:lpstr>
      <vt:lpstr>Objectives</vt:lpstr>
      <vt:lpstr>Vocabulary</vt:lpstr>
      <vt:lpstr>Question of the Day</vt:lpstr>
      <vt:lpstr>Sample Proportions, p ̂   </vt:lpstr>
      <vt:lpstr>Binomial Review</vt:lpstr>
      <vt:lpstr>Linear Combinations Review</vt:lpstr>
      <vt:lpstr>Binomial and Sample Proportion</vt:lpstr>
      <vt:lpstr>Rules of Thumb</vt:lpstr>
      <vt:lpstr>Sample Proportions and Normality</vt:lpstr>
      <vt:lpstr>Sample Proportions, p̂ </vt:lpstr>
      <vt:lpstr>Example 1</vt:lpstr>
      <vt:lpstr>Example 2</vt:lpstr>
      <vt:lpstr>Example 3</vt:lpstr>
      <vt:lpstr>Example 4</vt:lpstr>
      <vt:lpstr>Example 5</vt:lpstr>
      <vt:lpstr>Summary and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Headlee</dc:creator>
  <cp:lastModifiedBy>Chris Headlee</cp:lastModifiedBy>
  <cp:revision>72</cp:revision>
  <cp:lastPrinted>1601-01-01T00:00:00Z</cp:lastPrinted>
  <dcterms:created xsi:type="dcterms:W3CDTF">1601-01-01T00:00:00Z</dcterms:created>
  <dcterms:modified xsi:type="dcterms:W3CDTF">2019-10-16T16:26:49Z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